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4"/>
  </p:notesMasterIdLst>
  <p:sldIdLst>
    <p:sldId id="256" r:id="rId2"/>
    <p:sldId id="271" r:id="rId3"/>
    <p:sldId id="298" r:id="rId4"/>
    <p:sldId id="261" r:id="rId5"/>
    <p:sldId id="268" r:id="rId6"/>
    <p:sldId id="299" r:id="rId7"/>
    <p:sldId id="297" r:id="rId8"/>
    <p:sldId id="280" r:id="rId9"/>
    <p:sldId id="276" r:id="rId10"/>
    <p:sldId id="267" r:id="rId11"/>
    <p:sldId id="300" r:id="rId12"/>
    <p:sldId id="277" r:id="rId13"/>
    <p:sldId id="291" r:id="rId14"/>
    <p:sldId id="301" r:id="rId15"/>
    <p:sldId id="286" r:id="rId16"/>
    <p:sldId id="270" r:id="rId17"/>
    <p:sldId id="272" r:id="rId18"/>
    <p:sldId id="278" r:id="rId19"/>
    <p:sldId id="260" r:id="rId20"/>
    <p:sldId id="289" r:id="rId21"/>
    <p:sldId id="293" r:id="rId22"/>
    <p:sldId id="292" r:id="rId23"/>
    <p:sldId id="294" r:id="rId24"/>
    <p:sldId id="274" r:id="rId25"/>
    <p:sldId id="296" r:id="rId26"/>
    <p:sldId id="263" r:id="rId27"/>
    <p:sldId id="269" r:id="rId28"/>
    <p:sldId id="259" r:id="rId29"/>
    <p:sldId id="265" r:id="rId30"/>
    <p:sldId id="285" r:id="rId31"/>
    <p:sldId id="264" r:id="rId32"/>
    <p:sldId id="273" r:id="rId3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5231" autoAdjust="0"/>
  </p:normalViewPr>
  <p:slideViewPr>
    <p:cSldViewPr>
      <p:cViewPr>
        <p:scale>
          <a:sx n="60" d="100"/>
          <a:sy n="60" d="100"/>
        </p:scale>
        <p:origin x="-1656" y="-132"/>
      </p:cViewPr>
      <p:guideLst>
        <p:guide orient="horz" pos="2160"/>
        <p:guide pos="2880"/>
      </p:guideLst>
    </p:cSldViewPr>
  </p:slideViewPr>
  <p:outlineViewPr>
    <p:cViewPr>
      <p:scale>
        <a:sx n="33" d="100"/>
        <a:sy n="33" d="100"/>
      </p:scale>
      <p:origin x="0" y="7224"/>
    </p:cViewPr>
  </p:outlineViewPr>
  <p:notesTextViewPr>
    <p:cViewPr>
      <p:scale>
        <a:sx n="1" d="1"/>
        <a:sy n="1" d="1"/>
      </p:scale>
      <p:origin x="0" y="0"/>
    </p:cViewPr>
  </p:notesTextViewPr>
  <p:sorterViewPr>
    <p:cViewPr>
      <p:scale>
        <a:sx n="100" d="100"/>
        <a:sy n="100" d="100"/>
      </p:scale>
      <p:origin x="0" y="18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67E825-AA36-4F04-B3B4-F2232A03458B}" type="datetimeFigureOut">
              <a:rPr lang="es-EC" smtClean="0"/>
              <a:t>28/12/2017</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38A5BD-64FD-46E1-96B5-291D4B8E1F5F}" type="slidenum">
              <a:rPr lang="es-EC" smtClean="0"/>
              <a:t>‹Nº›</a:t>
            </a:fld>
            <a:endParaRPr lang="es-EC"/>
          </a:p>
        </p:txBody>
      </p:sp>
    </p:spTree>
    <p:extLst>
      <p:ext uri="{BB962C8B-B14F-4D97-AF65-F5344CB8AC3E}">
        <p14:creationId xmlns:p14="http://schemas.microsoft.com/office/powerpoint/2010/main" val="12415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smtClean="0"/>
          </a:p>
          <a:p>
            <a:r>
              <a:rPr lang="es-EC" dirty="0" smtClean="0"/>
              <a:t>-</a:t>
            </a:r>
            <a:r>
              <a:rPr lang="es-ES" sz="1200" kern="1200" dirty="0" smtClean="0">
                <a:solidFill>
                  <a:schemeClr val="tx1"/>
                </a:solidFill>
                <a:effectLst/>
                <a:latin typeface="+mn-lt"/>
                <a:ea typeface="+mn-ea"/>
                <a:cs typeface="+mn-cs"/>
              </a:rPr>
              <a:t>acelerómetros</a:t>
            </a:r>
            <a:endParaRPr lang="es-EC" dirty="0" smtClean="0"/>
          </a:p>
          <a:p>
            <a:r>
              <a:rPr lang="es-ES" sz="1200" kern="1200" dirty="0" smtClean="0">
                <a:solidFill>
                  <a:schemeClr val="tx1"/>
                </a:solidFill>
                <a:effectLst/>
                <a:latin typeface="+mn-lt"/>
                <a:ea typeface="+mn-ea"/>
                <a:cs typeface="+mn-cs"/>
              </a:rPr>
              <a:t>-utilizando posiciones del esqueleto </a:t>
            </a:r>
          </a:p>
          <a:p>
            <a:r>
              <a:rPr lang="es-ES" sz="1200" kern="1200" dirty="0" smtClean="0">
                <a:solidFill>
                  <a:schemeClr val="tx1"/>
                </a:solidFill>
                <a:effectLst/>
                <a:latin typeface="+mn-lt"/>
                <a:ea typeface="+mn-ea"/>
                <a:cs typeface="+mn-cs"/>
              </a:rPr>
              <a:t>-ingles y no brindan base de datos</a:t>
            </a:r>
          </a:p>
          <a:p>
            <a:r>
              <a:rPr lang="es-ES" sz="1200" kern="1200" dirty="0" smtClean="0">
                <a:solidFill>
                  <a:schemeClr val="tx1"/>
                </a:solidFill>
                <a:effectLst/>
                <a:latin typeface="+mn-lt"/>
                <a:ea typeface="+mn-ea"/>
                <a:cs typeface="+mn-cs"/>
              </a:rPr>
              <a:t>-base de datos estática</a:t>
            </a:r>
            <a:endParaRPr lang="es-EC" dirty="0"/>
          </a:p>
        </p:txBody>
      </p:sp>
      <p:sp>
        <p:nvSpPr>
          <p:cNvPr id="4" name="3 Marcador de número de diapositiva"/>
          <p:cNvSpPr>
            <a:spLocks noGrp="1"/>
          </p:cNvSpPr>
          <p:nvPr>
            <p:ph type="sldNum" sz="quarter" idx="10"/>
          </p:nvPr>
        </p:nvSpPr>
        <p:spPr/>
        <p:txBody>
          <a:bodyPr/>
          <a:lstStyle/>
          <a:p>
            <a:fld id="{0138A5BD-64FD-46E1-96B5-291D4B8E1F5F}" type="slidenum">
              <a:rPr lang="es-EC" smtClean="0"/>
              <a:t>3</a:t>
            </a:fld>
            <a:endParaRPr lang="es-EC"/>
          </a:p>
        </p:txBody>
      </p:sp>
    </p:spTree>
    <p:extLst>
      <p:ext uri="{BB962C8B-B14F-4D97-AF65-F5344CB8AC3E}">
        <p14:creationId xmlns:p14="http://schemas.microsoft.com/office/powerpoint/2010/main" val="338848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Para la repetición 1 de la palabra morado del grupo de colores de la persona 1 para el tipo de dato </a:t>
            </a:r>
            <a:r>
              <a:rPr lang="es-EC" dirty="0" err="1" smtClean="0"/>
              <a:t>ColorImg</a:t>
            </a:r>
            <a:endParaRPr lang="es-EC" dirty="0" smtClean="0"/>
          </a:p>
          <a:p>
            <a:endParaRPr lang="es-EC" dirty="0" smtClean="0"/>
          </a:p>
          <a:p>
            <a:r>
              <a:rPr lang="es-EC" dirty="0" smtClean="0"/>
              <a:t>Para la letra “a” de la persona 1 para el tipo de dato </a:t>
            </a:r>
            <a:r>
              <a:rPr lang="es-EC" dirty="0" err="1" smtClean="0"/>
              <a:t>ColorImg</a:t>
            </a:r>
            <a:endParaRPr lang="es-EC" dirty="0" smtClean="0"/>
          </a:p>
          <a:p>
            <a:pPr marL="114300" indent="0">
              <a:buNone/>
            </a:pPr>
            <a:r>
              <a:rPr lang="es-EC" dirty="0" smtClean="0"/>
              <a:t> </a:t>
            </a:r>
          </a:p>
          <a:p>
            <a:r>
              <a:rPr lang="es-EC" dirty="0" smtClean="0"/>
              <a:t> </a:t>
            </a:r>
          </a:p>
          <a:p>
            <a:endParaRPr lang="es-EC" dirty="0"/>
          </a:p>
        </p:txBody>
      </p:sp>
      <p:sp>
        <p:nvSpPr>
          <p:cNvPr id="4" name="3 Marcador de número de diapositiva"/>
          <p:cNvSpPr>
            <a:spLocks noGrp="1"/>
          </p:cNvSpPr>
          <p:nvPr>
            <p:ph type="sldNum" sz="quarter" idx="10"/>
          </p:nvPr>
        </p:nvSpPr>
        <p:spPr/>
        <p:txBody>
          <a:bodyPr/>
          <a:lstStyle/>
          <a:p>
            <a:fld id="{0138A5BD-64FD-46E1-96B5-291D4B8E1F5F}" type="slidenum">
              <a:rPr lang="es-EC" smtClean="0"/>
              <a:t>17</a:t>
            </a:fld>
            <a:endParaRPr lang="es-EC"/>
          </a:p>
        </p:txBody>
      </p:sp>
    </p:spTree>
    <p:extLst>
      <p:ext uri="{BB962C8B-B14F-4D97-AF65-F5344CB8AC3E}">
        <p14:creationId xmlns:p14="http://schemas.microsoft.com/office/powerpoint/2010/main" val="3246776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138A5BD-64FD-46E1-96B5-291D4B8E1F5F}" type="slidenum">
              <a:rPr lang="es-EC" smtClean="0"/>
              <a:t>19</a:t>
            </a:fld>
            <a:endParaRPr lang="es-EC"/>
          </a:p>
        </p:txBody>
      </p:sp>
    </p:spTree>
    <p:extLst>
      <p:ext uri="{BB962C8B-B14F-4D97-AF65-F5344CB8AC3E}">
        <p14:creationId xmlns:p14="http://schemas.microsoft.com/office/powerpoint/2010/main" val="107438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EC" sz="1200" dirty="0" smtClean="0">
                <a:latin typeface="Times New Roman" panose="02020603050405020304" pitchFamily="18" charset="0"/>
                <a:cs typeface="Times New Roman" panose="02020603050405020304" pitchFamily="18" charset="0"/>
              </a:rPr>
              <a:t>Rango de </a:t>
            </a:r>
            <a:r>
              <a:rPr lang="es-EC" sz="1200" i="1" dirty="0" err="1" smtClean="0">
                <a:latin typeface="Times New Roman" panose="02020603050405020304" pitchFamily="18" charset="0"/>
                <a:cs typeface="Times New Roman" panose="02020603050405020304" pitchFamily="18" charset="0"/>
              </a:rPr>
              <a:t>frames</a:t>
            </a:r>
            <a:r>
              <a:rPr lang="es-EC" sz="1200" dirty="0" smtClean="0">
                <a:latin typeface="Times New Roman" panose="02020603050405020304" pitchFamily="18" charset="0"/>
                <a:cs typeface="Times New Roman" panose="02020603050405020304" pitchFamily="18" charset="0"/>
              </a:rPr>
              <a:t> característicos 17-40</a:t>
            </a:r>
          </a:p>
          <a:p>
            <a:pPr algn="just"/>
            <a:endParaRPr lang="es-EC" sz="1200" dirty="0" smtClean="0">
              <a:latin typeface="Times New Roman" panose="02020603050405020304" pitchFamily="18" charset="0"/>
              <a:cs typeface="Times New Roman" panose="02020603050405020304" pitchFamily="18" charset="0"/>
            </a:endParaRPr>
          </a:p>
          <a:p>
            <a:pPr algn="just"/>
            <a:r>
              <a:rPr lang="es-EC" sz="1200" i="1" dirty="0" err="1" smtClean="0">
                <a:latin typeface="Times New Roman" panose="02020603050405020304" pitchFamily="18" charset="0"/>
                <a:cs typeface="Times New Roman" panose="02020603050405020304" pitchFamily="18" charset="0"/>
              </a:rPr>
              <a:t>Skeleton</a:t>
            </a:r>
            <a:r>
              <a:rPr lang="es-EC" sz="1200" i="1" dirty="0" smtClean="0">
                <a:latin typeface="Times New Roman" panose="02020603050405020304" pitchFamily="18" charset="0"/>
                <a:cs typeface="Times New Roman" panose="02020603050405020304" pitchFamily="18" charset="0"/>
              </a:rPr>
              <a:t> tracking </a:t>
            </a:r>
            <a:r>
              <a:rPr lang="es-EC" sz="1200" dirty="0" smtClean="0">
                <a:latin typeface="Times New Roman" panose="02020603050405020304" pitchFamily="18" charset="0"/>
                <a:cs typeface="Times New Roman" panose="02020603050405020304" pitchFamily="18" charset="0"/>
              </a:rPr>
              <a:t>de mano, hombro, codo , pulgar, muñeca y dedos </a:t>
            </a:r>
          </a:p>
          <a:p>
            <a:endParaRPr lang="es-EC" dirty="0" smtClean="0"/>
          </a:p>
          <a:p>
            <a:r>
              <a:rPr lang="es-EC" dirty="0" smtClean="0"/>
              <a:t>Retardo   :: mucho gusto</a:t>
            </a:r>
          </a:p>
          <a:p>
            <a:endParaRPr lang="es-EC" dirty="0"/>
          </a:p>
        </p:txBody>
      </p:sp>
      <p:sp>
        <p:nvSpPr>
          <p:cNvPr id="4" name="3 Marcador de número de diapositiva"/>
          <p:cNvSpPr>
            <a:spLocks noGrp="1"/>
          </p:cNvSpPr>
          <p:nvPr>
            <p:ph type="sldNum" sz="quarter" idx="10"/>
          </p:nvPr>
        </p:nvSpPr>
        <p:spPr/>
        <p:txBody>
          <a:bodyPr/>
          <a:lstStyle/>
          <a:p>
            <a:fld id="{0138A5BD-64FD-46E1-96B5-291D4B8E1F5F}" type="slidenum">
              <a:rPr lang="es-EC" smtClean="0"/>
              <a:t>20</a:t>
            </a:fld>
            <a:endParaRPr lang="es-EC"/>
          </a:p>
        </p:txBody>
      </p:sp>
    </p:spTree>
    <p:extLst>
      <p:ext uri="{BB962C8B-B14F-4D97-AF65-F5344CB8AC3E}">
        <p14:creationId xmlns:p14="http://schemas.microsoft.com/office/powerpoint/2010/main" val="3440436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Similitudes de palabras ::: gracias</a:t>
            </a:r>
            <a:endParaRPr lang="es-EC" dirty="0"/>
          </a:p>
        </p:txBody>
      </p:sp>
      <p:sp>
        <p:nvSpPr>
          <p:cNvPr id="4" name="3 Marcador de número de diapositiva"/>
          <p:cNvSpPr>
            <a:spLocks noGrp="1"/>
          </p:cNvSpPr>
          <p:nvPr>
            <p:ph type="sldNum" sz="quarter" idx="10"/>
          </p:nvPr>
        </p:nvSpPr>
        <p:spPr/>
        <p:txBody>
          <a:bodyPr/>
          <a:lstStyle/>
          <a:p>
            <a:fld id="{0138A5BD-64FD-46E1-96B5-291D4B8E1F5F}" type="slidenum">
              <a:rPr lang="es-EC" smtClean="0"/>
              <a:t>21</a:t>
            </a:fld>
            <a:endParaRPr lang="es-EC"/>
          </a:p>
        </p:txBody>
      </p:sp>
    </p:spTree>
    <p:extLst>
      <p:ext uri="{BB962C8B-B14F-4D97-AF65-F5344CB8AC3E}">
        <p14:creationId xmlns:p14="http://schemas.microsoft.com/office/powerpoint/2010/main" val="4044326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i="1" dirty="0" err="1" smtClean="0">
                <a:latin typeface="Times New Roman" panose="02020603050405020304" pitchFamily="18" charset="0"/>
                <a:cs typeface="Times New Roman" panose="02020603050405020304" pitchFamily="18" charset="0"/>
              </a:rPr>
              <a:t>skeleton</a:t>
            </a:r>
            <a:r>
              <a:rPr lang="es-EC" sz="1200" dirty="0" smtClean="0">
                <a:latin typeface="Times New Roman" panose="02020603050405020304" pitchFamily="18" charset="0"/>
                <a:cs typeface="Times New Roman" panose="02020603050405020304" pitchFamily="18" charset="0"/>
              </a:rPr>
              <a:t> </a:t>
            </a:r>
            <a:r>
              <a:rPr lang="es-EC" sz="1200" i="1" dirty="0" smtClean="0">
                <a:latin typeface="Times New Roman" panose="02020603050405020304" pitchFamily="18" charset="0"/>
                <a:cs typeface="Times New Roman" panose="02020603050405020304" pitchFamily="18" charset="0"/>
              </a:rPr>
              <a:t>tracking</a:t>
            </a:r>
            <a:r>
              <a:rPr lang="es-EC" sz="1200" dirty="0" smtClean="0">
                <a:latin typeface="Times New Roman" panose="02020603050405020304" pitchFamily="18" charset="0"/>
                <a:cs typeface="Times New Roman" panose="02020603050405020304" pitchFamily="18" charset="0"/>
              </a:rPr>
              <a:t> (</a:t>
            </a:r>
            <a:r>
              <a:rPr lang="es-EC" sz="1200" dirty="0" err="1" smtClean="0">
                <a:latin typeface="Times New Roman" panose="02020603050405020304" pitchFamily="18" charset="0"/>
                <a:cs typeface="Times New Roman" panose="02020603050405020304" pitchFamily="18" charset="0"/>
              </a:rPr>
              <a:t>metadata</a:t>
            </a:r>
            <a:r>
              <a:rPr lang="es-EC" sz="1200" dirty="0" smtClean="0">
                <a:latin typeface="Times New Roman" panose="02020603050405020304" pitchFamily="18" charset="0"/>
                <a:cs typeface="Times New Roman" panose="02020603050405020304" pitchFamily="18" charset="0"/>
              </a:rPr>
              <a:t>)</a:t>
            </a:r>
            <a:endParaRPr lang="es-EC"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i="1" dirty="0" err="1" smtClean="0">
                <a:latin typeface="Times New Roman" panose="02020603050405020304" pitchFamily="18" charset="0"/>
                <a:cs typeface="Times New Roman" panose="02020603050405020304" pitchFamily="18" charset="0"/>
              </a:rPr>
              <a:t>frames</a:t>
            </a:r>
            <a:r>
              <a:rPr lang="es-EC" sz="1200" dirty="0" smtClean="0">
                <a:latin typeface="Times New Roman" panose="02020603050405020304" pitchFamily="18" charset="0"/>
                <a:cs typeface="Times New Roman" panose="02020603050405020304" pitchFamily="18" charset="0"/>
              </a:rPr>
              <a:t> tomados </a:t>
            </a:r>
            <a:r>
              <a:rPr lang="es-EC" sz="1200" smtClean="0">
                <a:latin typeface="Times New Roman" panose="02020603050405020304" pitchFamily="18" charset="0"/>
                <a:cs typeface="Times New Roman" panose="02020603050405020304" pitchFamily="18" charset="0"/>
              </a:rPr>
              <a:t>17-40 donde </a:t>
            </a:r>
            <a:r>
              <a:rPr lang="es-EC" sz="1200" dirty="0" smtClean="0">
                <a:latin typeface="Times New Roman" panose="02020603050405020304" pitchFamily="18" charset="0"/>
                <a:cs typeface="Times New Roman" panose="02020603050405020304" pitchFamily="18" charset="0"/>
              </a:rPr>
              <a:t>se produce el signo de la palabra.</a:t>
            </a:r>
          </a:p>
          <a:p>
            <a:pPr lvl="0" algn="just"/>
            <a:r>
              <a:rPr lang="es-EC" sz="1200" dirty="0" smtClean="0">
                <a:latin typeface="Times New Roman" panose="02020603050405020304" pitchFamily="18" charset="0"/>
                <a:cs typeface="Times New Roman" panose="02020603050405020304" pitchFamily="18" charset="0"/>
              </a:rPr>
              <a:t>Número de muestras aprendidas 13 y por analizar 5.</a:t>
            </a:r>
          </a:p>
          <a:p>
            <a:pPr algn="just"/>
            <a:r>
              <a:rPr lang="es-EC" sz="1200" dirty="0" smtClean="0">
                <a:latin typeface="Times New Roman" panose="02020603050405020304" pitchFamily="18" charset="0"/>
                <a:cs typeface="Times New Roman" panose="02020603050405020304" pitchFamily="18" charset="0"/>
              </a:rPr>
              <a:t>12 algoritmos SVM </a:t>
            </a:r>
          </a:p>
          <a:p>
            <a:endParaRPr lang="es-EC" dirty="0"/>
          </a:p>
        </p:txBody>
      </p:sp>
      <p:sp>
        <p:nvSpPr>
          <p:cNvPr id="4" name="3 Marcador de número de diapositiva"/>
          <p:cNvSpPr>
            <a:spLocks noGrp="1"/>
          </p:cNvSpPr>
          <p:nvPr>
            <p:ph type="sldNum" sz="quarter" idx="10"/>
          </p:nvPr>
        </p:nvSpPr>
        <p:spPr/>
        <p:txBody>
          <a:bodyPr/>
          <a:lstStyle/>
          <a:p>
            <a:fld id="{0138A5BD-64FD-46E1-96B5-291D4B8E1F5F}" type="slidenum">
              <a:rPr lang="es-EC" smtClean="0"/>
              <a:t>24</a:t>
            </a:fld>
            <a:endParaRPr lang="es-EC"/>
          </a:p>
        </p:txBody>
      </p:sp>
    </p:spTree>
    <p:extLst>
      <p:ext uri="{BB962C8B-B14F-4D97-AF65-F5344CB8AC3E}">
        <p14:creationId xmlns:p14="http://schemas.microsoft.com/office/powerpoint/2010/main" val="681490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Numero de muestras precisión</a:t>
            </a:r>
          </a:p>
          <a:p>
            <a:endParaRPr lang="es-EC" dirty="0" smtClean="0"/>
          </a:p>
          <a:p>
            <a:r>
              <a:rPr lang="es-EC" dirty="0" smtClean="0"/>
              <a:t>“Como estas” no presenta semejanza</a:t>
            </a:r>
          </a:p>
          <a:p>
            <a:endParaRPr lang="es-EC" dirty="0"/>
          </a:p>
        </p:txBody>
      </p:sp>
      <p:sp>
        <p:nvSpPr>
          <p:cNvPr id="4" name="3 Marcador de número de diapositiva"/>
          <p:cNvSpPr>
            <a:spLocks noGrp="1"/>
          </p:cNvSpPr>
          <p:nvPr>
            <p:ph type="sldNum" sz="quarter" idx="10"/>
          </p:nvPr>
        </p:nvSpPr>
        <p:spPr/>
        <p:txBody>
          <a:bodyPr/>
          <a:lstStyle/>
          <a:p>
            <a:fld id="{0138A5BD-64FD-46E1-96B5-291D4B8E1F5F}" type="slidenum">
              <a:rPr lang="es-EC" smtClean="0"/>
              <a:t>25</a:t>
            </a:fld>
            <a:endParaRPr lang="es-EC"/>
          </a:p>
        </p:txBody>
      </p:sp>
    </p:spTree>
    <p:extLst>
      <p:ext uri="{BB962C8B-B14F-4D97-AF65-F5344CB8AC3E}">
        <p14:creationId xmlns:p14="http://schemas.microsoft.com/office/powerpoint/2010/main" val="3267672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Se probo con cuadrática y cúbica</a:t>
            </a:r>
          </a:p>
          <a:p>
            <a:r>
              <a:rPr lang="es-EC" dirty="0" smtClean="0"/>
              <a:t>Mejor algoritmo con porcentajes totales teóricos</a:t>
            </a:r>
            <a:endParaRPr lang="es-EC" dirty="0"/>
          </a:p>
        </p:txBody>
      </p:sp>
      <p:sp>
        <p:nvSpPr>
          <p:cNvPr id="4" name="3 Marcador de número de diapositiva"/>
          <p:cNvSpPr>
            <a:spLocks noGrp="1"/>
          </p:cNvSpPr>
          <p:nvPr>
            <p:ph type="sldNum" sz="quarter" idx="10"/>
          </p:nvPr>
        </p:nvSpPr>
        <p:spPr/>
        <p:txBody>
          <a:bodyPr/>
          <a:lstStyle/>
          <a:p>
            <a:fld id="{0138A5BD-64FD-46E1-96B5-291D4B8E1F5F}" type="slidenum">
              <a:rPr lang="es-EC" smtClean="0"/>
              <a:t>26</a:t>
            </a:fld>
            <a:endParaRPr lang="es-EC"/>
          </a:p>
        </p:txBody>
      </p:sp>
    </p:spTree>
    <p:extLst>
      <p:ext uri="{BB962C8B-B14F-4D97-AF65-F5344CB8AC3E}">
        <p14:creationId xmlns:p14="http://schemas.microsoft.com/office/powerpoint/2010/main" val="246589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Pruebas</a:t>
            </a:r>
            <a:r>
              <a:rPr lang="es-EC" baseline="0" dirty="0" smtClean="0"/>
              <a:t> con los algoritmos</a:t>
            </a:r>
            <a:endParaRPr lang="es-EC" dirty="0"/>
          </a:p>
        </p:txBody>
      </p:sp>
      <p:sp>
        <p:nvSpPr>
          <p:cNvPr id="4" name="3 Marcador de número de diapositiva"/>
          <p:cNvSpPr>
            <a:spLocks noGrp="1"/>
          </p:cNvSpPr>
          <p:nvPr>
            <p:ph type="sldNum" sz="quarter" idx="10"/>
          </p:nvPr>
        </p:nvSpPr>
        <p:spPr/>
        <p:txBody>
          <a:bodyPr/>
          <a:lstStyle/>
          <a:p>
            <a:fld id="{0138A5BD-64FD-46E1-96B5-291D4B8E1F5F}" type="slidenum">
              <a:rPr lang="es-EC" smtClean="0"/>
              <a:t>27</a:t>
            </a:fld>
            <a:endParaRPr lang="es-EC"/>
          </a:p>
        </p:txBody>
      </p:sp>
    </p:spTree>
    <p:extLst>
      <p:ext uri="{BB962C8B-B14F-4D97-AF65-F5344CB8AC3E}">
        <p14:creationId xmlns:p14="http://schemas.microsoft.com/office/powerpoint/2010/main" val="984069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138A5BD-64FD-46E1-96B5-291D4B8E1F5F}" type="slidenum">
              <a:rPr lang="es-EC" smtClean="0"/>
              <a:t>29</a:t>
            </a:fld>
            <a:endParaRPr lang="es-EC"/>
          </a:p>
        </p:txBody>
      </p:sp>
    </p:spTree>
    <p:extLst>
      <p:ext uri="{BB962C8B-B14F-4D97-AF65-F5344CB8AC3E}">
        <p14:creationId xmlns:p14="http://schemas.microsoft.com/office/powerpoint/2010/main" val="3771696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Como trabajos futuros se propone la creación de una base de datos los cuales abarquen un mayor conjunto de palabras a parte de las empleadas en este proyecto, para tener una cantidad de información más completa del lenguaje español ecuatoriano. </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Estas bases pueden incluir </a:t>
            </a:r>
            <a:r>
              <a:rPr lang="es-EC" sz="1200" i="1" kern="1200" dirty="0" err="1" smtClean="0">
                <a:solidFill>
                  <a:schemeClr val="tx1"/>
                </a:solidFill>
                <a:effectLst/>
                <a:latin typeface="+mn-lt"/>
                <a:ea typeface="+mn-ea"/>
                <a:cs typeface="+mn-cs"/>
              </a:rPr>
              <a:t>face</a:t>
            </a:r>
            <a:r>
              <a:rPr lang="es-EC" sz="1200" i="1" kern="1200" dirty="0" smtClean="0">
                <a:solidFill>
                  <a:schemeClr val="tx1"/>
                </a:solidFill>
                <a:effectLst/>
                <a:latin typeface="+mn-lt"/>
                <a:ea typeface="+mn-ea"/>
                <a:cs typeface="+mn-cs"/>
              </a:rPr>
              <a:t> tracking</a:t>
            </a:r>
            <a:r>
              <a:rPr lang="es-EC" sz="1200" kern="1200" dirty="0" smtClean="0">
                <a:solidFill>
                  <a:schemeClr val="tx1"/>
                </a:solidFill>
                <a:effectLst/>
                <a:latin typeface="+mn-lt"/>
                <a:ea typeface="+mn-ea"/>
                <a:cs typeface="+mn-cs"/>
              </a:rPr>
              <a:t> que es la detección de gestos faciales, empleando estos datos es posible realizar un reconocimiento más completo del lenguaje de signos debido que algunas palabras de todo el lenguaje español tienen gran similitud en su ejecución y es difícil diferenciar entre ellos utilizando únicamente </a:t>
            </a:r>
            <a:r>
              <a:rPr lang="es-EC" sz="1200" i="1" kern="1200" dirty="0" err="1" smtClean="0">
                <a:solidFill>
                  <a:schemeClr val="tx1"/>
                </a:solidFill>
                <a:effectLst/>
                <a:latin typeface="+mn-lt"/>
                <a:ea typeface="+mn-ea"/>
                <a:cs typeface="+mn-cs"/>
              </a:rPr>
              <a:t>skeleton</a:t>
            </a:r>
            <a:r>
              <a:rPr lang="es-EC" sz="1200" i="1" kern="1200" dirty="0" smtClean="0">
                <a:solidFill>
                  <a:schemeClr val="tx1"/>
                </a:solidFill>
                <a:effectLst/>
                <a:latin typeface="+mn-lt"/>
                <a:ea typeface="+mn-ea"/>
                <a:cs typeface="+mn-cs"/>
              </a:rPr>
              <a:t> tracking</a:t>
            </a:r>
            <a:r>
              <a:rPr lang="es-EC" sz="1200" kern="1200" dirty="0" smtClean="0">
                <a:solidFill>
                  <a:schemeClr val="tx1"/>
                </a:solidFill>
                <a:effectLst/>
                <a:latin typeface="+mn-lt"/>
                <a:ea typeface="+mn-ea"/>
                <a:cs typeface="+mn-cs"/>
              </a:rPr>
              <a:t>. </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Se incluye la posibilidad de incluir librerías de voz de MATLAB para que sean utilizadas para un traductor bidireccional, la cual tiene el propósito de interpretar las palabras mediante voz obteniendo en la salida el signo y viceversa.</a:t>
            </a:r>
          </a:p>
          <a:p>
            <a:endParaRPr lang="es-EC" dirty="0"/>
          </a:p>
        </p:txBody>
      </p:sp>
      <p:sp>
        <p:nvSpPr>
          <p:cNvPr id="4" name="3 Marcador de número de diapositiva"/>
          <p:cNvSpPr>
            <a:spLocks noGrp="1"/>
          </p:cNvSpPr>
          <p:nvPr>
            <p:ph type="sldNum" sz="quarter" idx="10"/>
          </p:nvPr>
        </p:nvSpPr>
        <p:spPr/>
        <p:txBody>
          <a:bodyPr/>
          <a:lstStyle/>
          <a:p>
            <a:fld id="{0138A5BD-64FD-46E1-96B5-291D4B8E1F5F}" type="slidenum">
              <a:rPr lang="es-EC" smtClean="0"/>
              <a:t>31</a:t>
            </a:fld>
            <a:endParaRPr lang="es-EC"/>
          </a:p>
        </p:txBody>
      </p:sp>
    </p:spTree>
    <p:extLst>
      <p:ext uri="{BB962C8B-B14F-4D97-AF65-F5344CB8AC3E}">
        <p14:creationId xmlns:p14="http://schemas.microsoft.com/office/powerpoint/2010/main" val="2909500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lenguaje </a:t>
            </a:r>
            <a:r>
              <a:rPr lang="es-ES" sz="1200" kern="1200" dirty="0" smtClean="0">
                <a:solidFill>
                  <a:schemeClr val="tx1"/>
                </a:solidFill>
                <a:effectLst/>
                <a:latin typeface="+mn-lt"/>
                <a:ea typeface="+mn-ea"/>
                <a:cs typeface="+mn-cs"/>
              </a:rPr>
              <a:t>de signos empleado por las personas con problemas auditivos y de lenguaje en Ecuador, que a través del, es reconocida como lengua propia y medio de comunicación de las personas con discapacidad auditiva. </a:t>
            </a:r>
            <a:endParaRPr lang="es-EC" sz="1200" kern="1200" dirty="0" smtClean="0">
              <a:solidFill>
                <a:schemeClr val="tx1"/>
              </a:solidFill>
              <a:effectLst/>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0138A5BD-64FD-46E1-96B5-291D4B8E1F5F}" type="slidenum">
              <a:rPr lang="es-EC" smtClean="0"/>
              <a:t>4</a:t>
            </a:fld>
            <a:endParaRPr lang="es-EC"/>
          </a:p>
        </p:txBody>
      </p:sp>
    </p:spTree>
    <p:extLst>
      <p:ext uri="{BB962C8B-B14F-4D97-AF65-F5344CB8AC3E}">
        <p14:creationId xmlns:p14="http://schemas.microsoft.com/office/powerpoint/2010/main" val="914534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0138A5BD-64FD-46E1-96B5-291D4B8E1F5F}" type="slidenum">
              <a:rPr lang="es-EC" smtClean="0"/>
              <a:t>32</a:t>
            </a:fld>
            <a:endParaRPr lang="es-EC"/>
          </a:p>
        </p:txBody>
      </p:sp>
    </p:spTree>
    <p:extLst>
      <p:ext uri="{BB962C8B-B14F-4D97-AF65-F5344CB8AC3E}">
        <p14:creationId xmlns:p14="http://schemas.microsoft.com/office/powerpoint/2010/main" val="2752572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El dispositivo Kinect es un módulo físico detectar </a:t>
            </a:r>
            <a:r>
              <a:rPr lang="es-ES" sz="1200" kern="1200" dirty="0" smtClean="0">
                <a:solidFill>
                  <a:schemeClr val="tx1"/>
                </a:solidFill>
                <a:effectLst/>
                <a:latin typeface="+mn-lt"/>
                <a:ea typeface="+mn-ea"/>
                <a:cs typeface="+mn-cs"/>
              </a:rPr>
              <a:t>ubicación</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movimientos </a:t>
            </a:r>
            <a:r>
              <a:rPr lang="es-ES" sz="1200" kern="1200" baseline="0" dirty="0" smtClean="0">
                <a:solidFill>
                  <a:schemeClr val="tx1"/>
                </a:solidFill>
                <a:effectLst/>
                <a:latin typeface="+mn-lt"/>
                <a:ea typeface="+mn-ea"/>
                <a:cs typeface="+mn-cs"/>
              </a:rPr>
              <a:t> y </a:t>
            </a:r>
            <a:r>
              <a:rPr lang="es-ES" sz="1200" kern="1200" dirty="0" smtClean="0">
                <a:solidFill>
                  <a:schemeClr val="tx1"/>
                </a:solidFill>
                <a:effectLst/>
                <a:latin typeface="+mn-lt"/>
                <a:ea typeface="+mn-ea"/>
                <a:cs typeface="+mn-cs"/>
              </a:rPr>
              <a:t>voz </a:t>
            </a:r>
          </a:p>
          <a:p>
            <a:pPr marL="171450" indent="-171450">
              <a:buFont typeface="Arial" panose="020B0604020202020204" pitchFamily="34" charset="0"/>
              <a:buChar char="•"/>
            </a:pPr>
            <a:r>
              <a:rPr lang="es-ES" sz="1200" dirty="0" smtClean="0"/>
              <a:t>Cámara </a:t>
            </a:r>
            <a:r>
              <a:rPr lang="es-ES" sz="1200" dirty="0" smtClean="0"/>
              <a:t>a color integrada</a:t>
            </a:r>
          </a:p>
          <a:p>
            <a:pPr marL="171450" indent="-171450">
              <a:buFont typeface="Arial" panose="020B0604020202020204" pitchFamily="34" charset="0"/>
              <a:buChar char="•"/>
            </a:pPr>
            <a:r>
              <a:rPr lang="es-ES" sz="1200" dirty="0" smtClean="0"/>
              <a:t>Emisor de infrarrojos </a:t>
            </a:r>
          </a:p>
          <a:p>
            <a:pPr marL="171450" indent="-171450">
              <a:buFont typeface="Arial" panose="020B0604020202020204" pitchFamily="34" charset="0"/>
              <a:buChar char="•"/>
            </a:pPr>
            <a:r>
              <a:rPr lang="es-ES" sz="1200" dirty="0" smtClean="0"/>
              <a:t>Matriz de micrófonos</a:t>
            </a:r>
          </a:p>
          <a:p>
            <a:pPr marL="171450" indent="-171450">
              <a:buFont typeface="Arial" panose="020B0604020202020204" pitchFamily="34" charset="0"/>
              <a:buChar char="•"/>
            </a:pPr>
            <a:endParaRPr lang="es-ES" sz="1200" dirty="0" smtClean="0"/>
          </a:p>
          <a:p>
            <a:pPr marL="0" indent="0">
              <a:buFont typeface="Arial" panose="020B0604020202020204" pitchFamily="34" charset="0"/>
              <a:buNone/>
            </a:pPr>
            <a:r>
              <a:rPr lang="es-EC" dirty="0" smtClean="0"/>
              <a:t>Empleado en aplicaciones para juegos </a:t>
            </a:r>
            <a:endParaRPr lang="es-EC" dirty="0"/>
          </a:p>
        </p:txBody>
      </p:sp>
      <p:sp>
        <p:nvSpPr>
          <p:cNvPr id="4" name="3 Marcador de número de diapositiva"/>
          <p:cNvSpPr>
            <a:spLocks noGrp="1"/>
          </p:cNvSpPr>
          <p:nvPr>
            <p:ph type="sldNum" sz="quarter" idx="10"/>
          </p:nvPr>
        </p:nvSpPr>
        <p:spPr/>
        <p:txBody>
          <a:bodyPr/>
          <a:lstStyle/>
          <a:p>
            <a:fld id="{0138A5BD-64FD-46E1-96B5-291D4B8E1F5F}" type="slidenum">
              <a:rPr lang="es-EC" smtClean="0"/>
              <a:t>5</a:t>
            </a:fld>
            <a:endParaRPr lang="es-EC"/>
          </a:p>
        </p:txBody>
      </p:sp>
    </p:spTree>
    <p:extLst>
      <p:ext uri="{BB962C8B-B14F-4D97-AF65-F5344CB8AC3E}">
        <p14:creationId xmlns:p14="http://schemas.microsoft.com/office/powerpoint/2010/main" val="2660085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-Es una herramienta de software matemático que ofrece un entorno de desarrollo integrado (IDE) con un lenguaje de programación propio (lenguaje M)</a:t>
            </a:r>
          </a:p>
          <a:p>
            <a:endParaRPr lang="es-EC"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-Sencillo, </a:t>
            </a:r>
            <a:r>
              <a:rPr lang="es-EC" baseline="0" dirty="0" smtClean="0"/>
              <a:t>amigable </a:t>
            </a:r>
            <a:r>
              <a:rPr lang="es-EC" baseline="0" dirty="0" smtClean="0"/>
              <a:t>y </a:t>
            </a:r>
            <a:r>
              <a:rPr lang="es-EC" baseline="0" dirty="0" smtClean="0"/>
              <a:t>productivo</a:t>
            </a:r>
            <a:endParaRPr lang="es-EC" dirty="0" smtClean="0">
              <a:latin typeface="Times New Roman" panose="02020603050405020304" pitchFamily="18" charset="0"/>
              <a:cs typeface="Times New Roman" panose="02020603050405020304" pitchFamily="18" charset="0"/>
            </a:endParaRPr>
          </a:p>
          <a:p>
            <a:endParaRPr lang="es-EC" dirty="0" smtClean="0"/>
          </a:p>
          <a:p>
            <a:r>
              <a:rPr lang="es-EC" dirty="0" smtClean="0"/>
              <a:t>-</a:t>
            </a:r>
            <a:r>
              <a:rPr lang="es-EC" dirty="0" smtClean="0">
                <a:latin typeface="Times New Roman" panose="02020603050405020304" pitchFamily="18" charset="0"/>
                <a:cs typeface="Times New Roman" panose="02020603050405020304" pitchFamily="18" charset="0"/>
              </a:rPr>
              <a:t>Reconocimiento de los sensores del dispositivo, a</a:t>
            </a:r>
            <a:r>
              <a:rPr lang="es-EC" dirty="0" smtClean="0"/>
              <a:t>cceso </a:t>
            </a:r>
            <a:r>
              <a:rPr lang="es-EC" dirty="0" smtClean="0"/>
              <a:t>a las capacidades de Kinect video profundidad,</a:t>
            </a:r>
            <a:r>
              <a:rPr lang="es-EC" baseline="0" dirty="0" smtClean="0"/>
              <a:t> </a:t>
            </a:r>
            <a:r>
              <a:rPr lang="es-EC" dirty="0" smtClean="0"/>
              <a:t>color y seguimiento de esqueleto</a:t>
            </a:r>
            <a:endParaRPr lang="es-EC" dirty="0"/>
          </a:p>
        </p:txBody>
      </p:sp>
      <p:sp>
        <p:nvSpPr>
          <p:cNvPr id="4" name="3 Marcador de número de diapositiva"/>
          <p:cNvSpPr>
            <a:spLocks noGrp="1"/>
          </p:cNvSpPr>
          <p:nvPr>
            <p:ph type="sldNum" sz="quarter" idx="10"/>
          </p:nvPr>
        </p:nvSpPr>
        <p:spPr/>
        <p:txBody>
          <a:bodyPr/>
          <a:lstStyle/>
          <a:p>
            <a:fld id="{0138A5BD-64FD-46E1-96B5-291D4B8E1F5F}" type="slidenum">
              <a:rPr lang="es-EC" smtClean="0"/>
              <a:t>6</a:t>
            </a:fld>
            <a:endParaRPr lang="es-EC"/>
          </a:p>
        </p:txBody>
      </p:sp>
    </p:spTree>
    <p:extLst>
      <p:ext uri="{BB962C8B-B14F-4D97-AF65-F5344CB8AC3E}">
        <p14:creationId xmlns:p14="http://schemas.microsoft.com/office/powerpoint/2010/main" val="1172058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EC" dirty="0" smtClean="0">
                <a:latin typeface="Times New Roman" panose="02020603050405020304" pitchFamily="18" charset="0"/>
                <a:cs typeface="Times New Roman" panose="02020603050405020304" pitchFamily="18" charset="0"/>
              </a:rPr>
              <a:t>Necesidades del </a:t>
            </a:r>
            <a:r>
              <a:rPr lang="es-EC" dirty="0" smtClean="0">
                <a:latin typeface="Times New Roman" panose="02020603050405020304" pitchFamily="18" charset="0"/>
                <a:cs typeface="Times New Roman" panose="02020603050405020304" pitchFamily="18" charset="0"/>
              </a:rPr>
              <a:t>instituto, las </a:t>
            </a:r>
            <a:r>
              <a:rPr lang="es-EC" dirty="0" smtClean="0">
                <a:latin typeface="Times New Roman" panose="02020603050405020304" pitchFamily="18" charset="0"/>
                <a:cs typeface="Times New Roman" panose="02020603050405020304" pitchFamily="18" charset="0"/>
              </a:rPr>
              <a:t>palabras de la base de datos fueron tomadas dependiendo de la disponibilidad.</a:t>
            </a:r>
          </a:p>
          <a:p>
            <a:pPr algn="just"/>
            <a:r>
              <a:rPr lang="es-EC" dirty="0" smtClean="0">
                <a:latin typeface="Times New Roman" panose="02020603050405020304" pitchFamily="18" charset="0"/>
                <a:cs typeface="Times New Roman" panose="02020603050405020304" pitchFamily="18" charset="0"/>
              </a:rPr>
              <a:t>Se contó con el apoyo de 2 docentes especializados en el lenguaje de signos junto con sus estudiantes.</a:t>
            </a:r>
          </a:p>
          <a:p>
            <a:endParaRPr lang="es-EC" sz="1200" dirty="0" smtClean="0">
              <a:latin typeface="Times New Roman" panose="02020603050405020304" pitchFamily="18" charset="0"/>
              <a:cs typeface="Times New Roman" panose="02020603050405020304" pitchFamily="18" charset="0"/>
            </a:endParaRPr>
          </a:p>
          <a:p>
            <a:endParaRPr lang="es-EC" sz="1200" dirty="0" smtClean="0">
              <a:latin typeface="Times New Roman" panose="02020603050405020304" pitchFamily="18" charset="0"/>
              <a:cs typeface="Times New Roman" panose="02020603050405020304" pitchFamily="18" charset="0"/>
            </a:endParaRPr>
          </a:p>
          <a:p>
            <a:r>
              <a:rPr lang="es-EC" sz="1200" dirty="0" smtClean="0">
                <a:latin typeface="Times New Roman" panose="02020603050405020304" pitchFamily="18" charset="0"/>
                <a:cs typeface="Times New Roman" panose="02020603050405020304" pitchFamily="18" charset="0"/>
              </a:rPr>
              <a:t>Programa </a:t>
            </a:r>
            <a:r>
              <a:rPr lang="es-EC" sz="1200" dirty="0" smtClean="0">
                <a:latin typeface="Times New Roman" panose="02020603050405020304" pitchFamily="18" charset="0"/>
                <a:cs typeface="Times New Roman" panose="02020603050405020304" pitchFamily="18" charset="0"/>
              </a:rPr>
              <a:t>de Adquisición de datos, Programa Buscador de base de datos</a:t>
            </a:r>
          </a:p>
          <a:p>
            <a:r>
              <a:rPr lang="es-EC" sz="1200" dirty="0" smtClean="0">
                <a:latin typeface="Times New Roman" panose="02020603050405020304" pitchFamily="18" charset="0"/>
                <a:cs typeface="Times New Roman" panose="02020603050405020304" pitchFamily="18" charset="0"/>
              </a:rPr>
              <a:t>Programa de Pre-procesamiento de datos, Programa de verificación de algoritmo SVM</a:t>
            </a:r>
          </a:p>
          <a:p>
            <a:pPr algn="just"/>
            <a:endParaRPr lang="es-EC" dirty="0" smtClean="0">
              <a:latin typeface="Times New Roman" panose="02020603050405020304" pitchFamily="18" charset="0"/>
              <a:cs typeface="Times New Roman" panose="02020603050405020304" pitchFamily="18" charset="0"/>
            </a:endParaRPr>
          </a:p>
          <a:p>
            <a:endParaRPr lang="es-EC" dirty="0"/>
          </a:p>
        </p:txBody>
      </p:sp>
      <p:sp>
        <p:nvSpPr>
          <p:cNvPr id="4" name="3 Marcador de número de diapositiva"/>
          <p:cNvSpPr>
            <a:spLocks noGrp="1"/>
          </p:cNvSpPr>
          <p:nvPr>
            <p:ph type="sldNum" sz="quarter" idx="10"/>
          </p:nvPr>
        </p:nvSpPr>
        <p:spPr/>
        <p:txBody>
          <a:bodyPr/>
          <a:lstStyle/>
          <a:p>
            <a:fld id="{0138A5BD-64FD-46E1-96B5-291D4B8E1F5F}" type="slidenum">
              <a:rPr lang="es-EC" smtClean="0"/>
              <a:t>8</a:t>
            </a:fld>
            <a:endParaRPr lang="es-EC"/>
          </a:p>
        </p:txBody>
      </p:sp>
    </p:spTree>
    <p:extLst>
      <p:ext uri="{BB962C8B-B14F-4D97-AF65-F5344CB8AC3E}">
        <p14:creationId xmlns:p14="http://schemas.microsoft.com/office/powerpoint/2010/main" val="2910129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latin typeface="Times New Roman" panose="02020603050405020304" pitchFamily="18" charset="0"/>
                <a:cs typeface="Times New Roman" panose="02020603050405020304" pitchFamily="18" charset="0"/>
              </a:rPr>
              <a:t>Conexiones del cuerpo reconocidas a partir del video de profundidad </a:t>
            </a:r>
          </a:p>
          <a:p>
            <a:endParaRPr lang="es-E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tipos </a:t>
            </a:r>
            <a:r>
              <a:rPr lang="es-ES" sz="1200" kern="1200" dirty="0" smtClean="0">
                <a:solidFill>
                  <a:schemeClr val="tx1"/>
                </a:solidFill>
                <a:effectLst/>
                <a:latin typeface="+mn-lt"/>
                <a:ea typeface="+mn-ea"/>
                <a:cs typeface="+mn-cs"/>
              </a:rPr>
              <a:t>de datos extraíbles a partir de los sensores de Kinect, Matlab toma como posiciones</a:t>
            </a:r>
          </a:p>
          <a:p>
            <a:endParaRPr lang="es-ES" sz="1200" kern="1200" dirty="0" smtClean="0">
              <a:solidFill>
                <a:schemeClr val="tx1"/>
              </a:solidFill>
              <a:effectLst/>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0138A5BD-64FD-46E1-96B5-291D4B8E1F5F}" type="slidenum">
              <a:rPr lang="es-EC" smtClean="0"/>
              <a:t>12</a:t>
            </a:fld>
            <a:endParaRPr lang="es-EC"/>
          </a:p>
        </p:txBody>
      </p:sp>
    </p:spTree>
    <p:extLst>
      <p:ext uri="{BB962C8B-B14F-4D97-AF65-F5344CB8AC3E}">
        <p14:creationId xmlns:p14="http://schemas.microsoft.com/office/powerpoint/2010/main" val="3889593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i="1" dirty="0" smtClean="0">
                <a:latin typeface="Times New Roman" panose="02020603050405020304" pitchFamily="18" charset="0"/>
                <a:cs typeface="Times New Roman" panose="02020603050405020304" pitchFamily="18" charset="0"/>
              </a:rPr>
              <a:t>Tren</a:t>
            </a:r>
          </a:p>
          <a:p>
            <a:endParaRPr lang="es-EC" dirty="0"/>
          </a:p>
        </p:txBody>
      </p:sp>
      <p:sp>
        <p:nvSpPr>
          <p:cNvPr id="4" name="3 Marcador de número de diapositiva"/>
          <p:cNvSpPr>
            <a:spLocks noGrp="1"/>
          </p:cNvSpPr>
          <p:nvPr>
            <p:ph type="sldNum" sz="quarter" idx="10"/>
          </p:nvPr>
        </p:nvSpPr>
        <p:spPr/>
        <p:txBody>
          <a:bodyPr/>
          <a:lstStyle/>
          <a:p>
            <a:fld id="{0138A5BD-64FD-46E1-96B5-291D4B8E1F5F}" type="slidenum">
              <a:rPr lang="es-EC" smtClean="0"/>
              <a:t>14</a:t>
            </a:fld>
            <a:endParaRPr lang="es-EC"/>
          </a:p>
        </p:txBody>
      </p:sp>
    </p:spTree>
    <p:extLst>
      <p:ext uri="{BB962C8B-B14F-4D97-AF65-F5344CB8AC3E}">
        <p14:creationId xmlns:p14="http://schemas.microsoft.com/office/powerpoint/2010/main" val="275688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Parámetros</a:t>
            </a:r>
            <a:r>
              <a:rPr lang="es-EC" baseline="0" dirty="0" smtClean="0"/>
              <a:t> para que este centrado respecto al sensor de color y profundidad</a:t>
            </a:r>
            <a:endParaRPr lang="es-EC" dirty="0"/>
          </a:p>
        </p:txBody>
      </p:sp>
      <p:sp>
        <p:nvSpPr>
          <p:cNvPr id="4" name="3 Marcador de número de diapositiva"/>
          <p:cNvSpPr>
            <a:spLocks noGrp="1"/>
          </p:cNvSpPr>
          <p:nvPr>
            <p:ph type="sldNum" sz="quarter" idx="10"/>
          </p:nvPr>
        </p:nvSpPr>
        <p:spPr/>
        <p:txBody>
          <a:bodyPr/>
          <a:lstStyle/>
          <a:p>
            <a:fld id="{0138A5BD-64FD-46E1-96B5-291D4B8E1F5F}" type="slidenum">
              <a:rPr lang="es-EC" smtClean="0"/>
              <a:t>15</a:t>
            </a:fld>
            <a:endParaRPr lang="es-EC"/>
          </a:p>
        </p:txBody>
      </p:sp>
    </p:spTree>
    <p:extLst>
      <p:ext uri="{BB962C8B-B14F-4D97-AF65-F5344CB8AC3E}">
        <p14:creationId xmlns:p14="http://schemas.microsoft.com/office/powerpoint/2010/main" val="2479612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EC" sz="1200" kern="1200" dirty="0" smtClean="0">
                <a:solidFill>
                  <a:schemeClr val="tx1"/>
                </a:solidFill>
                <a:effectLst/>
                <a:latin typeface="+mn-lt"/>
                <a:ea typeface="+mn-ea"/>
                <a:cs typeface="+mn-cs"/>
              </a:rPr>
              <a:t>No sea muy iluminado con los rayos del sol, ya que evitan que el sensor de profundidad del dispositivo capture de manera adecuada el </a:t>
            </a:r>
            <a:r>
              <a:rPr lang="es-EC" sz="1200" i="1" kern="1200" dirty="0" err="1" smtClean="0">
                <a:solidFill>
                  <a:schemeClr val="tx1"/>
                </a:solidFill>
                <a:effectLst/>
                <a:latin typeface="+mn-lt"/>
                <a:ea typeface="+mn-ea"/>
                <a:cs typeface="+mn-cs"/>
              </a:rPr>
              <a:t>skeleton</a:t>
            </a:r>
            <a:r>
              <a:rPr lang="es-EC" sz="1200" i="1" kern="1200" dirty="0" smtClean="0">
                <a:solidFill>
                  <a:schemeClr val="tx1"/>
                </a:solidFill>
                <a:effectLst/>
                <a:latin typeface="+mn-lt"/>
                <a:ea typeface="+mn-ea"/>
                <a:cs typeface="+mn-cs"/>
              </a:rPr>
              <a:t> tracking.</a:t>
            </a:r>
          </a:p>
          <a:p>
            <a:pPr lvl="0"/>
            <a:endParaRPr lang="es-EC"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Se tomo de 3 metros ya que se verificó que a esa distancia la captura del </a:t>
            </a:r>
            <a:r>
              <a:rPr lang="es-EC" sz="1200" i="1" kern="1200" dirty="0" err="1" smtClean="0">
                <a:solidFill>
                  <a:schemeClr val="tx1"/>
                </a:solidFill>
                <a:effectLst/>
                <a:latin typeface="+mn-lt"/>
                <a:ea typeface="+mn-ea"/>
                <a:cs typeface="+mn-cs"/>
              </a:rPr>
              <a:t>skeleton</a:t>
            </a:r>
            <a:r>
              <a:rPr lang="es-EC" sz="1200" i="1" kern="1200" dirty="0" smtClean="0">
                <a:solidFill>
                  <a:schemeClr val="tx1"/>
                </a:solidFill>
                <a:effectLst/>
                <a:latin typeface="+mn-lt"/>
                <a:ea typeface="+mn-ea"/>
                <a:cs typeface="+mn-cs"/>
              </a:rPr>
              <a:t> tracking</a:t>
            </a:r>
            <a:r>
              <a:rPr lang="es-EC" sz="1200" kern="1200" dirty="0" smtClean="0">
                <a:solidFill>
                  <a:schemeClr val="tx1"/>
                </a:solidFill>
                <a:effectLst/>
                <a:latin typeface="+mn-lt"/>
                <a:ea typeface="+mn-ea"/>
                <a:cs typeface="+mn-cs"/>
              </a:rPr>
              <a:t> es más precisa respecto de la imagen de color y profundidad.</a:t>
            </a:r>
          </a:p>
          <a:p>
            <a:pPr lvl="0"/>
            <a:endParaRPr lang="es-EC"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Verificar que el video de profundidad esté centrado respecto al video de color y que no existan personas alrededor del dispositivo para evitar detección de personas adicionales.</a:t>
            </a:r>
          </a:p>
          <a:p>
            <a:endParaRPr lang="es-EC" dirty="0"/>
          </a:p>
        </p:txBody>
      </p:sp>
      <p:sp>
        <p:nvSpPr>
          <p:cNvPr id="4" name="3 Marcador de número de diapositiva"/>
          <p:cNvSpPr>
            <a:spLocks noGrp="1"/>
          </p:cNvSpPr>
          <p:nvPr>
            <p:ph type="sldNum" sz="quarter" idx="10"/>
          </p:nvPr>
        </p:nvSpPr>
        <p:spPr/>
        <p:txBody>
          <a:bodyPr/>
          <a:lstStyle/>
          <a:p>
            <a:fld id="{0138A5BD-64FD-46E1-96B5-291D4B8E1F5F}" type="slidenum">
              <a:rPr lang="es-EC" smtClean="0"/>
              <a:t>16</a:t>
            </a:fld>
            <a:endParaRPr lang="es-EC"/>
          </a:p>
        </p:txBody>
      </p:sp>
    </p:spTree>
    <p:extLst>
      <p:ext uri="{BB962C8B-B14F-4D97-AF65-F5344CB8AC3E}">
        <p14:creationId xmlns:p14="http://schemas.microsoft.com/office/powerpoint/2010/main" val="1771587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2A4A933-28C8-44CB-9683-F6271BF7C5D7}" type="datetimeFigureOut">
              <a:rPr lang="es-EC" smtClean="0"/>
              <a:t>28/12/2017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8FF51C7-6A32-4A4A-9DE3-538DD816181A}"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2A4A933-28C8-44CB-9683-F6271BF7C5D7}" type="datetimeFigureOut">
              <a:rPr lang="es-EC" smtClean="0"/>
              <a:t>28/12/2017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8FF51C7-6A32-4A4A-9DE3-538DD816181A}"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2A4A933-28C8-44CB-9683-F6271BF7C5D7}" type="datetimeFigureOut">
              <a:rPr lang="es-EC" smtClean="0"/>
              <a:t>28/12/2017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8FF51C7-6A32-4A4A-9DE3-538DD816181A}" type="slidenum">
              <a:rPr lang="es-EC" smtClean="0"/>
              <a:t>‹Nº›</a:t>
            </a:fld>
            <a:endParaRPr lang="es-EC"/>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2A4A933-28C8-44CB-9683-F6271BF7C5D7}" type="datetimeFigureOut">
              <a:rPr lang="es-EC" smtClean="0"/>
              <a:t>28/12/2017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8FF51C7-6A32-4A4A-9DE3-538DD816181A}" type="slidenum">
              <a:rPr lang="es-EC" smtClean="0"/>
              <a:t>‹Nº›</a:t>
            </a:fld>
            <a:endParaRPr lang="es-EC"/>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2A4A933-28C8-44CB-9683-F6271BF7C5D7}" type="datetimeFigureOut">
              <a:rPr lang="es-EC" smtClean="0"/>
              <a:t>28/12/2017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8FF51C7-6A32-4A4A-9DE3-538DD816181A}"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82A4A933-28C8-44CB-9683-F6271BF7C5D7}" type="datetimeFigureOut">
              <a:rPr lang="es-EC" smtClean="0"/>
              <a:t>28/12/2017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8FF51C7-6A32-4A4A-9DE3-538DD816181A}" type="slidenum">
              <a:rPr lang="es-EC" smtClean="0"/>
              <a:t>‹Nº›</a:t>
            </a:fld>
            <a:endParaRPr lang="es-EC"/>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2A4A933-28C8-44CB-9683-F6271BF7C5D7}" type="datetimeFigureOut">
              <a:rPr lang="es-EC" smtClean="0"/>
              <a:t>28/12/2017</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18FF51C7-6A32-4A4A-9DE3-538DD816181A}"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82A4A933-28C8-44CB-9683-F6271BF7C5D7}" type="datetimeFigureOut">
              <a:rPr lang="es-EC" smtClean="0"/>
              <a:t>28/12/2017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18FF51C7-6A32-4A4A-9DE3-538DD816181A}"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82A4A933-28C8-44CB-9683-F6271BF7C5D7}" type="datetimeFigureOut">
              <a:rPr lang="es-EC" smtClean="0"/>
              <a:t>28/12/2017</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18FF51C7-6A32-4A4A-9DE3-538DD816181A}"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2A4A933-28C8-44CB-9683-F6271BF7C5D7}" type="datetimeFigureOut">
              <a:rPr lang="es-EC" smtClean="0"/>
              <a:t>28/12/2017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8FF51C7-6A32-4A4A-9DE3-538DD816181A}" type="slidenum">
              <a:rPr lang="es-EC" smtClean="0"/>
              <a:t>‹Nº›</a:t>
            </a:fld>
            <a:endParaRPr lang="es-EC"/>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2A4A933-28C8-44CB-9683-F6271BF7C5D7}" type="datetimeFigureOut">
              <a:rPr lang="es-EC" smtClean="0"/>
              <a:t>28/12/2017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8FF51C7-6A32-4A4A-9DE3-538DD816181A}" type="slidenum">
              <a:rPr lang="es-EC" smtClean="0"/>
              <a:t>‹Nº›</a:t>
            </a:fld>
            <a:endParaRPr lang="es-EC"/>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82A4A933-28C8-44CB-9683-F6271BF7C5D7}" type="datetimeFigureOut">
              <a:rPr lang="es-EC" smtClean="0"/>
              <a:t>28/12/2017</a:t>
            </a:fld>
            <a:endParaRPr lang="es-EC"/>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EC"/>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8FF51C7-6A32-4A4A-9DE3-538DD816181A}" type="slidenum">
              <a:rPr lang="es-EC" smtClean="0"/>
              <a:t>‹Nº›</a:t>
            </a:fld>
            <a:endParaRPr lang="es-EC"/>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878496"/>
            <a:ext cx="7772400" cy="5616623"/>
          </a:xfrm>
        </p:spPr>
        <p:txBody>
          <a:bodyPr>
            <a:normAutofit fontScale="90000"/>
          </a:bodyPr>
          <a:lstStyle/>
          <a:p>
            <a:pPr algn="ctr"/>
            <a:r>
              <a:rPr lang="es-EC" sz="2800" b="1" dirty="0" smtClean="0"/>
              <a:t/>
            </a:r>
            <a:br>
              <a:rPr lang="es-EC" sz="2800" b="1" dirty="0" smtClean="0"/>
            </a:br>
            <a:r>
              <a:rPr lang="es-EC" sz="2800" b="1" dirty="0"/>
              <a:t/>
            </a:r>
            <a:br>
              <a:rPr lang="es-EC" sz="2800" b="1" dirty="0"/>
            </a:br>
            <a:r>
              <a:rPr lang="es-EC" sz="2800" b="1" dirty="0" smtClean="0">
                <a:latin typeface="Times New Roman" panose="02020603050405020304" pitchFamily="18" charset="0"/>
                <a:cs typeface="Times New Roman" panose="02020603050405020304" pitchFamily="18" charset="0"/>
              </a:rPr>
              <a:t/>
            </a:r>
            <a:br>
              <a:rPr lang="es-EC" sz="2800" b="1" dirty="0" smtClean="0">
                <a:latin typeface="Times New Roman" panose="02020603050405020304" pitchFamily="18" charset="0"/>
                <a:cs typeface="Times New Roman" panose="02020603050405020304" pitchFamily="18" charset="0"/>
              </a:rPr>
            </a:br>
            <a:r>
              <a:rPr lang="es-EC" sz="2800" b="1" dirty="0" smtClean="0">
                <a:solidFill>
                  <a:schemeClr val="tx1"/>
                </a:solidFill>
                <a:latin typeface="Times New Roman" panose="02020603050405020304" pitchFamily="18" charset="0"/>
                <a:cs typeface="Times New Roman" panose="02020603050405020304" pitchFamily="18" charset="0"/>
              </a:rPr>
              <a:t>UNIVERSIDAD DE LAS FUERZAS ARMADAS ESPE</a:t>
            </a:r>
            <a:r>
              <a:rPr lang="es-EC" sz="2400" b="1" dirty="0" smtClean="0">
                <a:solidFill>
                  <a:schemeClr val="tx1"/>
                </a:solidFill>
                <a:latin typeface="Times New Roman" panose="02020603050405020304" pitchFamily="18" charset="0"/>
                <a:cs typeface="Times New Roman" panose="02020603050405020304" pitchFamily="18" charset="0"/>
              </a:rPr>
              <a:t/>
            </a:r>
            <a:br>
              <a:rPr lang="es-EC" sz="2400" b="1" dirty="0" smtClean="0">
                <a:solidFill>
                  <a:schemeClr val="tx1"/>
                </a:solidFill>
                <a:latin typeface="Times New Roman" panose="02020603050405020304" pitchFamily="18" charset="0"/>
                <a:cs typeface="Times New Roman" panose="02020603050405020304" pitchFamily="18" charset="0"/>
              </a:rPr>
            </a:br>
            <a:r>
              <a:rPr lang="es-EC" sz="2000" b="1" dirty="0">
                <a:solidFill>
                  <a:schemeClr val="tx1"/>
                </a:solidFill>
                <a:latin typeface="Times New Roman" panose="02020603050405020304" pitchFamily="18" charset="0"/>
                <a:cs typeface="Times New Roman" panose="02020603050405020304" pitchFamily="18" charset="0"/>
              </a:rPr>
              <a:t/>
            </a:r>
            <a:br>
              <a:rPr lang="es-EC" sz="2000" b="1" dirty="0">
                <a:solidFill>
                  <a:schemeClr val="tx1"/>
                </a:solidFill>
                <a:latin typeface="Times New Roman" panose="02020603050405020304" pitchFamily="18" charset="0"/>
                <a:cs typeface="Times New Roman" panose="02020603050405020304" pitchFamily="18" charset="0"/>
              </a:rPr>
            </a:br>
            <a:r>
              <a:rPr lang="es-EC" sz="2400" b="1" dirty="0">
                <a:solidFill>
                  <a:schemeClr val="tx1"/>
                </a:solidFill>
                <a:latin typeface="Times New Roman" panose="02020603050405020304" pitchFamily="18" charset="0"/>
                <a:cs typeface="Times New Roman" panose="02020603050405020304" pitchFamily="18" charset="0"/>
              </a:rPr>
              <a:t>DEPARTAMENTO DE ELÉCTRICA Y </a:t>
            </a:r>
            <a:r>
              <a:rPr lang="es-EC" sz="2400" b="1" dirty="0" smtClean="0">
                <a:solidFill>
                  <a:schemeClr val="tx1"/>
                </a:solidFill>
                <a:latin typeface="Times New Roman" panose="02020603050405020304" pitchFamily="18" charset="0"/>
                <a:cs typeface="Times New Roman" panose="02020603050405020304" pitchFamily="18" charset="0"/>
              </a:rPr>
              <a:t>ELECTRÓNICA</a:t>
            </a:r>
            <a:r>
              <a:rPr lang="es-EC" sz="2400" dirty="0">
                <a:solidFill>
                  <a:schemeClr val="tx1"/>
                </a:solidFill>
                <a:latin typeface="Times New Roman" panose="02020603050405020304" pitchFamily="18" charset="0"/>
                <a:cs typeface="Times New Roman" panose="02020603050405020304" pitchFamily="18" charset="0"/>
              </a:rPr>
              <a:t/>
            </a:r>
            <a:br>
              <a:rPr lang="es-EC" sz="2400" dirty="0">
                <a:solidFill>
                  <a:schemeClr val="tx1"/>
                </a:solidFill>
                <a:latin typeface="Times New Roman" panose="02020603050405020304" pitchFamily="18" charset="0"/>
                <a:cs typeface="Times New Roman" panose="02020603050405020304" pitchFamily="18" charset="0"/>
              </a:rPr>
            </a:br>
            <a:r>
              <a:rPr lang="es-EC" sz="2400" b="1" dirty="0">
                <a:solidFill>
                  <a:schemeClr val="tx1"/>
                </a:solidFill>
                <a:latin typeface="Times New Roman" panose="02020603050405020304" pitchFamily="18" charset="0"/>
                <a:cs typeface="Times New Roman" panose="02020603050405020304" pitchFamily="18" charset="0"/>
              </a:rPr>
              <a:t>CARRERA DE INGENIERÍA ELECTRÓNICA Y TELECOMUNICACIONES</a:t>
            </a:r>
            <a:r>
              <a:rPr lang="es-EC" sz="2400" dirty="0">
                <a:latin typeface="Times New Roman" panose="02020603050405020304" pitchFamily="18" charset="0"/>
                <a:cs typeface="Times New Roman" panose="02020603050405020304" pitchFamily="18" charset="0"/>
              </a:rPr>
              <a:t/>
            </a:r>
            <a:br>
              <a:rPr lang="es-EC" sz="2400" dirty="0">
                <a:latin typeface="Times New Roman" panose="02020603050405020304" pitchFamily="18" charset="0"/>
                <a:cs typeface="Times New Roman" panose="02020603050405020304" pitchFamily="18" charset="0"/>
              </a:rPr>
            </a:br>
            <a:r>
              <a:rPr lang="es-EC" sz="2000" dirty="0" smtClean="0">
                <a:latin typeface="Times New Roman" panose="02020603050405020304" pitchFamily="18" charset="0"/>
                <a:cs typeface="Times New Roman" panose="02020603050405020304" pitchFamily="18" charset="0"/>
              </a:rPr>
              <a:t/>
            </a:r>
            <a:br>
              <a:rPr lang="es-EC" sz="2000" dirty="0" smtClean="0">
                <a:latin typeface="Times New Roman" panose="02020603050405020304" pitchFamily="18" charset="0"/>
                <a:cs typeface="Times New Roman" panose="02020603050405020304" pitchFamily="18" charset="0"/>
              </a:rPr>
            </a:br>
            <a:r>
              <a:rPr lang="es-EC" sz="1800" b="1" dirty="0">
                <a:solidFill>
                  <a:schemeClr val="tx1"/>
                </a:solidFill>
                <a:latin typeface="Times New Roman" panose="02020603050405020304" pitchFamily="18" charset="0"/>
                <a:cs typeface="Times New Roman" panose="02020603050405020304" pitchFamily="18" charset="0"/>
              </a:rPr>
              <a:t>TRABAJO DE TITULACIÓN, PREVIO A LA OBTENCIÓN DEL TÍTULO DE INGENIERO EN ELECTRÓNICA Y TELECOMUNICACIONES</a:t>
            </a:r>
            <a:r>
              <a:rPr lang="es-EC" sz="1800" dirty="0">
                <a:solidFill>
                  <a:schemeClr val="tx1"/>
                </a:solidFill>
                <a:latin typeface="Times New Roman" panose="02020603050405020304" pitchFamily="18" charset="0"/>
                <a:cs typeface="Times New Roman" panose="02020603050405020304" pitchFamily="18" charset="0"/>
              </a:rPr>
              <a:t/>
            </a:r>
            <a:br>
              <a:rPr lang="es-EC" sz="1800" dirty="0">
                <a:solidFill>
                  <a:schemeClr val="tx1"/>
                </a:solidFill>
                <a:latin typeface="Times New Roman" panose="02020603050405020304" pitchFamily="18" charset="0"/>
                <a:cs typeface="Times New Roman" panose="02020603050405020304" pitchFamily="18" charset="0"/>
              </a:rPr>
            </a:br>
            <a:r>
              <a:rPr lang="es-EC" sz="1800" dirty="0" smtClean="0">
                <a:solidFill>
                  <a:schemeClr val="tx1"/>
                </a:solidFill>
                <a:latin typeface="Times New Roman" panose="02020603050405020304" pitchFamily="18" charset="0"/>
                <a:cs typeface="Times New Roman" panose="02020603050405020304" pitchFamily="18" charset="0"/>
              </a:rPr>
              <a:t/>
            </a:r>
            <a:br>
              <a:rPr lang="es-EC" sz="1800" dirty="0" smtClean="0">
                <a:solidFill>
                  <a:schemeClr val="tx1"/>
                </a:solidFill>
                <a:latin typeface="Times New Roman" panose="02020603050405020304" pitchFamily="18" charset="0"/>
                <a:cs typeface="Times New Roman" panose="02020603050405020304" pitchFamily="18" charset="0"/>
              </a:rPr>
            </a:br>
            <a:r>
              <a:rPr lang="es-ES" sz="1800" b="1" dirty="0" smtClean="0">
                <a:solidFill>
                  <a:schemeClr val="tx1"/>
                </a:solidFill>
                <a:latin typeface="Times New Roman" panose="02020603050405020304" pitchFamily="18" charset="0"/>
                <a:cs typeface="Times New Roman" panose="02020603050405020304" pitchFamily="18" charset="0"/>
              </a:rPr>
              <a:t>DESARROLLO DE </a:t>
            </a:r>
            <a:r>
              <a:rPr lang="es-EC" sz="1800" b="1" dirty="0" smtClean="0">
                <a:solidFill>
                  <a:schemeClr val="tx1"/>
                </a:solidFill>
                <a:latin typeface="Times New Roman" panose="02020603050405020304" pitchFamily="18" charset="0"/>
                <a:cs typeface="Times New Roman" panose="02020603050405020304" pitchFamily="18" charset="0"/>
              </a:rPr>
              <a:t>UNA BASE DE DATOS DEL LENGUAJE DE SIGNOS ESPAÑOL ECUATORIANO A TRAVES DEL SENSOR KINECT V2 DE XBOX ONE</a:t>
            </a:r>
            <a:r>
              <a:rPr lang="es-EC" sz="2000" b="1" dirty="0" smtClean="0">
                <a:solidFill>
                  <a:schemeClr val="tx1"/>
                </a:solidFill>
                <a:latin typeface="Times New Roman" panose="02020603050405020304" pitchFamily="18" charset="0"/>
                <a:cs typeface="Times New Roman" panose="02020603050405020304" pitchFamily="18" charset="0"/>
              </a:rPr>
              <a:t/>
            </a:r>
            <a:br>
              <a:rPr lang="es-EC" sz="2000" b="1" dirty="0" smtClean="0">
                <a:solidFill>
                  <a:schemeClr val="tx1"/>
                </a:solidFill>
                <a:latin typeface="Times New Roman" panose="02020603050405020304" pitchFamily="18" charset="0"/>
                <a:cs typeface="Times New Roman" panose="02020603050405020304" pitchFamily="18" charset="0"/>
              </a:rPr>
            </a:br>
            <a:r>
              <a:rPr lang="es-EC" sz="2000" dirty="0" smtClean="0">
                <a:solidFill>
                  <a:schemeClr val="tx1"/>
                </a:solidFill>
                <a:latin typeface="Times New Roman" panose="02020603050405020304" pitchFamily="18" charset="0"/>
                <a:cs typeface="Times New Roman" panose="02020603050405020304" pitchFamily="18" charset="0"/>
              </a:rPr>
              <a:t/>
            </a:r>
            <a:br>
              <a:rPr lang="es-EC" sz="2000" dirty="0" smtClean="0">
                <a:solidFill>
                  <a:schemeClr val="tx1"/>
                </a:solidFill>
                <a:latin typeface="Times New Roman" panose="02020603050405020304" pitchFamily="18" charset="0"/>
                <a:cs typeface="Times New Roman" panose="02020603050405020304" pitchFamily="18" charset="0"/>
              </a:rPr>
            </a:br>
            <a:r>
              <a:rPr lang="es-EC" sz="2000" dirty="0" smtClean="0">
                <a:solidFill>
                  <a:schemeClr val="tx1"/>
                </a:solidFill>
                <a:latin typeface="Times New Roman" panose="02020603050405020304" pitchFamily="18" charset="0"/>
                <a:cs typeface="Times New Roman" panose="02020603050405020304" pitchFamily="18" charset="0"/>
              </a:rPr>
              <a:t>Integrantes:</a:t>
            </a:r>
            <a:br>
              <a:rPr lang="es-EC" sz="2000" dirty="0" smtClean="0">
                <a:solidFill>
                  <a:schemeClr val="tx1"/>
                </a:solidFill>
                <a:latin typeface="Times New Roman" panose="02020603050405020304" pitchFamily="18" charset="0"/>
                <a:cs typeface="Times New Roman" panose="02020603050405020304" pitchFamily="18" charset="0"/>
              </a:rPr>
            </a:br>
            <a:r>
              <a:rPr lang="es-EC" sz="2000" dirty="0" smtClean="0">
                <a:solidFill>
                  <a:schemeClr val="tx1"/>
                </a:solidFill>
                <a:latin typeface="Times New Roman" panose="02020603050405020304" pitchFamily="18" charset="0"/>
                <a:cs typeface="Times New Roman" panose="02020603050405020304" pitchFamily="18" charset="0"/>
              </a:rPr>
              <a:t/>
            </a:r>
            <a:br>
              <a:rPr lang="es-EC" sz="2000" dirty="0" smtClean="0">
                <a:solidFill>
                  <a:schemeClr val="tx1"/>
                </a:solidFill>
                <a:latin typeface="Times New Roman" panose="02020603050405020304" pitchFamily="18" charset="0"/>
                <a:cs typeface="Times New Roman" panose="02020603050405020304" pitchFamily="18" charset="0"/>
              </a:rPr>
            </a:br>
            <a:r>
              <a:rPr lang="es-EC" sz="2000" dirty="0" smtClean="0">
                <a:solidFill>
                  <a:schemeClr val="tx1"/>
                </a:solidFill>
                <a:latin typeface="Times New Roman" panose="02020603050405020304" pitchFamily="18" charset="0"/>
                <a:cs typeface="Times New Roman" panose="02020603050405020304" pitchFamily="18" charset="0"/>
              </a:rPr>
              <a:t>HU ZHANPENG</a:t>
            </a:r>
            <a:br>
              <a:rPr lang="es-EC" sz="2000" dirty="0" smtClean="0">
                <a:solidFill>
                  <a:schemeClr val="tx1"/>
                </a:solidFill>
                <a:latin typeface="Times New Roman" panose="02020603050405020304" pitchFamily="18" charset="0"/>
                <a:cs typeface="Times New Roman" panose="02020603050405020304" pitchFamily="18" charset="0"/>
              </a:rPr>
            </a:br>
            <a:r>
              <a:rPr lang="es-EC" sz="2000" dirty="0" smtClean="0">
                <a:solidFill>
                  <a:schemeClr val="tx1"/>
                </a:solidFill>
                <a:latin typeface="Times New Roman" panose="02020603050405020304" pitchFamily="18" charset="0"/>
                <a:cs typeface="Times New Roman" panose="02020603050405020304" pitchFamily="18" charset="0"/>
              </a:rPr>
              <a:t>TERÁN MEDINA LUIS ADRIÁN</a:t>
            </a:r>
            <a:r>
              <a:rPr lang="es-EC" sz="2000" dirty="0" smtClean="0">
                <a:latin typeface="Times New Roman" panose="02020603050405020304" pitchFamily="18" charset="0"/>
                <a:cs typeface="Times New Roman" panose="02020603050405020304" pitchFamily="18" charset="0"/>
              </a:rPr>
              <a:t/>
            </a:r>
            <a:br>
              <a:rPr lang="es-EC" sz="2000" dirty="0" smtClean="0">
                <a:latin typeface="Times New Roman" panose="02020603050405020304" pitchFamily="18" charset="0"/>
                <a:cs typeface="Times New Roman" panose="02020603050405020304" pitchFamily="18" charset="0"/>
              </a:rPr>
            </a:br>
            <a:endParaRPr lang="es-EC" sz="2000" dirty="0">
              <a:latin typeface="Times New Roman" panose="02020603050405020304" pitchFamily="18" charset="0"/>
              <a:cs typeface="Times New Roman" panose="02020603050405020304" pitchFamily="18" charset="0"/>
            </a:endParaRPr>
          </a:p>
        </p:txBody>
      </p:sp>
      <p:pic>
        <p:nvPicPr>
          <p:cNvPr id="11266"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80120"/>
            <a:ext cx="6478641" cy="1196752"/>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251520" y="6404286"/>
            <a:ext cx="2227469" cy="369332"/>
          </a:xfrm>
          <a:prstGeom prst="rect">
            <a:avLst/>
          </a:prstGeom>
          <a:noFill/>
        </p:spPr>
        <p:txBody>
          <a:bodyPr wrap="none" rtlCol="0">
            <a:spAutoFit/>
          </a:bodyPr>
          <a:lstStyle/>
          <a:p>
            <a:r>
              <a:rPr lang="es-EC" dirty="0" smtClean="0"/>
              <a:t>Tutor:  Ing. Julio Larco</a:t>
            </a:r>
            <a:endParaRPr lang="es-EC" dirty="0"/>
          </a:p>
        </p:txBody>
      </p:sp>
      <p:sp>
        <p:nvSpPr>
          <p:cNvPr id="4" name="3 CuadroTexto"/>
          <p:cNvSpPr txBox="1"/>
          <p:nvPr/>
        </p:nvSpPr>
        <p:spPr>
          <a:xfrm>
            <a:off x="6156176" y="6449378"/>
            <a:ext cx="2146742" cy="369332"/>
          </a:xfrm>
          <a:prstGeom prst="rect">
            <a:avLst/>
          </a:prstGeom>
          <a:noFill/>
        </p:spPr>
        <p:txBody>
          <a:bodyPr wrap="none" rtlCol="0">
            <a:spAutoFit/>
          </a:bodyPr>
          <a:lstStyle/>
          <a:p>
            <a:r>
              <a:rPr lang="es-EC" dirty="0" err="1" smtClean="0"/>
              <a:t>Sangolquí</a:t>
            </a:r>
            <a:r>
              <a:rPr lang="es-EC" dirty="0" smtClean="0"/>
              <a:t>, /01/2018 </a:t>
            </a:r>
            <a:endParaRPr lang="es-EC" dirty="0"/>
          </a:p>
        </p:txBody>
      </p:sp>
    </p:spTree>
    <p:extLst>
      <p:ext uri="{BB962C8B-B14F-4D97-AF65-F5344CB8AC3E}">
        <p14:creationId xmlns:p14="http://schemas.microsoft.com/office/powerpoint/2010/main" val="1096793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467544" y="1725960"/>
            <a:ext cx="7620000" cy="5132040"/>
          </a:xfrm>
        </p:spPr>
        <p:txBody>
          <a:bodyPr/>
          <a:lstStyle/>
          <a:p>
            <a:r>
              <a:rPr lang="es-EC" dirty="0">
                <a:latin typeface="Times New Roman" panose="02020603050405020304" pitchFamily="18" charset="0"/>
                <a:cs typeface="Times New Roman" panose="02020603050405020304" pitchFamily="18" charset="0"/>
              </a:rPr>
              <a:t>Letras</a:t>
            </a:r>
            <a:r>
              <a:rPr lang="es-EC" dirty="0" smtClean="0">
                <a:latin typeface="Times New Roman" panose="02020603050405020304" pitchFamily="18" charset="0"/>
                <a:cs typeface="Times New Roman" panose="02020603050405020304" pitchFamily="18" charset="0"/>
              </a:rPr>
              <a:t> del abecedario </a:t>
            </a:r>
          </a:p>
          <a:p>
            <a:r>
              <a:rPr lang="es-EC" dirty="0">
                <a:latin typeface="Times New Roman" panose="02020603050405020304" pitchFamily="18" charset="0"/>
                <a:cs typeface="Times New Roman" panose="02020603050405020304" pitchFamily="18" charset="0"/>
              </a:rPr>
              <a:t>Palabras</a:t>
            </a:r>
            <a:r>
              <a:rPr lang="es-EC" dirty="0" smtClean="0">
                <a:latin typeface="Times New Roman" panose="02020603050405020304" pitchFamily="18" charset="0"/>
                <a:cs typeface="Times New Roman" panose="02020603050405020304" pitchFamily="18" charset="0"/>
              </a:rPr>
              <a:t> de la base de datos</a:t>
            </a:r>
            <a:endParaRPr lang="es-EC" dirty="0">
              <a:latin typeface="Times New Roman" panose="02020603050405020304" pitchFamily="18" charset="0"/>
              <a:cs typeface="Times New Roman" panose="02020603050405020304" pitchFamily="18" charset="0"/>
            </a:endParaRPr>
          </a:p>
        </p:txBody>
      </p:sp>
      <p:sp>
        <p:nvSpPr>
          <p:cNvPr id="2" name="1 Título"/>
          <p:cNvSpPr>
            <a:spLocks noGrp="1"/>
          </p:cNvSpPr>
          <p:nvPr>
            <p:ph type="title"/>
          </p:nvPr>
        </p:nvSpPr>
        <p:spPr/>
        <p:txBody>
          <a:bodyPr>
            <a:normAutofit/>
          </a:bodyPr>
          <a:lstStyle/>
          <a:p>
            <a:r>
              <a:rPr lang="es-EC" dirty="0" smtClean="0"/>
              <a:t>Elementos de la Base de datos</a:t>
            </a:r>
            <a:endParaRPr lang="es-EC" dirty="0"/>
          </a:p>
        </p:txBody>
      </p:sp>
      <p:graphicFrame>
        <p:nvGraphicFramePr>
          <p:cNvPr id="7" name="3 Marcador de contenido"/>
          <p:cNvGraphicFramePr>
            <a:graphicFrameLocks/>
          </p:cNvGraphicFramePr>
          <p:nvPr>
            <p:extLst>
              <p:ext uri="{D42A27DB-BD31-4B8C-83A1-F6EECF244321}">
                <p14:modId xmlns:p14="http://schemas.microsoft.com/office/powerpoint/2010/main" val="3088752215"/>
              </p:ext>
            </p:extLst>
          </p:nvPr>
        </p:nvGraphicFramePr>
        <p:xfrm>
          <a:off x="899592" y="2924944"/>
          <a:ext cx="7272808" cy="3394153"/>
        </p:xfrm>
        <a:graphic>
          <a:graphicData uri="http://schemas.openxmlformats.org/drawingml/2006/table">
            <a:tbl>
              <a:tblPr firstRow="1" firstCol="1" bandRow="1">
                <a:tableStyleId>{D7AC3CCA-C797-4891-BE02-D94E43425B78}</a:tableStyleId>
              </a:tblPr>
              <a:tblGrid>
                <a:gridCol w="1433553"/>
                <a:gridCol w="1287496"/>
                <a:gridCol w="1954755"/>
                <a:gridCol w="1249482"/>
                <a:gridCol w="1347522"/>
              </a:tblGrid>
              <a:tr h="565693">
                <a:tc>
                  <a:txBody>
                    <a:bodyPr/>
                    <a:lstStyle/>
                    <a:p>
                      <a:pPr indent="180340" algn="ctr">
                        <a:lnSpc>
                          <a:spcPct val="150000"/>
                        </a:lnSpc>
                        <a:spcAft>
                          <a:spcPts val="0"/>
                        </a:spcAft>
                      </a:pPr>
                      <a:r>
                        <a:rPr lang="es-EC" sz="1200" dirty="0">
                          <a:effectLst/>
                        </a:rPr>
                        <a:t>Adjetivos</a:t>
                      </a:r>
                      <a:endParaRPr lang="es-EC" sz="1200" dirty="0">
                        <a:solidFill>
                          <a:srgbClr val="000000"/>
                        </a:solidFill>
                        <a:effectLst/>
                        <a:latin typeface="Times New Roman"/>
                        <a:ea typeface="Times New Roman"/>
                        <a:cs typeface="Times New Roman"/>
                      </a:endParaRPr>
                    </a:p>
                  </a:txBody>
                  <a:tcPr marL="68580" marR="68580" marT="0" marB="0"/>
                </a:tc>
                <a:tc>
                  <a:txBody>
                    <a:bodyPr/>
                    <a:lstStyle/>
                    <a:p>
                      <a:pPr indent="180340" algn="ctr">
                        <a:lnSpc>
                          <a:spcPct val="150000"/>
                        </a:lnSpc>
                        <a:spcAft>
                          <a:spcPts val="0"/>
                        </a:spcAft>
                      </a:pPr>
                      <a:r>
                        <a:rPr lang="es-EC" sz="1200">
                          <a:effectLst/>
                        </a:rPr>
                        <a:t>Alimentos</a:t>
                      </a:r>
                      <a:endParaRPr lang="es-EC" sz="1200">
                        <a:solidFill>
                          <a:srgbClr val="000000"/>
                        </a:solidFill>
                        <a:effectLst/>
                        <a:latin typeface="Times New Roman"/>
                        <a:ea typeface="Times New Roman"/>
                        <a:cs typeface="Times New Roman"/>
                      </a:endParaRPr>
                    </a:p>
                  </a:txBody>
                  <a:tcPr marL="68580" marR="68580" marT="0" marB="0"/>
                </a:tc>
                <a:tc>
                  <a:txBody>
                    <a:bodyPr/>
                    <a:lstStyle/>
                    <a:p>
                      <a:pPr indent="180340" algn="ctr">
                        <a:lnSpc>
                          <a:spcPct val="150000"/>
                        </a:lnSpc>
                        <a:spcAft>
                          <a:spcPts val="0"/>
                        </a:spcAft>
                      </a:pPr>
                      <a:r>
                        <a:rPr lang="es-EC" sz="1200" dirty="0">
                          <a:effectLst/>
                        </a:rPr>
                        <a:t>Saludos</a:t>
                      </a:r>
                      <a:endParaRPr lang="es-EC" sz="1200" dirty="0">
                        <a:solidFill>
                          <a:srgbClr val="000000"/>
                        </a:solidFill>
                        <a:effectLst/>
                        <a:latin typeface="Times New Roman"/>
                        <a:ea typeface="Times New Roman"/>
                        <a:cs typeface="Times New Roman"/>
                      </a:endParaRPr>
                    </a:p>
                  </a:txBody>
                  <a:tcPr marL="68580" marR="68580" marT="0" marB="0"/>
                </a:tc>
                <a:tc>
                  <a:txBody>
                    <a:bodyPr/>
                    <a:lstStyle/>
                    <a:p>
                      <a:pPr indent="180340" algn="ctr">
                        <a:lnSpc>
                          <a:spcPct val="150000"/>
                        </a:lnSpc>
                        <a:spcAft>
                          <a:spcPts val="0"/>
                        </a:spcAft>
                      </a:pPr>
                      <a:r>
                        <a:rPr lang="es-EC" sz="1200">
                          <a:effectLst/>
                        </a:rPr>
                        <a:t>Colores</a:t>
                      </a:r>
                      <a:endParaRPr lang="es-EC" sz="1200">
                        <a:solidFill>
                          <a:srgbClr val="000000"/>
                        </a:solidFill>
                        <a:effectLst/>
                        <a:latin typeface="Times New Roman"/>
                        <a:ea typeface="Times New Roman"/>
                        <a:cs typeface="Times New Roman"/>
                      </a:endParaRPr>
                    </a:p>
                  </a:txBody>
                  <a:tcPr marL="68580" marR="68580" marT="0" marB="0"/>
                </a:tc>
                <a:tc>
                  <a:txBody>
                    <a:bodyPr/>
                    <a:lstStyle/>
                    <a:p>
                      <a:pPr indent="180340" algn="ctr">
                        <a:lnSpc>
                          <a:spcPct val="150000"/>
                        </a:lnSpc>
                        <a:spcAft>
                          <a:spcPts val="0"/>
                        </a:spcAft>
                      </a:pPr>
                      <a:r>
                        <a:rPr lang="es-EC" sz="1200">
                          <a:effectLst/>
                        </a:rPr>
                        <a:t>Juguetes </a:t>
                      </a:r>
                    </a:p>
                    <a:p>
                      <a:pPr indent="180340" algn="ctr">
                        <a:lnSpc>
                          <a:spcPct val="150000"/>
                        </a:lnSpc>
                        <a:spcAft>
                          <a:spcPts val="0"/>
                        </a:spcAft>
                      </a:pPr>
                      <a:r>
                        <a:rPr lang="es-EC" sz="1200">
                          <a:effectLst/>
                        </a:rPr>
                        <a:t>&amp; Cosas</a:t>
                      </a:r>
                      <a:endParaRPr lang="es-EC" sz="1200">
                        <a:solidFill>
                          <a:srgbClr val="000000"/>
                        </a:solidFill>
                        <a:effectLst/>
                        <a:latin typeface="Times New Roman"/>
                        <a:ea typeface="Times New Roman"/>
                        <a:cs typeface="Times New Roman"/>
                      </a:endParaRPr>
                    </a:p>
                  </a:txBody>
                  <a:tcPr marL="68580" marR="68580" marT="0" marB="0"/>
                </a:tc>
              </a:tr>
              <a:tr h="282846">
                <a:tc>
                  <a:txBody>
                    <a:bodyPr/>
                    <a:lstStyle/>
                    <a:p>
                      <a:pPr indent="180340" algn="ctr">
                        <a:lnSpc>
                          <a:spcPct val="150000"/>
                        </a:lnSpc>
                        <a:spcAft>
                          <a:spcPts val="0"/>
                        </a:spcAft>
                      </a:pPr>
                      <a:r>
                        <a:rPr kumimoji="0" lang="es-EC" sz="1200" b="0" kern="1200" dirty="0">
                          <a:effectLst/>
                        </a:rPr>
                        <a:t>Alto</a:t>
                      </a:r>
                      <a:endParaRPr kumimoji="0" lang="es-EC" sz="1200" b="0" kern="1200" dirty="0">
                        <a:solidFill>
                          <a:schemeClr val="dk1"/>
                        </a:solidFill>
                        <a:effectLst/>
                        <a:latin typeface="+mn-lt"/>
                        <a:ea typeface="+mn-ea"/>
                        <a:cs typeface="+mn-cs"/>
                      </a:endParaRPr>
                    </a:p>
                  </a:txBody>
                  <a:tcPr marL="68580" marR="68580" marT="0" marB="0"/>
                </a:tc>
                <a:tc>
                  <a:txBody>
                    <a:bodyPr/>
                    <a:lstStyle/>
                    <a:p>
                      <a:pPr indent="180340" algn="ctr">
                        <a:lnSpc>
                          <a:spcPct val="150000"/>
                        </a:lnSpc>
                        <a:spcAft>
                          <a:spcPts val="0"/>
                        </a:spcAft>
                      </a:pPr>
                      <a:r>
                        <a:rPr lang="es-EC" sz="1200" dirty="0">
                          <a:effectLst/>
                        </a:rPr>
                        <a:t>Huevo</a:t>
                      </a:r>
                      <a:endParaRPr lang="es-EC" sz="1200" dirty="0">
                        <a:solidFill>
                          <a:srgbClr val="000000"/>
                        </a:solidFill>
                        <a:effectLst/>
                        <a:latin typeface="Times New Roman"/>
                        <a:ea typeface="Times New Roman"/>
                        <a:cs typeface="Times New Roman"/>
                      </a:endParaRPr>
                    </a:p>
                  </a:txBody>
                  <a:tcPr marL="68580" marR="68580" marT="0" marB="0"/>
                </a:tc>
                <a:tc>
                  <a:txBody>
                    <a:bodyPr/>
                    <a:lstStyle/>
                    <a:p>
                      <a:pPr indent="180340" algn="ctr">
                        <a:lnSpc>
                          <a:spcPct val="150000"/>
                        </a:lnSpc>
                        <a:spcAft>
                          <a:spcPts val="0"/>
                        </a:spcAft>
                      </a:pPr>
                      <a:r>
                        <a:rPr lang="es-EC" sz="1200">
                          <a:effectLst/>
                        </a:rPr>
                        <a:t>Buenos días</a:t>
                      </a:r>
                      <a:endParaRPr lang="es-EC" sz="1200">
                        <a:solidFill>
                          <a:srgbClr val="000000"/>
                        </a:solidFill>
                        <a:effectLst/>
                        <a:latin typeface="Times New Roman"/>
                        <a:ea typeface="Times New Roman"/>
                        <a:cs typeface="Times New Roman"/>
                      </a:endParaRPr>
                    </a:p>
                  </a:txBody>
                  <a:tcPr marL="68580" marR="68580" marT="0" marB="0"/>
                </a:tc>
                <a:tc>
                  <a:txBody>
                    <a:bodyPr/>
                    <a:lstStyle/>
                    <a:p>
                      <a:pPr indent="180340" algn="ctr">
                        <a:lnSpc>
                          <a:spcPct val="150000"/>
                        </a:lnSpc>
                        <a:spcAft>
                          <a:spcPts val="0"/>
                        </a:spcAft>
                      </a:pPr>
                      <a:r>
                        <a:rPr lang="es-EC" sz="1200">
                          <a:effectLst/>
                        </a:rPr>
                        <a:t>Amarillo</a:t>
                      </a:r>
                      <a:endParaRPr lang="es-EC" sz="1200">
                        <a:solidFill>
                          <a:srgbClr val="000000"/>
                        </a:solidFill>
                        <a:effectLst/>
                        <a:latin typeface="Times New Roman"/>
                        <a:ea typeface="Times New Roman"/>
                        <a:cs typeface="Times New Roman"/>
                      </a:endParaRPr>
                    </a:p>
                  </a:txBody>
                  <a:tcPr marL="68580" marR="68580" marT="0" marB="0"/>
                </a:tc>
                <a:tc>
                  <a:txBody>
                    <a:bodyPr/>
                    <a:lstStyle/>
                    <a:p>
                      <a:pPr indent="180340" algn="ctr">
                        <a:lnSpc>
                          <a:spcPct val="150000"/>
                        </a:lnSpc>
                        <a:spcAft>
                          <a:spcPts val="0"/>
                        </a:spcAft>
                      </a:pPr>
                      <a:r>
                        <a:rPr lang="es-EC" sz="1200">
                          <a:effectLst/>
                        </a:rPr>
                        <a:t>Avión</a:t>
                      </a:r>
                      <a:endParaRPr lang="es-EC" sz="1200">
                        <a:solidFill>
                          <a:srgbClr val="000000"/>
                        </a:solidFill>
                        <a:effectLst/>
                        <a:latin typeface="Times New Roman"/>
                        <a:ea typeface="Times New Roman"/>
                        <a:cs typeface="Times New Roman"/>
                      </a:endParaRPr>
                    </a:p>
                  </a:txBody>
                  <a:tcPr marL="68580" marR="68580" marT="0" marB="0"/>
                </a:tc>
              </a:tr>
              <a:tr h="282846">
                <a:tc>
                  <a:txBody>
                    <a:bodyPr/>
                    <a:lstStyle/>
                    <a:p>
                      <a:pPr indent="180340" algn="ctr">
                        <a:lnSpc>
                          <a:spcPct val="150000"/>
                        </a:lnSpc>
                        <a:spcAft>
                          <a:spcPts val="0"/>
                        </a:spcAft>
                      </a:pPr>
                      <a:r>
                        <a:rPr kumimoji="0" lang="es-EC" sz="1200" b="0" kern="1200" dirty="0">
                          <a:effectLst/>
                        </a:rPr>
                        <a:t>Bajo</a:t>
                      </a:r>
                      <a:endParaRPr kumimoji="0" lang="es-EC" sz="1200" b="0" kern="1200" dirty="0">
                        <a:solidFill>
                          <a:schemeClr val="dk1"/>
                        </a:solidFill>
                        <a:effectLst/>
                        <a:latin typeface="+mn-lt"/>
                        <a:ea typeface="+mn-ea"/>
                        <a:cs typeface="+mn-cs"/>
                      </a:endParaRPr>
                    </a:p>
                  </a:txBody>
                  <a:tcPr marL="68580" marR="68580" marT="0" marB="0"/>
                </a:tc>
                <a:tc>
                  <a:txBody>
                    <a:bodyPr/>
                    <a:lstStyle/>
                    <a:p>
                      <a:pPr indent="180340" algn="ctr">
                        <a:lnSpc>
                          <a:spcPct val="150000"/>
                        </a:lnSpc>
                        <a:spcAft>
                          <a:spcPts val="0"/>
                        </a:spcAft>
                      </a:pPr>
                      <a:r>
                        <a:rPr lang="es-EC" sz="1200">
                          <a:effectLst/>
                        </a:rPr>
                        <a:t>Leche</a:t>
                      </a:r>
                      <a:endParaRPr lang="es-EC" sz="1200">
                        <a:solidFill>
                          <a:srgbClr val="000000"/>
                        </a:solidFill>
                        <a:effectLst/>
                        <a:latin typeface="Times New Roman"/>
                        <a:ea typeface="Times New Roman"/>
                        <a:cs typeface="Times New Roman"/>
                      </a:endParaRPr>
                    </a:p>
                  </a:txBody>
                  <a:tcPr marL="68580" marR="68580" marT="0" marB="0"/>
                </a:tc>
                <a:tc>
                  <a:txBody>
                    <a:bodyPr/>
                    <a:lstStyle/>
                    <a:p>
                      <a:pPr indent="180340" algn="ctr">
                        <a:lnSpc>
                          <a:spcPct val="150000"/>
                        </a:lnSpc>
                        <a:spcAft>
                          <a:spcPts val="0"/>
                        </a:spcAft>
                      </a:pPr>
                      <a:r>
                        <a:rPr lang="es-EC" sz="1200">
                          <a:effectLst/>
                        </a:rPr>
                        <a:t>Buenas noches</a:t>
                      </a:r>
                      <a:endParaRPr lang="es-EC" sz="1200">
                        <a:solidFill>
                          <a:srgbClr val="000000"/>
                        </a:solidFill>
                        <a:effectLst/>
                        <a:latin typeface="Times New Roman"/>
                        <a:ea typeface="Times New Roman"/>
                        <a:cs typeface="Times New Roman"/>
                      </a:endParaRPr>
                    </a:p>
                  </a:txBody>
                  <a:tcPr marL="68580" marR="68580" marT="0" marB="0"/>
                </a:tc>
                <a:tc>
                  <a:txBody>
                    <a:bodyPr/>
                    <a:lstStyle/>
                    <a:p>
                      <a:pPr indent="180340" algn="ctr">
                        <a:lnSpc>
                          <a:spcPct val="150000"/>
                        </a:lnSpc>
                        <a:spcAft>
                          <a:spcPts val="0"/>
                        </a:spcAft>
                      </a:pPr>
                      <a:r>
                        <a:rPr lang="es-EC" sz="1200">
                          <a:effectLst/>
                        </a:rPr>
                        <a:t>Azul</a:t>
                      </a:r>
                      <a:endParaRPr lang="es-EC" sz="1200">
                        <a:solidFill>
                          <a:srgbClr val="000000"/>
                        </a:solidFill>
                        <a:effectLst/>
                        <a:latin typeface="Times New Roman"/>
                        <a:ea typeface="Times New Roman"/>
                        <a:cs typeface="Times New Roman"/>
                      </a:endParaRPr>
                    </a:p>
                  </a:txBody>
                  <a:tcPr marL="68580" marR="68580" marT="0" marB="0"/>
                </a:tc>
                <a:tc>
                  <a:txBody>
                    <a:bodyPr/>
                    <a:lstStyle/>
                    <a:p>
                      <a:pPr indent="180340" algn="ctr">
                        <a:lnSpc>
                          <a:spcPct val="150000"/>
                        </a:lnSpc>
                        <a:spcAft>
                          <a:spcPts val="0"/>
                        </a:spcAft>
                      </a:pPr>
                      <a:r>
                        <a:rPr lang="es-EC" sz="1200">
                          <a:effectLst/>
                        </a:rPr>
                        <a:t>Barco</a:t>
                      </a:r>
                      <a:endParaRPr lang="es-EC" sz="1200">
                        <a:solidFill>
                          <a:srgbClr val="000000"/>
                        </a:solidFill>
                        <a:effectLst/>
                        <a:latin typeface="Times New Roman"/>
                        <a:ea typeface="Times New Roman"/>
                        <a:cs typeface="Times New Roman"/>
                      </a:endParaRPr>
                    </a:p>
                  </a:txBody>
                  <a:tcPr marL="68580" marR="68580" marT="0" marB="0"/>
                </a:tc>
              </a:tr>
              <a:tr h="282846">
                <a:tc>
                  <a:txBody>
                    <a:bodyPr/>
                    <a:lstStyle/>
                    <a:p>
                      <a:pPr indent="180340" algn="ctr">
                        <a:lnSpc>
                          <a:spcPct val="150000"/>
                        </a:lnSpc>
                        <a:spcAft>
                          <a:spcPts val="0"/>
                        </a:spcAft>
                      </a:pPr>
                      <a:r>
                        <a:rPr kumimoji="0" lang="es-EC" sz="1200" b="0" kern="1200" dirty="0">
                          <a:effectLst/>
                        </a:rPr>
                        <a:t>Bonito</a:t>
                      </a:r>
                      <a:endParaRPr kumimoji="0" lang="es-EC" sz="1200" b="0" kern="1200" dirty="0">
                        <a:solidFill>
                          <a:schemeClr val="dk1"/>
                        </a:solidFill>
                        <a:effectLst/>
                        <a:latin typeface="+mn-lt"/>
                        <a:ea typeface="+mn-ea"/>
                        <a:cs typeface="+mn-cs"/>
                      </a:endParaRPr>
                    </a:p>
                  </a:txBody>
                  <a:tcPr marL="68580" marR="68580" marT="0" marB="0"/>
                </a:tc>
                <a:tc>
                  <a:txBody>
                    <a:bodyPr/>
                    <a:lstStyle/>
                    <a:p>
                      <a:pPr indent="180340" algn="ctr">
                        <a:lnSpc>
                          <a:spcPct val="150000"/>
                        </a:lnSpc>
                        <a:spcAft>
                          <a:spcPts val="0"/>
                        </a:spcAft>
                      </a:pPr>
                      <a:r>
                        <a:rPr lang="es-EC" sz="1200">
                          <a:effectLst/>
                        </a:rPr>
                        <a:t>Limón</a:t>
                      </a:r>
                      <a:endParaRPr lang="es-EC" sz="1200">
                        <a:solidFill>
                          <a:srgbClr val="000000"/>
                        </a:solidFill>
                        <a:effectLst/>
                        <a:latin typeface="Times New Roman"/>
                        <a:ea typeface="Times New Roman"/>
                        <a:cs typeface="Times New Roman"/>
                      </a:endParaRPr>
                    </a:p>
                  </a:txBody>
                  <a:tcPr marL="68580" marR="68580" marT="0" marB="0"/>
                </a:tc>
                <a:tc>
                  <a:txBody>
                    <a:bodyPr/>
                    <a:lstStyle/>
                    <a:p>
                      <a:pPr indent="180340" algn="ctr">
                        <a:lnSpc>
                          <a:spcPct val="150000"/>
                        </a:lnSpc>
                        <a:spcAft>
                          <a:spcPts val="0"/>
                        </a:spcAft>
                      </a:pPr>
                      <a:r>
                        <a:rPr lang="es-EC" sz="1200">
                          <a:effectLst/>
                        </a:rPr>
                        <a:t>Buenas tardes</a:t>
                      </a:r>
                      <a:endParaRPr lang="es-EC" sz="1200">
                        <a:solidFill>
                          <a:srgbClr val="000000"/>
                        </a:solidFill>
                        <a:effectLst/>
                        <a:latin typeface="Times New Roman"/>
                        <a:ea typeface="Times New Roman"/>
                        <a:cs typeface="Times New Roman"/>
                      </a:endParaRPr>
                    </a:p>
                  </a:txBody>
                  <a:tcPr marL="68580" marR="68580" marT="0" marB="0"/>
                </a:tc>
                <a:tc>
                  <a:txBody>
                    <a:bodyPr/>
                    <a:lstStyle/>
                    <a:p>
                      <a:pPr indent="180340" algn="ctr">
                        <a:lnSpc>
                          <a:spcPct val="150000"/>
                        </a:lnSpc>
                        <a:spcAft>
                          <a:spcPts val="0"/>
                        </a:spcAft>
                      </a:pPr>
                      <a:r>
                        <a:rPr lang="es-EC" sz="1200">
                          <a:effectLst/>
                        </a:rPr>
                        <a:t>Blanco</a:t>
                      </a:r>
                      <a:endParaRPr lang="es-EC" sz="1200">
                        <a:solidFill>
                          <a:srgbClr val="000000"/>
                        </a:solidFill>
                        <a:effectLst/>
                        <a:latin typeface="Times New Roman"/>
                        <a:ea typeface="Times New Roman"/>
                        <a:cs typeface="Times New Roman"/>
                      </a:endParaRPr>
                    </a:p>
                  </a:txBody>
                  <a:tcPr marL="68580" marR="68580" marT="0" marB="0"/>
                </a:tc>
                <a:tc>
                  <a:txBody>
                    <a:bodyPr/>
                    <a:lstStyle/>
                    <a:p>
                      <a:pPr indent="180340" algn="ctr">
                        <a:lnSpc>
                          <a:spcPct val="150000"/>
                        </a:lnSpc>
                        <a:spcAft>
                          <a:spcPts val="0"/>
                        </a:spcAft>
                      </a:pPr>
                      <a:r>
                        <a:rPr lang="es-EC" sz="1200">
                          <a:effectLst/>
                        </a:rPr>
                        <a:t>Carro</a:t>
                      </a:r>
                      <a:endParaRPr lang="es-EC" sz="1200">
                        <a:solidFill>
                          <a:srgbClr val="000000"/>
                        </a:solidFill>
                        <a:effectLst/>
                        <a:latin typeface="Times New Roman"/>
                        <a:ea typeface="Times New Roman"/>
                        <a:cs typeface="Times New Roman"/>
                      </a:endParaRPr>
                    </a:p>
                  </a:txBody>
                  <a:tcPr marL="68580" marR="68580" marT="0" marB="0"/>
                </a:tc>
              </a:tr>
              <a:tr h="282846">
                <a:tc>
                  <a:txBody>
                    <a:bodyPr/>
                    <a:lstStyle/>
                    <a:p>
                      <a:pPr indent="180340" algn="ctr">
                        <a:lnSpc>
                          <a:spcPct val="150000"/>
                        </a:lnSpc>
                        <a:spcAft>
                          <a:spcPts val="0"/>
                        </a:spcAft>
                      </a:pPr>
                      <a:r>
                        <a:rPr kumimoji="0" lang="es-EC" sz="1200" b="0" kern="1200" dirty="0">
                          <a:effectLst/>
                        </a:rPr>
                        <a:t>Feo</a:t>
                      </a:r>
                      <a:endParaRPr kumimoji="0" lang="es-EC" sz="1200" b="0" kern="1200" dirty="0">
                        <a:solidFill>
                          <a:schemeClr val="dk1"/>
                        </a:solidFill>
                        <a:effectLst/>
                        <a:latin typeface="+mn-lt"/>
                        <a:ea typeface="+mn-ea"/>
                        <a:cs typeface="+mn-cs"/>
                      </a:endParaRPr>
                    </a:p>
                  </a:txBody>
                  <a:tcPr marL="68580" marR="68580" marT="0" marB="0"/>
                </a:tc>
                <a:tc>
                  <a:txBody>
                    <a:bodyPr/>
                    <a:lstStyle/>
                    <a:p>
                      <a:pPr indent="180340" algn="ctr">
                        <a:lnSpc>
                          <a:spcPct val="150000"/>
                        </a:lnSpc>
                        <a:spcAft>
                          <a:spcPts val="0"/>
                        </a:spcAft>
                      </a:pPr>
                      <a:r>
                        <a:rPr lang="es-EC" sz="1200">
                          <a:effectLst/>
                        </a:rPr>
                        <a:t>Manzana</a:t>
                      </a:r>
                      <a:endParaRPr lang="es-EC" sz="1200">
                        <a:solidFill>
                          <a:srgbClr val="000000"/>
                        </a:solidFill>
                        <a:effectLst/>
                        <a:latin typeface="Times New Roman"/>
                        <a:ea typeface="Times New Roman"/>
                        <a:cs typeface="Times New Roman"/>
                      </a:endParaRPr>
                    </a:p>
                  </a:txBody>
                  <a:tcPr marL="68580" marR="68580" marT="0" marB="0"/>
                </a:tc>
                <a:tc>
                  <a:txBody>
                    <a:bodyPr/>
                    <a:lstStyle/>
                    <a:p>
                      <a:pPr indent="180340" algn="ctr">
                        <a:lnSpc>
                          <a:spcPct val="150000"/>
                        </a:lnSpc>
                        <a:spcAft>
                          <a:spcPts val="0"/>
                        </a:spcAft>
                      </a:pPr>
                      <a:r>
                        <a:rPr lang="es-EC" sz="1200">
                          <a:effectLst/>
                        </a:rPr>
                        <a:t>Chao</a:t>
                      </a:r>
                      <a:endParaRPr lang="es-EC" sz="1200">
                        <a:solidFill>
                          <a:srgbClr val="000000"/>
                        </a:solidFill>
                        <a:effectLst/>
                        <a:latin typeface="Times New Roman"/>
                        <a:ea typeface="Times New Roman"/>
                        <a:cs typeface="Times New Roman"/>
                      </a:endParaRPr>
                    </a:p>
                  </a:txBody>
                  <a:tcPr marL="68580" marR="68580" marT="0" marB="0"/>
                </a:tc>
                <a:tc>
                  <a:txBody>
                    <a:bodyPr/>
                    <a:lstStyle/>
                    <a:p>
                      <a:pPr indent="180340" algn="ctr">
                        <a:lnSpc>
                          <a:spcPct val="150000"/>
                        </a:lnSpc>
                        <a:spcAft>
                          <a:spcPts val="0"/>
                        </a:spcAft>
                      </a:pPr>
                      <a:r>
                        <a:rPr lang="es-EC" sz="1200">
                          <a:effectLst/>
                        </a:rPr>
                        <a:t>Café</a:t>
                      </a:r>
                      <a:endParaRPr lang="es-EC" sz="1200">
                        <a:solidFill>
                          <a:srgbClr val="000000"/>
                        </a:solidFill>
                        <a:effectLst/>
                        <a:latin typeface="Times New Roman"/>
                        <a:ea typeface="Times New Roman"/>
                        <a:cs typeface="Times New Roman"/>
                      </a:endParaRPr>
                    </a:p>
                  </a:txBody>
                  <a:tcPr marL="68580" marR="68580" marT="0" marB="0"/>
                </a:tc>
                <a:tc>
                  <a:txBody>
                    <a:bodyPr/>
                    <a:lstStyle/>
                    <a:p>
                      <a:pPr indent="180340" algn="ctr">
                        <a:lnSpc>
                          <a:spcPct val="150000"/>
                        </a:lnSpc>
                        <a:spcAft>
                          <a:spcPts val="0"/>
                        </a:spcAft>
                      </a:pPr>
                      <a:r>
                        <a:rPr lang="es-EC" sz="1200">
                          <a:effectLst/>
                        </a:rPr>
                        <a:t>Casa</a:t>
                      </a:r>
                      <a:endParaRPr lang="es-EC" sz="1200">
                        <a:solidFill>
                          <a:srgbClr val="000000"/>
                        </a:solidFill>
                        <a:effectLst/>
                        <a:latin typeface="Times New Roman"/>
                        <a:ea typeface="Times New Roman"/>
                        <a:cs typeface="Times New Roman"/>
                      </a:endParaRPr>
                    </a:p>
                  </a:txBody>
                  <a:tcPr marL="68580" marR="68580" marT="0" marB="0"/>
                </a:tc>
              </a:tr>
              <a:tr h="282846">
                <a:tc>
                  <a:txBody>
                    <a:bodyPr/>
                    <a:lstStyle/>
                    <a:p>
                      <a:pPr indent="180340" algn="ctr">
                        <a:lnSpc>
                          <a:spcPct val="150000"/>
                        </a:lnSpc>
                        <a:spcAft>
                          <a:spcPts val="0"/>
                        </a:spcAft>
                      </a:pPr>
                      <a:r>
                        <a:rPr kumimoji="0" lang="es-EC" sz="1200" b="0" kern="1200" dirty="0">
                          <a:effectLst/>
                        </a:rPr>
                        <a:t>Grande</a:t>
                      </a:r>
                      <a:endParaRPr kumimoji="0" lang="es-EC" sz="1200" b="0" kern="1200" dirty="0">
                        <a:solidFill>
                          <a:schemeClr val="dk1"/>
                        </a:solidFill>
                        <a:effectLst/>
                        <a:latin typeface="+mn-lt"/>
                        <a:ea typeface="+mn-ea"/>
                        <a:cs typeface="+mn-cs"/>
                      </a:endParaRPr>
                    </a:p>
                  </a:txBody>
                  <a:tcPr marL="68580" marR="68580" marT="0" marB="0"/>
                </a:tc>
                <a:tc>
                  <a:txBody>
                    <a:bodyPr/>
                    <a:lstStyle/>
                    <a:p>
                      <a:pPr indent="180340" algn="ctr">
                        <a:lnSpc>
                          <a:spcPct val="150000"/>
                        </a:lnSpc>
                        <a:spcAft>
                          <a:spcPts val="0"/>
                        </a:spcAft>
                      </a:pPr>
                      <a:r>
                        <a:rPr lang="es-EC" sz="1200">
                          <a:effectLst/>
                        </a:rPr>
                        <a:t>Naranja</a:t>
                      </a:r>
                      <a:endParaRPr lang="es-EC" sz="1200">
                        <a:solidFill>
                          <a:srgbClr val="000000"/>
                        </a:solidFill>
                        <a:effectLst/>
                        <a:latin typeface="Times New Roman"/>
                        <a:ea typeface="Times New Roman"/>
                        <a:cs typeface="Times New Roman"/>
                      </a:endParaRPr>
                    </a:p>
                  </a:txBody>
                  <a:tcPr marL="68580" marR="68580" marT="0" marB="0"/>
                </a:tc>
                <a:tc>
                  <a:txBody>
                    <a:bodyPr/>
                    <a:lstStyle/>
                    <a:p>
                      <a:pPr indent="180340" algn="ctr">
                        <a:lnSpc>
                          <a:spcPct val="150000"/>
                        </a:lnSpc>
                        <a:spcAft>
                          <a:spcPts val="0"/>
                        </a:spcAft>
                      </a:pPr>
                      <a:r>
                        <a:rPr lang="es-EC" sz="1200">
                          <a:effectLst/>
                        </a:rPr>
                        <a:t>Como estas</a:t>
                      </a:r>
                      <a:endParaRPr lang="es-EC" sz="1200">
                        <a:solidFill>
                          <a:srgbClr val="000000"/>
                        </a:solidFill>
                        <a:effectLst/>
                        <a:latin typeface="Times New Roman"/>
                        <a:ea typeface="Times New Roman"/>
                        <a:cs typeface="Times New Roman"/>
                      </a:endParaRPr>
                    </a:p>
                  </a:txBody>
                  <a:tcPr marL="68580" marR="68580" marT="0" marB="0"/>
                </a:tc>
                <a:tc>
                  <a:txBody>
                    <a:bodyPr/>
                    <a:lstStyle/>
                    <a:p>
                      <a:pPr indent="180340" algn="ctr">
                        <a:lnSpc>
                          <a:spcPct val="150000"/>
                        </a:lnSpc>
                        <a:spcAft>
                          <a:spcPts val="0"/>
                        </a:spcAft>
                      </a:pPr>
                      <a:r>
                        <a:rPr lang="es-EC" sz="1200">
                          <a:effectLst/>
                        </a:rPr>
                        <a:t>Gris</a:t>
                      </a:r>
                      <a:endParaRPr lang="es-EC" sz="1200">
                        <a:solidFill>
                          <a:srgbClr val="000000"/>
                        </a:solidFill>
                        <a:effectLst/>
                        <a:latin typeface="Times New Roman"/>
                        <a:ea typeface="Times New Roman"/>
                        <a:cs typeface="Times New Roman"/>
                      </a:endParaRPr>
                    </a:p>
                  </a:txBody>
                  <a:tcPr marL="68580" marR="68580" marT="0" marB="0"/>
                </a:tc>
                <a:tc>
                  <a:txBody>
                    <a:bodyPr/>
                    <a:lstStyle/>
                    <a:p>
                      <a:pPr indent="180340" algn="ctr">
                        <a:lnSpc>
                          <a:spcPct val="150000"/>
                        </a:lnSpc>
                        <a:spcAft>
                          <a:spcPts val="0"/>
                        </a:spcAft>
                      </a:pPr>
                      <a:r>
                        <a:rPr lang="es-EC" sz="1200">
                          <a:effectLst/>
                        </a:rPr>
                        <a:t>Mesa</a:t>
                      </a:r>
                      <a:endParaRPr lang="es-EC" sz="1200">
                        <a:solidFill>
                          <a:srgbClr val="000000"/>
                        </a:solidFill>
                        <a:effectLst/>
                        <a:latin typeface="Times New Roman"/>
                        <a:ea typeface="Times New Roman"/>
                        <a:cs typeface="Times New Roman"/>
                      </a:endParaRPr>
                    </a:p>
                  </a:txBody>
                  <a:tcPr marL="68580" marR="68580" marT="0" marB="0"/>
                </a:tc>
              </a:tr>
              <a:tr h="282846">
                <a:tc>
                  <a:txBody>
                    <a:bodyPr/>
                    <a:lstStyle/>
                    <a:p>
                      <a:pPr indent="180340" algn="ctr">
                        <a:lnSpc>
                          <a:spcPct val="150000"/>
                        </a:lnSpc>
                        <a:spcAft>
                          <a:spcPts val="0"/>
                        </a:spcAft>
                      </a:pPr>
                      <a:r>
                        <a:rPr kumimoji="0" lang="es-EC" sz="1200" b="0" kern="1200" dirty="0">
                          <a:effectLst/>
                        </a:rPr>
                        <a:t>Limpio</a:t>
                      </a:r>
                      <a:endParaRPr kumimoji="0" lang="es-EC" sz="1200" b="0" kern="1200" dirty="0">
                        <a:solidFill>
                          <a:schemeClr val="dk1"/>
                        </a:solidFill>
                        <a:effectLst/>
                        <a:latin typeface="+mn-lt"/>
                        <a:ea typeface="+mn-ea"/>
                        <a:cs typeface="+mn-cs"/>
                      </a:endParaRPr>
                    </a:p>
                  </a:txBody>
                  <a:tcPr marL="68580" marR="68580" marT="0" marB="0"/>
                </a:tc>
                <a:tc>
                  <a:txBody>
                    <a:bodyPr/>
                    <a:lstStyle/>
                    <a:p>
                      <a:pPr indent="180340" algn="ctr">
                        <a:lnSpc>
                          <a:spcPct val="150000"/>
                        </a:lnSpc>
                        <a:spcAft>
                          <a:spcPts val="0"/>
                        </a:spcAft>
                      </a:pPr>
                      <a:r>
                        <a:rPr lang="es-EC" sz="1200">
                          <a:effectLst/>
                        </a:rPr>
                        <a:t>Pan</a:t>
                      </a:r>
                      <a:endParaRPr lang="es-EC" sz="1200">
                        <a:solidFill>
                          <a:srgbClr val="000000"/>
                        </a:solidFill>
                        <a:effectLst/>
                        <a:latin typeface="Times New Roman"/>
                        <a:ea typeface="Times New Roman"/>
                        <a:cs typeface="Times New Roman"/>
                      </a:endParaRPr>
                    </a:p>
                  </a:txBody>
                  <a:tcPr marL="68580" marR="68580" marT="0" marB="0"/>
                </a:tc>
                <a:tc>
                  <a:txBody>
                    <a:bodyPr/>
                    <a:lstStyle/>
                    <a:p>
                      <a:pPr indent="180340" algn="ctr">
                        <a:lnSpc>
                          <a:spcPct val="150000"/>
                        </a:lnSpc>
                        <a:spcAft>
                          <a:spcPts val="0"/>
                        </a:spcAft>
                      </a:pPr>
                      <a:r>
                        <a:rPr lang="es-EC" sz="1200">
                          <a:effectLst/>
                        </a:rPr>
                        <a:t>Disculpa</a:t>
                      </a:r>
                      <a:endParaRPr lang="es-EC" sz="1200">
                        <a:solidFill>
                          <a:srgbClr val="000000"/>
                        </a:solidFill>
                        <a:effectLst/>
                        <a:latin typeface="Times New Roman"/>
                        <a:ea typeface="Times New Roman"/>
                        <a:cs typeface="Times New Roman"/>
                      </a:endParaRPr>
                    </a:p>
                  </a:txBody>
                  <a:tcPr marL="68580" marR="68580" marT="0" marB="0"/>
                </a:tc>
                <a:tc>
                  <a:txBody>
                    <a:bodyPr/>
                    <a:lstStyle/>
                    <a:p>
                      <a:pPr indent="180340" algn="ctr">
                        <a:lnSpc>
                          <a:spcPct val="150000"/>
                        </a:lnSpc>
                        <a:spcAft>
                          <a:spcPts val="0"/>
                        </a:spcAft>
                      </a:pPr>
                      <a:r>
                        <a:rPr lang="es-EC" sz="1200" dirty="0">
                          <a:effectLst/>
                        </a:rPr>
                        <a:t>Morado</a:t>
                      </a:r>
                      <a:endParaRPr lang="es-EC" sz="1200" dirty="0">
                        <a:solidFill>
                          <a:srgbClr val="000000"/>
                        </a:solidFill>
                        <a:effectLst/>
                        <a:latin typeface="Times New Roman"/>
                        <a:ea typeface="Times New Roman"/>
                        <a:cs typeface="Times New Roman"/>
                      </a:endParaRPr>
                    </a:p>
                  </a:txBody>
                  <a:tcPr marL="68580" marR="68580" marT="0" marB="0"/>
                </a:tc>
                <a:tc>
                  <a:txBody>
                    <a:bodyPr/>
                    <a:lstStyle/>
                    <a:p>
                      <a:pPr indent="180340" algn="ctr">
                        <a:lnSpc>
                          <a:spcPct val="150000"/>
                        </a:lnSpc>
                        <a:spcAft>
                          <a:spcPts val="0"/>
                        </a:spcAft>
                      </a:pPr>
                      <a:r>
                        <a:rPr lang="es-EC" sz="1200">
                          <a:effectLst/>
                        </a:rPr>
                        <a:t>Muñeco</a:t>
                      </a:r>
                      <a:endParaRPr lang="es-EC" sz="1200">
                        <a:solidFill>
                          <a:srgbClr val="000000"/>
                        </a:solidFill>
                        <a:effectLst/>
                        <a:latin typeface="Times New Roman"/>
                        <a:ea typeface="Times New Roman"/>
                        <a:cs typeface="Times New Roman"/>
                      </a:endParaRPr>
                    </a:p>
                  </a:txBody>
                  <a:tcPr marL="68580" marR="68580" marT="0" marB="0"/>
                </a:tc>
              </a:tr>
              <a:tr h="282846">
                <a:tc>
                  <a:txBody>
                    <a:bodyPr/>
                    <a:lstStyle/>
                    <a:p>
                      <a:pPr indent="180340" algn="ctr">
                        <a:lnSpc>
                          <a:spcPct val="150000"/>
                        </a:lnSpc>
                        <a:spcAft>
                          <a:spcPts val="0"/>
                        </a:spcAft>
                      </a:pPr>
                      <a:r>
                        <a:rPr kumimoji="0" lang="es-EC" sz="1200" b="0" kern="1200" dirty="0">
                          <a:effectLst/>
                        </a:rPr>
                        <a:t>Nuevo</a:t>
                      </a:r>
                      <a:endParaRPr kumimoji="0" lang="es-EC" sz="1200" b="0" kern="1200" dirty="0">
                        <a:solidFill>
                          <a:schemeClr val="dk1"/>
                        </a:solidFill>
                        <a:effectLst/>
                        <a:latin typeface="+mn-lt"/>
                        <a:ea typeface="+mn-ea"/>
                        <a:cs typeface="+mn-cs"/>
                      </a:endParaRPr>
                    </a:p>
                  </a:txBody>
                  <a:tcPr marL="68580" marR="68580" marT="0" marB="0"/>
                </a:tc>
                <a:tc>
                  <a:txBody>
                    <a:bodyPr/>
                    <a:lstStyle/>
                    <a:p>
                      <a:pPr indent="180340" algn="ctr">
                        <a:lnSpc>
                          <a:spcPct val="150000"/>
                        </a:lnSpc>
                        <a:spcAft>
                          <a:spcPts val="0"/>
                        </a:spcAft>
                      </a:pPr>
                      <a:r>
                        <a:rPr lang="es-EC" sz="1200">
                          <a:effectLst/>
                        </a:rPr>
                        <a:t>Papaya</a:t>
                      </a:r>
                      <a:endParaRPr lang="es-EC" sz="1200">
                        <a:solidFill>
                          <a:srgbClr val="000000"/>
                        </a:solidFill>
                        <a:effectLst/>
                        <a:latin typeface="Times New Roman"/>
                        <a:ea typeface="Times New Roman"/>
                        <a:cs typeface="Times New Roman"/>
                      </a:endParaRPr>
                    </a:p>
                  </a:txBody>
                  <a:tcPr marL="68580" marR="68580" marT="0" marB="0"/>
                </a:tc>
                <a:tc>
                  <a:txBody>
                    <a:bodyPr/>
                    <a:lstStyle/>
                    <a:p>
                      <a:pPr indent="180340" algn="ctr">
                        <a:lnSpc>
                          <a:spcPct val="150000"/>
                        </a:lnSpc>
                        <a:spcAft>
                          <a:spcPts val="0"/>
                        </a:spcAft>
                      </a:pPr>
                      <a:r>
                        <a:rPr lang="es-EC" sz="1200">
                          <a:effectLst/>
                        </a:rPr>
                        <a:t>Gracias</a:t>
                      </a:r>
                      <a:endParaRPr lang="es-EC" sz="1200">
                        <a:solidFill>
                          <a:srgbClr val="000000"/>
                        </a:solidFill>
                        <a:effectLst/>
                        <a:latin typeface="Times New Roman"/>
                        <a:ea typeface="Times New Roman"/>
                        <a:cs typeface="Times New Roman"/>
                      </a:endParaRPr>
                    </a:p>
                  </a:txBody>
                  <a:tcPr marL="68580" marR="68580" marT="0" marB="0"/>
                </a:tc>
                <a:tc>
                  <a:txBody>
                    <a:bodyPr/>
                    <a:lstStyle/>
                    <a:p>
                      <a:pPr indent="180340" algn="ctr">
                        <a:lnSpc>
                          <a:spcPct val="150000"/>
                        </a:lnSpc>
                        <a:spcAft>
                          <a:spcPts val="0"/>
                        </a:spcAft>
                      </a:pPr>
                      <a:r>
                        <a:rPr lang="es-EC" sz="1200">
                          <a:effectLst/>
                        </a:rPr>
                        <a:t>Negro</a:t>
                      </a:r>
                      <a:endParaRPr lang="es-EC" sz="1200">
                        <a:solidFill>
                          <a:srgbClr val="000000"/>
                        </a:solidFill>
                        <a:effectLst/>
                        <a:latin typeface="Times New Roman"/>
                        <a:ea typeface="Times New Roman"/>
                        <a:cs typeface="Times New Roman"/>
                      </a:endParaRPr>
                    </a:p>
                  </a:txBody>
                  <a:tcPr marL="68580" marR="68580" marT="0" marB="0"/>
                </a:tc>
                <a:tc>
                  <a:txBody>
                    <a:bodyPr/>
                    <a:lstStyle/>
                    <a:p>
                      <a:pPr indent="180340" algn="ctr">
                        <a:lnSpc>
                          <a:spcPct val="150000"/>
                        </a:lnSpc>
                        <a:spcAft>
                          <a:spcPts val="0"/>
                        </a:spcAft>
                      </a:pPr>
                      <a:r>
                        <a:rPr lang="es-EC" sz="1200">
                          <a:effectLst/>
                        </a:rPr>
                        <a:t>Pelota</a:t>
                      </a:r>
                      <a:endParaRPr lang="es-EC" sz="1200">
                        <a:solidFill>
                          <a:srgbClr val="000000"/>
                        </a:solidFill>
                        <a:effectLst/>
                        <a:latin typeface="Times New Roman"/>
                        <a:ea typeface="Times New Roman"/>
                        <a:cs typeface="Times New Roman"/>
                      </a:endParaRPr>
                    </a:p>
                  </a:txBody>
                  <a:tcPr marL="68580" marR="68580" marT="0" marB="0"/>
                </a:tc>
              </a:tr>
              <a:tr h="282846">
                <a:tc>
                  <a:txBody>
                    <a:bodyPr/>
                    <a:lstStyle/>
                    <a:p>
                      <a:pPr indent="180340" algn="ctr">
                        <a:lnSpc>
                          <a:spcPct val="150000"/>
                        </a:lnSpc>
                        <a:spcAft>
                          <a:spcPts val="0"/>
                        </a:spcAft>
                      </a:pPr>
                      <a:r>
                        <a:rPr kumimoji="0" lang="es-EC" sz="1200" b="0" kern="1200" dirty="0">
                          <a:effectLst/>
                        </a:rPr>
                        <a:t>Pequeño</a:t>
                      </a:r>
                      <a:endParaRPr kumimoji="0" lang="es-EC" sz="1200" b="0" kern="1200" dirty="0">
                        <a:solidFill>
                          <a:schemeClr val="dk1"/>
                        </a:solidFill>
                        <a:effectLst/>
                        <a:latin typeface="+mn-lt"/>
                        <a:ea typeface="+mn-ea"/>
                        <a:cs typeface="+mn-cs"/>
                      </a:endParaRPr>
                    </a:p>
                  </a:txBody>
                  <a:tcPr marL="68580" marR="68580" marT="0" marB="0"/>
                </a:tc>
                <a:tc>
                  <a:txBody>
                    <a:bodyPr/>
                    <a:lstStyle/>
                    <a:p>
                      <a:pPr indent="180340" algn="ctr">
                        <a:lnSpc>
                          <a:spcPct val="150000"/>
                        </a:lnSpc>
                        <a:spcAft>
                          <a:spcPts val="0"/>
                        </a:spcAft>
                      </a:pPr>
                      <a:r>
                        <a:rPr lang="es-EC" sz="1200">
                          <a:effectLst/>
                        </a:rPr>
                        <a:t>Pera</a:t>
                      </a:r>
                      <a:endParaRPr lang="es-EC" sz="1200">
                        <a:solidFill>
                          <a:srgbClr val="000000"/>
                        </a:solidFill>
                        <a:effectLst/>
                        <a:latin typeface="Times New Roman"/>
                        <a:ea typeface="Times New Roman"/>
                        <a:cs typeface="Times New Roman"/>
                      </a:endParaRPr>
                    </a:p>
                  </a:txBody>
                  <a:tcPr marL="68580" marR="68580" marT="0" marB="0"/>
                </a:tc>
                <a:tc>
                  <a:txBody>
                    <a:bodyPr/>
                    <a:lstStyle/>
                    <a:p>
                      <a:pPr indent="180340" algn="ctr">
                        <a:lnSpc>
                          <a:spcPct val="150000"/>
                        </a:lnSpc>
                        <a:spcAft>
                          <a:spcPts val="0"/>
                        </a:spcAft>
                      </a:pPr>
                      <a:r>
                        <a:rPr lang="es-EC" sz="1200">
                          <a:effectLst/>
                        </a:rPr>
                        <a:t>Hola</a:t>
                      </a:r>
                      <a:endParaRPr lang="es-EC" sz="1200">
                        <a:solidFill>
                          <a:srgbClr val="000000"/>
                        </a:solidFill>
                        <a:effectLst/>
                        <a:latin typeface="Times New Roman"/>
                        <a:ea typeface="Times New Roman"/>
                        <a:cs typeface="Times New Roman"/>
                      </a:endParaRPr>
                    </a:p>
                  </a:txBody>
                  <a:tcPr marL="68580" marR="68580" marT="0" marB="0"/>
                </a:tc>
                <a:tc>
                  <a:txBody>
                    <a:bodyPr/>
                    <a:lstStyle/>
                    <a:p>
                      <a:pPr indent="180340" algn="ctr">
                        <a:lnSpc>
                          <a:spcPct val="150000"/>
                        </a:lnSpc>
                        <a:spcAft>
                          <a:spcPts val="0"/>
                        </a:spcAft>
                      </a:pPr>
                      <a:r>
                        <a:rPr lang="es-EC" sz="1200">
                          <a:effectLst/>
                        </a:rPr>
                        <a:t>Rojo</a:t>
                      </a:r>
                      <a:endParaRPr lang="es-EC" sz="1200">
                        <a:solidFill>
                          <a:srgbClr val="000000"/>
                        </a:solidFill>
                        <a:effectLst/>
                        <a:latin typeface="Times New Roman"/>
                        <a:ea typeface="Times New Roman"/>
                        <a:cs typeface="Times New Roman"/>
                      </a:endParaRPr>
                    </a:p>
                  </a:txBody>
                  <a:tcPr marL="68580" marR="68580" marT="0" marB="0"/>
                </a:tc>
                <a:tc>
                  <a:txBody>
                    <a:bodyPr/>
                    <a:lstStyle/>
                    <a:p>
                      <a:pPr indent="180340" algn="ctr">
                        <a:lnSpc>
                          <a:spcPct val="150000"/>
                        </a:lnSpc>
                        <a:spcAft>
                          <a:spcPts val="0"/>
                        </a:spcAft>
                      </a:pPr>
                      <a:r>
                        <a:rPr lang="es-EC" sz="1200">
                          <a:effectLst/>
                        </a:rPr>
                        <a:t>Reloj</a:t>
                      </a:r>
                      <a:endParaRPr lang="es-EC" sz="1200">
                        <a:solidFill>
                          <a:srgbClr val="000000"/>
                        </a:solidFill>
                        <a:effectLst/>
                        <a:latin typeface="Times New Roman"/>
                        <a:ea typeface="Times New Roman"/>
                        <a:cs typeface="Times New Roman"/>
                      </a:endParaRPr>
                    </a:p>
                  </a:txBody>
                  <a:tcPr marL="68580" marR="68580" marT="0" marB="0"/>
                </a:tc>
              </a:tr>
              <a:tr h="282846">
                <a:tc>
                  <a:txBody>
                    <a:bodyPr/>
                    <a:lstStyle/>
                    <a:p>
                      <a:pPr indent="180340" algn="ctr">
                        <a:lnSpc>
                          <a:spcPct val="150000"/>
                        </a:lnSpc>
                        <a:spcAft>
                          <a:spcPts val="0"/>
                        </a:spcAft>
                      </a:pPr>
                      <a:r>
                        <a:rPr kumimoji="0" lang="es-EC" sz="1200" b="0" kern="1200" dirty="0">
                          <a:effectLst/>
                        </a:rPr>
                        <a:t>Sucio</a:t>
                      </a:r>
                      <a:endParaRPr kumimoji="0" lang="es-EC" sz="1200" b="0" kern="1200" dirty="0">
                        <a:solidFill>
                          <a:schemeClr val="dk1"/>
                        </a:solidFill>
                        <a:effectLst/>
                        <a:latin typeface="+mn-lt"/>
                        <a:ea typeface="+mn-ea"/>
                        <a:cs typeface="+mn-cs"/>
                      </a:endParaRPr>
                    </a:p>
                  </a:txBody>
                  <a:tcPr marL="68580" marR="68580" marT="0" marB="0"/>
                </a:tc>
                <a:tc>
                  <a:txBody>
                    <a:bodyPr/>
                    <a:lstStyle/>
                    <a:p>
                      <a:pPr indent="180340" algn="ctr">
                        <a:lnSpc>
                          <a:spcPct val="150000"/>
                        </a:lnSpc>
                        <a:spcAft>
                          <a:spcPts val="0"/>
                        </a:spcAft>
                      </a:pPr>
                      <a:r>
                        <a:rPr lang="es-EC" sz="1200">
                          <a:effectLst/>
                        </a:rPr>
                        <a:t>Plátano</a:t>
                      </a:r>
                      <a:endParaRPr lang="es-EC" sz="1200">
                        <a:solidFill>
                          <a:srgbClr val="000000"/>
                        </a:solidFill>
                        <a:effectLst/>
                        <a:latin typeface="Times New Roman"/>
                        <a:ea typeface="Times New Roman"/>
                        <a:cs typeface="Times New Roman"/>
                      </a:endParaRPr>
                    </a:p>
                  </a:txBody>
                  <a:tcPr marL="68580" marR="68580" marT="0" marB="0"/>
                </a:tc>
                <a:tc>
                  <a:txBody>
                    <a:bodyPr/>
                    <a:lstStyle/>
                    <a:p>
                      <a:pPr indent="180340" algn="ctr">
                        <a:lnSpc>
                          <a:spcPct val="150000"/>
                        </a:lnSpc>
                        <a:spcAft>
                          <a:spcPts val="0"/>
                        </a:spcAft>
                      </a:pPr>
                      <a:r>
                        <a:rPr lang="es-EC" sz="1200">
                          <a:effectLst/>
                        </a:rPr>
                        <a:t>Mucho gusto</a:t>
                      </a:r>
                      <a:endParaRPr lang="es-EC" sz="1200">
                        <a:solidFill>
                          <a:srgbClr val="000000"/>
                        </a:solidFill>
                        <a:effectLst/>
                        <a:latin typeface="Times New Roman"/>
                        <a:ea typeface="Times New Roman"/>
                        <a:cs typeface="Times New Roman"/>
                      </a:endParaRPr>
                    </a:p>
                  </a:txBody>
                  <a:tcPr marL="68580" marR="68580" marT="0" marB="0"/>
                </a:tc>
                <a:tc>
                  <a:txBody>
                    <a:bodyPr/>
                    <a:lstStyle/>
                    <a:p>
                      <a:pPr indent="180340" algn="ctr">
                        <a:lnSpc>
                          <a:spcPct val="150000"/>
                        </a:lnSpc>
                        <a:spcAft>
                          <a:spcPts val="0"/>
                        </a:spcAft>
                      </a:pPr>
                      <a:r>
                        <a:rPr lang="es-EC" sz="1200">
                          <a:effectLst/>
                        </a:rPr>
                        <a:t>Rosado</a:t>
                      </a:r>
                      <a:endParaRPr lang="es-EC" sz="1200">
                        <a:solidFill>
                          <a:srgbClr val="000000"/>
                        </a:solidFill>
                        <a:effectLst/>
                        <a:latin typeface="Times New Roman"/>
                        <a:ea typeface="Times New Roman"/>
                        <a:cs typeface="Times New Roman"/>
                      </a:endParaRPr>
                    </a:p>
                  </a:txBody>
                  <a:tcPr marL="68580" marR="68580" marT="0" marB="0"/>
                </a:tc>
                <a:tc>
                  <a:txBody>
                    <a:bodyPr/>
                    <a:lstStyle/>
                    <a:p>
                      <a:pPr indent="180340" algn="ctr">
                        <a:lnSpc>
                          <a:spcPct val="150000"/>
                        </a:lnSpc>
                        <a:spcAft>
                          <a:spcPts val="0"/>
                        </a:spcAft>
                      </a:pPr>
                      <a:r>
                        <a:rPr lang="es-EC" sz="1200">
                          <a:effectLst/>
                        </a:rPr>
                        <a:t>Silla</a:t>
                      </a:r>
                      <a:endParaRPr lang="es-EC" sz="1200">
                        <a:solidFill>
                          <a:srgbClr val="000000"/>
                        </a:solidFill>
                        <a:effectLst/>
                        <a:latin typeface="Times New Roman"/>
                        <a:ea typeface="Times New Roman"/>
                        <a:cs typeface="Times New Roman"/>
                      </a:endParaRPr>
                    </a:p>
                  </a:txBody>
                  <a:tcPr marL="68580" marR="68580" marT="0" marB="0"/>
                </a:tc>
              </a:tr>
              <a:tr h="282846">
                <a:tc>
                  <a:txBody>
                    <a:bodyPr/>
                    <a:lstStyle/>
                    <a:p>
                      <a:pPr indent="180340" algn="ctr">
                        <a:lnSpc>
                          <a:spcPct val="150000"/>
                        </a:lnSpc>
                        <a:spcAft>
                          <a:spcPts val="0"/>
                        </a:spcAft>
                      </a:pPr>
                      <a:r>
                        <a:rPr kumimoji="0" lang="es-EC" sz="1200" b="0" kern="1200" dirty="0">
                          <a:effectLst/>
                        </a:rPr>
                        <a:t>Viejo</a:t>
                      </a:r>
                      <a:endParaRPr kumimoji="0" lang="es-EC" sz="1200" b="0" kern="1200" dirty="0">
                        <a:solidFill>
                          <a:schemeClr val="dk1"/>
                        </a:solidFill>
                        <a:effectLst/>
                        <a:latin typeface="+mn-lt"/>
                        <a:ea typeface="+mn-ea"/>
                        <a:cs typeface="+mn-cs"/>
                      </a:endParaRPr>
                    </a:p>
                  </a:txBody>
                  <a:tcPr marL="68580" marR="68580" marT="0" marB="0"/>
                </a:tc>
                <a:tc>
                  <a:txBody>
                    <a:bodyPr/>
                    <a:lstStyle/>
                    <a:p>
                      <a:pPr indent="180340" algn="ctr">
                        <a:lnSpc>
                          <a:spcPct val="150000"/>
                        </a:lnSpc>
                        <a:spcAft>
                          <a:spcPts val="0"/>
                        </a:spcAft>
                      </a:pPr>
                      <a:r>
                        <a:rPr lang="es-EC" sz="1200">
                          <a:effectLst/>
                        </a:rPr>
                        <a:t>Sandia</a:t>
                      </a:r>
                      <a:endParaRPr lang="es-EC" sz="1200">
                        <a:solidFill>
                          <a:srgbClr val="000000"/>
                        </a:solidFill>
                        <a:effectLst/>
                        <a:latin typeface="Times New Roman"/>
                        <a:ea typeface="Times New Roman"/>
                        <a:cs typeface="Times New Roman"/>
                      </a:endParaRPr>
                    </a:p>
                  </a:txBody>
                  <a:tcPr marL="68580" marR="68580" marT="0" marB="0"/>
                </a:tc>
                <a:tc>
                  <a:txBody>
                    <a:bodyPr/>
                    <a:lstStyle/>
                    <a:p>
                      <a:pPr indent="180340" algn="ctr">
                        <a:lnSpc>
                          <a:spcPct val="150000"/>
                        </a:lnSpc>
                        <a:spcAft>
                          <a:spcPts val="0"/>
                        </a:spcAft>
                      </a:pPr>
                      <a:r>
                        <a:rPr lang="es-EC" sz="1200">
                          <a:effectLst/>
                        </a:rPr>
                        <a:t>Por favor</a:t>
                      </a:r>
                      <a:endParaRPr lang="es-EC" sz="1200">
                        <a:solidFill>
                          <a:srgbClr val="000000"/>
                        </a:solidFill>
                        <a:effectLst/>
                        <a:latin typeface="Times New Roman"/>
                        <a:ea typeface="Times New Roman"/>
                        <a:cs typeface="Times New Roman"/>
                      </a:endParaRPr>
                    </a:p>
                  </a:txBody>
                  <a:tcPr marL="68580" marR="68580" marT="0" marB="0"/>
                </a:tc>
                <a:tc>
                  <a:txBody>
                    <a:bodyPr/>
                    <a:lstStyle/>
                    <a:p>
                      <a:pPr indent="180340" algn="ctr">
                        <a:lnSpc>
                          <a:spcPct val="150000"/>
                        </a:lnSpc>
                        <a:spcAft>
                          <a:spcPts val="0"/>
                        </a:spcAft>
                      </a:pPr>
                      <a:r>
                        <a:rPr lang="es-EC" sz="1200">
                          <a:effectLst/>
                        </a:rPr>
                        <a:t>Verde</a:t>
                      </a:r>
                      <a:endParaRPr lang="es-EC" sz="1200">
                        <a:solidFill>
                          <a:srgbClr val="000000"/>
                        </a:solidFill>
                        <a:effectLst/>
                        <a:latin typeface="Times New Roman"/>
                        <a:ea typeface="Times New Roman"/>
                        <a:cs typeface="Times New Roman"/>
                      </a:endParaRPr>
                    </a:p>
                  </a:txBody>
                  <a:tcPr marL="68580" marR="68580" marT="0" marB="0"/>
                </a:tc>
                <a:tc>
                  <a:txBody>
                    <a:bodyPr/>
                    <a:lstStyle/>
                    <a:p>
                      <a:pPr indent="180340" algn="ctr">
                        <a:lnSpc>
                          <a:spcPct val="150000"/>
                        </a:lnSpc>
                        <a:spcAft>
                          <a:spcPts val="0"/>
                        </a:spcAft>
                      </a:pPr>
                      <a:r>
                        <a:rPr lang="es-EC" sz="1200" dirty="0">
                          <a:effectLst/>
                        </a:rPr>
                        <a:t>Tren</a:t>
                      </a:r>
                      <a:endParaRPr lang="es-EC" sz="1200" dirty="0">
                        <a:solidFill>
                          <a:srgbClr val="000000"/>
                        </a:solidFill>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793640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32656"/>
            <a:ext cx="8229600" cy="1252728"/>
          </a:xfrm>
        </p:spPr>
        <p:txBody>
          <a:bodyPr>
            <a:normAutofit fontScale="90000"/>
          </a:bodyPr>
          <a:lstStyle/>
          <a:p>
            <a:r>
              <a:rPr lang="es-EC" dirty="0" smtClean="0"/>
              <a:t>Proceso de creación de la base de datos</a:t>
            </a:r>
            <a:endParaRPr lang="es-EC" dirty="0"/>
          </a:p>
        </p:txBody>
      </p:sp>
      <p:sp>
        <p:nvSpPr>
          <p:cNvPr id="4" name="3 Rectángulo"/>
          <p:cNvSpPr/>
          <p:nvPr/>
        </p:nvSpPr>
        <p:spPr>
          <a:xfrm>
            <a:off x="683568" y="1725895"/>
            <a:ext cx="2052228"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latin typeface="Times New Roman" panose="02020603050405020304" pitchFamily="18" charset="0"/>
                <a:cs typeface="Times New Roman" panose="02020603050405020304" pitchFamily="18" charset="0"/>
              </a:rPr>
              <a:t>Verificación del </a:t>
            </a:r>
            <a:r>
              <a:rPr lang="es-EC" dirty="0" smtClean="0">
                <a:latin typeface="Times New Roman" panose="02020603050405020304" pitchFamily="18" charset="0"/>
                <a:cs typeface="Times New Roman" panose="02020603050405020304" pitchFamily="18" charset="0"/>
              </a:rPr>
              <a:t>lugar</a:t>
            </a:r>
            <a:endParaRPr lang="es-EC"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4 Rectángulo"/>
          <p:cNvSpPr/>
          <p:nvPr/>
        </p:nvSpPr>
        <p:spPr>
          <a:xfrm>
            <a:off x="3635896" y="4238662"/>
            <a:ext cx="1656184" cy="2103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latin typeface="Times New Roman" panose="02020603050405020304" pitchFamily="18" charset="0"/>
                <a:cs typeface="Times New Roman" panose="02020603050405020304" pitchFamily="18" charset="0"/>
              </a:rPr>
              <a:t>Análisis de datos captura  por </a:t>
            </a:r>
            <a:r>
              <a:rPr lang="es-EC" i="1" dirty="0" err="1" smtClean="0">
                <a:latin typeface="Times New Roman" panose="02020603050405020304" pitchFamily="18" charset="0"/>
                <a:cs typeface="Times New Roman" panose="02020603050405020304" pitchFamily="18" charset="0"/>
              </a:rPr>
              <a:t>frame</a:t>
            </a:r>
            <a:endParaRPr lang="es-EC" i="1" dirty="0">
              <a:latin typeface="Times New Roman" panose="02020603050405020304" pitchFamily="18" charset="0"/>
              <a:cs typeface="Times New Roman" panose="02020603050405020304" pitchFamily="18" charset="0"/>
            </a:endParaRPr>
          </a:p>
        </p:txBody>
      </p:sp>
      <p:sp>
        <p:nvSpPr>
          <p:cNvPr id="6" name="5 Rectángulo"/>
          <p:cNvSpPr/>
          <p:nvPr/>
        </p:nvSpPr>
        <p:spPr>
          <a:xfrm>
            <a:off x="683568" y="4231149"/>
            <a:ext cx="2055567" cy="2103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latin typeface="Times New Roman" panose="02020603050405020304" pitchFamily="18" charset="0"/>
                <a:cs typeface="Times New Roman" panose="02020603050405020304" pitchFamily="18" charset="0"/>
              </a:rPr>
              <a:t>Captura de datos de video de profundidad, video de color y </a:t>
            </a:r>
            <a:r>
              <a:rPr lang="es-EC" i="1" dirty="0" err="1" smtClean="0">
                <a:latin typeface="Times New Roman" panose="02020603050405020304" pitchFamily="18" charset="0"/>
                <a:cs typeface="Times New Roman" panose="02020603050405020304" pitchFamily="18" charset="0"/>
              </a:rPr>
              <a:t>skeleton</a:t>
            </a:r>
            <a:r>
              <a:rPr lang="es-EC" i="1" dirty="0" smtClean="0">
                <a:latin typeface="Times New Roman" panose="02020603050405020304" pitchFamily="18" charset="0"/>
                <a:cs typeface="Times New Roman" panose="02020603050405020304" pitchFamily="18" charset="0"/>
              </a:rPr>
              <a:t> tracking</a:t>
            </a:r>
            <a:endParaRPr lang="es-EC" i="1" dirty="0">
              <a:latin typeface="Times New Roman" panose="02020603050405020304" pitchFamily="18" charset="0"/>
              <a:cs typeface="Times New Roman" panose="02020603050405020304" pitchFamily="18" charset="0"/>
            </a:endParaRPr>
          </a:p>
        </p:txBody>
      </p:sp>
      <p:sp>
        <p:nvSpPr>
          <p:cNvPr id="7" name="6 Rectángulo"/>
          <p:cNvSpPr/>
          <p:nvPr/>
        </p:nvSpPr>
        <p:spPr>
          <a:xfrm>
            <a:off x="6181944" y="4246175"/>
            <a:ext cx="2206479"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latin typeface="Times New Roman" panose="02020603050405020304" pitchFamily="18" charset="0"/>
                <a:cs typeface="Times New Roman" panose="02020603050405020304" pitchFamily="18" charset="0"/>
              </a:rPr>
              <a:t>Comprobación con personal especializado</a:t>
            </a:r>
          </a:p>
        </p:txBody>
      </p:sp>
      <p:sp>
        <p:nvSpPr>
          <p:cNvPr id="8" name="7 Rectángulo"/>
          <p:cNvSpPr/>
          <p:nvPr/>
        </p:nvSpPr>
        <p:spPr>
          <a:xfrm>
            <a:off x="3635896" y="1703193"/>
            <a:ext cx="1656184"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latin typeface="Times New Roman" panose="02020603050405020304" pitchFamily="18" charset="0"/>
                <a:ea typeface="Tahoma" panose="020B0604030504040204" pitchFamily="34" charset="0"/>
                <a:cs typeface="Times New Roman" panose="02020603050405020304" pitchFamily="18" charset="0"/>
              </a:rPr>
              <a:t>Inicialización del programa de adquisición de datos</a:t>
            </a:r>
            <a:endParaRPr lang="es-EC" dirty="0">
              <a:latin typeface="Times New Roman" panose="02020603050405020304" pitchFamily="18" charset="0"/>
              <a:cs typeface="Times New Roman" panose="02020603050405020304" pitchFamily="18" charset="0"/>
            </a:endParaRPr>
          </a:p>
        </p:txBody>
      </p:sp>
      <p:sp>
        <p:nvSpPr>
          <p:cNvPr id="9" name="8 Rectángulo"/>
          <p:cNvSpPr/>
          <p:nvPr/>
        </p:nvSpPr>
        <p:spPr>
          <a:xfrm>
            <a:off x="6192180" y="1725895"/>
            <a:ext cx="2196244"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latin typeface="Times New Roman" panose="02020603050405020304" pitchFamily="18" charset="0"/>
                <a:cs typeface="Times New Roman" panose="02020603050405020304" pitchFamily="18" charset="0"/>
              </a:rPr>
              <a:t>Ajustes con vista previa</a:t>
            </a:r>
          </a:p>
          <a:p>
            <a:pPr algn="ctr"/>
            <a:r>
              <a:rPr lang="es-EC" dirty="0" smtClean="0">
                <a:latin typeface="Times New Roman" panose="02020603050405020304" pitchFamily="18" charset="0"/>
                <a:cs typeface="Times New Roman" panose="02020603050405020304" pitchFamily="18" charset="0"/>
              </a:rPr>
              <a:t>con parámetros de posición y enfoque</a:t>
            </a:r>
            <a:endParaRPr lang="es-EC" dirty="0">
              <a:latin typeface="Times New Roman" panose="02020603050405020304" pitchFamily="18" charset="0"/>
              <a:cs typeface="Times New Roman" panose="02020603050405020304" pitchFamily="18" charset="0"/>
            </a:endParaRPr>
          </a:p>
        </p:txBody>
      </p:sp>
      <p:sp>
        <p:nvSpPr>
          <p:cNvPr id="12" name="11 Flecha derecha"/>
          <p:cNvSpPr/>
          <p:nvPr/>
        </p:nvSpPr>
        <p:spPr>
          <a:xfrm>
            <a:off x="2879812" y="2445975"/>
            <a:ext cx="50405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Flecha derecha"/>
          <p:cNvSpPr/>
          <p:nvPr/>
        </p:nvSpPr>
        <p:spPr>
          <a:xfrm>
            <a:off x="5508104" y="2442582"/>
            <a:ext cx="50405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Flecha derecha"/>
          <p:cNvSpPr/>
          <p:nvPr/>
        </p:nvSpPr>
        <p:spPr>
          <a:xfrm>
            <a:off x="2879812" y="4966255"/>
            <a:ext cx="50405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4 Flecha derecha"/>
          <p:cNvSpPr/>
          <p:nvPr/>
        </p:nvSpPr>
        <p:spPr>
          <a:xfrm>
            <a:off x="5508104" y="4920905"/>
            <a:ext cx="50405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555844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63888" y="1761381"/>
            <a:ext cx="4258816" cy="4555976"/>
          </a:xfrm>
        </p:spPr>
        <p:txBody>
          <a:bodyPr/>
          <a:lstStyle/>
          <a:p>
            <a:pPr marL="0" indent="0">
              <a:buNone/>
            </a:pPr>
            <a:r>
              <a:rPr lang="es-EC" b="1" dirty="0" smtClean="0">
                <a:latin typeface="Times New Roman" panose="02020603050405020304" pitchFamily="18" charset="0"/>
                <a:cs typeface="Times New Roman" panose="02020603050405020304" pitchFamily="18" charset="0"/>
              </a:rPr>
              <a:t>Seguimiento de esqueleto (</a:t>
            </a:r>
            <a:r>
              <a:rPr lang="es-EC" b="1" dirty="0" err="1" smtClean="0">
                <a:latin typeface="Times New Roman" panose="02020603050405020304" pitchFamily="18" charset="0"/>
                <a:cs typeface="Times New Roman" panose="02020603050405020304" pitchFamily="18" charset="0"/>
              </a:rPr>
              <a:t>skeleton</a:t>
            </a:r>
            <a:r>
              <a:rPr lang="es-EC" b="1" dirty="0" smtClean="0">
                <a:latin typeface="Times New Roman" panose="02020603050405020304" pitchFamily="18" charset="0"/>
                <a:cs typeface="Times New Roman" panose="02020603050405020304" pitchFamily="18" charset="0"/>
              </a:rPr>
              <a:t> tracking)</a:t>
            </a:r>
            <a:endParaRPr lang="es-ES" dirty="0">
              <a:latin typeface="Times New Roman" panose="02020603050405020304" pitchFamily="18" charset="0"/>
              <a:cs typeface="Times New Roman" panose="02020603050405020304" pitchFamily="18" charset="0"/>
            </a:endParaRPr>
          </a:p>
        </p:txBody>
      </p:sp>
      <p:sp>
        <p:nvSpPr>
          <p:cNvPr id="2" name="1 Título"/>
          <p:cNvSpPr>
            <a:spLocks noGrp="1"/>
          </p:cNvSpPr>
          <p:nvPr>
            <p:ph type="title"/>
          </p:nvPr>
        </p:nvSpPr>
        <p:spPr/>
        <p:txBody>
          <a:bodyPr/>
          <a:lstStyle/>
          <a:p>
            <a:r>
              <a:rPr lang="es-EC" dirty="0" smtClean="0"/>
              <a:t>Muestras de la base de datos</a:t>
            </a:r>
            <a:endParaRPr lang="es-EC" dirty="0"/>
          </a:p>
        </p:txBody>
      </p:sp>
      <p:pic>
        <p:nvPicPr>
          <p:cNvPr id="4" name="3 Imagen"/>
          <p:cNvPicPr/>
          <p:nvPr/>
        </p:nvPicPr>
        <p:blipFill rotWithShape="1">
          <a:blip r:embed="rId3"/>
          <a:srcRect b="114"/>
          <a:stretch/>
        </p:blipFill>
        <p:spPr>
          <a:xfrm>
            <a:off x="179512" y="2043695"/>
            <a:ext cx="3024336" cy="4539256"/>
          </a:xfrm>
          <a:prstGeom prst="rect">
            <a:avLst/>
          </a:prstGeom>
        </p:spPr>
      </p:pic>
      <p:pic>
        <p:nvPicPr>
          <p:cNvPr id="2052" name="Picture 4" descr="Resultado de imagen para skeleton track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2708920"/>
            <a:ext cx="3024336" cy="373001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7983" y="2708920"/>
            <a:ext cx="1859217" cy="1330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9680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1268760"/>
            <a:ext cx="7620000" cy="4800600"/>
          </a:xfrm>
        </p:spPr>
        <p:txBody>
          <a:bodyPr/>
          <a:lstStyle/>
          <a:p>
            <a:pPr marL="114300" indent="0">
              <a:buNone/>
            </a:pPr>
            <a:r>
              <a:rPr lang="es-EC" b="1" dirty="0" smtClean="0">
                <a:latin typeface="Times New Roman" panose="02020603050405020304" pitchFamily="18" charset="0"/>
                <a:cs typeface="Times New Roman" panose="02020603050405020304" pitchFamily="18" charset="0"/>
              </a:rPr>
              <a:t>Mapa de conexiones </a:t>
            </a:r>
          </a:p>
          <a:p>
            <a:pPr marL="114300" indent="0">
              <a:buNone/>
            </a:pPr>
            <a:r>
              <a:rPr lang="es-EC" b="1" dirty="0" smtClean="0">
                <a:latin typeface="Times New Roman" panose="02020603050405020304" pitchFamily="18" charset="0"/>
                <a:cs typeface="Times New Roman" panose="02020603050405020304" pitchFamily="18" charset="0"/>
              </a:rPr>
              <a:t>del esqueleto</a:t>
            </a:r>
            <a:endParaRPr lang="es-EC" b="1" dirty="0">
              <a:latin typeface="Times New Roman" panose="02020603050405020304" pitchFamily="18" charset="0"/>
              <a:cs typeface="Times New Roman" panose="02020603050405020304" pitchFamily="18" charset="0"/>
            </a:endParaRPr>
          </a:p>
        </p:txBody>
      </p:sp>
      <p:sp>
        <p:nvSpPr>
          <p:cNvPr id="2" name="1 Título"/>
          <p:cNvSpPr>
            <a:spLocks noGrp="1"/>
          </p:cNvSpPr>
          <p:nvPr>
            <p:ph type="title"/>
          </p:nvPr>
        </p:nvSpPr>
        <p:spPr/>
        <p:txBody>
          <a:bodyPr/>
          <a:lstStyle/>
          <a:p>
            <a:r>
              <a:rPr lang="es-EC" dirty="0"/>
              <a:t>Muestras de la base de datos</a:t>
            </a:r>
          </a:p>
        </p:txBody>
      </p:sp>
      <p:graphicFrame>
        <p:nvGraphicFramePr>
          <p:cNvPr id="5" name="4 Tabla"/>
          <p:cNvGraphicFramePr>
            <a:graphicFrameLocks noGrp="1"/>
          </p:cNvGraphicFramePr>
          <p:nvPr>
            <p:extLst>
              <p:ext uri="{D42A27DB-BD31-4B8C-83A1-F6EECF244321}">
                <p14:modId xmlns:p14="http://schemas.microsoft.com/office/powerpoint/2010/main" val="1789584315"/>
              </p:ext>
            </p:extLst>
          </p:nvPr>
        </p:nvGraphicFramePr>
        <p:xfrm>
          <a:off x="4499992" y="1772816"/>
          <a:ext cx="4176464" cy="4892002"/>
        </p:xfrm>
        <a:graphic>
          <a:graphicData uri="http://schemas.openxmlformats.org/drawingml/2006/table">
            <a:tbl>
              <a:tblPr firstRow="1" firstCol="1" bandRow="1">
                <a:tableStyleId>{8A107856-5554-42FB-B03E-39F5DBC370BA}</a:tableStyleId>
              </a:tblPr>
              <a:tblGrid>
                <a:gridCol w="2965576"/>
                <a:gridCol w="1210888"/>
              </a:tblGrid>
              <a:tr h="293156">
                <a:tc>
                  <a:txBody>
                    <a:bodyPr/>
                    <a:lstStyle/>
                    <a:p>
                      <a:pPr indent="180340" algn="ctr">
                        <a:lnSpc>
                          <a:spcPct val="150000"/>
                        </a:lnSpc>
                        <a:spcAft>
                          <a:spcPts val="0"/>
                        </a:spcAft>
                      </a:pPr>
                      <a:r>
                        <a:rPr lang="es-EC" sz="1400" dirty="0">
                          <a:solidFill>
                            <a:srgbClr val="0070C0"/>
                          </a:solidFill>
                          <a:effectLst/>
                          <a:latin typeface="Times New Roman" panose="02020603050405020304" pitchFamily="18" charset="0"/>
                          <a:cs typeface="Times New Roman" panose="02020603050405020304" pitchFamily="18" charset="0"/>
                        </a:rPr>
                        <a:t>Mano derecha</a:t>
                      </a:r>
                      <a:endParaRPr lang="es-EC" sz="14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44450" marR="44450" marT="0" marB="0"/>
                </a:tc>
                <a:tc>
                  <a:txBody>
                    <a:bodyPr/>
                    <a:lstStyle/>
                    <a:p>
                      <a:pPr indent="180340" algn="ctr">
                        <a:lnSpc>
                          <a:spcPct val="150000"/>
                        </a:lnSpc>
                        <a:spcAft>
                          <a:spcPts val="0"/>
                        </a:spcAft>
                      </a:pPr>
                      <a:r>
                        <a:rPr lang="es-EC" sz="1400" dirty="0">
                          <a:solidFill>
                            <a:srgbClr val="0070C0"/>
                          </a:solidFill>
                          <a:effectLst/>
                          <a:latin typeface="Times New Roman" panose="02020603050405020304" pitchFamily="18" charset="0"/>
                          <a:cs typeface="Times New Roman" panose="02020603050405020304" pitchFamily="18" charset="0"/>
                        </a:rPr>
                        <a:t>12</a:t>
                      </a:r>
                      <a:endParaRPr lang="es-EC" sz="14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44450" marR="44450" marT="0" marB="0"/>
                </a:tc>
              </a:tr>
              <a:tr h="293156">
                <a:tc>
                  <a:txBody>
                    <a:bodyPr/>
                    <a:lstStyle/>
                    <a:p>
                      <a:pPr indent="180340" algn="ctr">
                        <a:lnSpc>
                          <a:spcPct val="150000"/>
                        </a:lnSpc>
                        <a:spcAft>
                          <a:spcPts val="0"/>
                        </a:spcAft>
                      </a:pPr>
                      <a:r>
                        <a:rPr lang="es-EC" sz="1400" dirty="0">
                          <a:effectLst/>
                          <a:latin typeface="Times New Roman" panose="02020603050405020304" pitchFamily="18" charset="0"/>
                          <a:cs typeface="Times New Roman" panose="02020603050405020304" pitchFamily="18" charset="0"/>
                        </a:rPr>
                        <a:t>Cadera derecha</a:t>
                      </a:r>
                      <a:endParaRPr lang="es-EC" sz="14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44450" marR="44450" marT="0" marB="0"/>
                </a:tc>
                <a:tc>
                  <a:txBody>
                    <a:bodyPr/>
                    <a:lstStyle/>
                    <a:p>
                      <a:pPr indent="180340" algn="ctr">
                        <a:lnSpc>
                          <a:spcPct val="150000"/>
                        </a:lnSpc>
                        <a:spcAft>
                          <a:spcPts val="0"/>
                        </a:spcAft>
                      </a:pPr>
                      <a:r>
                        <a:rPr lang="es-EC" sz="1400" dirty="0">
                          <a:effectLst/>
                          <a:latin typeface="Times New Roman" panose="02020603050405020304" pitchFamily="18" charset="0"/>
                          <a:cs typeface="Times New Roman" panose="02020603050405020304" pitchFamily="18" charset="0"/>
                        </a:rPr>
                        <a:t>13</a:t>
                      </a:r>
                      <a:endParaRPr lang="es-EC" sz="14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44450" marR="44450" marT="0" marB="0"/>
                </a:tc>
              </a:tr>
              <a:tr h="293156">
                <a:tc>
                  <a:txBody>
                    <a:bodyPr/>
                    <a:lstStyle/>
                    <a:p>
                      <a:pPr indent="180340" algn="ctr">
                        <a:lnSpc>
                          <a:spcPct val="150000"/>
                        </a:lnSpc>
                        <a:spcAft>
                          <a:spcPts val="0"/>
                        </a:spcAft>
                      </a:pPr>
                      <a:r>
                        <a:rPr lang="es-EC" sz="1400" dirty="0">
                          <a:effectLst/>
                          <a:latin typeface="Times New Roman" panose="02020603050405020304" pitchFamily="18" charset="0"/>
                          <a:cs typeface="Times New Roman" panose="02020603050405020304" pitchFamily="18" charset="0"/>
                        </a:rPr>
                        <a:t>Derecha</a:t>
                      </a:r>
                      <a:endParaRPr lang="es-EC" sz="14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44450" marR="44450" marT="0" marB="0"/>
                </a:tc>
                <a:tc>
                  <a:txBody>
                    <a:bodyPr/>
                    <a:lstStyle/>
                    <a:p>
                      <a:pPr indent="180340" algn="ctr">
                        <a:lnSpc>
                          <a:spcPct val="150000"/>
                        </a:lnSpc>
                        <a:spcAft>
                          <a:spcPts val="0"/>
                        </a:spcAft>
                      </a:pPr>
                      <a:r>
                        <a:rPr lang="es-EC" sz="1400">
                          <a:effectLst/>
                          <a:latin typeface="Times New Roman" panose="02020603050405020304" pitchFamily="18" charset="0"/>
                          <a:cs typeface="Times New Roman" panose="02020603050405020304" pitchFamily="18" charset="0"/>
                        </a:rPr>
                        <a:t>14</a:t>
                      </a:r>
                      <a:endParaRPr lang="es-EC" sz="1400">
                        <a:solidFill>
                          <a:srgbClr val="000000"/>
                        </a:solidFill>
                        <a:effectLst/>
                        <a:latin typeface="Times New Roman" panose="02020603050405020304" pitchFamily="18" charset="0"/>
                        <a:ea typeface="Times New Roman"/>
                        <a:cs typeface="Times New Roman" panose="02020603050405020304" pitchFamily="18" charset="0"/>
                      </a:endParaRPr>
                    </a:p>
                  </a:txBody>
                  <a:tcPr marL="44450" marR="44450" marT="0" marB="0"/>
                </a:tc>
              </a:tr>
              <a:tr h="293156">
                <a:tc>
                  <a:txBody>
                    <a:bodyPr/>
                    <a:lstStyle/>
                    <a:p>
                      <a:pPr indent="180340" algn="ctr">
                        <a:lnSpc>
                          <a:spcPct val="150000"/>
                        </a:lnSpc>
                        <a:spcAft>
                          <a:spcPts val="0"/>
                        </a:spcAft>
                      </a:pPr>
                      <a:r>
                        <a:rPr lang="es-EC" sz="1400" dirty="0">
                          <a:effectLst/>
                          <a:latin typeface="Times New Roman" panose="02020603050405020304" pitchFamily="18" charset="0"/>
                          <a:cs typeface="Times New Roman" panose="02020603050405020304" pitchFamily="18" charset="0"/>
                        </a:rPr>
                        <a:t>Tobillo derecho</a:t>
                      </a:r>
                      <a:endParaRPr lang="es-EC" sz="14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44450" marR="44450" marT="0" marB="0"/>
                </a:tc>
                <a:tc>
                  <a:txBody>
                    <a:bodyPr/>
                    <a:lstStyle/>
                    <a:p>
                      <a:pPr indent="180340" algn="ctr">
                        <a:lnSpc>
                          <a:spcPct val="150000"/>
                        </a:lnSpc>
                        <a:spcAft>
                          <a:spcPts val="0"/>
                        </a:spcAft>
                      </a:pPr>
                      <a:r>
                        <a:rPr lang="es-EC" sz="1400" dirty="0">
                          <a:effectLst/>
                          <a:latin typeface="Times New Roman" panose="02020603050405020304" pitchFamily="18" charset="0"/>
                          <a:cs typeface="Times New Roman" panose="02020603050405020304" pitchFamily="18" charset="0"/>
                        </a:rPr>
                        <a:t>15</a:t>
                      </a:r>
                      <a:endParaRPr lang="es-EC" sz="14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44450" marR="44450" marT="0" marB="0"/>
                </a:tc>
              </a:tr>
              <a:tr h="293156">
                <a:tc>
                  <a:txBody>
                    <a:bodyPr/>
                    <a:lstStyle/>
                    <a:p>
                      <a:pPr indent="180340" algn="ctr">
                        <a:lnSpc>
                          <a:spcPct val="150000"/>
                        </a:lnSpc>
                        <a:spcAft>
                          <a:spcPts val="0"/>
                        </a:spcAft>
                      </a:pPr>
                      <a:r>
                        <a:rPr lang="es-EC" sz="1400" dirty="0">
                          <a:effectLst/>
                          <a:latin typeface="Times New Roman" panose="02020603050405020304" pitchFamily="18" charset="0"/>
                          <a:cs typeface="Times New Roman" panose="02020603050405020304" pitchFamily="18" charset="0"/>
                        </a:rPr>
                        <a:t>Pie derecho</a:t>
                      </a:r>
                      <a:endParaRPr lang="es-EC" sz="14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44450" marR="44450" marT="0" marB="0"/>
                </a:tc>
                <a:tc>
                  <a:txBody>
                    <a:bodyPr/>
                    <a:lstStyle/>
                    <a:p>
                      <a:pPr indent="180340" algn="ctr">
                        <a:lnSpc>
                          <a:spcPct val="150000"/>
                        </a:lnSpc>
                        <a:spcAft>
                          <a:spcPts val="0"/>
                        </a:spcAft>
                      </a:pPr>
                      <a:r>
                        <a:rPr lang="es-EC" sz="1400">
                          <a:effectLst/>
                          <a:latin typeface="Times New Roman" panose="02020603050405020304" pitchFamily="18" charset="0"/>
                          <a:cs typeface="Times New Roman" panose="02020603050405020304" pitchFamily="18" charset="0"/>
                        </a:rPr>
                        <a:t>16</a:t>
                      </a:r>
                      <a:endParaRPr lang="es-EC" sz="1400">
                        <a:solidFill>
                          <a:srgbClr val="000000"/>
                        </a:solidFill>
                        <a:effectLst/>
                        <a:latin typeface="Times New Roman" panose="02020603050405020304" pitchFamily="18" charset="0"/>
                        <a:ea typeface="Times New Roman"/>
                        <a:cs typeface="Times New Roman" panose="02020603050405020304" pitchFamily="18" charset="0"/>
                      </a:endParaRPr>
                    </a:p>
                  </a:txBody>
                  <a:tcPr marL="44450" marR="44450" marT="0" marB="0"/>
                </a:tc>
              </a:tr>
              <a:tr h="293156">
                <a:tc>
                  <a:txBody>
                    <a:bodyPr/>
                    <a:lstStyle/>
                    <a:p>
                      <a:pPr indent="180340" algn="ctr">
                        <a:lnSpc>
                          <a:spcPct val="150000"/>
                        </a:lnSpc>
                        <a:spcAft>
                          <a:spcPts val="0"/>
                        </a:spcAft>
                      </a:pPr>
                      <a:r>
                        <a:rPr lang="es-EC" sz="1400" dirty="0">
                          <a:effectLst/>
                          <a:latin typeface="Times New Roman" panose="02020603050405020304" pitchFamily="18" charset="0"/>
                          <a:cs typeface="Times New Roman" panose="02020603050405020304" pitchFamily="18" charset="0"/>
                        </a:rPr>
                        <a:t>Cadera izquierda</a:t>
                      </a:r>
                      <a:endParaRPr lang="es-EC" sz="14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44450" marR="44450" marT="0" marB="0"/>
                </a:tc>
                <a:tc>
                  <a:txBody>
                    <a:bodyPr/>
                    <a:lstStyle/>
                    <a:p>
                      <a:pPr indent="180340" algn="ctr">
                        <a:lnSpc>
                          <a:spcPct val="150000"/>
                        </a:lnSpc>
                        <a:spcAft>
                          <a:spcPts val="0"/>
                        </a:spcAft>
                      </a:pPr>
                      <a:r>
                        <a:rPr lang="es-EC" sz="1400" dirty="0">
                          <a:effectLst/>
                          <a:latin typeface="Times New Roman" panose="02020603050405020304" pitchFamily="18" charset="0"/>
                          <a:cs typeface="Times New Roman" panose="02020603050405020304" pitchFamily="18" charset="0"/>
                        </a:rPr>
                        <a:t>17</a:t>
                      </a:r>
                      <a:endParaRPr lang="es-EC" sz="14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44450" marR="44450" marT="0" marB="0"/>
                </a:tc>
              </a:tr>
              <a:tr h="293156">
                <a:tc>
                  <a:txBody>
                    <a:bodyPr/>
                    <a:lstStyle/>
                    <a:p>
                      <a:pPr indent="180340" algn="ctr">
                        <a:lnSpc>
                          <a:spcPct val="150000"/>
                        </a:lnSpc>
                        <a:spcAft>
                          <a:spcPts val="0"/>
                        </a:spcAft>
                      </a:pPr>
                      <a:r>
                        <a:rPr lang="es-EC" sz="1400" dirty="0">
                          <a:effectLst/>
                          <a:latin typeface="Times New Roman" panose="02020603050405020304" pitchFamily="18" charset="0"/>
                          <a:cs typeface="Times New Roman" panose="02020603050405020304" pitchFamily="18" charset="0"/>
                        </a:rPr>
                        <a:t>Rodilla izquierda</a:t>
                      </a:r>
                      <a:endParaRPr lang="es-EC" sz="14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44450" marR="44450" marT="0" marB="0"/>
                </a:tc>
                <a:tc>
                  <a:txBody>
                    <a:bodyPr/>
                    <a:lstStyle/>
                    <a:p>
                      <a:pPr indent="180340" algn="ctr">
                        <a:lnSpc>
                          <a:spcPct val="150000"/>
                        </a:lnSpc>
                        <a:spcAft>
                          <a:spcPts val="0"/>
                        </a:spcAft>
                      </a:pPr>
                      <a:r>
                        <a:rPr lang="es-EC" sz="1400" dirty="0">
                          <a:effectLst/>
                          <a:latin typeface="Times New Roman" panose="02020603050405020304" pitchFamily="18" charset="0"/>
                          <a:cs typeface="Times New Roman" panose="02020603050405020304" pitchFamily="18" charset="0"/>
                        </a:rPr>
                        <a:t>18</a:t>
                      </a:r>
                      <a:endParaRPr lang="es-EC" sz="14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44450" marR="44450" marT="0" marB="0"/>
                </a:tc>
              </a:tr>
              <a:tr h="293156">
                <a:tc>
                  <a:txBody>
                    <a:bodyPr/>
                    <a:lstStyle/>
                    <a:p>
                      <a:pPr indent="180340" algn="ctr">
                        <a:lnSpc>
                          <a:spcPct val="150000"/>
                        </a:lnSpc>
                        <a:spcAft>
                          <a:spcPts val="0"/>
                        </a:spcAft>
                      </a:pPr>
                      <a:r>
                        <a:rPr lang="es-EC" sz="1400" dirty="0">
                          <a:effectLst/>
                          <a:latin typeface="Times New Roman" panose="02020603050405020304" pitchFamily="18" charset="0"/>
                          <a:cs typeface="Times New Roman" panose="02020603050405020304" pitchFamily="18" charset="0"/>
                        </a:rPr>
                        <a:t>Tobillo izquierdo</a:t>
                      </a:r>
                      <a:endParaRPr lang="es-EC" sz="14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44450" marR="44450" marT="0" marB="0"/>
                </a:tc>
                <a:tc>
                  <a:txBody>
                    <a:bodyPr/>
                    <a:lstStyle/>
                    <a:p>
                      <a:pPr indent="180340" algn="ctr">
                        <a:lnSpc>
                          <a:spcPct val="150000"/>
                        </a:lnSpc>
                        <a:spcAft>
                          <a:spcPts val="0"/>
                        </a:spcAft>
                      </a:pPr>
                      <a:r>
                        <a:rPr lang="es-EC" sz="1400" dirty="0">
                          <a:effectLst/>
                          <a:latin typeface="Times New Roman" panose="02020603050405020304" pitchFamily="18" charset="0"/>
                          <a:cs typeface="Times New Roman" panose="02020603050405020304" pitchFamily="18" charset="0"/>
                        </a:rPr>
                        <a:t>19</a:t>
                      </a:r>
                      <a:endParaRPr lang="es-EC" sz="14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44450" marR="44450" marT="0" marB="0"/>
                </a:tc>
              </a:tr>
              <a:tr h="293156">
                <a:tc>
                  <a:txBody>
                    <a:bodyPr/>
                    <a:lstStyle/>
                    <a:p>
                      <a:pPr indent="180340" algn="ctr">
                        <a:lnSpc>
                          <a:spcPct val="150000"/>
                        </a:lnSpc>
                        <a:spcAft>
                          <a:spcPts val="0"/>
                        </a:spcAft>
                      </a:pPr>
                      <a:r>
                        <a:rPr lang="es-EC" sz="1400" dirty="0">
                          <a:effectLst/>
                          <a:latin typeface="Times New Roman" panose="02020603050405020304" pitchFamily="18" charset="0"/>
                          <a:cs typeface="Times New Roman" panose="02020603050405020304" pitchFamily="18" charset="0"/>
                        </a:rPr>
                        <a:t>Pie izquierdo</a:t>
                      </a:r>
                      <a:endParaRPr lang="es-EC" sz="14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44450" marR="44450" marT="0" marB="0"/>
                </a:tc>
                <a:tc>
                  <a:txBody>
                    <a:bodyPr/>
                    <a:lstStyle/>
                    <a:p>
                      <a:pPr indent="180340" algn="ctr">
                        <a:lnSpc>
                          <a:spcPct val="150000"/>
                        </a:lnSpc>
                        <a:spcAft>
                          <a:spcPts val="0"/>
                        </a:spcAft>
                      </a:pPr>
                      <a:r>
                        <a:rPr lang="es-EC" sz="1400" dirty="0">
                          <a:effectLst/>
                          <a:latin typeface="Times New Roman" panose="02020603050405020304" pitchFamily="18" charset="0"/>
                          <a:cs typeface="Times New Roman" panose="02020603050405020304" pitchFamily="18" charset="0"/>
                        </a:rPr>
                        <a:t>20</a:t>
                      </a:r>
                      <a:endParaRPr lang="es-EC" sz="14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44450" marR="44450" marT="0" marB="0"/>
                </a:tc>
              </a:tr>
              <a:tr h="555762">
                <a:tc>
                  <a:txBody>
                    <a:bodyPr/>
                    <a:lstStyle/>
                    <a:p>
                      <a:pPr indent="180340" algn="ctr">
                        <a:lnSpc>
                          <a:spcPct val="150000"/>
                        </a:lnSpc>
                        <a:spcAft>
                          <a:spcPts val="0"/>
                        </a:spcAft>
                      </a:pPr>
                      <a:r>
                        <a:rPr lang="es-EC" sz="1400" dirty="0">
                          <a:solidFill>
                            <a:srgbClr val="0070C0"/>
                          </a:solidFill>
                          <a:effectLst/>
                          <a:latin typeface="Times New Roman" panose="02020603050405020304" pitchFamily="18" charset="0"/>
                          <a:cs typeface="Times New Roman" panose="02020603050405020304" pitchFamily="18" charset="0"/>
                        </a:rPr>
                        <a:t>Hombro de la columna vertebral</a:t>
                      </a:r>
                      <a:endParaRPr lang="es-EC" sz="14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44450" marR="44450" marT="0" marB="0"/>
                </a:tc>
                <a:tc>
                  <a:txBody>
                    <a:bodyPr/>
                    <a:lstStyle/>
                    <a:p>
                      <a:pPr indent="180340" algn="ctr">
                        <a:lnSpc>
                          <a:spcPct val="150000"/>
                        </a:lnSpc>
                        <a:spcAft>
                          <a:spcPts val="0"/>
                        </a:spcAft>
                      </a:pPr>
                      <a:r>
                        <a:rPr lang="es-EC" sz="1400" dirty="0">
                          <a:solidFill>
                            <a:srgbClr val="0070C0"/>
                          </a:solidFill>
                          <a:effectLst/>
                          <a:latin typeface="Times New Roman" panose="02020603050405020304" pitchFamily="18" charset="0"/>
                          <a:cs typeface="Times New Roman" panose="02020603050405020304" pitchFamily="18" charset="0"/>
                        </a:rPr>
                        <a:t>21</a:t>
                      </a:r>
                      <a:endParaRPr lang="es-EC" sz="14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44450" marR="44450" marT="0" marB="0"/>
                </a:tc>
              </a:tr>
              <a:tr h="555762">
                <a:tc>
                  <a:txBody>
                    <a:bodyPr/>
                    <a:lstStyle/>
                    <a:p>
                      <a:pPr indent="180340" algn="ctr">
                        <a:lnSpc>
                          <a:spcPct val="150000"/>
                        </a:lnSpc>
                        <a:spcAft>
                          <a:spcPts val="0"/>
                        </a:spcAft>
                      </a:pPr>
                      <a:r>
                        <a:rPr lang="es-EC" sz="1400" dirty="0">
                          <a:solidFill>
                            <a:srgbClr val="0070C0"/>
                          </a:solidFill>
                          <a:effectLst/>
                          <a:latin typeface="Times New Roman" panose="02020603050405020304" pitchFamily="18" charset="0"/>
                          <a:cs typeface="Times New Roman" panose="02020603050405020304" pitchFamily="18" charset="0"/>
                        </a:rPr>
                        <a:t>Punta de la mano derecha</a:t>
                      </a:r>
                      <a:endParaRPr lang="es-EC" sz="14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44450" marR="44450" marT="0" marB="0"/>
                </a:tc>
                <a:tc>
                  <a:txBody>
                    <a:bodyPr/>
                    <a:lstStyle/>
                    <a:p>
                      <a:pPr indent="180340" algn="ctr">
                        <a:lnSpc>
                          <a:spcPct val="150000"/>
                        </a:lnSpc>
                        <a:spcAft>
                          <a:spcPts val="0"/>
                        </a:spcAft>
                      </a:pPr>
                      <a:r>
                        <a:rPr lang="es-EC" sz="1400" dirty="0">
                          <a:solidFill>
                            <a:srgbClr val="0070C0"/>
                          </a:solidFill>
                          <a:effectLst/>
                          <a:latin typeface="Times New Roman" panose="02020603050405020304" pitchFamily="18" charset="0"/>
                          <a:cs typeface="Times New Roman" panose="02020603050405020304" pitchFamily="18" charset="0"/>
                        </a:rPr>
                        <a:t>22</a:t>
                      </a:r>
                      <a:endParaRPr lang="es-EC" sz="14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44450" marR="44450" marT="0" marB="0"/>
                </a:tc>
              </a:tr>
              <a:tr h="293156">
                <a:tc>
                  <a:txBody>
                    <a:bodyPr/>
                    <a:lstStyle/>
                    <a:p>
                      <a:pPr indent="180340" algn="ctr">
                        <a:lnSpc>
                          <a:spcPct val="150000"/>
                        </a:lnSpc>
                        <a:spcAft>
                          <a:spcPts val="0"/>
                        </a:spcAft>
                      </a:pPr>
                      <a:r>
                        <a:rPr lang="es-EC" sz="1400" dirty="0">
                          <a:solidFill>
                            <a:srgbClr val="0070C0"/>
                          </a:solidFill>
                          <a:effectLst/>
                          <a:latin typeface="Times New Roman" panose="02020603050405020304" pitchFamily="18" charset="0"/>
                          <a:cs typeface="Times New Roman" panose="02020603050405020304" pitchFamily="18" charset="0"/>
                        </a:rPr>
                        <a:t>Pulgar derecho</a:t>
                      </a:r>
                      <a:endParaRPr lang="es-EC" sz="14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44450" marR="44450" marT="0" marB="0"/>
                </a:tc>
                <a:tc>
                  <a:txBody>
                    <a:bodyPr/>
                    <a:lstStyle/>
                    <a:p>
                      <a:pPr indent="180340" algn="ctr">
                        <a:lnSpc>
                          <a:spcPct val="150000"/>
                        </a:lnSpc>
                        <a:spcAft>
                          <a:spcPts val="0"/>
                        </a:spcAft>
                      </a:pPr>
                      <a:r>
                        <a:rPr lang="es-EC" sz="1400" dirty="0">
                          <a:solidFill>
                            <a:srgbClr val="0070C0"/>
                          </a:solidFill>
                          <a:effectLst/>
                          <a:latin typeface="Times New Roman" panose="02020603050405020304" pitchFamily="18" charset="0"/>
                          <a:cs typeface="Times New Roman" panose="02020603050405020304" pitchFamily="18" charset="0"/>
                        </a:rPr>
                        <a:t>23</a:t>
                      </a:r>
                      <a:endParaRPr lang="es-EC" sz="14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44450" marR="44450" marT="0" marB="0"/>
                </a:tc>
              </a:tr>
              <a:tr h="555762">
                <a:tc>
                  <a:txBody>
                    <a:bodyPr/>
                    <a:lstStyle/>
                    <a:p>
                      <a:pPr indent="180340" algn="ctr">
                        <a:lnSpc>
                          <a:spcPct val="150000"/>
                        </a:lnSpc>
                        <a:spcAft>
                          <a:spcPts val="0"/>
                        </a:spcAft>
                      </a:pPr>
                      <a:r>
                        <a:rPr lang="es-EC" sz="1400" dirty="0">
                          <a:solidFill>
                            <a:srgbClr val="0070C0"/>
                          </a:solidFill>
                          <a:effectLst/>
                          <a:latin typeface="Times New Roman" panose="02020603050405020304" pitchFamily="18" charset="0"/>
                          <a:cs typeface="Times New Roman" panose="02020603050405020304" pitchFamily="18" charset="0"/>
                        </a:rPr>
                        <a:t>Punta de la mano izquierda</a:t>
                      </a:r>
                      <a:endParaRPr lang="es-EC" sz="14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44450" marR="44450" marT="0" marB="0"/>
                </a:tc>
                <a:tc>
                  <a:txBody>
                    <a:bodyPr/>
                    <a:lstStyle/>
                    <a:p>
                      <a:pPr indent="180340" algn="ctr">
                        <a:lnSpc>
                          <a:spcPct val="150000"/>
                        </a:lnSpc>
                        <a:spcAft>
                          <a:spcPts val="0"/>
                        </a:spcAft>
                      </a:pPr>
                      <a:r>
                        <a:rPr lang="es-EC" sz="1400" dirty="0">
                          <a:solidFill>
                            <a:srgbClr val="0070C0"/>
                          </a:solidFill>
                          <a:effectLst/>
                          <a:latin typeface="Times New Roman" panose="02020603050405020304" pitchFamily="18" charset="0"/>
                          <a:cs typeface="Times New Roman" panose="02020603050405020304" pitchFamily="18" charset="0"/>
                        </a:rPr>
                        <a:t>24</a:t>
                      </a:r>
                      <a:endParaRPr lang="es-EC" sz="14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44450" marR="44450" marT="0" marB="0"/>
                </a:tc>
              </a:tr>
              <a:tr h="293156">
                <a:tc>
                  <a:txBody>
                    <a:bodyPr/>
                    <a:lstStyle/>
                    <a:p>
                      <a:pPr indent="180340" algn="ctr">
                        <a:lnSpc>
                          <a:spcPct val="150000"/>
                        </a:lnSpc>
                        <a:spcAft>
                          <a:spcPts val="0"/>
                        </a:spcAft>
                      </a:pPr>
                      <a:r>
                        <a:rPr lang="es-EC" sz="1400" dirty="0">
                          <a:solidFill>
                            <a:srgbClr val="0070C0"/>
                          </a:solidFill>
                          <a:effectLst/>
                          <a:latin typeface="Times New Roman" panose="02020603050405020304" pitchFamily="18" charset="0"/>
                          <a:cs typeface="Times New Roman" panose="02020603050405020304" pitchFamily="18" charset="0"/>
                        </a:rPr>
                        <a:t>Pulgar izquierdo</a:t>
                      </a:r>
                      <a:endParaRPr lang="es-EC" sz="14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44450" marR="44450" marT="0" marB="0"/>
                </a:tc>
                <a:tc>
                  <a:txBody>
                    <a:bodyPr/>
                    <a:lstStyle/>
                    <a:p>
                      <a:pPr indent="180340" algn="ctr">
                        <a:lnSpc>
                          <a:spcPct val="150000"/>
                        </a:lnSpc>
                        <a:spcAft>
                          <a:spcPts val="0"/>
                        </a:spcAft>
                      </a:pPr>
                      <a:r>
                        <a:rPr lang="es-EC" sz="1400" dirty="0">
                          <a:solidFill>
                            <a:srgbClr val="0070C0"/>
                          </a:solidFill>
                          <a:effectLst/>
                          <a:latin typeface="Times New Roman" panose="02020603050405020304" pitchFamily="18" charset="0"/>
                          <a:cs typeface="Times New Roman" panose="02020603050405020304" pitchFamily="18" charset="0"/>
                        </a:rPr>
                        <a:t>25</a:t>
                      </a:r>
                      <a:endParaRPr lang="es-EC" sz="14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44450" marR="44450" marT="0" marB="0"/>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3007812204"/>
              </p:ext>
            </p:extLst>
          </p:nvPr>
        </p:nvGraphicFramePr>
        <p:xfrm>
          <a:off x="251520" y="2204864"/>
          <a:ext cx="3960440" cy="4414231"/>
        </p:xfrm>
        <a:graphic>
          <a:graphicData uri="http://schemas.openxmlformats.org/drawingml/2006/table">
            <a:tbl>
              <a:tblPr firstRow="1" firstCol="1" bandRow="1">
                <a:tableStyleId>{8A107856-5554-42FB-B03E-39F5DBC370BA}</a:tableStyleId>
              </a:tblPr>
              <a:tblGrid>
                <a:gridCol w="2455473"/>
                <a:gridCol w="1504967"/>
              </a:tblGrid>
              <a:tr h="472508">
                <a:tc>
                  <a:txBody>
                    <a:bodyPr/>
                    <a:lstStyle/>
                    <a:p>
                      <a:pPr indent="180340"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Partes del cuerpo</a:t>
                      </a:r>
                      <a:endParaRPr lang="es-EC" sz="16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44450" marR="44450" marT="0" marB="0"/>
                </a:tc>
                <a:tc>
                  <a:txBody>
                    <a:bodyPr/>
                    <a:lstStyle/>
                    <a:p>
                      <a:pPr indent="180340"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Numeración</a:t>
                      </a:r>
                      <a:endParaRPr lang="es-EC" sz="16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44450" marR="44450" marT="0" marB="0"/>
                </a:tc>
              </a:tr>
              <a:tr h="616643">
                <a:tc>
                  <a:txBody>
                    <a:bodyPr/>
                    <a:lstStyle/>
                    <a:p>
                      <a:pPr indent="180340"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Base de la espina dorsal</a:t>
                      </a:r>
                      <a:endParaRPr lang="es-EC" sz="16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44450" marR="44450" marT="0" marB="0"/>
                </a:tc>
                <a:tc>
                  <a:txBody>
                    <a:bodyPr/>
                    <a:lstStyle/>
                    <a:p>
                      <a:pPr indent="180340" algn="ctr">
                        <a:lnSpc>
                          <a:spcPct val="150000"/>
                        </a:lnSpc>
                        <a:spcAft>
                          <a:spcPts val="0"/>
                        </a:spcAft>
                      </a:pPr>
                      <a:r>
                        <a:rPr lang="es-EC" sz="1600">
                          <a:effectLst/>
                          <a:latin typeface="Times New Roman" panose="02020603050405020304" pitchFamily="18" charset="0"/>
                          <a:cs typeface="Times New Roman" panose="02020603050405020304" pitchFamily="18" charset="0"/>
                        </a:rPr>
                        <a:t>1</a:t>
                      </a:r>
                      <a:endParaRPr lang="es-EC" sz="1600">
                        <a:solidFill>
                          <a:srgbClr val="000000"/>
                        </a:solidFill>
                        <a:effectLst/>
                        <a:latin typeface="Times New Roman" panose="02020603050405020304" pitchFamily="18" charset="0"/>
                        <a:ea typeface="Times New Roman"/>
                        <a:cs typeface="Times New Roman" panose="02020603050405020304" pitchFamily="18" charset="0"/>
                      </a:endParaRPr>
                    </a:p>
                  </a:txBody>
                  <a:tcPr marL="44450" marR="44450" marT="0" marB="0"/>
                </a:tc>
              </a:tr>
              <a:tr h="332508">
                <a:tc>
                  <a:txBody>
                    <a:bodyPr/>
                    <a:lstStyle/>
                    <a:p>
                      <a:pPr indent="180340"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Espina dorsal central</a:t>
                      </a:r>
                      <a:endParaRPr lang="es-EC" sz="16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44450" marR="44450" marT="0" marB="0"/>
                </a:tc>
                <a:tc>
                  <a:txBody>
                    <a:bodyPr/>
                    <a:lstStyle/>
                    <a:p>
                      <a:pPr indent="180340" algn="ctr">
                        <a:lnSpc>
                          <a:spcPct val="150000"/>
                        </a:lnSpc>
                        <a:spcAft>
                          <a:spcPts val="0"/>
                        </a:spcAft>
                      </a:pPr>
                      <a:r>
                        <a:rPr lang="es-EC" sz="1600">
                          <a:effectLst/>
                          <a:latin typeface="Times New Roman" panose="02020603050405020304" pitchFamily="18" charset="0"/>
                          <a:cs typeface="Times New Roman" panose="02020603050405020304" pitchFamily="18" charset="0"/>
                        </a:rPr>
                        <a:t>2</a:t>
                      </a:r>
                      <a:endParaRPr lang="es-EC" sz="1600">
                        <a:solidFill>
                          <a:srgbClr val="000000"/>
                        </a:solidFill>
                        <a:effectLst/>
                        <a:latin typeface="Times New Roman" panose="02020603050405020304" pitchFamily="18" charset="0"/>
                        <a:ea typeface="Times New Roman"/>
                        <a:cs typeface="Times New Roman" panose="02020603050405020304" pitchFamily="18" charset="0"/>
                      </a:endParaRPr>
                    </a:p>
                  </a:txBody>
                  <a:tcPr marL="44450" marR="44450" marT="0" marB="0"/>
                </a:tc>
              </a:tr>
              <a:tr h="332508">
                <a:tc>
                  <a:txBody>
                    <a:bodyPr/>
                    <a:lstStyle/>
                    <a:p>
                      <a:pPr indent="180340"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Cuello</a:t>
                      </a:r>
                      <a:endParaRPr lang="es-EC" sz="16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44450" marR="44450" marT="0" marB="0"/>
                </a:tc>
                <a:tc>
                  <a:txBody>
                    <a:bodyPr/>
                    <a:lstStyle/>
                    <a:p>
                      <a:pPr indent="180340" algn="ctr">
                        <a:lnSpc>
                          <a:spcPct val="150000"/>
                        </a:lnSpc>
                        <a:spcAft>
                          <a:spcPts val="0"/>
                        </a:spcAft>
                      </a:pPr>
                      <a:r>
                        <a:rPr lang="es-EC" sz="1600">
                          <a:effectLst/>
                          <a:latin typeface="Times New Roman" panose="02020603050405020304" pitchFamily="18" charset="0"/>
                          <a:cs typeface="Times New Roman" panose="02020603050405020304" pitchFamily="18" charset="0"/>
                        </a:rPr>
                        <a:t>3</a:t>
                      </a:r>
                      <a:endParaRPr lang="es-EC" sz="1600">
                        <a:solidFill>
                          <a:srgbClr val="000000"/>
                        </a:solidFill>
                        <a:effectLst/>
                        <a:latin typeface="Times New Roman" panose="02020603050405020304" pitchFamily="18" charset="0"/>
                        <a:ea typeface="Times New Roman"/>
                        <a:cs typeface="Times New Roman" panose="02020603050405020304" pitchFamily="18" charset="0"/>
                      </a:endParaRPr>
                    </a:p>
                  </a:txBody>
                  <a:tcPr marL="44450" marR="44450" marT="0" marB="0"/>
                </a:tc>
              </a:tr>
              <a:tr h="332508">
                <a:tc>
                  <a:txBody>
                    <a:bodyPr/>
                    <a:lstStyle/>
                    <a:p>
                      <a:pPr indent="180340"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Cabeza</a:t>
                      </a:r>
                      <a:endParaRPr lang="es-EC" sz="16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44450" marR="44450" marT="0" marB="0"/>
                </a:tc>
                <a:tc>
                  <a:txBody>
                    <a:bodyPr/>
                    <a:lstStyle/>
                    <a:p>
                      <a:pPr indent="180340" algn="ctr">
                        <a:lnSpc>
                          <a:spcPct val="150000"/>
                        </a:lnSpc>
                        <a:spcAft>
                          <a:spcPts val="0"/>
                        </a:spcAft>
                      </a:pPr>
                      <a:r>
                        <a:rPr lang="es-EC" sz="1600">
                          <a:effectLst/>
                          <a:latin typeface="Times New Roman" panose="02020603050405020304" pitchFamily="18" charset="0"/>
                          <a:cs typeface="Times New Roman" panose="02020603050405020304" pitchFamily="18" charset="0"/>
                        </a:rPr>
                        <a:t>4</a:t>
                      </a:r>
                      <a:endParaRPr lang="es-EC" sz="1600">
                        <a:solidFill>
                          <a:srgbClr val="000000"/>
                        </a:solidFill>
                        <a:effectLst/>
                        <a:latin typeface="Times New Roman" panose="02020603050405020304" pitchFamily="18" charset="0"/>
                        <a:ea typeface="Times New Roman"/>
                        <a:cs typeface="Times New Roman" panose="02020603050405020304" pitchFamily="18" charset="0"/>
                      </a:endParaRPr>
                    </a:p>
                  </a:txBody>
                  <a:tcPr marL="44450" marR="44450" marT="0" marB="0"/>
                </a:tc>
              </a:tr>
              <a:tr h="332508">
                <a:tc>
                  <a:txBody>
                    <a:bodyPr/>
                    <a:lstStyle/>
                    <a:p>
                      <a:pPr indent="180340" algn="ctr">
                        <a:lnSpc>
                          <a:spcPct val="150000"/>
                        </a:lnSpc>
                        <a:spcAft>
                          <a:spcPts val="0"/>
                        </a:spcAft>
                      </a:pPr>
                      <a:r>
                        <a:rPr lang="es-EC" sz="1600" dirty="0">
                          <a:solidFill>
                            <a:srgbClr val="0070C0"/>
                          </a:solidFill>
                          <a:effectLst/>
                          <a:latin typeface="Times New Roman" panose="02020603050405020304" pitchFamily="18" charset="0"/>
                          <a:cs typeface="Times New Roman" panose="02020603050405020304" pitchFamily="18" charset="0"/>
                        </a:rPr>
                        <a:t>Hombro derecho</a:t>
                      </a:r>
                      <a:endParaRPr lang="es-EC" sz="16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44450" marR="44450" marT="0" marB="0"/>
                </a:tc>
                <a:tc>
                  <a:txBody>
                    <a:bodyPr/>
                    <a:lstStyle/>
                    <a:p>
                      <a:pPr indent="180340" algn="ctr">
                        <a:lnSpc>
                          <a:spcPct val="150000"/>
                        </a:lnSpc>
                        <a:spcAft>
                          <a:spcPts val="0"/>
                        </a:spcAft>
                      </a:pPr>
                      <a:r>
                        <a:rPr lang="es-EC" sz="1600">
                          <a:solidFill>
                            <a:srgbClr val="0070C0"/>
                          </a:solidFill>
                          <a:effectLst/>
                          <a:latin typeface="Times New Roman" panose="02020603050405020304" pitchFamily="18" charset="0"/>
                          <a:cs typeface="Times New Roman" panose="02020603050405020304" pitchFamily="18" charset="0"/>
                        </a:rPr>
                        <a:t>5</a:t>
                      </a:r>
                      <a:endParaRPr lang="es-EC" sz="1600">
                        <a:solidFill>
                          <a:srgbClr val="0070C0"/>
                        </a:solidFill>
                        <a:effectLst/>
                        <a:latin typeface="Times New Roman" panose="02020603050405020304" pitchFamily="18" charset="0"/>
                        <a:ea typeface="Times New Roman"/>
                        <a:cs typeface="Times New Roman" panose="02020603050405020304" pitchFamily="18" charset="0"/>
                      </a:endParaRPr>
                    </a:p>
                  </a:txBody>
                  <a:tcPr marL="44450" marR="44450" marT="0" marB="0"/>
                </a:tc>
              </a:tr>
              <a:tr h="332508">
                <a:tc>
                  <a:txBody>
                    <a:bodyPr/>
                    <a:lstStyle/>
                    <a:p>
                      <a:pPr indent="180340" algn="ctr">
                        <a:lnSpc>
                          <a:spcPct val="150000"/>
                        </a:lnSpc>
                        <a:spcAft>
                          <a:spcPts val="0"/>
                        </a:spcAft>
                      </a:pPr>
                      <a:r>
                        <a:rPr lang="es-EC" sz="1600" dirty="0">
                          <a:solidFill>
                            <a:srgbClr val="0070C0"/>
                          </a:solidFill>
                          <a:effectLst/>
                          <a:latin typeface="Times New Roman" panose="02020603050405020304" pitchFamily="18" charset="0"/>
                          <a:cs typeface="Times New Roman" panose="02020603050405020304" pitchFamily="18" charset="0"/>
                        </a:rPr>
                        <a:t>Codo derecho</a:t>
                      </a:r>
                      <a:endParaRPr lang="es-EC" sz="16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44450" marR="44450" marT="0" marB="0"/>
                </a:tc>
                <a:tc>
                  <a:txBody>
                    <a:bodyPr/>
                    <a:lstStyle/>
                    <a:p>
                      <a:pPr indent="180340" algn="ctr">
                        <a:lnSpc>
                          <a:spcPct val="150000"/>
                        </a:lnSpc>
                        <a:spcAft>
                          <a:spcPts val="0"/>
                        </a:spcAft>
                      </a:pPr>
                      <a:r>
                        <a:rPr lang="es-EC" sz="1600" dirty="0">
                          <a:solidFill>
                            <a:srgbClr val="0070C0"/>
                          </a:solidFill>
                          <a:effectLst/>
                          <a:latin typeface="Times New Roman" panose="02020603050405020304" pitchFamily="18" charset="0"/>
                          <a:cs typeface="Times New Roman" panose="02020603050405020304" pitchFamily="18" charset="0"/>
                        </a:rPr>
                        <a:t>6</a:t>
                      </a:r>
                      <a:endParaRPr lang="es-EC" sz="16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44450" marR="44450" marT="0" marB="0"/>
                </a:tc>
              </a:tr>
              <a:tr h="332508">
                <a:tc>
                  <a:txBody>
                    <a:bodyPr/>
                    <a:lstStyle/>
                    <a:p>
                      <a:pPr indent="180340" algn="ctr">
                        <a:lnSpc>
                          <a:spcPct val="150000"/>
                        </a:lnSpc>
                        <a:spcAft>
                          <a:spcPts val="0"/>
                        </a:spcAft>
                      </a:pPr>
                      <a:r>
                        <a:rPr lang="es-EC" sz="1600" dirty="0">
                          <a:solidFill>
                            <a:srgbClr val="0070C0"/>
                          </a:solidFill>
                          <a:effectLst/>
                          <a:latin typeface="Times New Roman" panose="02020603050405020304" pitchFamily="18" charset="0"/>
                          <a:cs typeface="Times New Roman" panose="02020603050405020304" pitchFamily="18" charset="0"/>
                        </a:rPr>
                        <a:t>Muñeca derecha</a:t>
                      </a:r>
                      <a:endParaRPr lang="es-EC" sz="16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44450" marR="44450" marT="0" marB="0"/>
                </a:tc>
                <a:tc>
                  <a:txBody>
                    <a:bodyPr/>
                    <a:lstStyle/>
                    <a:p>
                      <a:pPr indent="180340" algn="ctr">
                        <a:lnSpc>
                          <a:spcPct val="150000"/>
                        </a:lnSpc>
                        <a:spcAft>
                          <a:spcPts val="0"/>
                        </a:spcAft>
                      </a:pPr>
                      <a:r>
                        <a:rPr lang="es-EC" sz="1600" dirty="0">
                          <a:solidFill>
                            <a:srgbClr val="0070C0"/>
                          </a:solidFill>
                          <a:effectLst/>
                          <a:latin typeface="Times New Roman" panose="02020603050405020304" pitchFamily="18" charset="0"/>
                          <a:cs typeface="Times New Roman" panose="02020603050405020304" pitchFamily="18" charset="0"/>
                        </a:rPr>
                        <a:t>7</a:t>
                      </a:r>
                      <a:endParaRPr lang="es-EC" sz="16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44450" marR="44450" marT="0" marB="0"/>
                </a:tc>
              </a:tr>
              <a:tr h="332508">
                <a:tc>
                  <a:txBody>
                    <a:bodyPr/>
                    <a:lstStyle/>
                    <a:p>
                      <a:pPr indent="180340" algn="ctr">
                        <a:lnSpc>
                          <a:spcPct val="150000"/>
                        </a:lnSpc>
                        <a:spcAft>
                          <a:spcPts val="0"/>
                        </a:spcAft>
                      </a:pPr>
                      <a:r>
                        <a:rPr lang="es-EC" sz="1600" dirty="0">
                          <a:solidFill>
                            <a:srgbClr val="0070C0"/>
                          </a:solidFill>
                          <a:effectLst/>
                          <a:latin typeface="Times New Roman" panose="02020603050405020304" pitchFamily="18" charset="0"/>
                          <a:cs typeface="Times New Roman" panose="02020603050405020304" pitchFamily="18" charset="0"/>
                        </a:rPr>
                        <a:t>Mano derecha</a:t>
                      </a:r>
                      <a:endParaRPr lang="es-EC" sz="16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44450" marR="44450" marT="0" marB="0"/>
                </a:tc>
                <a:tc>
                  <a:txBody>
                    <a:bodyPr/>
                    <a:lstStyle/>
                    <a:p>
                      <a:pPr indent="180340" algn="ctr">
                        <a:lnSpc>
                          <a:spcPct val="150000"/>
                        </a:lnSpc>
                        <a:spcAft>
                          <a:spcPts val="0"/>
                        </a:spcAft>
                      </a:pPr>
                      <a:r>
                        <a:rPr lang="es-EC" sz="1600" dirty="0">
                          <a:solidFill>
                            <a:srgbClr val="0070C0"/>
                          </a:solidFill>
                          <a:effectLst/>
                          <a:latin typeface="Times New Roman" panose="02020603050405020304" pitchFamily="18" charset="0"/>
                          <a:cs typeface="Times New Roman" panose="02020603050405020304" pitchFamily="18" charset="0"/>
                        </a:rPr>
                        <a:t>8</a:t>
                      </a:r>
                      <a:endParaRPr lang="es-EC" sz="16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44450" marR="44450" marT="0" marB="0"/>
                </a:tc>
              </a:tr>
              <a:tr h="332508">
                <a:tc>
                  <a:txBody>
                    <a:bodyPr/>
                    <a:lstStyle/>
                    <a:p>
                      <a:pPr indent="180340" algn="ctr">
                        <a:lnSpc>
                          <a:spcPct val="150000"/>
                        </a:lnSpc>
                        <a:spcAft>
                          <a:spcPts val="0"/>
                        </a:spcAft>
                      </a:pPr>
                      <a:r>
                        <a:rPr lang="es-EC" sz="1600" dirty="0">
                          <a:solidFill>
                            <a:srgbClr val="0070C0"/>
                          </a:solidFill>
                          <a:effectLst/>
                          <a:latin typeface="Times New Roman" panose="02020603050405020304" pitchFamily="18" charset="0"/>
                          <a:cs typeface="Times New Roman" panose="02020603050405020304" pitchFamily="18" charset="0"/>
                        </a:rPr>
                        <a:t>Hombro izquierdo</a:t>
                      </a:r>
                      <a:endParaRPr lang="es-EC" sz="16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44450" marR="44450" marT="0" marB="0"/>
                </a:tc>
                <a:tc>
                  <a:txBody>
                    <a:bodyPr/>
                    <a:lstStyle/>
                    <a:p>
                      <a:pPr indent="180340" algn="ctr">
                        <a:lnSpc>
                          <a:spcPct val="150000"/>
                        </a:lnSpc>
                        <a:spcAft>
                          <a:spcPts val="0"/>
                        </a:spcAft>
                      </a:pPr>
                      <a:r>
                        <a:rPr lang="es-EC" sz="1600" dirty="0">
                          <a:solidFill>
                            <a:srgbClr val="0070C0"/>
                          </a:solidFill>
                          <a:effectLst/>
                          <a:latin typeface="Times New Roman" panose="02020603050405020304" pitchFamily="18" charset="0"/>
                          <a:cs typeface="Times New Roman" panose="02020603050405020304" pitchFamily="18" charset="0"/>
                        </a:rPr>
                        <a:t>9</a:t>
                      </a:r>
                      <a:endParaRPr lang="es-EC" sz="16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44450" marR="44450" marT="0" marB="0"/>
                </a:tc>
              </a:tr>
              <a:tr h="332508">
                <a:tc>
                  <a:txBody>
                    <a:bodyPr/>
                    <a:lstStyle/>
                    <a:p>
                      <a:pPr indent="180340" algn="ctr">
                        <a:lnSpc>
                          <a:spcPct val="150000"/>
                        </a:lnSpc>
                        <a:spcAft>
                          <a:spcPts val="0"/>
                        </a:spcAft>
                      </a:pPr>
                      <a:r>
                        <a:rPr lang="es-EC" sz="1600" dirty="0">
                          <a:solidFill>
                            <a:srgbClr val="0070C0"/>
                          </a:solidFill>
                          <a:effectLst/>
                          <a:latin typeface="Times New Roman" panose="02020603050405020304" pitchFamily="18" charset="0"/>
                          <a:cs typeface="Times New Roman" panose="02020603050405020304" pitchFamily="18" charset="0"/>
                        </a:rPr>
                        <a:t>Codo izquierdo</a:t>
                      </a:r>
                      <a:endParaRPr lang="es-EC" sz="16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44450" marR="44450" marT="0" marB="0"/>
                </a:tc>
                <a:tc>
                  <a:txBody>
                    <a:bodyPr/>
                    <a:lstStyle/>
                    <a:p>
                      <a:pPr indent="180340" algn="ctr">
                        <a:lnSpc>
                          <a:spcPct val="150000"/>
                        </a:lnSpc>
                        <a:spcAft>
                          <a:spcPts val="0"/>
                        </a:spcAft>
                      </a:pPr>
                      <a:r>
                        <a:rPr lang="es-EC" sz="1600" dirty="0">
                          <a:solidFill>
                            <a:srgbClr val="0070C0"/>
                          </a:solidFill>
                          <a:effectLst/>
                          <a:latin typeface="Times New Roman" panose="02020603050405020304" pitchFamily="18" charset="0"/>
                          <a:cs typeface="Times New Roman" panose="02020603050405020304" pitchFamily="18" charset="0"/>
                        </a:rPr>
                        <a:t>10</a:t>
                      </a:r>
                      <a:endParaRPr lang="es-EC" sz="16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44450" marR="44450" marT="0" marB="0"/>
                </a:tc>
              </a:tr>
              <a:tr h="332508">
                <a:tc>
                  <a:txBody>
                    <a:bodyPr/>
                    <a:lstStyle/>
                    <a:p>
                      <a:pPr indent="180340" algn="ctr">
                        <a:lnSpc>
                          <a:spcPct val="150000"/>
                        </a:lnSpc>
                        <a:spcAft>
                          <a:spcPts val="0"/>
                        </a:spcAft>
                      </a:pPr>
                      <a:r>
                        <a:rPr lang="es-EC" sz="1600" dirty="0">
                          <a:solidFill>
                            <a:srgbClr val="0070C0"/>
                          </a:solidFill>
                          <a:effectLst/>
                          <a:latin typeface="Times New Roman" panose="02020603050405020304" pitchFamily="18" charset="0"/>
                          <a:cs typeface="Times New Roman" panose="02020603050405020304" pitchFamily="18" charset="0"/>
                        </a:rPr>
                        <a:t>Muñeca izquierda</a:t>
                      </a:r>
                      <a:endParaRPr lang="es-EC" sz="16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44450" marR="44450" marT="0" marB="0"/>
                </a:tc>
                <a:tc>
                  <a:txBody>
                    <a:bodyPr/>
                    <a:lstStyle/>
                    <a:p>
                      <a:pPr indent="180340" algn="ctr">
                        <a:lnSpc>
                          <a:spcPct val="150000"/>
                        </a:lnSpc>
                        <a:spcAft>
                          <a:spcPts val="0"/>
                        </a:spcAft>
                      </a:pPr>
                      <a:r>
                        <a:rPr lang="es-EC" sz="1600" dirty="0">
                          <a:solidFill>
                            <a:srgbClr val="0070C0"/>
                          </a:solidFill>
                          <a:effectLst/>
                          <a:latin typeface="Times New Roman" panose="02020603050405020304" pitchFamily="18" charset="0"/>
                          <a:cs typeface="Times New Roman" panose="02020603050405020304" pitchFamily="18" charset="0"/>
                        </a:rPr>
                        <a:t>11</a:t>
                      </a:r>
                      <a:endParaRPr lang="es-EC" sz="16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44450" marR="44450" marT="0" marB="0"/>
                </a:tc>
              </a:tr>
            </a:tbl>
          </a:graphicData>
        </a:graphic>
      </p:graphicFrame>
    </p:spTree>
    <p:extLst>
      <p:ext uri="{BB962C8B-B14F-4D97-AF65-F5344CB8AC3E}">
        <p14:creationId xmlns:p14="http://schemas.microsoft.com/office/powerpoint/2010/main" val="1111542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1340768"/>
            <a:ext cx="7408333" cy="3450696"/>
          </a:xfrm>
        </p:spPr>
        <p:txBody>
          <a:bodyPr/>
          <a:lstStyle/>
          <a:p>
            <a:pPr marL="114300" indent="0" algn="ctr">
              <a:buNone/>
            </a:pPr>
            <a:r>
              <a:rPr lang="es-EC" dirty="0" smtClean="0">
                <a:latin typeface="Times New Roman" panose="02020603050405020304" pitchFamily="18" charset="0"/>
                <a:cs typeface="Times New Roman" panose="02020603050405020304" pitchFamily="18" charset="0"/>
              </a:rPr>
              <a:t>Video a color y profundidad con </a:t>
            </a:r>
            <a:r>
              <a:rPr lang="es-EC" i="1" dirty="0" err="1" smtClean="0">
                <a:latin typeface="Times New Roman" panose="02020603050405020304" pitchFamily="18" charset="0"/>
                <a:cs typeface="Times New Roman" panose="02020603050405020304" pitchFamily="18" charset="0"/>
              </a:rPr>
              <a:t>skeleton</a:t>
            </a:r>
            <a:r>
              <a:rPr lang="es-EC" i="1" dirty="0" smtClean="0">
                <a:latin typeface="Times New Roman" panose="02020603050405020304" pitchFamily="18" charset="0"/>
                <a:cs typeface="Times New Roman" panose="02020603050405020304" pitchFamily="18" charset="0"/>
              </a:rPr>
              <a:t> tracking </a:t>
            </a:r>
          </a:p>
          <a:p>
            <a:endParaRPr lang="es-EC" i="1" dirty="0"/>
          </a:p>
          <a:p>
            <a:endParaRPr lang="es-EC" i="1" dirty="0"/>
          </a:p>
        </p:txBody>
      </p:sp>
      <p:sp>
        <p:nvSpPr>
          <p:cNvPr id="2" name="1 Título"/>
          <p:cNvSpPr>
            <a:spLocks noGrp="1"/>
          </p:cNvSpPr>
          <p:nvPr>
            <p:ph type="title"/>
          </p:nvPr>
        </p:nvSpPr>
        <p:spPr/>
        <p:txBody>
          <a:bodyPr/>
          <a:lstStyle/>
          <a:p>
            <a:r>
              <a:rPr lang="es-EC" dirty="0" smtClean="0"/>
              <a:t>Muestras de la base de datos</a:t>
            </a:r>
            <a:endParaRPr lang="es-EC" dirty="0"/>
          </a:p>
        </p:txBody>
      </p:sp>
      <p:pic>
        <p:nvPicPr>
          <p:cNvPr id="6" name="5 Imagen"/>
          <p:cNvPicPr/>
          <p:nvPr/>
        </p:nvPicPr>
        <p:blipFill rotWithShape="1">
          <a:blip r:embed="rId3"/>
          <a:srcRect l="33174" t="20604" r="21473" b="6194"/>
          <a:stretch/>
        </p:blipFill>
        <p:spPr bwMode="auto">
          <a:xfrm>
            <a:off x="531123" y="2289336"/>
            <a:ext cx="2592288" cy="3694430"/>
          </a:xfrm>
          <a:prstGeom prst="rect">
            <a:avLst/>
          </a:prstGeom>
          <a:ln>
            <a:noFill/>
          </a:ln>
          <a:extLst>
            <a:ext uri="{53640926-AAD7-44D8-BBD7-CCE9431645EC}">
              <a14:shadowObscured xmlns:a14="http://schemas.microsoft.com/office/drawing/2010/main"/>
            </a:ext>
          </a:extLst>
        </p:spPr>
      </p:pic>
      <p:pic>
        <p:nvPicPr>
          <p:cNvPr id="7" name="6 Imagen"/>
          <p:cNvPicPr/>
          <p:nvPr/>
        </p:nvPicPr>
        <p:blipFill rotWithShape="1">
          <a:blip r:embed="rId4"/>
          <a:srcRect l="33173" t="17365" r="23398" b="10604"/>
          <a:stretch/>
        </p:blipFill>
        <p:spPr bwMode="auto">
          <a:xfrm>
            <a:off x="3154866" y="2289336"/>
            <a:ext cx="2743200" cy="3694430"/>
          </a:xfrm>
          <a:prstGeom prst="rect">
            <a:avLst/>
          </a:prstGeom>
          <a:ln>
            <a:noFill/>
          </a:ln>
          <a:extLst>
            <a:ext uri="{53640926-AAD7-44D8-BBD7-CCE9431645EC}">
              <a14:shadowObscured xmlns:a14="http://schemas.microsoft.com/office/drawing/2010/main"/>
            </a:ext>
          </a:extLst>
        </p:spPr>
      </p:pic>
      <p:pic>
        <p:nvPicPr>
          <p:cNvPr id="8" name="7 Imagen"/>
          <p:cNvPicPr/>
          <p:nvPr/>
        </p:nvPicPr>
        <p:blipFill rotWithShape="1">
          <a:blip r:embed="rId5"/>
          <a:srcRect l="20833" t="40884" r="44872" b="10599"/>
          <a:stretch/>
        </p:blipFill>
        <p:spPr bwMode="auto">
          <a:xfrm>
            <a:off x="5868144" y="2299346"/>
            <a:ext cx="2723258" cy="37319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926607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588224" y="2492896"/>
            <a:ext cx="2376264" cy="1869071"/>
          </a:xfrm>
        </p:spPr>
        <p:txBody>
          <a:bodyPr>
            <a:normAutofit fontScale="25000" lnSpcReduction="20000"/>
          </a:bodyPr>
          <a:lstStyle/>
          <a:p>
            <a:pPr marL="114300" indent="0">
              <a:buNone/>
            </a:pPr>
            <a:r>
              <a:rPr lang="es-EC" sz="9600" dirty="0" smtClean="0">
                <a:latin typeface="Times New Roman" panose="02020603050405020304" pitchFamily="18" charset="0"/>
                <a:cs typeface="Times New Roman" panose="02020603050405020304" pitchFamily="18" charset="0"/>
              </a:rPr>
              <a:t>Posición </a:t>
            </a:r>
          </a:p>
          <a:p>
            <a:pPr marL="114300" indent="0">
              <a:buNone/>
            </a:pPr>
            <a:r>
              <a:rPr lang="es-EC" sz="9600" dirty="0" smtClean="0">
                <a:latin typeface="Times New Roman" panose="02020603050405020304" pitchFamily="18" charset="0"/>
                <a:cs typeface="Times New Roman" panose="02020603050405020304" pitchFamily="18" charset="0"/>
              </a:rPr>
              <a:t>[640 480]</a:t>
            </a:r>
          </a:p>
          <a:p>
            <a:pPr marL="114300" indent="0">
              <a:buNone/>
            </a:pPr>
            <a:endParaRPr lang="es-EC" sz="9600" dirty="0" smtClean="0">
              <a:latin typeface="Times New Roman" panose="02020603050405020304" pitchFamily="18" charset="0"/>
              <a:cs typeface="Times New Roman" panose="02020603050405020304" pitchFamily="18" charset="0"/>
            </a:endParaRPr>
          </a:p>
          <a:p>
            <a:pPr marL="114300" indent="0">
              <a:buNone/>
            </a:pPr>
            <a:r>
              <a:rPr lang="es-EC" sz="9600" dirty="0" smtClean="0">
                <a:latin typeface="Times New Roman" panose="02020603050405020304" pitchFamily="18" charset="0"/>
                <a:cs typeface="Times New Roman" panose="02020603050405020304" pitchFamily="18" charset="0"/>
              </a:rPr>
              <a:t>Enfoque  </a:t>
            </a:r>
          </a:p>
          <a:p>
            <a:pPr marL="114300" indent="0">
              <a:buNone/>
            </a:pPr>
            <a:r>
              <a:rPr lang="es-EC" sz="9600" dirty="0" smtClean="0">
                <a:latin typeface="Times New Roman" panose="02020603050405020304" pitchFamily="18" charset="0"/>
                <a:cs typeface="Times New Roman" panose="02020603050405020304" pitchFamily="18" charset="0"/>
              </a:rPr>
              <a:t>[600 400]</a:t>
            </a:r>
            <a:endParaRPr lang="es-EC" sz="9600" dirty="0">
              <a:latin typeface="Times New Roman" panose="02020603050405020304" pitchFamily="18" charset="0"/>
              <a:cs typeface="Times New Roman" panose="02020603050405020304" pitchFamily="18" charset="0"/>
            </a:endParaRPr>
          </a:p>
          <a:p>
            <a:pPr marL="114300" indent="0">
              <a:buNone/>
            </a:pPr>
            <a:endParaRPr lang="es-EC" dirty="0">
              <a:latin typeface="Times New Roman" panose="02020603050405020304" pitchFamily="18" charset="0"/>
              <a:cs typeface="Times New Roman" panose="02020603050405020304" pitchFamily="18" charset="0"/>
            </a:endParaRPr>
          </a:p>
        </p:txBody>
      </p:sp>
      <p:sp>
        <p:nvSpPr>
          <p:cNvPr id="2" name="1 Título"/>
          <p:cNvSpPr>
            <a:spLocks noGrp="1"/>
          </p:cNvSpPr>
          <p:nvPr>
            <p:ph type="title"/>
          </p:nvPr>
        </p:nvSpPr>
        <p:spPr/>
        <p:txBody>
          <a:bodyPr>
            <a:normAutofit/>
          </a:bodyPr>
          <a:lstStyle/>
          <a:p>
            <a:r>
              <a:rPr lang="es-EC" dirty="0" smtClean="0"/>
              <a:t>Programa de adquisición de datos</a:t>
            </a:r>
            <a:endParaRPr lang="es-EC"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628800"/>
            <a:ext cx="5629275"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7822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1556792"/>
            <a:ext cx="7408333" cy="1656184"/>
          </a:xfrm>
        </p:spPr>
        <p:txBody>
          <a:bodyPr>
            <a:normAutofit/>
          </a:bodyPr>
          <a:lstStyle/>
          <a:p>
            <a:pPr marL="114300" indent="0">
              <a:buNone/>
            </a:pPr>
            <a:r>
              <a:rPr lang="es-EC" sz="2600" b="1" dirty="0">
                <a:latin typeface="Times New Roman" panose="02020603050405020304" pitchFamily="18" charset="0"/>
                <a:cs typeface="Times New Roman" panose="02020603050405020304" pitchFamily="18" charset="0"/>
              </a:rPr>
              <a:t>Número de muestras</a:t>
            </a:r>
          </a:p>
          <a:p>
            <a:pPr>
              <a:buFont typeface="Arial" panose="020B0604020202020204" pitchFamily="34" charset="0"/>
              <a:buChar char="•"/>
            </a:pPr>
            <a:r>
              <a:rPr lang="es-EC" sz="2600" dirty="0">
                <a:latin typeface="Times New Roman" panose="02020603050405020304" pitchFamily="18" charset="0"/>
                <a:cs typeface="Times New Roman" panose="02020603050405020304" pitchFamily="18" charset="0"/>
              </a:rPr>
              <a:t>6 muestras de cada palabra</a:t>
            </a:r>
          </a:p>
          <a:p>
            <a:pPr>
              <a:buFont typeface="Arial" panose="020B0604020202020204" pitchFamily="34" charset="0"/>
              <a:buChar char="•"/>
            </a:pPr>
            <a:r>
              <a:rPr lang="es-EC" sz="2600" dirty="0">
                <a:latin typeface="Times New Roman" panose="02020603050405020304" pitchFamily="18" charset="0"/>
                <a:cs typeface="Times New Roman" panose="02020603050405020304" pitchFamily="18" charset="0"/>
              </a:rPr>
              <a:t>El conjunto “saludos” con 18 muestras</a:t>
            </a:r>
          </a:p>
          <a:p>
            <a:pPr marL="114300" lvl="0" indent="0">
              <a:buNone/>
            </a:pPr>
            <a:endParaRPr lang="es-EC" sz="3600" dirty="0">
              <a:latin typeface="Times New Roman" panose="02020603050405020304" pitchFamily="18" charset="0"/>
              <a:cs typeface="Times New Roman" panose="02020603050405020304" pitchFamily="18" charset="0"/>
            </a:endParaRPr>
          </a:p>
        </p:txBody>
      </p:sp>
      <p:sp>
        <p:nvSpPr>
          <p:cNvPr id="2" name="1 Título"/>
          <p:cNvSpPr>
            <a:spLocks noGrp="1"/>
          </p:cNvSpPr>
          <p:nvPr>
            <p:ph type="title"/>
          </p:nvPr>
        </p:nvSpPr>
        <p:spPr/>
        <p:txBody>
          <a:bodyPr>
            <a:normAutofit/>
          </a:bodyPr>
          <a:lstStyle/>
          <a:p>
            <a:r>
              <a:rPr lang="es-EC" dirty="0" smtClean="0"/>
              <a:t>Detalles de la captura de datos</a:t>
            </a:r>
            <a:endParaRPr lang="es-EC" dirty="0"/>
          </a:p>
        </p:txBody>
      </p:sp>
      <p:pic>
        <p:nvPicPr>
          <p:cNvPr id="5122" name="Picture 2" descr="Resultado de imagen para iluminacion"/>
          <p:cNvPicPr>
            <a:picLocks noChangeAspect="1" noChangeArrowheads="1"/>
          </p:cNvPicPr>
          <p:nvPr/>
        </p:nvPicPr>
        <p:blipFill rotWithShape="1">
          <a:blip r:embed="rId3">
            <a:extLst>
              <a:ext uri="{28A0092B-C50C-407E-A947-70E740481C1C}">
                <a14:useLocalDpi xmlns:a14="http://schemas.microsoft.com/office/drawing/2010/main" val="0"/>
              </a:ext>
            </a:extLst>
          </a:blip>
          <a:srcRect l="59931"/>
          <a:stretch/>
        </p:blipFill>
        <p:spPr bwMode="auto">
          <a:xfrm>
            <a:off x="7092280" y="1628800"/>
            <a:ext cx="1259453" cy="1457326"/>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2339752" y="3501008"/>
            <a:ext cx="6300192" cy="2677656"/>
          </a:xfrm>
          <a:prstGeom prst="rect">
            <a:avLst/>
          </a:prstGeom>
        </p:spPr>
        <p:txBody>
          <a:bodyPr wrap="square">
            <a:spAutoFit/>
          </a:bodyPr>
          <a:lstStyle/>
          <a:p>
            <a:pPr marL="114300" lvl="0" indent="0">
              <a:buNone/>
            </a:pPr>
            <a:r>
              <a:rPr lang="es-EC" sz="2400" b="1" dirty="0">
                <a:solidFill>
                  <a:schemeClr val="tx2"/>
                </a:solidFill>
                <a:latin typeface="Times New Roman" panose="02020603050405020304" pitchFamily="18" charset="0"/>
                <a:cs typeface="Times New Roman" panose="02020603050405020304" pitchFamily="18" charset="0"/>
              </a:rPr>
              <a:t>Factores  tomados en cuenta en la captura de datos</a:t>
            </a:r>
          </a:p>
          <a:p>
            <a:pPr lvl="0"/>
            <a:endParaRPr lang="es-EC" sz="2400" dirty="0">
              <a:solidFill>
                <a:schemeClr val="tx2"/>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s-EC" sz="2400" dirty="0">
                <a:solidFill>
                  <a:schemeClr val="tx2"/>
                </a:solidFill>
                <a:latin typeface="Times New Roman" panose="02020603050405020304" pitchFamily="18" charset="0"/>
                <a:cs typeface="Times New Roman" panose="02020603050405020304" pitchFamily="18" charset="0"/>
              </a:rPr>
              <a:t>Ambiente no muy iluminado</a:t>
            </a:r>
          </a:p>
          <a:p>
            <a:pPr marL="342900" lvl="0" indent="-342900">
              <a:buFont typeface="Arial" panose="020B0604020202020204" pitchFamily="34" charset="0"/>
              <a:buChar char="•"/>
            </a:pPr>
            <a:r>
              <a:rPr lang="es-EC" sz="2400" dirty="0">
                <a:solidFill>
                  <a:schemeClr val="tx2"/>
                </a:solidFill>
                <a:latin typeface="Times New Roman" panose="02020603050405020304" pitchFamily="18" charset="0"/>
                <a:cs typeface="Times New Roman" panose="02020603050405020304" pitchFamily="18" charset="0"/>
              </a:rPr>
              <a:t>La distancia respecto al dispositivo Kinect v2.0</a:t>
            </a:r>
          </a:p>
          <a:p>
            <a:pPr marL="342900" lvl="0" indent="-342900">
              <a:buFont typeface="Arial" panose="020B0604020202020204" pitchFamily="34" charset="0"/>
              <a:buChar char="•"/>
            </a:pPr>
            <a:r>
              <a:rPr lang="es-EC" sz="2400" dirty="0">
                <a:solidFill>
                  <a:schemeClr val="tx2"/>
                </a:solidFill>
                <a:latin typeface="Times New Roman" panose="02020603050405020304" pitchFamily="18" charset="0"/>
                <a:cs typeface="Times New Roman" panose="02020603050405020304" pitchFamily="18" charset="0"/>
              </a:rPr>
              <a:t>Verificación de muestras</a:t>
            </a:r>
          </a:p>
          <a:p>
            <a:pPr marL="342900" lvl="0" indent="-342900">
              <a:buFont typeface="Arial" panose="020B0604020202020204" pitchFamily="34" charset="0"/>
              <a:buChar char="•"/>
            </a:pPr>
            <a:r>
              <a:rPr lang="es-EC" sz="2400" dirty="0">
                <a:solidFill>
                  <a:schemeClr val="tx2"/>
                </a:solidFill>
                <a:latin typeface="Times New Roman" panose="02020603050405020304" pitchFamily="18" charset="0"/>
                <a:cs typeface="Times New Roman" panose="02020603050405020304" pitchFamily="18" charset="0"/>
              </a:rPr>
              <a:t>Parte superior del cuerpo</a:t>
            </a: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208" y="4417171"/>
            <a:ext cx="1431603" cy="1431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00080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1844824"/>
            <a:ext cx="7632848" cy="3384376"/>
          </a:xfrm>
        </p:spPr>
        <p:txBody>
          <a:bodyPr>
            <a:normAutofit/>
          </a:bodyPr>
          <a:lstStyle/>
          <a:p>
            <a:pPr marL="114300" indent="0">
              <a:buNone/>
            </a:pPr>
            <a:r>
              <a:rPr lang="es-EC" b="1" dirty="0" smtClean="0">
                <a:latin typeface="Times New Roman" panose="02020603050405020304" pitchFamily="18" charset="0"/>
                <a:cs typeface="Times New Roman" panose="02020603050405020304" pitchFamily="18" charset="0"/>
              </a:rPr>
              <a:t>Orden: </a:t>
            </a:r>
            <a:endParaRPr lang="es-EC" dirty="0">
              <a:latin typeface="Times New Roman" panose="02020603050405020304" pitchFamily="18" charset="0"/>
              <a:cs typeface="Times New Roman" panose="02020603050405020304" pitchFamily="18" charset="0"/>
            </a:endParaRPr>
          </a:p>
          <a:p>
            <a:pPr marL="114300" indent="0" algn="just">
              <a:buNone/>
            </a:pPr>
            <a:r>
              <a:rPr lang="es-EC" dirty="0">
                <a:latin typeface="Times New Roman" panose="02020603050405020304" pitchFamily="18" charset="0"/>
                <a:cs typeface="Times New Roman" panose="02020603050405020304" pitchFamily="18" charset="0"/>
              </a:rPr>
              <a:t>tipo de </a:t>
            </a:r>
            <a:r>
              <a:rPr lang="es-EC" dirty="0" smtClean="0">
                <a:latin typeface="Times New Roman" panose="02020603050405020304" pitchFamily="18" charset="0"/>
                <a:cs typeface="Times New Roman" panose="02020603050405020304" pitchFamily="18" charset="0"/>
              </a:rPr>
              <a:t>signo _tipo del conjunto de palabras _género _# </a:t>
            </a:r>
            <a:r>
              <a:rPr lang="es-EC" dirty="0">
                <a:latin typeface="Times New Roman" panose="02020603050405020304" pitchFamily="18" charset="0"/>
                <a:cs typeface="Times New Roman" panose="02020603050405020304" pitchFamily="18" charset="0"/>
              </a:rPr>
              <a:t>de </a:t>
            </a:r>
            <a:r>
              <a:rPr lang="es-EC" dirty="0" smtClean="0">
                <a:latin typeface="Times New Roman" panose="02020603050405020304" pitchFamily="18" charset="0"/>
                <a:cs typeface="Times New Roman" panose="02020603050405020304" pitchFamily="18" charset="0"/>
              </a:rPr>
              <a:t>persona _tipo </a:t>
            </a:r>
            <a:r>
              <a:rPr lang="es-EC" dirty="0">
                <a:latin typeface="Times New Roman" panose="02020603050405020304" pitchFamily="18" charset="0"/>
                <a:cs typeface="Times New Roman" panose="02020603050405020304" pitchFamily="18" charset="0"/>
              </a:rPr>
              <a:t>de </a:t>
            </a:r>
            <a:r>
              <a:rPr lang="es-EC" dirty="0" smtClean="0">
                <a:latin typeface="Times New Roman" panose="02020603050405020304" pitchFamily="18" charset="0"/>
                <a:cs typeface="Times New Roman" panose="02020603050405020304" pitchFamily="18" charset="0"/>
              </a:rPr>
              <a:t>dato _palabra </a:t>
            </a:r>
            <a:r>
              <a:rPr lang="es-EC" dirty="0">
                <a:latin typeface="Times New Roman" panose="02020603050405020304" pitchFamily="18" charset="0"/>
                <a:cs typeface="Times New Roman" panose="02020603050405020304" pitchFamily="18" charset="0"/>
              </a:rPr>
              <a:t>_número (#) de repetición</a:t>
            </a:r>
          </a:p>
          <a:p>
            <a:pPr marL="114300" indent="0">
              <a:buNone/>
            </a:pPr>
            <a:endParaRPr lang="es-EC" dirty="0">
              <a:latin typeface="Times New Roman" panose="02020603050405020304" pitchFamily="18" charset="0"/>
              <a:cs typeface="Times New Roman" panose="02020603050405020304" pitchFamily="18" charset="0"/>
            </a:endParaRPr>
          </a:p>
          <a:p>
            <a:pPr marL="114300" indent="0">
              <a:buNone/>
            </a:pPr>
            <a:r>
              <a:rPr lang="es-EC" dirty="0">
                <a:latin typeface="Times New Roman" panose="02020603050405020304" pitchFamily="18" charset="0"/>
                <a:cs typeface="Times New Roman" panose="02020603050405020304" pitchFamily="18" charset="0"/>
              </a:rPr>
              <a:t>Ejemplo:</a:t>
            </a:r>
          </a:p>
          <a:p>
            <a:pPr marL="114300" indent="0" algn="ctr">
              <a:buNone/>
            </a:pPr>
            <a:r>
              <a:rPr lang="es-EC" dirty="0" smtClean="0">
                <a:latin typeface="Times New Roman" panose="02020603050405020304" pitchFamily="18" charset="0"/>
                <a:cs typeface="Times New Roman" panose="02020603050405020304" pitchFamily="18" charset="0"/>
              </a:rPr>
              <a:t>P_Cl_M_P1_Co_morado_r1</a:t>
            </a:r>
            <a:endParaRPr lang="es-EC" dirty="0">
              <a:latin typeface="Times New Roman" panose="02020603050405020304" pitchFamily="18" charset="0"/>
              <a:cs typeface="Times New Roman" panose="02020603050405020304" pitchFamily="18" charset="0"/>
            </a:endParaRPr>
          </a:p>
          <a:p>
            <a:pPr marL="114300" indent="0">
              <a:buNone/>
            </a:pPr>
            <a:endParaRPr lang="es-EC" dirty="0" smtClean="0">
              <a:latin typeface="Times New Roman" panose="02020603050405020304" pitchFamily="18" charset="0"/>
              <a:cs typeface="Times New Roman" panose="02020603050405020304" pitchFamily="18" charset="0"/>
            </a:endParaRPr>
          </a:p>
          <a:p>
            <a:endParaRPr lang="es-EC" dirty="0"/>
          </a:p>
        </p:txBody>
      </p:sp>
      <p:sp>
        <p:nvSpPr>
          <p:cNvPr id="2" name="1 Título"/>
          <p:cNvSpPr>
            <a:spLocks noGrp="1"/>
          </p:cNvSpPr>
          <p:nvPr>
            <p:ph type="title"/>
          </p:nvPr>
        </p:nvSpPr>
        <p:spPr/>
        <p:txBody>
          <a:bodyPr>
            <a:normAutofit/>
          </a:bodyPr>
          <a:lstStyle/>
          <a:p>
            <a:r>
              <a:rPr lang="es-EC" dirty="0" smtClean="0"/>
              <a:t>Codificación de la base de datos</a:t>
            </a:r>
            <a:endParaRPr lang="es-EC" dirty="0"/>
          </a:p>
        </p:txBody>
      </p:sp>
    </p:spTree>
    <p:extLst>
      <p:ext uri="{BB962C8B-B14F-4D97-AF65-F5344CB8AC3E}">
        <p14:creationId xmlns:p14="http://schemas.microsoft.com/office/powerpoint/2010/main" val="12901294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548680"/>
            <a:ext cx="7620000" cy="5890666"/>
          </a:xfrm>
        </p:spPr>
        <p:txBody>
          <a:bodyPr/>
          <a:lstStyle/>
          <a:p>
            <a:pPr algn="ctr"/>
            <a:r>
              <a:rPr lang="es-EC" sz="9600" dirty="0" smtClean="0">
                <a:solidFill>
                  <a:schemeClr val="tx2"/>
                </a:solidFill>
                <a:latin typeface="Times New Roman" panose="02020603050405020304" pitchFamily="18" charset="0"/>
                <a:cs typeface="Times New Roman" panose="02020603050405020304" pitchFamily="18" charset="0"/>
              </a:rPr>
              <a:t>Validación de la base de datos</a:t>
            </a:r>
            <a:endParaRPr lang="es-EC" sz="96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57180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971600" y="1307608"/>
            <a:ext cx="7408333" cy="969264"/>
          </a:xfrm>
        </p:spPr>
        <p:txBody>
          <a:bodyPr/>
          <a:lstStyle/>
          <a:p>
            <a:pPr marL="114300" indent="0" algn="ctr">
              <a:buNone/>
            </a:pPr>
            <a:r>
              <a:rPr lang="es-EC" dirty="0" smtClean="0">
                <a:latin typeface="Times New Roman" panose="02020603050405020304" pitchFamily="18" charset="0"/>
                <a:cs typeface="Times New Roman" panose="02020603050405020304" pitchFamily="18" charset="0"/>
              </a:rPr>
              <a:t>EMPLEO DE UN ALGORITMO DE RECONOCIMIENTO</a:t>
            </a:r>
          </a:p>
          <a:p>
            <a:endParaRPr lang="es-EC" dirty="0"/>
          </a:p>
          <a:p>
            <a:endParaRPr lang="es-EC" dirty="0" smtClean="0"/>
          </a:p>
        </p:txBody>
      </p:sp>
      <p:sp>
        <p:nvSpPr>
          <p:cNvPr id="2" name="1 Título"/>
          <p:cNvSpPr>
            <a:spLocks noGrp="1"/>
          </p:cNvSpPr>
          <p:nvPr>
            <p:ph type="title"/>
          </p:nvPr>
        </p:nvSpPr>
        <p:spPr/>
        <p:txBody>
          <a:bodyPr>
            <a:normAutofit fontScale="90000"/>
          </a:bodyPr>
          <a:lstStyle/>
          <a:p>
            <a:pPr algn="just"/>
            <a:r>
              <a:rPr lang="es-EC" dirty="0" smtClean="0"/>
              <a:t>Proceso de verificación de la base de datos</a:t>
            </a:r>
            <a:endParaRPr lang="es-EC" dirty="0"/>
          </a:p>
        </p:txBody>
      </p:sp>
      <p:sp>
        <p:nvSpPr>
          <p:cNvPr id="6" name="5 Rectángulo"/>
          <p:cNvSpPr/>
          <p:nvPr/>
        </p:nvSpPr>
        <p:spPr>
          <a:xfrm>
            <a:off x="971600" y="2276872"/>
            <a:ext cx="2232248" cy="151216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latin typeface="Times New Roman" panose="02020603050405020304" pitchFamily="18" charset="0"/>
                <a:cs typeface="Times New Roman" panose="02020603050405020304" pitchFamily="18" charset="0"/>
              </a:rPr>
              <a:t>Análisis de muestras </a:t>
            </a:r>
            <a:r>
              <a:rPr lang="es-EC" dirty="0" smtClean="0">
                <a:latin typeface="Times New Roman" panose="02020603050405020304" pitchFamily="18" charset="0"/>
                <a:cs typeface="Times New Roman" panose="02020603050405020304" pitchFamily="18" charset="0"/>
              </a:rPr>
              <a:t>de </a:t>
            </a:r>
            <a:r>
              <a:rPr lang="es-EC" dirty="0" err="1" smtClean="0">
                <a:latin typeface="Times New Roman" panose="02020603050405020304" pitchFamily="18" charset="0"/>
                <a:cs typeface="Times New Roman" panose="02020603050405020304" pitchFamily="18" charset="0"/>
              </a:rPr>
              <a:t>skeleton</a:t>
            </a:r>
            <a:r>
              <a:rPr lang="es-EC" dirty="0" smtClean="0">
                <a:latin typeface="Times New Roman" panose="02020603050405020304" pitchFamily="18" charset="0"/>
                <a:cs typeface="Times New Roman" panose="02020603050405020304" pitchFamily="18" charset="0"/>
              </a:rPr>
              <a:t> tracking de la base de datos</a:t>
            </a:r>
            <a:endParaRPr lang="es-EC" dirty="0">
              <a:latin typeface="Times New Roman" panose="02020603050405020304" pitchFamily="18" charset="0"/>
              <a:cs typeface="Times New Roman" panose="02020603050405020304" pitchFamily="18" charset="0"/>
            </a:endParaRPr>
          </a:p>
        </p:txBody>
      </p:sp>
      <p:sp>
        <p:nvSpPr>
          <p:cNvPr id="12" name="11 Rectángulo"/>
          <p:cNvSpPr/>
          <p:nvPr/>
        </p:nvSpPr>
        <p:spPr>
          <a:xfrm>
            <a:off x="3635896" y="2246723"/>
            <a:ext cx="2232248" cy="151216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latin typeface="Times New Roman" panose="02020603050405020304" pitchFamily="18" charset="0"/>
                <a:cs typeface="Times New Roman" panose="02020603050405020304" pitchFamily="18" charset="0"/>
              </a:rPr>
              <a:t>Pre-procesamiento</a:t>
            </a:r>
            <a:endParaRPr lang="es-EC" dirty="0">
              <a:latin typeface="Times New Roman" panose="02020603050405020304" pitchFamily="18" charset="0"/>
              <a:cs typeface="Times New Roman" panose="02020603050405020304" pitchFamily="18" charset="0"/>
            </a:endParaRPr>
          </a:p>
        </p:txBody>
      </p:sp>
      <p:sp>
        <p:nvSpPr>
          <p:cNvPr id="13" name="12 Rectángulo"/>
          <p:cNvSpPr/>
          <p:nvPr/>
        </p:nvSpPr>
        <p:spPr>
          <a:xfrm>
            <a:off x="6300192" y="2246723"/>
            <a:ext cx="2232248" cy="151216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latin typeface="Times New Roman" panose="02020603050405020304" pitchFamily="18" charset="0"/>
                <a:cs typeface="Times New Roman" panose="02020603050405020304" pitchFamily="18" charset="0"/>
              </a:rPr>
              <a:t>Entrenamiento SVM con </a:t>
            </a:r>
            <a:r>
              <a:rPr lang="es-EC" i="1" dirty="0" err="1">
                <a:latin typeface="Times New Roman" panose="02020603050405020304" pitchFamily="18" charset="0"/>
                <a:cs typeface="Times New Roman" panose="02020603050405020304" pitchFamily="18" charset="0"/>
              </a:rPr>
              <a:t>Classification</a:t>
            </a:r>
            <a:r>
              <a:rPr lang="es-EC" i="1" dirty="0">
                <a:latin typeface="Times New Roman" panose="02020603050405020304" pitchFamily="18" charset="0"/>
                <a:cs typeface="Times New Roman" panose="02020603050405020304" pitchFamily="18" charset="0"/>
              </a:rPr>
              <a:t> </a:t>
            </a:r>
            <a:r>
              <a:rPr lang="es-EC" i="1" dirty="0" err="1">
                <a:latin typeface="Times New Roman" panose="02020603050405020304" pitchFamily="18" charset="0"/>
                <a:cs typeface="Times New Roman" panose="02020603050405020304" pitchFamily="18" charset="0"/>
              </a:rPr>
              <a:t>Learner</a:t>
            </a:r>
            <a:endParaRPr lang="es-EC" i="1" dirty="0">
              <a:latin typeface="Times New Roman" panose="02020603050405020304" pitchFamily="18" charset="0"/>
              <a:cs typeface="Times New Roman" panose="02020603050405020304" pitchFamily="18" charset="0"/>
            </a:endParaRPr>
          </a:p>
        </p:txBody>
      </p:sp>
      <p:sp>
        <p:nvSpPr>
          <p:cNvPr id="14" name="13 Rectángulo"/>
          <p:cNvSpPr/>
          <p:nvPr/>
        </p:nvSpPr>
        <p:spPr>
          <a:xfrm>
            <a:off x="971600" y="4365104"/>
            <a:ext cx="2232248" cy="151216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latin typeface="Times New Roman" panose="02020603050405020304" pitchFamily="18" charset="0"/>
                <a:cs typeface="Times New Roman" panose="02020603050405020304" pitchFamily="18" charset="0"/>
              </a:rPr>
              <a:t>Exportación del algoritmo obtenido al </a:t>
            </a:r>
            <a:r>
              <a:rPr lang="es-EC" i="1" dirty="0" err="1">
                <a:latin typeface="Times New Roman" panose="02020603050405020304" pitchFamily="18" charset="0"/>
                <a:cs typeface="Times New Roman" panose="02020603050405020304" pitchFamily="18" charset="0"/>
              </a:rPr>
              <a:t>workspace</a:t>
            </a:r>
            <a:r>
              <a:rPr lang="es-EC" dirty="0">
                <a:latin typeface="Times New Roman" panose="02020603050405020304" pitchFamily="18" charset="0"/>
                <a:cs typeface="Times New Roman" panose="02020603050405020304" pitchFamily="18" charset="0"/>
              </a:rPr>
              <a:t> de MATLAB</a:t>
            </a:r>
          </a:p>
        </p:txBody>
      </p:sp>
      <p:sp>
        <p:nvSpPr>
          <p:cNvPr id="15" name="14 Rectángulo"/>
          <p:cNvSpPr/>
          <p:nvPr/>
        </p:nvSpPr>
        <p:spPr>
          <a:xfrm>
            <a:off x="3635896" y="4365104"/>
            <a:ext cx="2232248" cy="151216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latin typeface="Times New Roman" panose="02020603050405020304" pitchFamily="18" charset="0"/>
                <a:cs typeface="Times New Roman" panose="02020603050405020304" pitchFamily="18" charset="0"/>
              </a:rPr>
              <a:t>Código para </a:t>
            </a:r>
            <a:r>
              <a:rPr lang="es-EC" dirty="0" smtClean="0">
                <a:latin typeface="Times New Roman" panose="02020603050405020304" pitchFamily="18" charset="0"/>
                <a:cs typeface="Times New Roman" panose="02020603050405020304" pitchFamily="18" charset="0"/>
              </a:rPr>
              <a:t>empleando el </a:t>
            </a:r>
            <a:r>
              <a:rPr lang="es-EC" dirty="0">
                <a:latin typeface="Times New Roman" panose="02020603050405020304" pitchFamily="18" charset="0"/>
                <a:cs typeface="Times New Roman" panose="02020603050405020304" pitchFamily="18" charset="0"/>
              </a:rPr>
              <a:t>algoritmo  de reconocimiento de MATLAB</a:t>
            </a:r>
          </a:p>
        </p:txBody>
      </p:sp>
      <p:sp>
        <p:nvSpPr>
          <p:cNvPr id="16" name="15 Rectángulo"/>
          <p:cNvSpPr/>
          <p:nvPr/>
        </p:nvSpPr>
        <p:spPr>
          <a:xfrm>
            <a:off x="6300192" y="4365104"/>
            <a:ext cx="2232248" cy="151216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latin typeface="Times New Roman" panose="02020603050405020304" pitchFamily="18" charset="0"/>
                <a:cs typeface="Times New Roman" panose="02020603050405020304" pitchFamily="18" charset="0"/>
              </a:rPr>
              <a:t>Respuesta obtenida</a:t>
            </a:r>
            <a:endParaRPr lang="es-EC" dirty="0">
              <a:latin typeface="Times New Roman" panose="02020603050405020304" pitchFamily="18" charset="0"/>
              <a:cs typeface="Times New Roman" panose="02020603050405020304" pitchFamily="18" charset="0"/>
            </a:endParaRPr>
          </a:p>
        </p:txBody>
      </p:sp>
      <p:sp>
        <p:nvSpPr>
          <p:cNvPr id="17" name="16 Flecha abajo"/>
          <p:cNvSpPr/>
          <p:nvPr/>
        </p:nvSpPr>
        <p:spPr>
          <a:xfrm rot="16200000">
            <a:off x="3203848" y="2974497"/>
            <a:ext cx="432048" cy="216024"/>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21 Flecha abajo"/>
          <p:cNvSpPr/>
          <p:nvPr/>
        </p:nvSpPr>
        <p:spPr>
          <a:xfrm rot="16200000">
            <a:off x="3239852" y="5013175"/>
            <a:ext cx="432048" cy="216024"/>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22 Flecha abajo"/>
          <p:cNvSpPr/>
          <p:nvPr/>
        </p:nvSpPr>
        <p:spPr>
          <a:xfrm rot="16200000">
            <a:off x="5854637" y="5013176"/>
            <a:ext cx="432048" cy="216024"/>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23 Flecha abajo"/>
          <p:cNvSpPr/>
          <p:nvPr/>
        </p:nvSpPr>
        <p:spPr>
          <a:xfrm rot="16200000">
            <a:off x="5854637" y="2974497"/>
            <a:ext cx="432048" cy="216024"/>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29634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2057400"/>
            <a:ext cx="7620000" cy="4800600"/>
          </a:xfrm>
        </p:spPr>
        <p:txBody>
          <a:bodyPr/>
          <a:lstStyle/>
          <a:p>
            <a:r>
              <a:rPr lang="es-EC" dirty="0">
                <a:latin typeface="Times New Roman" panose="02020603050405020304" pitchFamily="18" charset="0"/>
                <a:cs typeface="Times New Roman" panose="02020603050405020304" pitchFamily="18" charset="0"/>
              </a:rPr>
              <a:t>Antecedentes </a:t>
            </a:r>
            <a:endParaRPr lang="es-EC" dirty="0" smtClean="0">
              <a:latin typeface="Times New Roman" panose="02020603050405020304" pitchFamily="18" charset="0"/>
              <a:cs typeface="Times New Roman" panose="02020603050405020304" pitchFamily="18" charset="0"/>
            </a:endParaRPr>
          </a:p>
          <a:p>
            <a:r>
              <a:rPr lang="es-EC" dirty="0" smtClean="0">
                <a:latin typeface="Times New Roman" panose="02020603050405020304" pitchFamily="18" charset="0"/>
                <a:cs typeface="Times New Roman" panose="02020603050405020304" pitchFamily="18" charset="0"/>
              </a:rPr>
              <a:t>Metodología </a:t>
            </a:r>
            <a:r>
              <a:rPr lang="es-EC" dirty="0">
                <a:latin typeface="Times New Roman" panose="02020603050405020304" pitchFamily="18" charset="0"/>
                <a:cs typeface="Times New Roman" panose="02020603050405020304" pitchFamily="18" charset="0"/>
              </a:rPr>
              <a:t>y desarrollo </a:t>
            </a:r>
            <a:endParaRPr lang="es-EC" dirty="0" smtClean="0">
              <a:latin typeface="Times New Roman" panose="02020603050405020304" pitchFamily="18" charset="0"/>
              <a:cs typeface="Times New Roman" panose="02020603050405020304" pitchFamily="18" charset="0"/>
            </a:endParaRPr>
          </a:p>
          <a:p>
            <a:r>
              <a:rPr lang="es-EC" dirty="0" smtClean="0">
                <a:latin typeface="Times New Roman" panose="02020603050405020304" pitchFamily="18" charset="0"/>
                <a:cs typeface="Times New Roman" panose="02020603050405020304" pitchFamily="18" charset="0"/>
              </a:rPr>
              <a:t>Creación de la base de datos</a:t>
            </a:r>
          </a:p>
          <a:p>
            <a:r>
              <a:rPr lang="es-EC" dirty="0" smtClean="0">
                <a:latin typeface="Times New Roman" panose="02020603050405020304" pitchFamily="18" charset="0"/>
                <a:cs typeface="Times New Roman" panose="02020603050405020304" pitchFamily="18" charset="0"/>
              </a:rPr>
              <a:t>Verificación de la base de datos</a:t>
            </a:r>
          </a:p>
          <a:p>
            <a:r>
              <a:rPr lang="es-EC" dirty="0" smtClean="0">
                <a:latin typeface="Times New Roman" panose="02020603050405020304" pitchFamily="18" charset="0"/>
                <a:cs typeface="Times New Roman" panose="02020603050405020304" pitchFamily="18" charset="0"/>
              </a:rPr>
              <a:t>Resultados </a:t>
            </a:r>
          </a:p>
          <a:p>
            <a:r>
              <a:rPr lang="es-EC" dirty="0" smtClean="0">
                <a:latin typeface="Times New Roman" panose="02020603050405020304" pitchFamily="18" charset="0"/>
                <a:cs typeface="Times New Roman" panose="02020603050405020304" pitchFamily="18" charset="0"/>
              </a:rPr>
              <a:t>Conclusiones </a:t>
            </a:r>
            <a:r>
              <a:rPr lang="es-EC" dirty="0">
                <a:latin typeface="Times New Roman" panose="02020603050405020304" pitchFamily="18" charset="0"/>
                <a:cs typeface="Times New Roman" panose="02020603050405020304" pitchFamily="18" charset="0"/>
              </a:rPr>
              <a:t>y recomendaciones </a:t>
            </a:r>
            <a:endParaRPr lang="es-EC" dirty="0" smtClean="0">
              <a:latin typeface="Times New Roman" panose="02020603050405020304" pitchFamily="18" charset="0"/>
              <a:cs typeface="Times New Roman" panose="02020603050405020304" pitchFamily="18" charset="0"/>
            </a:endParaRPr>
          </a:p>
          <a:p>
            <a:r>
              <a:rPr lang="es-EC" dirty="0" smtClean="0">
                <a:latin typeface="Times New Roman" panose="02020603050405020304" pitchFamily="18" charset="0"/>
                <a:cs typeface="Times New Roman" panose="02020603050405020304" pitchFamily="18" charset="0"/>
              </a:rPr>
              <a:t>Trabajo </a:t>
            </a:r>
            <a:r>
              <a:rPr lang="es-EC" dirty="0">
                <a:latin typeface="Times New Roman" panose="02020603050405020304" pitchFamily="18" charset="0"/>
                <a:cs typeface="Times New Roman" panose="02020603050405020304" pitchFamily="18" charset="0"/>
              </a:rPr>
              <a:t>futuros </a:t>
            </a:r>
          </a:p>
          <a:p>
            <a:endParaRPr lang="es-EC" dirty="0"/>
          </a:p>
        </p:txBody>
      </p:sp>
      <p:sp>
        <p:nvSpPr>
          <p:cNvPr id="2" name="1 Título"/>
          <p:cNvSpPr>
            <a:spLocks noGrp="1"/>
          </p:cNvSpPr>
          <p:nvPr>
            <p:ph type="title"/>
          </p:nvPr>
        </p:nvSpPr>
        <p:spPr/>
        <p:txBody>
          <a:bodyPr/>
          <a:lstStyle/>
          <a:p>
            <a:r>
              <a:rPr lang="es-EC" dirty="0" smtClean="0"/>
              <a:t>Temario</a:t>
            </a:r>
            <a:endParaRPr lang="es-EC" dirty="0"/>
          </a:p>
        </p:txBody>
      </p:sp>
    </p:spTree>
    <p:extLst>
      <p:ext uri="{BB962C8B-B14F-4D97-AF65-F5344CB8AC3E}">
        <p14:creationId xmlns:p14="http://schemas.microsoft.com/office/powerpoint/2010/main" val="38668449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C" sz="2000" dirty="0" smtClean="0">
              <a:latin typeface="Times New Roman" panose="02020603050405020304" pitchFamily="18" charset="0"/>
              <a:cs typeface="Times New Roman" panose="02020603050405020304" pitchFamily="18" charset="0"/>
            </a:endParaRPr>
          </a:p>
          <a:p>
            <a:endParaRPr lang="es-EC" sz="2000" dirty="0">
              <a:latin typeface="Times New Roman" panose="02020603050405020304" pitchFamily="18" charset="0"/>
              <a:cs typeface="Times New Roman" panose="02020603050405020304" pitchFamily="18" charset="0"/>
            </a:endParaRPr>
          </a:p>
          <a:p>
            <a:endParaRPr lang="es-EC" sz="2000" dirty="0" smtClean="0">
              <a:latin typeface="Times New Roman" panose="02020603050405020304" pitchFamily="18" charset="0"/>
              <a:cs typeface="Times New Roman" panose="02020603050405020304" pitchFamily="18" charset="0"/>
            </a:endParaRPr>
          </a:p>
          <a:p>
            <a:endParaRPr lang="es-EC" sz="2000" dirty="0">
              <a:latin typeface="Times New Roman" panose="02020603050405020304" pitchFamily="18" charset="0"/>
              <a:cs typeface="Times New Roman" panose="02020603050405020304" pitchFamily="18" charset="0"/>
            </a:endParaRPr>
          </a:p>
          <a:p>
            <a:endParaRPr lang="es-EC" sz="2000" dirty="0" smtClean="0">
              <a:latin typeface="Times New Roman" panose="02020603050405020304" pitchFamily="18" charset="0"/>
              <a:cs typeface="Times New Roman" panose="02020603050405020304" pitchFamily="18" charset="0"/>
            </a:endParaRPr>
          </a:p>
          <a:p>
            <a:endParaRPr lang="es-EC" sz="2000" dirty="0" smtClean="0">
              <a:latin typeface="Times New Roman" panose="02020603050405020304" pitchFamily="18" charset="0"/>
              <a:cs typeface="Times New Roman" panose="02020603050405020304" pitchFamily="18" charset="0"/>
            </a:endParaRPr>
          </a:p>
          <a:p>
            <a:endParaRPr lang="es-EC" sz="2000" dirty="0">
              <a:latin typeface="Times New Roman" panose="02020603050405020304" pitchFamily="18" charset="0"/>
              <a:cs typeface="Times New Roman" panose="02020603050405020304" pitchFamily="18" charset="0"/>
            </a:endParaRPr>
          </a:p>
          <a:p>
            <a:endParaRPr lang="es-EC" sz="2000" dirty="0" smtClean="0">
              <a:latin typeface="Times New Roman" panose="02020603050405020304" pitchFamily="18" charset="0"/>
              <a:cs typeface="Times New Roman" panose="02020603050405020304" pitchFamily="18" charset="0"/>
            </a:endParaRPr>
          </a:p>
          <a:p>
            <a:endParaRPr lang="es-EC" sz="2000" dirty="0" smtClean="0">
              <a:latin typeface="Times New Roman" panose="02020603050405020304" pitchFamily="18" charset="0"/>
              <a:cs typeface="Times New Roman" panose="02020603050405020304" pitchFamily="18" charset="0"/>
            </a:endParaRPr>
          </a:p>
          <a:p>
            <a:endParaRPr lang="es-EC" sz="2000" dirty="0">
              <a:latin typeface="Times New Roman" panose="02020603050405020304" pitchFamily="18" charset="0"/>
              <a:cs typeface="Times New Roman" panose="02020603050405020304" pitchFamily="18" charset="0"/>
            </a:endParaRPr>
          </a:p>
          <a:p>
            <a:endParaRPr lang="es-EC" sz="2000" dirty="0">
              <a:latin typeface="Times New Roman" panose="02020603050405020304" pitchFamily="18" charset="0"/>
              <a:cs typeface="Times New Roman" panose="02020603050405020304" pitchFamily="18" charset="0"/>
            </a:endParaRPr>
          </a:p>
          <a:p>
            <a:endParaRPr lang="es-EC" sz="2000" dirty="0" smtClean="0">
              <a:latin typeface="Times New Roman" panose="02020603050405020304" pitchFamily="18" charset="0"/>
              <a:cs typeface="Times New Roman" panose="02020603050405020304" pitchFamily="18" charset="0"/>
            </a:endParaRPr>
          </a:p>
          <a:p>
            <a:endParaRPr lang="es-EC" sz="2000" dirty="0" smtClean="0">
              <a:latin typeface="Times New Roman" panose="02020603050405020304" pitchFamily="18" charset="0"/>
              <a:cs typeface="Times New Roman" panose="02020603050405020304" pitchFamily="18" charset="0"/>
            </a:endParaRPr>
          </a:p>
          <a:p>
            <a:endParaRPr lang="es-EC" sz="2000" dirty="0">
              <a:latin typeface="Times New Roman" panose="02020603050405020304" pitchFamily="18" charset="0"/>
              <a:cs typeface="Times New Roman" panose="02020603050405020304" pitchFamily="18" charset="0"/>
            </a:endParaRPr>
          </a:p>
          <a:p>
            <a:endParaRPr lang="es-EC" sz="2000" dirty="0">
              <a:latin typeface="Times New Roman" panose="02020603050405020304" pitchFamily="18" charset="0"/>
              <a:cs typeface="Times New Roman" panose="02020603050405020304" pitchFamily="18" charset="0"/>
            </a:endParaRPr>
          </a:p>
          <a:p>
            <a:endParaRPr lang="es-EC" dirty="0"/>
          </a:p>
        </p:txBody>
      </p:sp>
      <p:sp>
        <p:nvSpPr>
          <p:cNvPr id="2" name="1 Título"/>
          <p:cNvSpPr>
            <a:spLocks noGrp="1"/>
          </p:cNvSpPr>
          <p:nvPr>
            <p:ph type="title"/>
          </p:nvPr>
        </p:nvSpPr>
        <p:spPr/>
        <p:txBody>
          <a:bodyPr>
            <a:normAutofit fontScale="90000"/>
          </a:bodyPr>
          <a:lstStyle/>
          <a:p>
            <a:r>
              <a:rPr lang="es-EC" dirty="0" smtClean="0"/>
              <a:t>Análisis de muestras de la base de datos</a:t>
            </a:r>
            <a:endParaRPr lang="es-EC"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420888"/>
            <a:ext cx="7279350" cy="3282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539552" y="1772816"/>
            <a:ext cx="1748171" cy="369332"/>
          </a:xfrm>
          <a:prstGeom prst="rect">
            <a:avLst/>
          </a:prstGeom>
        </p:spPr>
        <p:txBody>
          <a:bodyPr wrap="none">
            <a:spAutoFit/>
          </a:bodyPr>
          <a:lstStyle/>
          <a:p>
            <a:pPr marL="114300" indent="0">
              <a:buNone/>
            </a:pPr>
            <a:r>
              <a:rPr lang="es-EC" dirty="0">
                <a:latin typeface="Times New Roman" panose="02020603050405020304" pitchFamily="18" charset="0"/>
                <a:cs typeface="Times New Roman" panose="02020603050405020304" pitchFamily="18" charset="0"/>
              </a:rPr>
              <a:t>Videos de color</a:t>
            </a:r>
          </a:p>
        </p:txBody>
      </p:sp>
    </p:spTree>
    <p:extLst>
      <p:ext uri="{BB962C8B-B14F-4D97-AF65-F5344CB8AC3E}">
        <p14:creationId xmlns:p14="http://schemas.microsoft.com/office/powerpoint/2010/main" val="26752798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a:t>Análisis de muestras de la base de datos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420888"/>
            <a:ext cx="7231661"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539552" y="1772816"/>
            <a:ext cx="1748171" cy="369332"/>
          </a:xfrm>
          <a:prstGeom prst="rect">
            <a:avLst/>
          </a:prstGeom>
        </p:spPr>
        <p:txBody>
          <a:bodyPr wrap="none">
            <a:spAutoFit/>
          </a:bodyPr>
          <a:lstStyle/>
          <a:p>
            <a:pPr marL="114300" indent="0">
              <a:buNone/>
            </a:pPr>
            <a:r>
              <a:rPr lang="es-EC" dirty="0">
                <a:latin typeface="Times New Roman" panose="02020603050405020304" pitchFamily="18" charset="0"/>
                <a:cs typeface="Times New Roman" panose="02020603050405020304" pitchFamily="18" charset="0"/>
              </a:rPr>
              <a:t>Videos de color</a:t>
            </a:r>
          </a:p>
        </p:txBody>
      </p:sp>
    </p:spTree>
    <p:extLst>
      <p:ext uri="{BB962C8B-B14F-4D97-AF65-F5344CB8AC3E}">
        <p14:creationId xmlns:p14="http://schemas.microsoft.com/office/powerpoint/2010/main" val="29538076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87624" y="2420888"/>
            <a:ext cx="6840760" cy="3519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normAutofit fontScale="90000"/>
          </a:bodyPr>
          <a:lstStyle/>
          <a:p>
            <a:r>
              <a:rPr lang="es-EC" dirty="0"/>
              <a:t>Análisis de muestras de la base de datos</a:t>
            </a:r>
          </a:p>
        </p:txBody>
      </p:sp>
      <p:sp>
        <p:nvSpPr>
          <p:cNvPr id="5" name="4 Rectángulo"/>
          <p:cNvSpPr/>
          <p:nvPr/>
        </p:nvSpPr>
        <p:spPr>
          <a:xfrm>
            <a:off x="539552" y="1844824"/>
            <a:ext cx="2286780" cy="369332"/>
          </a:xfrm>
          <a:prstGeom prst="rect">
            <a:avLst/>
          </a:prstGeom>
        </p:spPr>
        <p:txBody>
          <a:bodyPr wrap="none">
            <a:spAutoFit/>
          </a:bodyPr>
          <a:lstStyle/>
          <a:p>
            <a:r>
              <a:rPr lang="es-EC" dirty="0">
                <a:latin typeface="Times New Roman" panose="02020603050405020304" pitchFamily="18" charset="0"/>
                <a:cs typeface="Times New Roman" panose="02020603050405020304" pitchFamily="18" charset="0"/>
              </a:rPr>
              <a:t>Videos de profundidad</a:t>
            </a:r>
          </a:p>
        </p:txBody>
      </p:sp>
    </p:spTree>
    <p:extLst>
      <p:ext uri="{BB962C8B-B14F-4D97-AF65-F5344CB8AC3E}">
        <p14:creationId xmlns:p14="http://schemas.microsoft.com/office/powerpoint/2010/main" val="3292443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a:t>Análisis de muestras de la base de datos</a:t>
            </a:r>
          </a:p>
        </p:txBody>
      </p:sp>
      <p:sp>
        <p:nvSpPr>
          <p:cNvPr id="4" name="3 Rectángulo"/>
          <p:cNvSpPr/>
          <p:nvPr/>
        </p:nvSpPr>
        <p:spPr>
          <a:xfrm>
            <a:off x="683568" y="1876182"/>
            <a:ext cx="2286780" cy="369332"/>
          </a:xfrm>
          <a:prstGeom prst="rect">
            <a:avLst/>
          </a:prstGeom>
        </p:spPr>
        <p:txBody>
          <a:bodyPr wrap="none">
            <a:spAutoFit/>
          </a:bodyPr>
          <a:lstStyle/>
          <a:p>
            <a:r>
              <a:rPr lang="es-EC" dirty="0">
                <a:latin typeface="Times New Roman" panose="02020603050405020304" pitchFamily="18" charset="0"/>
                <a:cs typeface="Times New Roman" panose="02020603050405020304" pitchFamily="18" charset="0"/>
              </a:rPr>
              <a:t>Videos de profundidad</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590453"/>
            <a:ext cx="7080401"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90765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Validación de la base de datos</a:t>
            </a:r>
            <a:endParaRPr lang="es-EC" dirty="0"/>
          </a:p>
        </p:txBody>
      </p:sp>
      <p:pic>
        <p:nvPicPr>
          <p:cNvPr id="3074" name="Picture 2" descr="https://scontent.fuio1-1.fna.fbcdn.net/v/t35.0-12/25855624_1807321919310024_1777460_o.png?oh=d07671fb7fd2f8f9fa08054770f56b3b&amp;oe=5A400D33"/>
          <p:cNvPicPr>
            <a:picLocks noChangeAspect="1" noChangeArrowheads="1"/>
          </p:cNvPicPr>
          <p:nvPr/>
        </p:nvPicPr>
        <p:blipFill rotWithShape="1">
          <a:blip r:embed="rId3">
            <a:extLst>
              <a:ext uri="{28A0092B-C50C-407E-A947-70E740481C1C}">
                <a14:useLocalDpi xmlns:a14="http://schemas.microsoft.com/office/drawing/2010/main" val="0"/>
              </a:ext>
            </a:extLst>
          </a:blip>
          <a:srcRect l="30645" t="21642" r="16738" b="5434"/>
          <a:stretch/>
        </p:blipFill>
        <p:spPr bwMode="auto">
          <a:xfrm>
            <a:off x="323528" y="1484784"/>
            <a:ext cx="5593568" cy="50406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scontent.fuio1-1.fna.fbcdn.net/v/t35.0-12/25855624_1807321919310024_1777460_o.png?oh=d07671fb7fd2f8f9fa08054770f56b3b&amp;oe=5A400D33"/>
          <p:cNvPicPr>
            <a:picLocks noChangeAspect="1" noChangeArrowheads="1"/>
          </p:cNvPicPr>
          <p:nvPr/>
        </p:nvPicPr>
        <p:blipFill rotWithShape="1">
          <a:blip r:embed="rId3">
            <a:extLst>
              <a:ext uri="{28A0092B-C50C-407E-A947-70E740481C1C}">
                <a14:useLocalDpi xmlns:a14="http://schemas.microsoft.com/office/drawing/2010/main" val="0"/>
              </a:ext>
            </a:extLst>
          </a:blip>
          <a:srcRect l="88753" t="43467" r="319" b="41897"/>
          <a:stretch/>
        </p:blipFill>
        <p:spPr bwMode="auto">
          <a:xfrm>
            <a:off x="6202169" y="1508078"/>
            <a:ext cx="2520280" cy="1818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8282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Matriz de confusión</a:t>
            </a:r>
            <a:endParaRPr lang="es-EC" dirty="0"/>
          </a:p>
        </p:txBody>
      </p:sp>
      <p:pic>
        <p:nvPicPr>
          <p:cNvPr id="6" name="5 Imagen"/>
          <p:cNvPicPr/>
          <p:nvPr/>
        </p:nvPicPr>
        <p:blipFill rotWithShape="1">
          <a:blip r:embed="rId3"/>
          <a:srcRect l="28062" t="20833" r="30319" b="2678"/>
          <a:stretch/>
        </p:blipFill>
        <p:spPr bwMode="auto">
          <a:xfrm>
            <a:off x="1115616" y="1484784"/>
            <a:ext cx="6840760" cy="47525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98644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683568" y="1916832"/>
            <a:ext cx="7408333" cy="3450696"/>
          </a:xfrm>
        </p:spPr>
        <p:txBody>
          <a:bodyPr/>
          <a:lstStyle/>
          <a:p>
            <a:r>
              <a:rPr lang="es-EC" dirty="0" smtClean="0">
                <a:latin typeface="Times New Roman" panose="02020603050405020304" pitchFamily="18" charset="0"/>
                <a:cs typeface="Times New Roman" panose="02020603050405020304" pitchFamily="18" charset="0"/>
              </a:rPr>
              <a:t>Algoritmo SVM lineal</a:t>
            </a:r>
          </a:p>
          <a:p>
            <a:r>
              <a:rPr lang="es-EC" dirty="0" smtClean="0">
                <a:latin typeface="Times New Roman" panose="02020603050405020304" pitchFamily="18" charset="0"/>
                <a:cs typeface="Times New Roman" panose="02020603050405020304" pitchFamily="18" charset="0"/>
              </a:rPr>
              <a:t>Rango </a:t>
            </a:r>
            <a:r>
              <a:rPr lang="es-EC" dirty="0">
                <a:latin typeface="Times New Roman" panose="02020603050405020304" pitchFamily="18" charset="0"/>
                <a:cs typeface="Times New Roman" panose="02020603050405020304" pitchFamily="18" charset="0"/>
              </a:rPr>
              <a:t>de </a:t>
            </a:r>
            <a:r>
              <a:rPr lang="es-EC" i="1" dirty="0" err="1">
                <a:latin typeface="Times New Roman" panose="02020603050405020304" pitchFamily="18" charset="0"/>
                <a:cs typeface="Times New Roman" panose="02020603050405020304" pitchFamily="18" charset="0"/>
              </a:rPr>
              <a:t>frames</a:t>
            </a:r>
            <a:r>
              <a:rPr lang="es-EC" dirty="0">
                <a:latin typeface="Times New Roman" panose="02020603050405020304" pitchFamily="18" charset="0"/>
                <a:cs typeface="Times New Roman" panose="02020603050405020304" pitchFamily="18" charset="0"/>
              </a:rPr>
              <a:t> </a:t>
            </a:r>
            <a:r>
              <a:rPr lang="es-EC" dirty="0" smtClean="0">
                <a:latin typeface="Times New Roman" panose="02020603050405020304" pitchFamily="18" charset="0"/>
                <a:cs typeface="Times New Roman" panose="02020603050405020304" pitchFamily="18" charset="0"/>
              </a:rPr>
              <a:t>característicos de </a:t>
            </a:r>
            <a:r>
              <a:rPr lang="es-EC" dirty="0">
                <a:latin typeface="Times New Roman" panose="02020603050405020304" pitchFamily="18" charset="0"/>
                <a:cs typeface="Times New Roman" panose="02020603050405020304" pitchFamily="18" charset="0"/>
              </a:rPr>
              <a:t>17 a </a:t>
            </a:r>
            <a:r>
              <a:rPr lang="es-EC" dirty="0" smtClean="0">
                <a:latin typeface="Times New Roman" panose="02020603050405020304" pitchFamily="18" charset="0"/>
                <a:cs typeface="Times New Roman" panose="02020603050405020304" pitchFamily="18" charset="0"/>
              </a:rPr>
              <a:t>40</a:t>
            </a:r>
            <a:endParaRPr lang="es-EC" dirty="0">
              <a:latin typeface="Times New Roman" panose="02020603050405020304" pitchFamily="18" charset="0"/>
              <a:cs typeface="Times New Roman" panose="02020603050405020304" pitchFamily="18" charset="0"/>
            </a:endParaRPr>
          </a:p>
          <a:p>
            <a:endParaRPr lang="es-EC" dirty="0"/>
          </a:p>
        </p:txBody>
      </p:sp>
      <p:sp>
        <p:nvSpPr>
          <p:cNvPr id="2" name="1 Título"/>
          <p:cNvSpPr>
            <a:spLocks noGrp="1"/>
          </p:cNvSpPr>
          <p:nvPr>
            <p:ph type="title"/>
          </p:nvPr>
        </p:nvSpPr>
        <p:spPr/>
        <p:txBody>
          <a:bodyPr/>
          <a:lstStyle/>
          <a:p>
            <a:r>
              <a:rPr lang="es-EC" dirty="0" smtClean="0"/>
              <a:t>Resultados</a:t>
            </a:r>
            <a:endParaRPr lang="es-EC" dirty="0"/>
          </a:p>
        </p:txBody>
      </p:sp>
      <p:graphicFrame>
        <p:nvGraphicFramePr>
          <p:cNvPr id="7" name="6 Tabla"/>
          <p:cNvGraphicFramePr>
            <a:graphicFrameLocks noGrp="1"/>
          </p:cNvGraphicFramePr>
          <p:nvPr>
            <p:extLst>
              <p:ext uri="{D42A27DB-BD31-4B8C-83A1-F6EECF244321}">
                <p14:modId xmlns:p14="http://schemas.microsoft.com/office/powerpoint/2010/main" val="3866428412"/>
              </p:ext>
            </p:extLst>
          </p:nvPr>
        </p:nvGraphicFramePr>
        <p:xfrm>
          <a:off x="899592" y="3284984"/>
          <a:ext cx="7056783" cy="2880360"/>
        </p:xfrm>
        <a:graphic>
          <a:graphicData uri="http://schemas.openxmlformats.org/drawingml/2006/table">
            <a:tbl>
              <a:tblPr firstRow="1" firstCol="1" bandRow="1">
                <a:tableStyleId>{D7AC3CCA-C797-4891-BE02-D94E43425B78}</a:tableStyleId>
              </a:tblPr>
              <a:tblGrid>
                <a:gridCol w="2352261"/>
                <a:gridCol w="2352261"/>
                <a:gridCol w="2352261"/>
              </a:tblGrid>
              <a:tr h="372041">
                <a:tc>
                  <a:txBody>
                    <a:bodyPr/>
                    <a:lstStyle/>
                    <a:p>
                      <a:pPr indent="180340" algn="ctr">
                        <a:lnSpc>
                          <a:spcPct val="150000"/>
                        </a:lnSpc>
                        <a:spcAft>
                          <a:spcPts val="0"/>
                        </a:spcAft>
                      </a:pPr>
                      <a:r>
                        <a:rPr lang="es-ES" sz="1800" dirty="0">
                          <a:effectLst/>
                          <a:latin typeface="Times New Roman" panose="02020603050405020304" pitchFamily="18" charset="0"/>
                          <a:cs typeface="Times New Roman" panose="02020603050405020304" pitchFamily="18" charset="0"/>
                        </a:rPr>
                        <a:t>Palabra</a:t>
                      </a:r>
                      <a:endParaRPr lang="es-EC" sz="18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S" sz="1800" dirty="0">
                          <a:effectLst/>
                          <a:latin typeface="Times New Roman" panose="02020603050405020304" pitchFamily="18" charset="0"/>
                          <a:cs typeface="Times New Roman" panose="02020603050405020304" pitchFamily="18" charset="0"/>
                        </a:rPr>
                        <a:t>Porcentaje de aciertos</a:t>
                      </a:r>
                      <a:endParaRPr lang="es-EC" sz="18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S" sz="1800" dirty="0">
                          <a:effectLst/>
                          <a:latin typeface="Times New Roman" panose="02020603050405020304" pitchFamily="18" charset="0"/>
                          <a:cs typeface="Times New Roman" panose="02020603050405020304" pitchFamily="18" charset="0"/>
                        </a:rPr>
                        <a:t>Porcentaje de fallos</a:t>
                      </a:r>
                      <a:endParaRPr lang="es-EC" sz="18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8580" marR="68580" marT="0" marB="0"/>
                </a:tc>
              </a:tr>
              <a:tr h="372041">
                <a:tc>
                  <a:txBody>
                    <a:bodyPr/>
                    <a:lstStyle/>
                    <a:p>
                      <a:pPr indent="180340" algn="ctr">
                        <a:lnSpc>
                          <a:spcPct val="150000"/>
                        </a:lnSpc>
                        <a:spcAft>
                          <a:spcPts val="0"/>
                        </a:spcAft>
                      </a:pPr>
                      <a:r>
                        <a:rPr lang="es-ES" sz="1800" dirty="0" smtClean="0">
                          <a:effectLst/>
                          <a:latin typeface="Times New Roman" panose="02020603050405020304" pitchFamily="18" charset="0"/>
                          <a:cs typeface="Times New Roman" panose="02020603050405020304" pitchFamily="18" charset="0"/>
                        </a:rPr>
                        <a:t>como </a:t>
                      </a:r>
                      <a:r>
                        <a:rPr lang="es-ES" sz="1800" dirty="0">
                          <a:effectLst/>
                          <a:latin typeface="Times New Roman" panose="02020603050405020304" pitchFamily="18" charset="0"/>
                          <a:cs typeface="Times New Roman" panose="02020603050405020304" pitchFamily="18" charset="0"/>
                        </a:rPr>
                        <a:t>estas</a:t>
                      </a:r>
                      <a:endParaRPr lang="es-EC" sz="18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S" sz="1800" dirty="0">
                          <a:effectLst/>
                          <a:latin typeface="Times New Roman" panose="02020603050405020304" pitchFamily="18" charset="0"/>
                          <a:cs typeface="Times New Roman" panose="02020603050405020304" pitchFamily="18" charset="0"/>
                        </a:rPr>
                        <a:t>100%</a:t>
                      </a:r>
                      <a:endParaRPr lang="es-EC" sz="18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S" sz="1800">
                          <a:effectLst/>
                          <a:latin typeface="Times New Roman" panose="02020603050405020304" pitchFamily="18" charset="0"/>
                          <a:cs typeface="Times New Roman" panose="02020603050405020304" pitchFamily="18" charset="0"/>
                        </a:rPr>
                        <a:t>0%</a:t>
                      </a:r>
                      <a:endParaRPr lang="es-EC" sz="1800">
                        <a:solidFill>
                          <a:srgbClr val="000000"/>
                        </a:solidFill>
                        <a:effectLst/>
                        <a:latin typeface="Times New Roman" panose="02020603050405020304" pitchFamily="18" charset="0"/>
                        <a:ea typeface="Times New Roman"/>
                        <a:cs typeface="Times New Roman" panose="02020603050405020304" pitchFamily="18" charset="0"/>
                      </a:endParaRPr>
                    </a:p>
                  </a:txBody>
                  <a:tcPr marL="68580" marR="68580" marT="0" marB="0"/>
                </a:tc>
              </a:tr>
              <a:tr h="372041">
                <a:tc>
                  <a:txBody>
                    <a:bodyPr/>
                    <a:lstStyle/>
                    <a:p>
                      <a:pPr indent="180340" algn="ctr">
                        <a:lnSpc>
                          <a:spcPct val="150000"/>
                        </a:lnSpc>
                        <a:spcAft>
                          <a:spcPts val="0"/>
                        </a:spcAft>
                      </a:pPr>
                      <a:r>
                        <a:rPr lang="es-ES" sz="1800">
                          <a:effectLst/>
                          <a:latin typeface="Times New Roman" panose="02020603050405020304" pitchFamily="18" charset="0"/>
                          <a:cs typeface="Times New Roman" panose="02020603050405020304" pitchFamily="18" charset="0"/>
                        </a:rPr>
                        <a:t>disculpa</a:t>
                      </a:r>
                      <a:endParaRPr lang="es-EC" sz="1800">
                        <a:solidFill>
                          <a:srgbClr val="000000"/>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S" sz="1800" dirty="0">
                          <a:effectLst/>
                          <a:latin typeface="Times New Roman" panose="02020603050405020304" pitchFamily="18" charset="0"/>
                          <a:cs typeface="Times New Roman" panose="02020603050405020304" pitchFamily="18" charset="0"/>
                        </a:rPr>
                        <a:t>91%</a:t>
                      </a:r>
                      <a:endParaRPr lang="es-EC" sz="18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S" sz="1800">
                          <a:effectLst/>
                          <a:latin typeface="Times New Roman" panose="02020603050405020304" pitchFamily="18" charset="0"/>
                          <a:cs typeface="Times New Roman" panose="02020603050405020304" pitchFamily="18" charset="0"/>
                        </a:rPr>
                        <a:t>9%</a:t>
                      </a:r>
                      <a:endParaRPr lang="es-EC" sz="1800">
                        <a:solidFill>
                          <a:srgbClr val="000000"/>
                        </a:solidFill>
                        <a:effectLst/>
                        <a:latin typeface="Times New Roman" panose="02020603050405020304" pitchFamily="18" charset="0"/>
                        <a:ea typeface="Times New Roman"/>
                        <a:cs typeface="Times New Roman" panose="02020603050405020304" pitchFamily="18" charset="0"/>
                      </a:endParaRPr>
                    </a:p>
                  </a:txBody>
                  <a:tcPr marL="68580" marR="68580" marT="0" marB="0"/>
                </a:tc>
              </a:tr>
              <a:tr h="372041">
                <a:tc>
                  <a:txBody>
                    <a:bodyPr/>
                    <a:lstStyle/>
                    <a:p>
                      <a:pPr indent="180340" algn="ctr">
                        <a:lnSpc>
                          <a:spcPct val="150000"/>
                        </a:lnSpc>
                        <a:spcAft>
                          <a:spcPts val="0"/>
                        </a:spcAft>
                      </a:pPr>
                      <a:r>
                        <a:rPr lang="es-ES" sz="1800">
                          <a:effectLst/>
                          <a:latin typeface="Times New Roman" panose="02020603050405020304" pitchFamily="18" charset="0"/>
                          <a:cs typeface="Times New Roman" panose="02020603050405020304" pitchFamily="18" charset="0"/>
                        </a:rPr>
                        <a:t>gracias</a:t>
                      </a:r>
                      <a:endParaRPr lang="es-EC" sz="1800">
                        <a:solidFill>
                          <a:srgbClr val="000000"/>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S" sz="1800" dirty="0">
                          <a:effectLst/>
                          <a:latin typeface="Times New Roman" panose="02020603050405020304" pitchFamily="18" charset="0"/>
                          <a:cs typeface="Times New Roman" panose="02020603050405020304" pitchFamily="18" charset="0"/>
                        </a:rPr>
                        <a:t>90%</a:t>
                      </a:r>
                      <a:endParaRPr lang="es-EC" sz="18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S" sz="1800" dirty="0">
                          <a:effectLst/>
                          <a:latin typeface="Times New Roman" panose="02020603050405020304" pitchFamily="18" charset="0"/>
                          <a:cs typeface="Times New Roman" panose="02020603050405020304" pitchFamily="18" charset="0"/>
                        </a:rPr>
                        <a:t>10%</a:t>
                      </a:r>
                      <a:endParaRPr lang="es-EC" sz="18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8580" marR="68580" marT="0" marB="0"/>
                </a:tc>
              </a:tr>
              <a:tr h="372041">
                <a:tc>
                  <a:txBody>
                    <a:bodyPr/>
                    <a:lstStyle/>
                    <a:p>
                      <a:pPr indent="180340" algn="ctr">
                        <a:lnSpc>
                          <a:spcPct val="150000"/>
                        </a:lnSpc>
                        <a:spcAft>
                          <a:spcPts val="0"/>
                        </a:spcAft>
                      </a:pPr>
                      <a:r>
                        <a:rPr lang="es-ES" sz="1800">
                          <a:effectLst/>
                          <a:latin typeface="Times New Roman" panose="02020603050405020304" pitchFamily="18" charset="0"/>
                          <a:cs typeface="Times New Roman" panose="02020603050405020304" pitchFamily="18" charset="0"/>
                        </a:rPr>
                        <a:t>hola</a:t>
                      </a:r>
                      <a:endParaRPr lang="es-EC" sz="1800">
                        <a:solidFill>
                          <a:srgbClr val="000000"/>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S" sz="1800">
                          <a:effectLst/>
                          <a:latin typeface="Times New Roman" panose="02020603050405020304" pitchFamily="18" charset="0"/>
                          <a:cs typeface="Times New Roman" panose="02020603050405020304" pitchFamily="18" charset="0"/>
                        </a:rPr>
                        <a:t>92%</a:t>
                      </a:r>
                      <a:endParaRPr lang="es-EC" sz="1800">
                        <a:solidFill>
                          <a:srgbClr val="000000"/>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S" sz="1800" dirty="0">
                          <a:effectLst/>
                          <a:latin typeface="Times New Roman" panose="02020603050405020304" pitchFamily="18" charset="0"/>
                          <a:cs typeface="Times New Roman" panose="02020603050405020304" pitchFamily="18" charset="0"/>
                        </a:rPr>
                        <a:t>8%</a:t>
                      </a:r>
                      <a:endParaRPr lang="es-EC" sz="18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8580" marR="68580" marT="0" marB="0"/>
                </a:tc>
              </a:tr>
              <a:tr h="372041">
                <a:tc>
                  <a:txBody>
                    <a:bodyPr/>
                    <a:lstStyle/>
                    <a:p>
                      <a:pPr indent="180340" algn="ctr">
                        <a:lnSpc>
                          <a:spcPct val="150000"/>
                        </a:lnSpc>
                        <a:spcAft>
                          <a:spcPts val="0"/>
                        </a:spcAft>
                      </a:pPr>
                      <a:r>
                        <a:rPr lang="es-ES" sz="1800" dirty="0" smtClean="0">
                          <a:effectLst/>
                          <a:latin typeface="Times New Roman" panose="02020603050405020304" pitchFamily="18" charset="0"/>
                          <a:cs typeface="Times New Roman" panose="02020603050405020304" pitchFamily="18" charset="0"/>
                        </a:rPr>
                        <a:t>mucho </a:t>
                      </a:r>
                      <a:r>
                        <a:rPr lang="es-ES" sz="1800" dirty="0">
                          <a:effectLst/>
                          <a:latin typeface="Times New Roman" panose="02020603050405020304" pitchFamily="18" charset="0"/>
                          <a:cs typeface="Times New Roman" panose="02020603050405020304" pitchFamily="18" charset="0"/>
                        </a:rPr>
                        <a:t>gusto</a:t>
                      </a:r>
                      <a:endParaRPr lang="es-EC" sz="18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S" sz="1800">
                          <a:effectLst/>
                          <a:latin typeface="Times New Roman" panose="02020603050405020304" pitchFamily="18" charset="0"/>
                          <a:cs typeface="Times New Roman" panose="02020603050405020304" pitchFamily="18" charset="0"/>
                        </a:rPr>
                        <a:t>80%</a:t>
                      </a:r>
                      <a:endParaRPr lang="es-EC" sz="1800">
                        <a:solidFill>
                          <a:srgbClr val="000000"/>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S" sz="1800" dirty="0">
                          <a:effectLst/>
                          <a:latin typeface="Times New Roman" panose="02020603050405020304" pitchFamily="18" charset="0"/>
                          <a:cs typeface="Times New Roman" panose="02020603050405020304" pitchFamily="18" charset="0"/>
                        </a:rPr>
                        <a:t>20%</a:t>
                      </a:r>
                      <a:endParaRPr lang="es-EC" sz="18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1679637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089774072"/>
              </p:ext>
            </p:extLst>
          </p:nvPr>
        </p:nvGraphicFramePr>
        <p:xfrm>
          <a:off x="1547664" y="3140968"/>
          <a:ext cx="5912564" cy="2468880"/>
        </p:xfrm>
        <a:graphic>
          <a:graphicData uri="http://schemas.openxmlformats.org/drawingml/2006/table">
            <a:tbl>
              <a:tblPr firstRow="1" firstCol="1" bandRow="1">
                <a:tableStyleId>{D7AC3CCA-C797-4891-BE02-D94E43425B78}</a:tableStyleId>
              </a:tblPr>
              <a:tblGrid>
                <a:gridCol w="2956282"/>
                <a:gridCol w="2956282"/>
              </a:tblGrid>
              <a:tr h="414348">
                <a:tc>
                  <a:txBody>
                    <a:bodyPr/>
                    <a:lstStyle/>
                    <a:p>
                      <a:pPr indent="180340" algn="ctr">
                        <a:lnSpc>
                          <a:spcPct val="150000"/>
                        </a:lnSpc>
                        <a:spcAft>
                          <a:spcPts val="0"/>
                        </a:spcAft>
                      </a:pPr>
                      <a:r>
                        <a:rPr lang="es-ES" sz="1800" dirty="0">
                          <a:effectLst/>
                          <a:latin typeface="Times New Roman" panose="02020603050405020304" pitchFamily="18" charset="0"/>
                          <a:cs typeface="Times New Roman" panose="02020603050405020304" pitchFamily="18" charset="0"/>
                        </a:rPr>
                        <a:t>Tipo de evaluación</a:t>
                      </a:r>
                      <a:endParaRPr lang="es-EC" sz="18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S" sz="2800" dirty="0">
                          <a:effectLst/>
                          <a:latin typeface="Times New Roman" panose="02020603050405020304" pitchFamily="18" charset="0"/>
                          <a:cs typeface="Times New Roman" panose="02020603050405020304" pitchFamily="18" charset="0"/>
                        </a:rPr>
                        <a:t>Porcentaje</a:t>
                      </a:r>
                      <a:endParaRPr lang="es-EC" sz="28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8580" marR="68580" marT="0" marB="0"/>
                </a:tc>
              </a:tr>
              <a:tr h="878194">
                <a:tc>
                  <a:txBody>
                    <a:bodyPr/>
                    <a:lstStyle/>
                    <a:p>
                      <a:pPr indent="180340" algn="ctr">
                        <a:lnSpc>
                          <a:spcPct val="150000"/>
                        </a:lnSpc>
                        <a:spcAft>
                          <a:spcPts val="0"/>
                        </a:spcAft>
                      </a:pPr>
                      <a:r>
                        <a:rPr lang="es-ES" sz="2000" b="0" dirty="0">
                          <a:effectLst/>
                          <a:latin typeface="Times New Roman" panose="02020603050405020304" pitchFamily="18" charset="0"/>
                          <a:cs typeface="Times New Roman" panose="02020603050405020304" pitchFamily="18" charset="0"/>
                        </a:rPr>
                        <a:t>Total de aciertos intervalo 17-40 </a:t>
                      </a:r>
                      <a:r>
                        <a:rPr lang="es-ES" sz="2000" b="0" dirty="0" err="1">
                          <a:effectLst/>
                          <a:latin typeface="Times New Roman" panose="02020603050405020304" pitchFamily="18" charset="0"/>
                          <a:cs typeface="Times New Roman" panose="02020603050405020304" pitchFamily="18" charset="0"/>
                        </a:rPr>
                        <a:t>frames</a:t>
                      </a:r>
                      <a:endParaRPr lang="es-EC" sz="2000" b="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S" sz="2800" dirty="0" smtClean="0">
                          <a:effectLst/>
                          <a:latin typeface="Times New Roman" panose="02020603050405020304" pitchFamily="18" charset="0"/>
                          <a:cs typeface="Times New Roman" panose="02020603050405020304" pitchFamily="18" charset="0"/>
                        </a:rPr>
                        <a:t>85,00</a:t>
                      </a:r>
                      <a:r>
                        <a:rPr lang="es-ES" sz="2800" dirty="0">
                          <a:effectLst/>
                          <a:latin typeface="Times New Roman" panose="02020603050405020304" pitchFamily="18" charset="0"/>
                          <a:cs typeface="Times New Roman" panose="02020603050405020304" pitchFamily="18" charset="0"/>
                        </a:rPr>
                        <a:t>%</a:t>
                      </a:r>
                      <a:endParaRPr lang="es-EC" sz="28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8580" marR="68580" marT="0" marB="0"/>
                </a:tc>
              </a:tr>
              <a:tr h="878194">
                <a:tc>
                  <a:txBody>
                    <a:bodyPr/>
                    <a:lstStyle/>
                    <a:p>
                      <a:pPr indent="180340" algn="ctr">
                        <a:lnSpc>
                          <a:spcPct val="150000"/>
                        </a:lnSpc>
                        <a:spcAft>
                          <a:spcPts val="0"/>
                        </a:spcAft>
                      </a:pPr>
                      <a:r>
                        <a:rPr lang="es-ES" sz="2000" b="0" dirty="0">
                          <a:effectLst/>
                          <a:latin typeface="Times New Roman" panose="02020603050405020304" pitchFamily="18" charset="0"/>
                          <a:cs typeface="Times New Roman" panose="02020603050405020304" pitchFamily="18" charset="0"/>
                        </a:rPr>
                        <a:t>Total de aciertos con intervalo de corrección</a:t>
                      </a:r>
                      <a:endParaRPr lang="es-EC" sz="2000" b="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S" sz="2800" dirty="0">
                          <a:effectLst/>
                          <a:latin typeface="Times New Roman" panose="02020603050405020304" pitchFamily="18" charset="0"/>
                          <a:cs typeface="Times New Roman" panose="02020603050405020304" pitchFamily="18" charset="0"/>
                        </a:rPr>
                        <a:t>97,50%</a:t>
                      </a:r>
                      <a:endParaRPr lang="es-EC" sz="28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8580" marR="68580" marT="0" marB="0"/>
                </a:tc>
              </a:tr>
            </a:tbl>
          </a:graphicData>
        </a:graphic>
      </p:graphicFrame>
      <p:sp>
        <p:nvSpPr>
          <p:cNvPr id="2" name="1 Título"/>
          <p:cNvSpPr>
            <a:spLocks noGrp="1"/>
          </p:cNvSpPr>
          <p:nvPr>
            <p:ph type="title"/>
          </p:nvPr>
        </p:nvSpPr>
        <p:spPr/>
        <p:txBody>
          <a:bodyPr/>
          <a:lstStyle/>
          <a:p>
            <a:r>
              <a:rPr lang="es-EC" dirty="0" smtClean="0"/>
              <a:t>Resultados</a:t>
            </a:r>
            <a:endParaRPr lang="es-EC" dirty="0"/>
          </a:p>
        </p:txBody>
      </p:sp>
    </p:spTree>
    <p:extLst>
      <p:ext uri="{BB962C8B-B14F-4D97-AF65-F5344CB8AC3E}">
        <p14:creationId xmlns:p14="http://schemas.microsoft.com/office/powerpoint/2010/main" val="27839855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99592" y="2132856"/>
            <a:ext cx="7480341" cy="3888432"/>
          </a:xfrm>
        </p:spPr>
        <p:txBody>
          <a:bodyPr>
            <a:normAutofit lnSpcReduction="10000"/>
          </a:bodyPr>
          <a:lstStyle/>
          <a:p>
            <a:pPr lvl="0" algn="just"/>
            <a:r>
              <a:rPr lang="es-EC" dirty="0">
                <a:latin typeface="Times New Roman" panose="02020603050405020304" pitchFamily="18" charset="0"/>
                <a:cs typeface="Times New Roman" panose="02020603050405020304" pitchFamily="18" charset="0"/>
              </a:rPr>
              <a:t>Se creó una base de datos utilizando el </a:t>
            </a:r>
            <a:r>
              <a:rPr lang="es-ES" dirty="0">
                <a:latin typeface="Times New Roman" panose="02020603050405020304" pitchFamily="18" charset="0"/>
                <a:cs typeface="Times New Roman" panose="02020603050405020304" pitchFamily="18" charset="0"/>
              </a:rPr>
              <a:t>dispositivo</a:t>
            </a:r>
            <a:r>
              <a:rPr lang="es-EC" dirty="0">
                <a:latin typeface="Times New Roman" panose="02020603050405020304" pitchFamily="18" charset="0"/>
                <a:cs typeface="Times New Roman" panose="02020603050405020304" pitchFamily="18" charset="0"/>
              </a:rPr>
              <a:t> Kinect v2 de Xbox </a:t>
            </a:r>
            <a:r>
              <a:rPr lang="es-EC" dirty="0" err="1">
                <a:latin typeface="Times New Roman" panose="02020603050405020304" pitchFamily="18" charset="0"/>
                <a:cs typeface="Times New Roman" panose="02020603050405020304" pitchFamily="18" charset="0"/>
              </a:rPr>
              <a:t>One</a:t>
            </a:r>
            <a:r>
              <a:rPr lang="es-EC" dirty="0">
                <a:latin typeface="Times New Roman" panose="02020603050405020304" pitchFamily="18" charset="0"/>
                <a:cs typeface="Times New Roman" panose="02020603050405020304" pitchFamily="18" charset="0"/>
              </a:rPr>
              <a:t> que dispone de 50 palabras dividas en “saludos”, “colores”, “adjetivos”, “alimentos” y “juguetes &amp; cosas”, incluyendo el abecedario considerando las letras “ch”, “ll” y “</a:t>
            </a:r>
            <a:r>
              <a:rPr lang="es-EC" dirty="0" err="1">
                <a:latin typeface="Times New Roman" panose="02020603050405020304" pitchFamily="18" charset="0"/>
                <a:cs typeface="Times New Roman" panose="02020603050405020304" pitchFamily="18" charset="0"/>
              </a:rPr>
              <a:t>rr</a:t>
            </a:r>
            <a:r>
              <a:rPr lang="es-EC" dirty="0">
                <a:latin typeface="Times New Roman" panose="02020603050405020304" pitchFamily="18" charset="0"/>
                <a:cs typeface="Times New Roman" panose="02020603050405020304" pitchFamily="18" charset="0"/>
              </a:rPr>
              <a:t>” que son utilizadas en Ecuador, para el lenguaje de dactilológico español. </a:t>
            </a:r>
            <a:endParaRPr lang="es-EC" dirty="0" smtClean="0">
              <a:latin typeface="Times New Roman" panose="02020603050405020304" pitchFamily="18" charset="0"/>
              <a:cs typeface="Times New Roman" panose="02020603050405020304" pitchFamily="18" charset="0"/>
            </a:endParaRPr>
          </a:p>
          <a:p>
            <a:pPr lvl="0" algn="just"/>
            <a:endParaRPr lang="es-EC" dirty="0" smtClean="0">
              <a:latin typeface="Times New Roman" panose="02020603050405020304" pitchFamily="18" charset="0"/>
              <a:cs typeface="Times New Roman" panose="02020603050405020304" pitchFamily="18" charset="0"/>
            </a:endParaRPr>
          </a:p>
          <a:p>
            <a:pPr lvl="0" algn="just"/>
            <a:r>
              <a:rPr lang="es-EC" dirty="0" smtClean="0">
                <a:latin typeface="Times New Roman" panose="02020603050405020304" pitchFamily="18" charset="0"/>
                <a:cs typeface="Times New Roman" panose="02020603050405020304" pitchFamily="18" charset="0"/>
              </a:rPr>
              <a:t>Se </a:t>
            </a:r>
            <a:r>
              <a:rPr lang="es-EC" dirty="0">
                <a:latin typeface="Times New Roman" panose="02020603050405020304" pitchFamily="18" charset="0"/>
                <a:cs typeface="Times New Roman" panose="02020603050405020304" pitchFamily="18" charset="0"/>
              </a:rPr>
              <a:t>puede concluir que la base de datos es fiable y puede ser empleada para un futuro reconocimiento del lenguaje de señas español </a:t>
            </a:r>
            <a:r>
              <a:rPr lang="es-EC" dirty="0" smtClean="0">
                <a:latin typeface="Times New Roman" panose="02020603050405020304" pitchFamily="18" charset="0"/>
                <a:cs typeface="Times New Roman" panose="02020603050405020304" pitchFamily="18" charset="0"/>
              </a:rPr>
              <a:t>ecuatoriano.</a:t>
            </a:r>
            <a:endParaRPr lang="es-EC" dirty="0">
              <a:latin typeface="Times New Roman" panose="02020603050405020304" pitchFamily="18" charset="0"/>
              <a:cs typeface="Times New Roman" panose="02020603050405020304" pitchFamily="18" charset="0"/>
            </a:endParaRPr>
          </a:p>
          <a:p>
            <a:endParaRPr lang="es-EC" dirty="0"/>
          </a:p>
        </p:txBody>
      </p:sp>
      <p:sp>
        <p:nvSpPr>
          <p:cNvPr id="2" name="1 Título"/>
          <p:cNvSpPr>
            <a:spLocks noGrp="1"/>
          </p:cNvSpPr>
          <p:nvPr>
            <p:ph type="title"/>
          </p:nvPr>
        </p:nvSpPr>
        <p:spPr/>
        <p:txBody>
          <a:bodyPr>
            <a:normAutofit/>
          </a:bodyPr>
          <a:lstStyle/>
          <a:p>
            <a:pPr algn="ctr"/>
            <a:r>
              <a:rPr lang="es-EC" sz="4000" dirty="0" smtClean="0"/>
              <a:t>Conclusiones y Recomendaciones</a:t>
            </a:r>
            <a:endParaRPr lang="es-EC" sz="4000" dirty="0"/>
          </a:p>
        </p:txBody>
      </p:sp>
    </p:spTree>
    <p:extLst>
      <p:ext uri="{BB962C8B-B14F-4D97-AF65-F5344CB8AC3E}">
        <p14:creationId xmlns:p14="http://schemas.microsoft.com/office/powerpoint/2010/main" val="33934962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72067" y="2492896"/>
            <a:ext cx="7408333" cy="3633267"/>
          </a:xfrm>
        </p:spPr>
        <p:txBody>
          <a:bodyPr>
            <a:normAutofit lnSpcReduction="10000"/>
          </a:bodyPr>
          <a:lstStyle/>
          <a:p>
            <a:pPr lvl="0" algn="just"/>
            <a:r>
              <a:rPr lang="es-EC" dirty="0" smtClean="0">
                <a:latin typeface="Times New Roman" panose="02020603050405020304" pitchFamily="18" charset="0"/>
                <a:cs typeface="Times New Roman" panose="02020603050405020304" pitchFamily="18" charset="0"/>
              </a:rPr>
              <a:t>Se </a:t>
            </a:r>
            <a:r>
              <a:rPr lang="es-EC" dirty="0">
                <a:latin typeface="Times New Roman" panose="02020603050405020304" pitchFamily="18" charset="0"/>
                <a:cs typeface="Times New Roman" panose="02020603050405020304" pitchFamily="18" charset="0"/>
              </a:rPr>
              <a:t>determinó que el intervalo promedio de ejecución de una palabra es entre el </a:t>
            </a:r>
            <a:r>
              <a:rPr lang="es-EC" dirty="0" err="1">
                <a:latin typeface="Times New Roman" panose="02020603050405020304" pitchFamily="18" charset="0"/>
                <a:cs typeface="Times New Roman" panose="02020603050405020304" pitchFamily="18" charset="0"/>
              </a:rPr>
              <a:t>frame</a:t>
            </a:r>
            <a:r>
              <a:rPr lang="es-EC" dirty="0">
                <a:latin typeface="Times New Roman" panose="02020603050405020304" pitchFamily="18" charset="0"/>
                <a:cs typeface="Times New Roman" panose="02020603050405020304" pitchFamily="18" charset="0"/>
              </a:rPr>
              <a:t> 17 y 40, extrayendo un total de 7 </a:t>
            </a:r>
            <a:r>
              <a:rPr lang="es-EC" dirty="0" err="1">
                <a:latin typeface="Times New Roman" panose="02020603050405020304" pitchFamily="18" charset="0"/>
                <a:cs typeface="Times New Roman" panose="02020603050405020304" pitchFamily="18" charset="0"/>
              </a:rPr>
              <a:t>frames</a:t>
            </a:r>
            <a:r>
              <a:rPr lang="es-EC" dirty="0">
                <a:latin typeface="Times New Roman" panose="02020603050405020304" pitchFamily="18" charset="0"/>
                <a:cs typeface="Times New Roman" panose="02020603050405020304" pitchFamily="18" charset="0"/>
              </a:rPr>
              <a:t> para el entrenamiento de máquina realizado para la validación de la base de datos en este trabajo.</a:t>
            </a:r>
          </a:p>
          <a:p>
            <a:pPr lvl="0" algn="just"/>
            <a:r>
              <a:rPr lang="es-EC" dirty="0">
                <a:latin typeface="Times New Roman" panose="02020603050405020304" pitchFamily="18" charset="0"/>
                <a:cs typeface="Times New Roman" panose="02020603050405020304" pitchFamily="18" charset="0"/>
              </a:rPr>
              <a:t>Se determinó ejecutando varios algoritmos SVM para el reconocimiento del lenguaje de signos español ecuatoriano que el clasificador SVM lineal ofrecido por el </a:t>
            </a:r>
            <a:r>
              <a:rPr lang="es-EC" i="1" dirty="0" err="1">
                <a:latin typeface="Times New Roman" panose="02020603050405020304" pitchFamily="18" charset="0"/>
                <a:cs typeface="Times New Roman" panose="02020603050405020304" pitchFamily="18" charset="0"/>
              </a:rPr>
              <a:t>toolbox</a:t>
            </a:r>
            <a:r>
              <a:rPr lang="es-EC" dirty="0">
                <a:latin typeface="Times New Roman" panose="02020603050405020304" pitchFamily="18" charset="0"/>
                <a:cs typeface="Times New Roman" panose="02020603050405020304" pitchFamily="18" charset="0"/>
              </a:rPr>
              <a:t> de MATLAB proporciona un mejor rendimiento con un tasa de predicción del 91.1%. </a:t>
            </a:r>
          </a:p>
        </p:txBody>
      </p:sp>
      <p:sp>
        <p:nvSpPr>
          <p:cNvPr id="2" name="1 Título"/>
          <p:cNvSpPr>
            <a:spLocks noGrp="1"/>
          </p:cNvSpPr>
          <p:nvPr>
            <p:ph type="title"/>
          </p:nvPr>
        </p:nvSpPr>
        <p:spPr/>
        <p:txBody>
          <a:bodyPr>
            <a:normAutofit/>
          </a:bodyPr>
          <a:lstStyle/>
          <a:p>
            <a:pPr algn="ctr"/>
            <a:r>
              <a:rPr lang="es-EC" sz="4000" dirty="0"/>
              <a:t>Conclusiones y Recomendaciones</a:t>
            </a:r>
          </a:p>
        </p:txBody>
      </p:sp>
    </p:spTree>
    <p:extLst>
      <p:ext uri="{BB962C8B-B14F-4D97-AF65-F5344CB8AC3E}">
        <p14:creationId xmlns:p14="http://schemas.microsoft.com/office/powerpoint/2010/main" val="3129143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916832"/>
            <a:ext cx="4996077" cy="1584176"/>
          </a:xfrm>
        </p:spPr>
        <p:txBody>
          <a:bodyPr>
            <a:normAutofit fontScale="92500" lnSpcReduction="10000"/>
          </a:bodyPr>
          <a:lstStyle/>
          <a:p>
            <a:pPr algn="just"/>
            <a:r>
              <a:rPr lang="es-EC" sz="2000" dirty="0" smtClean="0">
                <a:latin typeface="Times New Roman" panose="02020603050405020304" pitchFamily="18" charset="0"/>
                <a:cs typeface="Times New Roman" panose="02020603050405020304" pitchFamily="18" charset="0"/>
              </a:rPr>
              <a:t>Traducción </a:t>
            </a:r>
            <a:r>
              <a:rPr lang="es-EC" sz="2000" dirty="0">
                <a:latin typeface="Times New Roman" panose="02020603050405020304" pitchFamily="18" charset="0"/>
                <a:cs typeface="Times New Roman" panose="02020603050405020304" pitchFamily="18" charset="0"/>
              </a:rPr>
              <a:t>de lenguaje de señas mediante </a:t>
            </a:r>
            <a:r>
              <a:rPr lang="es-EC" sz="2000" dirty="0" smtClean="0">
                <a:latin typeface="Times New Roman" panose="02020603050405020304" pitchFamily="18" charset="0"/>
                <a:cs typeface="Times New Roman" panose="02020603050405020304" pitchFamily="18" charset="0"/>
              </a:rPr>
              <a:t>un </a:t>
            </a:r>
            <a:r>
              <a:rPr lang="es-EC" sz="2000" dirty="0">
                <a:latin typeface="Times New Roman" panose="02020603050405020304" pitchFamily="18" charset="0"/>
                <a:cs typeface="Times New Roman" panose="02020603050405020304" pitchFamily="18" charset="0"/>
              </a:rPr>
              <a:t>guante </a:t>
            </a:r>
            <a:r>
              <a:rPr lang="es-EC" sz="2000" dirty="0" err="1">
                <a:latin typeface="Times New Roman" panose="02020603050405020304" pitchFamily="18" charset="0"/>
                <a:cs typeface="Times New Roman" panose="02020603050405020304" pitchFamily="18" charset="0"/>
              </a:rPr>
              <a:t>sensorizado</a:t>
            </a:r>
            <a:r>
              <a:rPr lang="es-EC" sz="2000" dirty="0" smtClean="0">
                <a:latin typeface="Times New Roman" panose="02020603050405020304" pitchFamily="18" charset="0"/>
                <a:cs typeface="Times New Roman" panose="02020603050405020304" pitchFamily="18" charset="0"/>
              </a:rPr>
              <a:t>.</a:t>
            </a:r>
          </a:p>
          <a:p>
            <a:pPr algn="just"/>
            <a:endParaRPr lang="es-EC" sz="2000" dirty="0" smtClean="0">
              <a:latin typeface="Times New Roman" panose="02020603050405020304" pitchFamily="18" charset="0"/>
              <a:cs typeface="Times New Roman" panose="02020603050405020304" pitchFamily="18" charset="0"/>
            </a:endParaRPr>
          </a:p>
          <a:p>
            <a:pPr algn="just"/>
            <a:r>
              <a:rPr lang="es-EC" sz="2000" dirty="0" smtClean="0">
                <a:latin typeface="Times New Roman" panose="02020603050405020304" pitchFamily="18" charset="0"/>
                <a:cs typeface="Times New Roman" panose="02020603050405020304" pitchFamily="18" charset="0"/>
              </a:rPr>
              <a:t>Reconocimiento del lenguaje de signos americano</a:t>
            </a:r>
          </a:p>
          <a:p>
            <a:pPr algn="just"/>
            <a:endParaRPr lang="es-EC" dirty="0"/>
          </a:p>
        </p:txBody>
      </p:sp>
      <p:sp>
        <p:nvSpPr>
          <p:cNvPr id="2" name="1 Título"/>
          <p:cNvSpPr>
            <a:spLocks noGrp="1"/>
          </p:cNvSpPr>
          <p:nvPr>
            <p:ph type="title"/>
          </p:nvPr>
        </p:nvSpPr>
        <p:spPr/>
        <p:txBody>
          <a:bodyPr>
            <a:normAutofit fontScale="90000"/>
          </a:bodyPr>
          <a:lstStyle/>
          <a:p>
            <a:r>
              <a:rPr lang="es-EC" dirty="0" smtClean="0"/>
              <a:t>Antecedentes: </a:t>
            </a:r>
            <a:r>
              <a:rPr lang="es-EC" dirty="0"/>
              <a:t>Trabajos realizados</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202" t="28503" r="40023" b="34185"/>
          <a:stretch/>
        </p:blipFill>
        <p:spPr bwMode="auto">
          <a:xfrm>
            <a:off x="6432178" y="1485953"/>
            <a:ext cx="1584176" cy="2249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Resultado de imagen para kinec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541" y="4590843"/>
            <a:ext cx="3298646" cy="1140782"/>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4146178" y="4110518"/>
            <a:ext cx="4572000" cy="1631216"/>
          </a:xfrm>
          <a:prstGeom prst="rect">
            <a:avLst/>
          </a:prstGeom>
        </p:spPr>
        <p:txBody>
          <a:bodyPr>
            <a:spAutoFit/>
          </a:bodyPr>
          <a:lstStyle/>
          <a:p>
            <a:pPr marL="342900" indent="-342900" algn="just">
              <a:buFont typeface="Arial" panose="020B0604020202020204" pitchFamily="34" charset="0"/>
              <a:buChar char="•"/>
            </a:pPr>
            <a:r>
              <a:rPr lang="es-EC" sz="2000" dirty="0">
                <a:solidFill>
                  <a:schemeClr val="tx2"/>
                </a:solidFill>
                <a:latin typeface="Times New Roman" panose="02020603050405020304" pitchFamily="18" charset="0"/>
                <a:cs typeface="Times New Roman" panose="02020603050405020304" pitchFamily="18" charset="0"/>
              </a:rPr>
              <a:t>Reconocimiento de lenguaje signos </a:t>
            </a:r>
            <a:r>
              <a:rPr lang="es-EC" sz="2000" dirty="0" smtClean="0">
                <a:solidFill>
                  <a:schemeClr val="tx2"/>
                </a:solidFill>
                <a:latin typeface="Times New Roman" panose="02020603050405020304" pitchFamily="18" charset="0"/>
                <a:cs typeface="Times New Roman" panose="02020603050405020304" pitchFamily="18" charset="0"/>
              </a:rPr>
              <a:t>con </a:t>
            </a:r>
            <a:r>
              <a:rPr lang="es-EC" sz="2000" dirty="0">
                <a:solidFill>
                  <a:schemeClr val="tx2"/>
                </a:solidFill>
                <a:latin typeface="Times New Roman" panose="02020603050405020304" pitchFamily="18" charset="0"/>
                <a:cs typeface="Times New Roman" panose="02020603050405020304" pitchFamily="18" charset="0"/>
              </a:rPr>
              <a:t>Kinect del idioma </a:t>
            </a:r>
            <a:r>
              <a:rPr lang="es-EC" sz="2000" dirty="0" smtClean="0">
                <a:solidFill>
                  <a:schemeClr val="tx2"/>
                </a:solidFill>
                <a:latin typeface="Times New Roman" panose="02020603050405020304" pitchFamily="18" charset="0"/>
                <a:cs typeface="Times New Roman" panose="02020603050405020304" pitchFamily="18" charset="0"/>
              </a:rPr>
              <a:t>inglés</a:t>
            </a:r>
          </a:p>
          <a:p>
            <a:pPr marL="342900" indent="-342900" algn="just">
              <a:buFont typeface="Arial" panose="020B0604020202020204" pitchFamily="34" charset="0"/>
              <a:buChar char="•"/>
            </a:pPr>
            <a:endParaRPr lang="es-EC" sz="2000" dirty="0">
              <a:solidFill>
                <a:schemeClr val="tx2"/>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s-EC" sz="2000" dirty="0">
                <a:solidFill>
                  <a:schemeClr val="tx2"/>
                </a:solidFill>
                <a:latin typeface="Times New Roman" panose="02020603050405020304" pitchFamily="18" charset="0"/>
                <a:cs typeface="Times New Roman" panose="02020603050405020304" pitchFamily="18" charset="0"/>
              </a:rPr>
              <a:t>Prototipo para el reconocimiento y traducción del lenguaje de señas a </a:t>
            </a:r>
            <a:r>
              <a:rPr lang="es-EC" sz="2000" dirty="0" smtClean="0">
                <a:solidFill>
                  <a:schemeClr val="tx2"/>
                </a:solidFill>
                <a:latin typeface="Times New Roman" panose="02020603050405020304" pitchFamily="18" charset="0"/>
                <a:cs typeface="Times New Roman" panose="02020603050405020304" pitchFamily="18" charset="0"/>
              </a:rPr>
              <a:t>texto</a:t>
            </a:r>
            <a:endParaRPr lang="es-EC"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99371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20000"/>
          </a:bodyPr>
          <a:lstStyle/>
          <a:p>
            <a:pPr lvl="0" algn="just"/>
            <a:r>
              <a:rPr lang="es-EC" dirty="0">
                <a:latin typeface="Times New Roman" panose="02020603050405020304" pitchFamily="18" charset="0"/>
                <a:cs typeface="Times New Roman" panose="02020603050405020304" pitchFamily="18" charset="0"/>
              </a:rPr>
              <a:t>Se determinó que existe semejanza entre ciertas palabras del lenguaje de signos español ecuatoriano por lo cual es necesario considerar los factores de movimientos de cada signo y distancia de las manos en el entrenamiento de máquina para el algoritmo de reconocimiento. </a:t>
            </a:r>
            <a:endParaRPr lang="es-EC" dirty="0" smtClean="0">
              <a:latin typeface="Times New Roman" panose="02020603050405020304" pitchFamily="18" charset="0"/>
              <a:cs typeface="Times New Roman" panose="02020603050405020304" pitchFamily="18" charset="0"/>
            </a:endParaRPr>
          </a:p>
          <a:p>
            <a:pPr lvl="0" algn="just"/>
            <a:endParaRPr lang="es-EC" dirty="0">
              <a:latin typeface="Times New Roman" panose="02020603050405020304" pitchFamily="18" charset="0"/>
              <a:cs typeface="Times New Roman" panose="02020603050405020304" pitchFamily="18" charset="0"/>
            </a:endParaRPr>
          </a:p>
          <a:p>
            <a:pPr lvl="0" algn="just"/>
            <a:r>
              <a:rPr lang="es-EC" dirty="0">
                <a:latin typeface="Times New Roman" panose="02020603050405020304" pitchFamily="18" charset="0"/>
                <a:cs typeface="Times New Roman" panose="02020603050405020304" pitchFamily="18" charset="0"/>
              </a:rPr>
              <a:t>Se comprobó que la captura de datos debe ser a una distancia menor o igual a 3 metros ya que la luminosidad por parte del sol, u obscuridad total, causa una detección errónea de datos del </a:t>
            </a:r>
            <a:r>
              <a:rPr lang="es-EC" i="1" dirty="0" err="1">
                <a:latin typeface="Times New Roman" panose="02020603050405020304" pitchFamily="18" charset="0"/>
                <a:cs typeface="Times New Roman" panose="02020603050405020304" pitchFamily="18" charset="0"/>
              </a:rPr>
              <a:t>skeleton</a:t>
            </a:r>
            <a:r>
              <a:rPr lang="es-EC" i="1" dirty="0">
                <a:latin typeface="Times New Roman" panose="02020603050405020304" pitchFamily="18" charset="0"/>
                <a:cs typeface="Times New Roman" panose="02020603050405020304" pitchFamily="18" charset="0"/>
              </a:rPr>
              <a:t> tracking</a:t>
            </a:r>
            <a:r>
              <a:rPr lang="es-EC" dirty="0">
                <a:latin typeface="Times New Roman" panose="02020603050405020304" pitchFamily="18" charset="0"/>
                <a:cs typeface="Times New Roman" panose="02020603050405020304" pitchFamily="18" charset="0"/>
              </a:rPr>
              <a:t>, lo cual implica realizar una nueva grabación</a:t>
            </a:r>
            <a:r>
              <a:rPr lang="es-EC" dirty="0" smtClean="0">
                <a:latin typeface="Times New Roman" panose="02020603050405020304" pitchFamily="18" charset="0"/>
                <a:cs typeface="Times New Roman" panose="02020603050405020304" pitchFamily="18" charset="0"/>
              </a:rPr>
              <a:t>.</a:t>
            </a:r>
            <a:endParaRPr lang="es-EC" dirty="0">
              <a:latin typeface="Times New Roman" panose="02020603050405020304" pitchFamily="18" charset="0"/>
              <a:cs typeface="Times New Roman" panose="02020603050405020304" pitchFamily="18" charset="0"/>
            </a:endParaRPr>
          </a:p>
        </p:txBody>
      </p:sp>
      <p:sp>
        <p:nvSpPr>
          <p:cNvPr id="2" name="1 Título"/>
          <p:cNvSpPr>
            <a:spLocks noGrp="1"/>
          </p:cNvSpPr>
          <p:nvPr>
            <p:ph type="title"/>
          </p:nvPr>
        </p:nvSpPr>
        <p:spPr/>
        <p:txBody>
          <a:bodyPr/>
          <a:lstStyle/>
          <a:p>
            <a:pPr algn="ctr"/>
            <a:r>
              <a:rPr lang="es-EC" sz="4000" dirty="0"/>
              <a:t>Conclusiones y Recomendaciones</a:t>
            </a:r>
          </a:p>
        </p:txBody>
      </p:sp>
    </p:spTree>
    <p:extLst>
      <p:ext uri="{BB962C8B-B14F-4D97-AF65-F5344CB8AC3E}">
        <p14:creationId xmlns:p14="http://schemas.microsoft.com/office/powerpoint/2010/main" val="21511076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EC" sz="2800" dirty="0" smtClean="0">
                <a:latin typeface="Times New Roman" panose="02020603050405020304" pitchFamily="18" charset="0"/>
                <a:cs typeface="Times New Roman" panose="02020603050405020304" pitchFamily="18" charset="0"/>
              </a:rPr>
              <a:t>Creación </a:t>
            </a:r>
            <a:r>
              <a:rPr lang="es-EC" sz="2800" dirty="0">
                <a:latin typeface="Times New Roman" panose="02020603050405020304" pitchFamily="18" charset="0"/>
                <a:cs typeface="Times New Roman" panose="02020603050405020304" pitchFamily="18" charset="0"/>
              </a:rPr>
              <a:t>de una base de datos los cuales abarquen un mayor conjunto de </a:t>
            </a:r>
            <a:r>
              <a:rPr lang="es-EC" sz="2800" dirty="0" smtClean="0">
                <a:latin typeface="Times New Roman" panose="02020603050405020304" pitchFamily="18" charset="0"/>
                <a:cs typeface="Times New Roman" panose="02020603050405020304" pitchFamily="18" charset="0"/>
              </a:rPr>
              <a:t>palabras</a:t>
            </a:r>
          </a:p>
          <a:p>
            <a:pPr algn="just"/>
            <a:endParaRPr lang="es-EC" sz="2800" dirty="0">
              <a:latin typeface="Times New Roman" panose="02020603050405020304" pitchFamily="18" charset="0"/>
              <a:cs typeface="Times New Roman" panose="02020603050405020304" pitchFamily="18" charset="0"/>
            </a:endParaRPr>
          </a:p>
          <a:p>
            <a:pPr algn="just"/>
            <a:r>
              <a:rPr lang="es-EC" sz="2800" dirty="0" smtClean="0">
                <a:latin typeface="Times New Roman" panose="02020603050405020304" pitchFamily="18" charset="0"/>
                <a:cs typeface="Times New Roman" panose="02020603050405020304" pitchFamily="18" charset="0"/>
              </a:rPr>
              <a:t>Bases de datos con </a:t>
            </a:r>
            <a:r>
              <a:rPr lang="es-EC" sz="2800" i="1" dirty="0" err="1">
                <a:latin typeface="Times New Roman" panose="02020603050405020304" pitchFamily="18" charset="0"/>
                <a:cs typeface="Times New Roman" panose="02020603050405020304" pitchFamily="18" charset="0"/>
              </a:rPr>
              <a:t>face</a:t>
            </a:r>
            <a:r>
              <a:rPr lang="es-EC" sz="2800" i="1" dirty="0">
                <a:latin typeface="Times New Roman" panose="02020603050405020304" pitchFamily="18" charset="0"/>
                <a:cs typeface="Times New Roman" panose="02020603050405020304" pitchFamily="18" charset="0"/>
              </a:rPr>
              <a:t> </a:t>
            </a:r>
            <a:r>
              <a:rPr lang="es-EC" sz="2800" i="1" dirty="0" smtClean="0">
                <a:latin typeface="Times New Roman" panose="02020603050405020304" pitchFamily="18" charset="0"/>
                <a:cs typeface="Times New Roman" panose="02020603050405020304" pitchFamily="18" charset="0"/>
              </a:rPr>
              <a:t>tracking</a:t>
            </a:r>
          </a:p>
          <a:p>
            <a:pPr algn="just"/>
            <a:endParaRPr lang="es-EC" sz="2800" dirty="0" smtClean="0">
              <a:latin typeface="Times New Roman" panose="02020603050405020304" pitchFamily="18" charset="0"/>
              <a:cs typeface="Times New Roman" panose="02020603050405020304" pitchFamily="18" charset="0"/>
            </a:endParaRPr>
          </a:p>
          <a:p>
            <a:pPr algn="just"/>
            <a:r>
              <a:rPr lang="es-EC" sz="2800" dirty="0" smtClean="0">
                <a:latin typeface="Times New Roman" panose="02020603050405020304" pitchFamily="18" charset="0"/>
                <a:cs typeface="Times New Roman" panose="02020603050405020304" pitchFamily="18" charset="0"/>
              </a:rPr>
              <a:t>Traductor bidireccional</a:t>
            </a:r>
            <a:endParaRPr lang="es-EC" sz="2800" dirty="0">
              <a:latin typeface="Times New Roman" panose="02020603050405020304" pitchFamily="18" charset="0"/>
              <a:cs typeface="Times New Roman" panose="02020603050405020304" pitchFamily="18" charset="0"/>
            </a:endParaRPr>
          </a:p>
          <a:p>
            <a:endParaRPr lang="es-EC" dirty="0"/>
          </a:p>
        </p:txBody>
      </p:sp>
      <p:sp>
        <p:nvSpPr>
          <p:cNvPr id="2" name="1 Título"/>
          <p:cNvSpPr>
            <a:spLocks noGrp="1"/>
          </p:cNvSpPr>
          <p:nvPr>
            <p:ph type="title"/>
          </p:nvPr>
        </p:nvSpPr>
        <p:spPr/>
        <p:txBody>
          <a:bodyPr/>
          <a:lstStyle/>
          <a:p>
            <a:r>
              <a:rPr lang="es-EC" dirty="0" smtClean="0"/>
              <a:t>Trabajos Futuros</a:t>
            </a:r>
            <a:endParaRPr lang="es-EC" dirty="0"/>
          </a:p>
        </p:txBody>
      </p:sp>
    </p:spTree>
    <p:extLst>
      <p:ext uri="{BB962C8B-B14F-4D97-AF65-F5344CB8AC3E}">
        <p14:creationId xmlns:p14="http://schemas.microsoft.com/office/powerpoint/2010/main" val="23833538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1556792"/>
            <a:ext cx="5544616" cy="3816424"/>
          </a:xfrm>
        </p:spPr>
        <p:txBody>
          <a:bodyPr/>
          <a:lstStyle/>
          <a:p>
            <a:r>
              <a:rPr lang="es-EC" sz="9600" dirty="0">
                <a:solidFill>
                  <a:schemeClr val="tx2"/>
                </a:solidFill>
              </a:rPr>
              <a:t>GRACIAS</a:t>
            </a:r>
            <a:r>
              <a:rPr lang="es-EC" dirty="0"/>
              <a:t/>
            </a:r>
            <a:br>
              <a:rPr lang="es-EC" dirty="0"/>
            </a:br>
            <a:endParaRPr lang="es-EC" dirty="0"/>
          </a:p>
        </p:txBody>
      </p:sp>
    </p:spTree>
    <p:extLst>
      <p:ext uri="{BB962C8B-B14F-4D97-AF65-F5344CB8AC3E}">
        <p14:creationId xmlns:p14="http://schemas.microsoft.com/office/powerpoint/2010/main" val="1122433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55776" y="1439907"/>
            <a:ext cx="4320480" cy="2997205"/>
          </a:xfrm>
        </p:spPr>
        <p:txBody>
          <a:bodyPr>
            <a:normAutofit/>
          </a:bodyPr>
          <a:lstStyle/>
          <a:p>
            <a:pPr marL="114300" indent="0" algn="ctr">
              <a:buNone/>
            </a:pPr>
            <a:r>
              <a:rPr lang="es-EC" b="1" dirty="0" smtClean="0">
                <a:latin typeface="Times New Roman" panose="02020603050405020304" pitchFamily="18" charset="0"/>
                <a:cs typeface="Times New Roman" panose="02020603050405020304" pitchFamily="18" charset="0"/>
              </a:rPr>
              <a:t>Lenguaje de signos español ecuatoriano (LSEC)</a:t>
            </a:r>
          </a:p>
          <a:p>
            <a:pPr algn="just"/>
            <a:r>
              <a:rPr lang="es-ES" dirty="0" smtClean="0">
                <a:latin typeface="Times New Roman" panose="02020603050405020304" pitchFamily="18" charset="0"/>
                <a:cs typeface="Times New Roman" panose="02020603050405020304" pitchFamily="18" charset="0"/>
              </a:rPr>
              <a:t>Enlazar </a:t>
            </a:r>
            <a:r>
              <a:rPr lang="es-ES" dirty="0">
                <a:latin typeface="Times New Roman" panose="02020603050405020304" pitchFamily="18" charset="0"/>
                <a:cs typeface="Times New Roman" panose="02020603050405020304" pitchFamily="18" charset="0"/>
              </a:rPr>
              <a:t>la lengua de signos y la lengua </a:t>
            </a:r>
            <a:r>
              <a:rPr lang="es-ES" dirty="0" smtClean="0">
                <a:latin typeface="Times New Roman" panose="02020603050405020304" pitchFamily="18" charset="0"/>
                <a:cs typeface="Times New Roman" panose="02020603050405020304" pitchFamily="18" charset="0"/>
              </a:rPr>
              <a:t>oral.</a:t>
            </a:r>
          </a:p>
          <a:p>
            <a:pPr algn="just"/>
            <a:r>
              <a:rPr lang="es-ES" sz="2400" dirty="0" smtClean="0">
                <a:latin typeface="Times New Roman" panose="02020603050405020304" pitchFamily="18" charset="0"/>
                <a:cs typeface="Times New Roman" panose="02020603050405020304" pitchFamily="18" charset="0"/>
              </a:rPr>
              <a:t>Art</a:t>
            </a:r>
            <a:r>
              <a:rPr lang="es-ES" sz="2400" dirty="0">
                <a:latin typeface="Times New Roman" panose="02020603050405020304" pitchFamily="18" charset="0"/>
                <a:cs typeface="Times New Roman" panose="02020603050405020304" pitchFamily="18" charset="0"/>
              </a:rPr>
              <a:t>. 70 de la Ley Orgánica de Discapacidades del </a:t>
            </a:r>
            <a:r>
              <a:rPr lang="es-ES" sz="2400" dirty="0" smtClean="0">
                <a:latin typeface="Times New Roman" panose="02020603050405020304" pitchFamily="18" charset="0"/>
                <a:cs typeface="Times New Roman" panose="02020603050405020304" pitchFamily="18" charset="0"/>
              </a:rPr>
              <a:t>Ecuador</a:t>
            </a:r>
          </a:p>
          <a:p>
            <a:pPr algn="just"/>
            <a:endParaRPr lang="es-ES" dirty="0">
              <a:latin typeface="Times New Roman" panose="02020603050405020304" pitchFamily="18" charset="0"/>
              <a:cs typeface="Times New Roman" panose="02020603050405020304" pitchFamily="18" charset="0"/>
            </a:endParaRPr>
          </a:p>
          <a:p>
            <a:pPr algn="just"/>
            <a:endParaRPr lang="es-EC" dirty="0">
              <a:latin typeface="Times New Roman" panose="02020603050405020304" pitchFamily="18" charset="0"/>
              <a:cs typeface="Times New Roman" panose="02020603050405020304" pitchFamily="18" charset="0"/>
            </a:endParaRPr>
          </a:p>
          <a:p>
            <a:endParaRPr lang="es-EC" dirty="0"/>
          </a:p>
          <a:p>
            <a:endParaRPr lang="es-EC" dirty="0"/>
          </a:p>
        </p:txBody>
      </p:sp>
      <p:sp>
        <p:nvSpPr>
          <p:cNvPr id="2" name="1 Título"/>
          <p:cNvSpPr>
            <a:spLocks noGrp="1"/>
          </p:cNvSpPr>
          <p:nvPr>
            <p:ph type="title"/>
          </p:nvPr>
        </p:nvSpPr>
        <p:spPr/>
        <p:txBody>
          <a:bodyPr>
            <a:normAutofit/>
          </a:bodyPr>
          <a:lstStyle/>
          <a:p>
            <a:r>
              <a:rPr lang="es-EC" dirty="0" smtClean="0"/>
              <a:t>Antecedentes</a:t>
            </a:r>
            <a:endParaRPr lang="es-EC" dirty="0"/>
          </a:p>
        </p:txBody>
      </p:sp>
      <p:pic>
        <p:nvPicPr>
          <p:cNvPr id="8194" name="Picture 2" descr="Resultado de imagen para lsec 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290" y="620688"/>
            <a:ext cx="2376264" cy="237626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Resultado de imagen para lsec ecuad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404664"/>
            <a:ext cx="1875756" cy="187575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3500" t="26508" r="13000" b="23276"/>
          <a:stretch/>
        </p:blipFill>
        <p:spPr bwMode="auto">
          <a:xfrm>
            <a:off x="228743" y="3933056"/>
            <a:ext cx="4217497" cy="2737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4858258" y="4886188"/>
            <a:ext cx="4035996" cy="830997"/>
          </a:xfrm>
          <a:prstGeom prst="rect">
            <a:avLst/>
          </a:prstGeom>
        </p:spPr>
        <p:txBody>
          <a:bodyPr wrap="square">
            <a:spAutoFit/>
          </a:bodyPr>
          <a:lstStyle/>
          <a:p>
            <a:r>
              <a:rPr lang="es-ES" sz="2400" dirty="0">
                <a:solidFill>
                  <a:schemeClr val="tx2"/>
                </a:solidFill>
                <a:latin typeface="Times New Roman" panose="02020603050405020304" pitchFamily="18" charset="0"/>
                <a:cs typeface="Times New Roman" panose="02020603050405020304" pitchFamily="18" charset="0"/>
              </a:rPr>
              <a:t>Instituto Nacional de Audición y Lenguaje (INAL)</a:t>
            </a:r>
            <a:endParaRPr lang="es-EC" sz="24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6451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340768"/>
            <a:ext cx="8201169" cy="5328592"/>
          </a:xfrm>
        </p:spPr>
        <p:txBody>
          <a:bodyPr/>
          <a:lstStyle/>
          <a:p>
            <a:pPr marL="114300" indent="0" algn="ctr">
              <a:buNone/>
            </a:pPr>
            <a:r>
              <a:rPr lang="es-EC" b="1" dirty="0" smtClean="0">
                <a:latin typeface="Times New Roman" panose="02020603050405020304" pitchFamily="18" charset="0"/>
                <a:cs typeface="Times New Roman" panose="02020603050405020304" pitchFamily="18" charset="0"/>
              </a:rPr>
              <a:t>Dispositivo Kinect </a:t>
            </a:r>
            <a:r>
              <a:rPr lang="es-EC" b="1" dirty="0" smtClean="0">
                <a:latin typeface="Times New Roman" panose="02020603050405020304" pitchFamily="18" charset="0"/>
                <a:cs typeface="Times New Roman" panose="02020603050405020304" pitchFamily="18" charset="0"/>
              </a:rPr>
              <a:t>V2.0 </a:t>
            </a:r>
            <a:r>
              <a:rPr lang="es-EC" b="1" dirty="0" smtClean="0">
                <a:latin typeface="Times New Roman" panose="02020603050405020304" pitchFamily="18" charset="0"/>
                <a:cs typeface="Times New Roman" panose="02020603050405020304" pitchFamily="18" charset="0"/>
              </a:rPr>
              <a:t>de Xbox </a:t>
            </a:r>
            <a:r>
              <a:rPr lang="es-EC" b="1" dirty="0" err="1" smtClean="0">
                <a:latin typeface="Times New Roman" panose="02020603050405020304" pitchFamily="18" charset="0"/>
                <a:cs typeface="Times New Roman" panose="02020603050405020304" pitchFamily="18" charset="0"/>
              </a:rPr>
              <a:t>One</a:t>
            </a:r>
            <a:endParaRPr lang="es-EC" b="1" dirty="0" smtClean="0">
              <a:latin typeface="Times New Roman" panose="02020603050405020304" pitchFamily="18" charset="0"/>
              <a:cs typeface="Times New Roman" panose="02020603050405020304" pitchFamily="18" charset="0"/>
            </a:endParaRPr>
          </a:p>
          <a:p>
            <a:endParaRPr lang="es-ES" sz="2800" dirty="0" smtClean="0"/>
          </a:p>
          <a:p>
            <a:endParaRPr lang="es-ES" sz="2800" dirty="0" smtClean="0"/>
          </a:p>
          <a:p>
            <a:endParaRPr lang="es-ES" sz="2800" dirty="0"/>
          </a:p>
          <a:p>
            <a:pPr marL="0" indent="0">
              <a:buNone/>
            </a:pPr>
            <a:endParaRPr lang="es-EC" b="1" dirty="0" smtClean="0"/>
          </a:p>
          <a:p>
            <a:endParaRPr lang="es-EC" dirty="0"/>
          </a:p>
          <a:p>
            <a:endParaRPr lang="es-EC" dirty="0"/>
          </a:p>
        </p:txBody>
      </p:sp>
      <p:sp>
        <p:nvSpPr>
          <p:cNvPr id="2" name="1 Título"/>
          <p:cNvSpPr>
            <a:spLocks noGrp="1"/>
          </p:cNvSpPr>
          <p:nvPr>
            <p:ph type="title"/>
          </p:nvPr>
        </p:nvSpPr>
        <p:spPr/>
        <p:txBody>
          <a:bodyPr/>
          <a:lstStyle/>
          <a:p>
            <a:r>
              <a:rPr lang="es-EC" dirty="0" smtClean="0"/>
              <a:t>Antecedentes</a:t>
            </a:r>
            <a:endParaRPr lang="es-EC" dirty="0"/>
          </a:p>
        </p:txBody>
      </p:sp>
      <p:pic>
        <p:nvPicPr>
          <p:cNvPr id="6" name="5 Imagen" descr="Kinect 2 Sensor&#10;Depth resolution: 512×424 pixels&#10;RGB resolution: 1920×1080 pixels (16:9)&#10;Frame rate: 30 FPS&#10;Mic frequecy: ..."/>
          <p:cNvPicPr/>
          <p:nvPr/>
        </p:nvPicPr>
        <p:blipFill rotWithShape="1">
          <a:blip r:embed="rId3">
            <a:extLst>
              <a:ext uri="{28A0092B-C50C-407E-A947-70E740481C1C}">
                <a14:useLocalDpi xmlns:a14="http://schemas.microsoft.com/office/drawing/2010/main" val="0"/>
              </a:ext>
            </a:extLst>
          </a:blip>
          <a:srcRect t="15097" r="2703"/>
          <a:stretch/>
        </p:blipFill>
        <p:spPr bwMode="auto">
          <a:xfrm>
            <a:off x="693836" y="1988840"/>
            <a:ext cx="7488832" cy="403244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0215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2060848"/>
            <a:ext cx="4608513" cy="1728192"/>
          </a:xfrm>
        </p:spPr>
        <p:txBody>
          <a:bodyPr>
            <a:normAutofit/>
          </a:bodyPr>
          <a:lstStyle/>
          <a:p>
            <a:pPr marL="0" indent="0" algn="ctr">
              <a:buNone/>
            </a:pPr>
            <a:r>
              <a:rPr lang="es-EC" b="1" dirty="0">
                <a:latin typeface="Times New Roman" panose="02020603050405020304" pitchFamily="18" charset="0"/>
                <a:cs typeface="Times New Roman" panose="02020603050405020304" pitchFamily="18" charset="0"/>
              </a:rPr>
              <a:t>MATLAB</a:t>
            </a:r>
          </a:p>
          <a:p>
            <a:r>
              <a:rPr lang="es-EC" sz="2000" dirty="0" smtClean="0">
                <a:latin typeface="Times New Roman" panose="02020603050405020304" pitchFamily="18" charset="0"/>
                <a:cs typeface="Times New Roman" panose="02020603050405020304" pitchFamily="18" charset="0"/>
              </a:rPr>
              <a:t>Herramienta </a:t>
            </a:r>
            <a:r>
              <a:rPr lang="es-EC" sz="2000" dirty="0">
                <a:latin typeface="Times New Roman" panose="02020603050405020304" pitchFamily="18" charset="0"/>
                <a:cs typeface="Times New Roman" panose="02020603050405020304" pitchFamily="18" charset="0"/>
              </a:rPr>
              <a:t>de software matemático</a:t>
            </a:r>
            <a:endParaRPr lang="es-EC" sz="2000" dirty="0" smtClean="0">
              <a:latin typeface="Times New Roman" panose="02020603050405020304" pitchFamily="18" charset="0"/>
              <a:cs typeface="Times New Roman" panose="02020603050405020304" pitchFamily="18" charset="0"/>
            </a:endParaRPr>
          </a:p>
          <a:p>
            <a:endParaRPr lang="es-EC" b="1" dirty="0" smtClean="0">
              <a:latin typeface="Times New Roman" panose="02020603050405020304" pitchFamily="18" charset="0"/>
              <a:cs typeface="Times New Roman" panose="02020603050405020304" pitchFamily="18" charset="0"/>
            </a:endParaRPr>
          </a:p>
          <a:p>
            <a:endParaRPr lang="es-EC" b="1" dirty="0">
              <a:latin typeface="Times New Roman" panose="02020603050405020304" pitchFamily="18" charset="0"/>
              <a:cs typeface="Times New Roman" panose="02020603050405020304" pitchFamily="18" charset="0"/>
            </a:endParaRPr>
          </a:p>
          <a:p>
            <a:endParaRPr lang="es-EC" b="1" dirty="0" smtClean="0">
              <a:latin typeface="Times New Roman" panose="02020603050405020304" pitchFamily="18" charset="0"/>
              <a:cs typeface="Times New Roman" panose="02020603050405020304" pitchFamily="18" charset="0"/>
            </a:endParaRPr>
          </a:p>
          <a:p>
            <a:endParaRPr lang="es-EC" dirty="0"/>
          </a:p>
          <a:p>
            <a:endParaRPr lang="es-EC" dirty="0" smtClean="0"/>
          </a:p>
          <a:p>
            <a:endParaRPr lang="es-EC" dirty="0"/>
          </a:p>
        </p:txBody>
      </p:sp>
      <p:sp>
        <p:nvSpPr>
          <p:cNvPr id="3" name="2 Título"/>
          <p:cNvSpPr>
            <a:spLocks noGrp="1"/>
          </p:cNvSpPr>
          <p:nvPr>
            <p:ph type="title"/>
          </p:nvPr>
        </p:nvSpPr>
        <p:spPr/>
        <p:txBody>
          <a:bodyPr/>
          <a:lstStyle/>
          <a:p>
            <a:r>
              <a:rPr lang="es-EC" dirty="0" smtClean="0"/>
              <a:t>Antecedentes</a:t>
            </a:r>
            <a:endParaRPr lang="es-EC" dirty="0"/>
          </a:p>
        </p:txBody>
      </p:sp>
      <p:pic>
        <p:nvPicPr>
          <p:cNvPr id="4098" name="Picture 2"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1772816"/>
            <a:ext cx="1867824" cy="167833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4932040" y="3789040"/>
            <a:ext cx="3524008" cy="1261884"/>
          </a:xfrm>
          <a:prstGeom prst="rect">
            <a:avLst/>
          </a:prstGeom>
        </p:spPr>
        <p:txBody>
          <a:bodyPr wrap="square">
            <a:spAutoFit/>
          </a:bodyPr>
          <a:lstStyle/>
          <a:p>
            <a:r>
              <a:rPr lang="es-EC" sz="2000" b="1" dirty="0">
                <a:solidFill>
                  <a:schemeClr val="tx2"/>
                </a:solidFill>
                <a:latin typeface="Times New Roman" panose="02020603050405020304" pitchFamily="18" charset="0"/>
                <a:cs typeface="Times New Roman" panose="02020603050405020304" pitchFamily="18" charset="0"/>
              </a:rPr>
              <a:t>Comunicación </a:t>
            </a:r>
            <a:r>
              <a:rPr lang="es-EC" sz="2000" b="1" dirty="0">
                <a:solidFill>
                  <a:schemeClr val="tx2"/>
                </a:solidFill>
                <a:latin typeface="Times New Roman" panose="02020603050405020304" pitchFamily="18" charset="0"/>
                <a:cs typeface="Times New Roman" panose="02020603050405020304" pitchFamily="18" charset="0"/>
              </a:rPr>
              <a:t>con </a:t>
            </a:r>
            <a:r>
              <a:rPr lang="es-EC" sz="2000" b="1" dirty="0">
                <a:solidFill>
                  <a:schemeClr val="tx2"/>
                </a:solidFill>
                <a:latin typeface="Times New Roman" panose="02020603050405020304" pitchFamily="18" charset="0"/>
                <a:cs typeface="Times New Roman" panose="02020603050405020304" pitchFamily="18" charset="0"/>
              </a:rPr>
              <a:t>Kinect</a:t>
            </a:r>
          </a:p>
          <a:p>
            <a:endParaRPr lang="es-EC" sz="1600" b="1" dirty="0">
              <a:latin typeface="Times New Roman" panose="02020603050405020304" pitchFamily="18" charset="0"/>
              <a:cs typeface="Times New Roman" panose="02020603050405020304" pitchFamily="18" charset="0"/>
            </a:endParaRPr>
          </a:p>
          <a:p>
            <a:r>
              <a:rPr lang="es-EC" sz="2000" dirty="0">
                <a:solidFill>
                  <a:schemeClr val="tx2"/>
                </a:solidFill>
                <a:latin typeface="Times New Roman" panose="02020603050405020304" pitchFamily="18" charset="0"/>
                <a:cs typeface="Times New Roman" panose="02020603050405020304" pitchFamily="18" charset="0"/>
              </a:rPr>
              <a:t>SDK 2.0 Windows</a:t>
            </a:r>
          </a:p>
          <a:p>
            <a:r>
              <a:rPr lang="es-EC" sz="2000" dirty="0" err="1">
                <a:solidFill>
                  <a:schemeClr val="tx2"/>
                </a:solidFill>
                <a:latin typeface="Times New Roman" panose="02020603050405020304" pitchFamily="18" charset="0"/>
                <a:cs typeface="Times New Roman" panose="02020603050405020304" pitchFamily="18" charset="0"/>
              </a:rPr>
              <a:t>Toolboxes</a:t>
            </a:r>
            <a:r>
              <a:rPr lang="es-EC" sz="2000" dirty="0">
                <a:solidFill>
                  <a:schemeClr val="tx2"/>
                </a:solidFill>
                <a:latin typeface="Times New Roman" panose="02020603050405020304" pitchFamily="18" charset="0"/>
                <a:cs typeface="Times New Roman" panose="02020603050405020304" pitchFamily="18" charset="0"/>
              </a:rPr>
              <a:t> : Kinect </a:t>
            </a:r>
            <a:r>
              <a:rPr lang="es-EC" sz="2000" dirty="0" err="1">
                <a:solidFill>
                  <a:schemeClr val="tx2"/>
                </a:solidFill>
                <a:latin typeface="Times New Roman" panose="02020603050405020304" pitchFamily="18" charset="0"/>
                <a:cs typeface="Times New Roman" panose="02020603050405020304" pitchFamily="18" charset="0"/>
              </a:rPr>
              <a:t>for</a:t>
            </a:r>
            <a:r>
              <a:rPr lang="es-EC" sz="2000" dirty="0">
                <a:solidFill>
                  <a:schemeClr val="tx2"/>
                </a:solidFill>
                <a:latin typeface="Times New Roman" panose="02020603050405020304" pitchFamily="18" charset="0"/>
                <a:cs typeface="Times New Roman" panose="02020603050405020304" pitchFamily="18" charset="0"/>
              </a:rPr>
              <a:t> Windows</a:t>
            </a: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3451151"/>
            <a:ext cx="3922787" cy="1901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5726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Objetivos</a:t>
            </a:r>
            <a:endParaRPr lang="es-EC" dirty="0"/>
          </a:p>
        </p:txBody>
      </p:sp>
      <p:sp>
        <p:nvSpPr>
          <p:cNvPr id="4" name="3 Rectángulo"/>
          <p:cNvSpPr/>
          <p:nvPr/>
        </p:nvSpPr>
        <p:spPr>
          <a:xfrm>
            <a:off x="561735" y="1844824"/>
            <a:ext cx="8064896" cy="1077218"/>
          </a:xfrm>
          <a:prstGeom prst="rect">
            <a:avLst/>
          </a:prstGeom>
        </p:spPr>
        <p:txBody>
          <a:bodyPr wrap="square">
            <a:spAutoFit/>
          </a:bodyPr>
          <a:lstStyle/>
          <a:p>
            <a:pPr marL="777240" lvl="2" indent="0">
              <a:buNone/>
            </a:pPr>
            <a:r>
              <a:rPr lang="es-EC" sz="2400" b="1" dirty="0">
                <a:solidFill>
                  <a:schemeClr val="tx2"/>
                </a:solidFill>
                <a:latin typeface="Times New Roman" panose="02020603050405020304" pitchFamily="18" charset="0"/>
                <a:cs typeface="Times New Roman" panose="02020603050405020304" pitchFamily="18" charset="0"/>
              </a:rPr>
              <a:t>General</a:t>
            </a:r>
          </a:p>
          <a:p>
            <a:pPr algn="just"/>
            <a:r>
              <a:rPr lang="es-ES" sz="2000" dirty="0">
                <a:solidFill>
                  <a:schemeClr val="tx2"/>
                </a:solidFill>
                <a:latin typeface="Times New Roman" panose="02020603050405020304" pitchFamily="18" charset="0"/>
                <a:cs typeface="Times New Roman" panose="02020603050405020304" pitchFamily="18" charset="0"/>
              </a:rPr>
              <a:t>Crear una base de datos del lenguaje dactilológico </a:t>
            </a:r>
            <a:r>
              <a:rPr lang="es-ES" sz="2000" dirty="0" smtClean="0">
                <a:solidFill>
                  <a:schemeClr val="tx2"/>
                </a:solidFill>
                <a:latin typeface="Times New Roman" panose="02020603050405020304" pitchFamily="18" charset="0"/>
                <a:cs typeface="Times New Roman" panose="02020603050405020304" pitchFamily="18" charset="0"/>
              </a:rPr>
              <a:t>español ecuatoriano a través del </a:t>
            </a:r>
            <a:r>
              <a:rPr lang="es-ES" sz="2000" dirty="0">
                <a:solidFill>
                  <a:schemeClr val="tx2"/>
                </a:solidFill>
                <a:latin typeface="Times New Roman" panose="02020603050405020304" pitchFamily="18" charset="0"/>
                <a:cs typeface="Times New Roman" panose="02020603050405020304" pitchFamily="18" charset="0"/>
              </a:rPr>
              <a:t>uso </a:t>
            </a:r>
            <a:r>
              <a:rPr lang="es-ES" sz="2000" dirty="0" smtClean="0">
                <a:solidFill>
                  <a:schemeClr val="tx2"/>
                </a:solidFill>
                <a:latin typeface="Times New Roman" panose="02020603050405020304" pitchFamily="18" charset="0"/>
                <a:cs typeface="Times New Roman" panose="02020603050405020304" pitchFamily="18" charset="0"/>
              </a:rPr>
              <a:t>del dispositivo Kinect </a:t>
            </a:r>
            <a:r>
              <a:rPr lang="es-ES" sz="2000" dirty="0">
                <a:solidFill>
                  <a:schemeClr val="tx2"/>
                </a:solidFill>
                <a:latin typeface="Times New Roman" panose="02020603050405020304" pitchFamily="18" charset="0"/>
                <a:cs typeface="Times New Roman" panose="02020603050405020304" pitchFamily="18" charset="0"/>
              </a:rPr>
              <a:t>v2 de Xbox </a:t>
            </a:r>
            <a:r>
              <a:rPr lang="es-ES" sz="2000" dirty="0" err="1">
                <a:solidFill>
                  <a:schemeClr val="tx2"/>
                </a:solidFill>
                <a:latin typeface="Times New Roman" panose="02020603050405020304" pitchFamily="18" charset="0"/>
                <a:cs typeface="Times New Roman" panose="02020603050405020304" pitchFamily="18" charset="0"/>
              </a:rPr>
              <a:t>One</a:t>
            </a:r>
            <a:r>
              <a:rPr lang="es-ES" sz="2000" dirty="0">
                <a:solidFill>
                  <a:schemeClr val="tx2"/>
                </a:solidFill>
                <a:latin typeface="Times New Roman" panose="02020603050405020304" pitchFamily="18" charset="0"/>
                <a:cs typeface="Times New Roman" panose="02020603050405020304" pitchFamily="18" charset="0"/>
              </a:rPr>
              <a:t>.</a:t>
            </a:r>
            <a:endParaRPr lang="es-EC" sz="2000" dirty="0">
              <a:solidFill>
                <a:schemeClr val="tx2"/>
              </a:solidFill>
              <a:latin typeface="Times New Roman" panose="02020603050405020304" pitchFamily="18" charset="0"/>
              <a:cs typeface="Times New Roman" panose="02020603050405020304" pitchFamily="18" charset="0"/>
            </a:endParaRPr>
          </a:p>
        </p:txBody>
      </p:sp>
      <p:sp>
        <p:nvSpPr>
          <p:cNvPr id="6" name="5 Rectángulo"/>
          <p:cNvSpPr/>
          <p:nvPr/>
        </p:nvSpPr>
        <p:spPr>
          <a:xfrm>
            <a:off x="547253" y="3235063"/>
            <a:ext cx="8093860" cy="2677656"/>
          </a:xfrm>
          <a:prstGeom prst="rect">
            <a:avLst/>
          </a:prstGeom>
        </p:spPr>
        <p:txBody>
          <a:bodyPr wrap="square">
            <a:spAutoFit/>
          </a:bodyPr>
          <a:lstStyle/>
          <a:p>
            <a:pPr marL="777240" lvl="2" indent="0">
              <a:buNone/>
            </a:pPr>
            <a:r>
              <a:rPr lang="es-EC" sz="2400" b="1" dirty="0" smtClean="0">
                <a:solidFill>
                  <a:schemeClr val="tx2"/>
                </a:solidFill>
                <a:latin typeface="Times New Roman" panose="02020603050405020304" pitchFamily="18" charset="0"/>
                <a:cs typeface="Times New Roman" panose="02020603050405020304" pitchFamily="18" charset="0"/>
              </a:rPr>
              <a:t>Específicos</a:t>
            </a:r>
            <a:endParaRPr lang="es-EC" sz="2400" b="1" dirty="0">
              <a:solidFill>
                <a:schemeClr val="tx2"/>
              </a:solidFill>
              <a:latin typeface="Times New Roman" panose="02020603050405020304" pitchFamily="18" charset="0"/>
              <a:cs typeface="Times New Roman" panose="02020603050405020304" pitchFamily="18" charset="0"/>
            </a:endParaRPr>
          </a:p>
          <a:p>
            <a:pPr lvl="0" algn="just"/>
            <a:r>
              <a:rPr lang="es-ES" dirty="0">
                <a:solidFill>
                  <a:schemeClr val="tx2"/>
                </a:solidFill>
                <a:latin typeface="Times New Roman" panose="02020603050405020304" pitchFamily="18" charset="0"/>
                <a:cs typeface="Times New Roman" panose="02020603050405020304" pitchFamily="18" charset="0"/>
              </a:rPr>
              <a:t>Describir el lenguaje dactilológico español para personas con discapacidades de comunicación.</a:t>
            </a:r>
            <a:endParaRPr lang="es-EC" dirty="0">
              <a:solidFill>
                <a:schemeClr val="tx2"/>
              </a:solidFill>
              <a:latin typeface="Times New Roman" panose="02020603050405020304" pitchFamily="18" charset="0"/>
              <a:cs typeface="Times New Roman" panose="02020603050405020304" pitchFamily="18" charset="0"/>
            </a:endParaRPr>
          </a:p>
          <a:p>
            <a:pPr lvl="0" algn="just"/>
            <a:r>
              <a:rPr lang="es-ES" dirty="0">
                <a:solidFill>
                  <a:schemeClr val="tx2"/>
                </a:solidFill>
                <a:latin typeface="Times New Roman" panose="02020603050405020304" pitchFamily="18" charset="0"/>
                <a:cs typeface="Times New Roman" panose="02020603050405020304" pitchFamily="18" charset="0"/>
              </a:rPr>
              <a:t>Determinar las palabras de uso común del lenguaje dactilológico español.</a:t>
            </a:r>
            <a:endParaRPr lang="es-EC" dirty="0">
              <a:solidFill>
                <a:schemeClr val="tx2"/>
              </a:solidFill>
              <a:latin typeface="Times New Roman" panose="02020603050405020304" pitchFamily="18" charset="0"/>
              <a:cs typeface="Times New Roman" panose="02020603050405020304" pitchFamily="18" charset="0"/>
            </a:endParaRPr>
          </a:p>
          <a:p>
            <a:pPr lvl="0" algn="just"/>
            <a:r>
              <a:rPr lang="es-ES" dirty="0">
                <a:solidFill>
                  <a:schemeClr val="tx2"/>
                </a:solidFill>
                <a:latin typeface="Times New Roman" panose="02020603050405020304" pitchFamily="18" charset="0"/>
                <a:cs typeface="Times New Roman" panose="02020603050405020304" pitchFamily="18" charset="0"/>
              </a:rPr>
              <a:t>Crear una base de datos de las letras del abecedario español del lenguaje dactilológico.</a:t>
            </a:r>
            <a:endParaRPr lang="es-EC" dirty="0">
              <a:solidFill>
                <a:schemeClr val="tx2"/>
              </a:solidFill>
              <a:latin typeface="Times New Roman" panose="02020603050405020304" pitchFamily="18" charset="0"/>
              <a:cs typeface="Times New Roman" panose="02020603050405020304" pitchFamily="18" charset="0"/>
            </a:endParaRPr>
          </a:p>
          <a:p>
            <a:pPr lvl="0" algn="just"/>
            <a:r>
              <a:rPr lang="es-ES" dirty="0">
                <a:solidFill>
                  <a:schemeClr val="tx2"/>
                </a:solidFill>
                <a:latin typeface="Times New Roman" panose="02020603050405020304" pitchFamily="18" charset="0"/>
                <a:cs typeface="Times New Roman" panose="02020603050405020304" pitchFamily="18" charset="0"/>
              </a:rPr>
              <a:t>Crear una base de datos de palabras como adjetivos, colores, saludos y alimentos del lenguaje dactilológico</a:t>
            </a:r>
            <a:endParaRPr lang="es-EC" dirty="0">
              <a:solidFill>
                <a:schemeClr val="tx2"/>
              </a:solidFill>
              <a:latin typeface="Times New Roman" panose="02020603050405020304" pitchFamily="18" charset="0"/>
              <a:cs typeface="Times New Roman" panose="02020603050405020304" pitchFamily="18" charset="0"/>
            </a:endParaRPr>
          </a:p>
          <a:p>
            <a:pPr lvl="0" algn="just"/>
            <a:r>
              <a:rPr lang="es-ES" dirty="0">
                <a:solidFill>
                  <a:schemeClr val="tx2"/>
                </a:solidFill>
                <a:latin typeface="Times New Roman" panose="02020603050405020304" pitchFamily="18" charset="0"/>
                <a:cs typeface="Times New Roman" panose="02020603050405020304" pitchFamily="18" charset="0"/>
              </a:rPr>
              <a:t>Analizar las muestras obtenidas mediante pruebas de la base de datos.</a:t>
            </a:r>
            <a:endParaRPr lang="es-EC" dirty="0">
              <a:solidFill>
                <a:schemeClr val="tx2"/>
              </a:solidFill>
              <a:latin typeface="Times New Roman" panose="02020603050405020304" pitchFamily="18" charset="0"/>
              <a:cs typeface="Times New Roman" panose="02020603050405020304" pitchFamily="18" charset="0"/>
            </a:endParaRPr>
          </a:p>
        </p:txBody>
      </p:sp>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1506" y="435232"/>
            <a:ext cx="1731918" cy="1697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9578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dirty="0" smtClean="0"/>
              <a:t>Metodología y Desarrollo</a:t>
            </a:r>
            <a:endParaRPr lang="es-EC" dirty="0"/>
          </a:p>
        </p:txBody>
      </p:sp>
      <p:sp>
        <p:nvSpPr>
          <p:cNvPr id="4" name="3 Rectángulo"/>
          <p:cNvSpPr/>
          <p:nvPr/>
        </p:nvSpPr>
        <p:spPr>
          <a:xfrm>
            <a:off x="1187624" y="1484784"/>
            <a:ext cx="1743294"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latin typeface="Times New Roman" panose="02020603050405020304" pitchFamily="18" charset="0"/>
                <a:cs typeface="Times New Roman" panose="02020603050405020304" pitchFamily="18" charset="0"/>
              </a:rPr>
              <a:t>Investigación de antecedentes</a:t>
            </a:r>
            <a:endParaRPr lang="es-EC" dirty="0">
              <a:latin typeface="Times New Roman" panose="02020603050405020304" pitchFamily="18" charset="0"/>
              <a:cs typeface="Times New Roman" panose="02020603050405020304" pitchFamily="18" charset="0"/>
            </a:endParaRPr>
          </a:p>
        </p:txBody>
      </p:sp>
      <p:sp>
        <p:nvSpPr>
          <p:cNvPr id="5" name="4 Rectángulo"/>
          <p:cNvSpPr/>
          <p:nvPr/>
        </p:nvSpPr>
        <p:spPr>
          <a:xfrm>
            <a:off x="1187624" y="3140968"/>
            <a:ext cx="1728192"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latin typeface="Times New Roman" panose="02020603050405020304" pitchFamily="18" charset="0"/>
                <a:cs typeface="Times New Roman" panose="02020603050405020304" pitchFamily="18" charset="0"/>
              </a:rPr>
              <a:t>Recolección de información</a:t>
            </a:r>
          </a:p>
        </p:txBody>
      </p:sp>
      <p:sp>
        <p:nvSpPr>
          <p:cNvPr id="6" name="5 Rectángulo"/>
          <p:cNvSpPr/>
          <p:nvPr/>
        </p:nvSpPr>
        <p:spPr>
          <a:xfrm>
            <a:off x="1187624" y="4869160"/>
            <a:ext cx="1724456"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latin typeface="Times New Roman" panose="02020603050405020304" pitchFamily="18" charset="0"/>
                <a:cs typeface="Times New Roman" panose="02020603050405020304" pitchFamily="18" charset="0"/>
              </a:rPr>
              <a:t>Elaboración del programa de adquisición de datos</a:t>
            </a:r>
          </a:p>
        </p:txBody>
      </p:sp>
      <p:sp>
        <p:nvSpPr>
          <p:cNvPr id="7" name="6 Rectángulo"/>
          <p:cNvSpPr/>
          <p:nvPr/>
        </p:nvSpPr>
        <p:spPr>
          <a:xfrm>
            <a:off x="3707904" y="4869369"/>
            <a:ext cx="1734019"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latin typeface="Times New Roman" panose="02020603050405020304" pitchFamily="18" charset="0"/>
                <a:cs typeface="Times New Roman" panose="02020603050405020304" pitchFamily="18" charset="0"/>
              </a:rPr>
              <a:t>Creación </a:t>
            </a:r>
            <a:r>
              <a:rPr lang="es-EC" dirty="0">
                <a:latin typeface="Times New Roman" panose="02020603050405020304" pitchFamily="18" charset="0"/>
                <a:cs typeface="Times New Roman" panose="02020603050405020304" pitchFamily="18" charset="0"/>
              </a:rPr>
              <a:t>de la base de datos</a:t>
            </a:r>
          </a:p>
        </p:txBody>
      </p:sp>
      <p:sp>
        <p:nvSpPr>
          <p:cNvPr id="8" name="7 Rectángulo"/>
          <p:cNvSpPr/>
          <p:nvPr/>
        </p:nvSpPr>
        <p:spPr>
          <a:xfrm>
            <a:off x="3707904" y="3140968"/>
            <a:ext cx="1734019"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latin typeface="Times New Roman" panose="02020603050405020304" pitchFamily="18" charset="0"/>
                <a:cs typeface="Times New Roman" panose="02020603050405020304" pitchFamily="18" charset="0"/>
              </a:rPr>
              <a:t>Revisión de muestras capturadas</a:t>
            </a:r>
          </a:p>
        </p:txBody>
      </p:sp>
      <p:sp>
        <p:nvSpPr>
          <p:cNvPr id="9" name="8 Rectángulo"/>
          <p:cNvSpPr/>
          <p:nvPr/>
        </p:nvSpPr>
        <p:spPr>
          <a:xfrm>
            <a:off x="3707904" y="1484784"/>
            <a:ext cx="1711602"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latin typeface="Times New Roman" panose="02020603050405020304" pitchFamily="18" charset="0"/>
                <a:cs typeface="Times New Roman" panose="02020603050405020304" pitchFamily="18" charset="0"/>
              </a:rPr>
              <a:t>Codificación de muestras</a:t>
            </a:r>
          </a:p>
        </p:txBody>
      </p:sp>
      <p:sp>
        <p:nvSpPr>
          <p:cNvPr id="10" name="9 Rectángulo"/>
          <p:cNvSpPr/>
          <p:nvPr/>
        </p:nvSpPr>
        <p:spPr>
          <a:xfrm>
            <a:off x="6228184" y="1484784"/>
            <a:ext cx="1728192"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700" dirty="0">
                <a:latin typeface="Times New Roman" panose="02020603050405020304" pitchFamily="18" charset="0"/>
                <a:cs typeface="Times New Roman" panose="02020603050405020304" pitchFamily="18" charset="0"/>
              </a:rPr>
              <a:t>Almacenamiento de la base de datos</a:t>
            </a:r>
          </a:p>
        </p:txBody>
      </p:sp>
      <p:sp>
        <p:nvSpPr>
          <p:cNvPr id="11" name="10 Rectángulo"/>
          <p:cNvSpPr/>
          <p:nvPr/>
        </p:nvSpPr>
        <p:spPr>
          <a:xfrm>
            <a:off x="6228184" y="3140968"/>
            <a:ext cx="1728192"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latin typeface="Times New Roman" panose="02020603050405020304" pitchFamily="18" charset="0"/>
                <a:cs typeface="Times New Roman" panose="02020603050405020304" pitchFamily="18" charset="0"/>
              </a:rPr>
              <a:t>Validación de la base de datos</a:t>
            </a:r>
          </a:p>
        </p:txBody>
      </p:sp>
      <p:sp>
        <p:nvSpPr>
          <p:cNvPr id="12" name="11 Rectángulo"/>
          <p:cNvSpPr/>
          <p:nvPr/>
        </p:nvSpPr>
        <p:spPr>
          <a:xfrm>
            <a:off x="6228184" y="4872923"/>
            <a:ext cx="1728192"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latin typeface="Times New Roman" panose="02020603050405020304" pitchFamily="18" charset="0"/>
                <a:cs typeface="Times New Roman" panose="02020603050405020304" pitchFamily="18" charset="0"/>
              </a:rPr>
              <a:t>Resultados y Conclusiones</a:t>
            </a:r>
          </a:p>
        </p:txBody>
      </p:sp>
      <p:sp>
        <p:nvSpPr>
          <p:cNvPr id="13" name="12 Flecha abajo"/>
          <p:cNvSpPr/>
          <p:nvPr/>
        </p:nvSpPr>
        <p:spPr>
          <a:xfrm>
            <a:off x="1835696" y="2852936"/>
            <a:ext cx="360040" cy="2087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Flecha abajo"/>
          <p:cNvSpPr/>
          <p:nvPr/>
        </p:nvSpPr>
        <p:spPr>
          <a:xfrm>
            <a:off x="1835696" y="4509120"/>
            <a:ext cx="360040" cy="2087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4 Flecha abajo"/>
          <p:cNvSpPr/>
          <p:nvPr/>
        </p:nvSpPr>
        <p:spPr>
          <a:xfrm flipV="1">
            <a:off x="4427984" y="2866733"/>
            <a:ext cx="360040" cy="2022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15 Flecha abajo"/>
          <p:cNvSpPr/>
          <p:nvPr/>
        </p:nvSpPr>
        <p:spPr>
          <a:xfrm flipV="1">
            <a:off x="4473708" y="4509120"/>
            <a:ext cx="360040" cy="219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16 Flecha abajo"/>
          <p:cNvSpPr/>
          <p:nvPr/>
        </p:nvSpPr>
        <p:spPr>
          <a:xfrm>
            <a:off x="6948264" y="2866733"/>
            <a:ext cx="360040" cy="2087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Flecha abajo"/>
          <p:cNvSpPr/>
          <p:nvPr/>
        </p:nvSpPr>
        <p:spPr>
          <a:xfrm>
            <a:off x="6948264" y="4588380"/>
            <a:ext cx="360040" cy="2087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18 Flecha derecha"/>
          <p:cNvSpPr/>
          <p:nvPr/>
        </p:nvSpPr>
        <p:spPr>
          <a:xfrm>
            <a:off x="3203848" y="5301208"/>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19 Flecha derecha"/>
          <p:cNvSpPr/>
          <p:nvPr/>
        </p:nvSpPr>
        <p:spPr>
          <a:xfrm>
            <a:off x="5652120" y="1960088"/>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21312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1340768"/>
            <a:ext cx="7753672" cy="4680520"/>
          </a:xfrm>
        </p:spPr>
        <p:txBody>
          <a:bodyPr>
            <a:noAutofit/>
          </a:bodyPr>
          <a:lstStyle/>
          <a:p>
            <a:pPr marL="114300" indent="0" algn="ctr">
              <a:buNone/>
            </a:pPr>
            <a:r>
              <a:rPr lang="es-EC" sz="9600" dirty="0" smtClean="0">
                <a:latin typeface="Times New Roman" panose="02020603050405020304" pitchFamily="18" charset="0"/>
                <a:cs typeface="Times New Roman" panose="02020603050405020304" pitchFamily="18" charset="0"/>
              </a:rPr>
              <a:t>Creación de                      la base de datos</a:t>
            </a:r>
            <a:endParaRPr lang="es-EC"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82950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2661</TotalTime>
  <Words>1718</Words>
  <Application>Microsoft Office PowerPoint</Application>
  <PresentationFormat>Presentación en pantalla (4:3)</PresentationFormat>
  <Paragraphs>369</Paragraphs>
  <Slides>32</Slides>
  <Notes>20</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Forma de onda</vt:lpstr>
      <vt:lpstr>   UNIVERSIDAD DE LAS FUERZAS ARMADAS ESPE  DEPARTAMENTO DE ELÉCTRICA Y ELECTRÓNICA CARRERA DE INGENIERÍA ELECTRÓNICA Y TELECOMUNICACIONES  TRABAJO DE TITULACIÓN, PREVIO A LA OBTENCIÓN DEL TÍTULO DE INGENIERO EN ELECTRÓNICA Y TELECOMUNICACIONES  DESARROLLO DE UNA BASE DE DATOS DEL LENGUAJE DE SIGNOS ESPAÑOL ECUATORIANO A TRAVES DEL SENSOR KINECT V2 DE XBOX ONE  Integrantes:  HU ZHANPENG TERÁN MEDINA LUIS ADRIÁN </vt:lpstr>
      <vt:lpstr>Temario</vt:lpstr>
      <vt:lpstr>Antecedentes: Trabajos realizados</vt:lpstr>
      <vt:lpstr>Antecedentes</vt:lpstr>
      <vt:lpstr>Antecedentes</vt:lpstr>
      <vt:lpstr>Antecedentes</vt:lpstr>
      <vt:lpstr>Objetivos</vt:lpstr>
      <vt:lpstr>Metodología y Desarrollo</vt:lpstr>
      <vt:lpstr>Presentación de PowerPoint</vt:lpstr>
      <vt:lpstr>Elementos de la Base de datos</vt:lpstr>
      <vt:lpstr>Proceso de creación de la base de datos</vt:lpstr>
      <vt:lpstr>Muestras de la base de datos</vt:lpstr>
      <vt:lpstr>Muestras de la base de datos</vt:lpstr>
      <vt:lpstr>Muestras de la base de datos</vt:lpstr>
      <vt:lpstr>Programa de adquisición de datos</vt:lpstr>
      <vt:lpstr>Detalles de la captura de datos</vt:lpstr>
      <vt:lpstr>Codificación de la base de datos</vt:lpstr>
      <vt:lpstr>Validación de la base de datos</vt:lpstr>
      <vt:lpstr>Proceso de verificación de la base de datos</vt:lpstr>
      <vt:lpstr>Análisis de muestras de la base de datos</vt:lpstr>
      <vt:lpstr>Análisis de muestras de la base de datos</vt:lpstr>
      <vt:lpstr>Análisis de muestras de la base de datos</vt:lpstr>
      <vt:lpstr>Análisis de muestras de la base de datos</vt:lpstr>
      <vt:lpstr>Validación de la base de datos</vt:lpstr>
      <vt:lpstr>Matriz de confusión</vt:lpstr>
      <vt:lpstr>Resultados</vt:lpstr>
      <vt:lpstr>Resultados</vt:lpstr>
      <vt:lpstr>Conclusiones y Recomendaciones</vt:lpstr>
      <vt:lpstr>Conclusiones y Recomendaciones</vt:lpstr>
      <vt:lpstr>Conclusiones y Recomendaciones</vt:lpstr>
      <vt:lpstr>Trabajos Futuros</vt:lpstr>
      <vt:lpstr>GRACIAS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Hu ZhanPeng</dc:creator>
  <cp:lastModifiedBy>Hu ZhanPeng</cp:lastModifiedBy>
  <cp:revision>72</cp:revision>
  <dcterms:created xsi:type="dcterms:W3CDTF">2017-12-14T23:58:11Z</dcterms:created>
  <dcterms:modified xsi:type="dcterms:W3CDTF">2017-12-28T21:32:24Z</dcterms:modified>
</cp:coreProperties>
</file>