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90" r:id="rId10"/>
    <p:sldId id="291" r:id="rId11"/>
    <p:sldId id="267" r:id="rId12"/>
    <p:sldId id="292" r:id="rId13"/>
    <p:sldId id="268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8" r:id="rId29"/>
    <p:sldId id="309" r:id="rId30"/>
    <p:sldId id="314" r:id="rId31"/>
    <p:sldId id="310" r:id="rId32"/>
    <p:sldId id="311" r:id="rId33"/>
    <p:sldId id="312" r:id="rId34"/>
    <p:sldId id="313" r:id="rId3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F88326-D945-45AC-B727-EA3AD390D91A}" type="datetimeFigureOut">
              <a:rPr lang="es-ES" smtClean="0"/>
              <a:t>06/11/2017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C16F18-A381-4E7E-8E89-C0BF770101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2478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16F18-A381-4E7E-8E89-C0BF770101DE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826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27D49-7563-4EF9-9A34-04CF422E43E6}" type="datetimeFigureOut">
              <a:rPr lang="es-ES" smtClean="0"/>
              <a:t>06/11/2017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BF79B-86CB-4E9A-BB90-B8ADB9ED06A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2594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27D49-7563-4EF9-9A34-04CF422E43E6}" type="datetimeFigureOut">
              <a:rPr lang="es-ES" smtClean="0"/>
              <a:t>06/11/2017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BF79B-86CB-4E9A-BB90-B8ADB9ED06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2715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27D49-7563-4EF9-9A34-04CF422E43E6}" type="datetimeFigureOut">
              <a:rPr lang="es-ES" smtClean="0"/>
              <a:t>06/11/2017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BF79B-86CB-4E9A-BB90-B8ADB9ED06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435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27D49-7563-4EF9-9A34-04CF422E43E6}" type="datetimeFigureOut">
              <a:rPr lang="es-ES" smtClean="0"/>
              <a:t>06/11/2017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BF79B-86CB-4E9A-BB90-B8ADB9ED06A5}" type="slidenum">
              <a:rPr lang="es-ES" smtClean="0"/>
              <a:t>‹Nº›</a:t>
            </a:fld>
            <a:endParaRPr lang="es-E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27097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27D49-7563-4EF9-9A34-04CF422E43E6}" type="datetimeFigureOut">
              <a:rPr lang="es-ES" smtClean="0"/>
              <a:t>06/11/2017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BF79B-86CB-4E9A-BB90-B8ADB9ED06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4228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27D49-7563-4EF9-9A34-04CF422E43E6}" type="datetimeFigureOut">
              <a:rPr lang="es-ES" smtClean="0"/>
              <a:t>06/11/2017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BF79B-86CB-4E9A-BB90-B8ADB9ED06A5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4461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27D49-7563-4EF9-9A34-04CF422E43E6}" type="datetimeFigureOut">
              <a:rPr lang="es-ES" smtClean="0"/>
              <a:t>06/11/2017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BF79B-86CB-4E9A-BB90-B8ADB9ED06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318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27D49-7563-4EF9-9A34-04CF422E43E6}" type="datetimeFigureOut">
              <a:rPr lang="es-ES" smtClean="0"/>
              <a:t>06/11/2017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BF79B-86CB-4E9A-BB90-B8ADB9ED06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6385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27D49-7563-4EF9-9A34-04CF422E43E6}" type="datetimeFigureOut">
              <a:rPr lang="es-ES" smtClean="0"/>
              <a:t>06/11/2017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BF79B-86CB-4E9A-BB90-B8ADB9ED06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2003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27D49-7563-4EF9-9A34-04CF422E43E6}" type="datetimeFigureOut">
              <a:rPr lang="es-ES" smtClean="0"/>
              <a:t>06/11/2017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BF79B-86CB-4E9A-BB90-B8ADB9ED06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4441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27D49-7563-4EF9-9A34-04CF422E43E6}" type="datetimeFigureOut">
              <a:rPr lang="es-ES" smtClean="0"/>
              <a:t>06/11/2017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BF79B-86CB-4E9A-BB90-B8ADB9ED06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9543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27D49-7563-4EF9-9A34-04CF422E43E6}" type="datetimeFigureOut">
              <a:rPr lang="es-ES" smtClean="0"/>
              <a:t>06/11/2017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BF79B-86CB-4E9A-BB90-B8ADB9ED06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2352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27D49-7563-4EF9-9A34-04CF422E43E6}" type="datetimeFigureOut">
              <a:rPr lang="es-ES" smtClean="0"/>
              <a:t>06/11/2017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BF79B-86CB-4E9A-BB90-B8ADB9ED06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0506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27D49-7563-4EF9-9A34-04CF422E43E6}" type="datetimeFigureOut">
              <a:rPr lang="es-ES" smtClean="0"/>
              <a:t>06/11/2017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BF79B-86CB-4E9A-BB90-B8ADB9ED06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2862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27D49-7563-4EF9-9A34-04CF422E43E6}" type="datetimeFigureOut">
              <a:rPr lang="es-ES" smtClean="0"/>
              <a:t>06/11/2017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BF79B-86CB-4E9A-BB90-B8ADB9ED06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0932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27D49-7563-4EF9-9A34-04CF422E43E6}" type="datetimeFigureOut">
              <a:rPr lang="es-ES" smtClean="0"/>
              <a:t>06/11/2017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BF79B-86CB-4E9A-BB90-B8ADB9ED06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448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27D49-7563-4EF9-9A34-04CF422E43E6}" type="datetimeFigureOut">
              <a:rPr lang="es-ES" smtClean="0"/>
              <a:t>06/11/2017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BF79B-86CB-4E9A-BB90-B8ADB9ED06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8151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7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4C27D49-7563-4EF9-9A34-04CF422E43E6}" type="datetimeFigureOut">
              <a:rPr lang="es-ES" smtClean="0"/>
              <a:t>06/11/2017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17BF79B-86CB-4E9A-BB90-B8ADB9ED06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17152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0" y="1249251"/>
            <a:ext cx="12192000" cy="8015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b="1" dirty="0" smtClean="0">
                <a:ln w="5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DEPARTAMENTO DE CIENCIAS DE LA VIDA Y LA AGRICULTURA</a:t>
            </a:r>
            <a:r>
              <a:rPr lang="es-EC" sz="2400" dirty="0" smtClean="0">
                <a:ln w="5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s-EC" sz="2400" dirty="0" smtClean="0">
                <a:ln w="5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s-EC" sz="2400" b="1" dirty="0" smtClean="0">
                <a:ln w="5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CARRERA DE INGENIERÍA AGROPECUARIA</a:t>
            </a:r>
            <a:endParaRPr lang="es-ES" sz="2400" dirty="0">
              <a:ln w="5000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0" y="1941003"/>
            <a:ext cx="12192000" cy="6858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C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TRABAJO DE TITULACIÓN, PREVIO A LA OBTENCIÓN DEL TÍTULO DE INGENIERO AGROPECUARIO</a:t>
            </a:r>
          </a:p>
          <a:p>
            <a:pPr algn="ctr"/>
            <a:endParaRPr lang="es-EC" sz="2400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sz="2400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s-EC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S" sz="2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6" name="Picture 2" descr="Resultado de imagen para espe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296" y="0"/>
            <a:ext cx="5370490" cy="124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ítulo 2"/>
          <p:cNvSpPr txBox="1">
            <a:spLocks/>
          </p:cNvSpPr>
          <p:nvPr/>
        </p:nvSpPr>
        <p:spPr>
          <a:xfrm>
            <a:off x="0" y="5992381"/>
            <a:ext cx="12192000" cy="102016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C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SANTO DOMINGO – ECUADOR</a:t>
            </a:r>
            <a:br>
              <a:rPr lang="es-EC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</a:p>
          <a:p>
            <a:pPr algn="ctr"/>
            <a:endParaRPr lang="es-ES" sz="2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386365" y="2995594"/>
            <a:ext cx="11462197" cy="12378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“EVALUACIÓN DE ALTERNATIVAS DE MANEJO PARA EL CONTROL DE ENFERMEDADES DE SUELO DEL TOMATE RIÑÓN, PRODUCIDO EN SUSTRATOS A CAMPO ABIERTO”.</a:t>
            </a:r>
            <a:r>
              <a:rPr lang="es-ES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S" sz="2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ubtítulo 2"/>
          <p:cNvSpPr txBox="1">
            <a:spLocks/>
          </p:cNvSpPr>
          <p:nvPr/>
        </p:nvSpPr>
        <p:spPr>
          <a:xfrm>
            <a:off x="15651" y="2591141"/>
            <a:ext cx="9708525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C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TEMA:</a:t>
            </a:r>
          </a:p>
          <a:p>
            <a:pPr algn="just"/>
            <a:endParaRPr lang="es-ES" sz="28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15651" y="3961526"/>
            <a:ext cx="9708525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C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AUTORES:</a:t>
            </a:r>
          </a:p>
          <a:p>
            <a:pPr algn="just"/>
            <a:endParaRPr lang="es-ES" sz="28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15651" y="4209868"/>
            <a:ext cx="11974580" cy="12101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cap="none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Luna Moreira María Judith</a:t>
            </a:r>
          </a:p>
          <a:p>
            <a:pPr algn="ctr"/>
            <a:r>
              <a:rPr lang="es-EC" sz="2400" cap="none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Moreno Ruiz Andrés Sebastián</a:t>
            </a:r>
            <a:r>
              <a:rPr lang="es-ES" sz="2400" cap="none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sz="2400" cap="none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S" sz="2400" cap="none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ubtítulo 2"/>
          <p:cNvSpPr txBox="1">
            <a:spLocks/>
          </p:cNvSpPr>
          <p:nvPr/>
        </p:nvSpPr>
        <p:spPr>
          <a:xfrm>
            <a:off x="15651" y="5020407"/>
            <a:ext cx="9708525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C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DIRECTOR:</a:t>
            </a:r>
          </a:p>
          <a:p>
            <a:pPr algn="just"/>
            <a:endParaRPr lang="es-ES" sz="28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15651" y="5178223"/>
            <a:ext cx="12176349" cy="6757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cap="none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Ing. Patricio Vaca Pazmiño Mgs</a:t>
            </a:r>
            <a:endParaRPr lang="es-ES" sz="2400" cap="none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45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/>
          </p:nvPr>
        </p:nvGraphicFramePr>
        <p:xfrm>
          <a:off x="1146220" y="1302053"/>
          <a:ext cx="10148552" cy="518160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6089791"/>
                <a:gridCol w="4058761"/>
              </a:tblGrid>
              <a:tr h="55250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2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Materiales de campo</a:t>
                      </a:r>
                      <a:endParaRPr lang="es-ES" sz="20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1" marR="486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2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Materiales de oficina</a:t>
                      </a:r>
                      <a:endParaRPr lang="es-ES" sz="20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1" marR="486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</a:tr>
              <a:tr h="4117226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600" b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Plantas </a:t>
                      </a:r>
                      <a:r>
                        <a:rPr lang="es-EC" sz="16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tomate (variedad </a:t>
                      </a:r>
                      <a:r>
                        <a:rPr lang="es-EC" sz="1600" b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Daniela)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600" b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Fundas </a:t>
                      </a:r>
                      <a:r>
                        <a:rPr lang="es-EC" sz="16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sustrato (</a:t>
                      </a:r>
                      <a:r>
                        <a:rPr lang="es-EC" sz="1600" b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libras)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600" b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Sistema </a:t>
                      </a:r>
                      <a:r>
                        <a:rPr lang="es-EC" sz="16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riego : Cintas con goteros    </a:t>
                      </a:r>
                      <a:r>
                        <a:rPr lang="es-EC" sz="1600" b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autocompensantes</a:t>
                      </a:r>
                      <a:endParaRPr lang="es-EC" sz="1600" b="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600" b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Cinta tomatera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600" b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Balanzas </a:t>
                      </a:r>
                      <a:r>
                        <a:rPr lang="es-EC" sz="16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(g - </a:t>
                      </a:r>
                      <a:r>
                        <a:rPr lang="es-EC" sz="1600" b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kg)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600" b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Alambre galvanizado </a:t>
                      </a:r>
                      <a:r>
                        <a:rPr lang="es-EC" sz="16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número </a:t>
                      </a:r>
                      <a:r>
                        <a:rPr lang="es-EC" sz="1600" b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600" b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Postes </a:t>
                      </a:r>
                      <a:r>
                        <a:rPr lang="es-EC" sz="16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caña guadua de 2,5 </a:t>
                      </a:r>
                      <a:r>
                        <a:rPr lang="es-EC" sz="1600" b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metros 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600" b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Fertilizantes 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600" b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Agroquímicos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600" b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Bombas </a:t>
                      </a:r>
                      <a:r>
                        <a:rPr lang="es-EC" sz="16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mochila y accesorios de fumigación</a:t>
                      </a:r>
                      <a:endParaRPr lang="es-ES" sz="16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1" marR="486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600" b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Computadora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600" b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Cámara digital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600" b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Etiquetas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600" b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Material </a:t>
                      </a:r>
                      <a:r>
                        <a:rPr lang="es-EC" sz="16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</a:t>
                      </a:r>
                      <a:r>
                        <a:rPr lang="es-EC" sz="1600" b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escritorio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600" b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Libreta </a:t>
                      </a:r>
                      <a:r>
                        <a:rPr lang="es-EC" sz="16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</a:t>
                      </a:r>
                      <a:r>
                        <a:rPr lang="es-EC" sz="1600" b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campo.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600" b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GPS</a:t>
                      </a:r>
                      <a:r>
                        <a:rPr lang="es-EC" sz="16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ES" sz="16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6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81" marR="486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ítulo 1"/>
          <p:cNvSpPr txBox="1">
            <a:spLocks/>
          </p:cNvSpPr>
          <p:nvPr/>
        </p:nvSpPr>
        <p:spPr>
          <a:xfrm>
            <a:off x="0" y="238693"/>
            <a:ext cx="12192000" cy="12264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dirty="0" smtClean="0">
                <a:ln w="3175" cmpd="sng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  materiales</a:t>
            </a:r>
            <a:endParaRPr lang="es-ES" dirty="0">
              <a:ln w="3175" cmpd="sng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9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0" y="238693"/>
            <a:ext cx="12192000" cy="12264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dirty="0" smtClean="0">
                <a:ln w="3175" cmpd="sng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métodos</a:t>
            </a:r>
            <a:endParaRPr lang="es-ES" dirty="0">
              <a:ln w="3175" cmpd="sng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25003" y="2030109"/>
            <a:ext cx="11475075" cy="1285133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 algn="just">
              <a:buNone/>
            </a:pPr>
            <a:r>
              <a:rPr lang="es-ES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 en estudio</a:t>
            </a:r>
            <a:endParaRPr lang="es-E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Uso </a:t>
            </a:r>
            <a:r>
              <a:rPr lang="es-EC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C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insumos para </a:t>
            </a:r>
            <a:r>
              <a:rPr lang="es-EC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control y prevención de enfermedades vasculares </a:t>
            </a:r>
            <a:r>
              <a:rPr lang="es-EC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s-EC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diferentes ingredientes activos y sustancias orgánicas, comparadas con un tratamiento </a:t>
            </a:r>
            <a:r>
              <a:rPr lang="es-EC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testigo.</a:t>
            </a:r>
            <a:endParaRPr lang="es-ES" sz="4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425003" y="4079647"/>
            <a:ext cx="11475075" cy="1285133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 algn="just">
              <a:buNone/>
            </a:pPr>
            <a:r>
              <a:rPr lang="es-ES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Tipo de diseño</a:t>
            </a:r>
            <a:endParaRPr lang="es-E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diseño que se utilizó en la investigación es de Bloques Completos al Azar (DBCA), debido a la heterogeneidad del </a:t>
            </a:r>
            <a:r>
              <a:rPr lang="es-ES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terreno.</a:t>
            </a:r>
            <a:endParaRPr lang="es-ES" sz="4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97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0" y="238693"/>
            <a:ext cx="12192000" cy="12264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dirty="0" smtClean="0">
                <a:ln w="3175" cmpd="sng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métodos</a:t>
            </a:r>
            <a:endParaRPr lang="es-ES" dirty="0">
              <a:ln w="3175" cmpd="sng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1300765" y="1255480"/>
            <a:ext cx="9723549" cy="2762728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 algn="just">
              <a:buNone/>
            </a:pPr>
            <a:r>
              <a:rPr lang="es-ES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Tratamientos</a:t>
            </a:r>
          </a:p>
          <a:p>
            <a:pPr algn="just"/>
            <a:r>
              <a:rPr lang="es-ES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T0 </a:t>
            </a:r>
            <a:r>
              <a:rPr lang="es-ES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Tratamiento testigo, manejo convencional  </a:t>
            </a:r>
          </a:p>
          <a:p>
            <a:pPr algn="just"/>
            <a:r>
              <a:rPr lang="es-E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s-ES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T1</a:t>
            </a:r>
            <a:r>
              <a:rPr lang="es-E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ES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Aplicación de microorganismos, </a:t>
            </a:r>
            <a:r>
              <a:rPr lang="es-ES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dosis </a:t>
            </a:r>
            <a:r>
              <a:rPr lang="es-E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3 L/ha.</a:t>
            </a:r>
          </a:p>
          <a:p>
            <a:pPr algn="just"/>
            <a:r>
              <a:rPr lang="es-E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s-ES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T2 : </a:t>
            </a:r>
            <a:r>
              <a:rPr lang="es-ES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Aplicación </a:t>
            </a:r>
            <a:r>
              <a:rPr lang="es-E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Propamocarb</a:t>
            </a:r>
            <a:r>
              <a:rPr lang="es-E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dosis de 1,5 L/ha.</a:t>
            </a:r>
          </a:p>
          <a:p>
            <a:pPr algn="just"/>
            <a:r>
              <a:rPr lang="es-ES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T3 : </a:t>
            </a:r>
            <a:r>
              <a:rPr lang="es-ES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Aplicación </a:t>
            </a:r>
            <a:r>
              <a:rPr lang="es-E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S" sz="24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Himexasol</a:t>
            </a:r>
            <a:r>
              <a:rPr lang="es-ES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l</a:t>
            </a:r>
            <a:r>
              <a:rPr lang="es-E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 L/ha.</a:t>
            </a:r>
          </a:p>
          <a:p>
            <a:pPr algn="just"/>
            <a:r>
              <a:rPr lang="es-E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s-ES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T4 : </a:t>
            </a:r>
            <a:r>
              <a:rPr lang="es-ES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Aplicación </a:t>
            </a:r>
            <a:r>
              <a:rPr lang="es-E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insumos orgánicos, </a:t>
            </a:r>
            <a:r>
              <a:rPr lang="es-ES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dosis </a:t>
            </a:r>
            <a:r>
              <a:rPr lang="es-E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5 </a:t>
            </a:r>
            <a:r>
              <a:rPr lang="es-E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</a:t>
            </a:r>
            <a:r>
              <a:rPr lang="es-E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/ha.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631" y="4172756"/>
            <a:ext cx="7867650" cy="260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/>
          <p:cNvSpPr txBox="1">
            <a:spLocks/>
          </p:cNvSpPr>
          <p:nvPr/>
        </p:nvSpPr>
        <p:spPr>
          <a:xfrm>
            <a:off x="190558" y="1087758"/>
            <a:ext cx="5384152" cy="5598959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r>
              <a:rPr lang="es-ES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Diseño experimental</a:t>
            </a:r>
            <a:endParaRPr lang="es-ES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Bloques </a:t>
            </a:r>
            <a:r>
              <a:rPr lang="es-ES" sz="1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Completos al Azar (DBCA</a:t>
            </a:r>
            <a:r>
              <a:rPr lang="es-ES" sz="1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es-ES" sz="18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r>
              <a:rPr lang="es-ES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Repeticiones </a:t>
            </a:r>
            <a:endParaRPr lang="es-ES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Cinco repeticiones </a:t>
            </a:r>
            <a:r>
              <a:rPr lang="es-ES" sz="1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 cada uno de los </a:t>
            </a:r>
            <a:r>
              <a:rPr lang="es-ES" sz="1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tratamientos</a:t>
            </a:r>
          </a:p>
          <a:p>
            <a:endParaRPr lang="es-ES" sz="18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2" indent="0">
              <a:spcBef>
                <a:spcPts val="1000"/>
              </a:spcBef>
              <a:buNone/>
            </a:pPr>
            <a:r>
              <a:rPr lang="es-ES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Características de la unidad experimental </a:t>
            </a:r>
            <a:endParaRPr lang="es-ES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Número </a:t>
            </a:r>
            <a:r>
              <a:rPr lang="es-EC" sz="1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Unidades experimentales: 25 </a:t>
            </a:r>
            <a:endParaRPr lang="es-ES" sz="18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s-EC" sz="1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Área de las unidades experimentales: 8,4m²</a:t>
            </a:r>
            <a:endParaRPr lang="es-ES" sz="18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Largo: 4 m</a:t>
            </a:r>
            <a:endParaRPr lang="es-ES" sz="18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Ancho: 2,1 m</a:t>
            </a:r>
            <a:endParaRPr lang="es-ES" sz="18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s-EC" sz="1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Área de la parcela neta : </a:t>
            </a:r>
            <a:r>
              <a:rPr lang="es-EC" sz="1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3,84</a:t>
            </a:r>
            <a:r>
              <a:rPr lang="es-EC" sz="1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m²</a:t>
            </a:r>
            <a:endParaRPr lang="es-ES" sz="18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Largo: 2,4 m</a:t>
            </a:r>
            <a:endParaRPr lang="es-ES" sz="18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Ancho: </a:t>
            </a:r>
            <a:r>
              <a:rPr lang="es-EC" sz="1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1,6 </a:t>
            </a:r>
            <a:r>
              <a:rPr lang="es-EC" sz="1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s-ES" sz="18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s-EC" sz="1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Área total del ensayo: </a:t>
            </a:r>
            <a:r>
              <a:rPr lang="es-EC" sz="1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224,6 </a:t>
            </a:r>
            <a:r>
              <a:rPr lang="es-EC" sz="1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m²</a:t>
            </a:r>
            <a:endParaRPr lang="es-ES" sz="18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8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5" r="13025" b="16783"/>
          <a:stretch/>
        </p:blipFill>
        <p:spPr bwMode="auto">
          <a:xfrm>
            <a:off x="5808372" y="2652028"/>
            <a:ext cx="2266682" cy="15326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5669795" y="4308281"/>
            <a:ext cx="26710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C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2.Área total por unidad experimental</a:t>
            </a:r>
            <a:endParaRPr lang="es-ES" sz="1100" i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136" y="1087758"/>
            <a:ext cx="3752850" cy="497205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8815027" y="6175717"/>
            <a:ext cx="3223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C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3.Diseño del experimento</a:t>
            </a:r>
            <a:endParaRPr lang="es-ES" sz="1100" i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0" y="161420"/>
            <a:ext cx="12038986" cy="12264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dirty="0" smtClean="0">
                <a:ln w="3175" cmpd="sng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métodos</a:t>
            </a:r>
            <a:endParaRPr lang="es-ES" dirty="0">
              <a:ln w="3175" cmpd="sng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65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/>
          <p:cNvSpPr txBox="1">
            <a:spLocks/>
          </p:cNvSpPr>
          <p:nvPr/>
        </p:nvSpPr>
        <p:spPr>
          <a:xfrm>
            <a:off x="347730" y="1493660"/>
            <a:ext cx="5434884" cy="3232885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Desarrollo de la planta en diferentes etapas fenológicas: </a:t>
            </a:r>
            <a:r>
              <a:rPr lang="es-ES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Observamos el desarrollo diario de las plantas y el efecto de los diferentes tratamientos sobre las mismas.</a:t>
            </a:r>
            <a:endParaRPr lang="es-ES" sz="20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Altura </a:t>
            </a:r>
          </a:p>
          <a:p>
            <a:pPr algn="just"/>
            <a:r>
              <a:rPr lang="es-ES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Cobertura </a:t>
            </a:r>
          </a:p>
          <a:p>
            <a:pPr algn="just"/>
            <a:r>
              <a:rPr lang="es-ES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Días a la floración </a:t>
            </a:r>
          </a:p>
          <a:p>
            <a:pPr algn="just"/>
            <a:r>
              <a:rPr lang="es-ES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Altura del primer botón floral</a:t>
            </a:r>
          </a:p>
          <a:p>
            <a:pPr algn="just"/>
            <a:r>
              <a:rPr lang="es-ES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Distancia  entre racimos.</a:t>
            </a:r>
            <a:endParaRPr lang="es-E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 txBox="1">
            <a:spLocks/>
          </p:cNvSpPr>
          <p:nvPr/>
        </p:nvSpPr>
        <p:spPr>
          <a:xfrm>
            <a:off x="347730" y="5111684"/>
            <a:ext cx="5434884" cy="1340631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Evaluación de la incidencia de enfermedades que se presentaron en el cultivo. </a:t>
            </a:r>
            <a:r>
              <a:rPr lang="es-ES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Evaluamos los niveles de daños generados en la planta, que afectaron su desarrollo y producción. </a:t>
            </a:r>
            <a:endParaRPr lang="es-ES" sz="20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s-E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6282743" y="1493659"/>
            <a:ext cx="5514305" cy="3232885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Rendimiento : </a:t>
            </a:r>
            <a:endParaRPr lang="es-E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s-ES" sz="20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Producción de fruta/planta en Kg</a:t>
            </a:r>
          </a:p>
          <a:p>
            <a:pPr algn="just"/>
            <a:r>
              <a:rPr lang="es-ES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Kg </a:t>
            </a:r>
            <a:r>
              <a:rPr lang="es-ES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fruta/m</a:t>
            </a:r>
            <a:r>
              <a:rPr lang="es-EC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²</a:t>
            </a:r>
          </a:p>
          <a:p>
            <a:pPr algn="just"/>
            <a:r>
              <a:rPr lang="es-EC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s-EC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úmero </a:t>
            </a:r>
            <a:r>
              <a:rPr lang="es-EC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pisos </a:t>
            </a:r>
            <a:r>
              <a:rPr lang="es-EC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florales/planta</a:t>
            </a:r>
          </a:p>
          <a:p>
            <a:pPr algn="just"/>
            <a:r>
              <a:rPr lang="es-EC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s-EC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úmero </a:t>
            </a:r>
            <a:r>
              <a:rPr lang="es-EC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C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frutas/racimo</a:t>
            </a:r>
          </a:p>
          <a:p>
            <a:pPr algn="just"/>
            <a:r>
              <a:rPr lang="es-EC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s-EC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eso </a:t>
            </a:r>
            <a:r>
              <a:rPr lang="es-EC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promedio de la </a:t>
            </a:r>
            <a:r>
              <a:rPr lang="es-EC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fruta.</a:t>
            </a:r>
            <a:endParaRPr lang="es-E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6282742" y="5111684"/>
            <a:ext cx="5514305" cy="1340631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Identificación de microorganismos patógenos. </a:t>
            </a:r>
            <a:r>
              <a:rPr lang="es-ES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identificó en laboratorio, a los microorganismos patógenos presentes en los tratamientos.</a:t>
            </a:r>
            <a:endParaRPr lang="es-ES" sz="20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s-E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0" y="238693"/>
            <a:ext cx="12192000" cy="12264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dirty="0" smtClean="0">
                <a:ln w="3175" cmpd="sng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  Variables   medidas</a:t>
            </a:r>
            <a:endParaRPr lang="es-ES" i="1" dirty="0" smtClean="0">
              <a:ln w="3175" cmpd="sng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2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0" y="238693"/>
            <a:ext cx="12192000" cy="12264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dirty="0" smtClean="0">
                <a:ln w="3175" cmpd="sng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Establecimiento del ensayo</a:t>
            </a:r>
          </a:p>
        </p:txBody>
      </p:sp>
      <p:sp>
        <p:nvSpPr>
          <p:cNvPr id="3" name="Marcador de contenido 2"/>
          <p:cNvSpPr txBox="1">
            <a:spLocks/>
          </p:cNvSpPr>
          <p:nvPr/>
        </p:nvSpPr>
        <p:spPr>
          <a:xfrm>
            <a:off x="180305" y="1316399"/>
            <a:ext cx="4481847" cy="1272255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AutoNum type="arabicParenR"/>
            </a:pPr>
            <a:r>
              <a:rPr lang="es-ES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Llenado de fundas: </a:t>
            </a:r>
            <a:r>
              <a:rPr lang="es-ES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25% materia orgánica, 25% aserrín de balsa y 50% tierra de un cultivo de  cacao. </a:t>
            </a:r>
            <a:endParaRPr lang="es-ES" sz="20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180305" y="3354764"/>
            <a:ext cx="4481847" cy="1191477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Siembra: </a:t>
            </a:r>
            <a:r>
              <a:rPr lang="es-ES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realizada en horas de la mañana, y la resiembra cinco días después .</a:t>
            </a:r>
            <a:endParaRPr lang="es-ES" sz="20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180305" y="5009303"/>
            <a:ext cx="4481847" cy="1224071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Densidad de siembra: </a:t>
            </a:r>
            <a:r>
              <a:rPr lang="es-ES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2,94 plantas/ m² (29 400 plantas/ha</a:t>
            </a:r>
            <a:r>
              <a:rPr lang="es-ES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(Cornejo, </a:t>
            </a:r>
            <a:r>
              <a:rPr lang="es-ES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2009) y (Ramírez, 2013) </a:t>
            </a:r>
          </a:p>
          <a:p>
            <a:pPr marL="0" indent="0" algn="just">
              <a:buNone/>
            </a:pPr>
            <a:r>
              <a:rPr lang="es-ES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6362164" y="1316398"/>
            <a:ext cx="5022759" cy="976041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Distancia de siembra: </a:t>
            </a:r>
            <a:r>
              <a:rPr lang="es-EC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0,4 m </a:t>
            </a:r>
            <a:r>
              <a:rPr lang="es-EC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entre </a:t>
            </a:r>
            <a:r>
              <a:rPr lang="es-EC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plantas, </a:t>
            </a:r>
            <a:r>
              <a:rPr lang="es-EC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0,6 </a:t>
            </a:r>
            <a:r>
              <a:rPr lang="es-EC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entre </a:t>
            </a:r>
            <a:r>
              <a:rPr lang="es-EC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hileras y 1,20 m </a:t>
            </a:r>
            <a:r>
              <a:rPr lang="es-EC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entre calles.</a:t>
            </a:r>
            <a:endParaRPr lang="es-E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s-ES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6362162" y="2665346"/>
            <a:ext cx="5022761" cy="689418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Número de plantas estudiadas: </a:t>
            </a:r>
            <a:r>
              <a:rPr lang="es-ES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 </a:t>
            </a:r>
            <a:endParaRPr lang="es-E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s-ES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249" y="3603461"/>
            <a:ext cx="6413678" cy="312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8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0" y="238693"/>
            <a:ext cx="12192000" cy="12264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dirty="0" smtClean="0">
                <a:ln w="3175" cmpd="sng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Métodos específicos del manejo del experimento </a:t>
            </a:r>
          </a:p>
        </p:txBody>
      </p:sp>
      <p:sp>
        <p:nvSpPr>
          <p:cNvPr id="3" name="Marcador de contenido 2"/>
          <p:cNvSpPr txBox="1">
            <a:spLocks/>
          </p:cNvSpPr>
          <p:nvPr/>
        </p:nvSpPr>
        <p:spPr>
          <a:xfrm>
            <a:off x="540914" y="2094193"/>
            <a:ext cx="4481847" cy="4082603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AutoNum type="arabicParenR"/>
            </a:pPr>
            <a:r>
              <a:rPr lang="es-ES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Preparación del sustrato </a:t>
            </a:r>
            <a:endParaRPr lang="es-E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arenR"/>
            </a:pPr>
            <a:r>
              <a:rPr lang="es-ES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Siembra</a:t>
            </a:r>
          </a:p>
          <a:p>
            <a:pPr marL="342900" indent="-342900" algn="just">
              <a:buAutoNum type="arabicParenR"/>
            </a:pPr>
            <a:r>
              <a:rPr lang="es-ES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Selección de plantas que fueron evaluadas en el proyecto</a:t>
            </a:r>
            <a:endParaRPr lang="es-ES" sz="2000" b="1" dirty="0" smtClean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arenR"/>
            </a:pPr>
            <a:r>
              <a:rPr lang="es-ES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Tutoreo</a:t>
            </a:r>
          </a:p>
          <a:p>
            <a:pPr marL="342900" indent="-342900" algn="just">
              <a:buAutoNum type="arabicParenR"/>
            </a:pPr>
            <a:r>
              <a:rPr lang="es-ES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 fitosanitario</a:t>
            </a:r>
          </a:p>
          <a:p>
            <a:pPr marL="342900" indent="-342900" algn="just">
              <a:buAutoNum type="arabicParenR"/>
            </a:pPr>
            <a:r>
              <a:rPr lang="es-ES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Fertilización </a:t>
            </a:r>
          </a:p>
          <a:p>
            <a:pPr marL="342900" indent="-342900" algn="just">
              <a:buAutoNum type="arabicParenR"/>
            </a:pPr>
            <a:r>
              <a:rPr lang="es-ES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 de malezas</a:t>
            </a:r>
          </a:p>
          <a:p>
            <a:pPr marL="342900" indent="-342900" algn="just">
              <a:buAutoNum type="arabicParenR"/>
            </a:pPr>
            <a:r>
              <a:rPr lang="es-ES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Podas</a:t>
            </a:r>
          </a:p>
          <a:p>
            <a:pPr marL="342900" indent="-342900" algn="just">
              <a:buAutoNum type="arabicParenR"/>
            </a:pPr>
            <a:r>
              <a:rPr lang="es-ES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Cosecha.</a:t>
            </a:r>
          </a:p>
        </p:txBody>
      </p:sp>
      <p:pic>
        <p:nvPicPr>
          <p:cNvPr id="12290" name="Picture 2" descr="La imagen puede contener: planta, exterior y naturale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839" y="1849495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93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-1" y="165723"/>
            <a:ext cx="11771291" cy="12264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dirty="0" smtClean="0">
                <a:ln w="3175" cmpd="sng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Resultados: Altura DE PLANTA</a:t>
            </a:r>
          </a:p>
        </p:txBody>
      </p:sp>
      <p:sp>
        <p:nvSpPr>
          <p:cNvPr id="3" name="Marcador de contenido 2"/>
          <p:cNvSpPr txBox="1">
            <a:spLocks/>
          </p:cNvSpPr>
          <p:nvPr/>
        </p:nvSpPr>
        <p:spPr>
          <a:xfrm>
            <a:off x="347369" y="1249251"/>
            <a:ext cx="11578467" cy="1326524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el avance del </a:t>
            </a:r>
            <a:r>
              <a:rPr lang="es-EC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ensayo </a:t>
            </a:r>
            <a:r>
              <a:rPr lang="es-EC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 </a:t>
            </a:r>
            <a:r>
              <a:rPr lang="es-EC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tratamientos marcaron diferencias significativas para dos grupos de tratamientos, es decir </a:t>
            </a:r>
            <a:r>
              <a:rPr lang="es-EC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s-EC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C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s-EC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tratamientos fueron iguales y con </a:t>
            </a:r>
            <a:r>
              <a:rPr lang="es-EC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altos </a:t>
            </a:r>
            <a:r>
              <a:rPr lang="es-EC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promedios, a diferencia </a:t>
            </a:r>
            <a:r>
              <a:rPr lang="es-EC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otro </a:t>
            </a:r>
            <a:r>
              <a:rPr lang="es-EC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grupo que </a:t>
            </a:r>
            <a:r>
              <a:rPr lang="es-EC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mantuvo </a:t>
            </a:r>
            <a:r>
              <a:rPr lang="es-EC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 promedios más bajos.</a:t>
            </a:r>
            <a:endParaRPr lang="es-E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s-ES" sz="105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853" y="2806489"/>
            <a:ext cx="6136983" cy="391389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69" y="2806489"/>
            <a:ext cx="5176086" cy="391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2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0" y="200056"/>
            <a:ext cx="12192000" cy="12264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dirty="0" smtClean="0">
                <a:ln w="3175" cmpd="sng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Área foliar</a:t>
            </a:r>
          </a:p>
        </p:txBody>
      </p:sp>
      <p:sp>
        <p:nvSpPr>
          <p:cNvPr id="3" name="Marcador de contenido 2"/>
          <p:cNvSpPr txBox="1">
            <a:spLocks/>
          </p:cNvSpPr>
          <p:nvPr/>
        </p:nvSpPr>
        <p:spPr>
          <a:xfrm>
            <a:off x="376305" y="1117419"/>
            <a:ext cx="11127346" cy="1355325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 </a:t>
            </a:r>
            <a:r>
              <a:rPr lang="es-EC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días después del </a:t>
            </a:r>
            <a:r>
              <a:rPr lang="es-EC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trasplante se </a:t>
            </a:r>
            <a:r>
              <a:rPr lang="es-EC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marcaron dos grupos de promedios diferenciados estadísticamente. </a:t>
            </a:r>
            <a:r>
              <a:rPr lang="es-EC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los tratamientos con menores promedios se observo que los tratamientos no ejercen </a:t>
            </a:r>
            <a:r>
              <a:rPr lang="es-EC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ningún tipo de estímulo </a:t>
            </a:r>
            <a:r>
              <a:rPr lang="es-EC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lo referente al crecimiento radicular. </a:t>
            </a:r>
            <a:endParaRPr lang="es-E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676" y="2823763"/>
            <a:ext cx="5514975" cy="344824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5720" b="16060"/>
          <a:stretch/>
        </p:blipFill>
        <p:spPr>
          <a:xfrm>
            <a:off x="376305" y="2823763"/>
            <a:ext cx="5354795" cy="344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6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0" y="238693"/>
            <a:ext cx="12192000" cy="12264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dirty="0" smtClean="0">
                <a:ln w="3175" cmpd="sng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Días a la floración</a:t>
            </a:r>
          </a:p>
        </p:txBody>
      </p:sp>
      <p:sp>
        <p:nvSpPr>
          <p:cNvPr id="3" name="Marcador de contenido 2"/>
          <p:cNvSpPr txBox="1">
            <a:spLocks/>
          </p:cNvSpPr>
          <p:nvPr/>
        </p:nvSpPr>
        <p:spPr>
          <a:xfrm>
            <a:off x="540911" y="1207570"/>
            <a:ext cx="11101589" cy="1715933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Uno de los factores más </a:t>
            </a:r>
            <a:r>
              <a:rPr lang="es-EC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influyentes para </a:t>
            </a:r>
            <a:r>
              <a:rPr lang="es-EC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 variable es la genética de la planta para establecer sus flores (Gates, 1955) que a diferencia de otros estudios realizados en la zona </a:t>
            </a:r>
            <a:r>
              <a:rPr lang="es-EC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C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Santo Domingo </a:t>
            </a:r>
            <a:r>
              <a:rPr lang="es-E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(Cornejo C. , 2009)</a:t>
            </a:r>
            <a:r>
              <a:rPr lang="es-EC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s-E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(Ramírez, 2013)</a:t>
            </a:r>
            <a:r>
              <a:rPr lang="es-EC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C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obtuvieron promedios </a:t>
            </a:r>
            <a:r>
              <a:rPr lang="es-EC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entre 39 y 40 días, mientras que para el </a:t>
            </a:r>
            <a:r>
              <a:rPr lang="es-EC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hibrido “Daniela”  se estableció </a:t>
            </a:r>
            <a:r>
              <a:rPr lang="es-EC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promedio sobresaliente de 28,5 </a:t>
            </a:r>
            <a:r>
              <a:rPr lang="es-EC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días.</a:t>
            </a:r>
            <a:endParaRPr lang="es-E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350" y="3065850"/>
            <a:ext cx="5772150" cy="356676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41" y="3065850"/>
            <a:ext cx="5282721" cy="356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66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9754"/>
            <a:ext cx="10058400" cy="1543132"/>
          </a:xfrm>
        </p:spPr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bg1"/>
                </a:solidFill>
              </a:rPr>
              <a:t>Introducción </a:t>
            </a:r>
            <a:endParaRPr lang="es-ES" sz="3600" dirty="0">
              <a:solidFill>
                <a:schemeClr val="bg1"/>
              </a:solidFill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465782" y="4116600"/>
            <a:ext cx="4537660" cy="2052379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s-ES" sz="2400" dirty="0">
                <a:ln>
                  <a:solidFill>
                    <a:sysClr val="windowText" lastClr="000000"/>
                  </a:solidFill>
                </a:ln>
              </a:rPr>
              <a:t> </a:t>
            </a:r>
            <a:r>
              <a:rPr lang="es-ES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cultivo del tomate riñón en Santo Domingo es una alternativa válida de producción debido a su aceptación y a la facilidad de mercado que tiene esta hortaliza</a:t>
            </a:r>
          </a:p>
        </p:txBody>
      </p:sp>
      <p:sp>
        <p:nvSpPr>
          <p:cNvPr id="7" name="Rectángulo 6"/>
          <p:cNvSpPr/>
          <p:nvPr/>
        </p:nvSpPr>
        <p:spPr>
          <a:xfrm>
            <a:off x="5456346" y="2208610"/>
            <a:ext cx="6199034" cy="2308324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El tomate es afectado por enfermedades causadas por hongos del suelo y otros, en particular los cultivos de tomate en campo abierto, donde se hace uso intensivo del suelo o monocultivo</a:t>
            </a:r>
            <a:r>
              <a:rPr lang="es-ES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(Sepúlveda, Sepúlveda, &amp; Morales, 2012)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s-ES" sz="2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465782" y="1685231"/>
            <a:ext cx="4537660" cy="2036764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s-ES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tomate riñón tiene una superficie sembrada en el Ecuador de 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906,52 </a:t>
            </a:r>
            <a:r>
              <a:rPr lang="es-EC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hectáreas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s-EC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s-EC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1,47 % de los cultivos transitorios </a:t>
            </a:r>
            <a:r>
              <a:rPr lang="es-ES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(INEC, 2011)</a:t>
            </a:r>
            <a:r>
              <a:rPr lang="es-EC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S" sz="2400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s-EC" sz="2400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s-ES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S" sz="105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028" name="Picture 4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468" y="55432"/>
            <a:ext cx="3678979" cy="20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arcador de contenido 2"/>
          <p:cNvSpPr txBox="1">
            <a:spLocks/>
          </p:cNvSpPr>
          <p:nvPr/>
        </p:nvSpPr>
        <p:spPr>
          <a:xfrm>
            <a:off x="5456346" y="4739425"/>
            <a:ext cx="6199034" cy="1893195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s-EC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 sustratos son la mejor alternativa en el establecimiento 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C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cultivos </a:t>
            </a:r>
            <a:r>
              <a:rPr lang="es-EC" sz="24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horticolas</a:t>
            </a:r>
            <a:r>
              <a:rPr lang="es-EC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donde se disponga de 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suelo </a:t>
            </a:r>
            <a:r>
              <a:rPr lang="es-EC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incultivable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C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suelos 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donde la proliferación de enfermedades y plagas no pueda ser </a:t>
            </a:r>
            <a:r>
              <a:rPr lang="es-EC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controlada (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Soria &amp; </a:t>
            </a:r>
            <a:r>
              <a:rPr lang="es-EC" sz="24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Olivert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2002).</a:t>
            </a:r>
            <a:endParaRPr lang="es-ES" sz="2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S" sz="2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s-EC" sz="2400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s-ES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S" sz="105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67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0" y="238693"/>
            <a:ext cx="12192000" cy="12264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dirty="0" smtClean="0">
                <a:ln w="3175" cmpd="sng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Altura del primer botón floral</a:t>
            </a:r>
          </a:p>
        </p:txBody>
      </p:sp>
      <p:sp>
        <p:nvSpPr>
          <p:cNvPr id="3" name="Marcador de contenido 2"/>
          <p:cNvSpPr txBox="1">
            <a:spLocks/>
          </p:cNvSpPr>
          <p:nvPr/>
        </p:nvSpPr>
        <p:spPr>
          <a:xfrm>
            <a:off x="450759" y="1056068"/>
            <a:ext cx="11178863" cy="1725769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altura del primer racimo </a:t>
            </a:r>
            <a:r>
              <a:rPr lang="es-EC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nos permite </a:t>
            </a:r>
            <a:r>
              <a:rPr lang="es-EC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realizar proyecciones del número de cosechas y aprovechamiento del tipo de tutoreo que se disponga. En variables ya analizadas se </a:t>
            </a:r>
            <a:r>
              <a:rPr lang="es-EC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determina </a:t>
            </a:r>
            <a:r>
              <a:rPr lang="es-EC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 </a:t>
            </a:r>
            <a:r>
              <a:rPr lang="es-EC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T2 </a:t>
            </a:r>
            <a:r>
              <a:rPr lang="es-EC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(1,5L/ha Propamocarb) </a:t>
            </a:r>
            <a:r>
              <a:rPr lang="es-EC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tiene </a:t>
            </a:r>
            <a:r>
              <a:rPr lang="es-EC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 promedios </a:t>
            </a:r>
            <a:r>
              <a:rPr lang="es-EC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 bajos en altura </a:t>
            </a:r>
            <a:r>
              <a:rPr lang="es-EC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EC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área foliar, </a:t>
            </a:r>
            <a:r>
              <a:rPr lang="es-EC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 lo que </a:t>
            </a:r>
            <a:r>
              <a:rPr lang="es-EC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siendo plantas </a:t>
            </a:r>
            <a:r>
              <a:rPr lang="es-EC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pequeñas su primer racimo floral </a:t>
            </a:r>
            <a:r>
              <a:rPr lang="es-EC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dio a </a:t>
            </a:r>
            <a:r>
              <a:rPr lang="es-EC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una altura inferior a los demás tratamientos. </a:t>
            </a:r>
            <a:endParaRPr lang="es-E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59" y="2991342"/>
            <a:ext cx="5344734" cy="370567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586" y="2991342"/>
            <a:ext cx="5525036" cy="370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2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0" y="238693"/>
            <a:ext cx="12192000" cy="12264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dirty="0" smtClean="0">
                <a:ln w="3175" cmpd="sng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Distancia entre racimos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34" y="2862553"/>
            <a:ext cx="5035640" cy="3705672"/>
          </a:xfrm>
          <a:prstGeom prst="rect">
            <a:avLst/>
          </a:prstGeom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528033" y="1293725"/>
            <a:ext cx="10934163" cy="985835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estos </a:t>
            </a:r>
            <a:r>
              <a:rPr lang="es-EC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</a:t>
            </a:r>
            <a:r>
              <a:rPr lang="es-EC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observamos que se presenta </a:t>
            </a:r>
            <a:r>
              <a:rPr lang="es-EC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poca variabilidad d</a:t>
            </a:r>
            <a:r>
              <a:rPr lang="es-EC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s-EC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 parámetro </a:t>
            </a:r>
            <a:r>
              <a:rPr lang="es-EC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frente a </a:t>
            </a:r>
            <a:r>
              <a:rPr lang="es-EC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aplicación de los tratamientos en estudio</a:t>
            </a:r>
            <a:r>
              <a:rPr lang="es-EC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s-E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645" y="2862553"/>
            <a:ext cx="5576551" cy="370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53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0" y="238693"/>
            <a:ext cx="12192000" cy="12264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dirty="0" smtClean="0">
                <a:ln w="3175" cmpd="sng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Número de racimos/planta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797" y="2975700"/>
            <a:ext cx="5478484" cy="3566768"/>
          </a:xfrm>
          <a:prstGeom prst="rect">
            <a:avLst/>
          </a:prstGeom>
        </p:spPr>
      </p:pic>
      <p:sp>
        <p:nvSpPr>
          <p:cNvPr id="4" name="Marcador de contenido 2"/>
          <p:cNvSpPr txBox="1">
            <a:spLocks/>
          </p:cNvSpPr>
          <p:nvPr/>
        </p:nvSpPr>
        <p:spPr>
          <a:xfrm>
            <a:off x="502276" y="1298548"/>
            <a:ext cx="11055036" cy="1483289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 plantas tratadas con abonos orgánicos y sus reservas de minerales superan a los demás tratamientos en este parámetro, Escalante</a:t>
            </a:r>
            <a:r>
              <a:rPr lang="es-EC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C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1989 menciona </a:t>
            </a:r>
            <a:r>
              <a:rPr lang="es-EC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 al aumentar el número de frutos la demanda de </a:t>
            </a:r>
            <a:r>
              <a:rPr lang="es-EC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nutrientes </a:t>
            </a:r>
            <a:r>
              <a:rPr lang="es-EC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incrementa así como la elevación de foto asimilados en los frutos. Un factor fundamental para que estos distintivos se manifiesten es la sanidad y funcionalidad del sistema radicular por lo que las condiciones del sustrato son parte fundamental de </a:t>
            </a:r>
            <a:r>
              <a:rPr lang="es-EC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 parámetro.  </a:t>
            </a:r>
            <a:endParaRPr lang="es-E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77" y="2975700"/>
            <a:ext cx="5112912" cy="356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9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0" y="238693"/>
            <a:ext cx="12192000" cy="12264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dirty="0" smtClean="0">
                <a:ln w="3175" cmpd="sng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Número de frutos/racimo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4436" b="10771"/>
          <a:stretch/>
        </p:blipFill>
        <p:spPr>
          <a:xfrm>
            <a:off x="6362162" y="1130297"/>
            <a:ext cx="5546409" cy="268184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4936" b="16466"/>
          <a:stretch/>
        </p:blipFill>
        <p:spPr>
          <a:xfrm>
            <a:off x="6362163" y="4010850"/>
            <a:ext cx="5546409" cy="272520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344" y="4010850"/>
            <a:ext cx="5705475" cy="2728762"/>
          </a:xfrm>
          <a:prstGeom prst="rect">
            <a:avLst/>
          </a:prstGeom>
        </p:spPr>
      </p:pic>
      <p:sp>
        <p:nvSpPr>
          <p:cNvPr id="6" name="Marcador de contenido 2"/>
          <p:cNvSpPr txBox="1">
            <a:spLocks/>
          </p:cNvSpPr>
          <p:nvPr/>
        </p:nvSpPr>
        <p:spPr>
          <a:xfrm>
            <a:off x="328344" y="1298548"/>
            <a:ext cx="5705475" cy="2152990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la primera observación los tratamientos fueron estadísticamente iguales, para la segunda observación, esto varia.  Aceptándose la hipótesis alternativa respecto a la variable frutos/racimo que dice: Las alternativas fitosanitarias aplicadas al sustrato influirán en la sanidad del cultivo de tomate producido a campo abierto. </a:t>
            </a:r>
            <a:endParaRPr lang="es-E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35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0" y="238693"/>
            <a:ext cx="12192000" cy="12264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dirty="0" smtClean="0">
                <a:ln w="3175" cmpd="sng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Peso del fruto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64" y="3683357"/>
            <a:ext cx="5203535" cy="296643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740" y="989410"/>
            <a:ext cx="5700254" cy="275563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0740" y="3894159"/>
            <a:ext cx="5700254" cy="2755631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048000" y="269033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s-ES" dirty="0"/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527564" y="1218522"/>
            <a:ext cx="5203535" cy="2297409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Antonio </a:t>
            </a:r>
            <a:r>
              <a:rPr lang="es-EC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&amp; </a:t>
            </a:r>
            <a:r>
              <a:rPr lang="es-EC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Solís, 1999 demostraron </a:t>
            </a:r>
            <a:r>
              <a:rPr lang="es-EC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que al aumentar el peso del fruto, el número de los mismos podría disminuir, tal y como se demuestra en los resultados de racimos/planta donde el tratamientos con microorganismos resulto con el promedio más bajo, con la diferencia de </a:t>
            </a:r>
            <a:r>
              <a:rPr lang="es-EC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que los frutos obtuvieron los </a:t>
            </a:r>
            <a:r>
              <a:rPr lang="es-EC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calibres más altos. </a:t>
            </a:r>
            <a:endParaRPr lang="es-E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98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0" y="238693"/>
            <a:ext cx="12192000" cy="12264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dirty="0" smtClean="0">
                <a:ln w="3175" cmpd="sng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Número de frutos/racimo</a:t>
            </a:r>
          </a:p>
        </p:txBody>
      </p:sp>
      <p:sp>
        <p:nvSpPr>
          <p:cNvPr id="3" name="Marcador de contenido 2"/>
          <p:cNvSpPr txBox="1">
            <a:spLocks/>
          </p:cNvSpPr>
          <p:nvPr/>
        </p:nvSpPr>
        <p:spPr>
          <a:xfrm>
            <a:off x="473326" y="1465149"/>
            <a:ext cx="11428897" cy="1071990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Determinamos </a:t>
            </a:r>
            <a:r>
              <a:rPr lang="es-EC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 el mejor </a:t>
            </a:r>
            <a:r>
              <a:rPr lang="es-EC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promedio fue T1 </a:t>
            </a:r>
            <a:r>
              <a:rPr lang="es-EC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(3L/ha Microorganismos) con un promedio de 7,8 Kg/Planta, seguido por el T0 (Testigo) con 6,1 Kg/Planta, y </a:t>
            </a:r>
            <a:r>
              <a:rPr lang="es-EC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valor más </a:t>
            </a:r>
            <a:r>
              <a:rPr lang="es-EC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bajo </a:t>
            </a:r>
            <a:r>
              <a:rPr lang="es-EC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fue el </a:t>
            </a:r>
            <a:r>
              <a:rPr lang="es-EC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T2 (1,5L/ha Propamocarb) con 3,7 Kg/Planta.</a:t>
            </a:r>
            <a:endParaRPr lang="es-E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890" y="2910625"/>
            <a:ext cx="5617333" cy="376063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28" y="2910625"/>
            <a:ext cx="5386560" cy="376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8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0" y="238693"/>
            <a:ext cx="12022026" cy="12264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dirty="0" smtClean="0">
                <a:ln w="3175" cmpd="sng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Producción total</a:t>
            </a:r>
          </a:p>
        </p:txBody>
      </p:sp>
      <p:sp>
        <p:nvSpPr>
          <p:cNvPr id="3" name="Marcador de contenido 2"/>
          <p:cNvSpPr txBox="1">
            <a:spLocks/>
          </p:cNvSpPr>
          <p:nvPr/>
        </p:nvSpPr>
        <p:spPr>
          <a:xfrm>
            <a:off x="3441158" y="4797849"/>
            <a:ext cx="5628068" cy="1764711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las tablas 12 y 13 se puede observar diferencia de producción entre </a:t>
            </a:r>
            <a:r>
              <a:rPr lang="es-EC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tratamientos, </a:t>
            </a:r>
            <a:r>
              <a:rPr lang="es-EC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aceptando así la hipótesis alternativa, ya que la sanidad del cultivo se ve reflejada en la producción final del mismo.</a:t>
            </a:r>
            <a:endParaRPr lang="es-E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78" y="1534339"/>
            <a:ext cx="5581650" cy="29432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451" y="1534339"/>
            <a:ext cx="5743575" cy="2943225"/>
          </a:xfrm>
          <a:prstGeom prst="rect">
            <a:avLst/>
          </a:prstGeom>
        </p:spPr>
      </p:pic>
      <p:pic>
        <p:nvPicPr>
          <p:cNvPr id="6" name="Imagen 5" descr="C:\Users\Usuario\Downloads\17858633_651697121693160_325153083_o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43" b="22520"/>
          <a:stretch/>
        </p:blipFill>
        <p:spPr bwMode="auto">
          <a:xfrm>
            <a:off x="488358" y="4645723"/>
            <a:ext cx="2563935" cy="20689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 descr="C:\Users\Usuario\Downloads\17858633_651697121693160_325153083_o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43" b="22520"/>
          <a:stretch/>
        </p:blipFill>
        <p:spPr bwMode="auto">
          <a:xfrm>
            <a:off x="9458091" y="4645723"/>
            <a:ext cx="2563935" cy="20689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5536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0" y="238693"/>
            <a:ext cx="11912958" cy="12264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dirty="0" smtClean="0">
                <a:ln w="3175" cmpd="sng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Incidencia de enfermedades</a:t>
            </a:r>
          </a:p>
        </p:txBody>
      </p:sp>
      <p:sp>
        <p:nvSpPr>
          <p:cNvPr id="3" name="Marcador de contenido 2"/>
          <p:cNvSpPr txBox="1">
            <a:spLocks/>
          </p:cNvSpPr>
          <p:nvPr/>
        </p:nvSpPr>
        <p:spPr>
          <a:xfrm>
            <a:off x="321972" y="1271966"/>
            <a:ext cx="11590986" cy="2025026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incidencia de enfermedades en </a:t>
            </a:r>
            <a:r>
              <a:rPr lang="es-EC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hojas flores y frutos no mostraron diferencias entre tratamientos al inicio del </a:t>
            </a:r>
            <a:r>
              <a:rPr lang="es-EC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ensayo</a:t>
            </a:r>
          </a:p>
          <a:p>
            <a:pPr marL="0" indent="0" algn="just">
              <a:buNone/>
            </a:pPr>
            <a:r>
              <a:rPr lang="es-EC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Conforme avanzo el cultivo </a:t>
            </a:r>
            <a:r>
              <a:rPr lang="es-EC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los </a:t>
            </a:r>
            <a:r>
              <a:rPr lang="es-EC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frutos iniciaron su maduración, se presento  </a:t>
            </a:r>
            <a:r>
              <a:rPr lang="es-EC" sz="2000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Alternaria</a:t>
            </a:r>
            <a:r>
              <a:rPr lang="es-EC" sz="2000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solani</a:t>
            </a:r>
            <a:r>
              <a:rPr lang="es-EC" sz="2000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</a:t>
            </a:r>
            <a:r>
              <a:rPr lang="es-EC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hojas, mientras que </a:t>
            </a:r>
            <a:r>
              <a:rPr lang="es-EC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</a:t>
            </a:r>
            <a:r>
              <a:rPr lang="es-EC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semana 20 </a:t>
            </a:r>
            <a:r>
              <a:rPr lang="es-EC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presento un </a:t>
            </a:r>
            <a:r>
              <a:rPr lang="es-EC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brote de </a:t>
            </a:r>
            <a:r>
              <a:rPr lang="es-EC" sz="2000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Phytophthora</a:t>
            </a:r>
            <a:r>
              <a:rPr lang="es-EC" sz="2000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infestans</a:t>
            </a:r>
            <a:r>
              <a:rPr lang="es-EC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s-EC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 frutos fueron afectados por </a:t>
            </a:r>
            <a:r>
              <a:rPr lang="es-EC" sz="2000" i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Botrytis</a:t>
            </a:r>
            <a:r>
              <a:rPr lang="es-EC" sz="20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cinérea </a:t>
            </a:r>
            <a:r>
              <a:rPr lang="es-EC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alrededor de la semana 23 luego de realizar las ultimas cosechas del ensayo, por lo que </a:t>
            </a:r>
            <a:r>
              <a:rPr lang="es-EC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 efecto no tuvo importancia económica</a:t>
            </a:r>
            <a:r>
              <a:rPr lang="es-EC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72" y="3490175"/>
            <a:ext cx="5550795" cy="320818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131" y="3490175"/>
            <a:ext cx="5643827" cy="320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0" y="238693"/>
            <a:ext cx="12192000" cy="12264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dirty="0" smtClean="0">
                <a:ln w="3175" cmpd="sng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Incidencia de enfermedades</a:t>
            </a:r>
            <a:endParaRPr lang="es-ES" i="1" u="sng" dirty="0" smtClean="0">
              <a:ln w="3175" cmpd="sng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549262" y="1130297"/>
            <a:ext cx="10912936" cy="1870480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i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Phytophthora</a:t>
            </a:r>
            <a:r>
              <a:rPr lang="es-ES" i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infestans</a:t>
            </a:r>
            <a:r>
              <a:rPr lang="es-ES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estuvo</a:t>
            </a:r>
            <a:r>
              <a:rPr lang="es-ES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presente en todos los tratamientos a </a:t>
            </a:r>
            <a:r>
              <a:rPr lang="es-ES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nivel de </a:t>
            </a:r>
            <a:r>
              <a:rPr lang="es-ES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follaje, </a:t>
            </a:r>
            <a:r>
              <a:rPr lang="es-ES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partir de los 75 </a:t>
            </a:r>
            <a:r>
              <a:rPr lang="es-ES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días </a:t>
            </a:r>
            <a:r>
              <a:rPr lang="es-ES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después del trasplante, mientras que </a:t>
            </a:r>
            <a:r>
              <a:rPr lang="es-ES" i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Alternaria</a:t>
            </a:r>
            <a:r>
              <a:rPr lang="es-ES" i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i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solani</a:t>
            </a:r>
            <a:r>
              <a:rPr lang="es-ES" i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presentó a los 60 </a:t>
            </a:r>
            <a:r>
              <a:rPr lang="es-ES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días luego </a:t>
            </a:r>
            <a:r>
              <a:rPr lang="es-ES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 trasplante. </a:t>
            </a:r>
            <a:r>
              <a:rPr lang="es-ES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Botrytis</a:t>
            </a:r>
            <a:r>
              <a:rPr lang="es-ES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i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cynerea</a:t>
            </a:r>
            <a:r>
              <a:rPr lang="es-ES" i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presentó</a:t>
            </a:r>
            <a:r>
              <a:rPr lang="es-ES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frutos </a:t>
            </a:r>
            <a:r>
              <a:rPr lang="es-ES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afectados en las últimas semanas de cosecha, donde el cultivo se ve más susceptible a </a:t>
            </a:r>
            <a:r>
              <a:rPr lang="es-ES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estos daños, sin presentar perdidas considerables a </a:t>
            </a:r>
            <a:r>
              <a:rPr lang="es-ES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nivel de </a:t>
            </a:r>
            <a:r>
              <a:rPr lang="es-ES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producción . </a:t>
            </a:r>
            <a:endParaRPr lang="es-ES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303" y="3237974"/>
            <a:ext cx="6412576" cy="339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9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901" y="3193961"/>
            <a:ext cx="5773874" cy="3466599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0" y="238693"/>
            <a:ext cx="12192000" cy="12264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dirty="0" smtClean="0">
                <a:ln w="3175" cmpd="sng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Incidencia de enfermedades</a:t>
            </a:r>
            <a:endParaRPr lang="es-ES" i="1" u="sng" dirty="0" smtClean="0">
              <a:ln w="3175" cmpd="sng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716688" y="3193961"/>
            <a:ext cx="4725274" cy="3515931"/>
            <a:chOff x="3863660" y="3827140"/>
            <a:chExt cx="4739427" cy="2923860"/>
          </a:xfrm>
        </p:grpSpPr>
        <p:pic>
          <p:nvPicPr>
            <p:cNvPr id="4" name="Imagen 3" descr="C:\Users\Usuario\Downloads\18296865_1838207849839063_849511834_o.jp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14"/>
            <a:stretch/>
          </p:blipFill>
          <p:spPr bwMode="auto">
            <a:xfrm rot="5400000">
              <a:off x="4794533" y="2896267"/>
              <a:ext cx="2877680" cy="4739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4"/>
            <a:srcRect l="15340" t="81091" r="3918"/>
            <a:stretch/>
          </p:blipFill>
          <p:spPr>
            <a:xfrm>
              <a:off x="4046174" y="6144350"/>
              <a:ext cx="4556913" cy="606650"/>
            </a:xfrm>
            <a:prstGeom prst="rect">
              <a:avLst/>
            </a:prstGeom>
          </p:spPr>
        </p:pic>
      </p:grpSp>
      <p:sp>
        <p:nvSpPr>
          <p:cNvPr id="8" name="Marcador de contenido 2"/>
          <p:cNvSpPr txBox="1">
            <a:spLocks/>
          </p:cNvSpPr>
          <p:nvPr/>
        </p:nvSpPr>
        <p:spPr>
          <a:xfrm>
            <a:off x="549262" y="1130297"/>
            <a:ext cx="11067482" cy="1600024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el caso de </a:t>
            </a:r>
            <a:r>
              <a:rPr lang="es-ES" i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Phytophthora</a:t>
            </a:r>
            <a:r>
              <a:rPr lang="es-ES" i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i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capsici</a:t>
            </a:r>
            <a:r>
              <a:rPr lang="es-ES" i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presentó en todos los tratamientos, aunque sin causar daños </a:t>
            </a:r>
            <a:r>
              <a:rPr lang="es-ES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representativos en </a:t>
            </a:r>
            <a:r>
              <a:rPr lang="es-ES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</a:t>
            </a:r>
            <a:r>
              <a:rPr lang="es-ES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cultivo, el tratamiento con </a:t>
            </a:r>
            <a:r>
              <a:rPr lang="es-ES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microorganismos se mantuvo excepcionalmente libre de patógenos vasculares como </a:t>
            </a:r>
            <a:r>
              <a:rPr lang="es-ES" i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Erwinia</a:t>
            </a:r>
            <a:r>
              <a:rPr lang="es-ES" i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i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coratovora</a:t>
            </a:r>
            <a:r>
              <a:rPr lang="es-ES" i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Fusarium </a:t>
            </a:r>
            <a:r>
              <a:rPr lang="es-ES" i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oxysporum</a:t>
            </a:r>
            <a:r>
              <a:rPr lang="es-ES" i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relación a los demás tratamientos </a:t>
            </a:r>
            <a:r>
              <a:rPr lang="es-ES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 si lo presentaron. </a:t>
            </a:r>
            <a:endParaRPr lang="es-ES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70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1639" y="276368"/>
            <a:ext cx="3032314" cy="6465194"/>
          </a:xfrm>
          <a:prstGeom prst="rect">
            <a:avLst/>
          </a:prstGeom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2785100" y="4541113"/>
            <a:ext cx="5763739" cy="2125851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mala elección o el uso incorrecto de agroquímicos para el control de enfermedades vasculares del cultivo, afectan al productor y ambiente, eleva los costos de producción, y no satisface los requerimientos fitosanitarios que necesita este cultivo.</a:t>
            </a:r>
            <a:endParaRPr lang="es-ES" sz="2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es-ES" sz="2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2762605" y="276368"/>
            <a:ext cx="5763739" cy="2045317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</a:t>
            </a:r>
            <a:r>
              <a:rPr lang="es-EC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cultivo es 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afectado por agentes causantes de enfermedades vasculares tales como </a:t>
            </a:r>
            <a:r>
              <a:rPr lang="es-EC" sz="24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fusariosis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C" sz="24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Phytophthora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C" sz="24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verticiliosis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s-EC" sz="24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Pseudomonas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los mismos que limitan su rendimiento y vida útil (Marquina, 2002).</a:t>
            </a:r>
            <a:endParaRPr lang="es-ES" sz="2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s-EC" sz="2400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s-ES" sz="105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723" y="4687910"/>
            <a:ext cx="3546383" cy="2135218"/>
          </a:xfrm>
          <a:prstGeom prst="rect">
            <a:avLst/>
          </a:prstGeom>
        </p:spPr>
      </p:pic>
      <p:pic>
        <p:nvPicPr>
          <p:cNvPr id="2054" name="Picture 6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561"/>
            <a:ext cx="2807594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2762605" y="2566017"/>
            <a:ext cx="5763739" cy="1771708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utilización de sustratos </a:t>
            </a:r>
            <a:r>
              <a:rPr lang="es-EC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 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una alternativa para disminuir pérdidas económicas por ataques de patógenos, ya que </a:t>
            </a:r>
            <a:r>
              <a:rPr lang="es-EC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logra 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efectivos controles, prevención de enfermedades, y su diseminación</a:t>
            </a:r>
            <a:r>
              <a:rPr lang="es-EC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S" sz="2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s-EC" sz="2400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s-ES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S" sz="105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72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0" y="238693"/>
            <a:ext cx="12192000" cy="74010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“NEGRITA” </a:t>
            </a:r>
            <a:r>
              <a:rPr lang="es-ES" i="1" cap="none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Prodiplosis</a:t>
            </a:r>
            <a:r>
              <a:rPr lang="es-ES" i="1" cap="none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i="1" cap="none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longifila</a:t>
            </a:r>
            <a:r>
              <a:rPr lang="es-ES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S" i="1" u="sng" dirty="0" smtClean="0">
              <a:ln w="3175" cmpd="sng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549262" y="1130297"/>
            <a:ext cx="11067482" cy="1576330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 insecto produjo pocos daños en los brotes tiernos, inflorescencias y frutos pequeños, aplicamos un control eficiente durante todo el proyecto. </a:t>
            </a:r>
          </a:p>
          <a:p>
            <a:pPr marL="0" indent="0" algn="just">
              <a:buNone/>
            </a:pPr>
            <a:r>
              <a:rPr lang="es-ES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Imidacloprid</a:t>
            </a:r>
            <a:r>
              <a:rPr lang="es-ES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cipermetrina</a:t>
            </a:r>
            <a:r>
              <a:rPr lang="es-ES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s-ES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clorpirifos</a:t>
            </a:r>
            <a:r>
              <a:rPr lang="es-ES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fueron usados solo en la fase vegetativa de la planta, con la finalidad de cuidar a los polinizadores.</a:t>
            </a:r>
            <a:endParaRPr lang="es-ES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9"/>
          <a:stretch/>
        </p:blipFill>
        <p:spPr>
          <a:xfrm>
            <a:off x="1275008" y="2977084"/>
            <a:ext cx="3855075" cy="357388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489" y="3417126"/>
            <a:ext cx="3537515" cy="251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40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/>
          <p:cNvSpPr txBox="1">
            <a:spLocks/>
          </p:cNvSpPr>
          <p:nvPr/>
        </p:nvSpPr>
        <p:spPr>
          <a:xfrm>
            <a:off x="6658377" y="2387079"/>
            <a:ext cx="5126118" cy="2996289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 costos por tratamiento no varían de manera representativa, </a:t>
            </a:r>
            <a:r>
              <a:rPr lang="es-EC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 determinar </a:t>
            </a:r>
            <a:r>
              <a:rPr lang="es-EC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 beneficios económicos, </a:t>
            </a:r>
            <a:r>
              <a:rPr lang="es-EC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T1 (microorganismos benéficos) </a:t>
            </a:r>
            <a:r>
              <a:rPr lang="es-EC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obtuvo ganancias de hasta el 230% </a:t>
            </a:r>
            <a:r>
              <a:rPr lang="es-EC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sobre el segundo </a:t>
            </a:r>
            <a:r>
              <a:rPr lang="es-EC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mejor tratamiento </a:t>
            </a:r>
            <a:r>
              <a:rPr lang="es-EC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(Testigo).</a:t>
            </a:r>
          </a:p>
          <a:p>
            <a:pPr marL="0" indent="0" algn="just">
              <a:buNone/>
            </a:pPr>
            <a:r>
              <a:rPr lang="es-EC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Siendo de esta manera el T1 el tratamiento mas </a:t>
            </a:r>
            <a:r>
              <a:rPr lang="es-EC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factible </a:t>
            </a:r>
            <a:r>
              <a:rPr lang="es-EC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 </a:t>
            </a:r>
            <a:r>
              <a:rPr lang="es-EC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 condiciones de estudio </a:t>
            </a:r>
            <a:r>
              <a:rPr lang="es-EC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este ensayo.</a:t>
            </a:r>
            <a:endParaRPr lang="es-E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46" y="1989589"/>
            <a:ext cx="6153150" cy="4295302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238693"/>
            <a:ext cx="11784495" cy="12264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800" dirty="0" smtClean="0">
                <a:ln w="3175" cmpd="sng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Análisis económico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603" y="4822109"/>
            <a:ext cx="3537397" cy="212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7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/>
          <p:cNvSpPr txBox="1">
            <a:spLocks/>
          </p:cNvSpPr>
          <p:nvPr/>
        </p:nvSpPr>
        <p:spPr>
          <a:xfrm>
            <a:off x="257579" y="1081825"/>
            <a:ext cx="11655380" cy="5422006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s-EC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la variable que evaluó el desarrollo </a:t>
            </a:r>
            <a:r>
              <a:rPr lang="es-EC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vegetativo </a:t>
            </a:r>
            <a:r>
              <a:rPr lang="es-EC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(altura y cobertura de follaje), el mejor tratamiento fue T3 (</a:t>
            </a:r>
            <a:r>
              <a:rPr lang="es-EC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s-EC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imexazol</a:t>
            </a:r>
            <a:r>
              <a:rPr lang="es-EC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mientras que T1 (Biológico ) obtuvo el menor tiempo de días a la floración a partir del trasplante, y fue también el tratamiento </a:t>
            </a:r>
            <a:r>
              <a:rPr lang="es-E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más rentable </a:t>
            </a:r>
            <a:r>
              <a:rPr lang="es-ES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EC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la mejor producción de fruta por planta 7,84 Kg.</a:t>
            </a:r>
            <a:endParaRPr lang="es-ES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0000"/>
              </a:lnSpc>
            </a:pPr>
            <a:r>
              <a:rPr lang="es-ES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T1 desarrolló la mejor </a:t>
            </a:r>
            <a:r>
              <a:rPr lang="es-ES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rizosfera</a:t>
            </a:r>
            <a:r>
              <a:rPr lang="es-ES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 la planta mejorando de esta manera la absorción de nutrientes, lo que asociado a otros factores de manejo, obtuvieron la mejor calidad de planta. </a:t>
            </a:r>
          </a:p>
          <a:p>
            <a:pPr lvl="0" algn="just">
              <a:lnSpc>
                <a:spcPct val="100000"/>
              </a:lnSpc>
            </a:pPr>
            <a:r>
              <a:rPr lang="es-EC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promedio más alto en número de racimos/planta corresponde al T4 (Insumos orgánicos, 5 T/ha) con un promedio de 8,1 racimos/planta, mientras que T1 tuvo el mejor promedio de frutas por racimo (5,1), y el mejor peso por fruta (228,3 gramos).</a:t>
            </a:r>
          </a:p>
          <a:p>
            <a:pPr lvl="0" algn="just">
              <a:lnSpc>
                <a:spcPct val="100000"/>
              </a:lnSpc>
            </a:pPr>
            <a:r>
              <a:rPr lang="es-ES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lo referente </a:t>
            </a:r>
            <a:r>
              <a:rPr lang="es-E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s-ES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manejo fitosanitario, </a:t>
            </a:r>
            <a:r>
              <a:rPr lang="es-ES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Phytopthora</a:t>
            </a:r>
            <a:r>
              <a:rPr lang="es-ES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capsici</a:t>
            </a:r>
            <a:r>
              <a:rPr lang="es-E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afectó </a:t>
            </a:r>
            <a:r>
              <a:rPr lang="es-E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levemente a todos los tratamientos, </a:t>
            </a:r>
            <a:r>
              <a:rPr lang="es-ES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Fusarium </a:t>
            </a:r>
            <a:r>
              <a:rPr lang="es-ES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oxysporum</a:t>
            </a:r>
            <a:r>
              <a:rPr lang="es-ES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 </a:t>
            </a:r>
            <a:r>
              <a:rPr lang="es-ES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Erwinia</a:t>
            </a:r>
            <a:r>
              <a:rPr lang="es-ES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corotovora</a:t>
            </a:r>
            <a:r>
              <a:rPr lang="es-ES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s-E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 afectaron al T1. </a:t>
            </a:r>
            <a:endParaRPr lang="es-ES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s-EC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 </a:t>
            </a:r>
            <a:r>
              <a:rPr lang="es-EC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costos por </a:t>
            </a:r>
            <a:r>
              <a:rPr lang="es-EC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cada tratamiento (42 m²</a:t>
            </a:r>
            <a:r>
              <a:rPr lang="es-ES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no presentan </a:t>
            </a:r>
            <a:r>
              <a:rPr lang="es-EC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una variación </a:t>
            </a:r>
            <a:r>
              <a:rPr lang="es-EC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representativa.</a:t>
            </a:r>
          </a:p>
          <a:p>
            <a:pPr algn="just">
              <a:lnSpc>
                <a:spcPct val="100000"/>
              </a:lnSpc>
            </a:pPr>
            <a:r>
              <a:rPr lang="es-EC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 </a:t>
            </a:r>
            <a:r>
              <a:rPr lang="es-EC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mejores ingresos </a:t>
            </a:r>
            <a:r>
              <a:rPr lang="es-EC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los obtuvimos con T1 ( $ 224,23) en los </a:t>
            </a:r>
            <a:r>
              <a:rPr lang="es-EC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</a:t>
            </a:r>
            <a:r>
              <a:rPr lang="es-EC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m² que corresponden a las cinco repeticiones por tratamiento.</a:t>
            </a:r>
            <a:endParaRPr lang="es-ES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0" y="238693"/>
            <a:ext cx="11462197" cy="9461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dirty="0" smtClean="0">
                <a:ln w="3175" cmpd="sng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Conclusiones </a:t>
            </a:r>
          </a:p>
        </p:txBody>
      </p:sp>
    </p:spTree>
    <p:extLst>
      <p:ext uri="{BB962C8B-B14F-4D97-AF65-F5344CB8AC3E}">
        <p14:creationId xmlns:p14="http://schemas.microsoft.com/office/powerpoint/2010/main" val="67076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/>
          <p:cNvSpPr txBox="1">
            <a:spLocks/>
          </p:cNvSpPr>
          <p:nvPr/>
        </p:nvSpPr>
        <p:spPr>
          <a:xfrm>
            <a:off x="656822" y="1465148"/>
            <a:ext cx="10715223" cy="4646736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s-E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s-ES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Utilizar sustratos </a:t>
            </a:r>
            <a:r>
              <a:rPr lang="es-ES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 </a:t>
            </a:r>
            <a:r>
              <a:rPr lang="es-ES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producción de tomate </a:t>
            </a:r>
            <a:r>
              <a:rPr lang="es-ES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 a campo abierto o en invernadero </a:t>
            </a:r>
            <a:r>
              <a:rPr lang="es-ES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zonas de humedad excesiva </a:t>
            </a:r>
            <a:r>
              <a:rPr lang="es-ES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y/o en suelos de </a:t>
            </a:r>
            <a:r>
              <a:rPr lang="es-ES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mala calidad.</a:t>
            </a:r>
          </a:p>
          <a:p>
            <a:pPr marL="0" indent="0" algn="just">
              <a:buNone/>
            </a:pPr>
            <a:r>
              <a:rPr lang="es-ES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lvl="0" algn="just"/>
            <a:r>
              <a:rPr lang="es-ES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Recomendamos la aplicación de microrganismos “</a:t>
            </a:r>
            <a:r>
              <a:rPr lang="es-ES" sz="2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Nusoil</a:t>
            </a:r>
            <a:r>
              <a:rPr lang="es-ES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(3L/ha</a:t>
            </a:r>
            <a:r>
              <a:rPr lang="es-ES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para </a:t>
            </a:r>
            <a:r>
              <a:rPr lang="es-ES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procurar plantas sanas que demanden menos pesticidas y mejoren los rendimientos en el  cultivo de tomate. </a:t>
            </a:r>
            <a:endParaRPr lang="es-E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s-ES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 una producción convencional podemos combinar insumos </a:t>
            </a:r>
            <a:r>
              <a:rPr lang="es-ES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biológicos, orgánicos y químicos para </a:t>
            </a:r>
            <a:r>
              <a:rPr lang="es-ES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darle </a:t>
            </a:r>
            <a:r>
              <a:rPr lang="es-ES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manejo integrado </a:t>
            </a:r>
            <a:r>
              <a:rPr lang="es-ES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 </a:t>
            </a:r>
            <a:r>
              <a:rPr lang="es-ES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cultivo, </a:t>
            </a:r>
            <a:r>
              <a:rPr lang="es-ES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preservando la </a:t>
            </a:r>
            <a:r>
              <a:rPr lang="es-ES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salud, el ambiente y la economía del productor.</a:t>
            </a:r>
          </a:p>
          <a:p>
            <a:pPr algn="just"/>
            <a:endParaRPr lang="es-E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s-ES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Utilizar en los programas fitosanitarios </a:t>
            </a:r>
            <a:r>
              <a:rPr lang="es-ES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extractos </a:t>
            </a:r>
            <a:r>
              <a:rPr lang="es-ES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algas marinas </a:t>
            </a:r>
            <a:r>
              <a:rPr lang="es-ES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 estimular y </a:t>
            </a:r>
            <a:r>
              <a:rPr lang="es-ES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mejorar el cuaje de </a:t>
            </a:r>
            <a:r>
              <a:rPr lang="es-ES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flores,  así como incrementar el </a:t>
            </a:r>
            <a:r>
              <a:rPr lang="es-ES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número de </a:t>
            </a:r>
            <a:r>
              <a:rPr lang="es-ES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racimos/planta </a:t>
            </a:r>
            <a:r>
              <a:rPr lang="es-ES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ES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frutos/racimo</a:t>
            </a:r>
            <a:r>
              <a:rPr lang="es-ES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0" y="238693"/>
            <a:ext cx="11372045" cy="12264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dirty="0" smtClean="0">
                <a:ln w="3175" cmpd="sng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Recomendaciones </a:t>
            </a:r>
          </a:p>
        </p:txBody>
      </p:sp>
    </p:spTree>
    <p:extLst>
      <p:ext uri="{BB962C8B-B14F-4D97-AF65-F5344CB8AC3E}">
        <p14:creationId xmlns:p14="http://schemas.microsoft.com/office/powerpoint/2010/main" val="367625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493955" y="701812"/>
            <a:ext cx="6375042" cy="856537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Gracias por su atención </a:t>
            </a:r>
            <a:endParaRPr lang="es-ES" sz="48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s://scontent.fuio8-1.fna.fbcdn.net/v/t34.0-12/22264658_1926078227718691_1325094527_n.jpg?oh=8868c02eef983f89495840cfe95c3078&amp;oe=59D78DA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03" b="8262"/>
          <a:stretch/>
        </p:blipFill>
        <p:spPr bwMode="auto">
          <a:xfrm>
            <a:off x="8512935" y="3413223"/>
            <a:ext cx="3367339" cy="32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92" y="2563319"/>
            <a:ext cx="3580327" cy="411323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3966" y="2561475"/>
            <a:ext cx="4034981" cy="411507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r="26372" b="2443"/>
          <a:stretch/>
        </p:blipFill>
        <p:spPr>
          <a:xfrm>
            <a:off x="9055765" y="273628"/>
            <a:ext cx="2393551" cy="296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7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532586"/>
          </a:xfrm>
        </p:spPr>
        <p:txBody>
          <a:bodyPr>
            <a:normAutofit/>
          </a:bodyPr>
          <a:lstStyle/>
          <a:p>
            <a:r>
              <a:rPr lang="es-ES" sz="3600" dirty="0" smtClean="0">
                <a:ln w="3175" cmpd="sng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Ventajas del Cultivo en sustratos</a:t>
            </a:r>
            <a:endParaRPr lang="es-ES" sz="3600" dirty="0">
              <a:ln w="3175" cmpd="sng"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309094" y="2305318"/>
            <a:ext cx="11590986" cy="4069724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buFont typeface="Wingdings" panose="05000000000000000000" pitchFamily="2" charset="2"/>
              <a:buChar char="§"/>
            </a:pP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Óptima relación aire/agua en el sistema radicular.</a:t>
            </a:r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Mejor manejo de la nutrición de la planta.</a:t>
            </a:r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Optimiza el uso fertilizantes y agua, no contamina suelos y los acuíferos.  </a:t>
            </a:r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Utiliza recursos como, fibra de palma, aserrín, cascarilla de arroz para su </a:t>
            </a:r>
            <a:r>
              <a:rPr lang="es-EC" sz="24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estructuraciòn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S" sz="2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Disminuye o facilita el manejo de enfermedades y plagas del suelo.</a:t>
            </a:r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Uniformidad en el cultivo, facilita las labores culturales. </a:t>
            </a:r>
            <a:endParaRPr lang="es-ES" sz="2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Plantas más precoces y con mayores rendimientos (Soria &amp; </a:t>
            </a:r>
            <a:r>
              <a:rPr lang="es-EC" sz="24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Olivert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2002).</a:t>
            </a:r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Alta capacidad de reciclaje de los sustratos, lo que baja costos para las siguientes producciones.</a:t>
            </a:r>
            <a:endParaRPr lang="es-ES" sz="2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es-ES" sz="2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s://scontent.fuio8-1.fna.fbcdn.net/v/t34.0-12/22264658_1926078227718691_1325094527_n.jpg?oh=8868c02eef983f89495840cfe95c3078&amp;oe=59D78DA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03" b="8262"/>
          <a:stretch/>
        </p:blipFill>
        <p:spPr bwMode="auto">
          <a:xfrm>
            <a:off x="9036676" y="1"/>
            <a:ext cx="3155324" cy="280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8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81259"/>
          </a:xfrm>
        </p:spPr>
        <p:txBody>
          <a:bodyPr>
            <a:normAutofit/>
          </a:bodyPr>
          <a:lstStyle/>
          <a:p>
            <a:pPr algn="ctr"/>
            <a:r>
              <a:rPr lang="es-ES" sz="2800" dirty="0" smtClean="0">
                <a:ln w="3175" cmpd="sng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enfermedades del suelo MAS FRECUENTES EN LA ZONA DE ESTUDIO </a:t>
            </a:r>
            <a:endParaRPr lang="es-ES" sz="2800" dirty="0">
              <a:ln w="3175" cmpd="sng"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3469113" y="1381259"/>
            <a:ext cx="8227251" cy="1740752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2800" i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Damping</a:t>
            </a:r>
            <a:r>
              <a:rPr lang="es-EC" sz="2800" i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off</a:t>
            </a:r>
            <a:r>
              <a:rPr lang="es-EC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Ocasionada por hongos como: </a:t>
            </a:r>
            <a:r>
              <a:rPr lang="es-EC" sz="2800" i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Pythium</a:t>
            </a:r>
            <a:r>
              <a:rPr lang="es-EC" sz="2800" i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C" sz="2800" i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Rhizoctonia</a:t>
            </a:r>
            <a:r>
              <a:rPr lang="es-EC" sz="2800" i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C" sz="2800" i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Phytophthora</a:t>
            </a:r>
            <a:r>
              <a:rPr lang="es-EC" sz="2800" i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Fusarium</a:t>
            </a:r>
            <a:r>
              <a:rPr lang="es-EC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Permanecen largos periodos de tiempo en el suelo, residuos de plantas, y malezas </a:t>
            </a:r>
            <a:r>
              <a:rPr lang="es-E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(Sánchez, 2008)</a:t>
            </a:r>
            <a:r>
              <a:rPr lang="es-EC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S" sz="28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es-ES" sz="28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Marcador de contenido 2"/>
          <p:cNvSpPr txBox="1">
            <a:spLocks/>
          </p:cNvSpPr>
          <p:nvPr/>
        </p:nvSpPr>
        <p:spPr>
          <a:xfrm>
            <a:off x="144016" y="4071313"/>
            <a:ext cx="9195515" cy="2303729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2800" i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Fusarium </a:t>
            </a:r>
            <a:r>
              <a:rPr lang="es-EC" sz="2800" i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s-EC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Los síntomas se observan en etapas de maduración de la fruta, se amarillan las hojas bajeras y luego las hojas jóvenes. Las raíces toman un color café y se pudren, daños a nivel del cuello de la planta, expandiéndose al sistema vascular </a:t>
            </a:r>
            <a:r>
              <a:rPr lang="es-E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Seminis</a:t>
            </a:r>
            <a:r>
              <a:rPr lang="es-E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2008)</a:t>
            </a:r>
            <a:r>
              <a:rPr lang="es-EC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S" sz="28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es-ES" sz="28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6" descr="https://scontent.fgye2-1.fna.fbcdn.net/v/t34.0-12/17858102_651696431693229_757021161_n.jpg?oh=5b49205a32c9aae16d720925ed358559&amp;oe=59D71E7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712" y="3240152"/>
            <a:ext cx="2163651" cy="347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esultado de imagen para damping off en tom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9" y="1177941"/>
            <a:ext cx="3204492" cy="239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30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226455"/>
          </a:xfrm>
        </p:spPr>
        <p:txBody>
          <a:bodyPr>
            <a:normAutofit/>
          </a:bodyPr>
          <a:lstStyle/>
          <a:p>
            <a:pPr algn="ctr"/>
            <a:r>
              <a:rPr lang="es-ES" sz="2800" dirty="0" smtClean="0">
                <a:ln w="3175" cmpd="sng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Enfermedades bacterianas mas HABITUALES del tomate </a:t>
            </a:r>
            <a:endParaRPr lang="es-ES" sz="2800" dirty="0">
              <a:ln w="3175" cmpd="sng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218940" y="1277388"/>
            <a:ext cx="11732653" cy="1140714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2400" i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2400" i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Pseudomonas</a:t>
            </a:r>
            <a:r>
              <a:rPr lang="es-EC" sz="2400" i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400" i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syringae</a:t>
            </a:r>
            <a:r>
              <a:rPr lang="es-EC" sz="2400" i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400" i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pv</a:t>
            </a:r>
            <a:r>
              <a:rPr lang="es-EC" sz="2400" i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400" i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tomato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s-EC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afectan las hojas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tallos, peciolos, sépalos y frutos. </a:t>
            </a:r>
            <a:r>
              <a:rPr lang="es-EC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el fruto 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s-EC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observan 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pequeñas manchas oscuras </a:t>
            </a:r>
            <a:r>
              <a:rPr lang="es-EC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 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 de </a:t>
            </a:r>
            <a:r>
              <a:rPr lang="es-EC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diámetro) 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(Gómez, </a:t>
            </a:r>
            <a:r>
              <a:rPr lang="es-EC" sz="24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Hernandez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&amp; López, 2011).</a:t>
            </a:r>
            <a:endParaRPr lang="es-ES" sz="2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es-ES" sz="2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218940" y="2691686"/>
            <a:ext cx="11732653" cy="1082180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Clavibacter</a:t>
            </a:r>
            <a:r>
              <a:rPr lang="es-EC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michiganensis</a:t>
            </a:r>
            <a:r>
              <a:rPr lang="es-EC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C</a:t>
            </a:r>
            <a:r>
              <a:rPr lang="es-ES" sz="24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ausa</a:t>
            </a:r>
            <a:r>
              <a:rPr lang="es-ES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necrosis en los </a:t>
            </a:r>
            <a:r>
              <a:rPr lang="es-ES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márgenes </a:t>
            </a:r>
            <a:r>
              <a:rPr lang="es-ES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las hojas, </a:t>
            </a:r>
            <a:r>
              <a:rPr lang="es-ES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manchas café </a:t>
            </a:r>
            <a:r>
              <a:rPr lang="es-ES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claro a oscuro en hojas y tallos, </a:t>
            </a:r>
            <a:r>
              <a:rPr lang="es-ES" sz="24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achaparramiento</a:t>
            </a:r>
            <a:r>
              <a:rPr lang="es-ES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marchitez y rotura del </a:t>
            </a:r>
            <a:r>
              <a:rPr lang="es-ES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tallo. El </a:t>
            </a:r>
            <a:r>
              <a:rPr lang="es-ES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fruto muestra </a:t>
            </a:r>
            <a:r>
              <a:rPr lang="es-ES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pequeñas manchas </a:t>
            </a:r>
            <a:r>
              <a:rPr lang="es-ES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oscuras, rodeadas de un halo </a:t>
            </a:r>
            <a:r>
              <a:rPr lang="es-ES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blanco </a:t>
            </a:r>
            <a:r>
              <a:rPr lang="es-EC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INTA, 2012).	</a:t>
            </a:r>
            <a:endParaRPr lang="es-ES" sz="2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s-ES" sz="2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Marcador de contenido 2"/>
          <p:cNvSpPr txBox="1">
            <a:spLocks/>
          </p:cNvSpPr>
          <p:nvPr/>
        </p:nvSpPr>
        <p:spPr>
          <a:xfrm>
            <a:off x="218940" y="4151212"/>
            <a:ext cx="11732653" cy="961701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2400" i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Erwinia</a:t>
            </a:r>
            <a:r>
              <a:rPr lang="es-EC" sz="2400" i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400" i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carotovora</a:t>
            </a:r>
            <a:r>
              <a:rPr lang="es-EC" sz="2400" i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400" i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subsp</a:t>
            </a:r>
            <a:r>
              <a:rPr lang="es-EC" sz="2400" i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C" sz="2400" i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carotovora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s-EC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Ingresa a 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planta </a:t>
            </a:r>
            <a:r>
              <a:rPr lang="es-EC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 heridas, avanza dañando el sistema vascular del tallo (INTA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2012).	</a:t>
            </a:r>
            <a:endParaRPr lang="es-ES" sz="2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s-ES" sz="2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Marcador de contenido 2"/>
          <p:cNvSpPr txBox="1">
            <a:spLocks/>
          </p:cNvSpPr>
          <p:nvPr/>
        </p:nvSpPr>
        <p:spPr>
          <a:xfrm>
            <a:off x="218940" y="5490259"/>
            <a:ext cx="11732653" cy="1115971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2400" i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2400" i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Xanthomonas</a:t>
            </a:r>
            <a:r>
              <a:rPr lang="es-EC" sz="2400" i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400" i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campestris</a:t>
            </a:r>
            <a:r>
              <a:rPr lang="es-EC" sz="2400" i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400" i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pv</a:t>
            </a:r>
            <a:r>
              <a:rPr lang="es-EC" sz="2400" i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24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bacteriosis</a:t>
            </a:r>
            <a:r>
              <a:rPr lang="es-EC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 Hojas 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lesiones oscuras, causando </a:t>
            </a:r>
            <a:r>
              <a:rPr lang="es-EC" sz="24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amarillamiento</a:t>
            </a:r>
            <a:r>
              <a:rPr lang="es-EC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 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hoja, en el fruto aparecen manchas acuosas con un diámetro de tres a seis </a:t>
            </a:r>
            <a:r>
              <a:rPr lang="es-EC" sz="24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mm.</a:t>
            </a:r>
            <a:r>
              <a:rPr lang="es-EC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(hortalizas, 2006)</a:t>
            </a:r>
          </a:p>
          <a:p>
            <a:pPr marL="0" indent="0" algn="just">
              <a:buNone/>
            </a:pPr>
            <a:endParaRPr lang="es-ES" sz="2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31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 txBox="1">
            <a:spLocks/>
          </p:cNvSpPr>
          <p:nvPr/>
        </p:nvSpPr>
        <p:spPr>
          <a:xfrm>
            <a:off x="289028" y="1241824"/>
            <a:ext cx="11559533" cy="1488498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2400" i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Phytophthora</a:t>
            </a:r>
            <a:r>
              <a:rPr lang="es-EC" sz="2400" i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400" i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infestans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Ataca en cualquier estado de la planta. Los primeros síntomas se manifiestan con hojas necrosadas rodeadas de un borde blanco. Las lesiones pueden incrementarse, dañando toda la hoja, pasando a tallos y frutos. En el fruto se observan manchas color </a:t>
            </a:r>
            <a:r>
              <a:rPr lang="es-EC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café 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(INTA, 2012</a:t>
            </a:r>
            <a:r>
              <a:rPr lang="es-EC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 algn="just">
              <a:buNone/>
            </a:pPr>
            <a:endParaRPr lang="es-EC" sz="2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es-ES" sz="2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26455"/>
          </a:xfrm>
        </p:spPr>
        <p:txBody>
          <a:bodyPr>
            <a:normAutofit/>
          </a:bodyPr>
          <a:lstStyle/>
          <a:p>
            <a:pPr algn="ctr"/>
            <a:r>
              <a:rPr lang="es-ES" sz="3600" dirty="0" smtClean="0">
                <a:ln w="3175" cmpd="sng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Enfermedades de follaje</a:t>
            </a:r>
            <a:endParaRPr lang="es-ES" sz="3600" dirty="0">
              <a:ln w="3175" cmpd="sng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289027" y="3067662"/>
            <a:ext cx="11559533" cy="1221004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S" sz="2400" i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Botrytis</a:t>
            </a:r>
            <a:r>
              <a:rPr lang="es-ES" sz="2400" i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cinerea</a:t>
            </a:r>
            <a:r>
              <a:rPr lang="es-EC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H</a:t>
            </a:r>
            <a:r>
              <a:rPr lang="es-ES" sz="24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ojas</a:t>
            </a:r>
            <a:r>
              <a:rPr lang="es-ES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f</a:t>
            </a:r>
            <a:r>
              <a:rPr lang="es-ES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lores con </a:t>
            </a:r>
            <a:r>
              <a:rPr lang="es-ES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lesiones </a:t>
            </a:r>
            <a:r>
              <a:rPr lang="es-ES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pardas, frutos inmaduros, con </a:t>
            </a:r>
            <a:r>
              <a:rPr lang="es-ES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una podredumbre </a:t>
            </a:r>
            <a:r>
              <a:rPr lang="es-ES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blanda y micelios color gris, suele </a:t>
            </a:r>
            <a:r>
              <a:rPr lang="es-ES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producirse a partir del cáliz, </a:t>
            </a:r>
            <a:r>
              <a:rPr lang="es-ES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 </a:t>
            </a:r>
            <a:r>
              <a:rPr lang="es-ES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síntomas cubren la </a:t>
            </a:r>
            <a:r>
              <a:rPr lang="es-ES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parte </a:t>
            </a:r>
            <a:r>
              <a:rPr lang="es-ES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superior del </a:t>
            </a:r>
            <a:r>
              <a:rPr lang="es-ES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fruto 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(INTA, 2012).</a:t>
            </a:r>
          </a:p>
          <a:p>
            <a:pPr marL="0" indent="0" algn="just">
              <a:buNone/>
            </a:pPr>
            <a:endParaRPr lang="es-ES" sz="2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s-EC" sz="2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es-ES" sz="2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289027" y="4626006"/>
            <a:ext cx="11559533" cy="1727189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S" sz="2400" i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Oidium</a:t>
            </a:r>
            <a:r>
              <a:rPr lang="es-ES" sz="2400" i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i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neolycopersici</a:t>
            </a:r>
            <a:r>
              <a:rPr lang="es-EC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C</a:t>
            </a:r>
            <a:r>
              <a:rPr lang="es-ES" sz="24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aracterizado</a:t>
            </a:r>
            <a:r>
              <a:rPr lang="es-ES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 la presencia </a:t>
            </a:r>
            <a:r>
              <a:rPr lang="es-ES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moho </a:t>
            </a:r>
            <a:r>
              <a:rPr lang="es-ES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polvoso y blanquecino que </a:t>
            </a:r>
            <a:r>
              <a:rPr lang="es-E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puede estar </a:t>
            </a:r>
            <a:r>
              <a:rPr lang="es-ES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presente </a:t>
            </a:r>
            <a:r>
              <a:rPr lang="es-E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órganos verdes de la planta </a:t>
            </a:r>
            <a:r>
              <a:rPr lang="es-ES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E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frutos. Los tejidos </a:t>
            </a:r>
            <a:r>
              <a:rPr lang="es-ES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afectados </a:t>
            </a:r>
            <a:r>
              <a:rPr lang="es-E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pueden necrosarse </a:t>
            </a:r>
            <a:r>
              <a:rPr lang="es-ES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infecciones severas, produciendo cicatrices y muerte de hojas que </a:t>
            </a:r>
            <a:r>
              <a:rPr lang="es-E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permanecen en la </a:t>
            </a:r>
            <a:r>
              <a:rPr lang="es-ES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planta 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(INTA, 2012).</a:t>
            </a:r>
          </a:p>
          <a:p>
            <a:pPr marL="0" indent="0" algn="just">
              <a:buNone/>
            </a:pPr>
            <a:endParaRPr lang="es-ES" sz="2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12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0" y="238693"/>
            <a:ext cx="12192000" cy="12264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dirty="0" smtClean="0">
                <a:ln w="3175" cmpd="sng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Controles fitosanitarios mas usados</a:t>
            </a:r>
            <a:endParaRPr lang="es-ES" dirty="0">
              <a:ln w="3175" cmpd="sng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218940" y="1408295"/>
            <a:ext cx="9028091" cy="2120515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Químico: Dirigidos al follaje o al 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cuello de la planta. </a:t>
            </a:r>
            <a:r>
              <a:rPr lang="es-EC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 ingredientes activos mas recomendados son </a:t>
            </a:r>
            <a:r>
              <a:rPr lang="es-EC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Etridiazoles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Propamocarb para </a:t>
            </a:r>
            <a:r>
              <a:rPr lang="es-EC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problemas de suelo, </a:t>
            </a:r>
            <a:r>
              <a:rPr lang="es-EC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Metalaxil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s-EC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Propamocarb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 </a:t>
            </a:r>
            <a:r>
              <a:rPr lang="es-EC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Phytophthora</a:t>
            </a:r>
            <a:r>
              <a:rPr lang="es-EC" sz="2400" i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400" i="1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spp</a:t>
            </a:r>
            <a:r>
              <a:rPr lang="es-EC" sz="2400" i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Propamocarb e </a:t>
            </a:r>
            <a:r>
              <a:rPr lang="es-EC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Hymexasol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para </a:t>
            </a:r>
            <a:r>
              <a:rPr lang="es-EC" sz="2400" i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Fusarium </a:t>
            </a:r>
            <a:r>
              <a:rPr lang="es-EC" sz="2400" i="1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oxysporum</a:t>
            </a:r>
            <a:r>
              <a:rPr lang="es-EC" sz="2400" i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400" i="1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f.sp</a:t>
            </a:r>
            <a:r>
              <a:rPr lang="es-EC" sz="2400" i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s-ES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Salmeron</a:t>
            </a:r>
            <a:r>
              <a:rPr lang="es-E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y otros, 1995)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S" sz="2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es-ES" sz="2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218942" y="3777729"/>
            <a:ext cx="9028090" cy="2867770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Biológico: Basados en 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hongos de los géneros </a:t>
            </a:r>
            <a:r>
              <a:rPr lang="es-EC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Trichoderma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C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Gliocladium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C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Streptomyces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C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Coniothyrium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s-EC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Candida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y bacterias </a:t>
            </a:r>
            <a:r>
              <a:rPr lang="es-EC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como las </a:t>
            </a:r>
            <a:r>
              <a:rPr lang="es-EC" sz="24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Pseudomonas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C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Bacillus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s-EC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Agrobacterium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(Serrano &amp; Galindo, 2007)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S" sz="2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s-EC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hongo </a:t>
            </a:r>
            <a:r>
              <a:rPr lang="es-EC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Trichoderma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s-EC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tiene excelentes 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características como </a:t>
            </a:r>
            <a:r>
              <a:rPr lang="es-EC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biocontrolador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hongos del suelo como </a:t>
            </a:r>
            <a:r>
              <a:rPr lang="es-EC" sz="2400" i="1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Phytophthora</a:t>
            </a:r>
            <a:r>
              <a:rPr lang="es-EC" sz="2400" i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Fusarium, </a:t>
            </a:r>
            <a:r>
              <a:rPr lang="es-EC" sz="2400" i="1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Sclerotium</a:t>
            </a:r>
            <a:r>
              <a:rPr lang="es-EC" sz="2400" i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C" sz="2400" i="1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Rhizoctonia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y </a:t>
            </a:r>
            <a:r>
              <a:rPr lang="es-EC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Pythium</a:t>
            </a:r>
            <a:r>
              <a:rPr lang="es-EC" sz="2400" i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(Perdomo, Peña, </a:t>
            </a:r>
            <a:r>
              <a:rPr lang="es-EC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Guédez</a:t>
            </a:r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Castillo, &amp; Cánsales, 2007)</a:t>
            </a:r>
            <a:r>
              <a:rPr lang="es-EC" sz="2400" i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S" sz="2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s-ES" sz="2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7" b="22816"/>
          <a:stretch/>
        </p:blipFill>
        <p:spPr>
          <a:xfrm rot="5400000">
            <a:off x="7903482" y="2644315"/>
            <a:ext cx="5571966" cy="265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9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 txBox="1">
            <a:spLocks/>
          </p:cNvSpPr>
          <p:nvPr/>
        </p:nvSpPr>
        <p:spPr>
          <a:xfrm>
            <a:off x="386005" y="1028048"/>
            <a:ext cx="4649634" cy="2642431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r>
              <a:rPr lang="es-ES" sz="1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Ubicación política.</a:t>
            </a:r>
          </a:p>
          <a:p>
            <a:r>
              <a:rPr lang="es-EC" sz="1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País: Ecuador</a:t>
            </a:r>
            <a:endParaRPr lang="es-ES" sz="1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Provincia: </a:t>
            </a:r>
            <a:r>
              <a:rPr lang="es-EC" sz="1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Santo </a:t>
            </a:r>
            <a:r>
              <a:rPr lang="es-EC" sz="1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Domingo de los Tsachilas</a:t>
            </a:r>
            <a:endParaRPr lang="es-ES" sz="1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Cantón:</a:t>
            </a:r>
            <a:r>
              <a:rPr lang="es-EC" sz="1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Santo </a:t>
            </a:r>
            <a:r>
              <a:rPr lang="es-EC" sz="1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Domingo </a:t>
            </a:r>
            <a:endParaRPr lang="es-ES" sz="1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Parroquia:</a:t>
            </a:r>
            <a:r>
              <a:rPr lang="es-EC" sz="1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Valle </a:t>
            </a:r>
            <a:r>
              <a:rPr lang="es-EC" sz="1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Hermoso </a:t>
            </a:r>
            <a:endParaRPr lang="es-ES" sz="1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Sitio:</a:t>
            </a:r>
            <a:r>
              <a:rPr lang="es-EC" sz="1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Finca </a:t>
            </a:r>
            <a:r>
              <a:rPr lang="es-EC" sz="1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“Santa Rosa”</a:t>
            </a:r>
            <a:endParaRPr lang="es-ES" sz="1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Dirección</a:t>
            </a:r>
            <a:r>
              <a:rPr lang="es-EC" sz="1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km </a:t>
            </a:r>
            <a:r>
              <a:rPr lang="es-EC" sz="1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de la Vía Valle Hermoso – El Triunfo. </a:t>
            </a:r>
            <a:endParaRPr lang="es-ES" sz="1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es-ES" sz="32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6536230" y="1190265"/>
            <a:ext cx="3470655" cy="1377548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r>
              <a:rPr lang="es-EC" sz="1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Ubicación Geográfica</a:t>
            </a:r>
            <a:endParaRPr lang="es-ES" sz="1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s-EC" sz="1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Latitud : 00</a:t>
            </a:r>
            <a:r>
              <a:rPr lang="es-EC" sz="1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 00´ 44,57"</a:t>
            </a:r>
            <a:endParaRPr lang="es-ES" sz="1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s-EC" sz="1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Longitud :</a:t>
            </a:r>
            <a:r>
              <a:rPr lang="es-EC" sz="1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79</a:t>
            </a:r>
            <a:r>
              <a:rPr lang="es-EC" sz="1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 19´ 41,18"</a:t>
            </a:r>
            <a:endParaRPr lang="es-ES" sz="1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s-EC" sz="1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Altitud </a:t>
            </a:r>
            <a:r>
              <a:rPr lang="es-EC" sz="1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260 </a:t>
            </a:r>
            <a:r>
              <a:rPr lang="es-EC" sz="1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msnm</a:t>
            </a:r>
            <a:endParaRPr lang="es-ES" sz="1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es-ES" sz="32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 descr="https://scontent.fuio8-1.fna.fbcdn.net/v/t34.0-12/21469809_1912759732383874_899792610_n.jpg?oh=8544bf1eec6cd446faced909b08c64f2&amp;oe=59B340F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066" y="2833353"/>
            <a:ext cx="6581430" cy="391517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sp>
        <p:nvSpPr>
          <p:cNvPr id="6" name="Marcador de contenido 2"/>
          <p:cNvSpPr txBox="1">
            <a:spLocks/>
          </p:cNvSpPr>
          <p:nvPr/>
        </p:nvSpPr>
        <p:spPr>
          <a:xfrm>
            <a:off x="386005" y="3826729"/>
            <a:ext cx="4649634" cy="2992634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r>
              <a:rPr lang="es-ES" sz="1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Ubicación ecológica. </a:t>
            </a:r>
          </a:p>
          <a:p>
            <a:r>
              <a:rPr lang="es-EC" sz="1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Zona de vida: Bosque Muy Húmedo </a:t>
            </a:r>
            <a:r>
              <a:rPr lang="es-EC" sz="1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Subtropical</a:t>
            </a:r>
          </a:p>
          <a:p>
            <a:r>
              <a:rPr lang="es-EC" sz="1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Temperatura</a:t>
            </a:r>
            <a:r>
              <a:rPr lang="es-EC" sz="1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23 – 26 </a:t>
            </a:r>
            <a:r>
              <a:rPr lang="es-EC" sz="1600" b="1" baseline="300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s-EC" sz="16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s-EC" sz="1600" b="1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Precipitación </a:t>
            </a:r>
            <a:r>
              <a:rPr lang="es-EC" sz="1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mensual: </a:t>
            </a:r>
            <a:endParaRPr lang="es-EC" sz="1600" b="1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s-EC" sz="1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Máxima: </a:t>
            </a:r>
            <a:r>
              <a:rPr lang="es-EC" sz="1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abril 800 mm/mes, </a:t>
            </a:r>
            <a:r>
              <a:rPr lang="es-EC" sz="1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Mínima: </a:t>
            </a:r>
            <a:r>
              <a:rPr lang="es-EC" sz="1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agosto 100 mm/mes</a:t>
            </a:r>
            <a:endParaRPr lang="es-ES" sz="1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Humedad relativa: </a:t>
            </a:r>
            <a:r>
              <a:rPr lang="es-EC" sz="1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99%</a:t>
            </a:r>
          </a:p>
          <a:p>
            <a:r>
              <a:rPr lang="es-EC" sz="1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Textura</a:t>
            </a:r>
            <a:r>
              <a:rPr lang="es-EC" sz="1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Franco</a:t>
            </a:r>
            <a:endParaRPr lang="es-ES" sz="1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s-EC" sz="1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Fuente: </a:t>
            </a:r>
            <a:r>
              <a:rPr lang="es-ES" sz="1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(Gobierno de Valle Hermoso, 2015)</a:t>
            </a:r>
            <a:r>
              <a:rPr lang="es-EC" sz="1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S" sz="1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0" y="238693"/>
            <a:ext cx="12192000" cy="12264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dirty="0" smtClean="0">
                <a:ln w="3175" cmpd="sng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Metodología  </a:t>
            </a:r>
            <a:endParaRPr lang="es-ES" dirty="0">
              <a:ln w="3175" cmpd="sng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50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ctor">
  <a:themeElements>
    <a:clrScheme name="Sec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519</TotalTime>
  <Words>2589</Words>
  <Application>Microsoft Office PowerPoint</Application>
  <PresentationFormat>Panorámica</PresentationFormat>
  <Paragraphs>213</Paragraphs>
  <Slides>34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41" baseType="lpstr">
      <vt:lpstr>Arial</vt:lpstr>
      <vt:lpstr>Calibri</vt:lpstr>
      <vt:lpstr>Century Gothic</vt:lpstr>
      <vt:lpstr>Times New Roman</vt:lpstr>
      <vt:lpstr>Wingdings</vt:lpstr>
      <vt:lpstr>Wingdings 3</vt:lpstr>
      <vt:lpstr>Sector</vt:lpstr>
      <vt:lpstr>Presentación de PowerPoint</vt:lpstr>
      <vt:lpstr>Introducción </vt:lpstr>
      <vt:lpstr>Presentación de PowerPoint</vt:lpstr>
      <vt:lpstr>Ventajas del Cultivo en sustratos</vt:lpstr>
      <vt:lpstr>enfermedades del suelo MAS FRECUENTES EN LA ZONA DE ESTUDIO </vt:lpstr>
      <vt:lpstr>Enfermedades bacterianas mas HABITUALES del tomate </vt:lpstr>
      <vt:lpstr>Enfermedades de follaje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user</cp:lastModifiedBy>
  <cp:revision>66</cp:revision>
  <dcterms:created xsi:type="dcterms:W3CDTF">2017-10-10T17:33:33Z</dcterms:created>
  <dcterms:modified xsi:type="dcterms:W3CDTF">2017-11-07T02:32:27Z</dcterms:modified>
</cp:coreProperties>
</file>