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92" r:id="rId3"/>
    <p:sldId id="293" r:id="rId4"/>
    <p:sldId id="298" r:id="rId5"/>
    <p:sldId id="259" r:id="rId6"/>
    <p:sldId id="294" r:id="rId7"/>
    <p:sldId id="262" r:id="rId8"/>
    <p:sldId id="266" r:id="rId9"/>
    <p:sldId id="308" r:id="rId10"/>
    <p:sldId id="301" r:id="rId11"/>
    <p:sldId id="299" r:id="rId12"/>
    <p:sldId id="300" r:id="rId13"/>
    <p:sldId id="309" r:id="rId14"/>
    <p:sldId id="272" r:id="rId15"/>
    <p:sldId id="303" r:id="rId16"/>
    <p:sldId id="304" r:id="rId17"/>
    <p:sldId id="305" r:id="rId18"/>
    <p:sldId id="306" r:id="rId19"/>
    <p:sldId id="307" r:id="rId20"/>
    <p:sldId id="285" r:id="rId21"/>
    <p:sldId id="286" r:id="rId22"/>
    <p:sldId id="302"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UKO\Desktop\Resultados%20Tesis%20ZUko.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ZUKO\Desktop\Resultados%20Tesis%20ZUko.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UKO\Google%20Drive\Resultados%20Tesis%20ZUko.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ZUKO\Google%20Drive\Resultados%20Tesis%20ZUko.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ZUKO\Google%20Drive\Resultados%20Tesis%20ZUk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'Varianza altura'!$N$20</c:f>
              <c:strCache>
                <c:ptCount val="1"/>
                <c:pt idx="0">
                  <c:v>Altura</c:v>
                </c:pt>
              </c:strCache>
            </c:strRef>
          </c:tx>
          <c:spPr>
            <a:solidFill>
              <a:schemeClr val="bg1">
                <a:lumMod val="75000"/>
              </a:schemeClr>
            </a:solidFill>
            <a:ln>
              <a:noFill/>
            </a:ln>
            <a:effectLst/>
          </c:spPr>
          <c:invertIfNegative val="0"/>
          <c:dLbls>
            <c:dLbl>
              <c:idx val="0"/>
              <c:layout/>
              <c:tx>
                <c:rich>
                  <a:bodyPr/>
                  <a:lstStyle/>
                  <a:p>
                    <a:fld id="{FE5D0EDD-93B2-4380-A9E5-A988B76B6223}" type="VALUE">
                      <a:rPr lang="en-US"/>
                      <a:pPr/>
                      <a:t>[VALOR]</a:t>
                    </a:fld>
                    <a:r>
                      <a:rPr lang="en-US" baseline="0"/>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AF10046C-2D43-4062-94A3-BCC14DB87E11}" type="VALUE">
                      <a:rPr lang="en-US"/>
                      <a:pPr/>
                      <a:t>[VALOR]</a:t>
                    </a:fld>
                    <a:r>
                      <a:rPr lang="en-US" baseline="0"/>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2827C7A7-834D-47CA-BF76-D7686338DBAF}" type="VALUE">
                      <a:rPr lang="en-US"/>
                      <a:pPr/>
                      <a:t>[VALOR]</a:t>
                    </a:fld>
                    <a:r>
                      <a:rPr lang="en-US"/>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FB4171CF-F162-4A68-AE56-110A223DAA65}" type="VALUE">
                      <a:rPr lang="en-US"/>
                      <a:pPr/>
                      <a:t>[VALOR]</a:t>
                    </a:fld>
                    <a:r>
                      <a:rPr lang="en-US"/>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07A269C6-0071-4BD7-9CDC-E90BFBBB0994}" type="VALUE">
                      <a:rPr lang="en-US"/>
                      <a:pPr/>
                      <a:t>[VALOR]</a:t>
                    </a:fld>
                    <a:r>
                      <a:rPr lang="en-US"/>
                      <a:t> B</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fld id="{81E0023A-3D0F-4D3D-A261-611D806A37BF}" type="VALUE">
                      <a:rPr lang="en-US"/>
                      <a:pPr/>
                      <a:t>[VALOR]</a:t>
                    </a:fld>
                    <a:r>
                      <a:rPr lang="en-US"/>
                      <a:t> B</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tx>
                <c:rich>
                  <a:bodyPr/>
                  <a:lstStyle/>
                  <a:p>
                    <a:fld id="{710DA39E-96B5-435B-BA1C-06C636C5B830}" type="VALUE">
                      <a:rPr lang="en-US"/>
                      <a:pPr/>
                      <a:t>[VALOR]</a:t>
                    </a:fld>
                    <a:r>
                      <a:rPr lang="en-US"/>
                      <a:t> B</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7"/>
              <c:layout/>
              <c:tx>
                <c:rich>
                  <a:bodyPr/>
                  <a:lstStyle/>
                  <a:p>
                    <a:fld id="{2FEBD8D9-20BE-4C85-8878-11A5EC1AD87B}" type="VALUE">
                      <a:rPr lang="en-US"/>
                      <a:pPr/>
                      <a:t>[VALOR]</a:t>
                    </a:fld>
                    <a:r>
                      <a:rPr lang="en-US"/>
                      <a:t> B</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8"/>
              <c:layout/>
              <c:tx>
                <c:rich>
                  <a:bodyPr/>
                  <a:lstStyle/>
                  <a:p>
                    <a:fld id="{8F621D29-8904-4FAE-8BF3-8C36530BCEB7}" type="VALUE">
                      <a:rPr lang="en-US"/>
                      <a:pPr/>
                      <a:t>[VALOR]</a:t>
                    </a:fld>
                    <a:r>
                      <a:rPr lang="en-US"/>
                      <a:t> BC</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9"/>
              <c:layout/>
              <c:tx>
                <c:rich>
                  <a:bodyPr/>
                  <a:lstStyle/>
                  <a:p>
                    <a:fld id="{77229A1F-7DF8-48CC-ADE5-BEF070F128DD}" type="VALUE">
                      <a:rPr lang="en-US"/>
                      <a:pPr/>
                      <a:t>[VALOR]</a:t>
                    </a:fld>
                    <a:r>
                      <a:rPr lang="en-US"/>
                      <a:t> C</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'Varianza altura'!$M$21:$M$30</c:f>
              <c:strCache>
                <c:ptCount val="10"/>
                <c:pt idx="0">
                  <c:v>35; 150</c:v>
                </c:pt>
                <c:pt idx="1">
                  <c:v>35; 100</c:v>
                </c:pt>
                <c:pt idx="2">
                  <c:v>35; 50</c:v>
                </c:pt>
                <c:pt idx="3">
                  <c:v>35; 25</c:v>
                </c:pt>
                <c:pt idx="4">
                  <c:v>21; 150</c:v>
                </c:pt>
                <c:pt idx="5">
                  <c:v>21; 100</c:v>
                </c:pt>
                <c:pt idx="6">
                  <c:v>21; 50</c:v>
                </c:pt>
                <c:pt idx="7">
                  <c:v>21; 25</c:v>
                </c:pt>
                <c:pt idx="8">
                  <c:v>35; 0</c:v>
                </c:pt>
                <c:pt idx="9">
                  <c:v>21; 0</c:v>
                </c:pt>
              </c:strCache>
            </c:strRef>
          </c:cat>
          <c:val>
            <c:numRef>
              <c:f>'Varianza altura'!$N$21:$N$30</c:f>
              <c:numCache>
                <c:formatCode>General</c:formatCode>
                <c:ptCount val="10"/>
                <c:pt idx="0">
                  <c:v>112.7</c:v>
                </c:pt>
                <c:pt idx="1">
                  <c:v>109.6</c:v>
                </c:pt>
                <c:pt idx="2">
                  <c:v>106.9</c:v>
                </c:pt>
                <c:pt idx="3">
                  <c:v>99.25</c:v>
                </c:pt>
                <c:pt idx="4">
                  <c:v>73.16</c:v>
                </c:pt>
                <c:pt idx="5">
                  <c:v>72.47</c:v>
                </c:pt>
                <c:pt idx="6">
                  <c:v>72.23</c:v>
                </c:pt>
                <c:pt idx="7">
                  <c:v>72.180000000000007</c:v>
                </c:pt>
                <c:pt idx="8">
                  <c:v>64.8</c:v>
                </c:pt>
                <c:pt idx="9">
                  <c:v>53.5</c:v>
                </c:pt>
              </c:numCache>
            </c:numRef>
          </c:val>
        </c:ser>
        <c:dLbls>
          <c:showLegendKey val="0"/>
          <c:showVal val="0"/>
          <c:showCatName val="0"/>
          <c:showSerName val="0"/>
          <c:showPercent val="0"/>
          <c:showBubbleSize val="0"/>
        </c:dLbls>
        <c:gapWidth val="58"/>
        <c:overlap val="100"/>
        <c:axId val="907736736"/>
        <c:axId val="907737280"/>
      </c:barChart>
      <c:catAx>
        <c:axId val="9077367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Días*Fertilización</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07737280"/>
        <c:crosses val="autoZero"/>
        <c:auto val="0"/>
        <c:lblAlgn val="ctr"/>
        <c:lblOffset val="100"/>
        <c:tickLblSkip val="1"/>
        <c:tickMarkSkip val="100"/>
        <c:noMultiLvlLbl val="0"/>
      </c:catAx>
      <c:valAx>
        <c:axId val="907737280"/>
        <c:scaling>
          <c:orientation val="minMax"/>
          <c:max val="12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Altura cm</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07736736"/>
        <c:crosses val="autoZero"/>
        <c:crossBetween val="between"/>
        <c:majorUnit val="20"/>
        <c:minorUnit val="1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alpha val="92000"/>
              </a:schemeClr>
            </a:solidFill>
            <a:ln>
              <a:noFill/>
            </a:ln>
            <a:effectLst/>
          </c:spPr>
          <c:invertIfNegative val="0"/>
          <c:dLbls>
            <c:dLbl>
              <c:idx val="0"/>
              <c:layout/>
              <c:tx>
                <c:rich>
                  <a:bodyPr/>
                  <a:lstStyle/>
                  <a:p>
                    <a:fld id="{5FD46E2A-8F38-4223-A6C0-70CEB048E7D4}" type="VALUE">
                      <a:rPr lang="en-US"/>
                      <a:pPr/>
                      <a:t>[VALOR]</a:t>
                    </a:fld>
                    <a:r>
                      <a:rPr lang="en-US"/>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50781106-189F-4428-AB0F-75918E697366}" type="VALUE">
                      <a:rPr lang="en-US"/>
                      <a:pPr/>
                      <a:t>[VALOR]</a:t>
                    </a:fld>
                    <a:r>
                      <a:rPr lang="en-US"/>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C1ABDD9F-C335-4E47-AC86-B524D205CC48}" type="VALUE">
                      <a:rPr lang="en-US"/>
                      <a:pPr/>
                      <a:t>[VALOR]</a:t>
                    </a:fld>
                    <a:r>
                      <a:rPr lang="en-US"/>
                      <a:t> B</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8041A11A-FCE1-482F-B00A-7B37B69D3FCF}" type="VALUE">
                      <a:rPr lang="en-US"/>
                      <a:pPr/>
                      <a:t>[VALOR]</a:t>
                    </a:fld>
                    <a:r>
                      <a:rPr lang="en-US"/>
                      <a:t> B</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3B2C5ECD-0F01-4DA7-B25A-724C88F55A44}" type="VALUE">
                      <a:rPr lang="en-US"/>
                      <a:pPr/>
                      <a:t>[VALOR]</a:t>
                    </a:fld>
                    <a:r>
                      <a:rPr lang="en-US"/>
                      <a:t> C</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fld id="{6D2D5391-F31A-4585-87F6-DD445DEA2C4F}" type="VALUE">
                      <a:rPr lang="en-US"/>
                      <a:pPr/>
                      <a:t>[VALOR]</a:t>
                    </a:fld>
                    <a:r>
                      <a:rPr lang="en-US"/>
                      <a:t> C</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tx>
                <c:rich>
                  <a:bodyPr/>
                  <a:lstStyle/>
                  <a:p>
                    <a:fld id="{7FAAE298-8458-4F54-9619-CE968C0773D1}" type="VALUE">
                      <a:rPr lang="en-US"/>
                      <a:pPr/>
                      <a:t>[VALOR]</a:t>
                    </a:fld>
                    <a:r>
                      <a:rPr lang="en-US"/>
                      <a:t> C</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7"/>
              <c:layout/>
              <c:tx>
                <c:rich>
                  <a:bodyPr/>
                  <a:lstStyle/>
                  <a:p>
                    <a:fld id="{1DAEECCA-3B11-4B6A-A3E9-92F8D3FFFEA6}" type="VALUE">
                      <a:rPr lang="en-US"/>
                      <a:pPr/>
                      <a:t>[VALOR]</a:t>
                    </a:fld>
                    <a:r>
                      <a:rPr lang="en-US"/>
                      <a:t> C</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8"/>
              <c:layout/>
              <c:tx>
                <c:rich>
                  <a:bodyPr/>
                  <a:lstStyle/>
                  <a:p>
                    <a:fld id="{91642C04-70EA-495E-9DA1-F0F2F10F02C7}" type="VALUE">
                      <a:rPr lang="en-US"/>
                      <a:pPr/>
                      <a:t>[VALOR]</a:t>
                    </a:fld>
                    <a:r>
                      <a:rPr lang="en-US"/>
                      <a:t> C</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9"/>
              <c:layout/>
              <c:tx>
                <c:rich>
                  <a:bodyPr/>
                  <a:lstStyle/>
                  <a:p>
                    <a:fld id="{08E548A3-C162-4084-8A87-2BAFFE75355D}" type="VALUE">
                      <a:rPr lang="en-US"/>
                      <a:pPr/>
                      <a:t>[VALOR]</a:t>
                    </a:fld>
                    <a:r>
                      <a:rPr lang="en-US"/>
                      <a:t> D</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'Varinaza MV'!$P$24:$P$33</c:f>
              <c:strCache>
                <c:ptCount val="10"/>
                <c:pt idx="0">
                  <c:v>35; 150</c:v>
                </c:pt>
                <c:pt idx="1">
                  <c:v>35; 100</c:v>
                </c:pt>
                <c:pt idx="2">
                  <c:v>35; 50</c:v>
                </c:pt>
                <c:pt idx="3">
                  <c:v>35; 25</c:v>
                </c:pt>
                <c:pt idx="4">
                  <c:v>21; 150</c:v>
                </c:pt>
                <c:pt idx="5">
                  <c:v>21; 50</c:v>
                </c:pt>
                <c:pt idx="6">
                  <c:v>21; 25</c:v>
                </c:pt>
                <c:pt idx="7">
                  <c:v>21; 100</c:v>
                </c:pt>
                <c:pt idx="8">
                  <c:v>35; 0</c:v>
                </c:pt>
                <c:pt idx="9">
                  <c:v>21; 0</c:v>
                </c:pt>
              </c:strCache>
            </c:strRef>
          </c:cat>
          <c:val>
            <c:numRef>
              <c:f>'Varinaza MV'!$Q$24:$Q$33</c:f>
              <c:numCache>
                <c:formatCode>General</c:formatCode>
                <c:ptCount val="10"/>
                <c:pt idx="0">
                  <c:v>23.99</c:v>
                </c:pt>
                <c:pt idx="1">
                  <c:v>23.76</c:v>
                </c:pt>
                <c:pt idx="2">
                  <c:v>19.989999999999998</c:v>
                </c:pt>
                <c:pt idx="3">
                  <c:v>19.54</c:v>
                </c:pt>
                <c:pt idx="4">
                  <c:v>10.71</c:v>
                </c:pt>
                <c:pt idx="5">
                  <c:v>10.66</c:v>
                </c:pt>
                <c:pt idx="6">
                  <c:v>10.27</c:v>
                </c:pt>
                <c:pt idx="7">
                  <c:v>10.11</c:v>
                </c:pt>
                <c:pt idx="8">
                  <c:v>9.73</c:v>
                </c:pt>
                <c:pt idx="9">
                  <c:v>4.6399999999999997</c:v>
                </c:pt>
              </c:numCache>
            </c:numRef>
          </c:val>
        </c:ser>
        <c:dLbls>
          <c:showLegendKey val="0"/>
          <c:showVal val="0"/>
          <c:showCatName val="0"/>
          <c:showSerName val="0"/>
          <c:showPercent val="0"/>
          <c:showBubbleSize val="0"/>
        </c:dLbls>
        <c:gapWidth val="58"/>
        <c:overlap val="100"/>
        <c:axId val="907737824"/>
        <c:axId val="907730752"/>
      </c:barChart>
      <c:catAx>
        <c:axId val="90773782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Días*Fertilización</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07730752"/>
        <c:crosses val="autoZero"/>
        <c:auto val="1"/>
        <c:lblAlgn val="ctr"/>
        <c:lblOffset val="100"/>
        <c:noMultiLvlLbl val="0"/>
      </c:catAx>
      <c:valAx>
        <c:axId val="907730752"/>
        <c:scaling>
          <c:orientation val="minMax"/>
          <c:max val="28"/>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Materia verde t/ha</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07737824"/>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c:spPr>
          <c:invertIfNegative val="0"/>
          <c:dLbls>
            <c:dLbl>
              <c:idx val="0"/>
              <c:layout/>
              <c:tx>
                <c:rich>
                  <a:bodyPr/>
                  <a:lstStyle/>
                  <a:p>
                    <a:fld id="{67D714E3-209E-4ECE-9CCB-7789DE540D79}" type="VALUE">
                      <a:rPr lang="en-US"/>
                      <a:pPr/>
                      <a:t>[VALOR]</a:t>
                    </a:fld>
                    <a:r>
                      <a:rPr lang="en-US"/>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7B4143A0-4C37-419A-9599-606C95EE6B8F}" type="VALUE">
                      <a:rPr lang="en-US"/>
                      <a:pPr/>
                      <a:t>[VALOR]</a:t>
                    </a:fld>
                    <a:r>
                      <a:rPr lang="en-US"/>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1DE84D77-1950-4210-B596-AE1C6E425990}" type="VALUE">
                      <a:rPr lang="en-US"/>
                      <a:pPr/>
                      <a:t>[VALOR]</a:t>
                    </a:fld>
                    <a:r>
                      <a:rPr lang="en-US"/>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A11E4F47-B16A-40D7-95C0-B961D637E84B}" type="VALUE">
                      <a:rPr lang="en-US"/>
                      <a:pPr/>
                      <a:t>[VALOR]</a:t>
                    </a:fld>
                    <a:r>
                      <a:rPr lang="en-US"/>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5EBFA75B-0F61-4FE5-A644-3848B0C1906E}" type="VALUE">
                      <a:rPr lang="en-US"/>
                      <a:pPr/>
                      <a:t>[VALOR]</a:t>
                    </a:fld>
                    <a:r>
                      <a:rPr lang="en-US"/>
                      <a:t> AB</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fld id="{C04ED341-81BC-46BA-9C24-742931E2D1C0}" type="VALUE">
                      <a:rPr lang="en-US"/>
                      <a:pPr/>
                      <a:t>[VALOR]</a:t>
                    </a:fld>
                    <a:r>
                      <a:rPr lang="en-US"/>
                      <a:t> BC</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tx>
                <c:rich>
                  <a:bodyPr/>
                  <a:lstStyle/>
                  <a:p>
                    <a:fld id="{5D926B17-B8EB-407A-AE72-C27987C24EF7}" type="VALUE">
                      <a:rPr lang="en-US"/>
                      <a:pPr/>
                      <a:t>[VALOR]</a:t>
                    </a:fld>
                    <a:r>
                      <a:rPr lang="en-US"/>
                      <a:t> CD</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7"/>
              <c:layout/>
              <c:tx>
                <c:rich>
                  <a:bodyPr/>
                  <a:lstStyle/>
                  <a:p>
                    <a:fld id="{3C80A904-42D5-4FB0-91BA-5FA8150AB858}" type="VALUE">
                      <a:rPr lang="en-US"/>
                      <a:pPr/>
                      <a:t>[VALOR]</a:t>
                    </a:fld>
                    <a:r>
                      <a:rPr lang="en-US"/>
                      <a:t> D</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8"/>
              <c:layout/>
              <c:tx>
                <c:rich>
                  <a:bodyPr/>
                  <a:lstStyle/>
                  <a:p>
                    <a:fld id="{7CC16583-DE40-4692-8C57-DD9F41147FEB}" type="VALUE">
                      <a:rPr lang="en-US"/>
                      <a:pPr/>
                      <a:t>[VALOR]</a:t>
                    </a:fld>
                    <a:r>
                      <a:rPr lang="en-US"/>
                      <a:t> D</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9"/>
              <c:layout/>
              <c:tx>
                <c:rich>
                  <a:bodyPr/>
                  <a:lstStyle/>
                  <a:p>
                    <a:fld id="{A61209CD-0B31-4D8B-8E5E-9244EDCDE9C8}" type="VALUE">
                      <a:rPr lang="en-US"/>
                      <a:pPr/>
                      <a:t>[VALOR]</a:t>
                    </a:fld>
                    <a:r>
                      <a:rPr lang="en-US"/>
                      <a:t> D</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5400000" spcFirstLastPara="1" vertOverflow="ellipsis" wrap="square" lIns="38100" tIns="19050" rIns="38100" bIns="19050" anchor="b"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'Materia seca porcentaje'!$K$5:$K$14</c:f>
              <c:strCache>
                <c:ptCount val="10"/>
                <c:pt idx="0">
                  <c:v>35; 50</c:v>
                </c:pt>
                <c:pt idx="1">
                  <c:v>35; 100</c:v>
                </c:pt>
                <c:pt idx="2">
                  <c:v>35; 150</c:v>
                </c:pt>
                <c:pt idx="3">
                  <c:v>35; 25</c:v>
                </c:pt>
                <c:pt idx="4">
                  <c:v>35; 0</c:v>
                </c:pt>
                <c:pt idx="5">
                  <c:v>21; 0</c:v>
                </c:pt>
                <c:pt idx="6">
                  <c:v>21; 25</c:v>
                </c:pt>
                <c:pt idx="7">
                  <c:v>21; 150</c:v>
                </c:pt>
                <c:pt idx="8">
                  <c:v>21; 50</c:v>
                </c:pt>
                <c:pt idx="9">
                  <c:v>21; 100</c:v>
                </c:pt>
              </c:strCache>
            </c:strRef>
          </c:cat>
          <c:val>
            <c:numRef>
              <c:f>'Materia seca porcentaje'!$L$5:$L$14</c:f>
              <c:numCache>
                <c:formatCode>General</c:formatCode>
                <c:ptCount val="10"/>
                <c:pt idx="0">
                  <c:v>24</c:v>
                </c:pt>
                <c:pt idx="1">
                  <c:v>23.5</c:v>
                </c:pt>
                <c:pt idx="2">
                  <c:v>23.5</c:v>
                </c:pt>
                <c:pt idx="3">
                  <c:v>23</c:v>
                </c:pt>
                <c:pt idx="4">
                  <c:v>21.75</c:v>
                </c:pt>
                <c:pt idx="5">
                  <c:v>19.25</c:v>
                </c:pt>
                <c:pt idx="6">
                  <c:v>16.75</c:v>
                </c:pt>
                <c:pt idx="7">
                  <c:v>15.5</c:v>
                </c:pt>
                <c:pt idx="8">
                  <c:v>15.5</c:v>
                </c:pt>
                <c:pt idx="9">
                  <c:v>15.25</c:v>
                </c:pt>
              </c:numCache>
            </c:numRef>
          </c:val>
        </c:ser>
        <c:dLbls>
          <c:dLblPos val="inBase"/>
          <c:showLegendKey val="0"/>
          <c:showVal val="1"/>
          <c:showCatName val="0"/>
          <c:showSerName val="0"/>
          <c:showPercent val="0"/>
          <c:showBubbleSize val="0"/>
        </c:dLbls>
        <c:gapWidth val="58"/>
        <c:overlap val="100"/>
        <c:axId val="645103264"/>
        <c:axId val="980805872"/>
      </c:barChart>
      <c:catAx>
        <c:axId val="6451032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Días*Fertilización</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0805872"/>
        <c:crosses val="autoZero"/>
        <c:auto val="1"/>
        <c:lblAlgn val="ctr"/>
        <c:lblOffset val="100"/>
        <c:noMultiLvlLbl val="0"/>
      </c:catAx>
      <c:valAx>
        <c:axId val="980805872"/>
        <c:scaling>
          <c:orientation val="minMax"/>
          <c:max val="26"/>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Materia seca %</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64510326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w="19050">
              <a:noFill/>
            </a:ln>
            <a:effectLst/>
          </c:spPr>
          <c:invertIfNegative val="0"/>
          <c:dLbls>
            <c:dLbl>
              <c:idx val="0"/>
              <c:layout/>
              <c:tx>
                <c:rich>
                  <a:bodyPr/>
                  <a:lstStyle/>
                  <a:p>
                    <a:fld id="{341CA3C1-E56B-4057-B41D-6E415F56A84F}" type="VALUE">
                      <a:rPr lang="en-US"/>
                      <a:pPr/>
                      <a:t>[VALOR]</a:t>
                    </a:fld>
                    <a:r>
                      <a:rPr lang="en-US"/>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B2AFC482-8F03-4101-8109-F257FE05804C}" type="VALUE">
                      <a:rPr lang="en-US"/>
                      <a:pPr/>
                      <a:t>[VALOR]</a:t>
                    </a:fld>
                    <a:r>
                      <a:rPr lang="en-US"/>
                      <a:t> A</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5D757EF7-F366-41F3-AE83-7ADADEABD286}" type="VALUE">
                      <a:rPr lang="en-US"/>
                      <a:pPr/>
                      <a:t>[VALOR]</a:t>
                    </a:fld>
                    <a:r>
                      <a:rPr lang="en-US"/>
                      <a:t> B</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79B365CA-39A7-41BB-BB27-BE8821FD5968}" type="VALUE">
                      <a:rPr lang="en-US"/>
                      <a:pPr/>
                      <a:t>[VALOR]</a:t>
                    </a:fld>
                    <a:r>
                      <a:rPr lang="en-US"/>
                      <a:t> B</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D1D63196-96BF-49D4-BA88-4156DD9A957E}" type="VALUE">
                      <a:rPr lang="en-US"/>
                      <a:pPr/>
                      <a:t>[VALOR]</a:t>
                    </a:fld>
                    <a:r>
                      <a:rPr lang="en-US"/>
                      <a:t> BC</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fld id="{B70FD8CE-5208-4F03-8EFA-BFEBD2BFE413}" type="VALUE">
                      <a:rPr lang="en-US"/>
                      <a:pPr/>
                      <a:t>[VALOR]</a:t>
                    </a:fld>
                    <a:r>
                      <a:rPr lang="en-US"/>
                      <a:t> CD</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tx>
                <c:rich>
                  <a:bodyPr/>
                  <a:lstStyle/>
                  <a:p>
                    <a:fld id="{D3D21ABD-75A5-4257-89D5-6FA7AA0AA828}" type="VALUE">
                      <a:rPr lang="en-US"/>
                      <a:pPr/>
                      <a:t>[VALOR]</a:t>
                    </a:fld>
                    <a:r>
                      <a:rPr lang="en-US"/>
                      <a:t> CDE</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7"/>
              <c:layout/>
              <c:tx>
                <c:rich>
                  <a:bodyPr/>
                  <a:lstStyle/>
                  <a:p>
                    <a:fld id="{DE4CB1D2-FBD0-46E6-863B-290FC664E054}" type="VALUE">
                      <a:rPr lang="en-US"/>
                      <a:pPr/>
                      <a:t>[VALOR]</a:t>
                    </a:fld>
                    <a:r>
                      <a:rPr lang="en-US"/>
                      <a:t> DE</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8"/>
              <c:layout/>
              <c:tx>
                <c:rich>
                  <a:bodyPr/>
                  <a:lstStyle/>
                  <a:p>
                    <a:fld id="{0BF89A5A-AA46-4A1F-9C1E-C6CBCFB4EC27}" type="VALUE">
                      <a:rPr lang="en-US"/>
                      <a:pPr/>
                      <a:t>[VALOR]</a:t>
                    </a:fld>
                    <a:r>
                      <a:rPr lang="en-US"/>
                      <a:t> DE</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9"/>
              <c:layout/>
              <c:tx>
                <c:rich>
                  <a:bodyPr/>
                  <a:lstStyle/>
                  <a:p>
                    <a:fld id="{8B9A3037-58B2-4994-9A84-31B0FAF11FBC}" type="VALUE">
                      <a:rPr lang="en-US"/>
                      <a:pPr/>
                      <a:t>[VALOR]</a:t>
                    </a:fld>
                    <a:r>
                      <a:rPr lang="en-US"/>
                      <a:t> E</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'proteína porcentaje'!$I$17:$I$26</c:f>
              <c:strCache>
                <c:ptCount val="10"/>
                <c:pt idx="0">
                  <c:v>21; 150</c:v>
                </c:pt>
                <c:pt idx="1">
                  <c:v>21; 100</c:v>
                </c:pt>
                <c:pt idx="2">
                  <c:v>21; 25</c:v>
                </c:pt>
                <c:pt idx="3">
                  <c:v>21; 50</c:v>
                </c:pt>
                <c:pt idx="4">
                  <c:v>35; 150</c:v>
                </c:pt>
                <c:pt idx="5">
                  <c:v>21; 0</c:v>
                </c:pt>
                <c:pt idx="6">
                  <c:v>35; 100</c:v>
                </c:pt>
                <c:pt idx="7">
                  <c:v>35; 25</c:v>
                </c:pt>
                <c:pt idx="8">
                  <c:v>35; 50</c:v>
                </c:pt>
                <c:pt idx="9">
                  <c:v>35; 0</c:v>
                </c:pt>
              </c:strCache>
            </c:strRef>
          </c:cat>
          <c:val>
            <c:numRef>
              <c:f>'proteína porcentaje'!$J$17:$J$26</c:f>
              <c:numCache>
                <c:formatCode>General</c:formatCode>
                <c:ptCount val="10"/>
                <c:pt idx="0">
                  <c:v>17.45</c:v>
                </c:pt>
                <c:pt idx="1">
                  <c:v>17.18</c:v>
                </c:pt>
                <c:pt idx="2">
                  <c:v>14.95</c:v>
                </c:pt>
                <c:pt idx="3">
                  <c:v>14.78</c:v>
                </c:pt>
                <c:pt idx="4">
                  <c:v>13.45</c:v>
                </c:pt>
                <c:pt idx="5">
                  <c:v>12.6</c:v>
                </c:pt>
                <c:pt idx="6">
                  <c:v>11.63</c:v>
                </c:pt>
                <c:pt idx="7">
                  <c:v>11.25</c:v>
                </c:pt>
                <c:pt idx="8">
                  <c:v>10.88</c:v>
                </c:pt>
                <c:pt idx="9">
                  <c:v>9.83</c:v>
                </c:pt>
              </c:numCache>
            </c:numRef>
          </c:val>
        </c:ser>
        <c:dLbls>
          <c:dLblPos val="inBase"/>
          <c:showLegendKey val="0"/>
          <c:showVal val="1"/>
          <c:showCatName val="0"/>
          <c:showSerName val="0"/>
          <c:showPercent val="0"/>
          <c:showBubbleSize val="0"/>
        </c:dLbls>
        <c:gapWidth val="58"/>
        <c:overlap val="100"/>
        <c:axId val="980808592"/>
        <c:axId val="980804240"/>
      </c:barChart>
      <c:catAx>
        <c:axId val="98080859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Días*Fertilización</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0804240"/>
        <c:crosses val="autoZero"/>
        <c:auto val="1"/>
        <c:lblAlgn val="ctr"/>
        <c:lblOffset val="100"/>
        <c:tickMarkSkip val="1"/>
        <c:noMultiLvlLbl val="0"/>
      </c:catAx>
      <c:valAx>
        <c:axId val="98080424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Proteína cruda %</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080859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bg1">
                  <a:lumMod val="65000"/>
                </a:schemeClr>
              </a:solidFill>
              <a:ln w="9525">
                <a:solidFill>
                  <a:schemeClr val="bg1">
                    <a:lumMod val="50000"/>
                  </a:schemeClr>
                </a:solidFill>
              </a:ln>
              <a:effectLst/>
            </c:spPr>
          </c:marker>
          <c:trendline>
            <c:spPr>
              <a:ln w="19050" cap="rnd">
                <a:solidFill>
                  <a:schemeClr val="accent1"/>
                </a:solidFill>
                <a:prstDash val="sysDot"/>
              </a:ln>
              <a:effectLst/>
            </c:spPr>
            <c:trendlineType val="power"/>
            <c:dispRSqr val="0"/>
            <c:dispEq val="0"/>
          </c:trendline>
          <c:trendline>
            <c:spPr>
              <a:ln w="19050" cap="rnd">
                <a:solidFill>
                  <a:schemeClr val="bg1">
                    <a:lumMod val="50000"/>
                  </a:schemeClr>
                </a:solidFill>
                <a:prstDash val="sysDot"/>
              </a:ln>
              <a:effectLst/>
            </c:spPr>
            <c:trendlineType val="poly"/>
            <c:order val="2"/>
            <c:dispRSqr val="1"/>
            <c:dispEq val="1"/>
            <c:trendlineLbl>
              <c:layout>
                <c:manualLayout>
                  <c:x val="-0.19184733158355205"/>
                  <c:y val="0.31059930008748904"/>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rendlineLbl>
          </c:trendline>
          <c:xVal>
            <c:numRef>
              <c:f>'proteína porcentaje'!$J$5:$J$9</c:f>
              <c:numCache>
                <c:formatCode>General</c:formatCode>
                <c:ptCount val="5"/>
                <c:pt idx="0">
                  <c:v>150</c:v>
                </c:pt>
                <c:pt idx="1">
                  <c:v>100</c:v>
                </c:pt>
                <c:pt idx="2">
                  <c:v>25</c:v>
                </c:pt>
                <c:pt idx="3">
                  <c:v>50</c:v>
                </c:pt>
                <c:pt idx="4">
                  <c:v>0</c:v>
                </c:pt>
              </c:numCache>
            </c:numRef>
          </c:xVal>
          <c:yVal>
            <c:numRef>
              <c:f>'proteína porcentaje'!$K$5:$K$9</c:f>
              <c:numCache>
                <c:formatCode>General</c:formatCode>
                <c:ptCount val="5"/>
                <c:pt idx="0">
                  <c:v>15.45</c:v>
                </c:pt>
                <c:pt idx="1">
                  <c:v>14.4</c:v>
                </c:pt>
                <c:pt idx="2">
                  <c:v>13.1</c:v>
                </c:pt>
                <c:pt idx="3">
                  <c:v>12.83</c:v>
                </c:pt>
                <c:pt idx="4">
                  <c:v>11.21</c:v>
                </c:pt>
              </c:numCache>
            </c:numRef>
          </c:yVal>
          <c:smooth val="0"/>
        </c:ser>
        <c:dLbls>
          <c:showLegendKey val="0"/>
          <c:showVal val="0"/>
          <c:showCatName val="0"/>
          <c:showSerName val="0"/>
          <c:showPercent val="0"/>
          <c:showBubbleSize val="0"/>
        </c:dLbls>
        <c:axId val="980809136"/>
        <c:axId val="980803696"/>
      </c:scatterChart>
      <c:valAx>
        <c:axId val="980809136"/>
        <c:scaling>
          <c:orientation val="minMax"/>
          <c:max val="15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Fertilización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0803696"/>
        <c:crosses val="autoZero"/>
        <c:crossBetween val="midCat"/>
        <c:majorUnit val="50"/>
      </c:valAx>
      <c:valAx>
        <c:axId val="98080369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Proteína cruda %</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0809136"/>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C6E251E-0820-46CB-9BA1-50E367E60A73}"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59887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C6E251E-0820-46CB-9BA1-50E367E60A73}"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239742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C6E251E-0820-46CB-9BA1-50E367E60A73}"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028879-DAA5-4F55-A6B3-46FEBF76A5F8}"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158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C6E251E-0820-46CB-9BA1-50E367E60A73}" type="datetimeFigureOut">
              <a:rPr lang="es-ES" smtClean="0"/>
              <a:t>28/11/2017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1490131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C6E251E-0820-46CB-9BA1-50E367E60A73}" type="datetimeFigureOut">
              <a:rPr lang="es-ES" smtClean="0"/>
              <a:t>28/11/2017</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028879-DAA5-4F55-A6B3-46FEBF76A5F8}"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689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C6E251E-0820-46CB-9BA1-50E367E60A73}" type="datetimeFigureOut">
              <a:rPr lang="es-ES" smtClean="0"/>
              <a:t>28/11/2017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411591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C6E251E-0820-46CB-9BA1-50E367E60A73}"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161731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C6E251E-0820-46CB-9BA1-50E367E60A73}"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5097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C6E251E-0820-46CB-9BA1-50E367E60A73}"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237759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C6E251E-0820-46CB-9BA1-50E367E60A73}"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343964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C6E251E-0820-46CB-9BA1-50E367E60A73}" type="datetimeFigureOut">
              <a:rPr lang="es-ES" smtClean="0"/>
              <a:t>28/11/2017</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60741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C6E251E-0820-46CB-9BA1-50E367E60A73}" type="datetimeFigureOut">
              <a:rPr lang="es-ES" smtClean="0"/>
              <a:t>28/11/2017</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6944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C6E251E-0820-46CB-9BA1-50E367E60A73}" type="datetimeFigureOut">
              <a:rPr lang="es-ES" smtClean="0"/>
              <a:t>28/11/2017</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75789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E251E-0820-46CB-9BA1-50E367E60A73}" type="datetimeFigureOut">
              <a:rPr lang="es-ES" smtClean="0"/>
              <a:t>28/11/2017</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422192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C6E251E-0820-46CB-9BA1-50E367E60A73}" type="datetimeFigureOut">
              <a:rPr lang="es-ES" smtClean="0"/>
              <a:t>28/11/2017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280951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C6E251E-0820-46CB-9BA1-50E367E60A73}" type="datetimeFigureOut">
              <a:rPr lang="es-ES" smtClean="0"/>
              <a:t>28/11/2017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028879-DAA5-4F55-A6B3-46FEBF76A5F8}" type="slidenum">
              <a:rPr lang="es-ES" smtClean="0"/>
              <a:t>‹Nº›</a:t>
            </a:fld>
            <a:endParaRPr lang="es-ES"/>
          </a:p>
        </p:txBody>
      </p:sp>
    </p:spTree>
    <p:extLst>
      <p:ext uri="{BB962C8B-B14F-4D97-AF65-F5344CB8AC3E}">
        <p14:creationId xmlns:p14="http://schemas.microsoft.com/office/powerpoint/2010/main" val="94837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C6E251E-0820-46CB-9BA1-50E367E60A73}" type="datetimeFigureOut">
              <a:rPr lang="es-ES" smtClean="0"/>
              <a:t>28/11/2017</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3028879-DAA5-4F55-A6B3-46FEBF76A5F8}" type="slidenum">
              <a:rPr lang="es-ES" smtClean="0"/>
              <a:t>‹Nº›</a:t>
            </a:fld>
            <a:endParaRPr lang="es-ES"/>
          </a:p>
        </p:txBody>
      </p:sp>
    </p:spTree>
    <p:extLst>
      <p:ext uri="{BB962C8B-B14F-4D97-AF65-F5344CB8AC3E}">
        <p14:creationId xmlns:p14="http://schemas.microsoft.com/office/powerpoint/2010/main" val="35230790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pp.sni.gob.ec/web/menu/" TargetMode="External"/><Relationship Id="rId2" Type="http://schemas.openxmlformats.org/officeDocument/2006/relationships/hyperlink" Target="http://www.faostat3.fao.org/" TargetMode="External"/><Relationship Id="rId1" Type="http://schemas.openxmlformats.org/officeDocument/2006/relationships/slideLayout" Target="../slideLayouts/slideLayout2.xml"/><Relationship Id="rId5" Type="http://schemas.openxmlformats.org/officeDocument/2006/relationships/hyperlink" Target="http://meteo.navarra.es/definiciones/koppen.cfm" TargetMode="External"/><Relationship Id="rId4" Type="http://schemas.openxmlformats.org/officeDocument/2006/relationships/hyperlink" Target="https://es.climate-data.org/region/5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302102" y="5752151"/>
            <a:ext cx="7520703" cy="618869"/>
          </a:xfrm>
        </p:spPr>
        <p:txBody>
          <a:bodyPr>
            <a:normAutofit/>
          </a:bodyPr>
          <a:lstStyle/>
          <a:p>
            <a:pPr algn="r"/>
            <a:r>
              <a:rPr lang="es-ES" sz="2800" dirty="0" smtClean="0"/>
              <a:t>José Luis Vera Ganchozo</a:t>
            </a:r>
            <a:endParaRPr lang="es-EC" sz="28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660813" y="348730"/>
            <a:ext cx="1282578" cy="1229593"/>
          </a:xfrm>
          <a:prstGeom prst="rect">
            <a:avLst/>
          </a:prstGeom>
          <a:noFill/>
          <a:ln>
            <a:noFill/>
          </a:ln>
        </p:spPr>
      </p:pic>
      <p:pic>
        <p:nvPicPr>
          <p:cNvPr id="5" name="Imagen 4"/>
          <p:cNvPicPr/>
          <p:nvPr/>
        </p:nvPicPr>
        <p:blipFill rotWithShape="1">
          <a:blip r:embed="rId3">
            <a:extLst>
              <a:ext uri="{28A0092B-C50C-407E-A947-70E740481C1C}">
                <a14:useLocalDpi xmlns:a14="http://schemas.microsoft.com/office/drawing/2010/main" val="0"/>
              </a:ext>
            </a:extLst>
          </a:blip>
          <a:srcRect l="26279"/>
          <a:stretch/>
        </p:blipFill>
        <p:spPr bwMode="auto">
          <a:xfrm>
            <a:off x="5047187" y="360763"/>
            <a:ext cx="3908555" cy="1217560"/>
          </a:xfrm>
          <a:prstGeom prst="rect">
            <a:avLst/>
          </a:prstGeom>
          <a:noFill/>
          <a:ln>
            <a:noFill/>
          </a:ln>
          <a:extLst>
            <a:ext uri="{53640926-AAD7-44D8-BBD7-CCE9431645EC}">
              <a14:shadowObscured xmlns:a14="http://schemas.microsoft.com/office/drawing/2010/main"/>
            </a:ext>
          </a:extLst>
        </p:spPr>
      </p:pic>
      <p:sp>
        <p:nvSpPr>
          <p:cNvPr id="6" name="CuadroTexto 5"/>
          <p:cNvSpPr txBox="1"/>
          <p:nvPr/>
        </p:nvSpPr>
        <p:spPr>
          <a:xfrm>
            <a:off x="1739679" y="1817211"/>
            <a:ext cx="9192779" cy="1292662"/>
          </a:xfrm>
          <a:prstGeom prst="rect">
            <a:avLst/>
          </a:prstGeom>
          <a:noFill/>
        </p:spPr>
        <p:txBody>
          <a:bodyPr wrap="square" rtlCol="0">
            <a:spAutoFit/>
          </a:bodyPr>
          <a:lstStyle/>
          <a:p>
            <a:pPr algn="ctr"/>
            <a:r>
              <a:rPr lang="es-EC" sz="2400" b="1" dirty="0"/>
              <a:t>UNIVERSIDAD DE LAS FUERZAS ARMADAS-ESPE</a:t>
            </a:r>
          </a:p>
          <a:p>
            <a:pPr algn="ctr"/>
            <a:r>
              <a:rPr lang="es-EC" dirty="0"/>
              <a:t>EXTENSIÓN SANTO DOMINGO</a:t>
            </a:r>
          </a:p>
          <a:p>
            <a:pPr algn="ctr"/>
            <a:r>
              <a:rPr lang="es-EC" dirty="0"/>
              <a:t>DEPARTAMENTO DE CIENCIAS DE LA VIDA Y LA AGRICULTURA</a:t>
            </a:r>
          </a:p>
          <a:p>
            <a:pPr algn="ctr"/>
            <a:r>
              <a:rPr lang="es-EC" dirty="0"/>
              <a:t>CARRERA DE INGENIERIA </a:t>
            </a:r>
            <a:r>
              <a:rPr lang="es-EC" dirty="0" smtClean="0"/>
              <a:t>AGROPECUARIA</a:t>
            </a:r>
          </a:p>
        </p:txBody>
      </p:sp>
      <p:sp>
        <p:nvSpPr>
          <p:cNvPr id="7" name="Título 1"/>
          <p:cNvSpPr txBox="1">
            <a:spLocks/>
          </p:cNvSpPr>
          <p:nvPr/>
        </p:nvSpPr>
        <p:spPr>
          <a:xfrm>
            <a:off x="1667664" y="2973163"/>
            <a:ext cx="9686523" cy="825695"/>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800" b="1" dirty="0" smtClean="0"/>
              <a:t>PROYECTO DE GRADUACIÓN</a:t>
            </a:r>
            <a:endParaRPr lang="es-EC" sz="2800" b="1" dirty="0"/>
          </a:p>
        </p:txBody>
      </p:sp>
      <p:sp>
        <p:nvSpPr>
          <p:cNvPr id="9" name="Marcador de contenido 2"/>
          <p:cNvSpPr txBox="1">
            <a:spLocks/>
          </p:cNvSpPr>
          <p:nvPr/>
        </p:nvSpPr>
        <p:spPr>
          <a:xfrm>
            <a:off x="1667664" y="4383039"/>
            <a:ext cx="10036420" cy="167854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es-419" sz="2800" b="1" dirty="0" smtClean="0"/>
              <a:t>PERIODOS DE DESCANSO Y FERTILIZACIÓN DE LA MEZCLA</a:t>
            </a:r>
            <a:r>
              <a:rPr lang="es-ES" sz="2800" b="1" dirty="0" smtClean="0"/>
              <a:t> FORRAJERA </a:t>
            </a:r>
            <a:r>
              <a:rPr lang="es-ES" sz="2800" b="1" i="1" dirty="0" smtClean="0"/>
              <a:t>Brachiaria</a:t>
            </a:r>
            <a:r>
              <a:rPr lang="es-ES" sz="2800" b="1" dirty="0" smtClean="0"/>
              <a:t> </a:t>
            </a:r>
            <a:r>
              <a:rPr lang="es-ES" sz="2800" b="1" i="1" dirty="0" smtClean="0"/>
              <a:t>brizantha</a:t>
            </a:r>
            <a:r>
              <a:rPr lang="es-ES" sz="2800" b="1" dirty="0" smtClean="0"/>
              <a:t> - </a:t>
            </a:r>
            <a:r>
              <a:rPr lang="es-ES" sz="2800" b="1" i="1" dirty="0" smtClean="0"/>
              <a:t>Pueraria</a:t>
            </a:r>
            <a:r>
              <a:rPr lang="es-ES" sz="2800" b="1" dirty="0" smtClean="0"/>
              <a:t> </a:t>
            </a:r>
            <a:r>
              <a:rPr lang="es-ES" sz="2800" b="1" i="1" dirty="0" smtClean="0"/>
              <a:t>phaseoloides </a:t>
            </a:r>
            <a:r>
              <a:rPr lang="es-ES" sz="2800" b="1" dirty="0" smtClean="0"/>
              <a:t>EN LA ÉPOCA SECA.</a:t>
            </a:r>
            <a:endParaRPr lang="es-EC" sz="2800" dirty="0"/>
          </a:p>
        </p:txBody>
      </p:sp>
    </p:spTree>
    <p:extLst>
      <p:ext uri="{BB962C8B-B14F-4D97-AF65-F5344CB8AC3E}">
        <p14:creationId xmlns:p14="http://schemas.microsoft.com/office/powerpoint/2010/main" val="2484654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035237" y="1250576"/>
            <a:ext cx="5068422" cy="4687540"/>
          </a:xfrm>
          <a:prstGeom prst="rect">
            <a:avLst/>
          </a:prstGeom>
          <a:noFill/>
          <a:ln>
            <a:noFill/>
          </a:ln>
        </p:spPr>
      </p:pic>
    </p:spTree>
    <p:extLst>
      <p:ext uri="{BB962C8B-B14F-4D97-AF65-F5344CB8AC3E}">
        <p14:creationId xmlns:p14="http://schemas.microsoft.com/office/powerpoint/2010/main" val="524844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ZUKO\Google Drive\FOTOS TESIS\20161109_104309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6760" y="2638466"/>
            <a:ext cx="3671046" cy="1895834"/>
          </a:xfrm>
          <a:prstGeom prst="rect">
            <a:avLst/>
          </a:prstGeom>
          <a:noFill/>
          <a:ln>
            <a:noFill/>
          </a:ln>
        </p:spPr>
      </p:pic>
      <p:pic>
        <p:nvPicPr>
          <p:cNvPr id="4099" name="Imagen 16" descr="20131231_2345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01866" y="599872"/>
            <a:ext cx="2380589" cy="1555369"/>
          </a:xfrm>
          <a:prstGeom prst="rect">
            <a:avLst/>
          </a:prstGeom>
          <a:noFill/>
          <a:extLst>
            <a:ext uri="{909E8E84-426E-40DD-AFC4-6F175D3DCCD1}">
              <a14:hiddenFill xmlns:a14="http://schemas.microsoft.com/office/drawing/2010/main">
                <a:solidFill>
                  <a:srgbClr val="FFFFFF"/>
                </a:solidFill>
              </a14:hiddenFill>
            </a:ext>
          </a:extLst>
        </p:spPr>
      </p:pic>
      <p:pic>
        <p:nvPicPr>
          <p:cNvPr id="4098" name="Imagen 17" descr="20140101_034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806" y="185684"/>
            <a:ext cx="1783225" cy="2382167"/>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agen 33" descr="20161109_1004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1031" y="171996"/>
            <a:ext cx="1951641" cy="23958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25146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0" y="6429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4106" name="Imagen 5" descr="20131231_1948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7057" y="584872"/>
            <a:ext cx="2390782" cy="1575182"/>
          </a:xfrm>
          <a:prstGeom prst="rect">
            <a:avLst/>
          </a:prstGeom>
          <a:noFill/>
          <a:extLst>
            <a:ext uri="{909E8E84-426E-40DD-AFC4-6F175D3DCCD1}">
              <a14:hiddenFill xmlns:a14="http://schemas.microsoft.com/office/drawing/2010/main">
                <a:solidFill>
                  <a:srgbClr val="FFFFFF"/>
                </a:solidFill>
              </a14:hiddenFill>
            </a:ext>
          </a:extLst>
        </p:spPr>
      </p:pic>
      <p:pic>
        <p:nvPicPr>
          <p:cNvPr id="4105" name="Imagen 6" descr="20131231_1952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098229" y="582601"/>
            <a:ext cx="2395324" cy="1575182"/>
          </a:xfrm>
          <a:prstGeom prst="rect">
            <a:avLst/>
          </a:prstGeom>
          <a:noFill/>
          <a:extLst>
            <a:ext uri="{909E8E84-426E-40DD-AFC4-6F175D3DCCD1}">
              <a14:hiddenFill xmlns:a14="http://schemas.microsoft.com/office/drawing/2010/main">
                <a:solidFill>
                  <a:srgbClr val="FFFFFF"/>
                </a:solidFill>
              </a14:hiddenFill>
            </a:ext>
          </a:extLst>
        </p:spPr>
      </p:pic>
      <p:pic>
        <p:nvPicPr>
          <p:cNvPr id="4104" name="Imagen 7" descr="20131231_2038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873761" y="376768"/>
            <a:ext cx="2400805" cy="19813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1"/>
          <p:cNvSpPr>
            <a:spLocks noChangeArrowheads="1"/>
          </p:cNvSpPr>
          <p:nvPr/>
        </p:nvSpPr>
        <p:spPr bwMode="auto">
          <a:xfrm>
            <a:off x="728662"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12"/>
          <p:cNvSpPr>
            <a:spLocks noChangeArrowheads="1"/>
          </p:cNvSpPr>
          <p:nvPr/>
        </p:nvSpPr>
        <p:spPr bwMode="auto">
          <a:xfrm>
            <a:off x="728662" y="8048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ES" sz="1100" b="0" i="0" u="none" strike="noStrike" cap="none" normalizeH="0" baseline="0" smtClean="0">
                <a:ln>
                  <a:noFill/>
                </a:ln>
                <a:solidFill>
                  <a:schemeClr val="tx1"/>
                </a:solidFill>
                <a:effectLst/>
              </a:rPr>
              <a:t>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pic>
        <p:nvPicPr>
          <p:cNvPr id="17" name="Imagen 16" descr="C:\Users\ZUKO\Google Drive\FOTOS TESIS\20161109_092723.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4055" y="2607279"/>
            <a:ext cx="2592705" cy="1927021"/>
          </a:xfrm>
          <a:prstGeom prst="rect">
            <a:avLst/>
          </a:prstGeom>
          <a:noFill/>
          <a:ln>
            <a:noFill/>
          </a:ln>
        </p:spPr>
      </p:pic>
      <p:pic>
        <p:nvPicPr>
          <p:cNvPr id="18" name="Imagen 17" descr="C:\Users\ZUKO\Google Drive\FOTOS TESIS\20161109_110211.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67806" y="2634425"/>
            <a:ext cx="3380640" cy="1899875"/>
          </a:xfrm>
          <a:prstGeom prst="rect">
            <a:avLst/>
          </a:prstGeom>
          <a:noFill/>
          <a:ln>
            <a:noFill/>
          </a:ln>
        </p:spPr>
      </p:pic>
      <p:pic>
        <p:nvPicPr>
          <p:cNvPr id="19" name="Imagen 18" descr="C:\Users\ZUKO\Downloads\16593745_1190230414357688_198762587_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41061" y="4548142"/>
            <a:ext cx="1746250" cy="2056765"/>
          </a:xfrm>
          <a:prstGeom prst="rect">
            <a:avLst/>
          </a:prstGeom>
          <a:noFill/>
          <a:ln>
            <a:noFill/>
          </a:ln>
        </p:spPr>
      </p:pic>
      <p:pic>
        <p:nvPicPr>
          <p:cNvPr id="20" name="Imagen 19" descr="C:\Users\ZUKO\Downloads\16710369_1190230411024355_1352775406_o.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94206" y="4561852"/>
            <a:ext cx="3376295" cy="2043055"/>
          </a:xfrm>
          <a:prstGeom prst="rect">
            <a:avLst/>
          </a:prstGeom>
          <a:noFill/>
          <a:ln>
            <a:noFill/>
          </a:ln>
        </p:spPr>
      </p:pic>
      <p:pic>
        <p:nvPicPr>
          <p:cNvPr id="21" name="Imagen 20" descr="C:\Users\ZUKO\Google Drive\FOTOS TESIS\20161129_082332.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70501" y="4559867"/>
            <a:ext cx="2594610" cy="2045040"/>
          </a:xfrm>
          <a:prstGeom prst="rect">
            <a:avLst/>
          </a:prstGeom>
          <a:noFill/>
          <a:ln>
            <a:noFill/>
          </a:ln>
        </p:spPr>
      </p:pic>
      <p:pic>
        <p:nvPicPr>
          <p:cNvPr id="22" name="Imagen 21" descr="C:\Users\ZUKO\Google Drive\FOTOS TESIS\20161129_112237.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8996425" y="4428554"/>
            <a:ext cx="2045040" cy="2307669"/>
          </a:xfrm>
          <a:prstGeom prst="rect">
            <a:avLst/>
          </a:prstGeom>
          <a:noFill/>
          <a:ln>
            <a:noFill/>
          </a:ln>
        </p:spPr>
      </p:pic>
    </p:spTree>
    <p:extLst>
      <p:ext uri="{BB962C8B-B14F-4D97-AF65-F5344CB8AC3E}">
        <p14:creationId xmlns:p14="http://schemas.microsoft.com/office/powerpoint/2010/main" val="2562102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Imagen 3" descr="C:\Users\ZUKO\Google Drive\ESCANEADOS GENERALES\RESULTADOS TESIS TOMA 1.. 1 DE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53" y="1"/>
            <a:ext cx="6118412" cy="3711387"/>
          </a:xfrm>
          <a:prstGeom prst="rect">
            <a:avLst/>
          </a:prstGeom>
          <a:noFill/>
          <a:ln>
            <a:noFill/>
          </a:ln>
        </p:spPr>
      </p:pic>
      <p:pic>
        <p:nvPicPr>
          <p:cNvPr id="5" name="Imagen 4" descr="C:\Users\ZUKO\Google Drive\ESCANEADOS GENERALES\RESULTADOS TESIS TOMA 1.. 2 DE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7824" y="1"/>
            <a:ext cx="6342529" cy="3711387"/>
          </a:xfrm>
          <a:prstGeom prst="rect">
            <a:avLst/>
          </a:prstGeom>
          <a:noFill/>
          <a:ln>
            <a:noFill/>
          </a:ln>
        </p:spPr>
      </p:pic>
      <p:pic>
        <p:nvPicPr>
          <p:cNvPr id="6" name="Imagen 5" descr="C:\Users\ZUKO\Google Drive\ESCANEADOS GENERALES\RESULTADOS TESIS TOMA 2.. 1 DE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469" y="3107708"/>
            <a:ext cx="5400040" cy="3923665"/>
          </a:xfrm>
          <a:prstGeom prst="rect">
            <a:avLst/>
          </a:prstGeom>
          <a:noFill/>
          <a:ln>
            <a:noFill/>
          </a:ln>
        </p:spPr>
      </p:pic>
      <p:pic>
        <p:nvPicPr>
          <p:cNvPr id="7" name="Marcador de contenido 6" descr="C:\Users\ZUKO\Google Drive\ESCANEADOS GENERALES\RESULTADOS TESIS TOMA 2..1.jpg"/>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5561468" y="3040845"/>
            <a:ext cx="6528885" cy="3778250"/>
          </a:xfrm>
          <a:prstGeom prst="rect">
            <a:avLst/>
          </a:prstGeom>
          <a:noFill/>
          <a:ln>
            <a:noFill/>
          </a:ln>
        </p:spPr>
      </p:pic>
    </p:spTree>
    <p:extLst>
      <p:ext uri="{BB962C8B-B14F-4D97-AF65-F5344CB8AC3E}">
        <p14:creationId xmlns:p14="http://schemas.microsoft.com/office/powerpoint/2010/main" val="310871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745324" y="115895"/>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RESULTADOS Y DISCUSIÓN</a:t>
            </a:r>
            <a:endParaRPr lang="es-EC"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r="21220" b="20059"/>
          <a:stretch/>
        </p:blipFill>
        <p:spPr>
          <a:xfrm>
            <a:off x="5312953" y="2931459"/>
            <a:ext cx="6879047" cy="3926541"/>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6340"/>
            <a:ext cx="6772835" cy="3809720"/>
          </a:xfrm>
          <a:prstGeom prst="rect">
            <a:avLst/>
          </a:prstGeom>
        </p:spPr>
      </p:pic>
    </p:spTree>
    <p:extLst>
      <p:ext uri="{BB962C8B-B14F-4D97-AF65-F5344CB8AC3E}">
        <p14:creationId xmlns:p14="http://schemas.microsoft.com/office/powerpoint/2010/main" val="2883609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C" b="1" dirty="0"/>
              <a:t>RESULTADOS Y </a:t>
            </a:r>
            <a:r>
              <a:rPr lang="es-EC" b="1" dirty="0" smtClean="0"/>
              <a:t>DISCUSIÓN</a:t>
            </a:r>
            <a:endParaRPr lang="es-EC" dirty="0"/>
          </a:p>
        </p:txBody>
      </p:sp>
      <p:pic>
        <p:nvPicPr>
          <p:cNvPr id="4" name="Imagen 3"/>
          <p:cNvPicPr>
            <a:picLocks noChangeAspect="1"/>
          </p:cNvPicPr>
          <p:nvPr/>
        </p:nvPicPr>
        <p:blipFill>
          <a:blip r:embed="rId2"/>
          <a:stretch>
            <a:fillRect/>
          </a:stretch>
        </p:blipFill>
        <p:spPr>
          <a:xfrm>
            <a:off x="145026" y="1264556"/>
            <a:ext cx="5543080" cy="2987504"/>
          </a:xfrm>
          <a:prstGeom prst="rect">
            <a:avLst/>
          </a:prstGeom>
        </p:spPr>
      </p:pic>
      <p:graphicFrame>
        <p:nvGraphicFramePr>
          <p:cNvPr id="6" name="Gráfico 5"/>
          <p:cNvGraphicFramePr/>
          <p:nvPr>
            <p:extLst>
              <p:ext uri="{D42A27DB-BD31-4B8C-83A1-F6EECF244321}">
                <p14:modId xmlns:p14="http://schemas.microsoft.com/office/powerpoint/2010/main" val="3046929492"/>
              </p:ext>
            </p:extLst>
          </p:nvPr>
        </p:nvGraphicFramePr>
        <p:xfrm>
          <a:off x="5688106" y="2796988"/>
          <a:ext cx="6176869" cy="362652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1965641" y="4425582"/>
            <a:ext cx="3415293" cy="369332"/>
          </a:xfrm>
          <a:prstGeom prst="rect">
            <a:avLst/>
          </a:prstGeom>
        </p:spPr>
        <p:txBody>
          <a:bodyPr wrap="square">
            <a:spAutoFit/>
          </a:bodyPr>
          <a:lstStyle/>
          <a:p>
            <a:pPr algn="just"/>
            <a:r>
              <a:rPr lang="es-EC" dirty="0" smtClean="0"/>
              <a:t>Precipitación </a:t>
            </a:r>
            <a:endParaRPr lang="es-ES" dirty="0"/>
          </a:p>
        </p:txBody>
      </p:sp>
      <p:sp>
        <p:nvSpPr>
          <p:cNvPr id="9" name="Rectángulo 8"/>
          <p:cNvSpPr/>
          <p:nvPr/>
        </p:nvSpPr>
        <p:spPr>
          <a:xfrm>
            <a:off x="8244552" y="2257113"/>
            <a:ext cx="3415293" cy="369332"/>
          </a:xfrm>
          <a:prstGeom prst="rect">
            <a:avLst/>
          </a:prstGeom>
        </p:spPr>
        <p:txBody>
          <a:bodyPr wrap="square">
            <a:spAutoFit/>
          </a:bodyPr>
          <a:lstStyle/>
          <a:p>
            <a:pPr algn="just"/>
            <a:r>
              <a:rPr lang="es-EC" dirty="0" smtClean="0"/>
              <a:t>Altura pasto 7,08</a:t>
            </a:r>
            <a:endParaRPr lang="es-ES" dirty="0"/>
          </a:p>
        </p:txBody>
      </p:sp>
    </p:spTree>
    <p:extLst>
      <p:ext uri="{BB962C8B-B14F-4D97-AF65-F5344CB8AC3E}">
        <p14:creationId xmlns:p14="http://schemas.microsoft.com/office/powerpoint/2010/main" val="116158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lnSpcReduction="10000"/>
          </a:bodyPr>
          <a:lstStyle/>
          <a:p>
            <a:r>
              <a:rPr lang="es-ES" dirty="0"/>
              <a:t>La prueba de Tukey al 5% muestra que los tratamientos de 35 días de descanso con 25%, 50%, 100% y 150% de fertilización presentaron las mayores alturas de planta, con valores desde 99,25 cm hasta 112,7 cm. Sin embargo, no presentaron diferencias significativas entre sí. Estos resultados no concuerdan con los obtenidos por Arteaga (2016), donde el sí obtuvo diferencias entre las dosis de fertilizantes con el tratamiento de 35 días, esto puede deberse a que en esta investigación se utilizó una mayor dosis de fertilizante y probablemente con el 25% aplicado en esta investigación la pastura exprese su máximo potencial de crecimiento y al no haber pérdida de follaje se logra un equilibrio entre crecimiento y pérdida de follaje (</a:t>
            </a:r>
            <a:r>
              <a:rPr lang="es-ES" dirty="0" err="1"/>
              <a:t>Selaya</a:t>
            </a:r>
            <a:r>
              <a:rPr lang="es-ES" dirty="0"/>
              <a:t> citado por Contreras, 2006). Los mejores tratamientos presentaron alturas mayores a 90 cm, que es la altura ideal para que haya un buen aprovechamiento de la pastura para pastoreo o henolaje según (León, 2008)</a:t>
            </a:r>
          </a:p>
        </p:txBody>
      </p:sp>
    </p:spTree>
    <p:extLst>
      <p:ext uri="{BB962C8B-B14F-4D97-AF65-F5344CB8AC3E}">
        <p14:creationId xmlns:p14="http://schemas.microsoft.com/office/powerpoint/2010/main" val="3232086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878763936"/>
              </p:ext>
            </p:extLst>
          </p:nvPr>
        </p:nvGraphicFramePr>
        <p:xfrm>
          <a:off x="130629" y="296814"/>
          <a:ext cx="6621689" cy="36510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744070503"/>
              </p:ext>
            </p:extLst>
          </p:nvPr>
        </p:nvGraphicFramePr>
        <p:xfrm>
          <a:off x="5341257" y="3570514"/>
          <a:ext cx="6697890" cy="328748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2176926" y="3947883"/>
            <a:ext cx="3415293" cy="369332"/>
          </a:xfrm>
          <a:prstGeom prst="rect">
            <a:avLst/>
          </a:prstGeom>
        </p:spPr>
        <p:txBody>
          <a:bodyPr wrap="square">
            <a:spAutoFit/>
          </a:bodyPr>
          <a:lstStyle/>
          <a:p>
            <a:pPr algn="just"/>
            <a:r>
              <a:rPr lang="es-EC" dirty="0" smtClean="0"/>
              <a:t>Materia verde CV 7,72</a:t>
            </a:r>
            <a:endParaRPr lang="es-ES" dirty="0"/>
          </a:p>
        </p:txBody>
      </p:sp>
      <p:sp>
        <p:nvSpPr>
          <p:cNvPr id="7" name="Rectángulo 6"/>
          <p:cNvSpPr/>
          <p:nvPr/>
        </p:nvSpPr>
        <p:spPr>
          <a:xfrm>
            <a:off x="7938271" y="3024954"/>
            <a:ext cx="3415293" cy="369332"/>
          </a:xfrm>
          <a:prstGeom prst="rect">
            <a:avLst/>
          </a:prstGeom>
        </p:spPr>
        <p:txBody>
          <a:bodyPr wrap="square">
            <a:spAutoFit/>
          </a:bodyPr>
          <a:lstStyle/>
          <a:p>
            <a:pPr algn="just"/>
            <a:r>
              <a:rPr lang="es-EC" dirty="0" smtClean="0"/>
              <a:t>Materia seca CV 7,78</a:t>
            </a:r>
            <a:endParaRPr lang="es-ES" dirty="0"/>
          </a:p>
        </p:txBody>
      </p:sp>
    </p:spTree>
    <p:extLst>
      <p:ext uri="{BB962C8B-B14F-4D97-AF65-F5344CB8AC3E}">
        <p14:creationId xmlns:p14="http://schemas.microsoft.com/office/powerpoint/2010/main" val="753028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46170" y="4005943"/>
            <a:ext cx="7445829" cy="3131736"/>
          </a:xfrm>
        </p:spPr>
        <p:txBody>
          <a:bodyPr>
            <a:normAutofit/>
          </a:bodyPr>
          <a:lstStyle/>
          <a:p>
            <a:r>
              <a:rPr lang="es-ES" dirty="0"/>
              <a:t>La prueba de Tukey al 5% muestra que los mejores tratamientos fueron los de 35 días de descanso con 25%, 50%, 100% y 150% de fertilización, donde, no se muestra diferencia significativa entre ellos. Esto se debe a que posiblemente  a los 35 días la pastura alcanza su madurez fisiológica y que con un 25% de fertilización logra su máxima producción de forraje (Aguirre y Cardona citados por Contreras, 2006). Además debido a que se obtiene porcentajes de entre 23% y 24% de MS se puede decir que es una pastura de buena calidad (León, 2008).</a:t>
            </a:r>
          </a:p>
        </p:txBody>
      </p:sp>
      <p:sp>
        <p:nvSpPr>
          <p:cNvPr id="4" name="Marcador de contenido 2"/>
          <p:cNvSpPr txBox="1">
            <a:spLocks/>
          </p:cNvSpPr>
          <p:nvPr/>
        </p:nvSpPr>
        <p:spPr>
          <a:xfrm>
            <a:off x="-1" y="166914"/>
            <a:ext cx="7765143" cy="3621315"/>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dirty="0" smtClean="0"/>
              <a:t>La prueba de Tukey al 5% muestra que los mejores tratamientos fueron los de 35 días de descanso con fertilización, donde, los mejores porcentajes de fertilización fueron el de 150% y 100% con producciones de 23,99 y 23,76 t/ha de MV, seguidos por los de 50% y 25% con producciones de 19,99 y 19,54 t/ha de MV. Estos resultados concuerdan con los con los obtenidos por (Arteaga, 2016) donde obtuvo las mayores producciones a los 35 días con fertilizante, esto se debe a que posiblemente en ese periodo la pastura se aproxima a su madurez fisiológica, donde la pastura deja de crecer debido al sombreamiento de sus hojas basales y macollos (Cardona citado por Contreras, 2006) y gracias a la humedad que existió en el suelo se pudo absorber agua y fertilizante que son factores limitantes para la producción de follaje (Harris; Cuesta </a:t>
            </a:r>
            <a:r>
              <a:rPr lang="es-ES" i="1" dirty="0" smtClean="0"/>
              <a:t>et al</a:t>
            </a:r>
            <a:r>
              <a:rPr lang="es-ES" dirty="0" smtClean="0"/>
              <a:t>., citados por </a:t>
            </a:r>
            <a:r>
              <a:rPr lang="es-EC" dirty="0" smtClean="0"/>
              <a:t>Rincón </a:t>
            </a:r>
            <a:r>
              <a:rPr lang="es-ES" i="1" dirty="0" smtClean="0"/>
              <a:t>et al</a:t>
            </a:r>
            <a:r>
              <a:rPr lang="es-EC" dirty="0" smtClean="0"/>
              <a:t>., 2008)</a:t>
            </a:r>
            <a:r>
              <a:rPr lang="es-ES" dirty="0" smtClean="0"/>
              <a:t>. </a:t>
            </a:r>
          </a:p>
          <a:p>
            <a:r>
              <a:rPr lang="es-ES" dirty="0" smtClean="0"/>
              <a:t>Además estos resultados se encuentran dentro del rango del rendimiento del pasto </a:t>
            </a:r>
            <a:r>
              <a:rPr lang="es-ES" i="1" dirty="0" smtClean="0"/>
              <a:t>Brachiaria brizantha</a:t>
            </a:r>
            <a:r>
              <a:rPr lang="es-ES" dirty="0" smtClean="0"/>
              <a:t> mencionado por (León, 2008) y también dentro del rango de materia verde producido por la leguminosa (León, 2008). Sin embargo, se debería realizar una medición por separado para una mejor comparación</a:t>
            </a:r>
            <a:endParaRPr lang="es-ES" dirty="0"/>
          </a:p>
        </p:txBody>
      </p:sp>
    </p:spTree>
    <p:extLst>
      <p:ext uri="{BB962C8B-B14F-4D97-AF65-F5344CB8AC3E}">
        <p14:creationId xmlns:p14="http://schemas.microsoft.com/office/powerpoint/2010/main" val="180630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249485464"/>
              </p:ext>
            </p:extLst>
          </p:nvPr>
        </p:nvGraphicFramePr>
        <p:xfrm>
          <a:off x="174172" y="282302"/>
          <a:ext cx="7162346" cy="334626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176926" y="3947883"/>
            <a:ext cx="3415293" cy="369332"/>
          </a:xfrm>
          <a:prstGeom prst="rect">
            <a:avLst/>
          </a:prstGeom>
        </p:spPr>
        <p:txBody>
          <a:bodyPr wrap="square">
            <a:spAutoFit/>
          </a:bodyPr>
          <a:lstStyle/>
          <a:p>
            <a:pPr algn="just"/>
            <a:r>
              <a:rPr lang="es-EC" dirty="0" smtClean="0"/>
              <a:t>Proteína Cruda CV 6,08</a:t>
            </a:r>
            <a:endParaRPr lang="es-ES" dirty="0"/>
          </a:p>
        </p:txBody>
      </p:sp>
      <p:graphicFrame>
        <p:nvGraphicFramePr>
          <p:cNvPr id="6" name="Gráfico 5"/>
          <p:cNvGraphicFramePr/>
          <p:nvPr>
            <p:extLst>
              <p:ext uri="{D42A27DB-BD31-4B8C-83A1-F6EECF244321}">
                <p14:modId xmlns:p14="http://schemas.microsoft.com/office/powerpoint/2010/main" val="3592628624"/>
              </p:ext>
            </p:extLst>
          </p:nvPr>
        </p:nvGraphicFramePr>
        <p:xfrm>
          <a:off x="6197601" y="3381829"/>
          <a:ext cx="5736318" cy="331796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7927572" y="2402112"/>
            <a:ext cx="3717581" cy="369332"/>
          </a:xfrm>
          <a:prstGeom prst="rect">
            <a:avLst/>
          </a:prstGeom>
        </p:spPr>
        <p:txBody>
          <a:bodyPr wrap="square">
            <a:spAutoFit/>
          </a:bodyPr>
          <a:lstStyle/>
          <a:p>
            <a:pPr algn="just"/>
            <a:r>
              <a:rPr lang="es-EC" dirty="0" smtClean="0"/>
              <a:t>Proteína Cruda regresión lineal</a:t>
            </a:r>
            <a:endParaRPr lang="es-ES" dirty="0"/>
          </a:p>
        </p:txBody>
      </p:sp>
    </p:spTree>
    <p:extLst>
      <p:ext uri="{BB962C8B-B14F-4D97-AF65-F5344CB8AC3E}">
        <p14:creationId xmlns:p14="http://schemas.microsoft.com/office/powerpoint/2010/main" val="3131581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La prueba de </a:t>
            </a:r>
            <a:r>
              <a:rPr lang="es-ES" dirty="0" err="1"/>
              <a:t>Tukey</a:t>
            </a:r>
            <a:r>
              <a:rPr lang="es-ES" dirty="0"/>
              <a:t> al 5% muestra que los mejores tratamientos fueron los de 21 días de descanso con 150% y 100% de fertilización con 17,45% y 17,18% de PC, seguidos por los tratamientos de 21 días con 25% y 50% de fertilización con 14,95% y 14,78% de PC. Esto se debe a que a los 21 días existe mayor contenido proteico </a:t>
            </a:r>
            <a:r>
              <a:rPr lang="es-EC" dirty="0"/>
              <a:t>debido a que es una pastura tierna que aun no moviliza nutrientes hacia las partes basales (</a:t>
            </a:r>
            <a:r>
              <a:rPr lang="es-EC" dirty="0" err="1"/>
              <a:t>Lyons</a:t>
            </a:r>
            <a:r>
              <a:rPr lang="es-EC" dirty="0"/>
              <a:t> </a:t>
            </a:r>
            <a:r>
              <a:rPr lang="es-EC" i="1" dirty="0"/>
              <a:t>et al</a:t>
            </a:r>
            <a:r>
              <a:rPr lang="es-EC" dirty="0"/>
              <a:t>., 2001). Además con la fertilización especialmente nitrogenada existe un aumento en el contenido </a:t>
            </a:r>
            <a:r>
              <a:rPr lang="es-EC" dirty="0" err="1"/>
              <a:t>proteíco</a:t>
            </a:r>
            <a:r>
              <a:rPr lang="es-EC" dirty="0"/>
              <a:t> </a:t>
            </a:r>
            <a:r>
              <a:rPr lang="es-ES" dirty="0"/>
              <a:t>(Guerrero citado por Cerdas, 2011). </a:t>
            </a:r>
            <a:r>
              <a:rPr lang="es-EC" dirty="0"/>
              <a:t>Los tratamientos de 35 días con 25% y 100% de fertilización obtuvieron 11,25% y 11,63% de PC valores que se encuentran dentro del rango para </a:t>
            </a:r>
            <a:r>
              <a:rPr lang="es-EC" i="1" dirty="0"/>
              <a:t>B. </a:t>
            </a:r>
            <a:r>
              <a:rPr lang="es-EC" i="1" dirty="0" err="1"/>
              <a:t>brizantha</a:t>
            </a:r>
            <a:r>
              <a:rPr lang="es-EC" i="1" dirty="0"/>
              <a:t> </a:t>
            </a:r>
            <a:r>
              <a:rPr lang="es-EC" dirty="0"/>
              <a:t>mencionado por León (2008).</a:t>
            </a:r>
            <a:endParaRPr lang="es-ES" dirty="0"/>
          </a:p>
        </p:txBody>
      </p:sp>
    </p:spTree>
    <p:extLst>
      <p:ext uri="{BB962C8B-B14F-4D97-AF65-F5344CB8AC3E}">
        <p14:creationId xmlns:p14="http://schemas.microsoft.com/office/powerpoint/2010/main" val="302405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1114235" y="4145088"/>
            <a:ext cx="5126244" cy="1574879"/>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a:t> </a:t>
            </a:r>
            <a:r>
              <a:rPr lang="es-EC" dirty="0" smtClean="0"/>
              <a:t>GEI 11 % de la agricultura </a:t>
            </a:r>
          </a:p>
          <a:p>
            <a:pPr algn="ctr"/>
            <a:endParaRPr lang="es-EC" dirty="0" smtClean="0"/>
          </a:p>
          <a:p>
            <a:pPr algn="ctr"/>
            <a:r>
              <a:rPr lang="es-EC" dirty="0" smtClean="0"/>
              <a:t>N20 (298) </a:t>
            </a:r>
          </a:p>
          <a:p>
            <a:pPr algn="ctr"/>
            <a:r>
              <a:rPr lang="es-EC" dirty="0" smtClean="0"/>
              <a:t>CH4 	(25)</a:t>
            </a:r>
            <a:endParaRPr lang="es-EC" dirty="0"/>
          </a:p>
          <a:p>
            <a:pPr algn="ctr"/>
            <a:endParaRPr lang="es-ES" dirty="0"/>
          </a:p>
        </p:txBody>
      </p:sp>
      <p:pic>
        <p:nvPicPr>
          <p:cNvPr id="1026" name="Picture 2" descr="Emisiones-CO2-por-s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44" y="1434453"/>
            <a:ext cx="8102252" cy="2557998"/>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535504" y="3607104"/>
            <a:ext cx="2363147" cy="307777"/>
          </a:xfrm>
          <a:prstGeom prst="rect">
            <a:avLst/>
          </a:prstGeom>
        </p:spPr>
        <p:txBody>
          <a:bodyPr wrap="none">
            <a:spAutoFit/>
          </a:bodyPr>
          <a:lstStyle/>
          <a:p>
            <a:r>
              <a:rPr lang="es-EC" sz="1400" dirty="0" smtClean="0">
                <a:latin typeface="Times New Roman" panose="02020603050405020304" pitchFamily="18" charset="0"/>
                <a:ea typeface="Times New Roman" panose="02020603050405020304" pitchFamily="18" charset="0"/>
              </a:rPr>
              <a:t>(Natura-medioambiental.com)</a:t>
            </a:r>
            <a:endParaRPr lang="es-ES" sz="1400" dirty="0"/>
          </a:p>
        </p:txBody>
      </p:sp>
      <p:pic>
        <p:nvPicPr>
          <p:cNvPr id="4" name="Imagen 3"/>
          <p:cNvPicPr>
            <a:picLocks noChangeAspect="1"/>
          </p:cNvPicPr>
          <p:nvPr/>
        </p:nvPicPr>
        <p:blipFill>
          <a:blip r:embed="rId3"/>
          <a:stretch>
            <a:fillRect/>
          </a:stretch>
        </p:blipFill>
        <p:spPr>
          <a:xfrm>
            <a:off x="7345260" y="4559988"/>
            <a:ext cx="4846740" cy="2072820"/>
          </a:xfrm>
          <a:prstGeom prst="rect">
            <a:avLst/>
          </a:prstGeom>
        </p:spPr>
      </p:pic>
      <p:sp>
        <p:nvSpPr>
          <p:cNvPr id="10" name="Título 1"/>
          <p:cNvSpPr txBox="1">
            <a:spLocks/>
          </p:cNvSpPr>
          <p:nvPr/>
        </p:nvSpPr>
        <p:spPr>
          <a:xfrm>
            <a:off x="8236896" y="3671425"/>
            <a:ext cx="3012536" cy="650058"/>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Manejo dieta</a:t>
            </a:r>
            <a:endParaRPr lang="es-ES" dirty="0"/>
          </a:p>
        </p:txBody>
      </p:sp>
      <p:sp>
        <p:nvSpPr>
          <p:cNvPr id="11" name="Título 1"/>
          <p:cNvSpPr txBox="1">
            <a:spLocks/>
          </p:cNvSpPr>
          <p:nvPr/>
        </p:nvSpPr>
        <p:spPr>
          <a:xfrm>
            <a:off x="8815725" y="6499960"/>
            <a:ext cx="2433707" cy="3844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200" dirty="0" smtClean="0"/>
              <a:t>Montenegrojc.com</a:t>
            </a:r>
            <a:endParaRPr lang="es-ES" sz="1200" dirty="0"/>
          </a:p>
        </p:txBody>
      </p:sp>
    </p:spTree>
    <p:extLst>
      <p:ext uri="{BB962C8B-B14F-4D97-AF65-F5344CB8AC3E}">
        <p14:creationId xmlns:p14="http://schemas.microsoft.com/office/powerpoint/2010/main" val="4222776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C" b="1" dirty="0" smtClean="0"/>
              <a:t>CONCLUSIONES</a:t>
            </a:r>
            <a:endParaRPr lang="es-EC" dirty="0"/>
          </a:p>
        </p:txBody>
      </p:sp>
      <p:sp>
        <p:nvSpPr>
          <p:cNvPr id="3" name="Marcador de contenido 2"/>
          <p:cNvSpPr>
            <a:spLocks noGrp="1"/>
          </p:cNvSpPr>
          <p:nvPr>
            <p:ph idx="1"/>
          </p:nvPr>
        </p:nvSpPr>
        <p:spPr>
          <a:xfrm>
            <a:off x="1918952" y="1725768"/>
            <a:ext cx="9585660" cy="4816699"/>
          </a:xfrm>
        </p:spPr>
        <p:txBody>
          <a:bodyPr>
            <a:normAutofit lnSpcReduction="10000"/>
          </a:bodyPr>
          <a:lstStyle/>
          <a:p>
            <a:pPr algn="just"/>
            <a:r>
              <a:rPr lang="es-ES" dirty="0"/>
              <a:t>El periodo de descanso de 35 días produjo los mejores rendimientos para todas las variables, excepto para “proteína cruda” donde el mejor fue el de 21 días. </a:t>
            </a:r>
          </a:p>
          <a:p>
            <a:pPr algn="just"/>
            <a:r>
              <a:rPr lang="es-ES" dirty="0" smtClean="0"/>
              <a:t>Los </a:t>
            </a:r>
            <a:r>
              <a:rPr lang="es-ES" dirty="0"/>
              <a:t>porcentajes de fertilización que ofrecieron los mejores resultados fueron los de 100% y 150%, donde, no existió diferencia significativa entre ellos. Los segundos mejores fueron los niveles de 25% y 50% de fertilización que tampoco tuvieron diferencia significativa entre sí. Debido a esto, se establece como mejor el nivel de 100% de fertilización y como segundo mejor el nivel de 25%.</a:t>
            </a:r>
          </a:p>
          <a:p>
            <a:pPr algn="just"/>
            <a:r>
              <a:rPr lang="es-ES" dirty="0" smtClean="0"/>
              <a:t>El </a:t>
            </a:r>
            <a:r>
              <a:rPr lang="es-ES" dirty="0"/>
              <a:t>mejor tratamiento del ensayo fue el de 35 días de descanso con 100% de fertilización, con resultados de 23,76t/ha de MV; 23,5% de MS y 11,63% de PC. Seguido por el tratamiento de 35 días con 25% de fertilización con 19,54 t/ha de MV; 23% de MS y 11,25% de PC, que son valores correspondientes a una pastura de buena calidad.</a:t>
            </a:r>
          </a:p>
          <a:p>
            <a:pPr algn="just"/>
            <a:r>
              <a:rPr lang="es-ES" dirty="0" smtClean="0"/>
              <a:t>El </a:t>
            </a:r>
            <a:r>
              <a:rPr lang="es-ES" dirty="0"/>
              <a:t>período de descanso y la fertilización si afectan a la producción de forraje en la época seca. Sin embargo, con un periodo de descanso de 35 días y hasta con un 25% de la fertilización se logra mantener la producción en niveles adecuados</a:t>
            </a:r>
            <a:endParaRPr lang="es-EC" dirty="0"/>
          </a:p>
        </p:txBody>
      </p:sp>
    </p:spTree>
    <p:extLst>
      <p:ext uri="{BB962C8B-B14F-4D97-AF65-F5344CB8AC3E}">
        <p14:creationId xmlns:p14="http://schemas.microsoft.com/office/powerpoint/2010/main" val="4226954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C" b="1" dirty="0" smtClean="0"/>
              <a:t>RECOMENDACIONES</a:t>
            </a:r>
            <a:endParaRPr lang="es-EC" dirty="0"/>
          </a:p>
        </p:txBody>
      </p:sp>
      <p:sp>
        <p:nvSpPr>
          <p:cNvPr id="3" name="Marcador de contenido 2"/>
          <p:cNvSpPr>
            <a:spLocks noGrp="1"/>
          </p:cNvSpPr>
          <p:nvPr>
            <p:ph idx="1"/>
          </p:nvPr>
        </p:nvSpPr>
        <p:spPr>
          <a:xfrm>
            <a:off x="2043953" y="2133600"/>
            <a:ext cx="9460659" cy="3863788"/>
          </a:xfrm>
        </p:spPr>
        <p:txBody>
          <a:bodyPr>
            <a:normAutofit/>
          </a:bodyPr>
          <a:lstStyle/>
          <a:p>
            <a:pPr algn="just"/>
            <a:r>
              <a:rPr lang="es-ES" dirty="0"/>
              <a:t>Establecer para la mezcla forrajera en estas condiciones un período de descanso de 35 días con una fertilización de 57,5 kg/ha de nitrógeno, 13,3 kg/ha de fósforo y 63 kg/ha de potasio equivalentes al 25% del requerimiento de Bernal y Espinosa.</a:t>
            </a:r>
          </a:p>
          <a:p>
            <a:pPr algn="just"/>
            <a:r>
              <a:rPr lang="es-ES" dirty="0" smtClean="0"/>
              <a:t>Repetir </a:t>
            </a:r>
            <a:r>
              <a:rPr lang="es-ES" dirty="0"/>
              <a:t>el ensayo agregando los periodos de descanso de 20, </a:t>
            </a:r>
            <a:r>
              <a:rPr lang="es-ES" dirty="0" smtClean="0"/>
              <a:t>25, 30 </a:t>
            </a:r>
            <a:r>
              <a:rPr lang="es-ES" dirty="0"/>
              <a:t>y </a:t>
            </a:r>
            <a:r>
              <a:rPr lang="es-ES" dirty="0" smtClean="0"/>
              <a:t>35 </a:t>
            </a:r>
            <a:r>
              <a:rPr lang="es-ES" dirty="0"/>
              <a:t>días y los porcentajes de fertilización de 0, 25, 50, 75 y 100% para una mejor comprensión de la curva de regresión y correlación. </a:t>
            </a:r>
          </a:p>
          <a:p>
            <a:pPr algn="just"/>
            <a:r>
              <a:rPr lang="es-ES" dirty="0" smtClean="0"/>
              <a:t>Realizar </a:t>
            </a:r>
            <a:r>
              <a:rPr lang="es-ES" dirty="0"/>
              <a:t>ensayos comparativos en cada época pero en diferentes meses para determinar si las fluctuaciones climáticas mensuales tienen alguna influencia sobre los resultados.</a:t>
            </a:r>
          </a:p>
          <a:p>
            <a:pPr algn="just"/>
            <a:r>
              <a:rPr lang="es-ES" dirty="0" smtClean="0"/>
              <a:t>Realizar </a:t>
            </a:r>
            <a:r>
              <a:rPr lang="es-ES" dirty="0"/>
              <a:t>un análisis bromatológico completo para determinar la influencia de la fertilización sobre cada componente del valor nutritivo.</a:t>
            </a:r>
            <a:endParaRPr lang="es-EC" dirty="0"/>
          </a:p>
        </p:txBody>
      </p:sp>
    </p:spTree>
    <p:extLst>
      <p:ext uri="{BB962C8B-B14F-4D97-AF65-F5344CB8AC3E}">
        <p14:creationId xmlns:p14="http://schemas.microsoft.com/office/powerpoint/2010/main" val="2150430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5210" y="247592"/>
            <a:ext cx="8911687" cy="1280890"/>
          </a:xfrm>
        </p:spPr>
        <p:txBody>
          <a:bodyPr/>
          <a:lstStyle/>
          <a:p>
            <a:pPr algn="ctr"/>
            <a:r>
              <a:rPr lang="es-EC" b="1" dirty="0" smtClean="0"/>
              <a:t>BIBLIOGRAFIA</a:t>
            </a:r>
            <a:endParaRPr lang="es-ES" b="1" dirty="0"/>
          </a:p>
        </p:txBody>
      </p:sp>
      <p:sp>
        <p:nvSpPr>
          <p:cNvPr id="3" name="Marcador de contenido 2"/>
          <p:cNvSpPr>
            <a:spLocks noGrp="1"/>
          </p:cNvSpPr>
          <p:nvPr>
            <p:ph idx="1"/>
          </p:nvPr>
        </p:nvSpPr>
        <p:spPr>
          <a:xfrm>
            <a:off x="443753" y="713225"/>
            <a:ext cx="11514603" cy="4572000"/>
          </a:xfrm>
        </p:spPr>
        <p:txBody>
          <a:bodyPr>
            <a:noAutofit/>
          </a:bodyPr>
          <a:lstStyle/>
          <a:p>
            <a:pPr algn="just"/>
            <a:endParaRPr lang="es-ES" sz="1200" dirty="0" smtClean="0"/>
          </a:p>
          <a:p>
            <a:pPr algn="just"/>
            <a:r>
              <a:rPr lang="es-EC" sz="1200" dirty="0" smtClean="0"/>
              <a:t>BBC.com. </a:t>
            </a:r>
            <a:r>
              <a:rPr lang="es-EC" sz="1200" dirty="0"/>
              <a:t>Recuperado de http://www.bbc.com/mundo/noticias/2015/10/151026_salud_consumo_carne_procesadas_cancer_de_colon_mes</a:t>
            </a:r>
            <a:endParaRPr lang="es-ES" sz="1200" dirty="0" smtClean="0"/>
          </a:p>
          <a:p>
            <a:pPr algn="just"/>
            <a:r>
              <a:rPr lang="es-ES" sz="1200" dirty="0" smtClean="0"/>
              <a:t>Cerdas</a:t>
            </a:r>
            <a:r>
              <a:rPr lang="es-ES" sz="1200" dirty="0"/>
              <a:t>, R. (2011). </a:t>
            </a:r>
            <a:r>
              <a:rPr lang="es-ES" sz="1200" i="1" dirty="0"/>
              <a:t>Programa de fertilización de forrajes. Desarrollo de un módulo práctico para técnicos y estudiantes de ganadería de Guanacaste, Costa Rica.</a:t>
            </a:r>
            <a:r>
              <a:rPr lang="es-ES" sz="1200" dirty="0"/>
              <a:t> </a:t>
            </a:r>
            <a:r>
              <a:rPr lang="es-ES" sz="1200" dirty="0" err="1"/>
              <a:t>InterSedes</a:t>
            </a:r>
            <a:r>
              <a:rPr lang="es-ES" sz="1200" dirty="0"/>
              <a:t>: Revista de las Sedes Regionales, XII () 109-128. Recuperado el 17 de 09 de 2016, de http://www.redalyc.org/articulo.oa?id=66622581007</a:t>
            </a:r>
          </a:p>
          <a:p>
            <a:pPr algn="just"/>
            <a:r>
              <a:rPr lang="es-ES" sz="1200" dirty="0" smtClean="0"/>
              <a:t>CIAT </a:t>
            </a:r>
            <a:r>
              <a:rPr lang="es-ES" sz="1200" dirty="0"/>
              <a:t>(Centro Internacional de Agricultura Tropical). (1982). </a:t>
            </a:r>
            <a:r>
              <a:rPr lang="es-ES" sz="1200" i="1" dirty="0"/>
              <a:t>Manual para la Evaluación Agronómica, Red Internacional de Evaluación de Pastos Tropicales.</a:t>
            </a:r>
            <a:r>
              <a:rPr lang="es-ES" sz="1200" dirty="0"/>
              <a:t> (J. M. Toledo, Ed.) Cali, Colombia. Recuperado el 16 de 09 de 2016, de http://ciat-library.ciat.cgiar.org/Forrajes_Tropicales/pdf/Books/split/Manual_Evaluacion.pd</a:t>
            </a:r>
            <a:endParaRPr lang="es-EC" sz="1200" dirty="0"/>
          </a:p>
          <a:p>
            <a:pPr algn="just"/>
            <a:r>
              <a:rPr lang="es-ES" sz="1200" dirty="0" smtClean="0"/>
              <a:t>FAOSTAT</a:t>
            </a:r>
            <a:r>
              <a:rPr lang="es-ES" sz="1200" dirty="0"/>
              <a:t>. (2015). </a:t>
            </a:r>
            <a:r>
              <a:rPr lang="es-ES" sz="1200" i="1" dirty="0"/>
              <a:t>Dirección de estadística de la Organización de las Naciones Unidas Para la Alimentación Y la Agricultura</a:t>
            </a:r>
            <a:r>
              <a:rPr lang="es-ES" sz="1200" dirty="0"/>
              <a:t>. Recuperado el 25 de 09 de 2016, de </a:t>
            </a:r>
            <a:r>
              <a:rPr lang="es-ES" sz="1200" dirty="0" err="1"/>
              <a:t>Faostat</a:t>
            </a:r>
            <a:r>
              <a:rPr lang="es-ES" sz="1200" dirty="0"/>
              <a:t>: </a:t>
            </a:r>
            <a:r>
              <a:rPr lang="es-ES" sz="1200" dirty="0" smtClean="0">
                <a:hlinkClick r:id="rId2"/>
              </a:rPr>
              <a:t>www.faostat3.fao.org</a:t>
            </a:r>
            <a:endParaRPr lang="es-ES" sz="1200" dirty="0" smtClean="0"/>
          </a:p>
          <a:p>
            <a:pPr algn="just"/>
            <a:r>
              <a:rPr lang="es-ES" sz="1200" dirty="0" smtClean="0"/>
              <a:t>INAMHI</a:t>
            </a:r>
            <a:r>
              <a:rPr lang="es-ES" sz="1200" dirty="0"/>
              <a:t>. (2015). </a:t>
            </a:r>
            <a:r>
              <a:rPr lang="es-ES" sz="1200" i="1" dirty="0"/>
              <a:t>Anuario meteorológico (52-2012).</a:t>
            </a:r>
            <a:r>
              <a:rPr lang="es-ES" sz="1200" dirty="0"/>
              <a:t> Quito, Ecuador. Recuperado el 23 de 09 de 2016, de http://www.serviciometeorologico.gob.ec/wp-content/uploads/anuarios/meteorologicos/Am%202012.pdf</a:t>
            </a:r>
          </a:p>
          <a:p>
            <a:pPr algn="just"/>
            <a:r>
              <a:rPr lang="es-ES" sz="1200" dirty="0" smtClean="0"/>
              <a:t>Instituto </a:t>
            </a:r>
            <a:r>
              <a:rPr lang="es-ES" sz="1200" dirty="0"/>
              <a:t>Nacional de Estadística y Censos (INEC). (2013). </a:t>
            </a:r>
            <a:r>
              <a:rPr lang="es-ES" sz="1200" i="1" dirty="0"/>
              <a:t>Encuesta de Superficie y Producción Agropecuaria Continua ESPAC. 2004 – 2013.</a:t>
            </a:r>
            <a:r>
              <a:rPr lang="es-ES" sz="1200" dirty="0"/>
              <a:t> Recuperado el 25 de 09 de 2016, de </a:t>
            </a:r>
            <a:r>
              <a:rPr lang="es-ES" sz="1200" dirty="0">
                <a:hlinkClick r:id="rId3"/>
              </a:rPr>
              <a:t>http://app.sni.gob.ec/web/menu</a:t>
            </a:r>
            <a:r>
              <a:rPr lang="es-ES" sz="1200" dirty="0" smtClean="0">
                <a:hlinkClick r:id="rId3"/>
              </a:rPr>
              <a:t>/</a:t>
            </a:r>
            <a:endParaRPr lang="es-ES" sz="1200" dirty="0" smtClean="0"/>
          </a:p>
          <a:p>
            <a:pPr algn="just"/>
            <a:r>
              <a:rPr lang="es-EC" sz="1200" dirty="0" smtClean="0"/>
              <a:t>Instituto Nacional de Tecnología Agropecuaria (INTA, 2014). </a:t>
            </a:r>
            <a:r>
              <a:rPr lang="es-EC" sz="1200" i="1" dirty="0" smtClean="0"/>
              <a:t>Nutrición Animal Aplicada. Argentina</a:t>
            </a:r>
          </a:p>
          <a:p>
            <a:pPr algn="just"/>
            <a:r>
              <a:rPr lang="es-EC" sz="1200" i="1" dirty="0" smtClean="0"/>
              <a:t>Google. (2017). Mapa de Santo Domingo. </a:t>
            </a:r>
            <a:r>
              <a:rPr lang="es-EC" sz="1200" i="1" dirty="0"/>
              <a:t>Recuperado de: https://www.google.com.ec/maps/place/Provincia+de+Santo+Domingo+de+los+Ts%C3%A1chilas/@-6.5135331,-76.5388926,5.5z/data=!4m5!3m4!1s0x91d548f5313d0c21:0x9299edec397be292!8m2!3d-0.2521882!4d-79.1879383</a:t>
            </a:r>
            <a:endParaRPr lang="es-ES" sz="1200" dirty="0" smtClean="0"/>
          </a:p>
          <a:p>
            <a:pPr algn="just"/>
            <a:r>
              <a:rPr lang="es-ES" sz="1200" dirty="0"/>
              <a:t>Merkel, A. (10 de 11 de 2017). </a:t>
            </a:r>
            <a:r>
              <a:rPr lang="es-ES" sz="1200" i="1" dirty="0"/>
              <a:t>CLIMATE-DATA.ORG</a:t>
            </a:r>
            <a:r>
              <a:rPr lang="es-ES" sz="1200" dirty="0"/>
              <a:t>. Obtenido de </a:t>
            </a:r>
            <a:r>
              <a:rPr lang="es-ES" sz="1200" dirty="0">
                <a:hlinkClick r:id="rId4"/>
              </a:rPr>
              <a:t>https://</a:t>
            </a:r>
            <a:r>
              <a:rPr lang="es-ES" sz="1200" dirty="0" smtClean="0">
                <a:hlinkClick r:id="rId4"/>
              </a:rPr>
              <a:t>es.climate-data.org/region/55/</a:t>
            </a:r>
            <a:endParaRPr lang="es-ES" sz="1200" dirty="0" smtClean="0"/>
          </a:p>
          <a:p>
            <a:pPr algn="just"/>
            <a:r>
              <a:rPr lang="es-EC" sz="1200" dirty="0" smtClean="0"/>
              <a:t>Montengerojc.com. </a:t>
            </a:r>
            <a:r>
              <a:rPr lang="es-EC" sz="1200" dirty="0"/>
              <a:t>Recuperado de http://montenegrojc.com/portal/verblog/220</a:t>
            </a:r>
            <a:endParaRPr lang="es-ES" sz="1200" dirty="0" smtClean="0"/>
          </a:p>
          <a:p>
            <a:pPr algn="just"/>
            <a:r>
              <a:rPr lang="es-EC" sz="1200" dirty="0" smtClean="0"/>
              <a:t>Natura Medioambiental.com. </a:t>
            </a:r>
            <a:r>
              <a:rPr lang="es-EC" sz="1200" dirty="0"/>
              <a:t>Recuperado de https://www.natura-medioambiental.com/cuales-son-los-gases-invernadero/</a:t>
            </a:r>
            <a:endParaRPr lang="es-ES" sz="1200" dirty="0"/>
          </a:p>
          <a:p>
            <a:pPr algn="just"/>
            <a:r>
              <a:rPr lang="es-ES" sz="1200" dirty="0" err="1"/>
              <a:t>Navara</a:t>
            </a:r>
            <a:r>
              <a:rPr lang="es-ES" sz="1200" dirty="0"/>
              <a:t>, G. d. (10 de 11 de 2017). </a:t>
            </a:r>
            <a:r>
              <a:rPr lang="es-ES" sz="1200" i="1" dirty="0"/>
              <a:t>Navara.es</a:t>
            </a:r>
            <a:r>
              <a:rPr lang="es-ES" sz="1200" dirty="0"/>
              <a:t>. Obtenido de </a:t>
            </a:r>
            <a:r>
              <a:rPr lang="es-ES" sz="1200" dirty="0">
                <a:hlinkClick r:id="rId5"/>
              </a:rPr>
              <a:t>http://</a:t>
            </a:r>
            <a:r>
              <a:rPr lang="es-ES" sz="1200" dirty="0" smtClean="0">
                <a:hlinkClick r:id="rId5"/>
              </a:rPr>
              <a:t>meteo.navarra.es/definiciones/koppen.cfm</a:t>
            </a:r>
            <a:endParaRPr lang="es-ES" sz="1200" dirty="0" smtClean="0"/>
          </a:p>
          <a:p>
            <a:pPr algn="just"/>
            <a:r>
              <a:rPr lang="es-EC" sz="1200" dirty="0" smtClean="0"/>
              <a:t>Wikipedia.com. </a:t>
            </a:r>
            <a:r>
              <a:rPr lang="es-EC" sz="1200" dirty="0"/>
              <a:t>Recuperado de https://es.wikipedia.org/wiki/Pintura_rupestre</a:t>
            </a:r>
            <a:endParaRPr lang="es-ES" sz="1200" dirty="0"/>
          </a:p>
        </p:txBody>
      </p:sp>
    </p:spTree>
    <p:extLst>
      <p:ext uri="{BB962C8B-B14F-4D97-AF65-F5344CB8AC3E}">
        <p14:creationId xmlns:p14="http://schemas.microsoft.com/office/powerpoint/2010/main" val="1963342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8415" t="25260" r="9713" b="23284"/>
          <a:stretch/>
        </p:blipFill>
        <p:spPr bwMode="auto">
          <a:xfrm>
            <a:off x="835790" y="812407"/>
            <a:ext cx="10567316" cy="5319451"/>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5592978" y="6180416"/>
            <a:ext cx="1876091" cy="369332"/>
          </a:xfrm>
          <a:prstGeom prst="rect">
            <a:avLst/>
          </a:prstGeom>
        </p:spPr>
        <p:txBody>
          <a:bodyPr wrap="none">
            <a:spAutoFit/>
          </a:bodyPr>
          <a:lstStyle/>
          <a:p>
            <a:r>
              <a:rPr lang="es-EC" dirty="0" smtClean="0">
                <a:latin typeface="Times New Roman" panose="02020603050405020304" pitchFamily="18" charset="0"/>
                <a:ea typeface="Times New Roman" panose="02020603050405020304" pitchFamily="18" charset="0"/>
              </a:rPr>
              <a:t>(FAOSTAT, 2015)</a:t>
            </a:r>
            <a:endParaRPr lang="es-ES" dirty="0"/>
          </a:p>
        </p:txBody>
      </p:sp>
    </p:spTree>
    <p:extLst>
      <p:ext uri="{BB962C8B-B14F-4D97-AF65-F5344CB8AC3E}">
        <p14:creationId xmlns:p14="http://schemas.microsoft.com/office/powerpoint/2010/main" val="366156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5789612" y="6355976"/>
            <a:ext cx="1740741" cy="381000"/>
          </a:xfrm>
        </p:spPr>
        <p:txBody>
          <a:bodyPr/>
          <a:lstStyle/>
          <a:p>
            <a:pPr marL="0" indent="0">
              <a:buNone/>
            </a:pPr>
            <a:r>
              <a:rPr lang="es-EC" dirty="0" smtClean="0"/>
              <a:t>INTA, 2014</a:t>
            </a:r>
            <a:endParaRPr lang="es-ES" dirty="0"/>
          </a:p>
        </p:txBody>
      </p:sp>
      <p:pic>
        <p:nvPicPr>
          <p:cNvPr id="4" name="Imagen 3"/>
          <p:cNvPicPr>
            <a:picLocks noChangeAspect="1"/>
          </p:cNvPicPr>
          <p:nvPr/>
        </p:nvPicPr>
        <p:blipFill rotWithShape="1">
          <a:blip r:embed="rId2"/>
          <a:srcRect l="48772" t="25920" r="32521" b="12867"/>
          <a:stretch/>
        </p:blipFill>
        <p:spPr>
          <a:xfrm>
            <a:off x="3859304" y="94129"/>
            <a:ext cx="5338483" cy="6318829"/>
          </a:xfrm>
          <a:prstGeom prst="rect">
            <a:avLst/>
          </a:prstGeom>
        </p:spPr>
      </p:pic>
    </p:spTree>
    <p:extLst>
      <p:ext uri="{BB962C8B-B14F-4D97-AF65-F5344CB8AC3E}">
        <p14:creationId xmlns:p14="http://schemas.microsoft.com/office/powerpoint/2010/main" val="3825125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78806" y="225802"/>
            <a:ext cx="3835126" cy="1280890"/>
          </a:xfrm>
        </p:spPr>
        <p:txBody>
          <a:bodyPr/>
          <a:lstStyle/>
          <a:p>
            <a:pPr lvl="0"/>
            <a:r>
              <a:rPr lang="es-EC" b="1" dirty="0" smtClean="0"/>
              <a:t>INTRODUCCIÓN</a:t>
            </a:r>
            <a:endParaRPr lang="es-EC" b="1" dirty="0"/>
          </a:p>
        </p:txBody>
      </p:sp>
      <p:sp>
        <p:nvSpPr>
          <p:cNvPr id="5" name="Rectángulo 4"/>
          <p:cNvSpPr/>
          <p:nvPr/>
        </p:nvSpPr>
        <p:spPr>
          <a:xfrm>
            <a:off x="3908392" y="5919249"/>
            <a:ext cx="2063139" cy="369332"/>
          </a:xfrm>
          <a:prstGeom prst="rect">
            <a:avLst/>
          </a:prstGeom>
        </p:spPr>
        <p:txBody>
          <a:bodyPr wrap="square">
            <a:spAutoFit/>
          </a:bodyPr>
          <a:lstStyle/>
          <a:p>
            <a:pPr algn="just"/>
            <a:r>
              <a:rPr lang="es-ES" dirty="0" smtClean="0"/>
              <a:t>Clima y manejo </a:t>
            </a:r>
            <a:endParaRPr lang="es-ES"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35083"/>
          <a:stretch/>
        </p:blipFill>
        <p:spPr>
          <a:xfrm>
            <a:off x="9099175" y="3089465"/>
            <a:ext cx="3092825" cy="3697454"/>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6693" y="3089465"/>
            <a:ext cx="3052482" cy="369745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64" y="968061"/>
            <a:ext cx="5611905" cy="4208929"/>
          </a:xfrm>
          <a:prstGeom prst="rect">
            <a:avLst/>
          </a:prstGeom>
        </p:spPr>
      </p:pic>
      <p:sp>
        <p:nvSpPr>
          <p:cNvPr id="11" name="Rectángulo 10"/>
          <p:cNvSpPr/>
          <p:nvPr/>
        </p:nvSpPr>
        <p:spPr>
          <a:xfrm>
            <a:off x="5850098" y="1037672"/>
            <a:ext cx="3200401" cy="369332"/>
          </a:xfrm>
          <a:prstGeom prst="rect">
            <a:avLst/>
          </a:prstGeom>
        </p:spPr>
        <p:txBody>
          <a:bodyPr wrap="square">
            <a:spAutoFit/>
          </a:bodyPr>
          <a:lstStyle/>
          <a:p>
            <a:pPr algn="just"/>
            <a:r>
              <a:rPr lang="es-ES" dirty="0" smtClean="0"/>
              <a:t>Asociaciones forrajeras</a:t>
            </a:r>
            <a:endParaRPr lang="es-ES" dirty="0"/>
          </a:p>
        </p:txBody>
      </p:sp>
    </p:spTree>
    <p:extLst>
      <p:ext uri="{BB962C8B-B14F-4D97-AF65-F5344CB8AC3E}">
        <p14:creationId xmlns:p14="http://schemas.microsoft.com/office/powerpoint/2010/main" val="608523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978806" y="225802"/>
            <a:ext cx="3835126" cy="1280890"/>
          </a:xfrm>
        </p:spPr>
        <p:txBody>
          <a:bodyPr/>
          <a:lstStyle/>
          <a:p>
            <a:pPr lvl="0"/>
            <a:r>
              <a:rPr lang="es-EC" b="1" dirty="0" smtClean="0"/>
              <a:t>INTRODUCCIÓN</a:t>
            </a:r>
            <a:endParaRPr lang="es-EC" b="1" dirty="0"/>
          </a:p>
        </p:txBody>
      </p:sp>
      <p:pic>
        <p:nvPicPr>
          <p:cNvPr id="5" name="Imagen 4"/>
          <p:cNvPicPr>
            <a:picLocks noChangeAspect="1"/>
          </p:cNvPicPr>
          <p:nvPr/>
        </p:nvPicPr>
        <p:blipFill rotWithShape="1">
          <a:blip r:embed="rId2"/>
          <a:srcRect l="42316" t="13786" r="9522" b="7904"/>
          <a:stretch/>
        </p:blipFill>
        <p:spPr>
          <a:xfrm>
            <a:off x="524435" y="1210235"/>
            <a:ext cx="4908177" cy="4486874"/>
          </a:xfrm>
          <a:prstGeom prst="rect">
            <a:avLst/>
          </a:prstGeom>
        </p:spPr>
      </p:pic>
      <p:sp>
        <p:nvSpPr>
          <p:cNvPr id="6" name="Rectángulo 5"/>
          <p:cNvSpPr/>
          <p:nvPr/>
        </p:nvSpPr>
        <p:spPr>
          <a:xfrm>
            <a:off x="1622871" y="840903"/>
            <a:ext cx="3016364" cy="369332"/>
          </a:xfrm>
          <a:prstGeom prst="rect">
            <a:avLst/>
          </a:prstGeom>
        </p:spPr>
        <p:txBody>
          <a:bodyPr wrap="square">
            <a:spAutoFit/>
          </a:bodyPr>
          <a:lstStyle/>
          <a:p>
            <a:pPr algn="just"/>
            <a:r>
              <a:rPr lang="es-ES" dirty="0" smtClean="0"/>
              <a:t>Zona ganadera 48%, Am</a:t>
            </a:r>
            <a:endParaRPr lang="es-ES" dirty="0"/>
          </a:p>
        </p:txBody>
      </p:sp>
      <p:pic>
        <p:nvPicPr>
          <p:cNvPr id="7" name="Imagen 6"/>
          <p:cNvPicPr>
            <a:picLocks noChangeAspect="1"/>
          </p:cNvPicPr>
          <p:nvPr/>
        </p:nvPicPr>
        <p:blipFill rotWithShape="1">
          <a:blip r:embed="rId3"/>
          <a:srcRect l="22681" t="46140" r="20911" b="13701"/>
          <a:stretch/>
        </p:blipFill>
        <p:spPr>
          <a:xfrm>
            <a:off x="3396199" y="2960300"/>
            <a:ext cx="8835466" cy="3536576"/>
          </a:xfrm>
          <a:prstGeom prst="rect">
            <a:avLst/>
          </a:prstGeom>
        </p:spPr>
      </p:pic>
      <p:sp>
        <p:nvSpPr>
          <p:cNvPr id="8" name="Rectángulo 7"/>
          <p:cNvSpPr/>
          <p:nvPr/>
        </p:nvSpPr>
        <p:spPr>
          <a:xfrm>
            <a:off x="6436041" y="2575575"/>
            <a:ext cx="3415293" cy="369332"/>
          </a:xfrm>
          <a:prstGeom prst="rect">
            <a:avLst/>
          </a:prstGeom>
        </p:spPr>
        <p:txBody>
          <a:bodyPr wrap="square">
            <a:spAutoFit/>
          </a:bodyPr>
          <a:lstStyle/>
          <a:p>
            <a:pPr algn="just"/>
            <a:r>
              <a:rPr lang="es-EC" dirty="0" smtClean="0"/>
              <a:t>60 mm, pocos meses secos</a:t>
            </a:r>
            <a:endParaRPr lang="es-ES" dirty="0"/>
          </a:p>
        </p:txBody>
      </p:sp>
      <p:sp>
        <p:nvSpPr>
          <p:cNvPr id="9" name="Rectángulo 8"/>
          <p:cNvSpPr/>
          <p:nvPr/>
        </p:nvSpPr>
        <p:spPr>
          <a:xfrm>
            <a:off x="7227410" y="6488668"/>
            <a:ext cx="1420582" cy="307777"/>
          </a:xfrm>
          <a:prstGeom prst="rect">
            <a:avLst/>
          </a:prstGeom>
        </p:spPr>
        <p:txBody>
          <a:bodyPr wrap="none">
            <a:spAutoFit/>
          </a:bodyPr>
          <a:lstStyle/>
          <a:p>
            <a:r>
              <a:rPr lang="es-EC" sz="1400" dirty="0">
                <a:latin typeface="Times New Roman" panose="02020603050405020304" pitchFamily="18" charset="0"/>
                <a:ea typeface="Times New Roman" panose="02020603050405020304" pitchFamily="18" charset="0"/>
              </a:rPr>
              <a:t>(INAMHI, 2015</a:t>
            </a:r>
            <a:r>
              <a:rPr lang="es-EC" sz="1400" dirty="0" smtClean="0">
                <a:latin typeface="Times New Roman" panose="02020603050405020304" pitchFamily="18" charset="0"/>
                <a:ea typeface="Times New Roman" panose="02020603050405020304" pitchFamily="18" charset="0"/>
              </a:rPr>
              <a:t>)</a:t>
            </a:r>
            <a:endParaRPr lang="es-ES" sz="1400" dirty="0"/>
          </a:p>
        </p:txBody>
      </p:sp>
      <p:sp>
        <p:nvSpPr>
          <p:cNvPr id="10" name="Rectángulo 9"/>
          <p:cNvSpPr/>
          <p:nvPr/>
        </p:nvSpPr>
        <p:spPr>
          <a:xfrm>
            <a:off x="1541678" y="5727660"/>
            <a:ext cx="1653017" cy="369332"/>
          </a:xfrm>
          <a:prstGeom prst="rect">
            <a:avLst/>
          </a:prstGeom>
        </p:spPr>
        <p:txBody>
          <a:bodyPr wrap="none">
            <a:spAutoFit/>
          </a:bodyPr>
          <a:lstStyle/>
          <a:p>
            <a:r>
              <a:rPr lang="es-EC" dirty="0" smtClean="0">
                <a:latin typeface="Times New Roman" panose="02020603050405020304" pitchFamily="18" charset="0"/>
                <a:ea typeface="Times New Roman" panose="02020603050405020304" pitchFamily="18" charset="0"/>
              </a:rPr>
              <a:t>(Google, 2017)</a:t>
            </a:r>
            <a:endParaRPr lang="es-ES" dirty="0"/>
          </a:p>
        </p:txBody>
      </p:sp>
    </p:spTree>
    <p:extLst>
      <p:ext uri="{BB962C8B-B14F-4D97-AF65-F5344CB8AC3E}">
        <p14:creationId xmlns:p14="http://schemas.microsoft.com/office/powerpoint/2010/main" val="3876363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89640"/>
            <a:ext cx="8911687" cy="1280890"/>
          </a:xfrm>
        </p:spPr>
        <p:txBody>
          <a:bodyPr/>
          <a:lstStyle/>
          <a:p>
            <a:pPr lvl="0"/>
            <a:r>
              <a:rPr lang="es-EC" b="1" dirty="0" smtClean="0"/>
              <a:t>OBJETIVOS</a:t>
            </a:r>
            <a:endParaRPr lang="es-EC" dirty="0"/>
          </a:p>
        </p:txBody>
      </p:sp>
      <p:sp>
        <p:nvSpPr>
          <p:cNvPr id="3" name="Marcador de contenido 2"/>
          <p:cNvSpPr>
            <a:spLocks noGrp="1"/>
          </p:cNvSpPr>
          <p:nvPr>
            <p:ph idx="1"/>
          </p:nvPr>
        </p:nvSpPr>
        <p:spPr>
          <a:xfrm>
            <a:off x="1707776" y="1398494"/>
            <a:ext cx="9595130" cy="4975412"/>
          </a:xfrm>
        </p:spPr>
        <p:txBody>
          <a:bodyPr>
            <a:normAutofit fontScale="92500" lnSpcReduction="10000"/>
          </a:bodyPr>
          <a:lstStyle/>
          <a:p>
            <a:pPr marL="457200" lvl="1" indent="0" fontAlgn="base">
              <a:buNone/>
            </a:pPr>
            <a:r>
              <a:rPr lang="es-ES" b="1" dirty="0">
                <a:effectLst>
                  <a:glow>
                    <a:srgbClr val="000000"/>
                  </a:glow>
                  <a:outerShdw sx="0" sy="0">
                    <a:srgbClr val="000000"/>
                  </a:outerShdw>
                  <a:reflection stA="0" endPos="0" fadeDir="0" sx="0" sy="0"/>
                </a:effectLst>
              </a:rPr>
              <a:t>GENERAL</a:t>
            </a:r>
            <a:endParaRPr lang="es-EC" b="1" dirty="0">
              <a:effectLst>
                <a:glow>
                  <a:srgbClr val="000000"/>
                </a:glow>
                <a:outerShdw sx="0" sy="0">
                  <a:srgbClr val="000000"/>
                </a:outerShdw>
                <a:reflection stA="0" endPos="0" fadeDir="0" sx="0" sy="0"/>
              </a:effectLst>
            </a:endParaRPr>
          </a:p>
          <a:p>
            <a:r>
              <a:rPr lang="es-ES" dirty="0"/>
              <a:t>Evaluar </a:t>
            </a:r>
            <a:r>
              <a:rPr lang="es-419" dirty="0"/>
              <a:t>dos periodos de descanso y cinco niveles de fertilización sobre la producción </a:t>
            </a:r>
            <a:r>
              <a:rPr lang="es-ES" dirty="0"/>
              <a:t>de la mezcla</a:t>
            </a:r>
            <a:r>
              <a:rPr lang="es-419" dirty="0"/>
              <a:t> forrajera </a:t>
            </a:r>
            <a:r>
              <a:rPr lang="es-ES" i="1" dirty="0"/>
              <a:t>Brachiaria</a:t>
            </a:r>
            <a:r>
              <a:rPr lang="es-ES" dirty="0"/>
              <a:t> </a:t>
            </a:r>
            <a:r>
              <a:rPr lang="es-ES" i="1" dirty="0"/>
              <a:t>brizantha</a:t>
            </a:r>
            <a:r>
              <a:rPr lang="es-ES" dirty="0"/>
              <a:t> - </a:t>
            </a:r>
            <a:r>
              <a:rPr lang="es-ES" i="1" dirty="0"/>
              <a:t>Pueraria</a:t>
            </a:r>
            <a:r>
              <a:rPr lang="es-ES" dirty="0"/>
              <a:t> </a:t>
            </a:r>
            <a:r>
              <a:rPr lang="es-ES" i="1" dirty="0"/>
              <a:t>phaseoloides </a:t>
            </a:r>
            <a:r>
              <a:rPr lang="es-ES" dirty="0"/>
              <a:t>en la época seca</a:t>
            </a:r>
            <a:endParaRPr lang="es-EC" dirty="0"/>
          </a:p>
          <a:p>
            <a:pPr marL="457200" lvl="1" indent="0" fontAlgn="base">
              <a:buNone/>
            </a:pPr>
            <a:r>
              <a:rPr lang="es-ES" b="1" dirty="0">
                <a:effectLst>
                  <a:glow>
                    <a:srgbClr val="000000"/>
                  </a:glow>
                  <a:outerShdw sx="0" sy="0">
                    <a:srgbClr val="000000"/>
                  </a:outerShdw>
                  <a:reflection stA="0" endPos="0" fadeDir="0" sx="0" sy="0"/>
                </a:effectLst>
              </a:rPr>
              <a:t>ESPECÍFICOS</a:t>
            </a:r>
            <a:endParaRPr lang="es-EC" b="1" dirty="0">
              <a:effectLst>
                <a:glow>
                  <a:srgbClr val="000000"/>
                </a:glow>
                <a:outerShdw sx="0" sy="0">
                  <a:srgbClr val="000000"/>
                </a:outerShdw>
                <a:reflection stA="0" endPos="0" fadeDir="0" sx="0" sy="0"/>
              </a:effectLst>
            </a:endParaRPr>
          </a:p>
          <a:p>
            <a:pPr lvl="0"/>
            <a:r>
              <a:rPr lang="es-ES" dirty="0"/>
              <a:t>Evaluar la altura del pasto alcanzada en cada tratamiento</a:t>
            </a:r>
          </a:p>
          <a:p>
            <a:pPr lvl="0"/>
            <a:r>
              <a:rPr lang="es-EC" dirty="0"/>
              <a:t>Determinar la producción de </a:t>
            </a:r>
            <a:r>
              <a:rPr lang="es-419" dirty="0"/>
              <a:t>materia </a:t>
            </a:r>
            <a:r>
              <a:rPr lang="es-EC" dirty="0"/>
              <a:t>verde (MV) y </a:t>
            </a:r>
            <a:r>
              <a:rPr lang="es-419" dirty="0"/>
              <a:t>materia seca </a:t>
            </a:r>
            <a:r>
              <a:rPr lang="es-EC" dirty="0"/>
              <a:t>(MS) </a:t>
            </a:r>
            <a:r>
              <a:rPr lang="es-419" dirty="0"/>
              <a:t>de la mezcla forrajera de la mezcla forrajera</a:t>
            </a:r>
            <a:endParaRPr lang="es-ES" dirty="0"/>
          </a:p>
          <a:p>
            <a:pPr lvl="0"/>
            <a:r>
              <a:rPr lang="es-EC" dirty="0"/>
              <a:t>Determinar el porcentaje de proteína cruda (PC) de la mezcla forrajera</a:t>
            </a:r>
            <a:endParaRPr lang="es-ES" dirty="0"/>
          </a:p>
          <a:p>
            <a:r>
              <a:rPr lang="es-ES" dirty="0"/>
              <a:t>Establecer el periodo de descanso </a:t>
            </a:r>
            <a:r>
              <a:rPr lang="es-EC" dirty="0"/>
              <a:t>y el </a:t>
            </a:r>
            <a:r>
              <a:rPr lang="es-419" dirty="0"/>
              <a:t>nivel</a:t>
            </a:r>
            <a:r>
              <a:rPr lang="es-EC" dirty="0"/>
              <a:t> de fertilización con mayor rendimiento en la época seca</a:t>
            </a:r>
            <a:r>
              <a:rPr lang="es-EC" dirty="0" smtClean="0"/>
              <a:t>.</a:t>
            </a:r>
          </a:p>
          <a:p>
            <a:endParaRPr lang="es-EC" dirty="0"/>
          </a:p>
          <a:p>
            <a:r>
              <a:rPr lang="es-ES" b="1" dirty="0"/>
              <a:t>H</a:t>
            </a:r>
            <a:r>
              <a:rPr lang="es-ES" b="1" baseline="-25000" dirty="0"/>
              <a:t>A	</a:t>
            </a:r>
            <a:r>
              <a:rPr lang="es-ES" b="1" dirty="0"/>
              <a:t>: </a:t>
            </a:r>
            <a:r>
              <a:rPr lang="es-ES" dirty="0"/>
              <a:t>El periodo de descanso </a:t>
            </a:r>
            <a:r>
              <a:rPr lang="es-419" dirty="0"/>
              <a:t>afecta a</a:t>
            </a:r>
            <a:r>
              <a:rPr lang="es-ES" dirty="0"/>
              <a:t> la producción </a:t>
            </a:r>
            <a:r>
              <a:rPr lang="es-419" dirty="0"/>
              <a:t>de </a:t>
            </a:r>
            <a:r>
              <a:rPr lang="es-ES" dirty="0"/>
              <a:t>forraje en</a:t>
            </a:r>
            <a:r>
              <a:rPr lang="es-419" dirty="0"/>
              <a:t> la</a:t>
            </a:r>
            <a:r>
              <a:rPr lang="es-ES" dirty="0"/>
              <a:t> época seca</a:t>
            </a:r>
            <a:r>
              <a:rPr lang="es-ES" b="1" dirty="0"/>
              <a:t> </a:t>
            </a:r>
            <a:endParaRPr lang="es-ES" dirty="0"/>
          </a:p>
          <a:p>
            <a:r>
              <a:rPr lang="es-ES" b="1" dirty="0"/>
              <a:t>H</a:t>
            </a:r>
            <a:r>
              <a:rPr lang="es-ES" b="1" baseline="-25000" dirty="0"/>
              <a:t>B	</a:t>
            </a:r>
            <a:r>
              <a:rPr lang="es-ES" b="1" dirty="0"/>
              <a:t>: </a:t>
            </a:r>
            <a:r>
              <a:rPr lang="es-ES" dirty="0"/>
              <a:t>El nivel de fertilización </a:t>
            </a:r>
            <a:r>
              <a:rPr lang="es-419" dirty="0"/>
              <a:t>afecta a</a:t>
            </a:r>
            <a:r>
              <a:rPr lang="es-ES" dirty="0"/>
              <a:t> la producción </a:t>
            </a:r>
            <a:r>
              <a:rPr lang="es-419" dirty="0"/>
              <a:t>de </a:t>
            </a:r>
            <a:r>
              <a:rPr lang="es-ES" dirty="0"/>
              <a:t>forraje en </a:t>
            </a:r>
            <a:r>
              <a:rPr lang="es-419" dirty="0"/>
              <a:t>la </a:t>
            </a:r>
            <a:r>
              <a:rPr lang="es-ES" dirty="0"/>
              <a:t>época seca</a:t>
            </a:r>
          </a:p>
          <a:p>
            <a:pPr marL="901700" indent="-538163">
              <a:buNone/>
            </a:pPr>
            <a:r>
              <a:rPr lang="es-ES" b="1" dirty="0"/>
              <a:t>H</a:t>
            </a:r>
            <a:r>
              <a:rPr lang="es-ES" b="1" baseline="-25000" dirty="0"/>
              <a:t>C	</a:t>
            </a:r>
            <a:r>
              <a:rPr lang="es-ES" b="1" dirty="0"/>
              <a:t>: </a:t>
            </a:r>
            <a:r>
              <a:rPr lang="es-ES" dirty="0"/>
              <a:t>El efecto del periodo de descanso sobre la producción de forraje es </a:t>
            </a:r>
            <a:r>
              <a:rPr lang="es-ES" dirty="0" smtClean="0"/>
              <a:t>   independiente </a:t>
            </a:r>
            <a:r>
              <a:rPr lang="es-ES" dirty="0"/>
              <a:t>de los niveles de fertilización en </a:t>
            </a:r>
            <a:r>
              <a:rPr lang="es-419" dirty="0"/>
              <a:t>la </a:t>
            </a:r>
            <a:r>
              <a:rPr lang="es-ES" dirty="0"/>
              <a:t>época seca</a:t>
            </a:r>
            <a:endParaRPr lang="es-EC" dirty="0"/>
          </a:p>
        </p:txBody>
      </p:sp>
    </p:spTree>
    <p:extLst>
      <p:ext uri="{BB962C8B-B14F-4D97-AF65-F5344CB8AC3E}">
        <p14:creationId xmlns:p14="http://schemas.microsoft.com/office/powerpoint/2010/main" val="4234338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2552584" y="21389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MÉTODOS</a:t>
            </a:r>
            <a:endParaRPr lang="es-EC" dirty="0"/>
          </a:p>
        </p:txBody>
      </p:sp>
      <p:pic>
        <p:nvPicPr>
          <p:cNvPr id="9" name="Imagen 8"/>
          <p:cNvPicPr>
            <a:picLocks noChangeAspect="1"/>
          </p:cNvPicPr>
          <p:nvPr/>
        </p:nvPicPr>
        <p:blipFill>
          <a:blip r:embed="rId2"/>
          <a:stretch>
            <a:fillRect/>
          </a:stretch>
        </p:blipFill>
        <p:spPr>
          <a:xfrm>
            <a:off x="5909910" y="846938"/>
            <a:ext cx="5632677" cy="2573204"/>
          </a:xfrm>
          <a:prstGeom prst="rect">
            <a:avLst/>
          </a:prstGeom>
        </p:spPr>
      </p:pic>
      <p:pic>
        <p:nvPicPr>
          <p:cNvPr id="14" name="Imagen 13"/>
          <p:cNvPicPr>
            <a:picLocks noChangeAspect="1"/>
          </p:cNvPicPr>
          <p:nvPr/>
        </p:nvPicPr>
        <p:blipFill>
          <a:blip r:embed="rId3"/>
          <a:stretch>
            <a:fillRect/>
          </a:stretch>
        </p:blipFill>
        <p:spPr>
          <a:xfrm>
            <a:off x="551329" y="1207396"/>
            <a:ext cx="5436897" cy="2115517"/>
          </a:xfrm>
          <a:prstGeom prst="rect">
            <a:avLst/>
          </a:prstGeom>
        </p:spPr>
      </p:pic>
      <p:pic>
        <p:nvPicPr>
          <p:cNvPr id="15" name="Imagen 14"/>
          <p:cNvPicPr>
            <a:picLocks noChangeAspect="1"/>
          </p:cNvPicPr>
          <p:nvPr/>
        </p:nvPicPr>
        <p:blipFill>
          <a:blip r:embed="rId4"/>
          <a:stretch>
            <a:fillRect/>
          </a:stretch>
        </p:blipFill>
        <p:spPr>
          <a:xfrm>
            <a:off x="1239852" y="3420142"/>
            <a:ext cx="4263666" cy="3050993"/>
          </a:xfrm>
          <a:prstGeom prst="rect">
            <a:avLst/>
          </a:prstGeom>
        </p:spPr>
      </p:pic>
      <p:pic>
        <p:nvPicPr>
          <p:cNvPr id="25" name="Imagen 24"/>
          <p:cNvPicPr/>
          <p:nvPr/>
        </p:nvPicPr>
        <p:blipFill>
          <a:blip r:embed="rId5">
            <a:extLst>
              <a:ext uri="{28A0092B-C50C-407E-A947-70E740481C1C}">
                <a14:useLocalDpi xmlns:a14="http://schemas.microsoft.com/office/drawing/2010/main" val="0"/>
              </a:ext>
            </a:extLst>
          </a:blip>
          <a:srcRect/>
          <a:stretch>
            <a:fillRect/>
          </a:stretch>
        </p:blipFill>
        <p:spPr bwMode="auto">
          <a:xfrm>
            <a:off x="7561291" y="3420142"/>
            <a:ext cx="3750329" cy="1292230"/>
          </a:xfrm>
          <a:prstGeom prst="rect">
            <a:avLst/>
          </a:prstGeom>
          <a:noFill/>
          <a:ln>
            <a:noFill/>
          </a:ln>
        </p:spPr>
      </p:pic>
      <p:pic>
        <p:nvPicPr>
          <p:cNvPr id="28" name="Imagen 27"/>
          <p:cNvPicPr/>
          <p:nvPr/>
        </p:nvPicPr>
        <p:blipFill>
          <a:blip r:embed="rId6">
            <a:extLst>
              <a:ext uri="{28A0092B-C50C-407E-A947-70E740481C1C}">
                <a14:useLocalDpi xmlns:a14="http://schemas.microsoft.com/office/drawing/2010/main" val="0"/>
              </a:ext>
            </a:extLst>
          </a:blip>
          <a:srcRect/>
          <a:stretch>
            <a:fillRect/>
          </a:stretch>
        </p:blipFill>
        <p:spPr bwMode="auto">
          <a:xfrm>
            <a:off x="7561291" y="5039285"/>
            <a:ext cx="3902980" cy="1431850"/>
          </a:xfrm>
          <a:prstGeom prst="rect">
            <a:avLst/>
          </a:prstGeom>
          <a:noFill/>
          <a:ln>
            <a:noFill/>
          </a:ln>
        </p:spPr>
      </p:pic>
    </p:spTree>
    <p:extLst>
      <p:ext uri="{BB962C8B-B14F-4D97-AF65-F5344CB8AC3E}">
        <p14:creationId xmlns:p14="http://schemas.microsoft.com/office/powerpoint/2010/main" val="208974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824" y="238218"/>
            <a:ext cx="5866802" cy="4354905"/>
          </a:xfrm>
          <a:prstGeom prst="rect">
            <a:avLst/>
          </a:prstGeom>
          <a:noFill/>
        </p:spPr>
      </p:pic>
      <p:sp>
        <p:nvSpPr>
          <p:cNvPr id="5" name="Rectángulo 4"/>
          <p:cNvSpPr/>
          <p:nvPr/>
        </p:nvSpPr>
        <p:spPr>
          <a:xfrm>
            <a:off x="-179295" y="4848617"/>
            <a:ext cx="7279342" cy="1703993"/>
          </a:xfrm>
          <a:prstGeom prst="rect">
            <a:avLst/>
          </a:prstGeom>
        </p:spPr>
        <p:txBody>
          <a:bodyPr wrap="square">
            <a:spAutoFit/>
          </a:bodyPr>
          <a:lstStyle/>
          <a:p>
            <a:pPr indent="450215" algn="just">
              <a:lnSpc>
                <a:spcPct val="150000"/>
              </a:lnSpc>
              <a:spcAft>
                <a:spcPts val="0"/>
              </a:spcAft>
              <a:tabLst>
                <a:tab pos="1143000" algn="l"/>
                <a:tab pos="1828800" algn="l"/>
                <a:tab pos="2895600" algn="l"/>
              </a:tabLst>
            </a:pPr>
            <a:r>
              <a:rPr lang="es-ES" dirty="0">
                <a:latin typeface="Times New Roman" panose="02020603050405020304" pitchFamily="18" charset="0"/>
                <a:ea typeface="Times New Roman" panose="02020603050405020304" pitchFamily="18" charset="0"/>
              </a:rPr>
              <a:t>Punto A	: Este	: 0693001	Norte	: 9958653</a:t>
            </a:r>
          </a:p>
          <a:p>
            <a:pPr indent="450215" algn="just">
              <a:lnSpc>
                <a:spcPct val="150000"/>
              </a:lnSpc>
              <a:spcAft>
                <a:spcPts val="0"/>
              </a:spcAft>
              <a:tabLst>
                <a:tab pos="1143000" algn="l"/>
                <a:tab pos="1828800" algn="l"/>
                <a:tab pos="2895600" algn="l"/>
              </a:tabLst>
            </a:pPr>
            <a:r>
              <a:rPr lang="es-ES" dirty="0">
                <a:latin typeface="Times New Roman" panose="02020603050405020304" pitchFamily="18" charset="0"/>
                <a:ea typeface="Times New Roman" panose="02020603050405020304" pitchFamily="18" charset="0"/>
              </a:rPr>
              <a:t>Punto B	: Este	: 0693018	Norte	: 9958642</a:t>
            </a:r>
          </a:p>
          <a:p>
            <a:pPr indent="450215" algn="just">
              <a:lnSpc>
                <a:spcPct val="150000"/>
              </a:lnSpc>
              <a:spcAft>
                <a:spcPts val="0"/>
              </a:spcAft>
              <a:tabLst>
                <a:tab pos="1143000" algn="l"/>
                <a:tab pos="1828800" algn="l"/>
                <a:tab pos="2895600" algn="l"/>
              </a:tabLst>
            </a:pPr>
            <a:r>
              <a:rPr lang="es-ES" dirty="0">
                <a:latin typeface="Times New Roman" panose="02020603050405020304" pitchFamily="18" charset="0"/>
                <a:ea typeface="Times New Roman" panose="02020603050405020304" pitchFamily="18" charset="0"/>
              </a:rPr>
              <a:t>Punto C	: Este	: 0693043	Norte	: 9958675</a:t>
            </a:r>
          </a:p>
          <a:p>
            <a:pPr indent="444500" algn="just">
              <a:lnSpc>
                <a:spcPct val="150000"/>
              </a:lnSpc>
            </a:pPr>
            <a:r>
              <a:rPr lang="es-ES" dirty="0" smtClean="0">
                <a:latin typeface="Times New Roman" panose="02020603050405020304" pitchFamily="18" charset="0"/>
                <a:ea typeface="Times New Roman" panose="02020603050405020304" pitchFamily="18" charset="0"/>
              </a:rPr>
              <a:t>Punto </a:t>
            </a:r>
            <a:r>
              <a:rPr lang="es-ES" dirty="0">
                <a:latin typeface="Times New Roman" panose="02020603050405020304" pitchFamily="18" charset="0"/>
                <a:ea typeface="Times New Roman" panose="02020603050405020304" pitchFamily="18" charset="0"/>
              </a:rPr>
              <a:t>D	: Este	</a:t>
            </a:r>
            <a:r>
              <a:rPr lang="es-ES" dirty="0" smtClean="0">
                <a:latin typeface="Times New Roman" panose="02020603050405020304" pitchFamily="18" charset="0"/>
                <a:ea typeface="Times New Roman" panose="02020603050405020304" pitchFamily="18" charset="0"/>
              </a:rPr>
              <a:t>   : </a:t>
            </a:r>
            <a:r>
              <a:rPr lang="es-ES" dirty="0">
                <a:latin typeface="Times New Roman" panose="02020603050405020304" pitchFamily="18" charset="0"/>
                <a:ea typeface="Times New Roman" panose="02020603050405020304" pitchFamily="18" charset="0"/>
              </a:rPr>
              <a:t>0693029	Norte	: 9958687</a:t>
            </a:r>
            <a:endParaRPr lang="es-ES" dirty="0"/>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307" y="3284975"/>
            <a:ext cx="5446058" cy="3267635"/>
          </a:xfrm>
          <a:prstGeom prst="rect">
            <a:avLst/>
          </a:prstGeom>
        </p:spPr>
      </p:pic>
    </p:spTree>
    <p:extLst>
      <p:ext uri="{BB962C8B-B14F-4D97-AF65-F5344CB8AC3E}">
        <p14:creationId xmlns:p14="http://schemas.microsoft.com/office/powerpoint/2010/main" val="4137281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1310</TotalTime>
  <Words>1662</Words>
  <Application>Microsoft Office PowerPoint</Application>
  <PresentationFormat>Panorámica</PresentationFormat>
  <Paragraphs>132</Paragraphs>
  <Slides>22</Slides>
  <Notes>0</Notes>
  <HiddenSlides>7</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Century Gothic</vt:lpstr>
      <vt:lpstr>Times New Roman</vt:lpstr>
      <vt:lpstr>Wingdings 3</vt:lpstr>
      <vt:lpstr>Espiral</vt:lpstr>
      <vt:lpstr>Presentación de PowerPoint</vt:lpstr>
      <vt:lpstr>Presentación de PowerPoint</vt:lpstr>
      <vt:lpstr>Presentación de PowerPoint</vt:lpstr>
      <vt:lpstr>Presentación de PowerPoint</vt:lpstr>
      <vt:lpstr>INTRODUCCIÓN</vt:lpstr>
      <vt:lpstr>INTRODUCCIÓN</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RESULTADOS Y DISCUSIÓN</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BIBLIOGRAFIA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GRADUACIÓN</dc:title>
  <dc:creator>ZUKO</dc:creator>
  <cp:lastModifiedBy>USER</cp:lastModifiedBy>
  <cp:revision>57</cp:revision>
  <dcterms:created xsi:type="dcterms:W3CDTF">2017-11-25T20:45:17Z</dcterms:created>
  <dcterms:modified xsi:type="dcterms:W3CDTF">2017-11-29T05:07:30Z</dcterms:modified>
</cp:coreProperties>
</file>