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4"/>
  </p:notesMasterIdLst>
  <p:handoutMasterIdLst>
    <p:handoutMasterId r:id="rId45"/>
  </p:handoutMasterIdLst>
  <p:sldIdLst>
    <p:sldId id="257" r:id="rId2"/>
    <p:sldId id="270" r:id="rId3"/>
    <p:sldId id="264" r:id="rId4"/>
    <p:sldId id="266" r:id="rId5"/>
    <p:sldId id="259" r:id="rId6"/>
    <p:sldId id="305" r:id="rId7"/>
    <p:sldId id="282" r:id="rId8"/>
    <p:sldId id="283" r:id="rId9"/>
    <p:sldId id="309" r:id="rId10"/>
    <p:sldId id="284" r:id="rId11"/>
    <p:sldId id="286" r:id="rId12"/>
    <p:sldId id="285" r:id="rId13"/>
    <p:sldId id="287" r:id="rId14"/>
    <p:sldId id="304" r:id="rId15"/>
    <p:sldId id="274" r:id="rId16"/>
    <p:sldId id="298" r:id="rId17"/>
    <p:sldId id="295" r:id="rId18"/>
    <p:sldId id="296" r:id="rId19"/>
    <p:sldId id="297" r:id="rId20"/>
    <p:sldId id="301" r:id="rId21"/>
    <p:sldId id="299" r:id="rId22"/>
    <p:sldId id="302" r:id="rId23"/>
    <p:sldId id="275" r:id="rId24"/>
    <p:sldId id="310" r:id="rId25"/>
    <p:sldId id="300" r:id="rId26"/>
    <p:sldId id="306" r:id="rId27"/>
    <p:sldId id="307" r:id="rId28"/>
    <p:sldId id="308" r:id="rId29"/>
    <p:sldId id="278" r:id="rId30"/>
    <p:sldId id="279" r:id="rId31"/>
    <p:sldId id="291" r:id="rId32"/>
    <p:sldId id="280" r:id="rId33"/>
    <p:sldId id="290" r:id="rId34"/>
    <p:sldId id="281" r:id="rId35"/>
    <p:sldId id="292" r:id="rId36"/>
    <p:sldId id="293" r:id="rId37"/>
    <p:sldId id="294" r:id="rId38"/>
    <p:sldId id="273" r:id="rId39"/>
    <p:sldId id="265" r:id="rId40"/>
    <p:sldId id="267" r:id="rId41"/>
    <p:sldId id="268" r:id="rId42"/>
    <p:sldId id="269" r:id="rId43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08080"/>
    <a:srgbClr val="006666"/>
    <a:srgbClr val="003366"/>
    <a:srgbClr val="006699"/>
    <a:srgbClr val="FFFF00"/>
    <a:srgbClr val="FFFF66"/>
    <a:srgbClr val="336699"/>
    <a:srgbClr val="99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707" autoAdjust="0"/>
  </p:normalViewPr>
  <p:slideViewPr>
    <p:cSldViewPr>
      <p:cViewPr varScale="1">
        <p:scale>
          <a:sx n="67" d="100"/>
          <a:sy n="67" d="100"/>
        </p:scale>
        <p:origin x="147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ol\Desktop\MARIO\TESIS\INFORMACION%20GENERADA\Saat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bg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8.6235489220563927E-2"/>
                  <c:y val="-4.56956285629033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306799336650083E-2"/>
                  <c:y val="-0.1305589387511523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3.26397346877880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D0380EA-CF7C-4175-9581-5B89DB32C76F}" type="CATEGORYNAME">
                      <a:rPr lang="en-US" sz="80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rPr>
                      <a:pPr>
                        <a:defRPr sz="800">
                          <a:solidFill>
                            <a:schemeClr val="accent1"/>
                          </a:solidFill>
                        </a:defRPr>
                      </a:pPr>
                      <a:t>[NOMBRE DE CATEGORÍA]</a:t>
                    </a:fld>
                    <a:r>
                      <a:rPr lang="en-US" sz="800" baseline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rPr>
                      <a:t>
</a:t>
                    </a:r>
                    <a:fld id="{E5B9CD37-C149-40ED-8BA3-EFD8171F9C9C}" type="PERCENTAGE">
                      <a:rPr lang="en-US" sz="800" baseline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rPr>
                      <a:pPr>
                        <a:defRPr sz="800">
                          <a:solidFill>
                            <a:schemeClr val="accent1"/>
                          </a:solidFill>
                        </a:defRPr>
                      </a:pPr>
                      <a:t>[PORCENTAJE]</a:t>
                    </a:fld>
                    <a:endParaRPr lang="en-US" sz="800" baseline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CC5AD22-ADDA-4AC1-8890-1DF6E54BA15B}" type="CATEGORYNAME">
                      <a:rPr lang="en-US" sz="80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pPr>
                        <a:defRPr sz="800">
                          <a:solidFill>
                            <a:schemeClr val="accent1"/>
                          </a:solidFill>
                        </a:defRPr>
                      </a:pPr>
                      <a:t>[NOMBRE DE CATEGORÍA]</a:t>
                    </a:fld>
                    <a:r>
                      <a:rPr lang="en-US" sz="800" baseline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
</a:t>
                    </a:r>
                    <a:fld id="{335444CA-D8D8-4B96-A500-1DCAE6D504D1}" type="PERCENTAGE">
                      <a:rPr lang="en-US" sz="800" baseline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pPr>
                        <a:defRPr sz="800">
                          <a:solidFill>
                            <a:schemeClr val="accent1"/>
                          </a:solidFill>
                        </a:defRPr>
                      </a:pPr>
                      <a:t>[PORCENTAJE]</a:t>
                    </a:fld>
                    <a:endParaRPr lang="en-US" sz="800" baseline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1.764705609895691E-2"/>
                  <c:y val="-5.87515224380185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Hoja3!$D$7:$L$7</c:f>
              <c:strCache>
                <c:ptCount val="9"/>
                <c:pt idx="0">
                  <c:v>AGRICOLA</c:v>
                </c:pt>
                <c:pt idx="1">
                  <c:v>AGRICOLA - CONSERVACION Y PROTECCION</c:v>
                </c:pt>
                <c:pt idx="2">
                  <c:v>AGROPECUARIO FORESTAL</c:v>
                </c:pt>
                <c:pt idx="3">
                  <c:v>AGROPECUARIO MIXTO</c:v>
                </c:pt>
                <c:pt idx="4">
                  <c:v>ANTROPICO</c:v>
                </c:pt>
                <c:pt idx="5">
                  <c:v>CONSERVACION Y PROTECCION</c:v>
                </c:pt>
                <c:pt idx="6">
                  <c:v>PECUARIO</c:v>
                </c:pt>
                <c:pt idx="7">
                  <c:v>PECUARIO - CONSERVACION Y PROTECCION</c:v>
                </c:pt>
                <c:pt idx="8">
                  <c:v>TIERRAS IMPRODUCTIVAS</c:v>
                </c:pt>
              </c:strCache>
            </c:strRef>
          </c:cat>
          <c:val>
            <c:numRef>
              <c:f>Hoja3!$D$8:$L$8</c:f>
              <c:numCache>
                <c:formatCode>General</c:formatCode>
                <c:ptCount val="9"/>
                <c:pt idx="0">
                  <c:v>8</c:v>
                </c:pt>
                <c:pt idx="1">
                  <c:v>1</c:v>
                </c:pt>
                <c:pt idx="2">
                  <c:v>1</c:v>
                </c:pt>
                <c:pt idx="3">
                  <c:v>10</c:v>
                </c:pt>
                <c:pt idx="4">
                  <c:v>3</c:v>
                </c:pt>
                <c:pt idx="5">
                  <c:v>6</c:v>
                </c:pt>
                <c:pt idx="6">
                  <c:v>2</c:v>
                </c:pt>
                <c:pt idx="7">
                  <c:v>9</c:v>
                </c:pt>
                <c:pt idx="8">
                  <c:v>2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B6019D-2CF2-4414-8B81-F26BAD3D2872}" type="doc">
      <dgm:prSet loTypeId="urn:microsoft.com/office/officeart/2005/8/layout/cycle6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9F407A5-8567-41EB-B6B3-AA0731516AC8}">
      <dgm:prSet phldrT="[Texto]"/>
      <dgm:spPr/>
      <dgm:t>
        <a:bodyPr/>
        <a:lstStyle/>
        <a:p>
          <a:r>
            <a:rPr lang="es-EC" dirty="0" smtClean="0"/>
            <a:t>Huevos</a:t>
          </a:r>
          <a:endParaRPr lang="en-US" dirty="0"/>
        </a:p>
      </dgm:t>
    </dgm:pt>
    <dgm:pt modelId="{FB6794A9-BCB2-4EFA-A8FA-5D31326A12D5}" type="parTrans" cxnId="{83A00EAC-463A-425A-B35B-667D470B7DF9}">
      <dgm:prSet/>
      <dgm:spPr/>
      <dgm:t>
        <a:bodyPr/>
        <a:lstStyle/>
        <a:p>
          <a:endParaRPr lang="en-US"/>
        </a:p>
      </dgm:t>
    </dgm:pt>
    <dgm:pt modelId="{92D8417C-7EDD-44F8-B64F-05DEAB4B53B8}" type="sibTrans" cxnId="{83A00EAC-463A-425A-B35B-667D470B7DF9}">
      <dgm:prSet/>
      <dgm:spPr/>
      <dgm:t>
        <a:bodyPr/>
        <a:lstStyle/>
        <a:p>
          <a:endParaRPr lang="en-US"/>
        </a:p>
      </dgm:t>
    </dgm:pt>
    <dgm:pt modelId="{7CCD6624-ED30-49EA-8A55-BE7B0E876FA2}">
      <dgm:prSet phldrT="[Texto]"/>
      <dgm:spPr/>
      <dgm:t>
        <a:bodyPr/>
        <a:lstStyle/>
        <a:p>
          <a:r>
            <a:rPr lang="es-EC" dirty="0" smtClean="0"/>
            <a:t>Larva</a:t>
          </a:r>
          <a:endParaRPr lang="en-US" dirty="0"/>
        </a:p>
      </dgm:t>
    </dgm:pt>
    <dgm:pt modelId="{542F9CE6-6322-4AFA-B6F9-14EFDCC077BE}" type="parTrans" cxnId="{B24453D6-BBC6-4F69-94D7-9B6C30D0E0DD}">
      <dgm:prSet/>
      <dgm:spPr/>
      <dgm:t>
        <a:bodyPr/>
        <a:lstStyle/>
        <a:p>
          <a:endParaRPr lang="en-US"/>
        </a:p>
      </dgm:t>
    </dgm:pt>
    <dgm:pt modelId="{126355AB-71FA-4FEA-A8C4-13155AA122BB}" type="sibTrans" cxnId="{B24453D6-BBC6-4F69-94D7-9B6C30D0E0DD}">
      <dgm:prSet/>
      <dgm:spPr/>
      <dgm:t>
        <a:bodyPr/>
        <a:lstStyle/>
        <a:p>
          <a:endParaRPr lang="en-US"/>
        </a:p>
      </dgm:t>
    </dgm:pt>
    <dgm:pt modelId="{EB710728-2E93-4782-9E89-5D7C099D0E1E}">
      <dgm:prSet phldrT="[Texto]"/>
      <dgm:spPr/>
      <dgm:t>
        <a:bodyPr/>
        <a:lstStyle/>
        <a:p>
          <a:r>
            <a:rPr lang="es-EC" dirty="0" smtClean="0"/>
            <a:t>Pupa</a:t>
          </a:r>
          <a:endParaRPr lang="en-US" dirty="0"/>
        </a:p>
      </dgm:t>
    </dgm:pt>
    <dgm:pt modelId="{2E37F76C-C05F-40E1-BC4D-38943828CB1D}" type="parTrans" cxnId="{978F03C5-0F12-4C16-94B3-8F79CC45C534}">
      <dgm:prSet/>
      <dgm:spPr/>
      <dgm:t>
        <a:bodyPr/>
        <a:lstStyle/>
        <a:p>
          <a:endParaRPr lang="en-US"/>
        </a:p>
      </dgm:t>
    </dgm:pt>
    <dgm:pt modelId="{56A25D5A-06C1-4612-85EA-5E63CF65AEB4}" type="sibTrans" cxnId="{978F03C5-0F12-4C16-94B3-8F79CC45C534}">
      <dgm:prSet/>
      <dgm:spPr/>
      <dgm:t>
        <a:bodyPr/>
        <a:lstStyle/>
        <a:p>
          <a:endParaRPr lang="en-US"/>
        </a:p>
      </dgm:t>
    </dgm:pt>
    <dgm:pt modelId="{A0992FC9-0B7E-4529-B821-EEF1618F6552}">
      <dgm:prSet phldrT="[Texto]"/>
      <dgm:spPr/>
      <dgm:t>
        <a:bodyPr/>
        <a:lstStyle/>
        <a:p>
          <a:r>
            <a:rPr lang="es-EC" dirty="0" smtClean="0"/>
            <a:t>Adulto</a:t>
          </a:r>
          <a:endParaRPr lang="en-US" dirty="0"/>
        </a:p>
      </dgm:t>
    </dgm:pt>
    <dgm:pt modelId="{4A043880-903B-4A2A-8119-7EFAD74626A0}" type="parTrans" cxnId="{6ECF67D5-6961-4FA3-8AAB-AF44D9D7ACA5}">
      <dgm:prSet/>
      <dgm:spPr/>
      <dgm:t>
        <a:bodyPr/>
        <a:lstStyle/>
        <a:p>
          <a:endParaRPr lang="en-US"/>
        </a:p>
      </dgm:t>
    </dgm:pt>
    <dgm:pt modelId="{479B0F87-E717-4C1B-9830-FE3FF20F667C}" type="sibTrans" cxnId="{6ECF67D5-6961-4FA3-8AAB-AF44D9D7ACA5}">
      <dgm:prSet/>
      <dgm:spPr/>
      <dgm:t>
        <a:bodyPr/>
        <a:lstStyle/>
        <a:p>
          <a:endParaRPr lang="en-US"/>
        </a:p>
      </dgm:t>
    </dgm:pt>
    <dgm:pt modelId="{06B67F9A-1BC6-4D7E-BF85-73E8E234BE07}" type="pres">
      <dgm:prSet presAssocID="{A7B6019D-2CF2-4414-8B81-F26BAD3D287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2C9387-AFB5-4028-9BC7-C8EFA6F2F824}" type="pres">
      <dgm:prSet presAssocID="{09F407A5-8567-41EB-B6B3-AA0731516AC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2E315-AA19-4918-B9EA-96F9948F983D}" type="pres">
      <dgm:prSet presAssocID="{09F407A5-8567-41EB-B6B3-AA0731516AC8}" presName="spNode" presStyleCnt="0"/>
      <dgm:spPr/>
    </dgm:pt>
    <dgm:pt modelId="{532C776F-1A24-4B39-8C5E-0503307E3DEF}" type="pres">
      <dgm:prSet presAssocID="{92D8417C-7EDD-44F8-B64F-05DEAB4B53B8}" presName="sibTrans" presStyleLbl="sibTrans1D1" presStyleIdx="0" presStyleCnt="4"/>
      <dgm:spPr/>
      <dgm:t>
        <a:bodyPr/>
        <a:lstStyle/>
        <a:p>
          <a:endParaRPr lang="en-US"/>
        </a:p>
      </dgm:t>
    </dgm:pt>
    <dgm:pt modelId="{3CD9A615-38DC-4A60-92C9-836394E7BA2C}" type="pres">
      <dgm:prSet presAssocID="{7CCD6624-ED30-49EA-8A55-BE7B0E876FA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7791CF-EFC6-49C6-B761-D35A8C1D7C99}" type="pres">
      <dgm:prSet presAssocID="{7CCD6624-ED30-49EA-8A55-BE7B0E876FA2}" presName="spNode" presStyleCnt="0"/>
      <dgm:spPr/>
    </dgm:pt>
    <dgm:pt modelId="{6A66ADE2-74A9-4E8D-B9F1-2E1BBE3BFE2E}" type="pres">
      <dgm:prSet presAssocID="{126355AB-71FA-4FEA-A8C4-13155AA122BB}" presName="sibTrans" presStyleLbl="sibTrans1D1" presStyleIdx="1" presStyleCnt="4"/>
      <dgm:spPr/>
      <dgm:t>
        <a:bodyPr/>
        <a:lstStyle/>
        <a:p>
          <a:endParaRPr lang="en-US"/>
        </a:p>
      </dgm:t>
    </dgm:pt>
    <dgm:pt modelId="{4306B9D0-BBD7-4C8F-8903-64B5A8CDC289}" type="pres">
      <dgm:prSet presAssocID="{EB710728-2E93-4782-9E89-5D7C099D0E1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5DEC4-7947-4D08-80DF-287D8808D8B2}" type="pres">
      <dgm:prSet presAssocID="{EB710728-2E93-4782-9E89-5D7C099D0E1E}" presName="spNode" presStyleCnt="0"/>
      <dgm:spPr/>
    </dgm:pt>
    <dgm:pt modelId="{E147659D-6880-4F56-B628-D09BA3074AE6}" type="pres">
      <dgm:prSet presAssocID="{56A25D5A-06C1-4612-85EA-5E63CF65AEB4}" presName="sibTrans" presStyleLbl="sibTrans1D1" presStyleIdx="2" presStyleCnt="4"/>
      <dgm:spPr/>
      <dgm:t>
        <a:bodyPr/>
        <a:lstStyle/>
        <a:p>
          <a:endParaRPr lang="en-US"/>
        </a:p>
      </dgm:t>
    </dgm:pt>
    <dgm:pt modelId="{0942F836-FBD2-452A-ACE6-9240116C7E6E}" type="pres">
      <dgm:prSet presAssocID="{A0992FC9-0B7E-4529-B821-EEF1618F655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02737-42E7-44BC-8ADC-58A4367402EB}" type="pres">
      <dgm:prSet presAssocID="{A0992FC9-0B7E-4529-B821-EEF1618F6552}" presName="spNode" presStyleCnt="0"/>
      <dgm:spPr/>
    </dgm:pt>
    <dgm:pt modelId="{A83D8CEC-E038-4B92-8EA5-7F2A861EB97C}" type="pres">
      <dgm:prSet presAssocID="{479B0F87-E717-4C1B-9830-FE3FF20F667C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10A5694A-102C-4CE5-B35E-96E9C27DB0BD}" type="presOf" srcId="{479B0F87-E717-4C1B-9830-FE3FF20F667C}" destId="{A83D8CEC-E038-4B92-8EA5-7F2A861EB97C}" srcOrd="0" destOrd="0" presId="urn:microsoft.com/office/officeart/2005/8/layout/cycle6"/>
    <dgm:cxn modelId="{12A6028B-428A-4A03-9A12-040E1117B211}" type="presOf" srcId="{92D8417C-7EDD-44F8-B64F-05DEAB4B53B8}" destId="{532C776F-1A24-4B39-8C5E-0503307E3DEF}" srcOrd="0" destOrd="0" presId="urn:microsoft.com/office/officeart/2005/8/layout/cycle6"/>
    <dgm:cxn modelId="{B24453D6-BBC6-4F69-94D7-9B6C30D0E0DD}" srcId="{A7B6019D-2CF2-4414-8B81-F26BAD3D2872}" destId="{7CCD6624-ED30-49EA-8A55-BE7B0E876FA2}" srcOrd="1" destOrd="0" parTransId="{542F9CE6-6322-4AFA-B6F9-14EFDCC077BE}" sibTransId="{126355AB-71FA-4FEA-A8C4-13155AA122BB}"/>
    <dgm:cxn modelId="{3D3AAB60-917C-4A5E-AAB3-974C4096DB1A}" type="presOf" srcId="{EB710728-2E93-4782-9E89-5D7C099D0E1E}" destId="{4306B9D0-BBD7-4C8F-8903-64B5A8CDC289}" srcOrd="0" destOrd="0" presId="urn:microsoft.com/office/officeart/2005/8/layout/cycle6"/>
    <dgm:cxn modelId="{BFFD37D3-A524-47D6-963D-3871966B1C9E}" type="presOf" srcId="{56A25D5A-06C1-4612-85EA-5E63CF65AEB4}" destId="{E147659D-6880-4F56-B628-D09BA3074AE6}" srcOrd="0" destOrd="0" presId="urn:microsoft.com/office/officeart/2005/8/layout/cycle6"/>
    <dgm:cxn modelId="{BC90F715-BA77-478C-A31D-2B281F07E00C}" type="presOf" srcId="{7CCD6624-ED30-49EA-8A55-BE7B0E876FA2}" destId="{3CD9A615-38DC-4A60-92C9-836394E7BA2C}" srcOrd="0" destOrd="0" presId="urn:microsoft.com/office/officeart/2005/8/layout/cycle6"/>
    <dgm:cxn modelId="{B2E9D018-2E4C-4801-8610-9B37318592BA}" type="presOf" srcId="{A0992FC9-0B7E-4529-B821-EEF1618F6552}" destId="{0942F836-FBD2-452A-ACE6-9240116C7E6E}" srcOrd="0" destOrd="0" presId="urn:microsoft.com/office/officeart/2005/8/layout/cycle6"/>
    <dgm:cxn modelId="{5091080D-C05C-48DB-981B-ACA75833AD39}" type="presOf" srcId="{126355AB-71FA-4FEA-A8C4-13155AA122BB}" destId="{6A66ADE2-74A9-4E8D-B9F1-2E1BBE3BFE2E}" srcOrd="0" destOrd="0" presId="urn:microsoft.com/office/officeart/2005/8/layout/cycle6"/>
    <dgm:cxn modelId="{922D169C-752A-47F5-B08C-C837DE97E47E}" type="presOf" srcId="{09F407A5-8567-41EB-B6B3-AA0731516AC8}" destId="{7E2C9387-AFB5-4028-9BC7-C8EFA6F2F824}" srcOrd="0" destOrd="0" presId="urn:microsoft.com/office/officeart/2005/8/layout/cycle6"/>
    <dgm:cxn modelId="{978F03C5-0F12-4C16-94B3-8F79CC45C534}" srcId="{A7B6019D-2CF2-4414-8B81-F26BAD3D2872}" destId="{EB710728-2E93-4782-9E89-5D7C099D0E1E}" srcOrd="2" destOrd="0" parTransId="{2E37F76C-C05F-40E1-BC4D-38943828CB1D}" sibTransId="{56A25D5A-06C1-4612-85EA-5E63CF65AEB4}"/>
    <dgm:cxn modelId="{DD803108-6045-4434-8921-826C1E2E3016}" type="presOf" srcId="{A7B6019D-2CF2-4414-8B81-F26BAD3D2872}" destId="{06B67F9A-1BC6-4D7E-BF85-73E8E234BE07}" srcOrd="0" destOrd="0" presId="urn:microsoft.com/office/officeart/2005/8/layout/cycle6"/>
    <dgm:cxn modelId="{83A00EAC-463A-425A-B35B-667D470B7DF9}" srcId="{A7B6019D-2CF2-4414-8B81-F26BAD3D2872}" destId="{09F407A5-8567-41EB-B6B3-AA0731516AC8}" srcOrd="0" destOrd="0" parTransId="{FB6794A9-BCB2-4EFA-A8FA-5D31326A12D5}" sibTransId="{92D8417C-7EDD-44F8-B64F-05DEAB4B53B8}"/>
    <dgm:cxn modelId="{6ECF67D5-6961-4FA3-8AAB-AF44D9D7ACA5}" srcId="{A7B6019D-2CF2-4414-8B81-F26BAD3D2872}" destId="{A0992FC9-0B7E-4529-B821-EEF1618F6552}" srcOrd="3" destOrd="0" parTransId="{4A043880-903B-4A2A-8119-7EFAD74626A0}" sibTransId="{479B0F87-E717-4C1B-9830-FE3FF20F667C}"/>
    <dgm:cxn modelId="{222E5677-23D9-4E09-A683-70399C5F8B5C}" type="presParOf" srcId="{06B67F9A-1BC6-4D7E-BF85-73E8E234BE07}" destId="{7E2C9387-AFB5-4028-9BC7-C8EFA6F2F824}" srcOrd="0" destOrd="0" presId="urn:microsoft.com/office/officeart/2005/8/layout/cycle6"/>
    <dgm:cxn modelId="{5FA24353-DD70-4C54-8F0D-0D3FD8563885}" type="presParOf" srcId="{06B67F9A-1BC6-4D7E-BF85-73E8E234BE07}" destId="{8672E315-AA19-4918-B9EA-96F9948F983D}" srcOrd="1" destOrd="0" presId="urn:microsoft.com/office/officeart/2005/8/layout/cycle6"/>
    <dgm:cxn modelId="{5E15E60F-A0E9-41DE-8FD5-5F0C3281E738}" type="presParOf" srcId="{06B67F9A-1BC6-4D7E-BF85-73E8E234BE07}" destId="{532C776F-1A24-4B39-8C5E-0503307E3DEF}" srcOrd="2" destOrd="0" presId="urn:microsoft.com/office/officeart/2005/8/layout/cycle6"/>
    <dgm:cxn modelId="{B423F3AA-6F11-45EA-9CE1-142A205065CD}" type="presParOf" srcId="{06B67F9A-1BC6-4D7E-BF85-73E8E234BE07}" destId="{3CD9A615-38DC-4A60-92C9-836394E7BA2C}" srcOrd="3" destOrd="0" presId="urn:microsoft.com/office/officeart/2005/8/layout/cycle6"/>
    <dgm:cxn modelId="{7312F236-4754-4291-B2EC-B9072E53DC7A}" type="presParOf" srcId="{06B67F9A-1BC6-4D7E-BF85-73E8E234BE07}" destId="{A27791CF-EFC6-49C6-B761-D35A8C1D7C99}" srcOrd="4" destOrd="0" presId="urn:microsoft.com/office/officeart/2005/8/layout/cycle6"/>
    <dgm:cxn modelId="{CF89DAAB-FD3D-4706-8707-12BF401D0478}" type="presParOf" srcId="{06B67F9A-1BC6-4D7E-BF85-73E8E234BE07}" destId="{6A66ADE2-74A9-4E8D-B9F1-2E1BBE3BFE2E}" srcOrd="5" destOrd="0" presId="urn:microsoft.com/office/officeart/2005/8/layout/cycle6"/>
    <dgm:cxn modelId="{965D3763-27F2-4A2F-8B5A-81C1711D85A2}" type="presParOf" srcId="{06B67F9A-1BC6-4D7E-BF85-73E8E234BE07}" destId="{4306B9D0-BBD7-4C8F-8903-64B5A8CDC289}" srcOrd="6" destOrd="0" presId="urn:microsoft.com/office/officeart/2005/8/layout/cycle6"/>
    <dgm:cxn modelId="{01EB4179-A9B4-4577-957E-ABD5A543E327}" type="presParOf" srcId="{06B67F9A-1BC6-4D7E-BF85-73E8E234BE07}" destId="{F5D5DEC4-7947-4D08-80DF-287D8808D8B2}" srcOrd="7" destOrd="0" presId="urn:microsoft.com/office/officeart/2005/8/layout/cycle6"/>
    <dgm:cxn modelId="{9EFA43F2-7931-41D4-96A0-CC0CF599D04B}" type="presParOf" srcId="{06B67F9A-1BC6-4D7E-BF85-73E8E234BE07}" destId="{E147659D-6880-4F56-B628-D09BA3074AE6}" srcOrd="8" destOrd="0" presId="urn:microsoft.com/office/officeart/2005/8/layout/cycle6"/>
    <dgm:cxn modelId="{AA6079E6-0375-4288-B772-DF23EAA1041F}" type="presParOf" srcId="{06B67F9A-1BC6-4D7E-BF85-73E8E234BE07}" destId="{0942F836-FBD2-452A-ACE6-9240116C7E6E}" srcOrd="9" destOrd="0" presId="urn:microsoft.com/office/officeart/2005/8/layout/cycle6"/>
    <dgm:cxn modelId="{16BFB208-AD3E-4D9D-8AF4-1D09059FD8A6}" type="presParOf" srcId="{06B67F9A-1BC6-4D7E-BF85-73E8E234BE07}" destId="{54C02737-42E7-44BC-8ADC-58A4367402EB}" srcOrd="10" destOrd="0" presId="urn:microsoft.com/office/officeart/2005/8/layout/cycle6"/>
    <dgm:cxn modelId="{EB7DC9BD-00F2-474A-907C-3479E8222251}" type="presParOf" srcId="{06B67F9A-1BC6-4D7E-BF85-73E8E234BE07}" destId="{A83D8CEC-E038-4B92-8EA5-7F2A861EB97C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63A324-BDE6-4A5A-97DB-08DCA1B219A4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3E5443B3-9FDF-41C2-B3B7-AE2A09A33163}">
      <dgm:prSet phldrT="[Texto]"/>
      <dgm:spPr/>
      <dgm:t>
        <a:bodyPr/>
        <a:lstStyle/>
        <a:p>
          <a:r>
            <a:rPr lang="es-ES" b="1" u="none" dirty="0" smtClean="0"/>
            <a:t>Variables Bioclimáticas</a:t>
          </a:r>
          <a:endParaRPr lang="en-US" dirty="0"/>
        </a:p>
      </dgm:t>
    </dgm:pt>
    <dgm:pt modelId="{D56A9F41-6354-4F8B-AE10-87EAF2CA7B27}" type="parTrans" cxnId="{62AF66C7-D6A1-4658-8E65-4AA498AE84BC}">
      <dgm:prSet/>
      <dgm:spPr/>
      <dgm:t>
        <a:bodyPr/>
        <a:lstStyle/>
        <a:p>
          <a:endParaRPr lang="en-US"/>
        </a:p>
      </dgm:t>
    </dgm:pt>
    <dgm:pt modelId="{51A4B7B2-4ED1-4E7C-8AC1-E687222C23B3}" type="sibTrans" cxnId="{62AF66C7-D6A1-4658-8E65-4AA498AE84BC}">
      <dgm:prSet/>
      <dgm:spPr/>
      <dgm:t>
        <a:bodyPr/>
        <a:lstStyle/>
        <a:p>
          <a:endParaRPr lang="en-US"/>
        </a:p>
      </dgm:t>
    </dgm:pt>
    <dgm:pt modelId="{B6F81439-CA58-4BFB-A2A1-59663E7729BD}">
      <dgm:prSet phldrT="[Texto]"/>
      <dgm:spPr/>
      <dgm:t>
        <a:bodyPr/>
        <a:lstStyle/>
        <a:p>
          <a:r>
            <a:rPr lang="es-ES" b="1" u="none" dirty="0" smtClean="0"/>
            <a:t>Variables Geográficas</a:t>
          </a:r>
          <a:endParaRPr lang="en-US" dirty="0"/>
        </a:p>
      </dgm:t>
    </dgm:pt>
    <dgm:pt modelId="{150D0902-695E-47F1-9BA4-74399CFFDC4C}" type="parTrans" cxnId="{DD9BE6FE-9573-4F60-8AEE-F2E5A869C4F5}">
      <dgm:prSet/>
      <dgm:spPr/>
      <dgm:t>
        <a:bodyPr/>
        <a:lstStyle/>
        <a:p>
          <a:endParaRPr lang="en-US"/>
        </a:p>
      </dgm:t>
    </dgm:pt>
    <dgm:pt modelId="{463C020F-D745-47F4-913A-A0349EBFBE99}" type="sibTrans" cxnId="{DD9BE6FE-9573-4F60-8AEE-F2E5A869C4F5}">
      <dgm:prSet/>
      <dgm:spPr/>
      <dgm:t>
        <a:bodyPr/>
        <a:lstStyle/>
        <a:p>
          <a:endParaRPr lang="en-US"/>
        </a:p>
      </dgm:t>
    </dgm:pt>
    <dgm:pt modelId="{B0CEB3FE-E646-44EF-A14E-84CB01FF53BA}">
      <dgm:prSet phldrT="[Texto]"/>
      <dgm:spPr/>
      <dgm:t>
        <a:bodyPr/>
        <a:lstStyle/>
        <a:p>
          <a:r>
            <a:rPr lang="es-ES" b="1" u="none" dirty="0" smtClean="0"/>
            <a:t>Variables Socio-Económicas</a:t>
          </a:r>
          <a:endParaRPr lang="en-US" dirty="0"/>
        </a:p>
      </dgm:t>
    </dgm:pt>
    <dgm:pt modelId="{FA5C4C7B-3E2E-4536-AF69-A52EA7468D04}" type="parTrans" cxnId="{B8E6ED6B-F927-4659-8056-A6D6DA62B23E}">
      <dgm:prSet/>
      <dgm:spPr/>
      <dgm:t>
        <a:bodyPr/>
        <a:lstStyle/>
        <a:p>
          <a:endParaRPr lang="en-US"/>
        </a:p>
      </dgm:t>
    </dgm:pt>
    <dgm:pt modelId="{9988FB96-5311-451F-9CFE-4200237DB8EE}" type="sibTrans" cxnId="{B8E6ED6B-F927-4659-8056-A6D6DA62B23E}">
      <dgm:prSet/>
      <dgm:spPr/>
      <dgm:t>
        <a:bodyPr/>
        <a:lstStyle/>
        <a:p>
          <a:endParaRPr lang="en-US"/>
        </a:p>
      </dgm:t>
    </dgm:pt>
    <dgm:pt modelId="{D0DE8E35-4CB9-438F-A76E-F9AF9F348879}" type="pres">
      <dgm:prSet presAssocID="{CF63A324-BDE6-4A5A-97DB-08DCA1B219A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06379A2-DC9A-4368-A8B4-3DEF55153661}" type="pres">
      <dgm:prSet presAssocID="{CF63A324-BDE6-4A5A-97DB-08DCA1B219A4}" presName="Name1" presStyleCnt="0"/>
      <dgm:spPr/>
    </dgm:pt>
    <dgm:pt modelId="{1D7628AE-1F33-4FE7-95F2-7BADCB5679C7}" type="pres">
      <dgm:prSet presAssocID="{CF63A324-BDE6-4A5A-97DB-08DCA1B219A4}" presName="cycle" presStyleCnt="0"/>
      <dgm:spPr/>
    </dgm:pt>
    <dgm:pt modelId="{FBC64625-0A55-4729-A876-F118B0208DE9}" type="pres">
      <dgm:prSet presAssocID="{CF63A324-BDE6-4A5A-97DB-08DCA1B219A4}" presName="srcNode" presStyleLbl="node1" presStyleIdx="0" presStyleCnt="3"/>
      <dgm:spPr/>
    </dgm:pt>
    <dgm:pt modelId="{F2433DD3-5075-47B8-AB35-BA2793DFBDF7}" type="pres">
      <dgm:prSet presAssocID="{CF63A324-BDE6-4A5A-97DB-08DCA1B219A4}" presName="conn" presStyleLbl="parChTrans1D2" presStyleIdx="0" presStyleCnt="1"/>
      <dgm:spPr/>
      <dgm:t>
        <a:bodyPr/>
        <a:lstStyle/>
        <a:p>
          <a:endParaRPr lang="en-US"/>
        </a:p>
      </dgm:t>
    </dgm:pt>
    <dgm:pt modelId="{8A4870A2-4DC6-4A61-90EF-50E25CFEA382}" type="pres">
      <dgm:prSet presAssocID="{CF63A324-BDE6-4A5A-97DB-08DCA1B219A4}" presName="extraNode" presStyleLbl="node1" presStyleIdx="0" presStyleCnt="3"/>
      <dgm:spPr/>
    </dgm:pt>
    <dgm:pt modelId="{57C8F0A1-D203-4E10-8EA0-7B6DF60E3AFB}" type="pres">
      <dgm:prSet presAssocID="{CF63A324-BDE6-4A5A-97DB-08DCA1B219A4}" presName="dstNode" presStyleLbl="node1" presStyleIdx="0" presStyleCnt="3"/>
      <dgm:spPr/>
    </dgm:pt>
    <dgm:pt modelId="{D3E9EAB2-6826-42C2-A768-6DE737A960A5}" type="pres">
      <dgm:prSet presAssocID="{3E5443B3-9FDF-41C2-B3B7-AE2A09A33163}" presName="text_1" presStyleLbl="node1" presStyleIdx="0" presStyleCnt="3" custLinFactNeighborX="2993" custLinFactNeighborY="-659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2401F-DB67-4DDD-BD4A-CA13555DF37E}" type="pres">
      <dgm:prSet presAssocID="{3E5443B3-9FDF-41C2-B3B7-AE2A09A33163}" presName="accent_1" presStyleCnt="0"/>
      <dgm:spPr/>
    </dgm:pt>
    <dgm:pt modelId="{2DB5FAB6-31BA-4E6A-9224-2BECAE69E3A2}" type="pres">
      <dgm:prSet presAssocID="{3E5443B3-9FDF-41C2-B3B7-AE2A09A33163}" presName="accentRepeatNode" presStyleLbl="solidFgAcc1" presStyleIdx="0" presStyleCnt="3" custLinFactNeighborX="-11658" custLinFactNeighborY="-51905"/>
      <dgm:spPr/>
    </dgm:pt>
    <dgm:pt modelId="{BDD5847E-6E36-4DC6-B1F0-D27633B98EEE}" type="pres">
      <dgm:prSet presAssocID="{B6F81439-CA58-4BFB-A2A1-59663E7729BD}" presName="text_2" presStyleLbl="node1" presStyleIdx="1" presStyleCnt="3" custLinFactNeighborX="664" custLinFactNeighborY="-374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186396-F160-42FC-9CFA-EBA425D1B3AF}" type="pres">
      <dgm:prSet presAssocID="{B6F81439-CA58-4BFB-A2A1-59663E7729BD}" presName="accent_2" presStyleCnt="0"/>
      <dgm:spPr/>
    </dgm:pt>
    <dgm:pt modelId="{45D7E264-5AA2-47BE-9E6B-8AC3F000979F}" type="pres">
      <dgm:prSet presAssocID="{B6F81439-CA58-4BFB-A2A1-59663E7729BD}" presName="accentRepeatNode" presStyleLbl="solidFgAcc1" presStyleIdx="1" presStyleCnt="3" custLinFactNeighborX="-1806" custLinFactNeighborY="-30476"/>
      <dgm:spPr/>
    </dgm:pt>
    <dgm:pt modelId="{18AC70CD-2CE2-45E7-AEC5-6A333C38FC46}" type="pres">
      <dgm:prSet presAssocID="{B0CEB3FE-E646-44EF-A14E-84CB01FF53B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4B2DDD-FA78-414E-863D-7602D1CC211C}" type="pres">
      <dgm:prSet presAssocID="{B0CEB3FE-E646-44EF-A14E-84CB01FF53BA}" presName="accent_3" presStyleCnt="0"/>
      <dgm:spPr/>
    </dgm:pt>
    <dgm:pt modelId="{6BC732DE-B2C0-43E2-ACD6-04FBEA0D562E}" type="pres">
      <dgm:prSet presAssocID="{B0CEB3FE-E646-44EF-A14E-84CB01FF53BA}" presName="accentRepeatNode" presStyleLbl="solidFgAcc1" presStyleIdx="2" presStyleCnt="3"/>
      <dgm:spPr/>
    </dgm:pt>
  </dgm:ptLst>
  <dgm:cxnLst>
    <dgm:cxn modelId="{7946CD87-BA27-47D5-9DA9-217BA736AEB8}" type="presOf" srcId="{3E5443B3-9FDF-41C2-B3B7-AE2A09A33163}" destId="{D3E9EAB2-6826-42C2-A768-6DE737A960A5}" srcOrd="0" destOrd="0" presId="urn:microsoft.com/office/officeart/2008/layout/VerticalCurvedList"/>
    <dgm:cxn modelId="{B8E6ED6B-F927-4659-8056-A6D6DA62B23E}" srcId="{CF63A324-BDE6-4A5A-97DB-08DCA1B219A4}" destId="{B0CEB3FE-E646-44EF-A14E-84CB01FF53BA}" srcOrd="2" destOrd="0" parTransId="{FA5C4C7B-3E2E-4536-AF69-A52EA7468D04}" sibTransId="{9988FB96-5311-451F-9CFE-4200237DB8EE}"/>
    <dgm:cxn modelId="{8D0C3838-5EF0-47A9-926C-23113CD657DB}" type="presOf" srcId="{B0CEB3FE-E646-44EF-A14E-84CB01FF53BA}" destId="{18AC70CD-2CE2-45E7-AEC5-6A333C38FC46}" srcOrd="0" destOrd="0" presId="urn:microsoft.com/office/officeart/2008/layout/VerticalCurvedList"/>
    <dgm:cxn modelId="{34BAAE37-FE6F-4F73-AFBB-AE4163F1C417}" type="presOf" srcId="{CF63A324-BDE6-4A5A-97DB-08DCA1B219A4}" destId="{D0DE8E35-4CB9-438F-A76E-F9AF9F348879}" srcOrd="0" destOrd="0" presId="urn:microsoft.com/office/officeart/2008/layout/VerticalCurvedList"/>
    <dgm:cxn modelId="{BE75AE8C-3AE4-4E95-B15E-88A25688152A}" type="presOf" srcId="{51A4B7B2-4ED1-4E7C-8AC1-E687222C23B3}" destId="{F2433DD3-5075-47B8-AB35-BA2793DFBDF7}" srcOrd="0" destOrd="0" presId="urn:microsoft.com/office/officeart/2008/layout/VerticalCurvedList"/>
    <dgm:cxn modelId="{3ABC8FB2-40EA-4D96-B357-8E33045E6BE6}" type="presOf" srcId="{B6F81439-CA58-4BFB-A2A1-59663E7729BD}" destId="{BDD5847E-6E36-4DC6-B1F0-D27633B98EEE}" srcOrd="0" destOrd="0" presId="urn:microsoft.com/office/officeart/2008/layout/VerticalCurvedList"/>
    <dgm:cxn modelId="{DD9BE6FE-9573-4F60-8AEE-F2E5A869C4F5}" srcId="{CF63A324-BDE6-4A5A-97DB-08DCA1B219A4}" destId="{B6F81439-CA58-4BFB-A2A1-59663E7729BD}" srcOrd="1" destOrd="0" parTransId="{150D0902-695E-47F1-9BA4-74399CFFDC4C}" sibTransId="{463C020F-D745-47F4-913A-A0349EBFBE99}"/>
    <dgm:cxn modelId="{62AF66C7-D6A1-4658-8E65-4AA498AE84BC}" srcId="{CF63A324-BDE6-4A5A-97DB-08DCA1B219A4}" destId="{3E5443B3-9FDF-41C2-B3B7-AE2A09A33163}" srcOrd="0" destOrd="0" parTransId="{D56A9F41-6354-4F8B-AE10-87EAF2CA7B27}" sibTransId="{51A4B7B2-4ED1-4E7C-8AC1-E687222C23B3}"/>
    <dgm:cxn modelId="{55CD44F2-CA99-49BC-B493-FA575AEBA809}" type="presParOf" srcId="{D0DE8E35-4CB9-438F-A76E-F9AF9F348879}" destId="{C06379A2-DC9A-4368-A8B4-3DEF55153661}" srcOrd="0" destOrd="0" presId="urn:microsoft.com/office/officeart/2008/layout/VerticalCurvedList"/>
    <dgm:cxn modelId="{F36D5FC6-21BA-46B0-9D37-5ED663B116C8}" type="presParOf" srcId="{C06379A2-DC9A-4368-A8B4-3DEF55153661}" destId="{1D7628AE-1F33-4FE7-95F2-7BADCB5679C7}" srcOrd="0" destOrd="0" presId="urn:microsoft.com/office/officeart/2008/layout/VerticalCurvedList"/>
    <dgm:cxn modelId="{D83EA887-4E38-453C-93A3-297716F2477C}" type="presParOf" srcId="{1D7628AE-1F33-4FE7-95F2-7BADCB5679C7}" destId="{FBC64625-0A55-4729-A876-F118B0208DE9}" srcOrd="0" destOrd="0" presId="urn:microsoft.com/office/officeart/2008/layout/VerticalCurvedList"/>
    <dgm:cxn modelId="{E95B801D-D2DA-4C4A-9859-AD81476C4592}" type="presParOf" srcId="{1D7628AE-1F33-4FE7-95F2-7BADCB5679C7}" destId="{F2433DD3-5075-47B8-AB35-BA2793DFBDF7}" srcOrd="1" destOrd="0" presId="urn:microsoft.com/office/officeart/2008/layout/VerticalCurvedList"/>
    <dgm:cxn modelId="{19465161-A519-44F0-BFF5-A096FC6CA932}" type="presParOf" srcId="{1D7628AE-1F33-4FE7-95F2-7BADCB5679C7}" destId="{8A4870A2-4DC6-4A61-90EF-50E25CFEA382}" srcOrd="2" destOrd="0" presId="urn:microsoft.com/office/officeart/2008/layout/VerticalCurvedList"/>
    <dgm:cxn modelId="{F1B5C0B5-8C2D-46AC-89D3-98A65532DA2D}" type="presParOf" srcId="{1D7628AE-1F33-4FE7-95F2-7BADCB5679C7}" destId="{57C8F0A1-D203-4E10-8EA0-7B6DF60E3AFB}" srcOrd="3" destOrd="0" presId="urn:microsoft.com/office/officeart/2008/layout/VerticalCurvedList"/>
    <dgm:cxn modelId="{C2899EEE-F3FE-43F9-839C-C2DAB3B650E9}" type="presParOf" srcId="{C06379A2-DC9A-4368-A8B4-3DEF55153661}" destId="{D3E9EAB2-6826-42C2-A768-6DE737A960A5}" srcOrd="1" destOrd="0" presId="urn:microsoft.com/office/officeart/2008/layout/VerticalCurvedList"/>
    <dgm:cxn modelId="{BED5AE94-7EF6-44B6-B425-AA686C08882A}" type="presParOf" srcId="{C06379A2-DC9A-4368-A8B4-3DEF55153661}" destId="{CB92401F-DB67-4DDD-BD4A-CA13555DF37E}" srcOrd="2" destOrd="0" presId="urn:microsoft.com/office/officeart/2008/layout/VerticalCurvedList"/>
    <dgm:cxn modelId="{E685325A-69AD-4CEB-90EC-ADC6ED885A45}" type="presParOf" srcId="{CB92401F-DB67-4DDD-BD4A-CA13555DF37E}" destId="{2DB5FAB6-31BA-4E6A-9224-2BECAE69E3A2}" srcOrd="0" destOrd="0" presId="urn:microsoft.com/office/officeart/2008/layout/VerticalCurvedList"/>
    <dgm:cxn modelId="{A12C8AAD-F2C8-41C0-9385-49B2CFA9BFA5}" type="presParOf" srcId="{C06379A2-DC9A-4368-A8B4-3DEF55153661}" destId="{BDD5847E-6E36-4DC6-B1F0-D27633B98EEE}" srcOrd="3" destOrd="0" presId="urn:microsoft.com/office/officeart/2008/layout/VerticalCurvedList"/>
    <dgm:cxn modelId="{AA83B376-3D95-4F3E-A27F-7D018E1104E1}" type="presParOf" srcId="{C06379A2-DC9A-4368-A8B4-3DEF55153661}" destId="{EC186396-F160-42FC-9CFA-EBA425D1B3AF}" srcOrd="4" destOrd="0" presId="urn:microsoft.com/office/officeart/2008/layout/VerticalCurvedList"/>
    <dgm:cxn modelId="{68D8784E-44BC-4B72-BE9B-49C87ED50887}" type="presParOf" srcId="{EC186396-F160-42FC-9CFA-EBA425D1B3AF}" destId="{45D7E264-5AA2-47BE-9E6B-8AC3F000979F}" srcOrd="0" destOrd="0" presId="urn:microsoft.com/office/officeart/2008/layout/VerticalCurvedList"/>
    <dgm:cxn modelId="{49640826-0D01-4D19-BB40-05D38665862A}" type="presParOf" srcId="{C06379A2-DC9A-4368-A8B4-3DEF55153661}" destId="{18AC70CD-2CE2-45E7-AEC5-6A333C38FC46}" srcOrd="5" destOrd="0" presId="urn:microsoft.com/office/officeart/2008/layout/VerticalCurvedList"/>
    <dgm:cxn modelId="{A60D56AA-37AE-4531-B277-4EEFFF6C83AE}" type="presParOf" srcId="{C06379A2-DC9A-4368-A8B4-3DEF55153661}" destId="{5D4B2DDD-FA78-414E-863D-7602D1CC211C}" srcOrd="6" destOrd="0" presId="urn:microsoft.com/office/officeart/2008/layout/VerticalCurvedList"/>
    <dgm:cxn modelId="{EE448DDF-A443-4D5C-B340-1D2F2FDB8F6E}" type="presParOf" srcId="{5D4B2DDD-FA78-414E-863D-7602D1CC211C}" destId="{6BC732DE-B2C0-43E2-ACD6-04FBEA0D562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8F513-517E-4CF4-875C-566F382BDF2E}" type="datetimeFigureOut">
              <a:rPr lang="es-ES" smtClean="0"/>
              <a:pPr/>
              <a:t>13/05/2017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smtClean="0"/>
              <a:t>CÓDIGO: SGC.DI.269       VERSIÓN: 1.0        DICIEMBRE 13 2011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5A72-D475-4644-863B-4274F2D12A4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288414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/>
          <a:lstStyle>
            <a:lvl1pPr algn="l">
              <a:defRPr sz="14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3" y="0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/>
          <a:lstStyle>
            <a:lvl1pPr algn="r">
              <a:defRPr sz="1400"/>
            </a:lvl1pPr>
          </a:lstStyle>
          <a:p>
            <a:fld id="{467A6AF2-C3A6-4EA1-BB42-D573A88196E2}" type="datetimeFigureOut">
              <a:rPr lang="es-ES" smtClean="0"/>
              <a:pPr/>
              <a:t>13/05/2017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875" tIns="49937" rIns="99875" bIns="49937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3"/>
            <a:ext cx="5679440" cy="4605576"/>
          </a:xfrm>
          <a:prstGeom prst="rect">
            <a:avLst/>
          </a:prstGeom>
        </p:spPr>
        <p:txBody>
          <a:bodyPr vert="horz" lIns="99875" tIns="49937" rIns="99875" bIns="49937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 anchor="b"/>
          <a:lstStyle>
            <a:lvl1pPr algn="l">
              <a:defRPr sz="1400"/>
            </a:lvl1pPr>
          </a:lstStyle>
          <a:p>
            <a:r>
              <a:rPr lang="es-ES" smtClean="0"/>
              <a:t>CÓDIGO: SGC.DI.269       VERSIÓN: 1.0        DICIEMBRE 13 2011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3" y="9721106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 anchor="b"/>
          <a:lstStyle>
            <a:lvl1pPr algn="r">
              <a:defRPr sz="1400"/>
            </a:lvl1pPr>
          </a:lstStyle>
          <a:p>
            <a:fld id="{6A7441D7-C633-4324-86FF-E00342CAD51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62409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143435"/>
              </p:ext>
            </p:extLst>
          </p:nvPr>
        </p:nvGraphicFramePr>
        <p:xfrm>
          <a:off x="-19050" y="798612"/>
          <a:ext cx="9163050" cy="521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19050" y="798612"/>
                        <a:ext cx="9163050" cy="521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071813" y="228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64227"/>
            <a:ext cx="9144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8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2903"/>
            <a:ext cx="3092216" cy="79861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90" y="0"/>
            <a:ext cx="1068710" cy="1068710"/>
          </a:xfrm>
          <a:prstGeom prst="rect">
            <a:avLst/>
          </a:prstGeom>
        </p:spPr>
      </p:pic>
      <p:sp>
        <p:nvSpPr>
          <p:cNvPr id="4" name="CuadroTexto 3"/>
          <p:cNvSpPr txBox="1"/>
          <p:nvPr userDrawn="1"/>
        </p:nvSpPr>
        <p:spPr>
          <a:xfrm>
            <a:off x="5284614" y="27539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anose="03020602050506090804" pitchFamily="66" charset="0"/>
              </a:rPr>
              <a:t>Carrera de Ingeniería</a:t>
            </a:r>
            <a:r>
              <a:rPr lang="es-EC" sz="18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anose="03020602050506090804" pitchFamily="66" charset="0"/>
              </a:rPr>
              <a:t> Geográfica</a:t>
            </a:r>
          </a:p>
          <a:p>
            <a:pPr algn="ctr"/>
            <a:r>
              <a:rPr lang="es-EC" sz="18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anose="03020602050506090804" pitchFamily="66" charset="0"/>
              </a:rPr>
              <a:t> y del Medio Ambiente</a:t>
            </a:r>
            <a:endParaRPr lang="es-EC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valdi" panose="03020602050506090804" pitchFamily="66" charset="0"/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1400108" y="2983986"/>
            <a:ext cx="7559916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FF0000"/>
                </a:solidFill>
                <a:latin typeface="Century Schoolbook" panose="02040604050505020304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11" name="2 Marcador de texto"/>
          <p:cNvSpPr>
            <a:spLocks noGrp="1"/>
          </p:cNvSpPr>
          <p:nvPr>
            <p:ph type="body" idx="1"/>
          </p:nvPr>
        </p:nvSpPr>
        <p:spPr>
          <a:xfrm>
            <a:off x="1187624" y="144494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High Tower Text" panose="02040502050506030303" pitchFamily="18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73037"/>
            <a:ext cx="8229600" cy="10448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  <a:latin typeface="Century Schoolbook" panose="02040604050505020304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988842"/>
            <a:ext cx="8229600" cy="413732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High Tower Text" panose="02040502050506030303" pitchFamily="18" charset="0"/>
              </a:defRPr>
            </a:lvl1pPr>
            <a:lvl2pPr>
              <a:defRPr>
                <a:solidFill>
                  <a:schemeClr val="tx1"/>
                </a:solidFill>
                <a:latin typeface="High Tower Text" panose="02040502050506030303" pitchFamily="18" charset="0"/>
              </a:defRPr>
            </a:lvl2pPr>
            <a:lvl3pPr>
              <a:defRPr>
                <a:solidFill>
                  <a:schemeClr val="tx1"/>
                </a:solidFill>
                <a:latin typeface="High Tower Text" panose="02040502050506030303" pitchFamily="18" charset="0"/>
              </a:defRPr>
            </a:lvl3pPr>
            <a:lvl4pPr>
              <a:defRPr>
                <a:solidFill>
                  <a:schemeClr val="tx1"/>
                </a:solidFill>
                <a:latin typeface="High Tower Text" panose="02040502050506030303" pitchFamily="18" charset="0"/>
              </a:defRPr>
            </a:lvl4pPr>
            <a:lvl5pPr>
              <a:defRPr>
                <a:solidFill>
                  <a:schemeClr val="tx1"/>
                </a:solidFill>
                <a:latin typeface="High Tower Text" panose="02040502050506030303" pitchFamily="18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04"/>
            <a:ext cx="611560" cy="611560"/>
          </a:xfrm>
          <a:prstGeom prst="rect">
            <a:avLst/>
          </a:prstGeom>
        </p:spPr>
      </p:pic>
      <p:sp>
        <p:nvSpPr>
          <p:cNvPr id="5" name="CuadroTexto 4"/>
          <p:cNvSpPr txBox="1"/>
          <p:nvPr userDrawn="1"/>
        </p:nvSpPr>
        <p:spPr>
          <a:xfrm>
            <a:off x="492472" y="105361"/>
            <a:ext cx="1432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anose="03020602050506090804" pitchFamily="66" charset="0"/>
              </a:rPr>
              <a:t>Carrera de Ingeniería</a:t>
            </a:r>
            <a:r>
              <a:rPr lang="es-EC" sz="8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anose="03020602050506090804" pitchFamily="66" charset="0"/>
              </a:rPr>
              <a:t> Geográfica</a:t>
            </a:r>
          </a:p>
          <a:p>
            <a:pPr algn="ctr"/>
            <a:r>
              <a:rPr lang="es-EC" sz="8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anose="03020602050506090804" pitchFamily="66" charset="0"/>
              </a:rPr>
              <a:t> y del Medio Ambiente</a:t>
            </a:r>
            <a:endParaRPr lang="es-EC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valdi" panose="03020602050506090804" pitchFamily="66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716923"/>
            <a:ext cx="2021582" cy="5232359"/>
          </a:xfrm>
          <a:prstGeom prst="rect">
            <a:avLst/>
          </a:prstGeom>
        </p:spPr>
        <p:txBody>
          <a:bodyPr vert="eaVert"/>
          <a:lstStyle>
            <a:lvl1pPr algn="l">
              <a:defRPr>
                <a:solidFill>
                  <a:srgbClr val="FF0000"/>
                </a:solidFill>
                <a:latin typeface="Century Schoolbook" panose="02040604050505020304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1" y="716923"/>
            <a:ext cx="5915000" cy="5232359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High Tower Text" panose="02040502050506030303" pitchFamily="18" charset="0"/>
              </a:defRPr>
            </a:lvl1pPr>
            <a:lvl2pPr>
              <a:defRPr>
                <a:solidFill>
                  <a:schemeClr val="tx1"/>
                </a:solidFill>
                <a:latin typeface="High Tower Text" panose="02040502050506030303" pitchFamily="18" charset="0"/>
              </a:defRPr>
            </a:lvl2pPr>
            <a:lvl3pPr>
              <a:defRPr>
                <a:solidFill>
                  <a:schemeClr val="tx1"/>
                </a:solidFill>
                <a:latin typeface="High Tower Text" panose="02040502050506030303" pitchFamily="18" charset="0"/>
              </a:defRPr>
            </a:lvl3pPr>
            <a:lvl4pPr>
              <a:defRPr>
                <a:solidFill>
                  <a:schemeClr val="tx1"/>
                </a:solidFill>
                <a:latin typeface="High Tower Text" panose="02040502050506030303" pitchFamily="18" charset="0"/>
              </a:defRPr>
            </a:lvl4pPr>
            <a:lvl5pPr>
              <a:defRPr>
                <a:solidFill>
                  <a:schemeClr val="tx1"/>
                </a:solidFill>
                <a:latin typeface="High Tower Text" panose="02040502050506030303" pitchFamily="18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04"/>
            <a:ext cx="611560" cy="611560"/>
          </a:xfrm>
          <a:prstGeom prst="rect">
            <a:avLst/>
          </a:prstGeom>
        </p:spPr>
      </p:pic>
      <p:sp>
        <p:nvSpPr>
          <p:cNvPr id="5" name="CuadroTexto 4"/>
          <p:cNvSpPr txBox="1"/>
          <p:nvPr userDrawn="1"/>
        </p:nvSpPr>
        <p:spPr>
          <a:xfrm>
            <a:off x="492472" y="105361"/>
            <a:ext cx="1432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anose="03020602050506090804" pitchFamily="66" charset="0"/>
              </a:rPr>
              <a:t>Carrera de Ingeniería</a:t>
            </a:r>
            <a:r>
              <a:rPr lang="es-EC" sz="8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anose="03020602050506090804" pitchFamily="66" charset="0"/>
              </a:rPr>
              <a:t> Geográfica</a:t>
            </a:r>
          </a:p>
          <a:p>
            <a:pPr algn="ctr"/>
            <a:r>
              <a:rPr lang="es-EC" sz="8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anose="03020602050506090804" pitchFamily="66" charset="0"/>
              </a:rPr>
              <a:t> y del Medio Ambiente</a:t>
            </a:r>
            <a:endParaRPr lang="es-EC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valdi" panose="03020602050506090804" pitchFamily="66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04"/>
            <a:ext cx="611560" cy="611560"/>
          </a:xfrm>
          <a:prstGeom prst="rect">
            <a:avLst/>
          </a:prstGeom>
        </p:spPr>
      </p:pic>
      <p:sp>
        <p:nvSpPr>
          <p:cNvPr id="6" name="CuadroTexto 5"/>
          <p:cNvSpPr txBox="1"/>
          <p:nvPr userDrawn="1"/>
        </p:nvSpPr>
        <p:spPr>
          <a:xfrm>
            <a:off x="492472" y="105361"/>
            <a:ext cx="1432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anose="03020602050506090804" pitchFamily="66" charset="0"/>
              </a:rPr>
              <a:t>Carrera de Ingeniería</a:t>
            </a:r>
            <a:r>
              <a:rPr lang="es-EC" sz="8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anose="03020602050506090804" pitchFamily="66" charset="0"/>
              </a:rPr>
              <a:t> Geográfica</a:t>
            </a:r>
          </a:p>
          <a:p>
            <a:pPr algn="ctr"/>
            <a:r>
              <a:rPr lang="es-EC" sz="8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anose="03020602050506090804" pitchFamily="66" charset="0"/>
              </a:rPr>
              <a:t> y del Medio Ambiente</a:t>
            </a:r>
            <a:endParaRPr lang="es-EC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valdi" panose="03020602050506090804" pitchFamily="66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3858"/>
            <a:ext cx="8229600" cy="42423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High Tower Text" panose="02040502050506030303" pitchFamily="18" charset="0"/>
              </a:defRPr>
            </a:lvl1pPr>
            <a:lvl2pPr>
              <a:defRPr>
                <a:solidFill>
                  <a:schemeClr val="tx1"/>
                </a:solidFill>
                <a:latin typeface="High Tower Text" panose="02040502050506030303" pitchFamily="18" charset="0"/>
              </a:defRPr>
            </a:lvl2pPr>
            <a:lvl3pPr>
              <a:defRPr>
                <a:solidFill>
                  <a:schemeClr val="tx1"/>
                </a:solidFill>
                <a:latin typeface="High Tower Text" panose="02040502050506030303" pitchFamily="18" charset="0"/>
              </a:defRPr>
            </a:lvl3pPr>
            <a:lvl4pPr>
              <a:defRPr>
                <a:solidFill>
                  <a:schemeClr val="tx1"/>
                </a:solidFill>
                <a:latin typeface="High Tower Text" panose="02040502050506030303" pitchFamily="18" charset="0"/>
              </a:defRPr>
            </a:lvl4pPr>
            <a:lvl5pPr>
              <a:defRPr>
                <a:solidFill>
                  <a:schemeClr val="tx1"/>
                </a:solidFill>
                <a:latin typeface="High Tower Text" panose="02040502050506030303" pitchFamily="18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42516" y="626964"/>
            <a:ext cx="8244284" cy="107384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0000"/>
                </a:solidFill>
                <a:latin typeface="Century Schoolbook" panose="02040604050505020304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04"/>
            <a:ext cx="611560" cy="611560"/>
          </a:xfrm>
          <a:prstGeom prst="rect">
            <a:avLst/>
          </a:prstGeom>
        </p:spPr>
      </p:pic>
      <p:sp>
        <p:nvSpPr>
          <p:cNvPr id="6" name="CuadroTexto 5"/>
          <p:cNvSpPr txBox="1"/>
          <p:nvPr userDrawn="1"/>
        </p:nvSpPr>
        <p:spPr>
          <a:xfrm>
            <a:off x="492472" y="105361"/>
            <a:ext cx="1432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anose="03020602050506090804" pitchFamily="66" charset="0"/>
              </a:rPr>
              <a:t>Carrera de Ingeniería</a:t>
            </a:r>
            <a:r>
              <a:rPr lang="es-EC" sz="8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anose="03020602050506090804" pitchFamily="66" charset="0"/>
              </a:rPr>
              <a:t> Geográfica</a:t>
            </a:r>
          </a:p>
          <a:p>
            <a:pPr algn="ctr"/>
            <a:r>
              <a:rPr lang="es-EC" sz="8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anose="03020602050506090804" pitchFamily="66" charset="0"/>
              </a:rPr>
              <a:t> y del Medio Ambiente</a:t>
            </a:r>
            <a:endParaRPr lang="es-EC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valdi" panose="030206020505060908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FF0000"/>
                </a:solidFill>
                <a:latin typeface="Century Schoolbook" panose="02040604050505020304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High Tower Text" panose="02040502050506030303" pitchFamily="18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04"/>
            <a:ext cx="611560" cy="611560"/>
          </a:xfrm>
          <a:prstGeom prst="rect">
            <a:avLst/>
          </a:prstGeom>
        </p:spPr>
      </p:pic>
      <p:sp>
        <p:nvSpPr>
          <p:cNvPr id="5" name="CuadroTexto 4"/>
          <p:cNvSpPr txBox="1"/>
          <p:nvPr userDrawn="1"/>
        </p:nvSpPr>
        <p:spPr>
          <a:xfrm>
            <a:off x="492472" y="105361"/>
            <a:ext cx="1432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anose="03020602050506090804" pitchFamily="66" charset="0"/>
              </a:rPr>
              <a:t>Carrera de Ingeniería</a:t>
            </a:r>
            <a:r>
              <a:rPr lang="es-EC" sz="8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anose="03020602050506090804" pitchFamily="66" charset="0"/>
              </a:rPr>
              <a:t> Geográfica</a:t>
            </a:r>
          </a:p>
          <a:p>
            <a:pPr algn="ctr"/>
            <a:r>
              <a:rPr lang="es-EC" sz="8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anose="03020602050506090804" pitchFamily="66" charset="0"/>
              </a:rPr>
              <a:t> y del Medio Ambiente</a:t>
            </a:r>
            <a:endParaRPr lang="es-EC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valdi" panose="03020602050506090804" pitchFamily="66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3874"/>
            <a:ext cx="8229600" cy="10994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  <a:latin typeface="Century Schoolbook" panose="02040604050505020304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35334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High Tower Text" panose="02040502050506030303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High Tower Text" panose="02040502050506030303" pitchFamily="18" charset="0"/>
              </a:defRPr>
            </a:lvl2pPr>
            <a:lvl3pPr>
              <a:defRPr sz="2000">
                <a:solidFill>
                  <a:schemeClr val="tx1"/>
                </a:solidFill>
                <a:latin typeface="High Tower Text" panose="02040502050506030303" pitchFamily="18" charset="0"/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038600" cy="435334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High Tower Text" panose="02040502050506030303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High Tower Text" panose="02040502050506030303" pitchFamily="18" charset="0"/>
              </a:defRPr>
            </a:lvl2pPr>
            <a:lvl3pPr>
              <a:defRPr sz="2000">
                <a:solidFill>
                  <a:schemeClr val="tx1"/>
                </a:solidFill>
                <a:latin typeface="High Tower Text" panose="02040502050506030303" pitchFamily="18" charset="0"/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04"/>
            <a:ext cx="611560" cy="611560"/>
          </a:xfrm>
          <a:prstGeom prst="rect">
            <a:avLst/>
          </a:prstGeom>
        </p:spPr>
      </p:pic>
      <p:sp>
        <p:nvSpPr>
          <p:cNvPr id="6" name="CuadroTexto 5"/>
          <p:cNvSpPr txBox="1"/>
          <p:nvPr userDrawn="1"/>
        </p:nvSpPr>
        <p:spPr>
          <a:xfrm>
            <a:off x="492472" y="105361"/>
            <a:ext cx="1432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anose="03020602050506090804" pitchFamily="66" charset="0"/>
              </a:rPr>
              <a:t>Carrera de Ingeniería</a:t>
            </a:r>
            <a:r>
              <a:rPr lang="es-EC" sz="8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anose="03020602050506090804" pitchFamily="66" charset="0"/>
              </a:rPr>
              <a:t> Geográfica</a:t>
            </a:r>
          </a:p>
          <a:p>
            <a:pPr algn="ctr"/>
            <a:r>
              <a:rPr lang="es-EC" sz="8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anose="03020602050506090804" pitchFamily="66" charset="0"/>
              </a:rPr>
              <a:t> y del Medio Ambiente</a:t>
            </a:r>
            <a:endParaRPr lang="es-EC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valdi" panose="03020602050506090804" pitchFamily="66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4372" y="608710"/>
            <a:ext cx="8229600" cy="10510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  <a:latin typeface="Century Schoolbook" panose="02040604050505020304" pitchFamily="18" charset="0"/>
              </a:defRPr>
            </a:lvl1pPr>
          </a:lstStyle>
          <a:p>
            <a:r>
              <a:rPr lang="es-ES" dirty="0" smtClean="0"/>
              <a:t>Ingrese el título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6505"/>
            <a:ext cx="4040188" cy="5882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High Tower Text" panose="0204050205050603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92897"/>
            <a:ext cx="4040188" cy="363326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igh Tower Text" panose="02040502050506030303" pitchFamily="18" charset="0"/>
              </a:defRPr>
            </a:lvl1pPr>
            <a:lvl2pPr>
              <a:defRPr sz="2000">
                <a:solidFill>
                  <a:schemeClr val="tx1"/>
                </a:solidFill>
                <a:latin typeface="High Tower Text" panose="02040502050506030303" pitchFamily="18" charset="0"/>
              </a:defRPr>
            </a:lvl2pPr>
            <a:lvl3pPr>
              <a:defRPr sz="1800">
                <a:solidFill>
                  <a:schemeClr val="tx1"/>
                </a:solidFill>
                <a:latin typeface="High Tower Text" panose="02040502050506030303" pitchFamily="18" charset="0"/>
              </a:defRPr>
            </a:lvl3pPr>
            <a:lvl4pPr>
              <a:defRPr sz="1600">
                <a:solidFill>
                  <a:schemeClr val="tx1"/>
                </a:solidFill>
                <a:latin typeface="High Tower Text" panose="02040502050506030303" pitchFamily="18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776505"/>
            <a:ext cx="4041775" cy="5882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High Tower Text" panose="0204050205050603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492897"/>
            <a:ext cx="4041775" cy="363326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igh Tower Text" panose="02040502050506030303" pitchFamily="18" charset="0"/>
              </a:defRPr>
            </a:lvl1pPr>
            <a:lvl2pPr>
              <a:defRPr sz="2000">
                <a:solidFill>
                  <a:schemeClr val="tx1"/>
                </a:solidFill>
                <a:latin typeface="High Tower Text" panose="02040502050506030303" pitchFamily="18" charset="0"/>
              </a:defRPr>
            </a:lvl2pPr>
            <a:lvl3pPr>
              <a:defRPr sz="1800">
                <a:solidFill>
                  <a:schemeClr val="tx1"/>
                </a:solidFill>
                <a:latin typeface="High Tower Text" panose="02040502050506030303" pitchFamily="18" charset="0"/>
              </a:defRPr>
            </a:lvl3pPr>
            <a:lvl4pPr>
              <a:defRPr sz="1600">
                <a:solidFill>
                  <a:schemeClr val="tx1"/>
                </a:solidFill>
                <a:latin typeface="High Tower Text" panose="02040502050506030303" pitchFamily="18" charset="0"/>
              </a:defRPr>
            </a:lvl4pPr>
            <a:lvl5pPr>
              <a:defRPr sz="1600">
                <a:solidFill>
                  <a:schemeClr val="tx1"/>
                </a:solidFill>
                <a:latin typeface="High Tower Text" panose="02040502050506030303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04"/>
            <a:ext cx="611560" cy="611560"/>
          </a:xfrm>
          <a:prstGeom prst="rect">
            <a:avLst/>
          </a:prstGeom>
        </p:spPr>
      </p:pic>
      <p:sp>
        <p:nvSpPr>
          <p:cNvPr id="8" name="CuadroTexto 7"/>
          <p:cNvSpPr txBox="1"/>
          <p:nvPr userDrawn="1"/>
        </p:nvSpPr>
        <p:spPr>
          <a:xfrm>
            <a:off x="492472" y="105361"/>
            <a:ext cx="1432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anose="03020602050506090804" pitchFamily="66" charset="0"/>
              </a:rPr>
              <a:t>Carrera de Ingeniería</a:t>
            </a:r>
            <a:r>
              <a:rPr lang="es-EC" sz="8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anose="03020602050506090804" pitchFamily="66" charset="0"/>
              </a:rPr>
              <a:t> Geográfica</a:t>
            </a:r>
          </a:p>
          <a:p>
            <a:pPr algn="ctr"/>
            <a:r>
              <a:rPr lang="es-EC" sz="8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anose="03020602050506090804" pitchFamily="66" charset="0"/>
              </a:rPr>
              <a:t> y del Medio Ambiente</a:t>
            </a:r>
            <a:endParaRPr lang="es-EC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valdi" panose="03020602050506090804" pitchFamily="66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8408" y="67405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  <a:latin typeface="Century Schoolbook" panose="02040604050505020304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04"/>
            <a:ext cx="611560" cy="611560"/>
          </a:xfrm>
          <a:prstGeom prst="rect">
            <a:avLst/>
          </a:prstGeom>
        </p:spPr>
      </p:pic>
      <p:sp>
        <p:nvSpPr>
          <p:cNvPr id="4" name="CuadroTexto 3"/>
          <p:cNvSpPr txBox="1"/>
          <p:nvPr userDrawn="1"/>
        </p:nvSpPr>
        <p:spPr>
          <a:xfrm>
            <a:off x="492472" y="105361"/>
            <a:ext cx="1432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anose="03020602050506090804" pitchFamily="66" charset="0"/>
              </a:rPr>
              <a:t>Carrera de Ingeniería</a:t>
            </a:r>
            <a:r>
              <a:rPr lang="es-EC" sz="8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anose="03020602050506090804" pitchFamily="66" charset="0"/>
              </a:rPr>
              <a:t> Geográfica</a:t>
            </a:r>
          </a:p>
          <a:p>
            <a:pPr algn="ctr"/>
            <a:r>
              <a:rPr lang="es-EC" sz="8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anose="03020602050506090804" pitchFamily="66" charset="0"/>
              </a:rPr>
              <a:t> y del Medio Ambiente</a:t>
            </a:r>
            <a:endParaRPr lang="es-EC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valdi" panose="03020602050506090804" pitchFamily="66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04"/>
            <a:ext cx="611560" cy="611560"/>
          </a:xfrm>
          <a:prstGeom prst="rect">
            <a:avLst/>
          </a:prstGeom>
        </p:spPr>
      </p:pic>
      <p:sp>
        <p:nvSpPr>
          <p:cNvPr id="3" name="CuadroTexto 2"/>
          <p:cNvSpPr txBox="1"/>
          <p:nvPr userDrawn="1"/>
        </p:nvSpPr>
        <p:spPr>
          <a:xfrm>
            <a:off x="492472" y="105361"/>
            <a:ext cx="1432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anose="03020602050506090804" pitchFamily="66" charset="0"/>
              </a:rPr>
              <a:t>Carrera de Ingeniería</a:t>
            </a:r>
            <a:r>
              <a:rPr lang="es-EC" sz="8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anose="03020602050506090804" pitchFamily="66" charset="0"/>
              </a:rPr>
              <a:t> Geográfica</a:t>
            </a:r>
          </a:p>
          <a:p>
            <a:pPr algn="ctr"/>
            <a:r>
              <a:rPr lang="es-EC" sz="8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anose="03020602050506090804" pitchFamily="66" charset="0"/>
              </a:rPr>
              <a:t> y del Medio Ambiente</a:t>
            </a:r>
            <a:endParaRPr lang="es-EC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valdi" panose="03020602050506090804" pitchFamily="66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626964"/>
            <a:ext cx="2959848" cy="10011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FF0000"/>
                </a:solidFill>
                <a:latin typeface="Century Schoolbook" panose="02040604050505020304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626966"/>
            <a:ext cx="5029398" cy="549919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High Tower Text" panose="02040502050506030303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High Tower Text" panose="02040502050506030303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High Tower Text" panose="02040502050506030303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High Tower Text" panose="02040502050506030303" pitchFamily="18" charset="0"/>
              </a:defRPr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718752"/>
            <a:ext cx="2959848" cy="4407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High Tower Text" panose="02040502050506030303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04"/>
            <a:ext cx="611560" cy="611560"/>
          </a:xfrm>
          <a:prstGeom prst="rect">
            <a:avLst/>
          </a:prstGeom>
        </p:spPr>
      </p:pic>
      <p:sp>
        <p:nvSpPr>
          <p:cNvPr id="6" name="CuadroTexto 5"/>
          <p:cNvSpPr txBox="1"/>
          <p:nvPr userDrawn="1"/>
        </p:nvSpPr>
        <p:spPr>
          <a:xfrm>
            <a:off x="492472" y="105361"/>
            <a:ext cx="1432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anose="03020602050506090804" pitchFamily="66" charset="0"/>
              </a:rPr>
              <a:t>Carrera de Ingeniería</a:t>
            </a:r>
            <a:r>
              <a:rPr lang="es-EC" sz="8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anose="03020602050506090804" pitchFamily="66" charset="0"/>
              </a:rPr>
              <a:t> Geográfica</a:t>
            </a:r>
          </a:p>
          <a:p>
            <a:pPr algn="ctr"/>
            <a:r>
              <a:rPr lang="es-EC" sz="8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anose="03020602050506090804" pitchFamily="66" charset="0"/>
              </a:rPr>
              <a:t> y del Medio Ambiente</a:t>
            </a:r>
            <a:endParaRPr lang="es-EC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valdi" panose="03020602050506090804" pitchFamily="66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653136"/>
            <a:ext cx="5486400" cy="714202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FF0000"/>
                </a:solidFill>
                <a:latin typeface="Century Schoolbook" panose="02040604050505020304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0403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High Tower Text" panose="02040502050506030303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High Tower Text" panose="02040502050506030303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04"/>
            <a:ext cx="611560" cy="611560"/>
          </a:xfrm>
          <a:prstGeom prst="rect">
            <a:avLst/>
          </a:prstGeom>
        </p:spPr>
      </p:pic>
      <p:sp>
        <p:nvSpPr>
          <p:cNvPr id="6" name="CuadroTexto 5"/>
          <p:cNvSpPr txBox="1"/>
          <p:nvPr userDrawn="1"/>
        </p:nvSpPr>
        <p:spPr>
          <a:xfrm>
            <a:off x="492472" y="105361"/>
            <a:ext cx="1432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anose="03020602050506090804" pitchFamily="66" charset="0"/>
              </a:rPr>
              <a:t>Carrera de Ingeniería</a:t>
            </a:r>
            <a:r>
              <a:rPr lang="es-EC" sz="8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anose="03020602050506090804" pitchFamily="66" charset="0"/>
              </a:rPr>
              <a:t> Geográfica</a:t>
            </a:r>
          </a:p>
          <a:p>
            <a:pPr algn="ctr"/>
            <a:r>
              <a:rPr lang="es-EC" sz="8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anose="03020602050506090804" pitchFamily="66" charset="0"/>
              </a:rPr>
              <a:t> y del Medio Ambiente</a:t>
            </a:r>
            <a:endParaRPr lang="es-EC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valdi" panose="03020602050506090804" pitchFamily="66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2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1" y="6308727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25401" y="6235700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25401" y="62833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214" y="5981170"/>
            <a:ext cx="2232000" cy="57644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1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04"/>
            <a:ext cx="611560" cy="611560"/>
          </a:xfrm>
          <a:prstGeom prst="rect">
            <a:avLst/>
          </a:prstGeom>
        </p:spPr>
      </p:pic>
      <p:sp>
        <p:nvSpPr>
          <p:cNvPr id="13" name="CuadroTexto 12"/>
          <p:cNvSpPr txBox="1"/>
          <p:nvPr userDrawn="1"/>
        </p:nvSpPr>
        <p:spPr>
          <a:xfrm>
            <a:off x="492472" y="105361"/>
            <a:ext cx="1432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anose="03020602050506090804" pitchFamily="66" charset="0"/>
              </a:rPr>
              <a:t>Carrera de Ingeniería</a:t>
            </a:r>
            <a:r>
              <a:rPr lang="es-EC" sz="8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anose="03020602050506090804" pitchFamily="66" charset="0"/>
              </a:rPr>
              <a:t> Geográfica</a:t>
            </a:r>
          </a:p>
          <a:p>
            <a:pPr algn="ctr"/>
            <a:r>
              <a:rPr lang="es-EC" sz="8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anose="03020602050506090804" pitchFamily="66" charset="0"/>
              </a:rPr>
              <a:t> y del Medio Ambiente</a:t>
            </a:r>
            <a:endParaRPr lang="es-EC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valdi" panose="03020602050506090804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iming>
    <p:tnLst>
      <p:par>
        <p:cTn id="1" dur="indefinite" restart="never" nodeType="tmRoot"/>
      </p:par>
    </p:tnLst>
  </p:timing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/>
          <p:cNvSpPr>
            <a:spLocks noGrp="1"/>
          </p:cNvSpPr>
          <p:nvPr>
            <p:ph type="body" idx="1"/>
          </p:nvPr>
        </p:nvSpPr>
        <p:spPr>
          <a:xfrm>
            <a:off x="1187624" y="2348880"/>
            <a:ext cx="7772400" cy="1500187"/>
          </a:xfrm>
        </p:spPr>
        <p:txBody>
          <a:bodyPr/>
          <a:lstStyle/>
          <a:p>
            <a:pPr algn="ctr"/>
            <a:r>
              <a:rPr lang="es-US" b="1" dirty="0" smtClean="0">
                <a:cs typeface="Times New Roman" panose="02020603050405020304" pitchFamily="18" charset="0"/>
              </a:rPr>
              <a:t>TEMA: MODELAMIENTO </a:t>
            </a:r>
            <a:r>
              <a:rPr lang="es-US" b="1" dirty="0">
                <a:cs typeface="Times New Roman" panose="02020603050405020304" pitchFamily="18" charset="0"/>
              </a:rPr>
              <a:t>DE DISTRIBUCIÓN ESPACIAL DEL VECTOR </a:t>
            </a:r>
            <a:r>
              <a:rPr lang="es-US" b="1" i="1" dirty="0">
                <a:cs typeface="Times New Roman" panose="02020603050405020304" pitchFamily="18" charset="0"/>
              </a:rPr>
              <a:t>AEDES AEGYPTI</a:t>
            </a:r>
            <a:r>
              <a:rPr lang="es-US" b="1" dirty="0">
                <a:cs typeface="Times New Roman" panose="02020603050405020304" pitchFamily="18" charset="0"/>
              </a:rPr>
              <a:t> TRANSMISOR DEL VIRUS ZIKA EN  EL ECUADOR CONTINENTAL, MEDIANTE LA APLICACIÓN DE HERRAMIENTAS GEO-INFORMÁTICAS.</a:t>
            </a:r>
            <a:endParaRPr lang="en-US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0" name="Rectángulo 9"/>
          <p:cNvSpPr/>
          <p:nvPr/>
        </p:nvSpPr>
        <p:spPr>
          <a:xfrm>
            <a:off x="2771800" y="4677993"/>
            <a:ext cx="42162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000" b="1" dirty="0" smtClean="0">
                <a:latin typeface="High Tower Text" panose="02040502050506030303" pitchFamily="18" charset="0"/>
              </a:rPr>
              <a:t>Autor</a:t>
            </a:r>
            <a:r>
              <a:rPr lang="en-US" sz="2000" b="1" dirty="0" smtClean="0">
                <a:latin typeface="High Tower Text" panose="02040502050506030303" pitchFamily="18" charset="0"/>
              </a:rPr>
              <a:t>: </a:t>
            </a:r>
            <a:r>
              <a:rPr lang="en-US" sz="2000" dirty="0" smtClean="0">
                <a:latin typeface="High Tower Text" panose="02040502050506030303" pitchFamily="18" charset="0"/>
              </a:rPr>
              <a:t>Mario Bolívar Balseca Carrera</a:t>
            </a:r>
          </a:p>
          <a:p>
            <a:pPr algn="ctr"/>
            <a:endParaRPr lang="es-EC" sz="2000" dirty="0" smtClean="0">
              <a:latin typeface="High Tower Text" panose="02040502050506030303" pitchFamily="18" charset="0"/>
            </a:endParaRPr>
          </a:p>
          <a:p>
            <a:pPr algn="ctr"/>
            <a:r>
              <a:rPr lang="es-EC" sz="2000" dirty="0" smtClean="0">
                <a:latin typeface="High Tower Text" panose="02040502050506030303" pitchFamily="18" charset="0"/>
              </a:rPr>
              <a:t>Febrero 2017</a:t>
            </a:r>
            <a:endParaRPr lang="en-US" sz="2000" dirty="0">
              <a:latin typeface="High Tower Text" panose="02040502050506030303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187624" y="3779910"/>
            <a:ext cx="33345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000" b="1" dirty="0">
                <a:latin typeface="High Tower Text" panose="02040502050506030303" pitchFamily="18" charset="0"/>
              </a:rPr>
              <a:t>T</a:t>
            </a:r>
            <a:r>
              <a:rPr lang="es-EC" sz="2000" b="1" dirty="0" smtClean="0">
                <a:latin typeface="High Tower Text" panose="02040502050506030303" pitchFamily="18" charset="0"/>
              </a:rPr>
              <a:t>utor</a:t>
            </a:r>
            <a:r>
              <a:rPr lang="en-US" sz="2000" b="1" dirty="0" smtClean="0">
                <a:latin typeface="High Tower Text" panose="02040502050506030303" pitchFamily="18" charset="0"/>
              </a:rPr>
              <a:t>: </a:t>
            </a:r>
            <a:r>
              <a:rPr lang="en-US" sz="2000" dirty="0" err="1" smtClean="0">
                <a:latin typeface="High Tower Text" panose="02040502050506030303" pitchFamily="18" charset="0"/>
              </a:rPr>
              <a:t>Ing</a:t>
            </a:r>
            <a:r>
              <a:rPr lang="en-US" sz="2000" dirty="0" smtClean="0">
                <a:latin typeface="High Tower Text" panose="02040502050506030303" pitchFamily="18" charset="0"/>
              </a:rPr>
              <a:t>. Oswaldo Padilla 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641389" y="3779910"/>
            <a:ext cx="29915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000" b="1" dirty="0" smtClean="0">
                <a:latin typeface="High Tower Text" panose="02040502050506030303" pitchFamily="18" charset="0"/>
              </a:rPr>
              <a:t>Oponente</a:t>
            </a:r>
            <a:r>
              <a:rPr lang="en-US" sz="2000" b="1" dirty="0" smtClean="0">
                <a:latin typeface="High Tower Text" panose="02040502050506030303" pitchFamily="18" charset="0"/>
              </a:rPr>
              <a:t>: </a:t>
            </a:r>
            <a:r>
              <a:rPr lang="en-US" sz="2000" dirty="0" err="1">
                <a:latin typeface="High Tower Text" panose="02040502050506030303" pitchFamily="18" charset="0"/>
              </a:rPr>
              <a:t>Ing</a:t>
            </a:r>
            <a:r>
              <a:rPr lang="en-US" sz="2000" dirty="0">
                <a:latin typeface="High Tower Text" panose="02040502050506030303" pitchFamily="18" charset="0"/>
              </a:rPr>
              <a:t>. </a:t>
            </a:r>
            <a:r>
              <a:rPr lang="en-US" sz="2000" dirty="0" err="1" smtClean="0">
                <a:latin typeface="High Tower Text" panose="02040502050506030303" pitchFamily="18" charset="0"/>
              </a:rPr>
              <a:t>Izar</a:t>
            </a:r>
            <a:r>
              <a:rPr lang="en-US" sz="2000" dirty="0" smtClean="0">
                <a:latin typeface="High Tower Text" panose="02040502050506030303" pitchFamily="18" charset="0"/>
              </a:rPr>
              <a:t> </a:t>
            </a:r>
            <a:r>
              <a:rPr lang="en-US" sz="2000" dirty="0" err="1" smtClean="0">
                <a:latin typeface="High Tower Text" panose="02040502050506030303" pitchFamily="18" charset="0"/>
              </a:rPr>
              <a:t>Sinde</a:t>
            </a:r>
            <a:endParaRPr lang="en-US" sz="2000" dirty="0">
              <a:latin typeface="High Tower Text" panose="020405020505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42516" y="698972"/>
            <a:ext cx="8244284" cy="1073844"/>
          </a:xfrm>
        </p:spPr>
        <p:txBody>
          <a:bodyPr/>
          <a:lstStyle/>
          <a:p>
            <a:r>
              <a:rPr lang="es-EC" dirty="0" smtClean="0"/>
              <a:t>Método Maxent</a:t>
            </a: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827584" y="1724495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sz="2000" dirty="0" smtClean="0">
                <a:solidFill>
                  <a:srgbClr val="000000"/>
                </a:solidFill>
                <a:latin typeface="High Tower Text" panose="02040502050506030303" pitchFamily="18" charset="0"/>
                <a:cs typeface="Microsoft Sans Serif" panose="020B0604020202020204" pitchFamily="34" charset="0"/>
              </a:rPr>
              <a:t>Define que la </a:t>
            </a:r>
            <a:r>
              <a:rPr lang="es-EC" sz="2000" dirty="0">
                <a:solidFill>
                  <a:srgbClr val="000000"/>
                </a:solidFill>
                <a:latin typeface="High Tower Text" panose="02040502050506030303" pitchFamily="18" charset="0"/>
                <a:cs typeface="Microsoft Sans Serif" panose="020B0604020202020204" pitchFamily="34" charset="0"/>
              </a:rPr>
              <a:t>mejor aproximación a una distribución desconocida es una distribución de Máxima Entropía sujeta a </a:t>
            </a:r>
            <a:r>
              <a:rPr lang="es-EC" sz="2000" u="sng" dirty="0">
                <a:solidFill>
                  <a:srgbClr val="000000"/>
                </a:solidFill>
                <a:latin typeface="High Tower Text" panose="02040502050506030303" pitchFamily="18" charset="0"/>
                <a:cs typeface="Microsoft Sans Serif" panose="020B0604020202020204" pitchFamily="34" charset="0"/>
              </a:rPr>
              <a:t>ciertas restricciones</a:t>
            </a:r>
            <a:r>
              <a:rPr lang="es-EC" sz="2000" dirty="0">
                <a:solidFill>
                  <a:srgbClr val="000000"/>
                </a:solidFill>
                <a:latin typeface="High Tower Text" panose="02040502050506030303" pitchFamily="18" charset="0"/>
                <a:cs typeface="Microsoft Sans Serif" panose="020B0604020202020204" pitchFamily="34" charset="0"/>
              </a:rPr>
              <a:t>.</a:t>
            </a:r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4"/>
          <a:stretch/>
        </p:blipFill>
        <p:spPr bwMode="auto">
          <a:xfrm>
            <a:off x="827584" y="3212976"/>
            <a:ext cx="4222750" cy="26365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6156176" y="3561740"/>
            <a:ext cx="23042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S" sz="2000" i="1" dirty="0" smtClean="0">
                <a:latin typeface="High Tower Text" panose="02040502050506030303" pitchFamily="18" charset="0"/>
                <a:ea typeface="Calibri" panose="020F0502020204030204" pitchFamily="34" charset="0"/>
              </a:rPr>
              <a:t>Maxent </a:t>
            </a:r>
            <a:r>
              <a:rPr lang="es-US" sz="2000" dirty="0">
                <a:latin typeface="High Tower Text" panose="02040502050506030303" pitchFamily="18" charset="0"/>
                <a:ea typeface="Calibri" panose="020F0502020204030204" pitchFamily="34" charset="0"/>
              </a:rPr>
              <a:t>genera sus propias ausencias (pseudo-ausencias), denominadas “</a:t>
            </a:r>
            <a:r>
              <a:rPr lang="es-US" sz="2000" dirty="0" err="1">
                <a:latin typeface="High Tower Text" panose="02040502050506030303" pitchFamily="18" charset="0"/>
                <a:ea typeface="Calibri" panose="020F0502020204030204" pitchFamily="34" charset="0"/>
              </a:rPr>
              <a:t>background</a:t>
            </a:r>
            <a:r>
              <a:rPr lang="es-US" sz="2000" dirty="0">
                <a:latin typeface="High Tower Text" panose="02040502050506030303" pitchFamily="18" charset="0"/>
                <a:ea typeface="Calibri" panose="020F0502020204030204" pitchFamily="34" charset="0"/>
              </a:rPr>
              <a:t>” o muestra de </a:t>
            </a:r>
            <a:r>
              <a:rPr lang="es-US" sz="2000" dirty="0" smtClean="0">
                <a:latin typeface="High Tower Text" panose="02040502050506030303" pitchFamily="18" charset="0"/>
                <a:ea typeface="Calibri" panose="020F0502020204030204" pitchFamily="34" charset="0"/>
              </a:rPr>
              <a:t>fondo. </a:t>
            </a:r>
            <a:endParaRPr lang="en-US" sz="2000" dirty="0">
              <a:latin typeface="High Tower Text" panose="0204050205050603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5883715" y="1971773"/>
                <a:ext cx="2849178" cy="828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func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715" y="1971773"/>
                <a:ext cx="2849178" cy="8288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943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Método de Lógica Difusa o FUZZY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5611" t="27360" r="32290" b="11609"/>
          <a:stretch/>
        </p:blipFill>
        <p:spPr>
          <a:xfrm>
            <a:off x="4564658" y="1412776"/>
            <a:ext cx="4176464" cy="446449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82736" y="1682502"/>
            <a:ext cx="41732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dirty="0">
                <a:latin typeface="High Tower Text" panose="02040502050506030303" pitchFamily="18" charset="0"/>
                <a:ea typeface="Calibri" panose="020F0502020204030204" pitchFamily="34" charset="0"/>
              </a:rPr>
              <a:t>L</a:t>
            </a:r>
            <a:r>
              <a:rPr lang="es-EC" sz="2000" dirty="0" smtClean="0">
                <a:latin typeface="High Tower Text" panose="02040502050506030303" pitchFamily="18" charset="0"/>
                <a:ea typeface="Calibri" panose="020F0502020204030204" pitchFamily="34" charset="0"/>
              </a:rPr>
              <a:t>a </a:t>
            </a:r>
            <a:r>
              <a:rPr lang="es-EC" sz="2000" dirty="0">
                <a:latin typeface="High Tower Text" panose="02040502050506030303" pitchFamily="18" charset="0"/>
                <a:ea typeface="Calibri" panose="020F0502020204030204" pitchFamily="34" charset="0"/>
              </a:rPr>
              <a:t>lógica difusa </a:t>
            </a:r>
            <a:r>
              <a:rPr lang="es-EC" sz="2000" dirty="0" smtClean="0">
                <a:latin typeface="High Tower Text" panose="02040502050506030303" pitchFamily="18" charset="0"/>
                <a:ea typeface="Calibri" panose="020F0502020204030204" pitchFamily="34" charset="0"/>
              </a:rPr>
              <a:t>se </a:t>
            </a:r>
            <a:r>
              <a:rPr lang="es-EC" sz="2000" dirty="0">
                <a:latin typeface="High Tower Text" panose="02040502050506030303" pitchFamily="18" charset="0"/>
                <a:ea typeface="Calibri" panose="020F0502020204030204" pitchFamily="34" charset="0"/>
              </a:rPr>
              <a:t>refiere a los principios formales del </a:t>
            </a:r>
            <a:r>
              <a:rPr lang="es-EC" sz="2000" u="sng" dirty="0">
                <a:latin typeface="High Tower Text" panose="02040502050506030303" pitchFamily="18" charset="0"/>
                <a:ea typeface="Calibri" panose="020F0502020204030204" pitchFamily="34" charset="0"/>
              </a:rPr>
              <a:t>razonamiento </a:t>
            </a:r>
            <a:r>
              <a:rPr lang="es-EC" sz="2000" u="sng" dirty="0" smtClean="0">
                <a:latin typeface="High Tower Text" panose="02040502050506030303" pitchFamily="18" charset="0"/>
                <a:ea typeface="Calibri" panose="020F0502020204030204" pitchFamily="34" charset="0"/>
              </a:rPr>
              <a:t>aproximado</a:t>
            </a:r>
            <a:r>
              <a:rPr lang="es-EC" sz="2000" dirty="0" smtClean="0">
                <a:latin typeface="High Tower Text" panose="02040502050506030303" pitchFamily="18" charset="0"/>
                <a:ea typeface="Calibri" panose="020F050202020403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High Tower Text" panose="02040502050506030303" pitchFamily="18" charset="0"/>
                <a:ea typeface="Calibri" panose="020F0502020204030204" pitchFamily="34" charset="0"/>
              </a:rPr>
              <a:t>Su </a:t>
            </a:r>
            <a:r>
              <a:rPr lang="es-EC" sz="2000" dirty="0">
                <a:latin typeface="High Tower Text" panose="02040502050506030303" pitchFamily="18" charset="0"/>
                <a:ea typeface="Calibri" panose="020F0502020204030204" pitchFamily="34" charset="0"/>
              </a:rPr>
              <a:t>tolerancia con la imprecisión, </a:t>
            </a:r>
            <a:r>
              <a:rPr lang="es-EC" sz="2000" dirty="0" smtClean="0">
                <a:latin typeface="High Tower Text" panose="02040502050506030303" pitchFamily="18" charset="0"/>
                <a:ea typeface="Calibri" panose="020F0502020204030204" pitchFamily="34" charset="0"/>
              </a:rPr>
              <a:t>y capacidad </a:t>
            </a:r>
            <a:r>
              <a:rPr lang="es-EC" sz="2000" dirty="0">
                <a:latin typeface="High Tower Text" panose="02040502050506030303" pitchFamily="18" charset="0"/>
                <a:ea typeface="Calibri" panose="020F0502020204030204" pitchFamily="34" charset="0"/>
              </a:rPr>
              <a:t>para modelar problemas no-lineales</a:t>
            </a:r>
            <a:endParaRPr lang="es-US" sz="2000" dirty="0" smtClean="0">
              <a:latin typeface="High Tower Text" panose="02040502050506030303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US" sz="2000" dirty="0" smtClean="0">
                <a:latin typeface="High Tower Text" panose="02040502050506030303" pitchFamily="18" charset="0"/>
                <a:ea typeface="Calibri" panose="020F0502020204030204" pitchFamily="34" charset="0"/>
              </a:rPr>
              <a:t>para </a:t>
            </a:r>
            <a:r>
              <a:rPr lang="es-US" sz="2000" dirty="0">
                <a:latin typeface="High Tower Text" panose="02040502050506030303" pitchFamily="18" charset="0"/>
                <a:ea typeface="Calibri" panose="020F0502020204030204" pitchFamily="34" charset="0"/>
              </a:rPr>
              <a:t>la Lógica Fuzzy las funciones que se aplican son el Seno y el Coseno debido a que, el rango en el que se trabaja es entre 0 y 1.</a:t>
            </a:r>
            <a:endParaRPr lang="en-US" sz="2000" dirty="0">
              <a:latin typeface="High Tower Text" panose="0204050205050603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442516" y="5240106"/>
                <a:ext cx="3585404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𝑃𝑉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𝑃𝑉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𝑃𝑉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16" y="5240106"/>
                <a:ext cx="3585404" cy="6108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36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Método Regresión Logística</a:t>
            </a: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4114800" y="2547695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US" sz="2000" dirty="0">
                <a:latin typeface="High Tower Text" panose="02040502050506030303" pitchFamily="18" charset="0"/>
                <a:ea typeface="Calibri" panose="020F0502020204030204" pitchFamily="34" charset="0"/>
              </a:rPr>
              <a:t>M</a:t>
            </a:r>
            <a:r>
              <a:rPr lang="es-US" sz="2000" dirty="0" smtClean="0">
                <a:latin typeface="High Tower Text" panose="02040502050506030303" pitchFamily="18" charset="0"/>
                <a:ea typeface="Calibri" panose="020F0502020204030204" pitchFamily="34" charset="0"/>
              </a:rPr>
              <a:t>ediante </a:t>
            </a:r>
            <a:r>
              <a:rPr lang="es-US" sz="2000" dirty="0">
                <a:latin typeface="High Tower Text" panose="02040502050506030303" pitchFamily="18" charset="0"/>
                <a:ea typeface="Calibri" panose="020F0502020204030204" pitchFamily="34" charset="0"/>
              </a:rPr>
              <a:t>el uso de su transformación logarítmica (</a:t>
            </a:r>
            <a:r>
              <a:rPr lang="es-US" sz="2000" i="1" dirty="0" err="1">
                <a:latin typeface="High Tower Text" panose="02040502050506030303" pitchFamily="18" charset="0"/>
                <a:ea typeface="Calibri" panose="020F0502020204030204" pitchFamily="34" charset="0"/>
              </a:rPr>
              <a:t>logit</a:t>
            </a:r>
            <a:r>
              <a:rPr lang="es-US" sz="2000" dirty="0">
                <a:latin typeface="High Tower Text" panose="02040502050506030303" pitchFamily="18" charset="0"/>
                <a:ea typeface="Calibri" panose="020F0502020204030204" pitchFamily="34" charset="0"/>
              </a:rPr>
              <a:t>) como una función lineal que garantiza que las predicciones estén dentro de un rango de valores posibles para </a:t>
            </a:r>
            <a:r>
              <a:rPr lang="es-US" sz="2000" u="sng" dirty="0">
                <a:latin typeface="High Tower Text" panose="02040502050506030303" pitchFamily="18" charset="0"/>
                <a:ea typeface="Calibri" panose="020F0502020204030204" pitchFamily="34" charset="0"/>
              </a:rPr>
              <a:t>la variable respuesta</a:t>
            </a:r>
            <a:endParaRPr lang="en-US" sz="2000" u="sng" dirty="0">
              <a:latin typeface="High Tower Text" panose="02040502050506030303" pitchFamily="18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06" y="2707558"/>
            <a:ext cx="3672284" cy="23104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4199558" y="4199974"/>
                <a:ext cx="5527576" cy="1653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     </m:t>
                          </m:r>
                          <m:r>
                            <a:rPr lang="es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sSubSup>
                                <m:sSubSup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s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s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s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sup>
                          </m:sSup>
                        </m:den>
                      </m:f>
                      <m:r>
                        <a:rPr lang="es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           </m:t>
                      </m:r>
                    </m:oMath>
                  </m:oMathPara>
                </a14:m>
                <a:endParaRPr lang="es-EC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endParaRPr lang="en-US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s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s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s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es-US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s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s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s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…+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𝑝𝑖</m:t>
                          </m:r>
                        </m:sub>
                      </m:sSub>
                      <m:r>
                        <a:rPr lang="es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558" y="4199974"/>
                <a:ext cx="5527576" cy="1653081"/>
              </a:xfrm>
              <a:prstGeom prst="rect">
                <a:avLst/>
              </a:prstGeom>
              <a:blipFill rotWithShape="0">
                <a:blip r:embed="rId3"/>
                <a:stretch>
                  <a:fillRect b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ángulo 7"/>
          <p:cNvSpPr/>
          <p:nvPr/>
        </p:nvSpPr>
        <p:spPr>
          <a:xfrm>
            <a:off x="504676" y="1340890"/>
            <a:ext cx="81821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S" sz="2000" dirty="0">
                <a:latin typeface="High Tower Text" panose="02040502050506030303" pitchFamily="18" charset="0"/>
                <a:ea typeface="Calibri" panose="020F0502020204030204" pitchFamily="34" charset="0"/>
              </a:rPr>
              <a:t>Los modelos de regresión logística </a:t>
            </a:r>
            <a:r>
              <a:rPr lang="es-US" sz="2000" dirty="0" smtClean="0">
                <a:latin typeface="High Tower Text" panose="02040502050506030303" pitchFamily="18" charset="0"/>
                <a:ea typeface="Calibri" panose="020F0502020204030204" pitchFamily="34" charset="0"/>
              </a:rPr>
              <a:t>son de uso </a:t>
            </a:r>
            <a:r>
              <a:rPr lang="es-US" sz="2000" dirty="0">
                <a:latin typeface="High Tower Text" panose="02040502050506030303" pitchFamily="18" charset="0"/>
                <a:ea typeface="Calibri" panose="020F0502020204030204" pitchFamily="34" charset="0"/>
              </a:rPr>
              <a:t>tanto explicativo como </a:t>
            </a:r>
            <a:r>
              <a:rPr lang="es-US" sz="2000" dirty="0" smtClean="0">
                <a:latin typeface="High Tower Text" panose="02040502050506030303" pitchFamily="18" charset="0"/>
                <a:ea typeface="Calibri" panose="020F0502020204030204" pitchFamily="34" charset="0"/>
              </a:rPr>
              <a:t>predictivo de análisis </a:t>
            </a:r>
            <a:r>
              <a:rPr lang="es-US" sz="2000" b="1" dirty="0" err="1">
                <a:latin typeface="High Tower Text" panose="02040502050506030303" pitchFamily="18" charset="0"/>
                <a:ea typeface="Calibri" panose="020F0502020204030204" pitchFamily="34" charset="0"/>
              </a:rPr>
              <a:t>bivariado</a:t>
            </a:r>
            <a:r>
              <a:rPr lang="es-US" sz="2000" b="1" dirty="0">
                <a:latin typeface="High Tower Text" panose="02040502050506030303" pitchFamily="18" charset="0"/>
                <a:ea typeface="Calibri" panose="020F0502020204030204" pitchFamily="34" charset="0"/>
              </a:rPr>
              <a:t> o </a:t>
            </a:r>
            <a:r>
              <a:rPr lang="es-US" sz="2000" b="1" dirty="0" smtClean="0">
                <a:latin typeface="High Tower Text" panose="02040502050506030303" pitchFamily="18" charset="0"/>
                <a:ea typeface="Calibri" panose="020F0502020204030204" pitchFamily="34" charset="0"/>
              </a:rPr>
              <a:t>multivariado </a:t>
            </a:r>
            <a:r>
              <a:rPr lang="es-US" sz="2000" dirty="0" smtClean="0">
                <a:latin typeface="High Tower Text" panose="02040502050506030303" pitchFamily="18" charset="0"/>
                <a:ea typeface="Calibri" panose="020F0502020204030204" pitchFamily="34" charset="0"/>
              </a:rPr>
              <a:t>define</a:t>
            </a:r>
            <a:r>
              <a:rPr lang="es-US" sz="2000" b="1" dirty="0" smtClean="0">
                <a:latin typeface="High Tower Text" panose="02040502050506030303" pitchFamily="18" charset="0"/>
                <a:ea typeface="Calibri" panose="020F0502020204030204" pitchFamily="34" charset="0"/>
              </a:rPr>
              <a:t> </a:t>
            </a:r>
            <a:r>
              <a:rPr lang="es-US" sz="2000" dirty="0">
                <a:latin typeface="High Tower Text" panose="02040502050506030303" pitchFamily="18" charset="0"/>
                <a:ea typeface="Calibri" panose="020F0502020204030204" pitchFamily="34" charset="0"/>
              </a:rPr>
              <a:t>si una variable binomial </a:t>
            </a:r>
            <a:r>
              <a:rPr lang="es-US" sz="2000" dirty="0" smtClean="0">
                <a:latin typeface="High Tower Text" panose="02040502050506030303" pitchFamily="18" charset="0"/>
                <a:ea typeface="Calibri" panose="020F0502020204030204" pitchFamily="34" charset="0"/>
              </a:rPr>
              <a:t>depende de otras variables.</a:t>
            </a:r>
            <a:endParaRPr lang="en-US" sz="2000" dirty="0"/>
          </a:p>
        </p:txBody>
      </p:sp>
      <p:sp>
        <p:nvSpPr>
          <p:cNvPr id="2" name="Rectángulo 1"/>
          <p:cNvSpPr/>
          <p:nvPr/>
        </p:nvSpPr>
        <p:spPr>
          <a:xfrm>
            <a:off x="23738" y="52067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US" dirty="0">
                <a:latin typeface="Times New Roman" panose="02020603050405020304" pitchFamily="18" charset="0"/>
                <a:ea typeface="Calibri" panose="020F0502020204030204" pitchFamily="34" charset="0"/>
              </a:rPr>
              <a:t>Clasificar individuos dentro de las categorías (presente/ausente)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93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Método </a:t>
            </a:r>
            <a:r>
              <a:rPr lang="es-EC" dirty="0"/>
              <a:t>Splines de Regresión Adaptativa Multivariada </a:t>
            </a:r>
            <a:endParaRPr lang="en-US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89" y="1952258"/>
            <a:ext cx="4464496" cy="2016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Rectángulo 4"/>
          <p:cNvSpPr/>
          <p:nvPr/>
        </p:nvSpPr>
        <p:spPr>
          <a:xfrm>
            <a:off x="5292080" y="2348880"/>
            <a:ext cx="32221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dirty="0">
                <a:latin typeface="High Tower Text" panose="02040502050506030303" pitchFamily="18" charset="0"/>
                <a:ea typeface="Calibri" panose="020F0502020204030204" pitchFamily="34" charset="0"/>
              </a:rPr>
              <a:t>MARS genera un proceso interno de </a:t>
            </a:r>
            <a:r>
              <a:rPr lang="es-EC" sz="2000" u="sng" dirty="0">
                <a:latin typeface="High Tower Text" panose="02040502050506030303" pitchFamily="18" charset="0"/>
                <a:ea typeface="Calibri" panose="020F0502020204030204" pitchFamily="34" charset="0"/>
              </a:rPr>
              <a:t>iteraciones </a:t>
            </a:r>
            <a:r>
              <a:rPr lang="es-EC" sz="2000" dirty="0">
                <a:latin typeface="High Tower Text" panose="02040502050506030303" pitchFamily="18" charset="0"/>
                <a:ea typeface="Calibri" panose="020F0502020204030204" pitchFamily="34" charset="0"/>
              </a:rPr>
              <a:t>llamado </a:t>
            </a:r>
            <a:r>
              <a:rPr lang="es-EC" sz="2000" b="1" dirty="0">
                <a:latin typeface="High Tower Text" panose="02040502050506030303" pitchFamily="18" charset="0"/>
                <a:ea typeface="Calibri" panose="020F0502020204030204" pitchFamily="34" charset="0"/>
              </a:rPr>
              <a:t>forward</a:t>
            </a:r>
            <a:r>
              <a:rPr lang="es-EC" sz="2000" dirty="0">
                <a:latin typeface="High Tower Text" panose="02040502050506030303" pitchFamily="18" charset="0"/>
                <a:ea typeface="Calibri" panose="020F0502020204030204" pitchFamily="34" charset="0"/>
              </a:rPr>
              <a:t> sobre las funciones bases definidas por las variables </a:t>
            </a:r>
            <a:r>
              <a:rPr lang="es-EC" sz="2000" dirty="0" smtClean="0">
                <a:latin typeface="High Tower Text" panose="02040502050506030303" pitchFamily="18" charset="0"/>
                <a:ea typeface="Calibri" panose="020F0502020204030204" pitchFamily="34" charset="0"/>
              </a:rPr>
              <a:t>posteriormente </a:t>
            </a:r>
            <a:r>
              <a:rPr lang="es-EC" sz="2000" u="sng" dirty="0">
                <a:latin typeface="High Tower Text" panose="02040502050506030303" pitchFamily="18" charset="0"/>
                <a:ea typeface="Calibri" panose="020F0502020204030204" pitchFamily="34" charset="0"/>
              </a:rPr>
              <a:t>descartará</a:t>
            </a:r>
            <a:r>
              <a:rPr lang="es-EC" sz="2000" dirty="0">
                <a:latin typeface="High Tower Text" panose="02040502050506030303" pitchFamily="18" charset="0"/>
                <a:ea typeface="Calibri" panose="020F0502020204030204" pitchFamily="34" charset="0"/>
              </a:rPr>
              <a:t> las que menos se ajustan al modelo mediante otro proceso llamado </a:t>
            </a:r>
            <a:r>
              <a:rPr lang="es-EC" sz="2000" b="1" dirty="0" err="1" smtClean="0">
                <a:latin typeface="High Tower Text" panose="02040502050506030303" pitchFamily="18" charset="0"/>
                <a:ea typeface="Calibri" panose="020F0502020204030204" pitchFamily="34" charset="0"/>
              </a:rPr>
              <a:t>backward</a:t>
            </a:r>
            <a:r>
              <a:rPr lang="es-EC" sz="2000" b="1" dirty="0" smtClean="0">
                <a:latin typeface="High Tower Text" panose="02040502050506030303" pitchFamily="18" charset="0"/>
                <a:ea typeface="Calibri" panose="020F0502020204030204" pitchFamily="34" charset="0"/>
              </a:rPr>
              <a:t>.</a:t>
            </a:r>
            <a:endParaRPr lang="en-US" sz="2000" b="1" dirty="0">
              <a:latin typeface="High Tower Text" panose="02040502050506030303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18133" y="425014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US" sz="2000" dirty="0" smtClean="0">
                <a:latin typeface="High Tower Text" panose="02040502050506030303" pitchFamily="18" charset="0"/>
                <a:ea typeface="Calibri" panose="020F0502020204030204" pitchFamily="34" charset="0"/>
              </a:rPr>
              <a:t>MARS es un método </a:t>
            </a:r>
            <a:r>
              <a:rPr lang="es-US" sz="2000" b="1" dirty="0" smtClean="0">
                <a:latin typeface="High Tower Text" panose="02040502050506030303" pitchFamily="18" charset="0"/>
                <a:ea typeface="Calibri" panose="020F0502020204030204" pitchFamily="34" charset="0"/>
              </a:rPr>
              <a:t>estadístico de regresión no lineal  </a:t>
            </a:r>
            <a:r>
              <a:rPr lang="es-US" sz="2000" dirty="0" smtClean="0">
                <a:latin typeface="High Tower Text" panose="02040502050506030303" pitchFamily="18" charset="0"/>
                <a:ea typeface="Calibri" panose="020F0502020204030204" pitchFamily="34" charset="0"/>
              </a:rPr>
              <a:t>que construye un conjunto de funciones base que están definidas en pares  a ambos lados de un nudo. </a:t>
            </a:r>
            <a:endParaRPr lang="en-US" sz="2000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76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Validación Modelos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004048" y="1275179"/>
            <a:ext cx="38164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2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524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igh Tower Text" panose="020405020505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matriz de confusión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igh Tower Text" panose="02040502050506030303" pitchFamily="18" charset="0"/>
            </a:endParaRPr>
          </a:p>
        </p:txBody>
      </p:sp>
      <p:pic>
        <p:nvPicPr>
          <p:cNvPr id="2049" name="Imagen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13" t="56641" r="9772" b="17259"/>
          <a:stretch>
            <a:fillRect/>
          </a:stretch>
        </p:blipFill>
        <p:spPr bwMode="auto">
          <a:xfrm>
            <a:off x="4823520" y="1675289"/>
            <a:ext cx="33432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1520" y="486613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Imagen 6" descr="http://www.scielo.org.co/img/revistas/iat/v21n1/a01i3.gi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0" t="18387" r="15099" b="-1269"/>
          <a:stretch/>
        </p:blipFill>
        <p:spPr bwMode="auto">
          <a:xfrm>
            <a:off x="520117" y="2060848"/>
            <a:ext cx="3200276" cy="2949302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-165745" y="123060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High Tower Text" panose="02040502050506030303" pitchFamily="18" charset="0"/>
                <a:ea typeface="Times New Roman" panose="02020603050405020304" pitchFamily="18" charset="0"/>
              </a:rPr>
              <a:t>Curva ROC </a:t>
            </a:r>
            <a:r>
              <a:rPr lang="en-US" b="1" dirty="0">
                <a:latin typeface="High Tower Text" panose="02040502050506030303" pitchFamily="18" charset="0"/>
                <a:ea typeface="Calibri" panose="020F0502020204030204" pitchFamily="34" charset="0"/>
              </a:rPr>
              <a:t>(Receiver operating characteristic analysis)</a:t>
            </a:r>
            <a:endParaRPr lang="en-US" dirty="0">
              <a:latin typeface="High Tower Text" panose="02040502050506030303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988990" y="3256439"/>
            <a:ext cx="4834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S" dirty="0" smtClean="0">
                <a:solidFill>
                  <a:srgbClr val="000000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Donde </a:t>
            </a:r>
            <a:r>
              <a:rPr lang="es-US" dirty="0">
                <a:solidFill>
                  <a:srgbClr val="000000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valores inferiores a 0,5 </a:t>
            </a:r>
            <a:r>
              <a:rPr lang="es-US" dirty="0">
                <a:latin typeface="High Tower Text" panose="02040502050506030303" pitchFamily="18" charset="0"/>
                <a:ea typeface="Calibri" panose="020F0502020204030204" pitchFamily="34" charset="0"/>
              </a:rPr>
              <a:t>indican que el modelo es realmente malo, ya que clasifica erróneamente más casos que el </a:t>
            </a:r>
            <a:r>
              <a:rPr lang="es-US" dirty="0" smtClean="0">
                <a:latin typeface="High Tower Text" panose="02040502050506030303" pitchFamily="18" charset="0"/>
                <a:ea typeface="Calibri" panose="020F0502020204030204" pitchFamily="34" charset="0"/>
              </a:rPr>
              <a:t>azar</a:t>
            </a:r>
            <a:r>
              <a:rPr lang="es-US" dirty="0">
                <a:latin typeface="High Tower Text" panose="02040502050506030303" pitchFamily="18" charset="0"/>
                <a:ea typeface="Calibri" panose="020F0502020204030204" pitchFamily="34" charset="0"/>
              </a:rPr>
              <a:t>.</a:t>
            </a:r>
            <a:endParaRPr lang="es-US" dirty="0" smtClean="0">
              <a:latin typeface="High Tower Text" panose="02040502050506030303" pitchFamily="18" charset="0"/>
              <a:ea typeface="Calibri" panose="020F0502020204030204" pitchFamily="34" charset="0"/>
            </a:endParaRPr>
          </a:p>
          <a:p>
            <a:pPr algn="just"/>
            <a:r>
              <a:rPr lang="es-US" dirty="0">
                <a:solidFill>
                  <a:srgbClr val="000000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V</a:t>
            </a:r>
            <a:r>
              <a:rPr lang="es-US" dirty="0" smtClean="0">
                <a:solidFill>
                  <a:srgbClr val="000000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alores </a:t>
            </a:r>
            <a:r>
              <a:rPr lang="es-US" dirty="0">
                <a:solidFill>
                  <a:srgbClr val="000000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de AUC de 0,5 a 0,7 se considera como bajo rendimiento del </a:t>
            </a:r>
            <a:r>
              <a:rPr lang="es-US" dirty="0" smtClean="0">
                <a:solidFill>
                  <a:srgbClr val="000000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modelo</a:t>
            </a:r>
            <a:r>
              <a:rPr lang="es-US" dirty="0">
                <a:solidFill>
                  <a:srgbClr val="000000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.</a:t>
            </a:r>
            <a:endParaRPr lang="es-US" dirty="0" smtClean="0">
              <a:solidFill>
                <a:srgbClr val="000000"/>
              </a:solidFill>
              <a:latin typeface="High Tower Text" panose="02040502050506030303" pitchFamily="18" charset="0"/>
              <a:ea typeface="Calibri" panose="020F0502020204030204" pitchFamily="34" charset="0"/>
            </a:endParaRPr>
          </a:p>
          <a:p>
            <a:pPr algn="just"/>
            <a:r>
              <a:rPr lang="es-US" dirty="0">
                <a:solidFill>
                  <a:srgbClr val="000000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V</a:t>
            </a:r>
            <a:r>
              <a:rPr lang="es-US" dirty="0" smtClean="0">
                <a:solidFill>
                  <a:srgbClr val="000000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alores </a:t>
            </a:r>
            <a:r>
              <a:rPr lang="es-US" dirty="0">
                <a:solidFill>
                  <a:srgbClr val="000000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entre  0,7 a 0,9 presume un rendimiento moderado del </a:t>
            </a:r>
            <a:r>
              <a:rPr lang="es-US" dirty="0" smtClean="0">
                <a:solidFill>
                  <a:srgbClr val="000000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modelo</a:t>
            </a:r>
            <a:r>
              <a:rPr lang="es-US" dirty="0">
                <a:solidFill>
                  <a:srgbClr val="000000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.</a:t>
            </a:r>
            <a:endParaRPr lang="es-US" dirty="0" smtClean="0">
              <a:solidFill>
                <a:srgbClr val="000000"/>
              </a:solidFill>
              <a:latin typeface="High Tower Text" panose="02040502050506030303" pitchFamily="18" charset="0"/>
              <a:ea typeface="Calibri" panose="020F0502020204030204" pitchFamily="34" charset="0"/>
            </a:endParaRPr>
          </a:p>
          <a:p>
            <a:pPr algn="just"/>
            <a:r>
              <a:rPr lang="es-US" dirty="0">
                <a:solidFill>
                  <a:srgbClr val="000000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V</a:t>
            </a:r>
            <a:r>
              <a:rPr lang="es-US" dirty="0" smtClean="0">
                <a:solidFill>
                  <a:srgbClr val="000000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alores  </a:t>
            </a:r>
            <a:r>
              <a:rPr lang="es-US" dirty="0">
                <a:solidFill>
                  <a:srgbClr val="000000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mayores a  0,9 estiman un nivel alto del </a:t>
            </a:r>
            <a:r>
              <a:rPr lang="es-US" dirty="0" smtClean="0">
                <a:solidFill>
                  <a:srgbClr val="000000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modelo.</a:t>
            </a:r>
            <a:endParaRPr lang="en-US" dirty="0">
              <a:latin typeface="High Tower Text" panose="02040502050506030303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1520" y="5174798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S" dirty="0">
                <a:solidFill>
                  <a:srgbClr val="000000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El AUC se calcula sumando el área </a:t>
            </a:r>
            <a:r>
              <a:rPr lang="es-US" dirty="0" smtClean="0">
                <a:solidFill>
                  <a:srgbClr val="000000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bajo la curva ROC </a:t>
            </a:r>
            <a:r>
              <a:rPr lang="es-US" dirty="0">
                <a:solidFill>
                  <a:srgbClr val="000000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y toma valores entre  0 a </a:t>
            </a:r>
            <a:r>
              <a:rPr lang="es-US" dirty="0" smtClean="0">
                <a:solidFill>
                  <a:srgbClr val="000000"/>
                </a:solidFill>
                <a:latin typeface="High Tower Text" panose="02040502050506030303" pitchFamily="18" charset="0"/>
                <a:ea typeface="Calibri" panose="020F0502020204030204" pitchFamily="34" charset="0"/>
              </a:rPr>
              <a:t>1</a:t>
            </a:r>
            <a:endParaRPr lang="es-US" dirty="0">
              <a:solidFill>
                <a:srgbClr val="000000"/>
              </a:solidFill>
              <a:latin typeface="High Tower Text" panose="02040502050506030303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91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87624" y="2996952"/>
            <a:ext cx="7559916" cy="2069189"/>
          </a:xfrm>
        </p:spPr>
        <p:txBody>
          <a:bodyPr/>
          <a:lstStyle/>
          <a:p>
            <a:pPr algn="ctr"/>
            <a:r>
              <a:rPr lang="es-EC" dirty="0" smtClean="0"/>
              <a:t>Metodología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8861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3568" y="2708920"/>
            <a:ext cx="8244284" cy="1073844"/>
          </a:xfrm>
        </p:spPr>
        <p:txBody>
          <a:bodyPr/>
          <a:lstStyle/>
          <a:p>
            <a:pPr algn="ctr"/>
            <a:r>
              <a:rPr lang="es-EC" dirty="0" smtClean="0"/>
              <a:t>Variables Dependientes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80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Datos de Presencia</a:t>
            </a:r>
            <a:endParaRPr lang="en-US" dirty="0"/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"/>
          <a:stretch/>
        </p:blipFill>
        <p:spPr bwMode="auto">
          <a:xfrm>
            <a:off x="604886" y="766986"/>
            <a:ext cx="3426631" cy="39787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407690" y="4743424"/>
            <a:ext cx="38210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S" dirty="0">
                <a:latin typeface="High Tower Text" panose="02040502050506030303" pitchFamily="18" charset="0"/>
                <a:ea typeface="Calibri" panose="020F0502020204030204" pitchFamily="34" charset="0"/>
              </a:rPr>
              <a:t>S</a:t>
            </a:r>
            <a:r>
              <a:rPr lang="es-US" dirty="0" smtClean="0">
                <a:latin typeface="High Tower Text" panose="02040502050506030303" pitchFamily="18" charset="0"/>
                <a:ea typeface="Calibri" panose="020F0502020204030204" pitchFamily="34" charset="0"/>
              </a:rPr>
              <a:t>e </a:t>
            </a:r>
            <a:r>
              <a:rPr lang="es-US" dirty="0" err="1">
                <a:latin typeface="High Tower Text" panose="02040502050506030303" pitchFamily="18" charset="0"/>
                <a:ea typeface="Calibri" panose="020F0502020204030204" pitchFamily="34" charset="0"/>
              </a:rPr>
              <a:t>georeferenció</a:t>
            </a:r>
            <a:r>
              <a:rPr lang="es-US" dirty="0">
                <a:latin typeface="High Tower Text" panose="02040502050506030303" pitchFamily="18" charset="0"/>
                <a:ea typeface="Calibri" panose="020F0502020204030204" pitchFamily="34" charset="0"/>
              </a:rPr>
              <a:t> únicamente las localidades donde existe casos confirmados </a:t>
            </a:r>
            <a:r>
              <a:rPr lang="es-US" b="1" dirty="0">
                <a:latin typeface="High Tower Text" panose="02040502050506030303" pitchFamily="18" charset="0"/>
                <a:ea typeface="Calibri" panose="020F0502020204030204" pitchFamily="34" charset="0"/>
              </a:rPr>
              <a:t>AUTÓCTONOS</a:t>
            </a:r>
            <a:r>
              <a:rPr lang="es-US" dirty="0">
                <a:latin typeface="High Tower Text" panose="02040502050506030303" pitchFamily="18" charset="0"/>
                <a:ea typeface="Calibri" panose="020F0502020204030204" pitchFamily="34" charset="0"/>
              </a:rPr>
              <a:t> del virus (</a:t>
            </a:r>
            <a:r>
              <a:rPr lang="es-US" b="1" dirty="0">
                <a:latin typeface="High Tower Text" panose="02040502050506030303" pitchFamily="18" charset="0"/>
                <a:ea typeface="Calibri" panose="020F0502020204030204" pitchFamily="34" charset="0"/>
              </a:rPr>
              <a:t>42 registros</a:t>
            </a:r>
            <a:r>
              <a:rPr lang="es-US" dirty="0" smtClean="0">
                <a:latin typeface="High Tower Text" panose="02040502050506030303" pitchFamily="18" charset="0"/>
                <a:ea typeface="Calibri" panose="020F0502020204030204" pitchFamily="34" charset="0"/>
              </a:rPr>
              <a:t>).</a:t>
            </a:r>
            <a:endParaRPr lang="en-US" sz="2400" dirty="0">
              <a:latin typeface="High Tower Text" panose="02040502050506030303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390205" y="146066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dirty="0" smtClean="0">
                <a:latin typeface="High Tower Text" panose="02040502050506030303" pitchFamily="18" charset="0"/>
              </a:rPr>
              <a:t>Boletines emitidos </a:t>
            </a:r>
            <a:r>
              <a:rPr lang="es-EC" dirty="0">
                <a:latin typeface="High Tower Text" panose="02040502050506030303" pitchFamily="18" charset="0"/>
              </a:rPr>
              <a:t>por la Subsecretaria de Vigilancia de la Salud </a:t>
            </a:r>
            <a:r>
              <a:rPr lang="es-EC" dirty="0" smtClean="0">
                <a:latin typeface="High Tower Text" panose="02040502050506030303" pitchFamily="18" charset="0"/>
              </a:rPr>
              <a:t>Publica</a:t>
            </a:r>
            <a:endParaRPr lang="en-US" dirty="0">
              <a:latin typeface="High Tower Text" panose="02040502050506030303" pitchFamily="18" charset="0"/>
            </a:endParaRPr>
          </a:p>
        </p:txBody>
      </p:sp>
      <p:pic>
        <p:nvPicPr>
          <p:cNvPr id="8" name="Imagen 7" descr="C:\Users\Adol\Desktop\MARIO\TESIS\INFORMACION GENERADA\presencia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" t="39925" r="4454" b="5137"/>
          <a:stretch/>
        </p:blipFill>
        <p:spPr bwMode="auto">
          <a:xfrm>
            <a:off x="4709160" y="2106998"/>
            <a:ext cx="3977640" cy="3354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733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Datos </a:t>
            </a:r>
            <a:r>
              <a:rPr lang="es-US" dirty="0"/>
              <a:t>de ausencia o Pseudo-ausencia</a:t>
            </a:r>
            <a:endParaRPr lang="en-US" dirty="0"/>
          </a:p>
        </p:txBody>
      </p:sp>
      <p:pic>
        <p:nvPicPr>
          <p:cNvPr id="4" name="Imagen 3" descr="C:\Users\Adol\Desktop\MARIO\TESIS\INFORMACION GENERADA\pseudo-ausencia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" t="39925" r="4448" b="4981"/>
          <a:stretch/>
        </p:blipFill>
        <p:spPr bwMode="auto">
          <a:xfrm>
            <a:off x="442516" y="1556792"/>
            <a:ext cx="4025265" cy="3411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4788024" y="1845463"/>
            <a:ext cx="3600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US" sz="2000" dirty="0" smtClean="0">
                <a:latin typeface="High Tower Text" panose="02040502050506030303" pitchFamily="18" charset="0"/>
                <a:ea typeface="Calibri" panose="020F0502020204030204" pitchFamily="34" charset="0"/>
              </a:rPr>
              <a:t>Las pseudo-ausencias para el presente estudio se generaron en función de los </a:t>
            </a:r>
            <a:r>
              <a:rPr lang="es-US" sz="2000" b="1" dirty="0" smtClean="0">
                <a:latin typeface="High Tower Text" panose="02040502050506030303" pitchFamily="18" charset="0"/>
                <a:ea typeface="Calibri" panose="020F0502020204030204" pitchFamily="34" charset="0"/>
              </a:rPr>
              <a:t>datos de presencia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US" sz="2000" dirty="0" smtClean="0">
              <a:latin typeface="High Tower Text" panose="02040502050506030303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US" sz="2000" b="1" dirty="0" smtClean="0">
                <a:latin typeface="High Tower Text" panose="02040502050506030303" pitchFamily="18" charset="0"/>
                <a:ea typeface="Calibri" panose="020F0502020204030204" pitchFamily="34" charset="0"/>
              </a:rPr>
              <a:t>Buffer 30 Km </a:t>
            </a:r>
            <a:r>
              <a:rPr lang="es-US" sz="2000" dirty="0" smtClean="0">
                <a:latin typeface="High Tower Text" panose="02040502050506030303" pitchFamily="18" charset="0"/>
                <a:ea typeface="Calibri" panose="020F0502020204030204" pitchFamily="34" charset="0"/>
              </a:rPr>
              <a:t>en el cual las condiciones medio-ambientales, topográficas, paisajísticas se estabilizan.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US" sz="2000" dirty="0" smtClean="0">
              <a:latin typeface="High Tower Text" panose="02040502050506030303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US" sz="2000" b="1" dirty="0">
                <a:latin typeface="High Tower Text" panose="02040502050506030303" pitchFamily="18" charset="0"/>
                <a:ea typeface="Calibri" panose="020F0502020204030204" pitchFamily="34" charset="0"/>
              </a:rPr>
              <a:t>Puntos aleatorios que exceden en un 10% </a:t>
            </a:r>
            <a:r>
              <a:rPr lang="es-US" sz="2000" dirty="0">
                <a:latin typeface="High Tower Text" panose="02040502050506030303" pitchFamily="18" charset="0"/>
                <a:ea typeface="Calibri" panose="020F0502020204030204" pitchFamily="34" charset="0"/>
              </a:rPr>
              <a:t>a la muestra total de presencia del vector</a:t>
            </a:r>
            <a:endParaRPr lang="en-US" sz="2000" dirty="0">
              <a:latin typeface="High Tower Text" panose="02040502050506030303" pitchFamily="18" charset="0"/>
            </a:endParaRPr>
          </a:p>
          <a:p>
            <a:pPr algn="just"/>
            <a:endParaRPr lang="en-US" sz="2000" dirty="0">
              <a:latin typeface="High Tower Text" panose="02040502050506030303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84420" y="5301208"/>
            <a:ext cx="274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US" dirty="0" smtClean="0">
                <a:latin typeface="High Tower Text" panose="02040502050506030303" pitchFamily="18" charset="0"/>
                <a:ea typeface="Calibri" panose="020F0502020204030204" pitchFamily="34" charset="0"/>
              </a:rPr>
              <a:t>48 </a:t>
            </a:r>
            <a:r>
              <a:rPr lang="es-US" dirty="0">
                <a:latin typeface="High Tower Text" panose="02040502050506030303" pitchFamily="18" charset="0"/>
                <a:ea typeface="Calibri" panose="020F0502020204030204" pitchFamily="34" charset="0"/>
              </a:rPr>
              <a:t>puntos </a:t>
            </a:r>
            <a:r>
              <a:rPr lang="es-US" dirty="0" smtClean="0">
                <a:latin typeface="High Tower Text" panose="02040502050506030303" pitchFamily="18" charset="0"/>
                <a:ea typeface="Calibri" panose="020F0502020204030204" pitchFamily="34" charset="0"/>
              </a:rPr>
              <a:t>pseudo-ausencia</a:t>
            </a:r>
            <a:endParaRPr lang="en-US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44284" cy="1073844"/>
          </a:xfrm>
        </p:spPr>
        <p:txBody>
          <a:bodyPr/>
          <a:lstStyle/>
          <a:p>
            <a:pPr algn="ctr"/>
            <a:r>
              <a:rPr lang="es-EC" dirty="0" smtClean="0"/>
              <a:t>Variables Independientes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20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277542" y="1412776"/>
            <a:ext cx="5410944" cy="3561366"/>
          </a:xfrm>
        </p:spPr>
        <p:txBody>
          <a:bodyPr/>
          <a:lstStyle/>
          <a:p>
            <a:pPr algn="just"/>
            <a:r>
              <a:rPr lang="es-EC" sz="2000" dirty="0"/>
              <a:t>El vector </a:t>
            </a:r>
            <a:r>
              <a:rPr lang="es-EC" sz="2000" i="1" dirty="0"/>
              <a:t>Aedes aegypti</a:t>
            </a:r>
            <a:r>
              <a:rPr lang="es-EC" sz="2000" dirty="0"/>
              <a:t> es el principal causante del dengue, la Chikungunya y el virus del Zika </a:t>
            </a:r>
            <a:r>
              <a:rPr lang="es-EC" sz="2000" dirty="0" smtClean="0"/>
              <a:t>.</a:t>
            </a:r>
          </a:p>
          <a:p>
            <a:pPr algn="just"/>
            <a:r>
              <a:rPr lang="es-EC" sz="2000" dirty="0"/>
              <a:t>S</a:t>
            </a:r>
            <a:r>
              <a:rPr lang="es-EC" sz="2000" dirty="0" smtClean="0"/>
              <a:t>e </a:t>
            </a:r>
            <a:r>
              <a:rPr lang="es-EC" sz="2000" dirty="0"/>
              <a:t>transmiten por picaduras de hembras infectadas</a:t>
            </a:r>
            <a:r>
              <a:rPr lang="es-US" sz="2000" dirty="0"/>
              <a:t>; en el Ecuador el Ministerio de Salud Pública (MSP) ha emitido la alerta </a:t>
            </a:r>
            <a:r>
              <a:rPr lang="es-US" sz="2000" dirty="0" smtClean="0"/>
              <a:t>epidemiológica 2015. </a:t>
            </a:r>
          </a:p>
          <a:p>
            <a:pPr algn="just"/>
            <a:r>
              <a:rPr lang="es-US" sz="2000" dirty="0" smtClean="0"/>
              <a:t>Existen </a:t>
            </a:r>
            <a:r>
              <a:rPr lang="es-US" sz="2000" dirty="0"/>
              <a:t>actualmente herramientas geo-informáticas y estadísticas que permiten Modelar el nicho ecológico de la especie </a:t>
            </a:r>
            <a:r>
              <a:rPr lang="es-US" sz="2000" dirty="0" smtClean="0"/>
              <a:t>con </a:t>
            </a:r>
            <a:r>
              <a:rPr lang="es-US" sz="2000" dirty="0"/>
              <a:t>el fin de identificar los mecanismos y acciones para contrarrestar una posible propagación de epidemias.</a:t>
            </a:r>
            <a:endParaRPr lang="en-US" sz="2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Antecedentes</a:t>
            </a:r>
            <a:endParaRPr lang="en-US" dirty="0"/>
          </a:p>
        </p:txBody>
      </p:sp>
      <p:pic>
        <p:nvPicPr>
          <p:cNvPr id="4102" name="Picture 6" descr="Resultado de imagen para ministerio de salud pub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3858"/>
            <a:ext cx="2401292" cy="152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sultado de imagen para si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0"/>
          <a:stretch/>
        </p:blipFill>
        <p:spPr bwMode="auto">
          <a:xfrm>
            <a:off x="229121" y="3428881"/>
            <a:ext cx="1583085" cy="224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sultado de imagen para no  mosc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99"/>
          <a:stretch/>
        </p:blipFill>
        <p:spPr bwMode="auto">
          <a:xfrm>
            <a:off x="1812206" y="4004316"/>
            <a:ext cx="1310795" cy="109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51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Predictoras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8932" t="22439" r="35057" b="8656"/>
          <a:stretch/>
        </p:blipFill>
        <p:spPr>
          <a:xfrm>
            <a:off x="179513" y="1052736"/>
            <a:ext cx="3457512" cy="5149487"/>
          </a:xfrm>
          <a:prstGeom prst="rect">
            <a:avLst/>
          </a:prstGeom>
        </p:spPr>
      </p:pic>
      <p:pic>
        <p:nvPicPr>
          <p:cNvPr id="10244" name="Picture 4" descr="Resultado de imagen para ine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582" y="3567038"/>
            <a:ext cx="1678401" cy="48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Resultado de imagen para sn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474" y="2162883"/>
            <a:ext cx="2087017" cy="68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Resultado de imagen para worldcli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62"/>
          <a:stretch/>
        </p:blipFill>
        <p:spPr bwMode="auto">
          <a:xfrm>
            <a:off x="4307328" y="1836462"/>
            <a:ext cx="1553815" cy="126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4313783" y="45091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Toda </a:t>
            </a:r>
            <a:r>
              <a:rPr lang="es-US" dirty="0">
                <a:latin typeface="Times New Roman" panose="02020603050405020304" pitchFamily="18" charset="0"/>
                <a:ea typeface="Calibri" panose="020F0502020204030204" pitchFamily="34" charset="0"/>
              </a:rPr>
              <a:t>la información recopilada como generada, se manejó con el Sistema de  Referencia WGS84 con proyección UTM, zona 17 Sur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98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 rotWithShape="1">
          <a:blip r:embed="rId2"/>
          <a:srcRect l="42857" t="24892" r="21076" b="18724"/>
          <a:stretch/>
        </p:blipFill>
        <p:spPr bwMode="auto">
          <a:xfrm>
            <a:off x="323528" y="1700808"/>
            <a:ext cx="3672408" cy="36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114135325"/>
              </p:ext>
            </p:extLst>
          </p:nvPr>
        </p:nvGraphicFramePr>
        <p:xfrm>
          <a:off x="4116585" y="1268760"/>
          <a:ext cx="302433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442516" y="626964"/>
            <a:ext cx="8244284" cy="1073844"/>
          </a:xfrm>
        </p:spPr>
        <p:txBody>
          <a:bodyPr/>
          <a:lstStyle/>
          <a:p>
            <a:r>
              <a:rPr lang="es-EC" dirty="0" smtClean="0"/>
              <a:t>Tratamiento previo de las variables </a:t>
            </a:r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7355160" y="1902774"/>
            <a:ext cx="1331640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Cortar </a:t>
            </a:r>
            <a:endParaRPr lang="en-US" dirty="0"/>
          </a:p>
        </p:txBody>
      </p:sp>
      <p:sp>
        <p:nvSpPr>
          <p:cNvPr id="6" name="Rectángulo 5"/>
          <p:cNvSpPr/>
          <p:nvPr/>
        </p:nvSpPr>
        <p:spPr>
          <a:xfrm>
            <a:off x="7261570" y="3126910"/>
            <a:ext cx="1558902" cy="7481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err="1" smtClean="0"/>
              <a:t>Rasterizar</a:t>
            </a:r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7241529" y="4553012"/>
            <a:ext cx="1558902" cy="7481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err="1" smtClean="0"/>
              <a:t>Rasterizar</a:t>
            </a:r>
            <a:endParaRPr lang="en-US" dirty="0"/>
          </a:p>
        </p:txBody>
      </p:sp>
      <p:sp>
        <p:nvSpPr>
          <p:cNvPr id="3" name="Rectángulo 2"/>
          <p:cNvSpPr/>
          <p:nvPr/>
        </p:nvSpPr>
        <p:spPr>
          <a:xfrm>
            <a:off x="7216235" y="3904940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*uso de suelo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42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Uso de Suelo</a:t>
            </a:r>
            <a:endParaRPr lang="en-US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619156619"/>
              </p:ext>
            </p:extLst>
          </p:nvPr>
        </p:nvGraphicFramePr>
        <p:xfrm>
          <a:off x="701527" y="1124744"/>
          <a:ext cx="4158505" cy="2479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7309" t="52953" r="27310" b="14563"/>
          <a:stretch/>
        </p:blipFill>
        <p:spPr>
          <a:xfrm>
            <a:off x="3232498" y="3818851"/>
            <a:ext cx="5371950" cy="2161882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 rotWithShape="1">
          <a:blip r:embed="rId4"/>
          <a:srcRect l="42358" t="29767" r="24316" b="16744"/>
          <a:stretch/>
        </p:blipFill>
        <p:spPr bwMode="auto">
          <a:xfrm>
            <a:off x="539552" y="3956547"/>
            <a:ext cx="2551103" cy="20241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5084167" y="1241221"/>
            <a:ext cx="38616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S" sz="2000" b="1" dirty="0" smtClean="0">
                <a:latin typeface="High Tower Text" panose="02040502050506030303" pitchFamily="18" charset="0"/>
                <a:ea typeface="Calibri" panose="020F0502020204030204" pitchFamily="34" charset="0"/>
              </a:rPr>
              <a:t>Método </a:t>
            </a:r>
            <a:r>
              <a:rPr lang="es-US" sz="2000" b="1" dirty="0">
                <a:latin typeface="High Tower Text" panose="02040502050506030303" pitchFamily="18" charset="0"/>
                <a:ea typeface="Calibri" panose="020F0502020204030204" pitchFamily="34" charset="0"/>
              </a:rPr>
              <a:t>Analítico de Saaty </a:t>
            </a:r>
            <a:endParaRPr lang="es-US" sz="2000" b="1" dirty="0" smtClean="0">
              <a:latin typeface="High Tower Text" panose="02040502050506030303" pitchFamily="18" charset="0"/>
              <a:ea typeface="Calibri" panose="020F0502020204030204" pitchFamily="34" charset="0"/>
            </a:endParaRPr>
          </a:p>
          <a:p>
            <a:pPr algn="just"/>
            <a:r>
              <a:rPr lang="es-US" sz="2000" dirty="0" smtClean="0">
                <a:latin typeface="High Tower Text" panose="02040502050506030303" pitchFamily="18" charset="0"/>
                <a:ea typeface="Calibri" panose="020F0502020204030204" pitchFamily="34" charset="0"/>
              </a:rPr>
              <a:t>se </a:t>
            </a:r>
            <a:r>
              <a:rPr lang="es-US" sz="2000" dirty="0">
                <a:latin typeface="High Tower Text" panose="02040502050506030303" pitchFamily="18" charset="0"/>
                <a:ea typeface="Calibri" panose="020F0502020204030204" pitchFamily="34" charset="0"/>
              </a:rPr>
              <a:t>fundamenta en jerarquizar los</a:t>
            </a:r>
            <a:r>
              <a:rPr lang="es-ES_tradnl" sz="2000" dirty="0">
                <a:latin typeface="High Tower Text" panose="02040502050506030303" pitchFamily="18" charset="0"/>
                <a:ea typeface="Calibri" panose="020F0502020204030204" pitchFamily="34" charset="0"/>
              </a:rPr>
              <a:t> componentes o variables mediante valores numéricos para los juicios de preferencia determinando de esta manera qué variable tiene la más alta prioridad</a:t>
            </a:r>
            <a:endParaRPr lang="en-US" sz="2000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7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Normalización las Variables</a:t>
            </a: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3995935" y="1412776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dirty="0">
                <a:latin typeface="High Tower Text" panose="02040502050506030303" pitchFamily="18" charset="0"/>
                <a:ea typeface="Calibri" panose="020F0502020204030204" pitchFamily="34" charset="0"/>
              </a:rPr>
              <a:t>El proceso de Normalización tiene como objetivo principal adimensionar y definir dentro de una sola escala [0,1] el valor de las </a:t>
            </a:r>
            <a:r>
              <a:rPr lang="es-EC" sz="2000" dirty="0" smtClean="0">
                <a:latin typeface="High Tower Text" panose="02040502050506030303" pitchFamily="18" charset="0"/>
                <a:ea typeface="Calibri" panose="020F0502020204030204" pitchFamily="34" charset="0"/>
              </a:rPr>
              <a:t>variables.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High Tower Text" panose="02040502050506030303" pitchFamily="18" charset="0"/>
                <a:ea typeface="Calibri" panose="020F0502020204030204" pitchFamily="34" charset="0"/>
              </a:rPr>
              <a:t>Adicionalmente </a:t>
            </a:r>
            <a:r>
              <a:rPr lang="es-EC" sz="2000" dirty="0">
                <a:latin typeface="High Tower Text" panose="02040502050506030303" pitchFamily="18" charset="0"/>
                <a:ea typeface="Calibri" panose="020F0502020204030204" pitchFamily="34" charset="0"/>
              </a:rPr>
              <a:t>se ajustó a cada una de ellas en relación a las condiciones extremas para la sobrevivencia del vector, con el fin realizar un sesgo previo al modelamiento y minimizar posibles errores.</a:t>
            </a:r>
            <a:endParaRPr lang="en-US" sz="2000" dirty="0">
              <a:latin typeface="High Tower Text" panose="02040502050506030303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0592" t="63781" r="43359" b="24407"/>
          <a:stretch/>
        </p:blipFill>
        <p:spPr>
          <a:xfrm>
            <a:off x="5364088" y="4797152"/>
            <a:ext cx="2262251" cy="93610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38740" t="27562" r="36909" b="29126"/>
          <a:stretch/>
        </p:blipFill>
        <p:spPr>
          <a:xfrm>
            <a:off x="144748" y="1412776"/>
            <a:ext cx="385118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44284" cy="1073844"/>
          </a:xfrm>
        </p:spPr>
        <p:txBody>
          <a:bodyPr/>
          <a:lstStyle/>
          <a:p>
            <a:pPr algn="ctr"/>
            <a:r>
              <a:rPr lang="es-EC" dirty="0" smtClean="0"/>
              <a:t>Aplicación de los Modelos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74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070659" y="1883858"/>
            <a:ext cx="2098576" cy="537030"/>
          </a:xfrm>
        </p:spPr>
        <p:txBody>
          <a:bodyPr/>
          <a:lstStyle/>
          <a:p>
            <a:r>
              <a:rPr lang="es-EC" dirty="0" smtClean="0"/>
              <a:t>Maxent</a:t>
            </a:r>
            <a:endParaRPr lang="en-U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Modelo Maxent</a:t>
            </a:r>
            <a:endParaRPr lang="en-US" dirty="0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28284" t="30838" r="37409" b="19173"/>
          <a:stretch/>
        </p:blipFill>
        <p:spPr bwMode="auto">
          <a:xfrm>
            <a:off x="457200" y="2420888"/>
            <a:ext cx="3325495" cy="2724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3"/>
          <a:srcRect t="11686" r="71715" b="10085"/>
          <a:stretch/>
        </p:blipFill>
        <p:spPr bwMode="auto">
          <a:xfrm>
            <a:off x="4067944" y="2204864"/>
            <a:ext cx="1946403" cy="356344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3223795" y="5768312"/>
            <a:ext cx="362605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S" sz="1500" b="1" dirty="0">
                <a:latin typeface="Times New Roman" panose="02020603050405020304" pitchFamily="18" charset="0"/>
                <a:ea typeface="Calibri" panose="020F0502020204030204" pitchFamily="34" charset="0"/>
              </a:rPr>
              <a:t>Contribución de las variables predictoras </a:t>
            </a:r>
            <a:endParaRPr lang="en-US" sz="1500" dirty="0"/>
          </a:p>
        </p:txBody>
      </p:sp>
      <p:pic>
        <p:nvPicPr>
          <p:cNvPr id="9" name="Imagen 8"/>
          <p:cNvPicPr/>
          <p:nvPr/>
        </p:nvPicPr>
        <p:blipFill rotWithShape="1">
          <a:blip r:embed="rId4"/>
          <a:srcRect t="11037" r="72012" b="55060"/>
          <a:stretch/>
        </p:blipFill>
        <p:spPr bwMode="auto">
          <a:xfrm>
            <a:off x="6642281" y="1436183"/>
            <a:ext cx="2044519" cy="1432380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6717448" y="2834845"/>
            <a:ext cx="19078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S" sz="15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Curvas de Respuesta</a:t>
            </a:r>
            <a:endParaRPr lang="en-US" sz="1500" dirty="0"/>
          </a:p>
        </p:txBody>
      </p:sp>
      <p:pic>
        <p:nvPicPr>
          <p:cNvPr id="11" name="Imagen 10" descr="C:\Users\Adol\Desktop\MARIO\TESIS\RESULTADOS MAXENT\final_final\plots\Aedes_Aegypti_jacknife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297" y="3329117"/>
            <a:ext cx="2056190" cy="22471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Rectángulo 11"/>
          <p:cNvSpPr/>
          <p:nvPr/>
        </p:nvSpPr>
        <p:spPr>
          <a:xfrm>
            <a:off x="6889133" y="5543835"/>
            <a:ext cx="160973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S" sz="15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Test de Jackknife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9649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76846" y="1470513"/>
            <a:ext cx="3250704" cy="681046"/>
          </a:xfrm>
        </p:spPr>
        <p:txBody>
          <a:bodyPr/>
          <a:lstStyle/>
          <a:p>
            <a:r>
              <a:rPr lang="es-EC" dirty="0" smtClean="0"/>
              <a:t>Lógica Difusa</a:t>
            </a:r>
            <a:endParaRPr lang="en-U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Método de Lógica Difusa o FUZZY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8931" t="29329" r="35611" b="30313"/>
          <a:stretch/>
        </p:blipFill>
        <p:spPr>
          <a:xfrm>
            <a:off x="442515" y="2116724"/>
            <a:ext cx="4310479" cy="38419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4932040" y="2151559"/>
                <a:ext cx="3933806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52095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s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Para analizar la probabilidad de ocurrencia de cada variable es necesario utilizar las siguientes fórmulas:</a:t>
                </a:r>
                <a:endPara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252095"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𝑃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  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𝑆𝑒𝑛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𝑅</m:t>
                          </m:r>
                        </m:e>
                      </m:d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 ˄   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𝑃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  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𝐶𝑜𝑠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s-EC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𝑅</m:t>
                          </m:r>
                        </m:e>
                      </m:d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     </m:t>
                      </m:r>
                    </m:oMath>
                  </m:oMathPara>
                </a14:m>
                <a:endPara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2151559"/>
                <a:ext cx="3933806" cy="2062103"/>
              </a:xfrm>
              <a:prstGeom prst="rect">
                <a:avLst/>
              </a:prstGeom>
              <a:blipFill rotWithShape="0">
                <a:blip r:embed="rId4"/>
                <a:stretch>
                  <a:fillRect l="-1240" r="-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25096" t="47047" r="33551" b="41783"/>
          <a:stretch/>
        </p:blipFill>
        <p:spPr>
          <a:xfrm>
            <a:off x="4932040" y="4664413"/>
            <a:ext cx="3776712" cy="57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3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16198" y="1916832"/>
            <a:ext cx="8229600" cy="4242306"/>
          </a:xfrm>
        </p:spPr>
        <p:txBody>
          <a:bodyPr/>
          <a:lstStyle/>
          <a:p>
            <a:r>
              <a:rPr lang="es-EC" dirty="0" smtClean="0"/>
              <a:t>SPSS 23</a:t>
            </a:r>
            <a:endParaRPr lang="en-U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Método Regresión Logística</a:t>
            </a:r>
            <a:endParaRPr lang="en-US" dirty="0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22975" t="8819" r="26622" b="18265"/>
          <a:stretch/>
        </p:blipFill>
        <p:spPr bwMode="auto">
          <a:xfrm>
            <a:off x="416198" y="2492896"/>
            <a:ext cx="3291706" cy="309634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3"/>
          <a:srcRect l="20005" t="49541" r="11363" b="12327"/>
          <a:stretch/>
        </p:blipFill>
        <p:spPr bwMode="auto">
          <a:xfrm>
            <a:off x="4335734" y="2124075"/>
            <a:ext cx="4177665" cy="1304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23435" t="38188" r="17901" b="50984"/>
          <a:stretch/>
        </p:blipFill>
        <p:spPr>
          <a:xfrm>
            <a:off x="3995936" y="4941168"/>
            <a:ext cx="4857263" cy="50405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29523" t="40156" r="35057" b="37204"/>
          <a:stretch/>
        </p:blipFill>
        <p:spPr>
          <a:xfrm>
            <a:off x="4604096" y="3859276"/>
            <a:ext cx="3096345" cy="111274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716016" y="3717032"/>
            <a:ext cx="1104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 smtClean="0"/>
              <a:t>Función </a:t>
            </a:r>
            <a:r>
              <a:rPr lang="es-EC" sz="1200" dirty="0"/>
              <a:t>L</a:t>
            </a:r>
            <a:r>
              <a:rPr lang="es-EC" sz="1200" dirty="0" smtClean="0"/>
              <a:t>ogit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9311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16843" y="1335744"/>
            <a:ext cx="8229600" cy="4242306"/>
          </a:xfrm>
        </p:spPr>
        <p:txBody>
          <a:bodyPr/>
          <a:lstStyle/>
          <a:p>
            <a:r>
              <a:rPr lang="es-EC" dirty="0" smtClean="0"/>
              <a:t>MARS</a:t>
            </a:r>
            <a:endParaRPr lang="en-U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MARS</a:t>
            </a:r>
            <a:endParaRPr lang="en-US" dirty="0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13607" t="33280" r="53055" b="19519"/>
          <a:stretch/>
        </p:blipFill>
        <p:spPr bwMode="auto">
          <a:xfrm>
            <a:off x="539552" y="1854797"/>
            <a:ext cx="3773279" cy="314607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5220072" y="1484784"/>
            <a:ext cx="2934072" cy="3516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US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BF2 = max( 0, 0.416 - [bio_15n])</a:t>
            </a:r>
            <a:endParaRPr lang="en-US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US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BF3 = max( 0, [inunda_n] - 0.015118)</a:t>
            </a:r>
            <a:endParaRPr lang="en-US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US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BF4 = max( 0, 0.015118 - [inunda_n])</a:t>
            </a:r>
            <a:endParaRPr lang="en-US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US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BF5 = max( 0, [pobreza_n] - 0.723404)</a:t>
            </a:r>
            <a:endParaRPr lang="en-US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US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BF6 = max( 0, 0.723404 - [pobreza_n])</a:t>
            </a:r>
            <a:endParaRPr lang="en-US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US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BF7 = max( 0, [poblados_n] - 0.392163)</a:t>
            </a:r>
            <a:endParaRPr lang="en-US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US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BF8 = max( 0, 0.392163 - [poblados_n])</a:t>
            </a:r>
            <a:endParaRPr lang="en-US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US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BF9 = max( 0, [bio_8n] + 5.96046e-008)</a:t>
            </a:r>
            <a:endParaRPr lang="en-US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US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BF11 = max( 0, 0.72619 - [bio_5n])</a:t>
            </a:r>
            <a:endParaRPr lang="en-US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US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BF12 = max( 0, [bio_12n] - 0.863209)</a:t>
            </a:r>
            <a:endParaRPr lang="en-US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US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BF14 = max( 0, [bio_2n] - 0.764706)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539552" y="5218208"/>
                <a:ext cx="7758608" cy="719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s-US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𝑌</m:t>
                    </m:r>
                    <m:r>
                      <a:rPr lang="es-US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−0.630691 − 1.29024 ∗ </m:t>
                    </m:r>
                    <m:r>
                      <a:rPr lang="es-US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𝐵𝐹</m:t>
                    </m:r>
                    <m:r>
                      <a:rPr lang="es-US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2 − 0.26154 ∗ </m:t>
                    </m:r>
                    <m:r>
                      <a:rPr lang="es-US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𝐵𝐹</m:t>
                    </m:r>
                    <m:r>
                      <a:rPr lang="es-US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3 − 18.1487 ∗ </m:t>
                    </m:r>
                    <m:r>
                      <a:rPr lang="es-US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𝐵𝐹</m:t>
                    </m:r>
                    <m:r>
                      <a:rPr lang="es-US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  − 1.46987 ∗ </m:t>
                    </m:r>
                    <m:r>
                      <a:rPr lang="es-US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𝐵𝐹</m:t>
                    </m:r>
                    <m:r>
                      <a:rPr lang="es-US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5 − 0.283358 ∗ </m:t>
                    </m:r>
                    <m:r>
                      <a:rPr lang="es-US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𝐵𝐹</m:t>
                    </m:r>
                    <m:r>
                      <a:rPr lang="es-US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6 − 0.480713 ∗ </m:t>
                    </m:r>
                    <m:r>
                      <a:rPr lang="es-US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𝐵𝐹</m:t>
                    </m:r>
                    <m:r>
                      <a:rPr lang="es-US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7 − 0.583341 ∗ </m:t>
                    </m:r>
                    <m:r>
                      <a:rPr lang="es-US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𝐵𝐹</m:t>
                    </m:r>
                    <m:r>
                      <a:rPr lang="es-US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 + 2.07942 ∗ </m:t>
                    </m:r>
                    <m:r>
                      <a:rPr lang="es-US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𝐵𝐹</m:t>
                    </m:r>
                    <m:r>
                      <a:rPr lang="es-US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 + 2.0564 ∗ </m:t>
                    </m:r>
                    <m:r>
                      <a:rPr lang="es-US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𝐵𝐹</m:t>
                    </m:r>
                    <m:r>
                      <a:rPr lang="es-US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11 + 3.74046 ∗ </m:t>
                    </m:r>
                    <m:r>
                      <a:rPr lang="es-US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𝐵𝐹</m:t>
                    </m:r>
                    <m:r>
                      <a:rPr lang="es-US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 + 1.33308 ∗ </m:t>
                    </m:r>
                    <m:r>
                      <a:rPr lang="es-US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𝐵𝐹</m:t>
                    </m:r>
                    <m:r>
                      <a:rPr lang="es-US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14  </m:t>
                    </m:r>
                  </m:oMath>
                </a14:m>
                <a:r>
                  <a:rPr lang="es-US" sz="1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en-US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218208"/>
                <a:ext cx="7758608" cy="7196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adroTexto 6"/>
          <p:cNvSpPr txBox="1"/>
          <p:nvPr/>
        </p:nvSpPr>
        <p:spPr>
          <a:xfrm>
            <a:off x="4418856" y="1267451"/>
            <a:ext cx="1284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 smtClean="0"/>
              <a:t>Funciones Base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0197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87624" y="2492896"/>
            <a:ext cx="7559916" cy="792088"/>
          </a:xfrm>
        </p:spPr>
        <p:txBody>
          <a:bodyPr/>
          <a:lstStyle/>
          <a:p>
            <a:pPr algn="ctr"/>
            <a:r>
              <a:rPr lang="es-EC" dirty="0" smtClean="0"/>
              <a:t>RESULTADOS</a:t>
            </a:r>
            <a:br>
              <a:rPr lang="es-EC" dirty="0" smtClean="0"/>
            </a:br>
            <a:endParaRPr lang="es-EC" dirty="0"/>
          </a:p>
        </p:txBody>
      </p:sp>
      <p:sp>
        <p:nvSpPr>
          <p:cNvPr id="3" name="Título 2"/>
          <p:cNvSpPr txBox="1">
            <a:spLocks/>
          </p:cNvSpPr>
          <p:nvPr/>
        </p:nvSpPr>
        <p:spPr>
          <a:xfrm>
            <a:off x="845440" y="3429000"/>
            <a:ext cx="8244284" cy="1073844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i="1" cap="all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3200" kern="0" dirty="0" smtClean="0">
                <a:solidFill>
                  <a:srgbClr val="339966"/>
                </a:solidFill>
              </a:rPr>
              <a:t>Gráficos y estadísticos</a:t>
            </a:r>
            <a:endParaRPr lang="en-US" sz="3200" kern="0" dirty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9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36504"/>
          </a:xfrm>
        </p:spPr>
        <p:txBody>
          <a:bodyPr/>
          <a:lstStyle/>
          <a:p>
            <a:pPr marL="0" indent="0" algn="just">
              <a:buNone/>
            </a:pPr>
            <a:r>
              <a:rPr lang="es-US" sz="2000" b="1" dirty="0" smtClean="0">
                <a:solidFill>
                  <a:srgbClr val="339966"/>
                </a:solidFill>
              </a:rPr>
              <a:t>Objetivo General</a:t>
            </a:r>
          </a:p>
          <a:p>
            <a:pPr algn="just"/>
            <a:r>
              <a:rPr lang="es-US" sz="2000" dirty="0"/>
              <a:t>Modelar el nicho ecológico de la especie </a:t>
            </a:r>
            <a:r>
              <a:rPr lang="es-US" sz="2000" i="1" dirty="0"/>
              <a:t>Aedes aegypti </a:t>
            </a:r>
            <a:r>
              <a:rPr lang="es-US" sz="2000" dirty="0"/>
              <a:t>vector del virus Zika en el Ecuador continental mediante la aplicación de modelos probabilísticos y herramientas geo-informáticas, que generen un referente para la planificación en el control y prevención ante un posible riesgo epidemiológico.</a:t>
            </a:r>
            <a:endParaRPr lang="en-US" sz="2000" dirty="0"/>
          </a:p>
          <a:p>
            <a:pPr marL="0" indent="0" algn="just">
              <a:buNone/>
            </a:pPr>
            <a:r>
              <a:rPr lang="es-US" sz="2000" b="1" dirty="0" smtClean="0">
                <a:solidFill>
                  <a:srgbClr val="339966"/>
                </a:solidFill>
              </a:rPr>
              <a:t>Objetivos Específicos</a:t>
            </a:r>
            <a:endParaRPr lang="es-US" sz="2000" dirty="0" smtClean="0"/>
          </a:p>
          <a:p>
            <a:pPr algn="just"/>
            <a:r>
              <a:rPr lang="es-US" sz="2000" dirty="0"/>
              <a:t>Determinar los valores de las variables dependientes e independientes de los modelos en cada punto de muestreo.</a:t>
            </a:r>
            <a:endParaRPr lang="en-US" sz="2000" dirty="0"/>
          </a:p>
          <a:p>
            <a:pPr lvl="0" algn="just"/>
            <a:r>
              <a:rPr lang="es-US" sz="2000" dirty="0" smtClean="0"/>
              <a:t>Generar </a:t>
            </a:r>
            <a:r>
              <a:rPr lang="es-US" sz="2000" dirty="0"/>
              <a:t>y evaluar </a:t>
            </a:r>
            <a:r>
              <a:rPr lang="es-US" sz="2000" dirty="0" smtClean="0"/>
              <a:t>el modelo más </a:t>
            </a:r>
            <a:r>
              <a:rPr lang="es-US" sz="2000" dirty="0"/>
              <a:t>adecuado  para el estudio del </a:t>
            </a:r>
            <a:r>
              <a:rPr lang="es-US" sz="2000" i="1" dirty="0"/>
              <a:t>Aedes aegypti </a:t>
            </a:r>
            <a:r>
              <a:rPr lang="es-US" sz="2000" dirty="0"/>
              <a:t>vector del virus Zika.</a:t>
            </a:r>
            <a:endParaRPr lang="en-US" sz="2000" dirty="0"/>
          </a:p>
          <a:p>
            <a:pPr lvl="0" algn="just"/>
            <a:r>
              <a:rPr lang="es-US" sz="2000" dirty="0" smtClean="0"/>
              <a:t>Delimitar </a:t>
            </a:r>
            <a:r>
              <a:rPr lang="es-US" sz="2000" dirty="0"/>
              <a:t>y caracterizar las zonas con mayor riesgo epidemiológico.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08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42516" y="1484784"/>
            <a:ext cx="8229600" cy="4242306"/>
          </a:xfrm>
        </p:spPr>
        <p:txBody>
          <a:bodyPr/>
          <a:lstStyle/>
          <a:p>
            <a:r>
              <a:rPr lang="es-EC" dirty="0" smtClean="0"/>
              <a:t>Maxent</a:t>
            </a:r>
            <a:endParaRPr lang="en-U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Modelos generados</a:t>
            </a:r>
            <a:endParaRPr lang="en-US" dirty="0"/>
          </a:p>
        </p:txBody>
      </p:sp>
      <p:pic>
        <p:nvPicPr>
          <p:cNvPr id="4" name="Imagen 3" descr="C:\Users\Adol\Desktop\MARIO\TESIS\INFORMACION GENERADA\maxent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" t="39772" r="4377" b="4830"/>
          <a:stretch/>
        </p:blipFill>
        <p:spPr bwMode="auto">
          <a:xfrm>
            <a:off x="782966" y="2051718"/>
            <a:ext cx="3985468" cy="36395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3"/>
          <a:srcRect l="17334" t="25131" r="46692" b="12532"/>
          <a:stretch/>
        </p:blipFill>
        <p:spPr bwMode="auto">
          <a:xfrm>
            <a:off x="5375815" y="2298726"/>
            <a:ext cx="2675489" cy="26144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3" t="60073" r="54684" b="33443"/>
          <a:stretch/>
        </p:blipFill>
        <p:spPr bwMode="auto">
          <a:xfrm>
            <a:off x="5472981" y="5083396"/>
            <a:ext cx="2494588" cy="4436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039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242306"/>
          </a:xfrm>
        </p:spPr>
        <p:txBody>
          <a:bodyPr/>
          <a:lstStyle/>
          <a:p>
            <a:r>
              <a:rPr lang="es-EC" dirty="0" smtClean="0"/>
              <a:t>MARS</a:t>
            </a:r>
            <a:endParaRPr lang="en-US" dirty="0"/>
          </a:p>
        </p:txBody>
      </p:sp>
      <p:pic>
        <p:nvPicPr>
          <p:cNvPr id="3" name="Imagen 2" descr="C:\Users\Adol\Desktop\MARIO\TESIS\INFORMACION GENERADA\mars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t="39989" r="4475" b="4928"/>
          <a:stretch/>
        </p:blipFill>
        <p:spPr bwMode="auto">
          <a:xfrm>
            <a:off x="790027" y="1978330"/>
            <a:ext cx="4005648" cy="34866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/>
          <p:cNvPicPr/>
          <p:nvPr/>
        </p:nvPicPr>
        <p:blipFill rotWithShape="1">
          <a:blip r:embed="rId3"/>
          <a:srcRect l="17332" t="23455" r="46503" b="13545"/>
          <a:stretch/>
        </p:blipFill>
        <p:spPr bwMode="auto">
          <a:xfrm>
            <a:off x="5190166" y="2153236"/>
            <a:ext cx="2805516" cy="2715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4" t="23177" r="54684" b="69511"/>
          <a:stretch/>
        </p:blipFill>
        <p:spPr bwMode="auto">
          <a:xfrm>
            <a:off x="5575417" y="4965457"/>
            <a:ext cx="2269976" cy="5308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225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242306"/>
          </a:xfrm>
        </p:spPr>
        <p:txBody>
          <a:bodyPr/>
          <a:lstStyle/>
          <a:p>
            <a:r>
              <a:rPr lang="es-EC" dirty="0" smtClean="0"/>
              <a:t>Lógica Difusa</a:t>
            </a:r>
            <a:endParaRPr lang="en-US" dirty="0"/>
          </a:p>
        </p:txBody>
      </p:sp>
      <p:pic>
        <p:nvPicPr>
          <p:cNvPr id="4" name="Imagen 3" descr="C:\Users\Adol\Desktop\MARIO\TESIS\INFORMACION GENERADA\fuzzy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9" t="39642" r="4551" b="5083"/>
          <a:stretch/>
        </p:blipFill>
        <p:spPr bwMode="auto">
          <a:xfrm>
            <a:off x="764839" y="1916832"/>
            <a:ext cx="4099310" cy="3600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3"/>
          <a:srcRect l="17520" t="24463" r="46127" b="11875"/>
          <a:stretch/>
        </p:blipFill>
        <p:spPr bwMode="auto">
          <a:xfrm>
            <a:off x="5292081" y="2132856"/>
            <a:ext cx="2736304" cy="27153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3" t="34112" r="54684" b="58945"/>
          <a:stretch/>
        </p:blipFill>
        <p:spPr bwMode="auto">
          <a:xfrm>
            <a:off x="5436096" y="4978306"/>
            <a:ext cx="2478224" cy="4607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47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242306"/>
          </a:xfrm>
        </p:spPr>
        <p:txBody>
          <a:bodyPr/>
          <a:lstStyle/>
          <a:p>
            <a:r>
              <a:rPr lang="es-EC" dirty="0" smtClean="0"/>
              <a:t>Regresión Logística</a:t>
            </a:r>
            <a:endParaRPr lang="en-US" dirty="0"/>
          </a:p>
        </p:txBody>
      </p:sp>
      <p:pic>
        <p:nvPicPr>
          <p:cNvPr id="3" name="Imagen 2" descr="C:\Users\Adol\Desktop\MARIO\TESIS\INFORMACION GENERADA\regresion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" t="40030" r="4741" b="4959"/>
          <a:stretch/>
        </p:blipFill>
        <p:spPr bwMode="auto">
          <a:xfrm>
            <a:off x="765196" y="1968374"/>
            <a:ext cx="4083631" cy="35457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3" t="34112" r="54684" b="58945"/>
          <a:stretch/>
        </p:blipFill>
        <p:spPr bwMode="auto">
          <a:xfrm>
            <a:off x="5589596" y="5111165"/>
            <a:ext cx="2294771" cy="4278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 rotWithShape="1">
          <a:blip r:embed="rId4"/>
          <a:srcRect l="17522" t="22785" r="46692" b="14543"/>
          <a:stretch/>
        </p:blipFill>
        <p:spPr bwMode="auto">
          <a:xfrm>
            <a:off x="5256688" y="2187481"/>
            <a:ext cx="2834640" cy="2790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272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 de los Modelos</a:t>
            </a:r>
            <a:endParaRPr lang="en-U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695538"/>
              </p:ext>
            </p:extLst>
          </p:nvPr>
        </p:nvGraphicFramePr>
        <p:xfrm>
          <a:off x="353892" y="3573016"/>
          <a:ext cx="4680520" cy="202190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429348"/>
                <a:gridCol w="744508"/>
                <a:gridCol w="904945"/>
                <a:gridCol w="845941"/>
                <a:gridCol w="755778"/>
              </a:tblGrid>
              <a:tr h="457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Modelo</a:t>
                      </a:r>
                      <a:endParaRPr lang="en-US" sz="1100" dirty="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Maxent</a:t>
                      </a:r>
                      <a:endParaRPr lang="en-US" sz="110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Lógica Difusa</a:t>
                      </a:r>
                      <a:endParaRPr lang="en-US" sz="110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Regresión Logística</a:t>
                      </a:r>
                      <a:endParaRPr lang="en-US" sz="110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MARS</a:t>
                      </a:r>
                      <a:endParaRPr lang="en-US" sz="110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0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Desviación Estándar General</a:t>
                      </a:r>
                      <a:endParaRPr lang="en-US" sz="110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0.178610</a:t>
                      </a:r>
                      <a:endParaRPr lang="en-US" sz="110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0.262514</a:t>
                      </a:r>
                      <a:endParaRPr lang="en-US" sz="110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0.347000</a:t>
                      </a:r>
                      <a:endParaRPr lang="en-US" sz="110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0.105743</a:t>
                      </a:r>
                      <a:endParaRPr lang="en-US" sz="110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7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Desviación Estándar Normalizada</a:t>
                      </a:r>
                      <a:endParaRPr lang="en-US" sz="110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0.173263</a:t>
                      </a:r>
                      <a:endParaRPr lang="en-US" sz="110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0.221607</a:t>
                      </a:r>
                      <a:endParaRPr lang="en-US" sz="110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0.302110</a:t>
                      </a:r>
                      <a:endParaRPr lang="en-US" sz="110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0.105743</a:t>
                      </a:r>
                      <a:endParaRPr lang="en-US" sz="110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0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Diferencia</a:t>
                      </a:r>
                      <a:endParaRPr lang="en-US" sz="110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0.005347</a:t>
                      </a:r>
                      <a:endParaRPr lang="en-US" sz="110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0.040907</a:t>
                      </a:r>
                      <a:endParaRPr lang="en-US" sz="110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0.044890</a:t>
                      </a:r>
                      <a:endParaRPr lang="en-US" sz="110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0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Ajuste</a:t>
                      </a:r>
                      <a:endParaRPr lang="en-US" sz="110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0.821390</a:t>
                      </a:r>
                      <a:endParaRPr lang="en-US" sz="1100" dirty="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0.737486</a:t>
                      </a:r>
                      <a:endParaRPr lang="en-US" sz="110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0.653000</a:t>
                      </a:r>
                      <a:endParaRPr lang="en-US" sz="1100" dirty="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0.894257</a:t>
                      </a:r>
                      <a:endParaRPr lang="en-US" sz="1100" dirty="0">
                        <a:solidFill>
                          <a:srgbClr val="7B7B7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Imagen 5"/>
          <p:cNvPicPr/>
          <p:nvPr/>
        </p:nvPicPr>
        <p:blipFill rotWithShape="1">
          <a:blip r:embed="rId2"/>
          <a:srcRect r="63641" b="17599"/>
          <a:stretch/>
        </p:blipFill>
        <p:spPr bwMode="auto">
          <a:xfrm>
            <a:off x="5295875" y="1556792"/>
            <a:ext cx="3362325" cy="336169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8" t="38186" r="34523" b="51575"/>
          <a:stretch/>
        </p:blipFill>
        <p:spPr bwMode="auto">
          <a:xfrm>
            <a:off x="5940152" y="5084539"/>
            <a:ext cx="2304256" cy="76377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462412" y="155531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Maxent fue seleccionado como el modelo con mejor rendimiento predictivo tras ciertos análisis estadísticos como el ajuste de la desviación estándar, los resultados de la curva AUC y comparaciones graficas con los otros modelos aplicados.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55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effectLst/>
              </a:rPr>
              <a:t>Delimitación de zonas idóneas para la presencia del vector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5611" t="36219" r="35057" b="33266"/>
          <a:stretch/>
        </p:blipFill>
        <p:spPr>
          <a:xfrm>
            <a:off x="580362" y="3811352"/>
            <a:ext cx="3843399" cy="2248026"/>
          </a:xfrm>
          <a:prstGeom prst="rect">
            <a:avLst/>
          </a:prstGeom>
        </p:spPr>
      </p:pic>
      <p:pic>
        <p:nvPicPr>
          <p:cNvPr id="7" name="Imagen 6" descr="C:\Users\Adol\Desktop\MARIO\TESIS\INFORMACION GENERADA\probabilidadmayor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2" t="39902" r="4551" b="5083"/>
          <a:stretch/>
        </p:blipFill>
        <p:spPr bwMode="auto">
          <a:xfrm>
            <a:off x="4785754" y="2060848"/>
            <a:ext cx="3901046" cy="35010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213754" y="206084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sz="2000" dirty="0">
                <a:latin typeface="High Tower Text" panose="02040502050506030303" pitchFamily="18" charset="0"/>
              </a:rPr>
              <a:t>La estimación de las zonas con mayor probabilidad de presencia del vector Aedes aegypti se determinaron mediante el análisis de frecuencia del mismo dentro del área de </a:t>
            </a:r>
            <a:r>
              <a:rPr lang="es-EC" sz="2000" dirty="0" smtClean="0">
                <a:latin typeface="High Tower Text" panose="02040502050506030303" pitchFamily="18" charset="0"/>
              </a:rPr>
              <a:t>estudio</a:t>
            </a:r>
            <a:r>
              <a:rPr lang="es-EC" sz="2000" dirty="0">
                <a:latin typeface="High Tower Text" panose="02040502050506030303" pitchFamily="18" charset="0"/>
              </a:rPr>
              <a:t>.</a:t>
            </a:r>
            <a:endParaRPr lang="en-US" sz="2000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55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>
                <a:effectLst/>
              </a:rPr>
              <a:t>Provincias con mayor riesgo Epidemiológico</a:t>
            </a:r>
            <a:endParaRPr lang="en-US" dirty="0"/>
          </a:p>
        </p:txBody>
      </p:sp>
      <p:pic>
        <p:nvPicPr>
          <p:cNvPr id="4" name="Imagen 3" descr="C:\Users\Adol\Desktop\MARIO\TESIS\INFORMACION GENERADA\mayor probabilidad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" t="39922" r="4662" b="5016"/>
          <a:stretch/>
        </p:blipFill>
        <p:spPr bwMode="auto">
          <a:xfrm>
            <a:off x="4644008" y="1844824"/>
            <a:ext cx="3960440" cy="33098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41146" t="22438" r="36717" b="14563"/>
          <a:stretch/>
        </p:blipFill>
        <p:spPr>
          <a:xfrm>
            <a:off x="683568" y="1412776"/>
            <a:ext cx="2880320" cy="46085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4338228" y="5154711"/>
                <a:ext cx="4572000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s-US" sz="1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Las zonas idóneas para la presencia del vector </a:t>
                </a:r>
                <a:r>
                  <a:rPr lang="es-US" sz="16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Aedes aegypti </a:t>
                </a:r>
                <a:r>
                  <a:rPr lang="es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cubren un área de 7806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𝐾𝑚</m:t>
                        </m:r>
                      </m:e>
                      <m:sup>
                        <m:r>
                          <a:rPr lang="es-US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es decir el 3,15% del territorio del Ecuador Continental</a:t>
                </a:r>
                <a:endParaRPr lang="en-US" sz="1600" dirty="0"/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228" y="5154711"/>
                <a:ext cx="4572000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800" t="-220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94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>
                <a:effectLst/>
              </a:rPr>
              <a:t>Caracterización de las zonas con mayor riesgo epidemiológico</a:t>
            </a:r>
            <a:endParaRPr lang="en-US" dirty="0"/>
          </a:p>
        </p:txBody>
      </p:sp>
      <p:pic>
        <p:nvPicPr>
          <p:cNvPr id="5" name="Imagen 4" descr="C:\Users\Adol\Desktop\MARIO\TESIS\INFORMACION GENERADA\2manabi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7" t="4372" r="3097" b="3404"/>
          <a:stretch/>
        </p:blipFill>
        <p:spPr bwMode="auto">
          <a:xfrm>
            <a:off x="6488856" y="2924944"/>
            <a:ext cx="2197944" cy="28542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 descr="C:\Users\Adol\Desktop\MARIO\TESIS\INFORMACION GENERADA\1rios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0" t="10153" r="5285" b="31889"/>
          <a:stretch/>
        </p:blipFill>
        <p:spPr bwMode="auto">
          <a:xfrm>
            <a:off x="251520" y="1916832"/>
            <a:ext cx="2160240" cy="2016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2583557" y="2492896"/>
            <a:ext cx="373350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S" sz="2000" dirty="0" smtClean="0">
                <a:latin typeface="High Tower Text" panose="02040502050506030303" pitchFamily="18" charset="0"/>
                <a:ea typeface="Calibri" panose="020F0502020204030204" pitchFamily="34" charset="0"/>
              </a:rPr>
              <a:t>Las provincias de Manabí y El Oro por su situación geográfica, climática y además de contar con una marcada problemática ambiental y social donde la contaminación y los altos índices demográficos, establecen sitios favorables con mayor probabilidad de presencia del vector Aedes aegypti.</a:t>
            </a:r>
            <a:endParaRPr lang="en-US" sz="2000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3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259632" y="2132856"/>
            <a:ext cx="7559916" cy="2069189"/>
          </a:xfrm>
        </p:spPr>
        <p:txBody>
          <a:bodyPr/>
          <a:lstStyle/>
          <a:p>
            <a:pPr algn="ctr"/>
            <a:r>
              <a:rPr lang="es-EC" dirty="0" smtClean="0"/>
              <a:t>Conclusiones </a:t>
            </a:r>
            <a:br>
              <a:rPr lang="es-EC" dirty="0" smtClean="0"/>
            </a:br>
            <a:r>
              <a:rPr lang="es-EC" dirty="0" smtClean="0"/>
              <a:t>y </a:t>
            </a:r>
            <a:br>
              <a:rPr lang="es-EC" dirty="0" smtClean="0"/>
            </a:br>
            <a:r>
              <a:rPr lang="es-EC" dirty="0" smtClean="0"/>
              <a:t>Recomendaciones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982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C" sz="2000" dirty="0" smtClean="0"/>
              <a:t>Maxent </a:t>
            </a:r>
            <a:r>
              <a:rPr lang="es-EC" sz="2000" dirty="0"/>
              <a:t>se estableció como el modelo con mayor rendimiento predictivo tras varias validaciones </a:t>
            </a:r>
            <a:r>
              <a:rPr lang="es-EC" sz="2000" dirty="0" smtClean="0"/>
              <a:t>estadísticas, </a:t>
            </a:r>
            <a:r>
              <a:rPr lang="es-EC" sz="2000" dirty="0"/>
              <a:t>además visualmente describe las zonas con mayor probabilidad del </a:t>
            </a:r>
            <a:r>
              <a:rPr lang="es-EC" sz="2000" dirty="0" smtClean="0"/>
              <a:t>vector </a:t>
            </a:r>
            <a:r>
              <a:rPr lang="es-EC" sz="2000" dirty="0"/>
              <a:t>las cuales se asemejan a la distribución real del </a:t>
            </a:r>
            <a:r>
              <a:rPr lang="es-EC" sz="2000" dirty="0" smtClean="0"/>
              <a:t>vector en </a:t>
            </a:r>
            <a:r>
              <a:rPr lang="es-EC" sz="2000" dirty="0"/>
              <a:t>función a los datos de presencia y las variables </a:t>
            </a:r>
            <a:r>
              <a:rPr lang="es-EC" sz="2000" dirty="0" smtClean="0"/>
              <a:t>predictoras</a:t>
            </a:r>
          </a:p>
          <a:p>
            <a:pPr algn="just"/>
            <a:r>
              <a:rPr lang="es-EC" sz="2000" dirty="0" smtClean="0"/>
              <a:t>La </a:t>
            </a:r>
            <a:r>
              <a:rPr lang="es-EC" sz="2000" dirty="0"/>
              <a:t>Metodología de Lógica Difusa o Fuzzy determina predicciones bastante aceptables con un rendimiento predictivo escasamente inferior al método de Maxent </a:t>
            </a:r>
            <a:r>
              <a:rPr lang="es-EC" sz="2000" dirty="0" smtClean="0"/>
              <a:t>el </a:t>
            </a:r>
            <a:r>
              <a:rPr lang="es-EC" sz="2000" dirty="0"/>
              <a:t>cual construye su modelo en base a la generación de </a:t>
            </a:r>
            <a:r>
              <a:rPr lang="es-EC" sz="2000" dirty="0" err="1"/>
              <a:t>backgraund</a:t>
            </a:r>
            <a:r>
              <a:rPr lang="es-EC" sz="2000" dirty="0"/>
              <a:t> por la necesidad que requiere su algoritmo, provocando algunas veces un sobre ajuste del modelo. A diferencia de Fuzzy que realiza sus predicciones en función a las variables predictoras, datos de presencia y de pseudo-ausencia, y el cual mejoría si se incluirá al modelo datos de ausencia muestreados en campo.</a:t>
            </a:r>
            <a:endParaRPr lang="es-EC" sz="2000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48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Área de Estudio</a:t>
            </a:r>
            <a:endParaRPr lang="en-US" dirty="0"/>
          </a:p>
        </p:txBody>
      </p:sp>
      <p:pic>
        <p:nvPicPr>
          <p:cNvPr id="4" name="Imagen 3" descr="C:\Users\personal\Desktop\Sin título1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1" r="-1295"/>
          <a:stretch/>
        </p:blipFill>
        <p:spPr bwMode="auto">
          <a:xfrm>
            <a:off x="611560" y="1700808"/>
            <a:ext cx="5328592" cy="3888432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6109196" y="2213863"/>
            <a:ext cx="271659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S" sz="2000" dirty="0" smtClean="0">
                <a:latin typeface="High Tower Text" panose="02040502050506030303" pitchFamily="18" charset="0"/>
                <a:ea typeface="Times New Roman" panose="02020603050405020304" pitchFamily="18" charset="0"/>
              </a:rPr>
              <a:t>El Ecuador continental cuenta con una extensión </a:t>
            </a:r>
            <a:r>
              <a:rPr lang="es-US" sz="2000" dirty="0">
                <a:latin typeface="High Tower Text" panose="02040502050506030303" pitchFamily="18" charset="0"/>
                <a:ea typeface="Times New Roman" panose="02020603050405020304" pitchFamily="18" charset="0"/>
              </a:rPr>
              <a:t>de </a:t>
            </a:r>
            <a:r>
              <a:rPr lang="es-US" sz="2000" b="1" dirty="0">
                <a:latin typeface="High Tower Text" panose="02040502050506030303" pitchFamily="18" charset="0"/>
                <a:ea typeface="Times New Roman" panose="02020603050405020304" pitchFamily="18" charset="0"/>
              </a:rPr>
              <a:t>256.370 </a:t>
            </a:r>
            <a:r>
              <a:rPr lang="es-US" sz="2000" b="1" dirty="0" smtClean="0">
                <a:latin typeface="High Tower Text" panose="02040502050506030303" pitchFamily="18" charset="0"/>
                <a:ea typeface="Times New Roman" panose="02020603050405020304" pitchFamily="18" charset="0"/>
              </a:rPr>
              <a:t>km²</a:t>
            </a:r>
            <a:r>
              <a:rPr lang="es-US" sz="2000" dirty="0" smtClean="0">
                <a:latin typeface="High Tower Text" panose="02040502050506030303" pitchFamily="18" charset="0"/>
                <a:ea typeface="Times New Roman" panose="02020603050405020304" pitchFamily="18" charset="0"/>
              </a:rPr>
              <a:t>, su </a:t>
            </a:r>
            <a:r>
              <a:rPr lang="es-US" sz="2000" dirty="0">
                <a:latin typeface="High Tower Text" panose="02040502050506030303" pitchFamily="18" charset="0"/>
                <a:ea typeface="Times New Roman" panose="02020603050405020304" pitchFamily="18" charset="0"/>
              </a:rPr>
              <a:t>población se estima en </a:t>
            </a:r>
            <a:r>
              <a:rPr lang="es-US" sz="2000" b="1" dirty="0">
                <a:latin typeface="High Tower Text" panose="02040502050506030303" pitchFamily="18" charset="0"/>
                <a:ea typeface="Times New Roman" panose="02020603050405020304" pitchFamily="18" charset="0"/>
              </a:rPr>
              <a:t>14´483.499</a:t>
            </a:r>
            <a:r>
              <a:rPr lang="es-US" sz="2000" dirty="0">
                <a:latin typeface="High Tower Text" panose="02040502050506030303" pitchFamily="18" charset="0"/>
                <a:ea typeface="Times New Roman" panose="02020603050405020304" pitchFamily="18" charset="0"/>
              </a:rPr>
              <a:t> </a:t>
            </a:r>
            <a:r>
              <a:rPr lang="es-US" sz="2000" dirty="0" smtClean="0">
                <a:latin typeface="High Tower Text" panose="02040502050506030303" pitchFamily="18" charset="0"/>
                <a:ea typeface="Times New Roman" panose="02020603050405020304" pitchFamily="18" charset="0"/>
              </a:rPr>
              <a:t>habitantes.</a:t>
            </a:r>
          </a:p>
          <a:p>
            <a:pPr algn="just"/>
            <a:endParaRPr lang="es-US" sz="2000" dirty="0">
              <a:latin typeface="High Tower Text" panose="02040502050506030303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EC" sz="2000" dirty="0" smtClean="0">
                <a:latin typeface="High Tower Text" panose="02040502050506030303" pitchFamily="18" charset="0"/>
              </a:rPr>
              <a:t>Ecuador </a:t>
            </a:r>
            <a:r>
              <a:rPr lang="es-EC" sz="2000" dirty="0">
                <a:latin typeface="High Tower Text" panose="02040502050506030303" pitchFamily="18" charset="0"/>
              </a:rPr>
              <a:t>tiene un clima tropical que varía con la altitud y las regiones.</a:t>
            </a:r>
            <a:endParaRPr lang="en-US" sz="2000" dirty="0">
              <a:latin typeface="High Tower Text" panose="02040502050506030303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86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Marcador de contenido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algn="just"/>
                <a:r>
                  <a:rPr lang="es-US" sz="2000" dirty="0"/>
                  <a:t>Las zonas con mayor probabilidad de presencia del vector </a:t>
                </a:r>
                <a:r>
                  <a:rPr lang="es-US" sz="2000" i="1" dirty="0"/>
                  <a:t>Aedes aegypti</a:t>
                </a:r>
                <a:r>
                  <a:rPr lang="es-US" sz="2000" dirty="0"/>
                  <a:t> cubren de manera general un área de 7806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US" sz="2000" i="1">
                            <a:latin typeface="Cambria Math" panose="02040503050406030204" pitchFamily="18" charset="0"/>
                          </a:rPr>
                          <m:t>𝐾𝑚</m:t>
                        </m:r>
                      </m:e>
                      <m:sup>
                        <m:r>
                          <a:rPr lang="es-US" sz="2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US" sz="2000" dirty="0"/>
                  <a:t> repartidas en 16 provincias dentro de 111 </a:t>
                </a:r>
                <a:r>
                  <a:rPr lang="es-US" sz="2000" dirty="0" smtClean="0"/>
                  <a:t>cantones, </a:t>
                </a:r>
                <a:r>
                  <a:rPr lang="es-US" sz="2000" dirty="0"/>
                  <a:t>principalmente existe una presencia alta en la región litoral en localidades importantes como Guayaquil, Machala, Babahoyo, Portoviejo, Salinas, etc.; una presencia baja en la región Amazónica en los catones Lago agrio, La joya de los Sachas, Mera, etc. y ausencia casi en su totalidad en la región Sierra</a:t>
                </a:r>
                <a:r>
                  <a:rPr lang="es-US" sz="2000" dirty="0" smtClean="0"/>
                  <a:t>.</a:t>
                </a:r>
              </a:p>
              <a:p>
                <a:pPr marL="0" lvl="0" indent="0" algn="just">
                  <a:buNone/>
                </a:pPr>
                <a:endParaRPr lang="es-US" sz="2000" dirty="0" smtClean="0"/>
              </a:p>
              <a:p>
                <a:pPr lvl="0" algn="just"/>
                <a:r>
                  <a:rPr lang="es-EC" sz="2000" dirty="0" smtClean="0"/>
                  <a:t>Las </a:t>
                </a:r>
                <a:r>
                  <a:rPr lang="es-EC" sz="2000" dirty="0"/>
                  <a:t>provincias de Manabí </a:t>
                </a:r>
                <a:r>
                  <a:rPr lang="es-EC" sz="2000" dirty="0" smtClean="0"/>
                  <a:t> </a:t>
                </a:r>
                <a:r>
                  <a:rPr lang="es-EC" sz="2000" dirty="0"/>
                  <a:t>y Los </a:t>
                </a:r>
                <a:r>
                  <a:rPr lang="es-EC" sz="2000" dirty="0" smtClean="0"/>
                  <a:t>Ríos por </a:t>
                </a:r>
                <a:r>
                  <a:rPr lang="es-EC" sz="2000" dirty="0"/>
                  <a:t>su situación geográfica, climática e incluso socio-económica tales como altitud, temperatura, precipitación y entornos asociadas a las condiciones de vida humana establecen sitios favorables con mayor probabilidad de presencia del vector Aedes aegypti.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Marcador de contenid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1" t="-718" r="-741" b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07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42516" y="1412776"/>
            <a:ext cx="8229600" cy="4242306"/>
          </a:xfrm>
        </p:spPr>
        <p:txBody>
          <a:bodyPr/>
          <a:lstStyle/>
          <a:p>
            <a:pPr algn="just"/>
            <a:r>
              <a:rPr lang="es-US" sz="2000" dirty="0"/>
              <a:t>Es determinante contar con registros de ocurrencia de la especie obtenidos en base a investigaciones en campo y debidamente georreferenciadas además de variables predictoras actualizadas para de esa forma obtener una predicción más precisa de las zonas con mayor probabilidad de presencia de la </a:t>
            </a:r>
            <a:r>
              <a:rPr lang="es-US" sz="2000" dirty="0" smtClean="0"/>
              <a:t>especie</a:t>
            </a:r>
            <a:endParaRPr lang="en-US" sz="2000" dirty="0"/>
          </a:p>
          <a:p>
            <a:pPr algn="just"/>
            <a:r>
              <a:rPr lang="es-US" sz="2000" dirty="0"/>
              <a:t>Es pertinente realizar una comprobación en campo para verificar la fiabilidad del modelo, debido a que la mayoría de los insumos aplicados fueron generados a través de información indirecta como lo son los datos de presencias y pseudo-ausencias</a:t>
            </a:r>
            <a:r>
              <a:rPr lang="es-US" sz="2000" dirty="0" smtClean="0"/>
              <a:t>.</a:t>
            </a:r>
            <a:endParaRPr lang="en-US" sz="2000" dirty="0"/>
          </a:p>
          <a:p>
            <a:pPr algn="just"/>
            <a:r>
              <a:rPr lang="es-US" sz="2000" dirty="0"/>
              <a:t>Debido a que esta especie se adapta fácilmente y coloniza nuevos nichos ecológicos es necesario incluir a la presente investigación estudios que evalúen índices entomológicos, tasa de picadura a humanos, estimación de índices de infección para de esta manera mejorar la predicción de las áreas con mayor riesgo epidemiológico. </a:t>
            </a:r>
            <a:endParaRPr lang="en-US" sz="2000" dirty="0"/>
          </a:p>
          <a:p>
            <a:endParaRPr lang="en-U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70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244284" cy="1073844"/>
          </a:xfrm>
        </p:spPr>
        <p:txBody>
          <a:bodyPr/>
          <a:lstStyle/>
          <a:p>
            <a:pPr algn="ctr"/>
            <a:r>
              <a:rPr lang="es-EC" dirty="0" smtClean="0"/>
              <a:t>Gracias por su Atención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6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331640" y="2780928"/>
            <a:ext cx="7559916" cy="2069189"/>
          </a:xfrm>
        </p:spPr>
        <p:txBody>
          <a:bodyPr/>
          <a:lstStyle/>
          <a:p>
            <a:pPr algn="ctr"/>
            <a:r>
              <a:rPr lang="es-EC" dirty="0" smtClean="0"/>
              <a:t>Generalidades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7758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Aedes Aegypti</a:t>
            </a:r>
            <a:endParaRPr lang="en-US" dirty="0"/>
          </a:p>
        </p:txBody>
      </p:sp>
      <p:pic>
        <p:nvPicPr>
          <p:cNvPr id="4" name="Imagen 3" descr="http://www.lr21.com.uy/wp-content/uploads/2016/02/aedes-aegypti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39" y="1214578"/>
            <a:ext cx="3144750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5580112" y="1727696"/>
            <a:ext cx="287694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US" sz="2400" dirty="0">
                <a:latin typeface="High Tower Text" panose="02040502050506030303" pitchFamily="18" charset="0"/>
                <a:ea typeface="Calibri" panose="020F0502020204030204" pitchFamily="34" charset="0"/>
              </a:rPr>
              <a:t>S</a:t>
            </a:r>
            <a:r>
              <a:rPr lang="es-US" sz="2400" dirty="0" smtClean="0">
                <a:latin typeface="High Tower Text" panose="02040502050506030303" pitchFamily="18" charset="0"/>
                <a:ea typeface="Calibri" panose="020F0502020204030204" pitchFamily="34" charset="0"/>
              </a:rPr>
              <a:t>u </a:t>
            </a:r>
            <a:r>
              <a:rPr lang="es-US" sz="2400" dirty="0">
                <a:latin typeface="High Tower Text" panose="02040502050506030303" pitchFamily="18" charset="0"/>
                <a:ea typeface="Calibri" panose="020F0502020204030204" pitchFamily="34" charset="0"/>
              </a:rPr>
              <a:t>hábitat </a:t>
            </a:r>
            <a:r>
              <a:rPr lang="es-US" sz="2400" dirty="0" smtClean="0">
                <a:latin typeface="High Tower Text" panose="02040502050506030303" pitchFamily="18" charset="0"/>
                <a:ea typeface="Calibri" panose="020F0502020204030204" pitchFamily="34" charset="0"/>
              </a:rPr>
              <a:t>principal </a:t>
            </a:r>
            <a:r>
              <a:rPr lang="es-US" sz="2400" dirty="0">
                <a:latin typeface="High Tower Text" panose="02040502050506030303" pitchFamily="18" charset="0"/>
                <a:ea typeface="Calibri" panose="020F0502020204030204" pitchFamily="34" charset="0"/>
              </a:rPr>
              <a:t>es cualquier depósito de agua limpia </a:t>
            </a:r>
            <a:endParaRPr lang="es-US" sz="2400" dirty="0" smtClean="0">
              <a:latin typeface="High Tower Text" panose="02040502050506030303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US" sz="2400" dirty="0" smtClean="0">
                <a:latin typeface="High Tower Text" panose="02040502050506030303" pitchFamily="18" charset="0"/>
                <a:ea typeface="Times New Roman" panose="02020603050405020304" pitchFamily="18" charset="0"/>
              </a:rPr>
              <a:t>15ºC </a:t>
            </a:r>
            <a:r>
              <a:rPr lang="es-US" sz="2400" dirty="0">
                <a:latin typeface="High Tower Text" panose="02040502050506030303" pitchFamily="18" charset="0"/>
                <a:ea typeface="Times New Roman" panose="02020603050405020304" pitchFamily="18" charset="0"/>
              </a:rPr>
              <a:t>- 42ºC </a:t>
            </a:r>
            <a:endParaRPr lang="es-US" sz="2400" dirty="0" smtClean="0">
              <a:latin typeface="High Tower Text" panose="02040502050506030303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US" sz="2400" dirty="0" smtClean="0">
                <a:latin typeface="High Tower Text" panose="02040502050506030303" pitchFamily="18" charset="0"/>
                <a:ea typeface="Times New Roman" panose="02020603050405020304" pitchFamily="18" charset="0"/>
              </a:rPr>
              <a:t>altitud </a:t>
            </a:r>
            <a:r>
              <a:rPr lang="es-US" sz="2400" dirty="0">
                <a:latin typeface="High Tower Text" panose="02040502050506030303" pitchFamily="18" charset="0"/>
                <a:ea typeface="Times New Roman" panose="02020603050405020304" pitchFamily="18" charset="0"/>
              </a:rPr>
              <a:t>máxima de 2000 msnm, aunque se adaptan fácilmente a su entorno.</a:t>
            </a:r>
            <a:endParaRPr lang="en-US" sz="2400" dirty="0">
              <a:latin typeface="High Tower Text" panose="02040502050506030303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25314" y="35730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US" dirty="0">
                <a:latin typeface="Times New Roman" panose="02020603050405020304" pitchFamily="18" charset="0"/>
                <a:ea typeface="Calibri" panose="020F0502020204030204" pitchFamily="34" charset="0"/>
              </a:rPr>
              <a:t>El Mosquito </a:t>
            </a:r>
            <a:r>
              <a:rPr lang="es-US" i="1" dirty="0">
                <a:latin typeface="Times New Roman" panose="02020603050405020304" pitchFamily="18" charset="0"/>
                <a:ea typeface="Calibri" panose="020F0502020204030204" pitchFamily="34" charset="0"/>
              </a:rPr>
              <a:t>Aedes aegypti</a:t>
            </a:r>
            <a:r>
              <a:rPr lang="es-US" dirty="0">
                <a:latin typeface="Times New Roman" panose="02020603050405020304" pitchFamily="18" charset="0"/>
                <a:ea typeface="Calibri" panose="020F0502020204030204" pitchFamily="34" charset="0"/>
              </a:rPr>
              <a:t> es una especie diseminada por el hombre</a:t>
            </a:r>
            <a:endParaRPr lang="en-US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218477249"/>
              </p:ext>
            </p:extLst>
          </p:nvPr>
        </p:nvGraphicFramePr>
        <p:xfrm>
          <a:off x="2107233" y="4345537"/>
          <a:ext cx="2968823" cy="1770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ángulo 7"/>
          <p:cNvSpPr/>
          <p:nvPr/>
        </p:nvSpPr>
        <p:spPr>
          <a:xfrm>
            <a:off x="1183030" y="4345537"/>
            <a:ext cx="1519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S" b="1" dirty="0" smtClean="0">
                <a:latin typeface="High Tower Text" panose="02040502050506030303" pitchFamily="18" charset="0"/>
                <a:ea typeface="Calibri" panose="020F0502020204030204" pitchFamily="34" charset="0"/>
              </a:rPr>
              <a:t>Ciclo de Vida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9994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Nicho Ecológico </a:t>
            </a:r>
            <a:br>
              <a:rPr lang="es-EC" dirty="0" smtClean="0"/>
            </a:br>
            <a:endParaRPr lang="en-US" dirty="0"/>
          </a:p>
        </p:txBody>
      </p:sp>
      <p:sp>
        <p:nvSpPr>
          <p:cNvPr id="13" name="Rectángulo 12"/>
          <p:cNvSpPr/>
          <p:nvPr/>
        </p:nvSpPr>
        <p:spPr>
          <a:xfrm>
            <a:off x="233251" y="2573243"/>
            <a:ext cx="1726344" cy="6478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Nicho Ecológico</a:t>
            </a:r>
            <a:endParaRPr lang="en-US" dirty="0"/>
          </a:p>
        </p:txBody>
      </p:sp>
      <p:sp>
        <p:nvSpPr>
          <p:cNvPr id="14" name="Flecha derecha 13"/>
          <p:cNvSpPr/>
          <p:nvPr/>
        </p:nvSpPr>
        <p:spPr>
          <a:xfrm>
            <a:off x="4162214" y="2356375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echa abajo 9"/>
          <p:cNvSpPr/>
          <p:nvPr/>
        </p:nvSpPr>
        <p:spPr>
          <a:xfrm>
            <a:off x="982154" y="3464317"/>
            <a:ext cx="228538" cy="2920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ángulo 15"/>
          <p:cNvSpPr/>
          <p:nvPr/>
        </p:nvSpPr>
        <p:spPr>
          <a:xfrm>
            <a:off x="4542942" y="1970282"/>
            <a:ext cx="4149588" cy="8370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u="sng" dirty="0" smtClean="0"/>
              <a:t>Nicho Fundamental: </a:t>
            </a:r>
            <a:r>
              <a:rPr lang="es-EC" dirty="0"/>
              <a:t> </a:t>
            </a:r>
            <a:r>
              <a:rPr lang="es-EC" dirty="0" smtClean="0"/>
              <a:t>Condiciones ambientales bajo las cuales puede sobrevivir una especie</a:t>
            </a:r>
            <a:endParaRPr lang="en-US" dirty="0"/>
          </a:p>
        </p:txBody>
      </p:sp>
      <p:sp>
        <p:nvSpPr>
          <p:cNvPr id="17" name="Flecha derecha 16"/>
          <p:cNvSpPr/>
          <p:nvPr/>
        </p:nvSpPr>
        <p:spPr>
          <a:xfrm>
            <a:off x="4162214" y="3326287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ángulo 17"/>
          <p:cNvSpPr/>
          <p:nvPr/>
        </p:nvSpPr>
        <p:spPr>
          <a:xfrm>
            <a:off x="4549217" y="3093833"/>
            <a:ext cx="4143313" cy="8370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u="sng" dirty="0" smtClean="0"/>
              <a:t>Nicho Efectivo: </a:t>
            </a:r>
            <a:r>
              <a:rPr lang="es-EC" sz="1600" dirty="0" smtClean="0"/>
              <a:t>parte del nicho fundamental donde la especie realmente sobresale ante competidores</a:t>
            </a:r>
            <a:endParaRPr lang="en-US" sz="1600" dirty="0"/>
          </a:p>
        </p:txBody>
      </p:sp>
      <p:sp>
        <p:nvSpPr>
          <p:cNvPr id="15" name="Abrir llave 14"/>
          <p:cNvSpPr/>
          <p:nvPr/>
        </p:nvSpPr>
        <p:spPr>
          <a:xfrm>
            <a:off x="250963" y="4123662"/>
            <a:ext cx="576064" cy="1224136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ángulo 18"/>
          <p:cNvSpPr/>
          <p:nvPr/>
        </p:nvSpPr>
        <p:spPr>
          <a:xfrm>
            <a:off x="665400" y="4191024"/>
            <a:ext cx="4057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Generalistas: Ocupan Nichos Amplios</a:t>
            </a:r>
            <a:endParaRPr lang="en-US" dirty="0"/>
          </a:p>
        </p:txBody>
      </p:sp>
      <p:sp>
        <p:nvSpPr>
          <p:cNvPr id="22" name="Rectángulo 21"/>
          <p:cNvSpPr/>
          <p:nvPr/>
        </p:nvSpPr>
        <p:spPr>
          <a:xfrm>
            <a:off x="665400" y="4769411"/>
            <a:ext cx="4326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Especialistas: Ocupan Nichos Estrechos</a:t>
            </a:r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2079104" y="2204864"/>
            <a:ext cx="1892659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US" dirty="0">
                <a:latin typeface="Arial (Cuerpo)"/>
                <a:ea typeface="Calibri" panose="020F0502020204030204" pitchFamily="34" charset="0"/>
              </a:rPr>
              <a:t>L</a:t>
            </a:r>
            <a:r>
              <a:rPr lang="es-US" dirty="0" smtClean="0">
                <a:latin typeface="Arial (Cuerpo)"/>
                <a:ea typeface="Calibri" panose="020F0502020204030204" pitchFamily="34" charset="0"/>
              </a:rPr>
              <a:t>as </a:t>
            </a:r>
            <a:r>
              <a:rPr lang="es-US" dirty="0">
                <a:latin typeface="Arial (Cuerpo)"/>
                <a:ea typeface="Calibri" panose="020F0502020204030204" pitchFamily="34" charset="0"/>
              </a:rPr>
              <a:t>condiciones ambientales que delimitan la distribución de una especie</a:t>
            </a:r>
            <a:endParaRPr lang="en-US" dirty="0">
              <a:latin typeface="Arial (Cuerpo)"/>
            </a:endParaRPr>
          </a:p>
        </p:txBody>
      </p:sp>
    </p:spTree>
    <p:extLst>
      <p:ext uri="{BB962C8B-B14F-4D97-AF65-F5344CB8AC3E}">
        <p14:creationId xmlns:p14="http://schemas.microsoft.com/office/powerpoint/2010/main" val="322535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Modelos de Nicho ecológico</a:t>
            </a:r>
            <a:endParaRPr lang="en-US" dirty="0"/>
          </a:p>
        </p:txBody>
      </p:sp>
      <p:sp>
        <p:nvSpPr>
          <p:cNvPr id="7" name="Rectángulo 6"/>
          <p:cNvSpPr/>
          <p:nvPr/>
        </p:nvSpPr>
        <p:spPr>
          <a:xfrm>
            <a:off x="5605585" y="2276872"/>
            <a:ext cx="30614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dirty="0">
                <a:latin typeface="High Tower Text" panose="02040502050506030303" pitchFamily="18" charset="0"/>
                <a:ea typeface="Calibri" panose="020F0502020204030204" pitchFamily="34" charset="0"/>
              </a:rPr>
              <a:t>Los modelos de Nicho ecológico describen la distribución geográfica real de una especie a través de algoritmos estadísticos y </a:t>
            </a:r>
            <a:r>
              <a:rPr lang="es-EC" sz="2000" dirty="0" smtClean="0">
                <a:latin typeface="High Tower Text" panose="02040502050506030303" pitchFamily="18" charset="0"/>
                <a:ea typeface="Calibri" panose="020F0502020204030204" pitchFamily="34" charset="0"/>
              </a:rPr>
              <a:t>cartográficos.</a:t>
            </a:r>
            <a:endParaRPr lang="en-US" sz="2000" dirty="0">
              <a:latin typeface="High Tower Text" panose="02040502050506030303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16" y="1484784"/>
            <a:ext cx="5816088" cy="44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4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44284" cy="1073844"/>
          </a:xfrm>
        </p:spPr>
        <p:txBody>
          <a:bodyPr/>
          <a:lstStyle/>
          <a:p>
            <a:r>
              <a:rPr lang="es-EC" dirty="0" smtClean="0"/>
              <a:t>Métodos</a:t>
            </a:r>
            <a:endParaRPr lang="en-US" dirty="0"/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467544" y="2204864"/>
            <a:ext cx="8244284" cy="1073844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C" sz="2800" kern="0" dirty="0" smtClean="0">
                <a:solidFill>
                  <a:srgbClr val="339966"/>
                </a:solidFill>
              </a:rPr>
              <a:t>Máxima entropía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s-EC" sz="2800" kern="0" dirty="0" smtClean="0">
              <a:solidFill>
                <a:srgbClr val="339966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C" sz="2800" dirty="0" smtClean="0">
                <a:solidFill>
                  <a:srgbClr val="339966"/>
                </a:solidFill>
              </a:rPr>
              <a:t>Lógica Difusa o FUZZY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s-EC" sz="2800" kern="0" dirty="0">
              <a:solidFill>
                <a:srgbClr val="339966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C" sz="2800" dirty="0" smtClean="0">
                <a:solidFill>
                  <a:srgbClr val="339966"/>
                </a:solidFill>
              </a:rPr>
              <a:t>Regresión Logística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s-EC" sz="2800" dirty="0" smtClean="0">
              <a:solidFill>
                <a:srgbClr val="339966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C" sz="2800" dirty="0" smtClean="0">
                <a:solidFill>
                  <a:srgbClr val="339966"/>
                </a:solidFill>
              </a:rPr>
              <a:t>Splines </a:t>
            </a:r>
            <a:r>
              <a:rPr lang="es-EC" sz="2800" dirty="0">
                <a:solidFill>
                  <a:srgbClr val="339966"/>
                </a:solidFill>
              </a:rPr>
              <a:t>de Regresión Adaptativa Multivariada </a:t>
            </a:r>
            <a:endParaRPr lang="en-US" sz="2800" kern="0" dirty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8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333399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2980</TotalTime>
  <Words>1616</Words>
  <Application>Microsoft Office PowerPoint</Application>
  <PresentationFormat>Presentación en pantalla (4:3)</PresentationFormat>
  <Paragraphs>188</Paragraphs>
  <Slides>42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53" baseType="lpstr">
      <vt:lpstr>Arial</vt:lpstr>
      <vt:lpstr>Arial (Cuerpo)</vt:lpstr>
      <vt:lpstr>Calibri</vt:lpstr>
      <vt:lpstr>Cambria Math</vt:lpstr>
      <vt:lpstr>Century Schoolbook</vt:lpstr>
      <vt:lpstr>High Tower Text</vt:lpstr>
      <vt:lpstr>Microsoft Sans Serif</vt:lpstr>
      <vt:lpstr>Times New Roman</vt:lpstr>
      <vt:lpstr>Vivaldi</vt:lpstr>
      <vt:lpstr>Diseño predeterminado</vt:lpstr>
      <vt:lpstr>CorelDRAW</vt:lpstr>
      <vt:lpstr>Presentación de PowerPoint</vt:lpstr>
      <vt:lpstr>Antecedentes</vt:lpstr>
      <vt:lpstr>Objetivos</vt:lpstr>
      <vt:lpstr>Área de Estudio</vt:lpstr>
      <vt:lpstr>Generalidades</vt:lpstr>
      <vt:lpstr>Aedes Aegypti</vt:lpstr>
      <vt:lpstr>Nicho Ecológico  </vt:lpstr>
      <vt:lpstr>Modelos de Nicho ecológico</vt:lpstr>
      <vt:lpstr>Métodos</vt:lpstr>
      <vt:lpstr>Método Maxent</vt:lpstr>
      <vt:lpstr>Método de Lógica Difusa o FUZZY</vt:lpstr>
      <vt:lpstr>Método Regresión Logística</vt:lpstr>
      <vt:lpstr>Método Splines de Regresión Adaptativa Multivariada </vt:lpstr>
      <vt:lpstr>Validación Modelos</vt:lpstr>
      <vt:lpstr>Metodología</vt:lpstr>
      <vt:lpstr>Variables Dependientes</vt:lpstr>
      <vt:lpstr>Datos de Presencia</vt:lpstr>
      <vt:lpstr>Datos de ausencia o Pseudo-ausencia</vt:lpstr>
      <vt:lpstr>Variables Independientes</vt:lpstr>
      <vt:lpstr>Variables Predictoras </vt:lpstr>
      <vt:lpstr>Tratamiento previo de las variables </vt:lpstr>
      <vt:lpstr>Uso de Suelo</vt:lpstr>
      <vt:lpstr>Normalización las Variables</vt:lpstr>
      <vt:lpstr>Aplicación de los Modelos</vt:lpstr>
      <vt:lpstr>Modelo Maxent</vt:lpstr>
      <vt:lpstr>Método de Lógica Difusa o FUZZY</vt:lpstr>
      <vt:lpstr>Método Regresión Logística</vt:lpstr>
      <vt:lpstr>MARS</vt:lpstr>
      <vt:lpstr>RESULTADOS </vt:lpstr>
      <vt:lpstr>Modelos generados</vt:lpstr>
      <vt:lpstr>Presentación de PowerPoint</vt:lpstr>
      <vt:lpstr>Presentación de PowerPoint</vt:lpstr>
      <vt:lpstr>Presentación de PowerPoint</vt:lpstr>
      <vt:lpstr>Análisis de los Modelos</vt:lpstr>
      <vt:lpstr>Delimitación de zonas idóneas para la presencia del vector  </vt:lpstr>
      <vt:lpstr>Provincias con mayor riesgo Epidemiológico</vt:lpstr>
      <vt:lpstr>Caracterización de las zonas con mayor riesgo epidemiológico</vt:lpstr>
      <vt:lpstr>Conclusiones  y  Recomendaciones</vt:lpstr>
      <vt:lpstr>Conclusiones</vt:lpstr>
      <vt:lpstr>Conclusiones</vt:lpstr>
      <vt:lpstr>Recomendaciones</vt:lpstr>
      <vt:lpstr>Gracias por su Atención</vt:lpstr>
    </vt:vector>
  </TitlesOfParts>
  <Company>espe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CARACTERIZACIÓN MACROPROCESO GESTIÓN FINANCIERA</dc:title>
  <dc:subject>MANUAL DE PROCESOS</dc:subject>
  <dc:creator>ESPE</dc:creator>
  <dc:description>VERSIÓN 1.0 - MAYO 23 2009</dc:description>
  <cp:lastModifiedBy>Adol</cp:lastModifiedBy>
  <cp:revision>247</cp:revision>
  <dcterms:created xsi:type="dcterms:W3CDTF">2008-08-08T13:28:34Z</dcterms:created>
  <dcterms:modified xsi:type="dcterms:W3CDTF">2017-05-13T21:22:27Z</dcterms:modified>
</cp:coreProperties>
</file>