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20" r:id="rId2"/>
    <p:sldId id="374" r:id="rId3"/>
    <p:sldId id="375" r:id="rId4"/>
    <p:sldId id="376" r:id="rId5"/>
    <p:sldId id="377" r:id="rId6"/>
    <p:sldId id="373"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11" r:id="rId29"/>
    <p:sldId id="401" r:id="rId30"/>
    <p:sldId id="400" r:id="rId31"/>
    <p:sldId id="412" r:id="rId32"/>
    <p:sldId id="402" r:id="rId33"/>
    <p:sldId id="413" r:id="rId34"/>
    <p:sldId id="403" r:id="rId35"/>
    <p:sldId id="404" r:id="rId36"/>
    <p:sldId id="405" r:id="rId37"/>
    <p:sldId id="406" r:id="rId38"/>
    <p:sldId id="407" r:id="rId39"/>
    <p:sldId id="408" r:id="rId40"/>
    <p:sldId id="409" r:id="rId41"/>
    <p:sldId id="410" r:id="rId42"/>
    <p:sldId id="368" r:id="rId4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94982" autoAdjust="0"/>
  </p:normalViewPr>
  <p:slideViewPr>
    <p:cSldViewPr>
      <p:cViewPr varScale="1">
        <p:scale>
          <a:sx n="30" d="100"/>
          <a:sy n="30" d="100"/>
        </p:scale>
        <p:origin x="456" y="78"/>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3E924-D7DA-434B-8B10-9DCC8CFA6225}"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FB3775E3-13D4-424F-836D-B3253B17DC22}">
      <dgm:prSet phldrT="[Text]" custT="1"/>
      <dgm:spPr/>
      <dgm:t>
        <a:bodyPr/>
        <a:lstStyle/>
        <a:p>
          <a:pPr algn="just"/>
          <a:r>
            <a:rPr lang="es-ES" sz="1600" dirty="0" smtClean="0">
              <a:ea typeface="Calibri" pitchFamily="34" charset="0"/>
              <a:cs typeface="Times New Roman" pitchFamily="18" charset="0"/>
            </a:rPr>
            <a:t>Realizar las correcciones radiométricas y atmosféricas de las imágenes satelitales Landsat 7ETM y  Landsat 8 OLI</a:t>
          </a:r>
          <a:endParaRPr lang="es-EC" sz="1800" b="1" dirty="0"/>
        </a:p>
      </dgm:t>
    </dgm:pt>
    <dgm:pt modelId="{85CE38F5-802A-4FA1-8C2E-DEA99BAADD37}" type="parTrans" cxnId="{101208FC-5FD2-413D-B1E5-522E4B20E952}">
      <dgm:prSet/>
      <dgm:spPr/>
      <dgm:t>
        <a:bodyPr/>
        <a:lstStyle/>
        <a:p>
          <a:pPr algn="just"/>
          <a:endParaRPr lang="es-EC" sz="1600"/>
        </a:p>
      </dgm:t>
    </dgm:pt>
    <dgm:pt modelId="{D158FA03-6638-4736-AFF6-395A46E2B758}" type="sibTrans" cxnId="{101208FC-5FD2-413D-B1E5-522E4B20E952}">
      <dgm:prSet/>
      <dgm:spPr/>
      <dgm:t>
        <a:bodyPr/>
        <a:lstStyle/>
        <a:p>
          <a:pPr algn="just"/>
          <a:endParaRPr lang="es-EC" sz="1600"/>
        </a:p>
      </dgm:t>
    </dgm:pt>
    <dgm:pt modelId="{4E93162B-F586-42FC-B7A7-C8401B41E4B3}">
      <dgm:prSet phldrT="[Text]" custT="1"/>
      <dgm:spPr/>
      <dgm:t>
        <a:bodyPr/>
        <a:lstStyle/>
        <a:p>
          <a:pPr algn="just"/>
          <a:r>
            <a:rPr lang="es-ES" sz="1600" dirty="0" smtClean="0">
              <a:ea typeface="Calibri" pitchFamily="34" charset="0"/>
              <a:cs typeface="Times New Roman" pitchFamily="18" charset="0"/>
            </a:rPr>
            <a:t>Aplicar modelos estadísticos de regresión entre los valores de NOx obtenidos en campo, con  valores de obtenidos a partir  índices ambientales y reflectancia atmosférica. </a:t>
          </a:r>
          <a:endParaRPr lang="es-EC" sz="1600" dirty="0"/>
        </a:p>
      </dgm:t>
    </dgm:pt>
    <dgm:pt modelId="{5FAB2D81-CCC4-47A6-A6D5-3FA77818976B}" type="parTrans" cxnId="{2BBFD2EF-F46E-4DC6-8C1B-42812FE17FC0}">
      <dgm:prSet/>
      <dgm:spPr/>
      <dgm:t>
        <a:bodyPr/>
        <a:lstStyle/>
        <a:p>
          <a:pPr algn="just"/>
          <a:endParaRPr lang="es-EC" sz="1600"/>
        </a:p>
      </dgm:t>
    </dgm:pt>
    <dgm:pt modelId="{43DB76F7-312E-4811-B72B-C1BCCD5816A2}" type="sibTrans" cxnId="{2BBFD2EF-F46E-4DC6-8C1B-42812FE17FC0}">
      <dgm:prSet/>
      <dgm:spPr/>
      <dgm:t>
        <a:bodyPr/>
        <a:lstStyle/>
        <a:p>
          <a:pPr algn="just"/>
          <a:endParaRPr lang="es-EC" sz="1600"/>
        </a:p>
      </dgm:t>
    </dgm:pt>
    <dgm:pt modelId="{12914D08-940A-49EC-B25D-A9E509E6C9C5}">
      <dgm:prSet custT="1"/>
      <dgm:spPr/>
      <dgm:t>
        <a:bodyPr/>
        <a:lstStyle/>
        <a:p>
          <a:pPr algn="just"/>
          <a:r>
            <a:rPr lang="es-ES" sz="1600" dirty="0" smtClean="0">
              <a:ea typeface="Calibri" pitchFamily="34" charset="0"/>
              <a:cs typeface="Times New Roman" pitchFamily="18" charset="0"/>
            </a:rPr>
            <a:t>Identificar el mejor modelo regresión que permita representar al contaminante gaseoso NOx en el DMQ para los tres años de estudio.</a:t>
          </a:r>
          <a:endParaRPr lang="es-EC" sz="1600" dirty="0"/>
        </a:p>
      </dgm:t>
    </dgm:pt>
    <dgm:pt modelId="{2110926B-996C-4CE1-A2D3-0432B2C06152}" type="parTrans" cxnId="{D0C08393-9A86-4488-B0C0-C7C39DB69883}">
      <dgm:prSet/>
      <dgm:spPr/>
      <dgm:t>
        <a:bodyPr/>
        <a:lstStyle/>
        <a:p>
          <a:pPr algn="just"/>
          <a:endParaRPr lang="es-EC" sz="1600"/>
        </a:p>
      </dgm:t>
    </dgm:pt>
    <dgm:pt modelId="{56BEEB21-1E1F-434B-AFD0-8D63C1282E98}" type="sibTrans" cxnId="{D0C08393-9A86-4488-B0C0-C7C39DB69883}">
      <dgm:prSet/>
      <dgm:spPr/>
      <dgm:t>
        <a:bodyPr/>
        <a:lstStyle/>
        <a:p>
          <a:pPr algn="just"/>
          <a:endParaRPr lang="es-EC" sz="1600"/>
        </a:p>
      </dgm:t>
    </dgm:pt>
    <dgm:pt modelId="{6CCB01E1-AB14-46A3-BF60-AD21A3815FD6}">
      <dgm:prSet phldrT="[Text]" custT="1"/>
      <dgm:spPr/>
      <dgm:t>
        <a:bodyPr/>
        <a:lstStyle/>
        <a:p>
          <a:pPr algn="just"/>
          <a:r>
            <a:rPr lang="es-ES" sz="1600" dirty="0" smtClean="0">
              <a:ea typeface="Calibri" pitchFamily="34" charset="0"/>
              <a:cs typeface="Times New Roman" pitchFamily="18" charset="0"/>
            </a:rPr>
            <a:t>Calcular los índices ambientales NDVI, LWCI, NSI, SAVI  y TS a partir de  las imágenes de satélite Landsat 7ETM y  Landsat 8 OLI para los años 2010, 2013 y 2015.</a:t>
          </a:r>
          <a:endParaRPr lang="es-EC" sz="1600" dirty="0"/>
        </a:p>
      </dgm:t>
    </dgm:pt>
    <dgm:pt modelId="{4E4CFCC6-7CE5-49A8-8EB8-ACAF8E78FC1E}" type="parTrans" cxnId="{9EC73B36-3DC7-47EC-83FC-BED675829B21}">
      <dgm:prSet/>
      <dgm:spPr/>
      <dgm:t>
        <a:bodyPr/>
        <a:lstStyle/>
        <a:p>
          <a:pPr algn="just"/>
          <a:endParaRPr lang="es-EC"/>
        </a:p>
      </dgm:t>
    </dgm:pt>
    <dgm:pt modelId="{9021613B-091D-445B-AB09-B60BCAA042B8}" type="sibTrans" cxnId="{9EC73B36-3DC7-47EC-83FC-BED675829B21}">
      <dgm:prSet/>
      <dgm:spPr/>
      <dgm:t>
        <a:bodyPr/>
        <a:lstStyle/>
        <a:p>
          <a:pPr algn="just"/>
          <a:endParaRPr lang="es-EC"/>
        </a:p>
      </dgm:t>
    </dgm:pt>
    <dgm:pt modelId="{44505C8B-1391-44F7-A803-F0825B95FE06}">
      <dgm:prSet custT="1"/>
      <dgm:spPr/>
      <dgm:t>
        <a:bodyPr/>
        <a:lstStyle/>
        <a:p>
          <a:pPr algn="just"/>
          <a:r>
            <a:rPr lang="es-ES" sz="1600" smtClean="0">
              <a:ea typeface="Calibri" pitchFamily="34" charset="0"/>
              <a:cs typeface="Times New Roman" pitchFamily="18" charset="0"/>
            </a:rPr>
            <a:t>Detectar las zonas con mayor concentración de NOx</a:t>
          </a:r>
          <a:r>
            <a:rPr lang="es-EC" sz="1600" smtClean="0">
              <a:ea typeface="Calibri" pitchFamily="34" charset="0"/>
              <a:cs typeface="Times New Roman" pitchFamily="18" charset="0"/>
            </a:rPr>
            <a:t> para los tres años de estudio</a:t>
          </a:r>
          <a:endParaRPr lang="es-EC" sz="1600" dirty="0"/>
        </a:p>
      </dgm:t>
    </dgm:pt>
    <dgm:pt modelId="{60C11FE6-6E80-4EEC-8199-CFE4E5724CA8}" type="parTrans" cxnId="{6F67E8F5-58BB-4D63-9CE3-62DD2A53DB41}">
      <dgm:prSet/>
      <dgm:spPr/>
      <dgm:t>
        <a:bodyPr/>
        <a:lstStyle/>
        <a:p>
          <a:pPr algn="just"/>
          <a:endParaRPr lang="es-EC"/>
        </a:p>
      </dgm:t>
    </dgm:pt>
    <dgm:pt modelId="{25405A1F-74EA-4E3A-8862-0F0B9236B3A3}" type="sibTrans" cxnId="{6F67E8F5-58BB-4D63-9CE3-62DD2A53DB41}">
      <dgm:prSet/>
      <dgm:spPr/>
      <dgm:t>
        <a:bodyPr/>
        <a:lstStyle/>
        <a:p>
          <a:pPr algn="just"/>
          <a:endParaRPr lang="es-EC"/>
        </a:p>
      </dgm:t>
    </dgm:pt>
    <dgm:pt modelId="{8E804943-FA4D-445A-8564-ACC9AB46683D}">
      <dgm:prSet phldrT="[Text]"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4">
            <a:lumMod val="60000"/>
            <a:lumOff val="40000"/>
          </a:schemeClr>
        </a:solidFill>
      </dgm:spPr>
      <dgm:t>
        <a:bodyPr/>
        <a:lstStyle/>
        <a:p>
          <a:pPr algn="just" rtl="0"/>
          <a:r>
            <a:rPr lang="es-EC" sz="1600" b="1" dirty="0" smtClean="0">
              <a:solidFill>
                <a:schemeClr val="tx1"/>
              </a:solidFill>
              <a:ea typeface="Calibri" pitchFamily="34" charset="0"/>
              <a:cs typeface="Times New Roman" pitchFamily="18" charset="0"/>
            </a:rPr>
            <a:t>Estimar la concentración del contaminante gaseoso NOx en el Distrito Metropolitano de Quito para los  años  2010, 2013 y 2015, </a:t>
          </a:r>
          <a:r>
            <a:rPr kumimoji="0" lang="es-EC" sz="1600" b="1" i="0" u="none" strike="noStrike" cap="none" normalizeH="0" baseline="0" dirty="0" smtClean="0">
              <a:ln>
                <a:noFill/>
              </a:ln>
              <a:solidFill>
                <a:schemeClr val="tx1"/>
              </a:solidFill>
              <a:effectLst/>
              <a:ea typeface="Calibri" pitchFamily="34" charset="0"/>
              <a:cs typeface="Times New Roman" pitchFamily="18" charset="0"/>
            </a:rPr>
            <a:t>utilizando el modelo con el mejor ajuste entre las mediciones  NO</a:t>
          </a:r>
          <a:r>
            <a:rPr kumimoji="0" lang="es-EC" sz="1600" b="1" i="0" u="none" strike="noStrike" cap="none" normalizeH="0" baseline="-30000" dirty="0" smtClean="0">
              <a:ln>
                <a:noFill/>
              </a:ln>
              <a:solidFill>
                <a:schemeClr val="tx1"/>
              </a:solidFill>
              <a:effectLst/>
              <a:ea typeface="Calibri" pitchFamily="34" charset="0"/>
              <a:cs typeface="Times New Roman" pitchFamily="18" charset="0"/>
            </a:rPr>
            <a:t>x</a:t>
          </a:r>
          <a:r>
            <a:rPr kumimoji="0" lang="es-EC" sz="1600" b="1" i="0" u="none" strike="noStrike" cap="none" normalizeH="0" baseline="0" dirty="0" smtClean="0">
              <a:ln>
                <a:noFill/>
              </a:ln>
              <a:solidFill>
                <a:schemeClr val="tx1"/>
              </a:solidFill>
              <a:effectLst/>
              <a:ea typeface="Calibri" pitchFamily="34" charset="0"/>
              <a:cs typeface="Times New Roman" pitchFamily="18" charset="0"/>
            </a:rPr>
            <a:t>  y los índices ambientales calculados  a partir de imágenes satelitales Landsat 7 ETM  y Landsat 8 </a:t>
          </a:r>
          <a:r>
            <a:rPr kumimoji="0" lang="es-EC" sz="1600" b="1" i="0" u="none" strike="noStrike" cap="none" normalizeH="0" baseline="0" dirty="0" err="1" smtClean="0">
              <a:ln>
                <a:noFill/>
              </a:ln>
              <a:solidFill>
                <a:schemeClr val="tx1"/>
              </a:solidFill>
              <a:effectLst/>
              <a:ea typeface="Calibri" pitchFamily="34" charset="0"/>
              <a:cs typeface="Times New Roman" pitchFamily="18" charset="0"/>
            </a:rPr>
            <a:t>Oli</a:t>
          </a:r>
          <a:r>
            <a:rPr kumimoji="0" lang="es-EC" sz="1600" b="1" i="0" u="none" strike="noStrike" cap="none" normalizeH="0" baseline="0" dirty="0" smtClean="0">
              <a:ln>
                <a:noFill/>
              </a:ln>
              <a:solidFill>
                <a:schemeClr val="tx1"/>
              </a:solidFill>
              <a:effectLst/>
              <a:ea typeface="Calibri" pitchFamily="34" charset="0"/>
              <a:cs typeface="Times New Roman" pitchFamily="18" charset="0"/>
            </a:rPr>
            <a:t>.</a:t>
          </a:r>
          <a:endParaRPr lang="es-EC" sz="1600" b="1" dirty="0">
            <a:solidFill>
              <a:schemeClr val="tx1"/>
            </a:solidFill>
          </a:endParaRPr>
        </a:p>
      </dgm:t>
    </dgm:pt>
    <dgm:pt modelId="{084B9B03-E042-4FAD-8C0F-F2B51AA8E2BE}" type="parTrans" cxnId="{F82CA3B2-1521-4807-8765-4838384ACBB9}">
      <dgm:prSet/>
      <dgm:spPr/>
      <dgm:t>
        <a:bodyPr/>
        <a:lstStyle/>
        <a:p>
          <a:pPr algn="just"/>
          <a:endParaRPr lang="es-EC"/>
        </a:p>
      </dgm:t>
    </dgm:pt>
    <dgm:pt modelId="{7F11030B-EF33-4314-A9D8-C84F833101FA}" type="sibTrans" cxnId="{F82CA3B2-1521-4807-8765-4838384ACBB9}">
      <dgm:prSet/>
      <dgm:spPr/>
      <dgm:t>
        <a:bodyPr/>
        <a:lstStyle/>
        <a:p>
          <a:pPr algn="just"/>
          <a:endParaRPr lang="es-EC"/>
        </a:p>
      </dgm:t>
    </dgm:pt>
    <dgm:pt modelId="{E2B5F831-B0EC-4FD3-A42D-6EA90508350C}" type="pres">
      <dgm:prSet presAssocID="{2013E924-D7DA-434B-8B10-9DCC8CFA6225}" presName="Name0" presStyleCnt="0">
        <dgm:presLayoutVars>
          <dgm:chMax val="7"/>
          <dgm:chPref val="7"/>
          <dgm:dir/>
        </dgm:presLayoutVars>
      </dgm:prSet>
      <dgm:spPr/>
      <dgm:t>
        <a:bodyPr/>
        <a:lstStyle/>
        <a:p>
          <a:endParaRPr lang="es-EC"/>
        </a:p>
      </dgm:t>
    </dgm:pt>
    <dgm:pt modelId="{ABB9D563-A55B-400E-A2C6-8B6F76A37598}" type="pres">
      <dgm:prSet presAssocID="{2013E924-D7DA-434B-8B10-9DCC8CFA6225}" presName="Name1" presStyleCnt="0"/>
      <dgm:spPr/>
      <dgm:t>
        <a:bodyPr/>
        <a:lstStyle/>
        <a:p>
          <a:endParaRPr lang="es-EC"/>
        </a:p>
      </dgm:t>
    </dgm:pt>
    <dgm:pt modelId="{1AED4139-D33B-4E05-AF53-15F7AEE082B9}" type="pres">
      <dgm:prSet presAssocID="{2013E924-D7DA-434B-8B10-9DCC8CFA6225}" presName="cycle" presStyleCnt="0"/>
      <dgm:spPr/>
      <dgm:t>
        <a:bodyPr/>
        <a:lstStyle/>
        <a:p>
          <a:endParaRPr lang="es-EC"/>
        </a:p>
      </dgm:t>
    </dgm:pt>
    <dgm:pt modelId="{22019FEB-4DFB-4E73-BCEC-EEC4060D27E7}" type="pres">
      <dgm:prSet presAssocID="{2013E924-D7DA-434B-8B10-9DCC8CFA6225}" presName="srcNode" presStyleLbl="node1" presStyleIdx="0" presStyleCnt="6"/>
      <dgm:spPr/>
      <dgm:t>
        <a:bodyPr/>
        <a:lstStyle/>
        <a:p>
          <a:endParaRPr lang="es-EC"/>
        </a:p>
      </dgm:t>
    </dgm:pt>
    <dgm:pt modelId="{A0FCE845-4D05-41AA-BD39-953D8063B313}" type="pres">
      <dgm:prSet presAssocID="{2013E924-D7DA-434B-8B10-9DCC8CFA6225}" presName="conn" presStyleLbl="parChTrans1D2" presStyleIdx="0" presStyleCnt="1"/>
      <dgm:spPr/>
      <dgm:t>
        <a:bodyPr/>
        <a:lstStyle/>
        <a:p>
          <a:endParaRPr lang="es-EC"/>
        </a:p>
      </dgm:t>
    </dgm:pt>
    <dgm:pt modelId="{882D5386-2EDD-4F11-8218-1D0A6F94AB7D}" type="pres">
      <dgm:prSet presAssocID="{2013E924-D7DA-434B-8B10-9DCC8CFA6225}" presName="extraNode" presStyleLbl="node1" presStyleIdx="0" presStyleCnt="6"/>
      <dgm:spPr/>
      <dgm:t>
        <a:bodyPr/>
        <a:lstStyle/>
        <a:p>
          <a:endParaRPr lang="es-EC"/>
        </a:p>
      </dgm:t>
    </dgm:pt>
    <dgm:pt modelId="{4517F2C1-6843-417C-A6DB-473F48715B03}" type="pres">
      <dgm:prSet presAssocID="{2013E924-D7DA-434B-8B10-9DCC8CFA6225}" presName="dstNode" presStyleLbl="node1" presStyleIdx="0" presStyleCnt="6"/>
      <dgm:spPr/>
      <dgm:t>
        <a:bodyPr/>
        <a:lstStyle/>
        <a:p>
          <a:endParaRPr lang="es-EC"/>
        </a:p>
      </dgm:t>
    </dgm:pt>
    <dgm:pt modelId="{4DFB8F59-9ECE-45F9-A50E-66DDBF1CC37F}" type="pres">
      <dgm:prSet presAssocID="{8E804943-FA4D-445A-8564-ACC9AB46683D}" presName="text_1" presStyleLbl="node1" presStyleIdx="0" presStyleCnt="6" custScaleX="98316" custScaleY="191170" custLinFactNeighborX="1186" custLinFactNeighborY="43613">
        <dgm:presLayoutVars>
          <dgm:bulletEnabled val="1"/>
        </dgm:presLayoutVars>
      </dgm:prSet>
      <dgm:spPr/>
      <dgm:t>
        <a:bodyPr/>
        <a:lstStyle/>
        <a:p>
          <a:endParaRPr lang="es-EC"/>
        </a:p>
      </dgm:t>
    </dgm:pt>
    <dgm:pt modelId="{551F636A-AC29-4B67-BCF4-7DEC1057FE38}" type="pres">
      <dgm:prSet presAssocID="{8E804943-FA4D-445A-8564-ACC9AB46683D}" presName="accent_1" presStyleCnt="0"/>
      <dgm:spPr/>
      <dgm:t>
        <a:bodyPr/>
        <a:lstStyle/>
        <a:p>
          <a:endParaRPr lang="es-EC"/>
        </a:p>
      </dgm:t>
    </dgm:pt>
    <dgm:pt modelId="{1097B95D-4091-4804-B24C-DDBCB8EABF48}" type="pres">
      <dgm:prSet presAssocID="{8E804943-FA4D-445A-8564-ACC9AB46683D}" presName="accentRepeatNode" presStyleLbl="solidFgAcc1" presStyleIdx="0" presStyleCnt="6" custLinFactNeighborX="20740" custLinFactNeighborY="19597"/>
      <dgm:spPr/>
      <dgm:t>
        <a:bodyPr/>
        <a:lstStyle/>
        <a:p>
          <a:endParaRPr lang="es-EC"/>
        </a:p>
      </dgm:t>
    </dgm:pt>
    <dgm:pt modelId="{F58A08D3-1EF3-4B95-803C-A31F7BE614FD}" type="pres">
      <dgm:prSet presAssocID="{FB3775E3-13D4-424F-836D-B3253B17DC22}" presName="text_2" presStyleLbl="node1" presStyleIdx="1" presStyleCnt="6" custScaleY="95557" custLinFactNeighborX="442" custLinFactNeighborY="69319">
        <dgm:presLayoutVars>
          <dgm:bulletEnabled val="1"/>
        </dgm:presLayoutVars>
      </dgm:prSet>
      <dgm:spPr/>
      <dgm:t>
        <a:bodyPr/>
        <a:lstStyle/>
        <a:p>
          <a:endParaRPr lang="es-EC"/>
        </a:p>
      </dgm:t>
    </dgm:pt>
    <dgm:pt modelId="{9E4B2ADA-5881-4D9E-88D8-B1FCA14F8CA6}" type="pres">
      <dgm:prSet presAssocID="{FB3775E3-13D4-424F-836D-B3253B17DC22}" presName="accent_2" presStyleCnt="0"/>
      <dgm:spPr/>
      <dgm:t>
        <a:bodyPr/>
        <a:lstStyle/>
        <a:p>
          <a:endParaRPr lang="es-EC"/>
        </a:p>
      </dgm:t>
    </dgm:pt>
    <dgm:pt modelId="{1AFC5098-5A60-4095-B40F-D4FE58D4FC2F}" type="pres">
      <dgm:prSet presAssocID="{FB3775E3-13D4-424F-836D-B3253B17DC22}" presName="accentRepeatNode" presStyleLbl="solidFgAcc1" presStyleIdx="1" presStyleCnt="6" custLinFactNeighborX="-367" custLinFactNeighborY="33708"/>
      <dgm:spPr/>
      <dgm:t>
        <a:bodyPr/>
        <a:lstStyle/>
        <a:p>
          <a:endParaRPr lang="es-EC"/>
        </a:p>
      </dgm:t>
    </dgm:pt>
    <dgm:pt modelId="{2115F42E-5147-4695-8735-5DE72FA11C7D}" type="pres">
      <dgm:prSet presAssocID="{6CCB01E1-AB14-46A3-BF60-AD21A3815FD6}" presName="text_3" presStyleLbl="node1" presStyleIdx="2" presStyleCnt="6" custScaleY="134233" custLinFactNeighborX="735" custLinFactNeighborY="64391">
        <dgm:presLayoutVars>
          <dgm:bulletEnabled val="1"/>
        </dgm:presLayoutVars>
      </dgm:prSet>
      <dgm:spPr/>
      <dgm:t>
        <a:bodyPr/>
        <a:lstStyle/>
        <a:p>
          <a:endParaRPr lang="es-EC"/>
        </a:p>
      </dgm:t>
    </dgm:pt>
    <dgm:pt modelId="{C0CA7B31-E445-4A0F-A795-555ECC50F2D6}" type="pres">
      <dgm:prSet presAssocID="{6CCB01E1-AB14-46A3-BF60-AD21A3815FD6}" presName="accent_3" presStyleCnt="0"/>
      <dgm:spPr/>
      <dgm:t>
        <a:bodyPr/>
        <a:lstStyle/>
        <a:p>
          <a:endParaRPr lang="es-EC"/>
        </a:p>
      </dgm:t>
    </dgm:pt>
    <dgm:pt modelId="{7ED49442-7820-4494-9349-F8D373BBB652}" type="pres">
      <dgm:prSet presAssocID="{6CCB01E1-AB14-46A3-BF60-AD21A3815FD6}" presName="accentRepeatNode" presStyleLbl="solidFgAcc1" presStyleIdx="2" presStyleCnt="6" custLinFactNeighborX="-8109" custLinFactNeighborY="25470"/>
      <dgm:spPr/>
      <dgm:t>
        <a:bodyPr/>
        <a:lstStyle/>
        <a:p>
          <a:endParaRPr lang="es-EC"/>
        </a:p>
      </dgm:t>
    </dgm:pt>
    <dgm:pt modelId="{D1D07831-BFC9-47EF-A50D-E64140DBE21A}" type="pres">
      <dgm:prSet presAssocID="{4E93162B-F586-42FC-B7A7-C8401B41E4B3}" presName="text_4" presStyleLbl="node1" presStyleIdx="3" presStyleCnt="6" custScaleY="141765" custLinFactNeighborX="852" custLinFactNeighborY="71923">
        <dgm:presLayoutVars>
          <dgm:bulletEnabled val="1"/>
        </dgm:presLayoutVars>
      </dgm:prSet>
      <dgm:spPr/>
      <dgm:t>
        <a:bodyPr/>
        <a:lstStyle/>
        <a:p>
          <a:endParaRPr lang="es-EC"/>
        </a:p>
      </dgm:t>
    </dgm:pt>
    <dgm:pt modelId="{320BC732-AEB0-4D41-96EF-476481FF1483}" type="pres">
      <dgm:prSet presAssocID="{4E93162B-F586-42FC-B7A7-C8401B41E4B3}" presName="accent_4" presStyleCnt="0"/>
      <dgm:spPr/>
      <dgm:t>
        <a:bodyPr/>
        <a:lstStyle/>
        <a:p>
          <a:endParaRPr lang="es-EC"/>
        </a:p>
      </dgm:t>
    </dgm:pt>
    <dgm:pt modelId="{69224346-CEF9-44A2-9335-4BFC52017AC2}" type="pres">
      <dgm:prSet presAssocID="{4E93162B-F586-42FC-B7A7-C8401B41E4B3}" presName="accentRepeatNode" presStyleLbl="solidFgAcc1" presStyleIdx="3" presStyleCnt="6" custLinFactNeighborX="-8109" custLinFactNeighborY="28483"/>
      <dgm:spPr/>
      <dgm:t>
        <a:bodyPr/>
        <a:lstStyle/>
        <a:p>
          <a:endParaRPr lang="es-EC"/>
        </a:p>
      </dgm:t>
    </dgm:pt>
    <dgm:pt modelId="{FB5CD4FC-3082-4C52-AE9C-5F3FA7ABB0CF}" type="pres">
      <dgm:prSet presAssocID="{12914D08-940A-49EC-B25D-A9E509E6C9C5}" presName="text_5" presStyleLbl="node1" presStyleIdx="4" presStyleCnt="6" custLinFactNeighborX="832" custLinFactNeighborY="68680">
        <dgm:presLayoutVars>
          <dgm:bulletEnabled val="1"/>
        </dgm:presLayoutVars>
      </dgm:prSet>
      <dgm:spPr/>
      <dgm:t>
        <a:bodyPr/>
        <a:lstStyle/>
        <a:p>
          <a:endParaRPr lang="es-EC"/>
        </a:p>
      </dgm:t>
    </dgm:pt>
    <dgm:pt modelId="{17AA83C3-DCFC-48CF-AD19-F9B39E65F389}" type="pres">
      <dgm:prSet presAssocID="{12914D08-940A-49EC-B25D-A9E509E6C9C5}" presName="accent_5" presStyleCnt="0"/>
      <dgm:spPr/>
      <dgm:t>
        <a:bodyPr/>
        <a:lstStyle/>
        <a:p>
          <a:endParaRPr lang="es-EC"/>
        </a:p>
      </dgm:t>
    </dgm:pt>
    <dgm:pt modelId="{E88D697D-B7BA-4528-81D3-D68D18B28EC0}" type="pres">
      <dgm:prSet presAssocID="{12914D08-940A-49EC-B25D-A9E509E6C9C5}" presName="accentRepeatNode" presStyleLbl="solidFgAcc1" presStyleIdx="4" presStyleCnt="6" custLinFactNeighborX="-11541" custLinFactNeighborY="31420"/>
      <dgm:spPr/>
      <dgm:t>
        <a:bodyPr/>
        <a:lstStyle/>
        <a:p>
          <a:endParaRPr lang="es-EC"/>
        </a:p>
      </dgm:t>
    </dgm:pt>
    <dgm:pt modelId="{2A051D7F-D415-434C-8660-F4632DBD6387}" type="pres">
      <dgm:prSet presAssocID="{44505C8B-1391-44F7-A803-F0825B95FE06}" presName="text_6" presStyleLbl="node1" presStyleIdx="5" presStyleCnt="6" custLinFactNeighborX="791" custLinFactNeighborY="44414">
        <dgm:presLayoutVars>
          <dgm:bulletEnabled val="1"/>
        </dgm:presLayoutVars>
      </dgm:prSet>
      <dgm:spPr/>
      <dgm:t>
        <a:bodyPr/>
        <a:lstStyle/>
        <a:p>
          <a:endParaRPr lang="es-EC"/>
        </a:p>
      </dgm:t>
    </dgm:pt>
    <dgm:pt modelId="{2BFA4D22-810E-459B-9875-8B1EB84FCE61}" type="pres">
      <dgm:prSet presAssocID="{44505C8B-1391-44F7-A803-F0825B95FE06}" presName="accent_6" presStyleCnt="0"/>
      <dgm:spPr/>
      <dgm:t>
        <a:bodyPr/>
        <a:lstStyle/>
        <a:p>
          <a:endParaRPr lang="es-EC"/>
        </a:p>
      </dgm:t>
    </dgm:pt>
    <dgm:pt modelId="{D0711BF5-ADE2-4D0D-8819-67D3E679B0F2}" type="pres">
      <dgm:prSet presAssocID="{44505C8B-1391-44F7-A803-F0825B95FE06}" presName="accentRepeatNode" presStyleLbl="solidFgAcc1" presStyleIdx="5" presStyleCnt="6" custLinFactNeighborX="-18293" custLinFactNeighborY="832"/>
      <dgm:spPr/>
      <dgm:t>
        <a:bodyPr/>
        <a:lstStyle/>
        <a:p>
          <a:endParaRPr lang="es-EC"/>
        </a:p>
      </dgm:t>
    </dgm:pt>
  </dgm:ptLst>
  <dgm:cxnLst>
    <dgm:cxn modelId="{9EC73B36-3DC7-47EC-83FC-BED675829B21}" srcId="{2013E924-D7DA-434B-8B10-9DCC8CFA6225}" destId="{6CCB01E1-AB14-46A3-BF60-AD21A3815FD6}" srcOrd="2" destOrd="0" parTransId="{4E4CFCC6-7CE5-49A8-8EB8-ACAF8E78FC1E}" sibTransId="{9021613B-091D-445B-AB09-B60BCAA042B8}"/>
    <dgm:cxn modelId="{FAEFE11F-2A5C-4CE8-9CC2-779C8E4D58C1}" type="presOf" srcId="{6CCB01E1-AB14-46A3-BF60-AD21A3815FD6}" destId="{2115F42E-5147-4695-8735-5DE72FA11C7D}" srcOrd="0" destOrd="0" presId="urn:microsoft.com/office/officeart/2008/layout/VerticalCurvedList"/>
    <dgm:cxn modelId="{0B85720D-F4B9-4F96-AED1-757D388F7903}" type="presOf" srcId="{2013E924-D7DA-434B-8B10-9DCC8CFA6225}" destId="{E2B5F831-B0EC-4FD3-A42D-6EA90508350C}" srcOrd="0" destOrd="0" presId="urn:microsoft.com/office/officeart/2008/layout/VerticalCurvedList"/>
    <dgm:cxn modelId="{101208FC-5FD2-413D-B1E5-522E4B20E952}" srcId="{2013E924-D7DA-434B-8B10-9DCC8CFA6225}" destId="{FB3775E3-13D4-424F-836D-B3253B17DC22}" srcOrd="1" destOrd="0" parTransId="{85CE38F5-802A-4FA1-8C2E-DEA99BAADD37}" sibTransId="{D158FA03-6638-4736-AFF6-395A46E2B758}"/>
    <dgm:cxn modelId="{F82CA3B2-1521-4807-8765-4838384ACBB9}" srcId="{2013E924-D7DA-434B-8B10-9DCC8CFA6225}" destId="{8E804943-FA4D-445A-8564-ACC9AB46683D}" srcOrd="0" destOrd="0" parTransId="{084B9B03-E042-4FAD-8C0F-F2B51AA8E2BE}" sibTransId="{7F11030B-EF33-4314-A9D8-C84F833101FA}"/>
    <dgm:cxn modelId="{2BBFD2EF-F46E-4DC6-8C1B-42812FE17FC0}" srcId="{2013E924-D7DA-434B-8B10-9DCC8CFA6225}" destId="{4E93162B-F586-42FC-B7A7-C8401B41E4B3}" srcOrd="3" destOrd="0" parTransId="{5FAB2D81-CCC4-47A6-A6D5-3FA77818976B}" sibTransId="{43DB76F7-312E-4811-B72B-C1BCCD5816A2}"/>
    <dgm:cxn modelId="{456FD39E-2F24-4A77-9721-506737D81048}" type="presOf" srcId="{7F11030B-EF33-4314-A9D8-C84F833101FA}" destId="{A0FCE845-4D05-41AA-BD39-953D8063B313}" srcOrd="0" destOrd="0" presId="urn:microsoft.com/office/officeart/2008/layout/VerticalCurvedList"/>
    <dgm:cxn modelId="{D154F868-04FC-4D47-B4EF-70DEF7546407}" type="presOf" srcId="{12914D08-940A-49EC-B25D-A9E509E6C9C5}" destId="{FB5CD4FC-3082-4C52-AE9C-5F3FA7ABB0CF}" srcOrd="0" destOrd="0" presId="urn:microsoft.com/office/officeart/2008/layout/VerticalCurvedList"/>
    <dgm:cxn modelId="{FB67F84B-99B5-4668-9E87-79921437F158}" type="presOf" srcId="{8E804943-FA4D-445A-8564-ACC9AB46683D}" destId="{4DFB8F59-9ECE-45F9-A50E-66DDBF1CC37F}" srcOrd="0" destOrd="0" presId="urn:microsoft.com/office/officeart/2008/layout/VerticalCurvedList"/>
    <dgm:cxn modelId="{31E1599A-3349-4650-9FFF-E21135688F76}" type="presOf" srcId="{4E93162B-F586-42FC-B7A7-C8401B41E4B3}" destId="{D1D07831-BFC9-47EF-A50D-E64140DBE21A}" srcOrd="0" destOrd="0" presId="urn:microsoft.com/office/officeart/2008/layout/VerticalCurvedList"/>
    <dgm:cxn modelId="{50664A0B-6ADB-4831-816A-35A4A24B70C4}" type="presOf" srcId="{44505C8B-1391-44F7-A803-F0825B95FE06}" destId="{2A051D7F-D415-434C-8660-F4632DBD6387}" srcOrd="0" destOrd="0" presId="urn:microsoft.com/office/officeart/2008/layout/VerticalCurvedList"/>
    <dgm:cxn modelId="{D0C08393-9A86-4488-B0C0-C7C39DB69883}" srcId="{2013E924-D7DA-434B-8B10-9DCC8CFA6225}" destId="{12914D08-940A-49EC-B25D-A9E509E6C9C5}" srcOrd="4" destOrd="0" parTransId="{2110926B-996C-4CE1-A2D3-0432B2C06152}" sibTransId="{56BEEB21-1E1F-434B-AFD0-8D63C1282E98}"/>
    <dgm:cxn modelId="{6F67E8F5-58BB-4D63-9CE3-62DD2A53DB41}" srcId="{2013E924-D7DA-434B-8B10-9DCC8CFA6225}" destId="{44505C8B-1391-44F7-A803-F0825B95FE06}" srcOrd="5" destOrd="0" parTransId="{60C11FE6-6E80-4EEC-8199-CFE4E5724CA8}" sibTransId="{25405A1F-74EA-4E3A-8862-0F0B9236B3A3}"/>
    <dgm:cxn modelId="{4598EE19-A5BA-4466-B356-299D05246090}" type="presOf" srcId="{FB3775E3-13D4-424F-836D-B3253B17DC22}" destId="{F58A08D3-1EF3-4B95-803C-A31F7BE614FD}" srcOrd="0" destOrd="0" presId="urn:microsoft.com/office/officeart/2008/layout/VerticalCurvedList"/>
    <dgm:cxn modelId="{A08AE084-0E62-4578-9538-ACCE90EF42C9}" type="presParOf" srcId="{E2B5F831-B0EC-4FD3-A42D-6EA90508350C}" destId="{ABB9D563-A55B-400E-A2C6-8B6F76A37598}" srcOrd="0" destOrd="0" presId="urn:microsoft.com/office/officeart/2008/layout/VerticalCurvedList"/>
    <dgm:cxn modelId="{C2A3DD16-0AFC-469B-B166-59B1685BEF6E}" type="presParOf" srcId="{ABB9D563-A55B-400E-A2C6-8B6F76A37598}" destId="{1AED4139-D33B-4E05-AF53-15F7AEE082B9}" srcOrd="0" destOrd="0" presId="urn:microsoft.com/office/officeart/2008/layout/VerticalCurvedList"/>
    <dgm:cxn modelId="{4B9F44B3-D692-4DA8-A3A8-5781D163D904}" type="presParOf" srcId="{1AED4139-D33B-4E05-AF53-15F7AEE082B9}" destId="{22019FEB-4DFB-4E73-BCEC-EEC4060D27E7}" srcOrd="0" destOrd="0" presId="urn:microsoft.com/office/officeart/2008/layout/VerticalCurvedList"/>
    <dgm:cxn modelId="{38DC05E7-E8B8-480D-8BE1-C8A5AC26F938}" type="presParOf" srcId="{1AED4139-D33B-4E05-AF53-15F7AEE082B9}" destId="{A0FCE845-4D05-41AA-BD39-953D8063B313}" srcOrd="1" destOrd="0" presId="urn:microsoft.com/office/officeart/2008/layout/VerticalCurvedList"/>
    <dgm:cxn modelId="{5774BCF0-77B3-4180-85EB-C050AB6A67CF}" type="presParOf" srcId="{1AED4139-D33B-4E05-AF53-15F7AEE082B9}" destId="{882D5386-2EDD-4F11-8218-1D0A6F94AB7D}" srcOrd="2" destOrd="0" presId="urn:microsoft.com/office/officeart/2008/layout/VerticalCurvedList"/>
    <dgm:cxn modelId="{418ADCEF-4B40-4722-8E61-BA40F8A4B79F}" type="presParOf" srcId="{1AED4139-D33B-4E05-AF53-15F7AEE082B9}" destId="{4517F2C1-6843-417C-A6DB-473F48715B03}" srcOrd="3" destOrd="0" presId="urn:microsoft.com/office/officeart/2008/layout/VerticalCurvedList"/>
    <dgm:cxn modelId="{356DEDCA-E853-48C0-A746-A12538749B4B}" type="presParOf" srcId="{ABB9D563-A55B-400E-A2C6-8B6F76A37598}" destId="{4DFB8F59-9ECE-45F9-A50E-66DDBF1CC37F}" srcOrd="1" destOrd="0" presId="urn:microsoft.com/office/officeart/2008/layout/VerticalCurvedList"/>
    <dgm:cxn modelId="{89F09D9C-B6BB-41F0-9564-878217BEA4F6}" type="presParOf" srcId="{ABB9D563-A55B-400E-A2C6-8B6F76A37598}" destId="{551F636A-AC29-4B67-BCF4-7DEC1057FE38}" srcOrd="2" destOrd="0" presId="urn:microsoft.com/office/officeart/2008/layout/VerticalCurvedList"/>
    <dgm:cxn modelId="{43398932-6E13-49C4-8C4C-FDF76E929696}" type="presParOf" srcId="{551F636A-AC29-4B67-BCF4-7DEC1057FE38}" destId="{1097B95D-4091-4804-B24C-DDBCB8EABF48}" srcOrd="0" destOrd="0" presId="urn:microsoft.com/office/officeart/2008/layout/VerticalCurvedList"/>
    <dgm:cxn modelId="{4DAB1BF7-A72A-4F77-BE01-B018118C8935}" type="presParOf" srcId="{ABB9D563-A55B-400E-A2C6-8B6F76A37598}" destId="{F58A08D3-1EF3-4B95-803C-A31F7BE614FD}" srcOrd="3" destOrd="0" presId="urn:microsoft.com/office/officeart/2008/layout/VerticalCurvedList"/>
    <dgm:cxn modelId="{68E9220D-BADA-4856-9A56-04CC2F107BEF}" type="presParOf" srcId="{ABB9D563-A55B-400E-A2C6-8B6F76A37598}" destId="{9E4B2ADA-5881-4D9E-88D8-B1FCA14F8CA6}" srcOrd="4" destOrd="0" presId="urn:microsoft.com/office/officeart/2008/layout/VerticalCurvedList"/>
    <dgm:cxn modelId="{DDD7C2F8-FA8C-4023-AD1F-D502D0E51561}" type="presParOf" srcId="{9E4B2ADA-5881-4D9E-88D8-B1FCA14F8CA6}" destId="{1AFC5098-5A60-4095-B40F-D4FE58D4FC2F}" srcOrd="0" destOrd="0" presId="urn:microsoft.com/office/officeart/2008/layout/VerticalCurvedList"/>
    <dgm:cxn modelId="{FFDC3C00-170A-4F3D-AE0F-A84E4365A176}" type="presParOf" srcId="{ABB9D563-A55B-400E-A2C6-8B6F76A37598}" destId="{2115F42E-5147-4695-8735-5DE72FA11C7D}" srcOrd="5" destOrd="0" presId="urn:microsoft.com/office/officeart/2008/layout/VerticalCurvedList"/>
    <dgm:cxn modelId="{6893937D-7C81-4E26-8499-A900FBD6B506}" type="presParOf" srcId="{ABB9D563-A55B-400E-A2C6-8B6F76A37598}" destId="{C0CA7B31-E445-4A0F-A795-555ECC50F2D6}" srcOrd="6" destOrd="0" presId="urn:microsoft.com/office/officeart/2008/layout/VerticalCurvedList"/>
    <dgm:cxn modelId="{3C6FC96A-04C2-4CA3-80AB-70C083128BEA}" type="presParOf" srcId="{C0CA7B31-E445-4A0F-A795-555ECC50F2D6}" destId="{7ED49442-7820-4494-9349-F8D373BBB652}" srcOrd="0" destOrd="0" presId="urn:microsoft.com/office/officeart/2008/layout/VerticalCurvedList"/>
    <dgm:cxn modelId="{492A8275-2176-40CA-B95A-C030EC654CF5}" type="presParOf" srcId="{ABB9D563-A55B-400E-A2C6-8B6F76A37598}" destId="{D1D07831-BFC9-47EF-A50D-E64140DBE21A}" srcOrd="7" destOrd="0" presId="urn:microsoft.com/office/officeart/2008/layout/VerticalCurvedList"/>
    <dgm:cxn modelId="{4F9CCC8D-09FE-482C-A82F-86AD816719B9}" type="presParOf" srcId="{ABB9D563-A55B-400E-A2C6-8B6F76A37598}" destId="{320BC732-AEB0-4D41-96EF-476481FF1483}" srcOrd="8" destOrd="0" presId="urn:microsoft.com/office/officeart/2008/layout/VerticalCurvedList"/>
    <dgm:cxn modelId="{32929C4C-7385-4273-96E9-8075A2086D30}" type="presParOf" srcId="{320BC732-AEB0-4D41-96EF-476481FF1483}" destId="{69224346-CEF9-44A2-9335-4BFC52017AC2}" srcOrd="0" destOrd="0" presId="urn:microsoft.com/office/officeart/2008/layout/VerticalCurvedList"/>
    <dgm:cxn modelId="{08F44C91-588A-4621-B302-B6EE2759E635}" type="presParOf" srcId="{ABB9D563-A55B-400E-A2C6-8B6F76A37598}" destId="{FB5CD4FC-3082-4C52-AE9C-5F3FA7ABB0CF}" srcOrd="9" destOrd="0" presId="urn:microsoft.com/office/officeart/2008/layout/VerticalCurvedList"/>
    <dgm:cxn modelId="{EDA108CE-D930-4BB4-98FE-2F22B9923E47}" type="presParOf" srcId="{ABB9D563-A55B-400E-A2C6-8B6F76A37598}" destId="{17AA83C3-DCFC-48CF-AD19-F9B39E65F389}" srcOrd="10" destOrd="0" presId="urn:microsoft.com/office/officeart/2008/layout/VerticalCurvedList"/>
    <dgm:cxn modelId="{F064F0E6-B9B6-4493-B144-1238DAAA553D}" type="presParOf" srcId="{17AA83C3-DCFC-48CF-AD19-F9B39E65F389}" destId="{E88D697D-B7BA-4528-81D3-D68D18B28EC0}" srcOrd="0" destOrd="0" presId="urn:microsoft.com/office/officeart/2008/layout/VerticalCurvedList"/>
    <dgm:cxn modelId="{488F71DE-8C04-4351-B9A6-35C991C7BB17}" type="presParOf" srcId="{ABB9D563-A55B-400E-A2C6-8B6F76A37598}" destId="{2A051D7F-D415-434C-8660-F4632DBD6387}" srcOrd="11" destOrd="0" presId="urn:microsoft.com/office/officeart/2008/layout/VerticalCurvedList"/>
    <dgm:cxn modelId="{A0AEF4F4-155D-468A-A967-EAF58544D8C8}" type="presParOf" srcId="{ABB9D563-A55B-400E-A2C6-8B6F76A37598}" destId="{2BFA4D22-810E-459B-9875-8B1EB84FCE61}" srcOrd="12" destOrd="0" presId="urn:microsoft.com/office/officeart/2008/layout/VerticalCurvedList"/>
    <dgm:cxn modelId="{3DA22E4B-47F8-43F2-B2D4-F2A719DB774A}" type="presParOf" srcId="{2BFA4D22-810E-459B-9875-8B1EB84FCE61}" destId="{D0711BF5-ADE2-4D0D-8819-67D3E679B0F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97C12-92E4-4B0A-9A1B-A438E4617873}" type="datetimeFigureOut">
              <a:rPr lang="es-EC" smtClean="0"/>
              <a:pPr/>
              <a:t>25/01/2018</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4188D-9713-4D7E-81DD-2D2A79282486}" type="slidenum">
              <a:rPr lang="es-EC" smtClean="0"/>
              <a:pPr/>
              <a:t>‹Nº›</a:t>
            </a:fld>
            <a:endParaRPr lang="es-EC" dirty="0"/>
          </a:p>
        </p:txBody>
      </p:sp>
    </p:spTree>
    <p:extLst>
      <p:ext uri="{BB962C8B-B14F-4D97-AF65-F5344CB8AC3E}">
        <p14:creationId xmlns:p14="http://schemas.microsoft.com/office/powerpoint/2010/main" val="332951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ea typeface="Calibri" pitchFamily="34" charset="0"/>
                <a:cs typeface="Times New Roman" pitchFamily="18" charset="0"/>
              </a:rPr>
              <a:t>E</a:t>
            </a:r>
            <a:r>
              <a:rPr kumimoji="0" lang="es-EC" sz="1200" b="0" i="0" u="none" strike="noStrike" cap="none" normalizeH="0" baseline="0" dirty="0" smtClean="0">
                <a:ln>
                  <a:noFill/>
                </a:ln>
                <a:solidFill>
                  <a:schemeClr val="tx1"/>
                </a:solidFill>
                <a:effectLst/>
                <a:ea typeface="Calibri" pitchFamily="34" charset="0"/>
                <a:cs typeface="Times New Roman" pitchFamily="18" charset="0"/>
              </a:rPr>
              <a:t>l cálculo de coeficientes de un polinomio a partir de coordenadas conocidas en el terreno. (</a:t>
            </a:r>
            <a:r>
              <a:rPr kumimoji="0" lang="es-EC" sz="1200" b="0" i="0" u="none" strike="noStrike" cap="none" normalizeH="0" baseline="0" dirty="0" err="1" smtClean="0">
                <a:ln>
                  <a:noFill/>
                </a:ln>
                <a:solidFill>
                  <a:schemeClr val="tx1"/>
                </a:solidFill>
                <a:effectLst/>
                <a:ea typeface="Calibri" pitchFamily="34" charset="0"/>
                <a:cs typeface="Times New Roman" pitchFamily="18" charset="0"/>
              </a:rPr>
              <a:t>Arozarena</a:t>
            </a:r>
            <a:r>
              <a:rPr kumimoji="0" lang="es-EC" sz="1200" b="0" i="0" u="none" strike="noStrike" cap="none" normalizeH="0" baseline="0" dirty="0" smtClean="0">
                <a:ln>
                  <a:noFill/>
                </a:ln>
                <a:solidFill>
                  <a:schemeClr val="tx1"/>
                </a:solidFill>
                <a:effectLst/>
                <a:ea typeface="Calibri" pitchFamily="34" charset="0"/>
                <a:cs typeface="Times New Roman" pitchFamily="18" charset="0"/>
              </a:rPr>
              <a:t>, 2004) </a:t>
            </a:r>
            <a:endParaRPr kumimoji="0" lang="es-EC" sz="1200" b="0" i="0" u="none" strike="noStrike" cap="none" normalizeH="0" baseline="0" dirty="0" smtClean="0">
              <a:ln>
                <a:noFill/>
              </a:ln>
              <a:solidFill>
                <a:schemeClr val="tx1"/>
              </a:solidFill>
              <a:effectLst/>
              <a:cs typeface="Arial" pitchFamily="34" charset="0"/>
            </a:endParaRPr>
          </a:p>
          <a:p>
            <a:r>
              <a:rPr lang="es-EC" dirty="0" smtClean="0"/>
              <a:t>El nivel de corrección L1T utiliza puntos de control terrestre (GCP) y modelos de elevación digital (DEM) para alcanzar la precisión geodésica absoluta.</a:t>
            </a:r>
          </a:p>
          <a:p>
            <a:r>
              <a:rPr lang="es-EC" sz="1200" kern="1200" dirty="0" err="1" smtClean="0">
                <a:solidFill>
                  <a:schemeClr val="tx1"/>
                </a:solidFill>
                <a:latin typeface="+mn-lt"/>
                <a:ea typeface="+mn-ea"/>
                <a:cs typeface="+mn-cs"/>
              </a:rPr>
              <a:t>Geoservice</a:t>
            </a:r>
            <a:r>
              <a:rPr lang="es-EC" sz="1200" kern="1200" dirty="0" smtClean="0">
                <a:solidFill>
                  <a:schemeClr val="tx1"/>
                </a:solidFill>
                <a:latin typeface="+mn-lt"/>
                <a:ea typeface="+mn-ea"/>
                <a:cs typeface="+mn-cs"/>
              </a:rPr>
              <a:t>, 2009 y </a:t>
            </a:r>
            <a:r>
              <a:rPr lang="es-EC" dirty="0" err="1" smtClean="0"/>
              <a:t>Ortorectificación</a:t>
            </a:r>
            <a:r>
              <a:rPr lang="es-EC" dirty="0" smtClean="0"/>
              <a:t> de Imágenes Satelitales Landsat, ministerio del ambiente Perú.</a:t>
            </a:r>
            <a:endParaRPr lang="es-EC" dirty="0"/>
          </a:p>
        </p:txBody>
      </p:sp>
      <p:sp>
        <p:nvSpPr>
          <p:cNvPr id="4" name="3 Marcador de número de diapositiva"/>
          <p:cNvSpPr>
            <a:spLocks noGrp="1"/>
          </p:cNvSpPr>
          <p:nvPr>
            <p:ph type="sldNum" sz="quarter" idx="10"/>
          </p:nvPr>
        </p:nvSpPr>
        <p:spPr/>
        <p:txBody>
          <a:bodyPr/>
          <a:lstStyle/>
          <a:p>
            <a:fld id="{C1F517DC-5F37-4AF7-BB3E-12329F1C8DDD}" type="slidenum">
              <a:rPr lang="es-EC" smtClean="0"/>
              <a:pPr/>
              <a:t>11</a:t>
            </a:fld>
            <a:endParaRPr lang="es-EC"/>
          </a:p>
        </p:txBody>
      </p:sp>
    </p:spTree>
    <p:extLst>
      <p:ext uri="{BB962C8B-B14F-4D97-AF65-F5344CB8AC3E}">
        <p14:creationId xmlns:p14="http://schemas.microsoft.com/office/powerpoint/2010/main" val="314470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Fuente de energía</a:t>
            </a:r>
            <a:r>
              <a:rPr lang="es-EC" baseline="0" dirty="0" smtClean="0"/>
              <a:t> y condiciones de la atmosfera</a:t>
            </a:r>
            <a:endParaRPr lang="es-EC" dirty="0"/>
          </a:p>
        </p:txBody>
      </p:sp>
      <p:sp>
        <p:nvSpPr>
          <p:cNvPr id="4" name="3 Marcador de número de diapositiva"/>
          <p:cNvSpPr>
            <a:spLocks noGrp="1"/>
          </p:cNvSpPr>
          <p:nvPr>
            <p:ph type="sldNum" sz="quarter" idx="10"/>
          </p:nvPr>
        </p:nvSpPr>
        <p:spPr/>
        <p:txBody>
          <a:bodyPr/>
          <a:lstStyle/>
          <a:p>
            <a:fld id="{C1F517DC-5F37-4AF7-BB3E-12329F1C8DDD}" type="slidenum">
              <a:rPr lang="es-EC" smtClean="0"/>
              <a:pPr/>
              <a:t>12</a:t>
            </a:fld>
            <a:endParaRPr lang="es-EC"/>
          </a:p>
        </p:txBody>
      </p:sp>
    </p:spTree>
    <p:extLst>
      <p:ext uri="{BB962C8B-B14F-4D97-AF65-F5344CB8AC3E}">
        <p14:creationId xmlns:p14="http://schemas.microsoft.com/office/powerpoint/2010/main" val="255466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err="1" smtClean="0"/>
              <a:t>Gain</a:t>
            </a:r>
            <a:r>
              <a:rPr lang="es-EC" dirty="0" smtClean="0"/>
              <a:t> ganancia</a:t>
            </a:r>
          </a:p>
          <a:p>
            <a:r>
              <a:rPr lang="es-EC" dirty="0" err="1" smtClean="0"/>
              <a:t>Bias</a:t>
            </a:r>
            <a:r>
              <a:rPr lang="es-EC" dirty="0" smtClean="0"/>
              <a:t> sesgo o  compensación</a:t>
            </a:r>
          </a:p>
          <a:p>
            <a:endParaRPr lang="es-EC" dirty="0" smtClean="0"/>
          </a:p>
          <a:p>
            <a:r>
              <a:rPr lang="es-ES" dirty="0" smtClean="0"/>
              <a:t>seleccione una opción de intercalación para la imagen calibrada: ◾BSQ: Banda secuencial ◾BIL: Banda intercalada por línea ◾BIP: Banda intercalada por </a:t>
            </a:r>
            <a:r>
              <a:rPr lang="es-ES" dirty="0" err="1" smtClean="0"/>
              <a:t>píx</a:t>
            </a:r>
            <a:endParaRPr lang="es-EC" dirty="0"/>
          </a:p>
        </p:txBody>
      </p:sp>
      <p:sp>
        <p:nvSpPr>
          <p:cNvPr id="4" name="3 Marcador de número de diapositiva"/>
          <p:cNvSpPr>
            <a:spLocks noGrp="1"/>
          </p:cNvSpPr>
          <p:nvPr>
            <p:ph type="sldNum" sz="quarter" idx="10"/>
          </p:nvPr>
        </p:nvSpPr>
        <p:spPr/>
        <p:txBody>
          <a:bodyPr/>
          <a:lstStyle/>
          <a:p>
            <a:fld id="{C1F517DC-5F37-4AF7-BB3E-12329F1C8DDD}" type="slidenum">
              <a:rPr lang="es-EC" smtClean="0"/>
              <a:pPr/>
              <a:t>13</a:t>
            </a:fld>
            <a:endParaRPr lang="es-EC"/>
          </a:p>
        </p:txBody>
      </p:sp>
    </p:spTree>
    <p:extLst>
      <p:ext uri="{BB962C8B-B14F-4D97-AF65-F5344CB8AC3E}">
        <p14:creationId xmlns:p14="http://schemas.microsoft.com/office/powerpoint/2010/main" val="66275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 </a:t>
            </a:r>
            <a:r>
              <a:rPr lang="es-EC" sz="1200" dirty="0" smtClean="0"/>
              <a:t>la irradiancia (a energía que llega a un cuerpo a través del espacio) </a:t>
            </a:r>
            <a:endParaRPr lang="es-EC" dirty="0"/>
          </a:p>
        </p:txBody>
      </p:sp>
      <p:sp>
        <p:nvSpPr>
          <p:cNvPr id="4" name="3 Marcador de número de diapositiva"/>
          <p:cNvSpPr>
            <a:spLocks noGrp="1"/>
          </p:cNvSpPr>
          <p:nvPr>
            <p:ph type="sldNum" sz="quarter" idx="10"/>
          </p:nvPr>
        </p:nvSpPr>
        <p:spPr/>
        <p:txBody>
          <a:bodyPr/>
          <a:lstStyle/>
          <a:p>
            <a:fld id="{C1F517DC-5F37-4AF7-BB3E-12329F1C8DDD}" type="slidenum">
              <a:rPr lang="es-EC" smtClean="0"/>
              <a:pPr/>
              <a:t>14</a:t>
            </a:fld>
            <a:endParaRPr lang="es-EC"/>
          </a:p>
        </p:txBody>
      </p:sp>
    </p:spTree>
    <p:extLst>
      <p:ext uri="{BB962C8B-B14F-4D97-AF65-F5344CB8AC3E}">
        <p14:creationId xmlns:p14="http://schemas.microsoft.com/office/powerpoint/2010/main" val="139939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debido a la absorción y a la dispersión, no toda la irradiancia solar llega al suelo. La cantidad que llega, con relación a la que llegaría en situación de ausencia de atmósfera es, precisamente el coeficiente de </a:t>
            </a:r>
            <a:r>
              <a:rPr lang="es-EC" dirty="0" err="1" smtClean="0"/>
              <a:t>transmisividad</a:t>
            </a:r>
            <a:endParaRPr lang="es-EC" dirty="0"/>
          </a:p>
        </p:txBody>
      </p:sp>
      <p:sp>
        <p:nvSpPr>
          <p:cNvPr id="4" name="3 Marcador de número de diapositiva"/>
          <p:cNvSpPr>
            <a:spLocks noGrp="1"/>
          </p:cNvSpPr>
          <p:nvPr>
            <p:ph type="sldNum" sz="quarter" idx="10"/>
          </p:nvPr>
        </p:nvSpPr>
        <p:spPr/>
        <p:txBody>
          <a:bodyPr/>
          <a:lstStyle/>
          <a:p>
            <a:fld id="{11E4188D-9713-4D7E-81DD-2D2A79282486}" type="slidenum">
              <a:rPr lang="es-EC" smtClean="0"/>
              <a:pPr/>
              <a:t>18</a:t>
            </a:fld>
            <a:endParaRPr lang="es-EC" dirty="0"/>
          </a:p>
        </p:txBody>
      </p:sp>
    </p:spTree>
    <p:extLst>
      <p:ext uri="{BB962C8B-B14F-4D97-AF65-F5344CB8AC3E}">
        <p14:creationId xmlns:p14="http://schemas.microsoft.com/office/powerpoint/2010/main" val="624241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97" name="CorelDRAW" r:id="rId3" imgW="9151920" imgH="5621400" progId="">
                  <p:embed/>
                </p:oleObj>
              </mc:Choice>
              <mc:Fallback>
                <p:oleObj name="CorelDRAW" r:id="rId3" imgW="9151920" imgH="5621400" progId="">
                  <p:embed/>
                  <p:pic>
                    <p:nvPicPr>
                      <p:cNvPr id="0" name="Picture 1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dirty="0"/>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806" b="30597"/>
          <a:stretch/>
        </p:blipFill>
        <p:spPr bwMode="auto">
          <a:xfrm>
            <a:off x="35816" y="188640"/>
            <a:ext cx="2880000" cy="624924"/>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67544" y="1556792"/>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s-ES"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dirty="0"/>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dirty="0"/>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dirty="0"/>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7594" t="38806" r="7258" b="30597"/>
          <a:stretch/>
        </p:blipFill>
        <p:spPr bwMode="auto">
          <a:xfrm>
            <a:off x="6660232" y="5906861"/>
            <a:ext cx="2452285" cy="624920"/>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atmcorr.gsfc.nasa.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979712" y="1412776"/>
            <a:ext cx="547260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2 Subtítulo"/>
          <p:cNvSpPr txBox="1">
            <a:spLocks/>
          </p:cNvSpPr>
          <p:nvPr/>
        </p:nvSpPr>
        <p:spPr>
          <a:xfrm>
            <a:off x="1763688" y="404664"/>
            <a:ext cx="6771104" cy="4752528"/>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S" sz="2000" b="1" kern="0" dirty="0" smtClean="0">
              <a:solidFill>
                <a:schemeClr val="tx1"/>
              </a:solidFill>
            </a:endParaRPr>
          </a:p>
          <a:p>
            <a:pPr marL="0" indent="0" algn="ctr">
              <a:buNone/>
            </a:pPr>
            <a:r>
              <a:rPr lang="es-ES" sz="1800" b="1" kern="0" dirty="0" smtClean="0">
                <a:solidFill>
                  <a:schemeClr val="tx1"/>
                </a:solidFill>
              </a:rPr>
              <a:t>UNIVERSIDAD DE LAS FUERZAS ARMADAS - ESPE </a:t>
            </a:r>
            <a:endParaRPr lang="es-EC" sz="1800" kern="0" dirty="0">
              <a:solidFill>
                <a:schemeClr val="tx1"/>
              </a:solidFill>
            </a:endParaRPr>
          </a:p>
          <a:p>
            <a:pPr marL="0" indent="0" algn="ctr">
              <a:buNone/>
            </a:pPr>
            <a:endParaRPr lang="es-EC" sz="1200" b="1" kern="0" dirty="0" smtClean="0">
              <a:solidFill>
                <a:schemeClr val="tx1"/>
              </a:solidFill>
            </a:endParaRPr>
          </a:p>
          <a:p>
            <a:pPr marL="0" indent="0" algn="ctr">
              <a:buNone/>
            </a:pPr>
            <a:r>
              <a:rPr lang="es-EC" sz="1600" b="1" kern="0" dirty="0" smtClean="0">
                <a:solidFill>
                  <a:schemeClr val="tx1"/>
                </a:solidFill>
              </a:rPr>
              <a:t>DEPARTAMENTO  DE CIENCIAS DE LA TIERRA Y LA CONSTRUCCIÓN</a:t>
            </a:r>
            <a:endParaRPr lang="es-EC" sz="1400" kern="0" dirty="0" smtClean="0">
              <a:solidFill>
                <a:schemeClr val="tx1"/>
              </a:solidFill>
            </a:endParaRPr>
          </a:p>
          <a:p>
            <a:pPr marL="0" indent="0" algn="ctr">
              <a:buNone/>
            </a:pPr>
            <a:endParaRPr lang="es-EC" sz="1200" b="1" kern="0" dirty="0" smtClean="0">
              <a:solidFill>
                <a:schemeClr val="tx1"/>
              </a:solidFill>
            </a:endParaRPr>
          </a:p>
          <a:p>
            <a:pPr marL="0" indent="0" algn="ctr">
              <a:buNone/>
            </a:pPr>
            <a:r>
              <a:rPr lang="es-EC" sz="1600" b="1" kern="0" dirty="0" smtClean="0">
                <a:solidFill>
                  <a:schemeClr val="tx1"/>
                </a:solidFill>
              </a:rPr>
              <a:t>MAESTRIA EN SISTEMAS DE GESTIÓN AMBIENTAL</a:t>
            </a:r>
            <a:endParaRPr lang="es-EC" sz="1600" kern="0" dirty="0" smtClean="0">
              <a:solidFill>
                <a:schemeClr val="tx1"/>
              </a:solidFill>
            </a:endParaRPr>
          </a:p>
          <a:p>
            <a:pPr marL="0" indent="0" algn="ctr">
              <a:buNone/>
            </a:pPr>
            <a:endParaRPr lang="es-ES" sz="1200" b="1" kern="0" dirty="0" smtClean="0">
              <a:solidFill>
                <a:schemeClr val="tx1"/>
              </a:solidFill>
            </a:endParaRPr>
          </a:p>
          <a:p>
            <a:pPr marL="0" indent="0" algn="ctr">
              <a:buNone/>
            </a:pPr>
            <a:endParaRPr lang="es-EC" sz="1200" b="1" kern="0" dirty="0">
              <a:solidFill>
                <a:schemeClr val="tx1"/>
              </a:solidFill>
            </a:endParaRPr>
          </a:p>
          <a:p>
            <a:pPr marL="0" indent="0" algn="ctr">
              <a:buNone/>
            </a:pPr>
            <a:r>
              <a:rPr lang="es-EC" sz="1600" b="1" kern="0" dirty="0" smtClean="0">
                <a:solidFill>
                  <a:schemeClr val="tx1"/>
                </a:solidFill>
              </a:rPr>
              <a:t>AUTOR</a:t>
            </a:r>
            <a:r>
              <a:rPr lang="es-EC" sz="1600" b="1" kern="0" dirty="0">
                <a:solidFill>
                  <a:schemeClr val="tx1"/>
                </a:solidFill>
              </a:rPr>
              <a:t>: </a:t>
            </a:r>
            <a:r>
              <a:rPr lang="es-EC" sz="1600" b="1" kern="0" dirty="0" smtClean="0">
                <a:solidFill>
                  <a:schemeClr val="tx1"/>
                </a:solidFill>
              </a:rPr>
              <a:t>LIZBETH LORENA JIMENEZ PÉREZ </a:t>
            </a:r>
            <a:endParaRPr lang="es-EC" sz="1600" b="1" kern="0" dirty="0">
              <a:solidFill>
                <a:schemeClr val="tx1"/>
              </a:solidFill>
            </a:endParaRPr>
          </a:p>
          <a:p>
            <a:pPr marL="0" indent="0" algn="ctr">
              <a:buNone/>
            </a:pPr>
            <a:endParaRPr lang="es-EC" sz="1200" b="1" kern="0" dirty="0">
              <a:solidFill>
                <a:schemeClr val="tx1"/>
              </a:solidFill>
            </a:endParaRPr>
          </a:p>
          <a:p>
            <a:pPr marL="0" indent="0" algn="ctr">
              <a:buNone/>
            </a:pPr>
            <a:r>
              <a:rPr lang="es-EC" sz="1600" b="1" kern="0" dirty="0" smtClean="0">
                <a:solidFill>
                  <a:schemeClr val="tx1"/>
                </a:solidFill>
              </a:rPr>
              <a:t>TEMA</a:t>
            </a:r>
            <a:r>
              <a:rPr lang="es-EC" sz="1600" b="1" kern="0" dirty="0">
                <a:solidFill>
                  <a:schemeClr val="tx1"/>
                </a:solidFill>
              </a:rPr>
              <a:t>: </a:t>
            </a:r>
            <a:r>
              <a:rPr lang="es-EC" sz="1600" b="1" kern="0" dirty="0" smtClean="0">
                <a:solidFill>
                  <a:schemeClr val="tx1"/>
                </a:solidFill>
              </a:rPr>
              <a:t>ESTIMACIÓN DE LA CONCENTRACIÓN DEL CONTAMINANTE GASEOSO NOx EN EL DISTRITO METROPOLITANO DE QUITO, REALIZADO A PARTIR DE IMÁGENES DE SATÉLITE LANDSAT 7 ETM / LANDSAT 8 OLI DE LOS AÑOS  2010, 2013 Y  2015, CONSIDERANDO MODELOS ESTADÍSTICOS A PARTIR DE CORRELACIÓN ENTRE ESTACIONES DE MONITOREO ATMOSFÉRICO Y LOS ÍNDICES AMBIENTALES”</a:t>
            </a:r>
          </a:p>
          <a:p>
            <a:pPr marL="0" indent="0" algn="ctr">
              <a:buNone/>
            </a:pPr>
            <a:endParaRPr lang="es-EC" sz="1600" b="1" kern="0" dirty="0" smtClean="0">
              <a:solidFill>
                <a:schemeClr val="tx1"/>
              </a:solidFill>
            </a:endParaRPr>
          </a:p>
          <a:p>
            <a:pPr marL="0" indent="0" algn="ctr">
              <a:buNone/>
            </a:pPr>
            <a:r>
              <a:rPr lang="es-EC" sz="1600" b="1" kern="0" dirty="0" smtClean="0">
                <a:solidFill>
                  <a:schemeClr val="tx1"/>
                </a:solidFill>
              </a:rPr>
              <a:t>SANGOLQUÍ</a:t>
            </a:r>
            <a:r>
              <a:rPr lang="es-EC" sz="1600" b="1" kern="0">
                <a:solidFill>
                  <a:schemeClr val="tx1"/>
                </a:solidFill>
              </a:rPr>
              <a:t>, </a:t>
            </a:r>
            <a:r>
              <a:rPr lang="es-EC" sz="1600" b="1" kern="0" smtClean="0">
                <a:solidFill>
                  <a:schemeClr val="tx1"/>
                </a:solidFill>
              </a:rPr>
              <a:t>2018</a:t>
            </a:r>
            <a:endParaRPr lang="es-EC" sz="1600" b="1" kern="0" dirty="0" smtClean="0">
              <a:solidFill>
                <a:schemeClr val="tx1"/>
              </a:solidFill>
            </a:endParaRPr>
          </a:p>
          <a:p>
            <a:pPr marL="0" indent="0" algn="ctr">
              <a:buNone/>
            </a:pPr>
            <a:endParaRPr lang="es-EC" sz="1600" b="1" kern="0" dirty="0">
              <a:solidFill>
                <a:schemeClr val="tx1"/>
              </a:solidFill>
            </a:endParaRPr>
          </a:p>
        </p:txBody>
      </p:sp>
    </p:spTree>
    <p:extLst>
      <p:ext uri="{BB962C8B-B14F-4D97-AF65-F5344CB8AC3E}">
        <p14:creationId xmlns:p14="http://schemas.microsoft.com/office/powerpoint/2010/main" val="13717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7936" y="980728"/>
            <a:ext cx="895672" cy="4800600"/>
          </a:xfrm>
          <a:prstGeom prst="rect">
            <a:avLst/>
          </a:prstGeom>
        </p:spPr>
        <p:txBody>
          <a:bodyPr vert="vert27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mj-lt"/>
                <a:ea typeface="+mj-ea"/>
                <a:cs typeface="+mj-cs"/>
              </a:rPr>
              <a:t>Datos NOx  </a:t>
            </a:r>
          </a:p>
          <a:p>
            <a:pPr marL="0" marR="0" lvl="0" indent="0" algn="ctr"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mj-lt"/>
                <a:ea typeface="+mj-ea"/>
                <a:cs typeface="+mj-cs"/>
              </a:rPr>
              <a:t> </a:t>
            </a:r>
            <a:endParaRPr kumimoji="0" lang="es-EC"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graphicFrame>
        <p:nvGraphicFramePr>
          <p:cNvPr id="4" name="3 Tabla"/>
          <p:cNvGraphicFramePr>
            <a:graphicFrameLocks noGrp="1"/>
          </p:cNvGraphicFramePr>
          <p:nvPr/>
        </p:nvGraphicFramePr>
        <p:xfrm>
          <a:off x="3733800" y="4038600"/>
          <a:ext cx="5257799" cy="2571750"/>
        </p:xfrm>
        <a:graphic>
          <a:graphicData uri="http://schemas.openxmlformats.org/drawingml/2006/table">
            <a:tbl>
              <a:tblPr/>
              <a:tblGrid>
                <a:gridCol w="1567053"/>
                <a:gridCol w="1176146"/>
                <a:gridCol w="1219200"/>
                <a:gridCol w="1295400"/>
              </a:tblGrid>
              <a:tr h="215774">
                <a:tc rowSpan="2">
                  <a:txBody>
                    <a:bodyPr/>
                    <a:lstStyle/>
                    <a:p>
                      <a:pPr marL="0" marR="0" indent="0" algn="ctr">
                        <a:lnSpc>
                          <a:spcPct val="150000"/>
                        </a:lnSpc>
                        <a:spcBef>
                          <a:spcPts val="0"/>
                        </a:spcBef>
                        <a:spcAft>
                          <a:spcPts val="0"/>
                        </a:spcAft>
                      </a:pPr>
                      <a:r>
                        <a:rPr lang="en-US" sz="1800" b="1" dirty="0">
                          <a:solidFill>
                            <a:srgbClr val="000000"/>
                          </a:solidFill>
                          <a:latin typeface="Calibri"/>
                          <a:ea typeface="Times New Roman"/>
                          <a:cs typeface="Times New Roman"/>
                        </a:rPr>
                        <a:t>Estación</a:t>
                      </a:r>
                      <a:endParaRPr lang="en-US" sz="2000" dirty="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9-Sep-10</a:t>
                      </a:r>
                      <a:endParaRPr lang="en-US" sz="20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19-Oct-13</a:t>
                      </a:r>
                      <a:endParaRPr lang="en-US" sz="2000" dirty="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15-Sep-15</a:t>
                      </a:r>
                      <a:endParaRPr lang="en-US" sz="20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196158">
                <a:tc vMerge="1">
                  <a:txBody>
                    <a:bodyPr/>
                    <a:lstStyle/>
                    <a:p>
                      <a:endParaRPr lang="es-EC"/>
                    </a:p>
                  </a:txBody>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NOx (µg/m3)</a:t>
                      </a:r>
                      <a:endParaRPr lang="en-US" sz="20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NOx (µg/m3)</a:t>
                      </a:r>
                      <a:endParaRPr lang="en-US" sz="20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NOx (µg/m3)</a:t>
                      </a:r>
                      <a:endParaRPr lang="en-US" sz="20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r>
              <a:tr h="313853">
                <a:tc>
                  <a:txBody>
                    <a:bodyPr/>
                    <a:lstStyle/>
                    <a:p>
                      <a:pPr marL="0" marR="0" indent="0" algn="ctr">
                        <a:lnSpc>
                          <a:spcPct val="150000"/>
                        </a:lnSpc>
                        <a:spcBef>
                          <a:spcPts val="0"/>
                        </a:spcBef>
                        <a:spcAft>
                          <a:spcPts val="0"/>
                        </a:spcAft>
                      </a:pPr>
                      <a:r>
                        <a:rPr lang="en-US" sz="1800" b="1">
                          <a:solidFill>
                            <a:srgbClr val="000000"/>
                          </a:solidFill>
                          <a:latin typeface="Calibri"/>
                          <a:ea typeface="Times New Roman"/>
                          <a:cs typeface="Times New Roman"/>
                        </a:rPr>
                        <a:t>Cotocollao</a:t>
                      </a:r>
                      <a:endParaRPr lang="en-US" sz="200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57.36</a:t>
                      </a:r>
                      <a:endParaRPr lang="en-US" sz="2400" dirty="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27.26</a:t>
                      </a:r>
                      <a:endParaRPr lang="en-US" sz="2400" dirty="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31.3</a:t>
                      </a:r>
                      <a:endParaRPr lang="en-US" sz="2400" dirty="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chemeClr val="bg2"/>
                    </a:solidFill>
                  </a:tcPr>
                </a:tc>
              </a:tr>
              <a:tr h="313853">
                <a:tc>
                  <a:txBody>
                    <a:bodyPr/>
                    <a:lstStyle/>
                    <a:p>
                      <a:pPr marL="0" marR="0" indent="0" algn="ctr">
                        <a:lnSpc>
                          <a:spcPct val="150000"/>
                        </a:lnSpc>
                        <a:spcBef>
                          <a:spcPts val="0"/>
                        </a:spcBef>
                        <a:spcAft>
                          <a:spcPts val="0"/>
                        </a:spcAft>
                      </a:pPr>
                      <a:r>
                        <a:rPr lang="en-US" sz="1800" b="1">
                          <a:solidFill>
                            <a:srgbClr val="000000"/>
                          </a:solidFill>
                          <a:latin typeface="Calibri"/>
                          <a:ea typeface="Times New Roman"/>
                          <a:cs typeface="Times New Roman"/>
                        </a:rPr>
                        <a:t>Carapungo</a:t>
                      </a:r>
                      <a:endParaRPr lang="en-US" sz="20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47.99</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59.2</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a:solidFill>
                            <a:srgbClr val="000000"/>
                          </a:solidFill>
                          <a:latin typeface="Arial"/>
                          <a:ea typeface="Times New Roman"/>
                          <a:cs typeface="Arial"/>
                        </a:rPr>
                        <a:t>38.69</a:t>
                      </a:r>
                      <a:endParaRPr lang="en-US" sz="24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313853">
                <a:tc>
                  <a:txBody>
                    <a:bodyPr/>
                    <a:lstStyle/>
                    <a:p>
                      <a:pPr marL="0" marR="0" indent="0" algn="ctr">
                        <a:lnSpc>
                          <a:spcPct val="150000"/>
                        </a:lnSpc>
                        <a:spcBef>
                          <a:spcPts val="0"/>
                        </a:spcBef>
                        <a:spcAft>
                          <a:spcPts val="0"/>
                        </a:spcAft>
                      </a:pPr>
                      <a:r>
                        <a:rPr lang="en-US" sz="1800" b="1">
                          <a:solidFill>
                            <a:srgbClr val="000000"/>
                          </a:solidFill>
                          <a:latin typeface="Calibri"/>
                          <a:ea typeface="Times New Roman"/>
                          <a:cs typeface="Times New Roman"/>
                        </a:rPr>
                        <a:t>Centro</a:t>
                      </a:r>
                      <a:endParaRPr lang="en-US" sz="20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54.36</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66.63</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31.68</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chemeClr val="bg2"/>
                    </a:solidFill>
                  </a:tcPr>
                </a:tc>
              </a:tr>
              <a:tr h="313853">
                <a:tc>
                  <a:txBody>
                    <a:bodyPr/>
                    <a:lstStyle/>
                    <a:p>
                      <a:pPr marL="0" marR="0" indent="0" algn="ctr">
                        <a:lnSpc>
                          <a:spcPct val="150000"/>
                        </a:lnSpc>
                        <a:spcBef>
                          <a:spcPts val="0"/>
                        </a:spcBef>
                        <a:spcAft>
                          <a:spcPts val="0"/>
                        </a:spcAft>
                      </a:pPr>
                      <a:r>
                        <a:rPr lang="en-US" sz="1800" b="1">
                          <a:solidFill>
                            <a:srgbClr val="000000"/>
                          </a:solidFill>
                          <a:latin typeface="Calibri"/>
                          <a:ea typeface="Times New Roman"/>
                          <a:cs typeface="Times New Roman"/>
                        </a:rPr>
                        <a:t>Guamani</a:t>
                      </a:r>
                      <a:endParaRPr lang="en-US" sz="20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a:solidFill>
                            <a:srgbClr val="000000"/>
                          </a:solidFill>
                          <a:latin typeface="Arial"/>
                          <a:ea typeface="Times New Roman"/>
                          <a:cs typeface="Arial"/>
                        </a:rPr>
                        <a:t>6.98</a:t>
                      </a:r>
                      <a:endParaRPr lang="en-US" sz="24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a:solidFill>
                            <a:srgbClr val="000000"/>
                          </a:solidFill>
                          <a:latin typeface="Arial"/>
                          <a:ea typeface="Times New Roman"/>
                          <a:cs typeface="Arial"/>
                        </a:rPr>
                        <a:t>21.5</a:t>
                      </a:r>
                      <a:endParaRPr lang="en-US" sz="24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15.6</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313853">
                <a:tc>
                  <a:txBody>
                    <a:bodyPr/>
                    <a:lstStyle/>
                    <a:p>
                      <a:pPr marL="0" marR="0" indent="0" algn="ctr">
                        <a:lnSpc>
                          <a:spcPct val="150000"/>
                        </a:lnSpc>
                        <a:spcBef>
                          <a:spcPts val="0"/>
                        </a:spcBef>
                        <a:spcAft>
                          <a:spcPts val="0"/>
                        </a:spcAft>
                      </a:pPr>
                      <a:r>
                        <a:rPr lang="en-US" sz="1800" b="1">
                          <a:solidFill>
                            <a:srgbClr val="000000"/>
                          </a:solidFill>
                          <a:latin typeface="Calibri"/>
                          <a:ea typeface="Times New Roman"/>
                          <a:cs typeface="Times New Roman"/>
                        </a:rPr>
                        <a:t>Los Chillos</a:t>
                      </a:r>
                      <a:endParaRPr lang="en-US" sz="20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2000" dirty="0">
                        <a:solidFill>
                          <a:srgbClr val="000000"/>
                        </a:solidFill>
                        <a:latin typeface="Calibri"/>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59.29</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30.16</a:t>
                      </a:r>
                      <a:endParaRPr lang="en-US" sz="2400" dirty="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chemeClr val="bg2"/>
                    </a:solidFill>
                  </a:tcPr>
                </a:tc>
              </a:tr>
            </a:tbl>
          </a:graphicData>
        </a:graphic>
      </p:graphicFrame>
      <p:pic>
        <p:nvPicPr>
          <p:cNvPr id="56324" name="Picture 4"/>
          <p:cNvPicPr>
            <a:picLocks noChangeAspect="1" noChangeArrowheads="1"/>
          </p:cNvPicPr>
          <p:nvPr/>
        </p:nvPicPr>
        <p:blipFill>
          <a:blip r:embed="rId2" cstate="print"/>
          <a:srcRect/>
          <a:stretch>
            <a:fillRect/>
          </a:stretch>
        </p:blipFill>
        <p:spPr bwMode="auto">
          <a:xfrm>
            <a:off x="1115616" y="404664"/>
            <a:ext cx="2793225" cy="2377440"/>
          </a:xfrm>
          <a:prstGeom prst="rect">
            <a:avLst/>
          </a:prstGeom>
          <a:noFill/>
          <a:ln w="9525">
            <a:noFill/>
            <a:miter lim="800000"/>
            <a:headEnd/>
            <a:tailEnd/>
          </a:ln>
        </p:spPr>
      </p:pic>
      <p:pic>
        <p:nvPicPr>
          <p:cNvPr id="56325" name="Picture 5"/>
          <p:cNvPicPr>
            <a:picLocks noChangeAspect="1" noChangeArrowheads="1"/>
          </p:cNvPicPr>
          <p:nvPr/>
        </p:nvPicPr>
        <p:blipFill>
          <a:blip r:embed="rId3" cstate="print"/>
          <a:srcRect r="5263" b="2777"/>
          <a:stretch>
            <a:fillRect/>
          </a:stretch>
        </p:blipFill>
        <p:spPr bwMode="auto">
          <a:xfrm>
            <a:off x="3733800" y="1143000"/>
            <a:ext cx="2674620" cy="2377440"/>
          </a:xfrm>
          <a:prstGeom prst="rect">
            <a:avLst/>
          </a:prstGeom>
          <a:noFill/>
          <a:ln w="9525">
            <a:noFill/>
            <a:miter lim="800000"/>
            <a:headEnd/>
            <a:tailEnd/>
          </a:ln>
        </p:spPr>
      </p:pic>
      <p:pic>
        <p:nvPicPr>
          <p:cNvPr id="56326" name="Picture 6"/>
          <p:cNvPicPr>
            <a:picLocks noChangeAspect="1" noChangeArrowheads="1"/>
          </p:cNvPicPr>
          <p:nvPr/>
        </p:nvPicPr>
        <p:blipFill>
          <a:blip r:embed="rId4" cstate="print"/>
          <a:srcRect r="8134"/>
          <a:stretch>
            <a:fillRect/>
          </a:stretch>
        </p:blipFill>
        <p:spPr bwMode="auto">
          <a:xfrm>
            <a:off x="6436186" y="609600"/>
            <a:ext cx="2707814" cy="2377440"/>
          </a:xfrm>
          <a:prstGeom prst="rect">
            <a:avLst/>
          </a:prstGeom>
          <a:noFill/>
          <a:ln w="9525">
            <a:noFill/>
            <a:miter lim="800000"/>
            <a:headEnd/>
            <a:tailEnd/>
          </a:ln>
        </p:spPr>
      </p:pic>
      <p:pic>
        <p:nvPicPr>
          <p:cNvPr id="9" name="8 Imagen" descr="E:\MAESTRIA\ESPE\Z_TESIS\IMAGENES_SAT\MAPAS RESULTADO\JPG\DISTRIBUCION ESTACIONES.jpg"/>
          <p:cNvPicPr/>
          <p:nvPr/>
        </p:nvPicPr>
        <p:blipFill>
          <a:blip r:embed="rId5" cstate="print"/>
          <a:srcRect/>
          <a:stretch>
            <a:fillRect/>
          </a:stretch>
        </p:blipFill>
        <p:spPr bwMode="auto">
          <a:xfrm>
            <a:off x="1115616" y="2780928"/>
            <a:ext cx="2514600" cy="3810000"/>
          </a:xfrm>
          <a:prstGeom prst="rect">
            <a:avLst/>
          </a:prstGeom>
          <a:noFill/>
          <a:ln w="9525">
            <a:noFill/>
            <a:miter lim="800000"/>
            <a:headEnd/>
            <a:tailEnd/>
          </a:ln>
        </p:spPr>
      </p:pic>
      <p:sp>
        <p:nvSpPr>
          <p:cNvPr id="10" name="9 Rectángulo"/>
          <p:cNvSpPr/>
          <p:nvPr/>
        </p:nvSpPr>
        <p:spPr>
          <a:xfrm>
            <a:off x="4572000" y="3429000"/>
            <a:ext cx="4572000" cy="461665"/>
          </a:xfrm>
          <a:prstGeom prst="rect">
            <a:avLst/>
          </a:prstGeom>
        </p:spPr>
        <p:txBody>
          <a:bodyPr>
            <a:spAutoFit/>
          </a:bodyPr>
          <a:lstStyle/>
          <a:p>
            <a:r>
              <a:rPr lang="es-ES" sz="1200" u="sng" dirty="0" smtClean="0">
                <a:solidFill>
                  <a:srgbClr val="3333FF"/>
                </a:solidFill>
              </a:rPr>
              <a:t>http://190.11.24.212/reportes/ReporteDiariosData.aspx</a:t>
            </a:r>
          </a:p>
          <a:p>
            <a:r>
              <a:rPr lang="es-ES" sz="1200" b="1" dirty="0" smtClean="0"/>
              <a:t>Secretaría del Ambiente </a:t>
            </a:r>
            <a:endParaRPr lang="en-US" sz="1200" b="1" dirty="0"/>
          </a:p>
        </p:txBody>
      </p:sp>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0" y="620688"/>
            <a:ext cx="4038600" cy="457200"/>
          </a:xfrm>
          <a:prstGeom prst="rect">
            <a:avLst/>
          </a:prstGeom>
        </p:spPr>
        <p:txBody>
          <a:bodyPr vert="horz"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mj-lt"/>
                <a:ea typeface="+mj-ea"/>
                <a:cs typeface="+mj-cs"/>
              </a:rPr>
              <a:t>Corrección Geométrica</a:t>
            </a:r>
            <a:endParaRPr kumimoji="0" lang="es-EC"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
        <p:nvSpPr>
          <p:cNvPr id="4" name="3 CuadroTexto"/>
          <p:cNvSpPr txBox="1"/>
          <p:nvPr/>
        </p:nvSpPr>
        <p:spPr>
          <a:xfrm>
            <a:off x="179512" y="1725960"/>
            <a:ext cx="3280065" cy="369332"/>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s-EC" dirty="0" smtClean="0"/>
              <a:t>Corrección de Distorsiones </a:t>
            </a:r>
            <a:endParaRPr lang="es-EC" dirty="0"/>
          </a:p>
        </p:txBody>
      </p:sp>
      <p:sp>
        <p:nvSpPr>
          <p:cNvPr id="5" name="4 CuadroTexto"/>
          <p:cNvSpPr txBox="1"/>
          <p:nvPr/>
        </p:nvSpPr>
        <p:spPr>
          <a:xfrm>
            <a:off x="789112" y="2640360"/>
            <a:ext cx="2260555" cy="338554"/>
          </a:xfrm>
          <a:prstGeom prst="rect">
            <a:avLst/>
          </a:prstGeom>
          <a:ln w="12700"/>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1600" dirty="0" smtClean="0"/>
              <a:t>Rotación de la tierra </a:t>
            </a:r>
            <a:endParaRPr lang="es-EC" sz="1600" dirty="0"/>
          </a:p>
        </p:txBody>
      </p:sp>
      <p:sp>
        <p:nvSpPr>
          <p:cNvPr id="6" name="5 Rectángulo"/>
          <p:cNvSpPr/>
          <p:nvPr/>
        </p:nvSpPr>
        <p:spPr>
          <a:xfrm>
            <a:off x="179512" y="1268760"/>
            <a:ext cx="4648200"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solidFill>
                  <a:schemeClr val="tx1"/>
                </a:solidFill>
              </a:rPr>
              <a:t>Permite modificar la geometría del pixel</a:t>
            </a:r>
            <a:endParaRPr lang="es-EC" dirty="0">
              <a:solidFill>
                <a:schemeClr val="tx1"/>
              </a:solidFill>
            </a:endParaRPr>
          </a:p>
        </p:txBody>
      </p:sp>
      <p:sp>
        <p:nvSpPr>
          <p:cNvPr id="7" name="6 Rectángulo"/>
          <p:cNvSpPr/>
          <p:nvPr/>
        </p:nvSpPr>
        <p:spPr>
          <a:xfrm>
            <a:off x="484312" y="2259360"/>
            <a:ext cx="3454792" cy="338554"/>
          </a:xfrm>
          <a:prstGeom prst="rect">
            <a:avLst/>
          </a:prstGeom>
          <a:ln w="12700"/>
        </p:spPr>
        <p:style>
          <a:lnRef idx="2">
            <a:schemeClr val="accent1"/>
          </a:lnRef>
          <a:fillRef idx="1">
            <a:schemeClr val="lt1"/>
          </a:fillRef>
          <a:effectRef idx="0">
            <a:schemeClr val="accent1"/>
          </a:effectRef>
          <a:fontRef idx="minor">
            <a:schemeClr val="dk1"/>
          </a:fontRef>
        </p:style>
        <p:txBody>
          <a:bodyPr wrap="none">
            <a:spAutoFit/>
          </a:bodyPr>
          <a:lstStyle/>
          <a:p>
            <a:r>
              <a:rPr lang="es-EC" sz="1600" dirty="0" smtClean="0"/>
              <a:t>Campo de visión de los sensores</a:t>
            </a:r>
            <a:endParaRPr lang="es-EC" sz="1600" dirty="0"/>
          </a:p>
        </p:txBody>
      </p:sp>
      <p:sp>
        <p:nvSpPr>
          <p:cNvPr id="8" name="7 Rectángulo"/>
          <p:cNvSpPr/>
          <p:nvPr/>
        </p:nvSpPr>
        <p:spPr>
          <a:xfrm>
            <a:off x="1932112" y="3402360"/>
            <a:ext cx="1223412" cy="338554"/>
          </a:xfrm>
          <a:prstGeom prst="rect">
            <a:avLst/>
          </a:prstGeom>
          <a:ln w="12700"/>
        </p:spPr>
        <p:style>
          <a:lnRef idx="2">
            <a:schemeClr val="accent1"/>
          </a:lnRef>
          <a:fillRef idx="1">
            <a:schemeClr val="lt1"/>
          </a:fillRef>
          <a:effectRef idx="0">
            <a:schemeClr val="accent1"/>
          </a:effectRef>
          <a:fontRef idx="minor">
            <a:schemeClr val="dk1"/>
          </a:fontRef>
        </p:style>
        <p:txBody>
          <a:bodyPr wrap="none">
            <a:spAutoFit/>
          </a:bodyPr>
          <a:lstStyle/>
          <a:p>
            <a:r>
              <a:rPr lang="es-EC" sz="1600" dirty="0" smtClean="0"/>
              <a:t>Curvatura </a:t>
            </a:r>
            <a:endParaRPr lang="es-EC" sz="1600" dirty="0"/>
          </a:p>
        </p:txBody>
      </p:sp>
      <p:sp>
        <p:nvSpPr>
          <p:cNvPr id="9" name="8 Rectángulo"/>
          <p:cNvSpPr/>
          <p:nvPr/>
        </p:nvSpPr>
        <p:spPr>
          <a:xfrm>
            <a:off x="1551112" y="3021360"/>
            <a:ext cx="2274982" cy="338554"/>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p>
            <a:r>
              <a:rPr lang="es-EC" sz="1600" dirty="0" smtClean="0"/>
              <a:t>Relieve del terreno</a:t>
            </a:r>
            <a:endParaRPr lang="es-EC" sz="1600" dirty="0"/>
          </a:p>
        </p:txBody>
      </p:sp>
      <p:grpSp>
        <p:nvGrpSpPr>
          <p:cNvPr id="2" name="16 Grupo"/>
          <p:cNvGrpSpPr/>
          <p:nvPr/>
        </p:nvGrpSpPr>
        <p:grpSpPr>
          <a:xfrm>
            <a:off x="865312" y="4011960"/>
            <a:ext cx="2971800" cy="1371600"/>
            <a:chOff x="381000" y="3581400"/>
            <a:chExt cx="2971800" cy="1371600"/>
          </a:xfrm>
        </p:grpSpPr>
        <p:sp>
          <p:nvSpPr>
            <p:cNvPr id="10" name="9 Rectángulo"/>
            <p:cNvSpPr/>
            <p:nvPr/>
          </p:nvSpPr>
          <p:spPr>
            <a:xfrm>
              <a:off x="381000" y="3581400"/>
              <a:ext cx="2971800" cy="13716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1" name="10 Rectángulo"/>
            <p:cNvSpPr/>
            <p:nvPr/>
          </p:nvSpPr>
          <p:spPr>
            <a:xfrm>
              <a:off x="762000" y="4495800"/>
              <a:ext cx="2329484"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smtClean="0"/>
                <a:t>Método Polinómico</a:t>
              </a:r>
              <a:endParaRPr lang="es-EC" dirty="0"/>
            </a:p>
          </p:txBody>
        </p:sp>
        <p:pic>
          <p:nvPicPr>
            <p:cNvPr id="12" name="11 Imagen"/>
            <p:cNvPicPr/>
            <p:nvPr/>
          </p:nvPicPr>
          <p:blipFill>
            <a:blip r:embed="rId3" cstate="print"/>
            <a:srcRect/>
            <a:stretch>
              <a:fillRect/>
            </a:stretch>
          </p:blipFill>
          <p:spPr bwMode="auto">
            <a:xfrm>
              <a:off x="533400" y="3657600"/>
              <a:ext cx="2657475" cy="781050"/>
            </a:xfrm>
            <a:prstGeom prst="rect">
              <a:avLst/>
            </a:prstGeom>
            <a:ln>
              <a:headEnd/>
              <a:tailEnd/>
            </a:ln>
          </p:spPr>
          <p:style>
            <a:lnRef idx="1">
              <a:schemeClr val="accent2"/>
            </a:lnRef>
            <a:fillRef idx="2">
              <a:schemeClr val="accent2"/>
            </a:fillRef>
            <a:effectRef idx="1">
              <a:schemeClr val="accent2"/>
            </a:effectRef>
            <a:fontRef idx="minor">
              <a:schemeClr val="dk1"/>
            </a:fontRef>
          </p:style>
        </p:pic>
      </p:grpSp>
      <p:pic>
        <p:nvPicPr>
          <p:cNvPr id="13" name="12 Imagen"/>
          <p:cNvPicPr/>
          <p:nvPr/>
        </p:nvPicPr>
        <p:blipFill>
          <a:blip r:embed="rId4" cstate="print"/>
          <a:srcRect/>
          <a:stretch>
            <a:fillRect/>
          </a:stretch>
        </p:blipFill>
        <p:spPr bwMode="auto">
          <a:xfrm>
            <a:off x="5105400" y="620688"/>
            <a:ext cx="3355032" cy="2503512"/>
          </a:xfrm>
          <a:prstGeom prst="rect">
            <a:avLst/>
          </a:prstGeom>
          <a:noFill/>
          <a:ln w="9525">
            <a:solidFill>
              <a:schemeClr val="tx1"/>
            </a:solidFill>
            <a:miter lim="800000"/>
            <a:headEnd/>
            <a:tailEnd/>
          </a:ln>
        </p:spPr>
      </p:pic>
      <p:grpSp>
        <p:nvGrpSpPr>
          <p:cNvPr id="15" name="21 Grupo"/>
          <p:cNvGrpSpPr/>
          <p:nvPr/>
        </p:nvGrpSpPr>
        <p:grpSpPr>
          <a:xfrm>
            <a:off x="4800600" y="3505200"/>
            <a:ext cx="4038600" cy="2819400"/>
            <a:chOff x="4800600" y="3505200"/>
            <a:chExt cx="4038600" cy="2819400"/>
          </a:xfrm>
        </p:grpSpPr>
        <p:sp>
          <p:nvSpPr>
            <p:cNvPr id="20" name="19 Rectángulo"/>
            <p:cNvSpPr/>
            <p:nvPr/>
          </p:nvSpPr>
          <p:spPr>
            <a:xfrm>
              <a:off x="4800600" y="3505200"/>
              <a:ext cx="4038600" cy="2819400"/>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170" name="Picture 2"/>
            <p:cNvPicPr>
              <a:picLocks noChangeAspect="1" noChangeArrowheads="1"/>
            </p:cNvPicPr>
            <p:nvPr/>
          </p:nvPicPr>
          <p:blipFill>
            <a:blip r:embed="rId5" cstate="print"/>
            <a:srcRect t="64844"/>
            <a:stretch>
              <a:fillRect/>
            </a:stretch>
          </p:blipFill>
          <p:spPr bwMode="auto">
            <a:xfrm>
              <a:off x="4876800" y="3581400"/>
              <a:ext cx="3886200" cy="688825"/>
            </a:xfrm>
            <a:prstGeom prst="rect">
              <a:avLst/>
            </a:prstGeom>
            <a:noFill/>
            <a:ln w="12700">
              <a:solidFill>
                <a:schemeClr val="tx1"/>
              </a:solidFill>
              <a:miter lim="800000"/>
              <a:headEnd/>
              <a:tailEnd/>
            </a:ln>
          </p:spPr>
        </p:pic>
        <p:pic>
          <p:nvPicPr>
            <p:cNvPr id="7171" name="Picture 3"/>
            <p:cNvPicPr>
              <a:picLocks noChangeAspect="1" noChangeArrowheads="1"/>
            </p:cNvPicPr>
            <p:nvPr/>
          </p:nvPicPr>
          <p:blipFill>
            <a:blip r:embed="rId6" cstate="print"/>
            <a:srcRect/>
            <a:stretch>
              <a:fillRect/>
            </a:stretch>
          </p:blipFill>
          <p:spPr bwMode="auto">
            <a:xfrm>
              <a:off x="4876800" y="4343400"/>
              <a:ext cx="3886199" cy="1905646"/>
            </a:xfrm>
            <a:prstGeom prst="rect">
              <a:avLst/>
            </a:prstGeom>
            <a:noFill/>
            <a:ln w="12700">
              <a:solidFill>
                <a:schemeClr val="tx1"/>
              </a:solidFill>
              <a:miter lim="800000"/>
              <a:headEnd/>
              <a:tailEnd/>
            </a:ln>
          </p:spPr>
        </p:pic>
      </p:grpSp>
      <p:sp>
        <p:nvSpPr>
          <p:cNvPr id="19" name="18 CuadroTexto"/>
          <p:cNvSpPr txBox="1"/>
          <p:nvPr/>
        </p:nvSpPr>
        <p:spPr>
          <a:xfrm>
            <a:off x="5105400" y="3124200"/>
            <a:ext cx="3799438" cy="253916"/>
          </a:xfrm>
          <a:prstGeom prst="rect">
            <a:avLst/>
          </a:prstGeom>
          <a:noFill/>
        </p:spPr>
        <p:txBody>
          <a:bodyPr wrap="none" rtlCol="0">
            <a:spAutoFit/>
          </a:bodyPr>
          <a:lstStyle/>
          <a:p>
            <a:r>
              <a:rPr lang="es-EC" sz="1050" dirty="0" smtClean="0"/>
              <a:t>Figura: Comprobación  entre imagen y cartografía IGM. </a:t>
            </a:r>
            <a:endParaRPr lang="es-EC" sz="1050" dirty="0"/>
          </a:p>
        </p:txBody>
      </p:sp>
      <p:sp>
        <p:nvSpPr>
          <p:cNvPr id="21" name="20 CuadroTexto"/>
          <p:cNvSpPr txBox="1"/>
          <p:nvPr/>
        </p:nvSpPr>
        <p:spPr>
          <a:xfrm>
            <a:off x="4343400" y="3733800"/>
            <a:ext cx="356188" cy="2308324"/>
          </a:xfrm>
          <a:prstGeom prst="rect">
            <a:avLst/>
          </a:prstGeom>
          <a:noFill/>
        </p:spPr>
        <p:txBody>
          <a:bodyPr wrap="none" rtlCol="0">
            <a:spAutoFit/>
          </a:bodyPr>
          <a:lstStyle/>
          <a:p>
            <a:r>
              <a:rPr lang="es-EC" sz="1600" b="1" dirty="0" smtClean="0"/>
              <a:t>M</a:t>
            </a:r>
          </a:p>
          <a:p>
            <a:r>
              <a:rPr lang="es-EC" sz="1600" b="1" dirty="0" smtClean="0"/>
              <a:t>E</a:t>
            </a:r>
          </a:p>
          <a:p>
            <a:r>
              <a:rPr lang="es-EC" sz="1600" b="1" dirty="0" smtClean="0"/>
              <a:t>T</a:t>
            </a:r>
          </a:p>
          <a:p>
            <a:r>
              <a:rPr lang="es-EC" sz="1600" b="1" dirty="0" smtClean="0"/>
              <a:t>A</a:t>
            </a:r>
          </a:p>
          <a:p>
            <a:r>
              <a:rPr lang="es-EC" sz="1600" b="1" dirty="0" smtClean="0"/>
              <a:t>D</a:t>
            </a:r>
          </a:p>
          <a:p>
            <a:r>
              <a:rPr lang="es-EC" sz="1600" b="1" dirty="0" smtClean="0"/>
              <a:t>A</a:t>
            </a:r>
          </a:p>
          <a:p>
            <a:r>
              <a:rPr lang="es-EC" sz="1600" b="1" dirty="0" smtClean="0"/>
              <a:t>T</a:t>
            </a:r>
          </a:p>
          <a:p>
            <a:r>
              <a:rPr lang="es-EC" sz="1600" b="1" dirty="0" smtClean="0"/>
              <a:t>O</a:t>
            </a:r>
          </a:p>
          <a:p>
            <a:endParaRPr lang="es-EC" sz="1600" b="1" dirty="0"/>
          </a:p>
        </p:txBody>
      </p:sp>
      <p:sp>
        <p:nvSpPr>
          <p:cNvPr id="24" name="23 Rectángulo"/>
          <p:cNvSpPr/>
          <p:nvPr/>
        </p:nvSpPr>
        <p:spPr>
          <a:xfrm>
            <a:off x="865312" y="5459760"/>
            <a:ext cx="2983509" cy="400110"/>
          </a:xfrm>
          <a:prstGeom prst="rect">
            <a:avLst/>
          </a:prstGeom>
        </p:spPr>
        <p:txBody>
          <a:bodyPr wrap="none">
            <a:spAutoFit/>
          </a:bodyPr>
          <a:lstStyle/>
          <a:p>
            <a:r>
              <a:rPr lang="es-EC" sz="1000" dirty="0" err="1" smtClean="0"/>
              <a:t>x’,y</a:t>
            </a:r>
            <a:r>
              <a:rPr lang="es-EC" sz="1000" dirty="0" smtClean="0"/>
              <a:t>’ </a:t>
            </a:r>
            <a:r>
              <a:rPr lang="en-US" sz="1000" dirty="0" smtClean="0"/>
              <a:t>= </a:t>
            </a:r>
            <a:r>
              <a:rPr lang="es-EC" sz="1000" dirty="0" smtClean="0"/>
              <a:t>coordenadas  de la imagen corregida</a:t>
            </a:r>
          </a:p>
          <a:p>
            <a:r>
              <a:rPr lang="es-EC" sz="1000" dirty="0" smtClean="0"/>
              <a:t>x ,y = coordenadas de la imagen sin corregir</a:t>
            </a:r>
            <a:endParaRPr lang="es-EC" sz="1000" dirty="0"/>
          </a:p>
        </p:txBody>
      </p:sp>
      <p:sp>
        <p:nvSpPr>
          <p:cNvPr id="22" name="1 Título"/>
          <p:cNvSpPr txBox="1">
            <a:spLocks/>
          </p:cNvSpPr>
          <p:nvPr/>
        </p:nvSpPr>
        <p:spPr>
          <a:xfrm>
            <a:off x="863080" y="0"/>
            <a:ext cx="8280920" cy="563562"/>
          </a:xfrm>
          <a:prstGeom prst="rect">
            <a:avLst/>
          </a:prstGeom>
          <a:noFill/>
        </p:spPr>
        <p:txBody>
          <a:bodyPr vert="horz" anchor="ctr">
            <a:no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s-EC" sz="2400" b="1" noProof="0" dirty="0" smtClean="0">
                <a:solidFill>
                  <a:schemeClr val="accent1"/>
                </a:solidFill>
                <a:effectLst>
                  <a:outerShdw blurRad="31750" dist="25400" dir="5400000" algn="tl" rotWithShape="0">
                    <a:srgbClr val="000000">
                      <a:alpha val="25000"/>
                    </a:srgbClr>
                  </a:outerShdw>
                </a:effectLst>
                <a:latin typeface="Berlin Sans FB Demi" pitchFamily="34" charset="0"/>
                <a:ea typeface="+mj-ea"/>
                <a:cs typeface="Aharoni" pitchFamily="2" charset="-79"/>
              </a:rPr>
              <a:t>CORRECCIÓN DE IMÁGENES SATELITALES</a:t>
            </a:r>
            <a:endParaRPr kumimoji="0" lang="es-EC" sz="2400" b="1" i="0" u="none" strike="noStrike" kern="1200" cap="none" spc="0" normalizeH="0" baseline="0" noProof="0" dirty="0">
              <a:ln>
                <a:noFill/>
              </a:ln>
              <a:solidFill>
                <a:schemeClr val="accent1"/>
              </a:solidFill>
              <a:effectLst>
                <a:outerShdw blurRad="31750" dist="25400" dir="5400000" algn="tl" rotWithShape="0">
                  <a:srgbClr val="000000">
                    <a:alpha val="25000"/>
                  </a:srgbClr>
                </a:outerShdw>
              </a:effectLst>
              <a:uLnTx/>
              <a:uFillTx/>
              <a:latin typeface="Berlin Sans FB Demi" pitchFamily="34" charset="0"/>
              <a:ea typeface="+mj-ea"/>
              <a:cs typeface="Aharoni" pitchFamily="2" charset="-79"/>
            </a:endParaRPr>
          </a:p>
        </p:txBody>
      </p:sp>
    </p:spTree>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79512" y="3140968"/>
            <a:ext cx="3744416" cy="563562"/>
          </a:xfrm>
          <a:prstGeom prst="rect">
            <a:avLst/>
          </a:prstGeom>
        </p:spPr>
        <p:txBody>
          <a:bodyPr vert="horz"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mj-lt"/>
                <a:ea typeface="+mj-ea"/>
                <a:cs typeface="+mj-cs"/>
              </a:rPr>
              <a:t>Corrección Atmosférica</a:t>
            </a:r>
            <a:endParaRPr kumimoji="0" lang="es-EC"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
        <p:nvSpPr>
          <p:cNvPr id="8194" name="AutoShape 2"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8196" name="AutoShape 4"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8197" name="Picture 5"/>
          <p:cNvPicPr>
            <a:picLocks noChangeAspect="1" noChangeArrowheads="1"/>
          </p:cNvPicPr>
          <p:nvPr/>
        </p:nvPicPr>
        <p:blipFill>
          <a:blip r:embed="rId3" cstate="print"/>
          <a:srcRect/>
          <a:stretch>
            <a:fillRect/>
          </a:stretch>
        </p:blipFill>
        <p:spPr bwMode="auto">
          <a:xfrm>
            <a:off x="4211960" y="2636912"/>
            <a:ext cx="4773488" cy="3940577"/>
          </a:xfrm>
          <a:prstGeom prst="rect">
            <a:avLst/>
          </a:prstGeom>
          <a:ln>
            <a:noFill/>
          </a:ln>
          <a:effectLst>
            <a:softEdge rad="112500"/>
          </a:effectLst>
        </p:spPr>
      </p:pic>
      <p:sp>
        <p:nvSpPr>
          <p:cNvPr id="19" name="18 Rectángulo"/>
          <p:cNvSpPr/>
          <p:nvPr/>
        </p:nvSpPr>
        <p:spPr>
          <a:xfrm>
            <a:off x="6571456" y="1514128"/>
            <a:ext cx="2153154"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C" dirty="0" smtClean="0"/>
              <a:t>fuente de energía</a:t>
            </a:r>
            <a:endParaRPr lang="es-EC" dirty="0"/>
          </a:p>
        </p:txBody>
      </p:sp>
      <p:sp>
        <p:nvSpPr>
          <p:cNvPr id="20" name="19 Rectángulo"/>
          <p:cNvSpPr/>
          <p:nvPr/>
        </p:nvSpPr>
        <p:spPr>
          <a:xfrm>
            <a:off x="6876256" y="980728"/>
            <a:ext cx="1577676"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C" dirty="0" smtClean="0"/>
              <a:t>la atmósfera</a:t>
            </a:r>
            <a:endParaRPr lang="es-EC" dirty="0"/>
          </a:p>
        </p:txBody>
      </p:sp>
      <p:sp>
        <p:nvSpPr>
          <p:cNvPr id="21" name="20 Rectángulo"/>
          <p:cNvSpPr/>
          <p:nvPr/>
        </p:nvSpPr>
        <p:spPr>
          <a:xfrm>
            <a:off x="7257256" y="2047528"/>
            <a:ext cx="925253"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s-EC" dirty="0" smtClean="0"/>
              <a:t>sensor</a:t>
            </a:r>
            <a:endParaRPr lang="es-EC" dirty="0"/>
          </a:p>
        </p:txBody>
      </p:sp>
      <p:sp>
        <p:nvSpPr>
          <p:cNvPr id="22" name="21 Rectángulo"/>
          <p:cNvSpPr/>
          <p:nvPr/>
        </p:nvSpPr>
        <p:spPr>
          <a:xfrm>
            <a:off x="755576" y="1268760"/>
            <a:ext cx="343738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dirty="0" err="1" smtClean="0"/>
              <a:t>Corrige</a:t>
            </a:r>
            <a:r>
              <a:rPr lang="en-US" dirty="0" smtClean="0"/>
              <a:t> </a:t>
            </a:r>
            <a:r>
              <a:rPr lang="en-US" dirty="0" err="1" smtClean="0"/>
              <a:t>valores</a:t>
            </a:r>
            <a:r>
              <a:rPr lang="en-US" dirty="0" smtClean="0"/>
              <a:t> </a:t>
            </a:r>
            <a:r>
              <a:rPr lang="en-US" dirty="0" err="1" smtClean="0"/>
              <a:t>erróneamente</a:t>
            </a:r>
            <a:r>
              <a:rPr lang="en-US" dirty="0" smtClean="0"/>
              <a:t> </a:t>
            </a:r>
            <a:r>
              <a:rPr lang="en-US" dirty="0" err="1" smtClean="0"/>
              <a:t>registrados</a:t>
            </a:r>
            <a:r>
              <a:rPr lang="en-US" dirty="0" smtClean="0"/>
              <a:t> o </a:t>
            </a:r>
            <a:r>
              <a:rPr lang="en-US" dirty="0" err="1" smtClean="0"/>
              <a:t>ruido</a:t>
            </a:r>
            <a:r>
              <a:rPr lang="en-US" dirty="0" smtClean="0"/>
              <a:t> </a:t>
            </a:r>
            <a:r>
              <a:rPr lang="en-US" dirty="0" err="1" smtClean="0"/>
              <a:t>presente</a:t>
            </a:r>
            <a:r>
              <a:rPr lang="en-US" dirty="0" smtClean="0"/>
              <a:t> en la </a:t>
            </a:r>
            <a:r>
              <a:rPr lang="en-US" dirty="0" err="1" smtClean="0"/>
              <a:t>imagen</a:t>
            </a:r>
            <a:r>
              <a:rPr lang="en-US" dirty="0" smtClean="0"/>
              <a:t>.</a:t>
            </a:r>
            <a:endParaRPr lang="es-EC" dirty="0" smtClean="0"/>
          </a:p>
        </p:txBody>
      </p:sp>
      <p:cxnSp>
        <p:nvCxnSpPr>
          <p:cNvPr id="24" name="23 Conector angular"/>
          <p:cNvCxnSpPr/>
          <p:nvPr/>
        </p:nvCxnSpPr>
        <p:spPr>
          <a:xfrm rot="16200000" flipH="1">
            <a:off x="175320" y="1128936"/>
            <a:ext cx="533400" cy="381000"/>
          </a:xfrm>
          <a:prstGeom prst="bentConnector3">
            <a:avLst>
              <a:gd name="adj1" fmla="val 98614"/>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26 Flecha izquierda"/>
          <p:cNvSpPr/>
          <p:nvPr/>
        </p:nvSpPr>
        <p:spPr>
          <a:xfrm>
            <a:off x="4572000" y="1484784"/>
            <a:ext cx="1575792"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4644008" y="1916832"/>
            <a:ext cx="1686680" cy="523220"/>
          </a:xfrm>
          <a:prstGeom prst="rect">
            <a:avLst/>
          </a:prstGeom>
          <a:noFill/>
        </p:spPr>
        <p:txBody>
          <a:bodyPr wrap="none" rtlCol="0">
            <a:spAutoFit/>
          </a:bodyPr>
          <a:lstStyle/>
          <a:p>
            <a:pPr algn="ctr"/>
            <a:r>
              <a:rPr lang="es-EC" sz="1400" dirty="0" smtClean="0"/>
              <a:t>Perturbación de la </a:t>
            </a:r>
          </a:p>
          <a:p>
            <a:pPr algn="ctr"/>
            <a:r>
              <a:rPr lang="es-EC" sz="1400" dirty="0" smtClean="0"/>
              <a:t>señal</a:t>
            </a:r>
            <a:endParaRPr lang="es-EC" sz="1400" dirty="0"/>
          </a:p>
        </p:txBody>
      </p:sp>
      <p:sp>
        <p:nvSpPr>
          <p:cNvPr id="14" name="13 Rectángulo"/>
          <p:cNvSpPr/>
          <p:nvPr/>
        </p:nvSpPr>
        <p:spPr>
          <a:xfrm>
            <a:off x="4499992" y="4437112"/>
            <a:ext cx="175881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200" dirty="0" smtClean="0"/>
              <a:t>Dispersión de Rayleigh - Mie</a:t>
            </a:r>
            <a:endParaRPr lang="es-EC" sz="1200" dirty="0"/>
          </a:p>
        </p:txBody>
      </p:sp>
      <p:sp>
        <p:nvSpPr>
          <p:cNvPr id="17" name="1 Título"/>
          <p:cNvSpPr txBox="1">
            <a:spLocks/>
          </p:cNvSpPr>
          <p:nvPr/>
        </p:nvSpPr>
        <p:spPr>
          <a:xfrm>
            <a:off x="179512" y="476672"/>
            <a:ext cx="3888432" cy="563562"/>
          </a:xfrm>
          <a:prstGeom prst="rect">
            <a:avLst/>
          </a:prstGeom>
        </p:spPr>
        <p:txBody>
          <a:bodyPr vert="horz"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mj-lt"/>
                <a:ea typeface="+mj-ea"/>
                <a:cs typeface="+mj-cs"/>
              </a:rPr>
              <a:t>Corrección Radiométrica</a:t>
            </a:r>
            <a:endParaRPr kumimoji="0" lang="es-EC"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mj-lt"/>
              <a:ea typeface="+mj-ea"/>
              <a:cs typeface="+mj-cs"/>
            </a:endParaRPr>
          </a:p>
        </p:txBody>
      </p:sp>
      <p:sp>
        <p:nvSpPr>
          <p:cNvPr id="18" name="17 Rectángulo"/>
          <p:cNvSpPr/>
          <p:nvPr/>
        </p:nvSpPr>
        <p:spPr>
          <a:xfrm>
            <a:off x="611560" y="3861048"/>
            <a:ext cx="3744416"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dirty="0" smtClean="0"/>
              <a:t>La </a:t>
            </a:r>
            <a:r>
              <a:rPr lang="es-EC" b="1" dirty="0" smtClean="0"/>
              <a:t>corrección atmosférica</a:t>
            </a:r>
            <a:r>
              <a:rPr lang="es-EC" dirty="0" smtClean="0"/>
              <a:t> es un proceso que permite disminuir los efectos de dispersión o absorción causados por la presencia de partículas en la atmósfera.</a:t>
            </a:r>
            <a:endParaRPr lang="es-EC" dirty="0"/>
          </a:p>
        </p:txBody>
      </p:sp>
      <p:cxnSp>
        <p:nvCxnSpPr>
          <p:cNvPr id="23" name="22 Conector angular"/>
          <p:cNvCxnSpPr/>
          <p:nvPr/>
        </p:nvCxnSpPr>
        <p:spPr>
          <a:xfrm rot="16200000" flipH="1">
            <a:off x="175320" y="3865240"/>
            <a:ext cx="533400" cy="381000"/>
          </a:xfrm>
          <a:prstGeom prst="bentConnector3">
            <a:avLst>
              <a:gd name="adj1" fmla="val 98614"/>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47864" y="548680"/>
            <a:ext cx="5796136"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smtClean="0"/>
              <a:t>Radiancia es la cantidad de energía electromagnética</a:t>
            </a:r>
          </a:p>
          <a:p>
            <a:r>
              <a:rPr lang="es-EC" dirty="0" smtClean="0"/>
              <a:t>emitida desde un área en particular.  Se ut</a:t>
            </a:r>
            <a:r>
              <a:rPr lang="es-ES" dirty="0" err="1" smtClean="0">
                <a:latin typeface="Arial" pitchFamily="34" charset="0"/>
                <a:cs typeface="Arial" pitchFamily="34" charset="0"/>
              </a:rPr>
              <a:t>iliza</a:t>
            </a:r>
            <a:r>
              <a:rPr lang="es-ES" dirty="0" smtClean="0">
                <a:latin typeface="Arial" pitchFamily="34" charset="0"/>
                <a:cs typeface="Arial" pitchFamily="34" charset="0"/>
              </a:rPr>
              <a:t> el </a:t>
            </a:r>
            <a:r>
              <a:rPr lang="es-EC" dirty="0" smtClean="0">
                <a:latin typeface="Arial" pitchFamily="34" charset="0"/>
                <a:cs typeface="Arial" pitchFamily="34" charset="0"/>
              </a:rPr>
              <a:t>método de </a:t>
            </a:r>
            <a:r>
              <a:rPr lang="es-ES" dirty="0" smtClean="0">
                <a:latin typeface="Arial" pitchFamily="34" charset="0"/>
                <a:cs typeface="Arial" pitchFamily="34" charset="0"/>
              </a:rPr>
              <a:t>ganancias y sesgo para cada banda.</a:t>
            </a:r>
            <a:endParaRPr lang="es-EC" dirty="0">
              <a:latin typeface="Arial" pitchFamily="34" charset="0"/>
              <a:cs typeface="Arial" pitchFamily="34" charset="0"/>
            </a:endParaRPr>
          </a:p>
        </p:txBody>
      </p:sp>
      <p:sp>
        <p:nvSpPr>
          <p:cNvPr id="3" name="2 Rectángulo"/>
          <p:cNvSpPr/>
          <p:nvPr/>
        </p:nvSpPr>
        <p:spPr>
          <a:xfrm>
            <a:off x="251520" y="764704"/>
            <a:ext cx="29718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smtClean="0">
                <a:solidFill>
                  <a:schemeClr val="tx1"/>
                </a:solidFill>
                <a:effectLst>
                  <a:outerShdw blurRad="38100" dist="38100" dir="2700000" algn="tl">
                    <a:srgbClr val="000000">
                      <a:alpha val="43137"/>
                    </a:srgbClr>
                  </a:outerShdw>
                </a:effectLst>
              </a:rPr>
              <a:t>Cálculo de la Radiancia</a:t>
            </a:r>
            <a:endParaRPr lang="es-EC" b="1" dirty="0">
              <a:solidFill>
                <a:schemeClr val="tx1"/>
              </a:solidFill>
              <a:effectLst>
                <a:outerShdw blurRad="38100" dist="38100" dir="2700000" algn="tl">
                  <a:srgbClr val="000000">
                    <a:alpha val="43137"/>
                  </a:srgbClr>
                </a:outerShdw>
              </a:effectLst>
            </a:endParaRPr>
          </a:p>
        </p:txBody>
      </p:sp>
      <p:pic>
        <p:nvPicPr>
          <p:cNvPr id="4" name="3 Imagen"/>
          <p:cNvPicPr/>
          <p:nvPr/>
        </p:nvPicPr>
        <p:blipFill>
          <a:blip r:embed="rId3" cstate="print"/>
          <a:srcRect/>
          <a:stretch>
            <a:fillRect/>
          </a:stretch>
        </p:blipFill>
        <p:spPr bwMode="auto">
          <a:xfrm>
            <a:off x="609600" y="3429000"/>
            <a:ext cx="2514600" cy="3048000"/>
          </a:xfrm>
          <a:prstGeom prst="rect">
            <a:avLst/>
          </a:prstGeom>
          <a:noFill/>
          <a:ln w="9525">
            <a:noFill/>
            <a:miter lim="800000"/>
            <a:headEnd/>
            <a:tailEnd/>
          </a:ln>
        </p:spPr>
      </p:pic>
      <p:pic>
        <p:nvPicPr>
          <p:cNvPr id="5" name="4 Imagen"/>
          <p:cNvPicPr/>
          <p:nvPr/>
        </p:nvPicPr>
        <p:blipFill>
          <a:blip r:embed="rId4" cstate="print"/>
          <a:srcRect l="8333"/>
          <a:stretch>
            <a:fillRect/>
          </a:stretch>
        </p:blipFill>
        <p:spPr bwMode="auto">
          <a:xfrm>
            <a:off x="4114800" y="3429000"/>
            <a:ext cx="2514600" cy="3048000"/>
          </a:xfrm>
          <a:prstGeom prst="rect">
            <a:avLst/>
          </a:prstGeom>
          <a:noFill/>
          <a:ln w="9525">
            <a:noFill/>
            <a:miter lim="800000"/>
            <a:headEnd/>
            <a:tailEnd/>
          </a:ln>
        </p:spPr>
      </p:pic>
      <p:sp>
        <p:nvSpPr>
          <p:cNvPr id="6" name="5 Flecha derecha"/>
          <p:cNvSpPr/>
          <p:nvPr/>
        </p:nvSpPr>
        <p:spPr>
          <a:xfrm>
            <a:off x="3203848" y="5013176"/>
            <a:ext cx="914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10 Imagen"/>
          <p:cNvPicPr/>
          <p:nvPr/>
        </p:nvPicPr>
        <p:blipFill>
          <a:blip r:embed="rId5" cstate="print"/>
          <a:srcRect/>
          <a:stretch>
            <a:fillRect/>
          </a:stretch>
        </p:blipFill>
        <p:spPr bwMode="auto">
          <a:xfrm>
            <a:off x="4229160" y="1628800"/>
            <a:ext cx="4914840" cy="1892006"/>
          </a:xfrm>
          <a:prstGeom prst="rect">
            <a:avLst/>
          </a:prstGeom>
          <a:noFill/>
          <a:ln w="9525">
            <a:solidFill>
              <a:schemeClr val="tx1"/>
            </a:solidFill>
            <a:miter lim="800000"/>
            <a:headEnd/>
            <a:tailEnd/>
          </a:ln>
        </p:spPr>
      </p:pic>
      <p:pic>
        <p:nvPicPr>
          <p:cNvPr id="7" name="6 Imagen"/>
          <p:cNvPicPr/>
          <p:nvPr/>
        </p:nvPicPr>
        <p:blipFill>
          <a:blip r:embed="rId6" cstate="print"/>
          <a:srcRect t="3333" r="36364"/>
          <a:stretch>
            <a:fillRect/>
          </a:stretch>
        </p:blipFill>
        <p:spPr bwMode="auto">
          <a:xfrm>
            <a:off x="2267744" y="2348880"/>
            <a:ext cx="3024336" cy="2664296"/>
          </a:xfrm>
          <a:prstGeom prst="rect">
            <a:avLst/>
          </a:prstGeom>
          <a:noFill/>
          <a:ln w="9525">
            <a:solidFill>
              <a:schemeClr val="tx1"/>
            </a:solidFill>
            <a:miter lim="800000"/>
            <a:headEnd/>
            <a:tailEnd/>
          </a:ln>
        </p:spPr>
      </p:pic>
      <p:grpSp>
        <p:nvGrpSpPr>
          <p:cNvPr id="8" name="13 Grupo"/>
          <p:cNvGrpSpPr/>
          <p:nvPr/>
        </p:nvGrpSpPr>
        <p:grpSpPr>
          <a:xfrm>
            <a:off x="611560" y="1412776"/>
            <a:ext cx="2286000" cy="762000"/>
            <a:chOff x="0" y="1143000"/>
            <a:chExt cx="2286000" cy="762000"/>
          </a:xfrm>
        </p:grpSpPr>
        <p:pic>
          <p:nvPicPr>
            <p:cNvPr id="10" name="9 Imagen"/>
            <p:cNvPicPr/>
            <p:nvPr/>
          </p:nvPicPr>
          <p:blipFill>
            <a:blip r:embed="rId7" cstate="print"/>
            <a:srcRect/>
            <a:stretch>
              <a:fillRect/>
            </a:stretch>
          </p:blipFill>
          <p:spPr bwMode="auto">
            <a:xfrm>
              <a:off x="304800" y="1219200"/>
              <a:ext cx="1704975" cy="312362"/>
            </a:xfrm>
            <a:prstGeom prst="rect">
              <a:avLst/>
            </a:prstGeom>
            <a:noFill/>
            <a:ln w="9525">
              <a:noFill/>
              <a:miter lim="800000"/>
              <a:headEnd/>
              <a:tailEnd/>
            </a:ln>
          </p:spPr>
        </p:pic>
        <p:sp>
          <p:nvSpPr>
            <p:cNvPr id="12" name="11 Rectángulo"/>
            <p:cNvSpPr/>
            <p:nvPr/>
          </p:nvSpPr>
          <p:spPr>
            <a:xfrm>
              <a:off x="381000" y="1524000"/>
              <a:ext cx="1905000" cy="307777"/>
            </a:xfrm>
            <a:prstGeom prst="rect">
              <a:avLst/>
            </a:prstGeom>
          </p:spPr>
          <p:txBody>
            <a:bodyPr wrap="square">
              <a:spAutoFit/>
            </a:bodyPr>
            <a:lstStyle/>
            <a:p>
              <a:r>
                <a:rPr lang="es-EC" sz="700" dirty="0" smtClean="0">
                  <a:latin typeface="Arial" pitchFamily="34" charset="0"/>
                  <a:cs typeface="Arial" pitchFamily="34" charset="0"/>
                </a:rPr>
                <a:t>GAIN: Ganancia de la banda BIAS/OFFSET: Sesgo </a:t>
              </a:r>
              <a:endParaRPr lang="es-EC" sz="700" dirty="0">
                <a:latin typeface="Arial" pitchFamily="34" charset="0"/>
                <a:cs typeface="Arial" pitchFamily="34" charset="0"/>
              </a:endParaRPr>
            </a:p>
          </p:txBody>
        </p:sp>
        <p:sp>
          <p:nvSpPr>
            <p:cNvPr id="13" name="12 Rectángulo"/>
            <p:cNvSpPr/>
            <p:nvPr/>
          </p:nvSpPr>
          <p:spPr>
            <a:xfrm>
              <a:off x="0" y="1143000"/>
              <a:ext cx="2133600" cy="762000"/>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4" name="13 Rectángulo"/>
          <p:cNvSpPr/>
          <p:nvPr/>
        </p:nvSpPr>
        <p:spPr>
          <a:xfrm>
            <a:off x="251520" y="2924944"/>
            <a:ext cx="2159566" cy="369332"/>
          </a:xfrm>
          <a:prstGeom prst="rect">
            <a:avLst/>
          </a:prstGeom>
        </p:spPr>
        <p:txBody>
          <a:bodyPr wrap="none">
            <a:spAutoFit/>
          </a:bodyPr>
          <a:lstStyle/>
          <a:p>
            <a:r>
              <a:rPr lang="en-US" dirty="0" smtClean="0"/>
              <a:t>µW/(cm</a:t>
            </a:r>
            <a:r>
              <a:rPr lang="en-US" baseline="30000" dirty="0" smtClean="0"/>
              <a:t>2</a:t>
            </a:r>
            <a:r>
              <a:rPr lang="en-US" dirty="0" smtClean="0"/>
              <a:t> * </a:t>
            </a:r>
            <a:r>
              <a:rPr lang="en-US" dirty="0" err="1" smtClean="0"/>
              <a:t>sr</a:t>
            </a:r>
            <a:r>
              <a:rPr lang="en-US" dirty="0" smtClean="0"/>
              <a:t> * nm).</a:t>
            </a:r>
            <a:endParaRPr lang="es-EC" dirty="0"/>
          </a:p>
        </p:txBody>
      </p:sp>
      <p:sp>
        <p:nvSpPr>
          <p:cNvPr id="16" name="15 Rectángulo"/>
          <p:cNvSpPr/>
          <p:nvPr/>
        </p:nvSpPr>
        <p:spPr>
          <a:xfrm>
            <a:off x="323528" y="2348880"/>
            <a:ext cx="1851789" cy="369332"/>
          </a:xfrm>
          <a:prstGeom prst="rect">
            <a:avLst/>
          </a:prstGeom>
        </p:spPr>
        <p:txBody>
          <a:bodyPr wrap="none">
            <a:spAutoFit/>
          </a:bodyPr>
          <a:lstStyle/>
          <a:p>
            <a:r>
              <a:rPr lang="en-US" dirty="0" smtClean="0"/>
              <a:t>W/(m</a:t>
            </a:r>
            <a:r>
              <a:rPr lang="en-US" baseline="30000" dirty="0" smtClean="0"/>
              <a:t>2</a:t>
            </a:r>
            <a:r>
              <a:rPr lang="en-US" dirty="0" smtClean="0"/>
              <a:t> * </a:t>
            </a:r>
            <a:r>
              <a:rPr lang="en-US" dirty="0" err="1" smtClean="0"/>
              <a:t>sr</a:t>
            </a:r>
            <a:r>
              <a:rPr lang="en-US" dirty="0" smtClean="0"/>
              <a:t> * µm)</a:t>
            </a:r>
            <a:endParaRPr lang="es-EC" dirty="0"/>
          </a:p>
        </p:txBody>
      </p:sp>
    </p:spTree>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620688"/>
            <a:ext cx="31242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smtClean="0">
                <a:solidFill>
                  <a:schemeClr val="tx1"/>
                </a:solidFill>
                <a:effectLst>
                  <a:outerShdw blurRad="38100" dist="38100" dir="2700000" algn="tl">
                    <a:srgbClr val="000000">
                      <a:alpha val="43137"/>
                    </a:srgbClr>
                  </a:outerShdw>
                </a:effectLst>
              </a:rPr>
              <a:t>Reflectancia Atmosférica</a:t>
            </a:r>
            <a:endParaRPr lang="es-EC" b="1" dirty="0">
              <a:solidFill>
                <a:schemeClr val="tx1"/>
              </a:solidFill>
              <a:effectLst>
                <a:outerShdw blurRad="38100" dist="38100" dir="2700000" algn="tl">
                  <a:srgbClr val="000000">
                    <a:alpha val="43137"/>
                  </a:srgbClr>
                </a:outerShdw>
              </a:effectLst>
            </a:endParaRPr>
          </a:p>
        </p:txBody>
      </p:sp>
      <p:sp>
        <p:nvSpPr>
          <p:cNvPr id="3" name="2 Rectángulo"/>
          <p:cNvSpPr/>
          <p:nvPr/>
        </p:nvSpPr>
        <p:spPr>
          <a:xfrm>
            <a:off x="3491880" y="548680"/>
            <a:ext cx="4953000" cy="646331"/>
          </a:xfrm>
          <a:prstGeom prst="rect">
            <a:avLst/>
          </a:prstGeom>
        </p:spPr>
        <p:txBody>
          <a:bodyPr wrap="square">
            <a:spAutoFit/>
          </a:bodyPr>
          <a:lstStyle/>
          <a:p>
            <a:r>
              <a:rPr lang="es-EC" dirty="0" smtClean="0"/>
              <a:t>Es la relación entre la energía reflejada y la energía incidente.</a:t>
            </a:r>
            <a:endParaRPr lang="es-EC" dirty="0"/>
          </a:p>
        </p:txBody>
      </p:sp>
      <p:sp>
        <p:nvSpPr>
          <p:cNvPr id="4" name="3 Rectángulo"/>
          <p:cNvSpPr/>
          <p:nvPr/>
        </p:nvSpPr>
        <p:spPr>
          <a:xfrm>
            <a:off x="124272" y="2276872"/>
            <a:ext cx="8696200" cy="1077218"/>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s-EC" sz="1600" b="1" dirty="0" smtClean="0"/>
              <a:t>Sustracción del objeto oscuro (DOS) </a:t>
            </a:r>
            <a:r>
              <a:rPr lang="es-EC" sz="1600" dirty="0" smtClean="0"/>
              <a:t>– Método de Chávez, refiere a  los objetos con  fuerte </a:t>
            </a:r>
            <a:r>
              <a:rPr lang="es-EC" sz="1600" dirty="0" err="1" smtClean="0"/>
              <a:t>absortividad</a:t>
            </a:r>
            <a:r>
              <a:rPr lang="es-EC" sz="1600" dirty="0" smtClean="0"/>
              <a:t> como agua y sombras, donde por las características físicas deben presentar reflectancia nula, el valor representativo de esa diferencia se sustrae, en cada banda, en todos los píxeles de la escena.</a:t>
            </a:r>
            <a:endParaRPr lang="es-EC" sz="1600" dirty="0"/>
          </a:p>
        </p:txBody>
      </p:sp>
      <p:sp>
        <p:nvSpPr>
          <p:cNvPr id="5" name="4 Rectángulo"/>
          <p:cNvSpPr/>
          <p:nvPr/>
        </p:nvSpPr>
        <p:spPr>
          <a:xfrm>
            <a:off x="755576" y="3429000"/>
            <a:ext cx="7391400" cy="830997"/>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600" b="1" dirty="0" smtClean="0"/>
              <a:t>Modelo COST - </a:t>
            </a:r>
            <a:r>
              <a:rPr lang="es-EC" sz="1600" dirty="0" smtClean="0"/>
              <a:t>Método de Chávez que constituye una mejora del DOS  - (incorpora una estimación de la transmitancia ya que esta representa</a:t>
            </a:r>
          </a:p>
          <a:p>
            <a:r>
              <a:rPr lang="es-EC" sz="1600" dirty="0" smtClean="0"/>
              <a:t>la absorción por parte de los gases atmosféricos y de la dispersión Rayleigh.</a:t>
            </a:r>
            <a:endParaRPr lang="es-EC" sz="1600" dirty="0"/>
          </a:p>
        </p:txBody>
      </p:sp>
      <p:sp>
        <p:nvSpPr>
          <p:cNvPr id="6" name="5 Rectángulo"/>
          <p:cNvSpPr/>
          <p:nvPr/>
        </p:nvSpPr>
        <p:spPr>
          <a:xfrm>
            <a:off x="1066800" y="4343400"/>
            <a:ext cx="7315200" cy="83099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600" b="1" dirty="0" smtClean="0"/>
              <a:t>Reflectancia Aparente (AR) : </a:t>
            </a:r>
            <a:r>
              <a:rPr lang="es-EC" sz="1600" dirty="0" smtClean="0"/>
              <a:t>efectúa un ajuste muy pequeño del efecto</a:t>
            </a:r>
          </a:p>
          <a:p>
            <a:r>
              <a:rPr lang="es-EC" sz="1600" dirty="0" smtClean="0"/>
              <a:t>atmosférico al contemplar solo la elevación solar y por consiguiente, el grosor efectivo de la atmósfera.</a:t>
            </a:r>
            <a:endParaRPr lang="es-EC" sz="1600" dirty="0"/>
          </a:p>
        </p:txBody>
      </p:sp>
      <p:pic>
        <p:nvPicPr>
          <p:cNvPr id="2050" name="Picture 2"/>
          <p:cNvPicPr>
            <a:picLocks noChangeAspect="1" noChangeArrowheads="1"/>
          </p:cNvPicPr>
          <p:nvPr/>
        </p:nvPicPr>
        <p:blipFill>
          <a:blip r:embed="rId3" cstate="print"/>
          <a:srcRect b="11111"/>
          <a:stretch>
            <a:fillRect/>
          </a:stretch>
        </p:blipFill>
        <p:spPr bwMode="auto">
          <a:xfrm>
            <a:off x="3419872" y="1412776"/>
            <a:ext cx="1695450" cy="609600"/>
          </a:xfrm>
          <a:prstGeom prst="rect">
            <a:avLst/>
          </a:prstGeom>
          <a:noFill/>
          <a:ln w="9525">
            <a:solidFill>
              <a:schemeClr val="accent1">
                <a:lumMod val="75000"/>
              </a:schemeClr>
            </a:solidFill>
            <a:miter lim="800000"/>
            <a:headEnd/>
            <a:tailEnd/>
          </a:ln>
        </p:spPr>
      </p:pic>
      <p:sp>
        <p:nvSpPr>
          <p:cNvPr id="10" name="9 Rectángulo"/>
          <p:cNvSpPr/>
          <p:nvPr/>
        </p:nvSpPr>
        <p:spPr>
          <a:xfrm>
            <a:off x="1524000" y="5334000"/>
            <a:ext cx="7162800" cy="838200"/>
          </a:xfrm>
          <a:prstGeom prst="rect">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dk1"/>
                </a:solidFill>
              </a:rPr>
              <a:t>FLAASH </a:t>
            </a:r>
            <a:r>
              <a:rPr lang="en-US" sz="1600" dirty="0" smtClean="0">
                <a:solidFill>
                  <a:schemeClr val="dk1"/>
                </a:solidFill>
              </a:rPr>
              <a:t>(Fast Line-of-sight Atmospheric Analysis of Spectral </a:t>
            </a:r>
            <a:r>
              <a:rPr lang="en-US" sz="1600" dirty="0" err="1" smtClean="0">
                <a:solidFill>
                  <a:schemeClr val="dk1"/>
                </a:solidFill>
              </a:rPr>
              <a:t>Hypercubes</a:t>
            </a:r>
            <a:r>
              <a:rPr lang="en-US" sz="1600" dirty="0" smtClean="0">
                <a:solidFill>
                  <a:schemeClr val="dk1"/>
                </a:solidFill>
              </a:rPr>
              <a:t>) realiza </a:t>
            </a:r>
            <a:r>
              <a:rPr lang="es-EC" sz="1600" dirty="0" smtClean="0">
                <a:solidFill>
                  <a:schemeClr val="dk1"/>
                </a:solidFill>
              </a:rPr>
              <a:t>corrección atmosférica y cálculo de reflectancia espectral</a:t>
            </a:r>
          </a:p>
        </p:txBody>
      </p:sp>
      <p:pic>
        <p:nvPicPr>
          <p:cNvPr id="33802" name="Picture 10"/>
          <p:cNvPicPr>
            <a:picLocks noChangeAspect="1" noChangeArrowheads="1"/>
          </p:cNvPicPr>
          <p:nvPr/>
        </p:nvPicPr>
        <p:blipFill>
          <a:blip r:embed="rId4" cstate="print"/>
          <a:srcRect/>
          <a:stretch>
            <a:fillRect/>
          </a:stretch>
        </p:blipFill>
        <p:spPr bwMode="auto">
          <a:xfrm>
            <a:off x="5220072" y="1340768"/>
            <a:ext cx="2160240" cy="712879"/>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a:stretch>
            <a:fillRect/>
          </a:stretch>
        </p:blipFill>
        <p:spPr bwMode="auto">
          <a:xfrm>
            <a:off x="4114800" y="4310031"/>
            <a:ext cx="2185392" cy="2547969"/>
          </a:xfrm>
          <a:prstGeom prst="rect">
            <a:avLst/>
          </a:prstGeom>
          <a:noFill/>
          <a:ln w="9525">
            <a:noFill/>
            <a:miter lim="800000"/>
            <a:headEnd/>
            <a:tailEnd/>
          </a:ln>
        </p:spPr>
      </p:pic>
      <p:pic>
        <p:nvPicPr>
          <p:cNvPr id="4" name="3 Imagen"/>
          <p:cNvPicPr/>
          <p:nvPr/>
        </p:nvPicPr>
        <p:blipFill>
          <a:blip r:embed="rId3" cstate="print"/>
          <a:srcRect/>
          <a:stretch>
            <a:fillRect/>
          </a:stretch>
        </p:blipFill>
        <p:spPr bwMode="auto">
          <a:xfrm>
            <a:off x="6876256" y="4293096"/>
            <a:ext cx="2016224" cy="2514600"/>
          </a:xfrm>
          <a:prstGeom prst="rect">
            <a:avLst/>
          </a:prstGeom>
          <a:noFill/>
          <a:ln w="9525">
            <a:noFill/>
            <a:miter lim="800000"/>
            <a:headEnd/>
            <a:tailEnd/>
          </a:ln>
        </p:spPr>
      </p:pic>
      <p:sp>
        <p:nvSpPr>
          <p:cNvPr id="5" name="4 Rectángulo"/>
          <p:cNvSpPr/>
          <p:nvPr/>
        </p:nvSpPr>
        <p:spPr>
          <a:xfrm>
            <a:off x="609600" y="304800"/>
            <a:ext cx="2257990" cy="369332"/>
          </a:xfrm>
          <a:prstGeom prst="rect">
            <a:avLst/>
          </a:prstGeom>
        </p:spPr>
        <p:txBody>
          <a:bodyPr wrap="none">
            <a:spAutoFit/>
          </a:bodyPr>
          <a:lstStyle/>
          <a:p>
            <a:r>
              <a:rPr lang="es-EC" b="1" dirty="0" smtClean="0">
                <a:effectLst>
                  <a:outerShdw blurRad="38100" dist="38100" dir="2700000" algn="tl">
                    <a:srgbClr val="000000">
                      <a:alpha val="43137"/>
                    </a:srgbClr>
                  </a:outerShdw>
                </a:effectLst>
              </a:rPr>
              <a:t>MÉTODO FLAASH </a:t>
            </a:r>
            <a:endParaRPr lang="es-EC" b="1" dirty="0">
              <a:effectLst>
                <a:outerShdw blurRad="38100" dist="38100" dir="2700000" algn="tl">
                  <a:srgbClr val="000000">
                    <a:alpha val="43137"/>
                  </a:srgbClr>
                </a:outerShdw>
              </a:effectLst>
            </a:endParaRPr>
          </a:p>
        </p:txBody>
      </p:sp>
      <p:sp>
        <p:nvSpPr>
          <p:cNvPr id="6" name="5 Flecha derecha"/>
          <p:cNvSpPr/>
          <p:nvPr/>
        </p:nvSpPr>
        <p:spPr>
          <a:xfrm>
            <a:off x="6172200" y="5410200"/>
            <a:ext cx="776064"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304800" y="838200"/>
            <a:ext cx="2895600" cy="830997"/>
          </a:xfrm>
          <a:prstGeom prst="rect">
            <a:avLst/>
          </a:prstGeom>
          <a:solidFill>
            <a:schemeClr val="bg2"/>
          </a:solidFill>
        </p:spPr>
        <p:txBody>
          <a:bodyPr wrap="square">
            <a:spAutoFit/>
          </a:bodyPr>
          <a:lstStyle/>
          <a:p>
            <a:r>
              <a:rPr lang="es-EC" sz="1600" dirty="0" smtClean="0">
                <a:ea typeface="Calibri" pitchFamily="34" charset="0"/>
                <a:cs typeface="Times New Roman" pitchFamily="18" charset="0"/>
              </a:rPr>
              <a:t>MODTRAN4 (</a:t>
            </a:r>
            <a:r>
              <a:rPr lang="es-EC" sz="1600" dirty="0" err="1" smtClean="0">
                <a:ea typeface="Calibri" pitchFamily="34" charset="0"/>
                <a:cs typeface="Times New Roman" pitchFamily="18" charset="0"/>
              </a:rPr>
              <a:t>MODerate</a:t>
            </a:r>
            <a:r>
              <a:rPr lang="es-EC" sz="1600" dirty="0" smtClean="0">
                <a:ea typeface="Calibri" pitchFamily="34" charset="0"/>
                <a:cs typeface="Times New Roman" pitchFamily="18" charset="0"/>
              </a:rPr>
              <a:t> </a:t>
            </a:r>
            <a:r>
              <a:rPr lang="es-EC" sz="1600" dirty="0" err="1" smtClean="0">
                <a:ea typeface="Calibri" pitchFamily="34" charset="0"/>
                <a:cs typeface="Times New Roman" pitchFamily="18" charset="0"/>
              </a:rPr>
              <a:t>resolution</a:t>
            </a:r>
            <a:r>
              <a:rPr lang="es-EC" sz="1600" dirty="0" smtClean="0">
                <a:ea typeface="Calibri" pitchFamily="34" charset="0"/>
                <a:cs typeface="Times New Roman" pitchFamily="18" charset="0"/>
              </a:rPr>
              <a:t> </a:t>
            </a:r>
            <a:r>
              <a:rPr lang="es-EC" sz="1600" dirty="0" err="1" smtClean="0">
                <a:ea typeface="Calibri" pitchFamily="34" charset="0"/>
                <a:cs typeface="Times New Roman" pitchFamily="18" charset="0"/>
              </a:rPr>
              <a:t>atmospheric</a:t>
            </a:r>
            <a:r>
              <a:rPr lang="es-EC" sz="1600" dirty="0" smtClean="0">
                <a:ea typeface="Calibri" pitchFamily="34" charset="0"/>
                <a:cs typeface="Times New Roman" pitchFamily="18" charset="0"/>
              </a:rPr>
              <a:t> </a:t>
            </a:r>
            <a:r>
              <a:rPr lang="es-EC" sz="1600" dirty="0" err="1" smtClean="0">
                <a:ea typeface="Calibri" pitchFamily="34" charset="0"/>
                <a:cs typeface="Times New Roman" pitchFamily="18" charset="0"/>
              </a:rPr>
              <a:t>TRANsmission</a:t>
            </a:r>
            <a:r>
              <a:rPr lang="es-EC" sz="1600" dirty="0" smtClean="0">
                <a:ea typeface="Calibri" pitchFamily="34" charset="0"/>
                <a:cs typeface="Times New Roman" pitchFamily="18" charset="0"/>
              </a:rPr>
              <a:t>) </a:t>
            </a:r>
            <a:endParaRPr lang="es-EC" sz="1600" dirty="0"/>
          </a:p>
        </p:txBody>
      </p:sp>
      <p:sp>
        <p:nvSpPr>
          <p:cNvPr id="10" name="9 Rectángulo"/>
          <p:cNvSpPr/>
          <p:nvPr/>
        </p:nvSpPr>
        <p:spPr>
          <a:xfrm>
            <a:off x="76200" y="2209800"/>
            <a:ext cx="3352800" cy="1569660"/>
          </a:xfrm>
          <a:prstGeom prst="rect">
            <a:avLst/>
          </a:prstGeom>
          <a:solidFill>
            <a:schemeClr val="bg2"/>
          </a:solidFill>
        </p:spPr>
        <p:txBody>
          <a:bodyPr wrap="square">
            <a:spAutoFit/>
          </a:bodyPr>
          <a:lstStyle/>
          <a:p>
            <a:r>
              <a:rPr lang="es-EC" sz="1600" dirty="0" smtClean="0">
                <a:ea typeface="Calibri" pitchFamily="34" charset="0"/>
                <a:cs typeface="Times New Roman" pitchFamily="18" charset="0"/>
              </a:rPr>
              <a:t>Eliminar los efectos de absorción y dispersión causados por las moléculas de agua y partículas atmosféricas en suspensión de la radiancia recibida por el sensor </a:t>
            </a:r>
            <a:endParaRPr lang="es-EC" sz="1600" dirty="0"/>
          </a:p>
        </p:txBody>
      </p:sp>
      <p:cxnSp>
        <p:nvCxnSpPr>
          <p:cNvPr id="13" name="12 Conector recto de flecha"/>
          <p:cNvCxnSpPr>
            <a:stCxn id="8" idx="2"/>
            <a:endCxn id="10" idx="0"/>
          </p:cNvCxnSpPr>
          <p:nvPr/>
        </p:nvCxnSpPr>
        <p:spPr>
          <a:xfrm>
            <a:off x="1752600" y="1669197"/>
            <a:ext cx="0" cy="5406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16 Imagen"/>
          <p:cNvPicPr/>
          <p:nvPr/>
        </p:nvPicPr>
        <p:blipFill>
          <a:blip r:embed="rId4" cstate="print"/>
          <a:srcRect/>
          <a:stretch>
            <a:fillRect/>
          </a:stretch>
        </p:blipFill>
        <p:spPr bwMode="auto">
          <a:xfrm>
            <a:off x="3505200" y="838200"/>
            <a:ext cx="5638800" cy="3447042"/>
          </a:xfrm>
          <a:prstGeom prst="rect">
            <a:avLst/>
          </a:prstGeom>
          <a:noFill/>
          <a:ln w="9525">
            <a:noFill/>
            <a:miter lim="800000"/>
            <a:headEnd/>
            <a:tailEnd/>
          </a:ln>
        </p:spPr>
      </p:pic>
      <p:sp>
        <p:nvSpPr>
          <p:cNvPr id="23" name="22 Rectángulo"/>
          <p:cNvSpPr/>
          <p:nvPr/>
        </p:nvSpPr>
        <p:spPr>
          <a:xfrm>
            <a:off x="3200400" y="304800"/>
            <a:ext cx="1330814" cy="369332"/>
          </a:xfrm>
          <a:prstGeom prst="rect">
            <a:avLst/>
          </a:prstGeom>
          <a:solidFill>
            <a:schemeClr val="bg2"/>
          </a:solidFill>
          <a:ln>
            <a:noFill/>
          </a:ln>
        </p:spPr>
        <p:txBody>
          <a:bodyPr wrap="none">
            <a:spAutoFit/>
          </a:bodyPr>
          <a:lstStyle/>
          <a:p>
            <a:r>
              <a:rPr lang="es-EC" dirty="0" smtClean="0">
                <a:ea typeface="Calibri" pitchFamily="34" charset="0"/>
                <a:cs typeface="Times New Roman" pitchFamily="18" charset="0"/>
              </a:rPr>
              <a:t>Radiancia </a:t>
            </a:r>
            <a:endParaRPr lang="es-EC" dirty="0"/>
          </a:p>
        </p:txBody>
      </p:sp>
      <p:sp>
        <p:nvSpPr>
          <p:cNvPr id="24" name="23 Rectángulo"/>
          <p:cNvSpPr/>
          <p:nvPr/>
        </p:nvSpPr>
        <p:spPr>
          <a:xfrm>
            <a:off x="5638801" y="152400"/>
            <a:ext cx="3352800" cy="646331"/>
          </a:xfrm>
          <a:prstGeom prst="rect">
            <a:avLst/>
          </a:prstGeom>
          <a:solidFill>
            <a:srgbClr val="CCFFCC"/>
          </a:solidFill>
          <a:ln>
            <a:noFill/>
          </a:ln>
        </p:spPr>
        <p:txBody>
          <a:bodyPr wrap="square">
            <a:spAutoFit/>
          </a:bodyPr>
          <a:lstStyle/>
          <a:p>
            <a:r>
              <a:rPr lang="es-EC" dirty="0" smtClean="0">
                <a:ea typeface="Calibri" pitchFamily="34" charset="0"/>
                <a:cs typeface="Times New Roman" pitchFamily="18" charset="0"/>
              </a:rPr>
              <a:t>Reflectancia de superficie</a:t>
            </a:r>
          </a:p>
          <a:p>
            <a:r>
              <a:rPr lang="es-EC" dirty="0" smtClean="0">
                <a:cs typeface="Times New Roman" pitchFamily="18" charset="0"/>
              </a:rPr>
              <a:t>corregida atmosféricamente</a:t>
            </a:r>
            <a:endParaRPr lang="es-EC" dirty="0"/>
          </a:p>
        </p:txBody>
      </p:sp>
      <p:cxnSp>
        <p:nvCxnSpPr>
          <p:cNvPr id="27" name="26 Conector recto de flecha"/>
          <p:cNvCxnSpPr>
            <a:stCxn id="23" idx="3"/>
            <a:endCxn id="24" idx="1"/>
          </p:cNvCxnSpPr>
          <p:nvPr/>
        </p:nvCxnSpPr>
        <p:spPr>
          <a:xfrm flipV="1">
            <a:off x="4531214" y="475566"/>
            <a:ext cx="1107587" cy="13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34 Imagen"/>
          <p:cNvPicPr/>
          <p:nvPr/>
        </p:nvPicPr>
        <p:blipFill>
          <a:blip r:embed="rId5" cstate="print"/>
          <a:srcRect r="31418"/>
          <a:stretch>
            <a:fillRect/>
          </a:stretch>
        </p:blipFill>
        <p:spPr bwMode="auto">
          <a:xfrm>
            <a:off x="609600" y="4191000"/>
            <a:ext cx="2273300" cy="526415"/>
          </a:xfrm>
          <a:prstGeom prst="rect">
            <a:avLst/>
          </a:prstGeom>
          <a:noFill/>
          <a:ln w="9525">
            <a:solidFill>
              <a:schemeClr val="tx1"/>
            </a:solidFill>
            <a:miter lim="800000"/>
            <a:headEnd/>
            <a:tailEnd/>
          </a:ln>
        </p:spPr>
      </p:pic>
      <p:sp>
        <p:nvSpPr>
          <p:cNvPr id="22529" name="Rectangle 1"/>
          <p:cNvSpPr>
            <a:spLocks noChangeArrowheads="1"/>
          </p:cNvSpPr>
          <p:nvPr/>
        </p:nvSpPr>
        <p:spPr bwMode="auto">
          <a:xfrm>
            <a:off x="152400" y="4878542"/>
            <a:ext cx="3886200" cy="1215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ρ</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es la reflectancia de la superficie del pixel</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ρe</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es una reflectancia superficial media para el p</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xel y una regi</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circundante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es el albedo esf</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rico de la atm</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sfera</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es radiancia dispersado por la atm</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sfera</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y B: son coeficientes que dependen de las condiciones atmosf</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ricas y</a:t>
            </a:r>
            <a:r>
              <a:rPr kumimoji="0" lang="es-ES" sz="11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geom</a:t>
            </a:r>
            <a:r>
              <a:rPr kumimoji="0" lang="es-ES"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tricas pero no de la superficie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22034" t="15000"/>
          <a:stretch>
            <a:fillRect/>
          </a:stretch>
        </p:blipFill>
        <p:spPr bwMode="auto">
          <a:xfrm>
            <a:off x="4343400" y="3352800"/>
            <a:ext cx="4419600" cy="3276600"/>
          </a:xfrm>
          <a:prstGeom prst="rect">
            <a:avLst/>
          </a:prstGeom>
          <a:noFill/>
          <a:ln w="9525">
            <a:solidFill>
              <a:schemeClr val="tx1"/>
            </a:solidFill>
            <a:miter lim="800000"/>
            <a:headEnd/>
            <a:tailEnd/>
          </a:ln>
        </p:spPr>
      </p:pic>
      <p:pic>
        <p:nvPicPr>
          <p:cNvPr id="4" name="3 Imagen"/>
          <p:cNvPicPr/>
          <p:nvPr/>
        </p:nvPicPr>
        <p:blipFill>
          <a:blip r:embed="rId3" cstate="print"/>
          <a:srcRect l="23214" t="16216"/>
          <a:stretch>
            <a:fillRect/>
          </a:stretch>
        </p:blipFill>
        <p:spPr bwMode="auto">
          <a:xfrm>
            <a:off x="228600" y="762000"/>
            <a:ext cx="4191000" cy="2819400"/>
          </a:xfrm>
          <a:prstGeom prst="rect">
            <a:avLst/>
          </a:prstGeom>
          <a:noFill/>
          <a:ln w="9525">
            <a:noFill/>
            <a:miter lim="800000"/>
            <a:headEnd/>
            <a:tailEnd/>
          </a:ln>
        </p:spPr>
      </p:pic>
      <p:sp>
        <p:nvSpPr>
          <p:cNvPr id="6" name="5 Rectángulo"/>
          <p:cNvSpPr/>
          <p:nvPr/>
        </p:nvSpPr>
        <p:spPr>
          <a:xfrm>
            <a:off x="228600" y="4267200"/>
            <a:ext cx="3733800" cy="1061829"/>
          </a:xfrm>
          <a:prstGeom prst="rect">
            <a:avLst/>
          </a:prstGeom>
        </p:spPr>
        <p:txBody>
          <a:bodyPr wrap="square">
            <a:spAutoFit/>
          </a:bodyPr>
          <a:lstStyle/>
          <a:p>
            <a:pPr>
              <a:lnSpc>
                <a:spcPct val="150000"/>
              </a:lnSpc>
            </a:pPr>
            <a:r>
              <a:rPr lang="sv-SE" sz="1400" b="1" dirty="0" smtClean="0"/>
              <a:t>Algoritmo:</a:t>
            </a:r>
          </a:p>
          <a:p>
            <a:pPr>
              <a:lnSpc>
                <a:spcPct val="150000"/>
              </a:lnSpc>
            </a:pPr>
            <a:r>
              <a:rPr lang="sv-SE" sz="1400" b="1" dirty="0" smtClean="0"/>
              <a:t>(b1 le 0)*0+(b1 ge 10000)*1+(b1 gt 0 and b1 lt 10000)*float(b1)/10000</a:t>
            </a:r>
            <a:endParaRPr lang="sv-SE" sz="1400" b="1" dirty="0"/>
          </a:p>
        </p:txBody>
      </p:sp>
      <p:sp>
        <p:nvSpPr>
          <p:cNvPr id="9" name="8 Rectángulo"/>
          <p:cNvSpPr/>
          <p:nvPr/>
        </p:nvSpPr>
        <p:spPr>
          <a:xfrm>
            <a:off x="457200" y="304800"/>
            <a:ext cx="3704860" cy="369332"/>
          </a:xfrm>
          <a:prstGeom prst="rect">
            <a:avLst/>
          </a:prstGeom>
        </p:spPr>
        <p:txBody>
          <a:bodyPr wrap="none">
            <a:spAutoFit/>
          </a:bodyPr>
          <a:lstStyle/>
          <a:p>
            <a:r>
              <a:rPr lang="es-EC" b="1" dirty="0" smtClean="0">
                <a:effectLst>
                  <a:outerShdw blurRad="38100" dist="38100" dir="2700000" algn="tl">
                    <a:srgbClr val="000000">
                      <a:alpha val="43137"/>
                    </a:srgbClr>
                  </a:outerShdw>
                </a:effectLst>
              </a:rPr>
              <a:t>RECODIFICACIÓN DE IMÁGENES</a:t>
            </a:r>
            <a:endParaRPr lang="es-EC" b="1" dirty="0">
              <a:effectLst>
                <a:outerShdw blurRad="38100" dist="38100" dir="2700000" algn="tl">
                  <a:srgbClr val="000000">
                    <a:alpha val="43137"/>
                  </a:srgbClr>
                </a:outerShdw>
              </a:effectLst>
            </a:endParaRPr>
          </a:p>
        </p:txBody>
      </p:sp>
      <p:sp>
        <p:nvSpPr>
          <p:cNvPr id="21505" name="Rectangle 1"/>
          <p:cNvSpPr>
            <a:spLocks noChangeArrowheads="1"/>
          </p:cNvSpPr>
          <p:nvPr/>
        </p:nvSpPr>
        <p:spPr bwMode="auto">
          <a:xfrm>
            <a:off x="1905000" y="5410200"/>
            <a:ext cx="22098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Donde: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le = menor o igual,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ge= mayor o igual,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EC" sz="8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gt</a:t>
            </a: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=mayor que,</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le=menor que</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6 Imagen"/>
          <p:cNvPicPr/>
          <p:nvPr/>
        </p:nvPicPr>
        <p:blipFill>
          <a:blip r:embed="rId4" cstate="print"/>
          <a:srcRect/>
          <a:stretch>
            <a:fillRect/>
          </a:stretch>
        </p:blipFill>
        <p:spPr bwMode="auto">
          <a:xfrm>
            <a:off x="4800600" y="381000"/>
            <a:ext cx="2514600" cy="2474222"/>
          </a:xfrm>
          <a:prstGeom prst="rect">
            <a:avLst/>
          </a:prstGeom>
          <a:noFill/>
          <a:ln w="9525">
            <a:noFill/>
            <a:miter lim="800000"/>
            <a:headEnd/>
            <a:tailEnd/>
          </a:ln>
        </p:spPr>
      </p:pic>
      <p:pic>
        <p:nvPicPr>
          <p:cNvPr id="8" name="7 Imagen"/>
          <p:cNvPicPr/>
          <p:nvPr/>
        </p:nvPicPr>
        <p:blipFill>
          <a:blip r:embed="rId5" cstate="print"/>
          <a:srcRect/>
          <a:stretch>
            <a:fillRect/>
          </a:stretch>
        </p:blipFill>
        <p:spPr bwMode="auto">
          <a:xfrm>
            <a:off x="6934200" y="838200"/>
            <a:ext cx="1676400" cy="23622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7200" y="304800"/>
            <a:ext cx="6152646" cy="646331"/>
          </a:xfrm>
          <a:prstGeom prst="rect">
            <a:avLst/>
          </a:prstGeom>
        </p:spPr>
        <p:txBody>
          <a:bodyPr wrap="none">
            <a:spAutoFit/>
          </a:bodyPr>
          <a:lstStyle/>
          <a:p>
            <a:r>
              <a:rPr lang="es-EC" b="1" dirty="0" smtClean="0">
                <a:effectLst>
                  <a:outerShdw blurRad="38100" dist="38100" dir="2700000" algn="tl">
                    <a:srgbClr val="000000">
                      <a:alpha val="43137"/>
                    </a:srgbClr>
                  </a:outerShdw>
                </a:effectLst>
              </a:rPr>
              <a:t>CORRECCIÓN DE SLC (Corredor de línea de escaneo)</a:t>
            </a:r>
            <a:endParaRPr lang="en-US" b="1" dirty="0" smtClean="0">
              <a:effectLst>
                <a:outerShdw blurRad="38100" dist="38100" dir="2700000" algn="tl">
                  <a:srgbClr val="000000">
                    <a:alpha val="43137"/>
                  </a:srgbClr>
                </a:outerShdw>
              </a:effectLst>
            </a:endParaRPr>
          </a:p>
          <a:p>
            <a:endParaRPr lang="es-EC" b="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381000" y="990600"/>
            <a:ext cx="8001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lang="es-EC" dirty="0" smtClean="0">
                <a:ea typeface="Calibri" pitchFamily="34" charset="0"/>
                <a:cs typeface="Times New Roman" pitchFamily="18" charset="0"/>
              </a:rPr>
              <a:t>L</a:t>
            </a:r>
            <a:r>
              <a:rPr kumimoji="0" lang="es-EC" b="0" i="0" u="none" strike="noStrike" cap="none" normalizeH="0" baseline="0" dirty="0" smtClean="0">
                <a:ln>
                  <a:noFill/>
                </a:ln>
                <a:solidFill>
                  <a:schemeClr val="tx1"/>
                </a:solidFill>
                <a:effectLst/>
                <a:ea typeface="Calibri" pitchFamily="34" charset="0"/>
                <a:cs typeface="Times New Roman" pitchFamily="18" charset="0"/>
              </a:rPr>
              <a:t>a interpolación entre pixeles adyacentes, en este proyecto  se utilizó el método “</a:t>
            </a:r>
            <a:r>
              <a:rPr kumimoji="0" lang="es-EC" b="1" i="0" u="none" strike="noStrike" cap="none" normalizeH="0" baseline="0" dirty="0" smtClean="0">
                <a:ln>
                  <a:noFill/>
                </a:ln>
                <a:solidFill>
                  <a:schemeClr val="tx1"/>
                </a:solidFill>
                <a:effectLst/>
                <a:ea typeface="Calibri" pitchFamily="34" charset="0"/>
                <a:cs typeface="Times New Roman" pitchFamily="18" charset="0"/>
              </a:rPr>
              <a:t>Basados en una sola imagen”, </a:t>
            </a:r>
            <a:r>
              <a:rPr kumimoji="0" lang="es-EC" b="0" i="0" u="none" strike="noStrike" cap="none" normalizeH="0" baseline="0" dirty="0" smtClean="0">
                <a:ln>
                  <a:noFill/>
                </a:ln>
                <a:solidFill>
                  <a:schemeClr val="tx1"/>
                </a:solidFill>
                <a:effectLst/>
                <a:ea typeface="Calibri" pitchFamily="34" charset="0"/>
                <a:cs typeface="Times New Roman" pitchFamily="18" charset="0"/>
              </a:rPr>
              <a:t>que funciona mediante correlaciones entre los píxeles de la misma imagen. (JABAR, 2014)</a:t>
            </a:r>
            <a:endParaRPr kumimoji="0" lang="es-EC" b="0" i="0" u="none" strike="noStrike" cap="none" normalizeH="0" baseline="0" dirty="0" smtClean="0">
              <a:ln>
                <a:noFill/>
              </a:ln>
              <a:solidFill>
                <a:schemeClr val="tx1"/>
              </a:solidFill>
              <a:effectLst/>
              <a:cs typeface="Arial" pitchFamily="34" charset="0"/>
            </a:endParaRPr>
          </a:p>
        </p:txBody>
      </p:sp>
      <p:pic>
        <p:nvPicPr>
          <p:cNvPr id="4" name="3 Imagen"/>
          <p:cNvPicPr/>
          <p:nvPr/>
        </p:nvPicPr>
        <p:blipFill>
          <a:blip r:embed="rId2" cstate="print"/>
          <a:srcRect l="22975" t="17203"/>
          <a:stretch>
            <a:fillRect/>
          </a:stretch>
        </p:blipFill>
        <p:spPr bwMode="auto">
          <a:xfrm>
            <a:off x="4648200" y="2743200"/>
            <a:ext cx="4307138" cy="3111547"/>
          </a:xfrm>
          <a:prstGeom prst="rect">
            <a:avLst/>
          </a:prstGeom>
          <a:noFill/>
          <a:ln w="9525">
            <a:noFill/>
            <a:miter lim="800000"/>
            <a:headEnd/>
            <a:tailEnd/>
          </a:ln>
        </p:spPr>
      </p:pic>
      <p:pic>
        <p:nvPicPr>
          <p:cNvPr id="5" name="4 Imagen"/>
          <p:cNvPicPr/>
          <p:nvPr/>
        </p:nvPicPr>
        <p:blipFill>
          <a:blip r:embed="rId3" cstate="print"/>
          <a:srcRect t="18182" r="4538" b="39394"/>
          <a:stretch>
            <a:fillRect/>
          </a:stretch>
        </p:blipFill>
        <p:spPr bwMode="auto">
          <a:xfrm>
            <a:off x="224146" y="2739805"/>
            <a:ext cx="4343400" cy="31242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260648"/>
            <a:ext cx="7467600" cy="830997"/>
          </a:xfrm>
          <a:prstGeom prst="rect">
            <a:avLst/>
          </a:prstGeom>
        </p:spPr>
        <p:txBody>
          <a:bodyPr wrap="square">
            <a:spAutoFit/>
          </a:bodyPr>
          <a:lstStyle/>
          <a:p>
            <a:r>
              <a:rPr lang="es-EC" sz="2400" b="1" dirty="0" smtClean="0">
                <a:effectLst>
                  <a:outerShdw blurRad="31750" dist="25400" dir="5400000" algn="tl" rotWithShape="0">
                    <a:srgbClr val="000000">
                      <a:alpha val="25000"/>
                    </a:srgbClr>
                  </a:outerShdw>
                </a:effectLst>
                <a:latin typeface="+mj-lt"/>
                <a:ea typeface="+mj-ea"/>
                <a:cs typeface="+mj-cs"/>
              </a:rPr>
              <a:t>CORRECCIÓN ATMOSFÉRICA </a:t>
            </a:r>
          </a:p>
          <a:p>
            <a:r>
              <a:rPr lang="es-EC" sz="2400" b="1" dirty="0" smtClean="0">
                <a:effectLst>
                  <a:outerShdw blurRad="31750" dist="25400" dir="5400000" algn="tl" rotWithShape="0">
                    <a:srgbClr val="000000">
                      <a:alpha val="25000"/>
                    </a:srgbClr>
                  </a:outerShdw>
                </a:effectLst>
                <a:latin typeface="+mj-lt"/>
                <a:ea typeface="+mj-ea"/>
                <a:cs typeface="+mj-cs"/>
              </a:rPr>
              <a:t>BANDA TÉRMICA</a:t>
            </a:r>
            <a:endParaRPr lang="es-EC" sz="2400" b="1" dirty="0">
              <a:effectLst>
                <a:outerShdw blurRad="31750" dist="25400" dir="5400000" algn="tl" rotWithShape="0">
                  <a:srgbClr val="000000">
                    <a:alpha val="25000"/>
                  </a:srgbClr>
                </a:outerShdw>
              </a:effectLst>
              <a:latin typeface="+mj-lt"/>
              <a:ea typeface="+mj-ea"/>
              <a:cs typeface="+mj-cs"/>
            </a:endParaRPr>
          </a:p>
        </p:txBody>
      </p:sp>
      <p:pic>
        <p:nvPicPr>
          <p:cNvPr id="5" name="4 Imagen"/>
          <p:cNvPicPr/>
          <p:nvPr/>
        </p:nvPicPr>
        <p:blipFill>
          <a:blip r:embed="rId3" cstate="print"/>
          <a:srcRect l="2572" t="2630" r="7396"/>
          <a:stretch>
            <a:fillRect/>
          </a:stretch>
        </p:blipFill>
        <p:spPr bwMode="auto">
          <a:xfrm>
            <a:off x="838200" y="2971800"/>
            <a:ext cx="2667000" cy="2820696"/>
          </a:xfrm>
          <a:prstGeom prst="rect">
            <a:avLst/>
          </a:prstGeom>
          <a:noFill/>
          <a:ln w="9525">
            <a:solidFill>
              <a:schemeClr val="tx1"/>
            </a:solidFill>
            <a:miter lim="800000"/>
            <a:headEnd/>
            <a:tailEnd/>
          </a:ln>
        </p:spPr>
      </p:pic>
      <p:sp>
        <p:nvSpPr>
          <p:cNvPr id="7" name="6 Rectángulo"/>
          <p:cNvSpPr/>
          <p:nvPr/>
        </p:nvSpPr>
        <p:spPr>
          <a:xfrm>
            <a:off x="533400" y="1828800"/>
            <a:ext cx="7543800" cy="584775"/>
          </a:xfrm>
          <a:prstGeom prst="rect">
            <a:avLst/>
          </a:prstGeom>
        </p:spPr>
        <p:txBody>
          <a:bodyPr wrap="square">
            <a:spAutoFit/>
          </a:bodyPr>
          <a:lstStyle/>
          <a:p>
            <a:r>
              <a:rPr lang="es-EC" sz="1600" dirty="0" smtClean="0"/>
              <a:t>Modelos obtenidos de la NASA permite eliminar el calor excesivo en las bandas térmicas. (HCA) </a:t>
            </a:r>
            <a:r>
              <a:rPr lang="es-EC" sz="1600" dirty="0" smtClean="0">
                <a:hlinkClick r:id="rId4"/>
              </a:rPr>
              <a:t>http://atmcorr.gsfc.nasa.gov</a:t>
            </a:r>
            <a:endParaRPr lang="es-EC" sz="1600" dirty="0"/>
          </a:p>
        </p:txBody>
      </p:sp>
      <p:pic>
        <p:nvPicPr>
          <p:cNvPr id="10" name="9 Imagen" descr="C:\Users\liz\Downloads\plots.png"/>
          <p:cNvPicPr/>
          <p:nvPr/>
        </p:nvPicPr>
        <p:blipFill>
          <a:blip r:embed="rId5" cstate="print"/>
          <a:srcRect/>
          <a:stretch>
            <a:fillRect/>
          </a:stretch>
        </p:blipFill>
        <p:spPr bwMode="auto">
          <a:xfrm>
            <a:off x="3657600" y="3429000"/>
            <a:ext cx="2790039" cy="209275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1" name="10 Imagen"/>
          <p:cNvPicPr/>
          <p:nvPr/>
        </p:nvPicPr>
        <p:blipFill>
          <a:blip r:embed="rId6" cstate="print"/>
          <a:srcRect/>
          <a:stretch>
            <a:fillRect/>
          </a:stretch>
        </p:blipFill>
        <p:spPr bwMode="auto">
          <a:xfrm>
            <a:off x="6629400" y="3048000"/>
            <a:ext cx="2438400" cy="2699208"/>
          </a:xfrm>
          <a:prstGeom prst="rect">
            <a:avLst/>
          </a:prstGeom>
          <a:noFill/>
          <a:ln w="9525">
            <a:solidFill>
              <a:schemeClr val="tx1"/>
            </a:solidFill>
            <a:miter lim="800000"/>
            <a:headEnd/>
            <a:tailEnd/>
          </a:ln>
        </p:spPr>
      </p:pic>
      <p:sp>
        <p:nvSpPr>
          <p:cNvPr id="3076" name="Rectangle 4"/>
          <p:cNvSpPr>
            <a:spLocks noChangeArrowheads="1"/>
          </p:cNvSpPr>
          <p:nvPr/>
        </p:nvSpPr>
        <p:spPr bwMode="auto">
          <a:xfrm>
            <a:off x="3810000" y="761256"/>
            <a:ext cx="5334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314450" algn="just" defTabSz="914400" rtl="0" eaLnBrk="1" fontAlgn="base" latinLnBrk="0" hangingPunct="1">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B(T) = Corrección atmosférica calculada  con valores de radiancia</a:t>
            </a:r>
          </a:p>
          <a:p>
            <a:pPr lvl="0" indent="1314450" algn="just" fontAlgn="base">
              <a:spcBef>
                <a:spcPct val="0"/>
              </a:spcBef>
              <a:spcAft>
                <a:spcPct val="0"/>
              </a:spcAft>
            </a:pPr>
            <a:r>
              <a:rPr lang="es-EC" sz="1000" dirty="0" smtClean="0">
                <a:latin typeface="Arial" pitchFamily="34" charset="0"/>
                <a:ea typeface="Calibri" pitchFamily="34" charset="0"/>
                <a:cs typeface="Times New Roman" pitchFamily="18" charset="0"/>
                <a:sym typeface="Symbol"/>
              </a:rPr>
              <a:t>L</a:t>
            </a:r>
            <a:r>
              <a:rPr lang="es-EC" sz="1000" dirty="0" smtClean="0">
                <a:latin typeface="Arial" pitchFamily="34" charset="0"/>
                <a:ea typeface="Calibri" pitchFamily="34" charset="0"/>
                <a:cs typeface="Times New Roman" pitchFamily="18" charset="0"/>
              </a:rPr>
              <a:t>= Valor de radiancia calculada del pixel.</a:t>
            </a:r>
            <a:endParaRPr lang="en-US" sz="1000" dirty="0" smtClean="0">
              <a:latin typeface="Arial" pitchFamily="34" charset="0"/>
              <a:ea typeface="Calibri" pitchFamily="34" charset="0"/>
              <a:cs typeface="Times New Roman" pitchFamily="18" charset="0"/>
            </a:endParaRPr>
          </a:p>
          <a:p>
            <a:pPr marL="0" marR="0" lvl="0" indent="13144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sym typeface="Symbol" pitchFamily="18" charset="2"/>
              </a:rPr>
              <a:t></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 Transmitancia.</a:t>
            </a:r>
            <a:endParaRPr kumimoji="0" lang="en-US" sz="8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13144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sym typeface="Symbol" pitchFamily="18" charset="2"/>
              </a:rPr>
              <a:t></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Emisividad (Típicamente 0.95)</a:t>
            </a:r>
            <a:endParaRPr kumimoji="0" lang="en-US" sz="8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13144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sym typeface="Symbol" pitchFamily="18" charset="2"/>
              </a:rPr>
              <a:t>Lu= Radiancia ascendente</a:t>
            </a:r>
          </a:p>
          <a:p>
            <a:pPr marL="0" marR="0" lvl="0" indent="13144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sym typeface="Symbol" pitchFamily="18" charset="2"/>
              </a:rPr>
              <a:t>Ld</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sym typeface="Symbol" pitchFamily="18" charset="2"/>
              </a:rPr>
              <a:t>= Radiancia descendente</a:t>
            </a:r>
            <a:r>
              <a:rPr kumimoji="0" lang="en-US" sz="800" b="0" i="0" u="none" strike="noStrike" cap="none" normalizeH="0" baseline="0" dirty="0" smtClean="0">
                <a:ln>
                  <a:noFill/>
                </a:ln>
                <a:solidFill>
                  <a:schemeClr val="tx1"/>
                </a:solidFill>
                <a:effectLst/>
                <a:latin typeface="Arial" pitchFamily="34" charset="0"/>
                <a:cs typeface="Arial" pitchFamily="34" charset="0"/>
                <a:sym typeface="Symbol" pitchFamily="18" charset="2"/>
              </a:rPr>
              <a:t> </a:t>
            </a: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sym typeface="Symbol" pitchFamily="18" charset="2"/>
            </a:endParaRPr>
          </a:p>
        </p:txBody>
      </p:sp>
      <p:sp>
        <p:nvSpPr>
          <p:cNvPr id="15" name="14 CuadroTexto"/>
          <p:cNvSpPr txBox="1"/>
          <p:nvPr/>
        </p:nvSpPr>
        <p:spPr>
          <a:xfrm>
            <a:off x="152400" y="2514600"/>
            <a:ext cx="1184940"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1400" dirty="0" smtClean="0">
                <a:solidFill>
                  <a:schemeClr val="accent1">
                    <a:lumMod val="50000"/>
                  </a:schemeClr>
                </a:solidFill>
                <a:effectLst>
                  <a:outerShdw blurRad="38100" dist="38100" dir="2700000" algn="tl">
                    <a:srgbClr val="000000">
                      <a:alpha val="43137"/>
                    </a:srgbClr>
                  </a:outerShdw>
                </a:effectLst>
              </a:rPr>
              <a:t>METADATO</a:t>
            </a:r>
            <a:endParaRPr lang="es-EC" sz="1400" dirty="0">
              <a:solidFill>
                <a:schemeClr val="accent1">
                  <a:lumMod val="50000"/>
                </a:schemeClr>
              </a:solidFill>
              <a:effectLst>
                <a:outerShdw blurRad="38100" dist="38100" dir="2700000" algn="tl">
                  <a:srgbClr val="000000">
                    <a:alpha val="43137"/>
                  </a:srgbClr>
                </a:outerShdw>
              </a:effectLst>
            </a:endParaRPr>
          </a:p>
        </p:txBody>
      </p:sp>
      <p:sp>
        <p:nvSpPr>
          <p:cNvPr id="17" name="16 Flecha doblada"/>
          <p:cNvSpPr/>
          <p:nvPr/>
        </p:nvSpPr>
        <p:spPr>
          <a:xfrm rot="10800000" flipH="1">
            <a:off x="533400" y="2971800"/>
            <a:ext cx="228600" cy="762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9" name="18 Flecha izquierda"/>
          <p:cNvSpPr/>
          <p:nvPr/>
        </p:nvSpPr>
        <p:spPr>
          <a:xfrm rot="10800000">
            <a:off x="3352800" y="44958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19 Flecha izquierda"/>
          <p:cNvSpPr/>
          <p:nvPr/>
        </p:nvSpPr>
        <p:spPr>
          <a:xfrm rot="10800000">
            <a:off x="6324600" y="44958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3" name="12 Imagen"/>
          <p:cNvPicPr/>
          <p:nvPr/>
        </p:nvPicPr>
        <p:blipFill>
          <a:blip r:embed="rId7" cstate="print"/>
          <a:srcRect/>
          <a:stretch>
            <a:fillRect/>
          </a:stretch>
        </p:blipFill>
        <p:spPr bwMode="auto">
          <a:xfrm>
            <a:off x="2590800" y="1066800"/>
            <a:ext cx="2428875" cy="677333"/>
          </a:xfrm>
          <a:prstGeom prst="rect">
            <a:avLst/>
          </a:prstGeom>
          <a:noFill/>
          <a:ln w="9525">
            <a:solidFill>
              <a:schemeClr val="accent1">
                <a:lumMod val="75000"/>
              </a:schemeClr>
            </a:solidFill>
            <a:miter lim="800000"/>
            <a:headEnd/>
            <a:tailEnd/>
          </a:ln>
        </p:spPr>
      </p:pic>
      <p:sp>
        <p:nvSpPr>
          <p:cNvPr id="14" name="13 Rectángulo"/>
          <p:cNvSpPr/>
          <p:nvPr/>
        </p:nvSpPr>
        <p:spPr>
          <a:xfrm>
            <a:off x="611560" y="1196752"/>
            <a:ext cx="1736373" cy="369332"/>
          </a:xfrm>
          <a:prstGeom prst="rect">
            <a:avLst/>
          </a:prstGeom>
        </p:spPr>
        <p:txBody>
          <a:bodyPr wrap="none">
            <a:spAutoFit/>
          </a:bodyPr>
          <a:lstStyle/>
          <a:p>
            <a:r>
              <a:rPr lang="es-EC" dirty="0" smtClean="0"/>
              <a:t>Método de </a:t>
            </a:r>
            <a:r>
              <a:rPr lang="es-EC" dirty="0" err="1" smtClean="0"/>
              <a:t>Coll</a:t>
            </a:r>
            <a:endParaRPr lang="es-EC" dirty="0"/>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52400" y="152400"/>
            <a:ext cx="4010025" cy="5695950"/>
          </a:xfrm>
          <a:prstGeom prst="rect">
            <a:avLst/>
          </a:prstGeom>
          <a:noFill/>
          <a:ln w="9525">
            <a:noFill/>
            <a:miter lim="800000"/>
            <a:headEnd/>
            <a:tailEnd/>
          </a:ln>
        </p:spPr>
      </p:pic>
      <p:pic>
        <p:nvPicPr>
          <p:cNvPr id="53251" name="Picture 3"/>
          <p:cNvPicPr>
            <a:picLocks noChangeAspect="1" noChangeArrowheads="1"/>
          </p:cNvPicPr>
          <p:nvPr/>
        </p:nvPicPr>
        <p:blipFill>
          <a:blip r:embed="rId3" cstate="print"/>
          <a:srcRect/>
          <a:stretch>
            <a:fillRect/>
          </a:stretch>
        </p:blipFill>
        <p:spPr bwMode="auto">
          <a:xfrm>
            <a:off x="2362200" y="152400"/>
            <a:ext cx="3971925" cy="5695950"/>
          </a:xfrm>
          <a:prstGeom prst="rect">
            <a:avLst/>
          </a:prstGeom>
          <a:noFill/>
          <a:ln w="9525">
            <a:noFill/>
            <a:miter lim="800000"/>
            <a:headEnd/>
            <a:tailEnd/>
          </a:ln>
        </p:spPr>
      </p:pic>
      <p:pic>
        <p:nvPicPr>
          <p:cNvPr id="53252" name="Picture 4"/>
          <p:cNvPicPr>
            <a:picLocks noChangeAspect="1" noChangeArrowheads="1"/>
          </p:cNvPicPr>
          <p:nvPr/>
        </p:nvPicPr>
        <p:blipFill>
          <a:blip r:embed="rId4" cstate="print"/>
          <a:srcRect/>
          <a:stretch>
            <a:fillRect/>
          </a:stretch>
        </p:blipFill>
        <p:spPr bwMode="auto">
          <a:xfrm>
            <a:off x="4716016" y="99789"/>
            <a:ext cx="3981450" cy="5705475"/>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51"/>
                                        </p:tgtEl>
                                        <p:attrNameLst>
                                          <p:attrName>style.visibility</p:attrName>
                                        </p:attrNameLst>
                                      </p:cBhvr>
                                      <p:to>
                                        <p:strVal val="visible"/>
                                      </p:to>
                                    </p:set>
                                    <p:anim calcmode="lin" valueType="num">
                                      <p:cBhvr additive="base">
                                        <p:cTn id="13" dur="500" fill="hold"/>
                                        <p:tgtEl>
                                          <p:spTgt spid="53251"/>
                                        </p:tgtEl>
                                        <p:attrNameLst>
                                          <p:attrName>ppt_x</p:attrName>
                                        </p:attrNameLst>
                                      </p:cBhvr>
                                      <p:tavLst>
                                        <p:tav tm="0">
                                          <p:val>
                                            <p:strVal val="#ppt_x"/>
                                          </p:val>
                                        </p:tav>
                                        <p:tav tm="100000">
                                          <p:val>
                                            <p:strVal val="#ppt_x"/>
                                          </p:val>
                                        </p:tav>
                                      </p:tavLst>
                                    </p:anim>
                                    <p:anim calcmode="lin" valueType="num">
                                      <p:cBhvr additive="base">
                                        <p:cTn id="14" dur="500" fill="hold"/>
                                        <p:tgtEl>
                                          <p:spTgt spid="532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252"/>
                                        </p:tgtEl>
                                        <p:attrNameLst>
                                          <p:attrName>style.visibility</p:attrName>
                                        </p:attrNameLst>
                                      </p:cBhvr>
                                      <p:to>
                                        <p:strVal val="visible"/>
                                      </p:to>
                                    </p:set>
                                    <p:anim calcmode="lin" valueType="num">
                                      <p:cBhvr additive="base">
                                        <p:cTn id="19" dur="500" fill="hold"/>
                                        <p:tgtEl>
                                          <p:spTgt spid="53252"/>
                                        </p:tgtEl>
                                        <p:attrNameLst>
                                          <p:attrName>ppt_x</p:attrName>
                                        </p:attrNameLst>
                                      </p:cBhvr>
                                      <p:tavLst>
                                        <p:tav tm="0">
                                          <p:val>
                                            <p:strVal val="#ppt_x"/>
                                          </p:val>
                                        </p:tav>
                                        <p:tav tm="100000">
                                          <p:val>
                                            <p:strVal val="#ppt_x"/>
                                          </p:val>
                                        </p:tav>
                                      </p:tavLst>
                                    </p:anim>
                                    <p:anim calcmode="lin" valueType="num">
                                      <p:cBhvr additive="base">
                                        <p:cTn id="20"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3568" y="1340768"/>
            <a:ext cx="7543800" cy="1631216"/>
          </a:xfrm>
          <a:prstGeom prst="rect">
            <a:avLst/>
          </a:prstGeom>
        </p:spPr>
        <p:txBody>
          <a:bodyPr wrap="square">
            <a:spAutoFit/>
          </a:bodyPr>
          <a:lstStyle/>
          <a:p>
            <a:pPr algn="just"/>
            <a:r>
              <a:rPr lang="es-EC" sz="2000" dirty="0" smtClean="0"/>
              <a:t>En el país existe </a:t>
            </a:r>
            <a:r>
              <a:rPr lang="es-EC" sz="2000" u="sng" dirty="0" smtClean="0"/>
              <a:t>dos redes de monitoreo atmosférico</a:t>
            </a:r>
            <a:r>
              <a:rPr lang="es-EC" sz="2000" dirty="0" smtClean="0"/>
              <a:t>, la Red Metropolitana de Monitoreo Atmosférico de Quito (REMMAQ)  y   Red de Monitoreo de Calidad del Aire de Cuenca,  que permiten evaluar el comportamiento de los contaminantes en sectores específicos de la ciudad.</a:t>
            </a:r>
          </a:p>
        </p:txBody>
      </p:sp>
      <p:sp>
        <p:nvSpPr>
          <p:cNvPr id="6" name="5 Rectángulo"/>
          <p:cNvSpPr/>
          <p:nvPr/>
        </p:nvSpPr>
        <p:spPr>
          <a:xfrm>
            <a:off x="1619672" y="3573016"/>
            <a:ext cx="6629400" cy="1631216"/>
          </a:xfrm>
          <a:prstGeom prst="rect">
            <a:avLst/>
          </a:prstGeom>
        </p:spPr>
        <p:txBody>
          <a:bodyPr wrap="square">
            <a:spAutoFit/>
          </a:bodyPr>
          <a:lstStyle/>
          <a:p>
            <a:pPr algn="just"/>
            <a:r>
              <a:rPr lang="es-EC" sz="2000" dirty="0" smtClean="0"/>
              <a:t>La mayoría de ciudades </a:t>
            </a:r>
            <a:r>
              <a:rPr lang="es-EC" sz="2000" i="1" dirty="0" smtClean="0"/>
              <a:t>no disponen de una red de Monitoreo Atmosférico,</a:t>
            </a:r>
            <a:r>
              <a:rPr lang="es-EC" sz="2000" dirty="0" smtClean="0"/>
              <a:t> por lo tanto, </a:t>
            </a:r>
            <a:r>
              <a:rPr lang="es-EC" sz="2000" u="sng" dirty="0" smtClean="0"/>
              <a:t>no cuentan con un Plan de Manejo Ambiental</a:t>
            </a:r>
            <a:r>
              <a:rPr lang="es-EC" sz="2000" dirty="0" smtClean="0"/>
              <a:t> debido a la falta de información referente a los contaminantes (objetivo principal del Plan Nacional de Calidad del Aire). </a:t>
            </a:r>
          </a:p>
        </p:txBody>
      </p:sp>
      <p:sp>
        <p:nvSpPr>
          <p:cNvPr id="8" name="1 Título"/>
          <p:cNvSpPr txBox="1">
            <a:spLocks/>
          </p:cNvSpPr>
          <p:nvPr/>
        </p:nvSpPr>
        <p:spPr>
          <a:xfrm>
            <a:off x="179512" y="0"/>
            <a:ext cx="3276600" cy="868362"/>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2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Aharoni" pitchFamily="2" charset="-79"/>
              </a:rPr>
              <a:t>ANTECEDENTES</a:t>
            </a:r>
            <a:r>
              <a:rPr kumimoji="0" lang="es-EC" sz="3200" b="1" i="0" u="none" strike="noStrike" kern="1200" cap="none" spc="0" normalizeH="0" baseline="0" noProof="0" dirty="0" smtClean="0">
                <a:ln>
                  <a:noFill/>
                </a:ln>
                <a:solidFill>
                  <a:srgbClr val="FF0000"/>
                </a:solidFill>
                <a:effectLst>
                  <a:outerShdw blurRad="31750" dist="25400" dir="5400000" algn="tl" rotWithShape="0">
                    <a:srgbClr val="000000">
                      <a:alpha val="25000"/>
                    </a:srgbClr>
                  </a:outerShdw>
                </a:effectLst>
                <a:uLnTx/>
                <a:uFillTx/>
                <a:latin typeface="Berlin Sans FB" pitchFamily="34" charset="0"/>
                <a:ea typeface="+mj-ea"/>
                <a:cs typeface="Arial" pitchFamily="34" charset="0"/>
              </a:rPr>
              <a:t> </a:t>
            </a:r>
            <a:endParaRPr kumimoji="0" lang="es-EC" sz="32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Berlin Sans FB" pitchFamily="34" charset="0"/>
              <a:ea typeface="+mj-ea"/>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80919" y="0"/>
            <a:ext cx="4463081" cy="584775"/>
          </a:xfrm>
          <a:prstGeom prst="rect">
            <a:avLst/>
          </a:prstGeom>
          <a:noFill/>
        </p:spPr>
        <p:txBody>
          <a:bodyPr wrap="none" rtlCol="0">
            <a:spAutoFit/>
          </a:bodyPr>
          <a:lstStyle/>
          <a:p>
            <a:r>
              <a:rPr lang="es-EC" sz="3200" dirty="0" smtClean="0">
                <a:solidFill>
                  <a:schemeClr val="accent6"/>
                </a:solidFill>
                <a:latin typeface="Berlin Sans FB Demi" pitchFamily="34" charset="0"/>
              </a:rPr>
              <a:t>ÍNDICES AMBIENTALES</a:t>
            </a:r>
            <a:endParaRPr lang="es-EC" sz="3200" dirty="0">
              <a:solidFill>
                <a:schemeClr val="accent6"/>
              </a:solidFill>
              <a:latin typeface="Berlin Sans FB Demi" pitchFamily="34" charset="0"/>
            </a:endParaRPr>
          </a:p>
        </p:txBody>
      </p:sp>
      <p:sp>
        <p:nvSpPr>
          <p:cNvPr id="4" name="3 Rectángulo"/>
          <p:cNvSpPr/>
          <p:nvPr/>
        </p:nvSpPr>
        <p:spPr>
          <a:xfrm>
            <a:off x="4248472" y="3068960"/>
            <a:ext cx="428396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smtClean="0"/>
              <a:t>Identificar el comportamiento del entorno ambiental </a:t>
            </a:r>
            <a:endParaRPr lang="es-EC" sz="2000" dirty="0"/>
          </a:p>
        </p:txBody>
      </p:sp>
      <p:sp>
        <p:nvSpPr>
          <p:cNvPr id="5" name="4 Rectángulo"/>
          <p:cNvSpPr/>
          <p:nvPr/>
        </p:nvSpPr>
        <p:spPr>
          <a:xfrm>
            <a:off x="4283968" y="1988840"/>
            <a:ext cx="4248472"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smtClean="0"/>
              <a:t>Representar </a:t>
            </a:r>
            <a:r>
              <a:rPr lang="es-EC" sz="2000" dirty="0" smtClean="0"/>
              <a:t>particularidades</a:t>
            </a:r>
            <a:r>
              <a:rPr lang="es-EC" dirty="0" smtClean="0"/>
              <a:t> de la superficie terrestre a través de la respuesta espectral de cada imagen</a:t>
            </a:r>
            <a:endParaRPr lang="es-EC" dirty="0"/>
          </a:p>
        </p:txBody>
      </p:sp>
      <p:sp>
        <p:nvSpPr>
          <p:cNvPr id="7" name="6 Rectángulo"/>
          <p:cNvSpPr/>
          <p:nvPr/>
        </p:nvSpPr>
        <p:spPr>
          <a:xfrm>
            <a:off x="4283968" y="3933056"/>
            <a:ext cx="4248472"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smtClean="0"/>
              <a:t>Indicadores que pueden ser utilizar para estudios de impactos ambientales</a:t>
            </a:r>
            <a:endParaRPr lang="es-EC" sz="2000" dirty="0"/>
          </a:p>
        </p:txBody>
      </p:sp>
      <p:sp>
        <p:nvSpPr>
          <p:cNvPr id="55298" name="AutoShape 2" descr="Image result for INDICES AMBIENTA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55300" name="Picture 4" descr="Image result for INDICES AMBIENTALES"/>
          <p:cNvPicPr>
            <a:picLocks noChangeAspect="1" noChangeArrowheads="1"/>
          </p:cNvPicPr>
          <p:nvPr/>
        </p:nvPicPr>
        <p:blipFill>
          <a:blip r:embed="rId2" cstate="print"/>
          <a:srcRect/>
          <a:stretch>
            <a:fillRect/>
          </a:stretch>
        </p:blipFill>
        <p:spPr bwMode="auto">
          <a:xfrm>
            <a:off x="323528" y="1916832"/>
            <a:ext cx="2943225" cy="2981326"/>
          </a:xfrm>
          <a:prstGeom prst="ellipse">
            <a:avLst/>
          </a:prstGeom>
          <a:ln>
            <a:noFill/>
          </a:ln>
          <a:effectLst>
            <a:softEdge rad="112500"/>
          </a:effectLst>
        </p:spPr>
      </p:pic>
      <p:sp>
        <p:nvSpPr>
          <p:cNvPr id="8" name="7 Rectángulo"/>
          <p:cNvSpPr/>
          <p:nvPr/>
        </p:nvSpPr>
        <p:spPr>
          <a:xfrm>
            <a:off x="395536" y="692696"/>
            <a:ext cx="698477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C" dirty="0" smtClean="0"/>
              <a:t>Los índices ambientales son generados a partir de las imágenes satelitales mediante la combinación de las bandas espectrales. </a:t>
            </a:r>
            <a:endParaRPr lang="es-EC" dirty="0"/>
          </a:p>
        </p:txBody>
      </p:sp>
    </p:spTree>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188640"/>
            <a:ext cx="5929893" cy="369332"/>
          </a:xfrm>
          <a:prstGeom prst="rect">
            <a:avLst/>
          </a:prstGeom>
        </p:spPr>
        <p:txBody>
          <a:bodyPr wrap="none">
            <a:spAutoFit/>
          </a:bodyPr>
          <a:lstStyle/>
          <a:p>
            <a:r>
              <a:rPr lang="es-EC" b="1" dirty="0" smtClean="0">
                <a:effectLst>
                  <a:outerShdw blurRad="31750" dist="25400" dir="5400000" algn="tl" rotWithShape="0">
                    <a:srgbClr val="000000">
                      <a:alpha val="25000"/>
                    </a:srgbClr>
                  </a:outerShdw>
                </a:effectLst>
                <a:latin typeface="+mj-lt"/>
                <a:ea typeface="+mj-ea"/>
                <a:cs typeface="+mj-cs"/>
              </a:rPr>
              <a:t>NDVI </a:t>
            </a:r>
            <a:r>
              <a:rPr lang="es-EC" b="1" dirty="0" smtClean="0"/>
              <a:t>(Índice Diferencial de Vegetación Normalizado)</a:t>
            </a:r>
            <a:endParaRPr lang="es-EC" b="1" dirty="0">
              <a:effectLst>
                <a:outerShdw blurRad="31750" dist="25400" dir="5400000" algn="tl" rotWithShape="0">
                  <a:srgbClr val="000000">
                    <a:alpha val="25000"/>
                  </a:srgbClr>
                </a:outerShdw>
              </a:effectLst>
              <a:latin typeface="+mj-lt"/>
              <a:ea typeface="+mj-ea"/>
              <a:cs typeface="+mj-cs"/>
            </a:endParaRPr>
          </a:p>
        </p:txBody>
      </p:sp>
      <p:pic>
        <p:nvPicPr>
          <p:cNvPr id="5" name="4 Imagen" descr="E:\MAESTRIA\ESPE\Z_TESIS\IMAGENES_SAT\MAPAS INDICES\JPG\2013\1_NDVI_2013_F.jpg"/>
          <p:cNvPicPr/>
          <p:nvPr/>
        </p:nvPicPr>
        <p:blipFill>
          <a:blip r:embed="rId2" cstate="print"/>
          <a:srcRect/>
          <a:stretch>
            <a:fillRect/>
          </a:stretch>
        </p:blipFill>
        <p:spPr bwMode="auto">
          <a:xfrm>
            <a:off x="2819400" y="1777712"/>
            <a:ext cx="2907151" cy="4092034"/>
          </a:xfrm>
          <a:prstGeom prst="rect">
            <a:avLst/>
          </a:prstGeom>
          <a:noFill/>
          <a:ln w="9525">
            <a:noFill/>
            <a:miter lim="800000"/>
            <a:headEnd/>
            <a:tailEnd/>
          </a:ln>
        </p:spPr>
      </p:pic>
      <p:pic>
        <p:nvPicPr>
          <p:cNvPr id="6" name="5 Imagen" descr="E:\MAESTRIA\ESPE\Z_TESIS\IMAGENES_SAT\MAPAS INDICES\JPG\2015\1_NDVI_2015_F.jpg"/>
          <p:cNvPicPr/>
          <p:nvPr/>
        </p:nvPicPr>
        <p:blipFill>
          <a:blip r:embed="rId3" cstate="print"/>
          <a:srcRect/>
          <a:stretch>
            <a:fillRect/>
          </a:stretch>
        </p:blipFill>
        <p:spPr bwMode="auto">
          <a:xfrm>
            <a:off x="5715000" y="1716752"/>
            <a:ext cx="3124200" cy="4160520"/>
          </a:xfrm>
          <a:prstGeom prst="rect">
            <a:avLst/>
          </a:prstGeom>
          <a:noFill/>
          <a:ln w="9525">
            <a:noFill/>
            <a:miter lim="800000"/>
            <a:headEnd/>
            <a:tailEnd/>
          </a:ln>
        </p:spPr>
      </p:pic>
      <p:sp>
        <p:nvSpPr>
          <p:cNvPr id="8" name="7 Rectángulo"/>
          <p:cNvSpPr/>
          <p:nvPr/>
        </p:nvSpPr>
        <p:spPr>
          <a:xfrm>
            <a:off x="395536" y="692696"/>
            <a:ext cx="4416594" cy="369332"/>
          </a:xfrm>
          <a:prstGeom prst="rect">
            <a:avLst/>
          </a:prstGeom>
        </p:spPr>
        <p:txBody>
          <a:bodyPr wrap="none">
            <a:spAutoFit/>
          </a:bodyPr>
          <a:lstStyle/>
          <a:p>
            <a:r>
              <a:rPr lang="es-EC" dirty="0" smtClean="0"/>
              <a:t>Zonas con  densa y escasa vegetación</a:t>
            </a:r>
            <a:endParaRPr lang="es-EC" dirty="0"/>
          </a:p>
        </p:txBody>
      </p:sp>
      <p:pic>
        <p:nvPicPr>
          <p:cNvPr id="9" name="8 Imagen"/>
          <p:cNvPicPr/>
          <p:nvPr/>
        </p:nvPicPr>
        <p:blipFill>
          <a:blip r:embed="rId4" cstate="print"/>
          <a:srcRect/>
          <a:stretch>
            <a:fillRect/>
          </a:stretch>
        </p:blipFill>
        <p:spPr bwMode="auto">
          <a:xfrm>
            <a:off x="3657600" y="1066800"/>
            <a:ext cx="1600200" cy="485775"/>
          </a:xfrm>
          <a:prstGeom prst="rect">
            <a:avLst/>
          </a:prstGeom>
          <a:noFill/>
          <a:ln w="9525">
            <a:noFill/>
            <a:miter lim="800000"/>
            <a:headEnd/>
            <a:tailEnd/>
          </a:ln>
        </p:spPr>
      </p:pic>
      <p:pic>
        <p:nvPicPr>
          <p:cNvPr id="18433" name="Picture 1"/>
          <p:cNvPicPr>
            <a:picLocks noChangeAspect="1" noChangeArrowheads="1"/>
          </p:cNvPicPr>
          <p:nvPr/>
        </p:nvPicPr>
        <p:blipFill>
          <a:blip r:embed="rId5" cstate="print"/>
          <a:srcRect/>
          <a:stretch>
            <a:fillRect/>
          </a:stretch>
        </p:blipFill>
        <p:spPr bwMode="auto">
          <a:xfrm>
            <a:off x="1" y="1853912"/>
            <a:ext cx="2819400" cy="3976078"/>
          </a:xfrm>
          <a:prstGeom prst="rect">
            <a:avLst/>
          </a:prstGeom>
          <a:noFill/>
          <a:ln w="9525">
            <a:noFill/>
            <a:miter lim="800000"/>
            <a:headEnd/>
            <a:tailEnd/>
          </a:ln>
        </p:spPr>
      </p:pic>
      <p:sp>
        <p:nvSpPr>
          <p:cNvPr id="10" name="9 Rectángulo"/>
          <p:cNvSpPr/>
          <p:nvPr/>
        </p:nvSpPr>
        <p:spPr>
          <a:xfrm>
            <a:off x="5292080" y="980728"/>
            <a:ext cx="3851920" cy="430887"/>
          </a:xfrm>
          <a:prstGeom prst="rect">
            <a:avLst/>
          </a:prstGeom>
        </p:spPr>
        <p:txBody>
          <a:bodyPr wrap="square">
            <a:spAutoFit/>
          </a:bodyPr>
          <a:lstStyle/>
          <a:p>
            <a:r>
              <a:rPr lang="es-ES" sz="1100" dirty="0" smtClean="0"/>
              <a:t>NIR = Infrarrojo Cercano (Banda 4 en L7 </a:t>
            </a:r>
            <a:r>
              <a:rPr lang="es-EC" sz="1100" dirty="0" smtClean="0"/>
              <a:t>/ </a:t>
            </a:r>
            <a:r>
              <a:rPr lang="es-ES" sz="1100" dirty="0" smtClean="0"/>
              <a:t> banda 5 en  L8)</a:t>
            </a:r>
            <a:endParaRPr lang="en-US" sz="1100" dirty="0" smtClean="0"/>
          </a:p>
          <a:p>
            <a:r>
              <a:rPr lang="es-ES" sz="1100" dirty="0" smtClean="0"/>
              <a:t>RED = Rojo (Banda 3 en L7/ banda 4 en L8)</a:t>
            </a:r>
            <a:endParaRPr lang="en-US" sz="1100" dirty="0"/>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E:\MAESTRIA\ESPE\Z_TESIS\IMAGENES_SAT\MAPAS INDICES\JPG\2010\LWCI_2010.jpg"/>
          <p:cNvPicPr/>
          <p:nvPr/>
        </p:nvPicPr>
        <p:blipFill>
          <a:blip r:embed="rId2" cstate="print"/>
          <a:srcRect/>
          <a:stretch>
            <a:fillRect/>
          </a:stretch>
        </p:blipFill>
        <p:spPr bwMode="auto">
          <a:xfrm>
            <a:off x="0" y="2286000"/>
            <a:ext cx="2940823" cy="4118776"/>
          </a:xfrm>
          <a:prstGeom prst="rect">
            <a:avLst/>
          </a:prstGeom>
          <a:noFill/>
          <a:ln w="9525">
            <a:noFill/>
            <a:miter lim="800000"/>
            <a:headEnd/>
            <a:tailEnd/>
          </a:ln>
        </p:spPr>
      </p:pic>
      <p:pic>
        <p:nvPicPr>
          <p:cNvPr id="9" name="8 Imagen" descr="E:\MAESTRIA\ESPE\Z_TESIS\IMAGENES_SAT\MAPAS INDICES\JPG\2013\2_LWCI_2013.jpg"/>
          <p:cNvPicPr/>
          <p:nvPr/>
        </p:nvPicPr>
        <p:blipFill>
          <a:blip r:embed="rId3" cstate="print"/>
          <a:srcRect/>
          <a:stretch>
            <a:fillRect/>
          </a:stretch>
        </p:blipFill>
        <p:spPr bwMode="auto">
          <a:xfrm>
            <a:off x="2895600" y="2286000"/>
            <a:ext cx="2971800" cy="4114800"/>
          </a:xfrm>
          <a:prstGeom prst="rect">
            <a:avLst/>
          </a:prstGeom>
          <a:noFill/>
          <a:ln w="9525">
            <a:noFill/>
            <a:miter lim="800000"/>
            <a:headEnd/>
            <a:tailEnd/>
          </a:ln>
        </p:spPr>
      </p:pic>
      <p:pic>
        <p:nvPicPr>
          <p:cNvPr id="10" name="9 Imagen" descr="E:\MAESTRIA\ESPE\Z_TESIS\IMAGENES_SAT\MAPAS INDICES\JPG\2015\1_LWCI_2015.jpg"/>
          <p:cNvPicPr/>
          <p:nvPr/>
        </p:nvPicPr>
        <p:blipFill>
          <a:blip r:embed="rId4" cstate="print"/>
          <a:srcRect/>
          <a:stretch>
            <a:fillRect/>
          </a:stretch>
        </p:blipFill>
        <p:spPr bwMode="auto">
          <a:xfrm>
            <a:off x="5867400" y="2286000"/>
            <a:ext cx="2971800" cy="4038600"/>
          </a:xfrm>
          <a:prstGeom prst="rect">
            <a:avLst/>
          </a:prstGeom>
          <a:noFill/>
          <a:ln w="9525">
            <a:noFill/>
            <a:miter lim="800000"/>
            <a:headEnd/>
            <a:tailEnd/>
          </a:ln>
        </p:spPr>
      </p:pic>
      <p:sp>
        <p:nvSpPr>
          <p:cNvPr id="4" name="3 Rectángulo"/>
          <p:cNvSpPr/>
          <p:nvPr/>
        </p:nvSpPr>
        <p:spPr>
          <a:xfrm>
            <a:off x="334866" y="692696"/>
            <a:ext cx="3442033" cy="369332"/>
          </a:xfrm>
          <a:prstGeom prst="rect">
            <a:avLst/>
          </a:prstGeom>
        </p:spPr>
        <p:txBody>
          <a:bodyPr wrap="square">
            <a:spAutoFit/>
          </a:bodyPr>
          <a:lstStyle/>
          <a:p>
            <a:pPr algn="r"/>
            <a:r>
              <a:rPr lang="es-EC" dirty="0" smtClean="0"/>
              <a:t>Índice de humedad en las hojas</a:t>
            </a:r>
          </a:p>
        </p:txBody>
      </p:sp>
      <p:graphicFrame>
        <p:nvGraphicFramePr>
          <p:cNvPr id="5" name="4 Tabla"/>
          <p:cNvGraphicFramePr>
            <a:graphicFrameLocks noGrp="1"/>
          </p:cNvGraphicFramePr>
          <p:nvPr/>
        </p:nvGraphicFramePr>
        <p:xfrm>
          <a:off x="4283968" y="836712"/>
          <a:ext cx="4608512" cy="1371600"/>
        </p:xfrm>
        <a:graphic>
          <a:graphicData uri="http://schemas.openxmlformats.org/drawingml/2006/table">
            <a:tbl>
              <a:tblPr/>
              <a:tblGrid>
                <a:gridCol w="970213"/>
                <a:gridCol w="920703"/>
                <a:gridCol w="995344"/>
                <a:gridCol w="752039"/>
                <a:gridCol w="970213"/>
              </a:tblGrid>
              <a:tr h="230923">
                <a:tc gridSpan="3">
                  <a:txBody>
                    <a:bodyPr/>
                    <a:lstStyle/>
                    <a:p>
                      <a:pPr marL="0" marR="0" indent="0" algn="ctr">
                        <a:lnSpc>
                          <a:spcPct val="150000"/>
                        </a:lnSpc>
                        <a:spcBef>
                          <a:spcPts val="0"/>
                        </a:spcBef>
                        <a:spcAft>
                          <a:spcPts val="0"/>
                        </a:spcAft>
                      </a:pPr>
                      <a:r>
                        <a:rPr lang="en-US" sz="1200" b="1" dirty="0">
                          <a:solidFill>
                            <a:srgbClr val="000000"/>
                          </a:solidFill>
                          <a:latin typeface="Calibri"/>
                          <a:ea typeface="Times New Roman"/>
                          <a:cs typeface="Times New Roman"/>
                        </a:rPr>
                        <a:t>Landsat 7 ETM</a:t>
                      </a:r>
                      <a:endParaRPr lang="en-US" sz="1400" dirty="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marL="0" marR="0" indent="0" algn="ctr">
                        <a:lnSpc>
                          <a:spcPct val="150000"/>
                        </a:lnSpc>
                        <a:spcBef>
                          <a:spcPts val="0"/>
                        </a:spcBef>
                        <a:spcAft>
                          <a:spcPts val="0"/>
                        </a:spcAft>
                      </a:pPr>
                      <a:r>
                        <a:rPr lang="en-US" sz="1200" b="1">
                          <a:solidFill>
                            <a:srgbClr val="000000"/>
                          </a:solidFill>
                          <a:latin typeface="Calibri"/>
                          <a:ea typeface="Times New Roman"/>
                          <a:cs typeface="Times New Roman"/>
                        </a:rPr>
                        <a:t>Landsat 8 OLI</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30923">
                <a:tc>
                  <a:txBody>
                    <a:bodyPr/>
                    <a:lstStyle/>
                    <a:p>
                      <a:pPr marL="0" marR="0" indent="0" algn="l">
                        <a:lnSpc>
                          <a:spcPct val="150000"/>
                        </a:lnSpc>
                        <a:spcBef>
                          <a:spcPts val="0"/>
                        </a:spcBef>
                        <a:spcAft>
                          <a:spcPts val="0"/>
                        </a:spcAft>
                      </a:pPr>
                      <a:r>
                        <a:rPr lang="en-US" sz="1200" b="1">
                          <a:solidFill>
                            <a:srgbClr val="000000"/>
                          </a:solidFill>
                          <a:latin typeface="Calibri"/>
                          <a:ea typeface="Times New Roman"/>
                          <a:cs typeface="Times New Roman"/>
                        </a:rPr>
                        <a:t>Banda</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indent="0" algn="ctr">
                        <a:lnSpc>
                          <a:spcPct val="150000"/>
                        </a:lnSpc>
                        <a:spcBef>
                          <a:spcPts val="0"/>
                        </a:spcBef>
                        <a:spcAft>
                          <a:spcPts val="0"/>
                        </a:spcAft>
                      </a:pPr>
                      <a:r>
                        <a:rPr lang="en-US" sz="1000" b="1">
                          <a:solidFill>
                            <a:srgbClr val="000000"/>
                          </a:solidFill>
                          <a:latin typeface="Arial"/>
                          <a:ea typeface="Times New Roman"/>
                          <a:cs typeface="Arial"/>
                        </a:rPr>
                        <a:t>9-Sep-10</a:t>
                      </a:r>
                      <a:endParaRPr lang="en-US" sz="1400">
                        <a:solidFill>
                          <a:srgbClr val="000000"/>
                        </a:solidFill>
                        <a:latin typeface="Arial"/>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indent="0" algn="ctr">
                        <a:lnSpc>
                          <a:spcPct val="150000"/>
                        </a:lnSpc>
                        <a:spcBef>
                          <a:spcPts val="0"/>
                        </a:spcBef>
                        <a:spcAft>
                          <a:spcPts val="0"/>
                        </a:spcAft>
                      </a:pPr>
                      <a:r>
                        <a:rPr lang="en-US" sz="1000" b="1" dirty="0" smtClean="0">
                          <a:solidFill>
                            <a:srgbClr val="000000"/>
                          </a:solidFill>
                          <a:latin typeface="Arial"/>
                          <a:ea typeface="Times New Roman"/>
                          <a:cs typeface="Arial"/>
                        </a:rPr>
                        <a:t>19-Oct-13</a:t>
                      </a:r>
                      <a:endParaRPr lang="en-US" sz="1400" dirty="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indent="0" algn="ctr">
                        <a:lnSpc>
                          <a:spcPct val="150000"/>
                        </a:lnSpc>
                        <a:spcBef>
                          <a:spcPts val="0"/>
                        </a:spcBef>
                        <a:spcAft>
                          <a:spcPts val="0"/>
                        </a:spcAft>
                      </a:pPr>
                      <a:r>
                        <a:rPr lang="en-US" sz="1000" b="1">
                          <a:solidFill>
                            <a:srgbClr val="000000"/>
                          </a:solidFill>
                          <a:latin typeface="Arial"/>
                          <a:ea typeface="Times New Roman"/>
                          <a:cs typeface="Arial"/>
                        </a:rPr>
                        <a:t>15-Sep-15</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marL="0" marR="0" indent="0" algn="l">
                        <a:lnSpc>
                          <a:spcPct val="150000"/>
                        </a:lnSpc>
                        <a:spcBef>
                          <a:spcPts val="0"/>
                        </a:spcBef>
                        <a:spcAft>
                          <a:spcPts val="0"/>
                        </a:spcAft>
                      </a:pPr>
                      <a:r>
                        <a:rPr lang="en-US" sz="1200" b="1">
                          <a:solidFill>
                            <a:srgbClr val="000000"/>
                          </a:solidFill>
                          <a:latin typeface="Calibri"/>
                          <a:ea typeface="Times New Roman"/>
                          <a:cs typeface="Times New Roman"/>
                        </a:rPr>
                        <a:t>Banda</a:t>
                      </a:r>
                      <a:endParaRPr lang="en-US" sz="140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r>
              <a:tr h="230923">
                <a:tc>
                  <a:txBody>
                    <a:bodyPr/>
                    <a:lstStyle/>
                    <a:p>
                      <a:pPr marL="0" marR="0" indent="0" algn="l">
                        <a:lnSpc>
                          <a:spcPct val="150000"/>
                        </a:lnSpc>
                        <a:spcBef>
                          <a:spcPts val="0"/>
                        </a:spcBef>
                        <a:spcAft>
                          <a:spcPts val="0"/>
                        </a:spcAft>
                      </a:pPr>
                      <a:r>
                        <a:rPr lang="en-US" sz="1200" b="1" dirty="0">
                          <a:solidFill>
                            <a:srgbClr val="000000"/>
                          </a:solidFill>
                          <a:latin typeface="Calibri"/>
                          <a:ea typeface="Times New Roman"/>
                          <a:cs typeface="Times New Roman"/>
                        </a:rPr>
                        <a:t>B4 (</a:t>
                      </a:r>
                      <a:r>
                        <a:rPr lang="en-US" sz="1200" b="1" dirty="0" smtClean="0">
                          <a:solidFill>
                            <a:srgbClr val="000000"/>
                          </a:solidFill>
                          <a:latin typeface="Calibri"/>
                          <a:ea typeface="Times New Roman"/>
                          <a:cs typeface="Times New Roman"/>
                        </a:rPr>
                        <a:t>NIRFT)</a:t>
                      </a:r>
                      <a:endParaRPr lang="en-US" sz="1400" dirty="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0.9904</a:t>
                      </a:r>
                      <a:endParaRPr lang="en-US" sz="1400">
                        <a:solidFill>
                          <a:srgbClr val="000000"/>
                        </a:solidFill>
                        <a:latin typeface="Arial"/>
                        <a:ea typeface="Calibri"/>
                        <a:cs typeface="Times New Roman"/>
                      </a:endParaRPr>
                    </a:p>
                  </a:txBody>
                  <a:tcPr marL="68580" marR="68580" marT="0" marB="0">
                    <a:lnL>
                      <a:noFill/>
                    </a:lnL>
                    <a:lnR>
                      <a:noFill/>
                    </a:lnR>
                    <a:lnT>
                      <a:noFill/>
                    </a:lnT>
                    <a:lnB>
                      <a:noFill/>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1</a:t>
                      </a:r>
                      <a:endParaRPr lang="en-US" sz="140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endParaRPr lang="en-US" sz="1200" dirty="0">
                        <a:solidFill>
                          <a:srgbClr val="000000"/>
                        </a:solidFill>
                        <a:latin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19309">
                <a:tc>
                  <a:txBody>
                    <a:bodyPr/>
                    <a:lstStyle/>
                    <a:p>
                      <a:pPr marL="0" marR="0" indent="0" algn="l">
                        <a:lnSpc>
                          <a:spcPct val="150000"/>
                        </a:lnSpc>
                        <a:spcBef>
                          <a:spcPts val="0"/>
                        </a:spcBef>
                        <a:spcAft>
                          <a:spcPts val="0"/>
                        </a:spcAft>
                      </a:pPr>
                      <a:r>
                        <a:rPr lang="en-US" sz="1200" b="1" dirty="0">
                          <a:solidFill>
                            <a:srgbClr val="000000"/>
                          </a:solidFill>
                          <a:latin typeface="Calibri"/>
                          <a:ea typeface="Times New Roman"/>
                          <a:cs typeface="Times New Roman"/>
                        </a:rPr>
                        <a:t>B5 (</a:t>
                      </a:r>
                      <a:r>
                        <a:rPr lang="en-US" sz="1200" b="1" dirty="0" smtClean="0">
                          <a:solidFill>
                            <a:srgbClr val="000000"/>
                          </a:solidFill>
                          <a:latin typeface="Calibri"/>
                          <a:ea typeface="Times New Roman"/>
                          <a:cs typeface="Times New Roman"/>
                        </a:rPr>
                        <a:t>SWIRFT)</a:t>
                      </a:r>
                      <a:endParaRPr lang="en-US" sz="1400" dirty="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C0C0C0"/>
                    </a:solidFill>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0.8922</a:t>
                      </a:r>
                      <a:endParaRPr lang="en-US" sz="1400">
                        <a:solidFill>
                          <a:srgbClr val="000000"/>
                        </a:solidFill>
                        <a:latin typeface="Arial"/>
                        <a:ea typeface="Calibri"/>
                        <a:cs typeface="Times New Roman"/>
                      </a:endParaRPr>
                    </a:p>
                  </a:txBody>
                  <a:tcPr marL="68580" marR="68580" marT="0" marB="0">
                    <a:lnL>
                      <a:noFill/>
                    </a:lnL>
                    <a:lnR>
                      <a:noFill/>
                    </a:lnR>
                    <a:lnT>
                      <a:noFill/>
                    </a:lnT>
                    <a:lnB>
                      <a:noFill/>
                    </a:lnB>
                    <a:solidFill>
                      <a:srgbClr val="C0C0C0"/>
                    </a:solidFill>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0.846</a:t>
                      </a:r>
                      <a:endParaRPr lang="en-US" sz="140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1</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C0C0C0"/>
                    </a:solidFill>
                  </a:tcPr>
                </a:tc>
                <a:tc>
                  <a:txBody>
                    <a:bodyPr/>
                    <a:lstStyle/>
                    <a:p>
                      <a:pPr marL="0" marR="0" indent="0" algn="l">
                        <a:lnSpc>
                          <a:spcPct val="150000"/>
                        </a:lnSpc>
                        <a:spcBef>
                          <a:spcPts val="0"/>
                        </a:spcBef>
                        <a:spcAft>
                          <a:spcPts val="0"/>
                        </a:spcAft>
                      </a:pPr>
                      <a:r>
                        <a:rPr lang="en-US" sz="1200" b="1" dirty="0">
                          <a:solidFill>
                            <a:srgbClr val="000000"/>
                          </a:solidFill>
                          <a:latin typeface="Calibri"/>
                          <a:ea typeface="Times New Roman"/>
                          <a:cs typeface="Times New Roman"/>
                        </a:rPr>
                        <a:t>B5 (</a:t>
                      </a:r>
                      <a:r>
                        <a:rPr lang="en-US" sz="1200" b="1" dirty="0" smtClean="0">
                          <a:solidFill>
                            <a:srgbClr val="000000"/>
                          </a:solidFill>
                          <a:latin typeface="Calibri"/>
                          <a:ea typeface="Times New Roman"/>
                          <a:cs typeface="Times New Roman"/>
                        </a:rPr>
                        <a:t>NIRFT)</a:t>
                      </a:r>
                      <a:endParaRPr lang="en-US" sz="1400" dirty="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C0C0C0"/>
                    </a:solidFill>
                  </a:tcPr>
                </a:tc>
              </a:tr>
              <a:tr h="230923">
                <a:tc>
                  <a:txBody>
                    <a:bodyPr/>
                    <a:lstStyle/>
                    <a:p>
                      <a:pPr marL="0" marR="0" indent="0" algn="ctr">
                        <a:lnSpc>
                          <a:spcPct val="150000"/>
                        </a:lnSpc>
                        <a:spcBef>
                          <a:spcPts val="0"/>
                        </a:spcBef>
                        <a:spcAft>
                          <a:spcPts val="0"/>
                        </a:spcAft>
                      </a:pPr>
                      <a:r>
                        <a:rPr lang="en-US" sz="1200" b="1">
                          <a:solidFill>
                            <a:srgbClr val="000000"/>
                          </a:solidFill>
                          <a:latin typeface="Calibri"/>
                          <a:ea typeface="Times New Roman"/>
                          <a:cs typeface="Times New Roman"/>
                        </a:rPr>
                        <a:t> </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a:t>
                      </a:r>
                      <a:endParaRPr lang="en-US" sz="1400">
                        <a:solidFill>
                          <a:srgbClr val="000000"/>
                        </a:solidFill>
                        <a:latin typeface="Arial"/>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a:t>
                      </a:r>
                      <a:endParaRPr lang="en-US" sz="140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Calibri"/>
                          <a:ea typeface="Times New Roman"/>
                          <a:cs typeface="Times New Roman"/>
                        </a:rPr>
                        <a:t>0.922</a:t>
                      </a:r>
                      <a:endParaRPr lang="en-US" sz="1400">
                        <a:solidFill>
                          <a:srgbClr val="000000"/>
                        </a:solidFill>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200" b="1" dirty="0">
                          <a:solidFill>
                            <a:srgbClr val="000000"/>
                          </a:solidFill>
                          <a:latin typeface="Calibri"/>
                          <a:ea typeface="Times New Roman"/>
                          <a:cs typeface="Times New Roman"/>
                        </a:rPr>
                        <a:t>B6 (</a:t>
                      </a:r>
                      <a:r>
                        <a:rPr lang="en-US" sz="1200" b="1" dirty="0" smtClean="0">
                          <a:solidFill>
                            <a:srgbClr val="000000"/>
                          </a:solidFill>
                          <a:latin typeface="Calibri"/>
                          <a:ea typeface="Times New Roman"/>
                          <a:cs typeface="Times New Roman"/>
                        </a:rPr>
                        <a:t>SWIRFT)</a:t>
                      </a:r>
                      <a:endParaRPr lang="en-US" sz="1400" dirty="0">
                        <a:solidFill>
                          <a:srgbClr val="000000"/>
                        </a:solidFill>
                        <a:latin typeface="Arial"/>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6" name="5 Imagen"/>
          <p:cNvPicPr/>
          <p:nvPr/>
        </p:nvPicPr>
        <p:blipFill>
          <a:blip r:embed="rId5" cstate="print"/>
          <a:srcRect/>
          <a:stretch>
            <a:fillRect/>
          </a:stretch>
        </p:blipFill>
        <p:spPr bwMode="auto">
          <a:xfrm>
            <a:off x="0" y="1052736"/>
            <a:ext cx="2530475" cy="584835"/>
          </a:xfrm>
          <a:prstGeom prst="rect">
            <a:avLst/>
          </a:prstGeom>
          <a:noFill/>
          <a:ln w="9525">
            <a:noFill/>
            <a:miter lim="800000"/>
            <a:headEnd/>
            <a:tailEnd/>
          </a:ln>
        </p:spPr>
      </p:pic>
      <p:sp>
        <p:nvSpPr>
          <p:cNvPr id="34817" name="Rectangle 1"/>
          <p:cNvSpPr>
            <a:spLocks noChangeArrowheads="1"/>
          </p:cNvSpPr>
          <p:nvPr/>
        </p:nvSpPr>
        <p:spPr bwMode="auto">
          <a:xfrm>
            <a:off x="1430556" y="1628800"/>
            <a:ext cx="2709396"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NIR = Infrarrojo Cercano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SWIR = Infrarrojo de Onda Corta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NIRFT = Valor máximo Infrarrojo Cercano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SWIRFT = Valor máximo Infrarrojo de Onda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Rectángulo"/>
          <p:cNvSpPr/>
          <p:nvPr/>
        </p:nvSpPr>
        <p:spPr>
          <a:xfrm>
            <a:off x="179512" y="188640"/>
            <a:ext cx="3779912" cy="369332"/>
          </a:xfrm>
          <a:prstGeom prst="rect">
            <a:avLst/>
          </a:prstGeom>
        </p:spPr>
        <p:txBody>
          <a:bodyPr wrap="square">
            <a:spAutoFit/>
          </a:bodyPr>
          <a:lstStyle/>
          <a:p>
            <a:pPr algn="r"/>
            <a:r>
              <a:rPr lang="es-EC" b="1" dirty="0" smtClean="0"/>
              <a:t>LWCI (</a:t>
            </a:r>
            <a:r>
              <a:rPr lang="es-EC" b="1" dirty="0" err="1" smtClean="0"/>
              <a:t>Leaf</a:t>
            </a:r>
            <a:r>
              <a:rPr lang="es-EC" b="1" dirty="0" smtClean="0"/>
              <a:t> </a:t>
            </a:r>
            <a:r>
              <a:rPr lang="es-EC" b="1" dirty="0" err="1" smtClean="0"/>
              <a:t>Water</a:t>
            </a:r>
            <a:r>
              <a:rPr lang="es-EC" b="1" dirty="0" smtClean="0"/>
              <a:t> Content </a:t>
            </a:r>
            <a:r>
              <a:rPr lang="es-EC" b="1" dirty="0" err="1" smtClean="0"/>
              <a:t>Index</a:t>
            </a:r>
            <a:r>
              <a:rPr lang="es-EC" b="1" dirty="0" smtClean="0"/>
              <a:t>)</a:t>
            </a:r>
            <a:endParaRPr lang="es-EC" dirty="0"/>
          </a:p>
        </p:txBody>
      </p:sp>
    </p:spTree>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934" y="692696"/>
            <a:ext cx="9046066" cy="369332"/>
          </a:xfrm>
          <a:prstGeom prst="rect">
            <a:avLst/>
          </a:prstGeom>
        </p:spPr>
        <p:txBody>
          <a:bodyPr wrap="none">
            <a:spAutoFit/>
          </a:bodyPr>
          <a:lstStyle/>
          <a:p>
            <a:pPr algn="r"/>
            <a:r>
              <a:rPr lang="es-EC" dirty="0" smtClean="0"/>
              <a:t>Sensible a la variación atmosférica /zonas con escasa cobertura vegetal (</a:t>
            </a:r>
            <a:r>
              <a:rPr lang="es-EC" dirty="0" err="1" smtClean="0"/>
              <a:t>Huete</a:t>
            </a:r>
            <a:r>
              <a:rPr lang="es-EC" dirty="0" smtClean="0"/>
              <a:t>, 2004)</a:t>
            </a:r>
          </a:p>
        </p:txBody>
      </p:sp>
      <p:pic>
        <p:nvPicPr>
          <p:cNvPr id="4" name="3 Imagen" descr="E:\MAESTRIA\ESPE\Z_TESIS\IMAGENES_SAT\MAPAS INDICES\JPG\2010\3_SAVI_2010.jpg"/>
          <p:cNvPicPr/>
          <p:nvPr/>
        </p:nvPicPr>
        <p:blipFill>
          <a:blip r:embed="rId2" cstate="print"/>
          <a:srcRect/>
          <a:stretch>
            <a:fillRect/>
          </a:stretch>
        </p:blipFill>
        <p:spPr bwMode="auto">
          <a:xfrm>
            <a:off x="152400" y="2057400"/>
            <a:ext cx="3048000" cy="4267200"/>
          </a:xfrm>
          <a:prstGeom prst="rect">
            <a:avLst/>
          </a:prstGeom>
          <a:noFill/>
          <a:ln w="9525">
            <a:noFill/>
            <a:miter lim="800000"/>
            <a:headEnd/>
            <a:tailEnd/>
          </a:ln>
        </p:spPr>
      </p:pic>
      <p:pic>
        <p:nvPicPr>
          <p:cNvPr id="5" name="4 Imagen" descr="E:\MAESTRIA\ESPE\Z_TESIS\IMAGENES_SAT\MAPAS INDICES\JPG\2013\3_SAVI_2013.jpg"/>
          <p:cNvPicPr/>
          <p:nvPr/>
        </p:nvPicPr>
        <p:blipFill>
          <a:blip r:embed="rId3" cstate="print"/>
          <a:srcRect/>
          <a:stretch>
            <a:fillRect/>
          </a:stretch>
        </p:blipFill>
        <p:spPr bwMode="auto">
          <a:xfrm>
            <a:off x="3276600" y="2057400"/>
            <a:ext cx="2895600" cy="4267200"/>
          </a:xfrm>
          <a:prstGeom prst="rect">
            <a:avLst/>
          </a:prstGeom>
          <a:noFill/>
          <a:ln w="9525">
            <a:noFill/>
            <a:miter lim="800000"/>
            <a:headEnd/>
            <a:tailEnd/>
          </a:ln>
        </p:spPr>
      </p:pic>
      <p:pic>
        <p:nvPicPr>
          <p:cNvPr id="6" name="5 Imagen" descr="E:\MAESTRIA\ESPE\Z_TESIS\IMAGENES_SAT\MAPAS INDICES\JPG\2015\3_SAVI_2015.jpg"/>
          <p:cNvPicPr/>
          <p:nvPr/>
        </p:nvPicPr>
        <p:blipFill>
          <a:blip r:embed="rId4" cstate="print"/>
          <a:srcRect/>
          <a:stretch>
            <a:fillRect/>
          </a:stretch>
        </p:blipFill>
        <p:spPr bwMode="auto">
          <a:xfrm>
            <a:off x="6172200" y="2057400"/>
            <a:ext cx="2971800" cy="4267200"/>
          </a:xfrm>
          <a:prstGeom prst="rect">
            <a:avLst/>
          </a:prstGeom>
          <a:noFill/>
          <a:ln w="9525">
            <a:noFill/>
            <a:miter lim="800000"/>
            <a:headEnd/>
            <a:tailEnd/>
          </a:ln>
        </p:spPr>
      </p:pic>
      <p:pic>
        <p:nvPicPr>
          <p:cNvPr id="7" name="6 Imagen"/>
          <p:cNvPicPr/>
          <p:nvPr/>
        </p:nvPicPr>
        <p:blipFill>
          <a:blip r:embed="rId5" cstate="print"/>
          <a:srcRect/>
          <a:stretch>
            <a:fillRect/>
          </a:stretch>
        </p:blipFill>
        <p:spPr bwMode="auto">
          <a:xfrm>
            <a:off x="3491880" y="1124744"/>
            <a:ext cx="1905000" cy="781685"/>
          </a:xfrm>
          <a:prstGeom prst="rect">
            <a:avLst/>
          </a:prstGeom>
          <a:noFill/>
          <a:ln w="9525">
            <a:noFill/>
            <a:miter lim="800000"/>
            <a:headEnd/>
            <a:tailEnd/>
          </a:ln>
        </p:spPr>
      </p:pic>
      <p:sp>
        <p:nvSpPr>
          <p:cNvPr id="19458" name="Rectangle 2"/>
          <p:cNvSpPr>
            <a:spLocks noChangeArrowheads="1"/>
          </p:cNvSpPr>
          <p:nvPr/>
        </p:nvSpPr>
        <p:spPr bwMode="auto">
          <a:xfrm>
            <a:off x="5508104" y="1268760"/>
            <a:ext cx="363589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NIR = Infrarrojo Cercano Banda4 L7/ Banda5 L8</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 = Rojo Banda 3  L7/Banda4 L8</a:t>
            </a:r>
          </a:p>
          <a:p>
            <a:pPr lvl="0" eaLnBrk="0" fontAlgn="base" hangingPunct="0">
              <a:spcBef>
                <a:spcPct val="0"/>
              </a:spcBef>
              <a:spcAft>
                <a:spcPct val="0"/>
              </a:spcAf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 = Coeficiente según </a:t>
            </a:r>
            <a:r>
              <a:rPr lang="es-EC" sz="1000" dirty="0" smtClean="0"/>
              <a:t>la densidad de la vegetación</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equivalente a 0,5; (</a:t>
            </a:r>
            <a:r>
              <a:rPr kumimoji="0" lang="es-EC" sz="1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Cosero</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et al. 1998)</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0" y="188640"/>
            <a:ext cx="5580112" cy="369332"/>
          </a:xfrm>
          <a:prstGeom prst="rect">
            <a:avLst/>
          </a:prstGeom>
        </p:spPr>
        <p:txBody>
          <a:bodyPr wrap="square">
            <a:spAutoFit/>
          </a:bodyPr>
          <a:lstStyle/>
          <a:p>
            <a:pPr algn="r"/>
            <a:r>
              <a:rPr lang="es-EC" b="1" dirty="0" smtClean="0"/>
              <a:t>SAVI </a:t>
            </a:r>
            <a:r>
              <a:rPr lang="es-ES" b="1" dirty="0" smtClean="0"/>
              <a:t>(Índice de Vegetación Ajustada al Suelo)</a:t>
            </a:r>
          </a:p>
        </p:txBody>
      </p:sp>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260648"/>
            <a:ext cx="3877985" cy="369332"/>
          </a:xfrm>
          <a:prstGeom prst="rect">
            <a:avLst/>
          </a:prstGeom>
        </p:spPr>
        <p:txBody>
          <a:bodyPr wrap="none">
            <a:spAutoFit/>
          </a:bodyPr>
          <a:lstStyle/>
          <a:p>
            <a:pPr algn="r"/>
            <a:r>
              <a:rPr lang="es-EC" b="1" dirty="0" smtClean="0"/>
              <a:t>NSI (Índice de suelo normalizado)</a:t>
            </a:r>
          </a:p>
        </p:txBody>
      </p:sp>
      <p:pic>
        <p:nvPicPr>
          <p:cNvPr id="4" name="3 Imagen"/>
          <p:cNvPicPr/>
          <p:nvPr/>
        </p:nvPicPr>
        <p:blipFill>
          <a:blip r:embed="rId2" cstate="print"/>
          <a:srcRect/>
          <a:stretch>
            <a:fillRect/>
          </a:stretch>
        </p:blipFill>
        <p:spPr bwMode="auto">
          <a:xfrm>
            <a:off x="3275856" y="1052736"/>
            <a:ext cx="1600200" cy="615315"/>
          </a:xfrm>
          <a:prstGeom prst="rect">
            <a:avLst/>
          </a:prstGeom>
          <a:noFill/>
          <a:ln w="9525">
            <a:noFill/>
            <a:miter lim="800000"/>
            <a:headEnd/>
            <a:tailEnd/>
          </a:ln>
        </p:spPr>
      </p:pic>
      <p:pic>
        <p:nvPicPr>
          <p:cNvPr id="5" name="4 Imagen" descr="E:\MAESTRIA\ESPE\Z_TESIS\IMAGENES_SAT\MAPAS INDICES\JPG\2010\4_NSI_2010.jpg"/>
          <p:cNvPicPr/>
          <p:nvPr/>
        </p:nvPicPr>
        <p:blipFill>
          <a:blip r:embed="rId3" cstate="print"/>
          <a:srcRect/>
          <a:stretch>
            <a:fillRect/>
          </a:stretch>
        </p:blipFill>
        <p:spPr bwMode="auto">
          <a:xfrm>
            <a:off x="104194" y="1830732"/>
            <a:ext cx="3020006" cy="4112868"/>
          </a:xfrm>
          <a:prstGeom prst="rect">
            <a:avLst/>
          </a:prstGeom>
          <a:noFill/>
          <a:ln w="9525">
            <a:noFill/>
            <a:miter lim="800000"/>
            <a:headEnd/>
            <a:tailEnd/>
          </a:ln>
        </p:spPr>
      </p:pic>
      <p:pic>
        <p:nvPicPr>
          <p:cNvPr id="6" name="5 Imagen" descr="E:\MAESTRIA\ESPE\Z_TESIS\IMAGENES_SAT\MAPAS INDICES\JPG\2013\4_NSI_2013.jpg"/>
          <p:cNvPicPr/>
          <p:nvPr/>
        </p:nvPicPr>
        <p:blipFill>
          <a:blip r:embed="rId4" cstate="print"/>
          <a:srcRect/>
          <a:stretch>
            <a:fillRect/>
          </a:stretch>
        </p:blipFill>
        <p:spPr bwMode="auto">
          <a:xfrm>
            <a:off x="3048000" y="1828800"/>
            <a:ext cx="3034003" cy="4114800"/>
          </a:xfrm>
          <a:prstGeom prst="rect">
            <a:avLst/>
          </a:prstGeom>
          <a:noFill/>
          <a:ln w="9525">
            <a:noFill/>
            <a:miter lim="800000"/>
            <a:headEnd/>
            <a:tailEnd/>
          </a:ln>
        </p:spPr>
      </p:pic>
      <p:pic>
        <p:nvPicPr>
          <p:cNvPr id="7" name="6 Imagen" descr="E:\MAESTRIA\ESPE\Z_TESIS\IMAGENES_SAT\MAPAS INDICES\JPG\2015\5_NSI_2015_F.jpg"/>
          <p:cNvPicPr/>
          <p:nvPr/>
        </p:nvPicPr>
        <p:blipFill>
          <a:blip r:embed="rId5" cstate="print"/>
          <a:srcRect/>
          <a:stretch>
            <a:fillRect/>
          </a:stretch>
        </p:blipFill>
        <p:spPr bwMode="auto">
          <a:xfrm>
            <a:off x="6019800" y="1828800"/>
            <a:ext cx="3048000" cy="4114800"/>
          </a:xfrm>
          <a:prstGeom prst="rect">
            <a:avLst/>
          </a:prstGeom>
          <a:noFill/>
          <a:ln w="9525">
            <a:noFill/>
            <a:miter lim="800000"/>
            <a:headEnd/>
            <a:tailEnd/>
          </a:ln>
        </p:spPr>
      </p:pic>
      <p:sp>
        <p:nvSpPr>
          <p:cNvPr id="8" name="7 Rectángulo"/>
          <p:cNvSpPr/>
          <p:nvPr/>
        </p:nvSpPr>
        <p:spPr>
          <a:xfrm>
            <a:off x="5148064" y="1196752"/>
            <a:ext cx="3995936" cy="600164"/>
          </a:xfrm>
          <a:prstGeom prst="rect">
            <a:avLst/>
          </a:prstGeom>
        </p:spPr>
        <p:txBody>
          <a:bodyPr wrap="square">
            <a:spAutoFit/>
          </a:bodyPr>
          <a:lstStyle/>
          <a:p>
            <a:r>
              <a:rPr lang="es-ES" sz="1100" dirty="0" smtClean="0"/>
              <a:t>NIR = Infrarrojo Cercano Banda 4 en L7, banda 5 en L 8</a:t>
            </a:r>
            <a:endParaRPr lang="en-US" sz="1100" dirty="0" smtClean="0"/>
          </a:p>
          <a:p>
            <a:r>
              <a:rPr lang="es-ES" sz="1100" dirty="0" smtClean="0"/>
              <a:t>SWIR = Infrarrojo de onda Corta  Banda 5 en L7, banda 6 en L8</a:t>
            </a:r>
            <a:endParaRPr lang="en-US" sz="1100" dirty="0"/>
          </a:p>
        </p:txBody>
      </p:sp>
      <p:sp>
        <p:nvSpPr>
          <p:cNvPr id="9" name="8 Rectángulo"/>
          <p:cNvSpPr/>
          <p:nvPr/>
        </p:nvSpPr>
        <p:spPr>
          <a:xfrm>
            <a:off x="251520" y="692696"/>
            <a:ext cx="7776864" cy="369332"/>
          </a:xfrm>
          <a:prstGeom prst="rect">
            <a:avLst/>
          </a:prstGeom>
        </p:spPr>
        <p:txBody>
          <a:bodyPr wrap="square">
            <a:spAutoFit/>
          </a:bodyPr>
          <a:lstStyle/>
          <a:p>
            <a:r>
              <a:rPr lang="es-EC" dirty="0" smtClean="0"/>
              <a:t>Mayor respuesta de reflectancia en zonas construidas y suelo desnudo</a:t>
            </a:r>
            <a:endParaRPr lang="es-EC" dirty="0"/>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a:stretch>
            <a:fillRect/>
          </a:stretch>
        </p:blipFill>
        <p:spPr bwMode="auto">
          <a:xfrm>
            <a:off x="467544" y="620688"/>
            <a:ext cx="1105381" cy="707366"/>
          </a:xfrm>
          <a:prstGeom prst="rect">
            <a:avLst/>
          </a:prstGeom>
          <a:noFill/>
          <a:ln w="9525">
            <a:noFill/>
            <a:miter lim="800000"/>
            <a:headEnd/>
            <a:tailEnd/>
          </a:ln>
        </p:spPr>
      </p:pic>
      <p:pic>
        <p:nvPicPr>
          <p:cNvPr id="3" name="2 Imagen"/>
          <p:cNvPicPr/>
          <p:nvPr/>
        </p:nvPicPr>
        <p:blipFill>
          <a:blip r:embed="rId3" cstate="print"/>
          <a:srcRect l="19291" t="42513" r="18069" b="16137"/>
          <a:stretch>
            <a:fillRect/>
          </a:stretch>
        </p:blipFill>
        <p:spPr bwMode="auto">
          <a:xfrm>
            <a:off x="6156176" y="476672"/>
            <a:ext cx="2657475" cy="1171575"/>
          </a:xfrm>
          <a:prstGeom prst="rect">
            <a:avLst/>
          </a:prstGeom>
          <a:noFill/>
          <a:ln w="9525">
            <a:noFill/>
            <a:miter lim="800000"/>
            <a:headEnd/>
            <a:tailEnd/>
          </a:ln>
        </p:spPr>
      </p:pic>
      <p:sp>
        <p:nvSpPr>
          <p:cNvPr id="5" name="4 Rectángulo"/>
          <p:cNvSpPr/>
          <p:nvPr/>
        </p:nvSpPr>
        <p:spPr>
          <a:xfrm>
            <a:off x="395536" y="260648"/>
            <a:ext cx="2745175" cy="369332"/>
          </a:xfrm>
          <a:prstGeom prst="rect">
            <a:avLst/>
          </a:prstGeom>
        </p:spPr>
        <p:txBody>
          <a:bodyPr wrap="none">
            <a:spAutoFit/>
          </a:bodyPr>
          <a:lstStyle/>
          <a:p>
            <a:r>
              <a:rPr lang="es-EC" b="1" dirty="0" smtClean="0"/>
              <a:t>TB (Temperatura Brillo)</a:t>
            </a:r>
            <a:endParaRPr lang="es-EC" b="1" dirty="0"/>
          </a:p>
        </p:txBody>
      </p:sp>
      <p:pic>
        <p:nvPicPr>
          <p:cNvPr id="6" name="5 Imagen" descr="E:\MAESTRIA\ESPE\Z_TESIS\IMAGENES_SAT\MAPAS INDICES\JPG\2010\TB_2010.jpg"/>
          <p:cNvPicPr/>
          <p:nvPr/>
        </p:nvPicPr>
        <p:blipFill>
          <a:blip r:embed="rId4" cstate="print"/>
          <a:srcRect/>
          <a:stretch>
            <a:fillRect/>
          </a:stretch>
        </p:blipFill>
        <p:spPr bwMode="auto">
          <a:xfrm>
            <a:off x="0" y="1676400"/>
            <a:ext cx="3124200" cy="4267200"/>
          </a:xfrm>
          <a:prstGeom prst="rect">
            <a:avLst/>
          </a:prstGeom>
          <a:noFill/>
          <a:ln w="9525">
            <a:noFill/>
            <a:miter lim="800000"/>
            <a:headEnd/>
            <a:tailEnd/>
          </a:ln>
        </p:spPr>
      </p:pic>
      <p:pic>
        <p:nvPicPr>
          <p:cNvPr id="7" name="6 Imagen" descr="E:\MAESTRIA\ESPE\Z_TESIS\IMAGENES_SAT\MAPAS INDICES\JPG\2013\TB_2013.jpg"/>
          <p:cNvPicPr/>
          <p:nvPr/>
        </p:nvPicPr>
        <p:blipFill>
          <a:blip r:embed="rId5" cstate="print"/>
          <a:srcRect/>
          <a:stretch>
            <a:fillRect/>
          </a:stretch>
        </p:blipFill>
        <p:spPr bwMode="auto">
          <a:xfrm>
            <a:off x="3047999" y="1665514"/>
            <a:ext cx="3048001" cy="4354286"/>
          </a:xfrm>
          <a:prstGeom prst="rect">
            <a:avLst/>
          </a:prstGeom>
          <a:noFill/>
          <a:ln w="9525">
            <a:noFill/>
            <a:miter lim="800000"/>
            <a:headEnd/>
            <a:tailEnd/>
          </a:ln>
        </p:spPr>
      </p:pic>
      <p:pic>
        <p:nvPicPr>
          <p:cNvPr id="8" name="7 Imagen" descr="E:\MAESTRIA\ESPE\Z_TESIS\IMAGENES_SAT\MAPAS INDICES\JPG\2015\5_TB_2015.jpg"/>
          <p:cNvPicPr/>
          <p:nvPr/>
        </p:nvPicPr>
        <p:blipFill>
          <a:blip r:embed="rId6" cstate="print"/>
          <a:srcRect/>
          <a:stretch>
            <a:fillRect/>
          </a:stretch>
        </p:blipFill>
        <p:spPr bwMode="auto">
          <a:xfrm>
            <a:off x="6019800" y="1676400"/>
            <a:ext cx="3048000" cy="4267200"/>
          </a:xfrm>
          <a:prstGeom prst="rect">
            <a:avLst/>
          </a:prstGeom>
          <a:noFill/>
          <a:ln w="9525">
            <a:noFill/>
            <a:miter lim="800000"/>
            <a:headEnd/>
            <a:tailEnd/>
          </a:ln>
        </p:spPr>
      </p:pic>
      <p:sp>
        <p:nvSpPr>
          <p:cNvPr id="17409" name="Rectangle 1"/>
          <p:cNvSpPr>
            <a:spLocks noChangeArrowheads="1"/>
          </p:cNvSpPr>
          <p:nvPr/>
        </p:nvSpPr>
        <p:spPr bwMode="auto">
          <a:xfrm>
            <a:off x="1403648" y="1052736"/>
            <a:ext cx="349188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s-EC" sz="1000" b="0" i="1" u="none" strike="noStrike" cap="none" normalizeH="0" baseline="0" dirty="0" smtClean="0">
                <a:ln>
                  <a:noFill/>
                </a:ln>
                <a:solidFill>
                  <a:schemeClr val="tx1"/>
                </a:solidFill>
                <a:effectLst/>
                <a:latin typeface="Arial" pitchFamily="34" charset="0"/>
                <a:ea typeface="Calibri" pitchFamily="34" charset="0"/>
                <a:cs typeface="Arial" pitchFamily="34" charset="0"/>
              </a:rPr>
              <a:t>T </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Temperatura en grados Kelvin</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sz="1000" b="0" i="1" u="none" strike="noStrike" cap="none" normalizeH="0" baseline="0" dirty="0" smtClean="0">
                <a:ln>
                  <a:noFill/>
                </a:ln>
                <a:solidFill>
                  <a:schemeClr val="tx1"/>
                </a:solidFill>
                <a:effectLst/>
                <a:latin typeface="Arial" pitchFamily="34" charset="0"/>
                <a:ea typeface="Calibri" pitchFamily="34" charset="0"/>
                <a:cs typeface="Arial" pitchFamily="34" charset="0"/>
              </a:rPr>
              <a:t>L</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Radiancia espectral en </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 W/m2·sr·</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t>
            </a:r>
            <a:endParaRPr kumimoji="0" lang="en-US" sz="800" b="0"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s-EC" sz="1000" b="0" i="1"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k1 </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y</a:t>
            </a:r>
            <a:r>
              <a:rPr kumimoji="0" lang="es-EC" sz="1000" b="0" i="1"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k2 </a:t>
            </a:r>
            <a:r>
              <a:rPr kumimoji="0" lang="es-EC" sz="1000" b="0" i="0" u="none" strike="noStrike" cap="none" normalizeH="0" baseline="0" dirty="0" smtClean="0">
                <a:ln>
                  <a:noFill/>
                </a:ln>
                <a:solidFill>
                  <a:schemeClr val="tx1"/>
                </a:solidFill>
                <a:effectLst/>
                <a:latin typeface="Arial" pitchFamily="34" charset="0"/>
                <a:ea typeface="Calibri" pitchFamily="34" charset="0"/>
                <a:cs typeface="Arial" pitchFamily="34" charset="0"/>
                <a:sym typeface="Symbol" pitchFamily="18" charset="2"/>
              </a:rPr>
              <a:t>son constantes de calibración  </a:t>
            </a:r>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04800" y="152400"/>
            <a:ext cx="6221575" cy="461665"/>
          </a:xfrm>
          <a:prstGeom prst="rect">
            <a:avLst/>
          </a:prstGeom>
        </p:spPr>
        <p:txBody>
          <a:bodyPr wrap="none">
            <a:spAutoFit/>
          </a:bodyPr>
          <a:lstStyle/>
          <a:p>
            <a:r>
              <a:rPr lang="es-EC" sz="2400" b="1" dirty="0" smtClean="0">
                <a:solidFill>
                  <a:schemeClr val="tx2"/>
                </a:solidFill>
                <a:effectLst>
                  <a:outerShdw blurRad="31750" dist="25400" dir="5400000" algn="tl" rotWithShape="0">
                    <a:srgbClr val="000000">
                      <a:alpha val="25000"/>
                    </a:srgbClr>
                  </a:outerShdw>
                </a:effectLst>
                <a:latin typeface="+mj-lt"/>
                <a:ea typeface="+mj-ea"/>
                <a:cs typeface="+mj-cs"/>
              </a:rPr>
              <a:t>ESTACIONES RED AUTOMÁTICA (RAUTO)</a:t>
            </a:r>
            <a:endParaRPr lang="es-EC" sz="2400" b="1" dirty="0">
              <a:solidFill>
                <a:schemeClr val="tx2"/>
              </a:solidFill>
              <a:effectLst>
                <a:outerShdw blurRad="31750" dist="25400" dir="5400000" algn="tl" rotWithShape="0">
                  <a:srgbClr val="000000">
                    <a:alpha val="25000"/>
                  </a:srgbClr>
                </a:outerShdw>
              </a:effectLst>
              <a:latin typeface="+mj-lt"/>
              <a:ea typeface="+mj-ea"/>
              <a:cs typeface="+mj-cs"/>
            </a:endParaRPr>
          </a:p>
        </p:txBody>
      </p:sp>
      <p:graphicFrame>
        <p:nvGraphicFramePr>
          <p:cNvPr id="4" name="3 Tabla"/>
          <p:cNvGraphicFramePr>
            <a:graphicFrameLocks noGrp="1"/>
          </p:cNvGraphicFramePr>
          <p:nvPr/>
        </p:nvGraphicFramePr>
        <p:xfrm>
          <a:off x="152400" y="1752600"/>
          <a:ext cx="4876800" cy="2045970"/>
        </p:xfrm>
        <a:graphic>
          <a:graphicData uri="http://schemas.openxmlformats.org/drawingml/2006/table">
            <a:tbl>
              <a:tblPr/>
              <a:tblGrid>
                <a:gridCol w="1337218"/>
                <a:gridCol w="1180186"/>
                <a:gridCol w="1180186"/>
                <a:gridCol w="1179210"/>
              </a:tblGrid>
              <a:tr h="183524">
                <a:tc rowSpan="2">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Estación</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9-Sep-10</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19-Oct-13</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b="1">
                          <a:solidFill>
                            <a:srgbClr val="000000"/>
                          </a:solidFill>
                          <a:latin typeface="Arial"/>
                          <a:ea typeface="Times New Roman"/>
                          <a:cs typeface="Arial"/>
                        </a:rPr>
                        <a:t>15-Sep-15</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142741">
                <a:tc vMerge="1">
                  <a:txBody>
                    <a:bodyPr/>
                    <a:lstStyle/>
                    <a:p>
                      <a:endParaRPr lang="es-EC"/>
                    </a:p>
                  </a:txBody>
                  <a:tcPr/>
                </a:tc>
                <a:tc>
                  <a:txBody>
                    <a:bodyPr/>
                    <a:lstStyle/>
                    <a:p>
                      <a:pPr marL="0" marR="0" indent="0" algn="ctr">
                        <a:lnSpc>
                          <a:spcPct val="150000"/>
                        </a:lnSpc>
                        <a:spcBef>
                          <a:spcPts val="0"/>
                        </a:spcBef>
                        <a:spcAft>
                          <a:spcPts val="0"/>
                        </a:spcAft>
                      </a:pPr>
                      <a:r>
                        <a:rPr lang="en-US" sz="900" b="1">
                          <a:solidFill>
                            <a:srgbClr val="000000"/>
                          </a:solidFill>
                          <a:latin typeface="Arial"/>
                          <a:ea typeface="Times New Roman"/>
                          <a:cs typeface="Arial"/>
                        </a:rPr>
                        <a:t>NOx (µg/m3)</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900" b="1">
                          <a:solidFill>
                            <a:srgbClr val="000000"/>
                          </a:solidFill>
                          <a:latin typeface="Arial"/>
                          <a:ea typeface="Times New Roman"/>
                          <a:cs typeface="Arial"/>
                        </a:rPr>
                        <a:t>NOx (µg/m3)</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900" b="1">
                          <a:solidFill>
                            <a:srgbClr val="000000"/>
                          </a:solidFill>
                          <a:latin typeface="Arial"/>
                          <a:ea typeface="Times New Roman"/>
                          <a:cs typeface="Arial"/>
                        </a:rPr>
                        <a:t>NOx (µg/m3)</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r>
              <a:tr h="224307">
                <a:tc>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Cotocollao</a:t>
                      </a:r>
                      <a:endParaRPr lang="en-US" sz="160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57.36</a:t>
                      </a:r>
                      <a:endParaRPr lang="en-US" sz="160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27.26</a:t>
                      </a:r>
                      <a:endParaRPr lang="en-US" sz="160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31.3</a:t>
                      </a:r>
                      <a:endParaRPr lang="en-US" sz="1600">
                        <a:solidFill>
                          <a:srgbClr val="000000"/>
                        </a:solidFill>
                        <a:latin typeface="Arial"/>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24307">
                <a:tc>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Carapungo</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47.99</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59.2</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38.69</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224307">
                <a:tc>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Centro</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54.36</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66.63</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31.68</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tcPr>
                </a:tc>
              </a:tr>
              <a:tr h="224307">
                <a:tc>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Guamani</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6.98</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21.5</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15.6</a:t>
                      </a:r>
                      <a:endParaRPr lang="en-US" sz="1600">
                        <a:solidFill>
                          <a:srgbClr val="000000"/>
                        </a:solidFill>
                        <a:latin typeface="Arial"/>
                        <a:ea typeface="Calibri"/>
                        <a:cs typeface="Times New Roman"/>
                      </a:endParaRPr>
                    </a:p>
                  </a:txBody>
                  <a:tcPr marL="68580" marR="68580" marT="0" marB="0" anchor="ctr">
                    <a:lnL>
                      <a:noFill/>
                    </a:lnL>
                    <a:lnR>
                      <a:noFill/>
                    </a:lnR>
                    <a:lnT>
                      <a:noFill/>
                    </a:lnT>
                    <a:lnB>
                      <a:noFill/>
                    </a:lnB>
                    <a:solidFill>
                      <a:srgbClr val="D9D9D9"/>
                    </a:solidFill>
                  </a:tcPr>
                </a:tc>
              </a:tr>
              <a:tr h="224307">
                <a:tc>
                  <a:txBody>
                    <a:bodyPr/>
                    <a:lstStyle/>
                    <a:p>
                      <a:pPr marL="0" marR="0" indent="0" algn="ctr">
                        <a:lnSpc>
                          <a:spcPct val="150000"/>
                        </a:lnSpc>
                        <a:spcBef>
                          <a:spcPts val="0"/>
                        </a:spcBef>
                        <a:spcAft>
                          <a:spcPts val="0"/>
                        </a:spcAft>
                      </a:pPr>
                      <a:r>
                        <a:rPr lang="en-US" sz="1400" b="1">
                          <a:solidFill>
                            <a:srgbClr val="000000"/>
                          </a:solidFill>
                          <a:latin typeface="Calibri"/>
                          <a:ea typeface="Times New Roman"/>
                          <a:cs typeface="Times New Roman"/>
                        </a:rPr>
                        <a:t>Los Chillos</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400">
                        <a:solidFill>
                          <a:srgbClr val="000000"/>
                        </a:solidFill>
                        <a:latin typeface="Calibri"/>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050">
                          <a:solidFill>
                            <a:srgbClr val="000000"/>
                          </a:solidFill>
                          <a:latin typeface="Arial"/>
                          <a:ea typeface="Times New Roman"/>
                          <a:cs typeface="Arial"/>
                        </a:rPr>
                        <a:t>59.29</a:t>
                      </a:r>
                      <a:endParaRPr lang="en-US" sz="160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050" dirty="0">
                          <a:solidFill>
                            <a:srgbClr val="000000"/>
                          </a:solidFill>
                          <a:latin typeface="Arial"/>
                          <a:ea typeface="Times New Roman"/>
                          <a:cs typeface="Arial"/>
                        </a:rPr>
                        <a:t>30.16</a:t>
                      </a:r>
                      <a:endParaRPr lang="en-US" sz="1600" dirty="0">
                        <a:solidFill>
                          <a:srgbClr val="000000"/>
                        </a:solidFill>
                        <a:latin typeface="Arial"/>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4 Imagen" descr="E:\MAESTRIA\ESPE\Z_TESIS\IMAGENES_SAT\MAPAS RESULTADO\JPG\DISTRIBUCION ESTACIONES.jpg"/>
          <p:cNvPicPr/>
          <p:nvPr/>
        </p:nvPicPr>
        <p:blipFill>
          <a:blip r:embed="rId2" cstate="print"/>
          <a:srcRect/>
          <a:stretch>
            <a:fillRect/>
          </a:stretch>
        </p:blipFill>
        <p:spPr bwMode="auto">
          <a:xfrm>
            <a:off x="5181600" y="533400"/>
            <a:ext cx="3657600" cy="50292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195736" y="188640"/>
          <a:ext cx="6264696" cy="2011680"/>
        </p:xfrm>
        <a:graphic>
          <a:graphicData uri="http://schemas.openxmlformats.org/drawingml/2006/table">
            <a:tbl>
              <a:tblPr/>
              <a:tblGrid>
                <a:gridCol w="994884"/>
                <a:gridCol w="878302"/>
                <a:gridCol w="878302"/>
                <a:gridCol w="878302"/>
                <a:gridCol w="878302"/>
                <a:gridCol w="878302"/>
                <a:gridCol w="878302"/>
              </a:tblGrid>
              <a:tr h="206829">
                <a:tc row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Estaciones</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9-Sep-10</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19-Oct-13</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15-Sep-15</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r>
              <a:tr h="206829">
                <a:tc vMerge="1">
                  <a:txBody>
                    <a:bodyPr/>
                    <a:lstStyle/>
                    <a:p>
                      <a:endParaRPr lang="es-EC"/>
                    </a:p>
                  </a:txBody>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NOx (µg/m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NDVI</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NOx (µg/m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NDVI</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NOx (µg/m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NDVI</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06829">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Cotocollao</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57.36</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0.214</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27.26</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0.140</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31.3</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0.131</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29">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Carapungo</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47.99</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0.040</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59.2</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-0.010</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38.69</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0.014</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29">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Centro</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54.36</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0.079</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66.63</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0.055</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31.68</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0.05</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29">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Guamani</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6.98</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0.264</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21.5</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0.159</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15.6</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0.082</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829">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Los Chillos</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0.147</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59.29</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0.135</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30.16</a:t>
                      </a:r>
                      <a:endParaRPr lang="en-US" sz="11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0.117</a:t>
                      </a:r>
                      <a:endParaRPr lang="en-US" sz="11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2 Tabla"/>
          <p:cNvGraphicFramePr>
            <a:graphicFrameLocks noGrp="1"/>
          </p:cNvGraphicFramePr>
          <p:nvPr/>
        </p:nvGraphicFramePr>
        <p:xfrm>
          <a:off x="1043608" y="2348880"/>
          <a:ext cx="6095999" cy="2011680"/>
        </p:xfrm>
        <a:graphic>
          <a:graphicData uri="http://schemas.openxmlformats.org/drawingml/2006/table">
            <a:tbl>
              <a:tblPr/>
              <a:tblGrid>
                <a:gridCol w="913181"/>
                <a:gridCol w="913181"/>
                <a:gridCol w="913181"/>
                <a:gridCol w="868070"/>
                <a:gridCol w="929030"/>
                <a:gridCol w="929030"/>
                <a:gridCol w="630326"/>
              </a:tblGrid>
              <a:tr h="211667">
                <a:tc rowSpan="2">
                  <a:txBody>
                    <a:bodyPr/>
                    <a:lstStyle/>
                    <a:p>
                      <a:pPr marL="0" marR="0" indent="0" algn="ctr">
                        <a:lnSpc>
                          <a:spcPct val="150000"/>
                        </a:lnSpc>
                        <a:spcBef>
                          <a:spcPts val="0"/>
                        </a:spcBef>
                        <a:spcAft>
                          <a:spcPts val="0"/>
                        </a:spcAft>
                      </a:pPr>
                      <a:r>
                        <a:rPr lang="es-EC" sz="1100" dirty="0">
                          <a:latin typeface="Arial"/>
                          <a:ea typeface="Calibri"/>
                          <a:cs typeface="Times New Roman"/>
                        </a:rPr>
                        <a:t/>
                      </a:r>
                      <a:br>
                        <a:rPr lang="es-EC" sz="1100" dirty="0">
                          <a:latin typeface="Arial"/>
                          <a:ea typeface="Calibri"/>
                          <a:cs typeface="Times New Roman"/>
                        </a:rPr>
                      </a:br>
                      <a:r>
                        <a:rPr lang="es-EC" sz="1100" b="1" dirty="0">
                          <a:solidFill>
                            <a:srgbClr val="000000"/>
                          </a:solidFill>
                          <a:latin typeface="Arial"/>
                          <a:ea typeface="Times New Roman"/>
                          <a:cs typeface="Arial"/>
                        </a:rPr>
                        <a:t>Estaciones</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9-Sep-10</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19-Oct-13</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15-Sep-15</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r>
              <a:tr h="254000">
                <a:tc vMerge="1">
                  <a:txBody>
                    <a:bodyPr/>
                    <a:lstStyle/>
                    <a:p>
                      <a:endParaRPr lang="es-EC"/>
                    </a:p>
                  </a:txBody>
                  <a:tcPr/>
                </a:tc>
                <a:tc>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NOx (µg/m</a:t>
                      </a:r>
                      <a:r>
                        <a:rPr lang="es-EC" sz="1100" b="1" baseline="30000" dirty="0">
                          <a:solidFill>
                            <a:srgbClr val="000000"/>
                          </a:solidFill>
                          <a:latin typeface="Arial"/>
                          <a:ea typeface="Times New Roman"/>
                          <a:cs typeface="Arial"/>
                        </a:rPr>
                        <a:t>3</a:t>
                      </a:r>
                      <a:r>
                        <a:rPr lang="es-EC" sz="1100" b="1" dirty="0">
                          <a:solidFill>
                            <a:srgbClr val="000000"/>
                          </a:solidFill>
                          <a:latin typeface="Arial"/>
                          <a:ea typeface="Times New Roman"/>
                          <a:cs typeface="Arial"/>
                        </a:rPr>
                        <a:t>)</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LWCI</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NOx (µg/m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LWCI</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NOx (µg/m3)</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dirty="0">
                          <a:solidFill>
                            <a:srgbClr val="000000"/>
                          </a:solidFill>
                          <a:latin typeface="Arial"/>
                          <a:ea typeface="Times New Roman"/>
                          <a:cs typeface="Arial"/>
                        </a:rPr>
                        <a:t>LWCI</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1667">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Cotocollao</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57.36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-0.224</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27.26</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0.152</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31.3</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4.159</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667">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Carapungo</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47.99</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-0.175</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59.2</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-0.073</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38.69</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4.537</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667">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Centro</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54.36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-0.276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66.63</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-0.130</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31.68</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2.746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667">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Guamani</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6.98</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-0.469</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21.5</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0.087</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15.6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4.912</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667">
                <a:tc>
                  <a:txBody>
                    <a:bodyPr/>
                    <a:lstStyle/>
                    <a:p>
                      <a:pPr marL="0" marR="0" indent="0" algn="ctr">
                        <a:lnSpc>
                          <a:spcPct val="150000"/>
                        </a:lnSpc>
                        <a:spcBef>
                          <a:spcPts val="0"/>
                        </a:spcBef>
                        <a:spcAft>
                          <a:spcPts val="0"/>
                        </a:spcAft>
                      </a:pPr>
                      <a:r>
                        <a:rPr lang="es-EC" sz="1100" b="1">
                          <a:solidFill>
                            <a:srgbClr val="000000"/>
                          </a:solidFill>
                          <a:latin typeface="Arial"/>
                          <a:ea typeface="Times New Roman"/>
                          <a:cs typeface="Arial"/>
                        </a:rPr>
                        <a:t>Los Chillos</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-0.242</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59.29</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0.150</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a:solidFill>
                            <a:srgbClr val="000000"/>
                          </a:solidFill>
                          <a:latin typeface="Arial"/>
                          <a:ea typeface="Times New Roman"/>
                          <a:cs typeface="Arial"/>
                        </a:rPr>
                        <a:t>30.16</a:t>
                      </a:r>
                      <a:endParaRPr lang="en-US" sz="11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s-EC" sz="1100" dirty="0">
                          <a:solidFill>
                            <a:srgbClr val="000000"/>
                          </a:solidFill>
                          <a:latin typeface="Arial"/>
                          <a:ea typeface="Times New Roman"/>
                          <a:cs typeface="Arial"/>
                        </a:rPr>
                        <a:t>3.843</a:t>
                      </a:r>
                      <a:endParaRPr lang="en-US" sz="11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2123728" y="4509120"/>
          <a:ext cx="6811145" cy="2011680"/>
        </p:xfrm>
        <a:graphic>
          <a:graphicData uri="http://schemas.openxmlformats.org/drawingml/2006/table">
            <a:tbl>
              <a:tblPr/>
              <a:tblGrid>
                <a:gridCol w="936104"/>
                <a:gridCol w="936104"/>
                <a:gridCol w="1265006"/>
                <a:gridCol w="1102043"/>
                <a:gridCol w="1044830"/>
                <a:gridCol w="908601"/>
                <a:gridCol w="618457"/>
              </a:tblGrid>
              <a:tr h="225192">
                <a:tc rowSpan="2">
                  <a:txBody>
                    <a:bodyPr/>
                    <a:lstStyle/>
                    <a:p>
                      <a:pPr marL="0" marR="0" indent="0" algn="ctr">
                        <a:lnSpc>
                          <a:spcPct val="150000"/>
                        </a:lnSpc>
                        <a:spcBef>
                          <a:spcPts val="0"/>
                        </a:spcBef>
                        <a:spcAft>
                          <a:spcPts val="0"/>
                        </a:spcAft>
                      </a:pPr>
                      <a:r>
                        <a:rPr lang="es-EC" sz="1100" b="1" dirty="0">
                          <a:latin typeface="Arial"/>
                          <a:ea typeface="Calibri"/>
                          <a:cs typeface="Arial"/>
                        </a:rPr>
                        <a:t>Estaciones</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marL="0" marR="0" indent="0" algn="ctr">
                        <a:lnSpc>
                          <a:spcPct val="150000"/>
                        </a:lnSpc>
                        <a:spcBef>
                          <a:spcPts val="0"/>
                        </a:spcBef>
                        <a:spcAft>
                          <a:spcPts val="0"/>
                        </a:spcAft>
                      </a:pPr>
                      <a:r>
                        <a:rPr lang="es-EC" sz="1100" b="1" dirty="0">
                          <a:latin typeface="Arial"/>
                          <a:ea typeface="Calibri"/>
                          <a:cs typeface="Arial"/>
                        </a:rPr>
                        <a:t>9-Sep-10</a:t>
                      </a:r>
                      <a:endParaRPr lang="en-US" sz="1100" dirty="0">
                        <a:latin typeface="Arial"/>
                        <a:ea typeface="Calibri"/>
                        <a:cs typeface="Times New Roman"/>
                      </a:endParaRPr>
                    </a:p>
                  </a:txBody>
                  <a:tcPr marL="66803" marR="66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dirty="0">
                          <a:latin typeface="Arial"/>
                          <a:ea typeface="Calibri"/>
                          <a:cs typeface="Arial"/>
                        </a:rPr>
                        <a:t>19-Oct-13</a:t>
                      </a:r>
                      <a:endParaRPr lang="en-US" sz="1100" dirty="0">
                        <a:latin typeface="Arial"/>
                        <a:ea typeface="Calibri"/>
                        <a:cs typeface="Times New Roman"/>
                      </a:endParaRPr>
                    </a:p>
                  </a:txBody>
                  <a:tcPr marL="66803" marR="66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100" b="1" dirty="0">
                          <a:latin typeface="Arial"/>
                          <a:ea typeface="Calibri"/>
                          <a:cs typeface="Arial"/>
                        </a:rPr>
                        <a:t>15-Sep-15</a:t>
                      </a:r>
                      <a:endParaRPr lang="en-US" sz="1100" dirty="0">
                        <a:latin typeface="Arial"/>
                        <a:ea typeface="Calibri"/>
                        <a:cs typeface="Times New Roman"/>
                      </a:endParaRPr>
                    </a:p>
                  </a:txBody>
                  <a:tcPr marL="66803" marR="66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r>
              <a:tr h="449044">
                <a:tc vMerge="1">
                  <a:txBody>
                    <a:bodyPr/>
                    <a:lstStyle/>
                    <a:p>
                      <a:endParaRPr lang="es-EC"/>
                    </a:p>
                  </a:txBody>
                  <a:tcPr/>
                </a:tc>
                <a:tc>
                  <a:txBody>
                    <a:bodyPr/>
                    <a:lstStyle/>
                    <a:p>
                      <a:pPr marL="0" marR="0" indent="0" algn="ctr">
                        <a:lnSpc>
                          <a:spcPct val="150000"/>
                        </a:lnSpc>
                        <a:spcBef>
                          <a:spcPts val="0"/>
                        </a:spcBef>
                        <a:spcAft>
                          <a:spcPts val="0"/>
                        </a:spcAft>
                      </a:pPr>
                      <a:r>
                        <a:rPr lang="es-EC" sz="1100" b="1">
                          <a:latin typeface="Arial"/>
                          <a:ea typeface="Calibri"/>
                          <a:cs typeface="Arial"/>
                        </a:rPr>
                        <a:t>NOx </a:t>
                      </a:r>
                      <a:r>
                        <a:rPr lang="es-EC" sz="1100" b="1">
                          <a:solidFill>
                            <a:srgbClr val="000000"/>
                          </a:solidFill>
                          <a:latin typeface="Arial"/>
                          <a:ea typeface="Times New Roman"/>
                          <a:cs typeface="Arial"/>
                        </a:rPr>
                        <a:t>(µg/m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latin typeface="Arial"/>
                          <a:ea typeface="Calibri"/>
                          <a:cs typeface="Arial"/>
                        </a:rPr>
                        <a:t>NSI</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latin typeface="Arial"/>
                          <a:ea typeface="Calibri"/>
                          <a:cs typeface="Arial"/>
                        </a:rPr>
                        <a:t>NOx </a:t>
                      </a:r>
                      <a:r>
                        <a:rPr lang="es-EC" sz="1100" b="1">
                          <a:solidFill>
                            <a:srgbClr val="000000"/>
                          </a:solidFill>
                          <a:latin typeface="Arial"/>
                          <a:ea typeface="Times New Roman"/>
                          <a:cs typeface="Arial"/>
                        </a:rPr>
                        <a:t>(µg/m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dirty="0">
                          <a:latin typeface="Arial"/>
                          <a:ea typeface="Calibri"/>
                          <a:cs typeface="Arial"/>
                        </a:rPr>
                        <a:t>NSI</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latin typeface="Arial"/>
                          <a:ea typeface="Calibri"/>
                          <a:cs typeface="Arial"/>
                        </a:rPr>
                        <a:t>NOx </a:t>
                      </a:r>
                      <a:r>
                        <a:rPr lang="es-EC" sz="1100" b="1">
                          <a:solidFill>
                            <a:srgbClr val="000000"/>
                          </a:solidFill>
                          <a:latin typeface="Arial"/>
                          <a:ea typeface="Times New Roman"/>
                          <a:cs typeface="Arial"/>
                        </a:rPr>
                        <a:t>(µg/m</a:t>
                      </a:r>
                      <a:r>
                        <a:rPr lang="es-EC" sz="1100" b="1" baseline="30000">
                          <a:solidFill>
                            <a:srgbClr val="000000"/>
                          </a:solidFill>
                          <a:latin typeface="Arial"/>
                          <a:ea typeface="Times New Roman"/>
                          <a:cs typeface="Arial"/>
                        </a:rPr>
                        <a:t>3</a:t>
                      </a:r>
                      <a:r>
                        <a:rPr lang="es-EC" sz="1100" b="1">
                          <a:solidFill>
                            <a:srgbClr val="000000"/>
                          </a:solidFill>
                          <a:latin typeface="Arial"/>
                          <a:ea typeface="Times New Roman"/>
                          <a:cs typeface="Arial"/>
                        </a:rPr>
                        <a:t>)</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100" b="1">
                          <a:latin typeface="Arial"/>
                          <a:ea typeface="Calibri"/>
                          <a:cs typeface="Arial"/>
                        </a:rPr>
                        <a:t>NSI</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5192">
                <a:tc>
                  <a:txBody>
                    <a:bodyPr/>
                    <a:lstStyle/>
                    <a:p>
                      <a:pPr marL="0" marR="0" indent="0" algn="ctr">
                        <a:lnSpc>
                          <a:spcPct val="150000"/>
                        </a:lnSpc>
                        <a:spcBef>
                          <a:spcPts val="0"/>
                        </a:spcBef>
                        <a:spcAft>
                          <a:spcPts val="0"/>
                        </a:spcAft>
                      </a:pPr>
                      <a:r>
                        <a:rPr lang="es-EC" sz="1100" b="1" dirty="0">
                          <a:latin typeface="Arial"/>
                          <a:ea typeface="Calibri"/>
                          <a:cs typeface="Arial"/>
                        </a:rPr>
                        <a:t>Cotocollao</a:t>
                      </a:r>
                      <a:endParaRPr lang="en-US" sz="1100" dirty="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57.36</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0.049</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27.26</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-0.057</a:t>
                      </a:r>
                      <a:endParaRPr lang="en-US" sz="110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31.3</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-0.517</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25192">
                <a:tc>
                  <a:txBody>
                    <a:bodyPr/>
                    <a:lstStyle/>
                    <a:p>
                      <a:pPr marL="0" marR="0" indent="0" algn="ctr">
                        <a:lnSpc>
                          <a:spcPct val="150000"/>
                        </a:lnSpc>
                        <a:spcBef>
                          <a:spcPts val="0"/>
                        </a:spcBef>
                        <a:spcAft>
                          <a:spcPts val="0"/>
                        </a:spcAft>
                      </a:pPr>
                      <a:r>
                        <a:rPr lang="es-EC" sz="1100" b="1" dirty="0">
                          <a:latin typeface="Arial"/>
                          <a:ea typeface="Calibri"/>
                          <a:cs typeface="Arial"/>
                        </a:rPr>
                        <a:t>Carapungo</a:t>
                      </a:r>
                      <a:endParaRPr lang="en-US" sz="1100" dirty="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47.99</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0.037</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59.2</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0.027</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38.69</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-0.490</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25192">
                <a:tc>
                  <a:txBody>
                    <a:bodyPr/>
                    <a:lstStyle/>
                    <a:p>
                      <a:pPr marL="0" marR="0" indent="0" algn="ctr">
                        <a:lnSpc>
                          <a:spcPct val="150000"/>
                        </a:lnSpc>
                        <a:spcBef>
                          <a:spcPts val="0"/>
                        </a:spcBef>
                        <a:spcAft>
                          <a:spcPts val="0"/>
                        </a:spcAft>
                      </a:pPr>
                      <a:r>
                        <a:rPr lang="es-EC" sz="1100" b="1">
                          <a:latin typeface="Arial"/>
                          <a:ea typeface="Calibri"/>
                          <a:cs typeface="Arial"/>
                        </a:rPr>
                        <a:t>Centro</a:t>
                      </a:r>
                      <a:endParaRPr lang="en-US" sz="110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54.36</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0.087</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66.63</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0.059</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31.68</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-0.046</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25192">
                <a:tc>
                  <a:txBody>
                    <a:bodyPr/>
                    <a:lstStyle/>
                    <a:p>
                      <a:pPr marL="0" marR="0" indent="0" algn="ctr">
                        <a:lnSpc>
                          <a:spcPct val="150000"/>
                        </a:lnSpc>
                        <a:spcBef>
                          <a:spcPts val="0"/>
                        </a:spcBef>
                        <a:spcAft>
                          <a:spcPts val="0"/>
                        </a:spcAft>
                      </a:pPr>
                      <a:r>
                        <a:rPr lang="es-EC" sz="1100" b="1">
                          <a:latin typeface="Arial"/>
                          <a:ea typeface="Calibri"/>
                          <a:cs typeface="Arial"/>
                        </a:rPr>
                        <a:t>Guamani</a:t>
                      </a:r>
                      <a:endParaRPr lang="en-US" sz="110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6.98</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0.093</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21.5</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-0.032</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15.6</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0.500</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25192">
                <a:tc>
                  <a:txBody>
                    <a:bodyPr/>
                    <a:lstStyle/>
                    <a:p>
                      <a:pPr marL="0" marR="0" indent="0" algn="ctr">
                        <a:lnSpc>
                          <a:spcPct val="150000"/>
                        </a:lnSpc>
                        <a:spcBef>
                          <a:spcPts val="0"/>
                        </a:spcBef>
                        <a:spcAft>
                          <a:spcPts val="0"/>
                        </a:spcAft>
                      </a:pPr>
                      <a:r>
                        <a:rPr lang="es-EC" sz="1100" b="1">
                          <a:latin typeface="Arial"/>
                          <a:ea typeface="Calibri"/>
                          <a:cs typeface="Arial"/>
                        </a:rPr>
                        <a:t>Los Chillos </a:t>
                      </a:r>
                      <a:endParaRPr lang="en-US" sz="1100">
                        <a:latin typeface="Arial"/>
                        <a:ea typeface="Calibri"/>
                        <a:cs typeface="Times New Roman"/>
                      </a:endParaRPr>
                    </a:p>
                  </a:txBody>
                  <a:tcPr marL="66803" marR="66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 -</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0.064</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a:latin typeface="Arial"/>
                          <a:ea typeface="Calibri"/>
                          <a:cs typeface="Arial"/>
                        </a:rPr>
                        <a:t>59.29</a:t>
                      </a:r>
                      <a:endParaRPr lang="en-US" sz="110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-0.062</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30.16</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a:lnSpc>
                          <a:spcPct val="150000"/>
                        </a:lnSpc>
                        <a:spcBef>
                          <a:spcPts val="0"/>
                        </a:spcBef>
                        <a:spcAft>
                          <a:spcPts val="0"/>
                        </a:spcAft>
                      </a:pPr>
                      <a:r>
                        <a:rPr lang="es-EC" sz="1100" dirty="0">
                          <a:latin typeface="Arial"/>
                          <a:ea typeface="Calibri"/>
                          <a:cs typeface="Arial"/>
                        </a:rPr>
                        <a:t>-0.533</a:t>
                      </a:r>
                      <a:endParaRPr lang="en-US" sz="1100" dirty="0">
                        <a:latin typeface="Arial"/>
                        <a:ea typeface="Calibri"/>
                        <a:cs typeface="Times New Roman"/>
                      </a:endParaRPr>
                    </a:p>
                  </a:txBody>
                  <a:tcPr marL="66803" marR="66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8" name="7 CuadroTexto"/>
          <p:cNvSpPr txBox="1"/>
          <p:nvPr/>
        </p:nvSpPr>
        <p:spPr>
          <a:xfrm>
            <a:off x="228600" y="152400"/>
            <a:ext cx="441146" cy="594008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2000" b="1" dirty="0" smtClean="0">
                <a:effectLst>
                  <a:outerShdw blurRad="38100" dist="38100" dir="2700000" algn="tl">
                    <a:srgbClr val="000000">
                      <a:alpha val="43137"/>
                    </a:srgbClr>
                  </a:outerShdw>
                </a:effectLst>
              </a:rPr>
              <a:t>N</a:t>
            </a:r>
          </a:p>
          <a:p>
            <a:r>
              <a:rPr lang="es-EC" sz="2000" b="1" dirty="0" smtClean="0">
                <a:effectLst>
                  <a:outerShdw blurRad="38100" dist="38100" dir="2700000" algn="tl">
                    <a:srgbClr val="000000">
                      <a:alpha val="43137"/>
                    </a:srgbClr>
                  </a:outerShdw>
                </a:effectLst>
              </a:rPr>
              <a:t>O</a:t>
            </a:r>
          </a:p>
          <a:p>
            <a:r>
              <a:rPr lang="es-EC" sz="2000" b="1" dirty="0" smtClean="0">
                <a:effectLst>
                  <a:outerShdw blurRad="38100" dist="38100" dir="2700000" algn="tl">
                    <a:srgbClr val="000000">
                      <a:alpha val="43137"/>
                    </a:srgbClr>
                  </a:outerShdw>
                </a:effectLst>
              </a:rPr>
              <a:t>x</a:t>
            </a:r>
          </a:p>
          <a:p>
            <a:endParaRPr lang="es-EC" sz="2000" b="1" dirty="0" smtClean="0">
              <a:effectLst>
                <a:outerShdw blurRad="38100" dist="38100" dir="2700000" algn="tl">
                  <a:srgbClr val="000000">
                    <a:alpha val="43137"/>
                  </a:srgbClr>
                </a:outerShdw>
              </a:effectLst>
            </a:endParaRP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V</a:t>
            </a:r>
          </a:p>
          <a:p>
            <a:r>
              <a:rPr lang="es-EC" sz="2000" b="1" dirty="0" smtClean="0">
                <a:effectLst>
                  <a:outerShdw blurRad="38100" dist="38100" dir="2700000" algn="tl">
                    <a:srgbClr val="000000">
                      <a:alpha val="43137"/>
                    </a:srgbClr>
                  </a:outerShdw>
                </a:effectLst>
              </a:rPr>
              <a:t>S</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I</a:t>
            </a:r>
          </a:p>
          <a:p>
            <a:r>
              <a:rPr lang="es-EC" sz="2000" b="1" dirty="0" smtClean="0">
                <a:effectLst>
                  <a:outerShdw blurRad="38100" dist="38100" dir="2700000" algn="tl">
                    <a:srgbClr val="000000">
                      <a:alpha val="43137"/>
                    </a:srgbClr>
                  </a:outerShdw>
                </a:effectLst>
              </a:rPr>
              <a:t>N</a:t>
            </a:r>
          </a:p>
          <a:p>
            <a:r>
              <a:rPr lang="es-EC" sz="2000" b="1" dirty="0" smtClean="0">
                <a:effectLst>
                  <a:outerShdw blurRad="38100" dist="38100" dir="2700000" algn="tl">
                    <a:srgbClr val="000000">
                      <a:alpha val="43137"/>
                    </a:srgbClr>
                  </a:outerShdw>
                </a:effectLst>
              </a:rPr>
              <a:t>D</a:t>
            </a:r>
          </a:p>
          <a:p>
            <a:r>
              <a:rPr lang="es-EC" sz="2000" b="1" dirty="0" smtClean="0">
                <a:effectLst>
                  <a:outerShdw blurRad="38100" dist="38100" dir="2700000" algn="tl">
                    <a:srgbClr val="000000">
                      <a:alpha val="43137"/>
                    </a:srgbClr>
                  </a:outerShdw>
                </a:effectLst>
              </a:rPr>
              <a:t>I</a:t>
            </a:r>
          </a:p>
          <a:p>
            <a:r>
              <a:rPr lang="es-EC" sz="2000" b="1" dirty="0" smtClean="0">
                <a:effectLst>
                  <a:outerShdw blurRad="38100" dist="38100" dir="2700000" algn="tl">
                    <a:srgbClr val="000000">
                      <a:alpha val="43137"/>
                    </a:srgbClr>
                  </a:outerShdw>
                </a:effectLst>
              </a:rPr>
              <a:t>C</a:t>
            </a:r>
          </a:p>
          <a:p>
            <a:r>
              <a:rPr lang="es-EC" sz="2000" b="1" dirty="0" smtClean="0">
                <a:effectLst>
                  <a:outerShdw blurRad="38100" dist="38100" dir="2700000" algn="tl">
                    <a:srgbClr val="000000">
                      <a:alpha val="43137"/>
                    </a:srgbClr>
                  </a:outerShdw>
                </a:effectLst>
              </a:rPr>
              <a:t>E</a:t>
            </a:r>
          </a:p>
          <a:p>
            <a:r>
              <a:rPr lang="es-EC" sz="2000" b="1" dirty="0" smtClean="0">
                <a:effectLst>
                  <a:outerShdw blurRad="38100" dist="38100" dir="2700000" algn="tl">
                    <a:srgbClr val="000000">
                      <a:alpha val="43137"/>
                    </a:srgbClr>
                  </a:outerShdw>
                </a:effectLst>
              </a:rPr>
              <a:t>S</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A</a:t>
            </a:r>
          </a:p>
          <a:p>
            <a:r>
              <a:rPr lang="es-EC" sz="2000" b="1" dirty="0" smtClean="0">
                <a:effectLst>
                  <a:outerShdw blurRad="38100" dist="38100" dir="2700000" algn="tl">
                    <a:srgbClr val="000000">
                      <a:alpha val="43137"/>
                    </a:srgbClr>
                  </a:outerShdw>
                </a:effectLst>
              </a:rPr>
              <a:t>M</a:t>
            </a:r>
          </a:p>
          <a:p>
            <a:r>
              <a:rPr lang="es-EC" sz="2000" b="1" dirty="0" smtClean="0">
                <a:effectLst>
                  <a:outerShdw blurRad="38100" dist="38100" dir="2700000" algn="tl">
                    <a:srgbClr val="000000">
                      <a:alpha val="43137"/>
                    </a:srgbClr>
                  </a:outerShdw>
                </a:effectLst>
              </a:rPr>
              <a:t>B.</a:t>
            </a:r>
            <a:endParaRPr lang="es-EC" sz="2000" b="1" dirty="0">
              <a:effectLst>
                <a:outerShdw blurRad="38100" dist="38100" dir="2700000" algn="tl">
                  <a:srgbClr val="000000">
                    <a:alpha val="43137"/>
                  </a:srgbClr>
                </a:outerShdw>
              </a:effectLst>
            </a:endParaRPr>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6732240" y="5661248"/>
            <a:ext cx="241176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1 Tabla"/>
          <p:cNvGraphicFramePr>
            <a:graphicFrameLocks noGrp="1"/>
          </p:cNvGraphicFramePr>
          <p:nvPr/>
        </p:nvGraphicFramePr>
        <p:xfrm>
          <a:off x="899590" y="3429000"/>
          <a:ext cx="7488831" cy="1872208"/>
        </p:xfrm>
        <a:graphic>
          <a:graphicData uri="http://schemas.openxmlformats.org/drawingml/2006/table">
            <a:tbl>
              <a:tblPr/>
              <a:tblGrid>
                <a:gridCol w="1224138"/>
                <a:gridCol w="1080120"/>
                <a:gridCol w="1080120"/>
                <a:gridCol w="1224136"/>
                <a:gridCol w="1080120"/>
                <a:gridCol w="936104"/>
                <a:gridCol w="864093"/>
              </a:tblGrid>
              <a:tr h="243144">
                <a:tc rowSpan="2">
                  <a:txBody>
                    <a:bodyPr/>
                    <a:lstStyle/>
                    <a:p>
                      <a:pPr algn="ctr" fontAlgn="ctr"/>
                      <a:r>
                        <a:rPr lang="en-US" sz="1200" b="1" i="0" u="none" strike="noStrike" dirty="0">
                          <a:solidFill>
                            <a:srgbClr val="000000"/>
                          </a:solidFill>
                          <a:latin typeface="+mn-lt"/>
                        </a:rPr>
                        <a:t>Estaciones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gridSpan="2">
                  <a:txBody>
                    <a:bodyPr/>
                    <a:lstStyle/>
                    <a:p>
                      <a:pPr algn="ctr" rtl="0" fontAlgn="t"/>
                      <a:r>
                        <a:rPr lang="en-US" sz="1200" b="1" i="0" u="none" strike="noStrike" dirty="0">
                          <a:solidFill>
                            <a:srgbClr val="000000"/>
                          </a:solidFill>
                          <a:latin typeface="+mn-lt"/>
                        </a:rPr>
                        <a:t>9-Sep-10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hMerge="1">
                  <a:txBody>
                    <a:bodyPr/>
                    <a:lstStyle/>
                    <a:p>
                      <a:endParaRPr lang="es-EC"/>
                    </a:p>
                  </a:txBody>
                  <a:tcPr/>
                </a:tc>
                <a:tc gridSpan="2">
                  <a:txBody>
                    <a:bodyPr/>
                    <a:lstStyle/>
                    <a:p>
                      <a:pPr algn="ctr" rtl="0" fontAlgn="t"/>
                      <a:r>
                        <a:rPr lang="en-US" sz="1200" b="1" i="0" u="none" strike="noStrike" dirty="0">
                          <a:solidFill>
                            <a:srgbClr val="000000"/>
                          </a:solidFill>
                          <a:latin typeface="+mn-lt"/>
                        </a:rPr>
                        <a:t>19-Oct-13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hMerge="1">
                  <a:txBody>
                    <a:bodyPr/>
                    <a:lstStyle/>
                    <a:p>
                      <a:endParaRPr lang="es-EC"/>
                    </a:p>
                  </a:txBody>
                  <a:tcPr/>
                </a:tc>
                <a:tc gridSpan="2">
                  <a:txBody>
                    <a:bodyPr/>
                    <a:lstStyle/>
                    <a:p>
                      <a:pPr algn="ctr" rtl="0" fontAlgn="t"/>
                      <a:r>
                        <a:rPr lang="en-US" sz="1200" b="1" i="0" u="none" strike="noStrike">
                          <a:solidFill>
                            <a:srgbClr val="000000"/>
                          </a:solidFill>
                          <a:latin typeface="+mn-lt"/>
                        </a:rPr>
                        <a:t>15-Sep-15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hMerge="1">
                  <a:txBody>
                    <a:bodyPr/>
                    <a:lstStyle/>
                    <a:p>
                      <a:endParaRPr lang="es-EC"/>
                    </a:p>
                  </a:txBody>
                  <a:tcPr/>
                </a:tc>
              </a:tr>
              <a:tr h="413344">
                <a:tc vMerge="1">
                  <a:txBody>
                    <a:bodyPr/>
                    <a:lstStyle/>
                    <a:p>
                      <a:endParaRPr lang="es-EC"/>
                    </a:p>
                  </a:txBody>
                  <a:tcPr/>
                </a:tc>
                <a:tc>
                  <a:txBody>
                    <a:bodyPr/>
                    <a:lstStyle/>
                    <a:p>
                      <a:pPr algn="ctr" rtl="0" fontAlgn="ctr"/>
                      <a:r>
                        <a:rPr lang="en-US" sz="1200" b="1" i="0" u="none" strike="noStrike" dirty="0">
                          <a:solidFill>
                            <a:srgbClr val="000000"/>
                          </a:solidFill>
                          <a:latin typeface="+mn-lt"/>
                        </a:rPr>
                        <a:t>NOx (µg/m3)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rtl="0" fontAlgn="ctr"/>
                      <a:r>
                        <a:rPr lang="en-US" sz="1200" b="1" i="0" u="none" strike="noStrike" dirty="0">
                          <a:solidFill>
                            <a:srgbClr val="000000"/>
                          </a:solidFill>
                          <a:latin typeface="+mn-lt"/>
                        </a:rPr>
                        <a:t>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rtl="0" fontAlgn="ctr"/>
                      <a:r>
                        <a:rPr lang="en-US" sz="1200" b="1" i="0" u="none" strike="noStrike" dirty="0">
                          <a:solidFill>
                            <a:srgbClr val="000000"/>
                          </a:solidFill>
                          <a:latin typeface="+mn-lt"/>
                        </a:rPr>
                        <a:t>NOx (µg/m3)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rtl="0" fontAlgn="ctr"/>
                      <a:r>
                        <a:rPr lang="en-US" sz="1200" b="1" i="0" u="none" strike="noStrike" dirty="0">
                          <a:solidFill>
                            <a:srgbClr val="000000"/>
                          </a:solidFill>
                          <a:latin typeface="+mn-lt"/>
                        </a:rPr>
                        <a:t>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rtl="0" fontAlgn="ctr"/>
                      <a:r>
                        <a:rPr lang="en-US" sz="1200" b="1" i="0" u="none" strike="noStrike" dirty="0">
                          <a:solidFill>
                            <a:srgbClr val="000000"/>
                          </a:solidFill>
                          <a:latin typeface="+mn-lt"/>
                        </a:rPr>
                        <a:t>NOx (µg/m3)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c>
                  <a:txBody>
                    <a:bodyPr/>
                    <a:lstStyle/>
                    <a:p>
                      <a:pPr algn="ctr" rtl="0" fontAlgn="ctr"/>
                      <a:r>
                        <a:rPr lang="en-US" sz="1200" b="1" i="0" u="none" strike="noStrike" dirty="0">
                          <a:solidFill>
                            <a:srgbClr val="000000"/>
                          </a:solidFill>
                          <a:latin typeface="+mn-lt"/>
                        </a:rPr>
                        <a:t>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85000"/>
                      </a:schemeClr>
                    </a:solidFill>
                  </a:tcPr>
                </a:tc>
              </a:tr>
              <a:tr h="243144">
                <a:tc>
                  <a:txBody>
                    <a:bodyPr/>
                    <a:lstStyle/>
                    <a:p>
                      <a:pPr algn="l" fontAlgn="b"/>
                      <a:r>
                        <a:rPr lang="en-US" sz="1200" b="1" i="0" u="none" strike="noStrike">
                          <a:solidFill>
                            <a:srgbClr val="000000"/>
                          </a:solidFill>
                          <a:latin typeface="+mn-lt"/>
                        </a:rPr>
                        <a:t>Cotocollao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57.36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42.383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27.26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mn-lt"/>
                        </a:rPr>
                        <a:t>40.3599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43.421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44">
                <a:tc>
                  <a:txBody>
                    <a:bodyPr/>
                    <a:lstStyle/>
                    <a:p>
                      <a:pPr algn="l" fontAlgn="b"/>
                      <a:r>
                        <a:rPr lang="en-US" sz="1200" b="1" i="0" u="none" strike="noStrike">
                          <a:solidFill>
                            <a:srgbClr val="000000"/>
                          </a:solidFill>
                          <a:latin typeface="+mn-lt"/>
                        </a:rPr>
                        <a:t>Carapungo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47.99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40.783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59.2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38.490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38.69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44.776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44">
                <a:tc>
                  <a:txBody>
                    <a:bodyPr/>
                    <a:lstStyle/>
                    <a:p>
                      <a:pPr algn="l" fontAlgn="b"/>
                      <a:r>
                        <a:rPr lang="en-US" sz="1200" b="1" i="0" u="none" strike="noStrike">
                          <a:solidFill>
                            <a:srgbClr val="000000"/>
                          </a:solidFill>
                          <a:latin typeface="+mn-lt"/>
                        </a:rPr>
                        <a:t>Centro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54.36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46.308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66.63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45.468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31.68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45.927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44">
                <a:tc>
                  <a:txBody>
                    <a:bodyPr/>
                    <a:lstStyle/>
                    <a:p>
                      <a:pPr algn="l" fontAlgn="b"/>
                      <a:r>
                        <a:rPr lang="en-US" sz="1200" b="1" i="0" u="none" strike="noStrike">
                          <a:solidFill>
                            <a:srgbClr val="000000"/>
                          </a:solidFill>
                          <a:latin typeface="+mn-lt"/>
                        </a:rPr>
                        <a:t>Guamani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6.98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43.177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21.5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35.059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42.703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44">
                <a:tc>
                  <a:txBody>
                    <a:bodyPr/>
                    <a:lstStyle/>
                    <a:p>
                      <a:pPr algn="l" fontAlgn="b"/>
                      <a:r>
                        <a:rPr lang="en-US" sz="1200" b="1" i="0" u="none" strike="noStrike">
                          <a:solidFill>
                            <a:srgbClr val="000000"/>
                          </a:solidFill>
                          <a:latin typeface="+mn-lt"/>
                        </a:rPr>
                        <a:t>Los Chillos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45.531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59.29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42.083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mn-lt"/>
                        </a:rPr>
                        <a:t>30.16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mn-lt"/>
                        </a:rPr>
                        <a:t>47.345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3" name="2 Tabla"/>
          <p:cNvGraphicFramePr>
            <a:graphicFrameLocks noGrp="1"/>
          </p:cNvGraphicFramePr>
          <p:nvPr/>
        </p:nvGraphicFramePr>
        <p:xfrm>
          <a:off x="971600" y="1124745"/>
          <a:ext cx="7488832" cy="2194560"/>
        </p:xfrm>
        <a:graphic>
          <a:graphicData uri="http://schemas.openxmlformats.org/drawingml/2006/table">
            <a:tbl>
              <a:tblPr/>
              <a:tblGrid>
                <a:gridCol w="1129316"/>
                <a:gridCol w="1129316"/>
                <a:gridCol w="1097400"/>
                <a:gridCol w="1167315"/>
                <a:gridCol w="1094358"/>
                <a:gridCol w="875486"/>
                <a:gridCol w="995641"/>
              </a:tblGrid>
              <a:tr h="243027">
                <a:tc rowSpan="2">
                  <a:txBody>
                    <a:bodyPr/>
                    <a:lstStyle/>
                    <a:p>
                      <a:pPr marL="0" marR="0" indent="0" algn="ctr">
                        <a:lnSpc>
                          <a:spcPct val="150000"/>
                        </a:lnSpc>
                        <a:spcBef>
                          <a:spcPts val="0"/>
                        </a:spcBef>
                        <a:spcAft>
                          <a:spcPts val="0"/>
                        </a:spcAft>
                      </a:pPr>
                      <a:r>
                        <a:rPr lang="es-EC" sz="1200" dirty="0">
                          <a:latin typeface="+mn-lt"/>
                          <a:ea typeface="Calibri"/>
                        </a:rPr>
                        <a:t/>
                      </a:r>
                      <a:br>
                        <a:rPr lang="es-EC" sz="1200" dirty="0">
                          <a:latin typeface="+mn-lt"/>
                          <a:ea typeface="Calibri"/>
                        </a:rPr>
                      </a:br>
                      <a:r>
                        <a:rPr lang="es-EC" sz="1200" b="1" dirty="0">
                          <a:solidFill>
                            <a:srgbClr val="000000"/>
                          </a:solidFill>
                          <a:latin typeface="+mn-lt"/>
                          <a:ea typeface="Times New Roman"/>
                          <a:cs typeface="Arial"/>
                        </a:rPr>
                        <a:t>Estaciones</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gridSpan="2">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9-Sep-10</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19-Oct-13</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15-Sep-15</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hMerge="1">
                  <a:txBody>
                    <a:bodyPr/>
                    <a:lstStyle/>
                    <a:p>
                      <a:endParaRPr lang="es-EC"/>
                    </a:p>
                  </a:txBody>
                  <a:tcPr/>
                </a:tc>
              </a:tr>
              <a:tr h="486054">
                <a:tc vMerge="1">
                  <a:txBody>
                    <a:bodyPr/>
                    <a:lstStyle/>
                    <a:p>
                      <a:endParaRPr lang="es-EC"/>
                    </a:p>
                  </a:txBody>
                  <a:tcPr/>
                </a:tc>
                <a:tc>
                  <a:txBody>
                    <a:bodyPr/>
                    <a:lstStyle/>
                    <a:p>
                      <a:pPr marL="0" marR="0" indent="0" algn="ctr">
                        <a:lnSpc>
                          <a:spcPct val="150000"/>
                        </a:lnSpc>
                        <a:spcBef>
                          <a:spcPts val="0"/>
                        </a:spcBef>
                        <a:spcAft>
                          <a:spcPts val="0"/>
                        </a:spcAft>
                      </a:pPr>
                      <a:r>
                        <a:rPr lang="es-EC" sz="1200" b="1" dirty="0">
                          <a:latin typeface="+mn-lt"/>
                          <a:ea typeface="Calibri"/>
                          <a:cs typeface="Arial"/>
                        </a:rPr>
                        <a:t>NOx </a:t>
                      </a:r>
                      <a:r>
                        <a:rPr lang="es-EC" sz="1200" b="1" dirty="0">
                          <a:solidFill>
                            <a:srgbClr val="000000"/>
                          </a:solidFill>
                          <a:latin typeface="+mn-lt"/>
                          <a:ea typeface="Times New Roman"/>
                          <a:cs typeface="Arial"/>
                        </a:rPr>
                        <a:t>(µg/m</a:t>
                      </a:r>
                      <a:r>
                        <a:rPr lang="es-EC" sz="1200" b="1" baseline="30000" dirty="0">
                          <a:solidFill>
                            <a:srgbClr val="000000"/>
                          </a:solidFill>
                          <a:latin typeface="+mn-lt"/>
                          <a:ea typeface="Times New Roman"/>
                          <a:cs typeface="Arial"/>
                        </a:rPr>
                        <a:t>3</a:t>
                      </a:r>
                      <a:r>
                        <a:rPr lang="es-EC" sz="1200" b="1" dirty="0">
                          <a:solidFill>
                            <a:srgbClr val="000000"/>
                          </a:solidFill>
                          <a:latin typeface="+mn-lt"/>
                          <a:ea typeface="Times New Roman"/>
                          <a:cs typeface="Arial"/>
                        </a:rPr>
                        <a:t>)</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SAVI</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200" b="1" dirty="0">
                          <a:latin typeface="+mn-lt"/>
                          <a:ea typeface="Calibri"/>
                          <a:cs typeface="Arial"/>
                        </a:rPr>
                        <a:t>NOx </a:t>
                      </a:r>
                      <a:r>
                        <a:rPr lang="es-EC" sz="1200" b="1" dirty="0">
                          <a:solidFill>
                            <a:srgbClr val="000000"/>
                          </a:solidFill>
                          <a:latin typeface="+mn-lt"/>
                          <a:ea typeface="Times New Roman"/>
                          <a:cs typeface="Arial"/>
                        </a:rPr>
                        <a:t>(µg/m</a:t>
                      </a:r>
                      <a:r>
                        <a:rPr lang="es-EC" sz="1200" b="1" baseline="30000" dirty="0">
                          <a:solidFill>
                            <a:srgbClr val="000000"/>
                          </a:solidFill>
                          <a:latin typeface="+mn-lt"/>
                          <a:ea typeface="Times New Roman"/>
                          <a:cs typeface="Arial"/>
                        </a:rPr>
                        <a:t>3</a:t>
                      </a:r>
                      <a:r>
                        <a:rPr lang="es-EC" sz="1200" b="1" dirty="0">
                          <a:solidFill>
                            <a:srgbClr val="000000"/>
                          </a:solidFill>
                          <a:latin typeface="+mn-lt"/>
                          <a:ea typeface="Times New Roman"/>
                          <a:cs typeface="Arial"/>
                        </a:rPr>
                        <a:t>)</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SAVI</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200" b="1">
                          <a:latin typeface="+mn-lt"/>
                          <a:ea typeface="Calibri"/>
                          <a:cs typeface="Arial"/>
                        </a:rPr>
                        <a:t>NOx </a:t>
                      </a:r>
                      <a:r>
                        <a:rPr lang="es-EC" sz="1200" b="1">
                          <a:solidFill>
                            <a:srgbClr val="000000"/>
                          </a:solidFill>
                          <a:latin typeface="+mn-lt"/>
                          <a:ea typeface="Times New Roman"/>
                          <a:cs typeface="Arial"/>
                        </a:rPr>
                        <a:t>(µg/m</a:t>
                      </a:r>
                      <a:r>
                        <a:rPr lang="es-EC" sz="1200" b="1" baseline="30000">
                          <a:solidFill>
                            <a:srgbClr val="000000"/>
                          </a:solidFill>
                          <a:latin typeface="+mn-lt"/>
                          <a:ea typeface="Times New Roman"/>
                          <a:cs typeface="Arial"/>
                        </a:rPr>
                        <a:t>3</a:t>
                      </a:r>
                      <a:r>
                        <a:rPr lang="es-EC" sz="1200" b="1">
                          <a:solidFill>
                            <a:srgbClr val="000000"/>
                          </a:solidFill>
                          <a:latin typeface="+mn-lt"/>
                          <a:ea typeface="Times New Roman"/>
                          <a:cs typeface="Arial"/>
                        </a:rPr>
                        <a:t>)</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SAVI</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r>
              <a:tr h="243027">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Cotocollao</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57.36</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0.136</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27.26</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0.094</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31.3</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0.117</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r>
              <a:tr h="243027">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Carapungo</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47.99</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0.028</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59.2</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-0.007</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38.69</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0.014</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r>
              <a:tr h="243027">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Centro</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54.36</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0.042</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66.63</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0.033</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31.68</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0.041</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r>
              <a:tr h="243027">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Guamani</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6.98</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0.171</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21.5</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0.105</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15.6</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0.079</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r>
              <a:tr h="243027">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Los Chillos</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0.085</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59.29</a:t>
                      </a:r>
                      <a:endParaRPr lang="en-US" sz="120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0.086</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30.16</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0.102</a:t>
                      </a:r>
                      <a:endParaRPr lang="en-US" sz="1200" dirty="0">
                        <a:latin typeface="+mn-lt"/>
                        <a:ea typeface="Calibri"/>
                        <a:cs typeface="Times New Roman"/>
                      </a:endParaRPr>
                    </a:p>
                  </a:txBody>
                  <a:tcPr marL="67288" marR="67288"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chemeClr val="bg1"/>
                    </a:solidFill>
                  </a:tcPr>
                </a:tc>
              </a:tr>
            </a:tbl>
          </a:graphicData>
        </a:graphic>
      </p:graphicFrame>
      <p:sp>
        <p:nvSpPr>
          <p:cNvPr id="5" name="4 Flecha derecha">
            <a:hlinkClick r:id="rId2" action="ppaction://hlinksldjump"/>
          </p:cNvPr>
          <p:cNvSpPr/>
          <p:nvPr/>
        </p:nvSpPr>
        <p:spPr>
          <a:xfrm>
            <a:off x="7668344" y="5805264"/>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uadroTexto"/>
          <p:cNvSpPr txBox="1"/>
          <p:nvPr/>
        </p:nvSpPr>
        <p:spPr>
          <a:xfrm>
            <a:off x="228600" y="152400"/>
            <a:ext cx="441146" cy="594008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2000" b="1" dirty="0" smtClean="0">
                <a:effectLst>
                  <a:outerShdw blurRad="38100" dist="38100" dir="2700000" algn="tl">
                    <a:srgbClr val="000000">
                      <a:alpha val="43137"/>
                    </a:srgbClr>
                  </a:outerShdw>
                </a:effectLst>
              </a:rPr>
              <a:t>N</a:t>
            </a:r>
          </a:p>
          <a:p>
            <a:r>
              <a:rPr lang="es-EC" sz="2000" b="1" dirty="0" smtClean="0">
                <a:effectLst>
                  <a:outerShdw blurRad="38100" dist="38100" dir="2700000" algn="tl">
                    <a:srgbClr val="000000">
                      <a:alpha val="43137"/>
                    </a:srgbClr>
                  </a:outerShdw>
                </a:effectLst>
              </a:rPr>
              <a:t>O</a:t>
            </a:r>
          </a:p>
          <a:p>
            <a:r>
              <a:rPr lang="es-EC" sz="2000" b="1" dirty="0" smtClean="0">
                <a:effectLst>
                  <a:outerShdw blurRad="38100" dist="38100" dir="2700000" algn="tl">
                    <a:srgbClr val="000000">
                      <a:alpha val="43137"/>
                    </a:srgbClr>
                  </a:outerShdw>
                </a:effectLst>
              </a:rPr>
              <a:t>x</a:t>
            </a:r>
          </a:p>
          <a:p>
            <a:endParaRPr lang="es-EC" sz="2000" b="1" dirty="0" smtClean="0">
              <a:effectLst>
                <a:outerShdw blurRad="38100" dist="38100" dir="2700000" algn="tl">
                  <a:srgbClr val="000000">
                    <a:alpha val="43137"/>
                  </a:srgbClr>
                </a:outerShdw>
              </a:effectLst>
            </a:endParaRP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V</a:t>
            </a:r>
          </a:p>
          <a:p>
            <a:r>
              <a:rPr lang="es-EC" sz="2000" b="1" dirty="0" smtClean="0">
                <a:effectLst>
                  <a:outerShdw blurRad="38100" dist="38100" dir="2700000" algn="tl">
                    <a:srgbClr val="000000">
                      <a:alpha val="43137"/>
                    </a:srgbClr>
                  </a:outerShdw>
                </a:effectLst>
              </a:rPr>
              <a:t>S</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I</a:t>
            </a:r>
          </a:p>
          <a:p>
            <a:r>
              <a:rPr lang="es-EC" sz="2000" b="1" dirty="0" smtClean="0">
                <a:effectLst>
                  <a:outerShdw blurRad="38100" dist="38100" dir="2700000" algn="tl">
                    <a:srgbClr val="000000">
                      <a:alpha val="43137"/>
                    </a:srgbClr>
                  </a:outerShdw>
                </a:effectLst>
              </a:rPr>
              <a:t>N</a:t>
            </a:r>
          </a:p>
          <a:p>
            <a:r>
              <a:rPr lang="es-EC" sz="2000" b="1" dirty="0" smtClean="0">
                <a:effectLst>
                  <a:outerShdw blurRad="38100" dist="38100" dir="2700000" algn="tl">
                    <a:srgbClr val="000000">
                      <a:alpha val="43137"/>
                    </a:srgbClr>
                  </a:outerShdw>
                </a:effectLst>
              </a:rPr>
              <a:t>D</a:t>
            </a:r>
          </a:p>
          <a:p>
            <a:r>
              <a:rPr lang="es-EC" sz="2000" b="1" dirty="0" smtClean="0">
                <a:effectLst>
                  <a:outerShdw blurRad="38100" dist="38100" dir="2700000" algn="tl">
                    <a:srgbClr val="000000">
                      <a:alpha val="43137"/>
                    </a:srgbClr>
                  </a:outerShdw>
                </a:effectLst>
              </a:rPr>
              <a:t>I</a:t>
            </a:r>
          </a:p>
          <a:p>
            <a:r>
              <a:rPr lang="es-EC" sz="2000" b="1" dirty="0" smtClean="0">
                <a:effectLst>
                  <a:outerShdw blurRad="38100" dist="38100" dir="2700000" algn="tl">
                    <a:srgbClr val="000000">
                      <a:alpha val="43137"/>
                    </a:srgbClr>
                  </a:outerShdw>
                </a:effectLst>
              </a:rPr>
              <a:t>C</a:t>
            </a:r>
          </a:p>
          <a:p>
            <a:r>
              <a:rPr lang="es-EC" sz="2000" b="1" dirty="0" smtClean="0">
                <a:effectLst>
                  <a:outerShdw blurRad="38100" dist="38100" dir="2700000" algn="tl">
                    <a:srgbClr val="000000">
                      <a:alpha val="43137"/>
                    </a:srgbClr>
                  </a:outerShdw>
                </a:effectLst>
              </a:rPr>
              <a:t>E</a:t>
            </a:r>
          </a:p>
          <a:p>
            <a:r>
              <a:rPr lang="es-EC" sz="2000" b="1" dirty="0" smtClean="0">
                <a:effectLst>
                  <a:outerShdw blurRad="38100" dist="38100" dir="2700000" algn="tl">
                    <a:srgbClr val="000000">
                      <a:alpha val="43137"/>
                    </a:srgbClr>
                  </a:outerShdw>
                </a:effectLst>
              </a:rPr>
              <a:t>S</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A</a:t>
            </a:r>
          </a:p>
          <a:p>
            <a:r>
              <a:rPr lang="es-EC" sz="2000" b="1" dirty="0" smtClean="0">
                <a:effectLst>
                  <a:outerShdw blurRad="38100" dist="38100" dir="2700000" algn="tl">
                    <a:srgbClr val="000000">
                      <a:alpha val="43137"/>
                    </a:srgbClr>
                  </a:outerShdw>
                </a:effectLst>
              </a:rPr>
              <a:t>M</a:t>
            </a:r>
          </a:p>
          <a:p>
            <a:r>
              <a:rPr lang="es-EC" sz="2000" b="1" dirty="0" smtClean="0">
                <a:effectLst>
                  <a:outerShdw blurRad="38100" dist="38100" dir="2700000" algn="tl">
                    <a:srgbClr val="000000">
                      <a:alpha val="43137"/>
                    </a:srgbClr>
                  </a:outerShdw>
                </a:effectLst>
              </a:rPr>
              <a:t>B.</a:t>
            </a:r>
            <a:endParaRPr lang="es-EC" sz="2000" b="1" dirty="0">
              <a:effectLst>
                <a:outerShdw blurRad="38100" dist="38100" dir="2700000" algn="tl">
                  <a:srgbClr val="000000">
                    <a:alpha val="43137"/>
                  </a:srgbClr>
                </a:outerShdw>
              </a:effectLst>
            </a:endParaRPr>
          </a:p>
        </p:txBody>
      </p:sp>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6660232" y="5733256"/>
            <a:ext cx="248376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CuadroTexto"/>
          <p:cNvSpPr txBox="1"/>
          <p:nvPr/>
        </p:nvSpPr>
        <p:spPr>
          <a:xfrm>
            <a:off x="228600" y="152400"/>
            <a:ext cx="397866" cy="563231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C" sz="2000" b="1" dirty="0" smtClean="0">
                <a:effectLst>
                  <a:outerShdw blurRad="38100" dist="38100" dir="2700000" algn="tl">
                    <a:srgbClr val="000000">
                      <a:alpha val="43137"/>
                    </a:srgbClr>
                  </a:outerShdw>
                </a:effectLst>
              </a:rPr>
              <a:t>N</a:t>
            </a:r>
          </a:p>
          <a:p>
            <a:r>
              <a:rPr lang="es-EC" sz="2000" b="1" dirty="0" smtClean="0">
                <a:effectLst>
                  <a:outerShdw blurRad="38100" dist="38100" dir="2700000" algn="tl">
                    <a:srgbClr val="000000">
                      <a:alpha val="43137"/>
                    </a:srgbClr>
                  </a:outerShdw>
                </a:effectLst>
              </a:rPr>
              <a:t>O</a:t>
            </a:r>
          </a:p>
          <a:p>
            <a:r>
              <a:rPr lang="es-EC" sz="2000" b="1" dirty="0" smtClean="0">
                <a:effectLst>
                  <a:outerShdw blurRad="38100" dist="38100" dir="2700000" algn="tl">
                    <a:srgbClr val="000000">
                      <a:alpha val="43137"/>
                    </a:srgbClr>
                  </a:outerShdw>
                </a:effectLst>
              </a:rPr>
              <a:t>x</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V</a:t>
            </a:r>
          </a:p>
          <a:p>
            <a:r>
              <a:rPr lang="es-EC" sz="2000" b="1" dirty="0" smtClean="0">
                <a:effectLst>
                  <a:outerShdw blurRad="38100" dist="38100" dir="2700000" algn="tl">
                    <a:srgbClr val="000000">
                      <a:alpha val="43137"/>
                    </a:srgbClr>
                  </a:outerShdw>
                </a:effectLst>
              </a:rPr>
              <a:t>S</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R</a:t>
            </a:r>
          </a:p>
          <a:p>
            <a:r>
              <a:rPr lang="es-EC" sz="2000" b="1" dirty="0" smtClean="0">
                <a:effectLst>
                  <a:outerShdw blurRad="38100" dist="38100" dir="2700000" algn="tl">
                    <a:srgbClr val="000000">
                      <a:alpha val="43137"/>
                    </a:srgbClr>
                  </a:outerShdw>
                </a:effectLst>
              </a:rPr>
              <a:t>E</a:t>
            </a:r>
          </a:p>
          <a:p>
            <a:r>
              <a:rPr lang="es-EC" sz="2000" b="1" dirty="0" smtClean="0">
                <a:effectLst>
                  <a:outerShdw blurRad="38100" dist="38100" dir="2700000" algn="tl">
                    <a:srgbClr val="000000">
                      <a:alpha val="43137"/>
                    </a:srgbClr>
                  </a:outerShdw>
                </a:effectLst>
              </a:rPr>
              <a:t>F.</a:t>
            </a:r>
          </a:p>
          <a:p>
            <a:endParaRPr lang="es-EC" sz="2000" b="1" dirty="0" smtClean="0">
              <a:effectLst>
                <a:outerShdw blurRad="38100" dist="38100" dir="2700000" algn="tl">
                  <a:srgbClr val="000000">
                    <a:alpha val="43137"/>
                  </a:srgbClr>
                </a:outerShdw>
              </a:effectLst>
            </a:endParaRPr>
          </a:p>
          <a:p>
            <a:r>
              <a:rPr lang="es-EC" sz="2000" b="1" dirty="0" smtClean="0">
                <a:effectLst>
                  <a:outerShdw blurRad="38100" dist="38100" dir="2700000" algn="tl">
                    <a:srgbClr val="000000">
                      <a:alpha val="43137"/>
                    </a:srgbClr>
                  </a:outerShdw>
                </a:effectLst>
              </a:rPr>
              <a:t>A</a:t>
            </a:r>
          </a:p>
          <a:p>
            <a:r>
              <a:rPr lang="es-EC" sz="2000" b="1" dirty="0" smtClean="0">
                <a:effectLst>
                  <a:outerShdw blurRad="38100" dist="38100" dir="2700000" algn="tl">
                    <a:srgbClr val="000000">
                      <a:alpha val="43137"/>
                    </a:srgbClr>
                  </a:outerShdw>
                </a:effectLst>
              </a:rPr>
              <a:t>T</a:t>
            </a:r>
          </a:p>
          <a:p>
            <a:r>
              <a:rPr lang="es-EC" sz="2000" b="1" dirty="0" smtClean="0">
                <a:effectLst>
                  <a:outerShdw blurRad="38100" dist="38100" dir="2700000" algn="tl">
                    <a:srgbClr val="000000">
                      <a:alpha val="43137"/>
                    </a:srgbClr>
                  </a:outerShdw>
                </a:effectLst>
              </a:rPr>
              <a:t>M</a:t>
            </a:r>
          </a:p>
          <a:p>
            <a:r>
              <a:rPr lang="es-EC" sz="2000" b="1" dirty="0" smtClean="0">
                <a:effectLst>
                  <a:outerShdw blurRad="38100" dist="38100" dir="2700000" algn="tl">
                    <a:srgbClr val="000000">
                      <a:alpha val="43137"/>
                    </a:srgbClr>
                  </a:outerShdw>
                </a:effectLst>
              </a:rPr>
              <a:t>O</a:t>
            </a:r>
          </a:p>
          <a:p>
            <a:r>
              <a:rPr lang="es-EC" sz="2000" b="1" dirty="0" smtClean="0">
                <a:effectLst>
                  <a:outerShdw blurRad="38100" dist="38100" dir="2700000" algn="tl">
                    <a:srgbClr val="000000">
                      <a:alpha val="43137"/>
                    </a:srgbClr>
                  </a:outerShdw>
                </a:effectLst>
              </a:rPr>
              <a:t>S</a:t>
            </a:r>
          </a:p>
          <a:p>
            <a:r>
              <a:rPr lang="es-EC" sz="2000" b="1" dirty="0" smtClean="0">
                <a:effectLst>
                  <a:outerShdw blurRad="38100" dist="38100" dir="2700000" algn="tl">
                    <a:srgbClr val="000000">
                      <a:alpha val="43137"/>
                    </a:srgbClr>
                  </a:outerShdw>
                </a:effectLst>
              </a:rPr>
              <a:t>F</a:t>
            </a:r>
          </a:p>
          <a:p>
            <a:endParaRPr lang="es-EC" sz="2000" b="1" dirty="0">
              <a:effectLst>
                <a:outerShdw blurRad="38100" dist="38100" dir="2700000" algn="tl">
                  <a:srgbClr val="000000">
                    <a:alpha val="43137"/>
                  </a:srgbClr>
                </a:outerShdw>
              </a:effectLst>
            </a:endParaRPr>
          </a:p>
        </p:txBody>
      </p:sp>
      <p:graphicFrame>
        <p:nvGraphicFramePr>
          <p:cNvPr id="3" name="2 Tabla"/>
          <p:cNvGraphicFramePr>
            <a:graphicFrameLocks noGrp="1"/>
          </p:cNvGraphicFramePr>
          <p:nvPr/>
        </p:nvGraphicFramePr>
        <p:xfrm>
          <a:off x="990600" y="152400"/>
          <a:ext cx="6096000" cy="1920240"/>
        </p:xfrm>
        <a:graphic>
          <a:graphicData uri="http://schemas.openxmlformats.org/drawingml/2006/table">
            <a:tbl>
              <a:tblPr/>
              <a:tblGrid>
                <a:gridCol w="1630070"/>
                <a:gridCol w="1248461"/>
                <a:gridCol w="996086"/>
                <a:gridCol w="1225297"/>
                <a:gridCol w="996086"/>
              </a:tblGrid>
              <a:tr h="272635">
                <a:tc gridSpan="5">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9-Sep-10</a:t>
                      </a:r>
                      <a:endParaRPr lang="en-US" sz="1200" dirty="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2635">
                <a:tc rowSpan="2">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ESTACIONES</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y</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x1</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x2</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x3</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72635">
                <a:tc vMerge="1">
                  <a:txBody>
                    <a:bodyPr/>
                    <a:lstStyle/>
                    <a:p>
                      <a:endParaRPr lang="es-EC"/>
                    </a:p>
                  </a:txBody>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NOx (µg/m3)</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b1</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b2</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b3</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72635">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Cotocollao</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57.36</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0.1454</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0.1322</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0.1117</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635">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Carapungo</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47.99</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0.2181</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0.2019</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0.2011</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635">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Centro</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54.36</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0.1288</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0.1122</a:t>
                      </a:r>
                      <a:endParaRPr lang="en-US" sz="1200" dirty="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0.0856</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635">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Guamani</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6.98</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0.1400</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0.1439</a:t>
                      </a:r>
                      <a:endParaRPr lang="en-US" sz="120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0.1205</a:t>
                      </a:r>
                      <a:endParaRPr lang="en-US" sz="1200" dirty="0">
                        <a:latin typeface="Arial"/>
                        <a:ea typeface="Calibri"/>
                        <a:cs typeface="Times New Roman"/>
                      </a:endParaRPr>
                    </a:p>
                  </a:txBody>
                  <a:tcPr marL="67767" marR="677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3 Tabla"/>
          <p:cNvGraphicFramePr>
            <a:graphicFrameLocks noGrp="1"/>
          </p:cNvGraphicFramePr>
          <p:nvPr/>
        </p:nvGraphicFramePr>
        <p:xfrm>
          <a:off x="2555776" y="2276872"/>
          <a:ext cx="6096000" cy="2194560"/>
        </p:xfrm>
        <a:graphic>
          <a:graphicData uri="http://schemas.openxmlformats.org/drawingml/2006/table">
            <a:tbl>
              <a:tblPr/>
              <a:tblGrid>
                <a:gridCol w="1444752"/>
                <a:gridCol w="1239926"/>
                <a:gridCol w="1260653"/>
                <a:gridCol w="1260653"/>
                <a:gridCol w="890016"/>
              </a:tblGrid>
              <a:tr h="255666">
                <a:tc gridSpan="5">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9-Sep-13</a:t>
                      </a:r>
                      <a:endParaRPr lang="en-US" sz="12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5666">
                <a:tc rowSpan="2">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ESTACIONES</a:t>
                      </a:r>
                      <a:endParaRPr lang="en-US" sz="12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y</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1</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2</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3</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5666">
                <a:tc vMerge="1">
                  <a:txBody>
                    <a:bodyPr/>
                    <a:lstStyle/>
                    <a:p>
                      <a:endParaRPr lang="es-EC"/>
                    </a:p>
                  </a:txBody>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NOx (µg/m3)</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b1</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b2</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b3</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5666">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Cotocollao</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27.26</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0.1749</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0.1585</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0.1347</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66">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Carapungo</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59.2</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0.2224</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0.2095</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0.1904</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66">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Centro</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66.63</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0.1564</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0.1181</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0.0955</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66">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Guamani</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21.5</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0.1654</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0.1581</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0.1409</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66">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Los Chillos</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59.29</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0.1611</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0.1437</a:t>
                      </a:r>
                      <a:endParaRPr lang="en-US" sz="120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0.1158</a:t>
                      </a:r>
                      <a:endParaRPr lang="en-US" sz="1200" dirty="0">
                        <a:latin typeface="Arial"/>
                        <a:ea typeface="Calibri"/>
                        <a:cs typeface="Times New Roman"/>
                      </a:endParaRPr>
                    </a:p>
                  </a:txBody>
                  <a:tcPr marL="68457" marR="684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Tabla"/>
          <p:cNvGraphicFramePr>
            <a:graphicFrameLocks noGrp="1"/>
          </p:cNvGraphicFramePr>
          <p:nvPr/>
        </p:nvGraphicFramePr>
        <p:xfrm>
          <a:off x="1115616" y="4509120"/>
          <a:ext cx="6096000" cy="2194560"/>
        </p:xfrm>
        <a:graphic>
          <a:graphicData uri="http://schemas.openxmlformats.org/drawingml/2006/table">
            <a:tbl>
              <a:tblPr/>
              <a:tblGrid>
                <a:gridCol w="1460602"/>
                <a:gridCol w="1198474"/>
                <a:gridCol w="1196035"/>
                <a:gridCol w="1196035"/>
                <a:gridCol w="1044854"/>
              </a:tblGrid>
              <a:tr h="252028">
                <a:tc gridSpan="5">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9-Sep-15</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2028">
                <a:tc rowSpan="2">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ESTACIONES</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y</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1</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2</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i="1">
                          <a:solidFill>
                            <a:srgbClr val="000000"/>
                          </a:solidFill>
                          <a:latin typeface="Arial"/>
                          <a:ea typeface="Times New Roman"/>
                          <a:cs typeface="Arial"/>
                        </a:rPr>
                        <a:t>x</a:t>
                      </a:r>
                      <a:r>
                        <a:rPr lang="en-US" sz="1200" b="1" i="1" baseline="-25000">
                          <a:solidFill>
                            <a:srgbClr val="000000"/>
                          </a:solidFill>
                          <a:latin typeface="Arial"/>
                          <a:ea typeface="Times New Roman"/>
                          <a:cs typeface="Arial"/>
                        </a:rPr>
                        <a:t>3</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2028">
                <a:tc vMerge="1">
                  <a:txBody>
                    <a:bodyPr/>
                    <a:lstStyle/>
                    <a:p>
                      <a:endParaRPr lang="es-EC"/>
                    </a:p>
                  </a:txBody>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NOx (µg/m3)</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b1</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b2</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b3</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2028">
                <a:tc>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Cotocollao</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31.3</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0.3205</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0.3082</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0.2806</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028">
                <a:tc>
                  <a:txBody>
                    <a:bodyPr/>
                    <a:lstStyle/>
                    <a:p>
                      <a:pPr marL="0" marR="0" indent="0" algn="ctr">
                        <a:lnSpc>
                          <a:spcPct val="150000"/>
                        </a:lnSpc>
                        <a:spcBef>
                          <a:spcPts val="0"/>
                        </a:spcBef>
                        <a:spcAft>
                          <a:spcPts val="0"/>
                        </a:spcAft>
                      </a:pPr>
                      <a:r>
                        <a:rPr lang="en-US" sz="1200" b="1" dirty="0">
                          <a:solidFill>
                            <a:srgbClr val="000000"/>
                          </a:solidFill>
                          <a:latin typeface="Arial"/>
                          <a:ea typeface="Times New Roman"/>
                          <a:cs typeface="Arial"/>
                        </a:rPr>
                        <a:t>Carapungo</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38.69</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0.4520</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0.4525</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0.3995</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028">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Centro</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31.68</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0.2841</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0.2686</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0.2365</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028">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Guamani</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15.6</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0.4156</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0.3945</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0.3223</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028">
                <a:tc>
                  <a:txBody>
                    <a:bodyPr/>
                    <a:lstStyle/>
                    <a:p>
                      <a:pPr marL="0" marR="0" indent="0" algn="ctr">
                        <a:lnSpc>
                          <a:spcPct val="150000"/>
                        </a:lnSpc>
                        <a:spcBef>
                          <a:spcPts val="0"/>
                        </a:spcBef>
                        <a:spcAft>
                          <a:spcPts val="0"/>
                        </a:spcAft>
                      </a:pPr>
                      <a:r>
                        <a:rPr lang="en-US" sz="1200" b="1">
                          <a:solidFill>
                            <a:srgbClr val="000000"/>
                          </a:solidFill>
                          <a:latin typeface="Arial"/>
                          <a:ea typeface="Times New Roman"/>
                          <a:cs typeface="Arial"/>
                        </a:rPr>
                        <a:t>Los Chillos</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30.16</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0.3021</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a:solidFill>
                            <a:srgbClr val="000000"/>
                          </a:solidFill>
                          <a:latin typeface="Arial"/>
                          <a:ea typeface="Times New Roman"/>
                          <a:cs typeface="Arial"/>
                        </a:rPr>
                        <a:t>0.2715</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n-US" sz="1200" dirty="0">
                          <a:solidFill>
                            <a:srgbClr val="000000"/>
                          </a:solidFill>
                          <a:latin typeface="Arial"/>
                          <a:ea typeface="Times New Roman"/>
                          <a:cs typeface="Arial"/>
                        </a:rPr>
                        <a:t>0.2559</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6 Flecha derecha">
            <a:hlinkClick r:id="rId2" action="ppaction://hlinksldjump"/>
          </p:cNvPr>
          <p:cNvSpPr/>
          <p:nvPr/>
        </p:nvSpPr>
        <p:spPr>
          <a:xfrm>
            <a:off x="7740352" y="6093296"/>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188640"/>
            <a:ext cx="3429000" cy="608112"/>
          </a:xfrm>
          <a:prstGeom prst="rect">
            <a:avLst/>
          </a:prstGeom>
        </p:spPr>
        <p:txBody>
          <a:bodyPr>
            <a:normAutofit/>
          </a:bodyPr>
          <a:lstStyle/>
          <a:p>
            <a:r>
              <a:rPr lang="es-EC" sz="3000" i="0" dirty="0" smtClean="0">
                <a:solidFill>
                  <a:schemeClr val="accent6"/>
                </a:solidFill>
                <a:latin typeface="Berlin Sans FB" pitchFamily="34" charset="0"/>
                <a:cs typeface="Aharoni" pitchFamily="2" charset="-79"/>
              </a:rPr>
              <a:t>PROBLEMÁTICA</a:t>
            </a:r>
            <a:endParaRPr lang="es-EC" sz="3000" i="0" dirty="0">
              <a:solidFill>
                <a:schemeClr val="accent6"/>
              </a:solidFill>
              <a:latin typeface="Berlin Sans FB" pitchFamily="34" charset="0"/>
              <a:cs typeface="Aharoni" pitchFamily="2" charset="-79"/>
            </a:endParaRPr>
          </a:p>
        </p:txBody>
      </p:sp>
      <p:sp>
        <p:nvSpPr>
          <p:cNvPr id="5" name="4 Rectángulo"/>
          <p:cNvSpPr/>
          <p:nvPr/>
        </p:nvSpPr>
        <p:spPr>
          <a:xfrm>
            <a:off x="467544" y="3933056"/>
            <a:ext cx="4572000" cy="923330"/>
          </a:xfrm>
          <a:prstGeom prst="rect">
            <a:avLst/>
          </a:prstGeom>
        </p:spPr>
        <p:txBody>
          <a:bodyPr>
            <a:spAutoFit/>
          </a:bodyPr>
          <a:lstStyle/>
          <a:p>
            <a:pPr algn="just"/>
            <a:r>
              <a:rPr lang="es-EC" dirty="0" smtClean="0"/>
              <a:t>La implementación de una Red de Monitoreo de atmosférico representa un alto costo.</a:t>
            </a:r>
            <a:endParaRPr lang="es-EC" dirty="0"/>
          </a:p>
        </p:txBody>
      </p:sp>
      <p:sp>
        <p:nvSpPr>
          <p:cNvPr id="7" name="6 Rectángulo"/>
          <p:cNvSpPr/>
          <p:nvPr/>
        </p:nvSpPr>
        <p:spPr>
          <a:xfrm>
            <a:off x="2987824" y="4941168"/>
            <a:ext cx="5562600" cy="923330"/>
          </a:xfrm>
          <a:prstGeom prst="rect">
            <a:avLst/>
          </a:prstGeom>
        </p:spPr>
        <p:txBody>
          <a:bodyPr wrap="square">
            <a:spAutoFit/>
          </a:bodyPr>
          <a:lstStyle/>
          <a:p>
            <a:pPr algn="just"/>
            <a:r>
              <a:rPr lang="es-EC" dirty="0" smtClean="0"/>
              <a:t>Eventos de magnitud como incendios, erupciones volcánicas, deslizamientos, </a:t>
            </a:r>
            <a:r>
              <a:rPr lang="es-EC" dirty="0" err="1" smtClean="0"/>
              <a:t>etc</a:t>
            </a:r>
            <a:r>
              <a:rPr lang="es-EC" dirty="0" smtClean="0"/>
              <a:t>, representan un incremento en la contaminación atmosférica. </a:t>
            </a:r>
            <a:endParaRPr lang="es-EC" dirty="0"/>
          </a:p>
        </p:txBody>
      </p:sp>
      <p:sp>
        <p:nvSpPr>
          <p:cNvPr id="2050" name="Rectangle 2"/>
          <p:cNvSpPr>
            <a:spLocks noChangeArrowheads="1"/>
          </p:cNvSpPr>
          <p:nvPr/>
        </p:nvSpPr>
        <p:spPr bwMode="auto">
          <a:xfrm>
            <a:off x="179512" y="1340768"/>
            <a:ext cx="5486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lang="es-EC" dirty="0" smtClean="0"/>
              <a:t>La falta de implementación de una Red de Monitoreo dificulta la acción de medir y  controlar contaminantes al aire primarios y secundarios</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866" name="AutoShape 2" descr="Image result for PROBLEMAT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36868" name="AutoShape 4" descr="Image result for PROBLEMAT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36870" name="Picture 6" descr="Image result for PROBLEMATICA"/>
          <p:cNvPicPr>
            <a:picLocks noChangeAspect="1" noChangeArrowheads="1"/>
          </p:cNvPicPr>
          <p:nvPr/>
        </p:nvPicPr>
        <p:blipFill>
          <a:blip r:embed="rId2" cstate="print"/>
          <a:srcRect/>
          <a:stretch>
            <a:fillRect/>
          </a:stretch>
        </p:blipFill>
        <p:spPr bwMode="auto">
          <a:xfrm>
            <a:off x="7000875" y="620688"/>
            <a:ext cx="2143125" cy="2143125"/>
          </a:xfrm>
          <a:prstGeom prst="rect">
            <a:avLst/>
          </a:prstGeom>
          <a:noFill/>
        </p:spPr>
      </p:pic>
      <p:sp>
        <p:nvSpPr>
          <p:cNvPr id="6" name="5 Rectángulo"/>
          <p:cNvSpPr/>
          <p:nvPr/>
        </p:nvSpPr>
        <p:spPr>
          <a:xfrm>
            <a:off x="2667000" y="2590800"/>
            <a:ext cx="5105400" cy="1200329"/>
          </a:xfrm>
          <a:prstGeom prst="rect">
            <a:avLst/>
          </a:prstGeom>
        </p:spPr>
        <p:txBody>
          <a:bodyPr wrap="square">
            <a:spAutoFit/>
          </a:bodyPr>
          <a:lstStyle/>
          <a:p>
            <a:pPr algn="just"/>
            <a:r>
              <a:rPr lang="es-EC" dirty="0" smtClean="0"/>
              <a:t>Los problemas de contaminación del aire, tienen un comportamiento  directamente proporcional con el aumento de la población e incremento del parque automotor.</a:t>
            </a:r>
            <a:endParaRPr lang="es-EC" dirty="0"/>
          </a:p>
        </p:txBody>
      </p:sp>
    </p:spTree>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452320" y="5661248"/>
            <a:ext cx="169168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1 Tabla"/>
          <p:cNvGraphicFramePr>
            <a:graphicFrameLocks noGrp="1"/>
          </p:cNvGraphicFramePr>
          <p:nvPr/>
        </p:nvGraphicFramePr>
        <p:xfrm>
          <a:off x="1547664" y="836712"/>
          <a:ext cx="6629401" cy="5760720"/>
        </p:xfrm>
        <a:graphic>
          <a:graphicData uri="http://schemas.openxmlformats.org/drawingml/2006/table">
            <a:tbl>
              <a:tblPr/>
              <a:tblGrid>
                <a:gridCol w="810113"/>
                <a:gridCol w="2234108"/>
                <a:gridCol w="1108436"/>
                <a:gridCol w="1260912"/>
                <a:gridCol w="1215832"/>
              </a:tblGrid>
              <a:tr h="243804">
                <a:tc gridSpan="5">
                  <a:txBody>
                    <a:bodyPr/>
                    <a:lstStyle/>
                    <a:p>
                      <a:pPr marL="0" marR="0" indent="0" algn="ctr">
                        <a:lnSpc>
                          <a:spcPct val="150000"/>
                        </a:lnSpc>
                        <a:spcBef>
                          <a:spcPts val="0"/>
                        </a:spcBef>
                        <a:spcAft>
                          <a:spcPts val="0"/>
                        </a:spcAft>
                      </a:pPr>
                      <a:r>
                        <a:rPr lang="es-EC" sz="1200" b="1" i="1" dirty="0">
                          <a:solidFill>
                            <a:srgbClr val="000000"/>
                          </a:solidFill>
                          <a:latin typeface="+mn-lt"/>
                          <a:ea typeface="Times New Roman"/>
                          <a:cs typeface="Arial"/>
                        </a:rPr>
                        <a:t>Imagen de Satélite 9-Sep-10</a:t>
                      </a:r>
                      <a:endParaRPr lang="en-US" sz="1200" dirty="0">
                        <a:latin typeface="+mn-lt"/>
                        <a:ea typeface="Calibri"/>
                        <a:cs typeface="Times New Roman"/>
                      </a:endParaRPr>
                    </a:p>
                  </a:txBody>
                  <a:tcPr marL="58057" marR="58057" marT="0" marB="0" anchor="ctr">
                    <a:lnL>
                      <a:noFill/>
                    </a:lnL>
                    <a:lnR>
                      <a:noFill/>
                    </a:lnR>
                    <a:lnT>
                      <a:noFill/>
                    </a:lnT>
                    <a:lnB>
                      <a:noFill/>
                    </a:lnB>
                    <a:solidFill>
                      <a:srgbClr val="A6A6A6"/>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1506">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Índice</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Simple</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Polinomial</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Exponencial</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Logarítmica</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r>
              <a:tr h="251506">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NDVI</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0.3659</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0.8883</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0.449</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0.242</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LWCI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0.8087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b="1" dirty="0">
                          <a:highlight>
                            <a:srgbClr val="00FF00"/>
                          </a:highlight>
                          <a:latin typeface="+mn-lt"/>
                          <a:ea typeface="Times New Roman"/>
                          <a:cs typeface="Arial"/>
                        </a:rPr>
                        <a:t>0.995</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0.8632</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NSI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0.3307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0.6819</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0.3739</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0.2819</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SAVI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0.3919</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b="1">
                          <a:solidFill>
                            <a:srgbClr val="FF0000"/>
                          </a:solidFill>
                          <a:latin typeface="+mn-lt"/>
                          <a:ea typeface="Times New Roman"/>
                          <a:cs typeface="Arial"/>
                        </a:rPr>
                        <a:t>0.975</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0.4721</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0.2798</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TB</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0.0055</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0.3287</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0.001</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0.004</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r>
              <a:tr h="251506">
                <a:tc>
                  <a:txBody>
                    <a:bodyPr/>
                    <a:lstStyle/>
                    <a:p>
                      <a:endParaRPr lang="en-US" sz="1200">
                        <a:latin typeface="+mn-lt"/>
                      </a:endParaRPr>
                    </a:p>
                  </a:txBody>
                  <a:tcPr marL="58057" marR="58057" marT="0" marB="0" anchor="ctr">
                    <a:lnL>
                      <a:noFill/>
                    </a:lnL>
                    <a:lnR>
                      <a:noFill/>
                    </a:lnR>
                    <a:lnT>
                      <a:noFill/>
                    </a:lnT>
                    <a:lnB>
                      <a:noFill/>
                    </a:lnB>
                    <a:solidFill>
                      <a:srgbClr val="A6A6A6"/>
                    </a:solidFill>
                  </a:tcPr>
                </a:tc>
                <a:tc gridSpan="4">
                  <a:txBody>
                    <a:bodyPr/>
                    <a:lstStyle/>
                    <a:p>
                      <a:pPr marL="0" marR="0" indent="0" algn="ctr">
                        <a:lnSpc>
                          <a:spcPct val="150000"/>
                        </a:lnSpc>
                        <a:spcBef>
                          <a:spcPts val="0"/>
                        </a:spcBef>
                        <a:spcAft>
                          <a:spcPts val="0"/>
                        </a:spcAft>
                      </a:pPr>
                      <a:r>
                        <a:rPr lang="es-EC" sz="1200" b="1" i="1" dirty="0">
                          <a:solidFill>
                            <a:srgbClr val="000000"/>
                          </a:solidFill>
                          <a:latin typeface="+mn-lt"/>
                          <a:ea typeface="Times New Roman"/>
                          <a:cs typeface="Arial"/>
                        </a:rPr>
                        <a:t>Imagen de  Satélite 19-Oct-13</a:t>
                      </a:r>
                      <a:endParaRPr lang="en-US" sz="1200" dirty="0">
                        <a:latin typeface="+mn-lt"/>
                        <a:ea typeface="Calibri"/>
                        <a:cs typeface="Times New Roman"/>
                      </a:endParaRPr>
                    </a:p>
                  </a:txBody>
                  <a:tcPr marL="58057" marR="58057" marT="0" marB="0" anchor="ctr">
                    <a:lnL>
                      <a:noFill/>
                    </a:lnL>
                    <a:lnR>
                      <a:noFill/>
                    </a:lnR>
                    <a:lnT>
                      <a:noFill/>
                    </a:lnT>
                    <a:lnB>
                      <a:noFill/>
                    </a:lnB>
                    <a:solidFill>
                      <a:srgbClr val="A6A6A6"/>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Índice</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Simple</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Polinomial</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Exponencial</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Logarítmica</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r>
              <a:tr h="251506">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NDVI</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0.4777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0.739</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0.4814</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LWCI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0.3997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0.5703</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0.3407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NSI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0.3552</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0.5566</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0.3068</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SAVI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0.5181</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b="1" dirty="0">
                          <a:solidFill>
                            <a:srgbClr val="FF0000"/>
                          </a:solidFill>
                          <a:highlight>
                            <a:srgbClr val="00FF00"/>
                          </a:highlight>
                          <a:latin typeface="+mn-lt"/>
                          <a:ea typeface="Times New Roman"/>
                          <a:cs typeface="Arial"/>
                        </a:rPr>
                        <a:t>0.815</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0.5198</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TB</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0.5224</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0.5253</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0.5227</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0.5254</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r>
              <a:tr h="251506">
                <a:tc>
                  <a:txBody>
                    <a:bodyPr/>
                    <a:lstStyle/>
                    <a:p>
                      <a:endParaRPr lang="en-US" sz="1200">
                        <a:latin typeface="+mn-lt"/>
                      </a:endParaRPr>
                    </a:p>
                  </a:txBody>
                  <a:tcPr marL="58057" marR="58057" marT="0" marB="0" anchor="ctr">
                    <a:lnL>
                      <a:noFill/>
                    </a:lnL>
                    <a:lnR>
                      <a:noFill/>
                    </a:lnR>
                    <a:lnT>
                      <a:noFill/>
                    </a:lnT>
                    <a:lnB>
                      <a:noFill/>
                    </a:lnB>
                    <a:solidFill>
                      <a:srgbClr val="A6A6A6"/>
                    </a:solidFill>
                  </a:tcPr>
                </a:tc>
                <a:tc gridSpan="4">
                  <a:txBody>
                    <a:bodyPr/>
                    <a:lstStyle/>
                    <a:p>
                      <a:pPr marL="0" marR="0" indent="0" algn="ctr">
                        <a:lnSpc>
                          <a:spcPct val="150000"/>
                        </a:lnSpc>
                        <a:spcBef>
                          <a:spcPts val="0"/>
                        </a:spcBef>
                        <a:spcAft>
                          <a:spcPts val="0"/>
                        </a:spcAft>
                      </a:pPr>
                      <a:r>
                        <a:rPr lang="es-EC" sz="1200" b="1" i="1" dirty="0">
                          <a:solidFill>
                            <a:srgbClr val="000000"/>
                          </a:solidFill>
                          <a:latin typeface="+mn-lt"/>
                          <a:ea typeface="Times New Roman"/>
                          <a:cs typeface="Arial"/>
                        </a:rPr>
                        <a:t>Imagen de Satélite 15-Sep-15</a:t>
                      </a:r>
                      <a:endParaRPr lang="en-US" sz="1200" dirty="0">
                        <a:latin typeface="+mn-lt"/>
                        <a:ea typeface="Calibri"/>
                        <a:cs typeface="Times New Roman"/>
                      </a:endParaRPr>
                    </a:p>
                  </a:txBody>
                  <a:tcPr marL="58057" marR="58057" marT="0" marB="0" anchor="ctr">
                    <a:lnL>
                      <a:noFill/>
                    </a:lnL>
                    <a:lnR>
                      <a:noFill/>
                    </a:lnR>
                    <a:lnT>
                      <a:noFill/>
                    </a:lnT>
                    <a:lnB>
                      <a:noFill/>
                    </a:lnB>
                    <a:solidFill>
                      <a:srgbClr val="A6A6A6"/>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Índice</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Simple</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Polinomial</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Exponencial</a:t>
                      </a:r>
                      <a:endParaRPr lang="en-US" sz="1200">
                        <a:latin typeface="+mn-lt"/>
                        <a:ea typeface="Calibri"/>
                        <a:cs typeface="Times New Roman"/>
                      </a:endParaRPr>
                    </a:p>
                  </a:txBody>
                  <a:tcPr marL="58057" marR="58057" marT="0" marB="0" anchor="ctr">
                    <a:lnL>
                      <a:noFill/>
                    </a:lnL>
                    <a:lnR>
                      <a:noFill/>
                    </a:lnR>
                    <a:lnT>
                      <a:noFill/>
                    </a:lnT>
                    <a:lnB>
                      <a:noFill/>
                    </a:lnB>
                    <a:solidFill>
                      <a:srgbClr val="D9D9D9"/>
                    </a:solidFill>
                  </a:tcPr>
                </a:tc>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Logarítmica</a:t>
                      </a:r>
                      <a:endParaRPr lang="en-US" sz="1200" dirty="0">
                        <a:latin typeface="+mn-lt"/>
                        <a:ea typeface="Calibri"/>
                        <a:cs typeface="Times New Roman"/>
                      </a:endParaRPr>
                    </a:p>
                  </a:txBody>
                  <a:tcPr marL="58057" marR="58057" marT="0" marB="0" anchor="ctr">
                    <a:lnL>
                      <a:noFill/>
                    </a:lnL>
                    <a:lnR>
                      <a:noFill/>
                    </a:lnR>
                    <a:lnT>
                      <a:noFill/>
                    </a:lnT>
                    <a:lnB>
                      <a:noFill/>
                    </a:lnB>
                    <a:solidFill>
                      <a:srgbClr val="D9D9D9"/>
                    </a:solidFill>
                  </a:tcPr>
                </a:tc>
              </a:tr>
              <a:tr h="251506">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NDVI</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0.1291</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0.7</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0.0711</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0.2801</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LWCI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0.1353</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0.403</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0.1987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0.1058</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NSI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0.7147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b="1" dirty="0">
                          <a:highlight>
                            <a:srgbClr val="00FF00"/>
                          </a:highlight>
                          <a:latin typeface="+mn-lt"/>
                          <a:ea typeface="Times New Roman"/>
                          <a:cs typeface="Arial"/>
                        </a:rPr>
                        <a:t>0.8631</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0.7627</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a:solidFill>
                            <a:srgbClr val="000000"/>
                          </a:solidFill>
                          <a:latin typeface="+mn-lt"/>
                          <a:ea typeface="Times New Roman"/>
                          <a:cs typeface="Arial"/>
                        </a:rPr>
                        <a:t>SAVI</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0.171</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b="1">
                          <a:solidFill>
                            <a:srgbClr val="FF0000"/>
                          </a:solidFill>
                          <a:latin typeface="+mn-lt"/>
                          <a:ea typeface="Times New Roman"/>
                          <a:cs typeface="Arial"/>
                        </a:rPr>
                        <a:t>0.7251</a:t>
                      </a:r>
                      <a:endParaRPr lang="en-US" sz="120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0.1073</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0.3123</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r>
              <a:tr h="251506">
                <a:tc>
                  <a:txBody>
                    <a:bodyPr/>
                    <a:lstStyle/>
                    <a:p>
                      <a:pPr marL="0" marR="0" indent="0" algn="ctr">
                        <a:lnSpc>
                          <a:spcPct val="150000"/>
                        </a:lnSpc>
                        <a:spcBef>
                          <a:spcPts val="0"/>
                        </a:spcBef>
                        <a:spcAft>
                          <a:spcPts val="0"/>
                        </a:spcAft>
                      </a:pPr>
                      <a:r>
                        <a:rPr lang="es-EC" sz="1200" b="1" dirty="0">
                          <a:solidFill>
                            <a:srgbClr val="000000"/>
                          </a:solidFill>
                          <a:latin typeface="+mn-lt"/>
                          <a:ea typeface="Times New Roman"/>
                          <a:cs typeface="Arial"/>
                        </a:rPr>
                        <a:t>TB</a:t>
                      </a:r>
                      <a:endParaRPr lang="en-US" sz="1200" dirty="0">
                        <a:latin typeface="+mn-lt"/>
                        <a:ea typeface="Calibri"/>
                        <a:cs typeface="Times New Roman"/>
                      </a:endParaRPr>
                    </a:p>
                  </a:txBody>
                  <a:tcPr marL="58057" marR="58057" marT="0" marB="0" anchor="ctr">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0.2327</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0.2435</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a:solidFill>
                            <a:srgbClr val="000000"/>
                          </a:solidFill>
                          <a:latin typeface="+mn-lt"/>
                          <a:ea typeface="Times New Roman"/>
                          <a:cs typeface="Arial"/>
                        </a:rPr>
                        <a:t>0.2877</a:t>
                      </a:r>
                      <a:endParaRPr lang="en-US" sz="1200">
                        <a:latin typeface="+mn-lt"/>
                        <a:ea typeface="Calibri"/>
                        <a:cs typeface="Times New Roman"/>
                      </a:endParaRPr>
                    </a:p>
                  </a:txBody>
                  <a:tcPr marL="58057" marR="58057" marT="0" marB="0" anchor="b">
                    <a:lnL>
                      <a:noFill/>
                    </a:lnL>
                    <a:lnR>
                      <a:noFill/>
                    </a:lnR>
                    <a:lnT>
                      <a:noFill/>
                    </a:lnT>
                    <a:lnB>
                      <a:noFill/>
                    </a:lnB>
                    <a:solidFill>
                      <a:schemeClr val="bg2"/>
                    </a:solidFill>
                  </a:tcPr>
                </a:tc>
                <a:tc>
                  <a:txBody>
                    <a:bodyPr/>
                    <a:lstStyle/>
                    <a:p>
                      <a:pPr marL="0" marR="0" indent="0" algn="ctr">
                        <a:lnSpc>
                          <a:spcPct val="150000"/>
                        </a:lnSpc>
                        <a:spcBef>
                          <a:spcPts val="0"/>
                        </a:spcBef>
                        <a:spcAft>
                          <a:spcPts val="0"/>
                        </a:spcAft>
                      </a:pPr>
                      <a:r>
                        <a:rPr lang="es-EC" sz="1200" dirty="0">
                          <a:solidFill>
                            <a:srgbClr val="000000"/>
                          </a:solidFill>
                          <a:latin typeface="+mn-lt"/>
                          <a:ea typeface="Times New Roman"/>
                          <a:cs typeface="Arial"/>
                        </a:rPr>
                        <a:t>0.2435</a:t>
                      </a:r>
                      <a:endParaRPr lang="en-US" sz="1200" dirty="0">
                        <a:latin typeface="+mn-lt"/>
                        <a:ea typeface="Calibri"/>
                        <a:cs typeface="Times New Roman"/>
                      </a:endParaRPr>
                    </a:p>
                  </a:txBody>
                  <a:tcPr marL="58057" marR="58057" marT="0" marB="0" anchor="b">
                    <a:lnL>
                      <a:noFill/>
                    </a:lnL>
                    <a:lnR>
                      <a:noFill/>
                    </a:lnR>
                    <a:lnT>
                      <a:noFill/>
                    </a:lnT>
                    <a:lnB>
                      <a:noFill/>
                    </a:lnB>
                    <a:solidFill>
                      <a:schemeClr val="bg2"/>
                    </a:solidFill>
                  </a:tcPr>
                </a:tc>
              </a:tr>
            </a:tbl>
          </a:graphicData>
        </a:graphic>
      </p:graphicFrame>
      <p:sp>
        <p:nvSpPr>
          <p:cNvPr id="43009" name="Rectangle 1"/>
          <p:cNvSpPr>
            <a:spLocks noChangeArrowheads="1"/>
          </p:cNvSpPr>
          <p:nvPr/>
        </p:nvSpPr>
        <p:spPr bwMode="auto">
          <a:xfrm>
            <a:off x="3563888" y="-37837"/>
            <a:ext cx="55801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000" i="0" u="none" strike="noStrike" cap="none" normalizeH="0" baseline="0" dirty="0" smtClean="0">
                <a:ln>
                  <a:noFill/>
                </a:ln>
                <a:effectLst/>
                <a:latin typeface="Berlin Sans FB" pitchFamily="34" charset="0"/>
                <a:ea typeface="Calibri" pitchFamily="34" charset="0"/>
                <a:cs typeface="Times New Roman" pitchFamily="18" charset="0"/>
              </a:rPr>
              <a:t>COEFICIENTE DE DETERMINACIÓN R</a:t>
            </a:r>
            <a:r>
              <a:rPr kumimoji="0" lang="es-EC" sz="2000" i="0" u="none" strike="noStrike" cap="none" normalizeH="0" baseline="30000" dirty="0" smtClean="0">
                <a:ln>
                  <a:noFill/>
                </a:ln>
                <a:effectLst/>
                <a:latin typeface="Berlin Sans FB" pitchFamily="34" charset="0"/>
                <a:ea typeface="Calibri" pitchFamily="34" charset="0"/>
                <a:cs typeface="Times New Roman" pitchFamily="18" charset="0"/>
              </a:rPr>
              <a:t>2</a:t>
            </a:r>
            <a:r>
              <a:rPr kumimoji="0" lang="es-EC" sz="2000" i="0" u="none" strike="noStrike" cap="none" normalizeH="0" baseline="0" dirty="0" smtClean="0">
                <a:ln>
                  <a:noFill/>
                </a:ln>
                <a:effectLst/>
                <a:latin typeface="Berlin Sans FB" pitchFamily="34" charset="0"/>
                <a:ea typeface="Calibri" pitchFamily="34" charset="0"/>
                <a:cs typeface="Times New Roman" pitchFamily="18" charset="0"/>
              </a:rPr>
              <a:t> PARA</a:t>
            </a:r>
            <a:r>
              <a:rPr kumimoji="0" lang="es-EC" sz="2000" i="0" u="none" strike="noStrike" cap="none" normalizeH="0" dirty="0" smtClean="0">
                <a:ln>
                  <a:noFill/>
                </a:ln>
                <a:effectLst/>
                <a:latin typeface="Berlin Sans FB" pitchFamily="34" charset="0"/>
                <a:ea typeface="Calibri" pitchFamily="34" charset="0"/>
                <a:cs typeface="Times New Roman" pitchFamily="18" charset="0"/>
              </a:rPr>
              <a:t> </a:t>
            </a:r>
            <a:r>
              <a:rPr kumimoji="0" lang="es-EC" sz="2000" i="0" u="none" strike="noStrike" cap="none" normalizeH="0" baseline="0" dirty="0" smtClean="0">
                <a:ln>
                  <a:noFill/>
                </a:ln>
                <a:effectLst/>
                <a:latin typeface="Berlin Sans FB" pitchFamily="34" charset="0"/>
                <a:ea typeface="Calibri" pitchFamily="34" charset="0"/>
                <a:cs typeface="Times New Roman" pitchFamily="18" charset="0"/>
              </a:rPr>
              <a:t>REGRESIONES NO LINEALES</a:t>
            </a:r>
            <a:endParaRPr kumimoji="0" lang="es-EC" sz="2000" i="0" u="none" strike="noStrike" cap="none" normalizeH="0" baseline="0" dirty="0" smtClean="0">
              <a:ln>
                <a:noFill/>
              </a:ln>
              <a:effectLst/>
              <a:latin typeface="Berlin Sans FB" pitchFamily="34" charset="0"/>
              <a:cs typeface="Arial" pitchFamily="34" charset="0"/>
            </a:endParaRPr>
          </a:p>
        </p:txBody>
      </p:sp>
      <p:sp>
        <p:nvSpPr>
          <p:cNvPr id="4" name="1 Título"/>
          <p:cNvSpPr txBox="1">
            <a:spLocks/>
          </p:cNvSpPr>
          <p:nvPr/>
        </p:nvSpPr>
        <p:spPr>
          <a:xfrm>
            <a:off x="251520" y="0"/>
            <a:ext cx="4495800" cy="548680"/>
          </a:xfrm>
          <a:prstGeom prst="rect">
            <a:avLst/>
          </a:prstGeom>
        </p:spPr>
        <p:txBody>
          <a:bodyPr vert="horz" anchor="ctr">
            <a:normAutofit/>
            <a:scene3d>
              <a:camera prst="orthographicFront"/>
              <a:lightRig rig="soft" dir="t"/>
            </a:scene3d>
            <a:sp3d prstMaterial="softEdge">
              <a:bevelT w="25400" h="2540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RESULTADOS</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
        <p:nvSpPr>
          <p:cNvPr id="6" name="5 Flecha izquierda">
            <a:hlinkClick r:id="rId2" action="ppaction://hlinksldjump"/>
          </p:cNvPr>
          <p:cNvSpPr/>
          <p:nvPr/>
        </p:nvSpPr>
        <p:spPr>
          <a:xfrm>
            <a:off x="179512" y="5661248"/>
            <a:ext cx="1080120"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971600" y="1484784"/>
          <a:ext cx="7512494" cy="2605430"/>
        </p:xfrm>
        <a:graphic>
          <a:graphicData uri="http://schemas.openxmlformats.org/drawingml/2006/table">
            <a:tbl>
              <a:tblPr/>
              <a:tblGrid>
                <a:gridCol w="1220029"/>
                <a:gridCol w="1389812"/>
                <a:gridCol w="1220029"/>
                <a:gridCol w="1232049"/>
                <a:gridCol w="1220029"/>
                <a:gridCol w="1230546"/>
              </a:tblGrid>
              <a:tr h="282922">
                <a:tc gridSpan="2">
                  <a:txBody>
                    <a:bodyPr/>
                    <a:lstStyle/>
                    <a:p>
                      <a:pPr marL="0" marR="0" indent="0" algn="ctr">
                        <a:lnSpc>
                          <a:spcPct val="150000"/>
                        </a:lnSpc>
                        <a:spcBef>
                          <a:spcPts val="0"/>
                        </a:spcBef>
                        <a:spcAft>
                          <a:spcPts val="0"/>
                        </a:spcAft>
                      </a:pPr>
                      <a:r>
                        <a:rPr lang="en-US" sz="1400" b="1" dirty="0">
                          <a:solidFill>
                            <a:srgbClr val="000000"/>
                          </a:solidFill>
                          <a:latin typeface="Arial"/>
                          <a:ea typeface="Times New Roman"/>
                          <a:cs typeface="Arial"/>
                        </a:rPr>
                        <a:t>2010</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n-US" sz="1400" b="1">
                          <a:solidFill>
                            <a:srgbClr val="000000"/>
                          </a:solidFill>
                          <a:latin typeface="Arial"/>
                          <a:ea typeface="Times New Roman"/>
                          <a:cs typeface="Arial"/>
                        </a:rPr>
                        <a:t>2013</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C"/>
                    </a:p>
                  </a:txBody>
                  <a:tcPr/>
                </a:tc>
                <a:tc gridSpan="2">
                  <a:txBody>
                    <a:bodyPr/>
                    <a:lstStyle/>
                    <a:p>
                      <a:pPr marL="0" marR="0" indent="0" algn="ctr">
                        <a:lnSpc>
                          <a:spcPct val="150000"/>
                        </a:lnSpc>
                        <a:spcBef>
                          <a:spcPts val="0"/>
                        </a:spcBef>
                        <a:spcAft>
                          <a:spcPts val="0"/>
                        </a:spcAft>
                      </a:pPr>
                      <a:r>
                        <a:rPr lang="en-US" sz="1400" b="1">
                          <a:solidFill>
                            <a:srgbClr val="000000"/>
                          </a:solidFill>
                          <a:latin typeface="Arial"/>
                          <a:ea typeface="Times New Roman"/>
                          <a:cs typeface="Arial"/>
                        </a:rPr>
                        <a:t>2015</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C"/>
                    </a:p>
                  </a:txBody>
                  <a:tcPr/>
                </a:tc>
              </a:tr>
              <a:tr h="365150">
                <a:tc>
                  <a:txBody>
                    <a:bodyPr/>
                    <a:lstStyle/>
                    <a:p>
                      <a:pPr marL="0" marR="0" indent="0" algn="ctr">
                        <a:lnSpc>
                          <a:spcPct val="150000"/>
                        </a:lnSpc>
                        <a:spcBef>
                          <a:spcPts val="0"/>
                        </a:spcBef>
                        <a:spcAft>
                          <a:spcPts val="0"/>
                        </a:spcAft>
                      </a:pPr>
                      <a:r>
                        <a:rPr lang="en-US" sz="1400" b="1" i="1">
                          <a:solidFill>
                            <a:srgbClr val="000000"/>
                          </a:solidFill>
                          <a:latin typeface="Arial"/>
                          <a:ea typeface="Times New Roman"/>
                          <a:cs typeface="Arial"/>
                        </a:rPr>
                        <a:t> </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400" b="1" i="1" dirty="0">
                          <a:solidFill>
                            <a:srgbClr val="000000"/>
                          </a:solidFill>
                          <a:latin typeface="Arial"/>
                          <a:ea typeface="Times New Roman"/>
                          <a:cs typeface="Arial"/>
                        </a:rPr>
                        <a:t>Coeficientes</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400" b="1" i="1" dirty="0">
                          <a:solidFill>
                            <a:srgbClr val="000000"/>
                          </a:solidFill>
                          <a:latin typeface="Arial"/>
                          <a:ea typeface="Times New Roman"/>
                          <a:cs typeface="Arial"/>
                        </a:rPr>
                        <a:t> </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400" b="1" i="1" dirty="0">
                          <a:solidFill>
                            <a:srgbClr val="000000"/>
                          </a:solidFill>
                          <a:latin typeface="Arial"/>
                          <a:ea typeface="Times New Roman"/>
                          <a:cs typeface="Arial"/>
                        </a:rPr>
                        <a:t>Coeficientes</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400" b="1" i="1" dirty="0">
                          <a:solidFill>
                            <a:srgbClr val="000000"/>
                          </a:solidFill>
                          <a:latin typeface="Arial"/>
                          <a:ea typeface="Times New Roman"/>
                          <a:cs typeface="Arial"/>
                        </a:rPr>
                        <a:t> </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0"/>
                        </a:spcBef>
                        <a:spcAft>
                          <a:spcPts val="0"/>
                        </a:spcAft>
                      </a:pPr>
                      <a:r>
                        <a:rPr lang="en-US" sz="1400" b="1" i="1">
                          <a:solidFill>
                            <a:srgbClr val="000000"/>
                          </a:solidFill>
                          <a:latin typeface="Arial"/>
                          <a:ea typeface="Times New Roman"/>
                          <a:cs typeface="Arial"/>
                        </a:rPr>
                        <a:t>Coeficientes</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45">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Intercepción</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597.6</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Intercepción</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-96.9</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dirty="0">
                          <a:solidFill>
                            <a:srgbClr val="000000"/>
                          </a:solidFill>
                          <a:latin typeface="Arial"/>
                          <a:ea typeface="Times New Roman"/>
                          <a:cs typeface="Arial"/>
                        </a:rPr>
                        <a:t>Intercepción</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37.0</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45">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b1 </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-392.9</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b1 </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1781.5</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dirty="0">
                          <a:solidFill>
                            <a:srgbClr val="000000"/>
                          </a:solidFill>
                          <a:latin typeface="Arial"/>
                          <a:ea typeface="Times New Roman"/>
                          <a:cs typeface="Arial"/>
                        </a:rPr>
                        <a:t>b1 </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dirty="0">
                          <a:solidFill>
                            <a:srgbClr val="000000"/>
                          </a:solidFill>
                          <a:latin typeface="Arial"/>
                          <a:ea typeface="Times New Roman"/>
                          <a:cs typeface="Arial"/>
                        </a:rPr>
                        <a:t>-475.1</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45">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b2</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-11239.7</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b2</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455.6</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b2</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dirty="0">
                          <a:solidFill>
                            <a:srgbClr val="000000"/>
                          </a:solidFill>
                          <a:latin typeface="Arial"/>
                          <a:ea typeface="Times New Roman"/>
                          <a:cs typeface="Arial"/>
                        </a:rPr>
                        <a:t>106.8</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45">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b3</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8977.6</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b3</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a:solidFill>
                            <a:srgbClr val="000000"/>
                          </a:solidFill>
                          <a:latin typeface="Arial"/>
                          <a:ea typeface="Times New Roman"/>
                          <a:cs typeface="Arial"/>
                        </a:rPr>
                        <a:t>-1784.7</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a:solidFill>
                            <a:srgbClr val="000000"/>
                          </a:solidFill>
                          <a:latin typeface="Arial"/>
                          <a:ea typeface="Times New Roman"/>
                          <a:cs typeface="Arial"/>
                        </a:rPr>
                        <a:t>b3</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r">
                        <a:lnSpc>
                          <a:spcPct val="150000"/>
                        </a:lnSpc>
                        <a:spcBef>
                          <a:spcPts val="0"/>
                        </a:spcBef>
                        <a:spcAft>
                          <a:spcPts val="0"/>
                        </a:spcAft>
                      </a:pPr>
                      <a:r>
                        <a:rPr lang="en-US" sz="1400" dirty="0">
                          <a:solidFill>
                            <a:srgbClr val="000000"/>
                          </a:solidFill>
                          <a:latin typeface="Arial"/>
                          <a:ea typeface="Times New Roman"/>
                          <a:cs typeface="Arial"/>
                        </a:rPr>
                        <a:t>417.7</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922">
                <a:tc gridSpan="6">
                  <a:txBody>
                    <a:bodyPr/>
                    <a:lstStyle/>
                    <a:p>
                      <a:pPr marL="0" marR="0" indent="0" algn="ctr">
                        <a:lnSpc>
                          <a:spcPct val="150000"/>
                        </a:lnSpc>
                        <a:spcBef>
                          <a:spcPts val="0"/>
                        </a:spcBef>
                        <a:spcAft>
                          <a:spcPts val="0"/>
                        </a:spcAft>
                      </a:pPr>
                      <a:r>
                        <a:rPr lang="es-EC" sz="1400" b="1" dirty="0">
                          <a:solidFill>
                            <a:srgbClr val="000000"/>
                          </a:solidFill>
                          <a:latin typeface="Arial"/>
                          <a:ea typeface="Times New Roman"/>
                          <a:cs typeface="Arial"/>
                        </a:rPr>
                        <a:t>Coeficiente de determinación para cada año</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1245">
                <a:tc>
                  <a:txBody>
                    <a:bodyPr/>
                    <a:lstStyle/>
                    <a:p>
                      <a:pPr marL="0" marR="0" indent="0" algn="l">
                        <a:lnSpc>
                          <a:spcPct val="150000"/>
                        </a:lnSpc>
                        <a:spcBef>
                          <a:spcPts val="0"/>
                        </a:spcBef>
                        <a:spcAft>
                          <a:spcPts val="0"/>
                        </a:spcAft>
                      </a:pPr>
                      <a:r>
                        <a:rPr lang="en-US" sz="1400" b="1" dirty="0">
                          <a:solidFill>
                            <a:srgbClr val="000000"/>
                          </a:solidFill>
                          <a:latin typeface="Arial"/>
                          <a:ea typeface="Times New Roman"/>
                          <a:cs typeface="Arial"/>
                        </a:rPr>
                        <a:t>R</a:t>
                      </a:r>
                      <a:r>
                        <a:rPr lang="en-US" sz="1400" b="1" baseline="30000" dirty="0">
                          <a:solidFill>
                            <a:srgbClr val="000000"/>
                          </a:solidFill>
                          <a:latin typeface="Arial"/>
                          <a:ea typeface="Times New Roman"/>
                          <a:cs typeface="Arial"/>
                        </a:rPr>
                        <a:t>2</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indent="0" algn="l">
                        <a:lnSpc>
                          <a:spcPct val="150000"/>
                        </a:lnSpc>
                        <a:spcBef>
                          <a:spcPts val="0"/>
                        </a:spcBef>
                        <a:spcAft>
                          <a:spcPts val="0"/>
                        </a:spcAft>
                      </a:pPr>
                      <a:r>
                        <a:rPr lang="en-US" sz="1400" dirty="0">
                          <a:solidFill>
                            <a:srgbClr val="000000"/>
                          </a:solidFill>
                          <a:latin typeface="Arial"/>
                          <a:ea typeface="Times New Roman"/>
                          <a:cs typeface="Arial"/>
                        </a:rPr>
                        <a:t>NA</a:t>
                      </a:r>
                      <a:endParaRPr lang="en-US" sz="1400" dirty="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a:lnSpc>
                          <a:spcPct val="150000"/>
                        </a:lnSpc>
                        <a:spcBef>
                          <a:spcPts val="0"/>
                        </a:spcBef>
                        <a:spcAft>
                          <a:spcPts val="0"/>
                        </a:spcAft>
                      </a:pPr>
                      <a:r>
                        <a:rPr lang="en-US" sz="1400" b="1">
                          <a:solidFill>
                            <a:srgbClr val="000000"/>
                          </a:solidFill>
                          <a:latin typeface="Arial"/>
                          <a:ea typeface="Times New Roman"/>
                          <a:cs typeface="Arial"/>
                        </a:rPr>
                        <a:t>R</a:t>
                      </a:r>
                      <a:r>
                        <a:rPr lang="en-US" sz="1400" b="1" baseline="30000">
                          <a:solidFill>
                            <a:srgbClr val="000000"/>
                          </a:solidFill>
                          <a:latin typeface="Arial"/>
                          <a:ea typeface="Times New Roman"/>
                          <a:cs typeface="Arial"/>
                        </a:rPr>
                        <a:t>2</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indent="0" algn="ctr">
                        <a:lnSpc>
                          <a:spcPct val="150000"/>
                        </a:lnSpc>
                        <a:spcBef>
                          <a:spcPts val="0"/>
                        </a:spcBef>
                        <a:spcAft>
                          <a:spcPts val="0"/>
                        </a:spcAft>
                      </a:pPr>
                      <a:r>
                        <a:rPr lang="en-US" sz="1400">
                          <a:solidFill>
                            <a:srgbClr val="000000"/>
                          </a:solidFill>
                          <a:latin typeface="Arial"/>
                          <a:ea typeface="Times New Roman"/>
                          <a:cs typeface="Arial"/>
                        </a:rPr>
                        <a:t>-0.179</a:t>
                      </a:r>
                      <a:endParaRPr lang="en-US" sz="1400">
                        <a:latin typeface="Arial"/>
                        <a:ea typeface="Calibri"/>
                        <a:cs typeface="Times New Roman"/>
                      </a:endParaRPr>
                    </a:p>
                  </a:txBody>
                  <a:tcPr marL="67513" marR="67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50000"/>
                        </a:lnSpc>
                        <a:spcBef>
                          <a:spcPts val="0"/>
                        </a:spcBef>
                        <a:spcAft>
                          <a:spcPts val="0"/>
                        </a:spcAft>
                      </a:pPr>
                      <a:r>
                        <a:rPr lang="en-US" sz="1400" b="1">
                          <a:solidFill>
                            <a:srgbClr val="000000"/>
                          </a:solidFill>
                          <a:latin typeface="Arial"/>
                          <a:ea typeface="Times New Roman"/>
                          <a:cs typeface="Arial"/>
                        </a:rPr>
                        <a:t>R</a:t>
                      </a:r>
                      <a:r>
                        <a:rPr lang="en-US" sz="1400" b="1" baseline="30000">
                          <a:solidFill>
                            <a:srgbClr val="000000"/>
                          </a:solidFill>
                          <a:latin typeface="Arial"/>
                          <a:ea typeface="Times New Roman"/>
                          <a:cs typeface="Arial"/>
                        </a:rPr>
                        <a:t>2</a:t>
                      </a:r>
                      <a:endParaRPr lang="en-US" sz="1400">
                        <a:latin typeface="Arial"/>
                        <a:ea typeface="Calibri"/>
                        <a:cs typeface="Times New Roman"/>
                      </a:endParaRPr>
                    </a:p>
                  </a:txBody>
                  <a:tcPr marL="67513" marR="675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indent="0" algn="ctr">
                        <a:lnSpc>
                          <a:spcPct val="150000"/>
                        </a:lnSpc>
                        <a:spcBef>
                          <a:spcPts val="0"/>
                        </a:spcBef>
                        <a:spcAft>
                          <a:spcPts val="0"/>
                        </a:spcAft>
                      </a:pPr>
                      <a:r>
                        <a:rPr lang="en-US" sz="1400" dirty="0">
                          <a:solidFill>
                            <a:srgbClr val="000000"/>
                          </a:solidFill>
                          <a:latin typeface="Arial"/>
                          <a:ea typeface="Times New Roman"/>
                          <a:cs typeface="Arial"/>
                        </a:rPr>
                        <a:t>0.720</a:t>
                      </a:r>
                      <a:endParaRPr lang="en-US" sz="1400" dirty="0">
                        <a:latin typeface="Arial"/>
                        <a:ea typeface="Calibri"/>
                        <a:cs typeface="Times New Roman"/>
                      </a:endParaRPr>
                    </a:p>
                  </a:txBody>
                  <a:tcPr marL="67513" marR="675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99592" y="620688"/>
            <a:ext cx="7620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2400" i="0" u="none" strike="noStrike" cap="none" normalizeH="0" baseline="0" dirty="0" smtClean="0">
                <a:ln>
                  <a:noFill/>
                </a:ln>
                <a:effectLst/>
                <a:latin typeface="Berlin Sans FB" pitchFamily="34" charset="0"/>
                <a:ea typeface="Calibri" pitchFamily="34" charset="0"/>
                <a:cs typeface="Times New Roman" pitchFamily="18" charset="0"/>
              </a:rPr>
              <a:t>COEFICIENTE DE DETERMINACIÓN R</a:t>
            </a:r>
            <a:r>
              <a:rPr kumimoji="0" lang="es-EC" sz="2400" i="0" u="none" strike="noStrike" cap="none" normalizeH="0" baseline="30000" dirty="0" smtClean="0">
                <a:ln>
                  <a:noFill/>
                </a:ln>
                <a:effectLst/>
                <a:latin typeface="Berlin Sans FB" pitchFamily="34" charset="0"/>
                <a:ea typeface="Calibri" pitchFamily="34" charset="0"/>
                <a:cs typeface="Times New Roman" pitchFamily="18" charset="0"/>
              </a:rPr>
              <a:t>2</a:t>
            </a:r>
            <a:r>
              <a:rPr kumimoji="0" lang="es-EC" sz="2400" i="0" u="none" strike="noStrike" cap="none" normalizeH="0" baseline="0" dirty="0" smtClean="0">
                <a:ln>
                  <a:noFill/>
                </a:ln>
                <a:effectLst/>
                <a:latin typeface="Berlin Sans FB" pitchFamily="34" charset="0"/>
                <a:ea typeface="Calibri" pitchFamily="34" charset="0"/>
                <a:cs typeface="Times New Roman" pitchFamily="18" charset="0"/>
              </a:rPr>
              <a:t> PARA</a:t>
            </a:r>
            <a:r>
              <a:rPr kumimoji="0" lang="es-EC" sz="2400" i="0" u="none" strike="noStrike" cap="none" normalizeH="0" dirty="0" smtClean="0">
                <a:ln>
                  <a:noFill/>
                </a:ln>
                <a:effectLst/>
                <a:latin typeface="Berlin Sans FB" pitchFamily="34" charset="0"/>
                <a:ea typeface="Calibri" pitchFamily="34" charset="0"/>
                <a:cs typeface="Times New Roman" pitchFamily="18" charset="0"/>
              </a:rPr>
              <a:t> </a:t>
            </a:r>
            <a:r>
              <a:rPr kumimoji="0" lang="es-EC" sz="2400" i="0" u="none" strike="noStrike" cap="none" normalizeH="0" baseline="0" dirty="0" smtClean="0">
                <a:ln>
                  <a:noFill/>
                </a:ln>
                <a:effectLst/>
                <a:latin typeface="Berlin Sans FB" pitchFamily="34" charset="0"/>
                <a:ea typeface="Calibri" pitchFamily="34" charset="0"/>
                <a:cs typeface="Times New Roman" pitchFamily="18" charset="0"/>
              </a:rPr>
              <a:t>REGRESIONES LINEAL</a:t>
            </a:r>
            <a:r>
              <a:rPr kumimoji="0" lang="es-EC" sz="2400" i="0" u="none" strike="noStrike" cap="none" normalizeH="0" dirty="0" smtClean="0">
                <a:ln>
                  <a:noFill/>
                </a:ln>
                <a:effectLst/>
                <a:latin typeface="Berlin Sans FB" pitchFamily="34" charset="0"/>
                <a:ea typeface="Calibri" pitchFamily="34" charset="0"/>
                <a:cs typeface="Times New Roman" pitchFamily="18" charset="0"/>
              </a:rPr>
              <a:t> MULTIPLE</a:t>
            </a:r>
            <a:endParaRPr kumimoji="0" lang="es-EC" sz="2400" i="0" u="none" strike="noStrike" cap="none" normalizeH="0" baseline="0" dirty="0" smtClean="0">
              <a:ln>
                <a:noFill/>
              </a:ln>
              <a:effectLst/>
              <a:latin typeface="Berlin Sans FB" pitchFamily="34" charset="0"/>
              <a:cs typeface="Arial" pitchFamily="34" charset="0"/>
            </a:endParaRPr>
          </a:p>
        </p:txBody>
      </p:sp>
      <p:graphicFrame>
        <p:nvGraphicFramePr>
          <p:cNvPr id="4" name="3 Tabla"/>
          <p:cNvGraphicFramePr>
            <a:graphicFrameLocks noGrp="1"/>
          </p:cNvGraphicFramePr>
          <p:nvPr/>
        </p:nvGraphicFramePr>
        <p:xfrm>
          <a:off x="1043608" y="4797152"/>
          <a:ext cx="2520280" cy="1080120"/>
        </p:xfrm>
        <a:graphic>
          <a:graphicData uri="http://schemas.openxmlformats.org/drawingml/2006/table">
            <a:tbl>
              <a:tblPr firstRow="1" bandRow="1">
                <a:tableStyleId>{F5AB1C69-6EDB-4FF4-983F-18BD219EF322}</a:tableStyleId>
              </a:tblPr>
              <a:tblGrid>
                <a:gridCol w="1260140"/>
                <a:gridCol w="1260140"/>
              </a:tblGrid>
              <a:tr h="360040">
                <a:tc>
                  <a:txBody>
                    <a:bodyPr/>
                    <a:lstStyle/>
                    <a:p>
                      <a:r>
                        <a:rPr lang="es-EC" sz="1400" b="0" dirty="0" smtClean="0">
                          <a:solidFill>
                            <a:schemeClr val="tx1"/>
                          </a:solidFill>
                        </a:rPr>
                        <a:t>b1</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r>
                        <a:rPr lang="es-EC" sz="1400" b="0" dirty="0" smtClean="0">
                          <a:solidFill>
                            <a:schemeClr val="tx1"/>
                          </a:solidFill>
                        </a:rPr>
                        <a:t>0.07</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40">
                <a:tc>
                  <a:txBody>
                    <a:bodyPr/>
                    <a:lstStyle/>
                    <a:p>
                      <a:r>
                        <a:rPr lang="es-EC" sz="1400" b="0" dirty="0" smtClean="0">
                          <a:solidFill>
                            <a:schemeClr val="tx1"/>
                          </a:solidFill>
                        </a:rPr>
                        <a:t>b2</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r>
                        <a:rPr lang="es-EC" sz="1400" b="0" dirty="0" smtClean="0">
                          <a:solidFill>
                            <a:schemeClr val="tx1"/>
                          </a:solidFill>
                        </a:rPr>
                        <a:t>0.44</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0040">
                <a:tc>
                  <a:txBody>
                    <a:bodyPr/>
                    <a:lstStyle/>
                    <a:p>
                      <a:r>
                        <a:rPr lang="es-EC" sz="1400" b="0" dirty="0" smtClean="0">
                          <a:solidFill>
                            <a:schemeClr val="tx1"/>
                          </a:solidFill>
                        </a:rPr>
                        <a:t>b3</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r>
                        <a:rPr lang="es-EC" sz="1400" b="0" dirty="0" smtClean="0">
                          <a:solidFill>
                            <a:schemeClr val="tx1"/>
                          </a:solidFill>
                        </a:rPr>
                        <a:t>0.37</a:t>
                      </a:r>
                      <a:endParaRPr lang="es-EC"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4 CuadroTexto"/>
          <p:cNvSpPr txBox="1"/>
          <p:nvPr/>
        </p:nvSpPr>
        <p:spPr>
          <a:xfrm>
            <a:off x="1043609" y="4221088"/>
            <a:ext cx="2592288" cy="584775"/>
          </a:xfrm>
          <a:prstGeom prst="rect">
            <a:avLst/>
          </a:prstGeom>
          <a:noFill/>
        </p:spPr>
        <p:txBody>
          <a:bodyPr wrap="square" rtlCol="0">
            <a:spAutoFit/>
          </a:bodyPr>
          <a:lstStyle/>
          <a:p>
            <a:r>
              <a:rPr lang="es-EC" sz="1600" dirty="0" smtClean="0"/>
              <a:t>R</a:t>
            </a:r>
            <a:r>
              <a:rPr lang="es-EC" sz="1600" baseline="30000" dirty="0" smtClean="0"/>
              <a:t>2</a:t>
            </a:r>
            <a:r>
              <a:rPr lang="es-EC" sz="1600" dirty="0" smtClean="0"/>
              <a:t> para cada banda</a:t>
            </a:r>
            <a:r>
              <a:rPr lang="en-US" sz="1600" dirty="0" smtClean="0"/>
              <a:t>/ Polinomial a</a:t>
            </a:r>
            <a:r>
              <a:rPr lang="es-EC" sz="1600" dirty="0" smtClean="0"/>
              <a:t>ñ</a:t>
            </a:r>
            <a:r>
              <a:rPr lang="en-US" sz="1600" dirty="0" smtClean="0"/>
              <a:t>o 2010</a:t>
            </a:r>
            <a:endParaRPr lang="es-EC" sz="1600" dirty="0"/>
          </a:p>
        </p:txBody>
      </p:sp>
      <p:sp>
        <p:nvSpPr>
          <p:cNvPr id="6" name="1 Título"/>
          <p:cNvSpPr txBox="1">
            <a:spLocks/>
          </p:cNvSpPr>
          <p:nvPr/>
        </p:nvSpPr>
        <p:spPr>
          <a:xfrm>
            <a:off x="251520" y="0"/>
            <a:ext cx="4495800" cy="54868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RESULTADOS</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95536" y="1700808"/>
          <a:ext cx="8458199" cy="3078704"/>
        </p:xfrm>
        <a:graphic>
          <a:graphicData uri="http://schemas.openxmlformats.org/drawingml/2006/table">
            <a:tbl>
              <a:tblPr/>
              <a:tblGrid>
                <a:gridCol w="1595887"/>
                <a:gridCol w="1755475"/>
                <a:gridCol w="1436298"/>
                <a:gridCol w="2931768"/>
                <a:gridCol w="738771"/>
              </a:tblGrid>
              <a:tr h="250856">
                <a:tc>
                  <a:txBody>
                    <a:bodyPr/>
                    <a:lstStyle/>
                    <a:p>
                      <a:pPr marL="0" marR="0" indent="0" algn="ctr">
                        <a:lnSpc>
                          <a:spcPct val="150000"/>
                        </a:lnSpc>
                        <a:spcBef>
                          <a:spcPts val="0"/>
                        </a:spcBef>
                        <a:spcAft>
                          <a:spcPts val="0"/>
                        </a:spcAft>
                      </a:pPr>
                      <a:r>
                        <a:rPr lang="es-EC" sz="1200" b="1" i="1" dirty="0">
                          <a:solidFill>
                            <a:srgbClr val="000000"/>
                          </a:solidFill>
                          <a:latin typeface="Arial"/>
                          <a:ea typeface="Times New Roman"/>
                          <a:cs typeface="Arial"/>
                        </a:rPr>
                        <a:t>Fecha Imagen</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a:lnSpc>
                          <a:spcPct val="150000"/>
                        </a:lnSpc>
                        <a:spcBef>
                          <a:spcPts val="0"/>
                        </a:spcBef>
                        <a:spcAft>
                          <a:spcPts val="0"/>
                        </a:spcAft>
                      </a:pPr>
                      <a:r>
                        <a:rPr lang="es-EC" sz="1200" b="1" i="1" dirty="0">
                          <a:solidFill>
                            <a:srgbClr val="000000"/>
                          </a:solidFill>
                          <a:latin typeface="Arial"/>
                          <a:ea typeface="Times New Roman"/>
                          <a:cs typeface="Arial"/>
                        </a:rPr>
                        <a:t>Tipo de Regresión</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a:lnSpc>
                          <a:spcPct val="150000"/>
                        </a:lnSpc>
                        <a:spcBef>
                          <a:spcPts val="0"/>
                        </a:spcBef>
                        <a:spcAft>
                          <a:spcPts val="0"/>
                        </a:spcAft>
                      </a:pPr>
                      <a:r>
                        <a:rPr lang="es-EC" sz="1200" b="1" i="1" dirty="0">
                          <a:solidFill>
                            <a:srgbClr val="000000"/>
                          </a:solidFill>
                          <a:latin typeface="Arial"/>
                          <a:ea typeface="Times New Roman"/>
                          <a:cs typeface="Arial"/>
                        </a:rPr>
                        <a:t>Relación</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a:lnSpc>
                          <a:spcPct val="150000"/>
                        </a:lnSpc>
                        <a:spcBef>
                          <a:spcPts val="0"/>
                        </a:spcBef>
                        <a:spcAft>
                          <a:spcPts val="0"/>
                        </a:spcAft>
                      </a:pPr>
                      <a:r>
                        <a:rPr lang="es-EC" sz="1200" b="1" dirty="0">
                          <a:solidFill>
                            <a:srgbClr val="000000"/>
                          </a:solidFill>
                          <a:latin typeface="Arial"/>
                          <a:ea typeface="Times New Roman"/>
                          <a:cs typeface="Arial"/>
                        </a:rPr>
                        <a:t>Ecuación de ajuste</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a:lnSpc>
                          <a:spcPct val="150000"/>
                        </a:lnSpc>
                        <a:spcBef>
                          <a:spcPts val="0"/>
                        </a:spcBef>
                        <a:spcAft>
                          <a:spcPts val="0"/>
                        </a:spcAft>
                      </a:pPr>
                      <a:r>
                        <a:rPr lang="es-EC" sz="1200" b="1" i="1" dirty="0">
                          <a:solidFill>
                            <a:srgbClr val="000000"/>
                          </a:solidFill>
                          <a:latin typeface="Arial"/>
                          <a:ea typeface="Times New Roman"/>
                          <a:cs typeface="Arial"/>
                        </a:rPr>
                        <a:t>R</a:t>
                      </a:r>
                      <a:r>
                        <a:rPr lang="es-EC" sz="1200" b="1" i="1" baseline="30000" dirty="0">
                          <a:solidFill>
                            <a:srgbClr val="000000"/>
                          </a:solidFill>
                          <a:latin typeface="Arial"/>
                          <a:ea typeface="Times New Roman"/>
                          <a:cs typeface="Arial"/>
                        </a:rPr>
                        <a:t>2</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426776">
                <a:tc rowSpan="2">
                  <a:txBody>
                    <a:bodyPr/>
                    <a:lstStyle/>
                    <a:p>
                      <a:pPr marL="0" marR="0" indent="0" algn="ctr">
                        <a:lnSpc>
                          <a:spcPct val="150000"/>
                        </a:lnSpc>
                        <a:spcBef>
                          <a:spcPts val="0"/>
                        </a:spcBef>
                        <a:spcAft>
                          <a:spcPts val="0"/>
                        </a:spcAft>
                      </a:pPr>
                      <a:r>
                        <a:rPr lang="es-EC" sz="1200" b="1" dirty="0">
                          <a:solidFill>
                            <a:srgbClr val="000000"/>
                          </a:solidFill>
                          <a:latin typeface="Arial"/>
                          <a:ea typeface="Times New Roman"/>
                          <a:cs typeface="Arial"/>
                        </a:rPr>
                        <a:t>9-Sep-10</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Polinomial 2do grado</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LWCI - NOx</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y = -1090.8x2 - 559.3x - 15.492</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0.995</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6776">
                <a:tc vMerge="1">
                  <a:txBody>
                    <a:bodyPr/>
                    <a:lstStyle/>
                    <a:p>
                      <a:endParaRPr lang="es-EC"/>
                    </a:p>
                  </a:txBody>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Polinomial 2do grado *</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R</a:t>
                      </a:r>
                      <a:r>
                        <a:rPr lang="es-EC" sz="1200" baseline="-25000">
                          <a:solidFill>
                            <a:srgbClr val="000000"/>
                          </a:solidFill>
                          <a:latin typeface="Arial"/>
                          <a:ea typeface="Times New Roman"/>
                          <a:cs typeface="Arial"/>
                        </a:rPr>
                        <a:t>atm</a:t>
                      </a:r>
                      <a:r>
                        <a:rPr lang="es-EC" sz="1200">
                          <a:solidFill>
                            <a:srgbClr val="000000"/>
                          </a:solidFill>
                          <a:latin typeface="Arial"/>
                          <a:ea typeface="Times New Roman"/>
                          <a:cs typeface="Arial"/>
                        </a:rPr>
                        <a:t>  - NOx</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y = 17249x2 - 5554.4x + 466.53</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0.444</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76">
                <a:tc rowSpan="2">
                  <a:txBody>
                    <a:bodyPr/>
                    <a:lstStyle/>
                    <a:p>
                      <a:pPr marL="0" marR="0" indent="0" algn="ctr">
                        <a:lnSpc>
                          <a:spcPct val="150000"/>
                        </a:lnSpc>
                        <a:spcBef>
                          <a:spcPts val="0"/>
                        </a:spcBef>
                        <a:spcAft>
                          <a:spcPts val="0"/>
                        </a:spcAft>
                      </a:pPr>
                      <a:r>
                        <a:rPr lang="es-EC" sz="1200" b="1">
                          <a:solidFill>
                            <a:srgbClr val="000000"/>
                          </a:solidFill>
                          <a:latin typeface="Arial"/>
                          <a:ea typeface="Times New Roman"/>
                          <a:cs typeface="Arial"/>
                        </a:rPr>
                        <a:t>19-Oct-13</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Polinomial 2do grado</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SAVI - NOx</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y = -9226.8x</a:t>
                      </a:r>
                      <a:r>
                        <a:rPr lang="es-EC" sz="1200" baseline="30000">
                          <a:solidFill>
                            <a:srgbClr val="000000"/>
                          </a:solidFill>
                          <a:latin typeface="Arial"/>
                          <a:ea typeface="Times New Roman"/>
                          <a:cs typeface="Arial"/>
                        </a:rPr>
                        <a:t>2</a:t>
                      </a:r>
                      <a:r>
                        <a:rPr lang="es-EC" sz="1200">
                          <a:solidFill>
                            <a:srgbClr val="000000"/>
                          </a:solidFill>
                          <a:latin typeface="Arial"/>
                          <a:ea typeface="Times New Roman"/>
                          <a:cs typeface="Arial"/>
                        </a:rPr>
                        <a:t> + 596.84x + 62.052</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0.815</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12130">
                <a:tc vMerge="1">
                  <a:txBody>
                    <a:bodyPr/>
                    <a:lstStyle/>
                    <a:p>
                      <a:endParaRPr lang="es-EC"/>
                    </a:p>
                  </a:txBody>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Lineal Múltiple</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R</a:t>
                      </a:r>
                      <a:r>
                        <a:rPr lang="es-EC" sz="1200" baseline="-25000" dirty="0">
                          <a:solidFill>
                            <a:srgbClr val="000000"/>
                          </a:solidFill>
                          <a:latin typeface="Arial"/>
                          <a:ea typeface="Times New Roman"/>
                          <a:cs typeface="Arial"/>
                        </a:rPr>
                        <a:t>atm</a:t>
                      </a:r>
                      <a:r>
                        <a:rPr lang="es-EC" sz="1200" dirty="0">
                          <a:solidFill>
                            <a:srgbClr val="000000"/>
                          </a:solidFill>
                          <a:latin typeface="Arial"/>
                          <a:ea typeface="Times New Roman"/>
                          <a:cs typeface="Arial"/>
                        </a:rPr>
                        <a:t> -  NOx</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y=-96.8777 + 1781.526 B1  +  455.6088 B2 - 1784.7406 B3</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-0.179</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76">
                <a:tc rowSpan="2">
                  <a:txBody>
                    <a:bodyPr/>
                    <a:lstStyle/>
                    <a:p>
                      <a:pPr marL="0" marR="0" indent="0" algn="ctr">
                        <a:lnSpc>
                          <a:spcPct val="150000"/>
                        </a:lnSpc>
                        <a:spcBef>
                          <a:spcPts val="0"/>
                        </a:spcBef>
                        <a:spcAft>
                          <a:spcPts val="0"/>
                        </a:spcAft>
                      </a:pPr>
                      <a:r>
                        <a:rPr lang="es-EC" sz="1200" b="1">
                          <a:solidFill>
                            <a:srgbClr val="000000"/>
                          </a:solidFill>
                          <a:latin typeface="Arial"/>
                          <a:ea typeface="Times New Roman"/>
                          <a:cs typeface="Arial"/>
                        </a:rPr>
                        <a:t>15-Sep-15</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Polinomial 2do grado</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NSI   -  NOx</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y = -28.952x</a:t>
                      </a:r>
                      <a:r>
                        <a:rPr lang="es-EC" sz="1200" baseline="30000" dirty="0">
                          <a:solidFill>
                            <a:srgbClr val="000000"/>
                          </a:solidFill>
                          <a:latin typeface="Arial"/>
                          <a:ea typeface="Times New Roman"/>
                          <a:cs typeface="Arial"/>
                        </a:rPr>
                        <a:t>2</a:t>
                      </a:r>
                      <a:r>
                        <a:rPr lang="es-EC" sz="1200" dirty="0">
                          <a:solidFill>
                            <a:srgbClr val="000000"/>
                          </a:solidFill>
                          <a:latin typeface="Arial"/>
                          <a:ea typeface="Times New Roman"/>
                          <a:cs typeface="Arial"/>
                        </a:rPr>
                        <a:t> - 17.907x + 31.639</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0.863</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01711">
                <a:tc vMerge="1">
                  <a:txBody>
                    <a:bodyPr/>
                    <a:lstStyle/>
                    <a:p>
                      <a:endParaRPr lang="es-EC"/>
                    </a:p>
                  </a:txBody>
                  <a:tcPr/>
                </a:tc>
                <a:tc>
                  <a:txBody>
                    <a:bodyPr/>
                    <a:lstStyle/>
                    <a:p>
                      <a:pPr marL="0" marR="0" indent="0" algn="ctr">
                        <a:lnSpc>
                          <a:spcPct val="150000"/>
                        </a:lnSpc>
                        <a:spcBef>
                          <a:spcPts val="0"/>
                        </a:spcBef>
                        <a:spcAft>
                          <a:spcPts val="0"/>
                        </a:spcAft>
                      </a:pPr>
                      <a:r>
                        <a:rPr lang="es-EC" sz="1200">
                          <a:solidFill>
                            <a:srgbClr val="000000"/>
                          </a:solidFill>
                          <a:latin typeface="Arial"/>
                          <a:ea typeface="Times New Roman"/>
                          <a:cs typeface="Arial"/>
                        </a:rPr>
                        <a:t>Lineal Múltiple</a:t>
                      </a:r>
                      <a:endParaRPr lang="en-US" sz="140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R</a:t>
                      </a:r>
                      <a:r>
                        <a:rPr lang="es-EC" sz="1200" baseline="-25000" dirty="0">
                          <a:solidFill>
                            <a:srgbClr val="000000"/>
                          </a:solidFill>
                          <a:latin typeface="Arial"/>
                          <a:ea typeface="Times New Roman"/>
                          <a:cs typeface="Arial"/>
                        </a:rPr>
                        <a:t>atm</a:t>
                      </a:r>
                      <a:r>
                        <a:rPr lang="es-EC" sz="1200" dirty="0">
                          <a:solidFill>
                            <a:srgbClr val="000000"/>
                          </a:solidFill>
                          <a:latin typeface="Arial"/>
                          <a:ea typeface="Times New Roman"/>
                          <a:cs typeface="Arial"/>
                        </a:rPr>
                        <a:t> -  NOx</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Y = 36.9528 - 475.0552 B1 + 106.8278 B2 + 417.7488 B3</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a:lnSpc>
                          <a:spcPct val="150000"/>
                        </a:lnSpc>
                        <a:spcBef>
                          <a:spcPts val="0"/>
                        </a:spcBef>
                        <a:spcAft>
                          <a:spcPts val="0"/>
                        </a:spcAft>
                      </a:pPr>
                      <a:r>
                        <a:rPr lang="es-EC" sz="1200" dirty="0">
                          <a:solidFill>
                            <a:srgbClr val="000000"/>
                          </a:solidFill>
                          <a:latin typeface="Arial"/>
                          <a:ea typeface="Times New Roman"/>
                          <a:cs typeface="Arial"/>
                        </a:rPr>
                        <a:t>0.720</a:t>
                      </a:r>
                      <a:endParaRPr lang="en-US" sz="1400" dirty="0">
                        <a:latin typeface="Arial"/>
                        <a:ea typeface="Calibri"/>
                        <a:cs typeface="Times New Roman"/>
                      </a:endParaRPr>
                    </a:p>
                  </a:txBody>
                  <a:tcPr marL="36945" marR="369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611560" y="764704"/>
            <a:ext cx="8229600" cy="830997"/>
          </a:xfrm>
          <a:prstGeom prst="rect">
            <a:avLst/>
          </a:prstGeom>
        </p:spPr>
        <p:txBody>
          <a:bodyPr wrap="square">
            <a:spAutoFit/>
          </a:bodyPr>
          <a:lstStyle/>
          <a:p>
            <a:pPr algn="ctr"/>
            <a:r>
              <a:rPr lang="es-EC" sz="2400" dirty="0" smtClean="0">
                <a:latin typeface="Berlin Sans FB" pitchFamily="34" charset="0"/>
              </a:rPr>
              <a:t>ECUACIÓN DE AJUSTE Y COEFICIENTE DE DETERMINACIÓN PARA  CADA REGRESIÓN</a:t>
            </a:r>
            <a:endParaRPr lang="es-EC" sz="2400" dirty="0">
              <a:latin typeface="Berlin Sans FB" pitchFamily="34" charset="0"/>
            </a:endParaRPr>
          </a:p>
        </p:txBody>
      </p:sp>
      <p:sp>
        <p:nvSpPr>
          <p:cNvPr id="8" name="1 Título"/>
          <p:cNvSpPr txBox="1">
            <a:spLocks/>
          </p:cNvSpPr>
          <p:nvPr/>
        </p:nvSpPr>
        <p:spPr>
          <a:xfrm>
            <a:off x="251520" y="0"/>
            <a:ext cx="4495800" cy="54868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RESULTADOS</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Tree>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827584" y="1772816"/>
          <a:ext cx="6858001" cy="1368152"/>
        </p:xfrm>
        <a:graphic>
          <a:graphicData uri="http://schemas.openxmlformats.org/drawingml/2006/table">
            <a:tbl>
              <a:tblPr/>
              <a:tblGrid>
                <a:gridCol w="2048963"/>
                <a:gridCol w="4809038"/>
              </a:tblGrid>
              <a:tr h="408446">
                <a:tc>
                  <a:txBody>
                    <a:bodyPr/>
                    <a:lstStyle/>
                    <a:p>
                      <a:pPr algn="ctr" fontAlgn="ctr"/>
                      <a:r>
                        <a:rPr lang="es-EC" sz="1200" b="1" i="1" u="none" strike="noStrike" noProof="0" dirty="0" smtClean="0">
                          <a:solidFill>
                            <a:srgbClr val="000000"/>
                          </a:solidFill>
                          <a:latin typeface="Arial" pitchFamily="34" charset="0"/>
                          <a:cs typeface="Arial" pitchFamily="34" charset="0"/>
                        </a:rPr>
                        <a:t>Fecha </a:t>
                      </a:r>
                      <a:r>
                        <a:rPr lang="es-EC" sz="1200" b="1" i="1" u="none" strike="noStrike" noProof="0" dirty="0" err="1" smtClean="0">
                          <a:solidFill>
                            <a:srgbClr val="000000"/>
                          </a:solidFill>
                          <a:latin typeface="Arial" pitchFamily="34" charset="0"/>
                          <a:cs typeface="Arial" pitchFamily="34" charset="0"/>
                        </a:rPr>
                        <a:t>Imágen</a:t>
                      </a:r>
                      <a:endParaRPr lang="es-EC" sz="1200" b="1" i="1"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EC" sz="1200" b="1" i="0" u="none" strike="noStrike" noProof="0" smtClean="0">
                          <a:solidFill>
                            <a:srgbClr val="000000"/>
                          </a:solidFill>
                          <a:latin typeface="Arial" pitchFamily="34" charset="0"/>
                          <a:cs typeface="Arial" pitchFamily="34" charset="0"/>
                        </a:rPr>
                        <a:t>Ecuacion Final mejor ajustada</a:t>
                      </a:r>
                      <a:endParaRPr lang="es-EC" sz="1200" b="1" i="0" u="none" strike="noStrike" noProof="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319902">
                <a:tc>
                  <a:txBody>
                    <a:bodyPr/>
                    <a:lstStyle/>
                    <a:p>
                      <a:pPr algn="ctr" fontAlgn="ctr"/>
                      <a:r>
                        <a:rPr lang="es-EC" sz="1200" b="1" i="0" u="none" strike="noStrike" noProof="0" dirty="0" smtClean="0">
                          <a:solidFill>
                            <a:srgbClr val="000000"/>
                          </a:solidFill>
                          <a:latin typeface="Arial" pitchFamily="34" charset="0"/>
                          <a:cs typeface="Arial" pitchFamily="34" charset="0"/>
                        </a:rPr>
                        <a:t>9-Sep-10</a:t>
                      </a:r>
                      <a:endParaRPr lang="es-EC" sz="1200" b="1" i="0"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200" b="0" i="0" u="none" strike="noStrike" noProof="0" smtClean="0">
                          <a:solidFill>
                            <a:srgbClr val="000000"/>
                          </a:solidFill>
                          <a:latin typeface="Arial" pitchFamily="34" charset="0"/>
                          <a:cs typeface="Arial" pitchFamily="34" charset="0"/>
                        </a:rPr>
                        <a:t>NOx=-1090.8(LWCI</a:t>
                      </a:r>
                      <a:r>
                        <a:rPr lang="es-EC" sz="1200" b="0" i="0" u="none" strike="noStrike" baseline="-25000" noProof="0" smtClean="0">
                          <a:solidFill>
                            <a:srgbClr val="000000"/>
                          </a:solidFill>
                          <a:latin typeface="Arial" pitchFamily="34" charset="0"/>
                          <a:cs typeface="Arial" pitchFamily="34" charset="0"/>
                        </a:rPr>
                        <a:t>2010</a:t>
                      </a:r>
                      <a:r>
                        <a:rPr lang="es-EC" sz="1200" b="0" i="0" u="none" strike="noStrike" noProof="0" smtClean="0">
                          <a:solidFill>
                            <a:srgbClr val="000000"/>
                          </a:solidFill>
                          <a:latin typeface="Arial" pitchFamily="34" charset="0"/>
                          <a:cs typeface="Arial" pitchFamily="34" charset="0"/>
                        </a:rPr>
                        <a:t>)</a:t>
                      </a:r>
                      <a:r>
                        <a:rPr lang="es-EC" sz="1200" b="0" i="0" u="none" strike="noStrike" baseline="30000" noProof="0" smtClean="0">
                          <a:solidFill>
                            <a:srgbClr val="000000"/>
                          </a:solidFill>
                          <a:latin typeface="Arial" pitchFamily="34" charset="0"/>
                          <a:cs typeface="Arial" pitchFamily="34" charset="0"/>
                        </a:rPr>
                        <a:t>2</a:t>
                      </a:r>
                      <a:r>
                        <a:rPr lang="es-EC" sz="1200" b="0" i="0" u="none" strike="noStrike" noProof="0" smtClean="0">
                          <a:solidFill>
                            <a:srgbClr val="000000"/>
                          </a:solidFill>
                          <a:latin typeface="Arial" pitchFamily="34" charset="0"/>
                          <a:cs typeface="Arial" pitchFamily="34" charset="0"/>
                        </a:rPr>
                        <a:t> - 559.3(LWCI</a:t>
                      </a:r>
                      <a:r>
                        <a:rPr lang="es-EC" sz="1200" b="0" i="0" u="none" strike="noStrike" baseline="-25000" noProof="0" smtClean="0">
                          <a:solidFill>
                            <a:srgbClr val="000000"/>
                          </a:solidFill>
                          <a:latin typeface="Arial" pitchFamily="34" charset="0"/>
                          <a:cs typeface="Arial" pitchFamily="34" charset="0"/>
                        </a:rPr>
                        <a:t>2010</a:t>
                      </a:r>
                      <a:r>
                        <a:rPr lang="es-EC" sz="1200" b="0" i="0" u="none" strike="noStrike" noProof="0" smtClean="0">
                          <a:solidFill>
                            <a:srgbClr val="000000"/>
                          </a:solidFill>
                          <a:latin typeface="Arial" pitchFamily="34" charset="0"/>
                          <a:cs typeface="Arial" pitchFamily="34" charset="0"/>
                        </a:rPr>
                        <a:t>) - 15.492</a:t>
                      </a:r>
                      <a:endParaRPr lang="es-EC" sz="1200" b="0" i="0" u="none" strike="noStrike" noProof="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19902">
                <a:tc>
                  <a:txBody>
                    <a:bodyPr/>
                    <a:lstStyle/>
                    <a:p>
                      <a:pPr algn="ctr" fontAlgn="ctr"/>
                      <a:r>
                        <a:rPr lang="es-EC" sz="1200" b="1" i="0" u="none" strike="noStrike" noProof="0" dirty="0" smtClean="0">
                          <a:solidFill>
                            <a:srgbClr val="000000"/>
                          </a:solidFill>
                          <a:latin typeface="Arial" pitchFamily="34" charset="0"/>
                          <a:cs typeface="Arial" pitchFamily="34" charset="0"/>
                        </a:rPr>
                        <a:t>19-Oct-13</a:t>
                      </a:r>
                      <a:endParaRPr lang="es-EC" sz="1200" b="1" i="0"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200" b="0" i="0" u="none" strike="noStrike" noProof="0" dirty="0" smtClean="0">
                          <a:solidFill>
                            <a:srgbClr val="000000"/>
                          </a:solidFill>
                          <a:latin typeface="Arial" pitchFamily="34" charset="0"/>
                          <a:cs typeface="Arial" pitchFamily="34" charset="0"/>
                        </a:rPr>
                        <a:t>NOx = -9226.8(SAVI</a:t>
                      </a:r>
                      <a:r>
                        <a:rPr lang="es-EC" sz="1200" b="0" i="0" u="none" strike="noStrike" baseline="-25000" noProof="0" dirty="0" smtClean="0">
                          <a:solidFill>
                            <a:srgbClr val="000000"/>
                          </a:solidFill>
                          <a:latin typeface="Arial" pitchFamily="34" charset="0"/>
                          <a:cs typeface="Arial" pitchFamily="34" charset="0"/>
                        </a:rPr>
                        <a:t>2013</a:t>
                      </a:r>
                      <a:r>
                        <a:rPr lang="es-EC" sz="1200" b="0" i="0" u="none" strike="noStrike" noProof="0" dirty="0" smtClean="0">
                          <a:solidFill>
                            <a:srgbClr val="000000"/>
                          </a:solidFill>
                          <a:latin typeface="Arial" pitchFamily="34" charset="0"/>
                          <a:cs typeface="Arial" pitchFamily="34" charset="0"/>
                        </a:rPr>
                        <a:t>)</a:t>
                      </a:r>
                      <a:r>
                        <a:rPr lang="es-EC" sz="1200" b="0" i="0" u="none" strike="noStrike" baseline="30000" noProof="0" dirty="0" smtClean="0">
                          <a:solidFill>
                            <a:srgbClr val="000000"/>
                          </a:solidFill>
                          <a:latin typeface="Arial" pitchFamily="34" charset="0"/>
                          <a:cs typeface="Arial" pitchFamily="34" charset="0"/>
                        </a:rPr>
                        <a:t>2</a:t>
                      </a:r>
                      <a:r>
                        <a:rPr lang="es-EC" sz="1200" b="0" i="0" u="none" strike="noStrike" noProof="0" dirty="0" smtClean="0">
                          <a:solidFill>
                            <a:srgbClr val="000000"/>
                          </a:solidFill>
                          <a:latin typeface="Arial" pitchFamily="34" charset="0"/>
                          <a:cs typeface="Arial" pitchFamily="34" charset="0"/>
                        </a:rPr>
                        <a:t> +596.84(SAVI</a:t>
                      </a:r>
                      <a:r>
                        <a:rPr lang="es-EC" sz="1200" b="0" i="0" u="none" strike="noStrike" baseline="-25000" noProof="0" dirty="0" smtClean="0">
                          <a:solidFill>
                            <a:srgbClr val="000000"/>
                          </a:solidFill>
                          <a:latin typeface="Arial" pitchFamily="34" charset="0"/>
                          <a:cs typeface="Arial" pitchFamily="34" charset="0"/>
                        </a:rPr>
                        <a:t>2013</a:t>
                      </a:r>
                      <a:r>
                        <a:rPr lang="es-EC" sz="1200" b="0" i="0" u="none" strike="noStrike" noProof="0" dirty="0" smtClean="0">
                          <a:solidFill>
                            <a:srgbClr val="000000"/>
                          </a:solidFill>
                          <a:latin typeface="Arial" pitchFamily="34" charset="0"/>
                          <a:cs typeface="Arial" pitchFamily="34" charset="0"/>
                        </a:rPr>
                        <a:t>) + 62.052</a:t>
                      </a:r>
                      <a:endParaRPr lang="es-EC" sz="1200" b="0" i="0"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19902">
                <a:tc>
                  <a:txBody>
                    <a:bodyPr/>
                    <a:lstStyle/>
                    <a:p>
                      <a:pPr algn="ctr" fontAlgn="ctr"/>
                      <a:r>
                        <a:rPr lang="es-EC" sz="1200" b="1" i="0" u="none" strike="noStrike" noProof="0" dirty="0" smtClean="0">
                          <a:solidFill>
                            <a:srgbClr val="000000"/>
                          </a:solidFill>
                          <a:latin typeface="Arial" pitchFamily="34" charset="0"/>
                          <a:cs typeface="Arial" pitchFamily="34" charset="0"/>
                        </a:rPr>
                        <a:t>15-Sep-15</a:t>
                      </a:r>
                      <a:endParaRPr lang="es-EC" sz="1200" b="1" i="0"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200" b="0" i="0" u="none" strike="noStrike" noProof="0" dirty="0" smtClean="0">
                          <a:solidFill>
                            <a:srgbClr val="000000"/>
                          </a:solidFill>
                          <a:latin typeface="Arial" pitchFamily="34" charset="0"/>
                          <a:cs typeface="Arial" pitchFamily="34" charset="0"/>
                        </a:rPr>
                        <a:t>NOx = -28.952(NSI</a:t>
                      </a:r>
                      <a:r>
                        <a:rPr lang="es-EC" sz="1200" b="0" i="0" u="none" strike="noStrike" baseline="-25000" noProof="0" dirty="0" smtClean="0">
                          <a:solidFill>
                            <a:srgbClr val="000000"/>
                          </a:solidFill>
                          <a:latin typeface="Arial" pitchFamily="34" charset="0"/>
                          <a:cs typeface="Arial" pitchFamily="34" charset="0"/>
                        </a:rPr>
                        <a:t>2015</a:t>
                      </a:r>
                      <a:r>
                        <a:rPr lang="es-EC" sz="1200" b="0" i="0" u="none" strike="noStrike" noProof="0" dirty="0" smtClean="0">
                          <a:solidFill>
                            <a:srgbClr val="000000"/>
                          </a:solidFill>
                          <a:latin typeface="Arial" pitchFamily="34" charset="0"/>
                          <a:cs typeface="Arial" pitchFamily="34" charset="0"/>
                        </a:rPr>
                        <a:t>)</a:t>
                      </a:r>
                      <a:r>
                        <a:rPr lang="es-EC" sz="1200" b="0" i="0" u="none" strike="noStrike" baseline="30000" noProof="0" dirty="0" smtClean="0">
                          <a:solidFill>
                            <a:srgbClr val="000000"/>
                          </a:solidFill>
                          <a:latin typeface="Arial" pitchFamily="34" charset="0"/>
                          <a:cs typeface="Arial" pitchFamily="34" charset="0"/>
                        </a:rPr>
                        <a:t>2</a:t>
                      </a:r>
                      <a:r>
                        <a:rPr lang="es-EC" sz="1200" b="0" i="0" u="none" strike="noStrike" noProof="0" dirty="0" smtClean="0">
                          <a:solidFill>
                            <a:srgbClr val="000000"/>
                          </a:solidFill>
                          <a:latin typeface="Arial" pitchFamily="34" charset="0"/>
                          <a:cs typeface="Arial" pitchFamily="34" charset="0"/>
                        </a:rPr>
                        <a:t> - 17.907(NSI</a:t>
                      </a:r>
                      <a:r>
                        <a:rPr lang="es-EC" sz="1200" b="0" i="0" u="none" strike="noStrike" baseline="-25000" noProof="0" dirty="0" smtClean="0">
                          <a:solidFill>
                            <a:srgbClr val="000000"/>
                          </a:solidFill>
                          <a:latin typeface="Arial" pitchFamily="34" charset="0"/>
                          <a:cs typeface="Arial" pitchFamily="34" charset="0"/>
                        </a:rPr>
                        <a:t>2015</a:t>
                      </a:r>
                      <a:r>
                        <a:rPr lang="es-EC" sz="1200" b="0" i="0" u="none" strike="noStrike" noProof="0" dirty="0" smtClean="0">
                          <a:solidFill>
                            <a:srgbClr val="000000"/>
                          </a:solidFill>
                          <a:latin typeface="Arial" pitchFamily="34" charset="0"/>
                          <a:cs typeface="Arial" pitchFamily="34" charset="0"/>
                        </a:rPr>
                        <a:t>) + 31.639</a:t>
                      </a:r>
                      <a:endParaRPr lang="es-EC" sz="1200" b="0" i="0" u="none" strike="noStrike" noProof="0" dirty="0">
                        <a:solidFill>
                          <a:srgbClr val="000000"/>
                        </a:solidFill>
                        <a:latin typeface="Arial" pitchFamily="34" charset="0"/>
                        <a:cs typeface="Arial" pitchFamily="34" charset="0"/>
                      </a:endParaRP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Rectángulo"/>
          <p:cNvSpPr/>
          <p:nvPr/>
        </p:nvSpPr>
        <p:spPr>
          <a:xfrm>
            <a:off x="755576" y="764704"/>
            <a:ext cx="7560840" cy="830997"/>
          </a:xfrm>
          <a:prstGeom prst="rect">
            <a:avLst/>
          </a:prstGeom>
        </p:spPr>
        <p:txBody>
          <a:bodyPr wrap="square">
            <a:spAutoFit/>
          </a:bodyPr>
          <a:lstStyle/>
          <a:p>
            <a:pPr algn="ctr"/>
            <a:r>
              <a:rPr lang="es-EC" sz="2400" dirty="0" smtClean="0">
                <a:latin typeface="Berlin Sans FB" pitchFamily="34" charset="0"/>
              </a:rPr>
              <a:t>ECUACIONES DEFINITIVAS SEGÚN AJUSTE DE COEFICIENTE R</a:t>
            </a:r>
            <a:r>
              <a:rPr lang="es-EC" sz="2400" baseline="30000" dirty="0" smtClean="0">
                <a:latin typeface="Berlin Sans FB" pitchFamily="34" charset="0"/>
              </a:rPr>
              <a:t>2</a:t>
            </a:r>
            <a:endParaRPr lang="es-EC" sz="2400" dirty="0">
              <a:latin typeface="Berlin Sans FB" pitchFamily="34" charset="0"/>
            </a:endParaRPr>
          </a:p>
        </p:txBody>
      </p:sp>
      <p:sp>
        <p:nvSpPr>
          <p:cNvPr id="4" name="1 Título"/>
          <p:cNvSpPr txBox="1">
            <a:spLocks/>
          </p:cNvSpPr>
          <p:nvPr/>
        </p:nvSpPr>
        <p:spPr>
          <a:xfrm>
            <a:off x="251520" y="0"/>
            <a:ext cx="4495800" cy="54868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RESULTADOS</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pic>
        <p:nvPicPr>
          <p:cNvPr id="5" name="4 Imagen"/>
          <p:cNvPicPr/>
          <p:nvPr/>
        </p:nvPicPr>
        <p:blipFill>
          <a:blip r:embed="rId2" cstate="print"/>
          <a:srcRect l="2742" t="9912" r="4285" b="71825"/>
          <a:stretch>
            <a:fillRect/>
          </a:stretch>
        </p:blipFill>
        <p:spPr bwMode="auto">
          <a:xfrm>
            <a:off x="3563888" y="3429000"/>
            <a:ext cx="2743200" cy="731520"/>
          </a:xfrm>
          <a:prstGeom prst="rect">
            <a:avLst/>
          </a:prstGeom>
          <a:noFill/>
          <a:ln w="9525">
            <a:solidFill>
              <a:schemeClr val="tx1">
                <a:lumMod val="85000"/>
                <a:lumOff val="15000"/>
              </a:schemeClr>
            </a:solidFill>
            <a:miter lim="800000"/>
            <a:headEnd/>
            <a:tailEnd/>
          </a:ln>
        </p:spPr>
      </p:pic>
      <p:pic>
        <p:nvPicPr>
          <p:cNvPr id="6" name="5 Imagen"/>
          <p:cNvPicPr/>
          <p:nvPr/>
        </p:nvPicPr>
        <p:blipFill>
          <a:blip r:embed="rId3" cstate="print"/>
          <a:srcRect/>
          <a:stretch>
            <a:fillRect/>
          </a:stretch>
        </p:blipFill>
        <p:spPr bwMode="auto">
          <a:xfrm>
            <a:off x="3580546" y="4370824"/>
            <a:ext cx="2743200" cy="731520"/>
          </a:xfrm>
          <a:prstGeom prst="rect">
            <a:avLst/>
          </a:prstGeom>
          <a:noFill/>
          <a:ln w="9525">
            <a:solidFill>
              <a:schemeClr val="tx1"/>
            </a:solidFill>
            <a:miter lim="800000"/>
            <a:headEnd/>
            <a:tailEnd/>
          </a:ln>
        </p:spPr>
      </p:pic>
      <p:pic>
        <p:nvPicPr>
          <p:cNvPr id="7" name="6 Imagen"/>
          <p:cNvPicPr/>
          <p:nvPr/>
        </p:nvPicPr>
        <p:blipFill>
          <a:blip r:embed="rId4" cstate="print"/>
          <a:srcRect/>
          <a:stretch>
            <a:fillRect/>
          </a:stretch>
        </p:blipFill>
        <p:spPr bwMode="auto">
          <a:xfrm>
            <a:off x="3563888" y="5301208"/>
            <a:ext cx="2743200" cy="731520"/>
          </a:xfrm>
          <a:prstGeom prst="rect">
            <a:avLst/>
          </a:prstGeom>
          <a:noFill/>
          <a:ln w="9525">
            <a:solidFill>
              <a:schemeClr val="tx1"/>
            </a:solidFill>
            <a:miter lim="800000"/>
            <a:headEnd/>
            <a:tailEnd/>
          </a:ln>
        </p:spPr>
      </p:pic>
      <p:sp>
        <p:nvSpPr>
          <p:cNvPr id="8" name="7 Rectángulo"/>
          <p:cNvSpPr/>
          <p:nvPr/>
        </p:nvSpPr>
        <p:spPr>
          <a:xfrm>
            <a:off x="2123728" y="3645024"/>
            <a:ext cx="1146468" cy="369332"/>
          </a:xfrm>
          <a:prstGeom prst="rect">
            <a:avLst/>
          </a:prstGeom>
        </p:spPr>
        <p:txBody>
          <a:bodyPr wrap="none">
            <a:spAutoFit/>
          </a:bodyPr>
          <a:lstStyle/>
          <a:p>
            <a:pPr algn="ctr" fontAlgn="ctr"/>
            <a:r>
              <a:rPr lang="es-EC" b="1" dirty="0" smtClean="0">
                <a:solidFill>
                  <a:srgbClr val="000000"/>
                </a:solidFill>
                <a:latin typeface="Arial" pitchFamily="34" charset="0"/>
                <a:cs typeface="Arial" pitchFamily="34" charset="0"/>
              </a:rPr>
              <a:t>9-Sep-10</a:t>
            </a:r>
            <a:endParaRPr lang="es-EC" b="1" dirty="0">
              <a:solidFill>
                <a:srgbClr val="000000"/>
              </a:solidFill>
              <a:latin typeface="Arial" pitchFamily="34" charset="0"/>
              <a:cs typeface="Arial" pitchFamily="34" charset="0"/>
            </a:endParaRPr>
          </a:p>
        </p:txBody>
      </p:sp>
      <p:sp>
        <p:nvSpPr>
          <p:cNvPr id="9" name="8 Rectángulo"/>
          <p:cNvSpPr/>
          <p:nvPr/>
        </p:nvSpPr>
        <p:spPr>
          <a:xfrm>
            <a:off x="2051720" y="4581128"/>
            <a:ext cx="1236236" cy="369332"/>
          </a:xfrm>
          <a:prstGeom prst="rect">
            <a:avLst/>
          </a:prstGeom>
        </p:spPr>
        <p:txBody>
          <a:bodyPr wrap="none">
            <a:spAutoFit/>
          </a:bodyPr>
          <a:lstStyle/>
          <a:p>
            <a:pPr algn="ctr" fontAlgn="ctr"/>
            <a:r>
              <a:rPr lang="es-EC" b="1" dirty="0" smtClean="0">
                <a:solidFill>
                  <a:srgbClr val="000000"/>
                </a:solidFill>
                <a:latin typeface="Arial" pitchFamily="34" charset="0"/>
                <a:cs typeface="Arial" pitchFamily="34" charset="0"/>
              </a:rPr>
              <a:t>19-Oct-13</a:t>
            </a:r>
            <a:endParaRPr lang="es-EC" b="1" dirty="0">
              <a:solidFill>
                <a:srgbClr val="000000"/>
              </a:solidFill>
              <a:latin typeface="Arial" pitchFamily="34" charset="0"/>
              <a:cs typeface="Arial" pitchFamily="34" charset="0"/>
            </a:endParaRPr>
          </a:p>
        </p:txBody>
      </p:sp>
      <p:sp>
        <p:nvSpPr>
          <p:cNvPr id="10" name="9 Rectángulo"/>
          <p:cNvSpPr/>
          <p:nvPr/>
        </p:nvSpPr>
        <p:spPr>
          <a:xfrm>
            <a:off x="2051720" y="5445224"/>
            <a:ext cx="1274708" cy="369332"/>
          </a:xfrm>
          <a:prstGeom prst="rect">
            <a:avLst/>
          </a:prstGeom>
        </p:spPr>
        <p:txBody>
          <a:bodyPr wrap="none">
            <a:spAutoFit/>
          </a:bodyPr>
          <a:lstStyle/>
          <a:p>
            <a:pPr algn="ctr" fontAlgn="ctr"/>
            <a:r>
              <a:rPr lang="es-EC" b="1" dirty="0" smtClean="0">
                <a:solidFill>
                  <a:srgbClr val="000000"/>
                </a:solidFill>
                <a:latin typeface="Arial" pitchFamily="34" charset="0"/>
                <a:cs typeface="Arial" pitchFamily="34" charset="0"/>
              </a:rPr>
              <a:t>15-Sep-15</a:t>
            </a:r>
            <a:endParaRPr lang="es-EC" b="1" dirty="0">
              <a:solidFill>
                <a:srgbClr val="000000"/>
              </a:solidFill>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51520" y="0"/>
            <a:ext cx="4495800" cy="54868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RESULTADOS</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
        <p:nvSpPr>
          <p:cNvPr id="5" name="4 Rectángulo"/>
          <p:cNvSpPr/>
          <p:nvPr/>
        </p:nvSpPr>
        <p:spPr>
          <a:xfrm>
            <a:off x="755576" y="764704"/>
            <a:ext cx="7560840" cy="461665"/>
          </a:xfrm>
          <a:prstGeom prst="rect">
            <a:avLst/>
          </a:prstGeom>
        </p:spPr>
        <p:txBody>
          <a:bodyPr wrap="square">
            <a:spAutoFit/>
          </a:bodyPr>
          <a:lstStyle/>
          <a:p>
            <a:pPr algn="ctr"/>
            <a:r>
              <a:rPr lang="es-EC" sz="2400" dirty="0" smtClean="0">
                <a:latin typeface="Berlin Sans FB" pitchFamily="34" charset="0"/>
              </a:rPr>
              <a:t>REPRESENTACIÓN DEL CONTAMINANTE NOx </a:t>
            </a:r>
          </a:p>
        </p:txBody>
      </p:sp>
      <p:graphicFrame>
        <p:nvGraphicFramePr>
          <p:cNvPr id="6" name="5 Tabla"/>
          <p:cNvGraphicFramePr>
            <a:graphicFrameLocks noGrp="1"/>
          </p:cNvGraphicFramePr>
          <p:nvPr/>
        </p:nvGraphicFramePr>
        <p:xfrm>
          <a:off x="611560" y="1628800"/>
          <a:ext cx="2247900" cy="1000125"/>
        </p:xfrm>
        <a:graphic>
          <a:graphicData uri="http://schemas.openxmlformats.org/drawingml/2006/table">
            <a:tbl>
              <a:tblPr/>
              <a:tblGrid>
                <a:gridCol w="1304925"/>
                <a:gridCol w="942975"/>
              </a:tblGrid>
              <a:tr h="190500">
                <a:tc gridSpan="2">
                  <a:txBody>
                    <a:bodyPr/>
                    <a:lstStyle/>
                    <a:p>
                      <a:pPr algn="ctr" fontAlgn="ctr"/>
                      <a:r>
                        <a:rPr lang="en-US" sz="1100" b="1" i="0" u="none" strike="noStrike" dirty="0">
                          <a:solidFill>
                            <a:srgbClr val="000000"/>
                          </a:solidFill>
                          <a:latin typeface="Calibri"/>
                        </a:rPr>
                        <a:t>TULSMA LIBRO 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r>
              <a:tr h="238125">
                <a:tc>
                  <a:txBody>
                    <a:bodyPr/>
                    <a:lstStyle/>
                    <a:p>
                      <a:pPr algn="ctr" fontAlgn="b"/>
                      <a:r>
                        <a:rPr lang="en-US" sz="1100" b="1" i="1" u="none" strike="noStrike">
                          <a:solidFill>
                            <a:srgbClr val="000000"/>
                          </a:solidFill>
                          <a:latin typeface="Calibri"/>
                        </a:rPr>
                        <a:t>Indicador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1" u="none" strike="noStrike">
                          <a:solidFill>
                            <a:srgbClr val="000000"/>
                          </a:solidFill>
                          <a:latin typeface="Calibri"/>
                        </a:rPr>
                        <a:t>NO</a:t>
                      </a:r>
                      <a:r>
                        <a:rPr lang="en-US" sz="1100" b="1" i="1" u="none" strike="noStrike" baseline="-25000">
                          <a:solidFill>
                            <a:srgbClr val="000000"/>
                          </a:solidFill>
                          <a:latin typeface="Calibri"/>
                        </a:rPr>
                        <a:t>2</a:t>
                      </a:r>
                      <a:r>
                        <a:rPr lang="en-US" sz="1100" b="1" i="1" u="none" strike="noStrike">
                          <a:solidFill>
                            <a:srgbClr val="000000"/>
                          </a:solidFill>
                          <a:latin typeface="Calibri"/>
                        </a:rPr>
                        <a:t>(</a:t>
                      </a:r>
                      <a:r>
                        <a:rPr lang="en-US" sz="1100" b="1" i="1" u="none" strike="noStrike">
                          <a:solidFill>
                            <a:srgbClr val="000000"/>
                          </a:solidFill>
                          <a:latin typeface="Symbol"/>
                        </a:rPr>
                        <a:t>m</a:t>
                      </a:r>
                      <a:r>
                        <a:rPr lang="en-US" sz="1100" b="1" i="1" u="none" strike="noStrike">
                          <a:solidFill>
                            <a:srgbClr val="000000"/>
                          </a:solidFill>
                          <a:latin typeface="Calibri"/>
                        </a:rPr>
                        <a:t>g/m</a:t>
                      </a:r>
                      <a:r>
                        <a:rPr lang="en-US" sz="1100" b="1" i="1" u="none" strike="noStrike" baseline="30000">
                          <a:solidFill>
                            <a:srgbClr val="000000"/>
                          </a:solidFill>
                          <a:latin typeface="Calibri"/>
                        </a:rPr>
                        <a:t>3</a:t>
                      </a:r>
                      <a:r>
                        <a:rPr lang="en-US" sz="1100" b="1" i="1"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Alerta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Alarma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Emergencia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3347864" y="1628800"/>
          <a:ext cx="2146300" cy="963930"/>
        </p:xfrm>
        <a:graphic>
          <a:graphicData uri="http://schemas.openxmlformats.org/drawingml/2006/table">
            <a:tbl>
              <a:tblPr/>
              <a:tblGrid>
                <a:gridCol w="1020685"/>
                <a:gridCol w="1125615"/>
              </a:tblGrid>
              <a:tr h="190500">
                <a:tc gridSpan="2">
                  <a:txBody>
                    <a:bodyPr/>
                    <a:lstStyle/>
                    <a:p>
                      <a:pPr algn="ctr" fontAlgn="b"/>
                      <a:r>
                        <a:rPr lang="es-EC" sz="1100" b="1" i="0" u="none" strike="noStrike" dirty="0">
                          <a:solidFill>
                            <a:srgbClr val="000000"/>
                          </a:solidFill>
                          <a:latin typeface="Calibri"/>
                        </a:rPr>
                        <a:t>OMS 1994, concentraciones anual media en el aire ambiental urbano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r>
              <a:tr h="238125">
                <a:tc>
                  <a:txBody>
                    <a:bodyPr/>
                    <a:lstStyle/>
                    <a:p>
                      <a:pPr algn="ctr" fontAlgn="b"/>
                      <a:r>
                        <a:rPr lang="en-US" sz="1100" b="1" i="1" u="none" strike="noStrike">
                          <a:solidFill>
                            <a:srgbClr val="000000"/>
                          </a:solidFill>
                          <a:latin typeface="Calibri"/>
                        </a:rPr>
                        <a:t>Indicador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1" u="none" strike="noStrike">
                          <a:solidFill>
                            <a:srgbClr val="000000"/>
                          </a:solidFill>
                          <a:latin typeface="Calibri"/>
                        </a:rPr>
                        <a:t>NO</a:t>
                      </a:r>
                      <a:r>
                        <a:rPr lang="en-US" sz="1100" b="1" i="1" u="none" strike="noStrike" baseline="-25000">
                          <a:solidFill>
                            <a:srgbClr val="000000"/>
                          </a:solidFill>
                          <a:latin typeface="Calibri"/>
                        </a:rPr>
                        <a:t>2</a:t>
                      </a:r>
                      <a:r>
                        <a:rPr lang="en-US" sz="1100" b="1" i="1" u="none" strike="noStrike">
                          <a:solidFill>
                            <a:srgbClr val="000000"/>
                          </a:solidFill>
                          <a:latin typeface="Calibri"/>
                        </a:rPr>
                        <a:t>(</a:t>
                      </a:r>
                      <a:r>
                        <a:rPr lang="en-US" sz="1100" b="1" i="1" u="none" strike="noStrike">
                          <a:solidFill>
                            <a:srgbClr val="000000"/>
                          </a:solidFill>
                          <a:latin typeface="Symbol"/>
                        </a:rPr>
                        <a:t>m</a:t>
                      </a:r>
                      <a:r>
                        <a:rPr lang="en-US" sz="1100" b="1" i="1" u="none" strike="noStrike">
                          <a:solidFill>
                            <a:srgbClr val="000000"/>
                          </a:solidFill>
                          <a:latin typeface="Calibri"/>
                        </a:rPr>
                        <a:t>g/m</a:t>
                      </a:r>
                      <a:r>
                        <a:rPr lang="en-US" sz="1100" b="1" i="1" u="none" strike="noStrike" baseline="30000">
                          <a:solidFill>
                            <a:srgbClr val="000000"/>
                          </a:solidFill>
                          <a:latin typeface="Calibri"/>
                        </a:rPr>
                        <a:t>3</a:t>
                      </a:r>
                      <a:r>
                        <a:rPr lang="en-US" sz="1100" b="1" i="1"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20 - 90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100" b="0" i="0" u="none" strike="noStrike">
                          <a:solidFill>
                            <a:srgbClr val="000000"/>
                          </a:solidFill>
                          <a:latin typeface="Calibri"/>
                        </a:rPr>
                        <a:t>Máxima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75 - 1000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7 Tabla"/>
          <p:cNvGraphicFramePr>
            <a:graphicFrameLocks noGrp="1"/>
          </p:cNvGraphicFramePr>
          <p:nvPr/>
        </p:nvGraphicFramePr>
        <p:xfrm>
          <a:off x="6084168" y="1772816"/>
          <a:ext cx="1993900" cy="773430"/>
        </p:xfrm>
        <a:graphic>
          <a:graphicData uri="http://schemas.openxmlformats.org/drawingml/2006/table">
            <a:tbl>
              <a:tblPr/>
              <a:tblGrid>
                <a:gridCol w="954019"/>
                <a:gridCol w="1039881"/>
              </a:tblGrid>
              <a:tr h="190500">
                <a:tc gridSpan="2">
                  <a:txBody>
                    <a:bodyPr/>
                    <a:lstStyle/>
                    <a:p>
                      <a:pPr algn="ctr" fontAlgn="ctr"/>
                      <a:r>
                        <a:rPr lang="es-EC" sz="1100" b="1" i="0" u="none" strike="noStrike" dirty="0">
                          <a:solidFill>
                            <a:srgbClr val="000000"/>
                          </a:solidFill>
                          <a:latin typeface="Calibri"/>
                        </a:rPr>
                        <a:t>Valor guía OMS 2005, media anual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r>
              <a:tr h="238125">
                <a:tc>
                  <a:txBody>
                    <a:bodyPr/>
                    <a:lstStyle/>
                    <a:p>
                      <a:pPr algn="ctr" fontAlgn="b"/>
                      <a:r>
                        <a:rPr lang="en-US" sz="1100" b="1" i="1" u="none" strike="noStrike">
                          <a:solidFill>
                            <a:srgbClr val="000000"/>
                          </a:solidFill>
                          <a:latin typeface="Calibri"/>
                        </a:rPr>
                        <a:t>Indicador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1" u="none" strike="noStrike">
                          <a:solidFill>
                            <a:srgbClr val="000000"/>
                          </a:solidFill>
                          <a:latin typeface="Calibri"/>
                        </a:rPr>
                        <a:t>NO</a:t>
                      </a:r>
                      <a:r>
                        <a:rPr lang="en-US" sz="1100" b="1" i="1" u="none" strike="noStrike" baseline="-25000">
                          <a:solidFill>
                            <a:srgbClr val="000000"/>
                          </a:solidFill>
                          <a:latin typeface="Calibri"/>
                        </a:rPr>
                        <a:t>2</a:t>
                      </a:r>
                      <a:r>
                        <a:rPr lang="en-US" sz="1100" b="1" i="1" u="none" strike="noStrike">
                          <a:solidFill>
                            <a:srgbClr val="000000"/>
                          </a:solidFill>
                          <a:latin typeface="Calibri"/>
                        </a:rPr>
                        <a:t>(</a:t>
                      </a:r>
                      <a:r>
                        <a:rPr lang="en-US" sz="1100" b="1" i="1" u="none" strike="noStrike">
                          <a:solidFill>
                            <a:srgbClr val="000000"/>
                          </a:solidFill>
                          <a:latin typeface="Symbol"/>
                        </a:rPr>
                        <a:t>m</a:t>
                      </a:r>
                      <a:r>
                        <a:rPr lang="en-US" sz="1100" b="1" i="1" u="none" strike="noStrike">
                          <a:solidFill>
                            <a:srgbClr val="000000"/>
                          </a:solidFill>
                          <a:latin typeface="Calibri"/>
                        </a:rPr>
                        <a:t>g/m</a:t>
                      </a:r>
                      <a:r>
                        <a:rPr lang="en-US" sz="1100" b="1" i="1" u="none" strike="noStrike" baseline="30000">
                          <a:solidFill>
                            <a:srgbClr val="000000"/>
                          </a:solidFill>
                          <a:latin typeface="Calibri"/>
                        </a:rPr>
                        <a:t>3</a:t>
                      </a:r>
                      <a:r>
                        <a:rPr lang="en-US" sz="1100" b="1" i="1"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  - 40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 name="8 Imagen"/>
          <p:cNvPicPr/>
          <p:nvPr/>
        </p:nvPicPr>
        <p:blipFill>
          <a:blip r:embed="rId2" cstate="print"/>
          <a:srcRect/>
          <a:stretch>
            <a:fillRect/>
          </a:stretch>
        </p:blipFill>
        <p:spPr bwMode="auto">
          <a:xfrm>
            <a:off x="3203848" y="3356992"/>
            <a:ext cx="2262791" cy="1880436"/>
          </a:xfrm>
          <a:prstGeom prst="rect">
            <a:avLst/>
          </a:prstGeom>
          <a:noFill/>
          <a:ln w="9525">
            <a:solidFill>
              <a:schemeClr val="tx1"/>
            </a:solidFill>
            <a:miter lim="800000"/>
            <a:headEnd/>
            <a:tailEnd/>
          </a:ln>
        </p:spPr>
      </p:pic>
    </p:spTree>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28600" y="228600"/>
            <a:ext cx="4572000" cy="830997"/>
          </a:xfrm>
          <a:prstGeom prst="rect">
            <a:avLst/>
          </a:prstGeom>
        </p:spPr>
        <p:txBody>
          <a:bodyPr>
            <a:spAutoFit/>
          </a:bodyPr>
          <a:lstStyle/>
          <a:p>
            <a:r>
              <a:rPr lang="es-EC" sz="2400" b="1" dirty="0" smtClean="0">
                <a:solidFill>
                  <a:schemeClr val="tx2"/>
                </a:solidFill>
                <a:effectLst>
                  <a:outerShdw blurRad="31750" dist="25400" dir="5400000" algn="tl" rotWithShape="0">
                    <a:srgbClr val="000000">
                      <a:alpha val="25000"/>
                    </a:srgbClr>
                  </a:outerShdw>
                </a:effectLst>
                <a:latin typeface="+mj-lt"/>
                <a:ea typeface="+mj-ea"/>
                <a:cs typeface="+mj-cs"/>
              </a:rPr>
              <a:t>Mapa de estimación del NOx para el año 2010 - LWCI</a:t>
            </a:r>
          </a:p>
        </p:txBody>
      </p:sp>
      <p:pic>
        <p:nvPicPr>
          <p:cNvPr id="1027" name="Picture 3"/>
          <p:cNvPicPr>
            <a:picLocks noChangeAspect="1" noChangeArrowheads="1"/>
          </p:cNvPicPr>
          <p:nvPr/>
        </p:nvPicPr>
        <p:blipFill>
          <a:blip r:embed="rId2" cstate="print"/>
          <a:srcRect/>
          <a:stretch>
            <a:fillRect/>
          </a:stretch>
        </p:blipFill>
        <p:spPr bwMode="auto">
          <a:xfrm>
            <a:off x="1295400" y="3581400"/>
            <a:ext cx="2362200" cy="239888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295400" y="1066799"/>
            <a:ext cx="2305405" cy="2364141"/>
          </a:xfrm>
          <a:prstGeom prst="rect">
            <a:avLst/>
          </a:prstGeom>
          <a:noFill/>
          <a:ln w="9525">
            <a:noFill/>
            <a:miter lim="800000"/>
            <a:headEnd/>
            <a:tailEnd/>
          </a:ln>
        </p:spPr>
      </p:pic>
      <p:pic>
        <p:nvPicPr>
          <p:cNvPr id="10241" name="Picture 1"/>
          <p:cNvPicPr>
            <a:picLocks noChangeAspect="1" noChangeArrowheads="1"/>
          </p:cNvPicPr>
          <p:nvPr/>
        </p:nvPicPr>
        <p:blipFill>
          <a:blip r:embed="rId4" cstate="print"/>
          <a:srcRect/>
          <a:stretch>
            <a:fillRect/>
          </a:stretch>
        </p:blipFill>
        <p:spPr bwMode="auto">
          <a:xfrm>
            <a:off x="4932040" y="548680"/>
            <a:ext cx="3971925" cy="5600700"/>
          </a:xfrm>
          <a:prstGeom prst="rect">
            <a:avLst/>
          </a:prstGeom>
          <a:noFill/>
          <a:ln w="9525">
            <a:noFill/>
            <a:miter lim="800000"/>
            <a:headEnd/>
            <a:tailEnd/>
          </a:ln>
        </p:spPr>
      </p:pic>
      <p:cxnSp>
        <p:nvCxnSpPr>
          <p:cNvPr id="9" name="8 Conector recto de flecha"/>
          <p:cNvCxnSpPr/>
          <p:nvPr/>
        </p:nvCxnSpPr>
        <p:spPr>
          <a:xfrm flipH="1" flipV="1">
            <a:off x="3347864" y="4365104"/>
            <a:ext cx="4032448" cy="5040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9 Conector recto de flecha"/>
          <p:cNvCxnSpPr/>
          <p:nvPr/>
        </p:nvCxnSpPr>
        <p:spPr>
          <a:xfrm flipH="1" flipV="1">
            <a:off x="2339752" y="2276872"/>
            <a:ext cx="4032448" cy="129614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ransition spd="med">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28600" y="228600"/>
            <a:ext cx="4572000" cy="830997"/>
          </a:xfrm>
          <a:prstGeom prst="rect">
            <a:avLst/>
          </a:prstGeom>
        </p:spPr>
        <p:txBody>
          <a:bodyPr>
            <a:spAutoFit/>
          </a:bodyPr>
          <a:lstStyle/>
          <a:p>
            <a:r>
              <a:rPr lang="es-EC" sz="2400" b="1" dirty="0" smtClean="0">
                <a:solidFill>
                  <a:schemeClr val="tx2"/>
                </a:solidFill>
                <a:effectLst>
                  <a:outerShdw blurRad="31750" dist="25400" dir="5400000" algn="tl" rotWithShape="0">
                    <a:srgbClr val="000000">
                      <a:alpha val="25000"/>
                    </a:srgbClr>
                  </a:outerShdw>
                </a:effectLst>
                <a:latin typeface="+mj-lt"/>
                <a:ea typeface="+mj-ea"/>
                <a:cs typeface="+mj-cs"/>
              </a:rPr>
              <a:t>Mapa de estimación del NOx para el año 2013 - SAVI</a:t>
            </a:r>
          </a:p>
        </p:txBody>
      </p:sp>
      <p:pic>
        <p:nvPicPr>
          <p:cNvPr id="9217" name="Picture 1"/>
          <p:cNvPicPr>
            <a:picLocks noChangeAspect="1" noChangeArrowheads="1"/>
          </p:cNvPicPr>
          <p:nvPr/>
        </p:nvPicPr>
        <p:blipFill>
          <a:blip r:embed="rId2" cstate="print"/>
          <a:srcRect/>
          <a:stretch>
            <a:fillRect/>
          </a:stretch>
        </p:blipFill>
        <p:spPr bwMode="auto">
          <a:xfrm>
            <a:off x="4932040" y="476672"/>
            <a:ext cx="3990975" cy="5638800"/>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971600" y="1268760"/>
            <a:ext cx="3600450" cy="2638425"/>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475656" y="4149080"/>
            <a:ext cx="2160240" cy="1813677"/>
          </a:xfrm>
          <a:prstGeom prst="rect">
            <a:avLst/>
          </a:prstGeom>
          <a:noFill/>
          <a:ln w="9525">
            <a:noFill/>
            <a:miter lim="800000"/>
            <a:headEnd/>
            <a:tailEnd/>
          </a:ln>
        </p:spPr>
      </p:pic>
      <p:cxnSp>
        <p:nvCxnSpPr>
          <p:cNvPr id="9" name="8 Conector recto de flecha"/>
          <p:cNvCxnSpPr/>
          <p:nvPr/>
        </p:nvCxnSpPr>
        <p:spPr>
          <a:xfrm flipH="1">
            <a:off x="3923928" y="3501008"/>
            <a:ext cx="2376264" cy="151216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1" name="10 Conector recto de flecha"/>
          <p:cNvCxnSpPr/>
          <p:nvPr/>
        </p:nvCxnSpPr>
        <p:spPr>
          <a:xfrm flipH="1">
            <a:off x="4644008" y="1556792"/>
            <a:ext cx="3240360" cy="57606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8600" y="228600"/>
            <a:ext cx="4572000" cy="830997"/>
          </a:xfrm>
          <a:prstGeom prst="rect">
            <a:avLst/>
          </a:prstGeom>
        </p:spPr>
        <p:txBody>
          <a:bodyPr>
            <a:spAutoFit/>
          </a:bodyPr>
          <a:lstStyle/>
          <a:p>
            <a:r>
              <a:rPr lang="es-EC" sz="2400" b="1" dirty="0" smtClean="0">
                <a:solidFill>
                  <a:schemeClr val="tx2"/>
                </a:solidFill>
                <a:effectLst>
                  <a:outerShdw blurRad="31750" dist="25400" dir="5400000" algn="tl" rotWithShape="0">
                    <a:srgbClr val="000000">
                      <a:alpha val="25000"/>
                    </a:srgbClr>
                  </a:outerShdw>
                </a:effectLst>
                <a:latin typeface="+mj-lt"/>
                <a:ea typeface="+mj-ea"/>
                <a:cs typeface="+mj-cs"/>
              </a:rPr>
              <a:t>Mapa de estimación del NOx para el año 2015 - NSI</a:t>
            </a:r>
          </a:p>
        </p:txBody>
      </p:sp>
      <p:pic>
        <p:nvPicPr>
          <p:cNvPr id="8193" name="Picture 1"/>
          <p:cNvPicPr>
            <a:picLocks noChangeAspect="1" noChangeArrowheads="1"/>
          </p:cNvPicPr>
          <p:nvPr/>
        </p:nvPicPr>
        <p:blipFill>
          <a:blip r:embed="rId2" cstate="print"/>
          <a:srcRect/>
          <a:stretch>
            <a:fillRect/>
          </a:stretch>
        </p:blipFill>
        <p:spPr bwMode="auto">
          <a:xfrm>
            <a:off x="3707904" y="548680"/>
            <a:ext cx="3962400" cy="56388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Image result for CONCLUSIONES"/>
          <p:cNvPicPr>
            <a:picLocks noChangeAspect="1" noChangeArrowheads="1"/>
          </p:cNvPicPr>
          <p:nvPr/>
        </p:nvPicPr>
        <p:blipFill>
          <a:blip r:embed="rId2" cstate="print"/>
          <a:srcRect/>
          <a:stretch>
            <a:fillRect/>
          </a:stretch>
        </p:blipFill>
        <p:spPr bwMode="auto">
          <a:xfrm>
            <a:off x="6934200" y="764704"/>
            <a:ext cx="2209800" cy="2209800"/>
          </a:xfrm>
          <a:prstGeom prst="rect">
            <a:avLst/>
          </a:prstGeom>
          <a:noFill/>
        </p:spPr>
      </p:pic>
      <p:sp>
        <p:nvSpPr>
          <p:cNvPr id="2" name="1 Título"/>
          <p:cNvSpPr txBox="1">
            <a:spLocks/>
          </p:cNvSpPr>
          <p:nvPr/>
        </p:nvSpPr>
        <p:spPr>
          <a:xfrm>
            <a:off x="323528" y="0"/>
            <a:ext cx="4495800" cy="576064"/>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effectLst>
                  <a:outerShdw blurRad="31750" dist="25400" dir="5400000" algn="tl" rotWithShape="0">
                    <a:srgbClr val="000000">
                      <a:alpha val="25000"/>
                    </a:srgbClr>
                  </a:outerShdw>
                </a:effectLst>
                <a:latin typeface="Berlin Sans FB" pitchFamily="34" charset="0"/>
                <a:ea typeface="+mj-ea"/>
                <a:cs typeface="+mj-cs"/>
              </a:rPr>
              <a:t>CONCLUSIONES</a:t>
            </a:r>
            <a:endParaRPr kumimoji="0" lang="es-EC" sz="30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
        <p:nvSpPr>
          <p:cNvPr id="3" name="2 Rectángulo"/>
          <p:cNvSpPr/>
          <p:nvPr/>
        </p:nvSpPr>
        <p:spPr>
          <a:xfrm>
            <a:off x="304800" y="990600"/>
            <a:ext cx="6553200"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dirty="0" smtClean="0"/>
              <a:t>La </a:t>
            </a:r>
            <a:r>
              <a:rPr lang="es-EC" sz="2000" u="sng" dirty="0" smtClean="0"/>
              <a:t>estimación del contaminante gaseoso NOx a través de imágenes satelitales es factible </a:t>
            </a:r>
            <a:r>
              <a:rPr lang="es-EC" sz="2000" dirty="0" smtClean="0"/>
              <a:t>realizar siempre  y cuando, anteceda de los procedimientos de correcciones radiométricas y atmosféricas en las imágenes de satélite. </a:t>
            </a:r>
            <a:endParaRPr lang="en-US" sz="2000" dirty="0"/>
          </a:p>
        </p:txBody>
      </p:sp>
      <p:sp>
        <p:nvSpPr>
          <p:cNvPr id="46083" name="Rectangle 3"/>
          <p:cNvSpPr>
            <a:spLocks noChangeArrowheads="1"/>
          </p:cNvSpPr>
          <p:nvPr/>
        </p:nvSpPr>
        <p:spPr bwMode="auto">
          <a:xfrm>
            <a:off x="251520" y="3078832"/>
            <a:ext cx="7776864" cy="10156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s-EC" sz="2000" dirty="0" smtClean="0"/>
              <a:t>Se realizaron las correcciones radiométricas y atmosféricas obteniendo los valores de reflectancia atmosférica para los tres años de estudio.</a:t>
            </a:r>
            <a:endParaRPr lang="en-US" sz="2000" dirty="0"/>
          </a:p>
        </p:txBody>
      </p:sp>
      <p:sp>
        <p:nvSpPr>
          <p:cNvPr id="46085" name="AutoShape 5" descr="Image result for CONCLUSIO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7" name="6 Rectángulo"/>
          <p:cNvSpPr/>
          <p:nvPr/>
        </p:nvSpPr>
        <p:spPr>
          <a:xfrm>
            <a:off x="1259632" y="4283224"/>
            <a:ext cx="6480720" cy="163121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s-EC" sz="2000" dirty="0" smtClean="0"/>
              <a:t>Con las imágenes satelitales corregidas se hallaron los cinco índices ambientales NDVI, LWCI, NSI, SAVI  y TS, los valores que corresponden la ubicación  espacial de cada índice fueron de utilidad para   evaluar la correlación con los datos de NOx.  </a:t>
            </a:r>
            <a:endParaRPr lang="en-US" sz="2000" dirty="0" smtClean="0"/>
          </a:p>
        </p:txBody>
      </p:sp>
    </p:spTree>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Image result for CONCLUSIONES"/>
          <p:cNvPicPr>
            <a:picLocks noChangeAspect="1" noChangeArrowheads="1"/>
          </p:cNvPicPr>
          <p:nvPr/>
        </p:nvPicPr>
        <p:blipFill>
          <a:blip r:embed="rId2" cstate="print"/>
          <a:srcRect/>
          <a:stretch>
            <a:fillRect/>
          </a:stretch>
        </p:blipFill>
        <p:spPr bwMode="auto">
          <a:xfrm>
            <a:off x="7524328" y="2708920"/>
            <a:ext cx="1389466" cy="1728192"/>
          </a:xfrm>
          <a:prstGeom prst="rect">
            <a:avLst/>
          </a:prstGeom>
          <a:noFill/>
        </p:spPr>
      </p:pic>
      <p:sp>
        <p:nvSpPr>
          <p:cNvPr id="50177" name="Rectangle 1"/>
          <p:cNvSpPr>
            <a:spLocks noChangeArrowheads="1"/>
          </p:cNvSpPr>
          <p:nvPr/>
        </p:nvSpPr>
        <p:spPr bwMode="auto">
          <a:xfrm>
            <a:off x="179512" y="836712"/>
            <a:ext cx="8534400" cy="163121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algn="just" fontAlgn="base">
              <a:spcBef>
                <a:spcPct val="0"/>
              </a:spcBef>
              <a:spcAft>
                <a:spcPct val="0"/>
              </a:spcAft>
            </a:pPr>
            <a:r>
              <a:rPr lang="es-EC" sz="2000" dirty="0" smtClean="0"/>
              <a:t>Se obtuvieron </a:t>
            </a:r>
            <a:r>
              <a:rPr lang="es-EC" sz="2000" u="sng" dirty="0" smtClean="0"/>
              <a:t>dos tipos de regresiones</a:t>
            </a:r>
            <a:r>
              <a:rPr lang="es-EC" sz="2000" dirty="0" smtClean="0"/>
              <a:t>,  polinomiales y múltiples; siendo la  </a:t>
            </a:r>
            <a:r>
              <a:rPr lang="es-EC" sz="2000" u="sng" dirty="0" smtClean="0"/>
              <a:t>regresión polinomial, la mejor que se  ajusta a los datos de  NOx medidos en campo durante los 3 años de estudio con R</a:t>
            </a:r>
            <a:r>
              <a:rPr lang="es-EC" sz="2000" u="sng" baseline="30000" dirty="0" smtClean="0"/>
              <a:t>2</a:t>
            </a:r>
            <a:r>
              <a:rPr lang="es-EC" sz="2000" u="sng" dirty="0" smtClean="0"/>
              <a:t> entre 0.8 y 0.9,</a:t>
            </a:r>
            <a:r>
              <a:rPr lang="es-EC" sz="2000" dirty="0" smtClean="0"/>
              <a:t> mientras que la regresión múltiple resulta tener valores bajos en correlación, decir menores o iguales a 0.7.</a:t>
            </a:r>
            <a:endParaRPr lang="es-EC" sz="2000" dirty="0" smtClean="0">
              <a:solidFill>
                <a:schemeClr val="dk1"/>
              </a:solidFill>
            </a:endParaRPr>
          </a:p>
        </p:txBody>
      </p:sp>
      <p:sp>
        <p:nvSpPr>
          <p:cNvPr id="50178" name="Rectangle 2"/>
          <p:cNvSpPr>
            <a:spLocks noChangeArrowheads="1"/>
          </p:cNvSpPr>
          <p:nvPr/>
        </p:nvSpPr>
        <p:spPr bwMode="auto">
          <a:xfrm>
            <a:off x="611560" y="2636912"/>
            <a:ext cx="6912768" cy="1938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lang="es-EC" sz="2000" dirty="0" smtClean="0"/>
              <a:t>El modelo de </a:t>
            </a:r>
            <a:r>
              <a:rPr lang="es-EC" sz="2000" u="sng" dirty="0" smtClean="0"/>
              <a:t>regresión polinomial </a:t>
            </a:r>
            <a:r>
              <a:rPr lang="es-EC" sz="2000" dirty="0" smtClean="0"/>
              <a:t>de segundo grado fue generado a partir de la </a:t>
            </a:r>
            <a:r>
              <a:rPr lang="es-EC" sz="2000" u="sng" dirty="0" smtClean="0"/>
              <a:t>relación NOx con los índices ambientales,</a:t>
            </a:r>
            <a:r>
              <a:rPr lang="es-EC" sz="2000" dirty="0" smtClean="0"/>
              <a:t> por lo tanto, el estudio muestra que los mejores resultados corresponden a la correlación con los índices ambientales, en lugar que la correlación con valores de reflectancia atmosférica.</a:t>
            </a:r>
            <a:endParaRPr lang="en-US" sz="2000" dirty="0"/>
          </a:p>
        </p:txBody>
      </p:sp>
      <p:sp>
        <p:nvSpPr>
          <p:cNvPr id="6" name="Rectangle 3"/>
          <p:cNvSpPr>
            <a:spLocks noChangeArrowheads="1"/>
          </p:cNvSpPr>
          <p:nvPr/>
        </p:nvSpPr>
        <p:spPr bwMode="auto">
          <a:xfrm>
            <a:off x="251520" y="4797152"/>
            <a:ext cx="8496944"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indent="457200" algn="just" fontAlgn="base">
              <a:spcBef>
                <a:spcPct val="0"/>
              </a:spcBef>
              <a:spcAft>
                <a:spcPct val="0"/>
              </a:spcAft>
            </a:pPr>
            <a:r>
              <a:rPr lang="es-EC" sz="2000" dirty="0" smtClean="0"/>
              <a:t>La contaminación atmosférica  a partir del </a:t>
            </a:r>
            <a:r>
              <a:rPr lang="es-EC" sz="2000" u="sng" dirty="0" smtClean="0"/>
              <a:t>NOx, </a:t>
            </a:r>
            <a:r>
              <a:rPr lang="es-EC" sz="2000" dirty="0" smtClean="0"/>
              <a:t>tiene una  </a:t>
            </a:r>
            <a:r>
              <a:rPr lang="es-EC" sz="2000" u="sng" dirty="0" smtClean="0"/>
              <a:t>relación inversa con la cantidad de vegetación</a:t>
            </a:r>
            <a:r>
              <a:rPr lang="es-EC" sz="2000" dirty="0" smtClean="0"/>
              <a:t>, debido a que en zonas donde existe mayor cobertura vegetal disminuye la detección del contaminante. </a:t>
            </a:r>
            <a:endParaRPr lang="es-EC" sz="2000" dirty="0" smtClean="0">
              <a:solidFill>
                <a:schemeClr val="dk1"/>
              </a:solidFill>
            </a:endParaRPr>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52400" y="0"/>
            <a:ext cx="5859760" cy="838200"/>
          </a:xfrm>
          <a:prstGeom prst="rect">
            <a:avLst/>
          </a:prstGeom>
        </p:spPr>
        <p:txBody>
          <a:bodyPr vert="horz" anchor="ctr">
            <a:noAutofit/>
            <a:scene3d>
              <a:camera prst="orthographicFront"/>
              <a:lightRig rig="soft" dir="t"/>
            </a:scene3d>
            <a:sp3d prstMaterial="softEdge">
              <a:bevelT w="25400" h="25400"/>
            </a:sp3d>
          </a:bodyPr>
          <a:lstStyle/>
          <a:p>
            <a:pPr lvl="0">
              <a:spcBef>
                <a:spcPct val="0"/>
              </a:spcBef>
            </a:pPr>
            <a:r>
              <a:rPr lang="es-EC" sz="3000" b="1" dirty="0" smtClean="0">
                <a:solidFill>
                  <a:schemeClr val="accent6"/>
                </a:solidFill>
                <a:effectLst>
                  <a:outerShdw blurRad="31750" dist="25400" dir="5400000" algn="tl" rotWithShape="0">
                    <a:srgbClr val="000000">
                      <a:alpha val="25000"/>
                    </a:srgbClr>
                  </a:outerShdw>
                </a:effectLst>
                <a:latin typeface="Berlin Sans FB" pitchFamily="34" charset="0"/>
              </a:rPr>
              <a:t>TELEDECCIÓN  Y AMBIENTE </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pic>
        <p:nvPicPr>
          <p:cNvPr id="35842" name="Picture 2" descr="Image result for TELETECCION Y AMBIENTE"/>
          <p:cNvPicPr>
            <a:picLocks noChangeAspect="1" noChangeArrowheads="1"/>
          </p:cNvPicPr>
          <p:nvPr/>
        </p:nvPicPr>
        <p:blipFill>
          <a:blip r:embed="rId2" cstate="print"/>
          <a:srcRect/>
          <a:stretch>
            <a:fillRect/>
          </a:stretch>
        </p:blipFill>
        <p:spPr bwMode="auto">
          <a:xfrm>
            <a:off x="1" y="1196752"/>
            <a:ext cx="2555776" cy="1524001"/>
          </a:xfrm>
          <a:prstGeom prst="ellipse">
            <a:avLst/>
          </a:prstGeom>
          <a:ln>
            <a:noFill/>
          </a:ln>
          <a:effectLst>
            <a:softEdge rad="112500"/>
          </a:effectLst>
        </p:spPr>
      </p:pic>
      <p:sp>
        <p:nvSpPr>
          <p:cNvPr id="35846" name="AutoShape 6" descr="Image result for CONTAMINACION AMBIENTAL TELEDETECCIÓ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35848" name="Picture 8" descr="Image result for CONTAMINACION AMBIENTAL TELEDETECCIÓN"/>
          <p:cNvPicPr>
            <a:picLocks noChangeAspect="1" noChangeArrowheads="1"/>
          </p:cNvPicPr>
          <p:nvPr/>
        </p:nvPicPr>
        <p:blipFill>
          <a:blip r:embed="rId3" cstate="print"/>
          <a:srcRect/>
          <a:stretch>
            <a:fillRect/>
          </a:stretch>
        </p:blipFill>
        <p:spPr bwMode="auto">
          <a:xfrm>
            <a:off x="683568" y="4149080"/>
            <a:ext cx="3293864" cy="1985555"/>
          </a:xfrm>
          <a:prstGeom prst="rect">
            <a:avLst/>
          </a:prstGeom>
          <a:ln>
            <a:noFill/>
          </a:ln>
          <a:effectLst>
            <a:softEdge rad="112500"/>
          </a:effectLst>
        </p:spPr>
      </p:pic>
      <p:sp>
        <p:nvSpPr>
          <p:cNvPr id="35850" name="AutoShape 10" descr="Image result for teledetección y contaminación ambien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35852" name="AutoShape 12" descr="Image result for teledetección y contaminación ambient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35854" name="Picture 14" descr="Image result for teledetección y contaminación ambiental"/>
          <p:cNvPicPr>
            <a:picLocks noChangeAspect="1" noChangeArrowheads="1"/>
          </p:cNvPicPr>
          <p:nvPr/>
        </p:nvPicPr>
        <p:blipFill>
          <a:blip r:embed="rId4" cstate="print"/>
          <a:srcRect l="13065" t="43333" r="59801"/>
          <a:stretch>
            <a:fillRect/>
          </a:stretch>
        </p:blipFill>
        <p:spPr bwMode="auto">
          <a:xfrm>
            <a:off x="6516216" y="1124743"/>
            <a:ext cx="2448272" cy="3083009"/>
          </a:xfrm>
          <a:prstGeom prst="rect">
            <a:avLst/>
          </a:prstGeom>
          <a:ln>
            <a:noFill/>
          </a:ln>
          <a:effectLst>
            <a:softEdge rad="112500"/>
          </a:effectLst>
        </p:spPr>
      </p:pic>
      <p:sp>
        <p:nvSpPr>
          <p:cNvPr id="11" name="10 Rectángulo"/>
          <p:cNvSpPr/>
          <p:nvPr/>
        </p:nvSpPr>
        <p:spPr>
          <a:xfrm>
            <a:off x="2483768" y="836712"/>
            <a:ext cx="4032448" cy="1754326"/>
          </a:xfrm>
          <a:prstGeom prst="rect">
            <a:avLst/>
          </a:prstGeom>
        </p:spPr>
        <p:txBody>
          <a:bodyPr wrap="square">
            <a:spAutoFit/>
          </a:bodyPr>
          <a:lstStyle/>
          <a:p>
            <a:pPr algn="just"/>
            <a:r>
              <a:rPr lang="es-EC" dirty="0" smtClean="0"/>
              <a:t>Detectar y medir contaminantes atmosféricos como: gases como óxidos de nitrógeno,  ozono, azufre, monóxido de carbono y aerosoles, </a:t>
            </a:r>
            <a:r>
              <a:rPr lang="es-EC" u="sng" dirty="0" smtClean="0"/>
              <a:t>tomando en cuenta características espectrales. </a:t>
            </a:r>
            <a:endParaRPr lang="es-EC" u="sng" dirty="0"/>
          </a:p>
        </p:txBody>
      </p:sp>
      <p:sp>
        <p:nvSpPr>
          <p:cNvPr id="14" name="13 Rectángulo"/>
          <p:cNvSpPr/>
          <p:nvPr/>
        </p:nvSpPr>
        <p:spPr>
          <a:xfrm>
            <a:off x="4355976" y="4149080"/>
            <a:ext cx="4419600" cy="1477328"/>
          </a:xfrm>
          <a:prstGeom prst="rect">
            <a:avLst/>
          </a:prstGeom>
        </p:spPr>
        <p:txBody>
          <a:bodyPr wrap="square">
            <a:spAutoFit/>
          </a:bodyPr>
          <a:lstStyle/>
          <a:p>
            <a:r>
              <a:rPr lang="es-EC" dirty="0" smtClean="0"/>
              <a:t>Los métodos de teledetección revela aspectos de los ecosistemas difíciles de estudiar como</a:t>
            </a:r>
            <a:r>
              <a:rPr lang="es-EC" u="sng" dirty="0" smtClean="0"/>
              <a:t>: detección de enfermedades en las plantas, efectos del stress debido a la falta de agua</a:t>
            </a:r>
            <a:r>
              <a:rPr lang="es-EC" dirty="0" smtClean="0"/>
              <a:t>.</a:t>
            </a:r>
            <a:endParaRPr lang="es-EC" dirty="0"/>
          </a:p>
        </p:txBody>
      </p:sp>
      <p:sp>
        <p:nvSpPr>
          <p:cNvPr id="15" name="14 Rectángulo"/>
          <p:cNvSpPr/>
          <p:nvPr/>
        </p:nvSpPr>
        <p:spPr>
          <a:xfrm>
            <a:off x="0" y="2708920"/>
            <a:ext cx="4419600" cy="1477328"/>
          </a:xfrm>
          <a:prstGeom prst="rect">
            <a:avLst/>
          </a:prstGeom>
        </p:spPr>
        <p:txBody>
          <a:bodyPr wrap="square">
            <a:spAutoFit/>
          </a:bodyPr>
          <a:lstStyle/>
          <a:p>
            <a:pPr algn="just"/>
            <a:r>
              <a:rPr lang="es-EC" dirty="0" smtClean="0"/>
              <a:t>La teledetección permite distinguir </a:t>
            </a:r>
            <a:r>
              <a:rPr lang="es-EC" u="sng" dirty="0" smtClean="0"/>
              <a:t>cambios de grandes extensiones</a:t>
            </a:r>
            <a:r>
              <a:rPr lang="es-EC" dirty="0" smtClean="0"/>
              <a:t>  a fin de </a:t>
            </a:r>
            <a:r>
              <a:rPr lang="es-EC" u="sng" dirty="0" smtClean="0"/>
              <a:t>realizar un inventarios forestales</a:t>
            </a:r>
            <a:r>
              <a:rPr lang="es-EC" dirty="0" smtClean="0"/>
              <a:t>, así como </a:t>
            </a:r>
            <a:r>
              <a:rPr lang="es-EC" u="sng" dirty="0" smtClean="0"/>
              <a:t>efectos producidos por las grandes catástrofes (deforestación, sequia, </a:t>
            </a:r>
            <a:r>
              <a:rPr lang="es-EC" u="sng" dirty="0" err="1" smtClean="0"/>
              <a:t>etc</a:t>
            </a:r>
            <a:r>
              <a:rPr lang="es-EC" u="sng" dirty="0" smtClean="0"/>
              <a:t>)</a:t>
            </a:r>
            <a:endParaRPr lang="es-EC" u="sng" dirty="0"/>
          </a:p>
        </p:txBody>
      </p:sp>
    </p:spTree>
  </p:cSld>
  <p:clrMapOvr>
    <a:masterClrMapping/>
  </p:clrMapOvr>
  <p:transition spd="med">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1072480"/>
            <a:ext cx="7992888" cy="1938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s-EC" sz="2000" dirty="0" smtClean="0">
                <a:solidFill>
                  <a:schemeClr val="dk1"/>
                </a:solidFill>
              </a:rPr>
              <a:t>En los años de estudio 2010, 2013 y 2015, se </a:t>
            </a:r>
            <a:r>
              <a:rPr lang="es-EC" sz="2000" dirty="0" err="1" smtClean="0">
                <a:solidFill>
                  <a:schemeClr val="dk1"/>
                </a:solidFill>
              </a:rPr>
              <a:t>identrifica</a:t>
            </a:r>
            <a:r>
              <a:rPr lang="es-EC" sz="2000" dirty="0" smtClean="0">
                <a:solidFill>
                  <a:schemeClr val="dk1"/>
                </a:solidFill>
              </a:rPr>
              <a:t> tres índices ambientales diferentes para cada año LWCI, SAVI y NSI con R</a:t>
            </a:r>
            <a:r>
              <a:rPr lang="es-EC" sz="2000" baseline="30000" dirty="0" smtClean="0"/>
              <a:t>2 </a:t>
            </a:r>
            <a:r>
              <a:rPr lang="en-US" sz="2000" dirty="0" smtClean="0"/>
              <a:t>&gt; 0.8</a:t>
            </a:r>
            <a:r>
              <a:rPr lang="es-EC" sz="2000" dirty="0" smtClean="0"/>
              <a:t>; </a:t>
            </a:r>
            <a:r>
              <a:rPr lang="es-EC" sz="2000" dirty="0" smtClean="0">
                <a:solidFill>
                  <a:schemeClr val="dk1"/>
                </a:solidFill>
              </a:rPr>
              <a:t>sin embargo, se identificó que en los segundos valores más altos del R</a:t>
            </a:r>
            <a:r>
              <a:rPr lang="es-EC" sz="2000" baseline="30000" dirty="0" smtClean="0">
                <a:solidFill>
                  <a:schemeClr val="dk1"/>
                </a:solidFill>
              </a:rPr>
              <a:t>2</a:t>
            </a:r>
            <a:r>
              <a:rPr lang="es-EC" sz="2000" dirty="0" smtClean="0">
                <a:solidFill>
                  <a:schemeClr val="dk1"/>
                </a:solidFill>
              </a:rPr>
              <a:t>, tienen un parámetro constante con respecto al  índice ambiental SAVI, por lo tanto, dicho índice resulta ser el adecuado para estudios de contaminación del NOx.</a:t>
            </a:r>
            <a:endParaRPr lang="en-US" sz="2000" dirty="0" smtClean="0">
              <a:solidFill>
                <a:schemeClr val="dk1"/>
              </a:solidFill>
            </a:endParaRPr>
          </a:p>
        </p:txBody>
      </p:sp>
      <p:sp>
        <p:nvSpPr>
          <p:cNvPr id="5" name="4 Rectángulo"/>
          <p:cNvSpPr/>
          <p:nvPr/>
        </p:nvSpPr>
        <p:spPr>
          <a:xfrm>
            <a:off x="395536" y="3212976"/>
            <a:ext cx="8316416" cy="13234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s-EC" sz="2000" dirty="0" smtClean="0">
                <a:solidFill>
                  <a:schemeClr val="dk1"/>
                </a:solidFill>
              </a:rPr>
              <a:t>Los modelos de estimación del contaminante gaseoso NOx fueron representados mediante un mapa que dispone de un raster con valores de NOx mismo que se encuentran en los límites permisibles según la normativa vigente. </a:t>
            </a:r>
            <a:endParaRPr lang="en-US" sz="2000" dirty="0" smtClean="0">
              <a:solidFill>
                <a:schemeClr val="dk1"/>
              </a:solidFill>
            </a:endParaRPr>
          </a:p>
        </p:txBody>
      </p:sp>
      <p:sp>
        <p:nvSpPr>
          <p:cNvPr id="6" name="5 Rectángulo"/>
          <p:cNvSpPr/>
          <p:nvPr/>
        </p:nvSpPr>
        <p:spPr>
          <a:xfrm>
            <a:off x="755576" y="4869160"/>
            <a:ext cx="7272808" cy="10156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r>
              <a:rPr lang="es-EC" sz="2000" dirty="0" smtClean="0">
                <a:solidFill>
                  <a:schemeClr val="dk1"/>
                </a:solidFill>
              </a:rPr>
              <a:t>Los resultados fueron validados conforme a los informes de Calidad del Aire (ICA) presentados por la Secretaria del Ambiente para los años 2010, 2013 y 2015.</a:t>
            </a:r>
          </a:p>
        </p:txBody>
      </p:sp>
    </p:spTree>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RECOMENDACIONES"/>
          <p:cNvPicPr>
            <a:picLocks noChangeAspect="1" noChangeArrowheads="1"/>
          </p:cNvPicPr>
          <p:nvPr/>
        </p:nvPicPr>
        <p:blipFill>
          <a:blip r:embed="rId2" cstate="print"/>
          <a:srcRect/>
          <a:stretch>
            <a:fillRect/>
          </a:stretch>
        </p:blipFill>
        <p:spPr bwMode="auto">
          <a:xfrm>
            <a:off x="6553200" y="1828800"/>
            <a:ext cx="2381250" cy="2381250"/>
          </a:xfrm>
          <a:prstGeom prst="rect">
            <a:avLst/>
          </a:prstGeom>
          <a:noFill/>
        </p:spPr>
      </p:pic>
      <p:sp>
        <p:nvSpPr>
          <p:cNvPr id="3" name="1 Título"/>
          <p:cNvSpPr txBox="1">
            <a:spLocks/>
          </p:cNvSpPr>
          <p:nvPr/>
        </p:nvSpPr>
        <p:spPr>
          <a:xfrm>
            <a:off x="0" y="0"/>
            <a:ext cx="5029200" cy="882352"/>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tx2"/>
                </a:solidFill>
                <a:effectLst>
                  <a:outerShdw blurRad="31750" dist="25400" dir="5400000" algn="tl" rotWithShape="0">
                    <a:srgbClr val="000000">
                      <a:alpha val="25000"/>
                    </a:srgbClr>
                  </a:outerShdw>
                </a:effectLst>
                <a:latin typeface="Berlin Sans FB" pitchFamily="34" charset="0"/>
                <a:ea typeface="+mj-ea"/>
                <a:cs typeface="+mj-cs"/>
              </a:rPr>
              <a:t>RECOMENDACIONES</a:t>
            </a:r>
            <a:endParaRPr kumimoji="0" lang="es-EC" sz="30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sp>
        <p:nvSpPr>
          <p:cNvPr id="51203" name="Rectangle 3"/>
          <p:cNvSpPr>
            <a:spLocks noChangeArrowheads="1"/>
          </p:cNvSpPr>
          <p:nvPr/>
        </p:nvSpPr>
        <p:spPr bwMode="auto">
          <a:xfrm>
            <a:off x="228600" y="929749"/>
            <a:ext cx="6096000" cy="470898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r>
              <a:rPr lang="es-EC" sz="2000" dirty="0" smtClean="0"/>
              <a:t>1. Considerar nuevos contaminantes para verificar el ajuste de ecuaciones con respecto a los índices ambientales y a la reflectancia atmosférica.</a:t>
            </a:r>
            <a:endParaRPr lang="en-US" sz="2000" dirty="0" smtClean="0"/>
          </a:p>
          <a:p>
            <a:r>
              <a:rPr lang="es-EC" sz="2000" dirty="0" smtClean="0"/>
              <a:t> </a:t>
            </a:r>
            <a:endParaRPr lang="en-US" sz="2000" dirty="0" smtClean="0"/>
          </a:p>
          <a:p>
            <a:r>
              <a:rPr lang="es-EC" sz="2000" dirty="0" smtClean="0"/>
              <a:t>3. Realizar un estudio a fin de establecer, cuantas estaciones de monitoreo del aire deben ser las mínimas necesarias para realizar el estudio de estimación de contaminantes.</a:t>
            </a:r>
            <a:endParaRPr lang="en-US" sz="2000" dirty="0" smtClean="0"/>
          </a:p>
          <a:p>
            <a:r>
              <a:rPr lang="es-EC" sz="2000" dirty="0" smtClean="0"/>
              <a:t> </a:t>
            </a:r>
            <a:endParaRPr lang="en-US" sz="2000" dirty="0" smtClean="0"/>
          </a:p>
          <a:p>
            <a:r>
              <a:rPr lang="es-EC" sz="2000" dirty="0" smtClean="0"/>
              <a:t>4. Realizar un análisis de estimación del contaminante NOx, aplicando  un método alterno de corrección atmosférica (diferente a FLAASH), a fin de verificar si influye el método de corrección en la estimación del contaminante.</a:t>
            </a:r>
            <a:endParaRPr lang="en-US" sz="2000" dirty="0" smtClean="0"/>
          </a:p>
          <a:p>
            <a:pPr marL="0" marR="0" lvl="0" indent="457200" algn="just" defTabSz="914400" rtl="0" eaLnBrk="1" fontAlgn="base" latinLnBrk="0" hangingPunct="1">
              <a:lnSpc>
                <a:spcPct val="100000"/>
              </a:lnSpc>
              <a:spcBef>
                <a:spcPct val="0"/>
              </a:spcBef>
              <a:spcAft>
                <a:spcPct val="0"/>
              </a:spcAft>
              <a:buClrTx/>
              <a:buSzTx/>
              <a:buFontTx/>
              <a:buNone/>
              <a:tabLst/>
            </a:pPr>
            <a:endParaRPr lang="es-EC" sz="2000" dirty="0" smtClean="0">
              <a:solidFill>
                <a:schemeClr val="dk1"/>
              </a:solidFill>
            </a:endParaRPr>
          </a:p>
        </p:txBody>
      </p:sp>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C"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Gracias por su atención</a:t>
            </a:r>
            <a:endParaRPr lang="es-EC"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9107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70856" y="990601"/>
            <a:ext cx="1905000" cy="307777"/>
          </a:xfrm>
          <a:prstGeom prst="rect">
            <a:avLst/>
          </a:prstGeom>
        </p:spPr>
        <p:txBody>
          <a:bodyPr wrap="square">
            <a:spAutoFit/>
          </a:bodyPr>
          <a:lstStyle/>
          <a:p>
            <a:pPr algn="just"/>
            <a:r>
              <a:rPr lang="es-EC" sz="1400" dirty="0" smtClean="0"/>
              <a:t>cambio no deseado</a:t>
            </a:r>
            <a:endParaRPr lang="es-EC" sz="1400" dirty="0"/>
          </a:p>
        </p:txBody>
      </p:sp>
      <p:sp>
        <p:nvSpPr>
          <p:cNvPr id="3" name="2 Rectángulo"/>
          <p:cNvSpPr/>
          <p:nvPr/>
        </p:nvSpPr>
        <p:spPr>
          <a:xfrm>
            <a:off x="179512" y="66690"/>
            <a:ext cx="6639272" cy="553998"/>
          </a:xfrm>
          <a:prstGeom prst="rect">
            <a:avLst/>
          </a:prstGeom>
        </p:spPr>
        <p:txBody>
          <a:bodyPr vert="horz" anchor="ctr">
            <a:noAutofit/>
            <a:scene3d>
              <a:camera prst="orthographicFront"/>
              <a:lightRig rig="soft" dir="t"/>
            </a:scene3d>
            <a:sp3d prstMaterial="softEdge">
              <a:bevelT w="25400" h="25400"/>
            </a:sp3d>
          </a:bodyPr>
          <a:lstStyle/>
          <a:p>
            <a:pPr>
              <a:spcBef>
                <a:spcPct val="0"/>
              </a:spcBef>
            </a:pPr>
            <a:r>
              <a:rPr lang="es-EC" sz="3000" b="1" dirty="0" smtClean="0">
                <a:solidFill>
                  <a:schemeClr val="accent6"/>
                </a:solidFill>
                <a:effectLst>
                  <a:outerShdw blurRad="31750" dist="25400" dir="5400000" algn="tl" rotWithShape="0">
                    <a:srgbClr val="000000">
                      <a:alpha val="25000"/>
                    </a:srgbClr>
                  </a:outerShdw>
                </a:effectLst>
                <a:latin typeface="Berlin Sans FB" pitchFamily="34" charset="0"/>
              </a:rPr>
              <a:t>CONTAMINACIÓN ATMOSFÉRICA </a:t>
            </a:r>
          </a:p>
        </p:txBody>
      </p:sp>
      <p:sp>
        <p:nvSpPr>
          <p:cNvPr id="4" name="3 Rectángulo"/>
          <p:cNvSpPr/>
          <p:nvPr/>
        </p:nvSpPr>
        <p:spPr>
          <a:xfrm>
            <a:off x="648072" y="3861048"/>
            <a:ext cx="4572000" cy="2308324"/>
          </a:xfrm>
          <a:prstGeom prst="rect">
            <a:avLst/>
          </a:prstGeom>
          <a:solidFill>
            <a:schemeClr val="bg1"/>
          </a:solidFill>
        </p:spPr>
        <p:txBody>
          <a:bodyPr>
            <a:spAutoFit/>
          </a:bodyPr>
          <a:lstStyle/>
          <a:p>
            <a:r>
              <a:rPr lang="es-EC" dirty="0" smtClean="0"/>
              <a:t>Monóxido de carbono (CO)</a:t>
            </a:r>
          </a:p>
          <a:p>
            <a:r>
              <a:rPr lang="es-EC" dirty="0" smtClean="0"/>
              <a:t>Dióxido de azufre (SO</a:t>
            </a:r>
            <a:r>
              <a:rPr lang="es-EC" baseline="-25000" dirty="0" smtClean="0"/>
              <a:t>2</a:t>
            </a:r>
            <a:r>
              <a:rPr lang="es-EC" dirty="0" smtClean="0"/>
              <a:t>)</a:t>
            </a:r>
          </a:p>
          <a:p>
            <a:r>
              <a:rPr lang="es-EC" dirty="0" smtClean="0"/>
              <a:t>Ozono (O</a:t>
            </a:r>
            <a:r>
              <a:rPr lang="es-EC" baseline="-25000" dirty="0" smtClean="0"/>
              <a:t>3</a:t>
            </a:r>
            <a:r>
              <a:rPr lang="es-EC" dirty="0" smtClean="0"/>
              <a:t>)</a:t>
            </a:r>
          </a:p>
          <a:p>
            <a:r>
              <a:rPr lang="es-EC" dirty="0" smtClean="0">
                <a:solidFill>
                  <a:srgbClr val="FF0000"/>
                </a:solidFill>
              </a:rPr>
              <a:t>Óxidos de nitrógeno NOx (NO</a:t>
            </a:r>
            <a:r>
              <a:rPr lang="en-US" dirty="0" smtClean="0">
                <a:solidFill>
                  <a:srgbClr val="FF0000"/>
                </a:solidFill>
              </a:rPr>
              <a:t> +</a:t>
            </a:r>
            <a:r>
              <a:rPr lang="es-EC" dirty="0" smtClean="0">
                <a:solidFill>
                  <a:srgbClr val="FF0000"/>
                </a:solidFill>
              </a:rPr>
              <a:t> NO</a:t>
            </a:r>
            <a:r>
              <a:rPr lang="es-EC" baseline="-25000" dirty="0" smtClean="0">
                <a:solidFill>
                  <a:srgbClr val="FF0000"/>
                </a:solidFill>
              </a:rPr>
              <a:t>2</a:t>
            </a:r>
            <a:r>
              <a:rPr lang="es-EC" dirty="0" smtClean="0">
                <a:solidFill>
                  <a:srgbClr val="FF0000"/>
                </a:solidFill>
              </a:rPr>
              <a:t>)</a:t>
            </a:r>
          </a:p>
          <a:p>
            <a:r>
              <a:rPr lang="es-EC" dirty="0" smtClean="0"/>
              <a:t>Material particulado fino o de diámetro menor a 2.5 micras (PM</a:t>
            </a:r>
            <a:r>
              <a:rPr lang="es-EC" baseline="-25000" dirty="0" smtClean="0"/>
              <a:t>2.5</a:t>
            </a:r>
            <a:r>
              <a:rPr lang="es-EC" dirty="0" smtClean="0"/>
              <a:t>) </a:t>
            </a:r>
          </a:p>
          <a:p>
            <a:r>
              <a:rPr lang="es-EC" dirty="0" smtClean="0"/>
              <a:t>Material particulado de diámetro inferior a 10  micrómetros (PM</a:t>
            </a:r>
            <a:r>
              <a:rPr lang="es-EC" baseline="-25000" dirty="0" smtClean="0"/>
              <a:t>10</a:t>
            </a:r>
            <a:r>
              <a:rPr lang="es-EC" dirty="0" smtClean="0"/>
              <a:t>)</a:t>
            </a:r>
            <a:endParaRPr lang="es-EC" dirty="0"/>
          </a:p>
        </p:txBody>
      </p:sp>
      <p:sp>
        <p:nvSpPr>
          <p:cNvPr id="5" name="4 Rectángulo"/>
          <p:cNvSpPr/>
          <p:nvPr/>
        </p:nvSpPr>
        <p:spPr>
          <a:xfrm>
            <a:off x="5181600" y="2743200"/>
            <a:ext cx="3733800" cy="1200329"/>
          </a:xfrm>
          <a:prstGeom prst="rect">
            <a:avLst/>
          </a:prstGeom>
          <a:solidFill>
            <a:schemeClr val="accent4">
              <a:lumMod val="20000"/>
              <a:lumOff val="80000"/>
            </a:schemeClr>
          </a:solidFill>
        </p:spPr>
        <p:txBody>
          <a:bodyPr wrap="square">
            <a:spAutoFit/>
          </a:bodyPr>
          <a:lstStyle/>
          <a:p>
            <a:pPr algn="just"/>
            <a:r>
              <a:rPr lang="es-EC" dirty="0" smtClean="0"/>
              <a:t>Potencialmente pueden causar daño sobre la salud y el bienestar de los seres humanos y otros seres vivos </a:t>
            </a:r>
            <a:endParaRPr lang="es-EC" dirty="0"/>
          </a:p>
        </p:txBody>
      </p:sp>
      <p:sp>
        <p:nvSpPr>
          <p:cNvPr id="6" name="5 Rectángulo"/>
          <p:cNvSpPr/>
          <p:nvPr/>
        </p:nvSpPr>
        <p:spPr>
          <a:xfrm>
            <a:off x="609600" y="1524000"/>
            <a:ext cx="3810000" cy="646331"/>
          </a:xfrm>
          <a:prstGeom prst="rect">
            <a:avLst/>
          </a:prstGeom>
          <a:solidFill>
            <a:schemeClr val="accent4">
              <a:lumMod val="20000"/>
              <a:lumOff val="80000"/>
            </a:schemeClr>
          </a:solidFill>
        </p:spPr>
        <p:txBody>
          <a:bodyPr wrap="square">
            <a:spAutoFit/>
          </a:bodyPr>
          <a:lstStyle/>
          <a:p>
            <a:r>
              <a:rPr lang="es-EC" dirty="0" smtClean="0"/>
              <a:t>Características físicas (color o temperatura)</a:t>
            </a:r>
            <a:endParaRPr lang="es-EC" dirty="0"/>
          </a:p>
        </p:txBody>
      </p:sp>
      <p:sp>
        <p:nvSpPr>
          <p:cNvPr id="7" name="6 Rectángulo"/>
          <p:cNvSpPr/>
          <p:nvPr/>
        </p:nvSpPr>
        <p:spPr>
          <a:xfrm>
            <a:off x="609600" y="2209800"/>
            <a:ext cx="3810000" cy="923330"/>
          </a:xfrm>
          <a:prstGeom prst="rect">
            <a:avLst/>
          </a:prstGeom>
          <a:solidFill>
            <a:schemeClr val="accent4">
              <a:lumMod val="20000"/>
              <a:lumOff val="80000"/>
            </a:schemeClr>
          </a:solidFill>
        </p:spPr>
        <p:txBody>
          <a:bodyPr wrap="square">
            <a:spAutoFit/>
          </a:bodyPr>
          <a:lstStyle/>
          <a:p>
            <a:r>
              <a:rPr lang="es-EC" dirty="0" smtClean="0"/>
              <a:t>Características químicas (concentración de elementos o sustancias químicas)</a:t>
            </a:r>
            <a:endParaRPr lang="es-EC" dirty="0"/>
          </a:p>
        </p:txBody>
      </p:sp>
      <p:cxnSp>
        <p:nvCxnSpPr>
          <p:cNvPr id="10" name="9 Conector recto de flecha"/>
          <p:cNvCxnSpPr/>
          <p:nvPr/>
        </p:nvCxnSpPr>
        <p:spPr>
          <a:xfrm>
            <a:off x="2286000" y="914400"/>
            <a:ext cx="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8914" name="Picture 2" descr="Image result for contaminacion atmosferica"/>
          <p:cNvPicPr>
            <a:picLocks noChangeAspect="1" noChangeArrowheads="1"/>
          </p:cNvPicPr>
          <p:nvPr/>
        </p:nvPicPr>
        <p:blipFill>
          <a:blip r:embed="rId2" cstate="print"/>
          <a:srcRect/>
          <a:stretch>
            <a:fillRect/>
          </a:stretch>
        </p:blipFill>
        <p:spPr bwMode="auto">
          <a:xfrm>
            <a:off x="6715125" y="0"/>
            <a:ext cx="2428875" cy="1885950"/>
          </a:xfrm>
          <a:prstGeom prst="rect">
            <a:avLst/>
          </a:prstGeom>
          <a:noFill/>
        </p:spPr>
      </p:pic>
      <p:sp>
        <p:nvSpPr>
          <p:cNvPr id="21" name="20 Cerrar llave"/>
          <p:cNvSpPr/>
          <p:nvPr/>
        </p:nvSpPr>
        <p:spPr>
          <a:xfrm>
            <a:off x="4648200" y="1295400"/>
            <a:ext cx="381000" cy="182880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22" name="21 Conector recto de flecha"/>
          <p:cNvCxnSpPr>
            <a:stCxn id="8" idx="2"/>
            <a:endCxn id="5" idx="0"/>
          </p:cNvCxnSpPr>
          <p:nvPr/>
        </p:nvCxnSpPr>
        <p:spPr>
          <a:xfrm flipH="1">
            <a:off x="7048500" y="2322731"/>
            <a:ext cx="6140" cy="4204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5257800" y="4267200"/>
            <a:ext cx="3429000" cy="923330"/>
          </a:xfrm>
          <a:prstGeom prst="rect">
            <a:avLst/>
          </a:prstGeom>
        </p:spPr>
        <p:txBody>
          <a:bodyPr wrap="square">
            <a:spAutoFit/>
          </a:bodyPr>
          <a:lstStyle/>
          <a:p>
            <a:pPr>
              <a:buFont typeface="Arial" pitchFamily="34" charset="0"/>
              <a:buChar char="•"/>
            </a:pPr>
            <a:r>
              <a:rPr lang="es-EC" dirty="0" smtClean="0"/>
              <a:t>La lluvia ácida</a:t>
            </a:r>
          </a:p>
          <a:p>
            <a:pPr>
              <a:buFont typeface="Arial" pitchFamily="34" charset="0"/>
              <a:buChar char="•"/>
            </a:pPr>
            <a:r>
              <a:rPr lang="es-EC" dirty="0" smtClean="0"/>
              <a:t>Ozono en la tropósfera</a:t>
            </a:r>
          </a:p>
          <a:p>
            <a:pPr>
              <a:buFont typeface="Arial" pitchFamily="34" charset="0"/>
              <a:buChar char="•"/>
            </a:pPr>
            <a:r>
              <a:rPr lang="es-EC" dirty="0" smtClean="0"/>
              <a:t>Smog </a:t>
            </a:r>
            <a:r>
              <a:rPr lang="es-EC" dirty="0" err="1" smtClean="0"/>
              <a:t>fotoquímico</a:t>
            </a:r>
            <a:endParaRPr lang="es-EC" dirty="0" smtClean="0"/>
          </a:p>
        </p:txBody>
      </p:sp>
      <p:sp>
        <p:nvSpPr>
          <p:cNvPr id="8" name="7 Rectángulo"/>
          <p:cNvSpPr/>
          <p:nvPr/>
        </p:nvSpPr>
        <p:spPr>
          <a:xfrm>
            <a:off x="5638800" y="1676400"/>
            <a:ext cx="2831680" cy="646331"/>
          </a:xfrm>
          <a:prstGeom prst="rect">
            <a:avLst/>
          </a:prstGeom>
          <a:solidFill>
            <a:schemeClr val="accent4">
              <a:lumMod val="20000"/>
              <a:lumOff val="80000"/>
            </a:schemeClr>
          </a:solidFill>
        </p:spPr>
        <p:txBody>
          <a:bodyPr wrap="square">
            <a:spAutoFit/>
          </a:bodyPr>
          <a:lstStyle/>
          <a:p>
            <a:pPr algn="ctr"/>
            <a:r>
              <a:rPr lang="es-EC" dirty="0" smtClean="0"/>
              <a:t>provocan alteración de la atmósfera</a:t>
            </a:r>
            <a:endParaRPr lang="es-EC" dirty="0"/>
          </a:p>
        </p:txBody>
      </p:sp>
      <p:sp>
        <p:nvSpPr>
          <p:cNvPr id="31" name="30 Abrir llave"/>
          <p:cNvSpPr/>
          <p:nvPr/>
        </p:nvSpPr>
        <p:spPr>
          <a:xfrm>
            <a:off x="4724400" y="4191000"/>
            <a:ext cx="609600" cy="1524000"/>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67746619"/>
              </p:ext>
            </p:extLst>
          </p:nvPr>
        </p:nvGraphicFramePr>
        <p:xfrm>
          <a:off x="0" y="980728"/>
          <a:ext cx="8917829"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p:cNvSpPr txBox="1">
            <a:spLocks/>
          </p:cNvSpPr>
          <p:nvPr/>
        </p:nvSpPr>
        <p:spPr>
          <a:xfrm>
            <a:off x="179512" y="188640"/>
            <a:ext cx="2971800" cy="638944"/>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Arial" pitchFamily="34" charset="0"/>
              </a:rPr>
              <a:t>OBJETIVOS </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Arial" pitchFamily="34" charset="0"/>
            </a:endParaRPr>
          </a:p>
        </p:txBody>
      </p:sp>
    </p:spTree>
    <p:extLst>
      <p:ext uri="{BB962C8B-B14F-4D97-AF65-F5344CB8AC3E}">
        <p14:creationId xmlns:p14="http://schemas.microsoft.com/office/powerpoint/2010/main" val="2758405028"/>
      </p:ext>
    </p:extLst>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0" y="0"/>
            <a:ext cx="4648200" cy="782960"/>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3000" b="1" dirty="0" smtClean="0">
                <a:solidFill>
                  <a:schemeClr val="accent6"/>
                </a:solidFill>
                <a:effectLst>
                  <a:outerShdw blurRad="31750" dist="25400" dir="5400000" algn="tl" rotWithShape="0">
                    <a:srgbClr val="000000">
                      <a:alpha val="25000"/>
                    </a:srgbClr>
                  </a:outerShdw>
                </a:effectLst>
                <a:latin typeface="Berlin Sans FB" pitchFamily="34" charset="0"/>
                <a:ea typeface="+mj-ea"/>
                <a:cs typeface="+mj-cs"/>
              </a:rPr>
              <a:t>ÁREA DE ESTUDIO</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pic>
        <p:nvPicPr>
          <p:cNvPr id="3" name="2 Imagen" descr="E:\MAESTRIA\ESPE\Z_TESIS\IMAGENES_SAT\MAPAS RESULTADO\JPG\area studio.jpg"/>
          <p:cNvPicPr/>
          <p:nvPr/>
        </p:nvPicPr>
        <p:blipFill>
          <a:blip r:embed="rId2" cstate="print"/>
          <a:srcRect/>
          <a:stretch>
            <a:fillRect/>
          </a:stretch>
        </p:blipFill>
        <p:spPr bwMode="auto">
          <a:xfrm>
            <a:off x="4499992" y="260648"/>
            <a:ext cx="4644008" cy="6336704"/>
          </a:xfrm>
          <a:prstGeom prst="rect">
            <a:avLst/>
          </a:prstGeom>
          <a:noFill/>
          <a:ln w="9525">
            <a:noFill/>
            <a:miter lim="800000"/>
            <a:headEnd/>
            <a:tailEnd/>
          </a:ln>
        </p:spPr>
      </p:pic>
      <p:sp>
        <p:nvSpPr>
          <p:cNvPr id="5" name="4 Rectángulo"/>
          <p:cNvSpPr/>
          <p:nvPr/>
        </p:nvSpPr>
        <p:spPr>
          <a:xfrm>
            <a:off x="533400" y="1752600"/>
            <a:ext cx="3505200" cy="3139321"/>
          </a:xfrm>
          <a:prstGeom prst="rect">
            <a:avLst/>
          </a:prstGeom>
        </p:spPr>
        <p:txBody>
          <a:bodyPr wrap="square">
            <a:spAutoFit/>
          </a:bodyPr>
          <a:lstStyle/>
          <a:p>
            <a:pPr algn="just"/>
            <a:r>
              <a:rPr lang="es-EC" dirty="0" smtClean="0"/>
              <a:t>Ubicación</a:t>
            </a:r>
          </a:p>
          <a:p>
            <a:pPr algn="just"/>
            <a:r>
              <a:rPr lang="es-EC" dirty="0" smtClean="0"/>
              <a:t>Área </a:t>
            </a:r>
            <a:r>
              <a:rPr lang="es-ES" dirty="0" smtClean="0"/>
              <a:t>de 884 km</a:t>
            </a:r>
            <a:r>
              <a:rPr lang="es-ES" baseline="30000" dirty="0" smtClean="0"/>
              <a:t>2</a:t>
            </a:r>
          </a:p>
          <a:p>
            <a:pPr algn="just"/>
            <a:r>
              <a:rPr lang="es-EC" dirty="0" smtClean="0"/>
              <a:t>Provincia: Pichincha</a:t>
            </a:r>
          </a:p>
          <a:p>
            <a:pPr algn="just"/>
            <a:r>
              <a:rPr lang="es-EC" dirty="0" smtClean="0"/>
              <a:t>Ciudad: DMQ</a:t>
            </a:r>
          </a:p>
          <a:p>
            <a:r>
              <a:rPr lang="es-ES" dirty="0" smtClean="0"/>
              <a:t>Parroquias Rurales:  Principalmente Zona urbana de Quito, Carapungo, </a:t>
            </a:r>
            <a:r>
              <a:rPr lang="es-ES" dirty="0" err="1" smtClean="0"/>
              <a:t>Pomasqui</a:t>
            </a:r>
            <a:r>
              <a:rPr lang="es-ES" dirty="0" smtClean="0"/>
              <a:t>, </a:t>
            </a:r>
            <a:r>
              <a:rPr lang="es-ES" dirty="0" err="1" smtClean="0"/>
              <a:t>Cumbaya</a:t>
            </a:r>
            <a:r>
              <a:rPr lang="es-ES" dirty="0" smtClean="0"/>
              <a:t>, </a:t>
            </a:r>
            <a:r>
              <a:rPr lang="es-ES" dirty="0" err="1" smtClean="0"/>
              <a:t>Tumbaco</a:t>
            </a:r>
            <a:r>
              <a:rPr lang="es-ES" dirty="0" smtClean="0"/>
              <a:t>, La Merced, Amaguaña y </a:t>
            </a:r>
            <a:r>
              <a:rPr lang="es-ES" dirty="0" err="1" smtClean="0"/>
              <a:t>Conocoto</a:t>
            </a:r>
            <a:r>
              <a:rPr lang="es-ES" dirty="0" smtClean="0"/>
              <a:t>.</a:t>
            </a:r>
          </a:p>
          <a:p>
            <a:pPr algn="just"/>
            <a:r>
              <a:rPr lang="es-ES" dirty="0" smtClean="0"/>
              <a:t> </a:t>
            </a:r>
            <a:endParaRPr lang="es-EC" dirty="0"/>
          </a:p>
        </p:txBody>
      </p:sp>
    </p:spTree>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51520" y="0"/>
            <a:ext cx="4495800" cy="620688"/>
          </a:xfrm>
          <a:prstGeom prst="rect">
            <a:avLst/>
          </a:prstGeom>
        </p:spPr>
        <p:txBody>
          <a:bodyPr vert="horz"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000" b="1" i="0" u="none" strike="noStrike" kern="1200" cap="none" spc="0" normalizeH="0" baseline="0" noProof="0" dirty="0" smtClean="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rPr>
              <a:t>METODOLOGÍA </a:t>
            </a:r>
            <a:endParaRPr kumimoji="0" lang="es-EC" sz="3000" b="1" i="0" u="none" strike="noStrike" kern="1200" cap="none" spc="0" normalizeH="0" baseline="0" noProof="0" dirty="0">
              <a:ln>
                <a:noFill/>
              </a:ln>
              <a:solidFill>
                <a:schemeClr val="accent6"/>
              </a:solidFill>
              <a:effectLst>
                <a:outerShdw blurRad="31750" dist="25400" dir="5400000" algn="tl" rotWithShape="0">
                  <a:srgbClr val="000000">
                    <a:alpha val="25000"/>
                  </a:srgbClr>
                </a:outerShdw>
              </a:effectLst>
              <a:uLnTx/>
              <a:uFillTx/>
              <a:latin typeface="Berlin Sans FB" pitchFamily="34" charset="0"/>
              <a:ea typeface="+mj-ea"/>
              <a:cs typeface="+mj-cs"/>
            </a:endParaRPr>
          </a:p>
        </p:txBody>
      </p:sp>
      <p:pic>
        <p:nvPicPr>
          <p:cNvPr id="4098" name="Picture 2" descr="E:\MAESTRIA\ESPE\Z_TESIS\GENERACION\DESARROLLO TESIS\TESIS DEFINITIVA\FLUJOGRAMA\flujograma_nox_Espe_sugerencia_dic.jpg"/>
          <p:cNvPicPr>
            <a:picLocks noChangeAspect="1" noChangeArrowheads="1"/>
          </p:cNvPicPr>
          <p:nvPr/>
        </p:nvPicPr>
        <p:blipFill>
          <a:blip r:embed="rId2" cstate="print"/>
          <a:srcRect/>
          <a:stretch>
            <a:fillRect/>
          </a:stretch>
        </p:blipFill>
        <p:spPr bwMode="auto">
          <a:xfrm>
            <a:off x="1979712" y="620688"/>
            <a:ext cx="4750766" cy="5517232"/>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879304" y="0"/>
            <a:ext cx="6264696" cy="563562"/>
          </a:xfrm>
          <a:prstGeom prst="rect">
            <a:avLst/>
          </a:prstGeom>
          <a:noFill/>
        </p:spPr>
        <p:txBody>
          <a:bodyPr vert="horz" anchor="ctr">
            <a:no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600" b="1" dirty="0" smtClean="0">
                <a:solidFill>
                  <a:schemeClr val="accent1"/>
                </a:solidFill>
                <a:effectLst>
                  <a:outerShdw blurRad="31750" dist="25400" dir="5400000" algn="tl" rotWithShape="0">
                    <a:srgbClr val="000000">
                      <a:alpha val="25000"/>
                    </a:srgbClr>
                  </a:outerShdw>
                </a:effectLst>
                <a:latin typeface="Berlin Sans FB Demi" pitchFamily="34" charset="0"/>
                <a:ea typeface="+mj-ea"/>
                <a:cs typeface="Aharoni" pitchFamily="2" charset="-79"/>
              </a:rPr>
              <a:t>RECOPILACIÓN</a:t>
            </a:r>
            <a:r>
              <a:rPr lang="es-EC" sz="2800" b="1" dirty="0" smtClean="0">
                <a:solidFill>
                  <a:schemeClr val="accent1"/>
                </a:solidFill>
                <a:effectLst>
                  <a:outerShdw blurRad="31750" dist="25400" dir="5400000" algn="tl" rotWithShape="0">
                    <a:srgbClr val="000000">
                      <a:alpha val="25000"/>
                    </a:srgbClr>
                  </a:outerShdw>
                </a:effectLst>
                <a:latin typeface="Berlin Sans FB Demi" pitchFamily="34" charset="0"/>
                <a:ea typeface="+mj-ea"/>
                <a:cs typeface="Aharoni" pitchFamily="2" charset="-79"/>
              </a:rPr>
              <a:t> DE INFORMACIÓN</a:t>
            </a:r>
            <a:endParaRPr kumimoji="0" lang="es-EC" sz="2800" b="1" i="0" u="none" strike="noStrike" kern="1200" cap="none" spc="0" normalizeH="0" baseline="0" noProof="0" dirty="0">
              <a:ln>
                <a:noFill/>
              </a:ln>
              <a:solidFill>
                <a:schemeClr val="accent1"/>
              </a:solidFill>
              <a:effectLst>
                <a:outerShdw blurRad="31750" dist="25400" dir="5400000" algn="tl" rotWithShape="0">
                  <a:srgbClr val="000000">
                    <a:alpha val="25000"/>
                  </a:srgbClr>
                </a:outerShdw>
              </a:effectLst>
              <a:uLnTx/>
              <a:uFillTx/>
              <a:latin typeface="Berlin Sans FB Demi" pitchFamily="34" charset="0"/>
              <a:ea typeface="+mj-ea"/>
              <a:cs typeface="Aharoni" pitchFamily="2" charset="-79"/>
            </a:endParaRPr>
          </a:p>
        </p:txBody>
      </p:sp>
      <p:graphicFrame>
        <p:nvGraphicFramePr>
          <p:cNvPr id="4" name="3 Tabla"/>
          <p:cNvGraphicFramePr>
            <a:graphicFrameLocks noGrp="1"/>
          </p:cNvGraphicFramePr>
          <p:nvPr/>
        </p:nvGraphicFramePr>
        <p:xfrm>
          <a:off x="1371600" y="914400"/>
          <a:ext cx="6477000" cy="1600199"/>
        </p:xfrm>
        <a:graphic>
          <a:graphicData uri="http://schemas.openxmlformats.org/drawingml/2006/table">
            <a:tbl>
              <a:tblPr/>
              <a:tblGrid>
                <a:gridCol w="1874921"/>
                <a:gridCol w="2138995"/>
                <a:gridCol w="2463084"/>
              </a:tblGrid>
              <a:tr h="354473">
                <a:tc>
                  <a:txBody>
                    <a:bodyPr/>
                    <a:lstStyle/>
                    <a:p>
                      <a:pPr marL="0" marR="0" indent="0" algn="ctr">
                        <a:lnSpc>
                          <a:spcPct val="100000"/>
                        </a:lnSpc>
                        <a:spcBef>
                          <a:spcPts val="0"/>
                        </a:spcBef>
                        <a:spcAft>
                          <a:spcPts val="0"/>
                        </a:spcAft>
                      </a:pPr>
                      <a:r>
                        <a:rPr lang="es-ES" sz="1400" b="1" dirty="0">
                          <a:solidFill>
                            <a:srgbClr val="000000"/>
                          </a:solidFill>
                          <a:latin typeface="Arial"/>
                          <a:ea typeface="Times New Roman"/>
                          <a:cs typeface="Arial"/>
                        </a:rPr>
                        <a:t>NOMBRE IMAGEN</a:t>
                      </a:r>
                      <a:endParaRPr lang="en-US" sz="1400" b="1"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400" b="1" dirty="0" smtClean="0">
                          <a:solidFill>
                            <a:srgbClr val="000000"/>
                          </a:solidFill>
                          <a:latin typeface="Arial"/>
                          <a:ea typeface="Times New Roman"/>
                          <a:cs typeface="Arial"/>
                        </a:rPr>
                        <a:t>SENSOR</a:t>
                      </a:r>
                      <a:endParaRPr lang="en-US" sz="1400" b="1"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400" b="1" dirty="0">
                          <a:solidFill>
                            <a:srgbClr val="000000"/>
                          </a:solidFill>
                          <a:latin typeface="Arial"/>
                          <a:ea typeface="Times New Roman"/>
                          <a:cs typeface="Arial"/>
                        </a:rPr>
                        <a:t>FECHA</a:t>
                      </a:r>
                      <a:endParaRPr lang="en-US" sz="1400" b="1"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301">
                <a:tc>
                  <a:txBody>
                    <a:bodyPr/>
                    <a:lstStyle/>
                    <a:p>
                      <a:pPr marL="0" marR="0" indent="0" algn="ctr">
                        <a:lnSpc>
                          <a:spcPct val="100000"/>
                        </a:lnSpc>
                        <a:spcBef>
                          <a:spcPts val="0"/>
                        </a:spcBef>
                        <a:spcAft>
                          <a:spcPts val="0"/>
                        </a:spcAft>
                      </a:pPr>
                      <a:r>
                        <a:rPr lang="en-US" sz="1200" dirty="0">
                          <a:solidFill>
                            <a:srgbClr val="000000"/>
                          </a:solidFill>
                          <a:latin typeface="Arial"/>
                          <a:ea typeface="Times New Roman"/>
                          <a:cs typeface="Arial"/>
                        </a:rPr>
                        <a:t>LANDSAT_7</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smtClean="0">
                          <a:solidFill>
                            <a:srgbClr val="000000"/>
                          </a:solidFill>
                          <a:latin typeface="Arial"/>
                          <a:ea typeface="Times New Roman"/>
                          <a:cs typeface="Arial"/>
                        </a:rPr>
                        <a:t>ETM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cap="none" normalizeH="0" baseline="0" dirty="0" smtClean="0">
                          <a:ln>
                            <a:noFill/>
                          </a:ln>
                          <a:solidFill>
                            <a:srgbClr val="212121"/>
                          </a:solidFill>
                          <a:effectLst/>
                          <a:latin typeface="Arial" pitchFamily="34" charset="0"/>
                          <a:cs typeface="Arial" pitchFamily="34" charset="0"/>
                        </a:rPr>
                        <a:t>Mejorado Temático Mapeo</a:t>
                      </a:r>
                      <a:endParaRPr lang="en-US" sz="10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a:solidFill>
                            <a:srgbClr val="000000"/>
                          </a:solidFill>
                          <a:latin typeface="Arial"/>
                          <a:ea typeface="Times New Roman"/>
                          <a:cs typeface="Arial"/>
                        </a:rPr>
                        <a:t>09 septiembre 2010</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124">
                <a:tc>
                  <a:txBody>
                    <a:bodyPr/>
                    <a:lstStyle/>
                    <a:p>
                      <a:pPr marL="0" marR="0" indent="0" algn="ctr">
                        <a:lnSpc>
                          <a:spcPct val="100000"/>
                        </a:lnSpc>
                        <a:spcBef>
                          <a:spcPts val="0"/>
                        </a:spcBef>
                        <a:spcAft>
                          <a:spcPts val="0"/>
                        </a:spcAft>
                      </a:pPr>
                      <a:r>
                        <a:rPr lang="en-US" sz="1200">
                          <a:solidFill>
                            <a:srgbClr val="000000"/>
                          </a:solidFill>
                          <a:latin typeface="Arial"/>
                          <a:ea typeface="Times New Roman"/>
                          <a:cs typeface="Arial"/>
                        </a:rPr>
                        <a:t>LANDSAT_7</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smtClean="0">
                          <a:solidFill>
                            <a:srgbClr val="000000"/>
                          </a:solidFill>
                          <a:latin typeface="Arial"/>
                          <a:ea typeface="Times New Roman"/>
                          <a:cs typeface="Arial"/>
                        </a:rPr>
                        <a:t>ETM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cap="none" normalizeH="0" baseline="0" dirty="0" smtClean="0">
                          <a:ln>
                            <a:noFill/>
                          </a:ln>
                          <a:solidFill>
                            <a:srgbClr val="212121"/>
                          </a:solidFill>
                          <a:effectLst/>
                          <a:latin typeface="Arial" pitchFamily="34" charset="0"/>
                          <a:cs typeface="Arial" pitchFamily="34" charset="0"/>
                        </a:rPr>
                        <a:t>Mejorado Temático Mapeo</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smtClean="0">
                          <a:solidFill>
                            <a:srgbClr val="000000"/>
                          </a:solidFill>
                          <a:latin typeface="Arial"/>
                          <a:ea typeface="Times New Roman"/>
                          <a:cs typeface="Arial"/>
                        </a:rPr>
                        <a:t>19</a:t>
                      </a:r>
                      <a:r>
                        <a:rPr lang="es-ES" sz="1200" baseline="0" dirty="0" smtClean="0">
                          <a:solidFill>
                            <a:srgbClr val="000000"/>
                          </a:solidFill>
                          <a:latin typeface="Arial"/>
                          <a:ea typeface="Times New Roman"/>
                          <a:cs typeface="Arial"/>
                        </a:rPr>
                        <a:t> octubre </a:t>
                      </a:r>
                      <a:r>
                        <a:rPr lang="es-ES" sz="1200" dirty="0" smtClean="0">
                          <a:solidFill>
                            <a:srgbClr val="000000"/>
                          </a:solidFill>
                          <a:latin typeface="Arial"/>
                          <a:ea typeface="Times New Roman"/>
                          <a:cs typeface="Arial"/>
                        </a:rPr>
                        <a:t>del </a:t>
                      </a:r>
                      <a:r>
                        <a:rPr lang="es-ES" sz="1200" dirty="0">
                          <a:solidFill>
                            <a:srgbClr val="000000"/>
                          </a:solidFill>
                          <a:latin typeface="Arial"/>
                          <a:ea typeface="Times New Roman"/>
                          <a:cs typeface="Arial"/>
                        </a:rPr>
                        <a:t>2013</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301">
                <a:tc>
                  <a:txBody>
                    <a:bodyPr/>
                    <a:lstStyle/>
                    <a:p>
                      <a:pPr marL="0" marR="0" indent="0" algn="ctr">
                        <a:lnSpc>
                          <a:spcPct val="100000"/>
                        </a:lnSpc>
                        <a:spcBef>
                          <a:spcPts val="0"/>
                        </a:spcBef>
                        <a:spcAft>
                          <a:spcPts val="0"/>
                        </a:spcAft>
                      </a:pPr>
                      <a:r>
                        <a:rPr lang="en-US" sz="1200">
                          <a:solidFill>
                            <a:srgbClr val="000000"/>
                          </a:solidFill>
                          <a:latin typeface="Arial"/>
                          <a:ea typeface="Times New Roman"/>
                          <a:cs typeface="Arial"/>
                        </a:rPr>
                        <a:t>LANDSAT_8</a:t>
                      </a:r>
                      <a:endParaRPr lang="en-US" sz="120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smtClean="0">
                          <a:solidFill>
                            <a:srgbClr val="000000"/>
                          </a:solidFill>
                          <a:latin typeface="Arial"/>
                          <a:ea typeface="Times New Roman"/>
                          <a:cs typeface="Arial"/>
                        </a:rPr>
                        <a:t>OLI</a:t>
                      </a:r>
                    </a:p>
                    <a:p>
                      <a:pPr marL="0" marR="0" indent="0" algn="ctr" defTabSz="914400" rtl="0" eaLnBrk="1" fontAlgn="auto" latinLnBrk="0" hangingPunct="1">
                        <a:lnSpc>
                          <a:spcPct val="100000"/>
                        </a:lnSpc>
                        <a:spcBef>
                          <a:spcPts val="0"/>
                        </a:spcBef>
                        <a:spcAft>
                          <a:spcPts val="0"/>
                        </a:spcAft>
                        <a:buClrTx/>
                        <a:buSzTx/>
                        <a:buFontTx/>
                        <a:buNone/>
                        <a:tabLst/>
                        <a:defRPr/>
                      </a:pPr>
                      <a:r>
                        <a:rPr lang="es-EC" sz="1000" dirty="0" err="1" smtClean="0">
                          <a:latin typeface="Arial" pitchFamily="34" charset="0"/>
                          <a:cs typeface="Arial" pitchFamily="34" charset="0"/>
                        </a:rPr>
                        <a:t>Operational</a:t>
                      </a:r>
                      <a:r>
                        <a:rPr lang="es-EC" sz="1000" dirty="0" smtClean="0">
                          <a:latin typeface="Arial" pitchFamily="34" charset="0"/>
                          <a:cs typeface="Arial" pitchFamily="34" charset="0"/>
                        </a:rPr>
                        <a:t>  </a:t>
                      </a:r>
                      <a:r>
                        <a:rPr lang="es-EC" sz="1000" dirty="0" err="1" smtClean="0">
                          <a:latin typeface="Arial" pitchFamily="34" charset="0"/>
                          <a:cs typeface="Arial" pitchFamily="34" charset="0"/>
                        </a:rPr>
                        <a:t>Land</a:t>
                      </a:r>
                      <a:r>
                        <a:rPr lang="es-EC" sz="1000" dirty="0" smtClean="0">
                          <a:latin typeface="Arial" pitchFamily="34" charset="0"/>
                          <a:cs typeface="Arial" pitchFamily="34" charset="0"/>
                        </a:rPr>
                        <a:t> </a:t>
                      </a:r>
                      <a:r>
                        <a:rPr lang="es-EC" sz="1000" dirty="0" err="1" smtClean="0">
                          <a:latin typeface="Arial" pitchFamily="34" charset="0"/>
                          <a:cs typeface="Arial" pitchFamily="34" charset="0"/>
                        </a:rPr>
                        <a:t>Imager</a:t>
                      </a:r>
                      <a:endParaRPr lang="en-US" sz="10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00000"/>
                        </a:lnSpc>
                        <a:spcBef>
                          <a:spcPts val="0"/>
                        </a:spcBef>
                        <a:spcAft>
                          <a:spcPts val="0"/>
                        </a:spcAft>
                      </a:pPr>
                      <a:r>
                        <a:rPr lang="es-ES" sz="1200" dirty="0">
                          <a:solidFill>
                            <a:srgbClr val="000000"/>
                          </a:solidFill>
                          <a:latin typeface="Arial"/>
                          <a:ea typeface="Times New Roman"/>
                          <a:cs typeface="Arial"/>
                        </a:rPr>
                        <a:t>15 septiembre 2015</a:t>
                      </a:r>
                      <a:endParaRPr lang="en-US" sz="120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3200400" y="2590800"/>
            <a:ext cx="2752677" cy="276999"/>
          </a:xfrm>
          <a:prstGeom prst="rect">
            <a:avLst/>
          </a:prstGeom>
        </p:spPr>
        <p:txBody>
          <a:bodyPr wrap="none">
            <a:spAutoFit/>
          </a:bodyPr>
          <a:lstStyle/>
          <a:p>
            <a:r>
              <a:rPr lang="es-ES" sz="1200" b="1" dirty="0" smtClean="0">
                <a:solidFill>
                  <a:srgbClr val="3333FF"/>
                </a:solidFill>
                <a:latin typeface="Arial" pitchFamily="34" charset="0"/>
                <a:cs typeface="Arial" pitchFamily="34" charset="0"/>
              </a:rPr>
              <a:t>GLOVIS (https://glovis.usgs.gov/).</a:t>
            </a:r>
            <a:endParaRPr lang="es-EC" sz="1200" b="1" dirty="0">
              <a:solidFill>
                <a:srgbClr val="3333FF"/>
              </a:solidFill>
              <a:latin typeface="Arial" pitchFamily="34" charset="0"/>
              <a:cs typeface="Arial" pitchFamily="34" charset="0"/>
            </a:endParaRPr>
          </a:p>
        </p:txBody>
      </p:sp>
      <p:sp>
        <p:nvSpPr>
          <p:cNvPr id="7" name="6 Rectángulo"/>
          <p:cNvSpPr/>
          <p:nvPr/>
        </p:nvSpPr>
        <p:spPr>
          <a:xfrm>
            <a:off x="1828800" y="6400800"/>
            <a:ext cx="6074099"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s-ES" sz="1200" dirty="0" smtClean="0"/>
              <a:t>SENTINEL2 (10m/13bandas/ ESPEC </a:t>
            </a:r>
            <a:r>
              <a:rPr lang="es-ES" sz="1200" dirty="0" err="1" smtClean="0"/>
              <a:t>https</a:t>
            </a:r>
            <a:r>
              <a:rPr lang="es-ES" sz="1200" dirty="0" smtClean="0"/>
              <a:t>:</a:t>
            </a:r>
            <a:r>
              <a:rPr lang="en-US" sz="1200" dirty="0" smtClean="0"/>
              <a:t>//www.scihub.copernicus.eu/dhus</a:t>
            </a:r>
            <a:r>
              <a:rPr lang="en-US" dirty="0" smtClean="0"/>
              <a:t>/</a:t>
            </a:r>
            <a:r>
              <a:rPr lang="es-ES" dirty="0" smtClean="0"/>
              <a:t>)</a:t>
            </a:r>
          </a:p>
        </p:txBody>
      </p:sp>
      <p:pic>
        <p:nvPicPr>
          <p:cNvPr id="8" name="Picture 2" descr="Related image"/>
          <p:cNvPicPr>
            <a:picLocks noChangeAspect="1" noChangeArrowheads="1"/>
          </p:cNvPicPr>
          <p:nvPr/>
        </p:nvPicPr>
        <p:blipFill>
          <a:blip r:embed="rId2" cstate="print"/>
          <a:srcRect/>
          <a:stretch>
            <a:fillRect/>
          </a:stretch>
        </p:blipFill>
        <p:spPr bwMode="auto">
          <a:xfrm>
            <a:off x="2209800" y="2971800"/>
            <a:ext cx="4953000" cy="3278956"/>
          </a:xfrm>
          <a:prstGeom prst="rect">
            <a:avLst/>
          </a:prstGeom>
          <a:noFill/>
        </p:spPr>
      </p:pic>
      <p:sp>
        <p:nvSpPr>
          <p:cNvPr id="9" name="1 Título"/>
          <p:cNvSpPr txBox="1">
            <a:spLocks/>
          </p:cNvSpPr>
          <p:nvPr/>
        </p:nvSpPr>
        <p:spPr>
          <a:xfrm>
            <a:off x="228600" y="980728"/>
            <a:ext cx="1219200" cy="3286472"/>
          </a:xfrm>
          <a:prstGeom prst="rect">
            <a:avLst/>
          </a:prstGeom>
        </p:spPr>
        <p:txBody>
          <a:bodyPr vert="vert27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400" b="1" noProof="0" dirty="0" smtClean="0">
                <a:effectLst>
                  <a:outerShdw blurRad="31750" dist="25400" dir="5400000" algn="tl" rotWithShape="0">
                    <a:srgbClr val="000000">
                      <a:alpha val="25000"/>
                    </a:srgbClr>
                  </a:outerShdw>
                </a:effectLst>
                <a:latin typeface="Arial" pitchFamily="34" charset="0"/>
                <a:ea typeface="+mj-ea"/>
                <a:cs typeface="Arial" pitchFamily="34" charset="0"/>
              </a:rPr>
              <a:t>Imágenes Satelitales</a:t>
            </a:r>
            <a:endParaRPr kumimoji="0" lang="es-EC" sz="2400" b="1" i="0" u="none" strike="noStrike" kern="1200" cap="none" spc="0" normalizeH="0" baseline="0" noProof="0" dirty="0">
              <a:ln>
                <a:noFill/>
              </a:ln>
              <a:effectLst>
                <a:outerShdw blurRad="31750" dist="25400" dir="5400000" algn="tl" rotWithShape="0">
                  <a:srgbClr val="000000">
                    <a:alpha val="25000"/>
                  </a:srgbClr>
                </a:outerShdw>
              </a:effectLst>
              <a:uLnTx/>
              <a:uFillTx/>
              <a:latin typeface="Arial" pitchFamily="34" charset="0"/>
              <a:ea typeface="+mj-ea"/>
              <a:cs typeface="Arial" pitchFamily="34" charset="0"/>
            </a:endParaRPr>
          </a:p>
        </p:txBody>
      </p:sp>
      <p:pic>
        <p:nvPicPr>
          <p:cNvPr id="31746" name="Picture 2" descr="Image result for landsat 8 oli y landsat 7 etm"/>
          <p:cNvPicPr>
            <a:picLocks noChangeAspect="1" noChangeArrowheads="1"/>
          </p:cNvPicPr>
          <p:nvPr/>
        </p:nvPicPr>
        <p:blipFill>
          <a:blip r:embed="rId3" cstate="print"/>
          <a:srcRect l="20588"/>
          <a:stretch>
            <a:fillRect/>
          </a:stretch>
        </p:blipFill>
        <p:spPr bwMode="auto">
          <a:xfrm>
            <a:off x="7236296" y="2924944"/>
            <a:ext cx="1828800" cy="1457325"/>
          </a:xfrm>
          <a:prstGeom prst="rect">
            <a:avLst/>
          </a:prstGeom>
          <a:noFill/>
        </p:spPr>
      </p:pic>
      <p:pic>
        <p:nvPicPr>
          <p:cNvPr id="31748" name="Picture 4" descr="Related image"/>
          <p:cNvPicPr>
            <a:picLocks noChangeAspect="1" noChangeArrowheads="1"/>
          </p:cNvPicPr>
          <p:nvPr/>
        </p:nvPicPr>
        <p:blipFill>
          <a:blip r:embed="rId4" cstate="print"/>
          <a:srcRect/>
          <a:stretch>
            <a:fillRect/>
          </a:stretch>
        </p:blipFill>
        <p:spPr bwMode="auto">
          <a:xfrm>
            <a:off x="130591" y="4495800"/>
            <a:ext cx="2079209" cy="1752600"/>
          </a:xfrm>
          <a:prstGeom prst="rect">
            <a:avLst/>
          </a:prstGeom>
          <a:noFill/>
        </p:spPr>
      </p:pic>
    </p:spTree>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Tema13">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3621</TotalTime>
  <Words>3015</Words>
  <Application>Microsoft Office PowerPoint</Application>
  <PresentationFormat>Presentación en pantalla (4:3)</PresentationFormat>
  <Paragraphs>885</Paragraphs>
  <Slides>42</Slides>
  <Notes>5</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51" baseType="lpstr">
      <vt:lpstr>Aharoni</vt:lpstr>
      <vt:lpstr>Arial</vt:lpstr>
      <vt:lpstr>Berlin Sans FB</vt:lpstr>
      <vt:lpstr>Berlin Sans FB Demi</vt:lpstr>
      <vt:lpstr>Calibri</vt:lpstr>
      <vt:lpstr>Symbol</vt:lpstr>
      <vt:lpstr>Times New Roman</vt:lpstr>
      <vt:lpstr>Tema13</vt:lpstr>
      <vt:lpstr>CorelDRAW</vt:lpstr>
      <vt:lpstr>Presentación de PowerPoint</vt:lpstr>
      <vt:lpstr>Presentación de PowerPoint</vt:lpstr>
      <vt:lpstr>PROBLEMÁTICA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Ines Betzabe  Mayorga Parra</cp:lastModifiedBy>
  <cp:revision>287</cp:revision>
  <dcterms:created xsi:type="dcterms:W3CDTF">2013-04-13T15:30:01Z</dcterms:created>
  <dcterms:modified xsi:type="dcterms:W3CDTF">2018-01-25T13:31:08Z</dcterms:modified>
</cp:coreProperties>
</file>