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6"/>
  </p:notesMasterIdLst>
  <p:handoutMasterIdLst>
    <p:handoutMasterId r:id="rId57"/>
  </p:handoutMasterIdLst>
  <p:sldIdLst>
    <p:sldId id="256" r:id="rId2"/>
    <p:sldId id="257" r:id="rId3"/>
    <p:sldId id="352" r:id="rId4"/>
    <p:sldId id="305" r:id="rId5"/>
    <p:sldId id="323" r:id="rId6"/>
    <p:sldId id="292" r:id="rId7"/>
    <p:sldId id="307" r:id="rId8"/>
    <p:sldId id="309" r:id="rId9"/>
    <p:sldId id="366" r:id="rId10"/>
    <p:sldId id="365" r:id="rId11"/>
    <p:sldId id="368" r:id="rId12"/>
    <p:sldId id="369" r:id="rId13"/>
    <p:sldId id="370" r:id="rId14"/>
    <p:sldId id="294" r:id="rId15"/>
    <p:sldId id="322" r:id="rId16"/>
    <p:sldId id="311" r:id="rId17"/>
    <p:sldId id="378" r:id="rId18"/>
    <p:sldId id="371" r:id="rId19"/>
    <p:sldId id="372" r:id="rId20"/>
    <p:sldId id="373" r:id="rId21"/>
    <p:sldId id="374" r:id="rId22"/>
    <p:sldId id="375" r:id="rId23"/>
    <p:sldId id="376" r:id="rId24"/>
    <p:sldId id="377" r:id="rId25"/>
    <p:sldId id="343" r:id="rId26"/>
    <p:sldId id="353" r:id="rId27"/>
    <p:sldId id="316" r:id="rId28"/>
    <p:sldId id="318" r:id="rId29"/>
    <p:sldId id="320" r:id="rId30"/>
    <p:sldId id="358" r:id="rId31"/>
    <p:sldId id="380" r:id="rId32"/>
    <p:sldId id="379" r:id="rId33"/>
    <p:sldId id="381" r:id="rId34"/>
    <p:sldId id="382" r:id="rId35"/>
    <p:sldId id="384" r:id="rId36"/>
    <p:sldId id="385" r:id="rId37"/>
    <p:sldId id="387" r:id="rId38"/>
    <p:sldId id="386" r:id="rId39"/>
    <p:sldId id="388" r:id="rId40"/>
    <p:sldId id="383"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FFFFCC"/>
    <a:srgbClr val="FFFFFF"/>
    <a:srgbClr val="E5F5FF"/>
    <a:srgbClr val="FF9999"/>
    <a:srgbClr val="F5C7EE"/>
    <a:srgbClr val="FFCCFF"/>
    <a:srgbClr val="99FF66"/>
    <a:srgbClr val="0099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07" autoAdjust="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LL%2014\AppData\Roaming\Microsoft\Excel\MATRICES%20ASERRADERO%20FINAL%20(version%201).xlsb"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2014\AppData\Roaming\Microsoft\Excel\MATRICES%20ASERRADERO%20FINAL%20(version%201).xlsb"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Hoja1!$A$1:$A$5</c:f>
              <c:strCache>
                <c:ptCount val="5"/>
                <c:pt idx="0">
                  <c:v>planificacion</c:v>
                </c:pt>
                <c:pt idx="1">
                  <c:v>organización</c:v>
                </c:pt>
                <c:pt idx="2">
                  <c:v>direccion</c:v>
                </c:pt>
                <c:pt idx="3">
                  <c:v>control</c:v>
                </c:pt>
                <c:pt idx="4">
                  <c:v>direccion </c:v>
                </c:pt>
              </c:strCache>
            </c:strRef>
          </c:cat>
          <c:val>
            <c:numRef>
              <c:f>Hoja1!$C$1:$C$5</c:f>
              <c:numCache>
                <c:formatCode>0%</c:formatCode>
                <c:ptCount val="5"/>
                <c:pt idx="0">
                  <c:v>0.96</c:v>
                </c:pt>
                <c:pt idx="1">
                  <c:v>0.94</c:v>
                </c:pt>
                <c:pt idx="2">
                  <c:v>0.88</c:v>
                </c:pt>
                <c:pt idx="3">
                  <c:v>0.82</c:v>
                </c:pt>
                <c:pt idx="4">
                  <c:v>0.49</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MATRIZ PEYEA</a:t>
            </a:r>
          </a:p>
        </c:rich>
      </c:tx>
      <c:overlay val="0"/>
    </c:title>
    <c:autoTitleDeleted val="0"/>
    <c:plotArea>
      <c:layout>
        <c:manualLayout>
          <c:layoutTarget val="inner"/>
          <c:xMode val="edge"/>
          <c:yMode val="edge"/>
          <c:x val="6.4161049840772824E-2"/>
          <c:y val="0.16276165253610006"/>
          <c:w val="0.8507728266894945"/>
          <c:h val="0.74061676827642597"/>
        </c:manualLayout>
      </c:layout>
      <c:scatterChart>
        <c:scatterStyle val="smoothMarker"/>
        <c:varyColors val="0"/>
        <c:ser>
          <c:idx val="0"/>
          <c:order val="0"/>
          <c:tx>
            <c:strRef>
              <c:f>PEYEA!$F$25</c:f>
              <c:strCache>
                <c:ptCount val="1"/>
                <c:pt idx="0">
                  <c:v>Eje y</c:v>
                </c:pt>
              </c:strCache>
            </c:strRef>
          </c:tx>
          <c:marker>
            <c:symbol val="none"/>
          </c:marker>
          <c:xVal>
            <c:numRef>
              <c:f>PEYEA!$E$26:$E$27</c:f>
              <c:numCache>
                <c:formatCode>0.00</c:formatCode>
                <c:ptCount val="2"/>
                <c:pt idx="0" formatCode="General">
                  <c:v>0</c:v>
                </c:pt>
                <c:pt idx="1">
                  <c:v>1.75</c:v>
                </c:pt>
              </c:numCache>
            </c:numRef>
          </c:xVal>
          <c:yVal>
            <c:numRef>
              <c:f>PEYEA!$F$26:$F$27</c:f>
              <c:numCache>
                <c:formatCode>0.00</c:formatCode>
                <c:ptCount val="2"/>
                <c:pt idx="0" formatCode="General">
                  <c:v>0</c:v>
                </c:pt>
                <c:pt idx="1">
                  <c:v>1.5</c:v>
                </c:pt>
              </c:numCache>
            </c:numRef>
          </c:yVal>
          <c:smooth val="1"/>
        </c:ser>
        <c:dLbls>
          <c:showLegendKey val="0"/>
          <c:showVal val="0"/>
          <c:showCatName val="0"/>
          <c:showSerName val="0"/>
          <c:showPercent val="0"/>
          <c:showBubbleSize val="0"/>
        </c:dLbls>
        <c:axId val="276650664"/>
        <c:axId val="276652232"/>
      </c:scatterChart>
      <c:valAx>
        <c:axId val="276650664"/>
        <c:scaling>
          <c:orientation val="minMax"/>
          <c:max val="6"/>
          <c:min val="-6"/>
        </c:scaling>
        <c:delete val="0"/>
        <c:axPos val="b"/>
        <c:numFmt formatCode="General" sourceLinked="1"/>
        <c:majorTickMark val="out"/>
        <c:minorTickMark val="none"/>
        <c:tickLblPos val="nextTo"/>
        <c:spPr>
          <a:ln w="22225">
            <a:solidFill>
              <a:schemeClr val="tx1"/>
            </a:solidFill>
            <a:headEnd type="triangle" w="med" len="lg"/>
            <a:tailEnd type="triangle" w="med" len="lg"/>
          </a:ln>
        </c:spPr>
        <c:txPr>
          <a:bodyPr/>
          <a:lstStyle/>
          <a:p>
            <a:pPr>
              <a:defRPr b="1"/>
            </a:pPr>
            <a:endParaRPr lang="es-EC"/>
          </a:p>
        </c:txPr>
        <c:crossAx val="276652232"/>
        <c:crosses val="autoZero"/>
        <c:crossBetween val="midCat"/>
      </c:valAx>
      <c:valAx>
        <c:axId val="276652232"/>
        <c:scaling>
          <c:orientation val="minMax"/>
          <c:max val="5"/>
          <c:min val="-5"/>
        </c:scaling>
        <c:delete val="0"/>
        <c:axPos val="l"/>
        <c:numFmt formatCode="General" sourceLinked="1"/>
        <c:majorTickMark val="out"/>
        <c:minorTickMark val="none"/>
        <c:tickLblPos val="nextTo"/>
        <c:spPr>
          <a:ln w="22225">
            <a:solidFill>
              <a:schemeClr val="tx1"/>
            </a:solidFill>
            <a:headEnd type="triangle" w="med" len="lg"/>
            <a:tailEnd type="triangle" w="med" len="lg"/>
          </a:ln>
        </c:spPr>
        <c:txPr>
          <a:bodyPr/>
          <a:lstStyle/>
          <a:p>
            <a:pPr>
              <a:defRPr b="1"/>
            </a:pPr>
            <a:endParaRPr lang="es-EC"/>
          </a:p>
        </c:txPr>
        <c:crossAx val="276650664"/>
        <c:crossesAt val="0"/>
        <c:crossBetween val="midCat"/>
      </c:valAx>
    </c:plotArea>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noFill/>
                <a:prstDash val="sysDot"/>
              </a:ln>
              <a:effectLst/>
            </c:spPr>
            <c:trendlineType val="linear"/>
            <c:dispRSqr val="0"/>
            <c:dispEq val="0"/>
          </c:trendline>
          <c:xVal>
            <c:strRef>
              <c:f>'ESTRATEGIA PRINCIPAL'!$K$11:$L$11</c:f>
              <c:strCache>
                <c:ptCount val="2"/>
                <c:pt idx="0">
                  <c:v>Eje X</c:v>
                </c:pt>
                <c:pt idx="1">
                  <c:v>Eje y</c:v>
                </c:pt>
              </c:strCache>
            </c:strRef>
          </c:xVal>
          <c:yVal>
            <c:numRef>
              <c:f>'ESTRATEGIA PRINCIPAL'!$K$12:$L$12</c:f>
              <c:numCache>
                <c:formatCode>General</c:formatCode>
                <c:ptCount val="2"/>
                <c:pt idx="0">
                  <c:v>1.8510638297872339</c:v>
                </c:pt>
                <c:pt idx="1">
                  <c:v>57.142857142857139</c:v>
                </c:pt>
              </c:numCache>
            </c:numRef>
          </c:yVal>
          <c:smooth val="1"/>
        </c:ser>
        <c:ser>
          <c:idx val="1"/>
          <c:order val="1"/>
          <c:spPr>
            <a:ln w="19050" cap="rnd">
              <a:solidFill>
                <a:schemeClr val="bg1"/>
              </a:solidFill>
              <a:round/>
            </a:ln>
            <a:effectLst/>
          </c:spPr>
          <c:marker>
            <c:symbol val="circle"/>
            <c:size val="5"/>
            <c:spPr>
              <a:solidFill>
                <a:schemeClr val="accent2"/>
              </a:solidFill>
              <a:ln w="9525">
                <a:solidFill>
                  <a:schemeClr val="accent2"/>
                </a:solidFill>
              </a:ln>
              <a:effectLst/>
            </c:spPr>
          </c:marker>
          <c:xVal>
            <c:strRef>
              <c:f>'ESTRATEGIA PRINCIPAL'!$K$11:$L$11</c:f>
              <c:strCache>
                <c:ptCount val="2"/>
                <c:pt idx="0">
                  <c:v>Eje X</c:v>
                </c:pt>
                <c:pt idx="1">
                  <c:v>Eje y</c:v>
                </c:pt>
              </c:strCache>
            </c:strRef>
          </c:xVal>
          <c:yVal>
            <c:numRef>
              <c:f>'ESTRATEGIA PRINCIPAL'!$K$13:$L$13</c:f>
              <c:numCache>
                <c:formatCode>0.00</c:formatCode>
                <c:ptCount val="2"/>
                <c:pt idx="0" formatCode="General">
                  <c:v>4</c:v>
                </c:pt>
                <c:pt idx="1">
                  <c:v>37.041611825453067</c:v>
                </c:pt>
              </c:numCache>
            </c:numRef>
          </c:yVal>
          <c:smooth val="1"/>
        </c:ser>
        <c:dLbls>
          <c:showLegendKey val="0"/>
          <c:showVal val="0"/>
          <c:showCatName val="0"/>
          <c:showSerName val="0"/>
          <c:showPercent val="0"/>
          <c:showBubbleSize val="0"/>
        </c:dLbls>
        <c:axId val="276655368"/>
        <c:axId val="276648312"/>
      </c:scatterChart>
      <c:valAx>
        <c:axId val="276655368"/>
        <c:scaling>
          <c:orientation val="minMax"/>
          <c:max val="4"/>
          <c:min val="1"/>
        </c:scaling>
        <c:delete val="0"/>
        <c:axPos val="b"/>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6648312"/>
        <c:crossesAt val="37.04"/>
        <c:crossBetween val="midCat"/>
        <c:majorUnit val="1"/>
      </c:valAx>
      <c:valAx>
        <c:axId val="276648312"/>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6655368"/>
        <c:crossesAt val="2.5"/>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1" Type="http://schemas.openxmlformats.org/officeDocument/2006/relationships/hyperlink" Target="../Google%20Drive/TESIS/Encuesta-2.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E8EDF-0FF7-4782-9636-8126FCE4C2B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S"/>
        </a:p>
      </dgm:t>
    </dgm:pt>
    <dgm:pt modelId="{74240264-A340-4459-941E-6BB6A48C4EF3}">
      <dgm:prSet phldrT="[Texto]"/>
      <dgm:spPr/>
      <dgm:t>
        <a:bodyPr/>
        <a:lstStyle/>
        <a:p>
          <a:r>
            <a:rPr lang="es-ES" dirty="0" smtClean="0">
              <a:solidFill>
                <a:schemeClr val="tx1"/>
              </a:solidFill>
              <a:latin typeface="Times New Roman" pitchFamily="18" charset="0"/>
              <a:cs typeface="Times New Roman" pitchFamily="18" charset="0"/>
            </a:rPr>
            <a:t>Gestión Estratégica</a:t>
          </a:r>
          <a:endParaRPr lang="es-ES" dirty="0">
            <a:solidFill>
              <a:schemeClr val="tx1"/>
            </a:solidFill>
            <a:latin typeface="Times New Roman" pitchFamily="18" charset="0"/>
            <a:cs typeface="Times New Roman" pitchFamily="18" charset="0"/>
          </a:endParaRPr>
        </a:p>
      </dgm:t>
    </dgm:pt>
    <dgm:pt modelId="{DFC17080-056D-4BC9-9F4A-A5D2B50E00B7}" type="parTrans" cxnId="{46F980B2-8697-4E03-9407-744A9A31385C}">
      <dgm:prSet/>
      <dgm:spPr/>
      <dgm:t>
        <a:bodyPr/>
        <a:lstStyle/>
        <a:p>
          <a:endParaRPr lang="es-ES">
            <a:solidFill>
              <a:schemeClr val="tx1"/>
            </a:solidFill>
          </a:endParaRPr>
        </a:p>
      </dgm:t>
    </dgm:pt>
    <dgm:pt modelId="{CDB556D6-9B3A-4462-A491-2A247383690F}" type="sibTrans" cxnId="{46F980B2-8697-4E03-9407-744A9A31385C}">
      <dgm:prSet/>
      <dgm:spPr/>
      <dgm:t>
        <a:bodyPr/>
        <a:lstStyle/>
        <a:p>
          <a:endParaRPr lang="es-ES">
            <a:solidFill>
              <a:schemeClr val="tx1"/>
            </a:solidFill>
          </a:endParaRPr>
        </a:p>
      </dgm:t>
    </dgm:pt>
    <dgm:pt modelId="{4E16C35F-455B-4184-9B01-539A1A8480C9}">
      <dgm:prSet phldrT="[Texto]"/>
      <dgm:spPr/>
      <dgm:t>
        <a:bodyPr/>
        <a:lstStyle/>
        <a:p>
          <a:r>
            <a:rPr lang="es-ES" dirty="0" smtClean="0">
              <a:solidFill>
                <a:schemeClr val="tx1"/>
              </a:solidFill>
              <a:latin typeface="Times New Roman" pitchFamily="18" charset="0"/>
              <a:cs typeface="Times New Roman" pitchFamily="18" charset="0"/>
            </a:rPr>
            <a:t>Sector de la construcción </a:t>
          </a:r>
          <a:endParaRPr lang="es-ES" dirty="0">
            <a:solidFill>
              <a:schemeClr val="tx1"/>
            </a:solidFill>
            <a:latin typeface="Times New Roman" pitchFamily="18" charset="0"/>
            <a:cs typeface="Times New Roman" pitchFamily="18" charset="0"/>
          </a:endParaRPr>
        </a:p>
      </dgm:t>
    </dgm:pt>
    <dgm:pt modelId="{BD535886-2375-4D6A-8663-279BB8AF70CE}" type="parTrans" cxnId="{D8CDB74C-B17A-4B83-9BB3-D9063BCC9031}">
      <dgm:prSet/>
      <dgm:spPr/>
      <dgm:t>
        <a:bodyPr/>
        <a:lstStyle/>
        <a:p>
          <a:endParaRPr lang="es-ES">
            <a:solidFill>
              <a:schemeClr val="tx1"/>
            </a:solidFill>
          </a:endParaRPr>
        </a:p>
      </dgm:t>
    </dgm:pt>
    <dgm:pt modelId="{BB4AD8A7-9B71-4429-AC2C-69659D635563}" type="sibTrans" cxnId="{D8CDB74C-B17A-4B83-9BB3-D9063BCC9031}">
      <dgm:prSet/>
      <dgm:spPr/>
      <dgm:t>
        <a:bodyPr/>
        <a:lstStyle/>
        <a:p>
          <a:endParaRPr lang="es-ES">
            <a:solidFill>
              <a:schemeClr val="tx1"/>
            </a:solidFill>
          </a:endParaRPr>
        </a:p>
      </dgm:t>
    </dgm:pt>
    <dgm:pt modelId="{CDA8F4D3-2FEE-47F7-BEB2-63648605D77F}">
      <dgm:prSet phldrT="[Texto]"/>
      <dgm:spPr/>
      <dgm:t>
        <a:bodyPr/>
        <a:lstStyle/>
        <a:p>
          <a:r>
            <a:rPr lang="es-ES" dirty="0" smtClean="0">
              <a:solidFill>
                <a:schemeClr val="tx1"/>
              </a:solidFill>
              <a:latin typeface="Times New Roman" pitchFamily="18" charset="0"/>
              <a:cs typeface="Times New Roman" pitchFamily="18" charset="0"/>
            </a:rPr>
            <a:t>Competitividad y rentabilidad</a:t>
          </a:r>
          <a:endParaRPr lang="es-ES" dirty="0">
            <a:solidFill>
              <a:schemeClr val="tx1"/>
            </a:solidFill>
            <a:latin typeface="Times New Roman" pitchFamily="18" charset="0"/>
            <a:cs typeface="Times New Roman" pitchFamily="18" charset="0"/>
          </a:endParaRPr>
        </a:p>
      </dgm:t>
    </dgm:pt>
    <dgm:pt modelId="{03B37439-A70D-4574-AB23-98ACBB6A98AB}" type="parTrans" cxnId="{E4DDF96D-BB45-400F-9E65-C9E74C4B1437}">
      <dgm:prSet/>
      <dgm:spPr/>
      <dgm:t>
        <a:bodyPr/>
        <a:lstStyle/>
        <a:p>
          <a:endParaRPr lang="es-ES">
            <a:solidFill>
              <a:schemeClr val="tx1"/>
            </a:solidFill>
          </a:endParaRPr>
        </a:p>
      </dgm:t>
    </dgm:pt>
    <dgm:pt modelId="{2826DFA0-68F7-4F64-A099-66DDFB2F2F02}" type="sibTrans" cxnId="{E4DDF96D-BB45-400F-9E65-C9E74C4B1437}">
      <dgm:prSet/>
      <dgm:spPr/>
      <dgm:t>
        <a:bodyPr/>
        <a:lstStyle/>
        <a:p>
          <a:endParaRPr lang="es-ES">
            <a:solidFill>
              <a:schemeClr val="tx1"/>
            </a:solidFill>
          </a:endParaRPr>
        </a:p>
      </dgm:t>
    </dgm:pt>
    <dgm:pt modelId="{FFAEF2F8-A327-4E3C-BA5C-46D61E5BD3CD}" type="pres">
      <dgm:prSet presAssocID="{1BDE8EDF-0FF7-4782-9636-8126FCE4C2B8}" presName="diagram" presStyleCnt="0">
        <dgm:presLayoutVars>
          <dgm:dir/>
          <dgm:resizeHandles val="exact"/>
        </dgm:presLayoutVars>
      </dgm:prSet>
      <dgm:spPr/>
      <dgm:t>
        <a:bodyPr/>
        <a:lstStyle/>
        <a:p>
          <a:endParaRPr lang="es-EC"/>
        </a:p>
      </dgm:t>
    </dgm:pt>
    <dgm:pt modelId="{B5C1D182-4423-42CE-8C15-C72F36BFF64B}" type="pres">
      <dgm:prSet presAssocID="{74240264-A340-4459-941E-6BB6A48C4EF3}" presName="node" presStyleLbl="node1" presStyleIdx="0" presStyleCnt="3" custLinFactNeighborX="-929" custLinFactNeighborY="-4016">
        <dgm:presLayoutVars>
          <dgm:bulletEnabled val="1"/>
        </dgm:presLayoutVars>
      </dgm:prSet>
      <dgm:spPr/>
      <dgm:t>
        <a:bodyPr/>
        <a:lstStyle/>
        <a:p>
          <a:endParaRPr lang="es-EC"/>
        </a:p>
      </dgm:t>
    </dgm:pt>
    <dgm:pt modelId="{92AF6B1A-4598-44CF-8EA6-C126B9F78024}" type="pres">
      <dgm:prSet presAssocID="{CDB556D6-9B3A-4462-A491-2A247383690F}" presName="sibTrans" presStyleCnt="0"/>
      <dgm:spPr/>
    </dgm:pt>
    <dgm:pt modelId="{42535281-6388-47A8-9CA0-5D21546C7D35}" type="pres">
      <dgm:prSet presAssocID="{4E16C35F-455B-4184-9B01-539A1A8480C9}" presName="node" presStyleLbl="node1" presStyleIdx="1" presStyleCnt="3">
        <dgm:presLayoutVars>
          <dgm:bulletEnabled val="1"/>
        </dgm:presLayoutVars>
      </dgm:prSet>
      <dgm:spPr/>
      <dgm:t>
        <a:bodyPr/>
        <a:lstStyle/>
        <a:p>
          <a:endParaRPr lang="es-EC"/>
        </a:p>
      </dgm:t>
    </dgm:pt>
    <dgm:pt modelId="{5C103701-D654-455E-974D-0460D8330619}" type="pres">
      <dgm:prSet presAssocID="{BB4AD8A7-9B71-4429-AC2C-69659D635563}" presName="sibTrans" presStyleCnt="0"/>
      <dgm:spPr/>
    </dgm:pt>
    <dgm:pt modelId="{4845DAB6-A65B-46DC-A8FF-C12CA0C70E39}" type="pres">
      <dgm:prSet presAssocID="{CDA8F4D3-2FEE-47F7-BEB2-63648605D77F}" presName="node" presStyleLbl="node1" presStyleIdx="2" presStyleCnt="3">
        <dgm:presLayoutVars>
          <dgm:bulletEnabled val="1"/>
        </dgm:presLayoutVars>
      </dgm:prSet>
      <dgm:spPr/>
      <dgm:t>
        <a:bodyPr/>
        <a:lstStyle/>
        <a:p>
          <a:endParaRPr lang="es-EC"/>
        </a:p>
      </dgm:t>
    </dgm:pt>
  </dgm:ptLst>
  <dgm:cxnLst>
    <dgm:cxn modelId="{46F980B2-8697-4E03-9407-744A9A31385C}" srcId="{1BDE8EDF-0FF7-4782-9636-8126FCE4C2B8}" destId="{74240264-A340-4459-941E-6BB6A48C4EF3}" srcOrd="0" destOrd="0" parTransId="{DFC17080-056D-4BC9-9F4A-A5D2B50E00B7}" sibTransId="{CDB556D6-9B3A-4462-A491-2A247383690F}"/>
    <dgm:cxn modelId="{B0BB7C71-E34F-4476-A2CA-22074942D33D}" type="presOf" srcId="{4E16C35F-455B-4184-9B01-539A1A8480C9}" destId="{42535281-6388-47A8-9CA0-5D21546C7D35}" srcOrd="0" destOrd="0" presId="urn:microsoft.com/office/officeart/2005/8/layout/default"/>
    <dgm:cxn modelId="{1D94DF7D-78C6-445C-A16A-AEC7281D33A7}" type="presOf" srcId="{1BDE8EDF-0FF7-4782-9636-8126FCE4C2B8}" destId="{FFAEF2F8-A327-4E3C-BA5C-46D61E5BD3CD}" srcOrd="0" destOrd="0" presId="urn:microsoft.com/office/officeart/2005/8/layout/default"/>
    <dgm:cxn modelId="{668B1A52-AAC1-4747-9720-C9DFFDE119C4}" type="presOf" srcId="{CDA8F4D3-2FEE-47F7-BEB2-63648605D77F}" destId="{4845DAB6-A65B-46DC-A8FF-C12CA0C70E39}" srcOrd="0" destOrd="0" presId="urn:microsoft.com/office/officeart/2005/8/layout/default"/>
    <dgm:cxn modelId="{E4DDF96D-BB45-400F-9E65-C9E74C4B1437}" srcId="{1BDE8EDF-0FF7-4782-9636-8126FCE4C2B8}" destId="{CDA8F4D3-2FEE-47F7-BEB2-63648605D77F}" srcOrd="2" destOrd="0" parTransId="{03B37439-A70D-4574-AB23-98ACBB6A98AB}" sibTransId="{2826DFA0-68F7-4F64-A099-66DDFB2F2F02}"/>
    <dgm:cxn modelId="{D8CDB74C-B17A-4B83-9BB3-D9063BCC9031}" srcId="{1BDE8EDF-0FF7-4782-9636-8126FCE4C2B8}" destId="{4E16C35F-455B-4184-9B01-539A1A8480C9}" srcOrd="1" destOrd="0" parTransId="{BD535886-2375-4D6A-8663-279BB8AF70CE}" sibTransId="{BB4AD8A7-9B71-4429-AC2C-69659D635563}"/>
    <dgm:cxn modelId="{7724B079-DC3A-45A8-9F67-1B20D5766712}" type="presOf" srcId="{74240264-A340-4459-941E-6BB6A48C4EF3}" destId="{B5C1D182-4423-42CE-8C15-C72F36BFF64B}" srcOrd="0" destOrd="0" presId="urn:microsoft.com/office/officeart/2005/8/layout/default"/>
    <dgm:cxn modelId="{0B426DAB-8B39-4002-A5EF-EB12098E657B}" type="presParOf" srcId="{FFAEF2F8-A327-4E3C-BA5C-46D61E5BD3CD}" destId="{B5C1D182-4423-42CE-8C15-C72F36BFF64B}" srcOrd="0" destOrd="0" presId="urn:microsoft.com/office/officeart/2005/8/layout/default"/>
    <dgm:cxn modelId="{1B5D8806-2A18-4A01-AB5A-47D9DA6D92AC}" type="presParOf" srcId="{FFAEF2F8-A327-4E3C-BA5C-46D61E5BD3CD}" destId="{92AF6B1A-4598-44CF-8EA6-C126B9F78024}" srcOrd="1" destOrd="0" presId="urn:microsoft.com/office/officeart/2005/8/layout/default"/>
    <dgm:cxn modelId="{D46997AA-E908-47AD-B3E9-AE5B2CA71C8E}" type="presParOf" srcId="{FFAEF2F8-A327-4E3C-BA5C-46D61E5BD3CD}" destId="{42535281-6388-47A8-9CA0-5D21546C7D35}" srcOrd="2" destOrd="0" presId="urn:microsoft.com/office/officeart/2005/8/layout/default"/>
    <dgm:cxn modelId="{04DAE370-1E70-4DDA-99BF-5FFDA5CAB561}" type="presParOf" srcId="{FFAEF2F8-A327-4E3C-BA5C-46D61E5BD3CD}" destId="{5C103701-D654-455E-974D-0460D8330619}" srcOrd="3" destOrd="0" presId="urn:microsoft.com/office/officeart/2005/8/layout/default"/>
    <dgm:cxn modelId="{EB7D81A2-520A-40F5-94BC-F866442EF99C}" type="presParOf" srcId="{FFAEF2F8-A327-4E3C-BA5C-46D61E5BD3CD}" destId="{4845DAB6-A65B-46DC-A8FF-C12CA0C70E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4E3B66-96C8-4DBE-A4B7-B61926DCFD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C55A3C1-3728-4B4B-99E3-EA542F7CD622}">
      <dgm:prSet phldrT="[Texto]"/>
      <dgm:spPr>
        <a:solidFill>
          <a:srgbClr val="92D050"/>
        </a:solidFill>
      </dgm:spPr>
      <dgm:t>
        <a:bodyPr/>
        <a:lstStyle/>
        <a:p>
          <a:r>
            <a:rPr lang="es-ES" b="1" dirty="0" smtClean="0"/>
            <a:t>Tema</a:t>
          </a:r>
          <a:endParaRPr lang="es-ES" dirty="0"/>
        </a:p>
      </dgm:t>
    </dgm:pt>
    <dgm:pt modelId="{AC5AA97D-BC5C-4F77-A04E-7D9E4063F551}" type="parTrans" cxnId="{AD227E9A-5549-4D96-97E8-00FF9002913D}">
      <dgm:prSet/>
      <dgm:spPr/>
      <dgm:t>
        <a:bodyPr/>
        <a:lstStyle/>
        <a:p>
          <a:endParaRPr lang="es-ES"/>
        </a:p>
      </dgm:t>
    </dgm:pt>
    <dgm:pt modelId="{610FC35F-E73D-4BA0-8A29-F8C812F3CD34}" type="sibTrans" cxnId="{AD227E9A-5549-4D96-97E8-00FF9002913D}">
      <dgm:prSet/>
      <dgm:spPr/>
      <dgm:t>
        <a:bodyPr/>
        <a:lstStyle/>
        <a:p>
          <a:endParaRPr lang="es-ES"/>
        </a:p>
      </dgm:t>
    </dgm:pt>
    <dgm:pt modelId="{57D41D3E-3236-4CF3-8BD8-65507130E2B1}">
      <dgm:prSet/>
      <dgm:spPr/>
      <dgm:t>
        <a:bodyPr/>
        <a:lstStyle/>
        <a:p>
          <a:r>
            <a:rPr lang="es-ES" dirty="0" smtClean="0"/>
            <a:t>Modelo de gestión estratégica para las PYMES del sector de la construcción, aplicado al Aserradero y Comercial “San Jorge”.</a:t>
          </a:r>
          <a:endParaRPr lang="es-ES" dirty="0"/>
        </a:p>
      </dgm:t>
    </dgm:pt>
    <dgm:pt modelId="{66BB56D3-BB52-44B5-94E6-4F884170FE6B}" type="parTrans" cxnId="{9A543EDD-4571-4C10-BCCC-F919FC35B44F}">
      <dgm:prSet/>
      <dgm:spPr/>
      <dgm:t>
        <a:bodyPr/>
        <a:lstStyle/>
        <a:p>
          <a:endParaRPr lang="es-ES"/>
        </a:p>
      </dgm:t>
    </dgm:pt>
    <dgm:pt modelId="{40FE4923-AED1-446C-86B5-5BBE26A3CEAE}" type="sibTrans" cxnId="{9A543EDD-4571-4C10-BCCC-F919FC35B44F}">
      <dgm:prSet/>
      <dgm:spPr/>
      <dgm:t>
        <a:bodyPr/>
        <a:lstStyle/>
        <a:p>
          <a:endParaRPr lang="es-ES"/>
        </a:p>
      </dgm:t>
    </dgm:pt>
    <dgm:pt modelId="{5A265E09-1D1A-4531-A57C-1DF2B384EB40}">
      <dgm:prSet/>
      <dgm:spPr>
        <a:solidFill>
          <a:srgbClr val="92D050"/>
        </a:solidFill>
      </dgm:spPr>
      <dgm:t>
        <a:bodyPr/>
        <a:lstStyle/>
        <a:p>
          <a:r>
            <a:rPr lang="es-ES" b="1" dirty="0" smtClean="0"/>
            <a:t>Objetivo</a:t>
          </a:r>
          <a:endParaRPr lang="es-ES" dirty="0"/>
        </a:p>
      </dgm:t>
    </dgm:pt>
    <dgm:pt modelId="{663B582B-2B5C-4DAE-94B6-30A90C1D2D80}" type="parTrans" cxnId="{73D37203-491F-4567-809F-52CBE0851937}">
      <dgm:prSet/>
      <dgm:spPr/>
      <dgm:t>
        <a:bodyPr/>
        <a:lstStyle/>
        <a:p>
          <a:endParaRPr lang="es-ES"/>
        </a:p>
      </dgm:t>
    </dgm:pt>
    <dgm:pt modelId="{02758293-FE85-48D9-BCEB-310F314063C0}" type="sibTrans" cxnId="{73D37203-491F-4567-809F-52CBE0851937}">
      <dgm:prSet/>
      <dgm:spPr/>
      <dgm:t>
        <a:bodyPr/>
        <a:lstStyle/>
        <a:p>
          <a:endParaRPr lang="es-ES"/>
        </a:p>
      </dgm:t>
    </dgm:pt>
    <dgm:pt modelId="{E95517B3-0720-4397-A5EE-2BF52E7864A6}">
      <dgm:prSet/>
      <dgm:spPr/>
      <dgm:t>
        <a:bodyPr/>
        <a:lstStyle/>
        <a:p>
          <a:r>
            <a:rPr lang="es-ES" dirty="0" smtClean="0"/>
            <a:t>Adaptar un modelo de gestión estratégica que permita a las PYMES del sector de la construcción mejorar su competitividad y rentabilidad.</a:t>
          </a:r>
          <a:endParaRPr lang="es-ES" dirty="0"/>
        </a:p>
      </dgm:t>
    </dgm:pt>
    <dgm:pt modelId="{1BEB3D7D-5593-4741-80B8-CFC42C078DC5}" type="parTrans" cxnId="{00DBA390-D5EA-41BD-AF10-6391B493410C}">
      <dgm:prSet/>
      <dgm:spPr/>
      <dgm:t>
        <a:bodyPr/>
        <a:lstStyle/>
        <a:p>
          <a:endParaRPr lang="es-ES"/>
        </a:p>
      </dgm:t>
    </dgm:pt>
    <dgm:pt modelId="{84CF0C05-D8A5-4CB1-81DA-38975050FE53}" type="sibTrans" cxnId="{00DBA390-D5EA-41BD-AF10-6391B493410C}">
      <dgm:prSet/>
      <dgm:spPr/>
      <dgm:t>
        <a:bodyPr/>
        <a:lstStyle/>
        <a:p>
          <a:endParaRPr lang="es-ES"/>
        </a:p>
      </dgm:t>
    </dgm:pt>
    <dgm:pt modelId="{7368918B-D6A4-4E65-93DA-00CBB7B175C7}">
      <dgm:prSet/>
      <dgm:spPr>
        <a:solidFill>
          <a:srgbClr val="92D050"/>
        </a:solidFill>
      </dgm:spPr>
      <dgm:t>
        <a:bodyPr/>
        <a:lstStyle/>
        <a:p>
          <a:r>
            <a:rPr lang="es-ES" b="1" dirty="0" smtClean="0"/>
            <a:t>Antecedentes</a:t>
          </a:r>
          <a:endParaRPr lang="es-ES" dirty="0"/>
        </a:p>
      </dgm:t>
    </dgm:pt>
    <dgm:pt modelId="{1DD8E159-5C98-44F0-B253-53BE0A47B7D7}" type="parTrans" cxnId="{A73ADF5D-185E-48B8-93D1-4135E2230C12}">
      <dgm:prSet/>
      <dgm:spPr/>
      <dgm:t>
        <a:bodyPr/>
        <a:lstStyle/>
        <a:p>
          <a:endParaRPr lang="es-ES"/>
        </a:p>
      </dgm:t>
    </dgm:pt>
    <dgm:pt modelId="{FD5F5917-52C3-4A33-9168-3B5C943B55D1}" type="sibTrans" cxnId="{A73ADF5D-185E-48B8-93D1-4135E2230C12}">
      <dgm:prSet/>
      <dgm:spPr/>
      <dgm:t>
        <a:bodyPr/>
        <a:lstStyle/>
        <a:p>
          <a:endParaRPr lang="es-ES"/>
        </a:p>
      </dgm:t>
    </dgm:pt>
    <dgm:pt modelId="{E1EF43BD-A55B-4AAC-BE52-7063B4034072}">
      <dgm:prSet/>
      <dgm:spPr/>
      <dgm:t>
        <a:bodyPr/>
        <a:lstStyle/>
        <a:p>
          <a:r>
            <a:rPr lang="es-ES" dirty="0" smtClean="0"/>
            <a:t>El modelo se desarrolla en la empresa denominada ASERRADERO Y COMERCIAL “SAN JORGE”, que se encuentra ubicado en la provincia de Pichincha, cantón Rumiñahui, Parroquia </a:t>
          </a:r>
          <a:r>
            <a:rPr lang="es-ES" dirty="0" err="1" smtClean="0"/>
            <a:t>Sangolquí</a:t>
          </a:r>
          <a:r>
            <a:rPr lang="es-ES" dirty="0" smtClean="0"/>
            <a:t>. </a:t>
          </a:r>
          <a:endParaRPr lang="es-ES" dirty="0"/>
        </a:p>
      </dgm:t>
    </dgm:pt>
    <dgm:pt modelId="{F72D2A0E-519C-438D-823D-AE60A097E991}" type="parTrans" cxnId="{2D80C2C7-AB0B-4CDA-A08C-79D56DCA237E}">
      <dgm:prSet/>
      <dgm:spPr/>
      <dgm:t>
        <a:bodyPr/>
        <a:lstStyle/>
        <a:p>
          <a:endParaRPr lang="es-ES"/>
        </a:p>
      </dgm:t>
    </dgm:pt>
    <dgm:pt modelId="{C355B7D7-D071-4B40-A098-28A6F01ED35F}" type="sibTrans" cxnId="{2D80C2C7-AB0B-4CDA-A08C-79D56DCA237E}">
      <dgm:prSet/>
      <dgm:spPr/>
      <dgm:t>
        <a:bodyPr/>
        <a:lstStyle/>
        <a:p>
          <a:endParaRPr lang="es-ES"/>
        </a:p>
      </dgm:t>
    </dgm:pt>
    <dgm:pt modelId="{948642A9-665D-492E-9CB7-820E39E772E1}" type="pres">
      <dgm:prSet presAssocID="{3C4E3B66-96C8-4DBE-A4B7-B61926DCFDDE}" presName="linear" presStyleCnt="0">
        <dgm:presLayoutVars>
          <dgm:dir/>
          <dgm:animLvl val="lvl"/>
          <dgm:resizeHandles val="exact"/>
        </dgm:presLayoutVars>
      </dgm:prSet>
      <dgm:spPr/>
      <dgm:t>
        <a:bodyPr/>
        <a:lstStyle/>
        <a:p>
          <a:endParaRPr lang="es-EC"/>
        </a:p>
      </dgm:t>
    </dgm:pt>
    <dgm:pt modelId="{67FD44CF-EA3A-47F4-8827-67719F183DA9}" type="pres">
      <dgm:prSet presAssocID="{4C55A3C1-3728-4B4B-99E3-EA542F7CD622}" presName="parentLin" presStyleCnt="0"/>
      <dgm:spPr/>
    </dgm:pt>
    <dgm:pt modelId="{CE3325ED-489D-4DF0-9262-734AE8D7092D}" type="pres">
      <dgm:prSet presAssocID="{4C55A3C1-3728-4B4B-99E3-EA542F7CD622}" presName="parentLeftMargin" presStyleLbl="node1" presStyleIdx="0" presStyleCnt="3"/>
      <dgm:spPr/>
      <dgm:t>
        <a:bodyPr/>
        <a:lstStyle/>
        <a:p>
          <a:endParaRPr lang="es-EC"/>
        </a:p>
      </dgm:t>
    </dgm:pt>
    <dgm:pt modelId="{FF95EABD-A3AB-4886-A9A9-06687F4E8641}" type="pres">
      <dgm:prSet presAssocID="{4C55A3C1-3728-4B4B-99E3-EA542F7CD622}" presName="parentText" presStyleLbl="node1" presStyleIdx="0" presStyleCnt="3">
        <dgm:presLayoutVars>
          <dgm:chMax val="0"/>
          <dgm:bulletEnabled val="1"/>
        </dgm:presLayoutVars>
      </dgm:prSet>
      <dgm:spPr/>
      <dgm:t>
        <a:bodyPr/>
        <a:lstStyle/>
        <a:p>
          <a:endParaRPr lang="es-ES"/>
        </a:p>
      </dgm:t>
    </dgm:pt>
    <dgm:pt modelId="{1B834DD0-39FB-45F8-A58E-A0B1756B4306}" type="pres">
      <dgm:prSet presAssocID="{4C55A3C1-3728-4B4B-99E3-EA542F7CD622}" presName="negativeSpace" presStyleCnt="0"/>
      <dgm:spPr/>
    </dgm:pt>
    <dgm:pt modelId="{CC9EBE41-1383-4BF1-8742-82726B9B433B}" type="pres">
      <dgm:prSet presAssocID="{4C55A3C1-3728-4B4B-99E3-EA542F7CD622}" presName="childText" presStyleLbl="conFgAcc1" presStyleIdx="0" presStyleCnt="3">
        <dgm:presLayoutVars>
          <dgm:bulletEnabled val="1"/>
        </dgm:presLayoutVars>
      </dgm:prSet>
      <dgm:spPr/>
      <dgm:t>
        <a:bodyPr/>
        <a:lstStyle/>
        <a:p>
          <a:endParaRPr lang="es-EC"/>
        </a:p>
      </dgm:t>
    </dgm:pt>
    <dgm:pt modelId="{BBF18F2B-9582-4409-A7F7-C526F1EEF827}" type="pres">
      <dgm:prSet presAssocID="{610FC35F-E73D-4BA0-8A29-F8C812F3CD34}" presName="spaceBetweenRectangles" presStyleCnt="0"/>
      <dgm:spPr/>
    </dgm:pt>
    <dgm:pt modelId="{2EE56A58-3E64-40D3-8294-E37582E9F8C0}" type="pres">
      <dgm:prSet presAssocID="{5A265E09-1D1A-4531-A57C-1DF2B384EB40}" presName="parentLin" presStyleCnt="0"/>
      <dgm:spPr/>
    </dgm:pt>
    <dgm:pt modelId="{2A6D4662-E30E-4291-8A3C-F6A8363B192D}" type="pres">
      <dgm:prSet presAssocID="{5A265E09-1D1A-4531-A57C-1DF2B384EB40}" presName="parentLeftMargin" presStyleLbl="node1" presStyleIdx="0" presStyleCnt="3"/>
      <dgm:spPr/>
      <dgm:t>
        <a:bodyPr/>
        <a:lstStyle/>
        <a:p>
          <a:endParaRPr lang="es-EC"/>
        </a:p>
      </dgm:t>
    </dgm:pt>
    <dgm:pt modelId="{CA0EA511-8F3E-4418-BCD4-4908AAF3A84E}" type="pres">
      <dgm:prSet presAssocID="{5A265E09-1D1A-4531-A57C-1DF2B384EB40}" presName="parentText" presStyleLbl="node1" presStyleIdx="1" presStyleCnt="3">
        <dgm:presLayoutVars>
          <dgm:chMax val="0"/>
          <dgm:bulletEnabled val="1"/>
        </dgm:presLayoutVars>
      </dgm:prSet>
      <dgm:spPr/>
      <dgm:t>
        <a:bodyPr/>
        <a:lstStyle/>
        <a:p>
          <a:endParaRPr lang="es-EC"/>
        </a:p>
      </dgm:t>
    </dgm:pt>
    <dgm:pt modelId="{13725584-0A18-4D03-95ED-F80CDB2F725E}" type="pres">
      <dgm:prSet presAssocID="{5A265E09-1D1A-4531-A57C-1DF2B384EB40}" presName="negativeSpace" presStyleCnt="0"/>
      <dgm:spPr/>
    </dgm:pt>
    <dgm:pt modelId="{41D2D4F1-13C1-4748-A118-51383AB6228C}" type="pres">
      <dgm:prSet presAssocID="{5A265E09-1D1A-4531-A57C-1DF2B384EB40}" presName="childText" presStyleLbl="conFgAcc1" presStyleIdx="1" presStyleCnt="3">
        <dgm:presLayoutVars>
          <dgm:bulletEnabled val="1"/>
        </dgm:presLayoutVars>
      </dgm:prSet>
      <dgm:spPr/>
      <dgm:t>
        <a:bodyPr/>
        <a:lstStyle/>
        <a:p>
          <a:endParaRPr lang="es-ES"/>
        </a:p>
      </dgm:t>
    </dgm:pt>
    <dgm:pt modelId="{16D7DE50-FEA2-4FD2-84FB-415A74B94F98}" type="pres">
      <dgm:prSet presAssocID="{02758293-FE85-48D9-BCEB-310F314063C0}" presName="spaceBetweenRectangles" presStyleCnt="0"/>
      <dgm:spPr/>
    </dgm:pt>
    <dgm:pt modelId="{9748218C-221C-4F2A-8540-50FDB3FCA5EE}" type="pres">
      <dgm:prSet presAssocID="{7368918B-D6A4-4E65-93DA-00CBB7B175C7}" presName="parentLin" presStyleCnt="0"/>
      <dgm:spPr/>
    </dgm:pt>
    <dgm:pt modelId="{03E9EA4B-4DFB-49BF-982F-74BA513EADBE}" type="pres">
      <dgm:prSet presAssocID="{7368918B-D6A4-4E65-93DA-00CBB7B175C7}" presName="parentLeftMargin" presStyleLbl="node1" presStyleIdx="1" presStyleCnt="3"/>
      <dgm:spPr/>
      <dgm:t>
        <a:bodyPr/>
        <a:lstStyle/>
        <a:p>
          <a:endParaRPr lang="es-EC"/>
        </a:p>
      </dgm:t>
    </dgm:pt>
    <dgm:pt modelId="{21A57764-DF0F-459B-84BA-2048A8955824}" type="pres">
      <dgm:prSet presAssocID="{7368918B-D6A4-4E65-93DA-00CBB7B175C7}" presName="parentText" presStyleLbl="node1" presStyleIdx="2" presStyleCnt="3">
        <dgm:presLayoutVars>
          <dgm:chMax val="0"/>
          <dgm:bulletEnabled val="1"/>
        </dgm:presLayoutVars>
      </dgm:prSet>
      <dgm:spPr/>
      <dgm:t>
        <a:bodyPr/>
        <a:lstStyle/>
        <a:p>
          <a:endParaRPr lang="es-EC"/>
        </a:p>
      </dgm:t>
    </dgm:pt>
    <dgm:pt modelId="{2F6CF1D8-8E33-48E2-BCD9-37641B4759EC}" type="pres">
      <dgm:prSet presAssocID="{7368918B-D6A4-4E65-93DA-00CBB7B175C7}" presName="negativeSpace" presStyleCnt="0"/>
      <dgm:spPr/>
    </dgm:pt>
    <dgm:pt modelId="{436890A7-447B-478A-9C5F-3FD2522F976B}" type="pres">
      <dgm:prSet presAssocID="{7368918B-D6A4-4E65-93DA-00CBB7B175C7}" presName="childText" presStyleLbl="conFgAcc1" presStyleIdx="2" presStyleCnt="3">
        <dgm:presLayoutVars>
          <dgm:bulletEnabled val="1"/>
        </dgm:presLayoutVars>
      </dgm:prSet>
      <dgm:spPr/>
      <dgm:t>
        <a:bodyPr/>
        <a:lstStyle/>
        <a:p>
          <a:endParaRPr lang="es-ES"/>
        </a:p>
      </dgm:t>
    </dgm:pt>
  </dgm:ptLst>
  <dgm:cxnLst>
    <dgm:cxn modelId="{73D37203-491F-4567-809F-52CBE0851937}" srcId="{3C4E3B66-96C8-4DBE-A4B7-B61926DCFDDE}" destId="{5A265E09-1D1A-4531-A57C-1DF2B384EB40}" srcOrd="1" destOrd="0" parTransId="{663B582B-2B5C-4DAE-94B6-30A90C1D2D80}" sibTransId="{02758293-FE85-48D9-BCEB-310F314063C0}"/>
    <dgm:cxn modelId="{69983959-3243-4FEF-8285-FA5A74B14D18}" type="presOf" srcId="{57D41D3E-3236-4CF3-8BD8-65507130E2B1}" destId="{CC9EBE41-1383-4BF1-8742-82726B9B433B}" srcOrd="0" destOrd="0" presId="urn:microsoft.com/office/officeart/2005/8/layout/list1"/>
    <dgm:cxn modelId="{A73ADF5D-185E-48B8-93D1-4135E2230C12}" srcId="{3C4E3B66-96C8-4DBE-A4B7-B61926DCFDDE}" destId="{7368918B-D6A4-4E65-93DA-00CBB7B175C7}" srcOrd="2" destOrd="0" parTransId="{1DD8E159-5C98-44F0-B253-53BE0A47B7D7}" sibTransId="{FD5F5917-52C3-4A33-9168-3B5C943B55D1}"/>
    <dgm:cxn modelId="{92444A68-A63D-42CB-887B-BD39658B4FEB}" type="presOf" srcId="{E1EF43BD-A55B-4AAC-BE52-7063B4034072}" destId="{436890A7-447B-478A-9C5F-3FD2522F976B}" srcOrd="0" destOrd="0" presId="urn:microsoft.com/office/officeart/2005/8/layout/list1"/>
    <dgm:cxn modelId="{2D80C2C7-AB0B-4CDA-A08C-79D56DCA237E}" srcId="{7368918B-D6A4-4E65-93DA-00CBB7B175C7}" destId="{E1EF43BD-A55B-4AAC-BE52-7063B4034072}" srcOrd="0" destOrd="0" parTransId="{F72D2A0E-519C-438D-823D-AE60A097E991}" sibTransId="{C355B7D7-D071-4B40-A098-28A6F01ED35F}"/>
    <dgm:cxn modelId="{00DBA390-D5EA-41BD-AF10-6391B493410C}" srcId="{5A265E09-1D1A-4531-A57C-1DF2B384EB40}" destId="{E95517B3-0720-4397-A5EE-2BF52E7864A6}" srcOrd="0" destOrd="0" parTransId="{1BEB3D7D-5593-4741-80B8-CFC42C078DC5}" sibTransId="{84CF0C05-D8A5-4CB1-81DA-38975050FE53}"/>
    <dgm:cxn modelId="{1FBD392C-2778-4560-A811-218C8372E917}" type="presOf" srcId="{E95517B3-0720-4397-A5EE-2BF52E7864A6}" destId="{41D2D4F1-13C1-4748-A118-51383AB6228C}" srcOrd="0" destOrd="0" presId="urn:microsoft.com/office/officeart/2005/8/layout/list1"/>
    <dgm:cxn modelId="{0ECC6499-13BD-4BEA-B332-D29D7AEE23B7}" type="presOf" srcId="{7368918B-D6A4-4E65-93DA-00CBB7B175C7}" destId="{03E9EA4B-4DFB-49BF-982F-74BA513EADBE}" srcOrd="0" destOrd="0" presId="urn:microsoft.com/office/officeart/2005/8/layout/list1"/>
    <dgm:cxn modelId="{BB361962-B61D-41EA-8727-125A90346472}" type="presOf" srcId="{3C4E3B66-96C8-4DBE-A4B7-B61926DCFDDE}" destId="{948642A9-665D-492E-9CB7-820E39E772E1}" srcOrd="0" destOrd="0" presId="urn:microsoft.com/office/officeart/2005/8/layout/list1"/>
    <dgm:cxn modelId="{9A543EDD-4571-4C10-BCCC-F919FC35B44F}" srcId="{4C55A3C1-3728-4B4B-99E3-EA542F7CD622}" destId="{57D41D3E-3236-4CF3-8BD8-65507130E2B1}" srcOrd="0" destOrd="0" parTransId="{66BB56D3-BB52-44B5-94E6-4F884170FE6B}" sibTransId="{40FE4923-AED1-446C-86B5-5BBE26A3CEAE}"/>
    <dgm:cxn modelId="{33636BCE-B2DE-40D5-9168-FC476F9DD586}" type="presOf" srcId="{5A265E09-1D1A-4531-A57C-1DF2B384EB40}" destId="{2A6D4662-E30E-4291-8A3C-F6A8363B192D}" srcOrd="0" destOrd="0" presId="urn:microsoft.com/office/officeart/2005/8/layout/list1"/>
    <dgm:cxn modelId="{D74AC552-AFFB-4CDE-9892-EFE99B55A921}" type="presOf" srcId="{5A265E09-1D1A-4531-A57C-1DF2B384EB40}" destId="{CA0EA511-8F3E-4418-BCD4-4908AAF3A84E}" srcOrd="1" destOrd="0" presId="urn:microsoft.com/office/officeart/2005/8/layout/list1"/>
    <dgm:cxn modelId="{AD227E9A-5549-4D96-97E8-00FF9002913D}" srcId="{3C4E3B66-96C8-4DBE-A4B7-B61926DCFDDE}" destId="{4C55A3C1-3728-4B4B-99E3-EA542F7CD622}" srcOrd="0" destOrd="0" parTransId="{AC5AA97D-BC5C-4F77-A04E-7D9E4063F551}" sibTransId="{610FC35F-E73D-4BA0-8A29-F8C812F3CD34}"/>
    <dgm:cxn modelId="{8BDA976A-AA18-4FCC-8A9F-503EBFB32066}" type="presOf" srcId="{7368918B-D6A4-4E65-93DA-00CBB7B175C7}" destId="{21A57764-DF0F-459B-84BA-2048A8955824}" srcOrd="1" destOrd="0" presId="urn:microsoft.com/office/officeart/2005/8/layout/list1"/>
    <dgm:cxn modelId="{F5ACD15E-2B5C-4AB2-B9A7-93EE78A17411}" type="presOf" srcId="{4C55A3C1-3728-4B4B-99E3-EA542F7CD622}" destId="{CE3325ED-489D-4DF0-9262-734AE8D7092D}" srcOrd="0" destOrd="0" presId="urn:microsoft.com/office/officeart/2005/8/layout/list1"/>
    <dgm:cxn modelId="{AEBCD271-5A17-45A7-86BB-F263720DE977}" type="presOf" srcId="{4C55A3C1-3728-4B4B-99E3-EA542F7CD622}" destId="{FF95EABD-A3AB-4886-A9A9-06687F4E8641}" srcOrd="1" destOrd="0" presId="urn:microsoft.com/office/officeart/2005/8/layout/list1"/>
    <dgm:cxn modelId="{B54C4434-1FC9-4A56-A11E-0C18792BFE1C}" type="presParOf" srcId="{948642A9-665D-492E-9CB7-820E39E772E1}" destId="{67FD44CF-EA3A-47F4-8827-67719F183DA9}" srcOrd="0" destOrd="0" presId="urn:microsoft.com/office/officeart/2005/8/layout/list1"/>
    <dgm:cxn modelId="{904DDE11-2FB3-4A61-A7EC-1DFDE729A764}" type="presParOf" srcId="{67FD44CF-EA3A-47F4-8827-67719F183DA9}" destId="{CE3325ED-489D-4DF0-9262-734AE8D7092D}" srcOrd="0" destOrd="0" presId="urn:microsoft.com/office/officeart/2005/8/layout/list1"/>
    <dgm:cxn modelId="{05F2322D-5D99-4335-B690-2B653202AB74}" type="presParOf" srcId="{67FD44CF-EA3A-47F4-8827-67719F183DA9}" destId="{FF95EABD-A3AB-4886-A9A9-06687F4E8641}" srcOrd="1" destOrd="0" presId="urn:microsoft.com/office/officeart/2005/8/layout/list1"/>
    <dgm:cxn modelId="{356AA1B6-F7BC-4200-8ADF-082038B2B847}" type="presParOf" srcId="{948642A9-665D-492E-9CB7-820E39E772E1}" destId="{1B834DD0-39FB-45F8-A58E-A0B1756B4306}" srcOrd="1" destOrd="0" presId="urn:microsoft.com/office/officeart/2005/8/layout/list1"/>
    <dgm:cxn modelId="{EDFE255E-101B-4402-850C-3A3FF33A2356}" type="presParOf" srcId="{948642A9-665D-492E-9CB7-820E39E772E1}" destId="{CC9EBE41-1383-4BF1-8742-82726B9B433B}" srcOrd="2" destOrd="0" presId="urn:microsoft.com/office/officeart/2005/8/layout/list1"/>
    <dgm:cxn modelId="{6D771FD4-F89D-4111-9470-218D3C8A146E}" type="presParOf" srcId="{948642A9-665D-492E-9CB7-820E39E772E1}" destId="{BBF18F2B-9582-4409-A7F7-C526F1EEF827}" srcOrd="3" destOrd="0" presId="urn:microsoft.com/office/officeart/2005/8/layout/list1"/>
    <dgm:cxn modelId="{E54A21A1-4AB5-43BC-AFC5-B09AA8E1D57F}" type="presParOf" srcId="{948642A9-665D-492E-9CB7-820E39E772E1}" destId="{2EE56A58-3E64-40D3-8294-E37582E9F8C0}" srcOrd="4" destOrd="0" presId="urn:microsoft.com/office/officeart/2005/8/layout/list1"/>
    <dgm:cxn modelId="{CBA9BAF7-4A8E-44DA-B1F2-60A7C4E9D6C5}" type="presParOf" srcId="{2EE56A58-3E64-40D3-8294-E37582E9F8C0}" destId="{2A6D4662-E30E-4291-8A3C-F6A8363B192D}" srcOrd="0" destOrd="0" presId="urn:microsoft.com/office/officeart/2005/8/layout/list1"/>
    <dgm:cxn modelId="{6938A65A-BF0A-478C-81F7-697110EAA763}" type="presParOf" srcId="{2EE56A58-3E64-40D3-8294-E37582E9F8C0}" destId="{CA0EA511-8F3E-4418-BCD4-4908AAF3A84E}" srcOrd="1" destOrd="0" presId="urn:microsoft.com/office/officeart/2005/8/layout/list1"/>
    <dgm:cxn modelId="{16340A7C-21F5-4D8D-BC8F-1BC55943975D}" type="presParOf" srcId="{948642A9-665D-492E-9CB7-820E39E772E1}" destId="{13725584-0A18-4D03-95ED-F80CDB2F725E}" srcOrd="5" destOrd="0" presId="urn:microsoft.com/office/officeart/2005/8/layout/list1"/>
    <dgm:cxn modelId="{6F104326-DAF4-4DF7-9961-0A11B8B70692}" type="presParOf" srcId="{948642A9-665D-492E-9CB7-820E39E772E1}" destId="{41D2D4F1-13C1-4748-A118-51383AB6228C}" srcOrd="6" destOrd="0" presId="urn:microsoft.com/office/officeart/2005/8/layout/list1"/>
    <dgm:cxn modelId="{E9B0D49A-F9CF-43CF-AD21-EEB97999D6AD}" type="presParOf" srcId="{948642A9-665D-492E-9CB7-820E39E772E1}" destId="{16D7DE50-FEA2-4FD2-84FB-415A74B94F98}" srcOrd="7" destOrd="0" presId="urn:microsoft.com/office/officeart/2005/8/layout/list1"/>
    <dgm:cxn modelId="{89FDA46E-5539-4939-B561-C2CB7E4E7631}" type="presParOf" srcId="{948642A9-665D-492E-9CB7-820E39E772E1}" destId="{9748218C-221C-4F2A-8540-50FDB3FCA5EE}" srcOrd="8" destOrd="0" presId="urn:microsoft.com/office/officeart/2005/8/layout/list1"/>
    <dgm:cxn modelId="{B4AB7C06-538F-4C61-BDD0-E2050A7BDCE3}" type="presParOf" srcId="{9748218C-221C-4F2A-8540-50FDB3FCA5EE}" destId="{03E9EA4B-4DFB-49BF-982F-74BA513EADBE}" srcOrd="0" destOrd="0" presId="urn:microsoft.com/office/officeart/2005/8/layout/list1"/>
    <dgm:cxn modelId="{EE59B23E-4DBF-404C-8BF8-307B0B803530}" type="presParOf" srcId="{9748218C-221C-4F2A-8540-50FDB3FCA5EE}" destId="{21A57764-DF0F-459B-84BA-2048A8955824}" srcOrd="1" destOrd="0" presId="urn:microsoft.com/office/officeart/2005/8/layout/list1"/>
    <dgm:cxn modelId="{231C0B0D-4D66-40CB-BBF7-FFF638090F75}" type="presParOf" srcId="{948642A9-665D-492E-9CB7-820E39E772E1}" destId="{2F6CF1D8-8E33-48E2-BCD9-37641B4759EC}" srcOrd="9" destOrd="0" presId="urn:microsoft.com/office/officeart/2005/8/layout/list1"/>
    <dgm:cxn modelId="{216F949D-EAB8-4CE8-9FFC-C5E8B2A116A7}" type="presParOf" srcId="{948642A9-665D-492E-9CB7-820E39E772E1}" destId="{436890A7-447B-478A-9C5F-3FD2522F97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270033-FD17-41A4-A817-8F8DF4A3DD3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9E74AD75-55AB-4668-AF37-B470BB017FAD}">
      <dgm:prSet phldrT="[Texto]" phldr="1"/>
      <dgm:spPr>
        <a:blipFill rotWithShape="0">
          <a:blip xmlns:r="http://schemas.openxmlformats.org/officeDocument/2006/relationships" r:embed="rId1"/>
          <a:stretch>
            <a:fillRect/>
          </a:stretch>
        </a:blipFill>
      </dgm:spPr>
      <dgm:t>
        <a:bodyPr/>
        <a:lstStyle/>
        <a:p>
          <a:endParaRPr lang="es-ES" dirty="0"/>
        </a:p>
      </dgm:t>
    </dgm:pt>
    <dgm:pt modelId="{6C5150A8-AF88-4EE0-9E54-85F2D8B89E74}" type="parTrans" cxnId="{60F78CB9-2E8E-4AC4-9198-27D20B9A1047}">
      <dgm:prSet/>
      <dgm:spPr/>
      <dgm:t>
        <a:bodyPr/>
        <a:lstStyle/>
        <a:p>
          <a:endParaRPr lang="es-ES"/>
        </a:p>
      </dgm:t>
    </dgm:pt>
    <dgm:pt modelId="{6FA1A4FF-6250-4751-BE10-0F3FDC35E651}" type="sibTrans" cxnId="{60F78CB9-2E8E-4AC4-9198-27D20B9A1047}">
      <dgm:prSet/>
      <dgm:spPr/>
      <dgm:t>
        <a:bodyPr/>
        <a:lstStyle/>
        <a:p>
          <a:endParaRPr lang="es-ES"/>
        </a:p>
      </dgm:t>
    </dgm:pt>
    <dgm:pt modelId="{B0B4E258-28AF-4EF1-95E5-DA1EA2E282F0}">
      <dgm:prSet phldrT="[Texto]"/>
      <dgm:spPr/>
      <dgm:t>
        <a:bodyPr/>
        <a:lstStyle/>
        <a:p>
          <a:r>
            <a:rPr lang="es-ES" dirty="0" smtClean="0"/>
            <a:t>Ser una empresa reconocida en el mercado nacional hasta el año 2021, brindando un servicio eficaz y de calidad en la construcción de edificaciones y la comercialización de materiales, satisfaciendo los requerimientos del cliente, generando competitividad y rentabilidad; siguiendo un modelo de gestión estratégica.</a:t>
          </a:r>
          <a:endParaRPr lang="es-ES" dirty="0"/>
        </a:p>
      </dgm:t>
    </dgm:pt>
    <dgm:pt modelId="{29EFD3BA-43A3-4054-9BA3-337820571D7F}" type="parTrans" cxnId="{ECD7B4E9-07AA-4F6D-A0C3-BEAE1B4E4F55}">
      <dgm:prSet/>
      <dgm:spPr/>
      <dgm:t>
        <a:bodyPr/>
        <a:lstStyle/>
        <a:p>
          <a:endParaRPr lang="es-ES"/>
        </a:p>
      </dgm:t>
    </dgm:pt>
    <dgm:pt modelId="{1A2B0B72-0B57-4486-B5B5-C7C2A4AD8AAD}" type="sibTrans" cxnId="{ECD7B4E9-07AA-4F6D-A0C3-BEAE1B4E4F55}">
      <dgm:prSet/>
      <dgm:spPr/>
      <dgm:t>
        <a:bodyPr/>
        <a:lstStyle/>
        <a:p>
          <a:endParaRPr lang="es-ES"/>
        </a:p>
      </dgm:t>
    </dgm:pt>
    <dgm:pt modelId="{B3FFC5A9-DEC5-498C-86F0-52CFFBBDD1AC}">
      <dgm:prSet phldrT="[Texto]" phldr="1"/>
      <dgm:spPr>
        <a:blipFill rotWithShape="0">
          <a:blip xmlns:r="http://schemas.openxmlformats.org/officeDocument/2006/relationships" r:embed="rId2"/>
          <a:stretch>
            <a:fillRect/>
          </a:stretch>
        </a:blipFill>
      </dgm:spPr>
      <dgm:t>
        <a:bodyPr/>
        <a:lstStyle/>
        <a:p>
          <a:endParaRPr lang="es-ES" dirty="0"/>
        </a:p>
      </dgm:t>
    </dgm:pt>
    <dgm:pt modelId="{3145029E-257F-4B35-9E09-9A0AB0AED59C}" type="parTrans" cxnId="{D3CA28B8-40DB-4BC9-A33E-F30581B6B348}">
      <dgm:prSet/>
      <dgm:spPr/>
      <dgm:t>
        <a:bodyPr/>
        <a:lstStyle/>
        <a:p>
          <a:endParaRPr lang="es-ES"/>
        </a:p>
      </dgm:t>
    </dgm:pt>
    <dgm:pt modelId="{655D99C1-CEB1-4D3A-B61C-64D2C6F0E00A}" type="sibTrans" cxnId="{D3CA28B8-40DB-4BC9-A33E-F30581B6B348}">
      <dgm:prSet/>
      <dgm:spPr/>
      <dgm:t>
        <a:bodyPr/>
        <a:lstStyle/>
        <a:p>
          <a:endParaRPr lang="es-ES"/>
        </a:p>
      </dgm:t>
    </dgm:pt>
    <dgm:pt modelId="{FD31E65F-981C-42A8-A465-15AF041F4E87}">
      <dgm:prSet phldrT="[Texto]"/>
      <dgm:spPr/>
      <dgm:t>
        <a:bodyPr/>
        <a:lstStyle/>
        <a:p>
          <a:r>
            <a:rPr lang="es-ES" dirty="0" smtClean="0"/>
            <a:t>Construir edificaciones y comercializar materiales de calidad, respondiendo las necesidades de la constante evolución de los mercados de manera eficiente; ofreciendo seguridad, confianza y generando fuentes de trabajo.</a:t>
          </a:r>
          <a:endParaRPr lang="es-ES" dirty="0"/>
        </a:p>
      </dgm:t>
    </dgm:pt>
    <dgm:pt modelId="{479D348E-D9E9-48D9-A7A0-22D876BDD529}" type="parTrans" cxnId="{FA4D8E92-D9AC-448C-B0D2-BB98D2F7CCD1}">
      <dgm:prSet/>
      <dgm:spPr/>
      <dgm:t>
        <a:bodyPr/>
        <a:lstStyle/>
        <a:p>
          <a:endParaRPr lang="es-ES"/>
        </a:p>
      </dgm:t>
    </dgm:pt>
    <dgm:pt modelId="{A9AE39B2-DBD7-42C4-B1C2-8CB67AD25718}" type="sibTrans" cxnId="{FA4D8E92-D9AC-448C-B0D2-BB98D2F7CCD1}">
      <dgm:prSet/>
      <dgm:spPr/>
      <dgm:t>
        <a:bodyPr/>
        <a:lstStyle/>
        <a:p>
          <a:endParaRPr lang="es-ES"/>
        </a:p>
      </dgm:t>
    </dgm:pt>
    <dgm:pt modelId="{375264E1-20C5-4456-95B5-6BADDC516BBE}" type="pres">
      <dgm:prSet presAssocID="{19270033-FD17-41A4-A817-8F8DF4A3DD31}" presName="Name0" presStyleCnt="0">
        <dgm:presLayoutVars>
          <dgm:dir/>
          <dgm:animLvl val="lvl"/>
          <dgm:resizeHandles/>
        </dgm:presLayoutVars>
      </dgm:prSet>
      <dgm:spPr/>
      <dgm:t>
        <a:bodyPr/>
        <a:lstStyle/>
        <a:p>
          <a:endParaRPr lang="es-EC"/>
        </a:p>
      </dgm:t>
    </dgm:pt>
    <dgm:pt modelId="{41D2E5ED-12D4-4A32-9EB0-6759ED53E424}" type="pres">
      <dgm:prSet presAssocID="{9E74AD75-55AB-4668-AF37-B470BB017FAD}" presName="linNode" presStyleCnt="0"/>
      <dgm:spPr/>
    </dgm:pt>
    <dgm:pt modelId="{17F27FAE-20A5-4D78-AB0B-B4C5D5718398}" type="pres">
      <dgm:prSet presAssocID="{9E74AD75-55AB-4668-AF37-B470BB017FAD}" presName="parentShp" presStyleLbl="node1" presStyleIdx="0" presStyleCnt="2">
        <dgm:presLayoutVars>
          <dgm:bulletEnabled val="1"/>
        </dgm:presLayoutVars>
      </dgm:prSet>
      <dgm:spPr/>
      <dgm:t>
        <a:bodyPr/>
        <a:lstStyle/>
        <a:p>
          <a:endParaRPr lang="es-EC"/>
        </a:p>
      </dgm:t>
    </dgm:pt>
    <dgm:pt modelId="{5DC57E7B-19BA-45FE-84E5-9718BE910CB7}" type="pres">
      <dgm:prSet presAssocID="{9E74AD75-55AB-4668-AF37-B470BB017FAD}" presName="childShp" presStyleLbl="bgAccFollowNode1" presStyleIdx="0" presStyleCnt="2">
        <dgm:presLayoutVars>
          <dgm:bulletEnabled val="1"/>
        </dgm:presLayoutVars>
      </dgm:prSet>
      <dgm:spPr/>
      <dgm:t>
        <a:bodyPr/>
        <a:lstStyle/>
        <a:p>
          <a:endParaRPr lang="es-ES"/>
        </a:p>
      </dgm:t>
    </dgm:pt>
    <dgm:pt modelId="{6DAD85EE-439D-45B4-A4B0-B0F71BEA2BB3}" type="pres">
      <dgm:prSet presAssocID="{6FA1A4FF-6250-4751-BE10-0F3FDC35E651}" presName="spacing" presStyleCnt="0"/>
      <dgm:spPr/>
    </dgm:pt>
    <dgm:pt modelId="{5DDDE7C7-B01B-45DF-9C20-5B7A45BFD984}" type="pres">
      <dgm:prSet presAssocID="{B3FFC5A9-DEC5-498C-86F0-52CFFBBDD1AC}" presName="linNode" presStyleCnt="0"/>
      <dgm:spPr/>
    </dgm:pt>
    <dgm:pt modelId="{66ADCC53-23EB-4A57-A729-11B2DF58B5BE}" type="pres">
      <dgm:prSet presAssocID="{B3FFC5A9-DEC5-498C-86F0-52CFFBBDD1AC}" presName="parentShp" presStyleLbl="node1" presStyleIdx="1" presStyleCnt="2">
        <dgm:presLayoutVars>
          <dgm:bulletEnabled val="1"/>
        </dgm:presLayoutVars>
      </dgm:prSet>
      <dgm:spPr/>
      <dgm:t>
        <a:bodyPr/>
        <a:lstStyle/>
        <a:p>
          <a:endParaRPr lang="es-EC"/>
        </a:p>
      </dgm:t>
    </dgm:pt>
    <dgm:pt modelId="{9EAF8D0B-409B-4662-B4EF-F0D1DC153FB4}" type="pres">
      <dgm:prSet presAssocID="{B3FFC5A9-DEC5-498C-86F0-52CFFBBDD1AC}" presName="childShp" presStyleLbl="bgAccFollowNode1" presStyleIdx="1" presStyleCnt="2">
        <dgm:presLayoutVars>
          <dgm:bulletEnabled val="1"/>
        </dgm:presLayoutVars>
      </dgm:prSet>
      <dgm:spPr/>
      <dgm:t>
        <a:bodyPr/>
        <a:lstStyle/>
        <a:p>
          <a:endParaRPr lang="es-ES"/>
        </a:p>
      </dgm:t>
    </dgm:pt>
  </dgm:ptLst>
  <dgm:cxnLst>
    <dgm:cxn modelId="{F4A85FB8-C694-4665-822D-6F6356952D0F}" type="presOf" srcId="{B3FFC5A9-DEC5-498C-86F0-52CFFBBDD1AC}" destId="{66ADCC53-23EB-4A57-A729-11B2DF58B5BE}" srcOrd="0" destOrd="0" presId="urn:microsoft.com/office/officeart/2005/8/layout/vList6"/>
    <dgm:cxn modelId="{D3CA28B8-40DB-4BC9-A33E-F30581B6B348}" srcId="{19270033-FD17-41A4-A817-8F8DF4A3DD31}" destId="{B3FFC5A9-DEC5-498C-86F0-52CFFBBDD1AC}" srcOrd="1" destOrd="0" parTransId="{3145029E-257F-4B35-9E09-9A0AB0AED59C}" sibTransId="{655D99C1-CEB1-4D3A-B61C-64D2C6F0E00A}"/>
    <dgm:cxn modelId="{ECD7B4E9-07AA-4F6D-A0C3-BEAE1B4E4F55}" srcId="{9E74AD75-55AB-4668-AF37-B470BB017FAD}" destId="{B0B4E258-28AF-4EF1-95E5-DA1EA2E282F0}" srcOrd="0" destOrd="0" parTransId="{29EFD3BA-43A3-4054-9BA3-337820571D7F}" sibTransId="{1A2B0B72-0B57-4486-B5B5-C7C2A4AD8AAD}"/>
    <dgm:cxn modelId="{FA4D8E92-D9AC-448C-B0D2-BB98D2F7CCD1}" srcId="{B3FFC5A9-DEC5-498C-86F0-52CFFBBDD1AC}" destId="{FD31E65F-981C-42A8-A465-15AF041F4E87}" srcOrd="0" destOrd="0" parTransId="{479D348E-D9E9-48D9-A7A0-22D876BDD529}" sibTransId="{A9AE39B2-DBD7-42C4-B1C2-8CB67AD25718}"/>
    <dgm:cxn modelId="{60F78CB9-2E8E-4AC4-9198-27D20B9A1047}" srcId="{19270033-FD17-41A4-A817-8F8DF4A3DD31}" destId="{9E74AD75-55AB-4668-AF37-B470BB017FAD}" srcOrd="0" destOrd="0" parTransId="{6C5150A8-AF88-4EE0-9E54-85F2D8B89E74}" sibTransId="{6FA1A4FF-6250-4751-BE10-0F3FDC35E651}"/>
    <dgm:cxn modelId="{7DEA43CC-D36E-4073-B271-7387EA6EE312}" type="presOf" srcId="{FD31E65F-981C-42A8-A465-15AF041F4E87}" destId="{9EAF8D0B-409B-4662-B4EF-F0D1DC153FB4}" srcOrd="0" destOrd="0" presId="urn:microsoft.com/office/officeart/2005/8/layout/vList6"/>
    <dgm:cxn modelId="{D31FED1E-A194-4B3F-A0D5-FA7140213B6D}" type="presOf" srcId="{9E74AD75-55AB-4668-AF37-B470BB017FAD}" destId="{17F27FAE-20A5-4D78-AB0B-B4C5D5718398}" srcOrd="0" destOrd="0" presId="urn:microsoft.com/office/officeart/2005/8/layout/vList6"/>
    <dgm:cxn modelId="{1A836CD9-4F01-4C7B-A0DE-DA724E771D0B}" type="presOf" srcId="{B0B4E258-28AF-4EF1-95E5-DA1EA2E282F0}" destId="{5DC57E7B-19BA-45FE-84E5-9718BE910CB7}" srcOrd="0" destOrd="0" presId="urn:microsoft.com/office/officeart/2005/8/layout/vList6"/>
    <dgm:cxn modelId="{9AECEEED-5B20-489B-BDAF-2C8B8F50E7F2}" type="presOf" srcId="{19270033-FD17-41A4-A817-8F8DF4A3DD31}" destId="{375264E1-20C5-4456-95B5-6BADDC516BBE}" srcOrd="0" destOrd="0" presId="urn:microsoft.com/office/officeart/2005/8/layout/vList6"/>
    <dgm:cxn modelId="{4327D379-9774-462C-BC2F-0F1780903DCF}" type="presParOf" srcId="{375264E1-20C5-4456-95B5-6BADDC516BBE}" destId="{41D2E5ED-12D4-4A32-9EB0-6759ED53E424}" srcOrd="0" destOrd="0" presId="urn:microsoft.com/office/officeart/2005/8/layout/vList6"/>
    <dgm:cxn modelId="{862D077C-998D-4262-BF59-7A636334120E}" type="presParOf" srcId="{41D2E5ED-12D4-4A32-9EB0-6759ED53E424}" destId="{17F27FAE-20A5-4D78-AB0B-B4C5D5718398}" srcOrd="0" destOrd="0" presId="urn:microsoft.com/office/officeart/2005/8/layout/vList6"/>
    <dgm:cxn modelId="{A598A281-7144-47DC-BDF1-D718701B11DC}" type="presParOf" srcId="{41D2E5ED-12D4-4A32-9EB0-6759ED53E424}" destId="{5DC57E7B-19BA-45FE-84E5-9718BE910CB7}" srcOrd="1" destOrd="0" presId="urn:microsoft.com/office/officeart/2005/8/layout/vList6"/>
    <dgm:cxn modelId="{AD97E5DC-23B5-48C5-9369-A85517537417}" type="presParOf" srcId="{375264E1-20C5-4456-95B5-6BADDC516BBE}" destId="{6DAD85EE-439D-45B4-A4B0-B0F71BEA2BB3}" srcOrd="1" destOrd="0" presId="urn:microsoft.com/office/officeart/2005/8/layout/vList6"/>
    <dgm:cxn modelId="{A6743E49-704D-47B8-A283-2BCD7672AB08}" type="presParOf" srcId="{375264E1-20C5-4456-95B5-6BADDC516BBE}" destId="{5DDDE7C7-B01B-45DF-9C20-5B7A45BFD984}" srcOrd="2" destOrd="0" presId="urn:microsoft.com/office/officeart/2005/8/layout/vList6"/>
    <dgm:cxn modelId="{990C435B-8265-4C18-9E3E-B63316063283}" type="presParOf" srcId="{5DDDE7C7-B01B-45DF-9C20-5B7A45BFD984}" destId="{66ADCC53-23EB-4A57-A729-11B2DF58B5BE}" srcOrd="0" destOrd="0" presId="urn:microsoft.com/office/officeart/2005/8/layout/vList6"/>
    <dgm:cxn modelId="{2906C22B-350D-42DE-988D-B5A3E55BB3FC}" type="presParOf" srcId="{5DDDE7C7-B01B-45DF-9C20-5B7A45BFD984}" destId="{9EAF8D0B-409B-4662-B4EF-F0D1DC153F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270033-FD17-41A4-A817-8F8DF4A3DD3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9E74AD75-55AB-4668-AF37-B470BB017FAD}">
      <dgm:prSet phldrT="[Texto]" phldr="1"/>
      <dgm:spPr>
        <a:blipFill rotWithShape="0">
          <a:blip xmlns:r="http://schemas.openxmlformats.org/officeDocument/2006/relationships" r:embed="rId1"/>
          <a:stretch>
            <a:fillRect/>
          </a:stretch>
        </a:blipFill>
      </dgm:spPr>
      <dgm:t>
        <a:bodyPr/>
        <a:lstStyle/>
        <a:p>
          <a:endParaRPr lang="es-ES" dirty="0"/>
        </a:p>
      </dgm:t>
    </dgm:pt>
    <dgm:pt modelId="{6C5150A8-AF88-4EE0-9E54-85F2D8B89E74}" type="parTrans" cxnId="{60F78CB9-2E8E-4AC4-9198-27D20B9A1047}">
      <dgm:prSet/>
      <dgm:spPr/>
      <dgm:t>
        <a:bodyPr/>
        <a:lstStyle/>
        <a:p>
          <a:endParaRPr lang="es-ES"/>
        </a:p>
      </dgm:t>
    </dgm:pt>
    <dgm:pt modelId="{6FA1A4FF-6250-4751-BE10-0F3FDC35E651}" type="sibTrans" cxnId="{60F78CB9-2E8E-4AC4-9198-27D20B9A1047}">
      <dgm:prSet/>
      <dgm:spPr/>
      <dgm:t>
        <a:bodyPr/>
        <a:lstStyle/>
        <a:p>
          <a:endParaRPr lang="es-ES"/>
        </a:p>
      </dgm:t>
    </dgm:pt>
    <dgm:pt modelId="{B0B4E258-28AF-4EF1-95E5-DA1EA2E282F0}">
      <dgm:prSet phldrT="[Texto]"/>
      <dgm:spPr/>
      <dgm:t>
        <a:bodyPr/>
        <a:lstStyle/>
        <a:p>
          <a:r>
            <a:rPr lang="es-ES" dirty="0" smtClean="0"/>
            <a:t>Compromiso</a:t>
          </a:r>
          <a:endParaRPr lang="es-ES" dirty="0"/>
        </a:p>
      </dgm:t>
    </dgm:pt>
    <dgm:pt modelId="{29EFD3BA-43A3-4054-9BA3-337820571D7F}" type="parTrans" cxnId="{ECD7B4E9-07AA-4F6D-A0C3-BEAE1B4E4F55}">
      <dgm:prSet/>
      <dgm:spPr/>
      <dgm:t>
        <a:bodyPr/>
        <a:lstStyle/>
        <a:p>
          <a:endParaRPr lang="es-ES"/>
        </a:p>
      </dgm:t>
    </dgm:pt>
    <dgm:pt modelId="{1A2B0B72-0B57-4486-B5B5-C7C2A4AD8AAD}" type="sibTrans" cxnId="{ECD7B4E9-07AA-4F6D-A0C3-BEAE1B4E4F55}">
      <dgm:prSet/>
      <dgm:spPr/>
      <dgm:t>
        <a:bodyPr/>
        <a:lstStyle/>
        <a:p>
          <a:endParaRPr lang="es-ES"/>
        </a:p>
      </dgm:t>
    </dgm:pt>
    <dgm:pt modelId="{FD31E65F-981C-42A8-A465-15AF041F4E87}">
      <dgm:prSet phldrT="[Texto]"/>
      <dgm:spPr/>
      <dgm:t>
        <a:bodyPr/>
        <a:lstStyle/>
        <a:p>
          <a:r>
            <a:rPr lang="es-ES" dirty="0" smtClean="0"/>
            <a:t>Incrementar el 20% de ventas en un año</a:t>
          </a:r>
          <a:endParaRPr lang="es-ES" dirty="0"/>
        </a:p>
      </dgm:t>
    </dgm:pt>
    <dgm:pt modelId="{479D348E-D9E9-48D9-A7A0-22D876BDD529}" type="parTrans" cxnId="{FA4D8E92-D9AC-448C-B0D2-BB98D2F7CCD1}">
      <dgm:prSet/>
      <dgm:spPr/>
      <dgm:t>
        <a:bodyPr/>
        <a:lstStyle/>
        <a:p>
          <a:endParaRPr lang="es-ES"/>
        </a:p>
      </dgm:t>
    </dgm:pt>
    <dgm:pt modelId="{A9AE39B2-DBD7-42C4-B1C2-8CB67AD25718}" type="sibTrans" cxnId="{FA4D8E92-D9AC-448C-B0D2-BB98D2F7CCD1}">
      <dgm:prSet/>
      <dgm:spPr/>
      <dgm:t>
        <a:bodyPr/>
        <a:lstStyle/>
        <a:p>
          <a:endParaRPr lang="es-ES"/>
        </a:p>
      </dgm:t>
    </dgm:pt>
    <dgm:pt modelId="{3A446274-5C83-4DF3-9540-23737CD93007}">
      <dgm:prSet/>
      <dgm:spPr/>
      <dgm:t>
        <a:bodyPr/>
        <a:lstStyle/>
        <a:p>
          <a:r>
            <a:rPr lang="es-ES" smtClean="0"/>
            <a:t>Responsabilidad</a:t>
          </a:r>
          <a:endParaRPr lang="es-ES"/>
        </a:p>
      </dgm:t>
    </dgm:pt>
    <dgm:pt modelId="{7E3B04D1-B651-4BFB-856A-6EBFBE0151D1}" type="parTrans" cxnId="{56559DE3-FA07-43BE-85B1-671B60A1F208}">
      <dgm:prSet/>
      <dgm:spPr/>
      <dgm:t>
        <a:bodyPr/>
        <a:lstStyle/>
        <a:p>
          <a:endParaRPr lang="es-ES"/>
        </a:p>
      </dgm:t>
    </dgm:pt>
    <dgm:pt modelId="{6ACA57FD-92F7-4160-BE30-27322A4A9BE0}" type="sibTrans" cxnId="{56559DE3-FA07-43BE-85B1-671B60A1F208}">
      <dgm:prSet/>
      <dgm:spPr/>
      <dgm:t>
        <a:bodyPr/>
        <a:lstStyle/>
        <a:p>
          <a:endParaRPr lang="es-ES"/>
        </a:p>
      </dgm:t>
    </dgm:pt>
    <dgm:pt modelId="{87C4C126-8C08-4ABE-B17B-92FBA8F2A0B1}">
      <dgm:prSet/>
      <dgm:spPr/>
      <dgm:t>
        <a:bodyPr/>
        <a:lstStyle/>
        <a:p>
          <a:r>
            <a:rPr lang="es-ES" smtClean="0"/>
            <a:t>Puntualidad</a:t>
          </a:r>
          <a:endParaRPr lang="es-ES"/>
        </a:p>
      </dgm:t>
    </dgm:pt>
    <dgm:pt modelId="{F5ED5995-47D3-4C84-8B62-0AD28A9469E2}" type="parTrans" cxnId="{FA25E18C-7B68-427A-B7A2-9A052F97D6C5}">
      <dgm:prSet/>
      <dgm:spPr/>
      <dgm:t>
        <a:bodyPr/>
        <a:lstStyle/>
        <a:p>
          <a:endParaRPr lang="es-ES"/>
        </a:p>
      </dgm:t>
    </dgm:pt>
    <dgm:pt modelId="{CD8F36F9-C35E-4FE5-9209-7D9647A24A87}" type="sibTrans" cxnId="{FA25E18C-7B68-427A-B7A2-9A052F97D6C5}">
      <dgm:prSet/>
      <dgm:spPr/>
      <dgm:t>
        <a:bodyPr/>
        <a:lstStyle/>
        <a:p>
          <a:endParaRPr lang="es-ES"/>
        </a:p>
      </dgm:t>
    </dgm:pt>
    <dgm:pt modelId="{5B8EA0C6-BC60-46C4-8604-B3B1D43C2C44}">
      <dgm:prSet/>
      <dgm:spPr/>
      <dgm:t>
        <a:bodyPr/>
        <a:lstStyle/>
        <a:p>
          <a:r>
            <a:rPr lang="es-ES" smtClean="0"/>
            <a:t>Honestidad</a:t>
          </a:r>
          <a:endParaRPr lang="es-ES"/>
        </a:p>
      </dgm:t>
    </dgm:pt>
    <dgm:pt modelId="{AD099384-513C-4D5B-8BD3-4F66B1A427B2}" type="parTrans" cxnId="{A28BF3F1-9F0E-46B3-A457-2A764111B320}">
      <dgm:prSet/>
      <dgm:spPr/>
      <dgm:t>
        <a:bodyPr/>
        <a:lstStyle/>
        <a:p>
          <a:endParaRPr lang="es-ES"/>
        </a:p>
      </dgm:t>
    </dgm:pt>
    <dgm:pt modelId="{06318AE2-D387-4DD7-B2B4-1B6275C58E60}" type="sibTrans" cxnId="{A28BF3F1-9F0E-46B3-A457-2A764111B320}">
      <dgm:prSet/>
      <dgm:spPr/>
      <dgm:t>
        <a:bodyPr/>
        <a:lstStyle/>
        <a:p>
          <a:endParaRPr lang="es-ES"/>
        </a:p>
      </dgm:t>
    </dgm:pt>
    <dgm:pt modelId="{C4E570DE-87F7-4BF7-AC9C-B277DDDBCA37}">
      <dgm:prSet/>
      <dgm:spPr/>
      <dgm:t>
        <a:bodyPr/>
        <a:lstStyle/>
        <a:p>
          <a:r>
            <a:rPr lang="es-ES" dirty="0" smtClean="0"/>
            <a:t>Calidad</a:t>
          </a:r>
          <a:endParaRPr lang="es-ES" dirty="0"/>
        </a:p>
      </dgm:t>
    </dgm:pt>
    <dgm:pt modelId="{42620067-65BB-4897-8231-30E83155982F}" type="parTrans" cxnId="{707C57E6-6936-458A-9ED3-01D4F43ED282}">
      <dgm:prSet/>
      <dgm:spPr/>
      <dgm:t>
        <a:bodyPr/>
        <a:lstStyle/>
        <a:p>
          <a:endParaRPr lang="es-ES"/>
        </a:p>
      </dgm:t>
    </dgm:pt>
    <dgm:pt modelId="{2CD42532-8613-427D-BCA8-C550D4874786}" type="sibTrans" cxnId="{707C57E6-6936-458A-9ED3-01D4F43ED282}">
      <dgm:prSet/>
      <dgm:spPr/>
      <dgm:t>
        <a:bodyPr/>
        <a:lstStyle/>
        <a:p>
          <a:endParaRPr lang="es-ES"/>
        </a:p>
      </dgm:t>
    </dgm:pt>
    <dgm:pt modelId="{C1C0F411-8C59-4953-B261-A6B9023C6B8A}">
      <dgm:prSet phldrT="[Texto]"/>
      <dgm:spPr/>
      <dgm:t>
        <a:bodyPr/>
        <a:lstStyle/>
        <a:p>
          <a:r>
            <a:rPr lang="es-ES" smtClean="0"/>
            <a:t>Disminuir el 10% de cuentas incobrables en un periodo de seis meses.</a:t>
          </a:r>
          <a:endParaRPr lang="es-ES"/>
        </a:p>
      </dgm:t>
    </dgm:pt>
    <dgm:pt modelId="{96B1CDC6-C4F9-4DD6-B850-7429EA697C2B}" type="parTrans" cxnId="{941182ED-5D9A-4E74-BE08-3F9E654D5CEA}">
      <dgm:prSet/>
      <dgm:spPr/>
      <dgm:t>
        <a:bodyPr/>
        <a:lstStyle/>
        <a:p>
          <a:endParaRPr lang="es-ES"/>
        </a:p>
      </dgm:t>
    </dgm:pt>
    <dgm:pt modelId="{BCD3010C-6426-4B42-BAAB-3A7D1912FC77}" type="sibTrans" cxnId="{941182ED-5D9A-4E74-BE08-3F9E654D5CEA}">
      <dgm:prSet/>
      <dgm:spPr/>
      <dgm:t>
        <a:bodyPr/>
        <a:lstStyle/>
        <a:p>
          <a:endParaRPr lang="es-ES"/>
        </a:p>
      </dgm:t>
    </dgm:pt>
    <dgm:pt modelId="{89A529AD-4687-4502-819E-DD4DC60D8E60}">
      <dgm:prSet phldrT="[Texto]"/>
      <dgm:spPr/>
      <dgm:t>
        <a:bodyPr/>
        <a:lstStyle/>
        <a:p>
          <a:r>
            <a:rPr lang="es-ES" smtClean="0"/>
            <a:t>Reducir el 10% de desperdicios (recursos humanos, financieros y tiempo) en un periodo de un año.</a:t>
          </a:r>
          <a:endParaRPr lang="es-ES"/>
        </a:p>
      </dgm:t>
    </dgm:pt>
    <dgm:pt modelId="{B0F75859-CBD7-4F46-AD07-0E921796C009}" type="parTrans" cxnId="{AD496204-8515-4685-8574-4CC32710EA99}">
      <dgm:prSet/>
      <dgm:spPr/>
      <dgm:t>
        <a:bodyPr/>
        <a:lstStyle/>
        <a:p>
          <a:endParaRPr lang="es-ES"/>
        </a:p>
      </dgm:t>
    </dgm:pt>
    <dgm:pt modelId="{4DA39AB7-6A33-42C0-91B6-20866C9F1E08}" type="sibTrans" cxnId="{AD496204-8515-4685-8574-4CC32710EA99}">
      <dgm:prSet/>
      <dgm:spPr/>
      <dgm:t>
        <a:bodyPr/>
        <a:lstStyle/>
        <a:p>
          <a:endParaRPr lang="es-ES"/>
        </a:p>
      </dgm:t>
    </dgm:pt>
    <dgm:pt modelId="{04E49358-F94A-446D-8F3C-45AA9D5BA38A}">
      <dgm:prSet phldrT="[Texto]"/>
      <dgm:spPr/>
      <dgm:t>
        <a:bodyPr/>
        <a:lstStyle/>
        <a:p>
          <a:endParaRPr lang="es-ES" dirty="0"/>
        </a:p>
      </dgm:t>
    </dgm:pt>
    <dgm:pt modelId="{137FBF14-3205-42D1-B05A-44174268DB6E}" type="parTrans" cxnId="{893459DE-9779-4ABE-9BF2-9D2657848A49}">
      <dgm:prSet/>
      <dgm:spPr/>
      <dgm:t>
        <a:bodyPr/>
        <a:lstStyle/>
        <a:p>
          <a:endParaRPr lang="es-ES"/>
        </a:p>
      </dgm:t>
    </dgm:pt>
    <dgm:pt modelId="{C25383CC-F5A4-4066-9254-A196D0C2AFFA}" type="sibTrans" cxnId="{893459DE-9779-4ABE-9BF2-9D2657848A49}">
      <dgm:prSet/>
      <dgm:spPr/>
      <dgm:t>
        <a:bodyPr/>
        <a:lstStyle/>
        <a:p>
          <a:endParaRPr lang="es-ES"/>
        </a:p>
      </dgm:t>
    </dgm:pt>
    <dgm:pt modelId="{AAA29C23-9D21-499E-BD3E-6242E05BAA92}">
      <dgm:prSet phldrT="[Texto]"/>
      <dgm:spPr/>
      <dgm:t>
        <a:bodyPr/>
        <a:lstStyle/>
        <a:p>
          <a:r>
            <a:rPr lang="es-ES" smtClean="0"/>
            <a:t>.</a:t>
          </a:r>
          <a:endParaRPr lang="es-ES"/>
        </a:p>
      </dgm:t>
    </dgm:pt>
    <dgm:pt modelId="{01BC45E6-0ECA-44AF-8195-4B127897B065}" type="parTrans" cxnId="{BC76E3CC-0F7A-4DDB-B928-E1E85894277B}">
      <dgm:prSet/>
      <dgm:spPr/>
      <dgm:t>
        <a:bodyPr/>
        <a:lstStyle/>
        <a:p>
          <a:endParaRPr lang="es-ES"/>
        </a:p>
      </dgm:t>
    </dgm:pt>
    <dgm:pt modelId="{E32FA490-C6DD-4F77-9AF1-AE6BD4E10AF7}" type="sibTrans" cxnId="{BC76E3CC-0F7A-4DDB-B928-E1E85894277B}">
      <dgm:prSet/>
      <dgm:spPr/>
      <dgm:t>
        <a:bodyPr/>
        <a:lstStyle/>
        <a:p>
          <a:endParaRPr lang="es-ES"/>
        </a:p>
      </dgm:t>
    </dgm:pt>
    <dgm:pt modelId="{B3FFC5A9-DEC5-498C-86F0-52CFFBBDD1AC}">
      <dgm:prSet phldrT="[Texto]" phldr="1"/>
      <dgm:spPr>
        <a:blipFill rotWithShape="0">
          <a:blip xmlns:r="http://schemas.openxmlformats.org/officeDocument/2006/relationships" r:embed="rId2">
            <a:extLst/>
          </a:blip>
          <a:stretch>
            <a:fillRect/>
          </a:stretch>
        </a:blipFill>
      </dgm:spPr>
      <dgm:t>
        <a:bodyPr/>
        <a:lstStyle/>
        <a:p>
          <a:endParaRPr lang="es-ES" dirty="0"/>
        </a:p>
      </dgm:t>
    </dgm:pt>
    <dgm:pt modelId="{655D99C1-CEB1-4D3A-B61C-64D2C6F0E00A}" type="sibTrans" cxnId="{D3CA28B8-40DB-4BC9-A33E-F30581B6B348}">
      <dgm:prSet/>
      <dgm:spPr/>
      <dgm:t>
        <a:bodyPr/>
        <a:lstStyle/>
        <a:p>
          <a:endParaRPr lang="es-ES"/>
        </a:p>
      </dgm:t>
    </dgm:pt>
    <dgm:pt modelId="{3145029E-257F-4B35-9E09-9A0AB0AED59C}" type="parTrans" cxnId="{D3CA28B8-40DB-4BC9-A33E-F30581B6B348}">
      <dgm:prSet/>
      <dgm:spPr/>
      <dgm:t>
        <a:bodyPr/>
        <a:lstStyle/>
        <a:p>
          <a:endParaRPr lang="es-ES"/>
        </a:p>
      </dgm:t>
    </dgm:pt>
    <dgm:pt modelId="{375264E1-20C5-4456-95B5-6BADDC516BBE}" type="pres">
      <dgm:prSet presAssocID="{19270033-FD17-41A4-A817-8F8DF4A3DD31}" presName="Name0" presStyleCnt="0">
        <dgm:presLayoutVars>
          <dgm:dir/>
          <dgm:animLvl val="lvl"/>
          <dgm:resizeHandles/>
        </dgm:presLayoutVars>
      </dgm:prSet>
      <dgm:spPr/>
      <dgm:t>
        <a:bodyPr/>
        <a:lstStyle/>
        <a:p>
          <a:endParaRPr lang="es-EC"/>
        </a:p>
      </dgm:t>
    </dgm:pt>
    <dgm:pt modelId="{41D2E5ED-12D4-4A32-9EB0-6759ED53E424}" type="pres">
      <dgm:prSet presAssocID="{9E74AD75-55AB-4668-AF37-B470BB017FAD}" presName="linNode" presStyleCnt="0"/>
      <dgm:spPr/>
    </dgm:pt>
    <dgm:pt modelId="{17F27FAE-20A5-4D78-AB0B-B4C5D5718398}" type="pres">
      <dgm:prSet presAssocID="{9E74AD75-55AB-4668-AF37-B470BB017FAD}" presName="parentShp" presStyleLbl="node1" presStyleIdx="0" presStyleCnt="2">
        <dgm:presLayoutVars>
          <dgm:bulletEnabled val="1"/>
        </dgm:presLayoutVars>
      </dgm:prSet>
      <dgm:spPr/>
      <dgm:t>
        <a:bodyPr/>
        <a:lstStyle/>
        <a:p>
          <a:endParaRPr lang="es-EC"/>
        </a:p>
      </dgm:t>
    </dgm:pt>
    <dgm:pt modelId="{5DC57E7B-19BA-45FE-84E5-9718BE910CB7}" type="pres">
      <dgm:prSet presAssocID="{9E74AD75-55AB-4668-AF37-B470BB017FAD}" presName="childShp" presStyleLbl="bgAccFollowNode1" presStyleIdx="0" presStyleCnt="2">
        <dgm:presLayoutVars>
          <dgm:bulletEnabled val="1"/>
        </dgm:presLayoutVars>
      </dgm:prSet>
      <dgm:spPr/>
      <dgm:t>
        <a:bodyPr/>
        <a:lstStyle/>
        <a:p>
          <a:endParaRPr lang="es-ES"/>
        </a:p>
      </dgm:t>
    </dgm:pt>
    <dgm:pt modelId="{6DAD85EE-439D-45B4-A4B0-B0F71BEA2BB3}" type="pres">
      <dgm:prSet presAssocID="{6FA1A4FF-6250-4751-BE10-0F3FDC35E651}" presName="spacing" presStyleCnt="0"/>
      <dgm:spPr/>
    </dgm:pt>
    <dgm:pt modelId="{5DDDE7C7-B01B-45DF-9C20-5B7A45BFD984}" type="pres">
      <dgm:prSet presAssocID="{B3FFC5A9-DEC5-498C-86F0-52CFFBBDD1AC}" presName="linNode" presStyleCnt="0"/>
      <dgm:spPr/>
    </dgm:pt>
    <dgm:pt modelId="{66ADCC53-23EB-4A57-A729-11B2DF58B5BE}" type="pres">
      <dgm:prSet presAssocID="{B3FFC5A9-DEC5-498C-86F0-52CFFBBDD1AC}" presName="parentShp" presStyleLbl="node1" presStyleIdx="1" presStyleCnt="2" custLinFactNeighborX="209" custLinFactNeighborY="-1757">
        <dgm:presLayoutVars>
          <dgm:bulletEnabled val="1"/>
        </dgm:presLayoutVars>
      </dgm:prSet>
      <dgm:spPr/>
      <dgm:t>
        <a:bodyPr/>
        <a:lstStyle/>
        <a:p>
          <a:endParaRPr lang="es-ES"/>
        </a:p>
      </dgm:t>
    </dgm:pt>
    <dgm:pt modelId="{9EAF8D0B-409B-4662-B4EF-F0D1DC153FB4}" type="pres">
      <dgm:prSet presAssocID="{B3FFC5A9-DEC5-498C-86F0-52CFFBBDD1AC}" presName="childShp" presStyleLbl="bgAccFollowNode1" presStyleIdx="1" presStyleCnt="2" custLinFactNeighborX="938" custLinFactNeighborY="1585">
        <dgm:presLayoutVars>
          <dgm:bulletEnabled val="1"/>
        </dgm:presLayoutVars>
      </dgm:prSet>
      <dgm:spPr/>
      <dgm:t>
        <a:bodyPr/>
        <a:lstStyle/>
        <a:p>
          <a:endParaRPr lang="es-ES"/>
        </a:p>
      </dgm:t>
    </dgm:pt>
  </dgm:ptLst>
  <dgm:cxnLst>
    <dgm:cxn modelId="{707C57E6-6936-458A-9ED3-01D4F43ED282}" srcId="{9E74AD75-55AB-4668-AF37-B470BB017FAD}" destId="{C4E570DE-87F7-4BF7-AC9C-B277DDDBCA37}" srcOrd="4" destOrd="0" parTransId="{42620067-65BB-4897-8231-30E83155982F}" sibTransId="{2CD42532-8613-427D-BCA8-C550D4874786}"/>
    <dgm:cxn modelId="{29277136-9641-4FBF-9A77-B4B9918ED70E}" type="presOf" srcId="{C1C0F411-8C59-4953-B261-A6B9023C6B8A}" destId="{9EAF8D0B-409B-4662-B4EF-F0D1DC153FB4}" srcOrd="0" destOrd="1" presId="urn:microsoft.com/office/officeart/2005/8/layout/vList6"/>
    <dgm:cxn modelId="{A28BF3F1-9F0E-46B3-A457-2A764111B320}" srcId="{9E74AD75-55AB-4668-AF37-B470BB017FAD}" destId="{5B8EA0C6-BC60-46C4-8604-B3B1D43C2C44}" srcOrd="3" destOrd="0" parTransId="{AD099384-513C-4D5B-8BD3-4F66B1A427B2}" sibTransId="{06318AE2-D387-4DD7-B2B4-1B6275C58E60}"/>
    <dgm:cxn modelId="{F7E7CEB3-D9BC-4043-848E-D78604D7EC1F}" type="presOf" srcId="{9E74AD75-55AB-4668-AF37-B470BB017FAD}" destId="{17F27FAE-20A5-4D78-AB0B-B4C5D5718398}" srcOrd="0" destOrd="0" presId="urn:microsoft.com/office/officeart/2005/8/layout/vList6"/>
    <dgm:cxn modelId="{ECD7B4E9-07AA-4F6D-A0C3-BEAE1B4E4F55}" srcId="{9E74AD75-55AB-4668-AF37-B470BB017FAD}" destId="{B0B4E258-28AF-4EF1-95E5-DA1EA2E282F0}" srcOrd="0" destOrd="0" parTransId="{29EFD3BA-43A3-4054-9BA3-337820571D7F}" sibTransId="{1A2B0B72-0B57-4486-B5B5-C7C2A4AD8AAD}"/>
    <dgm:cxn modelId="{AD496204-8515-4685-8574-4CC32710EA99}" srcId="{B3FFC5A9-DEC5-498C-86F0-52CFFBBDD1AC}" destId="{89A529AD-4687-4502-819E-DD4DC60D8E60}" srcOrd="2" destOrd="0" parTransId="{B0F75859-CBD7-4F46-AD07-0E921796C009}" sibTransId="{4DA39AB7-6A33-42C0-91B6-20866C9F1E08}"/>
    <dgm:cxn modelId="{BC76E3CC-0F7A-4DDB-B928-E1E85894277B}" srcId="{B3FFC5A9-DEC5-498C-86F0-52CFFBBDD1AC}" destId="{AAA29C23-9D21-499E-BD3E-6242E05BAA92}" srcOrd="4" destOrd="0" parTransId="{01BC45E6-0ECA-44AF-8195-4B127897B065}" sibTransId="{E32FA490-C6DD-4F77-9AF1-AE6BD4E10AF7}"/>
    <dgm:cxn modelId="{D9BF3FF8-F3E1-48C4-89BA-770BDF5A620A}" type="presOf" srcId="{B3FFC5A9-DEC5-498C-86F0-52CFFBBDD1AC}" destId="{66ADCC53-23EB-4A57-A729-11B2DF58B5BE}" srcOrd="0" destOrd="0" presId="urn:microsoft.com/office/officeart/2005/8/layout/vList6"/>
    <dgm:cxn modelId="{9185DE5D-7D91-4373-9254-11EBA7B3641E}" type="presOf" srcId="{AAA29C23-9D21-499E-BD3E-6242E05BAA92}" destId="{9EAF8D0B-409B-4662-B4EF-F0D1DC153FB4}" srcOrd="0" destOrd="4" presId="urn:microsoft.com/office/officeart/2005/8/layout/vList6"/>
    <dgm:cxn modelId="{05BA54CE-75AF-429D-9ED9-8CB5C7CC33EF}" type="presOf" srcId="{04E49358-F94A-446D-8F3C-45AA9D5BA38A}" destId="{9EAF8D0B-409B-4662-B4EF-F0D1DC153FB4}" srcOrd="0" destOrd="3" presId="urn:microsoft.com/office/officeart/2005/8/layout/vList6"/>
    <dgm:cxn modelId="{B475FD1C-9881-4633-AD3E-5051ECF065E9}" type="presOf" srcId="{87C4C126-8C08-4ABE-B17B-92FBA8F2A0B1}" destId="{5DC57E7B-19BA-45FE-84E5-9718BE910CB7}" srcOrd="0" destOrd="2" presId="urn:microsoft.com/office/officeart/2005/8/layout/vList6"/>
    <dgm:cxn modelId="{43FE94DA-FE45-4E5C-8B22-C28101038CDE}" type="presOf" srcId="{B0B4E258-28AF-4EF1-95E5-DA1EA2E282F0}" destId="{5DC57E7B-19BA-45FE-84E5-9718BE910CB7}" srcOrd="0" destOrd="0" presId="urn:microsoft.com/office/officeart/2005/8/layout/vList6"/>
    <dgm:cxn modelId="{893459DE-9779-4ABE-9BF2-9D2657848A49}" srcId="{B3FFC5A9-DEC5-498C-86F0-52CFFBBDD1AC}" destId="{04E49358-F94A-446D-8F3C-45AA9D5BA38A}" srcOrd="3" destOrd="0" parTransId="{137FBF14-3205-42D1-B05A-44174268DB6E}" sibTransId="{C25383CC-F5A4-4066-9254-A196D0C2AFFA}"/>
    <dgm:cxn modelId="{EB1E0D80-0001-41E5-B0FC-5F1362ECADBB}" type="presOf" srcId="{5B8EA0C6-BC60-46C4-8604-B3B1D43C2C44}" destId="{5DC57E7B-19BA-45FE-84E5-9718BE910CB7}" srcOrd="0" destOrd="3" presId="urn:microsoft.com/office/officeart/2005/8/layout/vList6"/>
    <dgm:cxn modelId="{FA4D8E92-D9AC-448C-B0D2-BB98D2F7CCD1}" srcId="{B3FFC5A9-DEC5-498C-86F0-52CFFBBDD1AC}" destId="{FD31E65F-981C-42A8-A465-15AF041F4E87}" srcOrd="0" destOrd="0" parTransId="{479D348E-D9E9-48D9-A7A0-22D876BDD529}" sibTransId="{A9AE39B2-DBD7-42C4-B1C2-8CB67AD25718}"/>
    <dgm:cxn modelId="{941182ED-5D9A-4E74-BE08-3F9E654D5CEA}" srcId="{B3FFC5A9-DEC5-498C-86F0-52CFFBBDD1AC}" destId="{C1C0F411-8C59-4953-B261-A6B9023C6B8A}" srcOrd="1" destOrd="0" parTransId="{96B1CDC6-C4F9-4DD6-B850-7429EA697C2B}" sibTransId="{BCD3010C-6426-4B42-BAAB-3A7D1912FC77}"/>
    <dgm:cxn modelId="{10AC2E48-23CD-41A4-9B6F-46451CA36EBA}" type="presOf" srcId="{89A529AD-4687-4502-819E-DD4DC60D8E60}" destId="{9EAF8D0B-409B-4662-B4EF-F0D1DC153FB4}" srcOrd="0" destOrd="2" presId="urn:microsoft.com/office/officeart/2005/8/layout/vList6"/>
    <dgm:cxn modelId="{0A7AEEB7-F9B5-4669-90DE-164F2A4BCB33}" type="presOf" srcId="{FD31E65F-981C-42A8-A465-15AF041F4E87}" destId="{9EAF8D0B-409B-4662-B4EF-F0D1DC153FB4}" srcOrd="0" destOrd="0" presId="urn:microsoft.com/office/officeart/2005/8/layout/vList6"/>
    <dgm:cxn modelId="{FA25E18C-7B68-427A-B7A2-9A052F97D6C5}" srcId="{9E74AD75-55AB-4668-AF37-B470BB017FAD}" destId="{87C4C126-8C08-4ABE-B17B-92FBA8F2A0B1}" srcOrd="2" destOrd="0" parTransId="{F5ED5995-47D3-4C84-8B62-0AD28A9469E2}" sibTransId="{CD8F36F9-C35E-4FE5-9209-7D9647A24A87}"/>
    <dgm:cxn modelId="{825ACC05-7946-4F6B-AABF-49A84BD87009}" type="presOf" srcId="{19270033-FD17-41A4-A817-8F8DF4A3DD31}" destId="{375264E1-20C5-4456-95B5-6BADDC516BBE}" srcOrd="0" destOrd="0" presId="urn:microsoft.com/office/officeart/2005/8/layout/vList6"/>
    <dgm:cxn modelId="{6BA57E36-7E50-4396-9EAB-F9A106ADB5D3}" type="presOf" srcId="{3A446274-5C83-4DF3-9540-23737CD93007}" destId="{5DC57E7B-19BA-45FE-84E5-9718BE910CB7}" srcOrd="0" destOrd="1" presId="urn:microsoft.com/office/officeart/2005/8/layout/vList6"/>
    <dgm:cxn modelId="{56559DE3-FA07-43BE-85B1-671B60A1F208}" srcId="{9E74AD75-55AB-4668-AF37-B470BB017FAD}" destId="{3A446274-5C83-4DF3-9540-23737CD93007}" srcOrd="1" destOrd="0" parTransId="{7E3B04D1-B651-4BFB-856A-6EBFBE0151D1}" sibTransId="{6ACA57FD-92F7-4160-BE30-27322A4A9BE0}"/>
    <dgm:cxn modelId="{60F78CB9-2E8E-4AC4-9198-27D20B9A1047}" srcId="{19270033-FD17-41A4-A817-8F8DF4A3DD31}" destId="{9E74AD75-55AB-4668-AF37-B470BB017FAD}" srcOrd="0" destOrd="0" parTransId="{6C5150A8-AF88-4EE0-9E54-85F2D8B89E74}" sibTransId="{6FA1A4FF-6250-4751-BE10-0F3FDC35E651}"/>
    <dgm:cxn modelId="{D3CA28B8-40DB-4BC9-A33E-F30581B6B348}" srcId="{19270033-FD17-41A4-A817-8F8DF4A3DD31}" destId="{B3FFC5A9-DEC5-498C-86F0-52CFFBBDD1AC}" srcOrd="1" destOrd="0" parTransId="{3145029E-257F-4B35-9E09-9A0AB0AED59C}" sibTransId="{655D99C1-CEB1-4D3A-B61C-64D2C6F0E00A}"/>
    <dgm:cxn modelId="{51138264-BDE1-401F-9D98-FC79915351B8}" type="presOf" srcId="{C4E570DE-87F7-4BF7-AC9C-B277DDDBCA37}" destId="{5DC57E7B-19BA-45FE-84E5-9718BE910CB7}" srcOrd="0" destOrd="4" presId="urn:microsoft.com/office/officeart/2005/8/layout/vList6"/>
    <dgm:cxn modelId="{525843A9-A96E-4702-8CA7-70AF1194F6BD}" type="presParOf" srcId="{375264E1-20C5-4456-95B5-6BADDC516BBE}" destId="{41D2E5ED-12D4-4A32-9EB0-6759ED53E424}" srcOrd="0" destOrd="0" presId="urn:microsoft.com/office/officeart/2005/8/layout/vList6"/>
    <dgm:cxn modelId="{707408EB-A724-42FB-A1E9-BCED19B30C1C}" type="presParOf" srcId="{41D2E5ED-12D4-4A32-9EB0-6759ED53E424}" destId="{17F27FAE-20A5-4D78-AB0B-B4C5D5718398}" srcOrd="0" destOrd="0" presId="urn:microsoft.com/office/officeart/2005/8/layout/vList6"/>
    <dgm:cxn modelId="{6BB4AF48-A571-488F-A0E3-5E869471E3F3}" type="presParOf" srcId="{41D2E5ED-12D4-4A32-9EB0-6759ED53E424}" destId="{5DC57E7B-19BA-45FE-84E5-9718BE910CB7}" srcOrd="1" destOrd="0" presId="urn:microsoft.com/office/officeart/2005/8/layout/vList6"/>
    <dgm:cxn modelId="{5EA482B9-E5A8-441E-B734-98958A055330}" type="presParOf" srcId="{375264E1-20C5-4456-95B5-6BADDC516BBE}" destId="{6DAD85EE-439D-45B4-A4B0-B0F71BEA2BB3}" srcOrd="1" destOrd="0" presId="urn:microsoft.com/office/officeart/2005/8/layout/vList6"/>
    <dgm:cxn modelId="{12402938-64C5-4544-98DB-20C35506718B}" type="presParOf" srcId="{375264E1-20C5-4456-95B5-6BADDC516BBE}" destId="{5DDDE7C7-B01B-45DF-9C20-5B7A45BFD984}" srcOrd="2" destOrd="0" presId="urn:microsoft.com/office/officeart/2005/8/layout/vList6"/>
    <dgm:cxn modelId="{47A9F632-A358-4BC3-9E32-DD7E4570E6AE}" type="presParOf" srcId="{5DDDE7C7-B01B-45DF-9C20-5B7A45BFD984}" destId="{66ADCC53-23EB-4A57-A729-11B2DF58B5BE}" srcOrd="0" destOrd="0" presId="urn:microsoft.com/office/officeart/2005/8/layout/vList6"/>
    <dgm:cxn modelId="{4E4D0E88-0048-41A8-9F70-5E32FDBC52A9}" type="presParOf" srcId="{5DDDE7C7-B01B-45DF-9C20-5B7A45BFD984}" destId="{9EAF8D0B-409B-4662-B4EF-F0D1DC153F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16DE5E-A8A6-4DCE-BFE8-5C9A2B5446B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s-ES"/>
        </a:p>
      </dgm:t>
    </dgm:pt>
    <dgm:pt modelId="{BB1D85D6-E852-4285-8A8B-816EA822C38D}">
      <dgm:prSet phldrT="[Texto]" custT="1"/>
      <dgm:spPr>
        <a:solidFill>
          <a:srgbClr val="00B0F0"/>
        </a:solidFill>
      </dgm:spPr>
      <dgm:t>
        <a:bodyPr/>
        <a:lstStyle/>
        <a:p>
          <a:r>
            <a:rPr lang="es-ES" sz="1000" dirty="0" smtClean="0">
              <a:solidFill>
                <a:schemeClr val="tx1"/>
              </a:solidFill>
            </a:rPr>
            <a:t>¿Sobre que base eligen los clientes entre las marcas en competencia de las compañías?</a:t>
          </a:r>
          <a:endParaRPr lang="es-ES" sz="1000" dirty="0">
            <a:solidFill>
              <a:schemeClr val="tx1"/>
            </a:solidFill>
          </a:endParaRPr>
        </a:p>
      </dgm:t>
    </dgm:pt>
    <dgm:pt modelId="{F6DBE8A8-7744-438F-A044-C84627FF28DC}" type="parTrans" cxnId="{5F4CE2E3-BFA5-4B48-97DE-E875C8ED9BFF}">
      <dgm:prSet/>
      <dgm:spPr/>
      <dgm:t>
        <a:bodyPr/>
        <a:lstStyle/>
        <a:p>
          <a:endParaRPr lang="es-ES" sz="3200">
            <a:solidFill>
              <a:schemeClr val="tx1"/>
            </a:solidFill>
          </a:endParaRPr>
        </a:p>
      </dgm:t>
    </dgm:pt>
    <dgm:pt modelId="{E88E8021-7A02-4FF3-8862-CDE62911FAD3}" type="sibTrans" cxnId="{5F4CE2E3-BFA5-4B48-97DE-E875C8ED9BFF}">
      <dgm:prSet/>
      <dgm:spPr/>
      <dgm:t>
        <a:bodyPr/>
        <a:lstStyle/>
        <a:p>
          <a:endParaRPr lang="es-ES" sz="3200">
            <a:solidFill>
              <a:schemeClr val="tx1"/>
            </a:solidFill>
          </a:endParaRPr>
        </a:p>
      </dgm:t>
    </dgm:pt>
    <dgm:pt modelId="{58026F68-7F3E-4ECE-BE72-EE4F3DC79593}">
      <dgm:prSet custT="1"/>
      <dgm:spPr>
        <a:solidFill>
          <a:srgbClr val="FFC000"/>
        </a:solidFill>
      </dgm:spPr>
      <dgm:t>
        <a:bodyPr/>
        <a:lstStyle/>
        <a:p>
          <a:r>
            <a:rPr lang="es-ES" sz="1000" dirty="0" smtClean="0">
              <a:solidFill>
                <a:schemeClr val="tx1"/>
              </a:solidFill>
            </a:rPr>
            <a:t>¿Qué debe hacer una empresa para tener éxito en el aspecto competitivo; cuales son los recursos y habilidades competitivas que necesitan?</a:t>
          </a:r>
          <a:endParaRPr lang="es-ES" sz="1000" dirty="0">
            <a:solidFill>
              <a:schemeClr val="tx1"/>
            </a:solidFill>
          </a:endParaRPr>
        </a:p>
      </dgm:t>
    </dgm:pt>
    <dgm:pt modelId="{1BCF5A13-F13D-43BC-9932-74837490D74F}" type="parTrans" cxnId="{10F78AB2-F137-4C05-89B7-6523FAE8AA31}">
      <dgm:prSet/>
      <dgm:spPr/>
      <dgm:t>
        <a:bodyPr/>
        <a:lstStyle/>
        <a:p>
          <a:endParaRPr lang="es-ES" sz="3200">
            <a:solidFill>
              <a:schemeClr val="tx1"/>
            </a:solidFill>
          </a:endParaRPr>
        </a:p>
      </dgm:t>
    </dgm:pt>
    <dgm:pt modelId="{40D12423-2C0D-4722-B4EB-142319B02062}" type="sibTrans" cxnId="{10F78AB2-F137-4C05-89B7-6523FAE8AA31}">
      <dgm:prSet/>
      <dgm:spPr/>
      <dgm:t>
        <a:bodyPr/>
        <a:lstStyle/>
        <a:p>
          <a:endParaRPr lang="es-ES" sz="3200">
            <a:solidFill>
              <a:schemeClr val="tx1"/>
            </a:solidFill>
          </a:endParaRPr>
        </a:p>
      </dgm:t>
    </dgm:pt>
    <dgm:pt modelId="{90A13DBE-ADDD-4164-AAB6-7311B68D15B8}">
      <dgm:prSet custT="1"/>
      <dgm:spPr>
        <a:solidFill>
          <a:srgbClr val="92D050"/>
        </a:solidFill>
      </dgm:spPr>
      <dgm:t>
        <a:bodyPr/>
        <a:lstStyle/>
        <a:p>
          <a:r>
            <a:rPr lang="es-ES" sz="1000" dirty="0" smtClean="0">
              <a:solidFill>
                <a:schemeClr val="tx1"/>
              </a:solidFill>
            </a:rPr>
            <a:t>¿Qué se necesita para que las empresas logren una ventaja competitiva sostenible?</a:t>
          </a:r>
          <a:endParaRPr lang="es-ES" sz="1000" dirty="0">
            <a:solidFill>
              <a:schemeClr val="tx1"/>
            </a:solidFill>
          </a:endParaRPr>
        </a:p>
      </dgm:t>
    </dgm:pt>
    <dgm:pt modelId="{118C63BB-2DBB-42AB-AD7A-710AD74449C7}" type="parTrans" cxnId="{4A944FFC-EDAA-495F-8A77-F762F97824EB}">
      <dgm:prSet/>
      <dgm:spPr/>
      <dgm:t>
        <a:bodyPr/>
        <a:lstStyle/>
        <a:p>
          <a:endParaRPr lang="es-ES" sz="3200">
            <a:solidFill>
              <a:schemeClr val="tx1"/>
            </a:solidFill>
          </a:endParaRPr>
        </a:p>
      </dgm:t>
    </dgm:pt>
    <dgm:pt modelId="{D726A21B-A13E-4D08-81AF-6A03360BC976}" type="sibTrans" cxnId="{4A944FFC-EDAA-495F-8A77-F762F97824EB}">
      <dgm:prSet/>
      <dgm:spPr/>
      <dgm:t>
        <a:bodyPr/>
        <a:lstStyle/>
        <a:p>
          <a:endParaRPr lang="es-ES" sz="3200">
            <a:solidFill>
              <a:schemeClr val="tx1"/>
            </a:solidFill>
          </a:endParaRPr>
        </a:p>
      </dgm:t>
    </dgm:pt>
    <dgm:pt modelId="{C27785DB-8A15-4E71-926C-CA8C7EE1C68C}">
      <dgm:prSet/>
      <dgm:spPr/>
      <dgm:t>
        <a:bodyPr/>
        <a:lstStyle/>
        <a:p>
          <a:endParaRPr lang="es-EC"/>
        </a:p>
      </dgm:t>
    </dgm:pt>
    <dgm:pt modelId="{70E2CCF2-91A0-4090-A7AD-75F78F3EC26E}" type="parTrans" cxnId="{4E08C76F-94B7-413C-B6CF-C13E37D079F0}">
      <dgm:prSet/>
      <dgm:spPr/>
      <dgm:t>
        <a:bodyPr/>
        <a:lstStyle/>
        <a:p>
          <a:endParaRPr lang="es-ES"/>
        </a:p>
      </dgm:t>
    </dgm:pt>
    <dgm:pt modelId="{9231A7D2-1FC7-4ADD-8DF4-110650D787A0}" type="sibTrans" cxnId="{4E08C76F-94B7-413C-B6CF-C13E37D079F0}">
      <dgm:prSet/>
      <dgm:spPr/>
      <dgm:t>
        <a:bodyPr/>
        <a:lstStyle/>
        <a:p>
          <a:endParaRPr lang="es-ES"/>
        </a:p>
      </dgm:t>
    </dgm:pt>
    <dgm:pt modelId="{8F5A7996-247F-498A-A8B2-526E66E78187}">
      <dgm:prSet/>
      <dgm:spPr/>
      <dgm:t>
        <a:bodyPr/>
        <a:lstStyle/>
        <a:p>
          <a:endParaRPr lang="es-ES"/>
        </a:p>
      </dgm:t>
    </dgm:pt>
    <dgm:pt modelId="{70C3C9A3-CF0E-4D54-817E-1E52F2AF6845}" type="parTrans" cxnId="{4190EAF3-066C-41E7-8E11-5AFD1B336547}">
      <dgm:prSet/>
      <dgm:spPr/>
      <dgm:t>
        <a:bodyPr/>
        <a:lstStyle/>
        <a:p>
          <a:endParaRPr lang="es-ES"/>
        </a:p>
      </dgm:t>
    </dgm:pt>
    <dgm:pt modelId="{B5F3AD98-9169-4E2A-995B-AF7ECF1E654C}" type="sibTrans" cxnId="{4190EAF3-066C-41E7-8E11-5AFD1B336547}">
      <dgm:prSet/>
      <dgm:spPr/>
      <dgm:t>
        <a:bodyPr/>
        <a:lstStyle/>
        <a:p>
          <a:endParaRPr lang="es-ES"/>
        </a:p>
      </dgm:t>
    </dgm:pt>
    <dgm:pt modelId="{AD807B1B-10B5-457C-8CAE-24DC9981420F}">
      <dgm:prSet/>
      <dgm:spPr/>
      <dgm:t>
        <a:bodyPr/>
        <a:lstStyle/>
        <a:p>
          <a:endParaRPr lang="es-EC"/>
        </a:p>
      </dgm:t>
    </dgm:pt>
    <dgm:pt modelId="{8A8CD0C6-F547-4EDB-9F5C-C0ABDBEADFCA}" type="parTrans" cxnId="{F3F8E758-CC4E-4F02-A445-6679B36D5707}">
      <dgm:prSet/>
      <dgm:spPr/>
      <dgm:t>
        <a:bodyPr/>
        <a:lstStyle/>
        <a:p>
          <a:endParaRPr lang="es-ES"/>
        </a:p>
      </dgm:t>
    </dgm:pt>
    <dgm:pt modelId="{E0F540F9-8CEF-4D2D-948E-543234997FA0}" type="sibTrans" cxnId="{F3F8E758-CC4E-4F02-A445-6679B36D5707}">
      <dgm:prSet/>
      <dgm:spPr/>
      <dgm:t>
        <a:bodyPr/>
        <a:lstStyle/>
        <a:p>
          <a:endParaRPr lang="es-ES"/>
        </a:p>
      </dgm:t>
    </dgm:pt>
    <dgm:pt modelId="{1C73D7BC-6035-4CAA-A3B8-B4602DC29D5E}">
      <dgm:prSet/>
      <dgm:spPr/>
      <dgm:t>
        <a:bodyPr/>
        <a:lstStyle/>
        <a:p>
          <a:endParaRPr lang="es-EC"/>
        </a:p>
      </dgm:t>
    </dgm:pt>
    <dgm:pt modelId="{9F6F16EB-6023-4781-96CA-6FCE5EFF37C8}" type="parTrans" cxnId="{D70750AD-8789-4606-9A21-9549A7419708}">
      <dgm:prSet/>
      <dgm:spPr/>
      <dgm:t>
        <a:bodyPr/>
        <a:lstStyle/>
        <a:p>
          <a:endParaRPr lang="es-ES"/>
        </a:p>
      </dgm:t>
    </dgm:pt>
    <dgm:pt modelId="{24402D8A-053A-41DD-B522-1820404BE326}" type="sibTrans" cxnId="{D70750AD-8789-4606-9A21-9549A7419708}">
      <dgm:prSet/>
      <dgm:spPr/>
      <dgm:t>
        <a:bodyPr/>
        <a:lstStyle/>
        <a:p>
          <a:endParaRPr lang="es-ES"/>
        </a:p>
      </dgm:t>
    </dgm:pt>
    <dgm:pt modelId="{8D469C5F-CBFA-499A-A86F-D34587B8511C}">
      <dgm:prSet/>
      <dgm:spPr/>
      <dgm:t>
        <a:bodyPr/>
        <a:lstStyle/>
        <a:p>
          <a:endParaRPr lang="es-EC"/>
        </a:p>
      </dgm:t>
    </dgm:pt>
    <dgm:pt modelId="{A22B25EC-7C5B-4E2A-9C6C-E8DA75A82F24}" type="parTrans" cxnId="{82E72A62-DDE7-4822-8A2E-3B138BDD2437}">
      <dgm:prSet/>
      <dgm:spPr/>
      <dgm:t>
        <a:bodyPr/>
        <a:lstStyle/>
        <a:p>
          <a:endParaRPr lang="es-ES"/>
        </a:p>
      </dgm:t>
    </dgm:pt>
    <dgm:pt modelId="{4B946503-C778-42BF-8E6F-3D2C414BC23D}" type="sibTrans" cxnId="{82E72A62-DDE7-4822-8A2E-3B138BDD2437}">
      <dgm:prSet/>
      <dgm:spPr/>
      <dgm:t>
        <a:bodyPr/>
        <a:lstStyle/>
        <a:p>
          <a:endParaRPr lang="es-ES"/>
        </a:p>
      </dgm:t>
    </dgm:pt>
    <dgm:pt modelId="{DC6C8B4B-7AA8-4851-A054-17524AC52441}">
      <dgm:prSet/>
      <dgm:spPr/>
      <dgm:t>
        <a:bodyPr/>
        <a:lstStyle/>
        <a:p>
          <a:endParaRPr lang="es-ES"/>
        </a:p>
      </dgm:t>
    </dgm:pt>
    <dgm:pt modelId="{E6B18674-B682-4935-B75A-E81CCDA769FB}" type="parTrans" cxnId="{505048CB-0FFA-4B57-BF4B-1D53C2803A94}">
      <dgm:prSet/>
      <dgm:spPr/>
      <dgm:t>
        <a:bodyPr/>
        <a:lstStyle/>
        <a:p>
          <a:endParaRPr lang="es-ES"/>
        </a:p>
      </dgm:t>
    </dgm:pt>
    <dgm:pt modelId="{D9FD747A-271B-4B27-8C72-0061D98B2A22}" type="sibTrans" cxnId="{505048CB-0FFA-4B57-BF4B-1D53C2803A94}">
      <dgm:prSet/>
      <dgm:spPr/>
      <dgm:t>
        <a:bodyPr/>
        <a:lstStyle/>
        <a:p>
          <a:endParaRPr lang="es-ES"/>
        </a:p>
      </dgm:t>
    </dgm:pt>
    <dgm:pt modelId="{E6B57283-F32D-4756-8D72-E95B6BB4FBA1}">
      <dgm:prSet/>
      <dgm:spPr/>
      <dgm:t>
        <a:bodyPr/>
        <a:lstStyle/>
        <a:p>
          <a:endParaRPr lang="es-EC"/>
        </a:p>
      </dgm:t>
    </dgm:pt>
    <dgm:pt modelId="{031F35B5-2F0B-4134-B201-BC1365438709}" type="parTrans" cxnId="{190137F9-6915-4F8C-AF75-25447C669298}">
      <dgm:prSet/>
      <dgm:spPr/>
      <dgm:t>
        <a:bodyPr/>
        <a:lstStyle/>
        <a:p>
          <a:endParaRPr lang="es-ES"/>
        </a:p>
      </dgm:t>
    </dgm:pt>
    <dgm:pt modelId="{CE3D5193-49D1-4F7A-B5F7-E93286F62EA3}" type="sibTrans" cxnId="{190137F9-6915-4F8C-AF75-25447C669298}">
      <dgm:prSet/>
      <dgm:spPr/>
      <dgm:t>
        <a:bodyPr/>
        <a:lstStyle/>
        <a:p>
          <a:endParaRPr lang="es-ES"/>
        </a:p>
      </dgm:t>
    </dgm:pt>
    <dgm:pt modelId="{28CACF7C-2384-48A1-A0AB-A0B622C7AC1A}">
      <dgm:prSet/>
      <dgm:spPr/>
      <dgm:t>
        <a:bodyPr/>
        <a:lstStyle/>
        <a:p>
          <a:endParaRPr lang="es-EC"/>
        </a:p>
      </dgm:t>
    </dgm:pt>
    <dgm:pt modelId="{DD797BD7-78DE-4C3D-B4A7-4953BA13765E}" type="parTrans" cxnId="{C3E78A29-FFBB-4486-B5F8-200BA7936D08}">
      <dgm:prSet/>
      <dgm:spPr/>
      <dgm:t>
        <a:bodyPr/>
        <a:lstStyle/>
        <a:p>
          <a:endParaRPr lang="es-ES"/>
        </a:p>
      </dgm:t>
    </dgm:pt>
    <dgm:pt modelId="{B4694F5F-3C91-448E-A369-598A9ECC1B59}" type="sibTrans" cxnId="{C3E78A29-FFBB-4486-B5F8-200BA7936D08}">
      <dgm:prSet/>
      <dgm:spPr/>
      <dgm:t>
        <a:bodyPr/>
        <a:lstStyle/>
        <a:p>
          <a:endParaRPr lang="es-ES"/>
        </a:p>
      </dgm:t>
    </dgm:pt>
    <dgm:pt modelId="{B79C1AC7-BA78-4F18-8438-E91ECAF6B32B}">
      <dgm:prSet/>
      <dgm:spPr/>
      <dgm:t>
        <a:bodyPr/>
        <a:lstStyle/>
        <a:p>
          <a:endParaRPr lang="es-EC"/>
        </a:p>
      </dgm:t>
    </dgm:pt>
    <dgm:pt modelId="{5A40FC81-3ECB-4BF6-9721-29477C567E3C}" type="parTrans" cxnId="{A9CA68A8-EA50-4A84-9914-270C6D3E3BDA}">
      <dgm:prSet/>
      <dgm:spPr/>
      <dgm:t>
        <a:bodyPr/>
        <a:lstStyle/>
        <a:p>
          <a:endParaRPr lang="es-ES"/>
        </a:p>
      </dgm:t>
    </dgm:pt>
    <dgm:pt modelId="{FC9E2DA1-663D-4D73-8D2A-37A7F9596D06}" type="sibTrans" cxnId="{A9CA68A8-EA50-4A84-9914-270C6D3E3BDA}">
      <dgm:prSet/>
      <dgm:spPr/>
      <dgm:t>
        <a:bodyPr/>
        <a:lstStyle/>
        <a:p>
          <a:endParaRPr lang="es-ES"/>
        </a:p>
      </dgm:t>
    </dgm:pt>
    <dgm:pt modelId="{E61652EB-BE71-4F90-B0F2-E7D7D992CC84}">
      <dgm:prSet/>
      <dgm:spPr/>
      <dgm:t>
        <a:bodyPr/>
        <a:lstStyle/>
        <a:p>
          <a:endParaRPr lang="es-ES"/>
        </a:p>
      </dgm:t>
    </dgm:pt>
    <dgm:pt modelId="{D8101F00-CD40-4B6E-BEA9-7A20541B9541}" type="parTrans" cxnId="{9DAF00DF-1F4A-414D-876E-DC4D44039DAB}">
      <dgm:prSet/>
      <dgm:spPr/>
      <dgm:t>
        <a:bodyPr/>
        <a:lstStyle/>
        <a:p>
          <a:endParaRPr lang="es-ES"/>
        </a:p>
      </dgm:t>
    </dgm:pt>
    <dgm:pt modelId="{C8DABC52-E280-4976-ADF2-1FDC8001BA3B}" type="sibTrans" cxnId="{9DAF00DF-1F4A-414D-876E-DC4D44039DAB}">
      <dgm:prSet/>
      <dgm:spPr/>
      <dgm:t>
        <a:bodyPr/>
        <a:lstStyle/>
        <a:p>
          <a:endParaRPr lang="es-ES"/>
        </a:p>
      </dgm:t>
    </dgm:pt>
    <dgm:pt modelId="{092ED97D-1889-46E6-AB75-B6478FB743BB}">
      <dgm:prSet/>
      <dgm:spPr/>
      <dgm:t>
        <a:bodyPr/>
        <a:lstStyle/>
        <a:p>
          <a:endParaRPr lang="es-EC"/>
        </a:p>
      </dgm:t>
    </dgm:pt>
    <dgm:pt modelId="{D5ACA204-8B4C-4E0E-9FF6-B899B8940C89}" type="parTrans" cxnId="{551DC0D1-2EC1-4703-A845-55E0E22C3BF6}">
      <dgm:prSet/>
      <dgm:spPr/>
      <dgm:t>
        <a:bodyPr/>
        <a:lstStyle/>
        <a:p>
          <a:endParaRPr lang="es-ES"/>
        </a:p>
      </dgm:t>
    </dgm:pt>
    <dgm:pt modelId="{38F54EAA-630F-4F24-AFAA-C31DFBD89329}" type="sibTrans" cxnId="{551DC0D1-2EC1-4703-A845-55E0E22C3BF6}">
      <dgm:prSet/>
      <dgm:spPr/>
      <dgm:t>
        <a:bodyPr/>
        <a:lstStyle/>
        <a:p>
          <a:endParaRPr lang="es-ES"/>
        </a:p>
      </dgm:t>
    </dgm:pt>
    <dgm:pt modelId="{9DF8DFEF-2868-4C4E-83A8-8E7EE67804D1}">
      <dgm:prSet/>
      <dgm:spPr/>
      <dgm:t>
        <a:bodyPr/>
        <a:lstStyle/>
        <a:p>
          <a:endParaRPr lang="es-EC"/>
        </a:p>
      </dgm:t>
    </dgm:pt>
    <dgm:pt modelId="{61F7FD6D-B2C3-46CB-80D8-22D04D4F7A16}" type="parTrans" cxnId="{02743249-19C2-47D6-9F26-4E5EB6406C68}">
      <dgm:prSet/>
      <dgm:spPr/>
      <dgm:t>
        <a:bodyPr/>
        <a:lstStyle/>
        <a:p>
          <a:endParaRPr lang="es-ES"/>
        </a:p>
      </dgm:t>
    </dgm:pt>
    <dgm:pt modelId="{5BA6217D-6A11-4AB5-A031-37692F67E10E}" type="sibTrans" cxnId="{02743249-19C2-47D6-9F26-4E5EB6406C68}">
      <dgm:prSet/>
      <dgm:spPr/>
      <dgm:t>
        <a:bodyPr/>
        <a:lstStyle/>
        <a:p>
          <a:endParaRPr lang="es-ES"/>
        </a:p>
      </dgm:t>
    </dgm:pt>
    <dgm:pt modelId="{D77777F7-E694-4088-9147-91A2706F0056}">
      <dgm:prSet/>
      <dgm:spPr/>
      <dgm:t>
        <a:bodyPr/>
        <a:lstStyle/>
        <a:p>
          <a:endParaRPr lang="es-EC"/>
        </a:p>
      </dgm:t>
    </dgm:pt>
    <dgm:pt modelId="{11B2A239-624B-4367-BB95-44684D4BB399}" type="parTrans" cxnId="{A159C330-7A27-4FC7-9E8D-42D78B1314F2}">
      <dgm:prSet/>
      <dgm:spPr/>
      <dgm:t>
        <a:bodyPr/>
        <a:lstStyle/>
        <a:p>
          <a:endParaRPr lang="es-ES"/>
        </a:p>
      </dgm:t>
    </dgm:pt>
    <dgm:pt modelId="{7B2876A6-725B-4F0D-8E37-735039A0E9B1}" type="sibTrans" cxnId="{A159C330-7A27-4FC7-9E8D-42D78B1314F2}">
      <dgm:prSet/>
      <dgm:spPr/>
      <dgm:t>
        <a:bodyPr/>
        <a:lstStyle/>
        <a:p>
          <a:endParaRPr lang="es-ES"/>
        </a:p>
      </dgm:t>
    </dgm:pt>
    <dgm:pt modelId="{811C3CA3-B7B5-4A49-809C-3AA76210458E}">
      <dgm:prSet/>
      <dgm:spPr/>
      <dgm:t>
        <a:bodyPr/>
        <a:lstStyle/>
        <a:p>
          <a:endParaRPr lang="es-ES"/>
        </a:p>
      </dgm:t>
    </dgm:pt>
    <dgm:pt modelId="{F03D7572-E0E7-48CE-BB83-9FCABD71730B}" type="parTrans" cxnId="{240B74E7-1C73-4F82-A294-A2A1036323E2}">
      <dgm:prSet/>
      <dgm:spPr/>
      <dgm:t>
        <a:bodyPr/>
        <a:lstStyle/>
        <a:p>
          <a:endParaRPr lang="es-ES"/>
        </a:p>
      </dgm:t>
    </dgm:pt>
    <dgm:pt modelId="{55CD6641-6747-428D-A12B-B7AF496A5D0C}" type="sibTrans" cxnId="{240B74E7-1C73-4F82-A294-A2A1036323E2}">
      <dgm:prSet/>
      <dgm:spPr/>
      <dgm:t>
        <a:bodyPr/>
        <a:lstStyle/>
        <a:p>
          <a:endParaRPr lang="es-ES"/>
        </a:p>
      </dgm:t>
    </dgm:pt>
    <dgm:pt modelId="{54BBCF73-CAA7-4FCE-B4B0-FCE24F24F786}">
      <dgm:prSet/>
      <dgm:spPr/>
      <dgm:t>
        <a:bodyPr/>
        <a:lstStyle/>
        <a:p>
          <a:endParaRPr lang="es-EC"/>
        </a:p>
      </dgm:t>
    </dgm:pt>
    <dgm:pt modelId="{98726443-8738-492F-8E1D-E55B54743185}" type="parTrans" cxnId="{22C3AE7B-7A6A-4650-97EE-C7D73FC9A974}">
      <dgm:prSet/>
      <dgm:spPr/>
      <dgm:t>
        <a:bodyPr/>
        <a:lstStyle/>
        <a:p>
          <a:endParaRPr lang="es-ES"/>
        </a:p>
      </dgm:t>
    </dgm:pt>
    <dgm:pt modelId="{90A07FEB-96B6-4628-9FC3-C5725C55E0DE}" type="sibTrans" cxnId="{22C3AE7B-7A6A-4650-97EE-C7D73FC9A974}">
      <dgm:prSet/>
      <dgm:spPr/>
      <dgm:t>
        <a:bodyPr/>
        <a:lstStyle/>
        <a:p>
          <a:endParaRPr lang="es-ES"/>
        </a:p>
      </dgm:t>
    </dgm:pt>
    <dgm:pt modelId="{015D227B-2CDD-41A2-BF43-8E7D4772E2EC}">
      <dgm:prSet/>
      <dgm:spPr/>
      <dgm:t>
        <a:bodyPr/>
        <a:lstStyle/>
        <a:p>
          <a:endParaRPr lang="es-EC"/>
        </a:p>
      </dgm:t>
    </dgm:pt>
    <dgm:pt modelId="{DF2CDEEC-1179-4532-BD25-1DE6B7F31BD5}" type="parTrans" cxnId="{F5BD66A1-0789-4C31-8B58-48211FB03264}">
      <dgm:prSet/>
      <dgm:spPr/>
      <dgm:t>
        <a:bodyPr/>
        <a:lstStyle/>
        <a:p>
          <a:endParaRPr lang="es-ES"/>
        </a:p>
      </dgm:t>
    </dgm:pt>
    <dgm:pt modelId="{9F079EDD-C797-452D-80CB-1A5298475739}" type="sibTrans" cxnId="{F5BD66A1-0789-4C31-8B58-48211FB03264}">
      <dgm:prSet/>
      <dgm:spPr/>
      <dgm:t>
        <a:bodyPr/>
        <a:lstStyle/>
        <a:p>
          <a:endParaRPr lang="es-ES"/>
        </a:p>
      </dgm:t>
    </dgm:pt>
    <dgm:pt modelId="{D2DCD1A2-A538-4857-A246-2E2134F7B464}">
      <dgm:prSet/>
      <dgm:spPr/>
      <dgm:t>
        <a:bodyPr/>
        <a:lstStyle/>
        <a:p>
          <a:endParaRPr lang="es-EC"/>
        </a:p>
      </dgm:t>
    </dgm:pt>
    <dgm:pt modelId="{5E7E0884-1EDE-4A17-82F4-92070B89F230}" type="parTrans" cxnId="{F0FF518C-BBB5-49FA-8EC9-B3926AE9ABD7}">
      <dgm:prSet/>
      <dgm:spPr/>
      <dgm:t>
        <a:bodyPr/>
        <a:lstStyle/>
        <a:p>
          <a:endParaRPr lang="es-ES"/>
        </a:p>
      </dgm:t>
    </dgm:pt>
    <dgm:pt modelId="{7172A294-FFC2-4023-B25B-F3D036C3B10C}" type="sibTrans" cxnId="{F0FF518C-BBB5-49FA-8EC9-B3926AE9ABD7}">
      <dgm:prSet/>
      <dgm:spPr/>
      <dgm:t>
        <a:bodyPr/>
        <a:lstStyle/>
        <a:p>
          <a:endParaRPr lang="es-ES"/>
        </a:p>
      </dgm:t>
    </dgm:pt>
    <dgm:pt modelId="{0D38D941-2A0F-44B9-B4A0-0FC93ED1051A}">
      <dgm:prSet/>
      <dgm:spPr/>
      <dgm:t>
        <a:bodyPr/>
        <a:lstStyle/>
        <a:p>
          <a:endParaRPr lang="es-ES"/>
        </a:p>
      </dgm:t>
    </dgm:pt>
    <dgm:pt modelId="{F1F154FB-AC50-4DF7-B6D9-31BB0F35B915}" type="parTrans" cxnId="{6A100C00-37B3-4B1D-8063-D36D138F730C}">
      <dgm:prSet/>
      <dgm:spPr/>
      <dgm:t>
        <a:bodyPr/>
        <a:lstStyle/>
        <a:p>
          <a:endParaRPr lang="es-ES"/>
        </a:p>
      </dgm:t>
    </dgm:pt>
    <dgm:pt modelId="{00E91CD9-40BA-4E2C-9758-BEF9EC0E2CC0}" type="sibTrans" cxnId="{6A100C00-37B3-4B1D-8063-D36D138F730C}">
      <dgm:prSet/>
      <dgm:spPr/>
      <dgm:t>
        <a:bodyPr/>
        <a:lstStyle/>
        <a:p>
          <a:endParaRPr lang="es-ES"/>
        </a:p>
      </dgm:t>
    </dgm:pt>
    <dgm:pt modelId="{85E5ED48-B05D-47E7-B144-754127E07559}">
      <dgm:prSet/>
      <dgm:spPr/>
      <dgm:t>
        <a:bodyPr/>
        <a:lstStyle/>
        <a:p>
          <a:endParaRPr lang="es-EC"/>
        </a:p>
      </dgm:t>
    </dgm:pt>
    <dgm:pt modelId="{C8947770-692A-4A52-B5E8-21DF09D1F6DB}" type="parTrans" cxnId="{C34C7929-3A56-43F5-9875-CFC6EE544A7E}">
      <dgm:prSet/>
      <dgm:spPr/>
      <dgm:t>
        <a:bodyPr/>
        <a:lstStyle/>
        <a:p>
          <a:endParaRPr lang="es-ES"/>
        </a:p>
      </dgm:t>
    </dgm:pt>
    <dgm:pt modelId="{288E95EE-DB07-4DAB-B518-135B74AEBA3E}" type="sibTrans" cxnId="{C34C7929-3A56-43F5-9875-CFC6EE544A7E}">
      <dgm:prSet/>
      <dgm:spPr/>
      <dgm:t>
        <a:bodyPr/>
        <a:lstStyle/>
        <a:p>
          <a:endParaRPr lang="es-ES"/>
        </a:p>
      </dgm:t>
    </dgm:pt>
    <dgm:pt modelId="{26141182-A892-4814-AA57-3E99AE752CF7}">
      <dgm:prSet/>
      <dgm:spPr/>
      <dgm:t>
        <a:bodyPr/>
        <a:lstStyle/>
        <a:p>
          <a:endParaRPr lang="es-EC"/>
        </a:p>
      </dgm:t>
    </dgm:pt>
    <dgm:pt modelId="{6126B4CB-3805-420D-AFBF-ADDBBFD2EF25}" type="parTrans" cxnId="{1BDCFD92-ED49-4988-ABFA-0F56D927503B}">
      <dgm:prSet/>
      <dgm:spPr/>
      <dgm:t>
        <a:bodyPr/>
        <a:lstStyle/>
        <a:p>
          <a:endParaRPr lang="es-ES"/>
        </a:p>
      </dgm:t>
    </dgm:pt>
    <dgm:pt modelId="{3393053E-5BBE-41D0-915F-1FD86F76FE12}" type="sibTrans" cxnId="{1BDCFD92-ED49-4988-ABFA-0F56D927503B}">
      <dgm:prSet/>
      <dgm:spPr/>
      <dgm:t>
        <a:bodyPr/>
        <a:lstStyle/>
        <a:p>
          <a:endParaRPr lang="es-ES"/>
        </a:p>
      </dgm:t>
    </dgm:pt>
    <dgm:pt modelId="{31D83BEF-DE1F-410E-A552-4545118FBF6E}">
      <dgm:prSet/>
      <dgm:spPr/>
      <dgm:t>
        <a:bodyPr/>
        <a:lstStyle/>
        <a:p>
          <a:endParaRPr lang="es-EC"/>
        </a:p>
      </dgm:t>
    </dgm:pt>
    <dgm:pt modelId="{0063B68C-8587-4A4C-9DE2-F4284D78CFA8}" type="parTrans" cxnId="{F07DD1BA-6CE7-4482-8C65-02A376B40F19}">
      <dgm:prSet/>
      <dgm:spPr/>
      <dgm:t>
        <a:bodyPr/>
        <a:lstStyle/>
        <a:p>
          <a:endParaRPr lang="es-ES"/>
        </a:p>
      </dgm:t>
    </dgm:pt>
    <dgm:pt modelId="{D6A86E65-1A6C-4B69-8D67-EE661155A380}" type="sibTrans" cxnId="{F07DD1BA-6CE7-4482-8C65-02A376B40F19}">
      <dgm:prSet/>
      <dgm:spPr/>
      <dgm:t>
        <a:bodyPr/>
        <a:lstStyle/>
        <a:p>
          <a:endParaRPr lang="es-ES"/>
        </a:p>
      </dgm:t>
    </dgm:pt>
    <dgm:pt modelId="{3B7E89CB-8B81-4C84-A48B-1C2C49545E4C}">
      <dgm:prSet/>
      <dgm:spPr/>
      <dgm:t>
        <a:bodyPr/>
        <a:lstStyle/>
        <a:p>
          <a:endParaRPr lang="es-ES"/>
        </a:p>
      </dgm:t>
    </dgm:pt>
    <dgm:pt modelId="{82E1D66F-52B8-4A00-91B8-1CFB5EF448CC}" type="parTrans" cxnId="{0975C1E2-C0A2-480E-86BE-13FD3BD7F557}">
      <dgm:prSet/>
      <dgm:spPr/>
      <dgm:t>
        <a:bodyPr/>
        <a:lstStyle/>
        <a:p>
          <a:endParaRPr lang="es-ES"/>
        </a:p>
      </dgm:t>
    </dgm:pt>
    <dgm:pt modelId="{CEBD99EE-5257-4724-BFB7-7C1FE22577E0}" type="sibTrans" cxnId="{0975C1E2-C0A2-480E-86BE-13FD3BD7F557}">
      <dgm:prSet/>
      <dgm:spPr/>
      <dgm:t>
        <a:bodyPr/>
        <a:lstStyle/>
        <a:p>
          <a:endParaRPr lang="es-ES"/>
        </a:p>
      </dgm:t>
    </dgm:pt>
    <dgm:pt modelId="{7D6D9249-408D-40FE-80F8-AB29E5058F99}">
      <dgm:prSet/>
      <dgm:spPr/>
      <dgm:t>
        <a:bodyPr/>
        <a:lstStyle/>
        <a:p>
          <a:endParaRPr lang="es-EC"/>
        </a:p>
      </dgm:t>
    </dgm:pt>
    <dgm:pt modelId="{952F3E22-586E-4229-BA2A-C7F55A8415F7}" type="parTrans" cxnId="{3D027735-6ED7-4A8F-8F41-8BCCEF499FFE}">
      <dgm:prSet/>
      <dgm:spPr/>
      <dgm:t>
        <a:bodyPr/>
        <a:lstStyle/>
        <a:p>
          <a:endParaRPr lang="es-ES"/>
        </a:p>
      </dgm:t>
    </dgm:pt>
    <dgm:pt modelId="{060E0938-1028-41C2-82B9-E22C7DCC48E2}" type="sibTrans" cxnId="{3D027735-6ED7-4A8F-8F41-8BCCEF499FFE}">
      <dgm:prSet/>
      <dgm:spPr/>
      <dgm:t>
        <a:bodyPr/>
        <a:lstStyle/>
        <a:p>
          <a:endParaRPr lang="es-ES"/>
        </a:p>
      </dgm:t>
    </dgm:pt>
    <dgm:pt modelId="{713C0953-1672-4AAE-AFC1-B2A3AC8DB35A}">
      <dgm:prSet/>
      <dgm:spPr/>
      <dgm:t>
        <a:bodyPr/>
        <a:lstStyle/>
        <a:p>
          <a:endParaRPr lang="es-EC"/>
        </a:p>
      </dgm:t>
    </dgm:pt>
    <dgm:pt modelId="{6A871315-C868-4A40-A36E-0772C59619A4}" type="parTrans" cxnId="{713D1C6E-6254-4027-8F40-40B3BA69F5A4}">
      <dgm:prSet/>
      <dgm:spPr/>
      <dgm:t>
        <a:bodyPr/>
        <a:lstStyle/>
        <a:p>
          <a:endParaRPr lang="es-ES"/>
        </a:p>
      </dgm:t>
    </dgm:pt>
    <dgm:pt modelId="{2405D22C-9F59-44FB-A842-FFF989E820F8}" type="sibTrans" cxnId="{713D1C6E-6254-4027-8F40-40B3BA69F5A4}">
      <dgm:prSet/>
      <dgm:spPr/>
      <dgm:t>
        <a:bodyPr/>
        <a:lstStyle/>
        <a:p>
          <a:endParaRPr lang="es-ES"/>
        </a:p>
      </dgm:t>
    </dgm:pt>
    <dgm:pt modelId="{163ED161-F280-4740-8A10-8FB6314F77A0}">
      <dgm:prSet/>
      <dgm:spPr/>
      <dgm:t>
        <a:bodyPr/>
        <a:lstStyle/>
        <a:p>
          <a:endParaRPr lang="es-EC"/>
        </a:p>
      </dgm:t>
    </dgm:pt>
    <dgm:pt modelId="{6CAC668C-0993-4B67-98BD-24850E8A1464}" type="parTrans" cxnId="{74E1160A-D72D-4FB3-8AEB-1368554A7602}">
      <dgm:prSet/>
      <dgm:spPr/>
      <dgm:t>
        <a:bodyPr/>
        <a:lstStyle/>
        <a:p>
          <a:endParaRPr lang="es-ES"/>
        </a:p>
      </dgm:t>
    </dgm:pt>
    <dgm:pt modelId="{83494DAE-8EFC-4E67-8B44-2948ADAD7A65}" type="sibTrans" cxnId="{74E1160A-D72D-4FB3-8AEB-1368554A7602}">
      <dgm:prSet/>
      <dgm:spPr/>
      <dgm:t>
        <a:bodyPr/>
        <a:lstStyle/>
        <a:p>
          <a:endParaRPr lang="es-ES"/>
        </a:p>
      </dgm:t>
    </dgm:pt>
    <dgm:pt modelId="{AF66315B-15ED-4B60-B861-ADF31D2588F2}" type="pres">
      <dgm:prSet presAssocID="{F216DE5E-A8A6-4DCE-BFE8-5C9A2B5446B4}" presName="composite" presStyleCnt="0">
        <dgm:presLayoutVars>
          <dgm:chMax val="3"/>
          <dgm:animLvl val="lvl"/>
          <dgm:resizeHandles val="exact"/>
        </dgm:presLayoutVars>
      </dgm:prSet>
      <dgm:spPr/>
      <dgm:t>
        <a:bodyPr/>
        <a:lstStyle/>
        <a:p>
          <a:endParaRPr lang="es-EC"/>
        </a:p>
      </dgm:t>
    </dgm:pt>
    <dgm:pt modelId="{5FC5BDE8-1B15-44E4-9D3F-9B9308910CE7}" type="pres">
      <dgm:prSet presAssocID="{BB1D85D6-E852-4285-8A8B-816EA822C38D}" presName="gear1" presStyleLbl="node1" presStyleIdx="0" presStyleCnt="3">
        <dgm:presLayoutVars>
          <dgm:chMax val="1"/>
          <dgm:bulletEnabled val="1"/>
        </dgm:presLayoutVars>
      </dgm:prSet>
      <dgm:spPr/>
      <dgm:t>
        <a:bodyPr/>
        <a:lstStyle/>
        <a:p>
          <a:endParaRPr lang="es-ES"/>
        </a:p>
      </dgm:t>
    </dgm:pt>
    <dgm:pt modelId="{56A602EE-3CEB-4BB9-922F-38E5AEA3E1B9}" type="pres">
      <dgm:prSet presAssocID="{BB1D85D6-E852-4285-8A8B-816EA822C38D}" presName="gear1srcNode" presStyleLbl="node1" presStyleIdx="0" presStyleCnt="3"/>
      <dgm:spPr/>
      <dgm:t>
        <a:bodyPr/>
        <a:lstStyle/>
        <a:p>
          <a:endParaRPr lang="es-EC"/>
        </a:p>
      </dgm:t>
    </dgm:pt>
    <dgm:pt modelId="{CD1AE52A-E03C-43A0-BAC6-080BE6D77827}" type="pres">
      <dgm:prSet presAssocID="{BB1D85D6-E852-4285-8A8B-816EA822C38D}" presName="gear1dstNode" presStyleLbl="node1" presStyleIdx="0" presStyleCnt="3"/>
      <dgm:spPr/>
      <dgm:t>
        <a:bodyPr/>
        <a:lstStyle/>
        <a:p>
          <a:endParaRPr lang="es-EC"/>
        </a:p>
      </dgm:t>
    </dgm:pt>
    <dgm:pt modelId="{FB4B12BD-A6A3-433B-8BD5-D7F782723DE8}" type="pres">
      <dgm:prSet presAssocID="{58026F68-7F3E-4ECE-BE72-EE4F3DC79593}" presName="gear2" presStyleLbl="node1" presStyleIdx="1" presStyleCnt="3">
        <dgm:presLayoutVars>
          <dgm:chMax val="1"/>
          <dgm:bulletEnabled val="1"/>
        </dgm:presLayoutVars>
      </dgm:prSet>
      <dgm:spPr/>
      <dgm:t>
        <a:bodyPr/>
        <a:lstStyle/>
        <a:p>
          <a:endParaRPr lang="es-EC"/>
        </a:p>
      </dgm:t>
    </dgm:pt>
    <dgm:pt modelId="{CDBABD51-1CEF-4F34-B57B-D78EAB7500AF}" type="pres">
      <dgm:prSet presAssocID="{58026F68-7F3E-4ECE-BE72-EE4F3DC79593}" presName="gear2srcNode" presStyleLbl="node1" presStyleIdx="1" presStyleCnt="3"/>
      <dgm:spPr/>
      <dgm:t>
        <a:bodyPr/>
        <a:lstStyle/>
        <a:p>
          <a:endParaRPr lang="es-EC"/>
        </a:p>
      </dgm:t>
    </dgm:pt>
    <dgm:pt modelId="{EFF28B3C-3464-4FAB-9EA1-9F917AA2C2D4}" type="pres">
      <dgm:prSet presAssocID="{58026F68-7F3E-4ECE-BE72-EE4F3DC79593}" presName="gear2dstNode" presStyleLbl="node1" presStyleIdx="1" presStyleCnt="3"/>
      <dgm:spPr/>
      <dgm:t>
        <a:bodyPr/>
        <a:lstStyle/>
        <a:p>
          <a:endParaRPr lang="es-EC"/>
        </a:p>
      </dgm:t>
    </dgm:pt>
    <dgm:pt modelId="{F33DF0D7-6DF2-4C4C-85E3-8EF3725B8329}" type="pres">
      <dgm:prSet presAssocID="{90A13DBE-ADDD-4164-AAB6-7311B68D15B8}" presName="gear3" presStyleLbl="node1" presStyleIdx="2" presStyleCnt="3"/>
      <dgm:spPr/>
      <dgm:t>
        <a:bodyPr/>
        <a:lstStyle/>
        <a:p>
          <a:endParaRPr lang="es-EC"/>
        </a:p>
      </dgm:t>
    </dgm:pt>
    <dgm:pt modelId="{4D454B93-36B0-407F-B58A-D6E6A71B8126}" type="pres">
      <dgm:prSet presAssocID="{90A13DBE-ADDD-4164-AAB6-7311B68D15B8}" presName="gear3tx" presStyleLbl="node1" presStyleIdx="2" presStyleCnt="3">
        <dgm:presLayoutVars>
          <dgm:chMax val="1"/>
          <dgm:bulletEnabled val="1"/>
        </dgm:presLayoutVars>
      </dgm:prSet>
      <dgm:spPr/>
      <dgm:t>
        <a:bodyPr/>
        <a:lstStyle/>
        <a:p>
          <a:endParaRPr lang="es-EC"/>
        </a:p>
      </dgm:t>
    </dgm:pt>
    <dgm:pt modelId="{EAE34FB1-61B2-4F39-9730-CE9E64E84F5A}" type="pres">
      <dgm:prSet presAssocID="{90A13DBE-ADDD-4164-AAB6-7311B68D15B8}" presName="gear3srcNode" presStyleLbl="node1" presStyleIdx="2" presStyleCnt="3"/>
      <dgm:spPr/>
      <dgm:t>
        <a:bodyPr/>
        <a:lstStyle/>
        <a:p>
          <a:endParaRPr lang="es-EC"/>
        </a:p>
      </dgm:t>
    </dgm:pt>
    <dgm:pt modelId="{6905E665-40B3-4F26-A8CC-CAF0A91837B7}" type="pres">
      <dgm:prSet presAssocID="{90A13DBE-ADDD-4164-AAB6-7311B68D15B8}" presName="gear3dstNode" presStyleLbl="node1" presStyleIdx="2" presStyleCnt="3"/>
      <dgm:spPr/>
      <dgm:t>
        <a:bodyPr/>
        <a:lstStyle/>
        <a:p>
          <a:endParaRPr lang="es-EC"/>
        </a:p>
      </dgm:t>
    </dgm:pt>
    <dgm:pt modelId="{C4D4F08F-E33E-4F66-BF14-B1603E02314B}" type="pres">
      <dgm:prSet presAssocID="{E88E8021-7A02-4FF3-8862-CDE62911FAD3}" presName="connector1" presStyleLbl="sibTrans2D1" presStyleIdx="0" presStyleCnt="3"/>
      <dgm:spPr/>
      <dgm:t>
        <a:bodyPr/>
        <a:lstStyle/>
        <a:p>
          <a:endParaRPr lang="es-EC"/>
        </a:p>
      </dgm:t>
    </dgm:pt>
    <dgm:pt modelId="{0955BE67-E29A-471C-99B6-C217A5051DEE}" type="pres">
      <dgm:prSet presAssocID="{40D12423-2C0D-4722-B4EB-142319B02062}" presName="connector2" presStyleLbl="sibTrans2D1" presStyleIdx="1" presStyleCnt="3"/>
      <dgm:spPr/>
      <dgm:t>
        <a:bodyPr/>
        <a:lstStyle/>
        <a:p>
          <a:endParaRPr lang="es-EC"/>
        </a:p>
      </dgm:t>
    </dgm:pt>
    <dgm:pt modelId="{C648F626-E611-479C-8E02-97477357B8FE}" type="pres">
      <dgm:prSet presAssocID="{D726A21B-A13E-4D08-81AF-6A03360BC976}" presName="connector3" presStyleLbl="sibTrans2D1" presStyleIdx="2" presStyleCnt="3"/>
      <dgm:spPr/>
      <dgm:t>
        <a:bodyPr/>
        <a:lstStyle/>
        <a:p>
          <a:endParaRPr lang="es-EC"/>
        </a:p>
      </dgm:t>
    </dgm:pt>
  </dgm:ptLst>
  <dgm:cxnLst>
    <dgm:cxn modelId="{4E08C76F-94B7-413C-B6CF-C13E37D079F0}" srcId="{F216DE5E-A8A6-4DCE-BFE8-5C9A2B5446B4}" destId="{C27785DB-8A15-4E71-926C-CA8C7EE1C68C}" srcOrd="3" destOrd="0" parTransId="{70E2CCF2-91A0-4090-A7AD-75F78F3EC26E}" sibTransId="{9231A7D2-1FC7-4ADD-8DF4-110650D787A0}"/>
    <dgm:cxn modelId="{74E1160A-D72D-4FB3-8AEB-1368554A7602}" srcId="{7D6D9249-408D-40FE-80F8-AB29E5058F99}" destId="{163ED161-F280-4740-8A10-8FB6314F77A0}" srcOrd="1" destOrd="0" parTransId="{6CAC668C-0993-4B67-98BD-24850E8A1464}" sibTransId="{83494DAE-8EFC-4E67-8B44-2948ADAD7A65}"/>
    <dgm:cxn modelId="{F2EB0E8B-5EE3-438A-B1A1-D85025F1D5ED}" type="presOf" srcId="{58026F68-7F3E-4ECE-BE72-EE4F3DC79593}" destId="{EFF28B3C-3464-4FAB-9EA1-9F917AA2C2D4}" srcOrd="2" destOrd="0" presId="urn:microsoft.com/office/officeart/2005/8/layout/gear1"/>
    <dgm:cxn modelId="{6A100C00-37B3-4B1D-8063-D36D138F730C}" srcId="{F216DE5E-A8A6-4DCE-BFE8-5C9A2B5446B4}" destId="{0D38D941-2A0F-44B9-B4A0-0FC93ED1051A}" srcOrd="12" destOrd="0" parTransId="{F1F154FB-AC50-4DF7-B6D9-31BB0F35B915}" sibTransId="{00E91CD9-40BA-4E2C-9758-BEF9EC0E2CC0}"/>
    <dgm:cxn modelId="{1BDCFD92-ED49-4988-ABFA-0F56D927503B}" srcId="{85E5ED48-B05D-47E7-B144-754127E07559}" destId="{26141182-A892-4814-AA57-3E99AE752CF7}" srcOrd="0" destOrd="0" parTransId="{6126B4CB-3805-420D-AFBF-ADDBBFD2EF25}" sibTransId="{3393053E-5BBE-41D0-915F-1FD86F76FE12}"/>
    <dgm:cxn modelId="{A9CA68A8-EA50-4A84-9914-270C6D3E3BDA}" srcId="{E6B57283-F32D-4756-8D72-E95B6BB4FBA1}" destId="{B79C1AC7-BA78-4F18-8438-E91ECAF6B32B}" srcOrd="1" destOrd="0" parTransId="{5A40FC81-3ECB-4BF6-9721-29477C567E3C}" sibTransId="{FC9E2DA1-663D-4D73-8D2A-37A7F9596D06}"/>
    <dgm:cxn modelId="{505048CB-0FFA-4B57-BF4B-1D53C2803A94}" srcId="{F216DE5E-A8A6-4DCE-BFE8-5C9A2B5446B4}" destId="{DC6C8B4B-7AA8-4851-A054-17524AC52441}" srcOrd="6" destOrd="0" parTransId="{E6B18674-B682-4935-B75A-E81CCDA769FB}" sibTransId="{D9FD747A-271B-4B27-8C72-0061D98B2A22}"/>
    <dgm:cxn modelId="{551DC0D1-2EC1-4703-A845-55E0E22C3BF6}" srcId="{F216DE5E-A8A6-4DCE-BFE8-5C9A2B5446B4}" destId="{092ED97D-1889-46E6-AB75-B6478FB743BB}" srcOrd="9" destOrd="0" parTransId="{D5ACA204-8B4C-4E0E-9FF6-B899B8940C89}" sibTransId="{38F54EAA-630F-4F24-AFAA-C31DFBD89329}"/>
    <dgm:cxn modelId="{F07DD1BA-6CE7-4482-8C65-02A376B40F19}" srcId="{85E5ED48-B05D-47E7-B144-754127E07559}" destId="{31D83BEF-DE1F-410E-A552-4545118FBF6E}" srcOrd="1" destOrd="0" parTransId="{0063B68C-8587-4A4C-9DE2-F4284D78CFA8}" sibTransId="{D6A86E65-1A6C-4B69-8D67-EE661155A380}"/>
    <dgm:cxn modelId="{10F78AB2-F137-4C05-89B7-6523FAE8AA31}" srcId="{F216DE5E-A8A6-4DCE-BFE8-5C9A2B5446B4}" destId="{58026F68-7F3E-4ECE-BE72-EE4F3DC79593}" srcOrd="1" destOrd="0" parTransId="{1BCF5A13-F13D-43BC-9932-74837490D74F}" sibTransId="{40D12423-2C0D-4722-B4EB-142319B02062}"/>
    <dgm:cxn modelId="{E1082626-B4C3-44F9-B7FA-F9AFE0223B24}" type="presOf" srcId="{BB1D85D6-E852-4285-8A8B-816EA822C38D}" destId="{5FC5BDE8-1B15-44E4-9D3F-9B9308910CE7}" srcOrd="0" destOrd="0" presId="urn:microsoft.com/office/officeart/2005/8/layout/gear1"/>
    <dgm:cxn modelId="{D70750AD-8789-4606-9A21-9549A7419708}" srcId="{AD807B1B-10B5-457C-8CAE-24DC9981420F}" destId="{1C73D7BC-6035-4CAA-A3B8-B4602DC29D5E}" srcOrd="0" destOrd="0" parTransId="{9F6F16EB-6023-4781-96CA-6FCE5EFF37C8}" sibTransId="{24402D8A-053A-41DD-B522-1820404BE326}"/>
    <dgm:cxn modelId="{FBD53360-DD4F-4C9E-BF62-0D9B87314057}" type="presOf" srcId="{40D12423-2C0D-4722-B4EB-142319B02062}" destId="{0955BE67-E29A-471C-99B6-C217A5051DEE}" srcOrd="0" destOrd="0" presId="urn:microsoft.com/office/officeart/2005/8/layout/gear1"/>
    <dgm:cxn modelId="{0975C1E2-C0A2-480E-86BE-13FD3BD7F557}" srcId="{F216DE5E-A8A6-4DCE-BFE8-5C9A2B5446B4}" destId="{3B7E89CB-8B81-4C84-A48B-1C2C49545E4C}" srcOrd="14" destOrd="0" parTransId="{82E1D66F-52B8-4A00-91B8-1CFB5EF448CC}" sibTransId="{CEBD99EE-5257-4724-BFB7-7C1FE22577E0}"/>
    <dgm:cxn modelId="{C34C7929-3A56-43F5-9875-CFC6EE544A7E}" srcId="{F216DE5E-A8A6-4DCE-BFE8-5C9A2B5446B4}" destId="{85E5ED48-B05D-47E7-B144-754127E07559}" srcOrd="13" destOrd="0" parTransId="{C8947770-692A-4A52-B5E8-21DF09D1F6DB}" sibTransId="{288E95EE-DB07-4DAB-B518-135B74AEBA3E}"/>
    <dgm:cxn modelId="{4A944FFC-EDAA-495F-8A77-F762F97824EB}" srcId="{F216DE5E-A8A6-4DCE-BFE8-5C9A2B5446B4}" destId="{90A13DBE-ADDD-4164-AAB6-7311B68D15B8}" srcOrd="2" destOrd="0" parTransId="{118C63BB-2DBB-42AB-AD7A-710AD74449C7}" sibTransId="{D726A21B-A13E-4D08-81AF-6A03360BC976}"/>
    <dgm:cxn modelId="{6DDC3045-AB1C-46A8-B8E9-5C45C12AB2B4}" type="presOf" srcId="{E88E8021-7A02-4FF3-8862-CDE62911FAD3}" destId="{C4D4F08F-E33E-4F66-BF14-B1603E02314B}" srcOrd="0" destOrd="0" presId="urn:microsoft.com/office/officeart/2005/8/layout/gear1"/>
    <dgm:cxn modelId="{22C3AE7B-7A6A-4650-97EE-C7D73FC9A974}" srcId="{F216DE5E-A8A6-4DCE-BFE8-5C9A2B5446B4}" destId="{54BBCF73-CAA7-4FCE-B4B0-FCE24F24F786}" srcOrd="11" destOrd="0" parTransId="{98726443-8738-492F-8E1D-E55B54743185}" sibTransId="{90A07FEB-96B6-4628-9FC3-C5725C55E0DE}"/>
    <dgm:cxn modelId="{9AE8734B-1819-45E8-83DF-FE30A12FD4A8}" type="presOf" srcId="{58026F68-7F3E-4ECE-BE72-EE4F3DC79593}" destId="{FB4B12BD-A6A3-433B-8BD5-D7F782723DE8}" srcOrd="0" destOrd="0" presId="urn:microsoft.com/office/officeart/2005/8/layout/gear1"/>
    <dgm:cxn modelId="{DED59CEC-1DD4-46A1-8800-DD81E46066B6}" type="presOf" srcId="{BB1D85D6-E852-4285-8A8B-816EA822C38D}" destId="{CD1AE52A-E03C-43A0-BAC6-080BE6D77827}" srcOrd="2" destOrd="0" presId="urn:microsoft.com/office/officeart/2005/8/layout/gear1"/>
    <dgm:cxn modelId="{190137F9-6915-4F8C-AF75-25447C669298}" srcId="{F216DE5E-A8A6-4DCE-BFE8-5C9A2B5446B4}" destId="{E6B57283-F32D-4756-8D72-E95B6BB4FBA1}" srcOrd="7" destOrd="0" parTransId="{031F35B5-2F0B-4134-B201-BC1365438709}" sibTransId="{CE3D5193-49D1-4F7A-B5F7-E93286F62EA3}"/>
    <dgm:cxn modelId="{4778C3E2-DF4F-4C0D-BA30-80216ABA21AF}" type="presOf" srcId="{58026F68-7F3E-4ECE-BE72-EE4F3DC79593}" destId="{CDBABD51-1CEF-4F34-B57B-D78EAB7500AF}" srcOrd="1" destOrd="0" presId="urn:microsoft.com/office/officeart/2005/8/layout/gear1"/>
    <dgm:cxn modelId="{3D027735-6ED7-4A8F-8F41-8BCCEF499FFE}" srcId="{F216DE5E-A8A6-4DCE-BFE8-5C9A2B5446B4}" destId="{7D6D9249-408D-40FE-80F8-AB29E5058F99}" srcOrd="15" destOrd="0" parTransId="{952F3E22-586E-4229-BA2A-C7F55A8415F7}" sibTransId="{060E0938-1028-41C2-82B9-E22C7DCC48E2}"/>
    <dgm:cxn modelId="{A8DEEBC0-A9D2-44C4-B6C0-ECF2042353FE}" type="presOf" srcId="{90A13DBE-ADDD-4164-AAB6-7311B68D15B8}" destId="{6905E665-40B3-4F26-A8CC-CAF0A91837B7}" srcOrd="3" destOrd="0" presId="urn:microsoft.com/office/officeart/2005/8/layout/gear1"/>
    <dgm:cxn modelId="{A159C330-7A27-4FC7-9E8D-42D78B1314F2}" srcId="{092ED97D-1889-46E6-AB75-B6478FB743BB}" destId="{D77777F7-E694-4088-9147-91A2706F0056}" srcOrd="1" destOrd="0" parTransId="{11B2A239-624B-4367-BB95-44684D4BB399}" sibTransId="{7B2876A6-725B-4F0D-8E37-735039A0E9B1}"/>
    <dgm:cxn modelId="{83F228BF-352D-480C-BDF2-ADB04939295C}" type="presOf" srcId="{90A13DBE-ADDD-4164-AAB6-7311B68D15B8}" destId="{4D454B93-36B0-407F-B58A-D6E6A71B8126}" srcOrd="1" destOrd="0" presId="urn:microsoft.com/office/officeart/2005/8/layout/gear1"/>
    <dgm:cxn modelId="{02743249-19C2-47D6-9F26-4E5EB6406C68}" srcId="{092ED97D-1889-46E6-AB75-B6478FB743BB}" destId="{9DF8DFEF-2868-4C4E-83A8-8E7EE67804D1}" srcOrd="0" destOrd="0" parTransId="{61F7FD6D-B2C3-46CB-80D8-22D04D4F7A16}" sibTransId="{5BA6217D-6A11-4AB5-A031-37692F67E10E}"/>
    <dgm:cxn modelId="{9DAF00DF-1F4A-414D-876E-DC4D44039DAB}" srcId="{F216DE5E-A8A6-4DCE-BFE8-5C9A2B5446B4}" destId="{E61652EB-BE71-4F90-B0F2-E7D7D992CC84}" srcOrd="8" destOrd="0" parTransId="{D8101F00-CD40-4B6E-BEA9-7A20541B9541}" sibTransId="{C8DABC52-E280-4976-ADF2-1FDC8001BA3B}"/>
    <dgm:cxn modelId="{5F4CE2E3-BFA5-4B48-97DE-E875C8ED9BFF}" srcId="{F216DE5E-A8A6-4DCE-BFE8-5C9A2B5446B4}" destId="{BB1D85D6-E852-4285-8A8B-816EA822C38D}" srcOrd="0" destOrd="0" parTransId="{F6DBE8A8-7744-438F-A044-C84627FF28DC}" sibTransId="{E88E8021-7A02-4FF3-8862-CDE62911FAD3}"/>
    <dgm:cxn modelId="{240B74E7-1C73-4F82-A294-A2A1036323E2}" srcId="{F216DE5E-A8A6-4DCE-BFE8-5C9A2B5446B4}" destId="{811C3CA3-B7B5-4A49-809C-3AA76210458E}" srcOrd="10" destOrd="0" parTransId="{F03D7572-E0E7-48CE-BB83-9FCABD71730B}" sibTransId="{55CD6641-6747-428D-A12B-B7AF496A5D0C}"/>
    <dgm:cxn modelId="{C3E78A29-FFBB-4486-B5F8-200BA7936D08}" srcId="{E6B57283-F32D-4756-8D72-E95B6BB4FBA1}" destId="{28CACF7C-2384-48A1-A0AB-A0B622C7AC1A}" srcOrd="0" destOrd="0" parTransId="{DD797BD7-78DE-4C3D-B4A7-4953BA13765E}" sibTransId="{B4694F5F-3C91-448E-A369-598A9ECC1B59}"/>
    <dgm:cxn modelId="{5BEAF35C-D07F-40D6-85F0-C233D49A5943}" type="presOf" srcId="{90A13DBE-ADDD-4164-AAB6-7311B68D15B8}" destId="{EAE34FB1-61B2-4F39-9730-CE9E64E84F5A}" srcOrd="2" destOrd="0" presId="urn:microsoft.com/office/officeart/2005/8/layout/gear1"/>
    <dgm:cxn modelId="{DAD4EF0E-4AA5-4623-839E-60A5718458AF}" type="presOf" srcId="{BB1D85D6-E852-4285-8A8B-816EA822C38D}" destId="{56A602EE-3CEB-4BB9-922F-38E5AEA3E1B9}" srcOrd="1" destOrd="0" presId="urn:microsoft.com/office/officeart/2005/8/layout/gear1"/>
    <dgm:cxn modelId="{F5BD66A1-0789-4C31-8B58-48211FB03264}" srcId="{54BBCF73-CAA7-4FCE-B4B0-FCE24F24F786}" destId="{015D227B-2CDD-41A2-BF43-8E7D4772E2EC}" srcOrd="0" destOrd="0" parTransId="{DF2CDEEC-1179-4532-BD25-1DE6B7F31BD5}" sibTransId="{9F079EDD-C797-452D-80CB-1A5298475739}"/>
    <dgm:cxn modelId="{1948F569-1985-4CE8-BB31-1554284B6ADB}" type="presOf" srcId="{90A13DBE-ADDD-4164-AAB6-7311B68D15B8}" destId="{F33DF0D7-6DF2-4C4C-85E3-8EF3725B8329}" srcOrd="0" destOrd="0" presId="urn:microsoft.com/office/officeart/2005/8/layout/gear1"/>
    <dgm:cxn modelId="{713D1C6E-6254-4027-8F40-40B3BA69F5A4}" srcId="{7D6D9249-408D-40FE-80F8-AB29E5058F99}" destId="{713C0953-1672-4AAE-AFC1-B2A3AC8DB35A}" srcOrd="0" destOrd="0" parTransId="{6A871315-C868-4A40-A36E-0772C59619A4}" sibTransId="{2405D22C-9F59-44FB-A842-FFF989E820F8}"/>
    <dgm:cxn modelId="{4190EAF3-066C-41E7-8E11-5AFD1B336547}" srcId="{F216DE5E-A8A6-4DCE-BFE8-5C9A2B5446B4}" destId="{8F5A7996-247F-498A-A8B2-526E66E78187}" srcOrd="4" destOrd="0" parTransId="{70C3C9A3-CF0E-4D54-817E-1E52F2AF6845}" sibTransId="{B5F3AD98-9169-4E2A-995B-AF7ECF1E654C}"/>
    <dgm:cxn modelId="{F3F8E758-CC4E-4F02-A445-6679B36D5707}" srcId="{F216DE5E-A8A6-4DCE-BFE8-5C9A2B5446B4}" destId="{AD807B1B-10B5-457C-8CAE-24DC9981420F}" srcOrd="5" destOrd="0" parTransId="{8A8CD0C6-F547-4EDB-9F5C-C0ABDBEADFCA}" sibTransId="{E0F540F9-8CEF-4D2D-948E-543234997FA0}"/>
    <dgm:cxn modelId="{82E72A62-DDE7-4822-8A2E-3B138BDD2437}" srcId="{AD807B1B-10B5-457C-8CAE-24DC9981420F}" destId="{8D469C5F-CBFA-499A-A86F-D34587B8511C}" srcOrd="1" destOrd="0" parTransId="{A22B25EC-7C5B-4E2A-9C6C-E8DA75A82F24}" sibTransId="{4B946503-C778-42BF-8E6F-3D2C414BC23D}"/>
    <dgm:cxn modelId="{F0FF518C-BBB5-49FA-8EC9-B3926AE9ABD7}" srcId="{54BBCF73-CAA7-4FCE-B4B0-FCE24F24F786}" destId="{D2DCD1A2-A538-4857-A246-2E2134F7B464}" srcOrd="1" destOrd="0" parTransId="{5E7E0884-1EDE-4A17-82F4-92070B89F230}" sibTransId="{7172A294-FFC2-4023-B25B-F3D036C3B10C}"/>
    <dgm:cxn modelId="{47745A92-D958-44F6-BC30-96E06CDD6C12}" type="presOf" srcId="{F216DE5E-A8A6-4DCE-BFE8-5C9A2B5446B4}" destId="{AF66315B-15ED-4B60-B861-ADF31D2588F2}" srcOrd="0" destOrd="0" presId="urn:microsoft.com/office/officeart/2005/8/layout/gear1"/>
    <dgm:cxn modelId="{948857DF-1274-4AB0-8E27-7D220E08B822}" type="presOf" srcId="{D726A21B-A13E-4D08-81AF-6A03360BC976}" destId="{C648F626-E611-479C-8E02-97477357B8FE}" srcOrd="0" destOrd="0" presId="urn:microsoft.com/office/officeart/2005/8/layout/gear1"/>
    <dgm:cxn modelId="{D052E68D-C912-4563-B97F-0B6A2BCF8012}" type="presParOf" srcId="{AF66315B-15ED-4B60-B861-ADF31D2588F2}" destId="{5FC5BDE8-1B15-44E4-9D3F-9B9308910CE7}" srcOrd="0" destOrd="0" presId="urn:microsoft.com/office/officeart/2005/8/layout/gear1"/>
    <dgm:cxn modelId="{2055F23D-0332-4671-A251-7389024F1978}" type="presParOf" srcId="{AF66315B-15ED-4B60-B861-ADF31D2588F2}" destId="{56A602EE-3CEB-4BB9-922F-38E5AEA3E1B9}" srcOrd="1" destOrd="0" presId="urn:microsoft.com/office/officeart/2005/8/layout/gear1"/>
    <dgm:cxn modelId="{B986C49C-DA5A-48FA-94F1-ACDA5905E3B0}" type="presParOf" srcId="{AF66315B-15ED-4B60-B861-ADF31D2588F2}" destId="{CD1AE52A-E03C-43A0-BAC6-080BE6D77827}" srcOrd="2" destOrd="0" presId="urn:microsoft.com/office/officeart/2005/8/layout/gear1"/>
    <dgm:cxn modelId="{80091362-438D-4E81-BF27-1838ED981CBF}" type="presParOf" srcId="{AF66315B-15ED-4B60-B861-ADF31D2588F2}" destId="{FB4B12BD-A6A3-433B-8BD5-D7F782723DE8}" srcOrd="3" destOrd="0" presId="urn:microsoft.com/office/officeart/2005/8/layout/gear1"/>
    <dgm:cxn modelId="{EE4F122E-6346-4C42-85F2-E58D89692AE0}" type="presParOf" srcId="{AF66315B-15ED-4B60-B861-ADF31D2588F2}" destId="{CDBABD51-1CEF-4F34-B57B-D78EAB7500AF}" srcOrd="4" destOrd="0" presId="urn:microsoft.com/office/officeart/2005/8/layout/gear1"/>
    <dgm:cxn modelId="{6AB96F55-1E1B-4588-B572-6C358E343BA7}" type="presParOf" srcId="{AF66315B-15ED-4B60-B861-ADF31D2588F2}" destId="{EFF28B3C-3464-4FAB-9EA1-9F917AA2C2D4}" srcOrd="5" destOrd="0" presId="urn:microsoft.com/office/officeart/2005/8/layout/gear1"/>
    <dgm:cxn modelId="{32D5590F-9ECD-43FF-85A6-9BB40D621C61}" type="presParOf" srcId="{AF66315B-15ED-4B60-B861-ADF31D2588F2}" destId="{F33DF0D7-6DF2-4C4C-85E3-8EF3725B8329}" srcOrd="6" destOrd="0" presId="urn:microsoft.com/office/officeart/2005/8/layout/gear1"/>
    <dgm:cxn modelId="{C9DE4AB9-B01E-47C8-952E-5FAF754D3B6A}" type="presParOf" srcId="{AF66315B-15ED-4B60-B861-ADF31D2588F2}" destId="{4D454B93-36B0-407F-B58A-D6E6A71B8126}" srcOrd="7" destOrd="0" presId="urn:microsoft.com/office/officeart/2005/8/layout/gear1"/>
    <dgm:cxn modelId="{F9F9FB45-1F5A-45F7-B940-3201E0E42FAC}" type="presParOf" srcId="{AF66315B-15ED-4B60-B861-ADF31D2588F2}" destId="{EAE34FB1-61B2-4F39-9730-CE9E64E84F5A}" srcOrd="8" destOrd="0" presId="urn:microsoft.com/office/officeart/2005/8/layout/gear1"/>
    <dgm:cxn modelId="{E068BBDE-3307-4EB1-9ECD-1FB34C2EE60B}" type="presParOf" srcId="{AF66315B-15ED-4B60-B861-ADF31D2588F2}" destId="{6905E665-40B3-4F26-A8CC-CAF0A91837B7}" srcOrd="9" destOrd="0" presId="urn:microsoft.com/office/officeart/2005/8/layout/gear1"/>
    <dgm:cxn modelId="{0996D7F3-9DA4-462A-9D56-E462675AC3A7}" type="presParOf" srcId="{AF66315B-15ED-4B60-B861-ADF31D2588F2}" destId="{C4D4F08F-E33E-4F66-BF14-B1603E02314B}" srcOrd="10" destOrd="0" presId="urn:microsoft.com/office/officeart/2005/8/layout/gear1"/>
    <dgm:cxn modelId="{D7240651-F73E-4484-BDF1-08C91F6A3EC5}" type="presParOf" srcId="{AF66315B-15ED-4B60-B861-ADF31D2588F2}" destId="{0955BE67-E29A-471C-99B6-C217A5051DEE}" srcOrd="11" destOrd="0" presId="urn:microsoft.com/office/officeart/2005/8/layout/gear1"/>
    <dgm:cxn modelId="{D6AE7FA6-5A66-434A-ABCE-E43374083271}" type="presParOf" srcId="{AF66315B-15ED-4B60-B861-ADF31D2588F2}" destId="{C648F626-E611-479C-8E02-97477357B8F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B48D9-2C44-4BD1-9056-8C9056E30254}" type="doc">
      <dgm:prSet loTypeId="urn:microsoft.com/office/officeart/2005/8/layout/hProcess9" loCatId="process" qsTypeId="urn:microsoft.com/office/officeart/2005/8/quickstyle/simple1" qsCatId="simple" csTypeId="urn:microsoft.com/office/officeart/2005/8/colors/accent1_1" csCatId="accent1" phldr="1"/>
      <dgm:spPr/>
    </dgm:pt>
    <dgm:pt modelId="{442732AE-50C6-4221-85B2-84398C750AD8}">
      <dgm:prSet phldrT="[Texto]" custT="1"/>
      <dgm:spPr/>
      <dgm:t>
        <a:bodyPr/>
        <a:lstStyle/>
        <a:p>
          <a:r>
            <a:rPr lang="es-EC" sz="1400" dirty="0" smtClean="0"/>
            <a:t>Reducida gestión estratégica en las PYMES del sector de la construcción en los cantones Quito y Rumiñahui</a:t>
          </a:r>
          <a:endParaRPr lang="es-EC" sz="1400" dirty="0">
            <a:latin typeface="Times New Roman" pitchFamily="18" charset="0"/>
            <a:cs typeface="Times New Roman" pitchFamily="18" charset="0"/>
          </a:endParaRPr>
        </a:p>
      </dgm:t>
    </dgm:pt>
    <dgm:pt modelId="{87930192-D9D6-4ACD-AA6E-F0E4EBD60E37}" type="parTrans" cxnId="{F8B8D619-2A04-4D23-B04B-2C878CB8A6E7}">
      <dgm:prSet/>
      <dgm:spPr/>
      <dgm:t>
        <a:bodyPr/>
        <a:lstStyle/>
        <a:p>
          <a:endParaRPr lang="es-EC" sz="2000"/>
        </a:p>
      </dgm:t>
    </dgm:pt>
    <dgm:pt modelId="{38FC1AB4-97AD-4F92-A002-23E2F9269A63}" type="sibTrans" cxnId="{F8B8D619-2A04-4D23-B04B-2C878CB8A6E7}">
      <dgm:prSet/>
      <dgm:spPr/>
      <dgm:t>
        <a:bodyPr/>
        <a:lstStyle/>
        <a:p>
          <a:endParaRPr lang="es-EC" sz="2000"/>
        </a:p>
      </dgm:t>
    </dgm:pt>
    <dgm:pt modelId="{0D23F2BE-B45A-434E-9736-2ADE63500FEA}">
      <dgm:prSet custT="1"/>
      <dgm:spPr/>
      <dgm:t>
        <a:bodyPr/>
        <a:lstStyle/>
        <a:p>
          <a:r>
            <a:rPr lang="es-EC" sz="1400" dirty="0" smtClean="0"/>
            <a:t>Desconocimiento de la gestión estratégica por parte de las PYMES</a:t>
          </a:r>
          <a:endParaRPr lang="es-EC" sz="1400" dirty="0"/>
        </a:p>
      </dgm:t>
    </dgm:pt>
    <dgm:pt modelId="{9F435571-9729-4DF9-A29E-E8D9B7745425}" type="parTrans" cxnId="{9B81A2F7-49D8-423B-9662-6C42E7AA7770}">
      <dgm:prSet/>
      <dgm:spPr/>
      <dgm:t>
        <a:bodyPr/>
        <a:lstStyle/>
        <a:p>
          <a:endParaRPr lang="es-EC" sz="2000"/>
        </a:p>
      </dgm:t>
    </dgm:pt>
    <dgm:pt modelId="{0AABAE34-1064-4C01-8D5C-8912C7103F98}" type="sibTrans" cxnId="{9B81A2F7-49D8-423B-9662-6C42E7AA7770}">
      <dgm:prSet/>
      <dgm:spPr/>
      <dgm:t>
        <a:bodyPr/>
        <a:lstStyle/>
        <a:p>
          <a:endParaRPr lang="es-EC" sz="2000"/>
        </a:p>
      </dgm:t>
    </dgm:pt>
    <dgm:pt modelId="{3C15ED17-01B3-4677-B56C-F9512BFEF5C1}">
      <dgm:prSet custT="1"/>
      <dgm:spPr/>
      <dgm:t>
        <a:bodyPr/>
        <a:lstStyle/>
        <a:p>
          <a:r>
            <a:rPr lang="es-EC" sz="1400" dirty="0" smtClean="0"/>
            <a:t>Limitada</a:t>
          </a:r>
          <a:r>
            <a:rPr lang="es-EC" sz="1400" baseline="0" dirty="0" smtClean="0"/>
            <a:t> competitividad y disminución en su rentabilidad</a:t>
          </a:r>
          <a:endParaRPr lang="es-EC" sz="1400" dirty="0"/>
        </a:p>
      </dgm:t>
    </dgm:pt>
    <dgm:pt modelId="{703EB461-3FE2-4EB4-B0A4-EFFDDE28E416}" type="parTrans" cxnId="{A8D68239-C0F5-44F2-81D2-278C8B7627D9}">
      <dgm:prSet/>
      <dgm:spPr/>
      <dgm:t>
        <a:bodyPr/>
        <a:lstStyle/>
        <a:p>
          <a:endParaRPr lang="es-EC" sz="2000"/>
        </a:p>
      </dgm:t>
    </dgm:pt>
    <dgm:pt modelId="{EAF38448-15B4-47D8-8416-D5A7012F86A7}" type="sibTrans" cxnId="{A8D68239-C0F5-44F2-81D2-278C8B7627D9}">
      <dgm:prSet/>
      <dgm:spPr/>
      <dgm:t>
        <a:bodyPr/>
        <a:lstStyle/>
        <a:p>
          <a:endParaRPr lang="es-EC" sz="2000"/>
        </a:p>
      </dgm:t>
    </dgm:pt>
    <dgm:pt modelId="{074D96C4-5CDC-4445-90C7-55992A264500}">
      <dgm:prSet phldrT="[Texto]" custT="1"/>
      <dgm:spPr/>
      <dgm:t>
        <a:bodyPr/>
        <a:lstStyle/>
        <a:p>
          <a:r>
            <a:rPr lang="es-EC" sz="1400" dirty="0" smtClean="0">
              <a:latin typeface="+mj-lt"/>
              <a:cs typeface="Times New Roman" pitchFamily="18" charset="0"/>
            </a:rPr>
            <a:t>Carencia de credibilidad en los modelos teóricos</a:t>
          </a:r>
          <a:endParaRPr lang="es-EC" sz="1400" dirty="0">
            <a:latin typeface="+mj-lt"/>
            <a:cs typeface="Times New Roman" pitchFamily="18" charset="0"/>
          </a:endParaRPr>
        </a:p>
      </dgm:t>
    </dgm:pt>
    <dgm:pt modelId="{C4C5A93B-71F9-4720-8D0A-C5C368D44F14}" type="parTrans" cxnId="{53F37994-28C9-43DF-A9F8-75F275B9B25E}">
      <dgm:prSet/>
      <dgm:spPr/>
      <dgm:t>
        <a:bodyPr/>
        <a:lstStyle/>
        <a:p>
          <a:endParaRPr lang="es-EC" sz="2000"/>
        </a:p>
      </dgm:t>
    </dgm:pt>
    <dgm:pt modelId="{44FF7578-0524-472A-98CF-07E276D710DE}" type="sibTrans" cxnId="{53F37994-28C9-43DF-A9F8-75F275B9B25E}">
      <dgm:prSet/>
      <dgm:spPr/>
      <dgm:t>
        <a:bodyPr/>
        <a:lstStyle/>
        <a:p>
          <a:endParaRPr lang="es-EC" sz="2000"/>
        </a:p>
      </dgm:t>
    </dgm:pt>
    <dgm:pt modelId="{36619231-196C-4CF0-B0DC-D13E06C79A23}">
      <dgm:prSet custT="1"/>
      <dgm:spPr/>
      <dgm:t>
        <a:bodyPr/>
        <a:lstStyle/>
        <a:p>
          <a:r>
            <a:rPr lang="es-EC" sz="1400" dirty="0" smtClean="0">
              <a:latin typeface="+mj-lt"/>
            </a:rPr>
            <a:t>Resistencia al cambio</a:t>
          </a:r>
          <a:endParaRPr lang="es-EC" sz="1400" dirty="0">
            <a:latin typeface="+mj-lt"/>
          </a:endParaRPr>
        </a:p>
      </dgm:t>
    </dgm:pt>
    <dgm:pt modelId="{221869A6-D6D7-470C-A517-2670E96A0DFA}" type="parTrans" cxnId="{3133EF8E-99CF-4E06-BFAF-8DE8FDA8E7D4}">
      <dgm:prSet/>
      <dgm:spPr/>
    </dgm:pt>
    <dgm:pt modelId="{2AAE951C-4FA0-41DF-9AAF-C0093A832F75}" type="sibTrans" cxnId="{3133EF8E-99CF-4E06-BFAF-8DE8FDA8E7D4}">
      <dgm:prSet/>
      <dgm:spPr/>
    </dgm:pt>
    <dgm:pt modelId="{6C0A4D53-86B6-4D2F-9154-DE458A94D8E8}">
      <dgm:prSet custT="1"/>
      <dgm:spPr/>
      <dgm:t>
        <a:bodyPr/>
        <a:lstStyle/>
        <a:p>
          <a:r>
            <a:rPr lang="es-EC" sz="1400" dirty="0" smtClean="0">
              <a:latin typeface="+mj-lt"/>
            </a:rPr>
            <a:t>Limitada capacitación de recursos humanos</a:t>
          </a:r>
          <a:endParaRPr lang="es-EC" sz="1400" dirty="0">
            <a:latin typeface="+mj-lt"/>
          </a:endParaRPr>
        </a:p>
      </dgm:t>
    </dgm:pt>
    <dgm:pt modelId="{B2B1A974-2511-4297-B108-622E539DF554}" type="parTrans" cxnId="{7A7C2F46-9561-4D2B-973A-F785D3A7C983}">
      <dgm:prSet/>
      <dgm:spPr/>
    </dgm:pt>
    <dgm:pt modelId="{80BF12DC-9E99-4C4D-96F8-2D0BCD003426}" type="sibTrans" cxnId="{7A7C2F46-9561-4D2B-973A-F785D3A7C983}">
      <dgm:prSet/>
      <dgm:spPr/>
    </dgm:pt>
    <dgm:pt modelId="{907A2411-6531-4A87-AB21-E7CD10552427}">
      <dgm:prSet/>
      <dgm:spPr/>
      <dgm:t>
        <a:bodyPr/>
        <a:lstStyle/>
        <a:p>
          <a:r>
            <a:rPr lang="es-EC" dirty="0" smtClean="0">
              <a:latin typeface="+mj-lt"/>
            </a:rPr>
            <a:t>Limitados recursos económicos</a:t>
          </a:r>
          <a:endParaRPr lang="es-EC" dirty="0">
            <a:latin typeface="+mj-lt"/>
          </a:endParaRPr>
        </a:p>
      </dgm:t>
    </dgm:pt>
    <dgm:pt modelId="{530F159F-B60F-4C08-8531-B7EAD990BBA1}" type="parTrans" cxnId="{29309C0A-64C8-4188-93C5-1CB3369228D5}">
      <dgm:prSet/>
      <dgm:spPr/>
    </dgm:pt>
    <dgm:pt modelId="{C7535DC1-E731-43E0-B8CB-E92876C63955}" type="sibTrans" cxnId="{29309C0A-64C8-4188-93C5-1CB3369228D5}">
      <dgm:prSet/>
      <dgm:spPr/>
    </dgm:pt>
    <dgm:pt modelId="{B4500044-065F-4810-B7B2-F7088343E4D9}" type="pres">
      <dgm:prSet presAssocID="{9CEB48D9-2C44-4BD1-9056-8C9056E30254}" presName="CompostProcess" presStyleCnt="0">
        <dgm:presLayoutVars>
          <dgm:dir/>
          <dgm:resizeHandles val="exact"/>
        </dgm:presLayoutVars>
      </dgm:prSet>
      <dgm:spPr/>
    </dgm:pt>
    <dgm:pt modelId="{47EB9688-0707-4F46-A1C9-97326C3D25C6}" type="pres">
      <dgm:prSet presAssocID="{9CEB48D9-2C44-4BD1-9056-8C9056E30254}" presName="arrow" presStyleLbl="bgShp" presStyleIdx="0" presStyleCnt="1" custScaleX="117647"/>
      <dgm:spPr/>
    </dgm:pt>
    <dgm:pt modelId="{B6ED1772-DD45-471B-AEED-4126329B6A6E}" type="pres">
      <dgm:prSet presAssocID="{9CEB48D9-2C44-4BD1-9056-8C9056E30254}" presName="linearProcess" presStyleCnt="0"/>
      <dgm:spPr/>
    </dgm:pt>
    <dgm:pt modelId="{9CBAB015-3C3A-4FEC-8CB9-0201A0A65245}" type="pres">
      <dgm:prSet presAssocID="{442732AE-50C6-4221-85B2-84398C750AD8}" presName="textNode" presStyleLbl="node1" presStyleIdx="0" presStyleCnt="7">
        <dgm:presLayoutVars>
          <dgm:bulletEnabled val="1"/>
        </dgm:presLayoutVars>
      </dgm:prSet>
      <dgm:spPr/>
      <dgm:t>
        <a:bodyPr/>
        <a:lstStyle/>
        <a:p>
          <a:endParaRPr lang="es-EC"/>
        </a:p>
      </dgm:t>
    </dgm:pt>
    <dgm:pt modelId="{7C76745A-46C0-43B2-850E-D8C873163F80}" type="pres">
      <dgm:prSet presAssocID="{38FC1AB4-97AD-4F92-A002-23E2F9269A63}" presName="sibTrans" presStyleCnt="0"/>
      <dgm:spPr/>
    </dgm:pt>
    <dgm:pt modelId="{843245E5-4F0C-41AE-B85F-FCE15C95D7AD}" type="pres">
      <dgm:prSet presAssocID="{074D96C4-5CDC-4445-90C7-55992A264500}" presName="textNode" presStyleLbl="node1" presStyleIdx="1" presStyleCnt="7">
        <dgm:presLayoutVars>
          <dgm:bulletEnabled val="1"/>
        </dgm:presLayoutVars>
      </dgm:prSet>
      <dgm:spPr/>
      <dgm:t>
        <a:bodyPr/>
        <a:lstStyle/>
        <a:p>
          <a:endParaRPr lang="es-EC"/>
        </a:p>
      </dgm:t>
    </dgm:pt>
    <dgm:pt modelId="{D3C18D9A-EE96-4E3B-9786-BE040B8DBD65}" type="pres">
      <dgm:prSet presAssocID="{44FF7578-0524-472A-98CF-07E276D710DE}" presName="sibTrans" presStyleCnt="0"/>
      <dgm:spPr/>
    </dgm:pt>
    <dgm:pt modelId="{410CB6A2-9A26-4935-AEA7-E00D6F1B70F9}" type="pres">
      <dgm:prSet presAssocID="{0D23F2BE-B45A-434E-9736-2ADE63500FEA}" presName="textNode" presStyleLbl="node1" presStyleIdx="2" presStyleCnt="7" custLinFactNeighborX="17802">
        <dgm:presLayoutVars>
          <dgm:bulletEnabled val="1"/>
        </dgm:presLayoutVars>
      </dgm:prSet>
      <dgm:spPr/>
      <dgm:t>
        <a:bodyPr/>
        <a:lstStyle/>
        <a:p>
          <a:endParaRPr lang="es-EC"/>
        </a:p>
      </dgm:t>
    </dgm:pt>
    <dgm:pt modelId="{9E3F5AC6-8C34-4F0E-897F-72579DC1986D}" type="pres">
      <dgm:prSet presAssocID="{0AABAE34-1064-4C01-8D5C-8912C7103F98}" presName="sibTrans" presStyleCnt="0"/>
      <dgm:spPr/>
    </dgm:pt>
    <dgm:pt modelId="{0B347D1C-7646-4515-80DF-C55A5F6B5EE0}" type="pres">
      <dgm:prSet presAssocID="{36619231-196C-4CF0-B0DC-D13E06C79A23}" presName="textNode" presStyleLbl="node1" presStyleIdx="3" presStyleCnt="7">
        <dgm:presLayoutVars>
          <dgm:bulletEnabled val="1"/>
        </dgm:presLayoutVars>
      </dgm:prSet>
      <dgm:spPr/>
      <dgm:t>
        <a:bodyPr/>
        <a:lstStyle/>
        <a:p>
          <a:endParaRPr lang="es-EC"/>
        </a:p>
      </dgm:t>
    </dgm:pt>
    <dgm:pt modelId="{2638F774-0DDB-4FC7-A77F-852978B8E671}" type="pres">
      <dgm:prSet presAssocID="{2AAE951C-4FA0-41DF-9AAF-C0093A832F75}" presName="sibTrans" presStyleCnt="0"/>
      <dgm:spPr/>
    </dgm:pt>
    <dgm:pt modelId="{2830F9A2-D455-42B4-BD66-BAE1D176A8DB}" type="pres">
      <dgm:prSet presAssocID="{6C0A4D53-86B6-4D2F-9154-DE458A94D8E8}" presName="textNode" presStyleLbl="node1" presStyleIdx="4" presStyleCnt="7">
        <dgm:presLayoutVars>
          <dgm:bulletEnabled val="1"/>
        </dgm:presLayoutVars>
      </dgm:prSet>
      <dgm:spPr/>
      <dgm:t>
        <a:bodyPr/>
        <a:lstStyle/>
        <a:p>
          <a:endParaRPr lang="es-EC"/>
        </a:p>
      </dgm:t>
    </dgm:pt>
    <dgm:pt modelId="{BE02ACAB-CC11-48F9-A756-D80EB8E9C9F4}" type="pres">
      <dgm:prSet presAssocID="{80BF12DC-9E99-4C4D-96F8-2D0BCD003426}" presName="sibTrans" presStyleCnt="0"/>
      <dgm:spPr/>
    </dgm:pt>
    <dgm:pt modelId="{AE6F5F8D-CEBB-4F23-9D30-5DF8E8D20510}" type="pres">
      <dgm:prSet presAssocID="{907A2411-6531-4A87-AB21-E7CD10552427}" presName="textNode" presStyleLbl="node1" presStyleIdx="5" presStyleCnt="7">
        <dgm:presLayoutVars>
          <dgm:bulletEnabled val="1"/>
        </dgm:presLayoutVars>
      </dgm:prSet>
      <dgm:spPr/>
      <dgm:t>
        <a:bodyPr/>
        <a:lstStyle/>
        <a:p>
          <a:endParaRPr lang="es-ES"/>
        </a:p>
      </dgm:t>
    </dgm:pt>
    <dgm:pt modelId="{6C574151-2D2E-40D3-966E-043CAC205C7C}" type="pres">
      <dgm:prSet presAssocID="{C7535DC1-E731-43E0-B8CB-E92876C63955}" presName="sibTrans" presStyleCnt="0"/>
      <dgm:spPr/>
    </dgm:pt>
    <dgm:pt modelId="{82075123-86C2-4F06-96D7-F1278267942B}" type="pres">
      <dgm:prSet presAssocID="{3C15ED17-01B3-4677-B56C-F9512BFEF5C1}" presName="textNode" presStyleLbl="node1" presStyleIdx="6" presStyleCnt="7">
        <dgm:presLayoutVars>
          <dgm:bulletEnabled val="1"/>
        </dgm:presLayoutVars>
      </dgm:prSet>
      <dgm:spPr/>
      <dgm:t>
        <a:bodyPr/>
        <a:lstStyle/>
        <a:p>
          <a:endParaRPr lang="es-EC"/>
        </a:p>
      </dgm:t>
    </dgm:pt>
  </dgm:ptLst>
  <dgm:cxnLst>
    <dgm:cxn modelId="{3133EF8E-99CF-4E06-BFAF-8DE8FDA8E7D4}" srcId="{9CEB48D9-2C44-4BD1-9056-8C9056E30254}" destId="{36619231-196C-4CF0-B0DC-D13E06C79A23}" srcOrd="3" destOrd="0" parTransId="{221869A6-D6D7-470C-A517-2670E96A0DFA}" sibTransId="{2AAE951C-4FA0-41DF-9AAF-C0093A832F75}"/>
    <dgm:cxn modelId="{29309C0A-64C8-4188-93C5-1CB3369228D5}" srcId="{9CEB48D9-2C44-4BD1-9056-8C9056E30254}" destId="{907A2411-6531-4A87-AB21-E7CD10552427}" srcOrd="5" destOrd="0" parTransId="{530F159F-B60F-4C08-8531-B7EAD990BBA1}" sibTransId="{C7535DC1-E731-43E0-B8CB-E92876C63955}"/>
    <dgm:cxn modelId="{6639CED4-1B9A-4467-8832-2CD0CE06DC60}" type="presOf" srcId="{3C15ED17-01B3-4677-B56C-F9512BFEF5C1}" destId="{82075123-86C2-4F06-96D7-F1278267942B}" srcOrd="0" destOrd="0" presId="urn:microsoft.com/office/officeart/2005/8/layout/hProcess9"/>
    <dgm:cxn modelId="{F8B8D619-2A04-4D23-B04B-2C878CB8A6E7}" srcId="{9CEB48D9-2C44-4BD1-9056-8C9056E30254}" destId="{442732AE-50C6-4221-85B2-84398C750AD8}" srcOrd="0" destOrd="0" parTransId="{87930192-D9D6-4ACD-AA6E-F0E4EBD60E37}" sibTransId="{38FC1AB4-97AD-4F92-A002-23E2F9269A63}"/>
    <dgm:cxn modelId="{FB523933-7574-43A4-B356-B4CB113F2285}" type="presOf" srcId="{0D23F2BE-B45A-434E-9736-2ADE63500FEA}" destId="{410CB6A2-9A26-4935-AEA7-E00D6F1B70F9}" srcOrd="0" destOrd="0" presId="urn:microsoft.com/office/officeart/2005/8/layout/hProcess9"/>
    <dgm:cxn modelId="{D69189EB-1D71-457E-A23D-FA5A8222D833}" type="presOf" srcId="{074D96C4-5CDC-4445-90C7-55992A264500}" destId="{843245E5-4F0C-41AE-B85F-FCE15C95D7AD}" srcOrd="0" destOrd="0" presId="urn:microsoft.com/office/officeart/2005/8/layout/hProcess9"/>
    <dgm:cxn modelId="{A8D68239-C0F5-44F2-81D2-278C8B7627D9}" srcId="{9CEB48D9-2C44-4BD1-9056-8C9056E30254}" destId="{3C15ED17-01B3-4677-B56C-F9512BFEF5C1}" srcOrd="6" destOrd="0" parTransId="{703EB461-3FE2-4EB4-B0A4-EFFDDE28E416}" sibTransId="{EAF38448-15B4-47D8-8416-D5A7012F86A7}"/>
    <dgm:cxn modelId="{D8C2D607-1898-4B9E-B6F8-E7F4AE689C7E}" type="presOf" srcId="{9CEB48D9-2C44-4BD1-9056-8C9056E30254}" destId="{B4500044-065F-4810-B7B2-F7088343E4D9}" srcOrd="0" destOrd="0" presId="urn:microsoft.com/office/officeart/2005/8/layout/hProcess9"/>
    <dgm:cxn modelId="{46DD8671-3C3D-43FB-A938-177A68F31169}" type="presOf" srcId="{442732AE-50C6-4221-85B2-84398C750AD8}" destId="{9CBAB015-3C3A-4FEC-8CB9-0201A0A65245}" srcOrd="0" destOrd="0" presId="urn:microsoft.com/office/officeart/2005/8/layout/hProcess9"/>
    <dgm:cxn modelId="{9B81A2F7-49D8-423B-9662-6C42E7AA7770}" srcId="{9CEB48D9-2C44-4BD1-9056-8C9056E30254}" destId="{0D23F2BE-B45A-434E-9736-2ADE63500FEA}" srcOrd="2" destOrd="0" parTransId="{9F435571-9729-4DF9-A29E-E8D9B7745425}" sibTransId="{0AABAE34-1064-4C01-8D5C-8912C7103F98}"/>
    <dgm:cxn modelId="{6B780D69-CCA9-4723-9B44-2EE0AAAB21BE}" type="presOf" srcId="{36619231-196C-4CF0-B0DC-D13E06C79A23}" destId="{0B347D1C-7646-4515-80DF-C55A5F6B5EE0}" srcOrd="0" destOrd="0" presId="urn:microsoft.com/office/officeart/2005/8/layout/hProcess9"/>
    <dgm:cxn modelId="{C854B456-96CF-4B34-A225-7F3CF495451B}" type="presOf" srcId="{6C0A4D53-86B6-4D2F-9154-DE458A94D8E8}" destId="{2830F9A2-D455-42B4-BD66-BAE1D176A8DB}" srcOrd="0" destOrd="0" presId="urn:microsoft.com/office/officeart/2005/8/layout/hProcess9"/>
    <dgm:cxn modelId="{7A7C2F46-9561-4D2B-973A-F785D3A7C983}" srcId="{9CEB48D9-2C44-4BD1-9056-8C9056E30254}" destId="{6C0A4D53-86B6-4D2F-9154-DE458A94D8E8}" srcOrd="4" destOrd="0" parTransId="{B2B1A974-2511-4297-B108-622E539DF554}" sibTransId="{80BF12DC-9E99-4C4D-96F8-2D0BCD003426}"/>
    <dgm:cxn modelId="{1C2E850F-3E3E-41EF-8BD2-FAF3F4C1F43A}" type="presOf" srcId="{907A2411-6531-4A87-AB21-E7CD10552427}" destId="{AE6F5F8D-CEBB-4F23-9D30-5DF8E8D20510}" srcOrd="0" destOrd="0" presId="urn:microsoft.com/office/officeart/2005/8/layout/hProcess9"/>
    <dgm:cxn modelId="{53F37994-28C9-43DF-A9F8-75F275B9B25E}" srcId="{9CEB48D9-2C44-4BD1-9056-8C9056E30254}" destId="{074D96C4-5CDC-4445-90C7-55992A264500}" srcOrd="1" destOrd="0" parTransId="{C4C5A93B-71F9-4720-8D0A-C5C368D44F14}" sibTransId="{44FF7578-0524-472A-98CF-07E276D710DE}"/>
    <dgm:cxn modelId="{1C237B3D-4448-4838-A107-360C616B0D21}" type="presParOf" srcId="{B4500044-065F-4810-B7B2-F7088343E4D9}" destId="{47EB9688-0707-4F46-A1C9-97326C3D25C6}" srcOrd="0" destOrd="0" presId="urn:microsoft.com/office/officeart/2005/8/layout/hProcess9"/>
    <dgm:cxn modelId="{61BD4916-A45A-43C5-AC6E-1E8360C6AB29}" type="presParOf" srcId="{B4500044-065F-4810-B7B2-F7088343E4D9}" destId="{B6ED1772-DD45-471B-AEED-4126329B6A6E}" srcOrd="1" destOrd="0" presId="urn:microsoft.com/office/officeart/2005/8/layout/hProcess9"/>
    <dgm:cxn modelId="{70A315C5-EFCD-414E-AEE1-4C185783AFEF}" type="presParOf" srcId="{B6ED1772-DD45-471B-AEED-4126329B6A6E}" destId="{9CBAB015-3C3A-4FEC-8CB9-0201A0A65245}" srcOrd="0" destOrd="0" presId="urn:microsoft.com/office/officeart/2005/8/layout/hProcess9"/>
    <dgm:cxn modelId="{1B9A5A0B-54DE-47C7-8153-A58A658C5233}" type="presParOf" srcId="{B6ED1772-DD45-471B-AEED-4126329B6A6E}" destId="{7C76745A-46C0-43B2-850E-D8C873163F80}" srcOrd="1" destOrd="0" presId="urn:microsoft.com/office/officeart/2005/8/layout/hProcess9"/>
    <dgm:cxn modelId="{B6F40D48-D06F-4AD5-8443-58E0D598109D}" type="presParOf" srcId="{B6ED1772-DD45-471B-AEED-4126329B6A6E}" destId="{843245E5-4F0C-41AE-B85F-FCE15C95D7AD}" srcOrd="2" destOrd="0" presId="urn:microsoft.com/office/officeart/2005/8/layout/hProcess9"/>
    <dgm:cxn modelId="{21AC5925-B21B-4C00-AE0A-7EB77A3FB47F}" type="presParOf" srcId="{B6ED1772-DD45-471B-AEED-4126329B6A6E}" destId="{D3C18D9A-EE96-4E3B-9786-BE040B8DBD65}" srcOrd="3" destOrd="0" presId="urn:microsoft.com/office/officeart/2005/8/layout/hProcess9"/>
    <dgm:cxn modelId="{8CD5B730-41D1-4883-A21F-F37BF58B6145}" type="presParOf" srcId="{B6ED1772-DD45-471B-AEED-4126329B6A6E}" destId="{410CB6A2-9A26-4935-AEA7-E00D6F1B70F9}" srcOrd="4" destOrd="0" presId="urn:microsoft.com/office/officeart/2005/8/layout/hProcess9"/>
    <dgm:cxn modelId="{5F13F09C-0D16-46DC-816F-26F082B5C139}" type="presParOf" srcId="{B6ED1772-DD45-471B-AEED-4126329B6A6E}" destId="{9E3F5AC6-8C34-4F0E-897F-72579DC1986D}" srcOrd="5" destOrd="0" presId="urn:microsoft.com/office/officeart/2005/8/layout/hProcess9"/>
    <dgm:cxn modelId="{A867AD22-4C7B-4DE8-A8F8-53FF0CD38209}" type="presParOf" srcId="{B6ED1772-DD45-471B-AEED-4126329B6A6E}" destId="{0B347D1C-7646-4515-80DF-C55A5F6B5EE0}" srcOrd="6" destOrd="0" presId="urn:microsoft.com/office/officeart/2005/8/layout/hProcess9"/>
    <dgm:cxn modelId="{9DADA541-CCAB-4674-88D0-520C1B55F436}" type="presParOf" srcId="{B6ED1772-DD45-471B-AEED-4126329B6A6E}" destId="{2638F774-0DDB-4FC7-A77F-852978B8E671}" srcOrd="7" destOrd="0" presId="urn:microsoft.com/office/officeart/2005/8/layout/hProcess9"/>
    <dgm:cxn modelId="{042E1850-523E-4CE9-A152-1B942695D11E}" type="presParOf" srcId="{B6ED1772-DD45-471B-AEED-4126329B6A6E}" destId="{2830F9A2-D455-42B4-BD66-BAE1D176A8DB}" srcOrd="8" destOrd="0" presId="urn:microsoft.com/office/officeart/2005/8/layout/hProcess9"/>
    <dgm:cxn modelId="{C732F813-15F4-4B84-AED6-D48DE7FD921F}" type="presParOf" srcId="{B6ED1772-DD45-471B-AEED-4126329B6A6E}" destId="{BE02ACAB-CC11-48F9-A756-D80EB8E9C9F4}" srcOrd="9" destOrd="0" presId="urn:microsoft.com/office/officeart/2005/8/layout/hProcess9"/>
    <dgm:cxn modelId="{6263EBAD-1C99-49F2-943C-3F84C75EC077}" type="presParOf" srcId="{B6ED1772-DD45-471B-AEED-4126329B6A6E}" destId="{AE6F5F8D-CEBB-4F23-9D30-5DF8E8D20510}" srcOrd="10" destOrd="0" presId="urn:microsoft.com/office/officeart/2005/8/layout/hProcess9"/>
    <dgm:cxn modelId="{617FE7C7-E56A-4A6F-A3ED-9C5B9EA3DB72}" type="presParOf" srcId="{B6ED1772-DD45-471B-AEED-4126329B6A6E}" destId="{6C574151-2D2E-40D3-966E-043CAC205C7C}" srcOrd="11" destOrd="0" presId="urn:microsoft.com/office/officeart/2005/8/layout/hProcess9"/>
    <dgm:cxn modelId="{FB854AB5-CF27-46ED-A71F-7CACB53CDF5C}" type="presParOf" srcId="{B6ED1772-DD45-471B-AEED-4126329B6A6E}" destId="{82075123-86C2-4F06-96D7-F1278267942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3D16A-AFB1-4F0C-89C7-D3ECF35817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DBEF64AB-E61C-461F-9554-A26C1D521420}">
      <dgm:prSet phldrT="[Texto]" custT="1"/>
      <dgm:spPr/>
      <dgm:t>
        <a:bodyPr/>
        <a:lstStyle/>
        <a:p>
          <a:r>
            <a:rPr lang="es-EC" sz="2000" b="1" i="1" kern="1200" dirty="0" smtClean="0">
              <a:solidFill>
                <a:srgbClr val="000000"/>
              </a:solidFill>
              <a:latin typeface="Arial"/>
              <a:ea typeface="+mn-ea"/>
              <a:cs typeface="+mn-cs"/>
            </a:rPr>
            <a:t>Teoría de la administración científica </a:t>
          </a:r>
          <a:endParaRPr lang="es-EC" sz="2000" b="1" i="1" kern="1200" dirty="0">
            <a:solidFill>
              <a:srgbClr val="000000"/>
            </a:solidFill>
            <a:latin typeface="Arial"/>
            <a:ea typeface="+mn-ea"/>
            <a:cs typeface="+mn-cs"/>
          </a:endParaRPr>
        </a:p>
      </dgm:t>
    </dgm:pt>
    <dgm:pt modelId="{C300EA87-39B5-469F-AB76-B9FB5B98D895}" type="parTrans" cxnId="{AE4CD5A2-D209-4D41-BB67-2280259617F7}">
      <dgm:prSet/>
      <dgm:spPr/>
      <dgm:t>
        <a:bodyPr/>
        <a:lstStyle/>
        <a:p>
          <a:endParaRPr lang="es-EC"/>
        </a:p>
      </dgm:t>
    </dgm:pt>
    <dgm:pt modelId="{F736F567-8955-4DAA-928E-AA1B59C553DC}" type="sibTrans" cxnId="{AE4CD5A2-D209-4D41-BB67-2280259617F7}">
      <dgm:prSet/>
      <dgm:spPr/>
      <dgm:t>
        <a:bodyPr/>
        <a:lstStyle/>
        <a:p>
          <a:endParaRPr lang="es-EC"/>
        </a:p>
      </dgm:t>
    </dgm:pt>
    <dgm:pt modelId="{90101731-4B42-474E-8C73-47D5FCD8D931}">
      <dgm:prSet phldrT="[Texto]"/>
      <dgm:spPr/>
      <dgm:t>
        <a:bodyPr/>
        <a:lstStyle/>
        <a:p>
          <a:pPr algn="just"/>
          <a:r>
            <a:rPr lang="es-ES" dirty="0" smtClean="0"/>
            <a:t>Frederick Taylor (1856-1912), inicia una revolución mental entre trabajadores y gerentes definiendo pautas claras sobre cómo mejorar la eficiencia en la producción</a:t>
          </a:r>
          <a:r>
            <a:rPr lang="es-EC" dirty="0" smtClean="0"/>
            <a:t>.</a:t>
          </a:r>
          <a:endParaRPr lang="es-EC" dirty="0">
            <a:latin typeface="Times New Roman" pitchFamily="18" charset="0"/>
            <a:cs typeface="Times New Roman" pitchFamily="18" charset="0"/>
          </a:endParaRPr>
        </a:p>
      </dgm:t>
    </dgm:pt>
    <dgm:pt modelId="{EAE78A20-0617-4FDB-957E-163D3CCD72FB}" type="parTrans" cxnId="{31D230A7-FE6B-45D1-9CF8-FA5E9EDCC7B2}">
      <dgm:prSet/>
      <dgm:spPr/>
      <dgm:t>
        <a:bodyPr/>
        <a:lstStyle/>
        <a:p>
          <a:endParaRPr lang="es-EC"/>
        </a:p>
      </dgm:t>
    </dgm:pt>
    <dgm:pt modelId="{368C7444-0E0C-41E6-B009-A3C8C133B113}" type="sibTrans" cxnId="{31D230A7-FE6B-45D1-9CF8-FA5E9EDCC7B2}">
      <dgm:prSet/>
      <dgm:spPr/>
      <dgm:t>
        <a:bodyPr/>
        <a:lstStyle/>
        <a:p>
          <a:endParaRPr lang="es-EC"/>
        </a:p>
      </dgm:t>
    </dgm:pt>
    <dgm:pt modelId="{48C8A821-9B2A-41E7-A30A-E84969411B5A}">
      <dgm:prSet phldrT="[Texto]" custT="1"/>
      <dgm:spPr/>
      <dgm:t>
        <a:bodyPr/>
        <a:lstStyle/>
        <a:p>
          <a:r>
            <a:rPr lang="es-EC" sz="2000" b="1" i="1" dirty="0" smtClean="0">
              <a:solidFill>
                <a:schemeClr val="tx1"/>
              </a:solidFill>
            </a:rPr>
            <a:t>Teoría clásica de la administración </a:t>
          </a:r>
          <a:endParaRPr lang="es-EC" sz="2000" b="1" i="1" dirty="0">
            <a:solidFill>
              <a:schemeClr val="tx1"/>
            </a:solidFill>
            <a:latin typeface="Times New Roman" pitchFamily="18" charset="0"/>
            <a:cs typeface="Times New Roman" pitchFamily="18" charset="0"/>
          </a:endParaRPr>
        </a:p>
      </dgm:t>
    </dgm:pt>
    <dgm:pt modelId="{9ABD27CA-9BF4-4C0D-A229-4C222A958348}" type="parTrans" cxnId="{4F1B7556-99FC-457C-93E8-F574819DF2CE}">
      <dgm:prSet/>
      <dgm:spPr/>
      <dgm:t>
        <a:bodyPr/>
        <a:lstStyle/>
        <a:p>
          <a:endParaRPr lang="es-EC"/>
        </a:p>
      </dgm:t>
    </dgm:pt>
    <dgm:pt modelId="{76D80030-5BE2-4C72-8274-0214DF7D3191}" type="sibTrans" cxnId="{4F1B7556-99FC-457C-93E8-F574819DF2CE}">
      <dgm:prSet/>
      <dgm:spPr/>
      <dgm:t>
        <a:bodyPr/>
        <a:lstStyle/>
        <a:p>
          <a:endParaRPr lang="es-EC"/>
        </a:p>
      </dgm:t>
    </dgm:pt>
    <dgm:pt modelId="{45E7C6B9-20ED-404B-88BB-E50EA42E2401}">
      <dgm:prSet phldrT="[Texto]"/>
      <dgm:spPr/>
      <dgm:t>
        <a:bodyPr/>
        <a:lstStyle/>
        <a:p>
          <a:pPr algn="just"/>
          <a:r>
            <a:rPr lang="es-ES" dirty="0" smtClean="0"/>
            <a:t>Henry Fayol (1916), dividió las actividades industriales en seis grupos: técnicas, comerciales, financieras, de seguridad, contables y gerenciales </a:t>
          </a:r>
          <a:r>
            <a:rPr lang="es-EC" dirty="0" smtClean="0"/>
            <a:t>.</a:t>
          </a:r>
          <a:endParaRPr lang="es-EC" dirty="0">
            <a:latin typeface="Times New Roman" pitchFamily="18" charset="0"/>
            <a:cs typeface="Times New Roman" pitchFamily="18" charset="0"/>
          </a:endParaRPr>
        </a:p>
      </dgm:t>
    </dgm:pt>
    <dgm:pt modelId="{4184DCDD-BAB6-4C69-B445-080E114F6B37}" type="parTrans" cxnId="{2E83FBD8-C1B5-4C95-B89E-3170379FB862}">
      <dgm:prSet/>
      <dgm:spPr/>
      <dgm:t>
        <a:bodyPr/>
        <a:lstStyle/>
        <a:p>
          <a:endParaRPr lang="es-EC"/>
        </a:p>
      </dgm:t>
    </dgm:pt>
    <dgm:pt modelId="{D3A648E7-ED78-4277-95A9-28190959F966}" type="sibTrans" cxnId="{2E83FBD8-C1B5-4C95-B89E-3170379FB862}">
      <dgm:prSet/>
      <dgm:spPr/>
      <dgm:t>
        <a:bodyPr/>
        <a:lstStyle/>
        <a:p>
          <a:endParaRPr lang="es-EC"/>
        </a:p>
      </dgm:t>
    </dgm:pt>
    <dgm:pt modelId="{125B5E58-B20B-421C-B742-3ACE4AE3B0D0}">
      <dgm:prSet phldrT="[Texto]" custT="1"/>
      <dgm:spPr/>
      <dgm:t>
        <a:bodyPr/>
        <a:lstStyle/>
        <a:p>
          <a:r>
            <a:rPr lang="es-EC" sz="2000" b="1" i="1" kern="1200" dirty="0" smtClean="0">
              <a:solidFill>
                <a:srgbClr val="000000"/>
              </a:solidFill>
              <a:latin typeface="Arial"/>
              <a:ea typeface="+mn-ea"/>
              <a:cs typeface="+mn-cs"/>
            </a:rPr>
            <a:t>Teoría de la administración por objetivos </a:t>
          </a:r>
          <a:endParaRPr lang="es-EC" sz="2000" b="1" i="1" kern="1200" dirty="0">
            <a:solidFill>
              <a:srgbClr val="000000"/>
            </a:solidFill>
            <a:latin typeface="Arial"/>
            <a:ea typeface="+mn-ea"/>
            <a:cs typeface="+mn-cs"/>
          </a:endParaRPr>
        </a:p>
      </dgm:t>
    </dgm:pt>
    <dgm:pt modelId="{EEB38F48-CC1B-41E6-876B-FD58E28BF15C}" type="parTrans" cxnId="{2085DFE3-B5A2-42F3-9844-7AE0611917F2}">
      <dgm:prSet/>
      <dgm:spPr/>
      <dgm:t>
        <a:bodyPr/>
        <a:lstStyle/>
        <a:p>
          <a:endParaRPr lang="es-EC"/>
        </a:p>
      </dgm:t>
    </dgm:pt>
    <dgm:pt modelId="{D166754A-02CB-4ACE-9C6A-25428DB10903}" type="sibTrans" cxnId="{2085DFE3-B5A2-42F3-9844-7AE0611917F2}">
      <dgm:prSet/>
      <dgm:spPr/>
      <dgm:t>
        <a:bodyPr/>
        <a:lstStyle/>
        <a:p>
          <a:endParaRPr lang="es-EC"/>
        </a:p>
      </dgm:t>
    </dgm:pt>
    <dgm:pt modelId="{9DAD0D4B-A9F3-4AD2-9F0C-68B6D8592448}">
      <dgm:prSet phldrT="[Texto]"/>
      <dgm:spPr/>
      <dgm:t>
        <a:bodyPr/>
        <a:lstStyle/>
        <a:p>
          <a:pPr algn="just"/>
          <a:endParaRPr lang="es-EC" dirty="0">
            <a:latin typeface="Times New Roman" pitchFamily="18" charset="0"/>
            <a:cs typeface="Times New Roman" pitchFamily="18" charset="0"/>
          </a:endParaRPr>
        </a:p>
      </dgm:t>
    </dgm:pt>
    <dgm:pt modelId="{0E70352E-0EBB-4399-A6F6-4EF759D25B9E}" type="parTrans" cxnId="{14E57D60-30F0-4B40-B050-7CF8B595BAA8}">
      <dgm:prSet/>
      <dgm:spPr/>
      <dgm:t>
        <a:bodyPr/>
        <a:lstStyle/>
        <a:p>
          <a:endParaRPr lang="es-EC"/>
        </a:p>
      </dgm:t>
    </dgm:pt>
    <dgm:pt modelId="{25DA271E-3A8B-4117-A545-9AD2B96E96F7}" type="sibTrans" cxnId="{14E57D60-30F0-4B40-B050-7CF8B595BAA8}">
      <dgm:prSet/>
      <dgm:spPr/>
      <dgm:t>
        <a:bodyPr/>
        <a:lstStyle/>
        <a:p>
          <a:endParaRPr lang="es-EC"/>
        </a:p>
      </dgm:t>
    </dgm:pt>
    <dgm:pt modelId="{D20F6AE3-A1FB-4CA2-9DF7-BCE0C314E0A2}">
      <dgm:prSet phldrT="[Texto]"/>
      <dgm:spPr/>
      <dgm:t>
        <a:bodyPr/>
        <a:lstStyle/>
        <a:p>
          <a:r>
            <a:rPr lang="es-ES" dirty="0" smtClean="0"/>
            <a:t>Peter  (Drucker, 1954), define las áreas principales en la compañía para establecer objetivos y evaluar los resultados.</a:t>
          </a:r>
          <a:r>
            <a:rPr lang="es-ES" b="0" i="0" dirty="0" smtClean="0"/>
            <a:t>.</a:t>
          </a:r>
          <a:endParaRPr lang="es-EC" dirty="0"/>
        </a:p>
      </dgm:t>
    </dgm:pt>
    <dgm:pt modelId="{100343A4-E1EA-4A16-91F5-76C6AEDE62E2}" type="parTrans" cxnId="{D0C869E5-EF71-4839-A1C1-B94E64612312}">
      <dgm:prSet/>
      <dgm:spPr/>
      <dgm:t>
        <a:bodyPr/>
        <a:lstStyle/>
        <a:p>
          <a:endParaRPr lang="es-EC"/>
        </a:p>
      </dgm:t>
    </dgm:pt>
    <dgm:pt modelId="{1162F621-B5D7-446B-959E-586F2E6880C2}" type="sibTrans" cxnId="{D0C869E5-EF71-4839-A1C1-B94E64612312}">
      <dgm:prSet/>
      <dgm:spPr/>
      <dgm:t>
        <a:bodyPr/>
        <a:lstStyle/>
        <a:p>
          <a:endParaRPr lang="es-EC"/>
        </a:p>
      </dgm:t>
    </dgm:pt>
    <dgm:pt modelId="{DE35BD72-BAD4-4BC9-A116-E6B43FF6F6C0}">
      <dgm:prSet phldrT="[Texto]" custT="1"/>
      <dgm:spPr/>
      <dgm:t>
        <a:bodyPr/>
        <a:lstStyle/>
        <a:p>
          <a:r>
            <a:rPr lang="es-EC" sz="2000" b="1" dirty="0" smtClean="0">
              <a:solidFill>
                <a:schemeClr val="tx1"/>
              </a:solidFill>
              <a:latin typeface="+mj-lt"/>
            </a:rPr>
            <a:t>Proceso administrativo</a:t>
          </a:r>
          <a:endParaRPr lang="es-EC" dirty="0"/>
        </a:p>
      </dgm:t>
    </dgm:pt>
    <dgm:pt modelId="{1A647D51-CF5B-4294-BEDD-9738E2ABF29E}" type="parTrans" cxnId="{B5F7CC82-5F2B-4083-BEB7-016FA5457CC1}">
      <dgm:prSet/>
      <dgm:spPr/>
      <dgm:t>
        <a:bodyPr/>
        <a:lstStyle/>
        <a:p>
          <a:endParaRPr lang="es-EC"/>
        </a:p>
      </dgm:t>
    </dgm:pt>
    <dgm:pt modelId="{582DE087-AD0F-4D98-BA72-E0C328885788}" type="sibTrans" cxnId="{B5F7CC82-5F2B-4083-BEB7-016FA5457CC1}">
      <dgm:prSet/>
      <dgm:spPr/>
      <dgm:t>
        <a:bodyPr/>
        <a:lstStyle/>
        <a:p>
          <a:endParaRPr lang="es-EC"/>
        </a:p>
      </dgm:t>
    </dgm:pt>
    <dgm:pt modelId="{7F73814B-5BA4-4702-A437-6CF9AE2D90D8}">
      <dgm:prSet phldrT="[Texto]"/>
      <dgm:spPr/>
      <dgm:t>
        <a:bodyPr/>
        <a:lstStyle/>
        <a:p>
          <a:r>
            <a:rPr lang="es-ES" dirty="0" err="1" smtClean="0"/>
            <a:t>Koontz</a:t>
          </a:r>
          <a:r>
            <a:rPr lang="es-ES" dirty="0" smtClean="0"/>
            <a:t> y </a:t>
          </a:r>
          <a:r>
            <a:rPr lang="es-ES" dirty="0" err="1" smtClean="0"/>
            <a:t>Weihrich</a:t>
          </a:r>
          <a:r>
            <a:rPr lang="es-ES" dirty="0" smtClean="0"/>
            <a:t> (1998), se define como “el proceso de diseñar y mantener un medio ambiente en el cual los individuos,  que trabajan en grupos, logren eficientemente los objetivos seleccionados, establece cinco funciones fundamentales:</a:t>
          </a:r>
          <a:endParaRPr lang="es-EC" dirty="0"/>
        </a:p>
      </dgm:t>
    </dgm:pt>
    <dgm:pt modelId="{4F05663A-5F25-4AE8-AED5-0B86F06F6F09}" type="parTrans" cxnId="{B5D967B0-1AA7-40DA-B0A6-465D0CEB0C49}">
      <dgm:prSet/>
      <dgm:spPr/>
      <dgm:t>
        <a:bodyPr/>
        <a:lstStyle/>
        <a:p>
          <a:endParaRPr lang="es-ES"/>
        </a:p>
      </dgm:t>
    </dgm:pt>
    <dgm:pt modelId="{8790EB0F-4E2C-4BA9-A3E2-1C2C025B37A0}" type="sibTrans" cxnId="{B5D967B0-1AA7-40DA-B0A6-465D0CEB0C49}">
      <dgm:prSet/>
      <dgm:spPr/>
      <dgm:t>
        <a:bodyPr/>
        <a:lstStyle/>
        <a:p>
          <a:endParaRPr lang="es-ES"/>
        </a:p>
      </dgm:t>
    </dgm:pt>
    <dgm:pt modelId="{C5D92766-53FA-4CF7-A625-04684F7C36B9}" type="pres">
      <dgm:prSet presAssocID="{5DA3D16A-AFB1-4F0C-89C7-D3ECF35817E5}" presName="Name0" presStyleCnt="0">
        <dgm:presLayoutVars>
          <dgm:dir/>
          <dgm:animLvl val="lvl"/>
          <dgm:resizeHandles val="exact"/>
        </dgm:presLayoutVars>
      </dgm:prSet>
      <dgm:spPr/>
      <dgm:t>
        <a:bodyPr/>
        <a:lstStyle/>
        <a:p>
          <a:endParaRPr lang="es-EC"/>
        </a:p>
      </dgm:t>
    </dgm:pt>
    <dgm:pt modelId="{7B7F226B-9881-43A4-9E6C-12F7CB05E364}" type="pres">
      <dgm:prSet presAssocID="{DBEF64AB-E61C-461F-9554-A26C1D521420}" presName="linNode" presStyleCnt="0"/>
      <dgm:spPr/>
    </dgm:pt>
    <dgm:pt modelId="{38E608A6-B2DE-477E-B33A-B60E10219CF7}" type="pres">
      <dgm:prSet presAssocID="{DBEF64AB-E61C-461F-9554-A26C1D521420}" presName="parentText" presStyleLbl="node1" presStyleIdx="0" presStyleCnt="4">
        <dgm:presLayoutVars>
          <dgm:chMax val="1"/>
          <dgm:bulletEnabled val="1"/>
        </dgm:presLayoutVars>
      </dgm:prSet>
      <dgm:spPr/>
      <dgm:t>
        <a:bodyPr/>
        <a:lstStyle/>
        <a:p>
          <a:endParaRPr lang="es-EC"/>
        </a:p>
      </dgm:t>
    </dgm:pt>
    <dgm:pt modelId="{2F7D1D96-F0B0-43C2-87E9-4229F994E66D}" type="pres">
      <dgm:prSet presAssocID="{DBEF64AB-E61C-461F-9554-A26C1D521420}" presName="descendantText" presStyleLbl="alignAccFollowNode1" presStyleIdx="0" presStyleCnt="4">
        <dgm:presLayoutVars>
          <dgm:bulletEnabled val="1"/>
        </dgm:presLayoutVars>
      </dgm:prSet>
      <dgm:spPr/>
      <dgm:t>
        <a:bodyPr/>
        <a:lstStyle/>
        <a:p>
          <a:endParaRPr lang="es-EC"/>
        </a:p>
      </dgm:t>
    </dgm:pt>
    <dgm:pt modelId="{AA3072E5-87CA-4642-9DC2-115DF52DF47E}" type="pres">
      <dgm:prSet presAssocID="{F736F567-8955-4DAA-928E-AA1B59C553DC}" presName="sp" presStyleCnt="0"/>
      <dgm:spPr/>
    </dgm:pt>
    <dgm:pt modelId="{5757A20F-33CE-4063-BBEE-F3767C46B9E7}" type="pres">
      <dgm:prSet presAssocID="{48C8A821-9B2A-41E7-A30A-E84969411B5A}" presName="linNode" presStyleCnt="0"/>
      <dgm:spPr/>
    </dgm:pt>
    <dgm:pt modelId="{9FDF9530-F6EB-4160-8C0B-59DF7D67E7B8}" type="pres">
      <dgm:prSet presAssocID="{48C8A821-9B2A-41E7-A30A-E84969411B5A}" presName="parentText" presStyleLbl="node1" presStyleIdx="1" presStyleCnt="4">
        <dgm:presLayoutVars>
          <dgm:chMax val="1"/>
          <dgm:bulletEnabled val="1"/>
        </dgm:presLayoutVars>
      </dgm:prSet>
      <dgm:spPr/>
      <dgm:t>
        <a:bodyPr/>
        <a:lstStyle/>
        <a:p>
          <a:endParaRPr lang="es-EC"/>
        </a:p>
      </dgm:t>
    </dgm:pt>
    <dgm:pt modelId="{3AF53170-4A0B-4FE2-B003-2D5B3C3448CD}" type="pres">
      <dgm:prSet presAssocID="{48C8A821-9B2A-41E7-A30A-E84969411B5A}" presName="descendantText" presStyleLbl="alignAccFollowNode1" presStyleIdx="1" presStyleCnt="4" custScaleY="103435">
        <dgm:presLayoutVars>
          <dgm:bulletEnabled val="1"/>
        </dgm:presLayoutVars>
      </dgm:prSet>
      <dgm:spPr/>
      <dgm:t>
        <a:bodyPr/>
        <a:lstStyle/>
        <a:p>
          <a:endParaRPr lang="es-EC"/>
        </a:p>
      </dgm:t>
    </dgm:pt>
    <dgm:pt modelId="{87E36F59-97A3-4199-A256-357A6EE69142}" type="pres">
      <dgm:prSet presAssocID="{76D80030-5BE2-4C72-8274-0214DF7D3191}" presName="sp" presStyleCnt="0"/>
      <dgm:spPr/>
    </dgm:pt>
    <dgm:pt modelId="{A652015C-D7DD-494C-B5CF-3D6B1D708465}" type="pres">
      <dgm:prSet presAssocID="{125B5E58-B20B-421C-B742-3ACE4AE3B0D0}" presName="linNode" presStyleCnt="0"/>
      <dgm:spPr/>
    </dgm:pt>
    <dgm:pt modelId="{F962C768-8008-46D7-8BB8-34F7C8E5488C}" type="pres">
      <dgm:prSet presAssocID="{125B5E58-B20B-421C-B742-3ACE4AE3B0D0}" presName="parentText" presStyleLbl="node1" presStyleIdx="2" presStyleCnt="4" custLinFactNeighborY="2385">
        <dgm:presLayoutVars>
          <dgm:chMax val="1"/>
          <dgm:bulletEnabled val="1"/>
        </dgm:presLayoutVars>
      </dgm:prSet>
      <dgm:spPr/>
      <dgm:t>
        <a:bodyPr/>
        <a:lstStyle/>
        <a:p>
          <a:endParaRPr lang="es-EC"/>
        </a:p>
      </dgm:t>
    </dgm:pt>
    <dgm:pt modelId="{611924B6-F32A-43C9-9DD7-6A0E459A8780}" type="pres">
      <dgm:prSet presAssocID="{125B5E58-B20B-421C-B742-3ACE4AE3B0D0}" presName="descendantText" presStyleLbl="alignAccFollowNode1" presStyleIdx="2" presStyleCnt="4" custLinFactNeighborX="-612" custLinFactNeighborY="-10139">
        <dgm:presLayoutVars>
          <dgm:bulletEnabled val="1"/>
        </dgm:presLayoutVars>
      </dgm:prSet>
      <dgm:spPr/>
      <dgm:t>
        <a:bodyPr/>
        <a:lstStyle/>
        <a:p>
          <a:endParaRPr lang="es-EC"/>
        </a:p>
      </dgm:t>
    </dgm:pt>
    <dgm:pt modelId="{186CCE2E-DD89-44C5-BF94-BF2F9AC150C3}" type="pres">
      <dgm:prSet presAssocID="{D166754A-02CB-4ACE-9C6A-25428DB10903}" presName="sp" presStyleCnt="0"/>
      <dgm:spPr/>
    </dgm:pt>
    <dgm:pt modelId="{5514FB1A-7715-4CAA-A6DC-6F07FDAF32F0}" type="pres">
      <dgm:prSet presAssocID="{DE35BD72-BAD4-4BC9-A116-E6B43FF6F6C0}" presName="linNode" presStyleCnt="0"/>
      <dgm:spPr/>
    </dgm:pt>
    <dgm:pt modelId="{C29713F5-13D7-4F63-9F74-599D9F47F99C}" type="pres">
      <dgm:prSet presAssocID="{DE35BD72-BAD4-4BC9-A116-E6B43FF6F6C0}" presName="parentText" presStyleLbl="node1" presStyleIdx="3" presStyleCnt="4">
        <dgm:presLayoutVars>
          <dgm:chMax val="1"/>
          <dgm:bulletEnabled val="1"/>
        </dgm:presLayoutVars>
      </dgm:prSet>
      <dgm:spPr/>
      <dgm:t>
        <a:bodyPr/>
        <a:lstStyle/>
        <a:p>
          <a:endParaRPr lang="es-ES"/>
        </a:p>
      </dgm:t>
    </dgm:pt>
    <dgm:pt modelId="{D22B118E-1E77-4CCA-AFFA-4B49C3022E15}" type="pres">
      <dgm:prSet presAssocID="{DE35BD72-BAD4-4BC9-A116-E6B43FF6F6C0}" presName="descendantText" presStyleLbl="alignAccFollowNode1" presStyleIdx="3" presStyleCnt="4">
        <dgm:presLayoutVars>
          <dgm:bulletEnabled val="1"/>
        </dgm:presLayoutVars>
      </dgm:prSet>
      <dgm:spPr/>
      <dgm:t>
        <a:bodyPr/>
        <a:lstStyle/>
        <a:p>
          <a:endParaRPr lang="es-ES"/>
        </a:p>
      </dgm:t>
    </dgm:pt>
  </dgm:ptLst>
  <dgm:cxnLst>
    <dgm:cxn modelId="{14E57D60-30F0-4B40-B050-7CF8B595BAA8}" srcId="{125B5E58-B20B-421C-B742-3ACE4AE3B0D0}" destId="{9DAD0D4B-A9F3-4AD2-9F0C-68B6D8592448}" srcOrd="0" destOrd="0" parTransId="{0E70352E-0EBB-4399-A6F6-4EF759D25B9E}" sibTransId="{25DA271E-3A8B-4117-A545-9AD2B96E96F7}"/>
    <dgm:cxn modelId="{D53569C6-393E-4C10-AE85-2184197405CA}" type="presOf" srcId="{7F73814B-5BA4-4702-A437-6CF9AE2D90D8}" destId="{D22B118E-1E77-4CCA-AFFA-4B49C3022E15}" srcOrd="0" destOrd="0" presId="urn:microsoft.com/office/officeart/2005/8/layout/vList5"/>
    <dgm:cxn modelId="{7551A47D-82FB-42D0-8B31-C4B2C9390756}" type="presOf" srcId="{DE35BD72-BAD4-4BC9-A116-E6B43FF6F6C0}" destId="{C29713F5-13D7-4F63-9F74-599D9F47F99C}" srcOrd="0" destOrd="0" presId="urn:microsoft.com/office/officeart/2005/8/layout/vList5"/>
    <dgm:cxn modelId="{31D230A7-FE6B-45D1-9CF8-FA5E9EDCC7B2}" srcId="{DBEF64AB-E61C-461F-9554-A26C1D521420}" destId="{90101731-4B42-474E-8C73-47D5FCD8D931}" srcOrd="0" destOrd="0" parTransId="{EAE78A20-0617-4FDB-957E-163D3CCD72FB}" sibTransId="{368C7444-0E0C-41E6-B009-A3C8C133B113}"/>
    <dgm:cxn modelId="{063675A4-05E4-4FDF-AFB5-1E9A3420AA23}" type="presOf" srcId="{5DA3D16A-AFB1-4F0C-89C7-D3ECF35817E5}" destId="{C5D92766-53FA-4CF7-A625-04684F7C36B9}" srcOrd="0" destOrd="0" presId="urn:microsoft.com/office/officeart/2005/8/layout/vList5"/>
    <dgm:cxn modelId="{6BE3DAE0-B9D5-4321-A5C0-C35EEF6E7E54}" type="presOf" srcId="{45E7C6B9-20ED-404B-88BB-E50EA42E2401}" destId="{3AF53170-4A0B-4FE2-B003-2D5B3C3448CD}" srcOrd="0" destOrd="0" presId="urn:microsoft.com/office/officeart/2005/8/layout/vList5"/>
    <dgm:cxn modelId="{2085DFE3-B5A2-42F3-9844-7AE0611917F2}" srcId="{5DA3D16A-AFB1-4F0C-89C7-D3ECF35817E5}" destId="{125B5E58-B20B-421C-B742-3ACE4AE3B0D0}" srcOrd="2" destOrd="0" parTransId="{EEB38F48-CC1B-41E6-876B-FD58E28BF15C}" sibTransId="{D166754A-02CB-4ACE-9C6A-25428DB10903}"/>
    <dgm:cxn modelId="{D0C869E5-EF71-4839-A1C1-B94E64612312}" srcId="{125B5E58-B20B-421C-B742-3ACE4AE3B0D0}" destId="{D20F6AE3-A1FB-4CA2-9DF7-BCE0C314E0A2}" srcOrd="1" destOrd="0" parTransId="{100343A4-E1EA-4A16-91F5-76C6AEDE62E2}" sibTransId="{1162F621-B5D7-446B-959E-586F2E6880C2}"/>
    <dgm:cxn modelId="{4F1B7556-99FC-457C-93E8-F574819DF2CE}" srcId="{5DA3D16A-AFB1-4F0C-89C7-D3ECF35817E5}" destId="{48C8A821-9B2A-41E7-A30A-E84969411B5A}" srcOrd="1" destOrd="0" parTransId="{9ABD27CA-9BF4-4C0D-A229-4C222A958348}" sibTransId="{76D80030-5BE2-4C72-8274-0214DF7D3191}"/>
    <dgm:cxn modelId="{32C25067-2C72-4D2D-BE8C-E754729588AD}" type="presOf" srcId="{125B5E58-B20B-421C-B742-3ACE4AE3B0D0}" destId="{F962C768-8008-46D7-8BB8-34F7C8E5488C}" srcOrd="0" destOrd="0" presId="urn:microsoft.com/office/officeart/2005/8/layout/vList5"/>
    <dgm:cxn modelId="{DE9C1CED-61B1-4ABE-A61B-D296E59DC867}" type="presOf" srcId="{9DAD0D4B-A9F3-4AD2-9F0C-68B6D8592448}" destId="{611924B6-F32A-43C9-9DD7-6A0E459A8780}" srcOrd="0" destOrd="0" presId="urn:microsoft.com/office/officeart/2005/8/layout/vList5"/>
    <dgm:cxn modelId="{C8E495BF-26E0-46D0-B389-D394C17DFAA6}" type="presOf" srcId="{DBEF64AB-E61C-461F-9554-A26C1D521420}" destId="{38E608A6-B2DE-477E-B33A-B60E10219CF7}" srcOrd="0" destOrd="0" presId="urn:microsoft.com/office/officeart/2005/8/layout/vList5"/>
    <dgm:cxn modelId="{AE4CD5A2-D209-4D41-BB67-2280259617F7}" srcId="{5DA3D16A-AFB1-4F0C-89C7-D3ECF35817E5}" destId="{DBEF64AB-E61C-461F-9554-A26C1D521420}" srcOrd="0" destOrd="0" parTransId="{C300EA87-39B5-469F-AB76-B9FB5B98D895}" sibTransId="{F736F567-8955-4DAA-928E-AA1B59C553DC}"/>
    <dgm:cxn modelId="{4AAC3A31-910B-42FF-9FDB-4EE742BDE6A6}" type="presOf" srcId="{D20F6AE3-A1FB-4CA2-9DF7-BCE0C314E0A2}" destId="{611924B6-F32A-43C9-9DD7-6A0E459A8780}" srcOrd="0" destOrd="1" presId="urn:microsoft.com/office/officeart/2005/8/layout/vList5"/>
    <dgm:cxn modelId="{B7A502EB-C88A-4234-A639-D076475C2F7A}" type="presOf" srcId="{90101731-4B42-474E-8C73-47D5FCD8D931}" destId="{2F7D1D96-F0B0-43C2-87E9-4229F994E66D}" srcOrd="0" destOrd="0" presId="urn:microsoft.com/office/officeart/2005/8/layout/vList5"/>
    <dgm:cxn modelId="{B5D967B0-1AA7-40DA-B0A6-465D0CEB0C49}" srcId="{DE35BD72-BAD4-4BC9-A116-E6B43FF6F6C0}" destId="{7F73814B-5BA4-4702-A437-6CF9AE2D90D8}" srcOrd="0" destOrd="0" parTransId="{4F05663A-5F25-4AE8-AED5-0B86F06F6F09}" sibTransId="{8790EB0F-4E2C-4BA9-A3E2-1C2C025B37A0}"/>
    <dgm:cxn modelId="{B5F7CC82-5F2B-4083-BEB7-016FA5457CC1}" srcId="{5DA3D16A-AFB1-4F0C-89C7-D3ECF35817E5}" destId="{DE35BD72-BAD4-4BC9-A116-E6B43FF6F6C0}" srcOrd="3" destOrd="0" parTransId="{1A647D51-CF5B-4294-BEDD-9738E2ABF29E}" sibTransId="{582DE087-AD0F-4D98-BA72-E0C328885788}"/>
    <dgm:cxn modelId="{C225F4D3-9B10-4237-9E1E-345CBA3AD225}" type="presOf" srcId="{48C8A821-9B2A-41E7-A30A-E84969411B5A}" destId="{9FDF9530-F6EB-4160-8C0B-59DF7D67E7B8}" srcOrd="0" destOrd="0" presId="urn:microsoft.com/office/officeart/2005/8/layout/vList5"/>
    <dgm:cxn modelId="{2E83FBD8-C1B5-4C95-B89E-3170379FB862}" srcId="{48C8A821-9B2A-41E7-A30A-E84969411B5A}" destId="{45E7C6B9-20ED-404B-88BB-E50EA42E2401}" srcOrd="0" destOrd="0" parTransId="{4184DCDD-BAB6-4C69-B445-080E114F6B37}" sibTransId="{D3A648E7-ED78-4277-95A9-28190959F966}"/>
    <dgm:cxn modelId="{F77B79A4-425F-44F3-9B2E-BF7F2E138A0D}" type="presParOf" srcId="{C5D92766-53FA-4CF7-A625-04684F7C36B9}" destId="{7B7F226B-9881-43A4-9E6C-12F7CB05E364}" srcOrd="0" destOrd="0" presId="urn:microsoft.com/office/officeart/2005/8/layout/vList5"/>
    <dgm:cxn modelId="{5AF3C2A8-C230-4721-AE6A-9ADB704E77B4}" type="presParOf" srcId="{7B7F226B-9881-43A4-9E6C-12F7CB05E364}" destId="{38E608A6-B2DE-477E-B33A-B60E10219CF7}" srcOrd="0" destOrd="0" presId="urn:microsoft.com/office/officeart/2005/8/layout/vList5"/>
    <dgm:cxn modelId="{D440D862-D0C4-4BB7-959F-FB0295BD7258}" type="presParOf" srcId="{7B7F226B-9881-43A4-9E6C-12F7CB05E364}" destId="{2F7D1D96-F0B0-43C2-87E9-4229F994E66D}" srcOrd="1" destOrd="0" presId="urn:microsoft.com/office/officeart/2005/8/layout/vList5"/>
    <dgm:cxn modelId="{5D3EB62F-705D-4EF3-92F1-3C477AE3D22B}" type="presParOf" srcId="{C5D92766-53FA-4CF7-A625-04684F7C36B9}" destId="{AA3072E5-87CA-4642-9DC2-115DF52DF47E}" srcOrd="1" destOrd="0" presId="urn:microsoft.com/office/officeart/2005/8/layout/vList5"/>
    <dgm:cxn modelId="{B3D7BF40-CD72-4541-9AE9-C7B9AB777D4C}" type="presParOf" srcId="{C5D92766-53FA-4CF7-A625-04684F7C36B9}" destId="{5757A20F-33CE-4063-BBEE-F3767C46B9E7}" srcOrd="2" destOrd="0" presId="urn:microsoft.com/office/officeart/2005/8/layout/vList5"/>
    <dgm:cxn modelId="{352FA25B-BDF6-47E4-A714-FC10E39BA319}" type="presParOf" srcId="{5757A20F-33CE-4063-BBEE-F3767C46B9E7}" destId="{9FDF9530-F6EB-4160-8C0B-59DF7D67E7B8}" srcOrd="0" destOrd="0" presId="urn:microsoft.com/office/officeart/2005/8/layout/vList5"/>
    <dgm:cxn modelId="{9667F5A6-FDA8-490F-B9B5-96F237149065}" type="presParOf" srcId="{5757A20F-33CE-4063-BBEE-F3767C46B9E7}" destId="{3AF53170-4A0B-4FE2-B003-2D5B3C3448CD}" srcOrd="1" destOrd="0" presId="urn:microsoft.com/office/officeart/2005/8/layout/vList5"/>
    <dgm:cxn modelId="{9FFCBA55-3B7E-47F6-BD2D-78F18274129B}" type="presParOf" srcId="{C5D92766-53FA-4CF7-A625-04684F7C36B9}" destId="{87E36F59-97A3-4199-A256-357A6EE69142}" srcOrd="3" destOrd="0" presId="urn:microsoft.com/office/officeart/2005/8/layout/vList5"/>
    <dgm:cxn modelId="{F969073C-2219-455D-AFB6-708EF675BC96}" type="presParOf" srcId="{C5D92766-53FA-4CF7-A625-04684F7C36B9}" destId="{A652015C-D7DD-494C-B5CF-3D6B1D708465}" srcOrd="4" destOrd="0" presId="urn:microsoft.com/office/officeart/2005/8/layout/vList5"/>
    <dgm:cxn modelId="{A799B75F-61D4-4926-90D0-F25BA3A23A3D}" type="presParOf" srcId="{A652015C-D7DD-494C-B5CF-3D6B1D708465}" destId="{F962C768-8008-46D7-8BB8-34F7C8E5488C}" srcOrd="0" destOrd="0" presId="urn:microsoft.com/office/officeart/2005/8/layout/vList5"/>
    <dgm:cxn modelId="{8A67BDB4-D11A-4096-85B2-A8A4B81C79E3}" type="presParOf" srcId="{A652015C-D7DD-494C-B5CF-3D6B1D708465}" destId="{611924B6-F32A-43C9-9DD7-6A0E459A8780}" srcOrd="1" destOrd="0" presId="urn:microsoft.com/office/officeart/2005/8/layout/vList5"/>
    <dgm:cxn modelId="{E8E79511-B2DD-47A8-98D7-5EDAC51AFCC4}" type="presParOf" srcId="{C5D92766-53FA-4CF7-A625-04684F7C36B9}" destId="{186CCE2E-DD89-44C5-BF94-BF2F9AC150C3}" srcOrd="5" destOrd="0" presId="urn:microsoft.com/office/officeart/2005/8/layout/vList5"/>
    <dgm:cxn modelId="{37DE127B-0B58-42F5-A224-666D2E9F61D6}" type="presParOf" srcId="{C5D92766-53FA-4CF7-A625-04684F7C36B9}" destId="{5514FB1A-7715-4CAA-A6DC-6F07FDAF32F0}" srcOrd="6" destOrd="0" presId="urn:microsoft.com/office/officeart/2005/8/layout/vList5"/>
    <dgm:cxn modelId="{E5C6CBFA-3F2E-41CA-B965-C8801613BEDA}" type="presParOf" srcId="{5514FB1A-7715-4CAA-A6DC-6F07FDAF32F0}" destId="{C29713F5-13D7-4F63-9F74-599D9F47F99C}" srcOrd="0" destOrd="0" presId="urn:microsoft.com/office/officeart/2005/8/layout/vList5"/>
    <dgm:cxn modelId="{DE7859CE-2B8E-4FBE-967D-C0F6DD50241B}" type="presParOf" srcId="{5514FB1A-7715-4CAA-A6DC-6F07FDAF32F0}" destId="{D22B118E-1E77-4CCA-AFFA-4B49C3022E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159E3-4999-4F16-8E07-6610531EEB87}" type="doc">
      <dgm:prSet loTypeId="urn:microsoft.com/office/officeart/2005/8/layout/arrow1" loCatId="process" qsTypeId="urn:microsoft.com/office/officeart/2005/8/quickstyle/simple4" qsCatId="simple" csTypeId="urn:microsoft.com/office/officeart/2005/8/colors/accent1_2" csCatId="accent1" phldr="1"/>
      <dgm:spPr/>
      <dgm:t>
        <a:bodyPr/>
        <a:lstStyle/>
        <a:p>
          <a:endParaRPr lang="es-ES"/>
        </a:p>
      </dgm:t>
    </dgm:pt>
    <dgm:pt modelId="{C56E13D5-4638-4C38-8C63-AE9E5E3D2C51}">
      <dgm:prSet phldrT="[Texto]"/>
      <dgm:spPr>
        <a:solidFill>
          <a:srgbClr val="92D050"/>
        </a:solidFill>
      </dgm:spPr>
      <dgm:t>
        <a:bodyPr/>
        <a:lstStyle/>
        <a:p>
          <a:r>
            <a:rPr lang="es-ES" dirty="0" smtClean="0"/>
            <a:t>Administración estratégica </a:t>
          </a:r>
          <a:endParaRPr lang="es-ES" dirty="0"/>
        </a:p>
      </dgm:t>
    </dgm:pt>
    <dgm:pt modelId="{5837AE39-64E8-4F55-8D22-AED4FD32F251}" type="parTrans" cxnId="{93DBA348-12C3-47A5-90F2-AF9EFE21A9A7}">
      <dgm:prSet/>
      <dgm:spPr/>
      <dgm:t>
        <a:bodyPr/>
        <a:lstStyle/>
        <a:p>
          <a:endParaRPr lang="es-ES"/>
        </a:p>
      </dgm:t>
    </dgm:pt>
    <dgm:pt modelId="{D747FF3B-A340-4C00-8DE8-A413C848745D}" type="sibTrans" cxnId="{93DBA348-12C3-47A5-90F2-AF9EFE21A9A7}">
      <dgm:prSet/>
      <dgm:spPr/>
      <dgm:t>
        <a:bodyPr/>
        <a:lstStyle/>
        <a:p>
          <a:endParaRPr lang="es-ES"/>
        </a:p>
      </dgm:t>
    </dgm:pt>
    <dgm:pt modelId="{ACDEDC10-69E7-4E78-AC24-D079FE0D9808}">
      <dgm:prSet phldrT="[Texto]"/>
      <dgm:spPr>
        <a:solidFill>
          <a:srgbClr val="92D050"/>
        </a:solidFill>
      </dgm:spPr>
      <dgm:t>
        <a:bodyPr/>
        <a:lstStyle/>
        <a:p>
          <a:r>
            <a:rPr lang="es-ES" dirty="0" smtClean="0"/>
            <a:t>Planeación estratégica</a:t>
          </a:r>
          <a:endParaRPr lang="es-ES" dirty="0"/>
        </a:p>
      </dgm:t>
    </dgm:pt>
    <dgm:pt modelId="{2B52301B-AB53-4EC6-9AEB-D9E49C5CB4D7}" type="parTrans" cxnId="{0FD31391-24DB-4E96-9EA0-6E77DDAA04FF}">
      <dgm:prSet/>
      <dgm:spPr/>
      <dgm:t>
        <a:bodyPr/>
        <a:lstStyle/>
        <a:p>
          <a:endParaRPr lang="es-ES"/>
        </a:p>
      </dgm:t>
    </dgm:pt>
    <dgm:pt modelId="{79C7A589-6B0D-477E-841D-29C2008F79F6}" type="sibTrans" cxnId="{0FD31391-24DB-4E96-9EA0-6E77DDAA04FF}">
      <dgm:prSet/>
      <dgm:spPr/>
      <dgm:t>
        <a:bodyPr/>
        <a:lstStyle/>
        <a:p>
          <a:endParaRPr lang="es-ES"/>
        </a:p>
      </dgm:t>
    </dgm:pt>
    <dgm:pt modelId="{A9CE8C21-4B98-4842-A9B4-F39907369CBE}" type="pres">
      <dgm:prSet presAssocID="{705159E3-4999-4F16-8E07-6610531EEB87}" presName="cycle" presStyleCnt="0">
        <dgm:presLayoutVars>
          <dgm:dir/>
          <dgm:resizeHandles val="exact"/>
        </dgm:presLayoutVars>
      </dgm:prSet>
      <dgm:spPr/>
      <dgm:t>
        <a:bodyPr/>
        <a:lstStyle/>
        <a:p>
          <a:endParaRPr lang="es-EC"/>
        </a:p>
      </dgm:t>
    </dgm:pt>
    <dgm:pt modelId="{9BE37578-8CAB-4FB2-A541-D4EB03AB2B30}" type="pres">
      <dgm:prSet presAssocID="{C56E13D5-4638-4C38-8C63-AE9E5E3D2C51}" presName="arrow" presStyleLbl="node1" presStyleIdx="0" presStyleCnt="2">
        <dgm:presLayoutVars>
          <dgm:bulletEnabled val="1"/>
        </dgm:presLayoutVars>
      </dgm:prSet>
      <dgm:spPr/>
      <dgm:t>
        <a:bodyPr/>
        <a:lstStyle/>
        <a:p>
          <a:endParaRPr lang="es-ES"/>
        </a:p>
      </dgm:t>
    </dgm:pt>
    <dgm:pt modelId="{C192FE1B-04D1-423E-91D9-AEFFBE8CE25B}" type="pres">
      <dgm:prSet presAssocID="{ACDEDC10-69E7-4E78-AC24-D079FE0D9808}" presName="arrow" presStyleLbl="node1" presStyleIdx="1" presStyleCnt="2">
        <dgm:presLayoutVars>
          <dgm:bulletEnabled val="1"/>
        </dgm:presLayoutVars>
      </dgm:prSet>
      <dgm:spPr/>
      <dgm:t>
        <a:bodyPr/>
        <a:lstStyle/>
        <a:p>
          <a:endParaRPr lang="es-EC"/>
        </a:p>
      </dgm:t>
    </dgm:pt>
  </dgm:ptLst>
  <dgm:cxnLst>
    <dgm:cxn modelId="{93DBA348-12C3-47A5-90F2-AF9EFE21A9A7}" srcId="{705159E3-4999-4F16-8E07-6610531EEB87}" destId="{C56E13D5-4638-4C38-8C63-AE9E5E3D2C51}" srcOrd="0" destOrd="0" parTransId="{5837AE39-64E8-4F55-8D22-AED4FD32F251}" sibTransId="{D747FF3B-A340-4C00-8DE8-A413C848745D}"/>
    <dgm:cxn modelId="{626E87F1-2349-490C-8D00-4D54FC7F256E}" type="presOf" srcId="{705159E3-4999-4F16-8E07-6610531EEB87}" destId="{A9CE8C21-4B98-4842-A9B4-F39907369CBE}" srcOrd="0" destOrd="0" presId="urn:microsoft.com/office/officeart/2005/8/layout/arrow1"/>
    <dgm:cxn modelId="{0FD31391-24DB-4E96-9EA0-6E77DDAA04FF}" srcId="{705159E3-4999-4F16-8E07-6610531EEB87}" destId="{ACDEDC10-69E7-4E78-AC24-D079FE0D9808}" srcOrd="1" destOrd="0" parTransId="{2B52301B-AB53-4EC6-9AEB-D9E49C5CB4D7}" sibTransId="{79C7A589-6B0D-477E-841D-29C2008F79F6}"/>
    <dgm:cxn modelId="{E1E80534-1044-4E7C-8DDD-59FA03B7CE7C}" type="presOf" srcId="{C56E13D5-4638-4C38-8C63-AE9E5E3D2C51}" destId="{9BE37578-8CAB-4FB2-A541-D4EB03AB2B30}" srcOrd="0" destOrd="0" presId="urn:microsoft.com/office/officeart/2005/8/layout/arrow1"/>
    <dgm:cxn modelId="{1E7BC171-77E3-41F7-B108-C1543B672B0B}" type="presOf" srcId="{ACDEDC10-69E7-4E78-AC24-D079FE0D9808}" destId="{C192FE1B-04D1-423E-91D9-AEFFBE8CE25B}" srcOrd="0" destOrd="0" presId="urn:microsoft.com/office/officeart/2005/8/layout/arrow1"/>
    <dgm:cxn modelId="{21A38B19-4EC0-4958-8F04-4F693AF459F6}" type="presParOf" srcId="{A9CE8C21-4B98-4842-A9B4-F39907369CBE}" destId="{9BE37578-8CAB-4FB2-A541-D4EB03AB2B30}" srcOrd="0" destOrd="0" presId="urn:microsoft.com/office/officeart/2005/8/layout/arrow1"/>
    <dgm:cxn modelId="{7C8D3674-802F-47D0-B95F-AB5C01ECD5AC}" type="presParOf" srcId="{A9CE8C21-4B98-4842-A9B4-F39907369CBE}" destId="{C192FE1B-04D1-423E-91D9-AEFFBE8CE25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159E3-4999-4F16-8E07-6610531EEB8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E3340EC3-49E9-4AB1-9BCA-AF06FCDD63A4}">
      <dgm:prSet phldrT="[Texto]"/>
      <dgm:spPr/>
      <dgm:t>
        <a:bodyPr/>
        <a:lstStyle/>
        <a:p>
          <a:r>
            <a:rPr lang="es-ES" dirty="0" smtClean="0">
              <a:solidFill>
                <a:schemeClr val="tx1"/>
              </a:solidFill>
            </a:rPr>
            <a:t>Insumos</a:t>
          </a:r>
          <a:endParaRPr lang="es-ES" dirty="0">
            <a:solidFill>
              <a:schemeClr val="tx1"/>
            </a:solidFill>
          </a:endParaRPr>
        </a:p>
      </dgm:t>
    </dgm:pt>
    <dgm:pt modelId="{263C7055-2C99-4405-AD12-171570BC696A}" type="parTrans" cxnId="{F9E5147C-234C-4C44-A487-928F31805528}">
      <dgm:prSet/>
      <dgm:spPr/>
      <dgm:t>
        <a:bodyPr/>
        <a:lstStyle/>
        <a:p>
          <a:endParaRPr lang="es-ES">
            <a:solidFill>
              <a:schemeClr val="tx1"/>
            </a:solidFill>
          </a:endParaRPr>
        </a:p>
      </dgm:t>
    </dgm:pt>
    <dgm:pt modelId="{EE2A73B0-288C-4F9A-BB07-0FB9F3D1B223}" type="sibTrans" cxnId="{F9E5147C-234C-4C44-A487-928F31805528}">
      <dgm:prSet/>
      <dgm:spPr/>
      <dgm:t>
        <a:bodyPr/>
        <a:lstStyle/>
        <a:p>
          <a:endParaRPr lang="es-ES">
            <a:solidFill>
              <a:schemeClr val="tx1"/>
            </a:solidFill>
          </a:endParaRPr>
        </a:p>
      </dgm:t>
    </dgm:pt>
    <dgm:pt modelId="{B7064E3F-0C95-4DF1-884A-3098B19E5D1B}">
      <dgm:prSet phldrT="[Texto]"/>
      <dgm:spPr/>
      <dgm:t>
        <a:bodyPr/>
        <a:lstStyle/>
        <a:p>
          <a:r>
            <a:rPr lang="es-ES" dirty="0" smtClean="0">
              <a:solidFill>
                <a:schemeClr val="tx1"/>
              </a:solidFill>
            </a:rPr>
            <a:t>Visión, misión, análisis interno y externo, FODA</a:t>
          </a:r>
          <a:endParaRPr lang="es-ES" dirty="0">
            <a:solidFill>
              <a:schemeClr val="tx1"/>
            </a:solidFill>
          </a:endParaRPr>
        </a:p>
      </dgm:t>
    </dgm:pt>
    <dgm:pt modelId="{5B59A9B0-873D-4D23-B7ED-2B12179E96B9}" type="parTrans" cxnId="{BE9B4908-B29F-4365-A938-E8966FB4F708}">
      <dgm:prSet/>
      <dgm:spPr/>
      <dgm:t>
        <a:bodyPr/>
        <a:lstStyle/>
        <a:p>
          <a:endParaRPr lang="es-ES">
            <a:solidFill>
              <a:schemeClr val="tx1"/>
            </a:solidFill>
          </a:endParaRPr>
        </a:p>
      </dgm:t>
    </dgm:pt>
    <dgm:pt modelId="{B0A578D8-B704-467A-B58F-463245CF0936}" type="sibTrans" cxnId="{BE9B4908-B29F-4365-A938-E8966FB4F708}">
      <dgm:prSet/>
      <dgm:spPr/>
      <dgm:t>
        <a:bodyPr/>
        <a:lstStyle/>
        <a:p>
          <a:endParaRPr lang="es-ES">
            <a:solidFill>
              <a:schemeClr val="tx1"/>
            </a:solidFill>
          </a:endParaRPr>
        </a:p>
      </dgm:t>
    </dgm:pt>
    <dgm:pt modelId="{49C811B7-FE45-42FB-A4E5-F20D7A688D2F}">
      <dgm:prSet phldrT="[Texto]"/>
      <dgm:spPr/>
      <dgm:t>
        <a:bodyPr/>
        <a:lstStyle/>
        <a:p>
          <a:r>
            <a:rPr lang="es-ES" dirty="0" smtClean="0">
              <a:solidFill>
                <a:schemeClr val="tx1"/>
              </a:solidFill>
            </a:rPr>
            <a:t>Matriz EFE, matriz EFI, matriz perfil competitivo</a:t>
          </a:r>
          <a:endParaRPr lang="es-ES" dirty="0">
            <a:solidFill>
              <a:schemeClr val="tx1"/>
            </a:solidFill>
          </a:endParaRPr>
        </a:p>
      </dgm:t>
    </dgm:pt>
    <dgm:pt modelId="{17A93F2D-294F-477A-89F1-F20D60C6B805}" type="parTrans" cxnId="{E20DF1C9-3375-40F5-88FD-7AE44BD91A20}">
      <dgm:prSet/>
      <dgm:spPr/>
      <dgm:t>
        <a:bodyPr/>
        <a:lstStyle/>
        <a:p>
          <a:endParaRPr lang="es-ES">
            <a:solidFill>
              <a:schemeClr val="tx1"/>
            </a:solidFill>
          </a:endParaRPr>
        </a:p>
      </dgm:t>
    </dgm:pt>
    <dgm:pt modelId="{7A907EE4-0862-4BC1-A0EF-5CC43ED86C9B}" type="sibTrans" cxnId="{E20DF1C9-3375-40F5-88FD-7AE44BD91A20}">
      <dgm:prSet/>
      <dgm:spPr/>
      <dgm:t>
        <a:bodyPr/>
        <a:lstStyle/>
        <a:p>
          <a:endParaRPr lang="es-ES">
            <a:solidFill>
              <a:schemeClr val="tx1"/>
            </a:solidFill>
          </a:endParaRPr>
        </a:p>
      </dgm:t>
    </dgm:pt>
    <dgm:pt modelId="{035E7DC6-57C4-43A7-A7EE-23C8CE5F34FD}">
      <dgm:prSet phldrT="[Texto]"/>
      <dgm:spPr/>
      <dgm:t>
        <a:bodyPr/>
        <a:lstStyle/>
        <a:p>
          <a:r>
            <a:rPr lang="es-ES" dirty="0" smtClean="0">
              <a:solidFill>
                <a:schemeClr val="tx1"/>
              </a:solidFill>
            </a:rPr>
            <a:t>Adecuación</a:t>
          </a:r>
          <a:endParaRPr lang="es-ES" dirty="0">
            <a:solidFill>
              <a:schemeClr val="tx1"/>
            </a:solidFill>
          </a:endParaRPr>
        </a:p>
      </dgm:t>
    </dgm:pt>
    <dgm:pt modelId="{CC0DCD81-D40C-4884-9D58-5DDFEFE19869}" type="parTrans" cxnId="{337D538C-0736-43E4-95B5-469376565BFD}">
      <dgm:prSet/>
      <dgm:spPr/>
      <dgm:t>
        <a:bodyPr/>
        <a:lstStyle/>
        <a:p>
          <a:endParaRPr lang="es-ES">
            <a:solidFill>
              <a:schemeClr val="tx1"/>
            </a:solidFill>
          </a:endParaRPr>
        </a:p>
      </dgm:t>
    </dgm:pt>
    <dgm:pt modelId="{68978A16-7355-4675-ABC3-6F723BBB0BFF}" type="sibTrans" cxnId="{337D538C-0736-43E4-95B5-469376565BFD}">
      <dgm:prSet/>
      <dgm:spPr/>
      <dgm:t>
        <a:bodyPr/>
        <a:lstStyle/>
        <a:p>
          <a:endParaRPr lang="es-ES">
            <a:solidFill>
              <a:schemeClr val="tx1"/>
            </a:solidFill>
          </a:endParaRPr>
        </a:p>
      </dgm:t>
    </dgm:pt>
    <dgm:pt modelId="{FC5953EF-ACCC-4373-B274-EED5868A9733}">
      <dgm:prSet phldrT="[Texto]"/>
      <dgm:spPr/>
      <dgm:t>
        <a:bodyPr/>
        <a:lstStyle/>
        <a:p>
          <a:r>
            <a:rPr lang="es-ES" dirty="0" smtClean="0"/>
            <a:t>La organización entre sus recursos y habilidades internas y las oportunidades y riesgos creados por sus factores externos </a:t>
          </a:r>
          <a:endParaRPr lang="es-ES" dirty="0">
            <a:solidFill>
              <a:schemeClr val="tx1"/>
            </a:solidFill>
          </a:endParaRPr>
        </a:p>
      </dgm:t>
    </dgm:pt>
    <dgm:pt modelId="{24351A23-2F36-4727-AB52-B8247E46F02A}" type="parTrans" cxnId="{D2D0268A-CCB1-4DDF-996E-E52A4ADCAC0B}">
      <dgm:prSet/>
      <dgm:spPr/>
      <dgm:t>
        <a:bodyPr/>
        <a:lstStyle/>
        <a:p>
          <a:endParaRPr lang="es-ES">
            <a:solidFill>
              <a:schemeClr val="tx1"/>
            </a:solidFill>
          </a:endParaRPr>
        </a:p>
      </dgm:t>
    </dgm:pt>
    <dgm:pt modelId="{2324C1FB-2A6B-4296-BA66-5DD13E2DF05B}" type="sibTrans" cxnId="{D2D0268A-CCB1-4DDF-996E-E52A4ADCAC0B}">
      <dgm:prSet/>
      <dgm:spPr/>
      <dgm:t>
        <a:bodyPr/>
        <a:lstStyle/>
        <a:p>
          <a:endParaRPr lang="es-ES">
            <a:solidFill>
              <a:schemeClr val="tx1"/>
            </a:solidFill>
          </a:endParaRPr>
        </a:p>
      </dgm:t>
    </dgm:pt>
    <dgm:pt modelId="{E709E9A1-8529-431F-8E81-F2D4681FB349}">
      <dgm:prSet phldrT="[Texto]"/>
      <dgm:spPr/>
      <dgm:t>
        <a:bodyPr/>
        <a:lstStyle/>
        <a:p>
          <a:r>
            <a:rPr lang="es-ES" dirty="0" smtClean="0">
              <a:solidFill>
                <a:schemeClr val="tx1"/>
              </a:solidFill>
            </a:rPr>
            <a:t>La matriz de posición estratégica y evaluación de la acción PEYEA, la matriz IE, la matriz Estrategia principal y la matriz de BCG.</a:t>
          </a:r>
          <a:endParaRPr lang="es-ES" dirty="0">
            <a:solidFill>
              <a:schemeClr val="tx1"/>
            </a:solidFill>
          </a:endParaRPr>
        </a:p>
      </dgm:t>
    </dgm:pt>
    <dgm:pt modelId="{05F5A1D1-3883-4BCC-93A8-EE87A42B066D}" type="parTrans" cxnId="{5BE1D4BF-A2B0-42CA-A414-FCF840488537}">
      <dgm:prSet/>
      <dgm:spPr/>
      <dgm:t>
        <a:bodyPr/>
        <a:lstStyle/>
        <a:p>
          <a:endParaRPr lang="es-ES">
            <a:solidFill>
              <a:schemeClr val="tx1"/>
            </a:solidFill>
          </a:endParaRPr>
        </a:p>
      </dgm:t>
    </dgm:pt>
    <dgm:pt modelId="{55AFBCA9-C13F-404A-9850-91D41C2FB667}" type="sibTrans" cxnId="{5BE1D4BF-A2B0-42CA-A414-FCF840488537}">
      <dgm:prSet/>
      <dgm:spPr/>
      <dgm:t>
        <a:bodyPr/>
        <a:lstStyle/>
        <a:p>
          <a:endParaRPr lang="es-ES">
            <a:solidFill>
              <a:schemeClr val="tx1"/>
            </a:solidFill>
          </a:endParaRPr>
        </a:p>
      </dgm:t>
    </dgm:pt>
    <dgm:pt modelId="{D473B117-4E38-4D6C-9AEF-9C14E7CB5940}">
      <dgm:prSet phldrT="[Texto]"/>
      <dgm:spPr/>
      <dgm:t>
        <a:bodyPr/>
        <a:lstStyle/>
        <a:p>
          <a:r>
            <a:rPr lang="es-ES" dirty="0" smtClean="0">
              <a:solidFill>
                <a:schemeClr val="tx1"/>
              </a:solidFill>
            </a:rPr>
            <a:t>Decisión</a:t>
          </a:r>
          <a:endParaRPr lang="es-ES" dirty="0">
            <a:solidFill>
              <a:schemeClr val="tx1"/>
            </a:solidFill>
          </a:endParaRPr>
        </a:p>
      </dgm:t>
    </dgm:pt>
    <dgm:pt modelId="{AED407C9-8BCF-4D56-821B-F3FD1CB2B31D}" type="parTrans" cxnId="{F34551E2-E638-40CA-9CBF-B87E3708A8EE}">
      <dgm:prSet/>
      <dgm:spPr/>
      <dgm:t>
        <a:bodyPr/>
        <a:lstStyle/>
        <a:p>
          <a:endParaRPr lang="es-ES">
            <a:solidFill>
              <a:schemeClr val="tx1"/>
            </a:solidFill>
          </a:endParaRPr>
        </a:p>
      </dgm:t>
    </dgm:pt>
    <dgm:pt modelId="{EC26D4C4-67A4-4858-827E-C6F7F9F44F80}" type="sibTrans" cxnId="{F34551E2-E638-40CA-9CBF-B87E3708A8EE}">
      <dgm:prSet/>
      <dgm:spPr/>
      <dgm:t>
        <a:bodyPr/>
        <a:lstStyle/>
        <a:p>
          <a:endParaRPr lang="es-ES">
            <a:solidFill>
              <a:schemeClr val="tx1"/>
            </a:solidFill>
          </a:endParaRPr>
        </a:p>
      </dgm:t>
    </dgm:pt>
    <dgm:pt modelId="{42102F9F-51EB-4579-8A17-970849C70693}">
      <dgm:prSet phldrT="[Texto]"/>
      <dgm:spPr/>
      <dgm:t>
        <a:bodyPr/>
        <a:lstStyle/>
        <a:p>
          <a:r>
            <a:rPr lang="es-ES" dirty="0" smtClean="0"/>
            <a:t>Utiliza el análisis realizado en la etapa 1 y los resultados de la etapa 2 para efectuar una elección objetiva entre las estrategias alternativas. </a:t>
          </a:r>
          <a:endParaRPr lang="es-ES" dirty="0">
            <a:solidFill>
              <a:schemeClr val="tx1"/>
            </a:solidFill>
          </a:endParaRPr>
        </a:p>
      </dgm:t>
    </dgm:pt>
    <dgm:pt modelId="{A3F3FDAA-7D61-4CFC-82FA-8825B4F442B6}" type="parTrans" cxnId="{3ECE34C2-FAB3-4D35-BB5B-93BA6EA57004}">
      <dgm:prSet/>
      <dgm:spPr/>
      <dgm:t>
        <a:bodyPr/>
        <a:lstStyle/>
        <a:p>
          <a:endParaRPr lang="es-ES">
            <a:solidFill>
              <a:schemeClr val="tx1"/>
            </a:solidFill>
          </a:endParaRPr>
        </a:p>
      </dgm:t>
    </dgm:pt>
    <dgm:pt modelId="{11E083D2-A06E-465D-8011-7D90430C19A8}" type="sibTrans" cxnId="{3ECE34C2-FAB3-4D35-BB5B-93BA6EA57004}">
      <dgm:prSet/>
      <dgm:spPr/>
      <dgm:t>
        <a:bodyPr/>
        <a:lstStyle/>
        <a:p>
          <a:endParaRPr lang="es-ES">
            <a:solidFill>
              <a:schemeClr val="tx1"/>
            </a:solidFill>
          </a:endParaRPr>
        </a:p>
      </dgm:t>
    </dgm:pt>
    <dgm:pt modelId="{9E6FF46A-B4A1-4238-95AA-303858B7C71C}">
      <dgm:prSet phldrT="[Texto]"/>
      <dgm:spPr/>
      <dgm:t>
        <a:bodyPr/>
        <a:lstStyle/>
        <a:p>
          <a:r>
            <a:rPr lang="es-ES" dirty="0" smtClean="0"/>
            <a:t>La matriz cuantitativa de la planificación estratégica MCPE, </a:t>
          </a:r>
          <a:endParaRPr lang="es-ES" dirty="0">
            <a:solidFill>
              <a:schemeClr val="tx1"/>
            </a:solidFill>
          </a:endParaRPr>
        </a:p>
      </dgm:t>
    </dgm:pt>
    <dgm:pt modelId="{B0D41E4B-266F-4DDA-AC36-277E9629BAEA}" type="parTrans" cxnId="{5E3EFC74-FF54-475A-9878-412613304445}">
      <dgm:prSet/>
      <dgm:spPr/>
      <dgm:t>
        <a:bodyPr/>
        <a:lstStyle/>
        <a:p>
          <a:endParaRPr lang="es-ES">
            <a:solidFill>
              <a:schemeClr val="tx1"/>
            </a:solidFill>
          </a:endParaRPr>
        </a:p>
      </dgm:t>
    </dgm:pt>
    <dgm:pt modelId="{D4F69127-19C2-43A9-9B79-B0723F3E4830}" type="sibTrans" cxnId="{5E3EFC74-FF54-475A-9878-412613304445}">
      <dgm:prSet/>
      <dgm:spPr/>
      <dgm:t>
        <a:bodyPr/>
        <a:lstStyle/>
        <a:p>
          <a:endParaRPr lang="es-ES">
            <a:solidFill>
              <a:schemeClr val="tx1"/>
            </a:solidFill>
          </a:endParaRPr>
        </a:p>
      </dgm:t>
    </dgm:pt>
    <dgm:pt modelId="{0F30C35E-7ECF-4095-AA41-76EF94938033}" type="pres">
      <dgm:prSet presAssocID="{705159E3-4999-4F16-8E07-6610531EEB87}" presName="Name0" presStyleCnt="0">
        <dgm:presLayoutVars>
          <dgm:dir/>
          <dgm:animLvl val="lvl"/>
          <dgm:resizeHandles val="exact"/>
        </dgm:presLayoutVars>
      </dgm:prSet>
      <dgm:spPr/>
      <dgm:t>
        <a:bodyPr/>
        <a:lstStyle/>
        <a:p>
          <a:endParaRPr lang="es-EC"/>
        </a:p>
      </dgm:t>
    </dgm:pt>
    <dgm:pt modelId="{7FC6A237-12A5-4F06-AFCC-38CCEDD14BE5}" type="pres">
      <dgm:prSet presAssocID="{D473B117-4E38-4D6C-9AEF-9C14E7CB5940}" presName="boxAndChildren" presStyleCnt="0"/>
      <dgm:spPr/>
    </dgm:pt>
    <dgm:pt modelId="{68C485D9-F568-41D9-9F34-82D4AEB95999}" type="pres">
      <dgm:prSet presAssocID="{D473B117-4E38-4D6C-9AEF-9C14E7CB5940}" presName="parentTextBox" presStyleLbl="node1" presStyleIdx="0" presStyleCnt="3"/>
      <dgm:spPr/>
      <dgm:t>
        <a:bodyPr/>
        <a:lstStyle/>
        <a:p>
          <a:endParaRPr lang="es-EC"/>
        </a:p>
      </dgm:t>
    </dgm:pt>
    <dgm:pt modelId="{4B333DF4-B443-45D6-96DE-B8C08DEE82CC}" type="pres">
      <dgm:prSet presAssocID="{D473B117-4E38-4D6C-9AEF-9C14E7CB5940}" presName="entireBox" presStyleLbl="node1" presStyleIdx="0" presStyleCnt="3"/>
      <dgm:spPr/>
      <dgm:t>
        <a:bodyPr/>
        <a:lstStyle/>
        <a:p>
          <a:endParaRPr lang="es-EC"/>
        </a:p>
      </dgm:t>
    </dgm:pt>
    <dgm:pt modelId="{668549F2-026E-4F8F-B212-EF0356DC0D21}" type="pres">
      <dgm:prSet presAssocID="{D473B117-4E38-4D6C-9AEF-9C14E7CB5940}" presName="descendantBox" presStyleCnt="0"/>
      <dgm:spPr/>
    </dgm:pt>
    <dgm:pt modelId="{E8054B4F-F2ED-4520-9E37-FF1C2E1C6CF9}" type="pres">
      <dgm:prSet presAssocID="{42102F9F-51EB-4579-8A17-970849C70693}" presName="childTextBox" presStyleLbl="fgAccFollowNode1" presStyleIdx="0" presStyleCnt="6">
        <dgm:presLayoutVars>
          <dgm:bulletEnabled val="1"/>
        </dgm:presLayoutVars>
      </dgm:prSet>
      <dgm:spPr/>
      <dgm:t>
        <a:bodyPr/>
        <a:lstStyle/>
        <a:p>
          <a:endParaRPr lang="es-ES"/>
        </a:p>
      </dgm:t>
    </dgm:pt>
    <dgm:pt modelId="{707D3971-E7F7-4049-A096-A43A32F22A5B}" type="pres">
      <dgm:prSet presAssocID="{9E6FF46A-B4A1-4238-95AA-303858B7C71C}" presName="childTextBox" presStyleLbl="fgAccFollowNode1" presStyleIdx="1" presStyleCnt="6">
        <dgm:presLayoutVars>
          <dgm:bulletEnabled val="1"/>
        </dgm:presLayoutVars>
      </dgm:prSet>
      <dgm:spPr/>
      <dgm:t>
        <a:bodyPr/>
        <a:lstStyle/>
        <a:p>
          <a:endParaRPr lang="es-ES"/>
        </a:p>
      </dgm:t>
    </dgm:pt>
    <dgm:pt modelId="{BAE1D082-7AFA-4EFA-AC07-1109F45B66C9}" type="pres">
      <dgm:prSet presAssocID="{68978A16-7355-4675-ABC3-6F723BBB0BFF}" presName="sp" presStyleCnt="0"/>
      <dgm:spPr/>
    </dgm:pt>
    <dgm:pt modelId="{27FC4480-8F34-4EA5-B5D5-FE2F4EAE7E87}" type="pres">
      <dgm:prSet presAssocID="{035E7DC6-57C4-43A7-A7EE-23C8CE5F34FD}" presName="arrowAndChildren" presStyleCnt="0"/>
      <dgm:spPr/>
    </dgm:pt>
    <dgm:pt modelId="{DE01F527-1E9F-4B18-8AA4-6660D8F39371}" type="pres">
      <dgm:prSet presAssocID="{035E7DC6-57C4-43A7-A7EE-23C8CE5F34FD}" presName="parentTextArrow" presStyleLbl="node1" presStyleIdx="0" presStyleCnt="3"/>
      <dgm:spPr/>
      <dgm:t>
        <a:bodyPr/>
        <a:lstStyle/>
        <a:p>
          <a:endParaRPr lang="es-ES"/>
        </a:p>
      </dgm:t>
    </dgm:pt>
    <dgm:pt modelId="{C55684F0-8271-4AB7-BADE-EE03B2109997}" type="pres">
      <dgm:prSet presAssocID="{035E7DC6-57C4-43A7-A7EE-23C8CE5F34FD}" presName="arrow" presStyleLbl="node1" presStyleIdx="1" presStyleCnt="3"/>
      <dgm:spPr/>
      <dgm:t>
        <a:bodyPr/>
        <a:lstStyle/>
        <a:p>
          <a:endParaRPr lang="es-ES"/>
        </a:p>
      </dgm:t>
    </dgm:pt>
    <dgm:pt modelId="{C52265C2-BC8C-4ED4-93B0-87E942E09D2F}" type="pres">
      <dgm:prSet presAssocID="{035E7DC6-57C4-43A7-A7EE-23C8CE5F34FD}" presName="descendantArrow" presStyleCnt="0"/>
      <dgm:spPr/>
    </dgm:pt>
    <dgm:pt modelId="{A0E0EFE4-0CFF-4CE8-BA39-0FA01C0B89AD}" type="pres">
      <dgm:prSet presAssocID="{FC5953EF-ACCC-4373-B274-EED5868A9733}" presName="childTextArrow" presStyleLbl="fgAccFollowNode1" presStyleIdx="2" presStyleCnt="6">
        <dgm:presLayoutVars>
          <dgm:bulletEnabled val="1"/>
        </dgm:presLayoutVars>
      </dgm:prSet>
      <dgm:spPr/>
      <dgm:t>
        <a:bodyPr/>
        <a:lstStyle/>
        <a:p>
          <a:endParaRPr lang="es-ES"/>
        </a:p>
      </dgm:t>
    </dgm:pt>
    <dgm:pt modelId="{2CACB651-9B1C-45CF-92AE-97B2CB47818B}" type="pres">
      <dgm:prSet presAssocID="{E709E9A1-8529-431F-8E81-F2D4681FB349}" presName="childTextArrow" presStyleLbl="fgAccFollowNode1" presStyleIdx="3" presStyleCnt="6">
        <dgm:presLayoutVars>
          <dgm:bulletEnabled val="1"/>
        </dgm:presLayoutVars>
      </dgm:prSet>
      <dgm:spPr/>
      <dgm:t>
        <a:bodyPr/>
        <a:lstStyle/>
        <a:p>
          <a:endParaRPr lang="es-ES"/>
        </a:p>
      </dgm:t>
    </dgm:pt>
    <dgm:pt modelId="{3FB6A277-C9B4-4EC2-B69E-0A55BA2E2331}" type="pres">
      <dgm:prSet presAssocID="{EE2A73B0-288C-4F9A-BB07-0FB9F3D1B223}" presName="sp" presStyleCnt="0"/>
      <dgm:spPr/>
    </dgm:pt>
    <dgm:pt modelId="{7691BE19-83EB-46CF-8562-C55D929654B7}" type="pres">
      <dgm:prSet presAssocID="{E3340EC3-49E9-4AB1-9BCA-AF06FCDD63A4}" presName="arrowAndChildren" presStyleCnt="0"/>
      <dgm:spPr/>
    </dgm:pt>
    <dgm:pt modelId="{04178C0E-0209-4DE9-B561-F94DA4C83BF8}" type="pres">
      <dgm:prSet presAssocID="{E3340EC3-49E9-4AB1-9BCA-AF06FCDD63A4}" presName="parentTextArrow" presStyleLbl="node1" presStyleIdx="1" presStyleCnt="3"/>
      <dgm:spPr/>
      <dgm:t>
        <a:bodyPr/>
        <a:lstStyle/>
        <a:p>
          <a:endParaRPr lang="es-ES"/>
        </a:p>
      </dgm:t>
    </dgm:pt>
    <dgm:pt modelId="{3837D030-044D-4617-82E0-392B065E71C9}" type="pres">
      <dgm:prSet presAssocID="{E3340EC3-49E9-4AB1-9BCA-AF06FCDD63A4}" presName="arrow" presStyleLbl="node1" presStyleIdx="2" presStyleCnt="3"/>
      <dgm:spPr/>
      <dgm:t>
        <a:bodyPr/>
        <a:lstStyle/>
        <a:p>
          <a:endParaRPr lang="es-ES"/>
        </a:p>
      </dgm:t>
    </dgm:pt>
    <dgm:pt modelId="{4D6CBDCD-D452-4EC5-917C-890E67855AB3}" type="pres">
      <dgm:prSet presAssocID="{E3340EC3-49E9-4AB1-9BCA-AF06FCDD63A4}" presName="descendantArrow" presStyleCnt="0"/>
      <dgm:spPr/>
    </dgm:pt>
    <dgm:pt modelId="{E88D3FA3-1FDD-40A8-96A2-145BBE834F08}" type="pres">
      <dgm:prSet presAssocID="{B7064E3F-0C95-4DF1-884A-3098B19E5D1B}" presName="childTextArrow" presStyleLbl="fgAccFollowNode1" presStyleIdx="4" presStyleCnt="6">
        <dgm:presLayoutVars>
          <dgm:bulletEnabled val="1"/>
        </dgm:presLayoutVars>
      </dgm:prSet>
      <dgm:spPr/>
      <dgm:t>
        <a:bodyPr/>
        <a:lstStyle/>
        <a:p>
          <a:endParaRPr lang="es-ES"/>
        </a:p>
      </dgm:t>
    </dgm:pt>
    <dgm:pt modelId="{45B1CD0E-4A94-47C6-86B7-3AE9F6536C0D}" type="pres">
      <dgm:prSet presAssocID="{49C811B7-FE45-42FB-A4E5-F20D7A688D2F}" presName="childTextArrow" presStyleLbl="fgAccFollowNode1" presStyleIdx="5" presStyleCnt="6">
        <dgm:presLayoutVars>
          <dgm:bulletEnabled val="1"/>
        </dgm:presLayoutVars>
      </dgm:prSet>
      <dgm:spPr/>
      <dgm:t>
        <a:bodyPr/>
        <a:lstStyle/>
        <a:p>
          <a:endParaRPr lang="es-ES"/>
        </a:p>
      </dgm:t>
    </dgm:pt>
  </dgm:ptLst>
  <dgm:cxnLst>
    <dgm:cxn modelId="{740B07FB-92BA-4810-B87A-5AE17303A103}" type="presOf" srcId="{9E6FF46A-B4A1-4238-95AA-303858B7C71C}" destId="{707D3971-E7F7-4049-A096-A43A32F22A5B}" srcOrd="0" destOrd="0" presId="urn:microsoft.com/office/officeart/2005/8/layout/process4"/>
    <dgm:cxn modelId="{616E31AF-082C-48F2-8D77-26D2AE26334A}" type="presOf" srcId="{D473B117-4E38-4D6C-9AEF-9C14E7CB5940}" destId="{68C485D9-F568-41D9-9F34-82D4AEB95999}" srcOrd="0" destOrd="0" presId="urn:microsoft.com/office/officeart/2005/8/layout/process4"/>
    <dgm:cxn modelId="{BE9B4908-B29F-4365-A938-E8966FB4F708}" srcId="{E3340EC3-49E9-4AB1-9BCA-AF06FCDD63A4}" destId="{B7064E3F-0C95-4DF1-884A-3098B19E5D1B}" srcOrd="0" destOrd="0" parTransId="{5B59A9B0-873D-4D23-B7ED-2B12179E96B9}" sibTransId="{B0A578D8-B704-467A-B58F-463245CF0936}"/>
    <dgm:cxn modelId="{FB2F66A3-39E9-463D-BE09-2FFCF3157145}" type="presOf" srcId="{705159E3-4999-4F16-8E07-6610531EEB87}" destId="{0F30C35E-7ECF-4095-AA41-76EF94938033}" srcOrd="0" destOrd="0" presId="urn:microsoft.com/office/officeart/2005/8/layout/process4"/>
    <dgm:cxn modelId="{337D538C-0736-43E4-95B5-469376565BFD}" srcId="{705159E3-4999-4F16-8E07-6610531EEB87}" destId="{035E7DC6-57C4-43A7-A7EE-23C8CE5F34FD}" srcOrd="1" destOrd="0" parTransId="{CC0DCD81-D40C-4884-9D58-5DDFEFE19869}" sibTransId="{68978A16-7355-4675-ABC3-6F723BBB0BFF}"/>
    <dgm:cxn modelId="{BB3C0B9F-15DD-46D8-AC20-D1EE35EA54EC}" type="presOf" srcId="{E3340EC3-49E9-4AB1-9BCA-AF06FCDD63A4}" destId="{04178C0E-0209-4DE9-B561-F94DA4C83BF8}" srcOrd="0" destOrd="0" presId="urn:microsoft.com/office/officeart/2005/8/layout/process4"/>
    <dgm:cxn modelId="{D4F5A538-47EC-4BFC-9603-3AD03ACC5DD2}" type="presOf" srcId="{42102F9F-51EB-4579-8A17-970849C70693}" destId="{E8054B4F-F2ED-4520-9E37-FF1C2E1C6CF9}" srcOrd="0" destOrd="0" presId="urn:microsoft.com/office/officeart/2005/8/layout/process4"/>
    <dgm:cxn modelId="{8A04E340-BE3A-499F-8477-98093E474606}" type="presOf" srcId="{035E7DC6-57C4-43A7-A7EE-23C8CE5F34FD}" destId="{C55684F0-8271-4AB7-BADE-EE03B2109997}" srcOrd="1" destOrd="0" presId="urn:microsoft.com/office/officeart/2005/8/layout/process4"/>
    <dgm:cxn modelId="{D2D0268A-CCB1-4DDF-996E-E52A4ADCAC0B}" srcId="{035E7DC6-57C4-43A7-A7EE-23C8CE5F34FD}" destId="{FC5953EF-ACCC-4373-B274-EED5868A9733}" srcOrd="0" destOrd="0" parTransId="{24351A23-2F36-4727-AB52-B8247E46F02A}" sibTransId="{2324C1FB-2A6B-4296-BA66-5DD13E2DF05B}"/>
    <dgm:cxn modelId="{BB23AF51-2EA6-4EBA-9B86-A182FA8B8536}" type="presOf" srcId="{E3340EC3-49E9-4AB1-9BCA-AF06FCDD63A4}" destId="{3837D030-044D-4617-82E0-392B065E71C9}" srcOrd="1" destOrd="0" presId="urn:microsoft.com/office/officeart/2005/8/layout/process4"/>
    <dgm:cxn modelId="{8D170631-0769-4623-819A-7B8AFEFF0621}" type="presOf" srcId="{035E7DC6-57C4-43A7-A7EE-23C8CE5F34FD}" destId="{DE01F527-1E9F-4B18-8AA4-6660D8F39371}" srcOrd="0" destOrd="0" presId="urn:microsoft.com/office/officeart/2005/8/layout/process4"/>
    <dgm:cxn modelId="{5AE0B921-C603-4E2A-8D33-773417BAFB1D}" type="presOf" srcId="{FC5953EF-ACCC-4373-B274-EED5868A9733}" destId="{A0E0EFE4-0CFF-4CE8-BA39-0FA01C0B89AD}" srcOrd="0" destOrd="0" presId="urn:microsoft.com/office/officeart/2005/8/layout/process4"/>
    <dgm:cxn modelId="{3ECE34C2-FAB3-4D35-BB5B-93BA6EA57004}" srcId="{D473B117-4E38-4D6C-9AEF-9C14E7CB5940}" destId="{42102F9F-51EB-4579-8A17-970849C70693}" srcOrd="0" destOrd="0" parTransId="{A3F3FDAA-7D61-4CFC-82FA-8825B4F442B6}" sibTransId="{11E083D2-A06E-465D-8011-7D90430C19A8}"/>
    <dgm:cxn modelId="{5F380381-31D2-4061-ADAE-AC4FF953CBF0}" type="presOf" srcId="{49C811B7-FE45-42FB-A4E5-F20D7A688D2F}" destId="{45B1CD0E-4A94-47C6-86B7-3AE9F6536C0D}" srcOrd="0" destOrd="0" presId="urn:microsoft.com/office/officeart/2005/8/layout/process4"/>
    <dgm:cxn modelId="{5E3EFC74-FF54-475A-9878-412613304445}" srcId="{D473B117-4E38-4D6C-9AEF-9C14E7CB5940}" destId="{9E6FF46A-B4A1-4238-95AA-303858B7C71C}" srcOrd="1" destOrd="0" parTransId="{B0D41E4B-266F-4DDA-AC36-277E9629BAEA}" sibTransId="{D4F69127-19C2-43A9-9B79-B0723F3E4830}"/>
    <dgm:cxn modelId="{F34551E2-E638-40CA-9CBF-B87E3708A8EE}" srcId="{705159E3-4999-4F16-8E07-6610531EEB87}" destId="{D473B117-4E38-4D6C-9AEF-9C14E7CB5940}" srcOrd="2" destOrd="0" parTransId="{AED407C9-8BCF-4D56-821B-F3FD1CB2B31D}" sibTransId="{EC26D4C4-67A4-4858-827E-C6F7F9F44F80}"/>
    <dgm:cxn modelId="{995CFCE4-0A62-471A-8AC7-24869AF9D4A9}" type="presOf" srcId="{B7064E3F-0C95-4DF1-884A-3098B19E5D1B}" destId="{E88D3FA3-1FDD-40A8-96A2-145BBE834F08}" srcOrd="0" destOrd="0" presId="urn:microsoft.com/office/officeart/2005/8/layout/process4"/>
    <dgm:cxn modelId="{D45B4C81-EE6D-4EB5-9DE8-C0B651025243}" type="presOf" srcId="{E709E9A1-8529-431F-8E81-F2D4681FB349}" destId="{2CACB651-9B1C-45CF-92AE-97B2CB47818B}" srcOrd="0" destOrd="0" presId="urn:microsoft.com/office/officeart/2005/8/layout/process4"/>
    <dgm:cxn modelId="{5BE1D4BF-A2B0-42CA-A414-FCF840488537}" srcId="{035E7DC6-57C4-43A7-A7EE-23C8CE5F34FD}" destId="{E709E9A1-8529-431F-8E81-F2D4681FB349}" srcOrd="1" destOrd="0" parTransId="{05F5A1D1-3883-4BCC-93A8-EE87A42B066D}" sibTransId="{55AFBCA9-C13F-404A-9850-91D41C2FB667}"/>
    <dgm:cxn modelId="{7B96DB22-5798-4388-8070-18DBBC96DF8A}" type="presOf" srcId="{D473B117-4E38-4D6C-9AEF-9C14E7CB5940}" destId="{4B333DF4-B443-45D6-96DE-B8C08DEE82CC}" srcOrd="1" destOrd="0" presId="urn:microsoft.com/office/officeart/2005/8/layout/process4"/>
    <dgm:cxn modelId="{F9E5147C-234C-4C44-A487-928F31805528}" srcId="{705159E3-4999-4F16-8E07-6610531EEB87}" destId="{E3340EC3-49E9-4AB1-9BCA-AF06FCDD63A4}" srcOrd="0" destOrd="0" parTransId="{263C7055-2C99-4405-AD12-171570BC696A}" sibTransId="{EE2A73B0-288C-4F9A-BB07-0FB9F3D1B223}"/>
    <dgm:cxn modelId="{E20DF1C9-3375-40F5-88FD-7AE44BD91A20}" srcId="{E3340EC3-49E9-4AB1-9BCA-AF06FCDD63A4}" destId="{49C811B7-FE45-42FB-A4E5-F20D7A688D2F}" srcOrd="1" destOrd="0" parTransId="{17A93F2D-294F-477A-89F1-F20D60C6B805}" sibTransId="{7A907EE4-0862-4BC1-A0EF-5CC43ED86C9B}"/>
    <dgm:cxn modelId="{C1722B43-D41D-44B2-BE1A-401A6BC8AF20}" type="presParOf" srcId="{0F30C35E-7ECF-4095-AA41-76EF94938033}" destId="{7FC6A237-12A5-4F06-AFCC-38CCEDD14BE5}" srcOrd="0" destOrd="0" presId="urn:microsoft.com/office/officeart/2005/8/layout/process4"/>
    <dgm:cxn modelId="{2630F8A4-4AB5-4C1C-9AA1-726770A5E005}" type="presParOf" srcId="{7FC6A237-12A5-4F06-AFCC-38CCEDD14BE5}" destId="{68C485D9-F568-41D9-9F34-82D4AEB95999}" srcOrd="0" destOrd="0" presId="urn:microsoft.com/office/officeart/2005/8/layout/process4"/>
    <dgm:cxn modelId="{A460D607-9EEE-4FDF-92F7-ACA9A7F4710B}" type="presParOf" srcId="{7FC6A237-12A5-4F06-AFCC-38CCEDD14BE5}" destId="{4B333DF4-B443-45D6-96DE-B8C08DEE82CC}" srcOrd="1" destOrd="0" presId="urn:microsoft.com/office/officeart/2005/8/layout/process4"/>
    <dgm:cxn modelId="{0447E4FC-7234-4AA1-9BFB-A21A37178755}" type="presParOf" srcId="{7FC6A237-12A5-4F06-AFCC-38CCEDD14BE5}" destId="{668549F2-026E-4F8F-B212-EF0356DC0D21}" srcOrd="2" destOrd="0" presId="urn:microsoft.com/office/officeart/2005/8/layout/process4"/>
    <dgm:cxn modelId="{CB6B2613-F860-4A3E-BB74-DCA0C0620F1C}" type="presParOf" srcId="{668549F2-026E-4F8F-B212-EF0356DC0D21}" destId="{E8054B4F-F2ED-4520-9E37-FF1C2E1C6CF9}" srcOrd="0" destOrd="0" presId="urn:microsoft.com/office/officeart/2005/8/layout/process4"/>
    <dgm:cxn modelId="{192BDB22-9CEA-4CB8-8CB2-C88A10182B19}" type="presParOf" srcId="{668549F2-026E-4F8F-B212-EF0356DC0D21}" destId="{707D3971-E7F7-4049-A096-A43A32F22A5B}" srcOrd="1" destOrd="0" presId="urn:microsoft.com/office/officeart/2005/8/layout/process4"/>
    <dgm:cxn modelId="{7DA28619-5F47-4E5D-AD05-CC0B418D8F8F}" type="presParOf" srcId="{0F30C35E-7ECF-4095-AA41-76EF94938033}" destId="{BAE1D082-7AFA-4EFA-AC07-1109F45B66C9}" srcOrd="1" destOrd="0" presId="urn:microsoft.com/office/officeart/2005/8/layout/process4"/>
    <dgm:cxn modelId="{C1F1ED83-0301-4865-89A1-5D5B72B39FBA}" type="presParOf" srcId="{0F30C35E-7ECF-4095-AA41-76EF94938033}" destId="{27FC4480-8F34-4EA5-B5D5-FE2F4EAE7E87}" srcOrd="2" destOrd="0" presId="urn:microsoft.com/office/officeart/2005/8/layout/process4"/>
    <dgm:cxn modelId="{84D2D080-0FC6-486F-87A1-8772D547639B}" type="presParOf" srcId="{27FC4480-8F34-4EA5-B5D5-FE2F4EAE7E87}" destId="{DE01F527-1E9F-4B18-8AA4-6660D8F39371}" srcOrd="0" destOrd="0" presId="urn:microsoft.com/office/officeart/2005/8/layout/process4"/>
    <dgm:cxn modelId="{9387C48B-397A-4E6C-B37C-8C40421DDCA2}" type="presParOf" srcId="{27FC4480-8F34-4EA5-B5D5-FE2F4EAE7E87}" destId="{C55684F0-8271-4AB7-BADE-EE03B2109997}" srcOrd="1" destOrd="0" presId="urn:microsoft.com/office/officeart/2005/8/layout/process4"/>
    <dgm:cxn modelId="{B8D9F67E-2596-408C-9B8F-0D791AFB34AF}" type="presParOf" srcId="{27FC4480-8F34-4EA5-B5D5-FE2F4EAE7E87}" destId="{C52265C2-BC8C-4ED4-93B0-87E942E09D2F}" srcOrd="2" destOrd="0" presId="urn:microsoft.com/office/officeart/2005/8/layout/process4"/>
    <dgm:cxn modelId="{1D03C24B-826E-4029-A055-4AE32038F3BB}" type="presParOf" srcId="{C52265C2-BC8C-4ED4-93B0-87E942E09D2F}" destId="{A0E0EFE4-0CFF-4CE8-BA39-0FA01C0B89AD}" srcOrd="0" destOrd="0" presId="urn:microsoft.com/office/officeart/2005/8/layout/process4"/>
    <dgm:cxn modelId="{2065C5C3-820E-475E-99F4-185A814F310A}" type="presParOf" srcId="{C52265C2-BC8C-4ED4-93B0-87E942E09D2F}" destId="{2CACB651-9B1C-45CF-92AE-97B2CB47818B}" srcOrd="1" destOrd="0" presId="urn:microsoft.com/office/officeart/2005/8/layout/process4"/>
    <dgm:cxn modelId="{42161AFE-15E1-4422-A3C7-E65DB162FEA0}" type="presParOf" srcId="{0F30C35E-7ECF-4095-AA41-76EF94938033}" destId="{3FB6A277-C9B4-4EC2-B69E-0A55BA2E2331}" srcOrd="3" destOrd="0" presId="urn:microsoft.com/office/officeart/2005/8/layout/process4"/>
    <dgm:cxn modelId="{11E2DEDE-9CE6-4B48-8915-78C0C3457329}" type="presParOf" srcId="{0F30C35E-7ECF-4095-AA41-76EF94938033}" destId="{7691BE19-83EB-46CF-8562-C55D929654B7}" srcOrd="4" destOrd="0" presId="urn:microsoft.com/office/officeart/2005/8/layout/process4"/>
    <dgm:cxn modelId="{1F8D67E6-A3B2-4ACE-B2CA-4464CFEB7A79}" type="presParOf" srcId="{7691BE19-83EB-46CF-8562-C55D929654B7}" destId="{04178C0E-0209-4DE9-B561-F94DA4C83BF8}" srcOrd="0" destOrd="0" presId="urn:microsoft.com/office/officeart/2005/8/layout/process4"/>
    <dgm:cxn modelId="{20074AA9-DFCF-44C1-88E3-54494ECF23D5}" type="presParOf" srcId="{7691BE19-83EB-46CF-8562-C55D929654B7}" destId="{3837D030-044D-4617-82E0-392B065E71C9}" srcOrd="1" destOrd="0" presId="urn:microsoft.com/office/officeart/2005/8/layout/process4"/>
    <dgm:cxn modelId="{A9D0F86F-7EA6-4999-8AB3-92AD422392A4}" type="presParOf" srcId="{7691BE19-83EB-46CF-8562-C55D929654B7}" destId="{4D6CBDCD-D452-4EC5-917C-890E67855AB3}" srcOrd="2" destOrd="0" presId="urn:microsoft.com/office/officeart/2005/8/layout/process4"/>
    <dgm:cxn modelId="{62B89D89-042B-4C5A-BA6C-72F0D3B0EE26}" type="presParOf" srcId="{4D6CBDCD-D452-4EC5-917C-890E67855AB3}" destId="{E88D3FA3-1FDD-40A8-96A2-145BBE834F08}" srcOrd="0" destOrd="0" presId="urn:microsoft.com/office/officeart/2005/8/layout/process4"/>
    <dgm:cxn modelId="{04BD71C5-B9D8-4516-BF0B-4F51057B474A}" type="presParOf" srcId="{4D6CBDCD-D452-4EC5-917C-890E67855AB3}" destId="{45B1CD0E-4A94-47C6-86B7-3AE9F6536C0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6C3FAC-FA50-4B7F-93F9-18344249805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S"/>
        </a:p>
      </dgm:t>
    </dgm:pt>
    <dgm:pt modelId="{DB780FC2-5F2D-4062-B7EB-0F3CDC67C081}">
      <dgm:prSet phldrT="[Texto]" custT="1"/>
      <dgm:spPr/>
      <dgm:t>
        <a:bodyPr/>
        <a:lstStyle/>
        <a:p>
          <a:r>
            <a:rPr lang="es-ES" sz="1100" b="1" dirty="0" smtClean="0">
              <a:solidFill>
                <a:schemeClr val="tx1"/>
              </a:solidFill>
              <a:effectLst/>
            </a:rPr>
            <a:t>Los 7 comportamientos esenciales de un líder.</a:t>
          </a:r>
          <a:endParaRPr lang="es-ES" sz="1100" b="1" dirty="0">
            <a:solidFill>
              <a:schemeClr val="tx1"/>
            </a:solidFill>
            <a:effectLst/>
          </a:endParaRPr>
        </a:p>
      </dgm:t>
    </dgm:pt>
    <dgm:pt modelId="{3616F9CF-B15A-465C-A438-2FABF3F833E8}" type="parTrans" cxnId="{0097DD39-C2EC-41CF-A9F6-8F7D37B01012}">
      <dgm:prSet/>
      <dgm:spPr/>
      <dgm:t>
        <a:bodyPr/>
        <a:lstStyle/>
        <a:p>
          <a:endParaRPr lang="es-ES" sz="4000" b="1">
            <a:solidFill>
              <a:schemeClr val="tx1"/>
            </a:solidFill>
            <a:effectLst/>
          </a:endParaRPr>
        </a:p>
      </dgm:t>
    </dgm:pt>
    <dgm:pt modelId="{5CA75DE5-878D-4A7B-8899-C150DAAE0BEF}" type="sibTrans" cxnId="{0097DD39-C2EC-41CF-A9F6-8F7D37B01012}">
      <dgm:prSet/>
      <dgm:spPr/>
      <dgm:t>
        <a:bodyPr/>
        <a:lstStyle/>
        <a:p>
          <a:endParaRPr lang="es-ES" sz="4000" b="1">
            <a:solidFill>
              <a:schemeClr val="tx1"/>
            </a:solidFill>
            <a:effectLst/>
          </a:endParaRPr>
        </a:p>
      </dgm:t>
    </dgm:pt>
    <dgm:pt modelId="{F918B10F-24F2-4C1A-BD5B-BE2C50DA1D0D}">
      <dgm:prSet phldrT="[Texto]" custT="1"/>
      <dgm:spPr/>
      <dgm:t>
        <a:bodyPr/>
        <a:lstStyle/>
        <a:p>
          <a:r>
            <a:rPr lang="es-ES" sz="1100" b="1" dirty="0" smtClean="0">
              <a:solidFill>
                <a:schemeClr val="tx1"/>
              </a:solidFill>
              <a:effectLst/>
            </a:rPr>
            <a:t>Crear una cultura de ejecución en la organización. </a:t>
          </a:r>
          <a:endParaRPr lang="es-ES" sz="1100" b="1" dirty="0">
            <a:solidFill>
              <a:schemeClr val="tx1"/>
            </a:solidFill>
            <a:effectLst/>
          </a:endParaRPr>
        </a:p>
      </dgm:t>
    </dgm:pt>
    <dgm:pt modelId="{161765E3-823A-434B-89F0-A8A7A8066918}" type="parTrans" cxnId="{E44073C5-874A-47E4-A5E2-85551E148366}">
      <dgm:prSet/>
      <dgm:spPr/>
      <dgm:t>
        <a:bodyPr/>
        <a:lstStyle/>
        <a:p>
          <a:endParaRPr lang="es-ES" sz="4000" b="1">
            <a:solidFill>
              <a:schemeClr val="tx1"/>
            </a:solidFill>
            <a:effectLst/>
          </a:endParaRPr>
        </a:p>
      </dgm:t>
    </dgm:pt>
    <dgm:pt modelId="{2871D68B-DEC9-4739-B364-97BCF5F77581}" type="sibTrans" cxnId="{E44073C5-874A-47E4-A5E2-85551E148366}">
      <dgm:prSet/>
      <dgm:spPr/>
      <dgm:t>
        <a:bodyPr/>
        <a:lstStyle/>
        <a:p>
          <a:endParaRPr lang="es-ES" sz="4000" b="1">
            <a:solidFill>
              <a:schemeClr val="tx1"/>
            </a:solidFill>
            <a:effectLst/>
          </a:endParaRPr>
        </a:p>
      </dgm:t>
    </dgm:pt>
    <dgm:pt modelId="{65A30570-3C8D-4676-83EB-C45B1C12F865}">
      <dgm:prSet phldrT="[Texto]" custT="1"/>
      <dgm:spPr/>
      <dgm:t>
        <a:bodyPr/>
        <a:lstStyle/>
        <a:p>
          <a:r>
            <a:rPr lang="es-ES" sz="1100" b="1" dirty="0" smtClean="0">
              <a:solidFill>
                <a:schemeClr val="tx1"/>
              </a:solidFill>
              <a:effectLst/>
            </a:rPr>
            <a:t>Tener a las personas adecuadas en los lugares adecuados.</a:t>
          </a:r>
          <a:endParaRPr lang="es-ES" sz="1100" b="1" dirty="0">
            <a:solidFill>
              <a:schemeClr val="tx1"/>
            </a:solidFill>
            <a:effectLst/>
          </a:endParaRPr>
        </a:p>
      </dgm:t>
    </dgm:pt>
    <dgm:pt modelId="{2B5A5418-5EFB-45CB-AEF2-57A2F23F27D4}" type="parTrans" cxnId="{83EA0AC4-CD98-4D7E-A2B4-0137BBB0319F}">
      <dgm:prSet/>
      <dgm:spPr/>
      <dgm:t>
        <a:bodyPr/>
        <a:lstStyle/>
        <a:p>
          <a:endParaRPr lang="es-ES" sz="4000" b="1">
            <a:solidFill>
              <a:schemeClr val="tx1"/>
            </a:solidFill>
            <a:effectLst/>
          </a:endParaRPr>
        </a:p>
      </dgm:t>
    </dgm:pt>
    <dgm:pt modelId="{3DEE80DF-B5ED-4F74-9E11-506E62E25081}" type="sibTrans" cxnId="{83EA0AC4-CD98-4D7E-A2B4-0137BBB0319F}">
      <dgm:prSet/>
      <dgm:spPr/>
      <dgm:t>
        <a:bodyPr/>
        <a:lstStyle/>
        <a:p>
          <a:endParaRPr lang="es-ES" sz="4000" b="1">
            <a:solidFill>
              <a:schemeClr val="tx1"/>
            </a:solidFill>
            <a:effectLst/>
          </a:endParaRPr>
        </a:p>
      </dgm:t>
    </dgm:pt>
    <dgm:pt modelId="{469B167F-01B7-42A8-9F44-AEC87D4C084D}" type="pres">
      <dgm:prSet presAssocID="{8E6C3FAC-FA50-4B7F-93F9-183442498055}" presName="diagram" presStyleCnt="0">
        <dgm:presLayoutVars>
          <dgm:dir/>
          <dgm:resizeHandles val="exact"/>
        </dgm:presLayoutVars>
      </dgm:prSet>
      <dgm:spPr/>
      <dgm:t>
        <a:bodyPr/>
        <a:lstStyle/>
        <a:p>
          <a:endParaRPr lang="es-EC"/>
        </a:p>
      </dgm:t>
    </dgm:pt>
    <dgm:pt modelId="{FDBA5869-4446-4FBE-88AC-426EA3DBEA9C}" type="pres">
      <dgm:prSet presAssocID="{DB780FC2-5F2D-4062-B7EB-0F3CDC67C081}" presName="arrow" presStyleLbl="node1" presStyleIdx="0" presStyleCnt="3" custScaleX="146763">
        <dgm:presLayoutVars>
          <dgm:bulletEnabled val="1"/>
        </dgm:presLayoutVars>
      </dgm:prSet>
      <dgm:spPr/>
      <dgm:t>
        <a:bodyPr/>
        <a:lstStyle/>
        <a:p>
          <a:endParaRPr lang="es-ES"/>
        </a:p>
      </dgm:t>
    </dgm:pt>
    <dgm:pt modelId="{F3115731-DF8A-4A80-BF12-EF9B9543A235}" type="pres">
      <dgm:prSet presAssocID="{F918B10F-24F2-4C1A-BD5B-BE2C50DA1D0D}" presName="arrow" presStyleLbl="node1" presStyleIdx="1" presStyleCnt="3" custScaleX="115729">
        <dgm:presLayoutVars>
          <dgm:bulletEnabled val="1"/>
        </dgm:presLayoutVars>
      </dgm:prSet>
      <dgm:spPr/>
      <dgm:t>
        <a:bodyPr/>
        <a:lstStyle/>
        <a:p>
          <a:endParaRPr lang="es-ES"/>
        </a:p>
      </dgm:t>
    </dgm:pt>
    <dgm:pt modelId="{CFF7EBF7-ACB1-4775-8AC7-EC07B3BE3C97}" type="pres">
      <dgm:prSet presAssocID="{65A30570-3C8D-4676-83EB-C45B1C12F865}" presName="arrow" presStyleLbl="node1" presStyleIdx="2" presStyleCnt="3" custScaleX="120972">
        <dgm:presLayoutVars>
          <dgm:bulletEnabled val="1"/>
        </dgm:presLayoutVars>
      </dgm:prSet>
      <dgm:spPr/>
      <dgm:t>
        <a:bodyPr/>
        <a:lstStyle/>
        <a:p>
          <a:endParaRPr lang="es-EC"/>
        </a:p>
      </dgm:t>
    </dgm:pt>
  </dgm:ptLst>
  <dgm:cxnLst>
    <dgm:cxn modelId="{6D7F9445-B0FF-4194-8B2E-CC6F1C2E35AC}" type="presOf" srcId="{DB780FC2-5F2D-4062-B7EB-0F3CDC67C081}" destId="{FDBA5869-4446-4FBE-88AC-426EA3DBEA9C}" srcOrd="0" destOrd="0" presId="urn:microsoft.com/office/officeart/2005/8/layout/arrow5"/>
    <dgm:cxn modelId="{83EA0AC4-CD98-4D7E-A2B4-0137BBB0319F}" srcId="{8E6C3FAC-FA50-4B7F-93F9-183442498055}" destId="{65A30570-3C8D-4676-83EB-C45B1C12F865}" srcOrd="2" destOrd="0" parTransId="{2B5A5418-5EFB-45CB-AEF2-57A2F23F27D4}" sibTransId="{3DEE80DF-B5ED-4F74-9E11-506E62E25081}"/>
    <dgm:cxn modelId="{A7D82DCB-C2D6-4547-9A71-FD4A8D9C79D7}" type="presOf" srcId="{8E6C3FAC-FA50-4B7F-93F9-183442498055}" destId="{469B167F-01B7-42A8-9F44-AEC87D4C084D}" srcOrd="0" destOrd="0" presId="urn:microsoft.com/office/officeart/2005/8/layout/arrow5"/>
    <dgm:cxn modelId="{3022CE1D-F72F-4073-B3AC-9B7EB07EAE00}" type="presOf" srcId="{F918B10F-24F2-4C1A-BD5B-BE2C50DA1D0D}" destId="{F3115731-DF8A-4A80-BF12-EF9B9543A235}" srcOrd="0" destOrd="0" presId="urn:microsoft.com/office/officeart/2005/8/layout/arrow5"/>
    <dgm:cxn modelId="{0097DD39-C2EC-41CF-A9F6-8F7D37B01012}" srcId="{8E6C3FAC-FA50-4B7F-93F9-183442498055}" destId="{DB780FC2-5F2D-4062-B7EB-0F3CDC67C081}" srcOrd="0" destOrd="0" parTransId="{3616F9CF-B15A-465C-A438-2FABF3F833E8}" sibTransId="{5CA75DE5-878D-4A7B-8899-C150DAAE0BEF}"/>
    <dgm:cxn modelId="{E44073C5-874A-47E4-A5E2-85551E148366}" srcId="{8E6C3FAC-FA50-4B7F-93F9-183442498055}" destId="{F918B10F-24F2-4C1A-BD5B-BE2C50DA1D0D}" srcOrd="1" destOrd="0" parTransId="{161765E3-823A-434B-89F0-A8A7A8066918}" sibTransId="{2871D68B-DEC9-4739-B364-97BCF5F77581}"/>
    <dgm:cxn modelId="{E525040F-1FA7-470A-AC14-630A5D235335}" type="presOf" srcId="{65A30570-3C8D-4676-83EB-C45B1C12F865}" destId="{CFF7EBF7-ACB1-4775-8AC7-EC07B3BE3C97}" srcOrd="0" destOrd="0" presId="urn:microsoft.com/office/officeart/2005/8/layout/arrow5"/>
    <dgm:cxn modelId="{48C1FAD1-6C2E-4F33-A010-6E2270835E89}" type="presParOf" srcId="{469B167F-01B7-42A8-9F44-AEC87D4C084D}" destId="{FDBA5869-4446-4FBE-88AC-426EA3DBEA9C}" srcOrd="0" destOrd="0" presId="urn:microsoft.com/office/officeart/2005/8/layout/arrow5"/>
    <dgm:cxn modelId="{B6428A88-918E-4877-B8E7-0E0F6293DEFF}" type="presParOf" srcId="{469B167F-01B7-42A8-9F44-AEC87D4C084D}" destId="{F3115731-DF8A-4A80-BF12-EF9B9543A235}" srcOrd="1" destOrd="0" presId="urn:microsoft.com/office/officeart/2005/8/layout/arrow5"/>
    <dgm:cxn modelId="{73CCA1C7-C06C-4A44-B915-7C6BBA9CA646}" type="presParOf" srcId="{469B167F-01B7-42A8-9F44-AEC87D4C084D}" destId="{CFF7EBF7-ACB1-4775-8AC7-EC07B3BE3C9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C0C129-0CEC-4C31-842C-5427DE0CB88E}"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S"/>
        </a:p>
      </dgm:t>
    </dgm:pt>
    <dgm:pt modelId="{E4D0A743-9A5C-48CC-9BE2-76750E3F4926}">
      <dgm:prSet phldrT="[Texto]" custT="1"/>
      <dgm:spPr>
        <a:solidFill>
          <a:srgbClr val="92D050"/>
        </a:solidFill>
      </dgm:spPr>
      <dgm:t>
        <a:bodyPr/>
        <a:lstStyle/>
        <a:p>
          <a:r>
            <a:rPr lang="es-ES" sz="1600" dirty="0" smtClean="0">
              <a:solidFill>
                <a:schemeClr val="tx1"/>
              </a:solidFill>
            </a:rPr>
            <a:t>Garantiza que las actividades realizadas coincidan con lo planificado, esto es verificado por los gerentes y administradores</a:t>
          </a:r>
          <a:endParaRPr lang="es-ES" sz="1600" dirty="0">
            <a:solidFill>
              <a:schemeClr val="tx1"/>
            </a:solidFill>
          </a:endParaRPr>
        </a:p>
      </dgm:t>
    </dgm:pt>
    <dgm:pt modelId="{91EFF653-26FC-433F-BEEA-68BAA581DA5D}" type="parTrans" cxnId="{6BD893C4-4C83-4DFB-AFD4-A6B202478839}">
      <dgm:prSet/>
      <dgm:spPr/>
      <dgm:t>
        <a:bodyPr/>
        <a:lstStyle/>
        <a:p>
          <a:endParaRPr lang="es-ES" sz="2400">
            <a:solidFill>
              <a:schemeClr val="tx1"/>
            </a:solidFill>
          </a:endParaRPr>
        </a:p>
      </dgm:t>
    </dgm:pt>
    <dgm:pt modelId="{6D8567B5-186F-404B-AF88-A2789A1AD581}" type="sibTrans" cxnId="{6BD893C4-4C83-4DFB-AFD4-A6B202478839}">
      <dgm:prSet/>
      <dgm:spPr/>
      <dgm:t>
        <a:bodyPr/>
        <a:lstStyle/>
        <a:p>
          <a:endParaRPr lang="es-ES" sz="2400">
            <a:solidFill>
              <a:schemeClr val="tx1"/>
            </a:solidFill>
          </a:endParaRPr>
        </a:p>
      </dgm:t>
    </dgm:pt>
    <dgm:pt modelId="{BBE952F7-AA9A-4676-9C2D-A517340298EC}">
      <dgm:prSet phldrT="[Texto]" custT="1"/>
      <dgm:spPr>
        <a:solidFill>
          <a:srgbClr val="92D050"/>
        </a:solidFill>
      </dgm:spPr>
      <dgm:t>
        <a:bodyPr/>
        <a:lstStyle/>
        <a:p>
          <a:r>
            <a:rPr lang="es-ES" sz="1600" dirty="0" smtClean="0">
              <a:solidFill>
                <a:schemeClr val="tx1"/>
              </a:solidFill>
            </a:rPr>
            <a:t>Al realizarse oportunamente, alerta a la gerencia de los problemas o posibles problemas que estén sucediendo antes de que se conviertan en críticos.</a:t>
          </a:r>
          <a:endParaRPr lang="es-ES" sz="1600" dirty="0">
            <a:solidFill>
              <a:schemeClr val="tx1"/>
            </a:solidFill>
          </a:endParaRPr>
        </a:p>
      </dgm:t>
    </dgm:pt>
    <dgm:pt modelId="{7CF94D34-8C09-4CCC-8146-0DA15D719820}" type="parTrans" cxnId="{BCBDFE7D-665E-4CAC-8398-876467F45F56}">
      <dgm:prSet/>
      <dgm:spPr/>
      <dgm:t>
        <a:bodyPr/>
        <a:lstStyle/>
        <a:p>
          <a:endParaRPr lang="es-ES" sz="2400">
            <a:solidFill>
              <a:schemeClr val="tx1"/>
            </a:solidFill>
          </a:endParaRPr>
        </a:p>
      </dgm:t>
    </dgm:pt>
    <dgm:pt modelId="{D113B663-5EAD-4A46-AE83-129061DCD7CA}" type="sibTrans" cxnId="{BCBDFE7D-665E-4CAC-8398-876467F45F56}">
      <dgm:prSet/>
      <dgm:spPr/>
      <dgm:t>
        <a:bodyPr/>
        <a:lstStyle/>
        <a:p>
          <a:endParaRPr lang="es-ES" sz="2400">
            <a:solidFill>
              <a:schemeClr val="tx1"/>
            </a:solidFill>
          </a:endParaRPr>
        </a:p>
      </dgm:t>
    </dgm:pt>
    <dgm:pt modelId="{647E3FF2-E11F-4CCE-90D1-873ED7092727}" type="pres">
      <dgm:prSet presAssocID="{5AC0C129-0CEC-4C31-842C-5427DE0CB88E}" presName="diagram" presStyleCnt="0">
        <dgm:presLayoutVars>
          <dgm:dir/>
          <dgm:resizeHandles val="exact"/>
        </dgm:presLayoutVars>
      </dgm:prSet>
      <dgm:spPr/>
      <dgm:t>
        <a:bodyPr/>
        <a:lstStyle/>
        <a:p>
          <a:endParaRPr lang="es-EC"/>
        </a:p>
      </dgm:t>
    </dgm:pt>
    <dgm:pt modelId="{21574DDC-6C18-4369-BD2F-4BD433B15FB7}" type="pres">
      <dgm:prSet presAssocID="{E4D0A743-9A5C-48CC-9BE2-76750E3F4926}" presName="arrow" presStyleLbl="node1" presStyleIdx="0" presStyleCnt="2" custScaleX="118917">
        <dgm:presLayoutVars>
          <dgm:bulletEnabled val="1"/>
        </dgm:presLayoutVars>
      </dgm:prSet>
      <dgm:spPr/>
      <dgm:t>
        <a:bodyPr/>
        <a:lstStyle/>
        <a:p>
          <a:endParaRPr lang="es-ES"/>
        </a:p>
      </dgm:t>
    </dgm:pt>
    <dgm:pt modelId="{F95D1F28-2B4A-4765-9E9A-876405AF505E}" type="pres">
      <dgm:prSet presAssocID="{BBE952F7-AA9A-4676-9C2D-A517340298EC}" presName="arrow" presStyleLbl="node1" presStyleIdx="1" presStyleCnt="2" custScaleX="118917">
        <dgm:presLayoutVars>
          <dgm:bulletEnabled val="1"/>
        </dgm:presLayoutVars>
      </dgm:prSet>
      <dgm:spPr/>
      <dgm:t>
        <a:bodyPr/>
        <a:lstStyle/>
        <a:p>
          <a:endParaRPr lang="es-ES"/>
        </a:p>
      </dgm:t>
    </dgm:pt>
  </dgm:ptLst>
  <dgm:cxnLst>
    <dgm:cxn modelId="{6BD893C4-4C83-4DFB-AFD4-A6B202478839}" srcId="{5AC0C129-0CEC-4C31-842C-5427DE0CB88E}" destId="{E4D0A743-9A5C-48CC-9BE2-76750E3F4926}" srcOrd="0" destOrd="0" parTransId="{91EFF653-26FC-433F-BEEA-68BAA581DA5D}" sibTransId="{6D8567B5-186F-404B-AF88-A2789A1AD581}"/>
    <dgm:cxn modelId="{10F65102-D53F-4943-AA68-BE2C92D92893}" type="presOf" srcId="{5AC0C129-0CEC-4C31-842C-5427DE0CB88E}" destId="{647E3FF2-E11F-4CCE-90D1-873ED7092727}" srcOrd="0" destOrd="0" presId="urn:microsoft.com/office/officeart/2005/8/layout/arrow5"/>
    <dgm:cxn modelId="{67B7F445-0D31-44DD-BE5C-D15F2AF6AC2E}" type="presOf" srcId="{E4D0A743-9A5C-48CC-9BE2-76750E3F4926}" destId="{21574DDC-6C18-4369-BD2F-4BD433B15FB7}" srcOrd="0" destOrd="0" presId="urn:microsoft.com/office/officeart/2005/8/layout/arrow5"/>
    <dgm:cxn modelId="{B1DCA0BB-6FAE-4400-B6A2-F76FA1E37E3B}" type="presOf" srcId="{BBE952F7-AA9A-4676-9C2D-A517340298EC}" destId="{F95D1F28-2B4A-4765-9E9A-876405AF505E}" srcOrd="0" destOrd="0" presId="urn:microsoft.com/office/officeart/2005/8/layout/arrow5"/>
    <dgm:cxn modelId="{BCBDFE7D-665E-4CAC-8398-876467F45F56}" srcId="{5AC0C129-0CEC-4C31-842C-5427DE0CB88E}" destId="{BBE952F7-AA9A-4676-9C2D-A517340298EC}" srcOrd="1" destOrd="0" parTransId="{7CF94D34-8C09-4CCC-8146-0DA15D719820}" sibTransId="{D113B663-5EAD-4A46-AE83-129061DCD7CA}"/>
    <dgm:cxn modelId="{24735765-4361-43BA-80B1-9569A6B736D9}" type="presParOf" srcId="{647E3FF2-E11F-4CCE-90D1-873ED7092727}" destId="{21574DDC-6C18-4369-BD2F-4BD433B15FB7}" srcOrd="0" destOrd="0" presId="urn:microsoft.com/office/officeart/2005/8/layout/arrow5"/>
    <dgm:cxn modelId="{3521C27A-79BB-4820-9905-A2A7C2A5EE56}" type="presParOf" srcId="{647E3FF2-E11F-4CCE-90D1-873ED7092727}" destId="{F95D1F28-2B4A-4765-9E9A-876405AF505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33C6E-4DD6-4ACF-80AE-5BEE9A4F733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EC"/>
        </a:p>
      </dgm:t>
    </dgm:pt>
    <dgm:pt modelId="{C9FA18D7-8964-45C4-A6EB-18D4176DD67F}">
      <dgm:prSet phldrT="[Texto]" custT="1"/>
      <dgm:spPr/>
      <dgm:t>
        <a:bodyPr/>
        <a:lstStyle/>
        <a:p>
          <a:r>
            <a:rPr lang="es-EC" sz="1600" b="1" dirty="0">
              <a:solidFill>
                <a:schemeClr val="tx1"/>
              </a:solidFill>
              <a:latin typeface="Times New Roman" pitchFamily="18" charset="0"/>
              <a:cs typeface="Times New Roman" pitchFamily="18" charset="0"/>
            </a:rPr>
            <a:t>Enfoque de Investigación </a:t>
          </a:r>
        </a:p>
      </dgm:t>
    </dgm:pt>
    <dgm:pt modelId="{6BD19E84-5F53-4342-AD64-C79AF4308422}" type="parTrans" cxnId="{02DC9FA7-D943-474C-B14C-4C3F6F5C349F}">
      <dgm:prSet/>
      <dgm:spPr/>
      <dgm:t>
        <a:bodyPr/>
        <a:lstStyle/>
        <a:p>
          <a:endParaRPr lang="es-EC" sz="1600">
            <a:solidFill>
              <a:schemeClr val="tx1"/>
            </a:solidFill>
          </a:endParaRPr>
        </a:p>
      </dgm:t>
    </dgm:pt>
    <dgm:pt modelId="{97617410-7515-486F-A3B6-7B3472FF068D}" type="sibTrans" cxnId="{02DC9FA7-D943-474C-B14C-4C3F6F5C349F}">
      <dgm:prSet/>
      <dgm:spPr/>
      <dgm:t>
        <a:bodyPr/>
        <a:lstStyle/>
        <a:p>
          <a:endParaRPr lang="es-EC" sz="1600">
            <a:solidFill>
              <a:schemeClr val="tx1"/>
            </a:solidFill>
          </a:endParaRPr>
        </a:p>
      </dgm:t>
    </dgm:pt>
    <dgm:pt modelId="{EEA3DDC6-8235-4276-80A7-D79F5C5A944C}">
      <dgm:prSet phldrT="[Texto]" custT="1"/>
      <dgm:spPr/>
      <dgm:t>
        <a:bodyPr/>
        <a:lstStyle/>
        <a:p>
          <a:r>
            <a:rPr lang="es-EC" sz="1600" dirty="0" smtClean="0">
              <a:solidFill>
                <a:schemeClr val="tx1"/>
              </a:solidFill>
              <a:latin typeface="Times New Roman" pitchFamily="18" charset="0"/>
              <a:cs typeface="Times New Roman" pitchFamily="18" charset="0"/>
            </a:rPr>
            <a:t>Cuantitativo y Cualitativo</a:t>
          </a:r>
          <a:endParaRPr lang="es-EC" sz="1600" dirty="0">
            <a:solidFill>
              <a:schemeClr val="tx1"/>
            </a:solidFill>
            <a:latin typeface="Times New Roman" pitchFamily="18" charset="0"/>
            <a:cs typeface="Times New Roman" pitchFamily="18" charset="0"/>
          </a:endParaRPr>
        </a:p>
      </dgm:t>
    </dgm:pt>
    <dgm:pt modelId="{ADAAE767-37FF-40B8-9C29-B20FC557048D}" type="parTrans" cxnId="{F44A8FA8-541C-48E3-86E0-A37BEFAFD881}">
      <dgm:prSet/>
      <dgm:spPr/>
      <dgm:t>
        <a:bodyPr/>
        <a:lstStyle/>
        <a:p>
          <a:endParaRPr lang="es-EC" sz="1600">
            <a:solidFill>
              <a:schemeClr val="tx1"/>
            </a:solidFill>
          </a:endParaRPr>
        </a:p>
      </dgm:t>
    </dgm:pt>
    <dgm:pt modelId="{EE2EB429-CC7D-4B92-8E99-D26A12452A34}" type="sibTrans" cxnId="{F44A8FA8-541C-48E3-86E0-A37BEFAFD881}">
      <dgm:prSet/>
      <dgm:spPr/>
      <dgm:t>
        <a:bodyPr/>
        <a:lstStyle/>
        <a:p>
          <a:endParaRPr lang="es-EC" sz="1600">
            <a:solidFill>
              <a:schemeClr val="tx1"/>
            </a:solidFill>
          </a:endParaRPr>
        </a:p>
      </dgm:t>
    </dgm:pt>
    <dgm:pt modelId="{D53FFDA7-0173-45E0-9873-5CC0E8EFD156}">
      <dgm:prSet phldrT="[Texto]" custT="1"/>
      <dgm:spPr/>
      <dgm:t>
        <a:bodyPr/>
        <a:lstStyle/>
        <a:p>
          <a:r>
            <a:rPr lang="es-EC" sz="1600" dirty="0">
              <a:solidFill>
                <a:schemeClr val="tx1"/>
              </a:solidFill>
              <a:latin typeface="Times New Roman" pitchFamily="18" charset="0"/>
              <a:cs typeface="Times New Roman" pitchFamily="18" charset="0"/>
              <a:hlinkClick xmlns:r="http://schemas.openxmlformats.org/officeDocument/2006/relationships" r:id="rId1" action="ppaction://hlinkfile"/>
            </a:rPr>
            <a:t>Encuesta</a:t>
          </a:r>
          <a:endParaRPr lang="es-EC" sz="1600" dirty="0">
            <a:solidFill>
              <a:schemeClr val="tx1"/>
            </a:solidFill>
            <a:latin typeface="Times New Roman" pitchFamily="18" charset="0"/>
            <a:cs typeface="Times New Roman" pitchFamily="18" charset="0"/>
          </a:endParaRPr>
        </a:p>
      </dgm:t>
    </dgm:pt>
    <dgm:pt modelId="{8C301C7C-4A22-40DB-A089-0965E9AC73C0}" type="parTrans" cxnId="{DF81BD44-677B-4396-8814-AE6792D37A24}">
      <dgm:prSet/>
      <dgm:spPr/>
      <dgm:t>
        <a:bodyPr/>
        <a:lstStyle/>
        <a:p>
          <a:endParaRPr lang="es-EC" sz="1600">
            <a:solidFill>
              <a:schemeClr val="tx1"/>
            </a:solidFill>
          </a:endParaRPr>
        </a:p>
      </dgm:t>
    </dgm:pt>
    <dgm:pt modelId="{990FB99F-EDFE-4257-A56C-7AEAB35591EC}" type="sibTrans" cxnId="{DF81BD44-677B-4396-8814-AE6792D37A24}">
      <dgm:prSet/>
      <dgm:spPr/>
      <dgm:t>
        <a:bodyPr/>
        <a:lstStyle/>
        <a:p>
          <a:endParaRPr lang="es-EC" sz="1600">
            <a:solidFill>
              <a:schemeClr val="tx1"/>
            </a:solidFill>
          </a:endParaRPr>
        </a:p>
      </dgm:t>
    </dgm:pt>
    <dgm:pt modelId="{07BB3D79-2668-4DC3-8B6C-15FFE0672581}">
      <dgm:prSet phldrT="[Texto]" custT="1"/>
      <dgm:spPr/>
      <dgm:t>
        <a:bodyPr/>
        <a:lstStyle/>
        <a:p>
          <a:r>
            <a:rPr lang="es-EC" sz="1600">
              <a:solidFill>
                <a:schemeClr val="tx1"/>
              </a:solidFill>
              <a:latin typeface="Times New Roman" pitchFamily="18" charset="0"/>
              <a:cs typeface="Times New Roman" pitchFamily="18" charset="0"/>
            </a:rPr>
            <a:t>Fuentes bibliográficas</a:t>
          </a:r>
          <a:endParaRPr lang="es-EC" sz="1600" dirty="0">
            <a:solidFill>
              <a:schemeClr val="tx1"/>
            </a:solidFill>
            <a:latin typeface="Times New Roman" pitchFamily="18" charset="0"/>
            <a:cs typeface="Times New Roman" pitchFamily="18" charset="0"/>
          </a:endParaRPr>
        </a:p>
      </dgm:t>
    </dgm:pt>
    <dgm:pt modelId="{8B33F6F7-96F2-4C9D-81B3-AAC4A54E7FBE}" type="parTrans" cxnId="{3212768E-38B9-4140-9234-A870A95CEFAA}">
      <dgm:prSet/>
      <dgm:spPr/>
      <dgm:t>
        <a:bodyPr/>
        <a:lstStyle/>
        <a:p>
          <a:endParaRPr lang="es-EC" sz="1600">
            <a:solidFill>
              <a:schemeClr val="tx1"/>
            </a:solidFill>
          </a:endParaRPr>
        </a:p>
      </dgm:t>
    </dgm:pt>
    <dgm:pt modelId="{E703DAAC-381A-422C-A267-8ED37ABED9C0}" type="sibTrans" cxnId="{3212768E-38B9-4140-9234-A870A95CEFAA}">
      <dgm:prSet/>
      <dgm:spPr/>
      <dgm:t>
        <a:bodyPr/>
        <a:lstStyle/>
        <a:p>
          <a:endParaRPr lang="es-EC" sz="1600">
            <a:solidFill>
              <a:schemeClr val="tx1"/>
            </a:solidFill>
          </a:endParaRPr>
        </a:p>
      </dgm:t>
    </dgm:pt>
    <dgm:pt modelId="{7DD4A3AE-C186-4411-8DCA-CD5B20F65FA8}">
      <dgm:prSet phldrT="[Texto]" custT="1"/>
      <dgm:spPr/>
      <dgm:t>
        <a:bodyPr/>
        <a:lstStyle/>
        <a:p>
          <a:r>
            <a:rPr lang="es-EC" sz="1600" b="1" dirty="0">
              <a:solidFill>
                <a:schemeClr val="tx1"/>
              </a:solidFill>
              <a:latin typeface="Times New Roman" pitchFamily="18" charset="0"/>
              <a:cs typeface="Times New Roman" pitchFamily="18" charset="0"/>
            </a:rPr>
            <a:t>Tipología de la Investigación</a:t>
          </a:r>
        </a:p>
      </dgm:t>
    </dgm:pt>
    <dgm:pt modelId="{19550FED-25D5-4B2C-919B-021B6D1B73B4}" type="parTrans" cxnId="{C8EFD588-2553-4DED-A1BD-26C2534945E1}">
      <dgm:prSet/>
      <dgm:spPr/>
      <dgm:t>
        <a:bodyPr/>
        <a:lstStyle/>
        <a:p>
          <a:endParaRPr lang="es-ES" sz="1600">
            <a:solidFill>
              <a:schemeClr val="tx1"/>
            </a:solidFill>
          </a:endParaRPr>
        </a:p>
      </dgm:t>
    </dgm:pt>
    <dgm:pt modelId="{B616AEA9-4FE0-4C27-A3B6-92F181CFC97E}" type="sibTrans" cxnId="{C8EFD588-2553-4DED-A1BD-26C2534945E1}">
      <dgm:prSet/>
      <dgm:spPr/>
      <dgm:t>
        <a:bodyPr/>
        <a:lstStyle/>
        <a:p>
          <a:endParaRPr lang="es-ES" sz="1600">
            <a:solidFill>
              <a:schemeClr val="tx1"/>
            </a:solidFill>
          </a:endParaRPr>
        </a:p>
      </dgm:t>
    </dgm:pt>
    <dgm:pt modelId="{D5F46465-E2B9-4A30-AD5B-C1D6C8F857D8}">
      <dgm:prSet phldrT="[Texto]" custT="1"/>
      <dgm:spPr/>
      <dgm:t>
        <a:bodyPr/>
        <a:lstStyle/>
        <a:p>
          <a:r>
            <a:rPr lang="es-EC" sz="1600" dirty="0">
              <a:solidFill>
                <a:schemeClr val="tx1"/>
              </a:solidFill>
              <a:latin typeface="Times New Roman" pitchFamily="18" charset="0"/>
              <a:cs typeface="Times New Roman" pitchFamily="18" charset="0"/>
            </a:rPr>
            <a:t>Por su finalidad: Aplicada</a:t>
          </a:r>
        </a:p>
      </dgm:t>
    </dgm:pt>
    <dgm:pt modelId="{33C17D88-972F-47E1-B302-01CF888D9804}" type="parTrans" cxnId="{723DA039-E493-46FF-9BD8-CC91222598DD}">
      <dgm:prSet/>
      <dgm:spPr/>
      <dgm:t>
        <a:bodyPr/>
        <a:lstStyle/>
        <a:p>
          <a:endParaRPr lang="es-ES" sz="1600">
            <a:solidFill>
              <a:schemeClr val="tx1"/>
            </a:solidFill>
          </a:endParaRPr>
        </a:p>
      </dgm:t>
    </dgm:pt>
    <dgm:pt modelId="{7A3FEFC9-5F39-4978-A4D5-CA7605D06320}" type="sibTrans" cxnId="{723DA039-E493-46FF-9BD8-CC91222598DD}">
      <dgm:prSet/>
      <dgm:spPr/>
      <dgm:t>
        <a:bodyPr/>
        <a:lstStyle/>
        <a:p>
          <a:endParaRPr lang="es-ES" sz="1600">
            <a:solidFill>
              <a:schemeClr val="tx1"/>
            </a:solidFill>
          </a:endParaRPr>
        </a:p>
      </dgm:t>
    </dgm:pt>
    <dgm:pt modelId="{70F5E20E-FCDA-4F25-B409-32F558F82784}">
      <dgm:prSet phldrT="[Texto]" custT="1"/>
      <dgm:spPr/>
      <dgm:t>
        <a:bodyPr/>
        <a:lstStyle/>
        <a:p>
          <a:r>
            <a:rPr lang="es-EC" sz="1600" dirty="0">
              <a:solidFill>
                <a:schemeClr val="tx1"/>
              </a:solidFill>
              <a:latin typeface="Times New Roman" pitchFamily="18" charset="0"/>
              <a:cs typeface="Times New Roman" pitchFamily="18" charset="0"/>
            </a:rPr>
            <a:t>Por  las fuentes de información: Documental e Investigación de Campo</a:t>
          </a:r>
        </a:p>
      </dgm:t>
    </dgm:pt>
    <dgm:pt modelId="{9C3F980F-91A3-4AD0-B9A2-65ECCAF6E571}" type="parTrans" cxnId="{B5015C12-44E3-4F6B-99AA-571881E1FBC4}">
      <dgm:prSet/>
      <dgm:spPr/>
      <dgm:t>
        <a:bodyPr/>
        <a:lstStyle/>
        <a:p>
          <a:endParaRPr lang="es-ES" sz="1600">
            <a:solidFill>
              <a:schemeClr val="tx1"/>
            </a:solidFill>
          </a:endParaRPr>
        </a:p>
      </dgm:t>
    </dgm:pt>
    <dgm:pt modelId="{03350A4B-32A3-4EB8-9163-83C0142F1622}" type="sibTrans" cxnId="{B5015C12-44E3-4F6B-99AA-571881E1FBC4}">
      <dgm:prSet/>
      <dgm:spPr/>
      <dgm:t>
        <a:bodyPr/>
        <a:lstStyle/>
        <a:p>
          <a:endParaRPr lang="es-ES" sz="1600">
            <a:solidFill>
              <a:schemeClr val="tx1"/>
            </a:solidFill>
          </a:endParaRPr>
        </a:p>
      </dgm:t>
    </dgm:pt>
    <dgm:pt modelId="{8330CBE2-4D73-4B4D-93D5-03F02601DF5D}">
      <dgm:prSet phldrT="[Texto]" custT="1"/>
      <dgm:spPr/>
      <dgm:t>
        <a:bodyPr/>
        <a:lstStyle/>
        <a:p>
          <a:r>
            <a:rPr lang="es-ES" sz="1600" b="1" dirty="0">
              <a:solidFill>
                <a:schemeClr val="tx1"/>
              </a:solidFill>
              <a:latin typeface="Times New Roman" pitchFamily="18" charset="0"/>
              <a:cs typeface="Times New Roman" pitchFamily="18" charset="0"/>
            </a:rPr>
            <a:t>Instrumentos de Recolección de Información </a:t>
          </a:r>
          <a:endParaRPr lang="es-EC" sz="1600" b="1" dirty="0">
            <a:solidFill>
              <a:schemeClr val="tx1"/>
            </a:solidFill>
            <a:latin typeface="Times New Roman" pitchFamily="18" charset="0"/>
            <a:cs typeface="Times New Roman" pitchFamily="18" charset="0"/>
          </a:endParaRPr>
        </a:p>
      </dgm:t>
    </dgm:pt>
    <dgm:pt modelId="{A48E7E82-A3D9-4485-963F-FA0817DF946E}" type="sibTrans" cxnId="{08F0A7EA-C31C-4896-A8F2-BE89C83A2B4C}">
      <dgm:prSet/>
      <dgm:spPr/>
      <dgm:t>
        <a:bodyPr/>
        <a:lstStyle/>
        <a:p>
          <a:endParaRPr lang="es-EC" sz="1600">
            <a:solidFill>
              <a:schemeClr val="tx1"/>
            </a:solidFill>
          </a:endParaRPr>
        </a:p>
      </dgm:t>
    </dgm:pt>
    <dgm:pt modelId="{E53ACE32-2097-4C8E-B533-21C9D52889E9}" type="parTrans" cxnId="{08F0A7EA-C31C-4896-A8F2-BE89C83A2B4C}">
      <dgm:prSet/>
      <dgm:spPr/>
      <dgm:t>
        <a:bodyPr/>
        <a:lstStyle/>
        <a:p>
          <a:endParaRPr lang="es-EC" sz="1600">
            <a:solidFill>
              <a:schemeClr val="tx1"/>
            </a:solidFill>
          </a:endParaRPr>
        </a:p>
      </dgm:t>
    </dgm:pt>
    <dgm:pt modelId="{4649AFB9-DDEF-4071-A9BF-840AA5DCC344}">
      <dgm:prSet phldrT="[Texto]" custT="1"/>
      <dgm:spPr/>
      <dgm:t>
        <a:bodyPr/>
        <a:lstStyle/>
        <a:p>
          <a:r>
            <a:rPr lang="es-EC" sz="1600" dirty="0">
              <a:solidFill>
                <a:schemeClr val="tx1"/>
              </a:solidFill>
              <a:latin typeface="Times New Roman" pitchFamily="18" charset="0"/>
              <a:cs typeface="Times New Roman" pitchFamily="18" charset="0"/>
            </a:rPr>
            <a:t>Por las unidades de análisis: Investigación In situ</a:t>
          </a:r>
        </a:p>
      </dgm:t>
    </dgm:pt>
    <dgm:pt modelId="{6B2FE08E-E796-4EC3-87E0-710BDE93855B}" type="parTrans" cxnId="{49B2A3C8-EFC9-4D4D-9CD2-1F2FF286A271}">
      <dgm:prSet/>
      <dgm:spPr/>
      <dgm:t>
        <a:bodyPr/>
        <a:lstStyle/>
        <a:p>
          <a:endParaRPr lang="es-ES" sz="1600">
            <a:solidFill>
              <a:schemeClr val="tx1"/>
            </a:solidFill>
          </a:endParaRPr>
        </a:p>
      </dgm:t>
    </dgm:pt>
    <dgm:pt modelId="{1C2D09FF-E735-4427-B19B-1D12AF248714}" type="sibTrans" cxnId="{49B2A3C8-EFC9-4D4D-9CD2-1F2FF286A271}">
      <dgm:prSet/>
      <dgm:spPr/>
      <dgm:t>
        <a:bodyPr/>
        <a:lstStyle/>
        <a:p>
          <a:endParaRPr lang="es-ES" sz="1600">
            <a:solidFill>
              <a:schemeClr val="tx1"/>
            </a:solidFill>
          </a:endParaRPr>
        </a:p>
      </dgm:t>
    </dgm:pt>
    <dgm:pt modelId="{03D3C1C1-DEB7-43C2-9F76-0843B04B83CF}">
      <dgm:prSet phldrT="[Texto]" custT="1"/>
      <dgm:spPr/>
      <dgm:t>
        <a:bodyPr/>
        <a:lstStyle/>
        <a:p>
          <a:r>
            <a:rPr lang="es-EC" sz="1600" dirty="0">
              <a:solidFill>
                <a:schemeClr val="tx1"/>
              </a:solidFill>
              <a:latin typeface="Times New Roman" pitchFamily="18" charset="0"/>
              <a:cs typeface="Times New Roman" pitchFamily="18" charset="0"/>
            </a:rPr>
            <a:t> Por el control de las variables: Investigación no experimental</a:t>
          </a:r>
        </a:p>
      </dgm:t>
    </dgm:pt>
    <dgm:pt modelId="{A6C0630D-2731-4E52-A677-F2CD978BE959}" type="parTrans" cxnId="{D48F01F5-F9C5-4FFB-B491-C38B22782502}">
      <dgm:prSet/>
      <dgm:spPr/>
      <dgm:t>
        <a:bodyPr/>
        <a:lstStyle/>
        <a:p>
          <a:endParaRPr lang="es-ES" sz="1600">
            <a:solidFill>
              <a:schemeClr val="tx1"/>
            </a:solidFill>
          </a:endParaRPr>
        </a:p>
      </dgm:t>
    </dgm:pt>
    <dgm:pt modelId="{4AA4C5B9-9549-4B58-B8EF-7DDCE04FD047}" type="sibTrans" cxnId="{D48F01F5-F9C5-4FFB-B491-C38B22782502}">
      <dgm:prSet/>
      <dgm:spPr/>
      <dgm:t>
        <a:bodyPr/>
        <a:lstStyle/>
        <a:p>
          <a:endParaRPr lang="es-ES" sz="1600">
            <a:solidFill>
              <a:schemeClr val="tx1"/>
            </a:solidFill>
          </a:endParaRPr>
        </a:p>
      </dgm:t>
    </dgm:pt>
    <dgm:pt modelId="{6AB875A5-FAEC-4B30-B849-A3FAEDFA9CC2}">
      <dgm:prSet phldrT="[Texto]" custT="1"/>
      <dgm:spPr/>
      <dgm:t>
        <a:bodyPr/>
        <a:lstStyle/>
        <a:p>
          <a:r>
            <a:rPr lang="es-EC" sz="1600" dirty="0">
              <a:solidFill>
                <a:schemeClr val="tx1"/>
              </a:solidFill>
              <a:latin typeface="Times New Roman" pitchFamily="18" charset="0"/>
              <a:cs typeface="Times New Roman" pitchFamily="18" charset="0"/>
            </a:rPr>
            <a:t>Por el alcance: Investigación </a:t>
          </a:r>
          <a:r>
            <a:rPr lang="es-EC" sz="1600" dirty="0" smtClean="0">
              <a:solidFill>
                <a:schemeClr val="tx1"/>
              </a:solidFill>
              <a:latin typeface="Times New Roman" pitchFamily="18" charset="0"/>
              <a:cs typeface="Times New Roman" pitchFamily="18" charset="0"/>
            </a:rPr>
            <a:t>Descriptivo</a:t>
          </a:r>
          <a:endParaRPr lang="es-EC" sz="1600" dirty="0">
            <a:solidFill>
              <a:schemeClr val="tx1"/>
            </a:solidFill>
            <a:latin typeface="Times New Roman" pitchFamily="18" charset="0"/>
            <a:cs typeface="Times New Roman" pitchFamily="18" charset="0"/>
          </a:endParaRPr>
        </a:p>
      </dgm:t>
    </dgm:pt>
    <dgm:pt modelId="{788A8FA6-06FE-4687-BECE-84920A8748AA}" type="parTrans" cxnId="{61528951-D981-405F-B450-804BAAD53691}">
      <dgm:prSet/>
      <dgm:spPr/>
      <dgm:t>
        <a:bodyPr/>
        <a:lstStyle/>
        <a:p>
          <a:endParaRPr lang="es-ES" sz="1600">
            <a:solidFill>
              <a:schemeClr val="tx1"/>
            </a:solidFill>
          </a:endParaRPr>
        </a:p>
      </dgm:t>
    </dgm:pt>
    <dgm:pt modelId="{F547B647-2ACF-40FE-B57A-F44B8D060EFE}" type="sibTrans" cxnId="{61528951-D981-405F-B450-804BAAD53691}">
      <dgm:prSet/>
      <dgm:spPr/>
      <dgm:t>
        <a:bodyPr/>
        <a:lstStyle/>
        <a:p>
          <a:endParaRPr lang="es-ES" sz="1600">
            <a:solidFill>
              <a:schemeClr val="tx1"/>
            </a:solidFill>
          </a:endParaRPr>
        </a:p>
      </dgm:t>
    </dgm:pt>
    <dgm:pt modelId="{D190AD09-E93F-48DB-802E-F381E49DA22A}">
      <dgm:prSet phldrT="[Texto]" custT="1"/>
      <dgm:spPr/>
      <dgm:t>
        <a:bodyPr/>
        <a:lstStyle/>
        <a:p>
          <a:r>
            <a:rPr lang="es-EC" sz="1600">
              <a:solidFill>
                <a:schemeClr val="tx1"/>
              </a:solidFill>
              <a:latin typeface="Times New Roman" pitchFamily="18" charset="0"/>
              <a:cs typeface="Times New Roman" pitchFamily="18" charset="0"/>
            </a:rPr>
            <a:t>Población </a:t>
          </a:r>
          <a:endParaRPr lang="es-EC" sz="1600" dirty="0">
            <a:solidFill>
              <a:schemeClr val="tx1"/>
            </a:solidFill>
            <a:latin typeface="Times New Roman" pitchFamily="18" charset="0"/>
            <a:cs typeface="Times New Roman" pitchFamily="18" charset="0"/>
          </a:endParaRPr>
        </a:p>
      </dgm:t>
    </dgm:pt>
    <dgm:pt modelId="{649D0D32-3132-4450-9359-E020CFC2530A}" type="parTrans" cxnId="{024F1322-4F96-4171-9F25-F65AFCC05E90}">
      <dgm:prSet/>
      <dgm:spPr/>
      <dgm:t>
        <a:bodyPr/>
        <a:lstStyle/>
        <a:p>
          <a:endParaRPr lang="es-ES" sz="1600">
            <a:solidFill>
              <a:schemeClr val="tx1"/>
            </a:solidFill>
          </a:endParaRPr>
        </a:p>
      </dgm:t>
    </dgm:pt>
    <dgm:pt modelId="{152A6B16-330A-44B9-92E2-047BF6FAA9DC}" type="sibTrans" cxnId="{024F1322-4F96-4171-9F25-F65AFCC05E90}">
      <dgm:prSet/>
      <dgm:spPr/>
      <dgm:t>
        <a:bodyPr/>
        <a:lstStyle/>
        <a:p>
          <a:endParaRPr lang="es-ES" sz="1600">
            <a:solidFill>
              <a:schemeClr val="tx1"/>
            </a:solidFill>
          </a:endParaRPr>
        </a:p>
      </dgm:t>
    </dgm:pt>
    <dgm:pt modelId="{326AA6AC-A867-4F30-BE80-22BDCA0AC441}">
      <dgm:prSet phldrT="[Texto]" custT="1"/>
      <dgm:spPr/>
      <dgm:t>
        <a:bodyPr/>
        <a:lstStyle/>
        <a:p>
          <a:r>
            <a:rPr lang="es-EC" sz="1600" b="1" dirty="0">
              <a:solidFill>
                <a:schemeClr val="tx1"/>
              </a:solidFill>
              <a:latin typeface="Times New Roman" pitchFamily="18" charset="0"/>
              <a:cs typeface="Times New Roman" pitchFamily="18" charset="0"/>
            </a:rPr>
            <a:t>Cobertura de las unidades de análisis</a:t>
          </a:r>
        </a:p>
      </dgm:t>
    </dgm:pt>
    <dgm:pt modelId="{0372FEA9-5A7B-4F86-893F-6EEB32D76991}" type="parTrans" cxnId="{1AE7820C-DE67-4863-BDFD-8B1404462FA0}">
      <dgm:prSet/>
      <dgm:spPr/>
      <dgm:t>
        <a:bodyPr/>
        <a:lstStyle/>
        <a:p>
          <a:endParaRPr lang="es-ES" sz="1600">
            <a:solidFill>
              <a:schemeClr val="tx1"/>
            </a:solidFill>
          </a:endParaRPr>
        </a:p>
      </dgm:t>
    </dgm:pt>
    <dgm:pt modelId="{6D9CC222-0661-4E3C-9989-742D9776D3F7}" type="sibTrans" cxnId="{1AE7820C-DE67-4863-BDFD-8B1404462FA0}">
      <dgm:prSet/>
      <dgm:spPr/>
      <dgm:t>
        <a:bodyPr/>
        <a:lstStyle/>
        <a:p>
          <a:endParaRPr lang="es-ES" sz="1600">
            <a:solidFill>
              <a:schemeClr val="tx1"/>
            </a:solidFill>
          </a:endParaRPr>
        </a:p>
      </dgm:t>
    </dgm:pt>
    <dgm:pt modelId="{CACBE573-4E4D-4D47-9806-C729D901695D}">
      <dgm:prSet phldrT="[Texto]" custT="1"/>
      <dgm:spPr/>
      <dgm:t>
        <a:bodyPr/>
        <a:lstStyle/>
        <a:p>
          <a:r>
            <a:rPr lang="es-EC" sz="1600" dirty="0">
              <a:solidFill>
                <a:schemeClr val="tx1"/>
              </a:solidFill>
              <a:latin typeface="Times New Roman" pitchFamily="18" charset="0"/>
              <a:cs typeface="Times New Roman" pitchFamily="18" charset="0"/>
            </a:rPr>
            <a:t>Muestra</a:t>
          </a:r>
        </a:p>
      </dgm:t>
    </dgm:pt>
    <dgm:pt modelId="{D01DF800-F947-4E8D-A176-1CB467025145}" type="parTrans" cxnId="{94D98AD4-F32E-435F-9992-5AC36A7A4316}">
      <dgm:prSet/>
      <dgm:spPr/>
      <dgm:t>
        <a:bodyPr/>
        <a:lstStyle/>
        <a:p>
          <a:endParaRPr lang="es-ES" sz="1600">
            <a:solidFill>
              <a:schemeClr val="tx1"/>
            </a:solidFill>
          </a:endParaRPr>
        </a:p>
      </dgm:t>
    </dgm:pt>
    <dgm:pt modelId="{DD51FD69-EBD7-474B-8BA3-1F22863F1CBB}" type="sibTrans" cxnId="{94D98AD4-F32E-435F-9992-5AC36A7A4316}">
      <dgm:prSet/>
      <dgm:spPr/>
      <dgm:t>
        <a:bodyPr/>
        <a:lstStyle/>
        <a:p>
          <a:endParaRPr lang="es-ES" sz="1600">
            <a:solidFill>
              <a:schemeClr val="tx1"/>
            </a:solidFill>
          </a:endParaRPr>
        </a:p>
      </dgm:t>
    </dgm:pt>
    <dgm:pt modelId="{7A7A267E-AAA4-4873-A19B-27FB6EB1D0FC}">
      <dgm:prSet phldrT="[Texto]" custT="1"/>
      <dgm:spPr/>
      <dgm:t>
        <a:bodyPr/>
        <a:lstStyle/>
        <a:p>
          <a:endParaRPr lang="es-EC" sz="1600" b="0" dirty="0">
            <a:solidFill>
              <a:schemeClr val="tx1"/>
            </a:solidFill>
            <a:latin typeface="Times New Roman" pitchFamily="18" charset="0"/>
            <a:cs typeface="Times New Roman" pitchFamily="18" charset="0"/>
          </a:endParaRPr>
        </a:p>
      </dgm:t>
    </dgm:pt>
    <dgm:pt modelId="{3EEFFAAD-EF98-4028-AAB0-F4CC2B145E18}" type="parTrans" cxnId="{CE7810B7-A990-44E3-B8EF-3A44635D4A91}">
      <dgm:prSet/>
      <dgm:spPr/>
      <dgm:t>
        <a:bodyPr/>
        <a:lstStyle/>
        <a:p>
          <a:endParaRPr lang="es-ES" sz="1600">
            <a:solidFill>
              <a:schemeClr val="tx1"/>
            </a:solidFill>
          </a:endParaRPr>
        </a:p>
      </dgm:t>
    </dgm:pt>
    <dgm:pt modelId="{5CA21EE7-4BAB-42CA-A47F-5D019E4B1304}" type="sibTrans" cxnId="{CE7810B7-A990-44E3-B8EF-3A44635D4A91}">
      <dgm:prSet/>
      <dgm:spPr/>
      <dgm:t>
        <a:bodyPr/>
        <a:lstStyle/>
        <a:p>
          <a:endParaRPr lang="es-ES" sz="1600">
            <a:solidFill>
              <a:schemeClr val="tx1"/>
            </a:solidFill>
          </a:endParaRPr>
        </a:p>
      </dgm:t>
    </dgm:pt>
    <dgm:pt modelId="{ADC16FE2-F387-4C33-9700-D862FDB5DEC1}">
      <dgm:prSet phldrT="[Texto]" custT="1"/>
      <dgm:spPr/>
      <dgm:t>
        <a:bodyPr/>
        <a:lstStyle/>
        <a:p>
          <a:r>
            <a:rPr lang="es-EC" sz="1600" dirty="0">
              <a:solidFill>
                <a:schemeClr val="tx1"/>
              </a:solidFill>
              <a:latin typeface="Times New Roman" pitchFamily="18" charset="0"/>
              <a:cs typeface="Times New Roman" pitchFamily="18" charset="0"/>
            </a:rPr>
            <a:t>Estadística Descriptiva e inferencial</a:t>
          </a:r>
        </a:p>
      </dgm:t>
    </dgm:pt>
    <dgm:pt modelId="{DCC837C7-B739-4DB7-89DF-6B218DC9DD0C}" type="parTrans" cxnId="{0A0E1CC3-D2E7-4986-AFA9-F7118570EA75}">
      <dgm:prSet/>
      <dgm:spPr/>
      <dgm:t>
        <a:bodyPr/>
        <a:lstStyle/>
        <a:p>
          <a:endParaRPr lang="es-ES" sz="1600">
            <a:solidFill>
              <a:schemeClr val="tx1"/>
            </a:solidFill>
          </a:endParaRPr>
        </a:p>
      </dgm:t>
    </dgm:pt>
    <dgm:pt modelId="{950EAF00-9085-4D12-A2E9-CE3B50055008}" type="sibTrans" cxnId="{0A0E1CC3-D2E7-4986-AFA9-F7118570EA75}">
      <dgm:prSet/>
      <dgm:spPr/>
      <dgm:t>
        <a:bodyPr/>
        <a:lstStyle/>
        <a:p>
          <a:endParaRPr lang="es-ES" sz="1600">
            <a:solidFill>
              <a:schemeClr val="tx1"/>
            </a:solidFill>
          </a:endParaRPr>
        </a:p>
      </dgm:t>
    </dgm:pt>
    <dgm:pt modelId="{716B2B91-0F84-4E49-8F7F-EE11A6DEFE70}">
      <dgm:prSet phldrT="[Texto]" custT="1"/>
      <dgm:spPr/>
      <dgm:t>
        <a:bodyPr/>
        <a:lstStyle/>
        <a:p>
          <a:r>
            <a:rPr lang="es-ES" sz="1600" b="1" dirty="0">
              <a:solidFill>
                <a:schemeClr val="tx1"/>
              </a:solidFill>
              <a:latin typeface="Times New Roman" pitchFamily="18" charset="0"/>
              <a:cs typeface="Times New Roman" pitchFamily="18" charset="0"/>
            </a:rPr>
            <a:t>Procedimiento para tratamiento y análisis de información </a:t>
          </a:r>
          <a:endParaRPr lang="es-EC" sz="1600" b="1" dirty="0">
            <a:solidFill>
              <a:schemeClr val="tx1"/>
            </a:solidFill>
            <a:latin typeface="Times New Roman" pitchFamily="18" charset="0"/>
            <a:cs typeface="Times New Roman" pitchFamily="18" charset="0"/>
          </a:endParaRPr>
        </a:p>
      </dgm:t>
    </dgm:pt>
    <dgm:pt modelId="{6C700F75-36C2-4D6D-BFF8-79457227659D}" type="parTrans" cxnId="{261234F5-95C3-4B39-B37F-E9EEC7EA5710}">
      <dgm:prSet/>
      <dgm:spPr/>
      <dgm:t>
        <a:bodyPr/>
        <a:lstStyle/>
        <a:p>
          <a:endParaRPr lang="es-ES" sz="1600">
            <a:solidFill>
              <a:schemeClr val="tx1"/>
            </a:solidFill>
          </a:endParaRPr>
        </a:p>
      </dgm:t>
    </dgm:pt>
    <dgm:pt modelId="{CD7745F6-F8AB-4C17-B817-FE2DDD536317}" type="sibTrans" cxnId="{261234F5-95C3-4B39-B37F-E9EEC7EA5710}">
      <dgm:prSet/>
      <dgm:spPr/>
      <dgm:t>
        <a:bodyPr/>
        <a:lstStyle/>
        <a:p>
          <a:endParaRPr lang="es-ES" sz="1600">
            <a:solidFill>
              <a:schemeClr val="tx1"/>
            </a:solidFill>
          </a:endParaRPr>
        </a:p>
      </dgm:t>
    </dgm:pt>
    <dgm:pt modelId="{21EDC055-B251-44DA-A80D-F1A7126B7FE8}" type="pres">
      <dgm:prSet presAssocID="{A5933C6E-4DD6-4ACF-80AE-5BEE9A4F7331}" presName="Name0" presStyleCnt="0">
        <dgm:presLayoutVars>
          <dgm:dir/>
          <dgm:animLvl val="lvl"/>
          <dgm:resizeHandles val="exact"/>
        </dgm:presLayoutVars>
      </dgm:prSet>
      <dgm:spPr/>
      <dgm:t>
        <a:bodyPr/>
        <a:lstStyle/>
        <a:p>
          <a:endParaRPr lang="es-EC"/>
        </a:p>
      </dgm:t>
    </dgm:pt>
    <dgm:pt modelId="{42F1C219-2776-4385-8F1C-C5113733B9AF}" type="pres">
      <dgm:prSet presAssocID="{C9FA18D7-8964-45C4-A6EB-18D4176DD67F}" presName="linNode" presStyleCnt="0"/>
      <dgm:spPr/>
    </dgm:pt>
    <dgm:pt modelId="{CFF3DC39-D7F2-4C4E-BFCE-80FD057130DC}" type="pres">
      <dgm:prSet presAssocID="{C9FA18D7-8964-45C4-A6EB-18D4176DD67F}" presName="parentText" presStyleLbl="node1" presStyleIdx="0" presStyleCnt="5" custScaleX="62242">
        <dgm:presLayoutVars>
          <dgm:chMax val="1"/>
          <dgm:bulletEnabled val="1"/>
        </dgm:presLayoutVars>
      </dgm:prSet>
      <dgm:spPr/>
      <dgm:t>
        <a:bodyPr/>
        <a:lstStyle/>
        <a:p>
          <a:endParaRPr lang="es-EC"/>
        </a:p>
      </dgm:t>
    </dgm:pt>
    <dgm:pt modelId="{87E912A8-3C2C-4F91-87B1-93432B92D848}" type="pres">
      <dgm:prSet presAssocID="{C9FA18D7-8964-45C4-A6EB-18D4176DD67F}" presName="descendantText" presStyleLbl="alignAccFollowNode1" presStyleIdx="0" presStyleCnt="5">
        <dgm:presLayoutVars>
          <dgm:bulletEnabled val="1"/>
        </dgm:presLayoutVars>
      </dgm:prSet>
      <dgm:spPr/>
      <dgm:t>
        <a:bodyPr/>
        <a:lstStyle/>
        <a:p>
          <a:endParaRPr lang="es-EC"/>
        </a:p>
      </dgm:t>
    </dgm:pt>
    <dgm:pt modelId="{1AAA574F-2052-4A76-95BE-4967DCAB8F95}" type="pres">
      <dgm:prSet presAssocID="{97617410-7515-486F-A3B6-7B3472FF068D}" presName="sp" presStyleCnt="0"/>
      <dgm:spPr/>
    </dgm:pt>
    <dgm:pt modelId="{96DB0474-EEBE-47DA-90FA-BF595B3C5D27}" type="pres">
      <dgm:prSet presAssocID="{7DD4A3AE-C186-4411-8DCA-CD5B20F65FA8}" presName="linNode" presStyleCnt="0"/>
      <dgm:spPr/>
    </dgm:pt>
    <dgm:pt modelId="{82E716A5-B7F2-4D5E-8E83-6FF62D743132}" type="pres">
      <dgm:prSet presAssocID="{7DD4A3AE-C186-4411-8DCA-CD5B20F65FA8}" presName="parentText" presStyleLbl="node1" presStyleIdx="1" presStyleCnt="5" custScaleX="62401">
        <dgm:presLayoutVars>
          <dgm:chMax val="1"/>
          <dgm:bulletEnabled val="1"/>
        </dgm:presLayoutVars>
      </dgm:prSet>
      <dgm:spPr/>
      <dgm:t>
        <a:bodyPr/>
        <a:lstStyle/>
        <a:p>
          <a:endParaRPr lang="es-EC"/>
        </a:p>
      </dgm:t>
    </dgm:pt>
    <dgm:pt modelId="{713DA8D7-8B39-41E3-98C7-5F2952F583AC}" type="pres">
      <dgm:prSet presAssocID="{7DD4A3AE-C186-4411-8DCA-CD5B20F65FA8}" presName="descendantText" presStyleLbl="alignAccFollowNode1" presStyleIdx="1" presStyleCnt="5" custScaleX="106764" custScaleY="213589">
        <dgm:presLayoutVars>
          <dgm:bulletEnabled val="1"/>
        </dgm:presLayoutVars>
      </dgm:prSet>
      <dgm:spPr/>
      <dgm:t>
        <a:bodyPr/>
        <a:lstStyle/>
        <a:p>
          <a:endParaRPr lang="es-EC"/>
        </a:p>
      </dgm:t>
    </dgm:pt>
    <dgm:pt modelId="{F12CF73E-EE18-4F60-9ED6-E316A192FE7E}" type="pres">
      <dgm:prSet presAssocID="{B616AEA9-4FE0-4C27-A3B6-92F181CFC97E}" presName="sp" presStyleCnt="0"/>
      <dgm:spPr/>
    </dgm:pt>
    <dgm:pt modelId="{89CEDCED-DED3-4CDF-9244-099D7CA8672D}" type="pres">
      <dgm:prSet presAssocID="{8330CBE2-4D73-4B4D-93D5-03F02601DF5D}" presName="linNode" presStyleCnt="0"/>
      <dgm:spPr/>
    </dgm:pt>
    <dgm:pt modelId="{888CB234-BC96-4CFE-B601-3C4068C6E7FE}" type="pres">
      <dgm:prSet presAssocID="{8330CBE2-4D73-4B4D-93D5-03F02601DF5D}" presName="parentText" presStyleLbl="node1" presStyleIdx="2" presStyleCnt="5" custScaleX="65585">
        <dgm:presLayoutVars>
          <dgm:chMax val="1"/>
          <dgm:bulletEnabled val="1"/>
        </dgm:presLayoutVars>
      </dgm:prSet>
      <dgm:spPr/>
      <dgm:t>
        <a:bodyPr/>
        <a:lstStyle/>
        <a:p>
          <a:endParaRPr lang="es-EC"/>
        </a:p>
      </dgm:t>
    </dgm:pt>
    <dgm:pt modelId="{7E5CDCE9-4106-41F4-B694-18CCF1DCD976}" type="pres">
      <dgm:prSet presAssocID="{8330CBE2-4D73-4B4D-93D5-03F02601DF5D}" presName="descendantText" presStyleLbl="alignAccFollowNode1" presStyleIdx="2" presStyleCnt="5" custScaleX="107746">
        <dgm:presLayoutVars>
          <dgm:bulletEnabled val="1"/>
        </dgm:presLayoutVars>
      </dgm:prSet>
      <dgm:spPr/>
      <dgm:t>
        <a:bodyPr/>
        <a:lstStyle/>
        <a:p>
          <a:endParaRPr lang="es-EC"/>
        </a:p>
      </dgm:t>
    </dgm:pt>
    <dgm:pt modelId="{7BA8060F-19F3-481F-8F16-759E214DD570}" type="pres">
      <dgm:prSet presAssocID="{A48E7E82-A3D9-4485-963F-FA0817DF946E}" presName="sp" presStyleCnt="0"/>
      <dgm:spPr/>
    </dgm:pt>
    <dgm:pt modelId="{4B3E2ACE-0FDE-4B9B-A6D1-948FD00AF5BF}" type="pres">
      <dgm:prSet presAssocID="{326AA6AC-A867-4F30-BE80-22BDCA0AC441}" presName="linNode" presStyleCnt="0"/>
      <dgm:spPr/>
    </dgm:pt>
    <dgm:pt modelId="{6EBBDBDD-4EBC-41DE-A298-44500BEF30CB}" type="pres">
      <dgm:prSet presAssocID="{326AA6AC-A867-4F30-BE80-22BDCA0AC441}" presName="parentText" presStyleLbl="node1" presStyleIdx="3" presStyleCnt="5" custScaleX="65585">
        <dgm:presLayoutVars>
          <dgm:chMax val="1"/>
          <dgm:bulletEnabled val="1"/>
        </dgm:presLayoutVars>
      </dgm:prSet>
      <dgm:spPr/>
      <dgm:t>
        <a:bodyPr/>
        <a:lstStyle/>
        <a:p>
          <a:endParaRPr lang="es-EC"/>
        </a:p>
      </dgm:t>
    </dgm:pt>
    <dgm:pt modelId="{46BA1024-FC9F-4E10-BC87-89BBC8A85EBE}" type="pres">
      <dgm:prSet presAssocID="{326AA6AC-A867-4F30-BE80-22BDCA0AC441}" presName="descendantText" presStyleLbl="alignAccFollowNode1" presStyleIdx="3" presStyleCnt="5" custLinFactNeighborY="0">
        <dgm:presLayoutVars>
          <dgm:bulletEnabled val="1"/>
        </dgm:presLayoutVars>
      </dgm:prSet>
      <dgm:spPr/>
      <dgm:t>
        <a:bodyPr/>
        <a:lstStyle/>
        <a:p>
          <a:endParaRPr lang="es-EC"/>
        </a:p>
      </dgm:t>
    </dgm:pt>
    <dgm:pt modelId="{D0BD8F4B-68C4-4645-98EF-C761876A0A30}" type="pres">
      <dgm:prSet presAssocID="{6D9CC222-0661-4E3C-9989-742D9776D3F7}" presName="sp" presStyleCnt="0"/>
      <dgm:spPr/>
    </dgm:pt>
    <dgm:pt modelId="{E72491BD-C4F3-4DC3-88A1-A43E434022BA}" type="pres">
      <dgm:prSet presAssocID="{716B2B91-0F84-4E49-8F7F-EE11A6DEFE70}" presName="linNode" presStyleCnt="0"/>
      <dgm:spPr/>
    </dgm:pt>
    <dgm:pt modelId="{D68B91DA-E9DB-4714-BCC9-230F08D63C91}" type="pres">
      <dgm:prSet presAssocID="{716B2B91-0F84-4E49-8F7F-EE11A6DEFE70}" presName="parentText" presStyleLbl="node1" presStyleIdx="4" presStyleCnt="5" custScaleX="62416">
        <dgm:presLayoutVars>
          <dgm:chMax val="1"/>
          <dgm:bulletEnabled val="1"/>
        </dgm:presLayoutVars>
      </dgm:prSet>
      <dgm:spPr/>
      <dgm:t>
        <a:bodyPr/>
        <a:lstStyle/>
        <a:p>
          <a:endParaRPr lang="es-EC"/>
        </a:p>
      </dgm:t>
    </dgm:pt>
    <dgm:pt modelId="{79503879-6FD5-40F2-BECE-1594605D2313}" type="pres">
      <dgm:prSet presAssocID="{716B2B91-0F84-4E49-8F7F-EE11A6DEFE70}" presName="descendantText" presStyleLbl="alignAccFollowNode1" presStyleIdx="4" presStyleCnt="5" custScaleX="100098">
        <dgm:presLayoutVars>
          <dgm:bulletEnabled val="1"/>
        </dgm:presLayoutVars>
      </dgm:prSet>
      <dgm:spPr/>
      <dgm:t>
        <a:bodyPr/>
        <a:lstStyle/>
        <a:p>
          <a:endParaRPr lang="es-EC"/>
        </a:p>
      </dgm:t>
    </dgm:pt>
  </dgm:ptLst>
  <dgm:cxnLst>
    <dgm:cxn modelId="{DF81BD44-677B-4396-8814-AE6792D37A24}" srcId="{8330CBE2-4D73-4B4D-93D5-03F02601DF5D}" destId="{D53FFDA7-0173-45E0-9873-5CC0E8EFD156}" srcOrd="1" destOrd="0" parTransId="{8C301C7C-4A22-40DB-A089-0965E9AC73C0}" sibTransId="{990FB99F-EDFE-4257-A56C-7AEAB35591EC}"/>
    <dgm:cxn modelId="{B3C4CBFF-E96A-4B7E-B238-F5855EFB0171}" type="presOf" srcId="{07BB3D79-2668-4DC3-8B6C-15FFE0672581}" destId="{7E5CDCE9-4106-41F4-B694-18CCF1DCD976}" srcOrd="0" destOrd="2" presId="urn:microsoft.com/office/officeart/2005/8/layout/vList5"/>
    <dgm:cxn modelId="{3212768E-38B9-4140-9234-A870A95CEFAA}" srcId="{8330CBE2-4D73-4B4D-93D5-03F02601DF5D}" destId="{07BB3D79-2668-4DC3-8B6C-15FFE0672581}" srcOrd="2" destOrd="0" parTransId="{8B33F6F7-96F2-4C9D-81B3-AAC4A54E7FBE}" sibTransId="{E703DAAC-381A-422C-A267-8ED37ABED9C0}"/>
    <dgm:cxn modelId="{24869CB4-1059-405A-8AA9-F220C9B0C616}" type="presOf" srcId="{6AB875A5-FAEC-4B30-B849-A3FAEDFA9CC2}" destId="{713DA8D7-8B39-41E3-98C7-5F2952F583AC}" srcOrd="0" destOrd="4" presId="urn:microsoft.com/office/officeart/2005/8/layout/vList5"/>
    <dgm:cxn modelId="{08F0A7EA-C31C-4896-A8F2-BE89C83A2B4C}" srcId="{A5933C6E-4DD6-4ACF-80AE-5BEE9A4F7331}" destId="{8330CBE2-4D73-4B4D-93D5-03F02601DF5D}" srcOrd="2" destOrd="0" parTransId="{E53ACE32-2097-4C8E-B533-21C9D52889E9}" sibTransId="{A48E7E82-A3D9-4485-963F-FA0817DF946E}"/>
    <dgm:cxn modelId="{DFC94389-F054-4D67-ACDD-7B0F0DF3EE77}" type="presOf" srcId="{D53FFDA7-0173-45E0-9873-5CC0E8EFD156}" destId="{7E5CDCE9-4106-41F4-B694-18CCF1DCD976}" srcOrd="0" destOrd="1" presId="urn:microsoft.com/office/officeart/2005/8/layout/vList5"/>
    <dgm:cxn modelId="{191F17B7-7559-419C-8082-FFEE2E295658}" type="presOf" srcId="{EEA3DDC6-8235-4276-80A7-D79F5C5A944C}" destId="{87E912A8-3C2C-4F91-87B1-93432B92D848}" srcOrd="0" destOrd="0" presId="urn:microsoft.com/office/officeart/2005/8/layout/vList5"/>
    <dgm:cxn modelId="{D48F01F5-F9C5-4FFB-B491-C38B22782502}" srcId="{7DD4A3AE-C186-4411-8DCA-CD5B20F65FA8}" destId="{03D3C1C1-DEB7-43C2-9F76-0843B04B83CF}" srcOrd="3" destOrd="0" parTransId="{A6C0630D-2731-4E52-A677-F2CD978BE959}" sibTransId="{4AA4C5B9-9549-4B58-B8EF-7DDCE04FD047}"/>
    <dgm:cxn modelId="{C96D9BBA-CF11-46F7-A66D-8E5CA3C92F9F}" type="presOf" srcId="{7A7A267E-AAA4-4873-A19B-27FB6EB1D0FC}" destId="{7E5CDCE9-4106-41F4-B694-18CCF1DCD976}" srcOrd="0" destOrd="0" presId="urn:microsoft.com/office/officeart/2005/8/layout/vList5"/>
    <dgm:cxn modelId="{D1738363-3FEE-477D-A350-EE53FE720314}" type="presOf" srcId="{A5933C6E-4DD6-4ACF-80AE-5BEE9A4F7331}" destId="{21EDC055-B251-44DA-A80D-F1A7126B7FE8}" srcOrd="0" destOrd="0" presId="urn:microsoft.com/office/officeart/2005/8/layout/vList5"/>
    <dgm:cxn modelId="{FCD2D030-41EE-49D3-8507-894A5B9D038A}" type="presOf" srcId="{ADC16FE2-F387-4C33-9700-D862FDB5DEC1}" destId="{79503879-6FD5-40F2-BECE-1594605D2313}" srcOrd="0" destOrd="0" presId="urn:microsoft.com/office/officeart/2005/8/layout/vList5"/>
    <dgm:cxn modelId="{7762E0A8-0C3C-4F40-8896-9C9DE6EE80C3}" type="presOf" srcId="{326AA6AC-A867-4F30-BE80-22BDCA0AC441}" destId="{6EBBDBDD-4EBC-41DE-A298-44500BEF30CB}" srcOrd="0" destOrd="0" presId="urn:microsoft.com/office/officeart/2005/8/layout/vList5"/>
    <dgm:cxn modelId="{C8EFD588-2553-4DED-A1BD-26C2534945E1}" srcId="{A5933C6E-4DD6-4ACF-80AE-5BEE9A4F7331}" destId="{7DD4A3AE-C186-4411-8DCA-CD5B20F65FA8}" srcOrd="1" destOrd="0" parTransId="{19550FED-25D5-4B2C-919B-021B6D1B73B4}" sibTransId="{B616AEA9-4FE0-4C27-A3B6-92F181CFC97E}"/>
    <dgm:cxn modelId="{969670C0-9301-4A14-A6BC-6E49854244EB}" type="presOf" srcId="{C9FA18D7-8964-45C4-A6EB-18D4176DD67F}" destId="{CFF3DC39-D7F2-4C4E-BFCE-80FD057130DC}" srcOrd="0" destOrd="0" presId="urn:microsoft.com/office/officeart/2005/8/layout/vList5"/>
    <dgm:cxn modelId="{723DA039-E493-46FF-9BD8-CC91222598DD}" srcId="{7DD4A3AE-C186-4411-8DCA-CD5B20F65FA8}" destId="{D5F46465-E2B9-4A30-AD5B-C1D6C8F857D8}" srcOrd="0" destOrd="0" parTransId="{33C17D88-972F-47E1-B302-01CF888D9804}" sibTransId="{7A3FEFC9-5F39-4978-A4D5-CA7605D06320}"/>
    <dgm:cxn modelId="{F44A8FA8-541C-48E3-86E0-A37BEFAFD881}" srcId="{C9FA18D7-8964-45C4-A6EB-18D4176DD67F}" destId="{EEA3DDC6-8235-4276-80A7-D79F5C5A944C}" srcOrd="0" destOrd="0" parTransId="{ADAAE767-37FF-40B8-9C29-B20FC557048D}" sibTransId="{EE2EB429-CC7D-4B92-8E99-D26A12452A34}"/>
    <dgm:cxn modelId="{0A0E1CC3-D2E7-4986-AFA9-F7118570EA75}" srcId="{716B2B91-0F84-4E49-8F7F-EE11A6DEFE70}" destId="{ADC16FE2-F387-4C33-9700-D862FDB5DEC1}" srcOrd="0" destOrd="0" parTransId="{DCC837C7-B739-4DB7-89DF-6B218DC9DD0C}" sibTransId="{950EAF00-9085-4D12-A2E9-CE3B50055008}"/>
    <dgm:cxn modelId="{02DC9FA7-D943-474C-B14C-4C3F6F5C349F}" srcId="{A5933C6E-4DD6-4ACF-80AE-5BEE9A4F7331}" destId="{C9FA18D7-8964-45C4-A6EB-18D4176DD67F}" srcOrd="0" destOrd="0" parTransId="{6BD19E84-5F53-4342-AD64-C79AF4308422}" sibTransId="{97617410-7515-486F-A3B6-7B3472FF068D}"/>
    <dgm:cxn modelId="{CE7810B7-A990-44E3-B8EF-3A44635D4A91}" srcId="{8330CBE2-4D73-4B4D-93D5-03F02601DF5D}" destId="{7A7A267E-AAA4-4873-A19B-27FB6EB1D0FC}" srcOrd="0" destOrd="0" parTransId="{3EEFFAAD-EF98-4028-AAB0-F4CC2B145E18}" sibTransId="{5CA21EE7-4BAB-42CA-A47F-5D019E4B1304}"/>
    <dgm:cxn modelId="{94D98AD4-F32E-435F-9992-5AC36A7A4316}" srcId="{326AA6AC-A867-4F30-BE80-22BDCA0AC441}" destId="{CACBE573-4E4D-4D47-9806-C729D901695D}" srcOrd="1" destOrd="0" parTransId="{D01DF800-F947-4E8D-A176-1CB467025145}" sibTransId="{DD51FD69-EBD7-474B-8BA3-1F22863F1CBB}"/>
    <dgm:cxn modelId="{B34AB693-F374-47EB-8A8B-5C8BE3AB3A71}" type="presOf" srcId="{4649AFB9-DDEF-4071-A9BF-840AA5DCC344}" destId="{713DA8D7-8B39-41E3-98C7-5F2952F583AC}" srcOrd="0" destOrd="2" presId="urn:microsoft.com/office/officeart/2005/8/layout/vList5"/>
    <dgm:cxn modelId="{4126FF6C-1EF4-4B5E-ACB3-D41D8F919AF0}" type="presOf" srcId="{716B2B91-0F84-4E49-8F7F-EE11A6DEFE70}" destId="{D68B91DA-E9DB-4714-BCC9-230F08D63C91}" srcOrd="0" destOrd="0" presId="urn:microsoft.com/office/officeart/2005/8/layout/vList5"/>
    <dgm:cxn modelId="{79613D7F-218F-4D46-8942-186DC85309DA}" type="presOf" srcId="{D190AD09-E93F-48DB-802E-F381E49DA22A}" destId="{46BA1024-FC9F-4E10-BC87-89BBC8A85EBE}" srcOrd="0" destOrd="0" presId="urn:microsoft.com/office/officeart/2005/8/layout/vList5"/>
    <dgm:cxn modelId="{49B2A3C8-EFC9-4D4D-9CD2-1F2FF286A271}" srcId="{7DD4A3AE-C186-4411-8DCA-CD5B20F65FA8}" destId="{4649AFB9-DDEF-4071-A9BF-840AA5DCC344}" srcOrd="2" destOrd="0" parTransId="{6B2FE08E-E796-4EC3-87E0-710BDE93855B}" sibTransId="{1C2D09FF-E735-4427-B19B-1D12AF248714}"/>
    <dgm:cxn modelId="{6CAA916C-BF46-40E2-A13E-C290F7B99111}" type="presOf" srcId="{03D3C1C1-DEB7-43C2-9F76-0843B04B83CF}" destId="{713DA8D7-8B39-41E3-98C7-5F2952F583AC}" srcOrd="0" destOrd="3" presId="urn:microsoft.com/office/officeart/2005/8/layout/vList5"/>
    <dgm:cxn modelId="{261234F5-95C3-4B39-B37F-E9EEC7EA5710}" srcId="{A5933C6E-4DD6-4ACF-80AE-5BEE9A4F7331}" destId="{716B2B91-0F84-4E49-8F7F-EE11A6DEFE70}" srcOrd="4" destOrd="0" parTransId="{6C700F75-36C2-4D6D-BFF8-79457227659D}" sibTransId="{CD7745F6-F8AB-4C17-B817-FE2DDD536317}"/>
    <dgm:cxn modelId="{61528951-D981-405F-B450-804BAAD53691}" srcId="{7DD4A3AE-C186-4411-8DCA-CD5B20F65FA8}" destId="{6AB875A5-FAEC-4B30-B849-A3FAEDFA9CC2}" srcOrd="4" destOrd="0" parTransId="{788A8FA6-06FE-4687-BECE-84920A8748AA}" sibTransId="{F547B647-2ACF-40FE-B57A-F44B8D060EFE}"/>
    <dgm:cxn modelId="{E395A28F-EDA7-4E32-AF96-E6CC3BF843BF}" type="presOf" srcId="{70F5E20E-FCDA-4F25-B409-32F558F82784}" destId="{713DA8D7-8B39-41E3-98C7-5F2952F583AC}" srcOrd="0" destOrd="1" presId="urn:microsoft.com/office/officeart/2005/8/layout/vList5"/>
    <dgm:cxn modelId="{B5015C12-44E3-4F6B-99AA-571881E1FBC4}" srcId="{7DD4A3AE-C186-4411-8DCA-CD5B20F65FA8}" destId="{70F5E20E-FCDA-4F25-B409-32F558F82784}" srcOrd="1" destOrd="0" parTransId="{9C3F980F-91A3-4AD0-B9A2-65ECCAF6E571}" sibTransId="{03350A4B-32A3-4EB8-9163-83C0142F1622}"/>
    <dgm:cxn modelId="{1AE7820C-DE67-4863-BDFD-8B1404462FA0}" srcId="{A5933C6E-4DD6-4ACF-80AE-5BEE9A4F7331}" destId="{326AA6AC-A867-4F30-BE80-22BDCA0AC441}" srcOrd="3" destOrd="0" parTransId="{0372FEA9-5A7B-4F86-893F-6EEB32D76991}" sibTransId="{6D9CC222-0661-4E3C-9989-742D9776D3F7}"/>
    <dgm:cxn modelId="{ECEE712E-DB2C-4282-8704-C9DCAAB739F3}" type="presOf" srcId="{D5F46465-E2B9-4A30-AD5B-C1D6C8F857D8}" destId="{713DA8D7-8B39-41E3-98C7-5F2952F583AC}" srcOrd="0" destOrd="0" presId="urn:microsoft.com/office/officeart/2005/8/layout/vList5"/>
    <dgm:cxn modelId="{E74D8948-451A-4DF3-8AFB-A6BD2C510420}" type="presOf" srcId="{7DD4A3AE-C186-4411-8DCA-CD5B20F65FA8}" destId="{82E716A5-B7F2-4D5E-8E83-6FF62D743132}" srcOrd="0" destOrd="0" presId="urn:microsoft.com/office/officeart/2005/8/layout/vList5"/>
    <dgm:cxn modelId="{024F1322-4F96-4171-9F25-F65AFCC05E90}" srcId="{326AA6AC-A867-4F30-BE80-22BDCA0AC441}" destId="{D190AD09-E93F-48DB-802E-F381E49DA22A}" srcOrd="0" destOrd="0" parTransId="{649D0D32-3132-4450-9359-E020CFC2530A}" sibTransId="{152A6B16-330A-44B9-92E2-047BF6FAA9DC}"/>
    <dgm:cxn modelId="{210469A1-9FF0-4337-8593-4F876B64B24A}" type="presOf" srcId="{CACBE573-4E4D-4D47-9806-C729D901695D}" destId="{46BA1024-FC9F-4E10-BC87-89BBC8A85EBE}" srcOrd="0" destOrd="1" presId="urn:microsoft.com/office/officeart/2005/8/layout/vList5"/>
    <dgm:cxn modelId="{F44591D0-F0A6-4C71-A9B4-23D914734914}" type="presOf" srcId="{8330CBE2-4D73-4B4D-93D5-03F02601DF5D}" destId="{888CB234-BC96-4CFE-B601-3C4068C6E7FE}" srcOrd="0" destOrd="0" presId="urn:microsoft.com/office/officeart/2005/8/layout/vList5"/>
    <dgm:cxn modelId="{B3572AA3-E187-4DB5-A052-649A99C8563E}" type="presParOf" srcId="{21EDC055-B251-44DA-A80D-F1A7126B7FE8}" destId="{42F1C219-2776-4385-8F1C-C5113733B9AF}" srcOrd="0" destOrd="0" presId="urn:microsoft.com/office/officeart/2005/8/layout/vList5"/>
    <dgm:cxn modelId="{22CF0F17-1167-47FE-9319-E0BB7DB4C58F}" type="presParOf" srcId="{42F1C219-2776-4385-8F1C-C5113733B9AF}" destId="{CFF3DC39-D7F2-4C4E-BFCE-80FD057130DC}" srcOrd="0" destOrd="0" presId="urn:microsoft.com/office/officeart/2005/8/layout/vList5"/>
    <dgm:cxn modelId="{0E02C55A-7532-41F5-9877-6F29183B332F}" type="presParOf" srcId="{42F1C219-2776-4385-8F1C-C5113733B9AF}" destId="{87E912A8-3C2C-4F91-87B1-93432B92D848}" srcOrd="1" destOrd="0" presId="urn:microsoft.com/office/officeart/2005/8/layout/vList5"/>
    <dgm:cxn modelId="{179BDF5F-2D91-422C-B153-6C907BBEE55B}" type="presParOf" srcId="{21EDC055-B251-44DA-A80D-F1A7126B7FE8}" destId="{1AAA574F-2052-4A76-95BE-4967DCAB8F95}" srcOrd="1" destOrd="0" presId="urn:microsoft.com/office/officeart/2005/8/layout/vList5"/>
    <dgm:cxn modelId="{9463A07A-8EC4-42EC-A7F6-598C87F57540}" type="presParOf" srcId="{21EDC055-B251-44DA-A80D-F1A7126B7FE8}" destId="{96DB0474-EEBE-47DA-90FA-BF595B3C5D27}" srcOrd="2" destOrd="0" presId="urn:microsoft.com/office/officeart/2005/8/layout/vList5"/>
    <dgm:cxn modelId="{89BC7C5C-442F-4389-BA04-C807851C8842}" type="presParOf" srcId="{96DB0474-EEBE-47DA-90FA-BF595B3C5D27}" destId="{82E716A5-B7F2-4D5E-8E83-6FF62D743132}" srcOrd="0" destOrd="0" presId="urn:microsoft.com/office/officeart/2005/8/layout/vList5"/>
    <dgm:cxn modelId="{75FA6EC3-CD4D-47E9-887A-B390C687A203}" type="presParOf" srcId="{96DB0474-EEBE-47DA-90FA-BF595B3C5D27}" destId="{713DA8D7-8B39-41E3-98C7-5F2952F583AC}" srcOrd="1" destOrd="0" presId="urn:microsoft.com/office/officeart/2005/8/layout/vList5"/>
    <dgm:cxn modelId="{E0137751-EFAB-4CC0-BE8E-87BB1C5A991C}" type="presParOf" srcId="{21EDC055-B251-44DA-A80D-F1A7126B7FE8}" destId="{F12CF73E-EE18-4F60-9ED6-E316A192FE7E}" srcOrd="3" destOrd="0" presId="urn:microsoft.com/office/officeart/2005/8/layout/vList5"/>
    <dgm:cxn modelId="{016D2A80-5345-4DE8-942A-5A2FF7080400}" type="presParOf" srcId="{21EDC055-B251-44DA-A80D-F1A7126B7FE8}" destId="{89CEDCED-DED3-4CDF-9244-099D7CA8672D}" srcOrd="4" destOrd="0" presId="urn:microsoft.com/office/officeart/2005/8/layout/vList5"/>
    <dgm:cxn modelId="{AF4EF0B8-3F43-4DEE-8D0B-C4B720EB23FD}" type="presParOf" srcId="{89CEDCED-DED3-4CDF-9244-099D7CA8672D}" destId="{888CB234-BC96-4CFE-B601-3C4068C6E7FE}" srcOrd="0" destOrd="0" presId="urn:microsoft.com/office/officeart/2005/8/layout/vList5"/>
    <dgm:cxn modelId="{66460957-2359-436F-8B43-B15F5DDF67D0}" type="presParOf" srcId="{89CEDCED-DED3-4CDF-9244-099D7CA8672D}" destId="{7E5CDCE9-4106-41F4-B694-18CCF1DCD976}" srcOrd="1" destOrd="0" presId="urn:microsoft.com/office/officeart/2005/8/layout/vList5"/>
    <dgm:cxn modelId="{65CE1FB6-469B-41AB-9386-36A2E884EE6A}" type="presParOf" srcId="{21EDC055-B251-44DA-A80D-F1A7126B7FE8}" destId="{7BA8060F-19F3-481F-8F16-759E214DD570}" srcOrd="5" destOrd="0" presId="urn:microsoft.com/office/officeart/2005/8/layout/vList5"/>
    <dgm:cxn modelId="{E6DE0329-26B7-49B7-9818-65C07E9F10DA}" type="presParOf" srcId="{21EDC055-B251-44DA-A80D-F1A7126B7FE8}" destId="{4B3E2ACE-0FDE-4B9B-A6D1-948FD00AF5BF}" srcOrd="6" destOrd="0" presId="urn:microsoft.com/office/officeart/2005/8/layout/vList5"/>
    <dgm:cxn modelId="{D2971FE0-7D1B-4E95-8C28-51ED18E3DA69}" type="presParOf" srcId="{4B3E2ACE-0FDE-4B9B-A6D1-948FD00AF5BF}" destId="{6EBBDBDD-4EBC-41DE-A298-44500BEF30CB}" srcOrd="0" destOrd="0" presId="urn:microsoft.com/office/officeart/2005/8/layout/vList5"/>
    <dgm:cxn modelId="{B67B4DBA-00EE-4D16-B1BE-68F7EC4A36DB}" type="presParOf" srcId="{4B3E2ACE-0FDE-4B9B-A6D1-948FD00AF5BF}" destId="{46BA1024-FC9F-4E10-BC87-89BBC8A85EBE}" srcOrd="1" destOrd="0" presId="urn:microsoft.com/office/officeart/2005/8/layout/vList5"/>
    <dgm:cxn modelId="{482C5763-4CCC-4584-8CE7-84DCBDD7C0A5}" type="presParOf" srcId="{21EDC055-B251-44DA-A80D-F1A7126B7FE8}" destId="{D0BD8F4B-68C4-4645-98EF-C761876A0A30}" srcOrd="7" destOrd="0" presId="urn:microsoft.com/office/officeart/2005/8/layout/vList5"/>
    <dgm:cxn modelId="{E10FEA8B-3EA7-47C6-B5D7-72027FD261EC}" type="presParOf" srcId="{21EDC055-B251-44DA-A80D-F1A7126B7FE8}" destId="{E72491BD-C4F3-4DC3-88A1-A43E434022BA}" srcOrd="8" destOrd="0" presId="urn:microsoft.com/office/officeart/2005/8/layout/vList5"/>
    <dgm:cxn modelId="{30AA2719-BC57-4791-969D-C568B31EA526}" type="presParOf" srcId="{E72491BD-C4F3-4DC3-88A1-A43E434022BA}" destId="{D68B91DA-E9DB-4714-BCC9-230F08D63C91}" srcOrd="0" destOrd="0" presId="urn:microsoft.com/office/officeart/2005/8/layout/vList5"/>
    <dgm:cxn modelId="{02562AD3-EBCE-48E3-AE4A-5681259F14A5}" type="presParOf" srcId="{E72491BD-C4F3-4DC3-88A1-A43E434022BA}" destId="{79503879-6FD5-40F2-BECE-1594605D23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18911F-DB22-42AF-82C2-0904752B475A}" type="doc">
      <dgm:prSet loTypeId="urn:microsoft.com/office/officeart/2005/8/layout/process5" loCatId="process" qsTypeId="urn:microsoft.com/office/officeart/2005/8/quickstyle/simple3" qsCatId="simple" csTypeId="urn:microsoft.com/office/officeart/2005/8/colors/accent2_5" csCatId="accent2" phldr="1"/>
      <dgm:spPr/>
      <dgm:t>
        <a:bodyPr/>
        <a:lstStyle/>
        <a:p>
          <a:endParaRPr lang="es-EC"/>
        </a:p>
      </dgm:t>
    </dgm:pt>
    <dgm:pt modelId="{0C0EF82E-7560-4411-8EDD-27B15471E5E5}">
      <dgm:prSet/>
      <dgm:spPr/>
      <dgm:t>
        <a:bodyPr/>
        <a:lstStyle/>
        <a:p>
          <a:r>
            <a:rPr lang="es-ES" dirty="0" smtClean="0">
              <a:latin typeface="Times New Roman" panose="02020603050405020304" pitchFamily="18" charset="0"/>
              <a:cs typeface="Times New Roman" panose="02020603050405020304" pitchFamily="18" charset="0"/>
            </a:rPr>
            <a:t>En los cantones Quito y Rumiñahui según el INEC existe un total de 1355 PYMES pertenecientes al sector de la construcción dedicadas a la actividad de edificaciones o remodelación de viviendas o edificios.</a:t>
          </a:r>
          <a:endParaRPr lang="es-EC" dirty="0">
            <a:latin typeface="Times New Roman" panose="02020603050405020304" pitchFamily="18" charset="0"/>
            <a:cs typeface="Times New Roman" panose="02020603050405020304" pitchFamily="18" charset="0"/>
          </a:endParaRPr>
        </a:p>
      </dgm:t>
    </dgm:pt>
    <dgm:pt modelId="{B55F725D-49AF-4F92-B5A6-3912A39E1C25}" type="parTrans" cxnId="{F5F11033-7D4C-4022-84F0-C54FFB2626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A08FF84-46AB-41C3-A978-D5EA12FEC65B}" type="sibTrans" cxnId="{F5F11033-7D4C-4022-84F0-C54FFB2626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BD7A178-2E73-4C24-9ECA-6F14535B7E36}">
      <dgm:prSet/>
      <dgm:spPr/>
      <dgm:t>
        <a:bodyPr/>
        <a:lstStyle/>
        <a:p>
          <a:r>
            <a:rPr lang="es-EC" dirty="0">
              <a:latin typeface="Times New Roman" panose="02020603050405020304" pitchFamily="18" charset="0"/>
              <a:cs typeface="Times New Roman" panose="02020603050405020304" pitchFamily="18" charset="0"/>
            </a:rPr>
            <a:t>Se</a:t>
          </a:r>
          <a:r>
            <a:rPr lang="es-EC" baseline="0" dirty="0">
              <a:latin typeface="Times New Roman" panose="02020603050405020304" pitchFamily="18" charset="0"/>
              <a:cs typeface="Times New Roman" panose="02020603050405020304" pitchFamily="18" charset="0"/>
            </a:rPr>
            <a:t> </a:t>
          </a:r>
          <a:r>
            <a:rPr lang="es-EC" baseline="0" dirty="0" smtClean="0">
              <a:latin typeface="Times New Roman" panose="02020603050405020304" pitchFamily="18" charset="0"/>
              <a:cs typeface="Times New Roman" panose="02020603050405020304" pitchFamily="18" charset="0"/>
            </a:rPr>
            <a:t>calculo una muestra de 135 empresas a las cuales se aplicara el instrumento. Para lo cual se segmentara la muestra en 131 PYMES en el cantón Quito y 4 PYMES en el cantón Rumiñahui.</a:t>
          </a:r>
          <a:endParaRPr lang="es-EC" dirty="0">
            <a:latin typeface="Times New Roman" panose="02020603050405020304" pitchFamily="18" charset="0"/>
            <a:cs typeface="Times New Roman" panose="02020603050405020304" pitchFamily="18" charset="0"/>
          </a:endParaRPr>
        </a:p>
      </dgm:t>
    </dgm:pt>
    <dgm:pt modelId="{A118BFC6-40E4-4F0F-9F09-EACF76621DF6}" type="parTrans" cxnId="{85D63C24-9C60-47B5-B8A1-F02859543DB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1A5C2C4-BF79-48E9-956E-5FDCC22E3C71}" type="sibTrans" cxnId="{85D63C24-9C60-47B5-B8A1-F02859543DB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3FDE10F-0990-436E-9AF5-26026D49A471}">
      <dgm:prSet/>
      <dgm:spPr/>
      <dgm:t>
        <a:bodyPr/>
        <a:lstStyle/>
        <a:p>
          <a:r>
            <a:rPr lang="es-ES" dirty="0">
              <a:latin typeface="Times New Roman" panose="02020603050405020304" pitchFamily="18" charset="0"/>
              <a:cs typeface="Times New Roman" panose="02020603050405020304" pitchFamily="18" charset="0"/>
            </a:rPr>
            <a:t>Análisis de respuestas realizando tablas de frecuencia, tablas de contingencia, </a:t>
          </a:r>
          <a:r>
            <a:rPr lang="es-ES" dirty="0" smtClean="0">
              <a:latin typeface="Times New Roman" panose="02020603050405020304" pitchFamily="18" charset="0"/>
              <a:cs typeface="Times New Roman" panose="02020603050405020304" pitchFamily="18" charset="0"/>
            </a:rPr>
            <a:t>ANOVA, correlación </a:t>
          </a:r>
          <a:r>
            <a:rPr lang="es-ES" dirty="0">
              <a:latin typeface="Times New Roman" panose="02020603050405020304" pitchFamily="18" charset="0"/>
              <a:cs typeface="Times New Roman" panose="02020603050405020304" pitchFamily="18" charset="0"/>
            </a:rPr>
            <a:t>de Pearson y Chi </a:t>
          </a:r>
          <a:r>
            <a:rPr lang="es-ES" dirty="0" smtClean="0">
              <a:latin typeface="Times New Roman" panose="02020603050405020304" pitchFamily="18" charset="0"/>
              <a:cs typeface="Times New Roman" panose="02020603050405020304" pitchFamily="18" charset="0"/>
            </a:rPr>
            <a:t>cuadrado, utilizando </a:t>
          </a:r>
          <a:r>
            <a:rPr lang="es-ES" dirty="0">
              <a:latin typeface="Times New Roman" panose="02020603050405020304" pitchFamily="18" charset="0"/>
              <a:cs typeface="Times New Roman" panose="02020603050405020304" pitchFamily="18" charset="0"/>
            </a:rPr>
            <a:t>el programa estadístico –informático SPSS. </a:t>
          </a:r>
          <a:endParaRPr lang="es-EC" dirty="0">
            <a:latin typeface="Times New Roman" panose="02020603050405020304" pitchFamily="18" charset="0"/>
            <a:cs typeface="Times New Roman" panose="02020603050405020304" pitchFamily="18" charset="0"/>
          </a:endParaRPr>
        </a:p>
      </dgm:t>
    </dgm:pt>
    <dgm:pt modelId="{D26E2258-486E-4ACC-B179-A5B1E29868A4}" type="parTrans" cxnId="{1DB48A6A-96E2-4E6C-82DA-C03092A3641A}">
      <dgm:prSet/>
      <dgm:spPr/>
      <dgm:t>
        <a:bodyPr/>
        <a:lstStyle/>
        <a:p>
          <a:endParaRPr lang="es-EC">
            <a:latin typeface="Times New Roman" panose="02020603050405020304" pitchFamily="18" charset="0"/>
            <a:cs typeface="Times New Roman" panose="02020603050405020304" pitchFamily="18" charset="0"/>
          </a:endParaRPr>
        </a:p>
      </dgm:t>
    </dgm:pt>
    <dgm:pt modelId="{E5AC532F-8653-4CAD-AA6E-7DF579C902D7}" type="sibTrans" cxnId="{1DB48A6A-96E2-4E6C-82DA-C03092A3641A}">
      <dgm:prSet/>
      <dgm:spPr/>
      <dgm:t>
        <a:bodyPr/>
        <a:lstStyle/>
        <a:p>
          <a:endParaRPr lang="es-EC"/>
        </a:p>
      </dgm:t>
    </dgm:pt>
    <dgm:pt modelId="{DAEABF28-F9DC-436D-BA1F-F51AECE53F24}">
      <dgm:prSet phldrT="[Texto]"/>
      <dgm:spPr/>
      <dgm:t>
        <a:bodyPr/>
        <a:lstStyle/>
        <a:p>
          <a:r>
            <a:rPr lang="es-ES" dirty="0">
              <a:latin typeface="Times New Roman" panose="02020603050405020304" pitchFamily="18" charset="0"/>
              <a:cs typeface="Times New Roman" panose="02020603050405020304" pitchFamily="18" charset="0"/>
            </a:rPr>
            <a:t>La recopilación de información se </a:t>
          </a:r>
          <a:r>
            <a:rPr lang="es-ES" dirty="0" smtClean="0">
              <a:latin typeface="Times New Roman" panose="02020603050405020304" pitchFamily="18" charset="0"/>
              <a:cs typeface="Times New Roman" panose="02020603050405020304" pitchFamily="18" charset="0"/>
            </a:rPr>
            <a:t>obtuvo a través de encuestas en línea como es el googles formularios y   </a:t>
          </a:r>
          <a:r>
            <a:rPr lang="es-ES" dirty="0">
              <a:latin typeface="Times New Roman" panose="02020603050405020304" pitchFamily="18" charset="0"/>
              <a:cs typeface="Times New Roman" panose="02020603050405020304" pitchFamily="18" charset="0"/>
            </a:rPr>
            <a:t>por visitas personales </a:t>
          </a:r>
          <a:r>
            <a:rPr lang="es-ES" dirty="0" smtClean="0">
              <a:latin typeface="Times New Roman" panose="02020603050405020304" pitchFamily="18" charset="0"/>
              <a:cs typeface="Times New Roman" panose="02020603050405020304" pitchFamily="18" charset="0"/>
            </a:rPr>
            <a:t>a los gerentes o personas encargadas de realizar la gestión estratégica en las PYMES.</a:t>
          </a:r>
          <a:endParaRPr lang="es-EC" dirty="0">
            <a:latin typeface="Times New Roman" panose="02020603050405020304" pitchFamily="18" charset="0"/>
            <a:cs typeface="Times New Roman" panose="02020603050405020304" pitchFamily="18" charset="0"/>
          </a:endParaRPr>
        </a:p>
      </dgm:t>
    </dgm:pt>
    <dgm:pt modelId="{03F31957-0745-435C-8DB5-68B2885441BC}" type="sib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BBAFCB7-65E8-4E08-8584-1DF1E2DD2697}" type="par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EBB628C-C9FD-4ECD-8C4E-B5F96C7C5AEB}" type="pres">
      <dgm:prSet presAssocID="{4F18911F-DB22-42AF-82C2-0904752B475A}" presName="diagram" presStyleCnt="0">
        <dgm:presLayoutVars>
          <dgm:dir/>
          <dgm:resizeHandles val="exact"/>
        </dgm:presLayoutVars>
      </dgm:prSet>
      <dgm:spPr/>
      <dgm:t>
        <a:bodyPr/>
        <a:lstStyle/>
        <a:p>
          <a:endParaRPr lang="es-EC"/>
        </a:p>
      </dgm:t>
    </dgm:pt>
    <dgm:pt modelId="{F237A118-5D74-4D6A-AA0B-12D06917F8E4}" type="pres">
      <dgm:prSet presAssocID="{0C0EF82E-7560-4411-8EDD-27B15471E5E5}" presName="node" presStyleLbl="node1" presStyleIdx="0" presStyleCnt="4">
        <dgm:presLayoutVars>
          <dgm:bulletEnabled val="1"/>
        </dgm:presLayoutVars>
      </dgm:prSet>
      <dgm:spPr/>
      <dgm:t>
        <a:bodyPr/>
        <a:lstStyle/>
        <a:p>
          <a:endParaRPr lang="es-EC"/>
        </a:p>
      </dgm:t>
    </dgm:pt>
    <dgm:pt modelId="{F03CEC72-0118-4475-A249-F6C4471C3AB1}" type="pres">
      <dgm:prSet presAssocID="{FA08FF84-46AB-41C3-A978-D5EA12FEC65B}" presName="sibTrans" presStyleLbl="sibTrans2D1" presStyleIdx="0" presStyleCnt="3"/>
      <dgm:spPr/>
      <dgm:t>
        <a:bodyPr/>
        <a:lstStyle/>
        <a:p>
          <a:endParaRPr lang="es-EC"/>
        </a:p>
      </dgm:t>
    </dgm:pt>
    <dgm:pt modelId="{B0F1B09F-0362-427F-A2AF-95E4B0434564}" type="pres">
      <dgm:prSet presAssocID="{FA08FF84-46AB-41C3-A978-D5EA12FEC65B}" presName="connectorText" presStyleLbl="sibTrans2D1" presStyleIdx="0" presStyleCnt="3"/>
      <dgm:spPr/>
      <dgm:t>
        <a:bodyPr/>
        <a:lstStyle/>
        <a:p>
          <a:endParaRPr lang="es-EC"/>
        </a:p>
      </dgm:t>
    </dgm:pt>
    <dgm:pt modelId="{8E419102-DD9E-43C5-84FB-EF282D85E0F1}" type="pres">
      <dgm:prSet presAssocID="{7BD7A178-2E73-4C24-9ECA-6F14535B7E36}" presName="node" presStyleLbl="node1" presStyleIdx="1" presStyleCnt="4">
        <dgm:presLayoutVars>
          <dgm:bulletEnabled val="1"/>
        </dgm:presLayoutVars>
      </dgm:prSet>
      <dgm:spPr/>
      <dgm:t>
        <a:bodyPr/>
        <a:lstStyle/>
        <a:p>
          <a:endParaRPr lang="es-EC"/>
        </a:p>
      </dgm:t>
    </dgm:pt>
    <dgm:pt modelId="{8D015A3B-DCEC-45CD-9D62-E721C94D76E3}" type="pres">
      <dgm:prSet presAssocID="{C1A5C2C4-BF79-48E9-956E-5FDCC22E3C71}" presName="sibTrans" presStyleLbl="sibTrans2D1" presStyleIdx="1" presStyleCnt="3"/>
      <dgm:spPr/>
      <dgm:t>
        <a:bodyPr/>
        <a:lstStyle/>
        <a:p>
          <a:endParaRPr lang="es-EC"/>
        </a:p>
      </dgm:t>
    </dgm:pt>
    <dgm:pt modelId="{0C7AE07C-5CCF-4343-8094-C7DB4193F5F5}" type="pres">
      <dgm:prSet presAssocID="{C1A5C2C4-BF79-48E9-956E-5FDCC22E3C71}" presName="connectorText" presStyleLbl="sibTrans2D1" presStyleIdx="1" presStyleCnt="3"/>
      <dgm:spPr/>
      <dgm:t>
        <a:bodyPr/>
        <a:lstStyle/>
        <a:p>
          <a:endParaRPr lang="es-EC"/>
        </a:p>
      </dgm:t>
    </dgm:pt>
    <dgm:pt modelId="{F8CA99C3-69B1-4D2F-9E58-D2947726B150}" type="pres">
      <dgm:prSet presAssocID="{DAEABF28-F9DC-436D-BA1F-F51AECE53F24}" presName="node" presStyleLbl="node1" presStyleIdx="2" presStyleCnt="4">
        <dgm:presLayoutVars>
          <dgm:bulletEnabled val="1"/>
        </dgm:presLayoutVars>
      </dgm:prSet>
      <dgm:spPr/>
      <dgm:t>
        <a:bodyPr/>
        <a:lstStyle/>
        <a:p>
          <a:endParaRPr lang="es-EC"/>
        </a:p>
      </dgm:t>
    </dgm:pt>
    <dgm:pt modelId="{95558B87-EEC2-4BF2-8BDA-82AF815FE8FF}" type="pres">
      <dgm:prSet presAssocID="{03F31957-0745-435C-8DB5-68B2885441BC}" presName="sibTrans" presStyleLbl="sibTrans2D1" presStyleIdx="2" presStyleCnt="3"/>
      <dgm:spPr/>
      <dgm:t>
        <a:bodyPr/>
        <a:lstStyle/>
        <a:p>
          <a:endParaRPr lang="es-EC"/>
        </a:p>
      </dgm:t>
    </dgm:pt>
    <dgm:pt modelId="{F3056606-8828-45DE-9363-F8AD17C15A3E}" type="pres">
      <dgm:prSet presAssocID="{03F31957-0745-435C-8DB5-68B2885441BC}" presName="connectorText" presStyleLbl="sibTrans2D1" presStyleIdx="2" presStyleCnt="3"/>
      <dgm:spPr/>
      <dgm:t>
        <a:bodyPr/>
        <a:lstStyle/>
        <a:p>
          <a:endParaRPr lang="es-EC"/>
        </a:p>
      </dgm:t>
    </dgm:pt>
    <dgm:pt modelId="{FBC69A8F-91BF-4CFA-A545-B8ABF10A7295}" type="pres">
      <dgm:prSet presAssocID="{B3FDE10F-0990-436E-9AF5-26026D49A471}" presName="node" presStyleLbl="node1" presStyleIdx="3" presStyleCnt="4">
        <dgm:presLayoutVars>
          <dgm:bulletEnabled val="1"/>
        </dgm:presLayoutVars>
      </dgm:prSet>
      <dgm:spPr/>
      <dgm:t>
        <a:bodyPr/>
        <a:lstStyle/>
        <a:p>
          <a:endParaRPr lang="es-EC"/>
        </a:p>
      </dgm:t>
    </dgm:pt>
  </dgm:ptLst>
  <dgm:cxnLst>
    <dgm:cxn modelId="{6594A7A6-B31C-4A9A-9732-2B2E7957D81E}" type="presOf" srcId="{FA08FF84-46AB-41C3-A978-D5EA12FEC65B}" destId="{F03CEC72-0118-4475-A249-F6C4471C3AB1}" srcOrd="0" destOrd="0" presId="urn:microsoft.com/office/officeart/2005/8/layout/process5"/>
    <dgm:cxn modelId="{EE75D86C-1A9E-4EB7-8572-4C066BC14C1C}" type="presOf" srcId="{03F31957-0745-435C-8DB5-68B2885441BC}" destId="{95558B87-EEC2-4BF2-8BDA-82AF815FE8FF}" srcOrd="0" destOrd="0" presId="urn:microsoft.com/office/officeart/2005/8/layout/process5"/>
    <dgm:cxn modelId="{85D63C24-9C60-47B5-B8A1-F02859543DB6}" srcId="{4F18911F-DB22-42AF-82C2-0904752B475A}" destId="{7BD7A178-2E73-4C24-9ECA-6F14535B7E36}" srcOrd="1" destOrd="0" parTransId="{A118BFC6-40E4-4F0F-9F09-EACF76621DF6}" sibTransId="{C1A5C2C4-BF79-48E9-956E-5FDCC22E3C71}"/>
    <dgm:cxn modelId="{F5F11033-7D4C-4022-84F0-C54FFB26266A}" srcId="{4F18911F-DB22-42AF-82C2-0904752B475A}" destId="{0C0EF82E-7560-4411-8EDD-27B15471E5E5}" srcOrd="0" destOrd="0" parTransId="{B55F725D-49AF-4F92-B5A6-3912A39E1C25}" sibTransId="{FA08FF84-46AB-41C3-A978-D5EA12FEC65B}"/>
    <dgm:cxn modelId="{F288FBBD-1540-4A9A-AECA-37DAA074DEA2}" type="presOf" srcId="{C1A5C2C4-BF79-48E9-956E-5FDCC22E3C71}" destId="{0C7AE07C-5CCF-4343-8094-C7DB4193F5F5}" srcOrd="1" destOrd="0" presId="urn:microsoft.com/office/officeart/2005/8/layout/process5"/>
    <dgm:cxn modelId="{1DB48A6A-96E2-4E6C-82DA-C03092A3641A}" srcId="{4F18911F-DB22-42AF-82C2-0904752B475A}" destId="{B3FDE10F-0990-436E-9AF5-26026D49A471}" srcOrd="3" destOrd="0" parTransId="{D26E2258-486E-4ACC-B179-A5B1E29868A4}" sibTransId="{E5AC532F-8653-4CAD-AA6E-7DF579C902D7}"/>
    <dgm:cxn modelId="{AE3EEC2E-B5F7-4FD2-AC5C-91EBA295A750}" type="presOf" srcId="{FA08FF84-46AB-41C3-A978-D5EA12FEC65B}" destId="{B0F1B09F-0362-427F-A2AF-95E4B0434564}" srcOrd="1" destOrd="0" presId="urn:microsoft.com/office/officeart/2005/8/layout/process5"/>
    <dgm:cxn modelId="{B42545F9-DE14-4F88-A015-51C21BAAA3EC}" srcId="{4F18911F-DB22-42AF-82C2-0904752B475A}" destId="{DAEABF28-F9DC-436D-BA1F-F51AECE53F24}" srcOrd="2" destOrd="0" parTransId="{1BBAFCB7-65E8-4E08-8584-1DF1E2DD2697}" sibTransId="{03F31957-0745-435C-8DB5-68B2885441BC}"/>
    <dgm:cxn modelId="{B706ECD9-8E88-4BFD-876F-EBD7EB02FBE7}" type="presOf" srcId="{7BD7A178-2E73-4C24-9ECA-6F14535B7E36}" destId="{8E419102-DD9E-43C5-84FB-EF282D85E0F1}" srcOrd="0" destOrd="0" presId="urn:microsoft.com/office/officeart/2005/8/layout/process5"/>
    <dgm:cxn modelId="{B91A70D1-A9B1-42F9-9D4B-29DEDBD36BC7}" type="presOf" srcId="{DAEABF28-F9DC-436D-BA1F-F51AECE53F24}" destId="{F8CA99C3-69B1-4D2F-9E58-D2947726B150}" srcOrd="0" destOrd="0" presId="urn:microsoft.com/office/officeart/2005/8/layout/process5"/>
    <dgm:cxn modelId="{D5F484CE-1C9A-4F55-88E4-3EEC16E5F6E3}" type="presOf" srcId="{03F31957-0745-435C-8DB5-68B2885441BC}" destId="{F3056606-8828-45DE-9363-F8AD17C15A3E}" srcOrd="1" destOrd="0" presId="urn:microsoft.com/office/officeart/2005/8/layout/process5"/>
    <dgm:cxn modelId="{8EC455A7-4F53-414A-AA05-1F36F01890D9}" type="presOf" srcId="{C1A5C2C4-BF79-48E9-956E-5FDCC22E3C71}" destId="{8D015A3B-DCEC-45CD-9D62-E721C94D76E3}" srcOrd="0" destOrd="0" presId="urn:microsoft.com/office/officeart/2005/8/layout/process5"/>
    <dgm:cxn modelId="{0E83B923-7CF8-49CA-9CAC-7257FB4145AE}" type="presOf" srcId="{B3FDE10F-0990-436E-9AF5-26026D49A471}" destId="{FBC69A8F-91BF-4CFA-A545-B8ABF10A7295}" srcOrd="0" destOrd="0" presId="urn:microsoft.com/office/officeart/2005/8/layout/process5"/>
    <dgm:cxn modelId="{BEC46B7D-2AD0-4E17-B311-46E1E699CDA6}" type="presOf" srcId="{4F18911F-DB22-42AF-82C2-0904752B475A}" destId="{EEBB628C-C9FD-4ECD-8C4E-B5F96C7C5AEB}" srcOrd="0" destOrd="0" presId="urn:microsoft.com/office/officeart/2005/8/layout/process5"/>
    <dgm:cxn modelId="{B03286E2-ADDC-4565-A8EF-E654D71D1CCD}" type="presOf" srcId="{0C0EF82E-7560-4411-8EDD-27B15471E5E5}" destId="{F237A118-5D74-4D6A-AA0B-12D06917F8E4}" srcOrd="0" destOrd="0" presId="urn:microsoft.com/office/officeart/2005/8/layout/process5"/>
    <dgm:cxn modelId="{B28C6F8F-2ACB-4BC0-9A85-AEB8FED7F310}" type="presParOf" srcId="{EEBB628C-C9FD-4ECD-8C4E-B5F96C7C5AEB}" destId="{F237A118-5D74-4D6A-AA0B-12D06917F8E4}" srcOrd="0" destOrd="0" presId="urn:microsoft.com/office/officeart/2005/8/layout/process5"/>
    <dgm:cxn modelId="{B60E12A5-A45C-48C8-BF40-E5368913AE42}" type="presParOf" srcId="{EEBB628C-C9FD-4ECD-8C4E-B5F96C7C5AEB}" destId="{F03CEC72-0118-4475-A249-F6C4471C3AB1}" srcOrd="1" destOrd="0" presId="urn:microsoft.com/office/officeart/2005/8/layout/process5"/>
    <dgm:cxn modelId="{11E8E2DD-C043-41D0-BCC8-099526D5F355}" type="presParOf" srcId="{F03CEC72-0118-4475-A249-F6C4471C3AB1}" destId="{B0F1B09F-0362-427F-A2AF-95E4B0434564}" srcOrd="0" destOrd="0" presId="urn:microsoft.com/office/officeart/2005/8/layout/process5"/>
    <dgm:cxn modelId="{379C6BCC-40C0-433F-BADE-BF4BA3DE57CA}" type="presParOf" srcId="{EEBB628C-C9FD-4ECD-8C4E-B5F96C7C5AEB}" destId="{8E419102-DD9E-43C5-84FB-EF282D85E0F1}" srcOrd="2" destOrd="0" presId="urn:microsoft.com/office/officeart/2005/8/layout/process5"/>
    <dgm:cxn modelId="{C9476182-523A-42B4-864A-C8ABE85291C5}" type="presParOf" srcId="{EEBB628C-C9FD-4ECD-8C4E-B5F96C7C5AEB}" destId="{8D015A3B-DCEC-45CD-9D62-E721C94D76E3}" srcOrd="3" destOrd="0" presId="urn:microsoft.com/office/officeart/2005/8/layout/process5"/>
    <dgm:cxn modelId="{2870DA09-B9BF-481D-83FE-27468CDA6E40}" type="presParOf" srcId="{8D015A3B-DCEC-45CD-9D62-E721C94D76E3}" destId="{0C7AE07C-5CCF-4343-8094-C7DB4193F5F5}" srcOrd="0" destOrd="0" presId="urn:microsoft.com/office/officeart/2005/8/layout/process5"/>
    <dgm:cxn modelId="{5291BB32-D9B7-428A-8099-DF13FC793B72}" type="presParOf" srcId="{EEBB628C-C9FD-4ECD-8C4E-B5F96C7C5AEB}" destId="{F8CA99C3-69B1-4D2F-9E58-D2947726B150}" srcOrd="4" destOrd="0" presId="urn:microsoft.com/office/officeart/2005/8/layout/process5"/>
    <dgm:cxn modelId="{9EB7B5CC-7FBE-4BAC-9BF4-1BA817232DD4}" type="presParOf" srcId="{EEBB628C-C9FD-4ECD-8C4E-B5F96C7C5AEB}" destId="{95558B87-EEC2-4BF2-8BDA-82AF815FE8FF}" srcOrd="5" destOrd="0" presId="urn:microsoft.com/office/officeart/2005/8/layout/process5"/>
    <dgm:cxn modelId="{7ACF0090-B0CA-4052-9F55-BACAF63AC1C4}" type="presParOf" srcId="{95558B87-EEC2-4BF2-8BDA-82AF815FE8FF}" destId="{F3056606-8828-45DE-9363-F8AD17C15A3E}" srcOrd="0" destOrd="0" presId="urn:microsoft.com/office/officeart/2005/8/layout/process5"/>
    <dgm:cxn modelId="{B94FBD02-E8F8-43AA-A0D3-E057C3CAE0E3}" type="presParOf" srcId="{EEBB628C-C9FD-4ECD-8C4E-B5F96C7C5AEB}" destId="{FBC69A8F-91BF-4CFA-A545-B8ABF10A729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0.68709</cdr:x>
      <cdr:y>0.21445</cdr:y>
    </cdr:from>
    <cdr:to>
      <cdr:x>0.89238</cdr:x>
      <cdr:y>0.28442</cdr:y>
    </cdr:to>
    <cdr:sp macro="" textlink="">
      <cdr:nvSpPr>
        <cdr:cNvPr id="2" name="7 CuadroTexto"/>
        <cdr:cNvSpPr txBox="1"/>
      </cdr:nvSpPr>
      <cdr:spPr>
        <a:xfrm xmlns:a="http://schemas.openxmlformats.org/drawingml/2006/main">
          <a:off x="3952875" y="904875"/>
          <a:ext cx="1181100" cy="295275"/>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AGRESIVA</a:t>
          </a:r>
        </a:p>
      </cdr:txBody>
    </cdr:sp>
  </cdr:relSizeAnchor>
  <cdr:relSizeAnchor xmlns:cdr="http://schemas.openxmlformats.org/drawingml/2006/chartDrawing">
    <cdr:from>
      <cdr:x>0.11258</cdr:x>
      <cdr:y>0.71783</cdr:y>
    </cdr:from>
    <cdr:to>
      <cdr:x>0.31788</cdr:x>
      <cdr:y>0.78781</cdr:y>
    </cdr:to>
    <cdr:sp macro="" textlink="">
      <cdr:nvSpPr>
        <cdr:cNvPr id="3" name="7 CuadroTexto"/>
        <cdr:cNvSpPr txBox="1"/>
      </cdr:nvSpPr>
      <cdr:spPr>
        <a:xfrm xmlns:a="http://schemas.openxmlformats.org/drawingml/2006/main">
          <a:off x="647700" y="3028950"/>
          <a:ext cx="1181100"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1"/>
            <a:t>DEFENSIVA</a:t>
          </a:r>
        </a:p>
      </cdr:txBody>
    </cdr:sp>
  </cdr:relSizeAnchor>
  <cdr:relSizeAnchor xmlns:cdr="http://schemas.openxmlformats.org/drawingml/2006/chartDrawing">
    <cdr:from>
      <cdr:x>0.68212</cdr:x>
      <cdr:y>0.72912</cdr:y>
    </cdr:from>
    <cdr:to>
      <cdr:x>0.88742</cdr:x>
      <cdr:y>0.7991</cdr:y>
    </cdr:to>
    <cdr:sp macro="" textlink="">
      <cdr:nvSpPr>
        <cdr:cNvPr id="4" name="7 CuadroTexto"/>
        <cdr:cNvSpPr txBox="1"/>
      </cdr:nvSpPr>
      <cdr:spPr>
        <a:xfrm xmlns:a="http://schemas.openxmlformats.org/drawingml/2006/main">
          <a:off x="3924300" y="3076575"/>
          <a:ext cx="1181100"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1"/>
            <a:t>COMPETITIVA</a:t>
          </a:r>
        </a:p>
      </cdr:txBody>
    </cdr:sp>
  </cdr:relSizeAnchor>
  <cdr:relSizeAnchor xmlns:cdr="http://schemas.openxmlformats.org/drawingml/2006/chartDrawing">
    <cdr:from>
      <cdr:x>0.68709</cdr:x>
      <cdr:y>0.21445</cdr:y>
    </cdr:from>
    <cdr:to>
      <cdr:x>0.89238</cdr:x>
      <cdr:y>0.28442</cdr:y>
    </cdr:to>
    <cdr:sp macro="" textlink="">
      <cdr:nvSpPr>
        <cdr:cNvPr id="11" name="7 CuadroTexto"/>
        <cdr:cNvSpPr txBox="1"/>
      </cdr:nvSpPr>
      <cdr:spPr>
        <a:xfrm xmlns:a="http://schemas.openxmlformats.org/drawingml/2006/main">
          <a:off x="3952875" y="904875"/>
          <a:ext cx="1181100" cy="295275"/>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AGRESIVA</a:t>
          </a:r>
        </a:p>
      </cdr:txBody>
    </cdr:sp>
  </cdr:relSizeAnchor>
  <cdr:relSizeAnchor xmlns:cdr="http://schemas.openxmlformats.org/drawingml/2006/chartDrawing">
    <cdr:from>
      <cdr:x>0.11258</cdr:x>
      <cdr:y>0.71783</cdr:y>
    </cdr:from>
    <cdr:to>
      <cdr:x>0.31788</cdr:x>
      <cdr:y>0.78781</cdr:y>
    </cdr:to>
    <cdr:sp macro="" textlink="">
      <cdr:nvSpPr>
        <cdr:cNvPr id="12" name="7 CuadroTexto"/>
        <cdr:cNvSpPr txBox="1"/>
      </cdr:nvSpPr>
      <cdr:spPr>
        <a:xfrm xmlns:a="http://schemas.openxmlformats.org/drawingml/2006/main">
          <a:off x="647700" y="3028950"/>
          <a:ext cx="1181100"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1"/>
            <a:t>DEFENSIVA</a:t>
          </a:r>
        </a:p>
      </cdr:txBody>
    </cdr:sp>
  </cdr:relSizeAnchor>
  <cdr:relSizeAnchor xmlns:cdr="http://schemas.openxmlformats.org/drawingml/2006/chartDrawing">
    <cdr:from>
      <cdr:x>0.68212</cdr:x>
      <cdr:y>0.72912</cdr:y>
    </cdr:from>
    <cdr:to>
      <cdr:x>0.88742</cdr:x>
      <cdr:y>0.7991</cdr:y>
    </cdr:to>
    <cdr:sp macro="" textlink="">
      <cdr:nvSpPr>
        <cdr:cNvPr id="13" name="7 CuadroTexto"/>
        <cdr:cNvSpPr txBox="1"/>
      </cdr:nvSpPr>
      <cdr:spPr>
        <a:xfrm xmlns:a="http://schemas.openxmlformats.org/drawingml/2006/main">
          <a:off x="3924300" y="3076575"/>
          <a:ext cx="1181100"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1"/>
            <a:t>COMPETITIVA</a:t>
          </a:r>
        </a:p>
      </cdr:txBody>
    </cdr:sp>
  </cdr:relSizeAnchor>
  <cdr:relSizeAnchor xmlns:cdr="http://schemas.openxmlformats.org/drawingml/2006/chartDrawing">
    <cdr:from>
      <cdr:x>0.47517</cdr:x>
      <cdr:y>0.09481</cdr:y>
    </cdr:from>
    <cdr:to>
      <cdr:x>0.5298</cdr:x>
      <cdr:y>0.15576</cdr:y>
    </cdr:to>
    <cdr:sp macro="" textlink="">
      <cdr:nvSpPr>
        <cdr:cNvPr id="14" name="7 CuadroTexto"/>
        <cdr:cNvSpPr txBox="1"/>
      </cdr:nvSpPr>
      <cdr:spPr>
        <a:xfrm xmlns:a="http://schemas.openxmlformats.org/drawingml/2006/main">
          <a:off x="2733701" y="400063"/>
          <a:ext cx="314292" cy="25718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FF</a:t>
          </a:r>
        </a:p>
      </cdr:txBody>
    </cdr:sp>
  </cdr:relSizeAnchor>
  <cdr:relSizeAnchor xmlns:cdr="http://schemas.openxmlformats.org/drawingml/2006/chartDrawing">
    <cdr:from>
      <cdr:x>0.91887</cdr:x>
      <cdr:y>0.51016</cdr:y>
    </cdr:from>
    <cdr:to>
      <cdr:x>0.97351</cdr:x>
      <cdr:y>0.55756</cdr:y>
    </cdr:to>
    <cdr:sp macro="" textlink="">
      <cdr:nvSpPr>
        <cdr:cNvPr id="15" name="7 CuadroTexto"/>
        <cdr:cNvSpPr txBox="1"/>
      </cdr:nvSpPr>
      <cdr:spPr>
        <a:xfrm xmlns:a="http://schemas.openxmlformats.org/drawingml/2006/main">
          <a:off x="5286375" y="2152650"/>
          <a:ext cx="314304" cy="200025"/>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1"/>
            <a:t>FI</a:t>
          </a:r>
        </a:p>
      </cdr:txBody>
    </cdr:sp>
  </cdr:relSizeAnchor>
  <cdr:relSizeAnchor xmlns:cdr="http://schemas.openxmlformats.org/drawingml/2006/chartDrawing">
    <cdr:from>
      <cdr:x>0</cdr:x>
      <cdr:y>0.50339</cdr:y>
    </cdr:from>
    <cdr:to>
      <cdr:x>0.06623</cdr:x>
      <cdr:y>0.55305</cdr:y>
    </cdr:to>
    <cdr:sp macro="" textlink="">
      <cdr:nvSpPr>
        <cdr:cNvPr id="16" name="7 CuadroTexto"/>
        <cdr:cNvSpPr txBox="1"/>
      </cdr:nvSpPr>
      <cdr:spPr>
        <a:xfrm xmlns:a="http://schemas.openxmlformats.org/drawingml/2006/main">
          <a:off x="0" y="2124076"/>
          <a:ext cx="381001" cy="209549"/>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VC</a:t>
          </a:r>
        </a:p>
      </cdr:txBody>
    </cdr:sp>
  </cdr:relSizeAnchor>
  <cdr:relSizeAnchor xmlns:cdr="http://schemas.openxmlformats.org/drawingml/2006/chartDrawing">
    <cdr:from>
      <cdr:x>0.44868</cdr:x>
      <cdr:y>0.92099</cdr:y>
    </cdr:from>
    <cdr:to>
      <cdr:x>0.5149</cdr:x>
      <cdr:y>0.98194</cdr:y>
    </cdr:to>
    <cdr:sp macro="" textlink="">
      <cdr:nvSpPr>
        <cdr:cNvPr id="17" name="7 CuadroTexto"/>
        <cdr:cNvSpPr txBox="1"/>
      </cdr:nvSpPr>
      <cdr:spPr>
        <a:xfrm xmlns:a="http://schemas.openxmlformats.org/drawingml/2006/main">
          <a:off x="2581275" y="3886199"/>
          <a:ext cx="381001" cy="257176"/>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EA</a:t>
          </a:r>
        </a:p>
      </cdr:txBody>
    </cdr:sp>
  </cdr:relSizeAnchor>
  <cdr:relSizeAnchor xmlns:cdr="http://schemas.openxmlformats.org/drawingml/2006/chartDrawing">
    <cdr:from>
      <cdr:x>0.09768</cdr:x>
      <cdr:y>0.20767</cdr:y>
    </cdr:from>
    <cdr:to>
      <cdr:x>0.30297</cdr:x>
      <cdr:y>0.27765</cdr:y>
    </cdr:to>
    <cdr:sp macro="" textlink="">
      <cdr:nvSpPr>
        <cdr:cNvPr id="18" name="7 CuadroTexto"/>
        <cdr:cNvSpPr txBox="1"/>
      </cdr:nvSpPr>
      <cdr:spPr>
        <a:xfrm xmlns:a="http://schemas.openxmlformats.org/drawingml/2006/main">
          <a:off x="561975" y="876300"/>
          <a:ext cx="1181054" cy="29524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CONSERVADORA</a:t>
          </a:r>
        </a:p>
      </cdr:txBody>
    </cdr:sp>
  </cdr:relSizeAnchor>
  <cdr:relSizeAnchor xmlns:cdr="http://schemas.openxmlformats.org/drawingml/2006/chartDrawing">
    <cdr:from>
      <cdr:x>0.6102</cdr:x>
      <cdr:y>0.34085</cdr:y>
    </cdr:from>
    <cdr:to>
      <cdr:x>0.75424</cdr:x>
      <cdr:y>0.40631</cdr:y>
    </cdr:to>
    <cdr:sp macro="" textlink="">
      <cdr:nvSpPr>
        <cdr:cNvPr id="20" name="7 CuadroTexto"/>
        <cdr:cNvSpPr txBox="1"/>
      </cdr:nvSpPr>
      <cdr:spPr>
        <a:xfrm xmlns:a="http://schemas.openxmlformats.org/drawingml/2006/main">
          <a:off x="4364915" y="1438250"/>
          <a:ext cx="1030358" cy="276213"/>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0"/>
            <a:t>(1,75; 1,50)</a:t>
          </a:r>
        </a:p>
      </cdr:txBody>
    </cdr:sp>
  </cdr:relSizeAnchor>
</c:userShapes>
</file>

<file path=ppt/drawings/drawing2.xml><?xml version="1.0" encoding="utf-8"?>
<c:userShapes xmlns:c="http://schemas.openxmlformats.org/drawingml/2006/chart">
  <cdr:relSizeAnchor xmlns:cdr="http://schemas.openxmlformats.org/drawingml/2006/chartDrawing">
    <cdr:from>
      <cdr:x>0.10625</cdr:x>
      <cdr:y>0.16667</cdr:y>
    </cdr:from>
    <cdr:to>
      <cdr:x>0.37708</cdr:x>
      <cdr:y>0.35764</cdr:y>
    </cdr:to>
    <cdr:sp macro="" textlink="">
      <cdr:nvSpPr>
        <cdr:cNvPr id="2" name="CuadroTexto 1"/>
        <cdr:cNvSpPr txBox="1"/>
      </cdr:nvSpPr>
      <cdr:spPr>
        <a:xfrm xmlns:a="http://schemas.openxmlformats.org/drawingml/2006/main">
          <a:off x="485775" y="457200"/>
          <a:ext cx="123825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3200" b="1"/>
            <a:t>II</a:t>
          </a:r>
        </a:p>
      </cdr:txBody>
    </cdr:sp>
  </cdr:relSizeAnchor>
  <cdr:relSizeAnchor xmlns:cdr="http://schemas.openxmlformats.org/drawingml/2006/chartDrawing">
    <cdr:from>
      <cdr:x>0.02853</cdr:x>
      <cdr:y>0.39441</cdr:y>
    </cdr:from>
    <cdr:to>
      <cdr:x>0.33461</cdr:x>
      <cdr:y>0.90569</cdr:y>
    </cdr:to>
    <cdr:cxnSp macro="">
      <cdr:nvCxnSpPr>
        <cdr:cNvPr id="4" name="Conector recto 3"/>
        <cdr:cNvCxnSpPr/>
      </cdr:nvCxnSpPr>
      <cdr:spPr>
        <a:xfrm xmlns:a="http://schemas.openxmlformats.org/drawingml/2006/main" flipV="1">
          <a:off x="154360" y="1944216"/>
          <a:ext cx="1656184" cy="252028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0.02853</cdr:x>
      <cdr:y>0.07304</cdr:y>
    </cdr:from>
    <cdr:to>
      <cdr:x>0.33461</cdr:x>
      <cdr:y>0.9349</cdr:y>
    </cdr:to>
    <cdr:cxnSp macro="">
      <cdr:nvCxnSpPr>
        <cdr:cNvPr id="6" name="Conector recto 5"/>
        <cdr:cNvCxnSpPr/>
      </cdr:nvCxnSpPr>
      <cdr:spPr>
        <a:xfrm xmlns:a="http://schemas.openxmlformats.org/drawingml/2006/main" flipV="1">
          <a:off x="154360" y="360040"/>
          <a:ext cx="1656184" cy="42484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23/01/2018</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23/01/2018</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27</a:t>
            </a:fld>
            <a:endParaRPr lang="es-ES"/>
          </a:p>
        </p:txBody>
      </p:sp>
    </p:spTree>
    <p:extLst>
      <p:ext uri="{BB962C8B-B14F-4D97-AF65-F5344CB8AC3E}">
        <p14:creationId xmlns:p14="http://schemas.microsoft.com/office/powerpoint/2010/main" val="780976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41"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tmp"/><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0.tmp"/><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0.tmp"/><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0.tmp"/><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34.tmp"/><Relationship Id="rId4" Type="http://schemas.openxmlformats.org/officeDocument/2006/relationships/image" Target="../media/image33.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8" name="3 CuadroTexto"/>
          <p:cNvSpPr txBox="1"/>
          <p:nvPr/>
        </p:nvSpPr>
        <p:spPr>
          <a:xfrm>
            <a:off x="1043608" y="887350"/>
            <a:ext cx="7514242" cy="5170646"/>
          </a:xfrm>
          <a:prstGeom prst="rect">
            <a:avLst/>
          </a:prstGeom>
          <a:noFill/>
        </p:spPr>
        <p:txBody>
          <a:bodyPr wrap="square" rtlCol="0">
            <a:spAutoFit/>
          </a:bodyPr>
          <a:lstStyle/>
          <a:p>
            <a:pPr algn="ctr"/>
            <a:r>
              <a:rPr lang="es-ES" sz="2800" b="1" dirty="0">
                <a:latin typeface="+mj-lt"/>
                <a:cs typeface="Times New Roman" panose="02020603050405020304" pitchFamily="18" charset="0"/>
              </a:rPr>
              <a:t>UNIVERSIDAD DE LAS FUERZAS ARMADAS </a:t>
            </a:r>
          </a:p>
          <a:p>
            <a:pPr algn="ctr"/>
            <a:r>
              <a:rPr lang="es-ES" sz="2800" b="1" dirty="0">
                <a:latin typeface="+mj-lt"/>
                <a:cs typeface="Times New Roman" panose="02020603050405020304" pitchFamily="18" charset="0"/>
              </a:rPr>
              <a:t>“ESPE”</a:t>
            </a:r>
          </a:p>
          <a:p>
            <a:endParaRPr lang="es-ES" sz="2400"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a:latin typeface="+mj-lt"/>
                <a:cs typeface="Times New Roman" panose="02020603050405020304" pitchFamily="18" charset="0"/>
              </a:rPr>
              <a:t>DEPARTAMENTO DE CIENCIAS ECONÓMICAS, ADMINISTRATIVAS Y DE COMERCIO</a:t>
            </a:r>
          </a:p>
          <a:p>
            <a:endParaRPr lang="es-ES" sz="2400"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a:latin typeface="+mj-lt"/>
                <a:cs typeface="Times New Roman" panose="02020603050405020304" pitchFamily="18" charset="0"/>
              </a:rPr>
              <a:t>CARRERA DE INGENIERÍA COMERCIAL</a:t>
            </a:r>
          </a:p>
          <a:p>
            <a:pPr algn="ctr"/>
            <a:endParaRPr lang="es-ES" sz="2400" b="1" dirty="0">
              <a:latin typeface="+mj-lt"/>
              <a:cs typeface="Times New Roman" panose="02020603050405020304" pitchFamily="18" charset="0"/>
            </a:endParaRPr>
          </a:p>
          <a:p>
            <a:pPr algn="ctr"/>
            <a:r>
              <a:rPr lang="es-ES" dirty="0" smtClean="0">
                <a:latin typeface="+mj-lt"/>
                <a:cs typeface="Times New Roman" panose="02020603050405020304" pitchFamily="18" charset="0"/>
              </a:rPr>
              <a:t>IRINA GABRIELA APOLO MATAMOROS</a:t>
            </a:r>
          </a:p>
          <a:p>
            <a:pPr algn="ctr"/>
            <a:r>
              <a:rPr lang="es-ES" dirty="0" smtClean="0">
                <a:latin typeface="+mj-lt"/>
                <a:cs typeface="Times New Roman" panose="02020603050405020304" pitchFamily="18" charset="0"/>
              </a:rPr>
              <a:t>MARÍA BELÉN DÍAZ GÓMEZ</a:t>
            </a:r>
            <a:endParaRPr lang="es-ES" dirty="0">
              <a:latin typeface="+mj-lt"/>
              <a:cs typeface="Times New Roman" panose="02020603050405020304" pitchFamily="18" charset="0"/>
            </a:endParaRPr>
          </a:p>
          <a:p>
            <a:endParaRPr lang="es-E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17240" y="0"/>
            <a:ext cx="8229600" cy="1143000"/>
          </a:xfrm>
        </p:spPr>
        <p:txBody>
          <a:bodyPr/>
          <a:lstStyle/>
          <a:p>
            <a:r>
              <a:rPr lang="es-EC" dirty="0" smtClean="0">
                <a:solidFill>
                  <a:schemeClr val="tx1"/>
                </a:solidFill>
              </a:rPr>
              <a:t>Fundamentación teórica</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4" name="Diagrama 3"/>
          <p:cNvGraphicFramePr/>
          <p:nvPr>
            <p:extLst>
              <p:ext uri="{D42A27DB-BD31-4B8C-83A1-F6EECF244321}">
                <p14:modId xmlns:p14="http://schemas.microsoft.com/office/powerpoint/2010/main" val="2914841773"/>
              </p:ext>
            </p:extLst>
          </p:nvPr>
        </p:nvGraphicFramePr>
        <p:xfrm>
          <a:off x="1475656"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39256" y="840602"/>
            <a:ext cx="5655715" cy="738664"/>
          </a:xfrm>
          <a:prstGeom prst="rect">
            <a:avLst/>
          </a:prstGeom>
        </p:spPr>
        <p:txBody>
          <a:bodyPr wrap="none">
            <a:spAutoFit/>
          </a:bodyPr>
          <a:lstStyle/>
          <a:p>
            <a:pPr algn="just">
              <a:lnSpc>
                <a:spcPct val="150000"/>
              </a:lnSpc>
              <a:spcBef>
                <a:spcPts val="200"/>
              </a:spcBef>
            </a:pPr>
            <a:r>
              <a:rPr lang="es-ES" sz="2800" b="1" dirty="0">
                <a:latin typeface="Arial" panose="020B0604020202020204" pitchFamily="34" charset="0"/>
                <a:ea typeface="Times New Roman" panose="02020603050405020304" pitchFamily="18" charset="0"/>
                <a:cs typeface="Times New Roman" panose="02020603050405020304" pitchFamily="18" charset="0"/>
              </a:rPr>
              <a:t> </a:t>
            </a:r>
            <a:r>
              <a:rPr lang="es-ES" sz="2800" b="1" dirty="0" smtClean="0">
                <a:latin typeface="Arial" panose="020B0604020202020204" pitchFamily="34" charset="0"/>
                <a:ea typeface="Times New Roman" panose="02020603050405020304" pitchFamily="18" charset="0"/>
                <a:cs typeface="Times New Roman" panose="02020603050405020304" pitchFamily="18" charset="0"/>
              </a:rPr>
              <a:t>    Formulación </a:t>
            </a:r>
            <a:r>
              <a:rPr lang="es-ES" sz="2800" b="1" dirty="0">
                <a:latin typeface="Arial" panose="020B0604020202020204" pitchFamily="34" charset="0"/>
                <a:ea typeface="Times New Roman" panose="02020603050405020304" pitchFamily="18" charset="0"/>
                <a:cs typeface="Times New Roman" panose="02020603050405020304" pitchFamily="18" charset="0"/>
              </a:rPr>
              <a:t>de la estrategia </a:t>
            </a:r>
            <a:endParaRPr lang="es-ES"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1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17240" y="0"/>
            <a:ext cx="8229600" cy="1143000"/>
          </a:xfrm>
        </p:spPr>
        <p:txBody>
          <a:bodyPr/>
          <a:lstStyle/>
          <a:p>
            <a:r>
              <a:rPr lang="es-EC" dirty="0" smtClean="0">
                <a:solidFill>
                  <a:schemeClr val="tx1"/>
                </a:solidFill>
              </a:rPr>
              <a:t>Fundamentación teórica</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Rectángulo 4"/>
          <p:cNvSpPr/>
          <p:nvPr/>
        </p:nvSpPr>
        <p:spPr>
          <a:xfrm>
            <a:off x="-429824" y="840602"/>
            <a:ext cx="5836854" cy="738664"/>
          </a:xfrm>
          <a:prstGeom prst="rect">
            <a:avLst/>
          </a:prstGeom>
        </p:spPr>
        <p:txBody>
          <a:bodyPr wrap="none">
            <a:spAutoFit/>
          </a:bodyPr>
          <a:lstStyle/>
          <a:p>
            <a:pPr algn="just">
              <a:lnSpc>
                <a:spcPct val="150000"/>
              </a:lnSpc>
              <a:spcBef>
                <a:spcPts val="200"/>
              </a:spcBef>
            </a:pPr>
            <a:r>
              <a:rPr lang="es-ES" sz="2800" b="1" dirty="0">
                <a:latin typeface="Arial" panose="020B0604020202020204" pitchFamily="34" charset="0"/>
                <a:ea typeface="Times New Roman" panose="02020603050405020304" pitchFamily="18" charset="0"/>
                <a:cs typeface="Times New Roman" panose="02020603050405020304" pitchFamily="18" charset="0"/>
              </a:rPr>
              <a:t> </a:t>
            </a:r>
            <a:r>
              <a:rPr lang="es-ES" sz="2800" b="1" dirty="0" smtClean="0">
                <a:latin typeface="Arial" panose="020B0604020202020204" pitchFamily="34" charset="0"/>
                <a:ea typeface="Times New Roman" panose="02020603050405020304" pitchFamily="18" charset="0"/>
                <a:cs typeface="Times New Roman" panose="02020603050405020304" pitchFamily="18" charset="0"/>
              </a:rPr>
              <a:t>    Implantación </a:t>
            </a:r>
            <a:r>
              <a:rPr lang="es-ES" sz="2800" b="1" dirty="0">
                <a:latin typeface="Arial" panose="020B0604020202020204" pitchFamily="34" charset="0"/>
                <a:ea typeface="Times New Roman" panose="02020603050405020304" pitchFamily="18" charset="0"/>
                <a:cs typeface="Times New Roman" panose="02020603050405020304" pitchFamily="18" charset="0"/>
              </a:rPr>
              <a:t>de la estrategia </a:t>
            </a:r>
            <a:endParaRPr lang="es-ES"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917575" y="1646586"/>
            <a:ext cx="2698175" cy="646331"/>
          </a:xfrm>
          <a:prstGeom prst="rect">
            <a:avLst/>
          </a:prstGeom>
        </p:spPr>
        <p:txBody>
          <a:bodyPr wrap="none">
            <a:spAutoFit/>
          </a:bodyPr>
          <a:lstStyle/>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Modelo 1: Los procesos </a:t>
            </a:r>
          </a:p>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básicos de la ejecución</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n 1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06667" y="2708920"/>
            <a:ext cx="5590540" cy="2821940"/>
          </a:xfrm>
          <a:prstGeom prst="rect">
            <a:avLst/>
          </a:prstGeom>
          <a:noFill/>
        </p:spPr>
      </p:pic>
      <p:graphicFrame>
        <p:nvGraphicFramePr>
          <p:cNvPr id="9" name="Diagrama 8"/>
          <p:cNvGraphicFramePr/>
          <p:nvPr>
            <p:extLst>
              <p:ext uri="{D42A27DB-BD31-4B8C-83A1-F6EECF244321}">
                <p14:modId xmlns:p14="http://schemas.microsoft.com/office/powerpoint/2010/main" val="1145405694"/>
              </p:ext>
            </p:extLst>
          </p:nvPr>
        </p:nvGraphicFramePr>
        <p:xfrm>
          <a:off x="3995936" y="2683491"/>
          <a:ext cx="4824536" cy="284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5433174" y="1508086"/>
            <a:ext cx="1890261" cy="923330"/>
          </a:xfrm>
          <a:prstGeom prst="rect">
            <a:avLst/>
          </a:prstGeom>
        </p:spPr>
        <p:txBody>
          <a:bodyPr wrap="square">
            <a:spAutoFit/>
          </a:bodyPr>
          <a:lstStyle/>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Modelo 2: Los 3 </a:t>
            </a:r>
          </a:p>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elementos de la</a:t>
            </a:r>
          </a:p>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 ejecución</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11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17240" y="0"/>
            <a:ext cx="8229600" cy="1143000"/>
          </a:xfrm>
        </p:spPr>
        <p:txBody>
          <a:bodyPr/>
          <a:lstStyle/>
          <a:p>
            <a:r>
              <a:rPr lang="es-EC" dirty="0" smtClean="0">
                <a:solidFill>
                  <a:schemeClr val="tx1"/>
                </a:solidFill>
              </a:rPr>
              <a:t>Fundamentación teórica</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Rectángulo 4"/>
          <p:cNvSpPr/>
          <p:nvPr/>
        </p:nvSpPr>
        <p:spPr>
          <a:xfrm>
            <a:off x="918402" y="777875"/>
            <a:ext cx="7074373" cy="738664"/>
          </a:xfrm>
          <a:prstGeom prst="rect">
            <a:avLst/>
          </a:prstGeom>
        </p:spPr>
        <p:txBody>
          <a:bodyPr wrap="none">
            <a:spAutoFit/>
          </a:bodyPr>
          <a:lstStyle/>
          <a:p>
            <a:pPr algn="just">
              <a:lnSpc>
                <a:spcPct val="150000"/>
              </a:lnSpc>
              <a:spcBef>
                <a:spcPts val="200"/>
              </a:spcBef>
            </a:pPr>
            <a:r>
              <a:rPr lang="es-ES" sz="2800" b="1" dirty="0">
                <a:latin typeface="Arial" panose="020B0604020202020204" pitchFamily="34" charset="0"/>
                <a:ea typeface="Times New Roman" panose="02020603050405020304" pitchFamily="18" charset="0"/>
                <a:cs typeface="Times New Roman" panose="02020603050405020304" pitchFamily="18" charset="0"/>
              </a:rPr>
              <a:t> </a:t>
            </a:r>
            <a:r>
              <a:rPr lang="es-ES" sz="2800" b="1" dirty="0" smtClean="0">
                <a:latin typeface="Arial" panose="020B0604020202020204" pitchFamily="34" charset="0"/>
                <a:ea typeface="Times New Roman" panose="02020603050405020304" pitchFamily="18" charset="0"/>
                <a:cs typeface="Times New Roman" panose="02020603050405020304" pitchFamily="18" charset="0"/>
              </a:rPr>
              <a:t>    Control y Evaluación </a:t>
            </a:r>
            <a:r>
              <a:rPr lang="es-ES" sz="2800" b="1" dirty="0">
                <a:latin typeface="Arial" panose="020B0604020202020204" pitchFamily="34" charset="0"/>
                <a:ea typeface="Times New Roman" panose="02020603050405020304" pitchFamily="18" charset="0"/>
                <a:cs typeface="Times New Roman" panose="02020603050405020304" pitchFamily="18" charset="0"/>
              </a:rPr>
              <a:t>de la estrategia </a:t>
            </a:r>
            <a:endParaRPr lang="es-ES"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9376739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2627784" y="5157192"/>
            <a:ext cx="3960440" cy="864096"/>
          </a:xfrm>
          <a:prstGeom prst="ellips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t>RETROALIMENTACIÓN</a:t>
            </a:r>
            <a:endParaRPr lang="es-ES" b="1" dirty="0"/>
          </a:p>
        </p:txBody>
      </p:sp>
    </p:spTree>
    <p:extLst>
      <p:ext uri="{BB962C8B-B14F-4D97-AF65-F5344CB8AC3E}">
        <p14:creationId xmlns:p14="http://schemas.microsoft.com/office/powerpoint/2010/main" val="372725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17240" y="0"/>
            <a:ext cx="8229600" cy="1143000"/>
          </a:xfrm>
        </p:spPr>
        <p:txBody>
          <a:bodyPr/>
          <a:lstStyle/>
          <a:p>
            <a:r>
              <a:rPr lang="es-EC" dirty="0" smtClean="0">
                <a:solidFill>
                  <a:schemeClr val="tx1"/>
                </a:solidFill>
              </a:rPr>
              <a:t>Marco Referencial</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Rectángulo 8"/>
          <p:cNvSpPr/>
          <p:nvPr/>
        </p:nvSpPr>
        <p:spPr>
          <a:xfrm>
            <a:off x="307974" y="777875"/>
            <a:ext cx="8440489" cy="1338828"/>
          </a:xfrm>
          <a:prstGeom prst="rect">
            <a:avLst/>
          </a:prstGeom>
        </p:spPr>
        <p:txBody>
          <a:bodyPr wrap="square">
            <a:spAutoFit/>
          </a:bodyPr>
          <a:lstStyle/>
          <a:p>
            <a:pPr indent="144145" algn="just">
              <a:lnSpc>
                <a:spcPct val="150000"/>
              </a:lnSpc>
              <a:spcAft>
                <a:spcPts val="0"/>
              </a:spcAft>
            </a:pPr>
            <a:r>
              <a:rPr lang="es-ES" b="1" dirty="0">
                <a:latin typeface="Arial" panose="020B0604020202020204" pitchFamily="34" charset="0"/>
                <a:ea typeface="Calibri" panose="020F0502020204030204" pitchFamily="34" charset="0"/>
              </a:rPr>
              <a:t>ARTÍCULO 4: La Gestión Estratégica Aplicada al Sector Construcción: Una Propuesta Basada en Gestión de Capital Intelectual. </a:t>
            </a:r>
            <a:r>
              <a:rPr lang="es-ES" dirty="0">
                <a:latin typeface="Arial" panose="020B0604020202020204" pitchFamily="34" charset="0"/>
                <a:ea typeface="Calibri" panose="020F0502020204030204" pitchFamily="34" charset="0"/>
              </a:rPr>
              <a:t>(Alvarado, Varas, &amp; Sánchez, 2009)</a:t>
            </a:r>
            <a:endParaRPr lang="es-ES" dirty="0">
              <a:effectLst/>
              <a:latin typeface="Arial" panose="020B0604020202020204" pitchFamily="34" charset="0"/>
              <a:ea typeface="Calibri" panose="020F0502020204030204" pitchFamily="34" charset="0"/>
            </a:endParaRPr>
          </a:p>
        </p:txBody>
      </p:sp>
      <p:pic>
        <p:nvPicPr>
          <p:cNvPr id="11" name="Imagen 10"/>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483768" y="1760537"/>
            <a:ext cx="5638291" cy="4021703"/>
          </a:xfrm>
          <a:prstGeom prst="rect">
            <a:avLst/>
          </a:prstGeom>
          <a:noFill/>
        </p:spPr>
      </p:pic>
    </p:spTree>
    <p:extLst>
      <p:ext uri="{BB962C8B-B14F-4D97-AF65-F5344CB8AC3E}">
        <p14:creationId xmlns:p14="http://schemas.microsoft.com/office/powerpoint/2010/main" val="22889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METODOLÓGICO</a:t>
            </a:r>
          </a:p>
        </p:txBody>
      </p:sp>
    </p:spTree>
    <p:extLst>
      <p:ext uri="{BB962C8B-B14F-4D97-AF65-F5344CB8AC3E}">
        <p14:creationId xmlns:p14="http://schemas.microsoft.com/office/powerpoint/2010/main" val="322610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01098686"/>
              </p:ext>
            </p:extLst>
          </p:nvPr>
        </p:nvGraphicFramePr>
        <p:xfrm>
          <a:off x="611560" y="620688"/>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24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Resultado de imagen para anal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348880"/>
            <a:ext cx="279534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889067" y="-15897"/>
            <a:ext cx="8229600" cy="1143000"/>
          </a:xfrm>
        </p:spPr>
        <p:txBody>
          <a:bodyPr/>
          <a:lstStyle/>
          <a:p>
            <a:r>
              <a:rPr lang="es-ES" dirty="0">
                <a:solidFill>
                  <a:schemeClr val="tx1"/>
                </a:solidFill>
                <a:effectLst>
                  <a:outerShdw blurRad="38100" dist="38100" dir="2700000" algn="tl">
                    <a:srgbClr val="000000">
                      <a:alpha val="43137"/>
                    </a:srgbClr>
                  </a:outerShdw>
                </a:effectLst>
                <a:cs typeface="Times New Roman" panose="02020603050405020304" pitchFamily="18" charset="0"/>
              </a:rPr>
              <a:t>Aplicación del método</a:t>
            </a:r>
            <a:r>
              <a:rPr lang="es-EC" dirty="0">
                <a:solidFill>
                  <a:schemeClr val="tx1"/>
                </a:solidFill>
                <a:effectLst>
                  <a:outerShdw blurRad="38100" dist="38100" dir="2700000" algn="tl">
                    <a:srgbClr val="000000">
                      <a:alpha val="43137"/>
                    </a:srgbClr>
                  </a:outerShdw>
                </a:effectLst>
                <a:cs typeface="Times New Roman" panose="02020603050405020304" pitchFamily="18" charset="0"/>
              </a:rPr>
              <a:t/>
            </a:r>
            <a:br>
              <a:rPr lang="es-EC" dirty="0">
                <a:solidFill>
                  <a:schemeClr val="tx1"/>
                </a:solidFill>
                <a:effectLst>
                  <a:outerShdw blurRad="38100" dist="38100" dir="2700000" algn="tl">
                    <a:srgbClr val="000000">
                      <a:alpha val="43137"/>
                    </a:srgbClr>
                  </a:outerShdw>
                </a:effectLst>
                <a:cs typeface="Times New Roman" panose="02020603050405020304" pitchFamily="18" charset="0"/>
              </a:rPr>
            </a:br>
            <a:endParaRPr lang="es-EC" dirty="0">
              <a:solidFill>
                <a:schemeClr val="tx1"/>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3876075022"/>
              </p:ext>
            </p:extLst>
          </p:nvPr>
        </p:nvGraphicFramePr>
        <p:xfrm>
          <a:off x="13302" y="980728"/>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Resultado de imagen para software de aplicacion sp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software de aplicacion sp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Resultado de imagen para analis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Resultado de imagen para analis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46712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35896" y="0"/>
            <a:ext cx="2403723" cy="1143000"/>
          </a:xfrm>
        </p:spPr>
        <p:txBody>
          <a:bodyPr/>
          <a:lstStyle/>
          <a:p>
            <a:r>
              <a:rPr lang="es-ES" dirty="0" smtClean="0">
                <a:solidFill>
                  <a:schemeClr val="tx1"/>
                </a:solidFill>
              </a:rPr>
              <a:t>HIPÓTESIS</a:t>
            </a:r>
            <a:endParaRPr lang="es-ES" dirty="0">
              <a:solidFill>
                <a:schemeClr val="tx1"/>
              </a:solidFill>
            </a:endParaRPr>
          </a:p>
        </p:txBody>
      </p:sp>
      <p:pic>
        <p:nvPicPr>
          <p:cNvPr id="4" name="Imagen 3"/>
          <p:cNvPicPr>
            <a:picLocks noChangeAspect="1"/>
          </p:cNvPicPr>
          <p:nvPr/>
        </p:nvPicPr>
        <p:blipFill>
          <a:blip r:embed="rId2"/>
          <a:stretch>
            <a:fillRect/>
          </a:stretch>
        </p:blipFill>
        <p:spPr>
          <a:xfrm>
            <a:off x="3923928" y="3212976"/>
            <a:ext cx="2359149" cy="2359149"/>
          </a:xfrm>
          <a:prstGeom prst="rect">
            <a:avLst/>
          </a:prstGeom>
        </p:spPr>
      </p:pic>
      <p:sp>
        <p:nvSpPr>
          <p:cNvPr id="5" name="Rectángulo 4"/>
          <p:cNvSpPr/>
          <p:nvPr/>
        </p:nvSpPr>
        <p:spPr>
          <a:xfrm>
            <a:off x="755576" y="1466621"/>
            <a:ext cx="7416824" cy="1338828"/>
          </a:xfrm>
          <a:prstGeom prst="rect">
            <a:avLst/>
          </a:prstGeom>
        </p:spPr>
        <p:txBody>
          <a:bodyPr wrap="square">
            <a:spAutoFit/>
          </a:bodyPr>
          <a:lstStyle/>
          <a:p>
            <a:pPr indent="144145" algn="just">
              <a:lnSpc>
                <a:spcPct val="150000"/>
              </a:lnSpc>
              <a:spcAft>
                <a:spcPts val="0"/>
              </a:spcAft>
            </a:pPr>
            <a:r>
              <a:rPr lang="es-ES" dirty="0">
                <a:latin typeface="Arial" panose="020B0604020202020204" pitchFamily="34" charset="0"/>
                <a:ea typeface="Calibri" panose="020F0502020204030204" pitchFamily="34" charset="0"/>
              </a:rPr>
              <a:t>Las PYMES dentro del sector de la construcción, mejoran su rentabilidad y competitividad al aplicar un modelo de gestión estratégico.</a:t>
            </a:r>
            <a:endParaRPr lang="es-E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70527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6172" y="2479525"/>
            <a:ext cx="6716108" cy="3312368"/>
          </a:xfrm>
          <a:prstGeom prst="rect">
            <a:avLst/>
          </a:prstGeom>
        </p:spPr>
      </p:pic>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RESULTADOS</a:t>
            </a:r>
          </a:p>
        </p:txBody>
      </p:sp>
    </p:spTree>
    <p:extLst>
      <p:ext uri="{BB962C8B-B14F-4D97-AF65-F5344CB8AC3E}">
        <p14:creationId xmlns:p14="http://schemas.microsoft.com/office/powerpoint/2010/main" val="373225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4294967295"/>
          </p:nvPr>
        </p:nvSpPr>
        <p:spPr>
          <a:xfrm>
            <a:off x="5076056" y="116633"/>
            <a:ext cx="3837112" cy="504056"/>
          </a:xfrm>
          <a:prstGeom prst="rect">
            <a:avLst/>
          </a:prstGeom>
        </p:spPr>
        <p:txBody>
          <a:bodyPr/>
          <a:lstStyle/>
          <a:p>
            <a:pPr marL="0" indent="0" algn="ctr">
              <a:buNone/>
            </a:pPr>
            <a:r>
              <a:rPr lang="es-EC" b="1" i="1" dirty="0" smtClean="0">
                <a:solidFill>
                  <a:schemeClr val="tx1"/>
                </a:solidFill>
              </a:rPr>
              <a:t>Gestión estratégica </a:t>
            </a:r>
            <a:endParaRPr lang="es-EC" b="1" i="1" dirty="0">
              <a:solidFill>
                <a:schemeClr val="tx1"/>
              </a:solidFill>
            </a:endParaRPr>
          </a:p>
        </p:txBody>
      </p:sp>
      <p:sp>
        <p:nvSpPr>
          <p:cNvPr id="6" name="Rectángulo 5"/>
          <p:cNvSpPr/>
          <p:nvPr/>
        </p:nvSpPr>
        <p:spPr>
          <a:xfrm>
            <a:off x="1043608" y="1340768"/>
            <a:ext cx="6696744" cy="399084"/>
          </a:xfrm>
          <a:prstGeom prst="rect">
            <a:avLst/>
          </a:prstGeom>
        </p:spPr>
        <p:txBody>
          <a:bodyPr wrap="square">
            <a:spAutoFit/>
          </a:bodyPr>
          <a:lstStyle/>
          <a:p>
            <a:pPr>
              <a:lnSpc>
                <a:spcPct val="107000"/>
              </a:lnSpc>
              <a:spcAft>
                <a:spcPts val="800"/>
              </a:spcAft>
            </a:pPr>
            <a:r>
              <a:rPr lang="es-ES" sz="2000" b="1" dirty="0" smtClean="0"/>
              <a:t>¿Realiza gestión estratégica en su empresa?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88840"/>
            <a:ext cx="5544616" cy="3024336"/>
          </a:xfrm>
          <a:prstGeom prst="rect">
            <a:avLst/>
          </a:prstGeom>
          <a:noFill/>
          <a:ln>
            <a:noFill/>
          </a:ln>
        </p:spPr>
      </p:pic>
    </p:spTree>
    <p:extLst>
      <p:ext uri="{BB962C8B-B14F-4D97-AF65-F5344CB8AC3E}">
        <p14:creationId xmlns:p14="http://schemas.microsoft.com/office/powerpoint/2010/main" val="241577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SGC.DI.260</a:t>
            </a:r>
          </a:p>
        </p:txBody>
      </p:sp>
      <p:sp>
        <p:nvSpPr>
          <p:cNvPr id="7" name="1 Título"/>
          <p:cNvSpPr txBox="1">
            <a:spLocks/>
          </p:cNvSpPr>
          <p:nvPr/>
        </p:nvSpPr>
        <p:spPr>
          <a:xfrm>
            <a:off x="683568" y="1844824"/>
            <a:ext cx="7467600" cy="3024336"/>
          </a:xfrm>
          <a:prstGeom prst="rect">
            <a:avLst/>
          </a:prstGeom>
        </p:spPr>
        <p:txBody>
          <a:bodyPr>
            <a:normAutofit fontScale="9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700" dirty="0" smtClean="0">
                <a:solidFill>
                  <a:schemeClr val="tx1"/>
                </a:solidFill>
                <a:effectLst/>
                <a:latin typeface="Times New Roman" panose="02020603050405020304" pitchFamily="18" charset="0"/>
                <a:cs typeface="Times New Roman" panose="02020603050405020304" pitchFamily="18" charset="0"/>
              </a:rPr>
              <a:t>LA GESTIÓN ESTRATÉGICA EN LAS PYMES DEL SECTOR DE LA CONSTRUCCIÓN EN LOS CANTONES QUITO Y RUMIÑAHUI: UNA VALORACIÓN CUANTITATIVA</a:t>
            </a:r>
            <a:endParaRPr lang="es-ES" kern="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4294967295"/>
          </p:nvPr>
        </p:nvSpPr>
        <p:spPr>
          <a:xfrm>
            <a:off x="1475656" y="116633"/>
            <a:ext cx="7437512" cy="504056"/>
          </a:xfrm>
          <a:prstGeom prst="rect">
            <a:avLst/>
          </a:prstGeom>
        </p:spPr>
        <p:txBody>
          <a:bodyPr/>
          <a:lstStyle/>
          <a:p>
            <a:pPr marL="0" indent="0" algn="ctr">
              <a:buNone/>
            </a:pPr>
            <a:r>
              <a:rPr lang="es-EC" b="1" i="1" dirty="0">
                <a:solidFill>
                  <a:schemeClr val="tx1"/>
                </a:solidFill>
              </a:rPr>
              <a:t>¿Cuáles son las causas por las que no realiza gestión estratégica en la empresa?</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7704856" cy="4536504"/>
          </a:xfrm>
          <a:prstGeom prst="rect">
            <a:avLst/>
          </a:prstGeom>
        </p:spPr>
      </p:pic>
      <p:pic>
        <p:nvPicPr>
          <p:cNvPr id="4" name="Imagen 3"/>
          <p:cNvPicPr>
            <a:picLocks noChangeAspect="1"/>
          </p:cNvPicPr>
          <p:nvPr/>
        </p:nvPicPr>
        <p:blipFill>
          <a:blip r:embed="rId3"/>
          <a:stretch>
            <a:fillRect/>
          </a:stretch>
        </p:blipFill>
        <p:spPr>
          <a:xfrm>
            <a:off x="3059832" y="1844824"/>
            <a:ext cx="389545" cy="429605"/>
          </a:xfrm>
          <a:prstGeom prst="rect">
            <a:avLst/>
          </a:prstGeom>
        </p:spPr>
      </p:pic>
      <p:pic>
        <p:nvPicPr>
          <p:cNvPr id="7" name="Imagen 6"/>
          <p:cNvPicPr>
            <a:picLocks noChangeAspect="1"/>
          </p:cNvPicPr>
          <p:nvPr/>
        </p:nvPicPr>
        <p:blipFill>
          <a:blip r:embed="rId3"/>
          <a:stretch>
            <a:fillRect/>
          </a:stretch>
        </p:blipFill>
        <p:spPr>
          <a:xfrm>
            <a:off x="3059832" y="3140968"/>
            <a:ext cx="389545" cy="429605"/>
          </a:xfrm>
          <a:prstGeom prst="rect">
            <a:avLst/>
          </a:prstGeom>
        </p:spPr>
      </p:pic>
      <p:sp>
        <p:nvSpPr>
          <p:cNvPr id="16" name="Rectángulo 15"/>
          <p:cNvSpPr/>
          <p:nvPr/>
        </p:nvSpPr>
        <p:spPr>
          <a:xfrm>
            <a:off x="3439498" y="3777304"/>
            <a:ext cx="583814"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78%</a:t>
            </a:r>
            <a:endParaRPr lang="es-EC" dirty="0"/>
          </a:p>
        </p:txBody>
      </p:sp>
      <p:pic>
        <p:nvPicPr>
          <p:cNvPr id="17" name="Imagen 16"/>
          <p:cNvPicPr>
            <a:picLocks noChangeAspect="1"/>
          </p:cNvPicPr>
          <p:nvPr/>
        </p:nvPicPr>
        <p:blipFill>
          <a:blip r:embed="rId3"/>
          <a:stretch>
            <a:fillRect/>
          </a:stretch>
        </p:blipFill>
        <p:spPr>
          <a:xfrm>
            <a:off x="3049953" y="3769909"/>
            <a:ext cx="389545" cy="429605"/>
          </a:xfrm>
          <a:prstGeom prst="rect">
            <a:avLst/>
          </a:prstGeom>
        </p:spPr>
      </p:pic>
      <p:sp>
        <p:nvSpPr>
          <p:cNvPr id="18" name="Rectángulo 17"/>
          <p:cNvSpPr/>
          <p:nvPr/>
        </p:nvSpPr>
        <p:spPr>
          <a:xfrm>
            <a:off x="3464453" y="3280338"/>
            <a:ext cx="583814"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46%</a:t>
            </a:r>
            <a:endParaRPr lang="es-EC" dirty="0"/>
          </a:p>
        </p:txBody>
      </p:sp>
      <p:sp>
        <p:nvSpPr>
          <p:cNvPr id="19" name="Rectángulo 18"/>
          <p:cNvSpPr/>
          <p:nvPr/>
        </p:nvSpPr>
        <p:spPr>
          <a:xfrm>
            <a:off x="3419741" y="1944158"/>
            <a:ext cx="583814"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42%</a:t>
            </a:r>
            <a:endParaRPr lang="es-EC" dirty="0"/>
          </a:p>
        </p:txBody>
      </p:sp>
    </p:spTree>
    <p:extLst>
      <p:ext uri="{BB962C8B-B14F-4D97-AF65-F5344CB8AC3E}">
        <p14:creationId xmlns:p14="http://schemas.microsoft.com/office/powerpoint/2010/main" val="1383385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27584" y="-53731"/>
            <a:ext cx="8229600" cy="1143000"/>
          </a:xfrm>
        </p:spPr>
        <p:txBody>
          <a:bodyPr/>
          <a:lstStyle/>
          <a:p>
            <a:r>
              <a:rPr lang="es-EC" dirty="0">
                <a:solidFill>
                  <a:schemeClr val="tx1"/>
                </a:solidFill>
              </a:rPr>
              <a:t>Tiempo y Cumplimiento de la gestión estratégica </a:t>
            </a:r>
            <a:br>
              <a:rPr lang="es-EC" dirty="0">
                <a:solidFill>
                  <a:schemeClr val="tx1"/>
                </a:solidFill>
              </a:rPr>
            </a:br>
            <a:endParaRPr lang="es-EC" dirty="0"/>
          </a:p>
        </p:txBody>
      </p:sp>
      <p:sp>
        <p:nvSpPr>
          <p:cNvPr id="9" name="Marcador de texto 8"/>
          <p:cNvSpPr>
            <a:spLocks noGrp="1"/>
          </p:cNvSpPr>
          <p:nvPr>
            <p:ph type="body" idx="1"/>
          </p:nvPr>
        </p:nvSpPr>
        <p:spPr>
          <a:xfrm>
            <a:off x="475168" y="2458183"/>
            <a:ext cx="4040188" cy="639762"/>
          </a:xfrm>
        </p:spPr>
        <p:txBody>
          <a:bodyPr/>
          <a:lstStyle/>
          <a:p>
            <a:r>
              <a:rPr lang="es-EC" dirty="0">
                <a:solidFill>
                  <a:schemeClr val="tx1"/>
                </a:solidFill>
              </a:rPr>
              <a:t>Si usted realiza gestión estratégica, ¿cuánto tiempo la ha estado implementando?</a:t>
            </a:r>
          </a:p>
          <a:p>
            <a:endParaRPr lang="es-EC" dirty="0">
              <a:solidFill>
                <a:schemeClr val="tx1"/>
              </a:solidFill>
            </a:endParaRPr>
          </a:p>
        </p:txBody>
      </p:sp>
      <p:sp>
        <p:nvSpPr>
          <p:cNvPr id="10" name="Marcador de texto 9"/>
          <p:cNvSpPr>
            <a:spLocks noGrp="1"/>
          </p:cNvSpPr>
          <p:nvPr>
            <p:ph type="body" sz="quarter" idx="3"/>
          </p:nvPr>
        </p:nvSpPr>
        <p:spPr>
          <a:xfrm>
            <a:off x="4807512" y="2564904"/>
            <a:ext cx="4041775" cy="997941"/>
          </a:xfrm>
        </p:spPr>
        <p:txBody>
          <a:bodyPr/>
          <a:lstStyle/>
          <a:p>
            <a:r>
              <a:rPr lang="es-EC" dirty="0">
                <a:solidFill>
                  <a:schemeClr val="tx1"/>
                </a:solidFill>
              </a:rPr>
              <a:t>¿Qué porcentaje de cumplimiento ha alcanzado en el tiempo fijado la gestión estratégica?</a:t>
            </a:r>
          </a:p>
          <a:p>
            <a:endParaRPr lang="es-EC" dirty="0">
              <a:solidFill>
                <a:schemeClr val="tx1"/>
              </a:solidFill>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814264" y="3097945"/>
            <a:ext cx="3716799" cy="2880712"/>
          </a:xfrm>
          <a:prstGeom prst="rect">
            <a:avLst/>
          </a:prstGeom>
          <a:noFill/>
        </p:spPr>
      </p:pic>
      <p:pic>
        <p:nvPicPr>
          <p:cNvPr id="13" name="Marcador de contenido 12"/>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3581" y="3230677"/>
            <a:ext cx="4041775" cy="2747980"/>
          </a:xfrm>
          <a:prstGeom prst="rect">
            <a:avLst/>
          </a:prstGeom>
          <a:noFill/>
        </p:spPr>
      </p:pic>
    </p:spTree>
    <p:extLst>
      <p:ext uri="{BB962C8B-B14F-4D97-AF65-F5344CB8AC3E}">
        <p14:creationId xmlns:p14="http://schemas.microsoft.com/office/powerpoint/2010/main" val="52174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4294967295"/>
          </p:nvPr>
        </p:nvSpPr>
        <p:spPr>
          <a:xfrm>
            <a:off x="5076056" y="116633"/>
            <a:ext cx="3837112" cy="504056"/>
          </a:xfrm>
          <a:prstGeom prst="rect">
            <a:avLst/>
          </a:prstGeom>
        </p:spPr>
        <p:txBody>
          <a:bodyPr/>
          <a:lstStyle/>
          <a:p>
            <a:pPr marL="0" indent="0" algn="ctr">
              <a:buNone/>
            </a:pPr>
            <a:r>
              <a:rPr lang="es-EC" b="1" i="1" dirty="0" smtClean="0">
                <a:solidFill>
                  <a:schemeClr val="tx1"/>
                </a:solidFill>
              </a:rPr>
              <a:t>Pasos de la gestión estratégica </a:t>
            </a:r>
            <a:endParaRPr lang="es-EC" b="1" i="1" dirty="0">
              <a:solidFill>
                <a:schemeClr val="tx1"/>
              </a:solidFill>
            </a:endParaRPr>
          </a:p>
        </p:txBody>
      </p:sp>
      <p:sp>
        <p:nvSpPr>
          <p:cNvPr id="6" name="Rectángulo 5"/>
          <p:cNvSpPr/>
          <p:nvPr/>
        </p:nvSpPr>
        <p:spPr>
          <a:xfrm>
            <a:off x="1043608" y="1340768"/>
            <a:ext cx="6696744" cy="1015663"/>
          </a:xfrm>
          <a:prstGeom prst="rect">
            <a:avLst/>
          </a:prstGeom>
        </p:spPr>
        <p:txBody>
          <a:bodyPr wrap="square">
            <a:spAutoFit/>
          </a:bodyPr>
          <a:lstStyle/>
          <a:p>
            <a:pPr lvl="0"/>
            <a:r>
              <a:rPr lang="es-EC" sz="2000" b="1" dirty="0"/>
              <a:t>De los pasos que incluyen la gestión estratégica ¿Señale cuales realiza en la gestión estratégica de la empresa?</a:t>
            </a:r>
            <a:endParaRPr lang="es-EC" sz="2000" dirty="0"/>
          </a:p>
        </p:txBody>
      </p:sp>
      <p:graphicFrame>
        <p:nvGraphicFramePr>
          <p:cNvPr id="5" name="Gráfico 4"/>
          <p:cNvGraphicFramePr>
            <a:graphicFrameLocks/>
          </p:cNvGraphicFramePr>
          <p:nvPr>
            <p:extLst/>
          </p:nvPr>
        </p:nvGraphicFramePr>
        <p:xfrm>
          <a:off x="2627784" y="301728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79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35621" y="72232"/>
            <a:ext cx="8229600" cy="1143000"/>
          </a:xfrm>
        </p:spPr>
        <p:txBody>
          <a:bodyPr/>
          <a:lstStyle/>
          <a:p>
            <a:r>
              <a:rPr lang="es-EC" dirty="0" smtClean="0">
                <a:solidFill>
                  <a:schemeClr val="tx1"/>
                </a:solidFill>
              </a:rPr>
              <a:t>Rentabilidad y competitividad</a:t>
            </a:r>
            <a:endParaRPr lang="es-EC" dirty="0">
              <a:solidFill>
                <a:schemeClr val="tx1"/>
              </a:solidFill>
            </a:endParaRPr>
          </a:p>
        </p:txBody>
      </p:sp>
      <p:sp>
        <p:nvSpPr>
          <p:cNvPr id="4" name="Marcador de texto 3"/>
          <p:cNvSpPr>
            <a:spLocks noGrp="1"/>
          </p:cNvSpPr>
          <p:nvPr>
            <p:ph type="body" idx="1"/>
          </p:nvPr>
        </p:nvSpPr>
        <p:spPr>
          <a:xfrm>
            <a:off x="457200" y="1008324"/>
            <a:ext cx="4040188" cy="1575866"/>
          </a:xfrm>
        </p:spPr>
        <p:txBody>
          <a:bodyPr/>
          <a:lstStyle/>
          <a:p>
            <a:r>
              <a:rPr lang="es-EC" dirty="0">
                <a:solidFill>
                  <a:schemeClr val="tx1"/>
                </a:solidFill>
              </a:rPr>
              <a:t>¿Considera que la Gestión estratégica que aplica ha permitido mejorar su rentabilidad?</a:t>
            </a:r>
          </a:p>
          <a:p>
            <a:endParaRPr lang="es-EC" dirty="0">
              <a:solidFill>
                <a:schemeClr val="tx1"/>
              </a:solidFill>
            </a:endParaRPr>
          </a:p>
        </p:txBody>
      </p:sp>
      <p:sp>
        <p:nvSpPr>
          <p:cNvPr id="7" name="Marcador de texto 6"/>
          <p:cNvSpPr>
            <a:spLocks noGrp="1"/>
          </p:cNvSpPr>
          <p:nvPr>
            <p:ph type="body" sz="quarter" idx="3"/>
          </p:nvPr>
        </p:nvSpPr>
        <p:spPr>
          <a:xfrm>
            <a:off x="4673874" y="2023004"/>
            <a:ext cx="4041775" cy="639762"/>
          </a:xfrm>
        </p:spPr>
        <p:txBody>
          <a:bodyPr/>
          <a:lstStyle/>
          <a:p>
            <a:r>
              <a:rPr lang="es-EC" dirty="0">
                <a:solidFill>
                  <a:schemeClr val="tx1"/>
                </a:solidFill>
              </a:rPr>
              <a:t>El uso de la Gestión Estratégica ¿ha generado mayor competitividad en su empresa? </a:t>
            </a:r>
          </a:p>
          <a:p>
            <a:endParaRPr lang="es-EC" dirty="0">
              <a:solidFill>
                <a:schemeClr val="tx1"/>
              </a:solidFill>
            </a:endParaRPr>
          </a:p>
        </p:txBody>
      </p:sp>
      <p:pic>
        <p:nvPicPr>
          <p:cNvPr id="9" name="Marcador de contenido 8"/>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85274"/>
            <a:ext cx="4040188" cy="2530490"/>
          </a:xfrm>
          <a:prstGeom prst="rect">
            <a:avLst/>
          </a:prstGeom>
          <a:noFill/>
        </p:spPr>
      </p:pic>
      <p:pic>
        <p:nvPicPr>
          <p:cNvPr id="10" name="Marcador de contenido 9"/>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884777"/>
            <a:ext cx="4041775" cy="2531484"/>
          </a:xfrm>
          <a:prstGeom prst="rect">
            <a:avLst/>
          </a:prstGeom>
          <a:noFill/>
        </p:spPr>
      </p:pic>
    </p:spTree>
    <p:extLst>
      <p:ext uri="{BB962C8B-B14F-4D97-AF65-F5344CB8AC3E}">
        <p14:creationId xmlns:p14="http://schemas.microsoft.com/office/powerpoint/2010/main" val="271308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4294967295"/>
          </p:nvPr>
        </p:nvSpPr>
        <p:spPr>
          <a:xfrm>
            <a:off x="5076056" y="116633"/>
            <a:ext cx="3837112" cy="504056"/>
          </a:xfrm>
          <a:prstGeom prst="rect">
            <a:avLst/>
          </a:prstGeom>
        </p:spPr>
        <p:txBody>
          <a:bodyPr/>
          <a:lstStyle/>
          <a:p>
            <a:pPr marL="0" indent="0" algn="ctr">
              <a:buNone/>
            </a:pPr>
            <a:r>
              <a:rPr lang="es-EC" b="1" i="1" dirty="0" smtClean="0">
                <a:solidFill>
                  <a:schemeClr val="tx1"/>
                </a:solidFill>
              </a:rPr>
              <a:t>Aplicación de un modelo de gestión estratégica</a:t>
            </a:r>
            <a:endParaRPr lang="es-EC" b="1" i="1" dirty="0">
              <a:solidFill>
                <a:schemeClr val="tx1"/>
              </a:solidFill>
            </a:endParaRPr>
          </a:p>
        </p:txBody>
      </p:sp>
      <p:sp>
        <p:nvSpPr>
          <p:cNvPr id="6" name="Rectángulo 5"/>
          <p:cNvSpPr/>
          <p:nvPr/>
        </p:nvSpPr>
        <p:spPr>
          <a:xfrm>
            <a:off x="1043608" y="1340768"/>
            <a:ext cx="6696744" cy="1015663"/>
          </a:xfrm>
          <a:prstGeom prst="rect">
            <a:avLst/>
          </a:prstGeom>
        </p:spPr>
        <p:txBody>
          <a:bodyPr wrap="square">
            <a:spAutoFit/>
          </a:bodyPr>
          <a:lstStyle/>
          <a:p>
            <a:pPr lvl="0"/>
            <a:r>
              <a:rPr lang="es-EC" sz="2000" b="1" dirty="0"/>
              <a:t>¿Estaría dispuesto aplicar un modelo de gestión estratégica adaptado a las necesidades de la industria?</a:t>
            </a:r>
            <a:endParaRPr lang="es-EC" sz="2000"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9" y="2529204"/>
            <a:ext cx="4305324" cy="2844011"/>
          </a:xfrm>
          <a:prstGeom prst="rect">
            <a:avLst/>
          </a:prstGeom>
          <a:noFill/>
        </p:spPr>
      </p:pic>
    </p:spTree>
    <p:extLst>
      <p:ext uri="{BB962C8B-B14F-4D97-AF65-F5344CB8AC3E}">
        <p14:creationId xmlns:p14="http://schemas.microsoft.com/office/powerpoint/2010/main" val="3803609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692696"/>
            <a:ext cx="8229600" cy="4525963"/>
          </a:xfrm>
        </p:spPr>
        <p:txBody>
          <a:bodyPr/>
          <a:lstStyle/>
          <a:p>
            <a:pPr marL="0" indent="0" algn="ctr">
              <a:buNone/>
            </a:pPr>
            <a:r>
              <a:rPr lang="es-ES" b="1" i="1" dirty="0">
                <a:solidFill>
                  <a:schemeClr val="tx1"/>
                </a:solidFill>
              </a:rPr>
              <a:t>Medidas de Prevención</a:t>
            </a:r>
          </a:p>
          <a:p>
            <a:pPr marL="0" indent="0" algn="ctr">
              <a:buNone/>
            </a:pPr>
            <a:endParaRPr lang="es-EC" b="1" dirty="0">
              <a:solidFill>
                <a:schemeClr val="tx1"/>
              </a:solidFill>
            </a:endParaRPr>
          </a:p>
        </p:txBody>
      </p:sp>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pic>
        <p:nvPicPr>
          <p:cNvPr id="8" name="Imagen 7"/>
          <p:cNvPicPr>
            <a:picLocks noChangeAspect="1"/>
          </p:cNvPicPr>
          <p:nvPr/>
        </p:nvPicPr>
        <p:blipFill>
          <a:blip r:embed="rId2"/>
          <a:stretch>
            <a:fillRect/>
          </a:stretch>
        </p:blipFill>
        <p:spPr>
          <a:xfrm>
            <a:off x="1382757" y="2071027"/>
            <a:ext cx="6543189" cy="3230181"/>
          </a:xfrm>
          <a:prstGeom prst="rect">
            <a:avLst/>
          </a:prstGeom>
        </p:spPr>
      </p:pic>
      <p:sp>
        <p:nvSpPr>
          <p:cNvPr id="9" name="Rectángulo 8"/>
          <p:cNvSpPr/>
          <p:nvPr/>
        </p:nvSpPr>
        <p:spPr>
          <a:xfrm>
            <a:off x="1489548" y="1179915"/>
            <a:ext cx="6898875" cy="685059"/>
          </a:xfrm>
          <a:prstGeom prst="rect">
            <a:avLst/>
          </a:prstGeom>
        </p:spPr>
        <p:txBody>
          <a:bodyPr wrap="square">
            <a:spAutoFit/>
          </a:bodyPr>
          <a:lstStyle/>
          <a:p>
            <a:pPr>
              <a:lnSpc>
                <a:spcPct val="107000"/>
              </a:lnSpc>
              <a:spcAft>
                <a:spcPts val="800"/>
              </a:spcAft>
            </a:pPr>
            <a:r>
              <a:rPr lang="es-ES" b="1" dirty="0">
                <a:latin typeface="Times New Roman" panose="02020603050405020304" pitchFamily="18" charset="0"/>
                <a:ea typeface="Calibri" panose="020F0502020204030204" pitchFamily="34" charset="0"/>
                <a:cs typeface="Times New Roman" panose="02020603050405020304" pitchFamily="18" charset="0"/>
              </a:rPr>
              <a:t>¿Practica en su trabajo medidas de seguridad para prevenir accidentes laborales?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25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692696"/>
            <a:ext cx="8229600" cy="4525963"/>
          </a:xfrm>
        </p:spPr>
        <p:txBody>
          <a:bodyPr/>
          <a:lstStyle/>
          <a:p>
            <a:pPr marL="0" indent="0" algn="ctr">
              <a:buNone/>
            </a:pPr>
            <a:r>
              <a:rPr lang="es-ES" b="1" i="1" dirty="0">
                <a:solidFill>
                  <a:schemeClr val="tx1"/>
                </a:solidFill>
              </a:rPr>
              <a:t>Causas de Accidentes</a:t>
            </a:r>
            <a:endParaRPr lang="es-EC" b="1" i="1" dirty="0">
              <a:solidFill>
                <a:schemeClr val="tx1"/>
              </a:solidFill>
            </a:endParaRPr>
          </a:p>
          <a:p>
            <a:pPr marL="0" indent="0" algn="ctr">
              <a:buNone/>
            </a:pPr>
            <a:endParaRPr lang="es-EC" sz="2000" b="1" i="1" dirty="0">
              <a:solidFill>
                <a:schemeClr val="tx1"/>
              </a:solidFill>
            </a:endParaRPr>
          </a:p>
          <a:p>
            <a:pPr marL="0" indent="0" algn="ctr">
              <a:buNone/>
            </a:pPr>
            <a:r>
              <a:rPr lang="es-ES" sz="1800" b="1" kern="1200" dirty="0">
                <a:solidFill>
                  <a:schemeClr val="tx1"/>
                </a:solidFill>
                <a:latin typeface="Times New Roman" panose="02020603050405020304" pitchFamily="18" charset="0"/>
                <a:cs typeface="Times New Roman" panose="02020603050405020304" pitchFamily="18" charset="0"/>
              </a:rPr>
              <a:t>¿</a:t>
            </a:r>
            <a:r>
              <a:rPr lang="es-ES" sz="2000" b="1" kern="1200" dirty="0">
                <a:solidFill>
                  <a:schemeClr val="tx1"/>
                </a:solidFill>
                <a:latin typeface="Times New Roman" panose="02020603050405020304" pitchFamily="18" charset="0"/>
                <a:cs typeface="Times New Roman" panose="02020603050405020304" pitchFamily="18" charset="0"/>
              </a:rPr>
              <a:t>Cuáles cree usted que son las principales causas para que se produzcan accidentes laborales?</a:t>
            </a:r>
            <a:endParaRPr lang="en-US" sz="2000" b="1" kern="12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s-ES" b="1" i="1" dirty="0">
              <a:solidFill>
                <a:schemeClr val="tx1"/>
              </a:solidFill>
            </a:endParaRPr>
          </a:p>
        </p:txBody>
      </p:sp>
      <p:pic>
        <p:nvPicPr>
          <p:cNvPr id="3" name="Imagen 2"/>
          <p:cNvPicPr>
            <a:picLocks noChangeAspect="1"/>
          </p:cNvPicPr>
          <p:nvPr/>
        </p:nvPicPr>
        <p:blipFill>
          <a:blip r:embed="rId2"/>
          <a:stretch>
            <a:fillRect/>
          </a:stretch>
        </p:blipFill>
        <p:spPr>
          <a:xfrm>
            <a:off x="2026700" y="2420888"/>
            <a:ext cx="5255304" cy="2654117"/>
          </a:xfrm>
          <a:prstGeom prst="rect">
            <a:avLst/>
          </a:prstGeom>
        </p:spPr>
      </p:pic>
    </p:spTree>
    <p:extLst>
      <p:ext uri="{BB962C8B-B14F-4D97-AF65-F5344CB8AC3E}">
        <p14:creationId xmlns:p14="http://schemas.microsoft.com/office/powerpoint/2010/main" val="131995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3" name="Rectángulo 2"/>
          <p:cNvSpPr/>
          <p:nvPr/>
        </p:nvSpPr>
        <p:spPr>
          <a:xfrm>
            <a:off x="3613" y="1110898"/>
            <a:ext cx="8750069" cy="393037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rPr>
              <a:t>El sector de la construcción es un fuerte dinamizador  de la economía del Ecuador, ha sufrido graves consecuencias debido a los bajos precios del petróleo lo que ha repercutido en bajos índices de aporte al PIB. Sin embargo sigue siendo uno de los sectores con mayor generación de empleo pese a la baja demanda generada para el sector, muy pocas empresas han logrado manejar la gestión estratégica de forma óptima lo que les ha permitido contrarrestar la crisis del país.</a:t>
            </a:r>
          </a:p>
          <a:p>
            <a:pPr indent="144145" algn="just">
              <a:lnSpc>
                <a:spcPct val="150000"/>
              </a:lnSpc>
              <a:spcAft>
                <a:spcPts val="0"/>
              </a:spcAft>
            </a:pPr>
            <a:r>
              <a:rPr lang="es-ES" sz="1400" dirty="0">
                <a:latin typeface="Arial" panose="020B0604020202020204" pitchFamily="34" charset="0"/>
                <a:ea typeface="Calibri" panose="020F0502020204030204" pitchFamily="34" charset="0"/>
              </a:rPr>
              <a:t> </a:t>
            </a:r>
          </a:p>
          <a:p>
            <a:pPr marL="342900" lvl="0" indent="-342900" algn="just">
              <a:lnSpc>
                <a:spcPct val="150000"/>
              </a:lnSpc>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rPr>
              <a:t>En base a la teoría recolectada se estableció las categorías que permiten medir la gestión estratégica de las PYMES del sector de la construcción, siendo estas, la planificación, organización, dirección control y evaluación. En los cantones Quito y Rumiñahui, se identificó que  las empresas realizan mayor gestión en las siguientes categorías: planificación con un 96%, organización 94%, dirección 88%, control con el 82% y evaluación con un 49%, es decir las PYMES realizan la gestión estratégica de manera incompleta. </a:t>
            </a:r>
            <a:endParaRPr lang="es-ES" sz="1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6079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3" name="2 Rectángulo"/>
          <p:cNvSpPr/>
          <p:nvPr/>
        </p:nvSpPr>
        <p:spPr>
          <a:xfrm>
            <a:off x="909936" y="1268760"/>
            <a:ext cx="7920880" cy="4016484"/>
          </a:xfrm>
          <a:prstGeom prst="rect">
            <a:avLst/>
          </a:prstGeom>
        </p:spPr>
        <p:txBody>
          <a:bodyPr wrap="square">
            <a:spAutoFit/>
          </a:bodyPr>
          <a:lstStyle/>
          <a:p>
            <a:pPr marL="285750" lvl="0" indent="-285750" algn="just">
              <a:buFont typeface="Arial" panose="020B0604020202020204" pitchFamily="34" charset="0"/>
              <a:buChar char="•"/>
            </a:pPr>
            <a:r>
              <a:rPr lang="es-ES" sz="1700" dirty="0"/>
              <a:t>La gestión de salud se realiza mediante la evaluación del riesgo existente que afecta a la salud del personal, mismo que es constatado por parte de la administración para determinar la índole del mismo, e iniciar un proceso de vigilancia por elemento afectado, al mismo tiempo se investiga y evalúa todas las condiciones de trabajo dispuestas que crearon el suceso; así como la relación directa de estos con la enfermedad.</a:t>
            </a:r>
            <a:endParaRPr lang="es-EC" sz="1700" dirty="0"/>
          </a:p>
          <a:p>
            <a:pPr marL="285750" lvl="0" indent="-285750">
              <a:buFont typeface="Arial" panose="020B0604020202020204" pitchFamily="34" charset="0"/>
              <a:buChar char="•"/>
            </a:pPr>
            <a:endParaRPr lang="es-EC" sz="1700" dirty="0"/>
          </a:p>
          <a:p>
            <a:pPr marL="285750" lvl="0" indent="-285750">
              <a:buFont typeface="Arial" panose="020B0604020202020204" pitchFamily="34" charset="0"/>
              <a:buChar char="•"/>
            </a:pPr>
            <a:endParaRPr lang="es-EC" sz="1700" dirty="0"/>
          </a:p>
          <a:p>
            <a:pPr marL="285750" lvl="0" indent="-285750">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El personal no tienen una consciencia clara sobre las prácticas de prevención de riesgos laborales que se deben realizar dentro de las clínicas y pese a que están conscientes de los riesgos presentes no todos acatan las normas o disposiciones de seguridad y prevención adecuadas para prevenir los mismos; esto debido a la falta de control interno y seguimiento que existe por parte de la administración.</a:t>
            </a:r>
            <a:endParaRPr lang="es-EC" sz="1700" dirty="0"/>
          </a:p>
        </p:txBody>
      </p:sp>
    </p:spTree>
    <p:extLst>
      <p:ext uri="{BB962C8B-B14F-4D97-AF65-F5344CB8AC3E}">
        <p14:creationId xmlns:p14="http://schemas.microsoft.com/office/powerpoint/2010/main" val="226285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CONCLUSIONES </a:t>
            </a:r>
          </a:p>
        </p:txBody>
      </p:sp>
      <p:sp>
        <p:nvSpPr>
          <p:cNvPr id="3" name="Rectángulo 2"/>
          <p:cNvSpPr/>
          <p:nvPr/>
        </p:nvSpPr>
        <p:spPr>
          <a:xfrm>
            <a:off x="270107" y="1556792"/>
            <a:ext cx="8711952" cy="39703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rPr>
              <a:t>Se evidenció que la mayor parte de empresas que no realiza gestión estratégica son las pequeñas, según las encuetas realizadas, es  debido a la falta de recursos humanos con un 78%, recursos económicos con un 46% y el desconocimiento de los beneficios que brinda el realizar gestión con un 42%, siendo uno de ellos el crecimiento constante de su rentabilidad y competitividad ya que los administradores que si han realizan gestión  están de acuerdo que la aplicación de la misma, les ha permitido mejorar en su rentabilidad y competitividad con el 78% y 55% respectivamente. </a:t>
            </a:r>
          </a:p>
          <a:p>
            <a:pPr indent="144145" algn="just">
              <a:spcAft>
                <a:spcPts val="0"/>
              </a:spcAft>
            </a:pPr>
            <a:r>
              <a:rPr lang="es-ES" dirty="0">
                <a:latin typeface="Arial" panose="020B0604020202020204" pitchFamily="34" charset="0"/>
                <a:ea typeface="Calibri" panose="020F0502020204030204" pitchFamily="34" charset="0"/>
              </a:rPr>
              <a:t> </a:t>
            </a:r>
            <a:endParaRPr lang="es-ES" dirty="0" smtClean="0">
              <a:latin typeface="Arial" panose="020B0604020202020204" pitchFamily="34" charset="0"/>
              <a:ea typeface="Calibri" panose="020F0502020204030204" pitchFamily="34" charset="0"/>
            </a:endParaRPr>
          </a:p>
          <a:p>
            <a:pPr indent="144145" algn="just">
              <a:spcAft>
                <a:spcPts val="0"/>
              </a:spcAft>
            </a:pPr>
            <a:endParaRPr lang="es-ES" dirty="0">
              <a:latin typeface="Arial" panose="020B0604020202020204" pitchFamily="34" charset="0"/>
              <a:ea typeface="Calibri" panose="020F0502020204030204" pitchFamily="34" charset="0"/>
            </a:endParaRPr>
          </a:p>
          <a:p>
            <a:pPr indent="144145" algn="just">
              <a:spcAft>
                <a:spcPts val="0"/>
              </a:spcAft>
            </a:pPr>
            <a:endParaRPr lang="es-ES"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rPr>
              <a:t>El 84% de las PYMES del sector de la construcción de los cantones Quito Y Rumiñahui estarían dispuestas aplicar un modelo de gestión estratégica que esté diseñado de acuerdo a sus necesidades. </a:t>
            </a:r>
            <a:endParaRPr lang="es-E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8447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5017"/>
            <a:ext cx="8229600" cy="1143000"/>
          </a:xfrm>
        </p:spPr>
        <p:txBody>
          <a:bodyPr/>
          <a:lstStyle/>
          <a:p>
            <a:r>
              <a:rPr lang="es-EC" dirty="0">
                <a:solidFill>
                  <a:schemeClr val="tx1"/>
                </a:solidFill>
              </a:rPr>
              <a:t>Introducción</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00740571"/>
              </p:ext>
            </p:extLst>
          </p:nvPr>
        </p:nvGraphicFramePr>
        <p:xfrm>
          <a:off x="971600" y="1412776"/>
          <a:ext cx="734481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61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RECOMENDACIONES </a:t>
            </a:r>
          </a:p>
        </p:txBody>
      </p:sp>
      <p:sp>
        <p:nvSpPr>
          <p:cNvPr id="2" name="1 Rectángulo"/>
          <p:cNvSpPr/>
          <p:nvPr/>
        </p:nvSpPr>
        <p:spPr>
          <a:xfrm>
            <a:off x="759205" y="1412776"/>
            <a:ext cx="7920880" cy="3416320"/>
          </a:xfrm>
          <a:prstGeom prst="rect">
            <a:avLst/>
          </a:prstGeom>
        </p:spPr>
        <p:txBody>
          <a:bodyPr wrap="square">
            <a:spAutoFit/>
          </a:bodyPr>
          <a:lstStyle/>
          <a:p>
            <a:pPr marL="285750" lvl="0" indent="-285750" algn="just">
              <a:buFont typeface="Arial" panose="020B0604020202020204" pitchFamily="34" charset="0"/>
              <a:buChar char="•"/>
            </a:pPr>
            <a:r>
              <a:rPr lang="es-ES" dirty="0"/>
              <a:t>En el caso que la empresa cuente con un administrador que  desconozca la gestión estratégica, se recomienda establecer convenios con universidades que oferten carreras relacionadas a la administración empresarial con la finalidad de acceder a capacitaciones sobre gestión estratégica, obteniendo el conocimiento necesario para su aplicación.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lvl="0" indent="-285750" algn="just">
              <a:buFont typeface="Arial" panose="020B0604020202020204" pitchFamily="34" charset="0"/>
              <a:buChar char="•"/>
            </a:pPr>
            <a:r>
              <a:rPr lang="es-ES" dirty="0"/>
              <a:t>Se recomienda medir la eficiencia en términos de gestión en las PYMES del sector de la construcción con el fin de obtener indicadores que permitan evaluar si la gestión aplicada en las PYMES es la correcta.</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24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RECOMENDACIONES </a:t>
            </a:r>
          </a:p>
        </p:txBody>
      </p:sp>
      <p:sp>
        <p:nvSpPr>
          <p:cNvPr id="2" name="1 Rectángulo"/>
          <p:cNvSpPr/>
          <p:nvPr/>
        </p:nvSpPr>
        <p:spPr>
          <a:xfrm>
            <a:off x="759205" y="1412776"/>
            <a:ext cx="7920880" cy="3416320"/>
          </a:xfrm>
          <a:prstGeom prst="rect">
            <a:avLst/>
          </a:prstGeom>
        </p:spPr>
        <p:txBody>
          <a:bodyPr wrap="square">
            <a:spAutoFit/>
          </a:bodyPr>
          <a:lstStyle/>
          <a:p>
            <a:pPr marL="285750" lvl="0" indent="-285750" algn="just">
              <a:buFont typeface="Arial" panose="020B0604020202020204" pitchFamily="34" charset="0"/>
              <a:buChar char="•"/>
            </a:pPr>
            <a:r>
              <a:rPr lang="es-ES" dirty="0"/>
              <a:t>Asumir un compromiso serio con la gestión estratégica por parte de los gerentes ya que ellos son los encargados de evaluar y motivar al personal que la implementará, al igual que promover el interés por lograr su óptima ejecución </a:t>
            </a:r>
            <a:endParaRPr lang="es-ES" dirty="0" smtClean="0"/>
          </a:p>
          <a:p>
            <a:pPr marL="285750" lvl="0" indent="-285750" algn="just">
              <a:buFont typeface="Arial" panose="020B0604020202020204" pitchFamily="34" charset="0"/>
              <a:buChar char="•"/>
            </a:pPr>
            <a:endParaRPr lang="es-ES" dirty="0"/>
          </a:p>
          <a:p>
            <a:pPr marL="285750" lvl="0" indent="-285750" algn="just">
              <a:buFont typeface="Arial" panose="020B0604020202020204" pitchFamily="34" charset="0"/>
              <a:buChar char="•"/>
            </a:pPr>
            <a:endParaRPr lang="es-ES" dirty="0" smtClean="0"/>
          </a:p>
          <a:p>
            <a:pPr marL="285750" lvl="0" indent="-285750" algn="just">
              <a:buFont typeface="Arial" panose="020B0604020202020204" pitchFamily="34" charset="0"/>
              <a:buChar char="•"/>
            </a:pPr>
            <a:r>
              <a:rPr lang="es-ES" dirty="0" smtClean="0"/>
              <a:t>Debido </a:t>
            </a:r>
            <a:r>
              <a:rPr lang="es-ES" dirty="0"/>
              <a:t>a que la mayoría de PYMES coincide que uno de los factores que influye para no obtener un óptimo cumplimiento en la aplicación de la gestión estratégica es debido a los factores externos, se recomienda realizar un plan de contingencia que permita contrarrestar los efectos de los factores y seguir con las estrategias planteadas.</a:t>
            </a: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10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82082130"/>
              </p:ext>
            </p:extLst>
          </p:nvPr>
        </p:nvGraphicFramePr>
        <p:xfrm>
          <a:off x="683568" y="59163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457200" y="0"/>
            <a:ext cx="8229600" cy="1143000"/>
          </a:xfrm>
        </p:spPr>
        <p:txBody>
          <a:bodyPr/>
          <a:lstStyle/>
          <a:p>
            <a:r>
              <a:rPr lang="es-ES" dirty="0" smtClean="0"/>
              <a:t>PROPUESTA</a:t>
            </a:r>
            <a:endParaRPr lang="es-ES" dirty="0"/>
          </a:p>
        </p:txBody>
      </p:sp>
      <p:pic>
        <p:nvPicPr>
          <p:cNvPr id="5" name="Imagen 4"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5013176"/>
            <a:ext cx="1175941" cy="1153500"/>
          </a:xfrm>
          <a:prstGeom prst="rect">
            <a:avLst/>
          </a:prstGeom>
        </p:spPr>
      </p:pic>
      <p:sp>
        <p:nvSpPr>
          <p:cNvPr id="7" name="Rectángulo 6"/>
          <p:cNvSpPr/>
          <p:nvPr/>
        </p:nvSpPr>
        <p:spPr>
          <a:xfrm>
            <a:off x="2286000" y="5590981"/>
            <a:ext cx="6858000" cy="646331"/>
          </a:xfrm>
          <a:prstGeom prst="rect">
            <a:avLst/>
          </a:prstGeom>
        </p:spPr>
        <p:txBody>
          <a:bodyPr wrap="square">
            <a:spAutoFit/>
          </a:bodyPr>
          <a:lstStyle/>
          <a:p>
            <a:r>
              <a:rPr lang="es-ES" dirty="0"/>
              <a:t>Esta propuesta estará planteada únicamente hasta la formulación de la estrategia.</a:t>
            </a:r>
          </a:p>
        </p:txBody>
      </p:sp>
    </p:spTree>
    <p:extLst>
      <p:ext uri="{BB962C8B-B14F-4D97-AF65-F5344CB8AC3E}">
        <p14:creationId xmlns:p14="http://schemas.microsoft.com/office/powerpoint/2010/main" val="270316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856"/>
            <a:ext cx="8229600" cy="1143000"/>
          </a:xfrm>
        </p:spPr>
        <p:txBody>
          <a:bodyPr/>
          <a:lstStyle/>
          <a:p>
            <a:r>
              <a:rPr lang="es-ES" dirty="0" smtClean="0">
                <a:solidFill>
                  <a:schemeClr val="tx1"/>
                </a:solidFill>
              </a:rPr>
              <a:t>MODELO PROPUESTO</a:t>
            </a:r>
            <a:endParaRPr lang="es-ES" dirty="0">
              <a:solidFill>
                <a:schemeClr val="tx1"/>
              </a:solidFill>
            </a:endParaRP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a:stretch/>
        </p:blipFill>
        <p:spPr bwMode="auto">
          <a:xfrm>
            <a:off x="873700" y="764704"/>
            <a:ext cx="7396599" cy="5200393"/>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6545146" y="3717032"/>
            <a:ext cx="2160240" cy="1200329"/>
          </a:xfrm>
          <a:prstGeom prst="rect">
            <a:avLst/>
          </a:prstGeom>
        </p:spPr>
        <p:txBody>
          <a:bodyPr wrap="square">
            <a:spAutoFit/>
          </a:bodyPr>
          <a:lstStyle/>
          <a:p>
            <a:endParaRPr lang="es-ES" sz="1200" dirty="0"/>
          </a:p>
          <a:p>
            <a:r>
              <a:rPr lang="es-ES" sz="1200" dirty="0"/>
              <a:t> A continuación se desarrolla el modelo en base a información proporcionada por el ASERRADERO Y COMERCIAL”SAN JORGE”</a:t>
            </a:r>
          </a:p>
        </p:txBody>
      </p:sp>
    </p:spTree>
    <p:extLst>
      <p:ext uri="{BB962C8B-B14F-4D97-AF65-F5344CB8AC3E}">
        <p14:creationId xmlns:p14="http://schemas.microsoft.com/office/powerpoint/2010/main" val="160019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389262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914400" y="0"/>
            <a:ext cx="8229600" cy="1143000"/>
          </a:xfrm>
        </p:spPr>
        <p:txBody>
          <a:bodyPr/>
          <a:lstStyle/>
          <a:p>
            <a:r>
              <a:rPr lang="es-ES" dirty="0" smtClean="0">
                <a:solidFill>
                  <a:schemeClr val="tx1"/>
                </a:solidFill>
              </a:rPr>
              <a:t>DIRECCIONAMIENTO ESTRATÉGICO</a:t>
            </a:r>
            <a:endParaRPr lang="es-ES" dirty="0">
              <a:solidFill>
                <a:schemeClr val="tx1"/>
              </a:solidFill>
            </a:endParaRPr>
          </a:p>
        </p:txBody>
      </p:sp>
      <p:pic>
        <p:nvPicPr>
          <p:cNvPr id="5" name="Imagen 4"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32656"/>
            <a:ext cx="1175941" cy="1153500"/>
          </a:xfrm>
          <a:prstGeom prst="rect">
            <a:avLst/>
          </a:prstGeom>
        </p:spPr>
      </p:pic>
    </p:spTree>
    <p:extLst>
      <p:ext uri="{BB962C8B-B14F-4D97-AF65-F5344CB8AC3E}">
        <p14:creationId xmlns:p14="http://schemas.microsoft.com/office/powerpoint/2010/main" val="3433118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601080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755576" y="0"/>
            <a:ext cx="8229600" cy="1143000"/>
          </a:xfrm>
        </p:spPr>
        <p:txBody>
          <a:bodyPr/>
          <a:lstStyle/>
          <a:p>
            <a:r>
              <a:rPr lang="es-ES" dirty="0" smtClean="0">
                <a:solidFill>
                  <a:schemeClr val="tx1"/>
                </a:solidFill>
              </a:rPr>
              <a:t>DIRECCIONAMIENTO ESTRATÉGICO</a:t>
            </a:r>
            <a:endParaRPr lang="es-ES" dirty="0">
              <a:solidFill>
                <a:schemeClr val="tx1"/>
              </a:solidFill>
            </a:endParaRPr>
          </a:p>
        </p:txBody>
      </p:sp>
      <p:pic>
        <p:nvPicPr>
          <p:cNvPr id="5" name="Imagen 4"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05" y="260648"/>
            <a:ext cx="1175941" cy="1153500"/>
          </a:xfrm>
          <a:prstGeom prst="rect">
            <a:avLst/>
          </a:prstGeom>
        </p:spPr>
      </p:pic>
    </p:spTree>
    <p:extLst>
      <p:ext uri="{BB962C8B-B14F-4D97-AF65-F5344CB8AC3E}">
        <p14:creationId xmlns:p14="http://schemas.microsoft.com/office/powerpoint/2010/main" val="494545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0"/>
            <a:ext cx="8229600" cy="1143000"/>
          </a:xfrm>
        </p:spPr>
        <p:txBody>
          <a:bodyPr/>
          <a:lstStyle/>
          <a:p>
            <a:r>
              <a:rPr lang="es-ES" dirty="0" smtClean="0">
                <a:solidFill>
                  <a:schemeClr val="tx1"/>
                </a:solidFill>
              </a:rPr>
              <a:t>ANÁLISIS EXTERNO</a:t>
            </a:r>
            <a:endParaRPr lang="es-ES" dirty="0">
              <a:solidFill>
                <a:schemeClr val="tx1"/>
              </a:solidFill>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73" y="507047"/>
            <a:ext cx="8339455" cy="5843905"/>
          </a:xfrm>
          <a:prstGeom prst="rect">
            <a:avLst/>
          </a:prstGeom>
          <a:noFill/>
          <a:ln>
            <a:noFill/>
          </a:ln>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5" y="764704"/>
            <a:ext cx="1175941" cy="1153500"/>
          </a:xfrm>
          <a:prstGeom prst="rect">
            <a:avLst/>
          </a:prstGeom>
        </p:spPr>
      </p:pic>
    </p:spTree>
    <p:extLst>
      <p:ext uri="{BB962C8B-B14F-4D97-AF65-F5344CB8AC3E}">
        <p14:creationId xmlns:p14="http://schemas.microsoft.com/office/powerpoint/2010/main" val="2444277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0"/>
            <a:ext cx="8229600" cy="1143000"/>
          </a:xfrm>
        </p:spPr>
        <p:txBody>
          <a:bodyPr/>
          <a:lstStyle/>
          <a:p>
            <a:r>
              <a:rPr lang="es-ES" dirty="0" smtClean="0">
                <a:solidFill>
                  <a:schemeClr val="tx1"/>
                </a:solidFill>
              </a:rPr>
              <a:t>ANÁLISIS INTERNO</a:t>
            </a:r>
            <a:endParaRPr lang="es-ES" dirty="0">
              <a:solidFill>
                <a:schemeClr val="tx1"/>
              </a:solidFill>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05" y="764704"/>
            <a:ext cx="1175941" cy="11535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970394" y="908720"/>
            <a:ext cx="6889750" cy="5076190"/>
          </a:xfrm>
          <a:prstGeom prst="rect">
            <a:avLst/>
          </a:prstGeom>
          <a:noFill/>
          <a:ln>
            <a:noFill/>
          </a:ln>
        </p:spPr>
      </p:pic>
    </p:spTree>
    <p:extLst>
      <p:ext uri="{BB962C8B-B14F-4D97-AF65-F5344CB8AC3E}">
        <p14:creationId xmlns:p14="http://schemas.microsoft.com/office/powerpoint/2010/main" val="1276738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0"/>
            <a:ext cx="8229600" cy="1143000"/>
          </a:xfrm>
        </p:spPr>
        <p:txBody>
          <a:bodyPr/>
          <a:lstStyle/>
          <a:p>
            <a:r>
              <a:rPr lang="es-ES" dirty="0" smtClean="0">
                <a:solidFill>
                  <a:schemeClr val="tx1"/>
                </a:solidFill>
              </a:rPr>
              <a:t>FODA</a:t>
            </a:r>
            <a:endParaRPr lang="es-ES"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807253493"/>
              </p:ext>
            </p:extLst>
          </p:nvPr>
        </p:nvGraphicFramePr>
        <p:xfrm>
          <a:off x="1875154" y="1340768"/>
          <a:ext cx="6081221" cy="3742950"/>
        </p:xfrm>
        <a:graphic>
          <a:graphicData uri="http://schemas.openxmlformats.org/drawingml/2006/table">
            <a:tbl>
              <a:tblPr firstRow="1" firstCol="1" bandRow="1">
                <a:tableStyleId>{5C22544A-7EE6-4342-B048-85BDC9FD1C3A}</a:tableStyleId>
              </a:tblPr>
              <a:tblGrid>
                <a:gridCol w="411667"/>
                <a:gridCol w="2376931"/>
                <a:gridCol w="455340"/>
                <a:gridCol w="2837283"/>
              </a:tblGrid>
              <a:tr h="301564">
                <a:tc gridSpan="2">
                  <a:txBody>
                    <a:bodyPr/>
                    <a:lstStyle/>
                    <a:p>
                      <a:pPr algn="l">
                        <a:lnSpc>
                          <a:spcPct val="115000"/>
                        </a:lnSpc>
                        <a:spcAft>
                          <a:spcPts val="1000"/>
                        </a:spcAft>
                      </a:pPr>
                      <a:r>
                        <a:rPr lang="es-ES" sz="1100">
                          <a:solidFill>
                            <a:schemeClr val="tx1"/>
                          </a:solidFill>
                          <a:effectLst/>
                        </a:rPr>
                        <a:t>FORTALEZAS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algn="l">
                        <a:lnSpc>
                          <a:spcPct val="115000"/>
                        </a:lnSpc>
                        <a:spcAft>
                          <a:spcPts val="1000"/>
                        </a:spcAft>
                      </a:pPr>
                      <a:r>
                        <a:rPr lang="es-ES" sz="1100">
                          <a:solidFill>
                            <a:schemeClr val="tx1"/>
                          </a:solidFill>
                          <a:effectLst/>
                        </a:rPr>
                        <a:t>OPORTUNIDADES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r>
              <a:tr h="946086">
                <a:tc>
                  <a:txBody>
                    <a:bodyPr/>
                    <a:lstStyle/>
                    <a:p>
                      <a:pPr algn="l">
                        <a:lnSpc>
                          <a:spcPct val="115000"/>
                        </a:lnSpc>
                        <a:spcAft>
                          <a:spcPts val="1000"/>
                        </a:spcAft>
                      </a:pPr>
                      <a:r>
                        <a:rPr lang="es-ES" sz="1100">
                          <a:solidFill>
                            <a:schemeClr val="tx1"/>
                          </a:solidFill>
                          <a:effectLst/>
                        </a:rPr>
                        <a:t>F1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La empresa emplea materia prima de calidad para la operación de sus actividades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O1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Acceder a créditos directos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46086">
                <a:tc>
                  <a:txBody>
                    <a:bodyPr/>
                    <a:lstStyle/>
                    <a:p>
                      <a:pPr algn="l">
                        <a:lnSpc>
                          <a:spcPct val="115000"/>
                        </a:lnSpc>
                        <a:spcAft>
                          <a:spcPts val="1000"/>
                        </a:spcAft>
                      </a:pPr>
                      <a:r>
                        <a:rPr lang="es-ES" sz="1100">
                          <a:solidFill>
                            <a:schemeClr val="tx1"/>
                          </a:solidFill>
                          <a:effectLst/>
                        </a:rPr>
                        <a:t>F2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La empresa cuenta con manual de procesos, haciéndola más productiva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O2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Importar maquinaria especializada para la construcción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23825">
                <a:tc>
                  <a:txBody>
                    <a:bodyPr/>
                    <a:lstStyle/>
                    <a:p>
                      <a:pPr algn="l">
                        <a:lnSpc>
                          <a:spcPct val="115000"/>
                        </a:lnSpc>
                        <a:spcAft>
                          <a:spcPts val="1000"/>
                        </a:spcAft>
                      </a:pPr>
                      <a:r>
                        <a:rPr lang="es-ES" sz="1100">
                          <a:solidFill>
                            <a:schemeClr val="tx1"/>
                          </a:solidFill>
                          <a:effectLst/>
                        </a:rPr>
                        <a:t>F3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La empresa cuenta con inventarios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O3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Participar como proveedor estatal en las contrataciones públicas.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23825">
                <a:tc>
                  <a:txBody>
                    <a:bodyPr/>
                    <a:lstStyle/>
                    <a:p>
                      <a:pPr algn="l">
                        <a:lnSpc>
                          <a:spcPct val="115000"/>
                        </a:lnSpc>
                        <a:spcAft>
                          <a:spcPts val="1000"/>
                        </a:spcAft>
                      </a:pPr>
                      <a:r>
                        <a:rPr lang="es-ES" sz="1100">
                          <a:solidFill>
                            <a:schemeClr val="tx1"/>
                          </a:solidFill>
                          <a:effectLst/>
                        </a:rPr>
                        <a:t>F4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Flexibilidad en la producción de cualquier producto</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O4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Expandir el mercado a nivel nacional</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1564">
                <a:tc>
                  <a:txBody>
                    <a:bodyPr/>
                    <a:lstStyle/>
                    <a:p>
                      <a:pPr algn="l">
                        <a:lnSpc>
                          <a:spcPct val="115000"/>
                        </a:lnSpc>
                        <a:spcAft>
                          <a:spcPts val="1000"/>
                        </a:spcAft>
                      </a:pPr>
                      <a:r>
                        <a:rPr lang="es-ES" sz="1100">
                          <a:solidFill>
                            <a:schemeClr val="tx1"/>
                          </a:solidFill>
                          <a:effectLst/>
                        </a:rPr>
                        <a:t>F5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Mano de obra calificada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a:solidFill>
                            <a:schemeClr val="tx1"/>
                          </a:solidFill>
                          <a:effectLst/>
                        </a:rPr>
                        <a:t>O5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100" dirty="0">
                          <a:solidFill>
                            <a:schemeClr val="tx1"/>
                          </a:solidFill>
                          <a:effectLst/>
                        </a:rPr>
                        <a:t>Generador de empleo local</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1175941" cy="1153500"/>
          </a:xfrm>
          <a:prstGeom prst="rect">
            <a:avLst/>
          </a:prstGeom>
        </p:spPr>
      </p:pic>
    </p:spTree>
    <p:extLst>
      <p:ext uri="{BB962C8B-B14F-4D97-AF65-F5344CB8AC3E}">
        <p14:creationId xmlns:p14="http://schemas.microsoft.com/office/powerpoint/2010/main" val="4244488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0"/>
            <a:ext cx="8229600" cy="1143000"/>
          </a:xfrm>
        </p:spPr>
        <p:txBody>
          <a:bodyPr/>
          <a:lstStyle/>
          <a:p>
            <a:r>
              <a:rPr lang="es-ES" dirty="0" smtClean="0">
                <a:solidFill>
                  <a:schemeClr val="tx1"/>
                </a:solidFill>
              </a:rPr>
              <a:t>FODA</a:t>
            </a:r>
            <a:endParaRPr lang="es-ES" dirty="0">
              <a:solidFill>
                <a:schemeClr val="tx1"/>
              </a:solidFill>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1175941" cy="11535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610461031"/>
              </p:ext>
            </p:extLst>
          </p:nvPr>
        </p:nvGraphicFramePr>
        <p:xfrm>
          <a:off x="1875155" y="1340769"/>
          <a:ext cx="5393690" cy="3839342"/>
        </p:xfrm>
        <a:graphic>
          <a:graphicData uri="http://schemas.openxmlformats.org/drawingml/2006/table">
            <a:tbl>
              <a:tblPr firstRow="1" firstCol="1" bandRow="1">
                <a:tableStyleId>{5C22544A-7EE6-4342-B048-85BDC9FD1C3A}</a:tableStyleId>
              </a:tblPr>
              <a:tblGrid>
                <a:gridCol w="365125"/>
                <a:gridCol w="2108200"/>
                <a:gridCol w="403860"/>
                <a:gridCol w="2516505"/>
              </a:tblGrid>
              <a:tr h="284808">
                <a:tc gridSpan="2">
                  <a:txBody>
                    <a:bodyPr/>
                    <a:lstStyle/>
                    <a:p>
                      <a:pPr>
                        <a:lnSpc>
                          <a:spcPct val="115000"/>
                        </a:lnSpc>
                        <a:spcAft>
                          <a:spcPts val="1000"/>
                        </a:spcAft>
                      </a:pPr>
                      <a:r>
                        <a:rPr lang="es-ES" sz="1100">
                          <a:solidFill>
                            <a:schemeClr val="tx1"/>
                          </a:solidFill>
                          <a:effectLst/>
                        </a:rPr>
                        <a:t>DEBILIDADES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AMENAZAS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93521">
                <a:tc>
                  <a:txBody>
                    <a:bodyPr/>
                    <a:lstStyle/>
                    <a:p>
                      <a:pPr>
                        <a:lnSpc>
                          <a:spcPct val="115000"/>
                        </a:lnSpc>
                        <a:spcAft>
                          <a:spcPts val="1000"/>
                        </a:spcAft>
                      </a:pPr>
                      <a:r>
                        <a:rPr lang="es-ES" sz="1100">
                          <a:solidFill>
                            <a:schemeClr val="tx1"/>
                          </a:solidFill>
                          <a:effectLst/>
                        </a:rPr>
                        <a:t>D1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La empresa no cuenta con muchos años de experiencia en el sector de la construcción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Bajos montos de inversión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9164">
                <a:tc>
                  <a:txBody>
                    <a:bodyPr/>
                    <a:lstStyle/>
                    <a:p>
                      <a:pPr>
                        <a:lnSpc>
                          <a:spcPct val="115000"/>
                        </a:lnSpc>
                        <a:spcAft>
                          <a:spcPts val="1000"/>
                        </a:spcAft>
                      </a:pPr>
                      <a:r>
                        <a:rPr lang="es-ES" sz="1100">
                          <a:solidFill>
                            <a:schemeClr val="tx1"/>
                          </a:solidFill>
                          <a:effectLst/>
                        </a:rPr>
                        <a:t>D2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La empresa no aplica gestión estratégica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Sanciones por incumplir con las obligaciones tributarias.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93521">
                <a:tc>
                  <a:txBody>
                    <a:bodyPr/>
                    <a:lstStyle/>
                    <a:p>
                      <a:pPr>
                        <a:lnSpc>
                          <a:spcPct val="115000"/>
                        </a:lnSpc>
                        <a:spcAft>
                          <a:spcPts val="1000"/>
                        </a:spcAft>
                      </a:pPr>
                      <a:r>
                        <a:rPr lang="es-ES" sz="1100">
                          <a:solidFill>
                            <a:schemeClr val="tx1"/>
                          </a:solidFill>
                          <a:effectLst/>
                        </a:rPr>
                        <a:t>D3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No cuentan con un alto  capital para adquirir nuevos equipos para la construcción.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Inestabilidad en los precios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9164">
                <a:tc>
                  <a:txBody>
                    <a:bodyPr/>
                    <a:lstStyle/>
                    <a:p>
                      <a:pPr>
                        <a:lnSpc>
                          <a:spcPct val="115000"/>
                        </a:lnSpc>
                        <a:spcAft>
                          <a:spcPts val="1000"/>
                        </a:spcAft>
                      </a:pPr>
                      <a:r>
                        <a:rPr lang="es-ES" sz="1100">
                          <a:solidFill>
                            <a:schemeClr val="tx1"/>
                          </a:solidFill>
                          <a:effectLst/>
                        </a:rPr>
                        <a:t>D4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Poseer un organigrama lineal</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A4</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Falta de políticas de inversión en el mediano y largo precio</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9164">
                <a:tc>
                  <a:txBody>
                    <a:bodyPr/>
                    <a:lstStyle/>
                    <a:p>
                      <a:pPr>
                        <a:lnSpc>
                          <a:spcPct val="115000"/>
                        </a:lnSpc>
                        <a:spcAft>
                          <a:spcPts val="1000"/>
                        </a:spcAft>
                      </a:pPr>
                      <a:r>
                        <a:rPr lang="es-ES" sz="1100">
                          <a:solidFill>
                            <a:schemeClr val="tx1"/>
                          </a:solidFill>
                          <a:effectLst/>
                        </a:rPr>
                        <a:t>D5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Existe sobrecarga de trabajo para el Gerente General</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a:solidFill>
                            <a:schemeClr val="tx1"/>
                          </a:solidFill>
                          <a:effectLst/>
                        </a:rPr>
                        <a:t>A5</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 sz="1100" dirty="0">
                          <a:solidFill>
                            <a:schemeClr val="tx1"/>
                          </a:solidFill>
                          <a:effectLst/>
                        </a:rPr>
                        <a:t>Costos altos de algunos materiales</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6446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r>
              <a:rPr lang="es-EC" dirty="0">
                <a:solidFill>
                  <a:schemeClr val="tx1"/>
                </a:solidFill>
                <a:cs typeface="Times New Roman" panose="02020603050405020304" pitchFamily="18" charset="0"/>
              </a:rPr>
              <a:t>Planteamiento del Problema</a:t>
            </a:r>
          </a:p>
        </p:txBody>
      </p:sp>
      <p:graphicFrame>
        <p:nvGraphicFramePr>
          <p:cNvPr id="5" name="4 Diagrama"/>
          <p:cNvGraphicFramePr/>
          <p:nvPr>
            <p:extLst>
              <p:ext uri="{D42A27DB-BD31-4B8C-83A1-F6EECF244321}">
                <p14:modId xmlns:p14="http://schemas.microsoft.com/office/powerpoint/2010/main" val="1793957504"/>
              </p:ext>
            </p:extLst>
          </p:nvPr>
        </p:nvGraphicFramePr>
        <p:xfrm>
          <a:off x="179512" y="692696"/>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29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0"/>
            <a:ext cx="8229600" cy="1143000"/>
          </a:xfrm>
        </p:spPr>
        <p:txBody>
          <a:bodyPr/>
          <a:lstStyle/>
          <a:p>
            <a:r>
              <a:rPr lang="es-ES" dirty="0" smtClean="0">
                <a:solidFill>
                  <a:schemeClr val="tx1"/>
                </a:solidFill>
              </a:rPr>
              <a:t>FACTORES CLAVES DE ÉXITO</a:t>
            </a:r>
            <a:endParaRPr lang="es-ES" dirty="0">
              <a:solidFill>
                <a:schemeClr val="tx1"/>
              </a:solidFill>
            </a:endParaRPr>
          </a:p>
        </p:txBody>
      </p:sp>
      <p:graphicFrame>
        <p:nvGraphicFramePr>
          <p:cNvPr id="5" name="Diagrama 4"/>
          <p:cNvGraphicFramePr/>
          <p:nvPr>
            <p:extLst>
              <p:ext uri="{D42A27DB-BD31-4B8C-83A1-F6EECF244321}">
                <p14:modId xmlns:p14="http://schemas.microsoft.com/office/powerpoint/2010/main" val="3109244151"/>
              </p:ext>
            </p:extLst>
          </p:nvPr>
        </p:nvGraphicFramePr>
        <p:xfrm>
          <a:off x="-900608" y="836712"/>
          <a:ext cx="525658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16205327"/>
              </p:ext>
            </p:extLst>
          </p:nvPr>
        </p:nvGraphicFramePr>
        <p:xfrm>
          <a:off x="4609778" y="1121709"/>
          <a:ext cx="4375398" cy="3466352"/>
        </p:xfrm>
        <a:graphic>
          <a:graphicData uri="http://schemas.openxmlformats.org/drawingml/2006/table">
            <a:tbl>
              <a:tblPr firstRow="1" firstCol="1" bandRow="1">
                <a:tableStyleId>{5C22544A-7EE6-4342-B048-85BDC9FD1C3A}</a:tableStyleId>
              </a:tblPr>
              <a:tblGrid>
                <a:gridCol w="902207"/>
                <a:gridCol w="2508853"/>
                <a:gridCol w="964338"/>
              </a:tblGrid>
              <a:tr h="263521">
                <a:tc gridSpan="3">
                  <a:txBody>
                    <a:bodyPr/>
                    <a:lstStyle/>
                    <a:p>
                      <a:pPr algn="ctr">
                        <a:lnSpc>
                          <a:spcPct val="115000"/>
                        </a:lnSpc>
                        <a:spcAft>
                          <a:spcPts val="0"/>
                        </a:spcAft>
                      </a:pPr>
                      <a:r>
                        <a:rPr lang="es-ES" sz="1200">
                          <a:solidFill>
                            <a:schemeClr val="tx1"/>
                          </a:solidFill>
                          <a:effectLst/>
                        </a:rPr>
                        <a:t>MATRIZ DE FACTORES CLAVES DE ÉXITO</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527042">
                <a:tc>
                  <a:txBody>
                    <a:bodyPr/>
                    <a:lstStyle/>
                    <a:p>
                      <a:pPr algn="just">
                        <a:lnSpc>
                          <a:spcPct val="115000"/>
                        </a:lnSpc>
                        <a:spcAft>
                          <a:spcPts val="0"/>
                        </a:spcAft>
                      </a:pPr>
                      <a:r>
                        <a:rPr lang="es-ES" sz="1200">
                          <a:solidFill>
                            <a:schemeClr val="tx1"/>
                          </a:solidFill>
                          <a:effectLst/>
                        </a:rPr>
                        <a:t>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FACTORES CLAVES DE ÉXITO INTERNOS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IMPORTANCIA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24683">
                <a:tc>
                  <a:txBody>
                    <a:bodyPr/>
                    <a:lstStyle/>
                    <a:p>
                      <a:pPr>
                        <a:lnSpc>
                          <a:spcPct val="115000"/>
                        </a:lnSpc>
                        <a:spcAft>
                          <a:spcPts val="0"/>
                        </a:spcAft>
                      </a:pPr>
                      <a:r>
                        <a:rPr lang="es-ES" sz="1100">
                          <a:solidFill>
                            <a:schemeClr val="tx1"/>
                          </a:solidFill>
                          <a:effectLst/>
                        </a:rPr>
                        <a:t>F1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solidFill>
                            <a:schemeClr val="tx1"/>
                          </a:solidFill>
                          <a:effectLst/>
                        </a:rPr>
                        <a:t>La empresa emplea materia prima de calidad para la operación de sus actividades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10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9328">
                <a:tc>
                  <a:txBody>
                    <a:bodyPr/>
                    <a:lstStyle/>
                    <a:p>
                      <a:pPr>
                        <a:lnSpc>
                          <a:spcPct val="115000"/>
                        </a:lnSpc>
                        <a:spcAft>
                          <a:spcPts val="0"/>
                        </a:spcAft>
                      </a:pPr>
                      <a:r>
                        <a:rPr lang="es-ES" sz="1100">
                          <a:solidFill>
                            <a:schemeClr val="tx1"/>
                          </a:solidFill>
                          <a:effectLst/>
                        </a:rPr>
                        <a:t>F2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solidFill>
                            <a:schemeClr val="tx1"/>
                          </a:solidFill>
                          <a:effectLst/>
                        </a:rPr>
                        <a:t>La empresa cuenta con manual de procesos, haciéndola más productiva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9328">
                <a:tc>
                  <a:txBody>
                    <a:bodyPr/>
                    <a:lstStyle/>
                    <a:p>
                      <a:pPr>
                        <a:lnSpc>
                          <a:spcPct val="115000"/>
                        </a:lnSpc>
                        <a:spcAft>
                          <a:spcPts val="0"/>
                        </a:spcAft>
                      </a:pPr>
                      <a:r>
                        <a:rPr lang="es-ES" sz="1100">
                          <a:solidFill>
                            <a:schemeClr val="tx1"/>
                          </a:solidFill>
                          <a:effectLst/>
                        </a:rPr>
                        <a:t>O8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solidFill>
                            <a:schemeClr val="tx1"/>
                          </a:solidFill>
                          <a:effectLst/>
                        </a:rPr>
                        <a:t>Optimización de procesos productivos para la construcción.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8</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9328">
                <a:tc>
                  <a:txBody>
                    <a:bodyPr/>
                    <a:lstStyle/>
                    <a:p>
                      <a:pPr>
                        <a:lnSpc>
                          <a:spcPct val="115000"/>
                        </a:lnSpc>
                        <a:spcAft>
                          <a:spcPts val="0"/>
                        </a:spcAft>
                      </a:pPr>
                      <a:r>
                        <a:rPr lang="es-ES" sz="1100">
                          <a:solidFill>
                            <a:schemeClr val="tx1"/>
                          </a:solidFill>
                          <a:effectLst/>
                        </a:rPr>
                        <a:t>O10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solidFill>
                            <a:schemeClr val="tx1"/>
                          </a:solidFill>
                          <a:effectLst/>
                        </a:rPr>
                        <a:t>Desarrollo de proyectos inmobiliarios con alto grado de innovación.</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solidFill>
                            <a:schemeClr val="tx1"/>
                          </a:solidFill>
                          <a:effectLst/>
                        </a:rPr>
                        <a:t>10</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3122">
                <a:tc>
                  <a:txBody>
                    <a:bodyPr/>
                    <a:lstStyle/>
                    <a:p>
                      <a:pPr>
                        <a:lnSpc>
                          <a:spcPct val="115000"/>
                        </a:lnSpc>
                        <a:spcAft>
                          <a:spcPts val="0"/>
                        </a:spcAft>
                      </a:pPr>
                      <a:r>
                        <a:rPr lang="es-ES" sz="1100">
                          <a:solidFill>
                            <a:schemeClr val="tx1"/>
                          </a:solidFill>
                          <a:effectLst/>
                        </a:rPr>
                        <a:t>O13</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solidFill>
                            <a:schemeClr val="tx1"/>
                          </a:solidFill>
                          <a:effectLst/>
                        </a:rPr>
                        <a:t>Diversidad de proveedores de materia prima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dirty="0">
                          <a:solidFill>
                            <a:schemeClr val="tx1"/>
                          </a:solidFill>
                          <a:effectLst/>
                        </a:rPr>
                        <a:t>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2120550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MATRIZ DE PRIORIZACION DEL ANALISIS INTERNO - FORTALEZAS</a:t>
            </a:r>
            <a:endParaRPr lang="es-EC" dirty="0">
              <a:solidFill>
                <a:schemeClr val="tx1"/>
              </a:solidFill>
            </a:endParaRPr>
          </a:p>
        </p:txBody>
      </p:sp>
      <p:graphicFrame>
        <p:nvGraphicFramePr>
          <p:cNvPr id="8" name="Marcador de contenido 7"/>
          <p:cNvGraphicFramePr>
            <a:graphicFrameLocks noGrp="1"/>
          </p:cNvGraphicFramePr>
          <p:nvPr>
            <p:ph idx="1"/>
            <p:extLst/>
          </p:nvPr>
        </p:nvGraphicFramePr>
        <p:xfrm>
          <a:off x="457199" y="1417636"/>
          <a:ext cx="8229600" cy="4708525"/>
        </p:xfrm>
        <a:graphic>
          <a:graphicData uri="http://schemas.openxmlformats.org/drawingml/2006/table">
            <a:tbl>
              <a:tblPr>
                <a:tableStyleId>{5C22544A-7EE6-4342-B048-85BDC9FD1C3A}</a:tableStyleId>
              </a:tblPr>
              <a:tblGrid>
                <a:gridCol w="1293568"/>
                <a:gridCol w="1295982"/>
                <a:gridCol w="1168072"/>
                <a:gridCol w="1139112"/>
                <a:gridCol w="1139112"/>
                <a:gridCol w="1035336"/>
                <a:gridCol w="579209"/>
                <a:gridCol w="579209"/>
              </a:tblGrid>
              <a:tr h="151002">
                <a:tc rowSpan="2">
                  <a:txBody>
                    <a:bodyPr/>
                    <a:lstStyle/>
                    <a:p>
                      <a:pPr algn="just" fontAlgn="ctr"/>
                      <a:r>
                        <a:rPr lang="es-EC" sz="800" u="none" strike="noStrike">
                          <a:effectLst/>
                        </a:rPr>
                        <a:t> </a:t>
                      </a:r>
                      <a:endParaRPr lang="es-EC" sz="800" b="0" i="0" u="none" strike="noStrike">
                        <a:solidFill>
                          <a:srgbClr val="000000"/>
                        </a:solidFill>
                        <a:effectLst/>
                        <a:latin typeface="Arial" panose="020B0604020202020204" pitchFamily="34" charset="0"/>
                      </a:endParaRPr>
                    </a:p>
                  </a:txBody>
                  <a:tcPr marL="6598" marR="6598" marT="6598" marB="0" anchor="ctr"/>
                </a:tc>
                <a:tc gridSpan="5">
                  <a:txBody>
                    <a:bodyPr/>
                    <a:lstStyle/>
                    <a:p>
                      <a:pPr algn="ctr" fontAlgn="ctr"/>
                      <a:r>
                        <a:rPr lang="es-EC" sz="800" u="none" strike="noStrike">
                          <a:effectLst/>
                        </a:rPr>
                        <a:t>factores claves de éxito de la industria</a:t>
                      </a:r>
                      <a:endParaRPr lang="es-EC" sz="800" b="1" i="0" u="none" strike="noStrike">
                        <a:solidFill>
                          <a:srgbClr val="000000"/>
                        </a:solidFill>
                        <a:effectLst/>
                        <a:latin typeface="Arial" panose="020B0604020202020204" pitchFamily="34" charset="0"/>
                      </a:endParaRPr>
                    </a:p>
                  </a:txBody>
                  <a:tcPr marL="6598" marR="6598" marT="65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4">
                  <a:txBody>
                    <a:bodyPr/>
                    <a:lstStyle/>
                    <a:p>
                      <a:pPr algn="ctr" fontAlgn="ctr"/>
                      <a:r>
                        <a:rPr lang="es-EC" sz="800" u="none" strike="noStrike">
                          <a:effectLst/>
                        </a:rPr>
                        <a:t>Total</a:t>
                      </a:r>
                      <a:endParaRPr lang="es-EC" sz="800" b="1" i="0" u="none" strike="noStrike">
                        <a:solidFill>
                          <a:srgbClr val="000000"/>
                        </a:solidFill>
                        <a:effectLst/>
                        <a:latin typeface="Arial" panose="020B0604020202020204" pitchFamily="34" charset="0"/>
                      </a:endParaRPr>
                    </a:p>
                  </a:txBody>
                  <a:tcPr marL="6598" marR="6598" marT="6598" marB="0" anchor="ctr"/>
                </a:tc>
                <a:tc rowSpan="4">
                  <a:txBody>
                    <a:bodyPr/>
                    <a:lstStyle/>
                    <a:p>
                      <a:pPr algn="ctr" fontAlgn="ctr"/>
                      <a:r>
                        <a:rPr lang="es-EC" sz="800" u="none" strike="noStrike">
                          <a:effectLst/>
                        </a:rPr>
                        <a:t>Prioridad</a:t>
                      </a:r>
                      <a:endParaRPr lang="es-EC" sz="800" b="1" i="0" u="none" strike="noStrike">
                        <a:solidFill>
                          <a:srgbClr val="000000"/>
                        </a:solidFill>
                        <a:effectLst/>
                        <a:latin typeface="Arial" panose="020B0604020202020204" pitchFamily="34" charset="0"/>
                      </a:endParaRPr>
                    </a:p>
                  </a:txBody>
                  <a:tcPr marL="6598" marR="6598" marT="6598" marB="0" anchor="ctr"/>
                </a:tc>
              </a:tr>
              <a:tr h="885423">
                <a:tc vMerge="1">
                  <a:txBody>
                    <a:bodyPr/>
                    <a:lstStyle/>
                    <a:p>
                      <a:endParaRPr lang="es-EC"/>
                    </a:p>
                  </a:txBody>
                  <a:tcPr/>
                </a:tc>
                <a:tc>
                  <a:txBody>
                    <a:bodyPr/>
                    <a:lstStyle/>
                    <a:p>
                      <a:pPr algn="just" fontAlgn="ctr"/>
                      <a:r>
                        <a:rPr lang="es-EC" sz="800" u="none" strike="noStrike">
                          <a:effectLst/>
                        </a:rPr>
                        <a:t>La empresa emplea materia prima de calidad para la operación de sus actividades</a:t>
                      </a:r>
                      <a:endParaRPr lang="es-EC" sz="800" b="1"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La empresa cuenta con manual de procesos, haciéndola más productiva</a:t>
                      </a:r>
                      <a:endParaRPr lang="es-EC" sz="800" b="1"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Optimización de procesos productivos para la construcción.</a:t>
                      </a:r>
                      <a:endParaRPr lang="es-EC" sz="800" b="1"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Desarrollo de proyectos inmobiliarios con alto grado de innovación.</a:t>
                      </a:r>
                      <a:endParaRPr lang="es-EC" sz="800" b="1"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diversidad de proveedores de materia prima</a:t>
                      </a:r>
                      <a:endParaRPr lang="es-EC" sz="800" b="1" i="0" u="none" strike="noStrike">
                        <a:solidFill>
                          <a:srgbClr val="000000"/>
                        </a:solidFill>
                        <a:effectLst/>
                        <a:latin typeface="Arial" panose="020B0604020202020204" pitchFamily="34" charset="0"/>
                      </a:endParaRPr>
                    </a:p>
                  </a:txBody>
                  <a:tcPr marL="6598" marR="6598" marT="6598" marB="0" anchor="ctr"/>
                </a:tc>
                <a:tc vMerge="1">
                  <a:txBody>
                    <a:bodyPr/>
                    <a:lstStyle/>
                    <a:p>
                      <a:endParaRPr lang="es-EC"/>
                    </a:p>
                  </a:txBody>
                  <a:tcPr/>
                </a:tc>
                <a:tc vMerge="1">
                  <a:txBody>
                    <a:bodyPr/>
                    <a:lstStyle/>
                    <a:p>
                      <a:endParaRPr lang="es-EC"/>
                    </a:p>
                  </a:txBody>
                  <a:tcPr/>
                </a:tc>
              </a:tr>
              <a:tr h="151002">
                <a:tc>
                  <a:txBody>
                    <a:bodyPr/>
                    <a:lstStyle/>
                    <a:p>
                      <a:pPr algn="just" fontAlgn="ctr"/>
                      <a:r>
                        <a:rPr lang="es-EC" sz="800" u="none" strike="noStrike">
                          <a:effectLst/>
                        </a:rPr>
                        <a:t>Importancia</a:t>
                      </a:r>
                      <a:endParaRPr lang="es-EC" sz="800" b="1" i="0" u="none" strike="noStrike">
                        <a:solidFill>
                          <a:srgbClr val="000000"/>
                        </a:solidFill>
                        <a:effectLst/>
                        <a:latin typeface="Arial" panose="020B0604020202020204" pitchFamily="34" charset="0"/>
                      </a:endParaRPr>
                    </a:p>
                  </a:txBody>
                  <a:tcPr marL="6598" marR="6598" marT="6598" marB="0" anchor="ctr"/>
                </a:tc>
                <a:tc rowSpan="2">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rowSpan="2">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98" marR="6598" marT="6598" marB="0" anchor="ctr"/>
                </a:tc>
                <a:tc rowSpan="2">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98" marR="6598" marT="6598" marB="0" anchor="ctr"/>
                </a:tc>
                <a:tc rowSpan="2">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rowSpan="2">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98" marR="6598" marT="6598" marB="0" anchor="ctr"/>
                </a:tc>
                <a:tc vMerge="1">
                  <a:txBody>
                    <a:bodyPr/>
                    <a:lstStyle/>
                    <a:p>
                      <a:endParaRPr lang="es-EC"/>
                    </a:p>
                  </a:txBody>
                  <a:tcPr/>
                </a:tc>
                <a:tc vMerge="1">
                  <a:txBody>
                    <a:bodyPr/>
                    <a:lstStyle/>
                    <a:p>
                      <a:endParaRPr lang="es-EC"/>
                    </a:p>
                  </a:txBody>
                  <a:tcPr/>
                </a:tc>
              </a:tr>
              <a:tr h="151002">
                <a:tc>
                  <a:txBody>
                    <a:bodyPr/>
                    <a:lstStyle/>
                    <a:p>
                      <a:pPr algn="just" fontAlgn="ctr"/>
                      <a:r>
                        <a:rPr lang="es-EC" sz="800" u="none" strike="noStrike">
                          <a:effectLst/>
                        </a:rPr>
                        <a:t>Fortalezas</a:t>
                      </a:r>
                      <a:endParaRPr lang="es-EC" sz="800" b="1" i="0" u="none" strike="noStrike">
                        <a:solidFill>
                          <a:srgbClr val="000000"/>
                        </a:solidFill>
                        <a:effectLst/>
                        <a:latin typeface="Arial" panose="020B0604020202020204" pitchFamily="34" charset="0"/>
                      </a:endParaRPr>
                    </a:p>
                  </a:txBody>
                  <a:tcPr marL="6598" marR="6598" marT="6598"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51002">
                <a:tc gridSpan="8">
                  <a:txBody>
                    <a:bodyPr/>
                    <a:lstStyle/>
                    <a:p>
                      <a:pPr algn="just" fontAlgn="ctr"/>
                      <a:r>
                        <a:rPr lang="es-EC" sz="800" u="none" strike="noStrike">
                          <a:effectLst/>
                        </a:rPr>
                        <a:t>Nivel Gerencia</a:t>
                      </a:r>
                      <a:endParaRPr lang="es-EC" sz="800" b="1" i="0" u="none" strike="noStrike">
                        <a:solidFill>
                          <a:srgbClr val="000000"/>
                        </a:solidFill>
                        <a:effectLst/>
                        <a:latin typeface="Arial" panose="020B0604020202020204" pitchFamily="34" charset="0"/>
                      </a:endParaRPr>
                    </a:p>
                  </a:txBody>
                  <a:tcPr marL="6598" marR="6598" marT="65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1002">
                <a:tc gridSpan="8">
                  <a:txBody>
                    <a:bodyPr/>
                    <a:lstStyle/>
                    <a:p>
                      <a:pPr algn="just" fontAlgn="ctr"/>
                      <a:r>
                        <a:rPr lang="es-EC" sz="800" u="none" strike="noStrike">
                          <a:effectLst/>
                        </a:rPr>
                        <a:t>Mercadeo</a:t>
                      </a:r>
                      <a:endParaRPr lang="es-EC" sz="800" b="1" i="0" u="none" strike="noStrike">
                        <a:solidFill>
                          <a:srgbClr val="000000"/>
                        </a:solidFill>
                        <a:effectLst/>
                        <a:latin typeface="Arial" panose="020B0604020202020204" pitchFamily="34" charset="0"/>
                      </a:endParaRPr>
                    </a:p>
                  </a:txBody>
                  <a:tcPr marL="6598" marR="6598" marT="65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1825">
                <a:tc>
                  <a:txBody>
                    <a:bodyPr/>
                    <a:lstStyle/>
                    <a:p>
                      <a:pPr algn="just" fontAlgn="ctr"/>
                      <a:r>
                        <a:rPr lang="es-EC" sz="800" u="none" strike="noStrike">
                          <a:effectLst/>
                        </a:rPr>
                        <a:t>Flexibilidad en la producción de cualquier producto</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6</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269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P4</a:t>
                      </a:r>
                      <a:endParaRPr lang="es-EC" sz="800" b="0" i="0" u="none" strike="noStrike">
                        <a:solidFill>
                          <a:srgbClr val="000000"/>
                        </a:solidFill>
                        <a:effectLst/>
                        <a:latin typeface="Arial" panose="020B0604020202020204" pitchFamily="34" charset="0"/>
                      </a:endParaRPr>
                    </a:p>
                  </a:txBody>
                  <a:tcPr marL="6598" marR="6598" marT="6598" marB="0" anchor="ctr"/>
                </a:tc>
              </a:tr>
              <a:tr h="418688">
                <a:tc>
                  <a:txBody>
                    <a:bodyPr/>
                    <a:lstStyle/>
                    <a:p>
                      <a:pPr algn="just" fontAlgn="ctr"/>
                      <a:r>
                        <a:rPr lang="es-EC" sz="800" u="none" strike="noStrike">
                          <a:effectLst/>
                        </a:rPr>
                        <a:t>La empresa posee buena imagen ante los clientes.</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239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P5</a:t>
                      </a:r>
                      <a:endParaRPr lang="es-EC" sz="800" b="0" i="0" u="none" strike="noStrike">
                        <a:solidFill>
                          <a:srgbClr val="000000"/>
                        </a:solidFill>
                        <a:effectLst/>
                        <a:latin typeface="Arial" panose="020B0604020202020204" pitchFamily="34" charset="0"/>
                      </a:endParaRPr>
                    </a:p>
                  </a:txBody>
                  <a:tcPr marL="6598" marR="6598" marT="6598" marB="0" anchor="ctr"/>
                </a:tc>
              </a:tr>
              <a:tr h="151002">
                <a:tc gridSpan="8">
                  <a:txBody>
                    <a:bodyPr/>
                    <a:lstStyle/>
                    <a:p>
                      <a:pPr algn="just" fontAlgn="ctr"/>
                      <a:r>
                        <a:rPr lang="es-EC" sz="800" u="none" strike="noStrike">
                          <a:effectLst/>
                        </a:rPr>
                        <a:t>Producción</a:t>
                      </a:r>
                      <a:endParaRPr lang="es-EC" sz="800" b="1" i="0" u="none" strike="noStrike">
                        <a:solidFill>
                          <a:srgbClr val="000000"/>
                        </a:solidFill>
                        <a:effectLst/>
                        <a:latin typeface="Arial" panose="020B0604020202020204" pitchFamily="34" charset="0"/>
                      </a:endParaRPr>
                    </a:p>
                  </a:txBody>
                  <a:tcPr marL="6598" marR="6598" marT="65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86374">
                <a:tc>
                  <a:txBody>
                    <a:bodyPr/>
                    <a:lstStyle/>
                    <a:p>
                      <a:pPr algn="just" fontAlgn="ctr"/>
                      <a:r>
                        <a:rPr lang="es-EC" sz="800" u="none" strike="noStrike">
                          <a:effectLst/>
                        </a:rPr>
                        <a:t>La empresa emplea materia prima de calidad para la operación de sus actividades</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350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P1</a:t>
                      </a:r>
                      <a:endParaRPr lang="es-EC" sz="800" b="0" i="0" u="none" strike="noStrike">
                        <a:solidFill>
                          <a:srgbClr val="000000"/>
                        </a:solidFill>
                        <a:effectLst/>
                        <a:latin typeface="Arial" panose="020B0604020202020204" pitchFamily="34" charset="0"/>
                      </a:endParaRPr>
                    </a:p>
                  </a:txBody>
                  <a:tcPr marL="6598" marR="6598" marT="6598" marB="0" anchor="ctr"/>
                </a:tc>
              </a:tr>
              <a:tr h="693238">
                <a:tc>
                  <a:txBody>
                    <a:bodyPr/>
                    <a:lstStyle/>
                    <a:p>
                      <a:pPr algn="just" fontAlgn="ctr"/>
                      <a:r>
                        <a:rPr lang="es-EC" sz="800" u="none" strike="noStrike">
                          <a:effectLst/>
                        </a:rPr>
                        <a:t>La empresa cuenta con manual de procesos, haciéndola más productiva</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7</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275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P2</a:t>
                      </a:r>
                      <a:endParaRPr lang="es-EC" sz="800" b="0" i="0" u="none" strike="noStrike">
                        <a:solidFill>
                          <a:srgbClr val="000000"/>
                        </a:solidFill>
                        <a:effectLst/>
                        <a:latin typeface="Arial" panose="020B0604020202020204" pitchFamily="34" charset="0"/>
                      </a:endParaRPr>
                    </a:p>
                  </a:txBody>
                  <a:tcPr marL="6598" marR="6598" marT="6598" marB="0" anchor="ctr"/>
                </a:tc>
              </a:tr>
              <a:tr h="151002">
                <a:tc gridSpan="8">
                  <a:txBody>
                    <a:bodyPr/>
                    <a:lstStyle/>
                    <a:p>
                      <a:pPr algn="just" fontAlgn="ctr"/>
                      <a:r>
                        <a:rPr lang="es-EC" sz="800" u="none" strike="noStrike">
                          <a:effectLst/>
                        </a:rPr>
                        <a:t>Investigación y desarrollo</a:t>
                      </a:r>
                      <a:endParaRPr lang="es-EC" sz="800" b="1" i="0" u="none" strike="noStrike">
                        <a:solidFill>
                          <a:srgbClr val="000000"/>
                        </a:solidFill>
                        <a:effectLst/>
                        <a:latin typeface="Arial" panose="020B0604020202020204" pitchFamily="34" charset="0"/>
                      </a:endParaRPr>
                    </a:p>
                  </a:txBody>
                  <a:tcPr marL="6598" marR="6598" marT="65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5963">
                <a:tc>
                  <a:txBody>
                    <a:bodyPr/>
                    <a:lstStyle/>
                    <a:p>
                      <a:pPr algn="just" fontAlgn="ctr"/>
                      <a:r>
                        <a:rPr lang="es-EC" sz="800" u="none" strike="noStrike">
                          <a:effectLst/>
                        </a:rPr>
                        <a:t>Uso de maquinaria para mejorar la productividad y eficiencia</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a:effectLst/>
                        </a:rPr>
                        <a:t>274</a:t>
                      </a:r>
                      <a:endParaRPr lang="es-EC" sz="800" b="0" i="0" u="none" strike="noStrike">
                        <a:solidFill>
                          <a:srgbClr val="000000"/>
                        </a:solidFill>
                        <a:effectLst/>
                        <a:latin typeface="Arial" panose="020B0604020202020204" pitchFamily="34" charset="0"/>
                      </a:endParaRPr>
                    </a:p>
                  </a:txBody>
                  <a:tcPr marL="6598" marR="6598" marT="6598" marB="0" anchor="ctr"/>
                </a:tc>
                <a:tc>
                  <a:txBody>
                    <a:bodyPr/>
                    <a:lstStyle/>
                    <a:p>
                      <a:pPr algn="just" fontAlgn="ctr"/>
                      <a:r>
                        <a:rPr lang="es-EC" sz="800" u="none" strike="noStrike" dirty="0">
                          <a:effectLst/>
                        </a:rPr>
                        <a:t>P3</a:t>
                      </a:r>
                      <a:endParaRPr lang="es-EC" sz="800" b="0" i="0" u="none" strike="noStrike" dirty="0">
                        <a:solidFill>
                          <a:srgbClr val="000000"/>
                        </a:solidFill>
                        <a:effectLst/>
                        <a:latin typeface="Arial" panose="020B0604020202020204" pitchFamily="34" charset="0"/>
                      </a:endParaRPr>
                    </a:p>
                  </a:txBody>
                  <a:tcPr marL="6598" marR="6598" marT="6598" marB="0" anchor="ctr"/>
                </a:tc>
              </a:tr>
            </a:tbl>
          </a:graphicData>
        </a:graphic>
      </p:graphicFrame>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2737916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MATRIZ DE PRIORIZACION DEL ANALISIS INTERNO - DEBILIDADES</a:t>
            </a:r>
            <a:endParaRPr lang="es-EC" dirty="0">
              <a:solidFill>
                <a:schemeClr val="tx1"/>
              </a:solidFill>
            </a:endParaRPr>
          </a:p>
        </p:txBody>
      </p:sp>
      <p:graphicFrame>
        <p:nvGraphicFramePr>
          <p:cNvPr id="4" name="Marcador de contenido 3"/>
          <p:cNvGraphicFramePr>
            <a:graphicFrameLocks noGrp="1"/>
          </p:cNvGraphicFramePr>
          <p:nvPr>
            <p:ph idx="1"/>
            <p:extLst/>
          </p:nvPr>
        </p:nvGraphicFramePr>
        <p:xfrm>
          <a:off x="457202" y="1600199"/>
          <a:ext cx="8229597" cy="4525966"/>
        </p:xfrm>
        <a:graphic>
          <a:graphicData uri="http://schemas.openxmlformats.org/drawingml/2006/table">
            <a:tbl>
              <a:tblPr>
                <a:tableStyleId>{5C22544A-7EE6-4342-B048-85BDC9FD1C3A}</a:tableStyleId>
              </a:tblPr>
              <a:tblGrid>
                <a:gridCol w="1293568"/>
                <a:gridCol w="1295981"/>
                <a:gridCol w="1168071"/>
                <a:gridCol w="1139111"/>
                <a:gridCol w="1139111"/>
                <a:gridCol w="1035337"/>
                <a:gridCol w="579209"/>
                <a:gridCol w="579209"/>
              </a:tblGrid>
              <a:tr h="144726">
                <a:tc rowSpan="2">
                  <a:txBody>
                    <a:bodyPr/>
                    <a:lstStyle/>
                    <a:p>
                      <a:pPr algn="just" fontAlgn="ctr"/>
                      <a:r>
                        <a:rPr lang="es-EC" sz="800" u="none" strike="noStrike">
                          <a:effectLst/>
                        </a:rPr>
                        <a:t> </a:t>
                      </a:r>
                      <a:endParaRPr lang="es-EC" sz="800" b="0" i="0" u="none" strike="noStrike">
                        <a:solidFill>
                          <a:srgbClr val="000000"/>
                        </a:solidFill>
                        <a:effectLst/>
                        <a:latin typeface="Arial" panose="020B0604020202020204" pitchFamily="34" charset="0"/>
                      </a:endParaRPr>
                    </a:p>
                  </a:txBody>
                  <a:tcPr marL="6578" marR="6578" marT="6578" marB="0" anchor="ctr"/>
                </a:tc>
                <a:tc gridSpan="5">
                  <a:txBody>
                    <a:bodyPr/>
                    <a:lstStyle/>
                    <a:p>
                      <a:pPr algn="ctr" fontAlgn="ctr"/>
                      <a:r>
                        <a:rPr lang="es-EC" sz="800" u="none" strike="noStrike">
                          <a:effectLst/>
                        </a:rPr>
                        <a:t>factores claves de éxito de la industria</a:t>
                      </a:r>
                      <a:endParaRPr lang="es-EC" sz="800" b="1" i="0" u="none" strike="noStrike">
                        <a:solidFill>
                          <a:srgbClr val="000000"/>
                        </a:solidFill>
                        <a:effectLst/>
                        <a:latin typeface="Arial" panose="020B0604020202020204" pitchFamily="34" charset="0"/>
                      </a:endParaRPr>
                    </a:p>
                  </a:txBody>
                  <a:tcPr marL="6578" marR="6578" marT="657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4">
                  <a:txBody>
                    <a:bodyPr/>
                    <a:lstStyle/>
                    <a:p>
                      <a:pPr algn="ctr" fontAlgn="ctr"/>
                      <a:r>
                        <a:rPr lang="es-EC" sz="800" u="none" strike="noStrike">
                          <a:effectLst/>
                        </a:rPr>
                        <a:t>Total</a:t>
                      </a:r>
                      <a:endParaRPr lang="es-EC" sz="800" b="1" i="0" u="none" strike="noStrike">
                        <a:solidFill>
                          <a:srgbClr val="000000"/>
                        </a:solidFill>
                        <a:effectLst/>
                        <a:latin typeface="Arial" panose="020B0604020202020204" pitchFamily="34" charset="0"/>
                      </a:endParaRPr>
                    </a:p>
                  </a:txBody>
                  <a:tcPr marL="6578" marR="6578" marT="6578" marB="0" anchor="ctr"/>
                </a:tc>
                <a:tc rowSpan="4">
                  <a:txBody>
                    <a:bodyPr/>
                    <a:lstStyle/>
                    <a:p>
                      <a:pPr algn="ctr" fontAlgn="ctr"/>
                      <a:r>
                        <a:rPr lang="es-EC" sz="800" u="none" strike="noStrike">
                          <a:effectLst/>
                        </a:rPr>
                        <a:t>Prioridad</a:t>
                      </a:r>
                      <a:endParaRPr lang="es-EC" sz="800" b="1" i="0" u="none" strike="noStrike">
                        <a:solidFill>
                          <a:srgbClr val="000000"/>
                        </a:solidFill>
                        <a:effectLst/>
                        <a:latin typeface="Arial" panose="020B0604020202020204" pitchFamily="34" charset="0"/>
                      </a:endParaRPr>
                    </a:p>
                  </a:txBody>
                  <a:tcPr marL="6578" marR="6578" marT="6578" marB="0" anchor="ctr"/>
                </a:tc>
              </a:tr>
              <a:tr h="848618">
                <a:tc vMerge="1">
                  <a:txBody>
                    <a:bodyPr/>
                    <a:lstStyle/>
                    <a:p>
                      <a:endParaRPr lang="es-EC"/>
                    </a:p>
                  </a:txBody>
                  <a:tcPr/>
                </a:tc>
                <a:tc>
                  <a:txBody>
                    <a:bodyPr/>
                    <a:lstStyle/>
                    <a:p>
                      <a:pPr algn="just" fontAlgn="ctr"/>
                      <a:r>
                        <a:rPr lang="es-EC" sz="800" u="none" strike="noStrike">
                          <a:effectLst/>
                        </a:rPr>
                        <a:t>La empresa emplea materia prima de calidad para la operación de sus actividades</a:t>
                      </a:r>
                      <a:endParaRPr lang="es-EC" sz="800" b="1"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La empresa cuenta con manual de procesos, haciéndola más productiva</a:t>
                      </a:r>
                      <a:endParaRPr lang="es-EC" sz="800" b="1"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Optimización de procesos productivos para la construcción.</a:t>
                      </a:r>
                      <a:endParaRPr lang="es-EC" sz="800" b="1"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Desarrollo de proyectos inmobiliarios con alto grado de innovación.</a:t>
                      </a:r>
                      <a:endParaRPr lang="es-EC" sz="800" b="1"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diversidad de proveedores de materia prima</a:t>
                      </a:r>
                      <a:endParaRPr lang="es-EC" sz="800" b="1" i="0" u="none" strike="noStrike">
                        <a:solidFill>
                          <a:srgbClr val="000000"/>
                        </a:solidFill>
                        <a:effectLst/>
                        <a:latin typeface="Arial" panose="020B0604020202020204" pitchFamily="34" charset="0"/>
                      </a:endParaRPr>
                    </a:p>
                  </a:txBody>
                  <a:tcPr marL="6578" marR="6578" marT="6578" marB="0" anchor="ctr"/>
                </a:tc>
                <a:tc vMerge="1">
                  <a:txBody>
                    <a:bodyPr/>
                    <a:lstStyle/>
                    <a:p>
                      <a:endParaRPr lang="es-EC"/>
                    </a:p>
                  </a:txBody>
                  <a:tcPr/>
                </a:tc>
                <a:tc vMerge="1">
                  <a:txBody>
                    <a:bodyPr/>
                    <a:lstStyle/>
                    <a:p>
                      <a:endParaRPr lang="es-EC"/>
                    </a:p>
                  </a:txBody>
                  <a:tcPr/>
                </a:tc>
              </a:tr>
              <a:tr h="144726">
                <a:tc>
                  <a:txBody>
                    <a:bodyPr/>
                    <a:lstStyle/>
                    <a:p>
                      <a:pPr algn="just" fontAlgn="ctr"/>
                      <a:r>
                        <a:rPr lang="es-EC" sz="800" u="none" strike="noStrike">
                          <a:effectLst/>
                        </a:rPr>
                        <a:t>Importancia</a:t>
                      </a:r>
                      <a:endParaRPr lang="es-EC" sz="800" b="1" i="0" u="none" strike="noStrike">
                        <a:solidFill>
                          <a:srgbClr val="000000"/>
                        </a:solidFill>
                        <a:effectLst/>
                        <a:latin typeface="Arial" panose="020B0604020202020204" pitchFamily="34" charset="0"/>
                      </a:endParaRPr>
                    </a:p>
                  </a:txBody>
                  <a:tcPr marL="6578" marR="6578" marT="6578" marB="0" anchor="ctr"/>
                </a:tc>
                <a:tc rowSpan="2">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78" marR="6578" marT="6578" marB="0" anchor="ctr"/>
                </a:tc>
                <a:tc rowSpan="2">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78" marR="6578" marT="6578" marB="0" anchor="ctr"/>
                </a:tc>
                <a:tc rowSpan="2">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78" marR="6578" marT="6578" marB="0" anchor="ctr"/>
                </a:tc>
                <a:tc rowSpan="2">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78" marR="6578" marT="6578" marB="0" anchor="ctr"/>
                </a:tc>
                <a:tc rowSpan="2">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78" marR="6578" marT="6578" marB="0" anchor="ctr"/>
                </a:tc>
                <a:tc vMerge="1">
                  <a:txBody>
                    <a:bodyPr/>
                    <a:lstStyle/>
                    <a:p>
                      <a:endParaRPr lang="es-EC"/>
                    </a:p>
                  </a:txBody>
                  <a:tcPr/>
                </a:tc>
                <a:tc vMerge="1">
                  <a:txBody>
                    <a:bodyPr/>
                    <a:lstStyle/>
                    <a:p>
                      <a:endParaRPr lang="es-EC"/>
                    </a:p>
                  </a:txBody>
                  <a:tcPr/>
                </a:tc>
              </a:tr>
              <a:tr h="144726">
                <a:tc>
                  <a:txBody>
                    <a:bodyPr/>
                    <a:lstStyle/>
                    <a:p>
                      <a:pPr algn="just" fontAlgn="ctr"/>
                      <a:r>
                        <a:rPr lang="es-EC" sz="800" u="none" strike="noStrike">
                          <a:effectLst/>
                        </a:rPr>
                        <a:t>DEBILIDADES</a:t>
                      </a:r>
                      <a:endParaRPr lang="es-EC" sz="800" b="1" i="0" u="none" strike="noStrike">
                        <a:solidFill>
                          <a:srgbClr val="000000"/>
                        </a:solidFill>
                        <a:effectLst/>
                        <a:latin typeface="Arial" panose="020B0604020202020204" pitchFamily="34" charset="0"/>
                      </a:endParaRPr>
                    </a:p>
                  </a:txBody>
                  <a:tcPr marL="6578" marR="6578" marT="6578"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4726">
                <a:tc gridSpan="8">
                  <a:txBody>
                    <a:bodyPr/>
                    <a:lstStyle/>
                    <a:p>
                      <a:pPr algn="just" fontAlgn="ctr"/>
                      <a:r>
                        <a:rPr lang="es-EC" sz="800" u="none" strike="noStrike">
                          <a:effectLst/>
                        </a:rPr>
                        <a:t>Nivel Gerencia</a:t>
                      </a:r>
                      <a:endParaRPr lang="es-EC" sz="800" b="1" i="0" u="none" strike="noStrike">
                        <a:solidFill>
                          <a:srgbClr val="000000"/>
                        </a:solidFill>
                        <a:effectLst/>
                        <a:latin typeface="Arial" panose="020B0604020202020204" pitchFamily="34" charset="0"/>
                      </a:endParaRPr>
                    </a:p>
                  </a:txBody>
                  <a:tcPr marL="6578" marR="6578" marT="657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2853">
                <a:tc>
                  <a:txBody>
                    <a:bodyPr/>
                    <a:lstStyle/>
                    <a:p>
                      <a:pPr algn="just" fontAlgn="ctr"/>
                      <a:r>
                        <a:rPr lang="es-EC" sz="800" u="none" strike="noStrike">
                          <a:effectLst/>
                        </a:rPr>
                        <a:t>Débil administración de los ejecutores del proceso</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136</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P4</a:t>
                      </a:r>
                      <a:endParaRPr lang="es-EC" sz="800" b="0" i="0" u="none" strike="noStrike">
                        <a:solidFill>
                          <a:srgbClr val="000000"/>
                        </a:solidFill>
                        <a:effectLst/>
                        <a:latin typeface="Arial" panose="020B0604020202020204" pitchFamily="34" charset="0"/>
                      </a:endParaRPr>
                    </a:p>
                  </a:txBody>
                  <a:tcPr marL="6578" marR="6578" marT="6578" marB="0" anchor="ctr"/>
                </a:tc>
              </a:tr>
              <a:tr h="144726">
                <a:tc gridSpan="8">
                  <a:txBody>
                    <a:bodyPr/>
                    <a:lstStyle/>
                    <a:p>
                      <a:pPr algn="just" fontAlgn="ctr"/>
                      <a:r>
                        <a:rPr lang="es-EC" sz="800" u="none" strike="noStrike">
                          <a:effectLst/>
                        </a:rPr>
                        <a:t>Producción</a:t>
                      </a:r>
                      <a:endParaRPr lang="es-EC" sz="800" b="1" i="0" u="none" strike="noStrike">
                        <a:solidFill>
                          <a:srgbClr val="000000"/>
                        </a:solidFill>
                        <a:effectLst/>
                        <a:latin typeface="Arial" panose="020B0604020202020204" pitchFamily="34" charset="0"/>
                      </a:endParaRPr>
                    </a:p>
                  </a:txBody>
                  <a:tcPr marL="6578" marR="6578" marT="657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2853">
                <a:tc>
                  <a:txBody>
                    <a:bodyPr/>
                    <a:lstStyle/>
                    <a:p>
                      <a:pPr algn="just" fontAlgn="ctr"/>
                      <a:r>
                        <a:rPr lang="es-EC" sz="800" u="none" strike="noStrike">
                          <a:effectLst/>
                        </a:rPr>
                        <a:t>El tiempo de demora en un trabajo no es controlado.</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3</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184</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dirty="0">
                          <a:effectLst/>
                        </a:rPr>
                        <a:t>P2</a:t>
                      </a:r>
                      <a:endParaRPr lang="es-EC" sz="800" b="0" i="0" u="none" strike="noStrike" dirty="0">
                        <a:solidFill>
                          <a:srgbClr val="000000"/>
                        </a:solidFill>
                        <a:effectLst/>
                        <a:latin typeface="Arial" panose="020B0604020202020204" pitchFamily="34" charset="0"/>
                      </a:endParaRPr>
                    </a:p>
                  </a:txBody>
                  <a:tcPr marL="6578" marR="6578" marT="6578" marB="0" anchor="ctr"/>
                </a:tc>
              </a:tr>
              <a:tr h="144726">
                <a:tc gridSpan="8">
                  <a:txBody>
                    <a:bodyPr/>
                    <a:lstStyle/>
                    <a:p>
                      <a:pPr algn="just" fontAlgn="ctr"/>
                      <a:r>
                        <a:rPr lang="es-EC" sz="800" u="none" strike="noStrike">
                          <a:effectLst/>
                        </a:rPr>
                        <a:t>Finanzas</a:t>
                      </a:r>
                      <a:endParaRPr lang="es-EC" sz="800" b="1" i="0" u="none" strike="noStrike">
                        <a:solidFill>
                          <a:srgbClr val="000000"/>
                        </a:solidFill>
                        <a:effectLst/>
                        <a:latin typeface="Arial" panose="020B0604020202020204" pitchFamily="34" charset="0"/>
                      </a:endParaRPr>
                    </a:p>
                  </a:txBody>
                  <a:tcPr marL="6578" marR="6578" marT="657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9716">
                <a:tc>
                  <a:txBody>
                    <a:bodyPr/>
                    <a:lstStyle/>
                    <a:p>
                      <a:pPr algn="just" fontAlgn="ctr"/>
                      <a:r>
                        <a:rPr lang="es-EC" sz="800" u="none" strike="noStrike">
                          <a:effectLst/>
                        </a:rPr>
                        <a:t>No cuenta con liquidez propia</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8</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122</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P5</a:t>
                      </a:r>
                      <a:endParaRPr lang="es-EC" sz="800" b="0" i="0" u="none" strike="noStrike">
                        <a:solidFill>
                          <a:srgbClr val="000000"/>
                        </a:solidFill>
                        <a:effectLst/>
                        <a:latin typeface="Arial" panose="020B0604020202020204" pitchFamily="34" charset="0"/>
                      </a:endParaRPr>
                    </a:p>
                  </a:txBody>
                  <a:tcPr marL="6578" marR="6578" marT="6578" marB="0" anchor="ctr"/>
                </a:tc>
              </a:tr>
              <a:tr h="664422">
                <a:tc>
                  <a:txBody>
                    <a:bodyPr/>
                    <a:lstStyle/>
                    <a:p>
                      <a:pPr algn="just" fontAlgn="ctr"/>
                      <a:r>
                        <a:rPr lang="es-EC" sz="800" u="none" strike="noStrike">
                          <a:effectLst/>
                        </a:rPr>
                        <a:t>Los productos son de larga duración, por ende no hay una compra masiva</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2</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165</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P3</a:t>
                      </a:r>
                      <a:endParaRPr lang="es-EC" sz="800" b="0" i="0" u="none" strike="noStrike">
                        <a:solidFill>
                          <a:srgbClr val="000000"/>
                        </a:solidFill>
                        <a:effectLst/>
                        <a:latin typeface="Arial" panose="020B0604020202020204" pitchFamily="34" charset="0"/>
                      </a:endParaRPr>
                    </a:p>
                  </a:txBody>
                  <a:tcPr marL="6578" marR="6578" marT="6578" marB="0" anchor="ctr"/>
                </a:tc>
              </a:tr>
              <a:tr h="144726">
                <a:tc gridSpan="8">
                  <a:txBody>
                    <a:bodyPr/>
                    <a:lstStyle/>
                    <a:p>
                      <a:pPr algn="just" fontAlgn="ctr"/>
                      <a:r>
                        <a:rPr lang="es-EC" sz="800" u="none" strike="noStrike">
                          <a:effectLst/>
                        </a:rPr>
                        <a:t>Investigación y desarrollo</a:t>
                      </a:r>
                      <a:endParaRPr lang="es-EC" sz="800" b="1" i="0" u="none" strike="noStrike">
                        <a:solidFill>
                          <a:srgbClr val="000000"/>
                        </a:solidFill>
                        <a:effectLst/>
                        <a:latin typeface="Arial" panose="020B0604020202020204" pitchFamily="34" charset="0"/>
                      </a:endParaRPr>
                    </a:p>
                  </a:txBody>
                  <a:tcPr marL="6578" marR="6578" marT="657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4422">
                <a:tc>
                  <a:txBody>
                    <a:bodyPr/>
                    <a:lstStyle/>
                    <a:p>
                      <a:pPr algn="just" fontAlgn="ctr"/>
                      <a:r>
                        <a:rPr lang="es-EC" sz="800" u="none" strike="noStrike">
                          <a:effectLst/>
                        </a:rPr>
                        <a:t>No cuentan con un alto  capital para adquirir nuevos equipos para la construcción.</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5</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7</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9</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0</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a:effectLst/>
                        </a:rPr>
                        <a:t>196</a:t>
                      </a:r>
                      <a:endParaRPr lang="es-EC" sz="800" b="0" i="0" u="none" strike="noStrike">
                        <a:solidFill>
                          <a:srgbClr val="000000"/>
                        </a:solidFill>
                        <a:effectLst/>
                        <a:latin typeface="Arial" panose="020B0604020202020204" pitchFamily="34" charset="0"/>
                      </a:endParaRPr>
                    </a:p>
                  </a:txBody>
                  <a:tcPr marL="6578" marR="6578" marT="6578" marB="0" anchor="ctr"/>
                </a:tc>
                <a:tc>
                  <a:txBody>
                    <a:bodyPr/>
                    <a:lstStyle/>
                    <a:p>
                      <a:pPr algn="just" fontAlgn="ctr"/>
                      <a:r>
                        <a:rPr lang="es-EC" sz="800" u="none" strike="noStrike" dirty="0">
                          <a:effectLst/>
                        </a:rPr>
                        <a:t>P1</a:t>
                      </a:r>
                      <a:endParaRPr lang="es-EC" sz="800" b="0" i="0" u="none" strike="noStrike" dirty="0">
                        <a:solidFill>
                          <a:srgbClr val="000000"/>
                        </a:solidFill>
                        <a:effectLst/>
                        <a:latin typeface="Arial" panose="020B0604020202020204" pitchFamily="34" charset="0"/>
                      </a:endParaRPr>
                    </a:p>
                  </a:txBody>
                  <a:tcPr marL="6578" marR="6578" marT="6578" marB="0" anchor="ctr"/>
                </a:tc>
              </a:tr>
            </a:tbl>
          </a:graphicData>
        </a:graphic>
      </p:graphicFrame>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360640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MATRIZ DE PRIORIZACION DEL ANALISIS EXTERNO - OPORTUNIDADES</a:t>
            </a:r>
            <a:endParaRPr lang="es-EC" dirty="0">
              <a:solidFill>
                <a:schemeClr val="tx1"/>
              </a:solidFill>
            </a:endParaRPr>
          </a:p>
        </p:txBody>
      </p:sp>
      <p:graphicFrame>
        <p:nvGraphicFramePr>
          <p:cNvPr id="5" name="Marcador de contenido 4"/>
          <p:cNvGraphicFramePr>
            <a:graphicFrameLocks noGrp="1"/>
          </p:cNvGraphicFramePr>
          <p:nvPr>
            <p:ph idx="1"/>
          </p:nvPr>
        </p:nvGraphicFramePr>
        <p:xfrm>
          <a:off x="457199" y="1637203"/>
          <a:ext cx="8229602" cy="4451956"/>
        </p:xfrm>
        <a:graphic>
          <a:graphicData uri="http://schemas.openxmlformats.org/drawingml/2006/table">
            <a:tbl>
              <a:tblPr>
                <a:tableStyleId>{5C22544A-7EE6-4342-B048-85BDC9FD1C3A}</a:tableStyleId>
              </a:tblPr>
              <a:tblGrid>
                <a:gridCol w="1293568"/>
                <a:gridCol w="1295981"/>
                <a:gridCol w="1168072"/>
                <a:gridCol w="1139112"/>
                <a:gridCol w="1139112"/>
                <a:gridCol w="1035337"/>
                <a:gridCol w="579210"/>
                <a:gridCol w="579210"/>
              </a:tblGrid>
              <a:tr h="162426">
                <a:tc rowSpan="2">
                  <a:txBody>
                    <a:bodyPr/>
                    <a:lstStyle/>
                    <a:p>
                      <a:pPr algn="just" fontAlgn="ctr"/>
                      <a:r>
                        <a:rPr lang="es-EC" sz="900" u="none" strike="noStrike">
                          <a:effectLst/>
                        </a:rPr>
                        <a:t> </a:t>
                      </a:r>
                      <a:endParaRPr lang="es-EC" sz="900" b="0" i="0" u="none" strike="noStrike">
                        <a:solidFill>
                          <a:srgbClr val="000000"/>
                        </a:solidFill>
                        <a:effectLst/>
                        <a:latin typeface="Arial" panose="020B0604020202020204" pitchFamily="34" charset="0"/>
                      </a:endParaRPr>
                    </a:p>
                  </a:txBody>
                  <a:tcPr marL="7383" marR="7383" marT="7383" marB="0" anchor="ctr"/>
                </a:tc>
                <a:tc gridSpan="5">
                  <a:txBody>
                    <a:bodyPr/>
                    <a:lstStyle/>
                    <a:p>
                      <a:pPr algn="ctr" fontAlgn="ctr"/>
                      <a:r>
                        <a:rPr lang="es-EC" sz="900" u="none" strike="noStrike">
                          <a:effectLst/>
                        </a:rPr>
                        <a:t>Factores Claves de Éxito de la Industria</a:t>
                      </a:r>
                      <a:endParaRPr lang="es-EC" sz="900" b="1" i="0" u="none" strike="noStrike">
                        <a:solidFill>
                          <a:srgbClr val="000000"/>
                        </a:solidFill>
                        <a:effectLst/>
                        <a:latin typeface="Arial" panose="020B0604020202020204" pitchFamily="34" charset="0"/>
                      </a:endParaRPr>
                    </a:p>
                  </a:txBody>
                  <a:tcPr marL="7383" marR="7383" marT="738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4">
                  <a:txBody>
                    <a:bodyPr/>
                    <a:lstStyle/>
                    <a:p>
                      <a:pPr algn="ctr" fontAlgn="ctr"/>
                      <a:r>
                        <a:rPr lang="es-EC" sz="900" u="none" strike="noStrike">
                          <a:effectLst/>
                        </a:rPr>
                        <a:t>Total</a:t>
                      </a:r>
                      <a:endParaRPr lang="es-EC" sz="900" b="1" i="0" u="none" strike="noStrike">
                        <a:solidFill>
                          <a:srgbClr val="000000"/>
                        </a:solidFill>
                        <a:effectLst/>
                        <a:latin typeface="Arial" panose="020B0604020202020204" pitchFamily="34" charset="0"/>
                      </a:endParaRPr>
                    </a:p>
                  </a:txBody>
                  <a:tcPr marL="7383" marR="7383" marT="7383" marB="0" anchor="ctr"/>
                </a:tc>
                <a:tc rowSpan="4">
                  <a:txBody>
                    <a:bodyPr/>
                    <a:lstStyle/>
                    <a:p>
                      <a:pPr algn="ctr" fontAlgn="ctr"/>
                      <a:r>
                        <a:rPr lang="es-EC" sz="900" u="none" strike="noStrike">
                          <a:effectLst/>
                        </a:rPr>
                        <a:t>Prioridad</a:t>
                      </a:r>
                      <a:endParaRPr lang="es-EC" sz="900" b="1" i="0" u="none" strike="noStrike">
                        <a:solidFill>
                          <a:srgbClr val="000000"/>
                        </a:solidFill>
                        <a:effectLst/>
                        <a:latin typeface="Arial" panose="020B0604020202020204" pitchFamily="34" charset="0"/>
                      </a:endParaRPr>
                    </a:p>
                  </a:txBody>
                  <a:tcPr marL="7383" marR="7383" marT="7383" marB="0" anchor="ctr"/>
                </a:tc>
              </a:tr>
              <a:tr h="952409">
                <a:tc vMerge="1">
                  <a:txBody>
                    <a:bodyPr/>
                    <a:lstStyle/>
                    <a:p>
                      <a:endParaRPr lang="es-EC"/>
                    </a:p>
                  </a:txBody>
                  <a:tcPr/>
                </a:tc>
                <a:tc>
                  <a:txBody>
                    <a:bodyPr/>
                    <a:lstStyle/>
                    <a:p>
                      <a:pPr algn="just" fontAlgn="ctr"/>
                      <a:r>
                        <a:rPr lang="es-EC" sz="900" u="none" strike="noStrike">
                          <a:effectLst/>
                        </a:rPr>
                        <a:t>La empresa emplea materia prima de calidad para la operación de sus actividades</a:t>
                      </a:r>
                      <a:endParaRPr lang="es-EC" sz="900" b="1"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La empresa cuenta con manual de procesos, haciéndola más productiva</a:t>
                      </a:r>
                      <a:endParaRPr lang="es-EC" sz="900" b="1"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Optimización de procesos productivos para la construcción.</a:t>
                      </a:r>
                      <a:endParaRPr lang="es-EC" sz="900" b="1"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Desarrollo de proyectos inmobiliarios con alto grado de innovación.</a:t>
                      </a:r>
                      <a:endParaRPr lang="es-EC" sz="900" b="1"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Diversidad de proveedores de materia prima</a:t>
                      </a:r>
                      <a:endParaRPr lang="es-EC" sz="900" b="1" i="0" u="none" strike="noStrike">
                        <a:solidFill>
                          <a:srgbClr val="000000"/>
                        </a:solidFill>
                        <a:effectLst/>
                        <a:latin typeface="Arial" panose="020B0604020202020204" pitchFamily="34" charset="0"/>
                      </a:endParaRPr>
                    </a:p>
                  </a:txBody>
                  <a:tcPr marL="7383" marR="7383" marT="7383" marB="0" anchor="ctr"/>
                </a:tc>
                <a:tc vMerge="1">
                  <a:txBody>
                    <a:bodyPr/>
                    <a:lstStyle/>
                    <a:p>
                      <a:endParaRPr lang="es-EC"/>
                    </a:p>
                  </a:txBody>
                  <a:tcPr/>
                </a:tc>
                <a:tc vMerge="1">
                  <a:txBody>
                    <a:bodyPr/>
                    <a:lstStyle/>
                    <a:p>
                      <a:endParaRPr lang="es-EC"/>
                    </a:p>
                  </a:txBody>
                  <a:tcPr/>
                </a:tc>
              </a:tr>
              <a:tr h="162426">
                <a:tc>
                  <a:txBody>
                    <a:bodyPr/>
                    <a:lstStyle/>
                    <a:p>
                      <a:pPr algn="just" fontAlgn="ctr"/>
                      <a:r>
                        <a:rPr lang="es-EC" sz="900" u="none" strike="noStrike">
                          <a:effectLst/>
                        </a:rPr>
                        <a:t>Importancia</a:t>
                      </a:r>
                      <a:endParaRPr lang="es-EC" sz="900" b="1" i="0" u="none" strike="noStrike">
                        <a:solidFill>
                          <a:srgbClr val="000000"/>
                        </a:solidFill>
                        <a:effectLst/>
                        <a:latin typeface="Arial" panose="020B0604020202020204" pitchFamily="34" charset="0"/>
                      </a:endParaRPr>
                    </a:p>
                  </a:txBody>
                  <a:tcPr marL="7383" marR="7383" marT="7383" marB="0" anchor="ctr"/>
                </a:tc>
                <a:tc rowSpan="2">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rowSpan="2">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rowSpan="2">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rowSpan="2">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rowSpan="2">
                  <a:txBody>
                    <a:bodyPr/>
                    <a:lstStyle/>
                    <a:p>
                      <a:pPr algn="just" fontAlgn="ctr"/>
                      <a:r>
                        <a:rPr lang="es-EC" sz="900" u="none" strike="noStrike">
                          <a:effectLst/>
                        </a:rPr>
                        <a:t>9</a:t>
                      </a:r>
                      <a:endParaRPr lang="es-EC" sz="900" b="0" i="0" u="none" strike="noStrike">
                        <a:solidFill>
                          <a:srgbClr val="000000"/>
                        </a:solidFill>
                        <a:effectLst/>
                        <a:latin typeface="Arial" panose="020B0604020202020204" pitchFamily="34" charset="0"/>
                      </a:endParaRPr>
                    </a:p>
                  </a:txBody>
                  <a:tcPr marL="7383" marR="7383" marT="7383" marB="0" anchor="ctr"/>
                </a:tc>
                <a:tc vMerge="1">
                  <a:txBody>
                    <a:bodyPr/>
                    <a:lstStyle/>
                    <a:p>
                      <a:endParaRPr lang="es-EC"/>
                    </a:p>
                  </a:txBody>
                  <a:tcPr/>
                </a:tc>
                <a:tc vMerge="1">
                  <a:txBody>
                    <a:bodyPr/>
                    <a:lstStyle/>
                    <a:p>
                      <a:endParaRPr lang="es-EC"/>
                    </a:p>
                  </a:txBody>
                  <a:tcPr/>
                </a:tc>
              </a:tr>
              <a:tr h="162426">
                <a:tc>
                  <a:txBody>
                    <a:bodyPr/>
                    <a:lstStyle/>
                    <a:p>
                      <a:pPr algn="just" fontAlgn="ctr"/>
                      <a:r>
                        <a:rPr lang="es-EC" sz="900" u="none" strike="noStrike">
                          <a:effectLst/>
                        </a:rPr>
                        <a:t>OPORTUNIDADES</a:t>
                      </a:r>
                      <a:endParaRPr lang="es-EC" sz="900" b="1" i="0" u="none" strike="noStrike">
                        <a:solidFill>
                          <a:srgbClr val="000000"/>
                        </a:solidFill>
                        <a:effectLst/>
                        <a:latin typeface="Arial" panose="020B0604020202020204" pitchFamily="34" charset="0"/>
                      </a:endParaRPr>
                    </a:p>
                  </a:txBody>
                  <a:tcPr marL="7383" marR="7383" marT="7383"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62426">
                <a:tc gridSpan="8">
                  <a:txBody>
                    <a:bodyPr/>
                    <a:lstStyle/>
                    <a:p>
                      <a:pPr algn="just" fontAlgn="ctr"/>
                      <a:r>
                        <a:rPr lang="es-EC" sz="900" u="none" strike="noStrike">
                          <a:effectLst/>
                        </a:rPr>
                        <a:t>Mercadeo</a:t>
                      </a:r>
                      <a:endParaRPr lang="es-EC" sz="900" b="1" i="0" u="none" strike="noStrike">
                        <a:solidFill>
                          <a:srgbClr val="000000"/>
                        </a:solidFill>
                        <a:effectLst/>
                        <a:latin typeface="Arial" panose="020B0604020202020204" pitchFamily="34" charset="0"/>
                      </a:endParaRPr>
                    </a:p>
                  </a:txBody>
                  <a:tcPr marL="7383" marR="7383" marT="738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8024">
                <a:tc>
                  <a:txBody>
                    <a:bodyPr/>
                    <a:lstStyle/>
                    <a:p>
                      <a:pPr algn="just" fontAlgn="ctr"/>
                      <a:r>
                        <a:rPr lang="es-EC" sz="900" u="none" strike="noStrike">
                          <a:effectLst/>
                        </a:rPr>
                        <a:t>Participar como proveedor estatal en las contrataciones públicas. </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2</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7</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7</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309</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P4</a:t>
                      </a:r>
                      <a:endParaRPr lang="es-EC" sz="900" b="0" i="0" u="none" strike="noStrike">
                        <a:solidFill>
                          <a:srgbClr val="000000"/>
                        </a:solidFill>
                        <a:effectLst/>
                        <a:latin typeface="Arial" panose="020B0604020202020204" pitchFamily="34" charset="0"/>
                      </a:endParaRPr>
                    </a:p>
                  </a:txBody>
                  <a:tcPr marL="7383" marR="7383" marT="7383" marB="0" anchor="ctr"/>
                </a:tc>
              </a:tr>
              <a:tr h="162426">
                <a:tc gridSpan="8">
                  <a:txBody>
                    <a:bodyPr/>
                    <a:lstStyle/>
                    <a:p>
                      <a:pPr algn="just" fontAlgn="ctr"/>
                      <a:r>
                        <a:rPr lang="es-EC" sz="900" u="none" strike="noStrike">
                          <a:effectLst/>
                        </a:rPr>
                        <a:t>Producción</a:t>
                      </a:r>
                      <a:endParaRPr lang="es-EC" sz="900" b="1" i="0" u="none" strike="noStrike">
                        <a:solidFill>
                          <a:srgbClr val="000000"/>
                        </a:solidFill>
                        <a:effectLst/>
                        <a:latin typeface="Arial" panose="020B0604020202020204" pitchFamily="34" charset="0"/>
                      </a:endParaRPr>
                    </a:p>
                  </a:txBody>
                  <a:tcPr marL="7383" marR="7383" marT="738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0641">
                <a:tc>
                  <a:txBody>
                    <a:bodyPr/>
                    <a:lstStyle/>
                    <a:p>
                      <a:pPr algn="just" fontAlgn="ctr"/>
                      <a:r>
                        <a:rPr lang="es-EC" sz="900" u="none" strike="noStrike">
                          <a:effectLst/>
                        </a:rPr>
                        <a:t>Optimización de procesos productivos para la construcción.</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9</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6</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7</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355</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P2</a:t>
                      </a:r>
                      <a:endParaRPr lang="es-EC" sz="900" b="0" i="0" u="none" strike="noStrike">
                        <a:solidFill>
                          <a:srgbClr val="000000"/>
                        </a:solidFill>
                        <a:effectLst/>
                        <a:latin typeface="Arial" panose="020B0604020202020204" pitchFamily="34" charset="0"/>
                      </a:endParaRPr>
                    </a:p>
                  </a:txBody>
                  <a:tcPr marL="7383" marR="7383" marT="7383" marB="0" anchor="ctr"/>
                </a:tc>
              </a:tr>
              <a:tr h="442981">
                <a:tc>
                  <a:txBody>
                    <a:bodyPr/>
                    <a:lstStyle/>
                    <a:p>
                      <a:pPr algn="just" fontAlgn="ctr"/>
                      <a:r>
                        <a:rPr lang="es-EC" sz="900" u="none" strike="noStrike">
                          <a:effectLst/>
                        </a:rPr>
                        <a:t>Diversidad de proveedores de materia prima</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6</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7</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5</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324</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P1</a:t>
                      </a:r>
                      <a:endParaRPr lang="es-EC" sz="900" b="0" i="0" u="none" strike="noStrike">
                        <a:solidFill>
                          <a:srgbClr val="000000"/>
                        </a:solidFill>
                        <a:effectLst/>
                        <a:latin typeface="Arial" panose="020B0604020202020204" pitchFamily="34" charset="0"/>
                      </a:endParaRPr>
                    </a:p>
                  </a:txBody>
                  <a:tcPr marL="7383" marR="7383" marT="7383" marB="0" anchor="ctr"/>
                </a:tc>
              </a:tr>
              <a:tr h="450364">
                <a:tc>
                  <a:txBody>
                    <a:bodyPr/>
                    <a:lstStyle/>
                    <a:p>
                      <a:pPr algn="just" fontAlgn="ctr"/>
                      <a:r>
                        <a:rPr lang="es-EC" sz="900" u="none" strike="noStrike">
                          <a:effectLst/>
                        </a:rPr>
                        <a:t>Precios de la materia prima accesibles.</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5</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7</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300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P3</a:t>
                      </a:r>
                      <a:endParaRPr lang="es-EC" sz="900" b="0" i="0" u="none" strike="noStrike">
                        <a:solidFill>
                          <a:srgbClr val="000000"/>
                        </a:solidFill>
                        <a:effectLst/>
                        <a:latin typeface="Arial" panose="020B0604020202020204" pitchFamily="34" charset="0"/>
                      </a:endParaRPr>
                    </a:p>
                  </a:txBody>
                  <a:tcPr marL="7383" marR="7383" marT="7383" marB="0" anchor="ctr"/>
                </a:tc>
              </a:tr>
              <a:tr h="162426">
                <a:tc gridSpan="8">
                  <a:txBody>
                    <a:bodyPr/>
                    <a:lstStyle/>
                    <a:p>
                      <a:pPr algn="just" fontAlgn="ctr"/>
                      <a:r>
                        <a:rPr lang="es-EC" sz="900" u="none" strike="noStrike">
                          <a:effectLst/>
                        </a:rPr>
                        <a:t>Investigación y desarrollo</a:t>
                      </a:r>
                      <a:endParaRPr lang="es-EC" sz="900" b="1" i="0" u="none" strike="noStrike">
                        <a:solidFill>
                          <a:srgbClr val="000000"/>
                        </a:solidFill>
                        <a:effectLst/>
                        <a:latin typeface="Arial" panose="020B0604020202020204" pitchFamily="34" charset="0"/>
                      </a:endParaRPr>
                    </a:p>
                  </a:txBody>
                  <a:tcPr marL="7383" marR="7383" marT="738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42981">
                <a:tc>
                  <a:txBody>
                    <a:bodyPr/>
                    <a:lstStyle/>
                    <a:p>
                      <a:pPr algn="just" fontAlgn="ctr"/>
                      <a:r>
                        <a:rPr lang="es-EC" sz="900" u="none" strike="noStrike">
                          <a:effectLst/>
                        </a:rPr>
                        <a:t>Importar maquinaria especializada para la construcion</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10</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2</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9</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8</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5</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a:effectLst/>
                        </a:rPr>
                        <a:t>313</a:t>
                      </a:r>
                      <a:endParaRPr lang="es-EC" sz="900" b="0" i="0" u="none" strike="noStrike">
                        <a:solidFill>
                          <a:srgbClr val="000000"/>
                        </a:solidFill>
                        <a:effectLst/>
                        <a:latin typeface="Arial" panose="020B0604020202020204" pitchFamily="34" charset="0"/>
                      </a:endParaRPr>
                    </a:p>
                  </a:txBody>
                  <a:tcPr marL="7383" marR="7383" marT="7383" marB="0" anchor="ctr"/>
                </a:tc>
                <a:tc>
                  <a:txBody>
                    <a:bodyPr/>
                    <a:lstStyle/>
                    <a:p>
                      <a:pPr algn="just" fontAlgn="ctr"/>
                      <a:r>
                        <a:rPr lang="es-EC" sz="900" u="none" strike="noStrike" dirty="0">
                          <a:effectLst/>
                        </a:rPr>
                        <a:t>P5</a:t>
                      </a:r>
                      <a:endParaRPr lang="es-EC" sz="900" b="1" i="0" u="none" strike="noStrike" dirty="0">
                        <a:solidFill>
                          <a:srgbClr val="000000"/>
                        </a:solidFill>
                        <a:effectLst/>
                        <a:latin typeface="Arial" panose="020B0604020202020204" pitchFamily="34" charset="0"/>
                      </a:endParaRPr>
                    </a:p>
                  </a:txBody>
                  <a:tcPr marL="7383" marR="7383" marT="7383" marB="0" anchor="ctr"/>
                </a:tc>
              </a:tr>
            </a:tbl>
          </a:graphicData>
        </a:graphic>
      </p:graphicFrame>
      <p:pic>
        <p:nvPicPr>
          <p:cNvPr id="4" name="Imagen 3"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5" y="0"/>
            <a:ext cx="808360" cy="792934"/>
          </a:xfrm>
          <a:prstGeom prst="rect">
            <a:avLst/>
          </a:prstGeom>
        </p:spPr>
      </p:pic>
    </p:spTree>
    <p:extLst>
      <p:ext uri="{BB962C8B-B14F-4D97-AF65-F5344CB8AC3E}">
        <p14:creationId xmlns:p14="http://schemas.microsoft.com/office/powerpoint/2010/main" val="1389661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MATRIZ DE PRIORIZACION DEL ANALISIS EXTERNO - AMENAZAS</a:t>
            </a:r>
            <a:endParaRPr lang="es-EC" dirty="0">
              <a:solidFill>
                <a:schemeClr val="tx1"/>
              </a:solidFill>
            </a:endParaRPr>
          </a:p>
        </p:txBody>
      </p:sp>
      <p:graphicFrame>
        <p:nvGraphicFramePr>
          <p:cNvPr id="4" name="Marcador de contenido 3"/>
          <p:cNvGraphicFramePr>
            <a:graphicFrameLocks noGrp="1"/>
          </p:cNvGraphicFramePr>
          <p:nvPr>
            <p:ph idx="1"/>
            <p:extLst/>
          </p:nvPr>
        </p:nvGraphicFramePr>
        <p:xfrm>
          <a:off x="457200" y="1600200"/>
          <a:ext cx="8229601" cy="4525963"/>
        </p:xfrm>
        <a:graphic>
          <a:graphicData uri="http://schemas.openxmlformats.org/drawingml/2006/table">
            <a:tbl>
              <a:tblPr>
                <a:tableStyleId>{5C22544A-7EE6-4342-B048-85BDC9FD1C3A}</a:tableStyleId>
              </a:tblPr>
              <a:tblGrid>
                <a:gridCol w="1293568"/>
                <a:gridCol w="1295980"/>
                <a:gridCol w="1168072"/>
                <a:gridCol w="1139112"/>
                <a:gridCol w="1139112"/>
                <a:gridCol w="1035337"/>
                <a:gridCol w="579210"/>
                <a:gridCol w="579210"/>
              </a:tblGrid>
              <a:tr h="113021">
                <a:tc rowSpan="2">
                  <a:txBody>
                    <a:bodyPr/>
                    <a:lstStyle/>
                    <a:p>
                      <a:pPr algn="just" fontAlgn="ctr"/>
                      <a:r>
                        <a:rPr lang="es-EC" sz="600" u="none" strike="noStrike">
                          <a:effectLst/>
                        </a:rPr>
                        <a:t> </a:t>
                      </a:r>
                      <a:endParaRPr lang="es-EC" sz="600" b="0" i="0" u="none" strike="noStrike">
                        <a:solidFill>
                          <a:srgbClr val="000000"/>
                        </a:solidFill>
                        <a:effectLst/>
                        <a:latin typeface="Arial" panose="020B0604020202020204" pitchFamily="34" charset="0"/>
                      </a:endParaRPr>
                    </a:p>
                  </a:txBody>
                  <a:tcPr marL="5137" marR="5137" marT="5137" marB="0" anchor="ctr"/>
                </a:tc>
                <a:tc gridSpan="5">
                  <a:txBody>
                    <a:bodyPr/>
                    <a:lstStyle/>
                    <a:p>
                      <a:pPr algn="ctr" fontAlgn="ctr"/>
                      <a:r>
                        <a:rPr lang="es-EC" sz="600" u="none" strike="noStrike">
                          <a:effectLst/>
                        </a:rPr>
                        <a:t>factores claves de éxito de la industria</a:t>
                      </a:r>
                      <a:endParaRPr lang="es-EC" sz="600" b="1" i="0" u="none" strike="noStrike">
                        <a:solidFill>
                          <a:srgbClr val="000000"/>
                        </a:solidFill>
                        <a:effectLst/>
                        <a:latin typeface="Arial" panose="020B0604020202020204" pitchFamily="34" charset="0"/>
                      </a:endParaRPr>
                    </a:p>
                  </a:txBody>
                  <a:tcPr marL="5137" marR="5137" marT="51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4">
                  <a:txBody>
                    <a:bodyPr/>
                    <a:lstStyle/>
                    <a:p>
                      <a:pPr algn="ctr" fontAlgn="ctr"/>
                      <a:r>
                        <a:rPr lang="es-EC" sz="600" u="none" strike="noStrike">
                          <a:effectLst/>
                        </a:rPr>
                        <a:t>Total</a:t>
                      </a:r>
                      <a:endParaRPr lang="es-EC" sz="600" b="1" i="0" u="none" strike="noStrike">
                        <a:solidFill>
                          <a:srgbClr val="000000"/>
                        </a:solidFill>
                        <a:effectLst/>
                        <a:latin typeface="Arial" panose="020B0604020202020204" pitchFamily="34" charset="0"/>
                      </a:endParaRPr>
                    </a:p>
                  </a:txBody>
                  <a:tcPr marL="5137" marR="5137" marT="5137" marB="0" anchor="ctr"/>
                </a:tc>
                <a:tc rowSpan="4">
                  <a:txBody>
                    <a:bodyPr/>
                    <a:lstStyle/>
                    <a:p>
                      <a:pPr algn="ctr" fontAlgn="ctr"/>
                      <a:r>
                        <a:rPr lang="es-EC" sz="600" u="none" strike="noStrike">
                          <a:effectLst/>
                        </a:rPr>
                        <a:t>Prioridad</a:t>
                      </a:r>
                      <a:endParaRPr lang="es-EC" sz="600" b="1" i="0" u="none" strike="noStrike">
                        <a:solidFill>
                          <a:srgbClr val="000000"/>
                        </a:solidFill>
                        <a:effectLst/>
                        <a:latin typeface="Arial" panose="020B0604020202020204" pitchFamily="34" charset="0"/>
                      </a:endParaRPr>
                    </a:p>
                  </a:txBody>
                  <a:tcPr marL="5137" marR="5137" marT="5137" marB="0" anchor="ctr"/>
                </a:tc>
              </a:tr>
              <a:tr h="662712">
                <a:tc vMerge="1">
                  <a:txBody>
                    <a:bodyPr/>
                    <a:lstStyle/>
                    <a:p>
                      <a:endParaRPr lang="es-EC"/>
                    </a:p>
                  </a:txBody>
                  <a:tcPr/>
                </a:tc>
                <a:tc>
                  <a:txBody>
                    <a:bodyPr/>
                    <a:lstStyle/>
                    <a:p>
                      <a:pPr algn="just" fontAlgn="ctr"/>
                      <a:r>
                        <a:rPr lang="es-EC" sz="600" u="none" strike="noStrike">
                          <a:effectLst/>
                        </a:rPr>
                        <a:t>La empresa emplea materia prima de calidad para la operación de sus actividades</a:t>
                      </a:r>
                      <a:endParaRPr lang="es-EC" sz="600" b="1"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La empresa cuenta con manual de procesos, haciéndola más productiva</a:t>
                      </a:r>
                      <a:endParaRPr lang="es-EC" sz="600" b="1"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Optimización de procesos productivos para la construcción.</a:t>
                      </a:r>
                      <a:endParaRPr lang="es-EC" sz="600" b="1"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Desarrollo de proyectos inmobiliarios con alto grado de innovación.</a:t>
                      </a:r>
                      <a:endParaRPr lang="es-EC" sz="600" b="1"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Diversidad de proveedores de materia prima</a:t>
                      </a:r>
                      <a:endParaRPr lang="es-EC" sz="600" b="1" i="0" u="none" strike="noStrike">
                        <a:solidFill>
                          <a:srgbClr val="000000"/>
                        </a:solidFill>
                        <a:effectLst/>
                        <a:latin typeface="Arial" panose="020B0604020202020204" pitchFamily="34" charset="0"/>
                      </a:endParaRPr>
                    </a:p>
                  </a:txBody>
                  <a:tcPr marL="5137" marR="5137" marT="5137" marB="0" anchor="ctr"/>
                </a:tc>
                <a:tc vMerge="1">
                  <a:txBody>
                    <a:bodyPr/>
                    <a:lstStyle/>
                    <a:p>
                      <a:endParaRPr lang="es-EC"/>
                    </a:p>
                  </a:txBody>
                  <a:tcPr/>
                </a:tc>
                <a:tc vMerge="1">
                  <a:txBody>
                    <a:bodyPr/>
                    <a:lstStyle/>
                    <a:p>
                      <a:endParaRPr lang="es-EC"/>
                    </a:p>
                  </a:txBody>
                  <a:tcPr/>
                </a:tc>
              </a:tr>
              <a:tr h="113021">
                <a:tc>
                  <a:txBody>
                    <a:bodyPr/>
                    <a:lstStyle/>
                    <a:p>
                      <a:pPr algn="just" fontAlgn="ctr"/>
                      <a:r>
                        <a:rPr lang="es-EC" sz="600" u="none" strike="noStrike">
                          <a:effectLst/>
                        </a:rPr>
                        <a:t>Importancia</a:t>
                      </a:r>
                      <a:endParaRPr lang="es-EC" sz="600" b="1" i="0" u="none" strike="noStrike">
                        <a:solidFill>
                          <a:srgbClr val="000000"/>
                        </a:solidFill>
                        <a:effectLst/>
                        <a:latin typeface="Arial" panose="020B0604020202020204" pitchFamily="34" charset="0"/>
                      </a:endParaRPr>
                    </a:p>
                  </a:txBody>
                  <a:tcPr marL="5137" marR="5137" marT="5137" marB="0" anchor="ctr"/>
                </a:tc>
                <a:tc rowSpan="2">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rowSpan="2">
                  <a:txBody>
                    <a:bodyPr/>
                    <a:lstStyle/>
                    <a:p>
                      <a:pPr algn="just" fontAlgn="ctr"/>
                      <a:r>
                        <a:rPr lang="es-EC" sz="600" u="none" strike="noStrike">
                          <a:effectLst/>
                        </a:rPr>
                        <a:t>8</a:t>
                      </a:r>
                      <a:endParaRPr lang="es-EC" sz="600" b="0" i="0" u="none" strike="noStrike">
                        <a:solidFill>
                          <a:srgbClr val="000000"/>
                        </a:solidFill>
                        <a:effectLst/>
                        <a:latin typeface="Arial" panose="020B0604020202020204" pitchFamily="34" charset="0"/>
                      </a:endParaRPr>
                    </a:p>
                  </a:txBody>
                  <a:tcPr marL="5137" marR="5137" marT="5137" marB="0" anchor="ctr"/>
                </a:tc>
                <a:tc rowSpan="2">
                  <a:txBody>
                    <a:bodyPr/>
                    <a:lstStyle/>
                    <a:p>
                      <a:pPr algn="just" fontAlgn="ctr"/>
                      <a:r>
                        <a:rPr lang="es-EC" sz="600" u="none" strike="noStrike">
                          <a:effectLst/>
                        </a:rPr>
                        <a:t>8</a:t>
                      </a:r>
                      <a:endParaRPr lang="es-EC" sz="600" b="0" i="0" u="none" strike="noStrike">
                        <a:solidFill>
                          <a:srgbClr val="000000"/>
                        </a:solidFill>
                        <a:effectLst/>
                        <a:latin typeface="Arial" panose="020B0604020202020204" pitchFamily="34" charset="0"/>
                      </a:endParaRPr>
                    </a:p>
                  </a:txBody>
                  <a:tcPr marL="5137" marR="5137" marT="5137" marB="0" anchor="ctr"/>
                </a:tc>
                <a:tc rowSpan="2">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rowSpan="2">
                  <a:txBody>
                    <a:bodyPr/>
                    <a:lstStyle/>
                    <a:p>
                      <a:pPr algn="just" fontAlgn="ctr"/>
                      <a:r>
                        <a:rPr lang="es-EC" sz="600" u="none" strike="noStrike">
                          <a:effectLst/>
                        </a:rPr>
                        <a:t>9</a:t>
                      </a:r>
                      <a:endParaRPr lang="es-EC" sz="600" b="0" i="0" u="none" strike="noStrike">
                        <a:solidFill>
                          <a:srgbClr val="000000"/>
                        </a:solidFill>
                        <a:effectLst/>
                        <a:latin typeface="Arial" panose="020B0604020202020204" pitchFamily="34" charset="0"/>
                      </a:endParaRPr>
                    </a:p>
                  </a:txBody>
                  <a:tcPr marL="5137" marR="5137" marT="5137" marB="0" anchor="ctr"/>
                </a:tc>
                <a:tc vMerge="1">
                  <a:txBody>
                    <a:bodyPr/>
                    <a:lstStyle/>
                    <a:p>
                      <a:endParaRPr lang="es-EC"/>
                    </a:p>
                  </a:txBody>
                  <a:tcPr/>
                </a:tc>
                <a:tc vMerge="1">
                  <a:txBody>
                    <a:bodyPr/>
                    <a:lstStyle/>
                    <a:p>
                      <a:endParaRPr lang="es-EC"/>
                    </a:p>
                  </a:txBody>
                  <a:tcPr/>
                </a:tc>
              </a:tr>
              <a:tr h="113021">
                <a:tc>
                  <a:txBody>
                    <a:bodyPr/>
                    <a:lstStyle/>
                    <a:p>
                      <a:pPr algn="just" fontAlgn="ctr"/>
                      <a:r>
                        <a:rPr lang="es-EC" sz="600" u="none" strike="noStrike">
                          <a:effectLst/>
                        </a:rPr>
                        <a:t>AMENAZAS</a:t>
                      </a:r>
                      <a:endParaRPr lang="es-EC" sz="600" b="1" i="0" u="none" strike="noStrike">
                        <a:solidFill>
                          <a:srgbClr val="000000"/>
                        </a:solidFill>
                        <a:effectLst/>
                        <a:latin typeface="Arial" panose="020B0604020202020204" pitchFamily="34" charset="0"/>
                      </a:endParaRPr>
                    </a:p>
                  </a:txBody>
                  <a:tcPr marL="5137" marR="5137" marT="5137"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13021">
                <a:tc gridSpan="8">
                  <a:txBody>
                    <a:bodyPr/>
                    <a:lstStyle/>
                    <a:p>
                      <a:pPr algn="just" fontAlgn="ctr"/>
                      <a:r>
                        <a:rPr lang="es-EC" sz="600" u="none" strike="noStrike">
                          <a:effectLst/>
                        </a:rPr>
                        <a:t>Nivel Gerencia</a:t>
                      </a:r>
                      <a:endParaRPr lang="es-EC" sz="600" b="1" i="0" u="none" strike="noStrike">
                        <a:solidFill>
                          <a:srgbClr val="000000"/>
                        </a:solidFill>
                        <a:effectLst/>
                        <a:latin typeface="Arial" panose="020B0604020202020204" pitchFamily="34" charset="0"/>
                      </a:endParaRPr>
                    </a:p>
                  </a:txBody>
                  <a:tcPr marL="5137" marR="5137" marT="51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7883">
                <a:tc>
                  <a:txBody>
                    <a:bodyPr/>
                    <a:lstStyle/>
                    <a:p>
                      <a:pPr algn="just" fontAlgn="ctr"/>
                      <a:r>
                        <a:rPr lang="es-EC" sz="600" u="none" strike="noStrike">
                          <a:effectLst/>
                        </a:rPr>
                        <a:t>Inestabilidad política.</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9</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7</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9</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7</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299</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P2</a:t>
                      </a:r>
                      <a:endParaRPr lang="es-EC" sz="600" b="0" i="0" u="none" strike="noStrike">
                        <a:solidFill>
                          <a:srgbClr val="000000"/>
                        </a:solidFill>
                        <a:effectLst/>
                        <a:latin typeface="Arial" panose="020B0604020202020204" pitchFamily="34" charset="0"/>
                      </a:endParaRPr>
                    </a:p>
                  </a:txBody>
                  <a:tcPr marL="5137" marR="5137" marT="5137" marB="0" anchor="ctr"/>
                </a:tc>
              </a:tr>
              <a:tr h="113021">
                <a:tc gridSpan="8">
                  <a:txBody>
                    <a:bodyPr/>
                    <a:lstStyle/>
                    <a:p>
                      <a:pPr algn="just" fontAlgn="ctr"/>
                      <a:r>
                        <a:rPr lang="es-EC" sz="600" u="none" strike="noStrike">
                          <a:effectLst/>
                        </a:rPr>
                        <a:t>Mercadeo</a:t>
                      </a:r>
                      <a:endParaRPr lang="es-EC" sz="600" b="1" i="0" u="none" strike="noStrike">
                        <a:solidFill>
                          <a:srgbClr val="000000"/>
                        </a:solidFill>
                        <a:effectLst/>
                        <a:latin typeface="Arial" panose="020B0604020202020204" pitchFamily="34" charset="0"/>
                      </a:endParaRPr>
                    </a:p>
                  </a:txBody>
                  <a:tcPr marL="5137" marR="5137" marT="51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19222">
                <a:tc>
                  <a:txBody>
                    <a:bodyPr/>
                    <a:lstStyle/>
                    <a:p>
                      <a:pPr algn="just" fontAlgn="ctr"/>
                      <a:r>
                        <a:rPr lang="es-EC" sz="600" u="none" strike="noStrike">
                          <a:effectLst/>
                        </a:rPr>
                        <a:t>Disminución del poder adquisitivo de las personas naturales y jurídicas el cual repercute en la abstinencia de compra.</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8</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5</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225</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P1</a:t>
                      </a:r>
                      <a:endParaRPr lang="es-EC" sz="600" b="0" i="0" u="none" strike="noStrike">
                        <a:solidFill>
                          <a:srgbClr val="000000"/>
                        </a:solidFill>
                        <a:effectLst/>
                        <a:latin typeface="Arial" panose="020B0604020202020204" pitchFamily="34" charset="0"/>
                      </a:endParaRPr>
                    </a:p>
                  </a:txBody>
                  <a:tcPr marL="5137" marR="5137" marT="5137" marB="0" anchor="ctr"/>
                </a:tc>
              </a:tr>
              <a:tr h="107883">
                <a:tc gridSpan="8">
                  <a:txBody>
                    <a:bodyPr/>
                    <a:lstStyle/>
                    <a:p>
                      <a:pPr algn="just" fontAlgn="ctr"/>
                      <a:r>
                        <a:rPr lang="es-EC" sz="600" u="none" strike="noStrike">
                          <a:effectLst/>
                        </a:rPr>
                        <a:t>Finanzas</a:t>
                      </a:r>
                      <a:endParaRPr lang="es-EC" sz="600" b="1" i="0" u="none" strike="noStrike">
                        <a:solidFill>
                          <a:srgbClr val="000000"/>
                        </a:solidFill>
                        <a:effectLst/>
                        <a:latin typeface="Arial" panose="020B0604020202020204" pitchFamily="34" charset="0"/>
                      </a:endParaRPr>
                    </a:p>
                  </a:txBody>
                  <a:tcPr marL="5137" marR="5137" marT="51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0984">
                <a:tc>
                  <a:txBody>
                    <a:bodyPr/>
                    <a:lstStyle/>
                    <a:p>
                      <a:pPr algn="just" fontAlgn="ctr"/>
                      <a:r>
                        <a:rPr lang="es-EC" sz="600" u="none" strike="noStrike">
                          <a:effectLst/>
                        </a:rPr>
                        <a:t>Falta de políticas de inversión en el mediano y largo precio</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4</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4</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3</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199</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P5</a:t>
                      </a:r>
                      <a:endParaRPr lang="es-EC" sz="600" b="0" i="0" u="none" strike="noStrike">
                        <a:solidFill>
                          <a:srgbClr val="000000"/>
                        </a:solidFill>
                        <a:effectLst/>
                        <a:latin typeface="Arial" panose="020B0604020202020204" pitchFamily="34" charset="0"/>
                      </a:endParaRPr>
                    </a:p>
                  </a:txBody>
                  <a:tcPr marL="5137" marR="5137" marT="5137" marB="0" anchor="ctr"/>
                </a:tc>
              </a:tr>
              <a:tr h="924714">
                <a:tc>
                  <a:txBody>
                    <a:bodyPr/>
                    <a:lstStyle/>
                    <a:p>
                      <a:pPr algn="just" fontAlgn="ctr"/>
                      <a:r>
                        <a:rPr lang="es-EC" sz="600" u="none" strike="noStrike">
                          <a:effectLst/>
                        </a:rPr>
                        <a:t>Incremento de la tasa arancelaria, el cual provoca un aumento de los costos variables de la empresa por consiguiente aumenta el costo del producto final. </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5</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6</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204</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P4</a:t>
                      </a:r>
                      <a:endParaRPr lang="es-EC" sz="600" b="0" i="0" u="none" strike="noStrike">
                        <a:solidFill>
                          <a:srgbClr val="000000"/>
                        </a:solidFill>
                        <a:effectLst/>
                        <a:latin typeface="Arial" panose="020B0604020202020204" pitchFamily="34" charset="0"/>
                      </a:endParaRPr>
                    </a:p>
                  </a:txBody>
                  <a:tcPr marL="5137" marR="5137" marT="5137" marB="0" anchor="ctr"/>
                </a:tc>
              </a:tr>
              <a:tr h="1027460">
                <a:tc>
                  <a:txBody>
                    <a:bodyPr/>
                    <a:lstStyle/>
                    <a:p>
                      <a:pPr algn="just" fontAlgn="ctr"/>
                      <a:r>
                        <a:rPr lang="es-EC" sz="600" u="none" strike="noStrike">
                          <a:effectLst/>
                        </a:rPr>
                        <a:t>Debido a la crisis económica que está sufriendo el Ecuador, la demanda de servicios de la construcción puede disminuir aún más es decir obliga a la empresa a disminuir su producción. </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10</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5</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6</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5</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7</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a:effectLst/>
                        </a:rPr>
                        <a:t>301</a:t>
                      </a:r>
                      <a:endParaRPr lang="es-EC" sz="600" b="0" i="0" u="none" strike="noStrike">
                        <a:solidFill>
                          <a:srgbClr val="000000"/>
                        </a:solidFill>
                        <a:effectLst/>
                        <a:latin typeface="Arial" panose="020B0604020202020204" pitchFamily="34" charset="0"/>
                      </a:endParaRPr>
                    </a:p>
                  </a:txBody>
                  <a:tcPr marL="5137" marR="5137" marT="5137" marB="0" anchor="ctr"/>
                </a:tc>
                <a:tc>
                  <a:txBody>
                    <a:bodyPr/>
                    <a:lstStyle/>
                    <a:p>
                      <a:pPr algn="just" fontAlgn="ctr"/>
                      <a:r>
                        <a:rPr lang="es-EC" sz="600" u="none" strike="noStrike" dirty="0">
                          <a:effectLst/>
                        </a:rPr>
                        <a:t>P3</a:t>
                      </a:r>
                      <a:endParaRPr lang="es-EC" sz="600" b="0" i="0" u="none" strike="noStrike" dirty="0">
                        <a:solidFill>
                          <a:srgbClr val="000000"/>
                        </a:solidFill>
                        <a:effectLst/>
                        <a:latin typeface="Arial" panose="020B0604020202020204" pitchFamily="34" charset="0"/>
                      </a:endParaRPr>
                    </a:p>
                  </a:txBody>
                  <a:tcPr marL="5137" marR="5137" marT="5137" marB="0" anchor="ctr"/>
                </a:tc>
              </a:tr>
            </a:tbl>
          </a:graphicData>
        </a:graphic>
      </p:graphicFrame>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1831867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0"/>
            <a:ext cx="8229600" cy="1143000"/>
          </a:xfrm>
        </p:spPr>
        <p:txBody>
          <a:bodyPr/>
          <a:lstStyle/>
          <a:p>
            <a:r>
              <a:rPr lang="es-EC" dirty="0" smtClean="0">
                <a:solidFill>
                  <a:schemeClr val="tx1"/>
                </a:solidFill>
              </a:rPr>
              <a:t>MATRIZ EFI</a:t>
            </a:r>
            <a:endParaRPr lang="es-EC" dirty="0">
              <a:solidFill>
                <a:schemeClr val="tx1"/>
              </a:solidFill>
            </a:endParaRPr>
          </a:p>
        </p:txBody>
      </p:sp>
      <p:sp>
        <p:nvSpPr>
          <p:cNvPr id="11" name="CuadroTexto 10"/>
          <p:cNvSpPr txBox="1"/>
          <p:nvPr/>
        </p:nvSpPr>
        <p:spPr>
          <a:xfrm>
            <a:off x="971600" y="1417638"/>
            <a:ext cx="7916266" cy="165132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EC" dirty="0"/>
          </a:p>
        </p:txBody>
      </p:sp>
      <p:pic>
        <p:nvPicPr>
          <p:cNvPr id="9" name="Imagen 8"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54" y="3789040"/>
            <a:ext cx="8208912" cy="609368"/>
          </a:xfrm>
          <a:prstGeom prst="rect">
            <a:avLst/>
          </a:prstGeom>
        </p:spPr>
      </p:pic>
      <p:sp>
        <p:nvSpPr>
          <p:cNvPr id="10" name="Marcador de contenido 9"/>
          <p:cNvSpPr>
            <a:spLocks noGrp="1"/>
          </p:cNvSpPr>
          <p:nvPr>
            <p:ph idx="1"/>
          </p:nvPr>
        </p:nvSpPr>
        <p:spPr>
          <a:xfrm>
            <a:off x="634280" y="1398588"/>
            <a:ext cx="8229600" cy="2249884"/>
          </a:xfrm>
        </p:spPr>
        <p:txBody>
          <a:bodyPr/>
          <a:lstStyle/>
          <a:p>
            <a:r>
              <a:rPr lang="es-EC" dirty="0" smtClean="0">
                <a:solidFill>
                  <a:schemeClr val="tx1"/>
                </a:solidFill>
              </a:rPr>
              <a:t>Significa </a:t>
            </a:r>
            <a:r>
              <a:rPr lang="es-EC" dirty="0">
                <a:solidFill>
                  <a:schemeClr val="tx1"/>
                </a:solidFill>
              </a:rPr>
              <a:t>una empresa en el que existen tanto fortalezas que puede utilizar en su estrategia, como debilidades que debe corregir, lo que significa que tiene un nivel competitivo medio</a:t>
            </a:r>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180265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79980" y="6897"/>
            <a:ext cx="8229600" cy="1143000"/>
          </a:xfrm>
        </p:spPr>
        <p:txBody>
          <a:bodyPr/>
          <a:lstStyle/>
          <a:p>
            <a:r>
              <a:rPr lang="es-EC" dirty="0" smtClean="0">
                <a:solidFill>
                  <a:schemeClr val="tx1"/>
                </a:solidFill>
              </a:rPr>
              <a:t>MATRIZ EFE</a:t>
            </a:r>
            <a:endParaRPr lang="es-EC" dirty="0">
              <a:solidFill>
                <a:schemeClr val="tx1"/>
              </a:solidFill>
            </a:endParaRPr>
          </a:p>
        </p:txBody>
      </p:sp>
      <p:sp>
        <p:nvSpPr>
          <p:cNvPr id="11" name="CuadroTexto 10"/>
          <p:cNvSpPr txBox="1"/>
          <p:nvPr/>
        </p:nvSpPr>
        <p:spPr>
          <a:xfrm>
            <a:off x="971600" y="1417638"/>
            <a:ext cx="7916266" cy="165132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EC" dirty="0"/>
          </a:p>
        </p:txBody>
      </p:sp>
      <p:sp>
        <p:nvSpPr>
          <p:cNvPr id="10" name="Marcador de contenido 9"/>
          <p:cNvSpPr>
            <a:spLocks noGrp="1"/>
          </p:cNvSpPr>
          <p:nvPr>
            <p:ph idx="1"/>
          </p:nvPr>
        </p:nvSpPr>
        <p:spPr>
          <a:xfrm>
            <a:off x="634280" y="1398588"/>
            <a:ext cx="8229600" cy="2249884"/>
          </a:xfrm>
        </p:spPr>
        <p:txBody>
          <a:bodyPr/>
          <a:lstStyle/>
          <a:p>
            <a:r>
              <a:rPr lang="es-EC" dirty="0" smtClean="0">
                <a:solidFill>
                  <a:schemeClr val="tx1"/>
                </a:solidFill>
              </a:rPr>
              <a:t>Significa </a:t>
            </a:r>
            <a:r>
              <a:rPr lang="es-EC" dirty="0">
                <a:solidFill>
                  <a:schemeClr val="tx1"/>
                </a:solidFill>
              </a:rPr>
              <a:t>un ambiente externo medio, en el que existen tanto oportunidades y amenazas que están balanceadas, para el cual la estrategia actual de la empresa está medianamente preparada</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86" y="3604442"/>
            <a:ext cx="7159694" cy="400622"/>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2873561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683568" y="1600201"/>
          <a:ext cx="8136905" cy="4280869"/>
        </p:xfrm>
        <a:graphic>
          <a:graphicData uri="http://schemas.openxmlformats.org/drawingml/2006/table">
            <a:tbl>
              <a:tblPr/>
              <a:tblGrid>
                <a:gridCol w="1061336"/>
                <a:gridCol w="371468"/>
                <a:gridCol w="512979"/>
                <a:gridCol w="1025957"/>
                <a:gridCol w="1025957"/>
                <a:gridCol w="1008268"/>
                <a:gridCol w="1008268"/>
                <a:gridCol w="1061336"/>
                <a:gridCol w="1061336"/>
              </a:tblGrid>
              <a:tr h="251872">
                <a:tc rowSpan="2">
                  <a:txBody>
                    <a:bodyPr/>
                    <a:lstStyle/>
                    <a:p>
                      <a:pPr algn="l" fontAlgn="ctr"/>
                      <a:r>
                        <a:rPr lang="es-EC" sz="800" b="1" i="0" u="none" strike="noStrike">
                          <a:solidFill>
                            <a:srgbClr val="000000"/>
                          </a:solidFill>
                          <a:effectLst/>
                          <a:latin typeface="Arial" panose="020B0604020202020204" pitchFamily="34" charset="0"/>
                        </a:rPr>
                        <a:t>Factores claves de éxito FCE</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fontAlgn="ctr"/>
                      <a:r>
                        <a:rPr lang="es-EC" sz="800" b="1" i="0" u="none" strike="noStrike">
                          <a:solidFill>
                            <a:srgbClr val="000000"/>
                          </a:solidFill>
                          <a:effectLst/>
                          <a:latin typeface="Arial" panose="020B0604020202020204" pitchFamily="34" charset="0"/>
                        </a:rPr>
                        <a:t>Importancia</a:t>
                      </a:r>
                    </a:p>
                  </a:txBody>
                  <a:tcPr marL="4298" marR="4298" marT="429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Arial" panose="020B0604020202020204" pitchFamily="34" charset="0"/>
                        </a:rPr>
                        <a:t>Importancia ponderada</a:t>
                      </a:r>
                    </a:p>
                  </a:txBody>
                  <a:tcPr marL="4298" marR="4298" marT="429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s-EC" sz="800" b="1" i="0" u="none" strike="noStrike">
                          <a:solidFill>
                            <a:srgbClr val="000000"/>
                          </a:solidFill>
                          <a:effectLst/>
                          <a:latin typeface="Arial" panose="020B0604020202020204" pitchFamily="34" charset="0"/>
                        </a:rPr>
                        <a:t>CONSTRUCTORA MUÑOZ DUQUE</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800" b="1" i="0" u="none" strike="noStrike">
                          <a:solidFill>
                            <a:srgbClr val="000000"/>
                          </a:solidFill>
                          <a:effectLst/>
                          <a:latin typeface="Arial" panose="020B0604020202020204" pitchFamily="34" charset="0"/>
                        </a:rPr>
                        <a:t>COMREY</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800" b="1" i="0" u="none" strike="noStrike">
                          <a:solidFill>
                            <a:srgbClr val="000000"/>
                          </a:solidFill>
                          <a:effectLst/>
                          <a:latin typeface="Arial" panose="020B0604020202020204" pitchFamily="34" charset="0"/>
                        </a:rPr>
                        <a:t>ASERRADERO Y COMERCIAL SAN JORGE </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0402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700" b="1" i="0" u="none" strike="noStrike">
                          <a:solidFill>
                            <a:srgbClr val="000000"/>
                          </a:solidFill>
                          <a:effectLst/>
                          <a:latin typeface="Arial" panose="020B0604020202020204" pitchFamily="34" charset="0"/>
                        </a:rPr>
                        <a:t>Calificación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Puntuación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Calificación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Puntuación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Calificación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Puntuación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844">
                <a:tc>
                  <a:txBody>
                    <a:bodyPr/>
                    <a:lstStyle/>
                    <a:p>
                      <a:pPr algn="l" fontAlgn="ctr"/>
                      <a:r>
                        <a:rPr lang="es-EC" sz="800" b="0" i="0" u="none" strike="noStrike">
                          <a:solidFill>
                            <a:srgbClr val="000000"/>
                          </a:solidFill>
                          <a:effectLst/>
                          <a:latin typeface="Arial" panose="020B0604020202020204" pitchFamily="34" charset="0"/>
                        </a:rPr>
                        <a:t>La empresa emplea materia prima de calidad para la operación de sus actividades</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10</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dirty="0">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0,85106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0,85106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0,851064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893">
                <a:tc>
                  <a:txBody>
                    <a:bodyPr/>
                    <a:lstStyle/>
                    <a:p>
                      <a:pPr algn="l" fontAlgn="ctr"/>
                      <a:r>
                        <a:rPr lang="es-EC" sz="800" b="0" i="0" u="none" strike="noStrike">
                          <a:solidFill>
                            <a:srgbClr val="000000"/>
                          </a:solidFill>
                          <a:effectLst/>
                          <a:latin typeface="Arial" panose="020B0604020202020204" pitchFamily="34" charset="0"/>
                        </a:rPr>
                        <a:t>La empresa cuenta con manual de procesos, haciéndola más productiva</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8</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0,68085</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0,34043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0,170213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971">
                <a:tc>
                  <a:txBody>
                    <a:bodyPr/>
                    <a:lstStyle/>
                    <a:p>
                      <a:pPr algn="l" fontAlgn="ctr"/>
                      <a:r>
                        <a:rPr lang="es-EC" sz="800" b="0" i="0" u="none" strike="noStrike">
                          <a:solidFill>
                            <a:srgbClr val="000000"/>
                          </a:solidFill>
                          <a:effectLst/>
                          <a:latin typeface="Arial" panose="020B0604020202020204" pitchFamily="34" charset="0"/>
                        </a:rPr>
                        <a:t>Optimización de procesos productivos para la construcción.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10</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0,85106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0,6383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0,425532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967">
                <a:tc>
                  <a:txBody>
                    <a:bodyPr/>
                    <a:lstStyle/>
                    <a:p>
                      <a:pPr algn="l" fontAlgn="ctr"/>
                      <a:r>
                        <a:rPr lang="es-EC" sz="800" b="0" i="0" u="none" strike="noStrike">
                          <a:solidFill>
                            <a:srgbClr val="000000"/>
                          </a:solidFill>
                          <a:effectLst/>
                          <a:latin typeface="Arial" panose="020B0604020202020204" pitchFamily="34" charset="0"/>
                        </a:rPr>
                        <a:t>Desarrollo de proyectos inmobiliarios con alto grado de innovación.</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10</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0,85106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0,6383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0,212766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77">
                <a:tc>
                  <a:txBody>
                    <a:bodyPr/>
                    <a:lstStyle/>
                    <a:p>
                      <a:pPr algn="l" fontAlgn="ctr"/>
                      <a:r>
                        <a:rPr lang="es-EC" sz="800" b="0" i="0" u="none" strike="noStrike">
                          <a:solidFill>
                            <a:srgbClr val="000000"/>
                          </a:solidFill>
                          <a:effectLst/>
                          <a:latin typeface="Arial" panose="020B0604020202020204" pitchFamily="34" charset="0"/>
                        </a:rPr>
                        <a:t>diversidad de proveedores de materia prima</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9</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0,2</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0,76596</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3</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0,57447</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0,191489</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61">
                <a:tc>
                  <a:txBody>
                    <a:bodyPr/>
                    <a:lstStyle/>
                    <a:p>
                      <a:pPr algn="l" fontAlgn="ctr"/>
                      <a:r>
                        <a:rPr lang="es-EC" sz="800" b="0" i="0" u="none" strike="noStrike">
                          <a:solidFill>
                            <a:srgbClr val="000000"/>
                          </a:solidFill>
                          <a:effectLst/>
                          <a:latin typeface="Arial" panose="020B0604020202020204" pitchFamily="34" charset="0"/>
                        </a:rPr>
                        <a:t>TOTAL</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47</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1</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800" b="0" i="0" u="none" strike="noStrike">
                          <a:solidFill>
                            <a:srgbClr val="000000"/>
                          </a:solidFill>
                          <a:effectLst/>
                          <a:latin typeface="Arial" panose="020B0604020202020204" pitchFamily="34" charset="0"/>
                        </a:rPr>
                        <a:t> </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4,0</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800" b="0" i="0" u="none" strike="noStrike">
                          <a:solidFill>
                            <a:srgbClr val="000000"/>
                          </a:solidFill>
                          <a:effectLst/>
                          <a:latin typeface="Arial" panose="020B0604020202020204" pitchFamily="34" charset="0"/>
                        </a:rPr>
                        <a:t> </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a:solidFill>
                            <a:srgbClr val="000000"/>
                          </a:solidFill>
                          <a:effectLst/>
                          <a:latin typeface="Arial" panose="020B0604020202020204" pitchFamily="34" charset="0"/>
                        </a:rPr>
                        <a:t>3,0</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800" b="0" i="0" u="none" strike="noStrike">
                          <a:solidFill>
                            <a:srgbClr val="000000"/>
                          </a:solidFill>
                          <a:effectLst/>
                          <a:latin typeface="Arial" panose="020B0604020202020204" pitchFamily="34" charset="0"/>
                        </a:rPr>
                        <a:t> </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C" sz="800" b="0" i="0" u="none" strike="noStrike" dirty="0">
                          <a:solidFill>
                            <a:srgbClr val="000000"/>
                          </a:solidFill>
                          <a:effectLst/>
                          <a:latin typeface="Arial" panose="020B0604020202020204" pitchFamily="34" charset="0"/>
                        </a:rPr>
                        <a:t>1,9</a:t>
                      </a:r>
                    </a:p>
                  </a:txBody>
                  <a:tcPr marL="4298" marR="4298" marT="4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a:xfrm>
            <a:off x="586281" y="21760"/>
            <a:ext cx="8229600" cy="1143000"/>
          </a:xfrm>
        </p:spPr>
        <p:txBody>
          <a:bodyPr/>
          <a:lstStyle/>
          <a:p>
            <a:r>
              <a:rPr lang="es-EC" dirty="0" smtClean="0">
                <a:solidFill>
                  <a:schemeClr val="tx1"/>
                </a:solidFill>
              </a:rPr>
              <a:t>MATRIZ DE PERFIL COMPETITIVO</a:t>
            </a:r>
            <a:endParaRPr lang="es-EC" dirty="0">
              <a:solidFill>
                <a:schemeClr val="tx1"/>
              </a:solidFill>
            </a:endParaRP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1734222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nvPr>
        </p:nvGraphicFramePr>
        <p:xfrm>
          <a:off x="395536" y="260648"/>
          <a:ext cx="547260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386352" y="4763478"/>
            <a:ext cx="7704856" cy="1477328"/>
          </a:xfrm>
          <a:prstGeom prst="rect">
            <a:avLst/>
          </a:prstGeom>
          <a:noFill/>
        </p:spPr>
        <p:txBody>
          <a:bodyPr wrap="square" rtlCol="0">
            <a:spAutoFit/>
          </a:bodyPr>
          <a:lstStyle/>
          <a:p>
            <a:r>
              <a:rPr lang="es-EC" dirty="0" smtClean="0"/>
              <a:t>La </a:t>
            </a:r>
            <a:r>
              <a:rPr lang="es-EC" dirty="0"/>
              <a:t>empresa se encuentra en una posición excelente para utilizar sus fortalezas </a:t>
            </a:r>
            <a:r>
              <a:rPr lang="es-EC" dirty="0" smtClean="0"/>
              <a:t>internas.</a:t>
            </a:r>
            <a:endParaRPr lang="es-EC" dirty="0"/>
          </a:p>
          <a:p>
            <a:r>
              <a:rPr lang="es-EC" dirty="0"/>
              <a:t>1) aprovechar las oportunidades externas</a:t>
            </a:r>
          </a:p>
          <a:p>
            <a:r>
              <a:rPr lang="es-EC" dirty="0"/>
              <a:t>2) superar las debilidades internas</a:t>
            </a:r>
          </a:p>
          <a:p>
            <a:r>
              <a:rPr lang="es-EC" dirty="0"/>
              <a:t>3) evitar las amenazas externas. </a:t>
            </a:r>
          </a:p>
        </p:txBody>
      </p:sp>
      <p:graphicFrame>
        <p:nvGraphicFramePr>
          <p:cNvPr id="8" name="Tabla 7"/>
          <p:cNvGraphicFramePr>
            <a:graphicFrameLocks noGrp="1"/>
          </p:cNvGraphicFramePr>
          <p:nvPr>
            <p:extLst/>
          </p:nvPr>
        </p:nvGraphicFramePr>
        <p:xfrm>
          <a:off x="5877328" y="476672"/>
          <a:ext cx="2943144" cy="1664970"/>
        </p:xfrm>
        <a:graphic>
          <a:graphicData uri="http://schemas.openxmlformats.org/drawingml/2006/table">
            <a:tbl>
              <a:tblPr/>
              <a:tblGrid>
                <a:gridCol w="840898"/>
                <a:gridCol w="2102246"/>
              </a:tblGrid>
              <a:tr h="285750">
                <a:tc gridSpan="2">
                  <a:txBody>
                    <a:bodyPr/>
                    <a:lstStyle/>
                    <a:p>
                      <a:pPr algn="ctr" fontAlgn="b"/>
                      <a:r>
                        <a:rPr lang="es-EC" sz="1100" b="1" i="0" u="none" strike="noStrike">
                          <a:solidFill>
                            <a:srgbClr val="000000"/>
                          </a:solidFill>
                          <a:effectLst/>
                          <a:latin typeface="Calibri" panose="020F0502020204030204" pitchFamily="34" charset="0"/>
                        </a:rPr>
                        <a:t>CONCLUSIONES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276225">
                <a:tc>
                  <a:txBody>
                    <a:bodyPr/>
                    <a:lstStyle/>
                    <a:p>
                      <a:pPr algn="l" fontAlgn="b"/>
                      <a:r>
                        <a:rPr lang="es-EC" sz="1100" b="0" i="0" u="none" strike="noStrike">
                          <a:solidFill>
                            <a:srgbClr val="000000"/>
                          </a:solidFill>
                          <a:effectLst/>
                          <a:latin typeface="Calibri" panose="020F0502020204030204" pitchFamily="34" charset="0"/>
                        </a:rPr>
                        <a:t>Fuerza Financiera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41">
                <a:tc>
                  <a:txBody>
                    <a:bodyPr/>
                    <a:lstStyle/>
                    <a:p>
                      <a:pPr algn="l" fontAlgn="b"/>
                      <a:r>
                        <a:rPr lang="es-EC" sz="1100" b="0" i="0" u="none" strike="noStrike">
                          <a:solidFill>
                            <a:srgbClr val="000000"/>
                          </a:solidFill>
                          <a:effectLst/>
                          <a:latin typeface="Calibri" panose="020F0502020204030204" pitchFamily="34" charset="0"/>
                        </a:rPr>
                        <a:t>Fuerza Industria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0" i="0" u="none" strike="noStrike">
                          <a:solidFill>
                            <a:srgbClr val="000000"/>
                          </a:solidFill>
                          <a:effectLst/>
                          <a:latin typeface="Calibri" panose="020F0502020204030204" pitchFamily="34" charset="0"/>
                        </a:rPr>
                        <a:t>Estabilidad del Ambiente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0" i="0" u="none" strike="noStrike">
                          <a:solidFill>
                            <a:srgbClr val="000000"/>
                          </a:solidFill>
                          <a:effectLst/>
                          <a:latin typeface="Calibri" panose="020F0502020204030204" pitchFamily="34" charset="0"/>
                        </a:rPr>
                        <a:t>Ventaja Competitiva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dirty="0">
                          <a:solidFill>
                            <a:srgbClr val="000000"/>
                          </a:solidFill>
                          <a:effectLst/>
                          <a:latin typeface="Calibri" panose="020F0502020204030204" pitchFamily="34" charset="0"/>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a 8"/>
          <p:cNvGraphicFramePr>
            <a:graphicFrameLocks noGrp="1"/>
          </p:cNvGraphicFramePr>
          <p:nvPr>
            <p:extLst/>
          </p:nvPr>
        </p:nvGraphicFramePr>
        <p:xfrm>
          <a:off x="6804248" y="2548773"/>
          <a:ext cx="1524000" cy="942975"/>
        </p:xfrm>
        <a:graphic>
          <a:graphicData uri="http://schemas.openxmlformats.org/drawingml/2006/table">
            <a:tbl>
              <a:tblPr/>
              <a:tblGrid>
                <a:gridCol w="762000"/>
                <a:gridCol w="762000"/>
              </a:tblGrid>
              <a:tr h="285750">
                <a:tc>
                  <a:txBody>
                    <a:bodyPr/>
                    <a:lstStyle/>
                    <a:p>
                      <a:pPr algn="l" fontAlgn="b"/>
                      <a:r>
                        <a:rPr lang="es-EC" sz="1100" b="1" i="0" u="none" strike="noStrike">
                          <a:solidFill>
                            <a:srgbClr val="000000"/>
                          </a:solidFill>
                          <a:effectLst/>
                          <a:latin typeface="Calibri" panose="020F0502020204030204" pitchFamily="34" charset="0"/>
                        </a:rPr>
                        <a:t>Eje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Eje 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EC"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s-EC" sz="1100" b="0" i="0" u="none" strike="noStrike">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100" b="0" i="0" u="none" strike="noStrike">
                          <a:solidFill>
                            <a:srgbClr val="000000"/>
                          </a:solidFill>
                          <a:effectLst/>
                          <a:latin typeface="Calibri" panose="020F0502020204030204" pitchFamily="34" charset="0"/>
                        </a:rPr>
                        <a:t>FI-VC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0" i="0" u="none" strike="noStrike" dirty="0">
                          <a:solidFill>
                            <a:srgbClr val="000000"/>
                          </a:solidFill>
                          <a:effectLst/>
                          <a:latin typeface="Calibri" panose="020F0502020204030204" pitchFamily="34" charset="0"/>
                        </a:rPr>
                        <a:t>FF-EA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1859770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04" y="836712"/>
            <a:ext cx="4743136" cy="4660235"/>
          </a:xfrm>
        </p:spPr>
      </p:pic>
      <p:graphicFrame>
        <p:nvGraphicFramePr>
          <p:cNvPr id="7" name="Tabla 6"/>
          <p:cNvGraphicFramePr>
            <a:graphicFrameLocks noGrp="1"/>
          </p:cNvGraphicFramePr>
          <p:nvPr>
            <p:extLst/>
          </p:nvPr>
        </p:nvGraphicFramePr>
        <p:xfrm>
          <a:off x="201520" y="5456693"/>
          <a:ext cx="1524000" cy="767715"/>
        </p:xfrm>
        <a:graphic>
          <a:graphicData uri="http://schemas.openxmlformats.org/drawingml/2006/table">
            <a:tbl>
              <a:tblPr/>
              <a:tblGrid>
                <a:gridCol w="762000"/>
                <a:gridCol w="762000"/>
              </a:tblGrid>
              <a:tr h="0">
                <a:tc>
                  <a:txBody>
                    <a:bodyPr/>
                    <a:lstStyle/>
                    <a:p>
                      <a:pPr algn="l" fontAlgn="b"/>
                      <a:r>
                        <a:rPr lang="es-EC" sz="1100" b="1" i="0" u="none" strike="noStrike">
                          <a:solidFill>
                            <a:srgbClr val="000000"/>
                          </a:solidFill>
                          <a:effectLst/>
                          <a:latin typeface="Calibri" panose="020F0502020204030204" pitchFamily="34" charset="0"/>
                        </a:rPr>
                        <a:t>Eje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Eje 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r" fontAlgn="b"/>
                      <a:r>
                        <a:rPr lang="es-EC"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r" fontAlgn="b"/>
                      <a:r>
                        <a:rPr lang="es-EC" sz="1100" b="0" i="0" u="none" strike="noStrike">
                          <a:solidFill>
                            <a:srgbClr val="000000"/>
                          </a:solidFill>
                          <a:effectLst/>
                          <a:latin typeface="Calibri" panose="020F0502020204030204" pitchFamily="34" charset="0"/>
                        </a:rPr>
                        <a:t>57,1428571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dirty="0">
                          <a:solidFill>
                            <a:srgbClr val="000000"/>
                          </a:solidFill>
                          <a:effectLst/>
                          <a:latin typeface="Calibri" panose="020F0502020204030204" pitchFamily="34" charset="0"/>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CuadroTexto 7"/>
          <p:cNvSpPr txBox="1"/>
          <p:nvPr/>
        </p:nvSpPr>
        <p:spPr>
          <a:xfrm>
            <a:off x="2915816" y="4797152"/>
            <a:ext cx="504056" cy="369332"/>
          </a:xfrm>
          <a:prstGeom prst="rect">
            <a:avLst/>
          </a:prstGeom>
          <a:solidFill>
            <a:schemeClr val="bg1"/>
          </a:solidFill>
          <a:ln>
            <a:noFill/>
          </a:ln>
        </p:spPr>
        <p:txBody>
          <a:bodyPr wrap="square" rtlCol="0">
            <a:spAutoFit/>
          </a:bodyPr>
          <a:lstStyle/>
          <a:p>
            <a:endParaRPr lang="es-EC" dirty="0"/>
          </a:p>
        </p:txBody>
      </p:sp>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353" y="44624"/>
            <a:ext cx="3753935" cy="936104"/>
          </a:xfrm>
          <a:prstGeom prst="rect">
            <a:avLst/>
          </a:prstGeom>
        </p:spPr>
      </p:pic>
      <p:pic>
        <p:nvPicPr>
          <p:cNvPr id="11" name="Imagen 10"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305" y="1288622"/>
            <a:ext cx="3753983" cy="2867706"/>
          </a:xfrm>
          <a:prstGeom prst="rect">
            <a:avLst/>
          </a:prstGeom>
        </p:spPr>
      </p:pic>
      <p:pic>
        <p:nvPicPr>
          <p:cNvPr id="12" name="Imagen 11"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305" y="4369166"/>
            <a:ext cx="3892199" cy="1457528"/>
          </a:xfrm>
          <a:prstGeom prst="rect">
            <a:avLst/>
          </a:prstGeom>
        </p:spPr>
      </p:pic>
      <p:pic>
        <p:nvPicPr>
          <p:cNvPr id="9" name="Imagen 8"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2604304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83568" y="-29206"/>
            <a:ext cx="8229600" cy="1143000"/>
          </a:xfrm>
        </p:spPr>
        <p:txBody>
          <a:bodyPr/>
          <a:lstStyle/>
          <a:p>
            <a:r>
              <a:rPr lang="es-ES" dirty="0">
                <a:solidFill>
                  <a:schemeClr val="tx1"/>
                </a:solidFill>
                <a:cs typeface="Times New Roman" panose="02020603050405020304" pitchFamily="18" charset="0"/>
              </a:rPr>
              <a:t>Objetivos</a:t>
            </a:r>
          </a:p>
        </p:txBody>
      </p:sp>
      <p:sp>
        <p:nvSpPr>
          <p:cNvPr id="5" name="CuadroTexto 4"/>
          <p:cNvSpPr txBox="1"/>
          <p:nvPr/>
        </p:nvSpPr>
        <p:spPr>
          <a:xfrm>
            <a:off x="457200" y="836712"/>
            <a:ext cx="8075240" cy="1107996"/>
          </a:xfrm>
          <a:prstGeom prst="rect">
            <a:avLst/>
          </a:prstGeom>
          <a:noFill/>
        </p:spPr>
        <p:txBody>
          <a:bodyPr wrap="square" rtlCol="0">
            <a:spAutoFit/>
          </a:bodyPr>
          <a:lstStyle/>
          <a:p>
            <a:r>
              <a:rPr lang="es-EC" b="1" i="1" dirty="0"/>
              <a:t>Objetivo general</a:t>
            </a:r>
          </a:p>
          <a:p>
            <a:endParaRPr lang="es-EC" sz="1600" dirty="0"/>
          </a:p>
          <a:p>
            <a:pPr algn="just"/>
            <a:r>
              <a:rPr lang="es-ES" sz="1600" dirty="0" smtClean="0"/>
              <a:t>Valorar cuantitativamente la gestión estratégica desarrollada por las PYMES del sector de la construcción en los cantones Quito y Rumiñahui en el periodo 2016 -2017</a:t>
            </a:r>
            <a:endParaRPr lang="es-EC" sz="1600" dirty="0"/>
          </a:p>
        </p:txBody>
      </p:sp>
      <p:sp>
        <p:nvSpPr>
          <p:cNvPr id="6" name="Rectángulo 5"/>
          <p:cNvSpPr/>
          <p:nvPr/>
        </p:nvSpPr>
        <p:spPr>
          <a:xfrm>
            <a:off x="457200" y="2221707"/>
            <a:ext cx="8075240" cy="2369880"/>
          </a:xfrm>
          <a:prstGeom prst="rect">
            <a:avLst/>
          </a:prstGeom>
        </p:spPr>
        <p:txBody>
          <a:bodyPr wrap="square">
            <a:spAutoFit/>
          </a:bodyPr>
          <a:lstStyle/>
          <a:p>
            <a:pPr algn="just">
              <a:lnSpc>
                <a:spcPct val="200000"/>
              </a:lnSpc>
              <a:spcBef>
                <a:spcPts val="1000"/>
              </a:spcBef>
              <a:spcAft>
                <a:spcPts val="0"/>
              </a:spcAft>
            </a:pPr>
            <a:r>
              <a:rPr lang="es-EC" b="1" i="1" dirty="0">
                <a:solidFill>
                  <a:srgbClr val="000000"/>
                </a:solidFill>
                <a:latin typeface="+mj-lt"/>
                <a:ea typeface="Times New Roman" panose="02020603050405020304" pitchFamily="18" charset="0"/>
                <a:cs typeface="Times New Roman" panose="02020603050405020304" pitchFamily="18" charset="0"/>
              </a:rPr>
              <a:t>Objetivos específicos</a:t>
            </a:r>
          </a:p>
          <a:p>
            <a:pPr marL="285750" lvl="0" indent="-285750">
              <a:buFont typeface="Arial" panose="020B0604020202020204" pitchFamily="34" charset="0"/>
              <a:buChar char="•"/>
            </a:pPr>
            <a:r>
              <a:rPr lang="es-ES" sz="1600" dirty="0" smtClean="0"/>
              <a:t>Determinar las categorías a través de las cuales se puede medir la gestión estratégica en las PYMES del sector de la construcción en los cantones Quito y Rumiñahui</a:t>
            </a:r>
          </a:p>
          <a:p>
            <a:pPr marL="285750" lvl="0" indent="-285750">
              <a:buFont typeface="Arial" panose="020B0604020202020204" pitchFamily="34" charset="0"/>
              <a:buChar char="•"/>
            </a:pPr>
            <a:r>
              <a:rPr lang="es-ES" sz="1600" dirty="0" smtClean="0"/>
              <a:t>Identificar los efectos de la gestión estratégica en las organizaciones de las Pymes del sector de la construcción</a:t>
            </a:r>
          </a:p>
          <a:p>
            <a:pPr marL="285750" lvl="0" indent="-285750">
              <a:buFont typeface="Arial" panose="020B0604020202020204" pitchFamily="34" charset="0"/>
              <a:buChar char="•"/>
            </a:pPr>
            <a:r>
              <a:rPr lang="es-ES" sz="1600" dirty="0" smtClean="0"/>
              <a:t>Plantear el modelo de Gestión estratégica para las PYMES del sector de la construcción en los cantones Quito y Rumiñahui.</a:t>
            </a:r>
          </a:p>
        </p:txBody>
      </p:sp>
    </p:spTree>
    <p:extLst>
      <p:ext uri="{BB962C8B-B14F-4D97-AF65-F5344CB8AC3E}">
        <p14:creationId xmlns:p14="http://schemas.microsoft.com/office/powerpoint/2010/main" val="2147245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808" y="1124744"/>
            <a:ext cx="8414672" cy="4680520"/>
          </a:xfrm>
        </p:spPr>
      </p:pic>
      <p:sp>
        <p:nvSpPr>
          <p:cNvPr id="3" name="Título 2"/>
          <p:cNvSpPr>
            <a:spLocks noGrp="1"/>
          </p:cNvSpPr>
          <p:nvPr>
            <p:ph type="title"/>
          </p:nvPr>
        </p:nvSpPr>
        <p:spPr>
          <a:xfrm>
            <a:off x="477808" y="21760"/>
            <a:ext cx="8229600" cy="1143000"/>
          </a:xfrm>
        </p:spPr>
        <p:txBody>
          <a:bodyPr/>
          <a:lstStyle/>
          <a:p>
            <a:r>
              <a:rPr lang="es-EC" dirty="0" smtClean="0">
                <a:solidFill>
                  <a:schemeClr val="tx1"/>
                </a:solidFill>
              </a:rPr>
              <a:t>MATRIZ INTERNA -EXTERNA</a:t>
            </a:r>
            <a:endParaRPr lang="es-EC" dirty="0">
              <a:solidFill>
                <a:schemeClr val="tx1"/>
              </a:solidFill>
            </a:endParaRPr>
          </a:p>
        </p:txBody>
      </p:sp>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776481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14400" y="40080"/>
            <a:ext cx="8229600" cy="1143000"/>
          </a:xfrm>
        </p:spPr>
        <p:txBody>
          <a:bodyPr/>
          <a:lstStyle/>
          <a:p>
            <a:r>
              <a:rPr lang="es-EC" dirty="0" smtClean="0">
                <a:solidFill>
                  <a:schemeClr val="tx1"/>
                </a:solidFill>
              </a:rPr>
              <a:t>MATRIZ DE LA ESTRATEGIA PRINCIPAL</a:t>
            </a:r>
            <a:endParaRPr lang="es-EC" dirty="0">
              <a:solidFill>
                <a:schemeClr val="tx1"/>
              </a:solidFill>
            </a:endParaRPr>
          </a:p>
        </p:txBody>
      </p:sp>
      <p:graphicFrame>
        <p:nvGraphicFramePr>
          <p:cNvPr id="4" name="Marcador de contenido 3"/>
          <p:cNvGraphicFramePr>
            <a:graphicFrameLocks noGrp="1"/>
          </p:cNvGraphicFramePr>
          <p:nvPr>
            <p:ph idx="1"/>
            <p:extLst/>
          </p:nvPr>
        </p:nvGraphicFramePr>
        <p:xfrm>
          <a:off x="457200" y="1196752"/>
          <a:ext cx="8099280" cy="4929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nvPr>
        </p:nvGraphicFramePr>
        <p:xfrm>
          <a:off x="5825980" y="4437112"/>
          <a:ext cx="2730500" cy="762000"/>
        </p:xfrm>
        <a:graphic>
          <a:graphicData uri="http://schemas.openxmlformats.org/drawingml/2006/table">
            <a:tbl>
              <a:tblPr/>
              <a:tblGrid>
                <a:gridCol w="1208270"/>
                <a:gridCol w="761115"/>
                <a:gridCol w="761115"/>
              </a:tblGrid>
              <a:tr h="190500">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100" b="1" i="0" u="none" strike="noStrike">
                          <a:solidFill>
                            <a:srgbClr val="000000"/>
                          </a:solidFill>
                          <a:effectLst/>
                          <a:latin typeface="Calibri" panose="020F0502020204030204" pitchFamily="34" charset="0"/>
                        </a:rPr>
                        <a:t>Eje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Eje 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0" i="0" u="none" strike="noStrike">
                          <a:solidFill>
                            <a:srgbClr val="000000"/>
                          </a:solidFill>
                          <a:effectLst/>
                          <a:latin typeface="Calibri" panose="020F0502020204030204" pitchFamily="34" charset="0"/>
                        </a:rPr>
                        <a:t>AYC SAN JORGE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100" b="0" i="0" u="none" strike="noStrike">
                          <a:solidFill>
                            <a:srgbClr val="000000"/>
                          </a:solidFill>
                          <a:effectLst/>
                          <a:latin typeface="Calibri" panose="020F0502020204030204" pitchFamily="34" charset="0"/>
                        </a:rPr>
                        <a:t>1,85106383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effectLst/>
                          <a:latin typeface="Calibri" panose="020F0502020204030204" pitchFamily="34" charset="0"/>
                        </a:rPr>
                        <a:t>57,1428571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es-EC" sz="1100" b="0" i="0" u="none" strike="noStrike">
                          <a:solidFill>
                            <a:srgbClr val="000000"/>
                          </a:solidFill>
                          <a:effectLst/>
                          <a:latin typeface="Calibri" panose="020F0502020204030204" pitchFamily="34" charset="0"/>
                        </a:rPr>
                        <a:t>CONSTRUCTORA DUQUE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100" b="0" i="0" u="none" strike="noStrike" dirty="0">
                          <a:solidFill>
                            <a:srgbClr val="000000"/>
                          </a:solidFill>
                          <a:effectLst/>
                          <a:latin typeface="Calibri" panose="020F0502020204030204" pitchFamily="34" charset="0"/>
                        </a:rPr>
                        <a:t>37,04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Imagen 6"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829911"/>
            <a:ext cx="720080" cy="706338"/>
          </a:xfrm>
          <a:prstGeom prst="rect">
            <a:avLst/>
          </a:prstGeom>
        </p:spPr>
      </p:pic>
    </p:spTree>
    <p:extLst>
      <p:ext uri="{BB962C8B-B14F-4D97-AF65-F5344CB8AC3E}">
        <p14:creationId xmlns:p14="http://schemas.microsoft.com/office/powerpoint/2010/main" val="1960392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457201" y="1417640"/>
          <a:ext cx="8229598" cy="4048025"/>
        </p:xfrm>
        <a:graphic>
          <a:graphicData uri="http://schemas.openxmlformats.org/drawingml/2006/table">
            <a:tbl>
              <a:tblPr/>
              <a:tblGrid>
                <a:gridCol w="1064468"/>
                <a:gridCol w="884195"/>
                <a:gridCol w="686754"/>
                <a:gridCol w="686754"/>
                <a:gridCol w="881334"/>
                <a:gridCol w="884195"/>
                <a:gridCol w="884195"/>
                <a:gridCol w="884195"/>
                <a:gridCol w="686754"/>
                <a:gridCol w="686754"/>
              </a:tblGrid>
              <a:tr h="233540">
                <a:tc>
                  <a:txBody>
                    <a:bodyPr/>
                    <a:lstStyle/>
                    <a:p>
                      <a:pPr algn="l"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ctr"/>
                      <a:r>
                        <a:rPr lang="es-EC" sz="1100" b="0" i="0" u="none" strike="noStrike">
                          <a:solidFill>
                            <a:srgbClr val="404040"/>
                          </a:solidFill>
                          <a:effectLst/>
                          <a:latin typeface="Arial" panose="020B0604020202020204" pitchFamily="34" charset="0"/>
                        </a:rPr>
                        <a:t>Alternativas estratégicas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9764">
                <a:tc rowSpan="2">
                  <a:txBody>
                    <a:bodyPr/>
                    <a:lstStyle/>
                    <a:p>
                      <a:pPr algn="ctr" fontAlgn="ctr"/>
                      <a:r>
                        <a:rPr lang="es-EC" sz="1100" b="1" i="0" u="none" strike="noStrike">
                          <a:solidFill>
                            <a:srgbClr val="404040"/>
                          </a:solidFill>
                          <a:effectLst/>
                          <a:latin typeface="Arial" panose="020B0604020202020204" pitchFamily="34" charset="0"/>
                        </a:rPr>
                        <a:t>Factores clave</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1100" b="1" i="0" u="none" strike="noStrike">
                          <a:solidFill>
                            <a:srgbClr val="404040"/>
                          </a:solidFill>
                          <a:effectLst/>
                          <a:latin typeface="Arial" panose="020B0604020202020204" pitchFamily="34" charset="0"/>
                        </a:rPr>
                        <a:t>Valor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s-EC" sz="1100" b="0" i="0" u="none" strike="noStrike">
                          <a:solidFill>
                            <a:srgbClr val="404040"/>
                          </a:solidFill>
                          <a:effectLst/>
                          <a:latin typeface="Arial" panose="020B0604020202020204" pitchFamily="34" charset="0"/>
                        </a:rPr>
                        <a:t>PENETRACION DEL MERCADO</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l" fontAlgn="ctr"/>
                      <a:r>
                        <a:rPr lang="es-EC" sz="1100" b="0" i="0" u="none" strike="noStrike">
                          <a:solidFill>
                            <a:srgbClr val="404040"/>
                          </a:solidFill>
                          <a:effectLst/>
                          <a:latin typeface="Arial" panose="020B0604020202020204" pitchFamily="34" charset="0"/>
                        </a:rPr>
                        <a:t>CONSERVAR Y MANTENER LAS ESTRATEGIAS EFE Y EFI</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1100" b="0" i="0" u="none" strike="noStrike">
                          <a:solidFill>
                            <a:srgbClr val="404040"/>
                          </a:solidFill>
                          <a:effectLst/>
                          <a:latin typeface="Arial" panose="020B0604020202020204" pitchFamily="34" charset="0"/>
                        </a:rPr>
                        <a:t>DESARROLLAR EL PRODUCTO</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l" fontAlgn="ctr"/>
                      <a:r>
                        <a:rPr lang="es-EC" sz="1100" b="0" i="0" u="none" strike="noStrike">
                          <a:solidFill>
                            <a:srgbClr val="404040"/>
                          </a:solidFill>
                          <a:effectLst/>
                          <a:latin typeface="Arial" panose="020B0604020202020204" pitchFamily="34" charset="0"/>
                        </a:rPr>
                        <a:t>DESARROLLAR EL MERCADO</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989764">
                <a:tc vMerge="1">
                  <a:txBody>
                    <a:bodyPr/>
                    <a:lstStyle/>
                    <a:p>
                      <a:endParaRPr lang="es-EC"/>
                    </a:p>
                  </a:txBody>
                  <a:tcPr/>
                </a:tc>
                <a:tc vMerge="1">
                  <a:txBody>
                    <a:bodyPr/>
                    <a:lstStyle/>
                    <a:p>
                      <a:endParaRPr lang="es-EC"/>
                    </a:p>
                  </a:txBody>
                  <a:tcPr/>
                </a:tc>
                <a:tc>
                  <a:txBody>
                    <a:bodyPr/>
                    <a:lstStyle/>
                    <a:p>
                      <a:pPr algn="ctr" fontAlgn="ctr"/>
                      <a:r>
                        <a:rPr lang="es-EC" sz="1100" b="0" i="0" u="none" strike="noStrike">
                          <a:solidFill>
                            <a:srgbClr val="404040"/>
                          </a:solidFill>
                          <a:effectLst/>
                          <a:latin typeface="Arial" panose="020B0604020202020204" pitchFamily="34" charset="0"/>
                        </a:rPr>
                        <a:t>PA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CA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PA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CA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PA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CA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PA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CA</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91">
                <a:tc gridSpan="10">
                  <a:txBody>
                    <a:bodyPr/>
                    <a:lstStyle/>
                    <a:p>
                      <a:pPr algn="ctr" fontAlgn="ctr"/>
                      <a:r>
                        <a:rPr lang="es-EC" sz="1100" b="1" i="0" u="none" strike="noStrike">
                          <a:solidFill>
                            <a:srgbClr val="404040"/>
                          </a:solidFill>
                          <a:effectLst/>
                          <a:latin typeface="Arial" panose="020B0604020202020204" pitchFamily="34" charset="0"/>
                        </a:rPr>
                        <a:t>Oportunidades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661">
                <a:tc gridSpan="10">
                  <a:txBody>
                    <a:bodyPr/>
                    <a:lstStyle/>
                    <a:p>
                      <a:pPr algn="ctr" fontAlgn="ctr"/>
                      <a:r>
                        <a:rPr lang="es-EC" sz="1100" b="1" i="0" u="none" strike="noStrike">
                          <a:solidFill>
                            <a:srgbClr val="404040"/>
                          </a:solidFill>
                          <a:effectLst/>
                          <a:latin typeface="Arial" panose="020B0604020202020204" pitchFamily="34" charset="0"/>
                        </a:rPr>
                        <a:t>Amenazas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661">
                <a:tc>
                  <a:txBody>
                    <a:bodyPr/>
                    <a:lstStyle/>
                    <a:p>
                      <a:pPr algn="r" fontAlgn="ctr"/>
                      <a:r>
                        <a:rPr lang="es-EC" sz="1100" b="1" i="0" u="none" strike="noStrike">
                          <a:solidFill>
                            <a:srgbClr val="404040"/>
                          </a:solidFill>
                          <a:effectLst/>
                          <a:latin typeface="Arial" panose="020B0604020202020204" pitchFamily="34" charset="0"/>
                        </a:rPr>
                        <a:t>SUBTOTAL</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1</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2,912111</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2,58360129</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2,96730975</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3,21597</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61">
                <a:tc gridSpan="10">
                  <a:txBody>
                    <a:bodyPr/>
                    <a:lstStyle/>
                    <a:p>
                      <a:pPr algn="ctr" fontAlgn="ctr"/>
                      <a:r>
                        <a:rPr lang="es-EC" sz="1100" b="1" i="0" u="none" strike="noStrike">
                          <a:solidFill>
                            <a:srgbClr val="404040"/>
                          </a:solidFill>
                          <a:effectLst/>
                          <a:latin typeface="Arial" panose="020B0604020202020204" pitchFamily="34" charset="0"/>
                        </a:rPr>
                        <a:t>Fortalezas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661">
                <a:tc gridSpan="10">
                  <a:txBody>
                    <a:bodyPr/>
                    <a:lstStyle/>
                    <a:p>
                      <a:pPr algn="ctr" fontAlgn="ctr"/>
                      <a:r>
                        <a:rPr lang="es-EC" sz="1100" b="1" i="0" u="none" strike="noStrike">
                          <a:solidFill>
                            <a:srgbClr val="404040"/>
                          </a:solidFill>
                          <a:effectLst/>
                          <a:latin typeface="Arial" panose="020B0604020202020204" pitchFamily="34" charset="0"/>
                        </a:rPr>
                        <a:t>Debilidades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661">
                <a:tc>
                  <a:txBody>
                    <a:bodyPr/>
                    <a:lstStyle/>
                    <a:p>
                      <a:pPr algn="r" fontAlgn="ctr"/>
                      <a:r>
                        <a:rPr lang="es-EC" sz="1100" b="1" i="0" u="none" strike="noStrike">
                          <a:solidFill>
                            <a:srgbClr val="404040"/>
                          </a:solidFill>
                          <a:effectLst/>
                          <a:latin typeface="Arial" panose="020B0604020202020204" pitchFamily="34" charset="0"/>
                        </a:rPr>
                        <a:t>SUBTOTAL</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1</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2,326367</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2,69935691</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2,29126474</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2,340568</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61">
                <a:tc>
                  <a:txBody>
                    <a:bodyPr/>
                    <a:lstStyle/>
                    <a:p>
                      <a:pPr algn="r" fontAlgn="ctr"/>
                      <a:r>
                        <a:rPr lang="es-EC" sz="1100" b="1" i="0" u="none" strike="noStrike">
                          <a:solidFill>
                            <a:srgbClr val="404040"/>
                          </a:solidFill>
                          <a:effectLst/>
                          <a:latin typeface="Arial" panose="020B0604020202020204" pitchFamily="34" charset="0"/>
                        </a:rPr>
                        <a:t>TOTAL</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2</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5,238478</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5,2829582</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404040"/>
                          </a:solidFill>
                          <a:effectLst/>
                          <a:latin typeface="Arial" panose="020B0604020202020204" pitchFamily="34" charset="0"/>
                        </a:rPr>
                        <a:t>5,25857449</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404040"/>
                          </a:solidFill>
                          <a:effectLst/>
                          <a:latin typeface="Arial" panose="020B0604020202020204" pitchFamily="34" charset="0"/>
                        </a:rPr>
                        <a:t> </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404040"/>
                          </a:solidFill>
                          <a:effectLst/>
                          <a:latin typeface="Arial" panose="020B0604020202020204" pitchFamily="34" charset="0"/>
                        </a:rPr>
                        <a:t>5,556538</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Título 2"/>
          <p:cNvSpPr>
            <a:spLocks noGrp="1"/>
          </p:cNvSpPr>
          <p:nvPr>
            <p:ph type="title"/>
          </p:nvPr>
        </p:nvSpPr>
        <p:spPr/>
        <p:txBody>
          <a:bodyPr/>
          <a:lstStyle/>
          <a:p>
            <a:r>
              <a:rPr lang="es-ES" dirty="0">
                <a:solidFill>
                  <a:schemeClr val="tx1"/>
                </a:solidFill>
                <a:effectLst/>
              </a:rPr>
              <a:t>Matriz Cuantitativa de la Planificación Estratégica MCPE</a:t>
            </a:r>
            <a:endParaRPr lang="es-EC" dirty="0">
              <a:solidFill>
                <a:schemeClr val="tx1"/>
              </a:solidFill>
            </a:endParaRP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4" y="0"/>
            <a:ext cx="1175941" cy="1153500"/>
          </a:xfrm>
          <a:prstGeom prst="rect">
            <a:avLst/>
          </a:prstGeom>
        </p:spPr>
      </p:pic>
    </p:spTree>
    <p:extLst>
      <p:ext uri="{BB962C8B-B14F-4D97-AF65-F5344CB8AC3E}">
        <p14:creationId xmlns:p14="http://schemas.microsoft.com/office/powerpoint/2010/main" val="516289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47664" y="1916832"/>
            <a:ext cx="6696744" cy="4525963"/>
          </a:xfrm>
        </p:spPr>
        <p:txBody>
          <a:bodyPr/>
          <a:lstStyle/>
          <a:p>
            <a:pPr marL="0" indent="0" algn="just">
              <a:buNone/>
            </a:pPr>
            <a:r>
              <a:rPr lang="es-ES" sz="1400" dirty="0" smtClean="0">
                <a:solidFill>
                  <a:schemeClr val="tx1"/>
                </a:solidFill>
              </a:rPr>
              <a:t>Estrategia </a:t>
            </a:r>
            <a:r>
              <a:rPr lang="es-ES" sz="1400" dirty="0">
                <a:solidFill>
                  <a:schemeClr val="tx1"/>
                </a:solidFill>
              </a:rPr>
              <a:t>de crecimiento  intensivo, según Michael </a:t>
            </a:r>
            <a:r>
              <a:rPr lang="es-ES" sz="1400" dirty="0" err="1">
                <a:solidFill>
                  <a:schemeClr val="tx1"/>
                </a:solidFill>
              </a:rPr>
              <a:t>Porter</a:t>
            </a:r>
            <a:r>
              <a:rPr lang="es-ES" sz="1400" dirty="0">
                <a:solidFill>
                  <a:schemeClr val="tx1"/>
                </a:solidFill>
              </a:rPr>
              <a:t> esta estrategia se refiere que la empresa</a:t>
            </a:r>
            <a:r>
              <a:rPr lang="es-ES" sz="1400" dirty="0" smtClean="0">
                <a:solidFill>
                  <a:schemeClr val="tx1"/>
                </a:solidFill>
              </a:rPr>
              <a:t>:</a:t>
            </a:r>
            <a:r>
              <a:rPr lang="es-ES" sz="1400" dirty="0">
                <a:solidFill>
                  <a:schemeClr val="tx1"/>
                </a:solidFill>
              </a:rPr>
              <a:t/>
            </a:r>
            <a:br>
              <a:rPr lang="es-ES" sz="1400" dirty="0">
                <a:solidFill>
                  <a:schemeClr val="tx1"/>
                </a:solidFill>
              </a:rPr>
            </a:br>
            <a:r>
              <a:rPr lang="es-ES" sz="1400" dirty="0">
                <a:solidFill>
                  <a:schemeClr val="tx1"/>
                </a:solidFill>
              </a:rPr>
              <a:t>Introduce sus productos actuales en nuevos mercados  utilizando cuatro enfoques alternativos: el primero son las necesidades latentes, es decir dar soluciones a las necesidades aún no identificadas pero que en un futuro en base a educación serán latentes, el segundo enfoque se refiere a alcanzar nuevos mercados que han sido desatendidos por los competidores, otro enfoque importante son los nuevos canales de distribución que acercarán el producto al consumidor y finalmente el enfoque de expansión geográfica, es decir abrir mercados externos ya sea a nivel regional, nacional e internacional (2009, pág. 209)</a:t>
            </a:r>
            <a:endParaRPr lang="es-EC" sz="1400" dirty="0">
              <a:solidFill>
                <a:schemeClr val="tx1"/>
              </a:solidFill>
            </a:endParaRPr>
          </a:p>
          <a:p>
            <a:endParaRPr lang="es-EC" dirty="0">
              <a:solidFill>
                <a:schemeClr val="tx1"/>
              </a:solidFill>
            </a:endParaRPr>
          </a:p>
        </p:txBody>
      </p:sp>
      <p:sp>
        <p:nvSpPr>
          <p:cNvPr id="3" name="Título 2"/>
          <p:cNvSpPr>
            <a:spLocks noGrp="1"/>
          </p:cNvSpPr>
          <p:nvPr>
            <p:ph type="title"/>
          </p:nvPr>
        </p:nvSpPr>
        <p:spPr/>
        <p:txBody>
          <a:bodyPr/>
          <a:lstStyle/>
          <a:p>
            <a:r>
              <a:rPr lang="es-EC" dirty="0" smtClean="0">
                <a:solidFill>
                  <a:schemeClr val="tx1"/>
                </a:solidFill>
              </a:rPr>
              <a:t>DESARROLLO DE MERCADO</a:t>
            </a:r>
            <a:endParaRPr lang="es-EC" dirty="0">
              <a:solidFill>
                <a:schemeClr val="tx1"/>
              </a:solidFill>
            </a:endParaRPr>
          </a:p>
        </p:txBody>
      </p:sp>
    </p:spTree>
    <p:extLst>
      <p:ext uri="{BB962C8B-B14F-4D97-AF65-F5344CB8AC3E}">
        <p14:creationId xmlns:p14="http://schemas.microsoft.com/office/powerpoint/2010/main" val="3417688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a:p>
        </p:txBody>
      </p:sp>
      <p:sp>
        <p:nvSpPr>
          <p:cNvPr id="3" name="2 Título"/>
          <p:cNvSpPr>
            <a:spLocks noGrp="1"/>
          </p:cNvSpPr>
          <p:nvPr>
            <p:ph type="title"/>
          </p:nvPr>
        </p:nvSpPr>
        <p:spPr>
          <a:xfrm>
            <a:off x="395536" y="2204864"/>
            <a:ext cx="8229600" cy="1143000"/>
          </a:xfrm>
        </p:spPr>
        <p:txBody>
          <a:bodyPr/>
          <a:lstStyle/>
          <a:p>
            <a:r>
              <a:rPr lang="es-EC" dirty="0" smtClean="0"/>
              <a:t>GRACIAS</a:t>
            </a:r>
            <a:endParaRPr lang="es-EC" dirty="0"/>
          </a:p>
        </p:txBody>
      </p:sp>
    </p:spTree>
    <p:extLst>
      <p:ext uri="{BB962C8B-B14F-4D97-AF65-F5344CB8AC3E}">
        <p14:creationId xmlns:p14="http://schemas.microsoft.com/office/powerpoint/2010/main" val="408559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916832"/>
            <a:ext cx="8229600" cy="2304256"/>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TEÓRICO</a:t>
            </a:r>
          </a:p>
        </p:txBody>
      </p:sp>
    </p:spTree>
    <p:extLst>
      <p:ext uri="{BB962C8B-B14F-4D97-AF65-F5344CB8AC3E}">
        <p14:creationId xmlns:p14="http://schemas.microsoft.com/office/powerpoint/2010/main" val="271093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a:solidFill>
                  <a:schemeClr val="tx1"/>
                </a:solidFill>
                <a:cs typeface="Times New Roman" panose="02020603050405020304" pitchFamily="18" charset="0"/>
              </a:rPr>
              <a:t>Teorías de Soporte</a:t>
            </a:r>
          </a:p>
        </p:txBody>
      </p:sp>
      <p:graphicFrame>
        <p:nvGraphicFramePr>
          <p:cNvPr id="4" name="3 Diagrama"/>
          <p:cNvGraphicFramePr/>
          <p:nvPr>
            <p:extLst>
              <p:ext uri="{D42A27DB-BD31-4B8C-83A1-F6EECF244321}">
                <p14:modId xmlns:p14="http://schemas.microsoft.com/office/powerpoint/2010/main" val="3698609425"/>
              </p:ext>
            </p:extLst>
          </p:nvPr>
        </p:nvGraphicFramePr>
        <p:xfrm>
          <a:off x="323528" y="620688"/>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2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65175" y="-106363"/>
            <a:ext cx="8229600" cy="1143000"/>
          </a:xfrm>
        </p:spPr>
        <p:txBody>
          <a:bodyPr/>
          <a:lstStyle/>
          <a:p>
            <a:r>
              <a:rPr lang="es-EC" dirty="0" smtClean="0">
                <a:solidFill>
                  <a:schemeClr val="tx1"/>
                </a:solidFill>
              </a:rPr>
              <a:t>Fundamentación teórica</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4" name="Diagrama 3"/>
          <p:cNvGraphicFramePr/>
          <p:nvPr>
            <p:extLst>
              <p:ext uri="{D42A27DB-BD31-4B8C-83A1-F6EECF244321}">
                <p14:modId xmlns:p14="http://schemas.microsoft.com/office/powerpoint/2010/main" val="2386948330"/>
              </p:ext>
            </p:extLst>
          </p:nvPr>
        </p:nvGraphicFramePr>
        <p:xfrm>
          <a:off x="1691680"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460374" y="769937"/>
            <a:ext cx="4543674" cy="584775"/>
          </a:xfrm>
          <a:prstGeom prst="rect">
            <a:avLst/>
          </a:prstGeom>
        </p:spPr>
        <p:txBody>
          <a:bodyPr wrap="square">
            <a:spAutoFit/>
          </a:bodyPr>
          <a:lstStyle/>
          <a:p>
            <a:r>
              <a:rPr lang="es-ES" sz="3200" b="1" dirty="0"/>
              <a:t>Gestión Estratégica</a:t>
            </a:r>
          </a:p>
        </p:txBody>
      </p:sp>
      <p:sp>
        <p:nvSpPr>
          <p:cNvPr id="13" name="Rectángulo 12"/>
          <p:cNvSpPr/>
          <p:nvPr/>
        </p:nvSpPr>
        <p:spPr>
          <a:xfrm>
            <a:off x="1259632" y="1637890"/>
            <a:ext cx="6984776" cy="923330"/>
          </a:xfrm>
          <a:prstGeom prst="rect">
            <a:avLst/>
          </a:prstGeom>
        </p:spPr>
        <p:txBody>
          <a:bodyPr wrap="square">
            <a:spAutoFit/>
          </a:bodyPr>
          <a:lstStyle/>
          <a:p>
            <a:pPr algn="just"/>
            <a:r>
              <a:rPr lang="es-ES" dirty="0" smtClean="0">
                <a:latin typeface="Calibri" panose="020F0502020204030204" pitchFamily="34" charset="0"/>
                <a:ea typeface="Calibri" panose="020F0502020204030204" pitchFamily="34" charset="0"/>
                <a:cs typeface="Times New Roman" panose="02020603050405020304" pitchFamily="18" charset="0"/>
              </a:rPr>
              <a:t>“Como </a:t>
            </a:r>
            <a:r>
              <a:rPr lang="es-ES" dirty="0">
                <a:latin typeface="Calibri" panose="020F0502020204030204" pitchFamily="34" charset="0"/>
                <a:ea typeface="Calibri" panose="020F0502020204030204" pitchFamily="34" charset="0"/>
                <a:cs typeface="Times New Roman" panose="02020603050405020304" pitchFamily="18" charset="0"/>
              </a:rPr>
              <a:t>el arte y la ciencia de formular, implementar y evaluar decisiones multidisciplinarias que permiten que una empresa alcance sus objetivos”. </a:t>
            </a:r>
            <a:r>
              <a:rPr lang="es-EC" dirty="0">
                <a:latin typeface="Calibri" panose="020F0502020204030204" pitchFamily="34" charset="0"/>
                <a:ea typeface="Calibri" panose="020F0502020204030204" pitchFamily="34" charset="0"/>
                <a:cs typeface="Times New Roman" panose="02020603050405020304" pitchFamily="18" charset="0"/>
              </a:rPr>
              <a:t>(David, 2013, pág. 5)</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spTree>
    <p:extLst>
      <p:ext uri="{BB962C8B-B14F-4D97-AF65-F5344CB8AC3E}">
        <p14:creationId xmlns:p14="http://schemas.microsoft.com/office/powerpoint/2010/main" val="143756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65175" y="95568"/>
            <a:ext cx="8229600" cy="1143000"/>
          </a:xfrm>
        </p:spPr>
        <p:txBody>
          <a:bodyPr/>
          <a:lstStyle/>
          <a:p>
            <a:r>
              <a:rPr lang="es-EC" dirty="0" smtClean="0">
                <a:solidFill>
                  <a:schemeClr val="tx1"/>
                </a:solidFill>
              </a:rPr>
              <a:t>Fundamentación teórica</a:t>
            </a:r>
            <a:endParaRPr lang="es-EC" dirty="0">
              <a:solidFill>
                <a:schemeClr val="tx1"/>
              </a:solidFill>
            </a:endParaRPr>
          </a:p>
        </p:txBody>
      </p:sp>
      <p:sp>
        <p:nvSpPr>
          <p:cNvPr id="2" name="AutoShape 2" descr="Resultado de imagen para polipropileno usos y aplic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polipropileno usos y aplicac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polipropileno usos y aplicac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Resultado de imagen para polietilen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28270" y="1238568"/>
            <a:ext cx="8887460" cy="4380865"/>
          </a:xfrm>
          <a:prstGeom prst="rect">
            <a:avLst/>
          </a:prstGeom>
          <a:noFill/>
          <a:ln>
            <a:noFill/>
          </a:ln>
        </p:spPr>
      </p:pic>
      <p:sp>
        <p:nvSpPr>
          <p:cNvPr id="5" name="Rectángulo 4"/>
          <p:cNvSpPr/>
          <p:nvPr/>
        </p:nvSpPr>
        <p:spPr>
          <a:xfrm>
            <a:off x="155575" y="684571"/>
            <a:ext cx="5235818" cy="369332"/>
          </a:xfrm>
          <a:prstGeom prst="rect">
            <a:avLst/>
          </a:prstGeom>
        </p:spPr>
        <p:txBody>
          <a:bodyPr wrap="square">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El Proceso de la Gestión Estratégica según Fred David</a:t>
            </a:r>
            <a:endParaRPr lang="es-ES" b="1" dirty="0"/>
          </a:p>
        </p:txBody>
      </p:sp>
    </p:spTree>
    <p:extLst>
      <p:ext uri="{BB962C8B-B14F-4D97-AF65-F5344CB8AC3E}">
        <p14:creationId xmlns:p14="http://schemas.microsoft.com/office/powerpoint/2010/main" val="3020784734"/>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4509</TotalTime>
  <Words>3242</Words>
  <Application>Microsoft Office PowerPoint</Application>
  <PresentationFormat>Presentación en pantalla (4:3)</PresentationFormat>
  <Paragraphs>675</Paragraphs>
  <Slides>54</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60" baseType="lpstr">
      <vt:lpstr>Arial</vt:lpstr>
      <vt:lpstr>Calibri</vt:lpstr>
      <vt:lpstr>Symbol</vt:lpstr>
      <vt:lpstr>Times New Roman</vt:lpstr>
      <vt:lpstr>Diseño predeterminado</vt:lpstr>
      <vt:lpstr>CorelDRAW</vt:lpstr>
      <vt:lpstr>Presentación de PowerPoint</vt:lpstr>
      <vt:lpstr>Presentación de PowerPoint</vt:lpstr>
      <vt:lpstr>Introducción</vt:lpstr>
      <vt:lpstr>Planteamiento del Problema</vt:lpstr>
      <vt:lpstr>Objetivos</vt:lpstr>
      <vt:lpstr>MARCO  TEÓRICO</vt:lpstr>
      <vt:lpstr>Teorías de Soporte</vt:lpstr>
      <vt:lpstr>Fundamentación teórica</vt:lpstr>
      <vt:lpstr>Fundamentación teórica</vt:lpstr>
      <vt:lpstr>Fundamentación teórica</vt:lpstr>
      <vt:lpstr>Fundamentación teórica</vt:lpstr>
      <vt:lpstr>Fundamentación teórica</vt:lpstr>
      <vt:lpstr>Marco Referencial</vt:lpstr>
      <vt:lpstr>MARCO  METODOLÓGICO</vt:lpstr>
      <vt:lpstr>Presentación de PowerPoint</vt:lpstr>
      <vt:lpstr>Aplicación del método </vt:lpstr>
      <vt:lpstr>HIPÓTESIS</vt:lpstr>
      <vt:lpstr>RESULTADOS</vt:lpstr>
      <vt:lpstr>Presentación de PowerPoint</vt:lpstr>
      <vt:lpstr>Presentación de PowerPoint</vt:lpstr>
      <vt:lpstr>Tiempo y Cumplimiento de la gestión estratégica  </vt:lpstr>
      <vt:lpstr>Presentación de PowerPoint</vt:lpstr>
      <vt:lpstr>Rentabilidad y competitividad</vt:lpstr>
      <vt:lpstr>Presentación de PowerPoint</vt:lpstr>
      <vt:lpstr> RESULTADOS DE LA INVESTIGACIÓN DE CAMPO</vt:lpstr>
      <vt:lpstr>Presentación de PowerPoint</vt:lpstr>
      <vt:lpstr>CONCLUSIONES </vt:lpstr>
      <vt:lpstr>CONCLUSIONES </vt:lpstr>
      <vt:lpstr>CONCLUSIONES </vt:lpstr>
      <vt:lpstr>RECOMENDACIONES </vt:lpstr>
      <vt:lpstr>RECOMENDACIONES </vt:lpstr>
      <vt:lpstr>PROPUESTA</vt:lpstr>
      <vt:lpstr>MODELO PROPUESTO</vt:lpstr>
      <vt:lpstr>DIRECCIONAMIENTO ESTRATÉGICO</vt:lpstr>
      <vt:lpstr>DIRECCIONAMIENTO ESTRATÉGICO</vt:lpstr>
      <vt:lpstr>ANÁLISIS EXTERNO</vt:lpstr>
      <vt:lpstr>ANÁLISIS INTERNO</vt:lpstr>
      <vt:lpstr>FODA</vt:lpstr>
      <vt:lpstr>FODA</vt:lpstr>
      <vt:lpstr>FACTORES CLAVES DE ÉXITO</vt:lpstr>
      <vt:lpstr>MATRIZ DE PRIORIZACION DEL ANALISIS INTERNO - FORTALEZAS</vt:lpstr>
      <vt:lpstr>MATRIZ DE PRIORIZACION DEL ANALISIS INTERNO - DEBILIDADES</vt:lpstr>
      <vt:lpstr>MATRIZ DE PRIORIZACION DEL ANALISIS EXTERNO - OPORTUNIDADES</vt:lpstr>
      <vt:lpstr>MATRIZ DE PRIORIZACION DEL ANALISIS EXTERNO - AMENAZAS</vt:lpstr>
      <vt:lpstr>MATRIZ EFI</vt:lpstr>
      <vt:lpstr>MATRIZ EFE</vt:lpstr>
      <vt:lpstr>MATRIZ DE PERFIL COMPETITIVO</vt:lpstr>
      <vt:lpstr>Presentación de PowerPoint</vt:lpstr>
      <vt:lpstr>Presentación de PowerPoint</vt:lpstr>
      <vt:lpstr>MATRIZ INTERNA -EXTERNA</vt:lpstr>
      <vt:lpstr>MATRIZ DE LA ESTRATEGIA PRINCIPAL</vt:lpstr>
      <vt:lpstr>Matriz Cuantitativa de la Planificación Estratégica MCPE</vt:lpstr>
      <vt:lpstr>DESARROLLO DE MERCADO</vt:lpstr>
      <vt:lpstr>GRACIAS</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APOLO;DIAZ</dc:creator>
  <dc:description>VERSIÓN 1.0 - MAYO 23 2009</dc:description>
  <cp:lastModifiedBy>Christian</cp:lastModifiedBy>
  <cp:revision>323</cp:revision>
  <dcterms:created xsi:type="dcterms:W3CDTF">2008-08-08T13:28:34Z</dcterms:created>
  <dcterms:modified xsi:type="dcterms:W3CDTF">2018-01-23T17:22:28Z</dcterms:modified>
</cp:coreProperties>
</file>