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96"/>
  </p:notesMasterIdLst>
  <p:sldIdLst>
    <p:sldId id="256" r:id="rId2"/>
    <p:sldId id="260" r:id="rId3"/>
    <p:sldId id="257" r:id="rId4"/>
    <p:sldId id="385" r:id="rId5"/>
    <p:sldId id="338" r:id="rId6"/>
    <p:sldId id="335" r:id="rId7"/>
    <p:sldId id="387" r:id="rId8"/>
    <p:sldId id="388" r:id="rId9"/>
    <p:sldId id="386" r:id="rId10"/>
    <p:sldId id="336" r:id="rId11"/>
    <p:sldId id="341" r:id="rId12"/>
    <p:sldId id="342" r:id="rId13"/>
    <p:sldId id="337" r:id="rId14"/>
    <p:sldId id="344" r:id="rId15"/>
    <p:sldId id="343" r:id="rId16"/>
    <p:sldId id="347" r:id="rId17"/>
    <p:sldId id="345" r:id="rId18"/>
    <p:sldId id="349" r:id="rId19"/>
    <p:sldId id="346" r:id="rId20"/>
    <p:sldId id="348" r:id="rId21"/>
    <p:sldId id="389" r:id="rId22"/>
    <p:sldId id="350" r:id="rId23"/>
    <p:sldId id="390" r:id="rId24"/>
    <p:sldId id="351" r:id="rId25"/>
    <p:sldId id="352" r:id="rId26"/>
    <p:sldId id="353" r:id="rId27"/>
    <p:sldId id="392" r:id="rId28"/>
    <p:sldId id="354" r:id="rId29"/>
    <p:sldId id="355" r:id="rId30"/>
    <p:sldId id="356" r:id="rId31"/>
    <p:sldId id="393" r:id="rId32"/>
    <p:sldId id="394" r:id="rId33"/>
    <p:sldId id="357" r:id="rId34"/>
    <p:sldId id="396" r:id="rId35"/>
    <p:sldId id="339" r:id="rId36"/>
    <p:sldId id="340" r:id="rId37"/>
    <p:sldId id="395" r:id="rId38"/>
    <p:sldId id="397" r:id="rId39"/>
    <p:sldId id="358" r:id="rId40"/>
    <p:sldId id="359" r:id="rId41"/>
    <p:sldId id="398" r:id="rId42"/>
    <p:sldId id="361" r:id="rId43"/>
    <p:sldId id="360" r:id="rId44"/>
    <p:sldId id="399" r:id="rId45"/>
    <p:sldId id="362" r:id="rId46"/>
    <p:sldId id="363" r:id="rId47"/>
    <p:sldId id="364" r:id="rId48"/>
    <p:sldId id="365" r:id="rId49"/>
    <p:sldId id="368" r:id="rId50"/>
    <p:sldId id="367" r:id="rId51"/>
    <p:sldId id="366" r:id="rId52"/>
    <p:sldId id="369" r:id="rId53"/>
    <p:sldId id="370" r:id="rId54"/>
    <p:sldId id="371" r:id="rId55"/>
    <p:sldId id="372" r:id="rId56"/>
    <p:sldId id="400" r:id="rId57"/>
    <p:sldId id="373" r:id="rId58"/>
    <p:sldId id="374" r:id="rId59"/>
    <p:sldId id="375" r:id="rId60"/>
    <p:sldId id="376" r:id="rId61"/>
    <p:sldId id="377" r:id="rId62"/>
    <p:sldId id="378" r:id="rId63"/>
    <p:sldId id="379" r:id="rId64"/>
    <p:sldId id="380" r:id="rId65"/>
    <p:sldId id="381" r:id="rId66"/>
    <p:sldId id="382" r:id="rId67"/>
    <p:sldId id="383" r:id="rId68"/>
    <p:sldId id="401" r:id="rId69"/>
    <p:sldId id="402" r:id="rId70"/>
    <p:sldId id="403" r:id="rId71"/>
    <p:sldId id="404" r:id="rId72"/>
    <p:sldId id="405" r:id="rId73"/>
    <p:sldId id="407" r:id="rId74"/>
    <p:sldId id="408" r:id="rId75"/>
    <p:sldId id="406" r:id="rId76"/>
    <p:sldId id="409" r:id="rId77"/>
    <p:sldId id="410" r:id="rId78"/>
    <p:sldId id="411" r:id="rId79"/>
    <p:sldId id="413" r:id="rId80"/>
    <p:sldId id="414" r:id="rId81"/>
    <p:sldId id="412" r:id="rId82"/>
    <p:sldId id="416" r:id="rId83"/>
    <p:sldId id="415" r:id="rId84"/>
    <p:sldId id="422" r:id="rId85"/>
    <p:sldId id="418" r:id="rId86"/>
    <p:sldId id="419" r:id="rId87"/>
    <p:sldId id="420" r:id="rId88"/>
    <p:sldId id="421" r:id="rId89"/>
    <p:sldId id="423" r:id="rId90"/>
    <p:sldId id="331" r:id="rId91"/>
    <p:sldId id="424" r:id="rId92"/>
    <p:sldId id="425" r:id="rId93"/>
    <p:sldId id="427" r:id="rId94"/>
    <p:sldId id="333" r:id="rId9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7318" autoAdjust="0"/>
  </p:normalViewPr>
  <p:slideViewPr>
    <p:cSldViewPr>
      <p:cViewPr varScale="1">
        <p:scale>
          <a:sx n="79" d="100"/>
          <a:sy n="79" d="100"/>
        </p:scale>
        <p:origin x="1764" y="84"/>
      </p:cViewPr>
      <p:guideLst>
        <p:guide orient="horz" pos="2160"/>
        <p:guide pos="2880"/>
      </p:guideLst>
    </p:cSldViewPr>
  </p:slideViewPr>
  <p:notesTextViewPr>
    <p:cViewPr>
      <p:scale>
        <a:sx n="1" d="1"/>
        <a:sy n="1" d="1"/>
      </p:scale>
      <p:origin x="0" y="0"/>
    </p:cViewPr>
  </p:notesTextViewPr>
  <p:notesViewPr>
    <p:cSldViewPr>
      <p:cViewPr varScale="1">
        <p:scale>
          <a:sx n="55" d="100"/>
          <a:sy n="55" d="100"/>
        </p:scale>
        <p:origin x="-28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LL\Dropbox\Semafor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ELL\Dropbox\Semafor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ELL\Dropbox\Tesis\Microsimulaci&#243;n%20de%20tr&#225;fico%20(Tesis)\Resultados%20PTV%20Vissim%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ELL\Dropbox\Tesis\Microsimulaci&#243;n%20de%20tr&#225;fico%20(Tesis)\Porcentaje%20vehicul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Materias\Tesis\Microsimulaci&#243;n%20de%20tr&#225;fico%20(Tesis)\Calculo%20del%20TPDA%20y%20ABC%20al%206.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Materias\Tesis\Microsimulaci&#243;n%20de%20tr&#225;fico%20(Tesis)\Calculo%20del%20TPDA%20y%20ABC%20al%206.5.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scatterChart>
        <c:scatterStyle val="smoothMarker"/>
        <c:varyColors val="0"/>
        <c:ser>
          <c:idx val="0"/>
          <c:order val="0"/>
          <c:tx>
            <c:strRef>
              <c:f>'Longitud de cola de vehiculo'!$C$19</c:f>
              <c:strCache>
                <c:ptCount val="1"/>
                <c:pt idx="0">
                  <c:v>Distribucion normal</c:v>
                </c:pt>
              </c:strCache>
            </c:strRef>
          </c:tx>
          <c:spPr>
            <a:ln w="22225" cap="rnd">
              <a:solidFill>
                <a:schemeClr val="accent5">
                  <a:tint val="65000"/>
                </a:schemeClr>
              </a:solidFill>
            </a:ln>
            <a:effectLst>
              <a:glow rad="139700">
                <a:schemeClr val="accent5">
                  <a:tint val="65000"/>
                  <a:satMod val="175000"/>
                  <a:alpha val="14000"/>
                </a:schemeClr>
              </a:glow>
            </a:effectLst>
          </c:spPr>
          <c:marker>
            <c:symbol val="none"/>
          </c:marker>
          <c:xVal>
            <c:numRef>
              <c:f>'Longitud de cola de vehiculo'!$B$20:$B$47</c:f>
              <c:numCache>
                <c:formatCode>General</c:formatCode>
                <c:ptCount val="28"/>
                <c:pt idx="0">
                  <c:v>1200</c:v>
                </c:pt>
                <c:pt idx="1">
                  <c:v>1210</c:v>
                </c:pt>
                <c:pt idx="2">
                  <c:v>1220</c:v>
                </c:pt>
                <c:pt idx="3">
                  <c:v>1230</c:v>
                </c:pt>
                <c:pt idx="4">
                  <c:v>1240</c:v>
                </c:pt>
                <c:pt idx="5">
                  <c:v>1250</c:v>
                </c:pt>
                <c:pt idx="6">
                  <c:v>1260</c:v>
                </c:pt>
                <c:pt idx="7">
                  <c:v>1270</c:v>
                </c:pt>
                <c:pt idx="8">
                  <c:v>1280</c:v>
                </c:pt>
                <c:pt idx="9">
                  <c:v>1290</c:v>
                </c:pt>
                <c:pt idx="10">
                  <c:v>1300</c:v>
                </c:pt>
                <c:pt idx="11">
                  <c:v>1310</c:v>
                </c:pt>
                <c:pt idx="12">
                  <c:v>1320</c:v>
                </c:pt>
                <c:pt idx="13">
                  <c:v>1330</c:v>
                </c:pt>
                <c:pt idx="14">
                  <c:v>1340</c:v>
                </c:pt>
                <c:pt idx="15">
                  <c:v>1350</c:v>
                </c:pt>
                <c:pt idx="16">
                  <c:v>1360</c:v>
                </c:pt>
                <c:pt idx="17">
                  <c:v>1370</c:v>
                </c:pt>
                <c:pt idx="18">
                  <c:v>1380</c:v>
                </c:pt>
                <c:pt idx="19">
                  <c:v>1390</c:v>
                </c:pt>
                <c:pt idx="20">
                  <c:v>1400</c:v>
                </c:pt>
                <c:pt idx="21">
                  <c:v>1410</c:v>
                </c:pt>
                <c:pt idx="22">
                  <c:v>1420</c:v>
                </c:pt>
                <c:pt idx="23">
                  <c:v>1430</c:v>
                </c:pt>
                <c:pt idx="24">
                  <c:v>1440</c:v>
                </c:pt>
                <c:pt idx="25">
                  <c:v>1450</c:v>
                </c:pt>
                <c:pt idx="26">
                  <c:v>1460</c:v>
                </c:pt>
                <c:pt idx="27">
                  <c:v>1470</c:v>
                </c:pt>
              </c:numCache>
            </c:numRef>
          </c:xVal>
          <c:yVal>
            <c:numRef>
              <c:f>'Longitud de cola de vehiculo'!$C$20:$C$47</c:f>
              <c:numCache>
                <c:formatCode>General</c:formatCode>
                <c:ptCount val="28"/>
                <c:pt idx="0">
                  <c:v>4.0325855590675832E-4</c:v>
                </c:pt>
                <c:pt idx="1">
                  <c:v>6.0163083063964791E-4</c:v>
                </c:pt>
                <c:pt idx="2">
                  <c:v>8.7080771502672644E-4</c:v>
                </c:pt>
                <c:pt idx="3">
                  <c:v>1.2228132723661374E-3</c:v>
                </c:pt>
                <c:pt idx="4">
                  <c:v>1.6658799879775811E-3</c:v>
                </c:pt>
                <c:pt idx="5">
                  <c:v>2.2017751695412747E-3</c:v>
                </c:pt>
                <c:pt idx="6">
                  <c:v>2.8232407871897759E-3</c:v>
                </c:pt>
                <c:pt idx="7">
                  <c:v>3.5121136497461396E-3</c:v>
                </c:pt>
                <c:pt idx="8">
                  <c:v>4.2387216067620252E-3</c:v>
                </c:pt>
                <c:pt idx="9">
                  <c:v>4.9630301983488428E-3</c:v>
                </c:pt>
                <c:pt idx="10">
                  <c:v>5.637734676252522E-3</c:v>
                </c:pt>
                <c:pt idx="11">
                  <c:v>6.2130956563804501E-3</c:v>
                </c:pt>
                <c:pt idx="12">
                  <c:v>6.6428911815813538E-3</c:v>
                </c:pt>
                <c:pt idx="13">
                  <c:v>6.8905188928121653E-3</c:v>
                </c:pt>
                <c:pt idx="14">
                  <c:v>6.9341368545457081E-3</c:v>
                </c:pt>
                <c:pt idx="15">
                  <c:v>6.7698427519941569E-3</c:v>
                </c:pt>
                <c:pt idx="16">
                  <c:v>6.412249979579108E-3</c:v>
                </c:pt>
                <c:pt idx="17">
                  <c:v>5.8923427321364704E-3</c:v>
                </c:pt>
                <c:pt idx="18">
                  <c:v>5.2530465146506632E-3</c:v>
                </c:pt>
                <c:pt idx="19">
                  <c:v>4.5433917412205562E-3</c:v>
                </c:pt>
                <c:pt idx="20">
                  <c:v>3.8123679818892289E-3</c:v>
                </c:pt>
                <c:pt idx="21">
                  <c:v>3.103524184913315E-3</c:v>
                </c:pt>
                <c:pt idx="22">
                  <c:v>2.4511006551548001E-3</c:v>
                </c:pt>
                <c:pt idx="23">
                  <c:v>1.8780746444626126E-3</c:v>
                </c:pt>
                <c:pt idx="24">
                  <c:v>1.3960798026660867E-3</c:v>
                </c:pt>
                <c:pt idx="25">
                  <c:v>1.006823468654531E-3</c:v>
                </c:pt>
                <c:pt idx="26">
                  <c:v>7.0443691700791005E-4</c:v>
                </c:pt>
                <c:pt idx="27">
                  <c:v>4.7816367046992668E-4</c:v>
                </c:pt>
              </c:numCache>
            </c:numRef>
          </c:yVal>
          <c:smooth val="1"/>
          <c:extLst>
            <c:ext xmlns:c16="http://schemas.microsoft.com/office/drawing/2014/chart" uri="{C3380CC4-5D6E-409C-BE32-E72D297353CC}">
              <c16:uniqueId val="{00000000-A361-4884-A735-DA0B0B6426D9}"/>
            </c:ext>
          </c:extLst>
        </c:ser>
        <c:ser>
          <c:idx val="1"/>
          <c:order val="1"/>
          <c:tx>
            <c:strRef>
              <c:f>'Longitud de cola de vehiculo'!$B$55:$B$56</c:f>
              <c:strCache>
                <c:ptCount val="2"/>
                <c:pt idx="0">
                  <c:v>Limite inferior</c:v>
                </c:pt>
              </c:strCache>
            </c:strRef>
          </c:tx>
          <c:spPr>
            <a:ln w="22225" cap="rnd">
              <a:solidFill>
                <a:schemeClr val="accent5"/>
              </a:solidFill>
            </a:ln>
            <a:effectLst>
              <a:glow rad="139700">
                <a:schemeClr val="accent5">
                  <a:satMod val="175000"/>
                  <a:alpha val="14000"/>
                </a:schemeClr>
              </a:glo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A361-4884-A735-DA0B0B6426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S"/>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'Longitud de cola de vehiculo'!$C$55:$C$56</c:f>
              <c:numCache>
                <c:formatCode>0.00</c:formatCode>
                <c:ptCount val="2"/>
                <c:pt idx="0">
                  <c:v>1304.5734350889454</c:v>
                </c:pt>
                <c:pt idx="1">
                  <c:v>1304.5734350889454</c:v>
                </c:pt>
              </c:numCache>
            </c:numRef>
          </c:xVal>
          <c:yVal>
            <c:numRef>
              <c:f>'Longitud de cola de vehiculo'!$D$55:$D$56</c:f>
              <c:numCache>
                <c:formatCode>General</c:formatCode>
                <c:ptCount val="2"/>
                <c:pt idx="0">
                  <c:v>4.0325855590675832E-4</c:v>
                </c:pt>
                <c:pt idx="1">
                  <c:v>5.9161395325534587E-3</c:v>
                </c:pt>
              </c:numCache>
            </c:numRef>
          </c:yVal>
          <c:smooth val="1"/>
          <c:extLst>
            <c:ext xmlns:c16="http://schemas.microsoft.com/office/drawing/2014/chart" uri="{C3380CC4-5D6E-409C-BE32-E72D297353CC}">
              <c16:uniqueId val="{00000002-A361-4884-A735-DA0B0B6426D9}"/>
            </c:ext>
          </c:extLst>
        </c:ser>
        <c:ser>
          <c:idx val="2"/>
          <c:order val="2"/>
          <c:tx>
            <c:strRef>
              <c:f>'Longitud de cola de vehiculo'!$B$57:$B$58</c:f>
              <c:strCache>
                <c:ptCount val="2"/>
                <c:pt idx="0">
                  <c:v>Limite superior</c:v>
                </c:pt>
              </c:strCache>
            </c:strRef>
          </c:tx>
          <c:spPr>
            <a:ln w="22225" cap="rnd">
              <a:solidFill>
                <a:schemeClr val="accent5">
                  <a:shade val="65000"/>
                </a:schemeClr>
              </a:solidFill>
            </a:ln>
            <a:effectLst>
              <a:glow rad="139700">
                <a:schemeClr val="accent5">
                  <a:shade val="65000"/>
                  <a:satMod val="175000"/>
                  <a:alpha val="14000"/>
                </a:schemeClr>
              </a:glo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A361-4884-A735-DA0B0B6426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'Longitud de cola de vehiculo'!$C$57:$C$58</c:f>
              <c:numCache>
                <c:formatCode>0.00</c:formatCode>
                <c:ptCount val="2"/>
                <c:pt idx="0">
                  <c:v>1369.5932315777211</c:v>
                </c:pt>
                <c:pt idx="1">
                  <c:v>1369.5932315777211</c:v>
                </c:pt>
              </c:numCache>
            </c:numRef>
          </c:xVal>
          <c:yVal>
            <c:numRef>
              <c:f>'Longitud de cola de vehiculo'!$D$57:$D$58</c:f>
              <c:numCache>
                <c:formatCode>General</c:formatCode>
                <c:ptCount val="2"/>
                <c:pt idx="0">
                  <c:v>4.0325855590675832E-4</c:v>
                </c:pt>
                <c:pt idx="1">
                  <c:v>5.9161395325534587E-3</c:v>
                </c:pt>
              </c:numCache>
            </c:numRef>
          </c:yVal>
          <c:smooth val="1"/>
          <c:extLst>
            <c:ext xmlns:c16="http://schemas.microsoft.com/office/drawing/2014/chart" uri="{C3380CC4-5D6E-409C-BE32-E72D297353CC}">
              <c16:uniqueId val="{00000004-A361-4884-A735-DA0B0B6426D9}"/>
            </c:ext>
          </c:extLst>
        </c:ser>
        <c:dLbls>
          <c:showLegendKey val="0"/>
          <c:showVal val="0"/>
          <c:showCatName val="0"/>
          <c:showSerName val="0"/>
          <c:showPercent val="0"/>
          <c:showBubbleSize val="0"/>
        </c:dLbls>
        <c:axId val="375382784"/>
        <c:axId val="375383176"/>
      </c:scatterChart>
      <c:valAx>
        <c:axId val="375382784"/>
        <c:scaling>
          <c:orientation val="minMax"/>
          <c:max val="1480"/>
          <c:min val="1200"/>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crossAx val="375383176"/>
        <c:crosses val="autoZero"/>
        <c:crossBetween val="midCat"/>
        <c:majorUnit val="40"/>
      </c:valAx>
      <c:valAx>
        <c:axId val="375383176"/>
        <c:scaling>
          <c:orientation val="minMax"/>
        </c:scaling>
        <c:delete val="1"/>
        <c:axPos val="l"/>
        <c:majorGridlines>
          <c:spPr>
            <a:ln w="9525" cap="flat" cmpd="sng" algn="ctr">
              <a:solidFill>
                <a:schemeClr val="dk1">
                  <a:lumMod val="65000"/>
                  <a:lumOff val="35000"/>
                  <a:alpha val="75000"/>
                </a:schemeClr>
              </a:solidFill>
              <a:round/>
            </a:ln>
            <a:effectLst/>
          </c:spPr>
        </c:majorGridlines>
        <c:numFmt formatCode="General" sourceLinked="1"/>
        <c:majorTickMark val="out"/>
        <c:minorTickMark val="none"/>
        <c:tickLblPos val="nextTo"/>
        <c:crossAx val="375382784"/>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scatterChart>
        <c:scatterStyle val="smoothMarker"/>
        <c:varyColors val="0"/>
        <c:ser>
          <c:idx val="0"/>
          <c:order val="0"/>
          <c:tx>
            <c:strRef>
              <c:f>'Longitud de cola de vehiculo'!$K$19</c:f>
              <c:strCache>
                <c:ptCount val="1"/>
                <c:pt idx="0">
                  <c:v>Distribucion normal</c:v>
                </c:pt>
              </c:strCache>
            </c:strRef>
          </c:tx>
          <c:spPr>
            <a:ln w="22225" cap="rnd">
              <a:solidFill>
                <a:schemeClr val="accent5">
                  <a:tint val="65000"/>
                </a:schemeClr>
              </a:solidFill>
            </a:ln>
            <a:effectLst>
              <a:glow rad="139700">
                <a:schemeClr val="accent5">
                  <a:tint val="65000"/>
                  <a:satMod val="175000"/>
                  <a:alpha val="14000"/>
                </a:schemeClr>
              </a:glow>
            </a:effectLst>
          </c:spPr>
          <c:marker>
            <c:symbol val="none"/>
          </c:marker>
          <c:xVal>
            <c:numRef>
              <c:f>'Longitud de cola de vehiculo'!$J$20:$J$45</c:f>
              <c:numCache>
                <c:formatCode>General</c:formatCode>
                <c:ptCount val="26"/>
                <c:pt idx="0">
                  <c:v>510</c:v>
                </c:pt>
                <c:pt idx="1">
                  <c:v>520</c:v>
                </c:pt>
                <c:pt idx="2">
                  <c:v>530</c:v>
                </c:pt>
                <c:pt idx="3">
                  <c:v>540</c:v>
                </c:pt>
                <c:pt idx="4">
                  <c:v>550</c:v>
                </c:pt>
                <c:pt idx="5">
                  <c:v>560</c:v>
                </c:pt>
                <c:pt idx="6">
                  <c:v>570</c:v>
                </c:pt>
                <c:pt idx="7">
                  <c:v>580</c:v>
                </c:pt>
                <c:pt idx="8">
                  <c:v>590</c:v>
                </c:pt>
                <c:pt idx="9">
                  <c:v>600</c:v>
                </c:pt>
                <c:pt idx="10">
                  <c:v>610</c:v>
                </c:pt>
                <c:pt idx="11">
                  <c:v>620</c:v>
                </c:pt>
                <c:pt idx="12">
                  <c:v>630</c:v>
                </c:pt>
                <c:pt idx="13">
                  <c:v>640</c:v>
                </c:pt>
                <c:pt idx="14">
                  <c:v>650</c:v>
                </c:pt>
                <c:pt idx="15">
                  <c:v>660</c:v>
                </c:pt>
                <c:pt idx="16">
                  <c:v>670</c:v>
                </c:pt>
                <c:pt idx="17">
                  <c:v>680</c:v>
                </c:pt>
                <c:pt idx="18">
                  <c:v>690</c:v>
                </c:pt>
                <c:pt idx="19">
                  <c:v>700</c:v>
                </c:pt>
                <c:pt idx="20">
                  <c:v>710</c:v>
                </c:pt>
                <c:pt idx="21">
                  <c:v>720</c:v>
                </c:pt>
                <c:pt idx="22">
                  <c:v>730</c:v>
                </c:pt>
                <c:pt idx="23">
                  <c:v>740</c:v>
                </c:pt>
                <c:pt idx="24">
                  <c:v>750</c:v>
                </c:pt>
                <c:pt idx="25">
                  <c:v>760</c:v>
                </c:pt>
              </c:numCache>
            </c:numRef>
          </c:xVal>
          <c:yVal>
            <c:numRef>
              <c:f>'Longitud de cola de vehiculo'!$K$20:$K$45</c:f>
              <c:numCache>
                <c:formatCode>General</c:formatCode>
                <c:ptCount val="26"/>
                <c:pt idx="0">
                  <c:v>3.4753021522751872E-4</c:v>
                </c:pt>
                <c:pt idx="1">
                  <c:v>5.5966135995725685E-4</c:v>
                </c:pt>
                <c:pt idx="2">
                  <c:v>8.66475319930154E-4</c:v>
                </c:pt>
                <c:pt idx="3">
                  <c:v>1.289689577712537E-3</c:v>
                </c:pt>
                <c:pt idx="4">
                  <c:v>1.8454925775504599E-3</c:v>
                </c:pt>
                <c:pt idx="5">
                  <c:v>2.5388528775892251E-3</c:v>
                </c:pt>
                <c:pt idx="6">
                  <c:v>3.3578468676359911E-3</c:v>
                </c:pt>
                <c:pt idx="7">
                  <c:v>4.2695524947657356E-3</c:v>
                </c:pt>
                <c:pt idx="8">
                  <c:v>5.2191760713045402E-3</c:v>
                </c:pt>
                <c:pt idx="9">
                  <c:v>6.1336594312739884E-3</c:v>
                </c:pt>
                <c:pt idx="10">
                  <c:v>6.9300359552996694E-3</c:v>
                </c:pt>
                <c:pt idx="11">
                  <c:v>7.527476995380665E-3</c:v>
                </c:pt>
                <c:pt idx="12">
                  <c:v>7.8607051324307443E-3</c:v>
                </c:pt>
                <c:pt idx="13">
                  <c:v>7.8917204645806618E-3</c:v>
                </c:pt>
                <c:pt idx="14">
                  <c:v>7.6169306432425227E-3</c:v>
                </c:pt>
                <c:pt idx="15">
                  <c:v>7.0678354210275711E-3</c:v>
                </c:pt>
                <c:pt idx="16">
                  <c:v>6.3050854197225338E-3</c:v>
                </c:pt>
                <c:pt idx="17">
                  <c:v>5.4074640480945629E-3</c:v>
                </c:pt>
                <c:pt idx="18">
                  <c:v>4.4585580572857391E-3</c:v>
                </c:pt>
                <c:pt idx="19">
                  <c:v>3.5342179736623713E-3</c:v>
                </c:pt>
                <c:pt idx="20">
                  <c:v>2.6933348815548121E-3</c:v>
                </c:pt>
                <c:pt idx="21">
                  <c:v>1.9732653946796532E-3</c:v>
                </c:pt>
                <c:pt idx="22">
                  <c:v>1.3898846647621751E-3</c:v>
                </c:pt>
                <c:pt idx="23">
                  <c:v>9.4117448739229408E-4</c:v>
                </c:pt>
                <c:pt idx="24">
                  <c:v>6.1271660285989191E-4</c:v>
                </c:pt>
                <c:pt idx="25">
                  <c:v>3.8348401931610797E-4</c:v>
                </c:pt>
              </c:numCache>
            </c:numRef>
          </c:yVal>
          <c:smooth val="1"/>
          <c:extLst>
            <c:ext xmlns:c16="http://schemas.microsoft.com/office/drawing/2014/chart" uri="{C3380CC4-5D6E-409C-BE32-E72D297353CC}">
              <c16:uniqueId val="{00000000-DFFC-4172-87CC-4EC0FAB93B86}"/>
            </c:ext>
          </c:extLst>
        </c:ser>
        <c:ser>
          <c:idx val="1"/>
          <c:order val="1"/>
          <c:tx>
            <c:strRef>
              <c:f>'Longitud de cola de vehiculo'!$J$55</c:f>
              <c:strCache>
                <c:ptCount val="1"/>
                <c:pt idx="0">
                  <c:v>Limite inferior</c:v>
                </c:pt>
              </c:strCache>
            </c:strRef>
          </c:tx>
          <c:spPr>
            <a:ln w="22225" cap="rnd">
              <a:solidFill>
                <a:schemeClr val="accent5"/>
              </a:solidFill>
            </a:ln>
            <a:effectLst>
              <a:glow rad="139700">
                <a:schemeClr val="accent5">
                  <a:satMod val="175000"/>
                  <a:alpha val="14000"/>
                </a:schemeClr>
              </a:glo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DFFC-4172-87CC-4EC0FAB93B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S"/>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'Longitud de cola de vehiculo'!$K$55:$K$56</c:f>
              <c:numCache>
                <c:formatCode>0.00</c:formatCode>
                <c:ptCount val="2"/>
                <c:pt idx="0">
                  <c:v>607.48799950987279</c:v>
                </c:pt>
                <c:pt idx="1">
                  <c:v>607.48799950987279</c:v>
                </c:pt>
              </c:numCache>
            </c:numRef>
          </c:xVal>
          <c:yVal>
            <c:numRef>
              <c:f>'Longitud de cola de vehiculo'!$L$55:$L$56</c:f>
              <c:numCache>
                <c:formatCode>General</c:formatCode>
                <c:ptCount val="2"/>
                <c:pt idx="0">
                  <c:v>3.4753021522751872E-4</c:v>
                </c:pt>
                <c:pt idx="1">
                  <c:v>6.745689214950468E-3</c:v>
                </c:pt>
              </c:numCache>
            </c:numRef>
          </c:yVal>
          <c:smooth val="1"/>
          <c:extLst>
            <c:ext xmlns:c16="http://schemas.microsoft.com/office/drawing/2014/chart" uri="{C3380CC4-5D6E-409C-BE32-E72D297353CC}">
              <c16:uniqueId val="{00000002-DFFC-4172-87CC-4EC0FAB93B86}"/>
            </c:ext>
          </c:extLst>
        </c:ser>
        <c:ser>
          <c:idx val="2"/>
          <c:order val="2"/>
          <c:tx>
            <c:strRef>
              <c:f>'Longitud de cola de vehiculo'!$J$57</c:f>
              <c:strCache>
                <c:ptCount val="1"/>
                <c:pt idx="0">
                  <c:v>Limite superior</c:v>
                </c:pt>
              </c:strCache>
            </c:strRef>
          </c:tx>
          <c:spPr>
            <a:ln w="22225" cap="rnd">
              <a:solidFill>
                <a:schemeClr val="accent5">
                  <a:shade val="65000"/>
                </a:schemeClr>
              </a:solidFill>
            </a:ln>
            <a:effectLst>
              <a:glow rad="139700">
                <a:schemeClr val="accent5">
                  <a:shade val="65000"/>
                  <a:satMod val="175000"/>
                  <a:alpha val="14000"/>
                </a:schemeClr>
              </a:glow>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DFFC-4172-87CC-4EC0FAB93B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s-E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'Longitud de cola de vehiculo'!$K$57:$K$58</c:f>
              <c:numCache>
                <c:formatCode>0.00</c:formatCode>
                <c:ptCount val="2"/>
                <c:pt idx="0">
                  <c:v>664.51200049012721</c:v>
                </c:pt>
                <c:pt idx="1">
                  <c:v>664.51200049012721</c:v>
                </c:pt>
              </c:numCache>
            </c:numRef>
          </c:xVal>
          <c:yVal>
            <c:numRef>
              <c:f>'Longitud de cola de vehiculo'!$L$57:$L$58</c:f>
              <c:numCache>
                <c:formatCode>General</c:formatCode>
                <c:ptCount val="2"/>
                <c:pt idx="0">
                  <c:v>3.4753021522751872E-4</c:v>
                </c:pt>
                <c:pt idx="1">
                  <c:v>6.745689214950468E-3</c:v>
                </c:pt>
              </c:numCache>
            </c:numRef>
          </c:yVal>
          <c:smooth val="1"/>
          <c:extLst>
            <c:ext xmlns:c16="http://schemas.microsoft.com/office/drawing/2014/chart" uri="{C3380CC4-5D6E-409C-BE32-E72D297353CC}">
              <c16:uniqueId val="{00000004-DFFC-4172-87CC-4EC0FAB93B86}"/>
            </c:ext>
          </c:extLst>
        </c:ser>
        <c:dLbls>
          <c:showLegendKey val="0"/>
          <c:showVal val="0"/>
          <c:showCatName val="0"/>
          <c:showSerName val="0"/>
          <c:showPercent val="0"/>
          <c:showBubbleSize val="0"/>
        </c:dLbls>
        <c:axId val="375384352"/>
        <c:axId val="375386704"/>
      </c:scatterChart>
      <c:valAx>
        <c:axId val="375384352"/>
        <c:scaling>
          <c:orientation val="minMax"/>
          <c:max val="770"/>
          <c:min val="510"/>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S"/>
          </a:p>
        </c:txPr>
        <c:crossAx val="375386704"/>
        <c:crosses val="autoZero"/>
        <c:crossBetween val="midCat"/>
        <c:majorUnit val="20"/>
        <c:minorUnit val="5"/>
      </c:valAx>
      <c:valAx>
        <c:axId val="375386704"/>
        <c:scaling>
          <c:orientation val="minMax"/>
        </c:scaling>
        <c:delete val="1"/>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crossAx val="375384352"/>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'Ta 2.1'!$K$83</c:f>
              <c:strCache>
                <c:ptCount val="1"/>
                <c:pt idx="0">
                  <c:v>AÑO 2017</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txPr>
              <a:bodyPr rot="0" spcFirstLastPara="1" vertOverflow="ellipsis" vert="horz" wrap="square" anchor="ctr" anchorCtr="1"/>
              <a:lstStyle/>
              <a:p>
                <a:pPr>
                  <a:defRPr sz="14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 2.1'!$L$81:$N$82</c:f>
              <c:strCache>
                <c:ptCount val="3"/>
                <c:pt idx="0">
                  <c:v>Emisión de CO</c:v>
                </c:pt>
                <c:pt idx="1">
                  <c:v>Emisión de NO</c:v>
                </c:pt>
                <c:pt idx="2">
                  <c:v>Consumo de Combustible</c:v>
                </c:pt>
              </c:strCache>
            </c:strRef>
          </c:cat>
          <c:val>
            <c:numRef>
              <c:f>'Ta 2.1'!$L$83:$N$83</c:f>
              <c:numCache>
                <c:formatCode>0.00</c:formatCode>
                <c:ptCount val="3"/>
                <c:pt idx="0">
                  <c:v>1554.5902480899999</c:v>
                </c:pt>
                <c:pt idx="1">
                  <c:v>302.46470510500001</c:v>
                </c:pt>
                <c:pt idx="2">
                  <c:v>22.240052890000001</c:v>
                </c:pt>
              </c:numCache>
            </c:numRef>
          </c:val>
          <c:extLst>
            <c:ext xmlns:c16="http://schemas.microsoft.com/office/drawing/2014/chart" uri="{C3380CC4-5D6E-409C-BE32-E72D297353CC}">
              <c16:uniqueId val="{00000000-234C-49E4-8192-6C7B0628B97D}"/>
            </c:ext>
          </c:extLst>
        </c:ser>
        <c:ser>
          <c:idx val="1"/>
          <c:order val="1"/>
          <c:tx>
            <c:strRef>
              <c:f>'Ta 2.1'!$K$84</c:f>
              <c:strCache>
                <c:ptCount val="1"/>
                <c:pt idx="0">
                  <c:v>AÑO 2037</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txPr>
              <a:bodyPr rot="0" spcFirstLastPara="1" vertOverflow="ellipsis" vert="horz" wrap="square" anchor="ctr" anchorCtr="1"/>
              <a:lstStyle/>
              <a:p>
                <a:pPr>
                  <a:defRPr sz="14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 2.1'!$L$81:$N$82</c:f>
              <c:strCache>
                <c:ptCount val="3"/>
                <c:pt idx="0">
                  <c:v>Emisión de CO</c:v>
                </c:pt>
                <c:pt idx="1">
                  <c:v>Emisión de NO</c:v>
                </c:pt>
                <c:pt idx="2">
                  <c:v>Consumo de Combustible</c:v>
                </c:pt>
              </c:strCache>
            </c:strRef>
          </c:cat>
          <c:val>
            <c:numRef>
              <c:f>'Ta 2.1'!$L$84:$N$84</c:f>
              <c:numCache>
                <c:formatCode>0.00</c:formatCode>
                <c:ptCount val="3"/>
                <c:pt idx="0">
                  <c:v>1852.0685495799999</c:v>
                </c:pt>
                <c:pt idx="1">
                  <c:v>360.34523587000001</c:v>
                </c:pt>
                <c:pt idx="2">
                  <c:v>26.495975320000003</c:v>
                </c:pt>
              </c:numCache>
            </c:numRef>
          </c:val>
          <c:extLst>
            <c:ext xmlns:c16="http://schemas.microsoft.com/office/drawing/2014/chart" uri="{C3380CC4-5D6E-409C-BE32-E72D297353CC}">
              <c16:uniqueId val="{00000001-234C-49E4-8192-6C7B0628B97D}"/>
            </c:ext>
          </c:extLst>
        </c:ser>
        <c:dLbls>
          <c:showLegendKey val="0"/>
          <c:showVal val="1"/>
          <c:showCatName val="0"/>
          <c:showSerName val="0"/>
          <c:showPercent val="0"/>
          <c:showBubbleSize val="0"/>
        </c:dLbls>
        <c:gapWidth val="150"/>
        <c:shape val="box"/>
        <c:axId val="475248320"/>
        <c:axId val="475240480"/>
        <c:axId val="477775072"/>
      </c:bar3DChart>
      <c:catAx>
        <c:axId val="475248320"/>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475240480"/>
        <c:crosses val="autoZero"/>
        <c:auto val="1"/>
        <c:lblAlgn val="ctr"/>
        <c:lblOffset val="100"/>
        <c:noMultiLvlLbl val="0"/>
      </c:catAx>
      <c:valAx>
        <c:axId val="475240480"/>
        <c:scaling>
          <c:orientation val="minMax"/>
        </c:scaling>
        <c:delete val="1"/>
        <c:axPos val="l"/>
        <c:numFmt formatCode="0.00" sourceLinked="1"/>
        <c:majorTickMark val="out"/>
        <c:minorTickMark val="none"/>
        <c:tickLblPos val="nextTo"/>
        <c:crossAx val="475248320"/>
        <c:crosses val="autoZero"/>
        <c:crossBetween val="between"/>
      </c:valAx>
      <c:serAx>
        <c:axId val="477775072"/>
        <c:scaling>
          <c:orientation val="minMax"/>
        </c:scaling>
        <c:delete val="1"/>
        <c:axPos val="b"/>
        <c:majorTickMark val="out"/>
        <c:minorTickMark val="none"/>
        <c:tickLblPos val="nextTo"/>
        <c:crossAx val="475240480"/>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gap"/>
    <c:showDLblsOverMax val="0"/>
  </c:chart>
  <c:spPr>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tileRect/>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Hoja2!$D$2</c:f>
              <c:strCache>
                <c:ptCount val="1"/>
                <c:pt idx="0">
                  <c:v>Porcentaje</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686-41C0-B626-80A73D8C3B8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686-41C0-B626-80A73D8C3B8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686-41C0-B626-80A73D8C3B8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686-41C0-B626-80A73D8C3B82}"/>
              </c:ext>
            </c:extLst>
          </c:dPt>
          <c:dLbls>
            <c:dLbl>
              <c:idx val="2"/>
              <c:layout>
                <c:manualLayout>
                  <c:x val="0.13990714552466055"/>
                  <c:y val="0.17227391400955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686-41C0-B626-80A73D8C3B82}"/>
                </c:ext>
              </c:extLst>
            </c:dLbl>
            <c:dLbl>
              <c:idx val="3"/>
              <c:layout>
                <c:manualLayout>
                  <c:x val="4.7262318912356459E-2"/>
                  <c:y val="0.1342274469503388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86-41C0-B626-80A73D8C3B8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Hoja2!$B$3:$B$6</c:f>
              <c:strCache>
                <c:ptCount val="4"/>
                <c:pt idx="0">
                  <c:v>V. Chillos - DMQ </c:v>
                </c:pt>
                <c:pt idx="1">
                  <c:v>DMQ- V. Chillos</c:v>
                </c:pt>
                <c:pt idx="2">
                  <c:v>R. I. del Castillo</c:v>
                </c:pt>
                <c:pt idx="3">
                  <c:v>E13</c:v>
                </c:pt>
              </c:strCache>
            </c:strRef>
          </c:cat>
          <c:val>
            <c:numRef>
              <c:f>Hoja2!$D$3:$D$6</c:f>
              <c:numCache>
                <c:formatCode>0%</c:formatCode>
                <c:ptCount val="4"/>
                <c:pt idx="0">
                  <c:v>0.51252609603340293</c:v>
                </c:pt>
                <c:pt idx="1">
                  <c:v>0.28914405010438415</c:v>
                </c:pt>
                <c:pt idx="2">
                  <c:v>0.13517745302713988</c:v>
                </c:pt>
                <c:pt idx="3">
                  <c:v>6.3152400835073064E-2</c:v>
                </c:pt>
              </c:numCache>
            </c:numRef>
          </c:val>
          <c:extLst>
            <c:ext xmlns:c16="http://schemas.microsoft.com/office/drawing/2014/chart" uri="{C3380CC4-5D6E-409C-BE32-E72D297353CC}">
              <c16:uniqueId val="{00000008-5686-41C0-B626-80A73D8C3B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97025371828522"/>
          <c:y val="0.11816898053371791"/>
          <c:w val="0.72698118985126847"/>
          <c:h val="0.78651373525940482"/>
        </c:manualLayout>
      </c:layout>
      <c:areaChart>
        <c:grouping val="standard"/>
        <c:varyColors val="0"/>
        <c:ser>
          <c:idx val="0"/>
          <c:order val="0"/>
          <c:tx>
            <c:strRef>
              <c:f>'Carril adicional ACB'!$L$10</c:f>
              <c:strCache>
                <c:ptCount val="1"/>
                <c:pt idx="0">
                  <c:v>VAN</c:v>
                </c:pt>
              </c:strCache>
            </c:strRef>
          </c:tx>
          <c:spPr>
            <a:solidFill>
              <a:schemeClr val="accent1">
                <a:alpha val="85000"/>
              </a:schemeClr>
            </a:solidFill>
            <a:ln>
              <a:noFill/>
            </a:ln>
            <a:effectLst>
              <a:innerShdw dist="12700" dir="16200000">
                <a:schemeClr val="lt1"/>
              </a:innerShdw>
            </a:effectLst>
          </c:spPr>
          <c:cat>
            <c:numRef>
              <c:f>'Carril adicional ACB'!$K$11:$K$24</c:f>
              <c:numCache>
                <c:formatCode>0%</c:formatCode>
                <c:ptCount val="14"/>
                <c:pt idx="0">
                  <c:v>0</c:v>
                </c:pt>
                <c:pt idx="1">
                  <c:v>0.05</c:v>
                </c:pt>
                <c:pt idx="2" formatCode="0.00%">
                  <c:v>7.5999999999999998E-2</c:v>
                </c:pt>
                <c:pt idx="3">
                  <c:v>0.1</c:v>
                </c:pt>
                <c:pt idx="4">
                  <c:v>0.15000000000000002</c:v>
                </c:pt>
                <c:pt idx="5">
                  <c:v>0.2</c:v>
                </c:pt>
                <c:pt idx="6">
                  <c:v>0.25</c:v>
                </c:pt>
                <c:pt idx="7">
                  <c:v>0.3</c:v>
                </c:pt>
                <c:pt idx="8">
                  <c:v>0.35</c:v>
                </c:pt>
                <c:pt idx="9">
                  <c:v>0.39999999999999997</c:v>
                </c:pt>
                <c:pt idx="10">
                  <c:v>0.44999999999999996</c:v>
                </c:pt>
                <c:pt idx="11">
                  <c:v>0.49999999999999994</c:v>
                </c:pt>
                <c:pt idx="12">
                  <c:v>0.54999999999999993</c:v>
                </c:pt>
                <c:pt idx="13">
                  <c:v>0.6</c:v>
                </c:pt>
              </c:numCache>
            </c:numRef>
          </c:cat>
          <c:val>
            <c:numRef>
              <c:f>'Carril adicional ACB'!$L$11:$L$24</c:f>
              <c:numCache>
                <c:formatCode>"$"#,##0.00</c:formatCode>
                <c:ptCount val="14"/>
                <c:pt idx="0">
                  <c:v>68470725.383011028</c:v>
                </c:pt>
                <c:pt idx="1">
                  <c:v>33927163.191717371</c:v>
                </c:pt>
                <c:pt idx="2">
                  <c:v>24344024.488640383</c:v>
                </c:pt>
                <c:pt idx="3">
                  <c:v>18173864.376885742</c:v>
                </c:pt>
                <c:pt idx="4">
                  <c:v>10100763.543527273</c:v>
                </c:pt>
                <c:pt idx="5">
                  <c:v>5513974.6819590647</c:v>
                </c:pt>
                <c:pt idx="6">
                  <c:v>2670593.3591968473</c:v>
                </c:pt>
                <c:pt idx="7">
                  <c:v>777809.0146752689</c:v>
                </c:pt>
                <c:pt idx="8">
                  <c:v>-556255.44611761998</c:v>
                </c:pt>
                <c:pt idx="9">
                  <c:v>-1540324.189213248</c:v>
                </c:pt>
                <c:pt idx="10">
                  <c:v>-2293133.3132511042</c:v>
                </c:pt>
                <c:pt idx="11">
                  <c:v>-2886198.1661113305</c:v>
                </c:pt>
                <c:pt idx="12">
                  <c:v>-3364759.7947491892</c:v>
                </c:pt>
                <c:pt idx="13">
                  <c:v>-3758665.3429405349</c:v>
                </c:pt>
              </c:numCache>
            </c:numRef>
          </c:val>
          <c:extLst>
            <c:ext xmlns:c16="http://schemas.microsoft.com/office/drawing/2014/chart" uri="{C3380CC4-5D6E-409C-BE32-E72D297353CC}">
              <c16:uniqueId val="{00000000-1700-4950-94AF-157C90365870}"/>
            </c:ext>
          </c:extLst>
        </c:ser>
        <c:dLbls>
          <c:showLegendKey val="0"/>
          <c:showVal val="0"/>
          <c:showCatName val="0"/>
          <c:showSerName val="0"/>
          <c:showPercent val="0"/>
          <c:showBubbleSize val="0"/>
        </c:dLbls>
        <c:axId val="391722392"/>
        <c:axId val="193967888"/>
      </c:areaChart>
      <c:catAx>
        <c:axId val="39172239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C"/>
                  <a:t>Tasa de descuento</a:t>
                </a:r>
              </a:p>
            </c:rich>
          </c:tx>
          <c:layout>
            <c:manualLayout>
              <c:xMode val="edge"/>
              <c:yMode val="edge"/>
              <c:x val="0.47153018372703415"/>
              <c:y val="0.93138753620846226"/>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ES"/>
            </a:p>
          </c:txPr>
        </c:title>
        <c:numFmt formatCode="0%"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193967888"/>
        <c:crosses val="autoZero"/>
        <c:auto val="1"/>
        <c:lblAlgn val="ctr"/>
        <c:lblOffset val="100"/>
        <c:noMultiLvlLbl val="0"/>
      </c:catAx>
      <c:valAx>
        <c:axId val="19396788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C"/>
                  <a:t>VAN</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ES"/>
            </a:p>
          </c:txPr>
        </c:title>
        <c:numFmt formatCode="&quot;$&quot;#,##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crossAx val="391722392"/>
        <c:crosses val="autoZero"/>
        <c:crossBetween val="midCat"/>
      </c:valAx>
      <c:spPr>
        <a:solidFill>
          <a:sysClr val="window" lastClr="FFFFFF"/>
        </a:solid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97025371828522"/>
          <c:y val="0.11816898053371791"/>
          <c:w val="0.72698118985126847"/>
          <c:h val="0.78651373525940482"/>
        </c:manualLayout>
      </c:layout>
      <c:areaChart>
        <c:grouping val="standard"/>
        <c:varyColors val="0"/>
        <c:ser>
          <c:idx val="0"/>
          <c:order val="0"/>
          <c:tx>
            <c:strRef>
              <c:f>'Viaducto ACB'!$L$10</c:f>
              <c:strCache>
                <c:ptCount val="1"/>
                <c:pt idx="0">
                  <c:v>VAN</c:v>
                </c:pt>
              </c:strCache>
            </c:strRef>
          </c:tx>
          <c:spPr>
            <a:solidFill>
              <a:schemeClr val="accent1">
                <a:alpha val="85000"/>
              </a:schemeClr>
            </a:solidFill>
            <a:ln>
              <a:noFill/>
            </a:ln>
            <a:effectLst>
              <a:innerShdw dist="12700" dir="16200000">
                <a:schemeClr val="lt1"/>
              </a:innerShdw>
            </a:effectLst>
          </c:spPr>
          <c:cat>
            <c:numRef>
              <c:f>'Viaducto ACB'!$K$11:$K$24</c:f>
              <c:numCache>
                <c:formatCode>0%</c:formatCode>
                <c:ptCount val="14"/>
                <c:pt idx="0">
                  <c:v>0</c:v>
                </c:pt>
                <c:pt idx="1">
                  <c:v>0.05</c:v>
                </c:pt>
                <c:pt idx="2" formatCode="0.00%">
                  <c:v>7.5999999999999998E-2</c:v>
                </c:pt>
                <c:pt idx="3">
                  <c:v>0.1</c:v>
                </c:pt>
                <c:pt idx="4">
                  <c:v>0.15000000000000002</c:v>
                </c:pt>
                <c:pt idx="5">
                  <c:v>0.2</c:v>
                </c:pt>
                <c:pt idx="6">
                  <c:v>0.25</c:v>
                </c:pt>
                <c:pt idx="7">
                  <c:v>0.3</c:v>
                </c:pt>
                <c:pt idx="8">
                  <c:v>0.35</c:v>
                </c:pt>
                <c:pt idx="9">
                  <c:v>0.39999999999999997</c:v>
                </c:pt>
                <c:pt idx="10">
                  <c:v>0.44999999999999996</c:v>
                </c:pt>
                <c:pt idx="11">
                  <c:v>0.49999999999999994</c:v>
                </c:pt>
                <c:pt idx="12">
                  <c:v>0.54999999999999993</c:v>
                </c:pt>
                <c:pt idx="13">
                  <c:v>0.6</c:v>
                </c:pt>
              </c:numCache>
            </c:numRef>
          </c:cat>
          <c:val>
            <c:numRef>
              <c:f>'Viaducto ACB'!$L$11:$L$24</c:f>
              <c:numCache>
                <c:formatCode>"$"#,##0.00</c:formatCode>
                <c:ptCount val="14"/>
                <c:pt idx="0">
                  <c:v>62285132.203634791</c:v>
                </c:pt>
                <c:pt idx="1">
                  <c:v>29980531.027549118</c:v>
                </c:pt>
                <c:pt idx="2">
                  <c:v>20947098.263899256</c:v>
                </c:pt>
                <c:pt idx="3">
                  <c:v>15104499.632362653</c:v>
                </c:pt>
                <c:pt idx="4">
                  <c:v>7416797.8719566315</c:v>
                </c:pt>
                <c:pt idx="5">
                  <c:v>3019387.8000988532</c:v>
                </c:pt>
                <c:pt idx="6">
                  <c:v>279334.24839589</c:v>
                </c:pt>
                <c:pt idx="7">
                  <c:v>-1551587.577052935</c:v>
                </c:pt>
                <c:pt idx="8">
                  <c:v>-2845588.818767814</c:v>
                </c:pt>
                <c:pt idx="9">
                  <c:v>-3801993.0331350043</c:v>
                </c:pt>
                <c:pt idx="10">
                  <c:v>-4534692.3733337102</c:v>
                </c:pt>
                <c:pt idx="11">
                  <c:v>-5112529.4461231316</c:v>
                </c:pt>
                <c:pt idx="12">
                  <c:v>-5579177.8378006574</c:v>
                </c:pt>
                <c:pt idx="13">
                  <c:v>-5963515.0473775286</c:v>
                </c:pt>
              </c:numCache>
            </c:numRef>
          </c:val>
          <c:extLst>
            <c:ext xmlns:c16="http://schemas.microsoft.com/office/drawing/2014/chart" uri="{C3380CC4-5D6E-409C-BE32-E72D297353CC}">
              <c16:uniqueId val="{00000000-CD0C-4A7D-A4A7-67A3BD64D7D1}"/>
            </c:ext>
          </c:extLst>
        </c:ser>
        <c:dLbls>
          <c:showLegendKey val="0"/>
          <c:showVal val="0"/>
          <c:showCatName val="0"/>
          <c:showSerName val="0"/>
          <c:showPercent val="0"/>
          <c:showBubbleSize val="0"/>
        </c:dLbls>
        <c:axId val="523313840"/>
        <c:axId val="523315016"/>
      </c:areaChart>
      <c:catAx>
        <c:axId val="52331384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C"/>
                  <a:t>Tasa de descuento</a:t>
                </a:r>
              </a:p>
            </c:rich>
          </c:tx>
          <c:layout>
            <c:manualLayout>
              <c:xMode val="edge"/>
              <c:yMode val="edge"/>
              <c:x val="0.47153018372703415"/>
              <c:y val="0.93138753620846226"/>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ES"/>
            </a:p>
          </c:txPr>
        </c:title>
        <c:numFmt formatCode="0%"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523315016"/>
        <c:crosses val="autoZero"/>
        <c:auto val="1"/>
        <c:lblAlgn val="ctr"/>
        <c:lblOffset val="100"/>
        <c:noMultiLvlLbl val="0"/>
      </c:catAx>
      <c:valAx>
        <c:axId val="523315016"/>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s-EC"/>
                  <a:t>VAN</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ES"/>
            </a:p>
          </c:txPr>
        </c:title>
        <c:numFmt formatCode="&quot;$&quot;#,##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crossAx val="523313840"/>
        <c:crosses val="autoZero"/>
        <c:crossBetween val="midCat"/>
      </c:valAx>
      <c:spPr>
        <a:solidFill>
          <a:sysClr val="window" lastClr="FFFFFF"/>
        </a:solid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65000"/>
        <a:lumOff val="35000"/>
      </a:schemeClr>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65000"/>
        <a:lumOff val="35000"/>
      </a:schemeClr>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6BE7D7-4664-46E2-8FA7-3D65E1D6F59B}" type="datetimeFigureOut">
              <a:rPr lang="es-ES" smtClean="0"/>
              <a:t>19/12/2017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599A6-1406-4C8B-9786-C0B642E48385}" type="slidenum">
              <a:rPr lang="es-ES" smtClean="0"/>
              <a:t>‹Nº›</a:t>
            </a:fld>
            <a:endParaRPr lang="es-ES"/>
          </a:p>
        </p:txBody>
      </p:sp>
    </p:spTree>
    <p:extLst>
      <p:ext uri="{BB962C8B-B14F-4D97-AF65-F5344CB8AC3E}">
        <p14:creationId xmlns:p14="http://schemas.microsoft.com/office/powerpoint/2010/main" val="413621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latin typeface="Times New Roman" panose="02020603050405020304" pitchFamily="18" charset="0"/>
                <a:cs typeface="Times New Roman" panose="02020603050405020304" pitchFamily="18" charset="0"/>
              </a:rPr>
              <a:t>En el año de 1975 se termina la construcción de la Autopista General Rumiñahui la cual se convierte en la principal conexión entre Quito y </a:t>
            </a:r>
            <a:r>
              <a:rPr lang="es-EC" sz="1200" dirty="0" err="1" smtClean="0">
                <a:latin typeface="Times New Roman" panose="02020603050405020304" pitchFamily="18" charset="0"/>
                <a:cs typeface="Times New Roman" panose="02020603050405020304" pitchFamily="18" charset="0"/>
              </a:rPr>
              <a:t>Sangolquí</a:t>
            </a:r>
            <a:r>
              <a:rPr lang="es-EC" sz="1200" dirty="0" smtClean="0">
                <a:latin typeface="Times New Roman" panose="02020603050405020304" pitchFamily="18" charset="0"/>
                <a:cs typeface="Times New Roman" panose="02020603050405020304" pitchFamily="18" charset="0"/>
              </a:rPr>
              <a:t>, descongestionando momentáneamente la carretera </a:t>
            </a:r>
            <a:r>
              <a:rPr lang="es-EC" sz="1200" dirty="0" err="1" smtClean="0">
                <a:latin typeface="Times New Roman" panose="02020603050405020304" pitchFamily="18" charset="0"/>
                <a:cs typeface="Times New Roman" panose="02020603050405020304" pitchFamily="18" charset="0"/>
              </a:rPr>
              <a:t>Sangolquí</a:t>
            </a:r>
            <a:r>
              <a:rPr lang="es-EC" sz="1200" dirty="0" smtClean="0">
                <a:latin typeface="Times New Roman" panose="02020603050405020304" pitchFamily="18" charset="0"/>
                <a:cs typeface="Times New Roman" panose="02020603050405020304" pitchFamily="18" charset="0"/>
              </a:rPr>
              <a:t> – Conocoto – Quito. Sin embargo e</a:t>
            </a:r>
            <a:r>
              <a:rPr lang="es-EC" sz="1200" kern="1200" dirty="0" smtClean="0">
                <a:solidFill>
                  <a:schemeClr val="tx1"/>
                </a:solidFill>
                <a:effectLst/>
                <a:latin typeface="+mn-lt"/>
                <a:ea typeface="+mn-ea"/>
                <a:cs typeface="+mn-cs"/>
              </a:rPr>
              <a:t>l sistema de movilidad aun registra deficiencias relacionadas con la capacidad y conectividad, elementos que son necesarios para la estructuración y desarrollo adecuado de los desplazamientos, </a:t>
            </a:r>
            <a:r>
              <a:rPr lang="es-EC" sz="1200" kern="1200" smtClean="0">
                <a:solidFill>
                  <a:schemeClr val="tx1"/>
                </a:solidFill>
                <a:effectLst/>
                <a:latin typeface="+mn-lt"/>
                <a:ea typeface="+mn-ea"/>
                <a:cs typeface="+mn-cs"/>
              </a:rPr>
              <a:t>esta situación </a:t>
            </a:r>
            <a:r>
              <a:rPr lang="es-EC" sz="1200" kern="1200" dirty="0" smtClean="0">
                <a:solidFill>
                  <a:schemeClr val="tx1"/>
                </a:solidFill>
                <a:effectLst/>
                <a:latin typeface="+mn-lt"/>
                <a:ea typeface="+mn-ea"/>
                <a:cs typeface="+mn-cs"/>
              </a:rPr>
              <a:t>incide en el descenso del nivel de servicio de la red vial principal, la cual se encuentra saturada en el 32%.</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a:t>
            </a:fld>
            <a:endParaRPr lang="es-ES"/>
          </a:p>
        </p:txBody>
      </p:sp>
    </p:spTree>
    <p:extLst>
      <p:ext uri="{BB962C8B-B14F-4D97-AF65-F5344CB8AC3E}">
        <p14:creationId xmlns:p14="http://schemas.microsoft.com/office/powerpoint/2010/main" val="393736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medición de los aforos vehiculares se realizó durante siete días consecutivos, del 15 de mayo del 2017 al 21 de mayo del 2017, en una semana sin influencia de agentes externos como por ejemplo feriados, votaciones, entre otros. </a:t>
            </a:r>
          </a:p>
          <a:p>
            <a:r>
              <a:rPr lang="es-ES" sz="1200" b="0" i="0" u="none" strike="noStrike" kern="1200" baseline="0" dirty="0" smtClean="0">
                <a:solidFill>
                  <a:schemeClr val="tx1"/>
                </a:solidFill>
                <a:latin typeface="+mn-lt"/>
                <a:ea typeface="+mn-ea"/>
                <a:cs typeface="+mn-cs"/>
              </a:rPr>
              <a:t>Los aforos vehiculares proporcionaron información en días típicos (de lunes a jueves) y en días atípicos (de viernes a domingo).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12</a:t>
            </a:fld>
            <a:endParaRPr lang="es-ES"/>
          </a:p>
        </p:txBody>
      </p:sp>
    </p:spTree>
    <p:extLst>
      <p:ext uri="{BB962C8B-B14F-4D97-AF65-F5344CB8AC3E}">
        <p14:creationId xmlns:p14="http://schemas.microsoft.com/office/powerpoint/2010/main" val="36270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Mediante la clasificación de la población elaborada por el Metro de Madrid para el Metro de Quito, se obtiene las horas pico,</a:t>
            </a:r>
            <a:r>
              <a:rPr lang="es-EC" sz="1200" kern="1200" baseline="0" dirty="0" smtClean="0">
                <a:solidFill>
                  <a:schemeClr val="tx1"/>
                </a:solidFill>
                <a:effectLst/>
                <a:latin typeface="+mn-lt"/>
                <a:ea typeface="+mn-ea"/>
                <a:cs typeface="+mn-cs"/>
              </a:rPr>
              <a:t> según la edad y el motivo de viaje los cuales se presentan en las siguientes figuras. </a:t>
            </a:r>
            <a:r>
              <a:rPr lang="es-ES" sz="1200" b="0" i="0" u="none" strike="noStrike" kern="1200" baseline="0" dirty="0" smtClean="0">
                <a:solidFill>
                  <a:schemeClr val="tx1"/>
                </a:solidFill>
                <a:latin typeface="+mn-lt"/>
                <a:ea typeface="+mn-ea"/>
                <a:cs typeface="+mn-cs"/>
              </a:rPr>
              <a:t>Donde se puede observar que las personas entre los 4 y 24 años son en su gran mayoría estudiantes los cuales tienen horarios definidos para sus labores, estos horarios destacan en 3 picos durante el día, mientras que la población comprendida entre los 25 y 44 años muestran picos muy parecidos con mayor carga en los extremos, y finalmente la población que tiene más de 45 años presenta una distribución homogénea en los viajes sin marcar horas pico definidas.</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13</a:t>
            </a:fld>
            <a:endParaRPr lang="es-ES"/>
          </a:p>
        </p:txBody>
      </p:sp>
    </p:spTree>
    <p:extLst>
      <p:ext uri="{BB962C8B-B14F-4D97-AF65-F5344CB8AC3E}">
        <p14:creationId xmlns:p14="http://schemas.microsoft.com/office/powerpoint/2010/main" val="322230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realizar una gráfica comparativa en las horas pico de la calle Juan Bautista Aguirre con dirección del Valle de los Chillos al DMQ, se logró obtener una gráfica en la cual evidentemente predomina el flujo vehicular de 6:00 a 8:00 horas, siendo este aproximadamente el doble de los otros dos horarios. </a:t>
            </a:r>
          </a:p>
          <a:p>
            <a:r>
              <a:rPr lang="es-EC" sz="1200" b="0" i="0" u="none" strike="noStrike" kern="1200" baseline="0" dirty="0" smtClean="0">
                <a:solidFill>
                  <a:schemeClr val="tx1"/>
                </a:solidFill>
                <a:latin typeface="+mn-lt"/>
                <a:ea typeface="+mn-ea"/>
                <a:cs typeface="+mn-cs"/>
              </a:rPr>
              <a:t>Esto quiere decir que la congestión vehicular en este sentido es mayor en horario de 6 a 8 de la mañana</a:t>
            </a:r>
            <a:endParaRPr lang="es-ES" sz="1200" b="0" i="0" u="none" strike="noStrike" kern="1200" baseline="0" dirty="0" smtClean="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14</a:t>
            </a:fld>
            <a:endParaRPr lang="es-ES"/>
          </a:p>
        </p:txBody>
      </p:sp>
    </p:spTree>
    <p:extLst>
      <p:ext uri="{BB962C8B-B14F-4D97-AF65-F5344CB8AC3E}">
        <p14:creationId xmlns:p14="http://schemas.microsoft.com/office/powerpoint/2010/main" val="330377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Las horas pico obtenidas</a:t>
            </a:r>
            <a:r>
              <a:rPr lang="es-EC" baseline="0" dirty="0" smtClean="0"/>
              <a:t> en los conteos vehiculares coinciden con los presentadas por el Metro de Madrid, e</a:t>
            </a:r>
            <a:r>
              <a:rPr lang="es-ES" sz="1200" b="0" i="0" u="none" strike="noStrike" kern="1200" baseline="0" dirty="0" smtClean="0">
                <a:solidFill>
                  <a:schemeClr val="tx1"/>
                </a:solidFill>
                <a:latin typeface="+mn-lt"/>
                <a:ea typeface="+mn-ea"/>
                <a:cs typeface="+mn-cs"/>
              </a:rPr>
              <a:t>l resultado obtenido permite observar que la hora pico más crítica es el día viernes de 6:00 a 8:00 horas, mientras que el día sábado de 6:00 a 8:00 horas se presenta el menor flujo vehicular. </a:t>
            </a:r>
          </a:p>
          <a:p>
            <a:r>
              <a:rPr lang="es-ES" sz="1200" b="0" i="0" u="none" strike="noStrike" kern="1200" baseline="0" dirty="0" smtClean="0">
                <a:solidFill>
                  <a:schemeClr val="tx1"/>
                </a:solidFill>
                <a:latin typeface="+mn-lt"/>
                <a:ea typeface="+mn-ea"/>
                <a:cs typeface="+mn-cs"/>
              </a:rPr>
              <a:t>Esto quiere decir que la congestión vehicular es constante en esta dirección.</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15</a:t>
            </a:fld>
            <a:endParaRPr lang="es-ES"/>
          </a:p>
        </p:txBody>
      </p:sp>
    </p:spTree>
    <p:extLst>
      <p:ext uri="{BB962C8B-B14F-4D97-AF65-F5344CB8AC3E}">
        <p14:creationId xmlns:p14="http://schemas.microsoft.com/office/powerpoint/2010/main" val="293631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Mediante la información obtenida en los conteos vehiculares realizados en la semana podemos elegir el día que presenta mayor volumen de tráfico, el seleccionado es el día martes debido a su proximidad a los valores máximos y a que su volumen vehicular total por día es el más alto.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16</a:t>
            </a:fld>
            <a:endParaRPr lang="es-ES"/>
          </a:p>
        </p:txBody>
      </p:sp>
    </p:spTree>
    <p:extLst>
      <p:ext uri="{BB962C8B-B14F-4D97-AF65-F5344CB8AC3E}">
        <p14:creationId xmlns:p14="http://schemas.microsoft.com/office/powerpoint/2010/main" val="1413515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Para la obtención del volumen vehicular es necesario determinar la cantidad de vehículos que circulan por un tramo de vía en una hora, con registro de los conteos vehiculares en periodos de 15 minutos.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El horario seleccionado es de 7:00 a 8:00 horas debido a que abarca mayor volumen vehicular. </a:t>
            </a:r>
            <a:endParaRPr lang="es-ES" dirty="0" smtClean="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17</a:t>
            </a:fld>
            <a:endParaRPr lang="es-ES"/>
          </a:p>
        </p:txBody>
      </p:sp>
    </p:spTree>
    <p:extLst>
      <p:ext uri="{BB962C8B-B14F-4D97-AF65-F5344CB8AC3E}">
        <p14:creationId xmlns:p14="http://schemas.microsoft.com/office/powerpoint/2010/main" val="193734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 continuación se presenta los conteos vehiculares correspondientes al horario de 7 a 8 de la mañana, en forma detallada con su respectivo movimiento.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18</a:t>
            </a:fld>
            <a:endParaRPr lang="es-ES"/>
          </a:p>
        </p:txBody>
      </p:sp>
    </p:spTree>
    <p:extLst>
      <p:ext uri="{BB962C8B-B14F-4D97-AF65-F5344CB8AC3E}">
        <p14:creationId xmlns:p14="http://schemas.microsoft.com/office/powerpoint/2010/main" val="266223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19</a:t>
            </a:fld>
            <a:endParaRPr lang="es-ES"/>
          </a:p>
        </p:txBody>
      </p:sp>
    </p:spTree>
    <p:extLst>
      <p:ext uri="{BB962C8B-B14F-4D97-AF65-F5344CB8AC3E}">
        <p14:creationId xmlns:p14="http://schemas.microsoft.com/office/powerpoint/2010/main" val="328217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20</a:t>
            </a:fld>
            <a:endParaRPr lang="es-ES"/>
          </a:p>
        </p:txBody>
      </p:sp>
    </p:spTree>
    <p:extLst>
      <p:ext uri="{BB962C8B-B14F-4D97-AF65-F5344CB8AC3E}">
        <p14:creationId xmlns:p14="http://schemas.microsoft.com/office/powerpoint/2010/main" val="1594865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proyección del tráfico a futuro se realiza mediante la tasa de crecimiento poblacional, para el cálculo del tráfico a futuro la Norma de Diseño Geométrico de Carreteras nos brinda la siguiente fórmula</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21</a:t>
            </a:fld>
            <a:endParaRPr lang="es-ES"/>
          </a:p>
        </p:txBody>
      </p:sp>
    </p:spTree>
    <p:extLst>
      <p:ext uri="{BB962C8B-B14F-4D97-AF65-F5344CB8AC3E}">
        <p14:creationId xmlns:p14="http://schemas.microsoft.com/office/powerpoint/2010/main" val="297747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realizar visitas de campo al sector a ser analizado, se identifico los puntos críticos que afectan el flujo vehicular. </a:t>
            </a:r>
          </a:p>
          <a:p>
            <a:r>
              <a:rPr lang="es-ES" sz="1200" b="0" i="0" u="none" strike="noStrike" kern="1200" baseline="0" dirty="0" smtClean="0">
                <a:solidFill>
                  <a:schemeClr val="tx1"/>
                </a:solidFill>
                <a:latin typeface="+mn-lt"/>
                <a:ea typeface="+mn-ea"/>
                <a:cs typeface="+mn-cs"/>
              </a:rPr>
              <a:t>Las cuales son las intersecciones en los puntos A (778381.79 E; 9973295.05 S) y C (778624.95 E; 9973060.48 S) son de tipo semaforizada, mientras que la intersección en el punto B es del tipo no semaforizada.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a:t>
            </a:fld>
            <a:endParaRPr lang="es-ES"/>
          </a:p>
        </p:txBody>
      </p:sp>
    </p:spTree>
    <p:extLst>
      <p:ext uri="{BB962C8B-B14F-4D97-AF65-F5344CB8AC3E}">
        <p14:creationId xmlns:p14="http://schemas.microsoft.com/office/powerpoint/2010/main" val="224199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el tráfico actual se utilizo el tráfico en la hora pico. El Instituto Nacional de Estadísticas y Censos proporciona la tasa de crecimiento poblacional del DMQ, el cual en su último periodo inter-censal nos da un resultado 2.2% en promedio anual. Finalmente el diseño se proyecta a 20 años. Dando los siguientes resultados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22</a:t>
            </a:fld>
            <a:endParaRPr lang="es-ES"/>
          </a:p>
        </p:txBody>
      </p:sp>
    </p:spTree>
    <p:extLst>
      <p:ext uri="{BB962C8B-B14F-4D97-AF65-F5344CB8AC3E}">
        <p14:creationId xmlns:p14="http://schemas.microsoft.com/office/powerpoint/2010/main" val="441649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23</a:t>
            </a:fld>
            <a:endParaRPr lang="es-ES"/>
          </a:p>
        </p:txBody>
      </p:sp>
    </p:spTree>
    <p:extLst>
      <p:ext uri="{BB962C8B-B14F-4D97-AF65-F5344CB8AC3E}">
        <p14:creationId xmlns:p14="http://schemas.microsoft.com/office/powerpoint/2010/main" val="363758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la obtención del TPDA se apoyó en el conteo vehicular automático, ejecutado por la Gerencia de Planificación de la EMMOP-Q en el año 2010, la cual nos proporciona el porcentaje de vehículos que circulan por la vía, las 24 horas del día, durante todo el año.</a:t>
            </a:r>
          </a:p>
          <a:p>
            <a:pPr marL="0" algn="l" defTabSz="914400" rtl="0" eaLnBrk="1" latinLnBrk="0" hangingPunct="1"/>
            <a:r>
              <a:rPr lang="es-EC" sz="1200" b="0" i="0" u="none" strike="noStrike" kern="1200" baseline="0" dirty="0" smtClean="0">
                <a:solidFill>
                  <a:schemeClr val="tx1"/>
                </a:solidFill>
                <a:latin typeface="+mn-lt"/>
                <a:ea typeface="+mn-ea"/>
                <a:cs typeface="+mn-cs"/>
              </a:rPr>
              <a:t>Se usa este método basándose en proyectos ya elaborados para el DMQ, un ejemplo es el </a:t>
            </a:r>
            <a:r>
              <a:rPr lang="es-ES" sz="1200" b="0" i="0" u="none" strike="noStrike" kern="1200" baseline="0" dirty="0" smtClean="0">
                <a:solidFill>
                  <a:schemeClr val="tx1"/>
                </a:solidFill>
                <a:latin typeface="+mn-lt"/>
                <a:ea typeface="+mn-ea"/>
                <a:cs typeface="+mn-cs"/>
              </a:rPr>
              <a:t>estudio de tráfico y de accesibilidad en las intersecciones América – la Gasca y la Gasca – Gaspar de Carvajal (Autor: Oña Carvajal, UCE)</a:t>
            </a:r>
            <a:endParaRPr lang="es-ES"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24</a:t>
            </a:fld>
            <a:endParaRPr lang="es-ES"/>
          </a:p>
        </p:txBody>
      </p:sp>
    </p:spTree>
    <p:extLst>
      <p:ext uri="{BB962C8B-B14F-4D97-AF65-F5344CB8AC3E}">
        <p14:creationId xmlns:p14="http://schemas.microsoft.com/office/powerpoint/2010/main" val="162736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-Multiplicar el TH a utilizarse en la micro simulación de tráfico, por el porcentaje promedio de vehículos que circulan en la vía durante las 24 horas, tomando en cuenta que los días sábados y domingos son días que no se asemejan al resto de la semana. </a:t>
            </a:r>
          </a:p>
          <a:p>
            <a:r>
              <a:rPr lang="es-ES" sz="1200" b="0" i="0" u="none" strike="noStrike" kern="1200" baseline="0" dirty="0" smtClean="0">
                <a:solidFill>
                  <a:schemeClr val="tx1"/>
                </a:solidFill>
                <a:latin typeface="+mn-lt"/>
                <a:ea typeface="+mn-ea"/>
                <a:cs typeface="+mn-cs"/>
              </a:rPr>
              <a:t>-Multiplicar por el número de días en el año. </a:t>
            </a:r>
          </a:p>
          <a:p>
            <a:r>
              <a:rPr lang="es-ES" sz="1200" b="0" i="0" u="none" strike="noStrike" kern="1200" baseline="0" dirty="0" smtClean="0">
                <a:solidFill>
                  <a:schemeClr val="tx1"/>
                </a:solidFill>
                <a:latin typeface="+mn-lt"/>
                <a:ea typeface="+mn-ea"/>
                <a:cs typeface="+mn-cs"/>
              </a:rPr>
              <a:t>-Sumar los datos consiguiendo el Tráfico Total Anual (TTA). </a:t>
            </a:r>
          </a:p>
          <a:p>
            <a:r>
              <a:rPr lang="es-ES" sz="1200" b="0" i="0" u="none" strike="noStrike" kern="1200" baseline="0" dirty="0" smtClean="0">
                <a:solidFill>
                  <a:schemeClr val="tx1"/>
                </a:solidFill>
                <a:latin typeface="+mn-lt"/>
                <a:ea typeface="+mn-ea"/>
                <a:cs typeface="+mn-cs"/>
              </a:rPr>
              <a:t>-Finalmente dividirlos para los 365 días que tiene el año consiguiendo el TPDA actual.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25</a:t>
            </a:fld>
            <a:endParaRPr lang="es-ES"/>
          </a:p>
        </p:txBody>
      </p:sp>
    </p:spTree>
    <p:extLst>
      <p:ext uri="{BB962C8B-B14F-4D97-AF65-F5344CB8AC3E}">
        <p14:creationId xmlns:p14="http://schemas.microsoft.com/office/powerpoint/2010/main" val="2651831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buFont typeface="Arial" panose="020B0604020202020204" pitchFamily="34" charset="0"/>
              <a:buChar char="•"/>
            </a:pPr>
            <a:r>
              <a:rPr lang="es-EC" dirty="0" smtClean="0"/>
              <a:t>La calle Juan Bautista Aguirre en dirección del DMQ-V. Chillos en el 2017 tiene un TPDA de 7302 vehículos, mientras que proyectado a 20 años tiene un TPDA 11284 vehículos.</a:t>
            </a:r>
            <a:endParaRPr lang="es-ES" dirty="0" smtClean="0"/>
          </a:p>
          <a:p>
            <a:pPr marL="285750" lvl="0" indent="-285750">
              <a:buFont typeface="Arial" panose="020B0604020202020204" pitchFamily="34" charset="0"/>
              <a:buChar char="•"/>
            </a:pPr>
            <a:r>
              <a:rPr lang="es-EC" dirty="0" smtClean="0"/>
              <a:t>La calle Juan Bautista Aguirre en dirección del V. Chillos-DMQ en el 2017 tiene un TPDA de 14486 vehículos, mientras que proyectado a 20 años tiene un TPDA 22385 vehículos.</a:t>
            </a:r>
            <a:endParaRPr lang="es-ES" dirty="0" smtClean="0"/>
          </a:p>
          <a:p>
            <a:pPr marL="285750" lvl="0" indent="-285750">
              <a:buFont typeface="Arial" panose="020B0604020202020204" pitchFamily="34" charset="0"/>
              <a:buChar char="•"/>
            </a:pPr>
            <a:r>
              <a:rPr lang="es-EC" dirty="0" smtClean="0"/>
              <a:t>El Ingreso 1 en el 2017 tiene un TPDA de 1798 vehículos, mientras que proyectado a 20 años tiene un TPDA 2778 vehículos.</a:t>
            </a:r>
            <a:endParaRPr lang="es-ES" dirty="0" smtClean="0"/>
          </a:p>
          <a:p>
            <a:pPr marL="285750" lvl="0" indent="-285750">
              <a:buFont typeface="Arial" panose="020B0604020202020204" pitchFamily="34" charset="0"/>
              <a:buChar char="•"/>
            </a:pPr>
            <a:r>
              <a:rPr lang="es-EC" dirty="0" smtClean="0"/>
              <a:t>El Ingreso 2 en el 2017 tiene un TPDA de 1235 vehículos, mientras que proyectado a 20 años tiene un TPDA 1908 vehículos.</a:t>
            </a:r>
            <a:endParaRPr lang="es-ES" dirty="0" smtClean="0"/>
          </a:p>
          <a:p>
            <a:pPr marL="285750" lvl="0" indent="-285750">
              <a:buFont typeface="Arial" panose="020B0604020202020204" pitchFamily="34" charset="0"/>
              <a:buChar char="•"/>
            </a:pPr>
            <a:r>
              <a:rPr lang="es-EC" dirty="0" smtClean="0"/>
              <a:t>La calle Ricardo Izurieta del Castillo en el 2017 tiene un TPDA de 3307 vehículos, mientras que proyectado a 20 años tiene un TPDA 5110 vehículos.</a:t>
            </a:r>
            <a:endParaRPr lang="es-ES" dirty="0" smtClean="0"/>
          </a:p>
          <a:p>
            <a:pPr marL="285750" lvl="0" indent="-285750">
              <a:buFont typeface="Arial" panose="020B0604020202020204" pitchFamily="34" charset="0"/>
              <a:buChar char="•"/>
            </a:pPr>
            <a:r>
              <a:rPr lang="es-EC" dirty="0" smtClean="0"/>
              <a:t>La calle E13 en el 2017 tiene un TPDA de 1795 vehículos, mientras que proyectado a 20 años tiene un TPDA 2774 vehículos.</a:t>
            </a:r>
            <a:endParaRPr lang="es-ES" dirty="0" smtClean="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26</a:t>
            </a:fld>
            <a:endParaRPr lang="es-ES"/>
          </a:p>
        </p:txBody>
      </p:sp>
    </p:spTree>
    <p:extLst>
      <p:ext uri="{BB962C8B-B14F-4D97-AF65-F5344CB8AC3E}">
        <p14:creationId xmlns:p14="http://schemas.microsoft.com/office/powerpoint/2010/main" val="83112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ayudarnos a calibrar la simulación en el programa PTV </a:t>
            </a:r>
            <a:r>
              <a:rPr lang="es-ES" sz="1200" b="0" i="0" u="none" strike="noStrike" kern="1200" baseline="0" dirty="0" err="1" smtClean="0">
                <a:solidFill>
                  <a:schemeClr val="tx1"/>
                </a:solidFill>
                <a:latin typeface="+mn-lt"/>
                <a:ea typeface="+mn-ea"/>
                <a:cs typeface="+mn-cs"/>
              </a:rPr>
              <a:t>Vissim</a:t>
            </a:r>
            <a:r>
              <a:rPr lang="es-ES" sz="1200" b="0" i="0" u="none" strike="noStrike" kern="1200" baseline="0" dirty="0" smtClean="0">
                <a:solidFill>
                  <a:schemeClr val="tx1"/>
                </a:solidFill>
                <a:latin typeface="+mn-lt"/>
                <a:ea typeface="+mn-ea"/>
                <a:cs typeface="+mn-cs"/>
              </a:rPr>
              <a:t> es necesario obtener los valores del promedio y la desviación estándar de las longitudes. </a:t>
            </a:r>
          </a:p>
          <a:p>
            <a:r>
              <a:rPr lang="es-ES" sz="1200" b="0" i="0" u="none" strike="noStrike" kern="1200" baseline="0" dirty="0" smtClean="0">
                <a:solidFill>
                  <a:schemeClr val="tx1"/>
                </a:solidFill>
                <a:latin typeface="+mn-lt"/>
                <a:ea typeface="+mn-ea"/>
                <a:cs typeface="+mn-cs"/>
              </a:rPr>
              <a:t>En la tabla destacan las longitudes de cola de la calle Juan Bautista Aguirre en ambas direcciones, debido a que la desviación estándar en ambos casos es la más alta.</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27</a:t>
            </a:fld>
            <a:endParaRPr lang="es-ES"/>
          </a:p>
        </p:txBody>
      </p:sp>
    </p:spTree>
    <p:extLst>
      <p:ext uri="{BB962C8B-B14F-4D97-AF65-F5344CB8AC3E}">
        <p14:creationId xmlns:p14="http://schemas.microsoft.com/office/powerpoint/2010/main" val="287506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mn-lt"/>
                <a:ea typeface="+mn-ea"/>
                <a:cs typeface="+mn-cs"/>
              </a:rPr>
              <a:t>Es necesario realizar una distribución normal para tomar una decisión adecuada, en la cual se tomó un intervalo de confianza de 95% y el tamaño de la muestra es de 12 ya que se tomo los datos durante 3 martes diferentes, en la horario de 7 a 8 de la mañana en intervalos de 20 minutos.</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28</a:t>
            </a:fld>
            <a:endParaRPr lang="es-ES"/>
          </a:p>
        </p:txBody>
      </p:sp>
    </p:spTree>
    <p:extLst>
      <p:ext uri="{BB962C8B-B14F-4D97-AF65-F5344CB8AC3E}">
        <p14:creationId xmlns:p14="http://schemas.microsoft.com/office/powerpoint/2010/main" val="580551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velocidad media a la que viajan los vehículos está en un rango de 10.90 Km/h a 4.52 Km/h alcanzando una velocidad máxima de 29.09 Km/h. </a:t>
            </a:r>
          </a:p>
          <a:p>
            <a:r>
              <a:rPr lang="es-EC" sz="1200" kern="1200" dirty="0" smtClean="0">
                <a:solidFill>
                  <a:schemeClr val="tx1"/>
                </a:solidFill>
                <a:effectLst/>
                <a:latin typeface="+mn-lt"/>
                <a:ea typeface="+mn-ea"/>
                <a:cs typeface="+mn-cs"/>
              </a:rPr>
              <a:t>De acuerdo con el sistema vial urbano, la calle Juan Bautista Aguirre puede ser considerada como vía colectora tipo B debido a la sección tipo que predomina en el tráfico, pero acorde a su uso se convierte en vía arterial. </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Conforme a la ordenanza municipal 3746, en ambos casos permite una velocidad de operación de 50 Km/h, por tal motivo se infiere que la vía está funcionando en un rango entre el 10% y 20% de lo requerido.</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29</a:t>
            </a:fld>
            <a:endParaRPr lang="es-ES"/>
          </a:p>
        </p:txBody>
      </p:sp>
    </p:spTree>
    <p:extLst>
      <p:ext uri="{BB962C8B-B14F-4D97-AF65-F5344CB8AC3E}">
        <p14:creationId xmlns:p14="http://schemas.microsoft.com/office/powerpoint/2010/main" val="4074684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No se tomó datos de conteos del tránsito peatonal, por motivos de seguridad operacional ya que al realizar un conteo manual se genera inseguridad en el flujo peatonal, mientras que realizar una videograbación no es recomendable por ser una zona insegura.</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30</a:t>
            </a:fld>
            <a:endParaRPr lang="es-ES"/>
          </a:p>
        </p:txBody>
      </p:sp>
    </p:spTree>
    <p:extLst>
      <p:ext uri="{BB962C8B-B14F-4D97-AF65-F5344CB8AC3E}">
        <p14:creationId xmlns:p14="http://schemas.microsoft.com/office/powerpoint/2010/main" val="1843207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Norma Ecuatoriana Vial del Ministerio de Transporte y Obras Públicas del Ecuador, regulariza la vía conforme al tipo de relieve del terreno natural.</a:t>
            </a:r>
          </a:p>
          <a:p>
            <a:r>
              <a:rPr lang="es-ES" sz="1200" b="0" i="0" u="none" strike="noStrike" kern="1200" baseline="0" dirty="0" smtClean="0">
                <a:solidFill>
                  <a:schemeClr val="tx1"/>
                </a:solidFill>
                <a:latin typeface="+mn-lt"/>
                <a:ea typeface="+mn-ea"/>
                <a:cs typeface="+mn-cs"/>
              </a:rPr>
              <a:t>Se elaboró una faja topográfica de la zona estudiada en especial de la calle Juan Bautista Aguirre a partir de una base de datos proporcionada por el Municipio del Distrito Metropolitano de Quito, la cual contenía curvas de nivel en planta, mismas que fueron modificadas para generar elementos 3D, a continuación se presenta una visualización de la faja topografía de la vía analizada, la cual contiene curvas de nivel cada metro y expone la variación de pendientes pronunciadas. </a:t>
            </a:r>
          </a:p>
          <a:p>
            <a:r>
              <a:rPr lang="es-EC" sz="1200" b="0" i="0" u="none" strike="noStrike" kern="1200" baseline="0" dirty="0" smtClean="0">
                <a:solidFill>
                  <a:schemeClr val="tx1"/>
                </a:solidFill>
                <a:latin typeface="+mn-lt"/>
                <a:ea typeface="+mn-ea"/>
                <a:cs typeface="+mn-cs"/>
              </a:rPr>
              <a:t>(El Municipio del DMQ cuenta con topografía de toda la ciudad, obtenida mediante </a:t>
            </a:r>
            <a:r>
              <a:rPr lang="es-EC" sz="1200" b="0" i="0" u="none" strike="noStrike" kern="1200" baseline="0" dirty="0" err="1" smtClean="0">
                <a:solidFill>
                  <a:schemeClr val="tx1"/>
                </a:solidFill>
                <a:latin typeface="+mn-lt"/>
                <a:ea typeface="+mn-ea"/>
                <a:cs typeface="+mn-cs"/>
              </a:rPr>
              <a:t>ortofotografia</a:t>
            </a:r>
            <a:r>
              <a:rPr lang="es-EC" sz="1200" b="0" i="0" u="none" strike="noStrike" kern="1200" baseline="0" dirty="0" smtClean="0">
                <a:solidFill>
                  <a:schemeClr val="tx1"/>
                </a:solidFill>
                <a:latin typeface="+mn-lt"/>
                <a:ea typeface="+mn-ea"/>
                <a:cs typeface="+mn-cs"/>
              </a:rPr>
              <a:t>)</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31</a:t>
            </a:fld>
            <a:endParaRPr lang="es-ES"/>
          </a:p>
        </p:txBody>
      </p:sp>
    </p:spTree>
    <p:extLst>
      <p:ext uri="{BB962C8B-B14F-4D97-AF65-F5344CB8AC3E}">
        <p14:creationId xmlns:p14="http://schemas.microsoft.com/office/powerpoint/2010/main" val="427645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la República del Ecuador, Distrito Metropolitano de Quito, en la parroquia de Puengasí, barrio San Isidro de Puengasí, se encuentra la intersección entre la Av. Simón Bolívar y Juan Bautista Aguirre, a una altitud (aproximada de 3000 msnm) de 2997 m.s.n.m.</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a:t>
            </a:fld>
            <a:endParaRPr lang="es-ES"/>
          </a:p>
        </p:txBody>
      </p:sp>
    </p:spTree>
    <p:extLst>
      <p:ext uri="{BB962C8B-B14F-4D97-AF65-F5344CB8AC3E}">
        <p14:creationId xmlns:p14="http://schemas.microsoft.com/office/powerpoint/2010/main" val="113251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realizar un análisis detallado de la faja topográfica, se determino la variación de las pendientes tanto en las vías estudiadas como de la zona que lo rodea, donde se observa que la vía es de relieve ondulada y en sus alrededores destaca el relieve muy accidentado. Es necesario conocer la orografía del sector ya que se utiliza para poder dar solución al problema.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32</a:t>
            </a:fld>
            <a:endParaRPr lang="es-ES"/>
          </a:p>
        </p:txBody>
      </p:sp>
    </p:spTree>
    <p:extLst>
      <p:ext uri="{BB962C8B-B14F-4D97-AF65-F5344CB8AC3E}">
        <p14:creationId xmlns:p14="http://schemas.microsoft.com/office/powerpoint/2010/main" val="4000151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33</a:t>
            </a:fld>
            <a:endParaRPr lang="es-ES"/>
          </a:p>
        </p:txBody>
      </p:sp>
    </p:spTree>
    <p:extLst>
      <p:ext uri="{BB962C8B-B14F-4D97-AF65-F5344CB8AC3E}">
        <p14:creationId xmlns:p14="http://schemas.microsoft.com/office/powerpoint/2010/main" val="3364280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Uno de los factores indispensables para realizar una simulación adecuada son las señales de control, ya que se necesita que los semáforos existentes tengan el dominio sobre las prioridades de circulación en la intersección.</a:t>
            </a:r>
          </a:p>
          <a:p>
            <a:r>
              <a:rPr lang="es-ES" dirty="0" smtClean="0"/>
              <a:t>Ciclo: Se le llama al tiempo necesario para que de una sucesión completa de indicaciones</a:t>
            </a:r>
            <a:r>
              <a:rPr lang="es-ES" baseline="0" dirty="0" smtClean="0"/>
              <a:t> en los semáforos conectados al mismo regulador. Las cuales se distribuyen entre las distintas calles que confluyen en la intersección.</a:t>
            </a:r>
          </a:p>
          <a:p>
            <a:r>
              <a:rPr lang="es-ES" dirty="0" smtClean="0"/>
              <a:t>Fase: Se le llama a cada una de las combinaciones de indicaciones que permiten uno o varios movimientos simultáneos a través de una intersección.</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34</a:t>
            </a:fld>
            <a:endParaRPr lang="es-ES"/>
          </a:p>
        </p:txBody>
      </p:sp>
    </p:spTree>
    <p:extLst>
      <p:ext uri="{BB962C8B-B14F-4D97-AF65-F5344CB8AC3E}">
        <p14:creationId xmlns:p14="http://schemas.microsoft.com/office/powerpoint/2010/main" val="1013665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En la intersección A existen tres semáforos los cuales cuentan con dos grupos de señales, el primer grupo tiene el dominio sobre los vehículos que circular por la calle Juan Bautista Aguirre, mientras el segundo grupo controla los vehículos que circulan por la Intersección 1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35</a:t>
            </a:fld>
            <a:endParaRPr lang="es-ES"/>
          </a:p>
        </p:txBody>
      </p:sp>
    </p:spTree>
    <p:extLst>
      <p:ext uri="{BB962C8B-B14F-4D97-AF65-F5344CB8AC3E}">
        <p14:creationId xmlns:p14="http://schemas.microsoft.com/office/powerpoint/2010/main" val="175846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En la intersección B existen cuatro semáforos los cuales cuentan con tres grupos de señales de control, siendo el primer grupo el que controla la circulación en la calle Juan Bautista Aguirre, el segundo grupo tiene el dominio sobre los vehículos que circulan por la calle Ricardo Izurieta del Castillo, mientras el tercer grupo interviene en la calle E13.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36</a:t>
            </a:fld>
            <a:endParaRPr lang="es-ES"/>
          </a:p>
        </p:txBody>
      </p:sp>
    </p:spTree>
    <p:extLst>
      <p:ext uri="{BB962C8B-B14F-4D97-AF65-F5344CB8AC3E}">
        <p14:creationId xmlns:p14="http://schemas.microsoft.com/office/powerpoint/2010/main" val="3733900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Finalmente se comprobó que las señales de control se encuentran correctamente simulados, y que concuerden con los datos obtenidos en campo.</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37</a:t>
            </a:fld>
            <a:endParaRPr lang="es-ES"/>
          </a:p>
        </p:txBody>
      </p:sp>
    </p:spTree>
    <p:extLst>
      <p:ext uri="{BB962C8B-B14F-4D97-AF65-F5344CB8AC3E}">
        <p14:creationId xmlns:p14="http://schemas.microsoft.com/office/powerpoint/2010/main" val="167111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smtClean="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38</a:t>
            </a:fld>
            <a:endParaRPr lang="es-ES"/>
          </a:p>
        </p:txBody>
      </p:sp>
    </p:spTree>
    <p:extLst>
      <p:ext uri="{BB962C8B-B14F-4D97-AF65-F5344CB8AC3E}">
        <p14:creationId xmlns:p14="http://schemas.microsoft.com/office/powerpoint/2010/main" val="4098078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Los valores obtenidos en la simulación respecto a la longitud que tiene la cola de vehículos en las intersecciones A, B y C, están sometidas a las reglas de prioridad y a las fases de los semáforos. </a:t>
            </a:r>
          </a:p>
          <a:p>
            <a:r>
              <a:rPr lang="es-ES" sz="1200" b="0" i="0" u="none" strike="noStrike" kern="1200" baseline="0" dirty="0" smtClean="0">
                <a:solidFill>
                  <a:schemeClr val="tx1"/>
                </a:solidFill>
                <a:latin typeface="+mn-lt"/>
                <a:ea typeface="+mn-ea"/>
                <a:cs typeface="+mn-cs"/>
              </a:rPr>
              <a:t>Los resultados que genera el programa detallan la longitud de cola en cada link trazado en la intersección y los movimientos que realiza, los cuales se presentan en la siguiente tabla, con su respectivo nivel de servicio.</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39</a:t>
            </a:fld>
            <a:endParaRPr lang="es-ES"/>
          </a:p>
        </p:txBody>
      </p:sp>
    </p:spTree>
    <p:extLst>
      <p:ext uri="{BB962C8B-B14F-4D97-AF65-F5344CB8AC3E}">
        <p14:creationId xmlns:p14="http://schemas.microsoft.com/office/powerpoint/2010/main" val="447794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poder realizar una comparación entre los resultados de la simulación con el tráfico actual y los datos obtenidos en campo, es necesario sumar los valores parciales para obtener el valor total de la longitud. </a:t>
            </a:r>
          </a:p>
          <a:p>
            <a:r>
              <a:rPr lang="es-ES" sz="1200" b="0" i="0" u="none" strike="noStrike" kern="1200" baseline="0" dirty="0" smtClean="0">
                <a:solidFill>
                  <a:schemeClr val="tx1"/>
                </a:solidFill>
                <a:latin typeface="+mn-lt"/>
                <a:ea typeface="+mn-ea"/>
                <a:cs typeface="+mn-cs"/>
              </a:rPr>
              <a:t>Al verifica que el valor total de la longitud de cola obtenida entra en el porcentaje de confiabilidad que se calculó anteriormente, el resultado es correcto.</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40</a:t>
            </a:fld>
            <a:endParaRPr lang="es-ES"/>
          </a:p>
        </p:txBody>
      </p:sp>
    </p:spTree>
    <p:extLst>
      <p:ext uri="{BB962C8B-B14F-4D97-AF65-F5344CB8AC3E}">
        <p14:creationId xmlns:p14="http://schemas.microsoft.com/office/powerpoint/2010/main" val="4289696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cantidad de contaminación y el consumo de combustible son factores exclusivos del programa, los cuales se deben tomar en cuenta para la toma de decisiones, ya que afectan a la salud y a la economía.</a:t>
            </a:r>
            <a:endParaRPr lang="es-ES" dirty="0" smtClean="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41</a:t>
            </a:fld>
            <a:endParaRPr lang="es-ES"/>
          </a:p>
        </p:txBody>
      </p:sp>
    </p:spTree>
    <p:extLst>
      <p:ext uri="{BB962C8B-B14F-4D97-AF65-F5344CB8AC3E}">
        <p14:creationId xmlns:p14="http://schemas.microsoft.com/office/powerpoint/2010/main" val="120480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a:t>
            </a:fld>
            <a:endParaRPr lang="es-ES"/>
          </a:p>
        </p:txBody>
      </p:sp>
    </p:spTree>
    <p:extLst>
      <p:ext uri="{BB962C8B-B14F-4D97-AF65-F5344CB8AC3E}">
        <p14:creationId xmlns:p14="http://schemas.microsoft.com/office/powerpoint/2010/main" val="719979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s-EC" sz="1200" kern="1200" dirty="0" smtClean="0">
                <a:solidFill>
                  <a:schemeClr val="tx1"/>
                </a:solidFill>
                <a:effectLst/>
                <a:latin typeface="+mn-lt"/>
                <a:ea typeface="+mn-ea"/>
                <a:cs typeface="+mn-cs"/>
              </a:rPr>
              <a:t>Es importante para la investigación conocer la cantidad de CO</a:t>
            </a:r>
            <a:r>
              <a:rPr lang="es-EC" sz="1200" kern="1200" baseline="-25000" dirty="0" smtClean="0">
                <a:solidFill>
                  <a:schemeClr val="tx1"/>
                </a:solidFill>
                <a:effectLst/>
                <a:latin typeface="+mn-lt"/>
                <a:ea typeface="+mn-ea"/>
                <a:cs typeface="+mn-cs"/>
              </a:rPr>
              <a:t>2</a:t>
            </a:r>
            <a:r>
              <a:rPr lang="es-EC" sz="1200" kern="1200" dirty="0" smtClean="0">
                <a:solidFill>
                  <a:schemeClr val="tx1"/>
                </a:solidFill>
                <a:effectLst/>
                <a:latin typeface="+mn-lt"/>
                <a:ea typeface="+mn-ea"/>
                <a:cs typeface="+mn-cs"/>
              </a:rPr>
              <a:t> que emite el uso del transporte público y privado, el mismo que produce 4.514 toneladas de CO</a:t>
            </a:r>
            <a:r>
              <a:rPr lang="es-EC" sz="1200" kern="1200" baseline="-25000" dirty="0" smtClean="0">
                <a:solidFill>
                  <a:schemeClr val="tx1"/>
                </a:solidFill>
                <a:effectLst/>
                <a:latin typeface="+mn-lt"/>
                <a:ea typeface="+mn-ea"/>
                <a:cs typeface="+mn-cs"/>
              </a:rPr>
              <a:t>2</a:t>
            </a:r>
            <a:r>
              <a:rPr lang="es-EC" sz="1200" kern="1200" dirty="0" smtClean="0">
                <a:solidFill>
                  <a:schemeClr val="tx1"/>
                </a:solidFill>
                <a:effectLst/>
                <a:latin typeface="+mn-lt"/>
                <a:ea typeface="+mn-ea"/>
                <a:cs typeface="+mn-cs"/>
              </a:rPr>
              <a:t> equivalentes al 12% del total emitidos en el DMQ, convirtiéndose en la tercera fuente de emisión solo por debajo de la construcción de obras civiles con 66% y el uso/consumo de materiales con un 13%, ambos porcentajes de la huella de carbono total.</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42</a:t>
            </a:fld>
            <a:endParaRPr lang="es-ES"/>
          </a:p>
        </p:txBody>
      </p:sp>
    </p:spTree>
    <p:extLst>
      <p:ext uri="{BB962C8B-B14F-4D97-AF65-F5344CB8AC3E}">
        <p14:creationId xmlns:p14="http://schemas.microsoft.com/office/powerpoint/2010/main" val="2113695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siguiente figura contiene el valor total de las emisiones de monóxido de carbono, óxido nítrico y el consumo de combustible de las intersecciones analizadas, las cuales son presentadas de tal manera que se pueda apreciar una comparación entre los valores actuales y los proyectados a 20 años.</a:t>
            </a:r>
          </a:p>
          <a:p>
            <a:r>
              <a:rPr lang="es-ES" sz="1200" b="0" i="0" u="none" strike="noStrike" kern="1200" baseline="0" dirty="0" smtClean="0">
                <a:solidFill>
                  <a:schemeClr val="tx1"/>
                </a:solidFill>
                <a:latin typeface="+mn-lt"/>
                <a:ea typeface="+mn-ea"/>
                <a:cs typeface="+mn-cs"/>
              </a:rPr>
              <a:t>De mantenerse las intersecciones sin modificaciones la contaminación y el consumo de combustible sufrirían un incremento aproximado del 19%, lo cual es perjudicial para la salud y la economía del DMQ. </a:t>
            </a:r>
          </a:p>
          <a:p>
            <a:r>
              <a:rPr lang="es-ES" sz="1200" b="0" i="0" u="none" strike="noStrike" kern="1200" baseline="0" dirty="0" smtClean="0">
                <a:solidFill>
                  <a:schemeClr val="tx1"/>
                </a:solidFill>
                <a:latin typeface="+mn-lt"/>
                <a:ea typeface="+mn-ea"/>
                <a:cs typeface="+mn-cs"/>
              </a:rPr>
              <a:t>Estos valores son los generados en un intervalo de 15 minutos. </a:t>
            </a:r>
          </a:p>
          <a:p>
            <a:r>
              <a:rPr lang="es-ES" sz="1200" b="0" i="0" u="none" strike="noStrike" kern="1200" baseline="0" dirty="0" smtClean="0">
                <a:solidFill>
                  <a:schemeClr val="tx1"/>
                </a:solidFill>
                <a:latin typeface="+mn-lt"/>
                <a:ea typeface="+mn-ea"/>
                <a:cs typeface="+mn-cs"/>
              </a:rPr>
              <a:t>La contaminación anual de CO2 que se produce en la zona analizada es de 54.47 toneladas, esto equivale al 1.21% del total emitido por transporte dentro el Distrito Metropolitano de Quito, convirtiéndose en un aporte importante en la contaminación ambiental.</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43</a:t>
            </a:fld>
            <a:endParaRPr lang="es-ES"/>
          </a:p>
        </p:txBody>
      </p:sp>
    </p:spTree>
    <p:extLst>
      <p:ext uri="{BB962C8B-B14F-4D97-AF65-F5344CB8AC3E}">
        <p14:creationId xmlns:p14="http://schemas.microsoft.com/office/powerpoint/2010/main" val="57630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Una vez realizada la micro simulación se logró identificar los problemas generados por el tráfico y los puntos específicos en los que se producen. Por tal motivo se procede a analizar las posibles soluciones y determinar cuál es la mejor de acuerdo con las necesidades de las zona en conflicto. </a:t>
            </a:r>
            <a:endParaRPr lang="es-ES" dirty="0" smtClean="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44</a:t>
            </a:fld>
            <a:endParaRPr lang="es-ES"/>
          </a:p>
        </p:txBody>
      </p:sp>
    </p:spTree>
    <p:extLst>
      <p:ext uri="{BB962C8B-B14F-4D97-AF65-F5344CB8AC3E}">
        <p14:creationId xmlns:p14="http://schemas.microsoft.com/office/powerpoint/2010/main" val="1786555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Debido a que las intersecciones A y C son semaforizadas, se realizó un análisis para determinar el reparto de los tiempos en las fases de los semáforos, con el objetivo de detectar problemas en las señales de control.</a:t>
            </a:r>
          </a:p>
          <a:p>
            <a:r>
              <a:rPr lang="es-ES" sz="1200" b="0" i="0" u="none" strike="noStrike" kern="1200" baseline="0" dirty="0" smtClean="0">
                <a:solidFill>
                  <a:schemeClr val="tx1"/>
                </a:solidFill>
                <a:latin typeface="+mn-lt"/>
                <a:ea typeface="+mn-ea"/>
                <a:cs typeface="+mn-cs"/>
              </a:rPr>
              <a:t>Los valores de EC y EB oscilan entre 1.40 a 1.60 sin embargo en accesos con pendientes aproximados a 0% el valor es de 1.50.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45</a:t>
            </a:fld>
            <a:endParaRPr lang="es-ES"/>
          </a:p>
        </p:txBody>
      </p:sp>
    </p:spTree>
    <p:extLst>
      <p:ext uri="{BB962C8B-B14F-4D97-AF65-F5344CB8AC3E}">
        <p14:creationId xmlns:p14="http://schemas.microsoft.com/office/powerpoint/2010/main" val="1883412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Los valores para factores por movimientos de vuelta </a:t>
            </a:r>
            <a:r>
              <a:rPr lang="es-ES" sz="1200" b="0" i="0" u="none" strike="noStrike" kern="1200" baseline="0" dirty="0" err="1" smtClean="0">
                <a:solidFill>
                  <a:schemeClr val="tx1"/>
                </a:solidFill>
                <a:latin typeface="+mn-lt"/>
                <a:ea typeface="+mn-ea"/>
                <a:cs typeface="+mn-cs"/>
              </a:rPr>
              <a:t>Ev</a:t>
            </a:r>
            <a:r>
              <a:rPr lang="es-ES" sz="1200" b="0" i="0" u="none" strike="noStrike" kern="1200" baseline="0" dirty="0" smtClean="0">
                <a:solidFill>
                  <a:schemeClr val="tx1"/>
                </a:solidFill>
                <a:latin typeface="+mn-lt"/>
                <a:ea typeface="+mn-ea"/>
                <a:cs typeface="+mn-cs"/>
              </a:rPr>
              <a:t>, varían de 1.40 a 1.60 para el giro a la izquierda, mientras que para giros a la derecha en valor se encuentra de 1 a 1.40. </a:t>
            </a:r>
          </a:p>
          <a:p>
            <a:r>
              <a:rPr lang="es-ES" sz="1200" b="0" i="0" u="none" strike="noStrike" kern="1200" baseline="0" dirty="0" smtClean="0">
                <a:solidFill>
                  <a:schemeClr val="tx1"/>
                </a:solidFill>
                <a:latin typeface="+mn-lt"/>
                <a:ea typeface="+mn-ea"/>
                <a:cs typeface="+mn-cs"/>
              </a:rPr>
              <a:t>Para el cálculo se utilizaron los valores 1.60 ADE para el giro a la izquierda y 1.40 ADE para el giro a la derecha.</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46</a:t>
            </a:fld>
            <a:endParaRPr lang="es-ES"/>
          </a:p>
        </p:txBody>
      </p:sp>
    </p:spTree>
    <p:extLst>
      <p:ext uri="{BB962C8B-B14F-4D97-AF65-F5344CB8AC3E}">
        <p14:creationId xmlns:p14="http://schemas.microsoft.com/office/powerpoint/2010/main" val="1143572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Dando como</a:t>
            </a:r>
            <a:r>
              <a:rPr lang="es-EC" baseline="0" dirty="0" smtClean="0"/>
              <a:t> resultado los flujos de automóviles equivalentes con el tráfico actual y con el proyectado a 20 años.</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47</a:t>
            </a:fld>
            <a:endParaRPr lang="es-ES"/>
          </a:p>
        </p:txBody>
      </p:sp>
    </p:spTree>
    <p:extLst>
      <p:ext uri="{BB962C8B-B14F-4D97-AF65-F5344CB8AC3E}">
        <p14:creationId xmlns:p14="http://schemas.microsoft.com/office/powerpoint/2010/main" val="4043521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Dando como resultado las máximas relaciones del flujo con el tráfico actual</a:t>
            </a:r>
            <a:r>
              <a:rPr lang="es-EC" baseline="0" dirty="0" smtClean="0"/>
              <a:t> y proyectado a 20 años</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48</a:t>
            </a:fld>
            <a:endParaRPr lang="es-ES"/>
          </a:p>
        </p:txBody>
      </p:sp>
    </p:spTree>
    <p:extLst>
      <p:ext uri="{BB962C8B-B14F-4D97-AF65-F5344CB8AC3E}">
        <p14:creationId xmlns:p14="http://schemas.microsoft.com/office/powerpoint/2010/main" val="586277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 continuación</a:t>
            </a:r>
            <a:r>
              <a:rPr lang="es-EC" baseline="0" dirty="0" smtClean="0"/>
              <a:t> se presenta la fórmula de cálculo que permite obtener la longitud del ciclo optimo.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49</a:t>
            </a:fld>
            <a:endParaRPr lang="es-ES"/>
          </a:p>
        </p:txBody>
      </p:sp>
    </p:spTree>
    <p:extLst>
      <p:ext uri="{BB962C8B-B14F-4D97-AF65-F5344CB8AC3E}">
        <p14:creationId xmlns:p14="http://schemas.microsoft.com/office/powerpoint/2010/main" val="808068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50</a:t>
            </a:fld>
            <a:endParaRPr lang="es-ES"/>
          </a:p>
        </p:txBody>
      </p:sp>
    </p:spTree>
    <p:extLst>
      <p:ext uri="{BB962C8B-B14F-4D97-AF65-F5344CB8AC3E}">
        <p14:creationId xmlns:p14="http://schemas.microsoft.com/office/powerpoint/2010/main" val="3906331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a:t>
            </a:r>
            <a:r>
              <a:rPr lang="es-EC" baseline="0" dirty="0" smtClean="0"/>
              <a:t> siguiente figura presenta el f</a:t>
            </a:r>
            <a:r>
              <a:rPr lang="es-EC" dirty="0" smtClean="0"/>
              <a:t>lujo de saturación y tiempo perdido.</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51</a:t>
            </a:fld>
            <a:endParaRPr lang="es-ES"/>
          </a:p>
        </p:txBody>
      </p:sp>
    </p:spTree>
    <p:extLst>
      <p:ext uri="{BB962C8B-B14F-4D97-AF65-F5344CB8AC3E}">
        <p14:creationId xmlns:p14="http://schemas.microsoft.com/office/powerpoint/2010/main" val="356747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a:t>
            </a:fld>
            <a:endParaRPr lang="es-ES"/>
          </a:p>
        </p:txBody>
      </p:sp>
    </p:spTree>
    <p:extLst>
      <p:ext uri="{BB962C8B-B14F-4D97-AF65-F5344CB8AC3E}">
        <p14:creationId xmlns:p14="http://schemas.microsoft.com/office/powerpoint/2010/main" val="3739846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realizar los cálculos respectivos se obtuvo que el valor de la longitud de ciclo óptimo para la intersección A es de 53 segundos con el tráfico actual, el reparto de verdes efectivos es de 36 segundos para la calle Juan Bautista Aguirre y 11 segundos para la ingreso 1.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52</a:t>
            </a:fld>
            <a:endParaRPr lang="es-ES"/>
          </a:p>
        </p:txBody>
      </p:sp>
    </p:spTree>
    <p:extLst>
      <p:ext uri="{BB962C8B-B14F-4D97-AF65-F5344CB8AC3E}">
        <p14:creationId xmlns:p14="http://schemas.microsoft.com/office/powerpoint/2010/main" val="4116388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Mientras que para el tráfico proyectado a 20 años necesitara una longitud de ciclo óptimo de 574 segundos en la intersección A, con un reparto de verdes efectivos de 463 segundos para la calle Juan Bautista Aguirre y 105 segundos para el ingreso 1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53</a:t>
            </a:fld>
            <a:endParaRPr lang="es-ES"/>
          </a:p>
        </p:txBody>
      </p:sp>
    </p:spTree>
    <p:extLst>
      <p:ext uri="{BB962C8B-B14F-4D97-AF65-F5344CB8AC3E}">
        <p14:creationId xmlns:p14="http://schemas.microsoft.com/office/powerpoint/2010/main" val="748046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En cambio en la intersección C se necesitara una longitud de ciclo óptimo de 82 segundos con el tráfico actual, teniendo en cuenta que el tiempo de verde efectivo para la calle Juan Bautista Aguirre es de 42 segundos, para la calle Ricardo Izurieta del castillo es de 23 segundos y de la calle E13 10 segundos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54</a:t>
            </a:fld>
            <a:endParaRPr lang="es-ES"/>
          </a:p>
        </p:txBody>
      </p:sp>
    </p:spTree>
    <p:extLst>
      <p:ext uri="{BB962C8B-B14F-4D97-AF65-F5344CB8AC3E}">
        <p14:creationId xmlns:p14="http://schemas.microsoft.com/office/powerpoint/2010/main" val="21064322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el tráfico proyectado en 20 años la longitud de ciclo óptimo será de 104 segundos en la intersección C, mientras que el reparto de verdes efectivos es de 54 segundos para la calle Juan Bautista Aguirre, 29 segundos para la calle Ricardo Izurieta del Castillo y 14 segundos para la calle E13.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55</a:t>
            </a:fld>
            <a:endParaRPr lang="es-ES"/>
          </a:p>
        </p:txBody>
      </p:sp>
    </p:spTree>
    <p:extLst>
      <p:ext uri="{BB962C8B-B14F-4D97-AF65-F5344CB8AC3E}">
        <p14:creationId xmlns:p14="http://schemas.microsoft.com/office/powerpoint/2010/main" val="3843532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 Si se disminuye los tiempos en las fases de los semáforos intentando acercarse al valor óptimo estos ocasionarían congestiones vehiculares más grandes, haciendo que el problema empeore. </a:t>
            </a:r>
          </a:p>
          <a:p>
            <a:r>
              <a:rPr lang="es-ES" sz="1200" b="0" i="0" u="none" strike="noStrike" kern="1200" baseline="0" dirty="0" smtClean="0">
                <a:solidFill>
                  <a:schemeClr val="tx1"/>
                </a:solidFill>
                <a:latin typeface="+mn-lt"/>
                <a:ea typeface="+mn-ea"/>
                <a:cs typeface="+mn-cs"/>
              </a:rPr>
              <a:t>. Por el contrario si se incrementan el tiempo en las fases de los semáforos estos brindaran una solución pequeña a corto plazo, pero en un futuro ocasionarían el mismo problema necesitando valores óptimos demasiado grandes, llegando a tener ciclos con valores aproximados a los 570 segundos, superando los límites que fija la psicología del conductor, la cual indica que el conductor se adapta en un rango comprendido entre los 35 segundos hasta 120 segundos.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56</a:t>
            </a:fld>
            <a:endParaRPr lang="es-ES"/>
          </a:p>
        </p:txBody>
      </p:sp>
    </p:spTree>
    <p:extLst>
      <p:ext uri="{BB962C8B-B14F-4D97-AF65-F5344CB8AC3E}">
        <p14:creationId xmlns:p14="http://schemas.microsoft.com/office/powerpoint/2010/main" val="2232223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Por lo general las rotondas se utilizan cuando convergen cuatro ramales o más, por tal motivo se propone la creación de una rotonda en la intersección C .</a:t>
            </a:r>
          </a:p>
          <a:p>
            <a:r>
              <a:rPr lang="es-ES" sz="1200" b="0" i="0" u="none" strike="noStrike" kern="1200" baseline="0" dirty="0" err="1" smtClean="0">
                <a:solidFill>
                  <a:schemeClr val="tx1"/>
                </a:solidFill>
                <a:effectLst/>
                <a:latin typeface="+mn-lt"/>
                <a:ea typeface="+mn-ea"/>
                <a:cs typeface="+mn-cs"/>
              </a:rPr>
              <a:t>Pa</a:t>
            </a:r>
            <a:r>
              <a:rPr lang="es-EC" sz="1200" kern="1200" dirty="0" err="1" smtClean="0">
                <a:solidFill>
                  <a:schemeClr val="tx1"/>
                </a:solidFill>
                <a:effectLst/>
                <a:latin typeface="+mn-lt"/>
                <a:ea typeface="+mn-ea"/>
                <a:cs typeface="+mn-cs"/>
              </a:rPr>
              <a:t>ra</a:t>
            </a:r>
            <a:r>
              <a:rPr lang="es-EC" sz="1200" kern="1200" dirty="0" smtClean="0">
                <a:solidFill>
                  <a:schemeClr val="tx1"/>
                </a:solidFill>
                <a:effectLst/>
                <a:latin typeface="+mn-lt"/>
                <a:ea typeface="+mn-ea"/>
                <a:cs typeface="+mn-cs"/>
              </a:rPr>
              <a:t> justificar la creación de una rotonda la norma AASHTO nos proporciona parámetros que se debe considerar, por ejemplo que el volumen vehicular que circulan debe ser superior a los 500 </a:t>
            </a:r>
            <a:r>
              <a:rPr lang="es-EC" sz="1200" kern="1200" dirty="0" err="1" smtClean="0">
                <a:solidFill>
                  <a:schemeClr val="tx1"/>
                </a:solidFill>
                <a:effectLst/>
                <a:latin typeface="+mn-lt"/>
                <a:ea typeface="+mn-ea"/>
                <a:cs typeface="+mn-cs"/>
              </a:rPr>
              <a:t>v.p.h</a:t>
            </a:r>
            <a:r>
              <a:rPr lang="es-EC" sz="1200" kern="1200" dirty="0" smtClean="0">
                <a:solidFill>
                  <a:schemeClr val="tx1"/>
                </a:solidFill>
                <a:effectLst/>
                <a:latin typeface="+mn-lt"/>
                <a:ea typeface="+mn-ea"/>
                <a:cs typeface="+mn-cs"/>
              </a:rPr>
              <a:t>. sin superar los 5000 </a:t>
            </a:r>
            <a:r>
              <a:rPr lang="es-EC" sz="1200" kern="1200" dirty="0" err="1" smtClean="0">
                <a:solidFill>
                  <a:schemeClr val="tx1"/>
                </a:solidFill>
                <a:effectLst/>
                <a:latin typeface="+mn-lt"/>
                <a:ea typeface="+mn-ea"/>
                <a:cs typeface="+mn-cs"/>
              </a:rPr>
              <a:t>v.p.h</a:t>
            </a:r>
            <a:r>
              <a:rPr lang="es-EC" sz="1200" kern="1200" dirty="0" smtClean="0">
                <a:solidFill>
                  <a:schemeClr val="tx1"/>
                </a:solidFill>
                <a:effectLst/>
                <a:latin typeface="+mn-lt"/>
                <a:ea typeface="+mn-ea"/>
                <a:cs typeface="+mn-cs"/>
              </a:rPr>
              <a:t>., la capacidad máxima que soporta la rotonda simultáneamente en todos los ramales es de 3000 </a:t>
            </a:r>
            <a:r>
              <a:rPr lang="es-EC" sz="1200" kern="1200" dirty="0" err="1" smtClean="0">
                <a:solidFill>
                  <a:schemeClr val="tx1"/>
                </a:solidFill>
                <a:effectLst/>
                <a:latin typeface="+mn-lt"/>
                <a:ea typeface="+mn-ea"/>
                <a:cs typeface="+mn-cs"/>
              </a:rPr>
              <a:t>v.p.h</a:t>
            </a:r>
            <a:r>
              <a:rPr lang="es-EC" sz="1200" kern="1200" dirty="0" smtClean="0">
                <a:solidFill>
                  <a:schemeClr val="tx1"/>
                </a:solidFill>
                <a:effectLst/>
                <a:latin typeface="+mn-lt"/>
                <a:ea typeface="+mn-ea"/>
                <a:cs typeface="+mn-cs"/>
              </a:rPr>
              <a:t>., si supera este valor deja de funcionar satisfactoriamente.</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intersección C cumple con el requerimiento de flujo vehicular, ya que los ramales individualmente no superan los 1000 </a:t>
            </a:r>
            <a:r>
              <a:rPr lang="es-EC" sz="1200" kern="1200" dirty="0" err="1" smtClean="0">
                <a:solidFill>
                  <a:schemeClr val="tx1"/>
                </a:solidFill>
                <a:effectLst/>
                <a:latin typeface="+mn-lt"/>
                <a:ea typeface="+mn-ea"/>
                <a:cs typeface="+mn-cs"/>
              </a:rPr>
              <a:t>v.p.h</a:t>
            </a:r>
            <a:r>
              <a:rPr lang="es-EC" sz="1200" kern="1200" dirty="0" smtClean="0">
                <a:solidFill>
                  <a:schemeClr val="tx1"/>
                </a:solidFill>
                <a:effectLst/>
                <a:latin typeface="+mn-lt"/>
                <a:ea typeface="+mn-ea"/>
                <a:cs typeface="+mn-cs"/>
              </a:rPr>
              <a:t>. y el volumen vehicular que circula por la intersección es de 1916 </a:t>
            </a:r>
            <a:r>
              <a:rPr lang="es-EC" sz="1200" kern="1200" dirty="0" err="1" smtClean="0">
                <a:solidFill>
                  <a:schemeClr val="tx1"/>
                </a:solidFill>
                <a:effectLst/>
                <a:latin typeface="+mn-lt"/>
                <a:ea typeface="+mn-ea"/>
                <a:cs typeface="+mn-cs"/>
              </a:rPr>
              <a:t>v.p.h</a:t>
            </a:r>
            <a:r>
              <a:rPr lang="es-EC" sz="1200" kern="1200" dirty="0" smtClean="0">
                <a:solidFill>
                  <a:schemeClr val="tx1"/>
                </a:solidFill>
                <a:effectLst/>
                <a:latin typeface="+mn-lt"/>
                <a:ea typeface="+mn-ea"/>
                <a:cs typeface="+mn-cs"/>
              </a:rPr>
              <a:t>. encontrándose dentro del rango establecido.</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rotondas necesitan áreas grandes para su desarrollo geométrico y para lograr un mejor funcionamiento, sin importar que sean circulares u ovaladas.</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Las rotondas ocasionan giros a la izquierda con recorridos en algunos casos excesivos, al mismo tiempo que generan confusión en los conductores, que no están familiarizados con la zona o con este tipo de intersecciones, por tal motivo requiere señalización clara y simple.</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La rotonda no permite estacionamientos ni paradas de ningún tipo, lo cual es un problema ya que en esta intersección se encuentra una parada de transporte público, removerla ocasionaría malestar en los usuarios.</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57</a:t>
            </a:fld>
            <a:endParaRPr lang="es-ES"/>
          </a:p>
        </p:txBody>
      </p:sp>
    </p:spTree>
    <p:extLst>
      <p:ext uri="{BB962C8B-B14F-4D97-AF65-F5344CB8AC3E}">
        <p14:creationId xmlns:p14="http://schemas.microsoft.com/office/powerpoint/2010/main" val="548065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 factor importante que se necesita analizar para en la creación de una rotonda, es la diferencia máxima del volumen vehicular que debe existir entre las calles que se interceptan, la cual no debe superar el 20%.</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la intersección C, el flujo vehicular que circula por la calle Juan Bautista Aguirre con dirección al Distrito Metropolitano de Quito es del 51%, el flujo vehicular que circula por la calle Juan Bautista Aguirre con dirección al Valle de los Chillos corresponde al 29%, mientras que la calle Ricardo Izurieta del Castillo posee un 14%, y la calle E13 aporta con un 6% al flujo vehicular total, como se puede observar la diferencia que existe entre la vía que más volumen vehicular presenta y el resto de las vías varia en un rango del 22% al 45%.</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58</a:t>
            </a:fld>
            <a:endParaRPr lang="es-ES"/>
          </a:p>
        </p:txBody>
      </p:sp>
    </p:spTree>
    <p:extLst>
      <p:ext uri="{BB962C8B-B14F-4D97-AF65-F5344CB8AC3E}">
        <p14:creationId xmlns:p14="http://schemas.microsoft.com/office/powerpoint/2010/main" val="38444841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realizar un análisis de incremento de carril es necesario realizar el cálculo de la capacidad real CR. En el caso de una intersección el HCM considera la capacidad ideal en 1900 vehículos por hora por carril, la misma que se verá afectada por los siguientes factores.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59</a:t>
            </a:fld>
            <a:endParaRPr lang="es-ES"/>
          </a:p>
        </p:txBody>
      </p:sp>
    </p:spTree>
    <p:extLst>
      <p:ext uri="{BB962C8B-B14F-4D97-AF65-F5344CB8AC3E}">
        <p14:creationId xmlns:p14="http://schemas.microsoft.com/office/powerpoint/2010/main" val="25661195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60</a:t>
            </a:fld>
            <a:endParaRPr lang="es-ES"/>
          </a:p>
        </p:txBody>
      </p:sp>
    </p:spTree>
    <p:extLst>
      <p:ext uri="{BB962C8B-B14F-4D97-AF65-F5344CB8AC3E}">
        <p14:creationId xmlns:p14="http://schemas.microsoft.com/office/powerpoint/2010/main" val="2788179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61</a:t>
            </a:fld>
            <a:endParaRPr lang="es-ES"/>
          </a:p>
        </p:txBody>
      </p:sp>
    </p:spTree>
    <p:extLst>
      <p:ext uri="{BB962C8B-B14F-4D97-AF65-F5344CB8AC3E}">
        <p14:creationId xmlns:p14="http://schemas.microsoft.com/office/powerpoint/2010/main" val="368712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a:t>
            </a:fld>
            <a:endParaRPr lang="es-ES"/>
          </a:p>
        </p:txBody>
      </p:sp>
    </p:spTree>
    <p:extLst>
      <p:ext uri="{BB962C8B-B14F-4D97-AF65-F5344CB8AC3E}">
        <p14:creationId xmlns:p14="http://schemas.microsoft.com/office/powerpoint/2010/main" val="2655776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62</a:t>
            </a:fld>
            <a:endParaRPr lang="es-ES"/>
          </a:p>
        </p:txBody>
      </p:sp>
    </p:spTree>
    <p:extLst>
      <p:ext uri="{BB962C8B-B14F-4D97-AF65-F5344CB8AC3E}">
        <p14:creationId xmlns:p14="http://schemas.microsoft.com/office/powerpoint/2010/main" val="108525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252095" algn="just">
              <a:lnSpc>
                <a:spcPct val="150000"/>
              </a:lnSpc>
              <a:spcAft>
                <a:spcPts val="0"/>
              </a:spcAft>
            </a:pPr>
            <a:r>
              <a:rPr lang="es-EC" dirty="0" smtClean="0">
                <a:effectLst/>
                <a:latin typeface="Times New Roman" panose="02020603050405020304" pitchFamily="18" charset="0"/>
                <a:ea typeface="Calibri" panose="020F0502020204030204" pitchFamily="34" charset="0"/>
              </a:rPr>
              <a:t>(</a:t>
            </a:r>
            <a:r>
              <a:rPr lang="es-EC" dirty="0" err="1" smtClean="0">
                <a:effectLst/>
                <a:latin typeface="Times New Roman" panose="02020603050405020304" pitchFamily="18" charset="0"/>
                <a:ea typeface="Calibri" panose="020F0502020204030204" pitchFamily="34" charset="0"/>
              </a:rPr>
              <a:t>P</a:t>
            </a:r>
            <a:r>
              <a:rPr lang="es-EC" baseline="-25000" dirty="0" err="1" smtClean="0">
                <a:effectLst/>
                <a:latin typeface="Times New Roman" panose="02020603050405020304" pitchFamily="18" charset="0"/>
                <a:ea typeface="Calibri" panose="020F0502020204030204" pitchFamily="34" charset="0"/>
              </a:rPr>
              <a:t>gd</a:t>
            </a:r>
            <a:r>
              <a:rPr lang="es-EC" dirty="0" smtClean="0">
                <a:effectLst/>
                <a:latin typeface="Times New Roman" panose="02020603050405020304" pitchFamily="18" charset="0"/>
                <a:ea typeface="Calibri" panose="020F0502020204030204" pitchFamily="34" charset="0"/>
              </a:rPr>
              <a:t>) Proporción de giros a la derecha</a:t>
            </a:r>
            <a:endParaRPr lang="es-ES" dirty="0" smtClean="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smtClean="0">
                <a:effectLst/>
                <a:latin typeface="Times New Roman" panose="02020603050405020304" pitchFamily="18" charset="0"/>
                <a:ea typeface="Calibri" panose="020F0502020204030204" pitchFamily="34" charset="0"/>
              </a:rPr>
              <a:t>(</a:t>
            </a:r>
            <a:r>
              <a:rPr lang="es-EC" dirty="0" err="1" smtClean="0">
                <a:effectLst/>
                <a:latin typeface="Times New Roman" panose="02020603050405020304" pitchFamily="18" charset="0"/>
                <a:ea typeface="Calibri" panose="020F0502020204030204" pitchFamily="34" charset="0"/>
              </a:rPr>
              <a:t>I</a:t>
            </a:r>
            <a:r>
              <a:rPr lang="es-EC" baseline="-25000" dirty="0" err="1" smtClean="0">
                <a:effectLst/>
                <a:latin typeface="Times New Roman" panose="02020603050405020304" pitchFamily="18" charset="0"/>
                <a:ea typeface="Calibri" panose="020F0502020204030204" pitchFamily="34" charset="0"/>
              </a:rPr>
              <a:t>p</a:t>
            </a:r>
            <a:r>
              <a:rPr lang="es-EC" dirty="0" smtClean="0">
                <a:effectLst/>
                <a:latin typeface="Times New Roman" panose="02020603050405020304" pitchFamily="18" charset="0"/>
                <a:ea typeface="Calibri" panose="020F0502020204030204" pitchFamily="34" charset="0"/>
              </a:rPr>
              <a:t>) Intensidad peatonal (p/h)</a:t>
            </a:r>
            <a:endParaRPr lang="es-ES" dirty="0" smtClean="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smtClean="0">
                <a:effectLst/>
                <a:latin typeface="Times New Roman" panose="02020603050405020304" pitchFamily="18" charset="0"/>
                <a:ea typeface="Times New Roman" panose="02020603050405020304" pitchFamily="18" charset="0"/>
              </a:rPr>
              <a:t>(</a:t>
            </a:r>
            <a:r>
              <a:rPr lang="es-EC" dirty="0" err="1" smtClean="0">
                <a:effectLst/>
                <a:latin typeface="Times New Roman" panose="02020603050405020304" pitchFamily="18" charset="0"/>
                <a:ea typeface="Times New Roman" panose="02020603050405020304" pitchFamily="18" charset="0"/>
              </a:rPr>
              <a:t>Q</a:t>
            </a:r>
            <a:r>
              <a:rPr lang="es-EC" baseline="-25000" dirty="0" err="1" smtClean="0">
                <a:effectLst/>
                <a:latin typeface="Times New Roman" panose="02020603050405020304" pitchFamily="18" charset="0"/>
                <a:ea typeface="Times New Roman" panose="02020603050405020304" pitchFamily="18" charset="0"/>
              </a:rPr>
              <a:t>o</a:t>
            </a:r>
            <a:r>
              <a:rPr lang="es-EC" dirty="0" smtClean="0">
                <a:effectLst/>
                <a:latin typeface="Times New Roman" panose="02020603050405020304" pitchFamily="18" charset="0"/>
                <a:ea typeface="Times New Roman" panose="02020603050405020304" pitchFamily="18" charset="0"/>
              </a:rPr>
              <a:t>) Proporción de giros a la izquierda</a:t>
            </a:r>
            <a:endParaRPr lang="es-ES" dirty="0" smtClean="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smtClean="0">
                <a:effectLst/>
                <a:latin typeface="Times New Roman" panose="02020603050405020304" pitchFamily="18" charset="0"/>
                <a:ea typeface="Times New Roman" panose="02020603050405020304" pitchFamily="18" charset="0"/>
              </a:rPr>
              <a:t>(</a:t>
            </a:r>
            <a:r>
              <a:rPr lang="es-EC" dirty="0" err="1" smtClean="0">
                <a:effectLst/>
                <a:latin typeface="Times New Roman" panose="02020603050405020304" pitchFamily="18" charset="0"/>
                <a:ea typeface="Times New Roman" panose="02020603050405020304" pitchFamily="18" charset="0"/>
              </a:rPr>
              <a:t>P</a:t>
            </a:r>
            <a:r>
              <a:rPr lang="es-EC" baseline="-25000" dirty="0" err="1" smtClean="0">
                <a:effectLst/>
                <a:latin typeface="Times New Roman" panose="02020603050405020304" pitchFamily="18" charset="0"/>
                <a:ea typeface="Times New Roman" panose="02020603050405020304" pitchFamily="18" charset="0"/>
              </a:rPr>
              <a:t>gi</a:t>
            </a:r>
            <a:r>
              <a:rPr lang="es-EC" dirty="0" smtClean="0">
                <a:effectLst/>
                <a:latin typeface="Times New Roman" panose="02020603050405020304" pitchFamily="18" charset="0"/>
                <a:ea typeface="Times New Roman" panose="02020603050405020304" pitchFamily="18" charset="0"/>
              </a:rPr>
              <a:t>) Intensidad en sentido opuesto (</a:t>
            </a:r>
            <a:r>
              <a:rPr lang="es-EC" dirty="0" err="1" smtClean="0">
                <a:effectLst/>
                <a:latin typeface="Times New Roman" panose="02020603050405020304" pitchFamily="18" charset="0"/>
                <a:ea typeface="Times New Roman" panose="02020603050405020304" pitchFamily="18" charset="0"/>
              </a:rPr>
              <a:t>veh</a:t>
            </a:r>
            <a:r>
              <a:rPr lang="es-EC" dirty="0" smtClean="0">
                <a:effectLst/>
                <a:latin typeface="Times New Roman" panose="02020603050405020304" pitchFamily="18" charset="0"/>
                <a:ea typeface="Times New Roman" panose="02020603050405020304" pitchFamily="18" charset="0"/>
              </a:rPr>
              <a:t>/h)</a:t>
            </a:r>
            <a:endParaRPr lang="es-ES" dirty="0" smtClean="0">
              <a:effectLst/>
              <a:latin typeface="Times New Roman" panose="02020603050405020304" pitchFamily="18" charset="0"/>
              <a:ea typeface="Calibri" panose="020F050202020403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63</a:t>
            </a:fld>
            <a:endParaRPr lang="es-ES"/>
          </a:p>
        </p:txBody>
      </p:sp>
    </p:spTree>
    <p:extLst>
      <p:ext uri="{BB962C8B-B14F-4D97-AF65-F5344CB8AC3E}">
        <p14:creationId xmlns:p14="http://schemas.microsoft.com/office/powerpoint/2010/main" val="23428756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considerar el volumen vehicular actual de 554 </a:t>
            </a:r>
            <a:r>
              <a:rPr lang="es-ES" sz="1200" b="0" i="0" u="none" strike="noStrike" kern="1200" baseline="0" dirty="0" err="1" smtClean="0">
                <a:solidFill>
                  <a:schemeClr val="tx1"/>
                </a:solidFill>
                <a:latin typeface="+mn-lt"/>
                <a:ea typeface="+mn-ea"/>
                <a:cs typeface="+mn-cs"/>
              </a:rPr>
              <a:t>veh</a:t>
            </a:r>
            <a:r>
              <a:rPr lang="es-ES" sz="1200" b="0" i="0" u="none" strike="noStrike" kern="1200" baseline="0" dirty="0" smtClean="0">
                <a:solidFill>
                  <a:schemeClr val="tx1"/>
                </a:solidFill>
                <a:latin typeface="+mn-lt"/>
                <a:ea typeface="+mn-ea"/>
                <a:cs typeface="+mn-cs"/>
              </a:rPr>
              <a:t>/h los resultados nos indican que el carril en la intersección A se encuentra al 63.53% de su capacidad, mientras que la intercesión C se encuentra al 138.50% de su capacidad, este último es el causante de la congestión vehicular en el sector, en cambio al comparar los resultados con el volumen vehicular proyectado a 20 años la intersección A funcionaria al límite ocupando el 98.16% de su capacidad, mientras que la intersección C funcionaria al 214% de su capacidad. </a:t>
            </a:r>
          </a:p>
          <a:p>
            <a:r>
              <a:rPr lang="es-ES" sz="1200" b="0" i="0" u="none" strike="noStrike" kern="1200" baseline="0" dirty="0" smtClean="0">
                <a:solidFill>
                  <a:schemeClr val="tx1"/>
                </a:solidFill>
                <a:latin typeface="+mn-lt"/>
                <a:ea typeface="+mn-ea"/>
                <a:cs typeface="+mn-cs"/>
              </a:rPr>
              <a:t>Sin embargo, el mismo volumen vehicular de 554 </a:t>
            </a:r>
            <a:r>
              <a:rPr lang="es-ES" sz="1200" b="0" i="0" u="none" strike="noStrike" kern="1200" baseline="0" dirty="0" err="1" smtClean="0">
                <a:solidFill>
                  <a:schemeClr val="tx1"/>
                </a:solidFill>
                <a:latin typeface="+mn-lt"/>
                <a:ea typeface="+mn-ea"/>
                <a:cs typeface="+mn-cs"/>
              </a:rPr>
              <a:t>veh</a:t>
            </a:r>
            <a:r>
              <a:rPr lang="es-ES" sz="1200" b="0" i="0" u="none" strike="noStrike" kern="1200" baseline="0" dirty="0" smtClean="0">
                <a:solidFill>
                  <a:schemeClr val="tx1"/>
                </a:solidFill>
                <a:latin typeface="+mn-lt"/>
                <a:ea typeface="+mn-ea"/>
                <a:cs typeface="+mn-cs"/>
              </a:rPr>
              <a:t>/h comparado con la capacidad que se genera al incrementar un carril, da como resultado que la intersección A trabajaría al 28.91% de su capacidad y la intersección C solo estaría al 62.32% de su capacidad, mientras que al comparar el volumen vehicular a futuro de 856 </a:t>
            </a:r>
            <a:r>
              <a:rPr lang="es-ES" sz="1200" b="0" i="0" u="none" strike="noStrike" kern="1200" baseline="0" dirty="0" err="1" smtClean="0">
                <a:solidFill>
                  <a:schemeClr val="tx1"/>
                </a:solidFill>
                <a:latin typeface="+mn-lt"/>
                <a:ea typeface="+mn-ea"/>
                <a:cs typeface="+mn-cs"/>
              </a:rPr>
              <a:t>veh</a:t>
            </a:r>
            <a:r>
              <a:rPr lang="es-ES" sz="1200" b="0" i="0" u="none" strike="noStrike" kern="1200" baseline="0" dirty="0" smtClean="0">
                <a:solidFill>
                  <a:schemeClr val="tx1"/>
                </a:solidFill>
                <a:latin typeface="+mn-lt"/>
                <a:ea typeface="+mn-ea"/>
                <a:cs typeface="+mn-cs"/>
              </a:rPr>
              <a:t>/h con la capacidad en la intersección A esta funcionaria al 44.67% de su capacidad y la intersección C en cambio funcionaria al 95.22% de su capacidad.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64</a:t>
            </a:fld>
            <a:endParaRPr lang="es-ES"/>
          </a:p>
        </p:txBody>
      </p:sp>
    </p:spTree>
    <p:extLst>
      <p:ext uri="{BB962C8B-B14F-4D97-AF65-F5344CB8AC3E}">
        <p14:creationId xmlns:p14="http://schemas.microsoft.com/office/powerpoint/2010/main" val="147918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Los resultados obtenidos permiten calcular la velocidad promedio, dando como resultado en la calle Juan Bautista Aguirre con dirección al Valle de los Chillos 33.89km/h, mientras que la velocidad promedio con el tráfico futuro en la calle Juan Bautista Aguirre dio como resultado 23.55 km/h. siendo ambas muy superiores a la velocidad promedio actual</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65</a:t>
            </a:fld>
            <a:endParaRPr lang="es-ES"/>
          </a:p>
        </p:txBody>
      </p:sp>
    </p:spTree>
    <p:extLst>
      <p:ext uri="{BB962C8B-B14F-4D97-AF65-F5344CB8AC3E}">
        <p14:creationId xmlns:p14="http://schemas.microsoft.com/office/powerpoint/2010/main" val="3065736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66</a:t>
            </a:fld>
            <a:endParaRPr lang="es-ES"/>
          </a:p>
        </p:txBody>
      </p:sp>
    </p:spTree>
    <p:extLst>
      <p:ext uri="{BB962C8B-B14F-4D97-AF65-F5344CB8AC3E}">
        <p14:creationId xmlns:p14="http://schemas.microsoft.com/office/powerpoint/2010/main" val="25992431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Como resultado obtenemos una disminución en las emisiones de CO2 y NO así como del consumo de combustible, al compararlos con los valores que se producen sin mejorar, da como resultado que la contaminación disminuye el 14% con el volumen vehicular actual, mientras que con el volumen vehicular futuro disminuirá el 21%. </a:t>
            </a:r>
          </a:p>
          <a:p>
            <a:r>
              <a:rPr lang="es-ES" sz="1200" b="0" i="0" u="none" strike="noStrike" kern="1200" baseline="0" dirty="0" smtClean="0">
                <a:solidFill>
                  <a:schemeClr val="tx1"/>
                </a:solidFill>
                <a:latin typeface="+mn-lt"/>
                <a:ea typeface="+mn-ea"/>
                <a:cs typeface="+mn-cs"/>
              </a:rPr>
              <a:t>Al mismo tiempo se compara el consumo de combustible, para el tráfico actual la disminución es de 3.27 galones de combustible equivalentes al 15% y para el tráfico futuro la disminución de combustible es de 5.76 galones equivalentes al 22%.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67</a:t>
            </a:fld>
            <a:endParaRPr lang="es-ES"/>
          </a:p>
        </p:txBody>
      </p:sp>
    </p:spTree>
    <p:extLst>
      <p:ext uri="{BB962C8B-B14F-4D97-AF65-F5344CB8AC3E}">
        <p14:creationId xmlns:p14="http://schemas.microsoft.com/office/powerpoint/2010/main" val="2547035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solucionar el problema de congestión vehicular se decidió realizar el diseño de una salida paralela, de acuerdo con la ordenanza 3746, la cual requiere un carril de desaceleración para evitar posibles accidentes, este carril debe tener una longitud mínima de 45 metros de longitud, a su vez se debe multiplicar por el factor de corrección por gradiente, la cual es de 0.80 para la pendiente existente, como resultado se obtiene que la longitud del carril de desaceleración es de 36 metros, adicionalmente requiere una longitud mínima de 75 metros para el ingreso al carril de desaceleración.</a:t>
            </a:r>
          </a:p>
          <a:p>
            <a:r>
              <a:rPr lang="es-ES" sz="1200" b="0" i="0" u="none" strike="noStrike" kern="1200" baseline="0" dirty="0" smtClean="0">
                <a:solidFill>
                  <a:schemeClr val="tx1"/>
                </a:solidFill>
                <a:latin typeface="+mn-lt"/>
                <a:ea typeface="+mn-ea"/>
                <a:cs typeface="+mn-cs"/>
              </a:rPr>
              <a:t>Se debe procurar que la rampa tenga una pendiente máxima de 6% y que llegue con esa pendiente a la profundidad requerida.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68</a:t>
            </a:fld>
            <a:endParaRPr lang="es-ES"/>
          </a:p>
        </p:txBody>
      </p:sp>
    </p:spTree>
    <p:extLst>
      <p:ext uri="{BB962C8B-B14F-4D97-AF65-F5344CB8AC3E}">
        <p14:creationId xmlns:p14="http://schemas.microsoft.com/office/powerpoint/2010/main" val="17252955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el ramal de salida se diseña una intersección canalizada la cual tiene un ángulo de 54° con la vía principal, y un radio de giro de 20 metros, el cual es superior al radio mínimo para este caso de 13.40 metros.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69</a:t>
            </a:fld>
            <a:endParaRPr lang="es-ES"/>
          </a:p>
        </p:txBody>
      </p:sp>
    </p:spTree>
    <p:extLst>
      <p:ext uri="{BB962C8B-B14F-4D97-AF65-F5344CB8AC3E}">
        <p14:creationId xmlns:p14="http://schemas.microsoft.com/office/powerpoint/2010/main" val="433834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70</a:t>
            </a:fld>
            <a:endParaRPr lang="es-ES"/>
          </a:p>
        </p:txBody>
      </p:sp>
    </p:spTree>
    <p:extLst>
      <p:ext uri="{BB962C8B-B14F-4D97-AF65-F5344CB8AC3E}">
        <p14:creationId xmlns:p14="http://schemas.microsoft.com/office/powerpoint/2010/main" val="4011275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Al comparar los resultados de la velocidad promedio que existe actualmente con la velocidad promedio de la solución se tiene una mejora del 336%, esto quiere decir que la velocidad promedio será 4.36 veces más rápida que la velocidad actual. </a:t>
            </a:r>
          </a:p>
          <a:p>
            <a:r>
              <a:rPr lang="es-ES" sz="1200" b="0" i="0" u="none" strike="noStrike" kern="1200" baseline="0" dirty="0" smtClean="0">
                <a:solidFill>
                  <a:schemeClr val="tx1"/>
                </a:solidFill>
                <a:latin typeface="+mn-lt"/>
                <a:ea typeface="+mn-ea"/>
                <a:cs typeface="+mn-cs"/>
              </a:rPr>
              <a:t>Mientras que al comparar la velocidad promedio a futuro obtenida en la micro simulación con la velocidad actual de la calle Juan Bautista Aguirre, se obtiene una mejora del 189%, esto quiere decir que la velocidad promedio a futuro será 2.89 veces más rápida que la actual.</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71</a:t>
            </a:fld>
            <a:endParaRPr lang="es-ES"/>
          </a:p>
        </p:txBody>
      </p:sp>
    </p:spTree>
    <p:extLst>
      <p:ext uri="{BB962C8B-B14F-4D97-AF65-F5344CB8AC3E}">
        <p14:creationId xmlns:p14="http://schemas.microsoft.com/office/powerpoint/2010/main" val="152376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Se puede observar que el sector de Puengasí presenta estadísticas de accidentabilidad preocupantes, ocupando el séptimo lugar entre las parroquias del DMQ. Entre 32 parroquias Urbanas y 33 parroquias rurales.</a:t>
            </a:r>
          </a:p>
          <a:p>
            <a:r>
              <a:rPr lang="es-EC" dirty="0" smtClean="0"/>
              <a:t>El registro de accidentes esta comprendido del año 2006 al 2014.</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9</a:t>
            </a:fld>
            <a:endParaRPr lang="es-ES"/>
          </a:p>
        </p:txBody>
      </p:sp>
    </p:spTree>
    <p:extLst>
      <p:ext uri="{BB962C8B-B14F-4D97-AF65-F5344CB8AC3E}">
        <p14:creationId xmlns:p14="http://schemas.microsoft.com/office/powerpoint/2010/main" val="2048412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72</a:t>
            </a:fld>
            <a:endParaRPr lang="es-ES"/>
          </a:p>
        </p:txBody>
      </p:sp>
    </p:spTree>
    <p:extLst>
      <p:ext uri="{BB962C8B-B14F-4D97-AF65-F5344CB8AC3E}">
        <p14:creationId xmlns:p14="http://schemas.microsoft.com/office/powerpoint/2010/main" val="38880985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0000"/>
                </a:solidFill>
                <a:latin typeface="Times New Roman" panose="02020603050405020304" pitchFamily="18" charset="0"/>
              </a:rPr>
              <a:t>Por tal motivo con el tráfico actual se puede ahorrar anualmente 404011 galones de combustible y con el tráfico futuro el ahorro puede llegar a 248083 galones de combustible. </a:t>
            </a:r>
          </a:p>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73</a:t>
            </a:fld>
            <a:endParaRPr lang="es-ES"/>
          </a:p>
        </p:txBody>
      </p:sp>
    </p:spTree>
    <p:extLst>
      <p:ext uri="{BB962C8B-B14F-4D97-AF65-F5344CB8AC3E}">
        <p14:creationId xmlns:p14="http://schemas.microsoft.com/office/powerpoint/2010/main" val="38439194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Importancia</a:t>
            </a:r>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 Contribuye a generar proyectos de inversión pública bajo un enfoque de sostenibilidad y viabilidad; </a:t>
            </a:r>
          </a:p>
          <a:p>
            <a:r>
              <a:rPr lang="es-ES" sz="1200" b="0" i="0" u="none" strike="noStrike" kern="1200" baseline="0" dirty="0" smtClean="0">
                <a:solidFill>
                  <a:schemeClr val="tx1"/>
                </a:solidFill>
                <a:latin typeface="+mn-lt"/>
                <a:ea typeface="+mn-ea"/>
                <a:cs typeface="+mn-cs"/>
              </a:rPr>
              <a:t> Permite demostrar la factibilidad técnica, financiera, económica, social y ambiental para la asignación de recursos según las necesidades de la población; </a:t>
            </a:r>
          </a:p>
          <a:p>
            <a:r>
              <a:rPr lang="es-ES" sz="1200" b="0" i="0" u="none" strike="noStrike" kern="1200" baseline="0" dirty="0" smtClean="0">
                <a:solidFill>
                  <a:schemeClr val="tx1"/>
                </a:solidFill>
                <a:latin typeface="+mn-lt"/>
                <a:ea typeface="+mn-ea"/>
                <a:cs typeface="+mn-cs"/>
              </a:rPr>
              <a:t> Evita ejecutar proyectos sobredimensionados y mal formulados; </a:t>
            </a:r>
          </a:p>
          <a:p>
            <a:r>
              <a:rPr lang="es-ES" sz="1200" b="0" i="0" u="none" strike="noStrike" kern="1200" baseline="0" dirty="0" smtClean="0">
                <a:solidFill>
                  <a:schemeClr val="tx1"/>
                </a:solidFill>
                <a:latin typeface="+mn-lt"/>
                <a:ea typeface="+mn-ea"/>
                <a:cs typeface="+mn-cs"/>
              </a:rPr>
              <a:t> Posibilita aconsejar al inversionista sobre la conveniencia de impulsar el financiamiento de proyectos de inversión pública y privada; </a:t>
            </a:r>
          </a:p>
          <a:p>
            <a:r>
              <a:rPr lang="es-ES" sz="1200" b="0" i="0" u="none" strike="noStrike" kern="1200" baseline="0" dirty="0" smtClean="0">
                <a:solidFill>
                  <a:schemeClr val="tx1"/>
                </a:solidFill>
                <a:latin typeface="+mn-lt"/>
                <a:ea typeface="+mn-ea"/>
                <a:cs typeface="+mn-cs"/>
              </a:rPr>
              <a:t> Presentar opciones de potenciales fuentes alternativas de financiamiento; </a:t>
            </a:r>
          </a:p>
          <a:p>
            <a:r>
              <a:rPr lang="es-ES" sz="1200" b="0" i="0" u="none" strike="noStrike" kern="1200" baseline="0" dirty="0" smtClean="0">
                <a:solidFill>
                  <a:schemeClr val="tx1"/>
                </a:solidFill>
                <a:latin typeface="+mn-lt"/>
                <a:ea typeface="+mn-ea"/>
                <a:cs typeface="+mn-cs"/>
              </a:rPr>
              <a:t> Y mejorar el proceso de toma de decisiones para emprender o no el proyecto de infraestructura.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74</a:t>
            </a:fld>
            <a:endParaRPr lang="es-ES"/>
          </a:p>
        </p:txBody>
      </p:sp>
    </p:spTree>
    <p:extLst>
      <p:ext uri="{BB962C8B-B14F-4D97-AF65-F5344CB8AC3E}">
        <p14:creationId xmlns:p14="http://schemas.microsoft.com/office/powerpoint/2010/main" val="7747941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Con la finalidad de realizar el análisis de costos de las posibles soluciones presentadas en el presente proyecto se contó con el apoyo del Municipio del Distrito Metropolitano de Quito, el Ministerio de Transporte y Obras Públicas, y la empresa constructora </a:t>
            </a:r>
            <a:r>
              <a:rPr lang="es-ES" sz="1200" b="0" i="0" u="none" strike="noStrike" kern="1200" baseline="0" dirty="0" err="1" smtClean="0">
                <a:solidFill>
                  <a:schemeClr val="tx1"/>
                </a:solidFill>
                <a:latin typeface="+mn-lt"/>
                <a:ea typeface="+mn-ea"/>
                <a:cs typeface="+mn-cs"/>
              </a:rPr>
              <a:t>Ripconciv</a:t>
            </a:r>
            <a:r>
              <a:rPr lang="es-ES" sz="1200" b="0" i="0" u="none" strike="noStrike" kern="1200" baseline="0" dirty="0" smtClean="0">
                <a:solidFill>
                  <a:schemeClr val="tx1"/>
                </a:solidFill>
                <a:latin typeface="+mn-lt"/>
                <a:ea typeface="+mn-ea"/>
                <a:cs typeface="+mn-cs"/>
              </a:rPr>
              <a:t>, estas instituciones proporcionaron información relevante sobre presupuestos de proyectos similares. </a:t>
            </a:r>
          </a:p>
          <a:p>
            <a:r>
              <a:rPr lang="es-ES" sz="1200" b="0" i="0" u="none" strike="noStrike" kern="1200" baseline="0" dirty="0" smtClean="0">
                <a:solidFill>
                  <a:schemeClr val="tx1"/>
                </a:solidFill>
                <a:latin typeface="+mn-lt"/>
                <a:ea typeface="+mn-ea"/>
                <a:cs typeface="+mn-cs"/>
              </a:rPr>
              <a:t>El presupuesto de la Alternativa 3, tomó en cuenta las expropiaciones, obras preliminares, calzada, drenaje, estabilización de talud y señalización vial.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75</a:t>
            </a:fld>
            <a:endParaRPr lang="es-ES"/>
          </a:p>
        </p:txBody>
      </p:sp>
    </p:spTree>
    <p:extLst>
      <p:ext uri="{BB962C8B-B14F-4D97-AF65-F5344CB8AC3E}">
        <p14:creationId xmlns:p14="http://schemas.microsoft.com/office/powerpoint/2010/main" val="1464767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valor de h varía entre 1.45m y 27.68m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76</a:t>
            </a:fld>
            <a:endParaRPr lang="es-ES"/>
          </a:p>
        </p:txBody>
      </p:sp>
    </p:spTree>
    <p:extLst>
      <p:ext uri="{BB962C8B-B14F-4D97-AF65-F5344CB8AC3E}">
        <p14:creationId xmlns:p14="http://schemas.microsoft.com/office/powerpoint/2010/main" val="3723115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77</a:t>
            </a:fld>
            <a:endParaRPr lang="es-ES"/>
          </a:p>
        </p:txBody>
      </p:sp>
    </p:spTree>
    <p:extLst>
      <p:ext uri="{BB962C8B-B14F-4D97-AF65-F5344CB8AC3E}">
        <p14:creationId xmlns:p14="http://schemas.microsoft.com/office/powerpoint/2010/main" val="2966339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78</a:t>
            </a:fld>
            <a:endParaRPr lang="es-ES"/>
          </a:p>
        </p:txBody>
      </p:sp>
    </p:spTree>
    <p:extLst>
      <p:ext uri="{BB962C8B-B14F-4D97-AF65-F5344CB8AC3E}">
        <p14:creationId xmlns:p14="http://schemas.microsoft.com/office/powerpoint/2010/main" val="2527859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Perfil Tipo – Muros</a:t>
            </a:r>
          </a:p>
          <a:p>
            <a:r>
              <a:rPr lang="es-ES" sz="1200" b="0" i="0" u="none" strike="noStrike" kern="1200" baseline="0" dirty="0" smtClean="0">
                <a:solidFill>
                  <a:schemeClr val="tx1"/>
                </a:solidFill>
                <a:latin typeface="+mn-lt"/>
                <a:ea typeface="+mn-ea"/>
                <a:cs typeface="+mn-cs"/>
              </a:rPr>
              <a:t>El valor de H varía entre 3.00m y 6.00m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79</a:t>
            </a:fld>
            <a:endParaRPr lang="es-ES"/>
          </a:p>
        </p:txBody>
      </p:sp>
    </p:spTree>
    <p:extLst>
      <p:ext uri="{BB962C8B-B14F-4D97-AF65-F5344CB8AC3E}">
        <p14:creationId xmlns:p14="http://schemas.microsoft.com/office/powerpoint/2010/main" val="1734091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Perfil Tipo – Infraestructura</a:t>
            </a:r>
          </a:p>
          <a:p>
            <a:r>
              <a:rPr lang="es-ES" sz="1200" b="0" i="0" u="none" strike="noStrike" kern="1200" baseline="0" dirty="0" smtClean="0">
                <a:solidFill>
                  <a:schemeClr val="tx1"/>
                </a:solidFill>
                <a:latin typeface="+mn-lt"/>
                <a:ea typeface="+mn-ea"/>
                <a:cs typeface="+mn-cs"/>
              </a:rPr>
              <a:t>El valor de H varía entre 3.00m y 4.50m </a:t>
            </a:r>
          </a:p>
          <a:p>
            <a:r>
              <a:rPr lang="es-EC" sz="1200" b="0" i="0" u="none" strike="noStrike" kern="1200" baseline="0" dirty="0" smtClean="0">
                <a:solidFill>
                  <a:schemeClr val="tx1"/>
                </a:solidFill>
                <a:latin typeface="+mn-lt"/>
                <a:ea typeface="+mn-ea"/>
                <a:cs typeface="+mn-cs"/>
              </a:rPr>
              <a:t>Colocados cada 30 metros</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80</a:t>
            </a:fld>
            <a:endParaRPr lang="es-ES"/>
          </a:p>
        </p:txBody>
      </p:sp>
    </p:spTree>
    <p:extLst>
      <p:ext uri="{BB962C8B-B14F-4D97-AF65-F5344CB8AC3E}">
        <p14:creationId xmlns:p14="http://schemas.microsoft.com/office/powerpoint/2010/main" val="2573979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Estas propuestas de diseño se sustentan en proyectos similares como por ejemplo el presupuesto de la prolongación de la Av. Simón Bolívar el cual tiene un valor referencial de US $12’503,382.69, el viaducto Barreiro con un presupuesto aproximado a US $19’977,108.93, alternativa sur Armenia 1 de la Autopista General Rumiñahui con un presupuesto de US $24’764,616.70, entre otros.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81</a:t>
            </a:fld>
            <a:endParaRPr lang="es-ES"/>
          </a:p>
        </p:txBody>
      </p:sp>
    </p:spTree>
    <p:extLst>
      <p:ext uri="{BB962C8B-B14F-4D97-AF65-F5344CB8AC3E}">
        <p14:creationId xmlns:p14="http://schemas.microsoft.com/office/powerpoint/2010/main" val="4065900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Según estimaciones de la revisión técnica vehicular y la Gerencia de Planificación de la Movilidad, la</a:t>
            </a:r>
            <a:r>
              <a:rPr lang="es-EC" sz="1200" kern="1200" baseline="0" dirty="0" smtClean="0">
                <a:solidFill>
                  <a:schemeClr val="tx1"/>
                </a:solidFill>
                <a:effectLst/>
                <a:latin typeface="+mn-lt"/>
                <a:ea typeface="+mn-ea"/>
                <a:cs typeface="+mn-cs"/>
              </a:rPr>
              <a:t> e</a:t>
            </a:r>
            <a:r>
              <a:rPr lang="es-EC" sz="1200" kern="1200" dirty="0" smtClean="0">
                <a:solidFill>
                  <a:schemeClr val="tx1"/>
                </a:solidFill>
                <a:effectLst/>
                <a:latin typeface="+mn-lt"/>
                <a:ea typeface="+mn-ea"/>
                <a:cs typeface="+mn-cs"/>
              </a:rPr>
              <a:t>volución del parque vehicular en el DMQ, a pasando de 450.000 vehículos en el año 2010 a estar cerca de los 800.000 vehículos en el 2016, dando un aproximado del 6.5% de promedio anual en el incremento del parque vehicular.</a:t>
            </a:r>
          </a:p>
          <a:p>
            <a:r>
              <a:rPr lang="es-ES" sz="1200" b="0" i="0" u="none" strike="noStrike" kern="1200" baseline="0" dirty="0" smtClean="0">
                <a:solidFill>
                  <a:schemeClr val="tx1"/>
                </a:solidFill>
                <a:latin typeface="+mn-lt"/>
                <a:ea typeface="+mn-ea"/>
                <a:cs typeface="+mn-cs"/>
              </a:rPr>
              <a:t>Mismo que a pasando de 1 vehículo cada 7 habitantes a inicios del 2001, hasta el 2016 en el que se tiene 1 vehículo cada 3 habitantes y proyecciones de 1 vehículo cada 2 habitantes en el 2022. </a:t>
            </a:r>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10</a:t>
            </a:fld>
            <a:endParaRPr lang="es-ES"/>
          </a:p>
        </p:txBody>
      </p:sp>
    </p:spTree>
    <p:extLst>
      <p:ext uri="{BB962C8B-B14F-4D97-AF65-F5344CB8AC3E}">
        <p14:creationId xmlns:p14="http://schemas.microsoft.com/office/powerpoint/2010/main" val="3553507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82</a:t>
            </a:fld>
            <a:endParaRPr lang="es-ES"/>
          </a:p>
        </p:txBody>
      </p:sp>
    </p:spTree>
    <p:extLst>
      <p:ext uri="{BB962C8B-B14F-4D97-AF65-F5344CB8AC3E}">
        <p14:creationId xmlns:p14="http://schemas.microsoft.com/office/powerpoint/2010/main" val="27900203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El Centro de Capacitación e Investigación en Control de Emisiones Vehiculares (CCICEV), proporciona resultados sobre el rendimiento de combustible promedio, indicando que: </a:t>
            </a:r>
          </a:p>
          <a:p>
            <a:r>
              <a:rPr lang="es-ES" sz="1200" b="0" i="0" u="none" strike="noStrike" kern="1200" baseline="0" dirty="0" smtClean="0">
                <a:solidFill>
                  <a:schemeClr val="tx1"/>
                </a:solidFill>
                <a:latin typeface="+mn-lt"/>
                <a:ea typeface="+mn-ea"/>
                <a:cs typeface="+mn-cs"/>
              </a:rPr>
              <a:t> En un vehículo liviano el rendimiento de combustible es 45.00 km/galón, la mayoría de este tipo de vehículos utiliza gasolina extra a un costo de US $1.48. </a:t>
            </a:r>
          </a:p>
          <a:p>
            <a:r>
              <a:rPr lang="es-ES" sz="1200" b="0" i="0" u="none" strike="noStrike" kern="1200" baseline="0" dirty="0" smtClean="0">
                <a:solidFill>
                  <a:schemeClr val="tx1"/>
                </a:solidFill>
                <a:latin typeface="+mn-lt"/>
                <a:ea typeface="+mn-ea"/>
                <a:cs typeface="+mn-cs"/>
              </a:rPr>
              <a:t> En un bus el rendimiento de combustible es 8.60 km/galón, utilizando diésel a un costo de US $1.03. </a:t>
            </a:r>
          </a:p>
          <a:p>
            <a:r>
              <a:rPr lang="es-ES" sz="1200" b="0" i="0" u="none" strike="noStrike" kern="1200" baseline="0" dirty="0" smtClean="0">
                <a:solidFill>
                  <a:schemeClr val="tx1"/>
                </a:solidFill>
                <a:latin typeface="+mn-lt"/>
                <a:ea typeface="+mn-ea"/>
                <a:cs typeface="+mn-cs"/>
              </a:rPr>
              <a:t> Y en un camión el rendimiento de combustible es 10.82 km/galón, el cual utiliza diésel a un costo de US $1.03.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83</a:t>
            </a:fld>
            <a:endParaRPr lang="es-ES"/>
          </a:p>
        </p:txBody>
      </p:sp>
    </p:spTree>
    <p:extLst>
      <p:ext uri="{BB962C8B-B14F-4D97-AF65-F5344CB8AC3E}">
        <p14:creationId xmlns:p14="http://schemas.microsoft.com/office/powerpoint/2010/main" val="13636926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Para calcular el costo del tiempo de viaje, se basó en datos obtenidos del Instituto Nacional de Estadísticas y Censos - INEC, el cual indica que el tamaño de un hogar promedio es de 3.8 miembros, siendo en el área urbana el ingreso promedio US $1,046.30, mientras en el área rural el ingreso es de US $567.10, dando un ingreso total promedio mensual de US $892.90. </a:t>
            </a:r>
          </a:p>
          <a:p>
            <a:r>
              <a:rPr lang="es-ES" sz="1200" b="0" i="0" u="none" strike="noStrike" kern="1200" baseline="0" dirty="0" smtClean="0">
                <a:solidFill>
                  <a:schemeClr val="tx1"/>
                </a:solidFill>
                <a:latin typeface="+mn-lt"/>
                <a:ea typeface="+mn-ea"/>
                <a:cs typeface="+mn-cs"/>
              </a:rPr>
              <a:t>Se debe tener en cuenta que en promedio viajan 2 personas (hombre y mujer) en un mismo automóvil, según el Instituto Nacional de Estadísticas y Censos, en el Ecuador una mujer gana aproximadamente un 20% menos que un hombre. </a:t>
            </a:r>
          </a:p>
          <a:p>
            <a:r>
              <a:rPr lang="es-ES" sz="1200" b="0" i="0" u="none" strike="noStrike" kern="1200" baseline="0" dirty="0" smtClean="0">
                <a:solidFill>
                  <a:schemeClr val="tx1"/>
                </a:solidFill>
                <a:latin typeface="+mn-lt"/>
                <a:ea typeface="+mn-ea"/>
                <a:cs typeface="+mn-cs"/>
              </a:rPr>
              <a:t>El beneficio obtenido, es el ahorro que resulta al calcular el costo de viaje sin proyecto y el costo de viaje con proyecto, con los valores correspondientes a su respectivo año.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84</a:t>
            </a:fld>
            <a:endParaRPr lang="es-ES"/>
          </a:p>
        </p:txBody>
      </p:sp>
    </p:spTree>
    <p:extLst>
      <p:ext uri="{BB962C8B-B14F-4D97-AF65-F5344CB8AC3E}">
        <p14:creationId xmlns:p14="http://schemas.microsoft.com/office/powerpoint/2010/main" val="1818885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En el año 2015 de acuerdo con el Balance Energético Nacional (BEN) y publicado por el Ministerio Coordinador de Sectores Estratégicos (MICSE), las emisiones de CO2 en Ecuador fueron de 2.70 toneladas por habitante. </a:t>
            </a:r>
          </a:p>
          <a:p>
            <a:r>
              <a:rPr lang="es-ES" sz="1200" b="0" i="0" u="none" strike="noStrike" kern="1200" baseline="0" dirty="0" smtClean="0">
                <a:solidFill>
                  <a:schemeClr val="tx1"/>
                </a:solidFill>
                <a:latin typeface="+mn-lt"/>
                <a:ea typeface="+mn-ea"/>
                <a:cs typeface="+mn-cs"/>
              </a:rPr>
              <a:t>La población de Ecuador en el año 2015 fue de 16’144,400.00 habitantes, por lo tal motivo la contaminación total emitida en este año llego a 43’589,880.00 toneladas de CO2. </a:t>
            </a:r>
          </a:p>
          <a:p>
            <a:r>
              <a:rPr lang="es-ES" sz="1200" b="0" i="0" u="none" strike="noStrike" kern="1200" baseline="0" dirty="0" smtClean="0">
                <a:solidFill>
                  <a:schemeClr val="tx1"/>
                </a:solidFill>
                <a:latin typeface="+mn-lt"/>
                <a:ea typeface="+mn-ea"/>
                <a:cs typeface="+mn-cs"/>
              </a:rPr>
              <a:t>Según el Banco Mundial, el valor de contaminación en el país está por debajo de la media mundial la cual se encuentra en 4.99 toneladas de CO2, sin embargo la inversión requerida para combatir enfermedades por la contaminación producida por causa de la huella de carbono es aproximadamente del 1.10% del PIB, el cual fue US $100,176’800,000.00. </a:t>
            </a:r>
          </a:p>
          <a:p>
            <a:r>
              <a:rPr lang="es-ES" sz="1200" b="0" i="0" u="none" strike="noStrike" kern="1200" baseline="0" dirty="0" smtClean="0">
                <a:solidFill>
                  <a:schemeClr val="tx1"/>
                </a:solidFill>
                <a:latin typeface="+mn-lt"/>
                <a:ea typeface="+mn-ea"/>
                <a:cs typeface="+mn-cs"/>
              </a:rPr>
              <a:t>Con los estos datos se puede determinar que cada tonelada de huella de carbono le cuesta al país US $25.28.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85</a:t>
            </a:fld>
            <a:endParaRPr lang="es-ES"/>
          </a:p>
        </p:txBody>
      </p:sp>
    </p:spTree>
    <p:extLst>
      <p:ext uri="{BB962C8B-B14F-4D97-AF65-F5344CB8AC3E}">
        <p14:creationId xmlns:p14="http://schemas.microsoft.com/office/powerpoint/2010/main" val="3683176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smtClean="0">
                <a:solidFill>
                  <a:schemeClr val="tx1"/>
                </a:solidFill>
                <a:latin typeface="+mn-lt"/>
                <a:ea typeface="+mn-ea"/>
                <a:cs typeface="+mn-cs"/>
              </a:rPr>
              <a:t>FNE=flujos netos efectivos</a:t>
            </a:r>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La cuantificación de los beneficios, costos de construcción y mantenimiento son necesario para determinar los indicadores en la evaluación económica del proyecto. </a:t>
            </a:r>
          </a:p>
          <a:p>
            <a:r>
              <a:rPr lang="es-ES" sz="1200" b="0" i="0" u="none" strike="noStrike" kern="1200" baseline="0" dirty="0" smtClean="0">
                <a:solidFill>
                  <a:schemeClr val="tx1"/>
                </a:solidFill>
                <a:latin typeface="+mn-lt"/>
                <a:ea typeface="+mn-ea"/>
                <a:cs typeface="+mn-cs"/>
              </a:rPr>
              <a:t>El mantenimiento rutinario consiste en el bacheo de pavimentos y espaldones, el mantenimiento de alcantarillas, cunetas y viaducto, y la conservación de la seguridad vial y áreas verdes. Adicionalmente se realiza </a:t>
            </a:r>
            <a:r>
              <a:rPr lang="es-ES" sz="1200" b="0" i="0" u="none" strike="noStrike" kern="1200" baseline="0" dirty="0" err="1" smtClean="0">
                <a:solidFill>
                  <a:schemeClr val="tx1"/>
                </a:solidFill>
                <a:latin typeface="+mn-lt"/>
                <a:ea typeface="+mn-ea"/>
                <a:cs typeface="+mn-cs"/>
              </a:rPr>
              <a:t>recapeo</a:t>
            </a:r>
            <a:r>
              <a:rPr lang="es-ES" sz="1200" b="0" i="0" u="none" strike="noStrike" kern="1200" baseline="0" dirty="0" smtClean="0">
                <a:solidFill>
                  <a:schemeClr val="tx1"/>
                </a:solidFill>
                <a:latin typeface="+mn-lt"/>
                <a:ea typeface="+mn-ea"/>
                <a:cs typeface="+mn-cs"/>
              </a:rPr>
              <a:t> (</a:t>
            </a:r>
            <a:r>
              <a:rPr lang="es-ES" sz="1200" b="0" i="0" kern="1200" dirty="0" smtClean="0">
                <a:solidFill>
                  <a:schemeClr val="tx1"/>
                </a:solidFill>
                <a:effectLst/>
                <a:latin typeface="+mn-lt"/>
                <a:ea typeface="+mn-ea"/>
                <a:cs typeface="+mn-cs"/>
              </a:rPr>
              <a:t>la colocación de mezcla asfáltica en caliente, sobre la carpeta de rodadura existente) </a:t>
            </a:r>
            <a:r>
              <a:rPr lang="es-ES" sz="1200" b="0" i="0" u="none" strike="noStrike" kern="1200" baseline="0" dirty="0" smtClean="0">
                <a:solidFill>
                  <a:schemeClr val="tx1"/>
                </a:solidFill>
                <a:latin typeface="+mn-lt"/>
                <a:ea typeface="+mn-ea"/>
                <a:cs typeface="+mn-cs"/>
              </a:rPr>
              <a:t>cada 5 años cambio de carpeta asfáltica a los 10 años, y rehabilitación total a los 15 años. </a:t>
            </a:r>
          </a:p>
          <a:p>
            <a:r>
              <a:rPr lang="es-ES" sz="1200" b="0" i="0" u="none" strike="noStrike" kern="1200" baseline="0" dirty="0" smtClean="0">
                <a:solidFill>
                  <a:schemeClr val="tx1"/>
                </a:solidFill>
                <a:latin typeface="+mn-lt"/>
                <a:ea typeface="+mn-ea"/>
                <a:cs typeface="+mn-cs"/>
              </a:rPr>
              <a:t>El valor de la tasa de descuento utilizada está fundamentado en datos del Banco de Desarrollo del Ecuador B.P., entidad encargada de los programas, proyectos, obras y servicios del sector público, para Ministerios, Municipios, Consejos Provinciales, y cualquier otro que sirva para el desarrollo económico nacional. </a:t>
            </a:r>
          </a:p>
          <a:p>
            <a:r>
              <a:rPr lang="es-ES" sz="1200" b="0" i="0" u="none" strike="noStrike" kern="1200" baseline="0" dirty="0" smtClean="0">
                <a:solidFill>
                  <a:schemeClr val="tx1"/>
                </a:solidFill>
                <a:latin typeface="+mn-lt"/>
                <a:ea typeface="+mn-ea"/>
                <a:cs typeface="+mn-cs"/>
              </a:rPr>
              <a:t>Para proyectos viales este valor se encuentra entre el 7.11% y el 8.04%, para el este proyecto se tomó el promedio, por tal motivo se trabaja con una tasa de descuento del 7.60%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86</a:t>
            </a:fld>
            <a:endParaRPr lang="es-ES"/>
          </a:p>
        </p:txBody>
      </p:sp>
    </p:spTree>
    <p:extLst>
      <p:ext uri="{BB962C8B-B14F-4D97-AF65-F5344CB8AC3E}">
        <p14:creationId xmlns:p14="http://schemas.microsoft.com/office/powerpoint/2010/main" val="25301498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87</a:t>
            </a:fld>
            <a:endParaRPr lang="es-ES"/>
          </a:p>
        </p:txBody>
      </p:sp>
    </p:spTree>
    <p:extLst>
      <p:ext uri="{BB962C8B-B14F-4D97-AF65-F5344CB8AC3E}">
        <p14:creationId xmlns:p14="http://schemas.microsoft.com/office/powerpoint/2010/main" val="20547005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La relación beneficio costo es conocida como índice neto de rentabilidad, y se obtiene al dividir el Valor Actual de los beneficios totales netos entre el Valor Actual de los Costos de inversión del proyecto. El proyecto es rentable cuando la relación beneficio costo es mayor que 1. </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88</a:t>
            </a:fld>
            <a:endParaRPr lang="es-ES"/>
          </a:p>
        </p:txBody>
      </p:sp>
    </p:spTree>
    <p:extLst>
      <p:ext uri="{BB962C8B-B14F-4D97-AF65-F5344CB8AC3E}">
        <p14:creationId xmlns:p14="http://schemas.microsoft.com/office/powerpoint/2010/main" val="20085165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89</a:t>
            </a:fld>
            <a:endParaRPr lang="es-ES"/>
          </a:p>
        </p:txBody>
      </p:sp>
    </p:spTree>
    <p:extLst>
      <p:ext uri="{BB962C8B-B14F-4D97-AF65-F5344CB8AC3E}">
        <p14:creationId xmlns:p14="http://schemas.microsoft.com/office/powerpoint/2010/main" val="97841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E3599A6-1406-4C8B-9786-C0B642E48385}" type="slidenum">
              <a:rPr lang="es-ES" smtClean="0"/>
              <a:t>93</a:t>
            </a:fld>
            <a:endParaRPr lang="es-ES"/>
          </a:p>
        </p:txBody>
      </p:sp>
    </p:spTree>
    <p:extLst>
      <p:ext uri="{BB962C8B-B14F-4D97-AF65-F5344CB8AC3E}">
        <p14:creationId xmlns:p14="http://schemas.microsoft.com/office/powerpoint/2010/main" val="153185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Mediante conteos manuales se obtuvo información detallada del volumen de tráfico, así como la clasificación vehicular, los movimientos direccionales en cada intersección, entre otros. </a:t>
            </a:r>
          </a:p>
          <a:p>
            <a:r>
              <a:rPr lang="es-ES" sz="1200" b="0" i="0" u="none" strike="noStrike" kern="1200" baseline="0" dirty="0" smtClean="0">
                <a:solidFill>
                  <a:schemeClr val="tx1"/>
                </a:solidFill>
                <a:latin typeface="+mn-lt"/>
                <a:ea typeface="+mn-ea"/>
                <a:cs typeface="+mn-cs"/>
              </a:rPr>
              <a:t>Las características de los vehículos nos permiten separarlos en categorías, las cuales nos ofrecen información detallada sobre la clasificación vehicular.</a:t>
            </a:r>
          </a:p>
        </p:txBody>
      </p:sp>
      <p:sp>
        <p:nvSpPr>
          <p:cNvPr id="4" name="Marcador de número de diapositiva 3"/>
          <p:cNvSpPr>
            <a:spLocks noGrp="1"/>
          </p:cNvSpPr>
          <p:nvPr>
            <p:ph type="sldNum" sz="quarter" idx="10"/>
          </p:nvPr>
        </p:nvSpPr>
        <p:spPr/>
        <p:txBody>
          <a:bodyPr/>
          <a:lstStyle/>
          <a:p>
            <a:fld id="{DE3599A6-1406-4C8B-9786-C0B642E48385}" type="slidenum">
              <a:rPr lang="es-ES" smtClean="0"/>
              <a:t>11</a:t>
            </a:fld>
            <a:endParaRPr lang="es-ES"/>
          </a:p>
        </p:txBody>
      </p:sp>
    </p:spTree>
    <p:extLst>
      <p:ext uri="{BB962C8B-B14F-4D97-AF65-F5344CB8AC3E}">
        <p14:creationId xmlns:p14="http://schemas.microsoft.com/office/powerpoint/2010/main" val="366010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175853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417507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331626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35206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827088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372680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162122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287397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98372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161115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E73F46E-E262-4CA1-BA27-4A6420EE56E5}" type="datetimeFigureOut">
              <a:rPr lang="es-ES" smtClean="0"/>
              <a:t>19/12/2017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9338925-0E66-4D9C-94C2-3CDF23ACF2B5}" type="slidenum">
              <a:rPr lang="es-ES" smtClean="0"/>
              <a:t>‹Nº›</a:t>
            </a:fld>
            <a:endParaRPr lang="es-ES"/>
          </a:p>
        </p:txBody>
      </p:sp>
    </p:spTree>
    <p:extLst>
      <p:ext uri="{BB962C8B-B14F-4D97-AF65-F5344CB8AC3E}">
        <p14:creationId xmlns:p14="http://schemas.microsoft.com/office/powerpoint/2010/main" val="192496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3F46E-E262-4CA1-BA27-4A6420EE56E5}" type="datetimeFigureOut">
              <a:rPr lang="es-ES" smtClean="0"/>
              <a:t>19/12/2017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38925-0E66-4D9C-94C2-3CDF23ACF2B5}" type="slidenum">
              <a:rPr lang="es-ES" smtClean="0"/>
              <a:t>‹Nº›</a:t>
            </a:fld>
            <a:endParaRPr lang="es-ES"/>
          </a:p>
        </p:txBody>
      </p:sp>
    </p:spTree>
    <p:extLst>
      <p:ext uri="{BB962C8B-B14F-4D97-AF65-F5344CB8AC3E}">
        <p14:creationId xmlns:p14="http://schemas.microsoft.com/office/powerpoint/2010/main" val="54811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e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tm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tmp"/><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tm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9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8.tm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tm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tm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38.tmp"/><Relationship Id="rId4" Type="http://schemas.openxmlformats.org/officeDocument/2006/relationships/image" Target="../media/image37.tm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tmp"/></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39.tmp"/></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34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350.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tmp"/></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0.tmp"/></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37.tmp"/></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37.tmp"/></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38.tmp"/></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38.tmp"/></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41.tmp"/></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43.tmp"/><Relationship Id="rId4" Type="http://schemas.openxmlformats.org/officeDocument/2006/relationships/image" Target="../media/image42.tmp"/></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45.tmp"/><Relationship Id="rId4" Type="http://schemas.openxmlformats.org/officeDocument/2006/relationships/image" Target="../media/image44.tmp"/></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46.tmp"/></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48.tmp"/><Relationship Id="rId4" Type="http://schemas.openxmlformats.org/officeDocument/2006/relationships/image" Target="../media/image47.tmp"/></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50.tmp"/><Relationship Id="rId4" Type="http://schemas.openxmlformats.org/officeDocument/2006/relationships/image" Target="../media/image49.tm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52.tmp"/><Relationship Id="rId4" Type="http://schemas.openxmlformats.org/officeDocument/2006/relationships/image" Target="../media/image51.tmp"/></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53.tmp"/></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55.tmp"/><Relationship Id="rId4" Type="http://schemas.openxmlformats.org/officeDocument/2006/relationships/image" Target="../media/image54.tmp"/></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image" Target="../media/image56.tmp"/></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57.emf"/></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59.tmp"/><Relationship Id="rId4" Type="http://schemas.openxmlformats.org/officeDocument/2006/relationships/image" Target="../media/image58.tmp"/></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60.tm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61.tmp"/></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62.emf"/></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63.tmp"/></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64.tmp"/></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emf"/><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chart" Target="../charts/chart6.xml"/><Relationship Id="rId4" Type="http://schemas.openxmlformats.org/officeDocument/2006/relationships/chart" Target="../charts/chart5.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69.tm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04056" y="2391023"/>
            <a:ext cx="7772400" cy="1781754"/>
          </a:xfrm>
        </p:spPr>
        <p:txBody>
          <a:bodyPr>
            <a:noAutofit/>
          </a:bodyPr>
          <a:lstStyle/>
          <a:p>
            <a:r>
              <a:rPr lang="es-EC" sz="2800" b="1" dirty="0" smtClean="0"/>
              <a:t>MICRO </a:t>
            </a:r>
            <a:r>
              <a:rPr lang="es-EC" sz="2800" b="1" dirty="0"/>
              <a:t>SIMULACIÓN DEL TRÁFICO ACTUAL Y ALTERNATIVAS DE SOLUCIÓN DE LA INTERSECCIÓN EN LA AV. SIMÓN BOLÍVAR </a:t>
            </a:r>
            <a:r>
              <a:rPr lang="es-EC" sz="2800" b="1" dirty="0" smtClean="0"/>
              <a:t>Y </a:t>
            </a:r>
            <a:r>
              <a:rPr lang="es-EC" sz="2800" b="1" dirty="0"/>
              <a:t>JUAN BAUTISTA AGUIRRE APLICANDO EL SOFTWARE PTV VISSIM</a:t>
            </a:r>
            <a:endParaRPr lang="es-ES" sz="2800" b="1" dirty="0"/>
          </a:p>
        </p:txBody>
      </p:sp>
      <p:pic>
        <p:nvPicPr>
          <p:cNvPr id="4" name="Imagen 23" descr="D:\NOVENO\LOGO PRINCIPAL  ESPE.png">
            <a:extLst>
              <a:ext uri="{FF2B5EF4-FFF2-40B4-BE49-F238E27FC236}">
                <a16:creationId xmlns:a16="http://schemas.microsoft.com/office/drawing/2014/main" id="{D7E6BA04-BF3C-48AF-9EE4-C6A523ACDB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06675"/>
            <a:ext cx="4436110" cy="1085850"/>
          </a:xfrm>
          <a:prstGeom prst="rect">
            <a:avLst/>
          </a:prstGeom>
          <a:noFill/>
          <a:ln>
            <a:noFill/>
          </a:ln>
        </p:spPr>
      </p:pic>
      <p:pic>
        <p:nvPicPr>
          <p:cNvPr id="5"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73143"/>
            <a:ext cx="2128490" cy="2128490"/>
          </a:xfrm>
          <a:prstGeom prst="rect">
            <a:avLst/>
          </a:prstGeom>
        </p:spPr>
      </p:pic>
      <p:sp>
        <p:nvSpPr>
          <p:cNvPr id="6" name="3 Título"/>
          <p:cNvSpPr txBox="1">
            <a:spLocks/>
          </p:cNvSpPr>
          <p:nvPr/>
        </p:nvSpPr>
        <p:spPr>
          <a:xfrm>
            <a:off x="980260" y="5626849"/>
            <a:ext cx="2007563" cy="466447"/>
          </a:xfrm>
          <a:prstGeom prst="rect">
            <a:avLst/>
          </a:prstGeom>
        </p:spPr>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600" i="0" u="none" strike="noStrike" kern="1200" normalizeH="0" baseline="0" dirty="0" smtClean="0">
                <a:ln w="0"/>
                <a:effectLst>
                  <a:outerShdw blurRad="38100" dist="25400" dir="5400000" algn="ctr" rotWithShape="0">
                    <a:srgbClr val="6E747A">
                      <a:alpha val="43000"/>
                    </a:srgbClr>
                  </a:outerShdw>
                </a:effectLst>
                <a:uLnTx/>
                <a:uFillTx/>
                <a:ea typeface="+mj-ea"/>
                <a:cs typeface="+mj-cs"/>
              </a:rPr>
              <a:t>Dirigido por:</a:t>
            </a:r>
            <a:endParaRPr kumimoji="0" lang="es-EC" sz="2600" i="0" u="none" strike="noStrike" kern="1200" normalizeH="0" baseline="0" dirty="0">
              <a:ln w="0"/>
              <a:effectLst>
                <a:outerShdw blurRad="38100" dist="25400" dir="5400000" algn="ctr" rotWithShape="0">
                  <a:srgbClr val="6E747A">
                    <a:alpha val="43000"/>
                  </a:srgbClr>
                </a:outerShdw>
              </a:effectLst>
              <a:uLnTx/>
              <a:uFillTx/>
              <a:ea typeface="+mj-ea"/>
              <a:cs typeface="+mj-cs"/>
            </a:endParaRPr>
          </a:p>
        </p:txBody>
      </p:sp>
      <p:sp>
        <p:nvSpPr>
          <p:cNvPr id="7" name="3 Título"/>
          <p:cNvSpPr txBox="1">
            <a:spLocks/>
          </p:cNvSpPr>
          <p:nvPr/>
        </p:nvSpPr>
        <p:spPr>
          <a:xfrm>
            <a:off x="984776" y="4690745"/>
            <a:ext cx="1667082" cy="466447"/>
          </a:xfrm>
          <a:prstGeom prst="rect">
            <a:avLst/>
          </a:prstGeom>
        </p:spPr>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2600" i="0" u="none" strike="noStrike" kern="1200" normalizeH="0" baseline="0" dirty="0" smtClean="0">
                <a:ln w="0"/>
                <a:effectLst>
                  <a:outerShdw blurRad="38100" dist="25400" dir="5400000" algn="ctr" rotWithShape="0">
                    <a:srgbClr val="6E747A">
                      <a:alpha val="43000"/>
                    </a:srgbClr>
                  </a:outerShdw>
                </a:effectLst>
                <a:uLnTx/>
                <a:uFillTx/>
                <a:ea typeface="+mj-ea"/>
                <a:cs typeface="+mj-cs"/>
              </a:rPr>
              <a:t>Autor:</a:t>
            </a:r>
            <a:endParaRPr kumimoji="0" lang="es-EC" sz="2600" i="0" u="none" strike="noStrike" kern="1200" normalizeH="0" baseline="0" dirty="0">
              <a:ln w="0"/>
              <a:effectLst>
                <a:outerShdw blurRad="38100" dist="25400" dir="5400000" algn="ctr" rotWithShape="0">
                  <a:srgbClr val="6E747A">
                    <a:alpha val="43000"/>
                  </a:srgbClr>
                </a:outerShdw>
              </a:effectLst>
              <a:uLnTx/>
              <a:uFillTx/>
              <a:ea typeface="+mj-ea"/>
              <a:cs typeface="+mj-cs"/>
            </a:endParaRPr>
          </a:p>
        </p:txBody>
      </p:sp>
      <p:sp>
        <p:nvSpPr>
          <p:cNvPr id="8" name="4 Subtítulo"/>
          <p:cNvSpPr txBox="1">
            <a:spLocks/>
          </p:cNvSpPr>
          <p:nvPr/>
        </p:nvSpPr>
        <p:spPr>
          <a:xfrm>
            <a:off x="3124318" y="5660364"/>
            <a:ext cx="4832058" cy="576948"/>
          </a:xfrm>
          <a:prstGeom prst="rect">
            <a:avLst/>
          </a:prstGeom>
        </p:spPr>
        <p:txBody>
          <a:bodyPr vert="horz">
            <a:noAutofit/>
          </a:bodyPr>
          <a:lstStyle/>
          <a:p>
            <a:pPr lvl="0">
              <a:spcBef>
                <a:spcPts val="600"/>
              </a:spcBef>
              <a:buClr>
                <a:schemeClr val="accent1"/>
              </a:buClr>
              <a:buSzPct val="70000"/>
              <a:defRPr/>
            </a:pPr>
            <a:r>
              <a:rPr lang="es-EC" b="1" dirty="0" smtClean="0"/>
              <a:t>ING. EDUARDO CARRIÓN ESTUPIÑÁN MSc. MBA.</a:t>
            </a:r>
            <a:endParaRPr lang="es-EC" sz="1600" b="1" dirty="0"/>
          </a:p>
          <a:p>
            <a:pPr marL="0" marR="0" lvl="0" indent="0"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s-EC" sz="1600" b="1" i="0" u="none" strike="noStrike" kern="1200" cap="none" spc="0" normalizeH="0" baseline="0" dirty="0">
              <a:ln>
                <a:noFill/>
              </a:ln>
              <a:solidFill>
                <a:schemeClr val="accent3">
                  <a:lumMod val="50000"/>
                </a:schemeClr>
              </a:solidFill>
              <a:effectLst/>
              <a:uLnTx/>
              <a:uFillTx/>
            </a:endParaRPr>
          </a:p>
        </p:txBody>
      </p:sp>
      <p:sp>
        <p:nvSpPr>
          <p:cNvPr id="9" name="4 Subtítulo"/>
          <p:cNvSpPr txBox="1">
            <a:spLocks/>
          </p:cNvSpPr>
          <p:nvPr/>
        </p:nvSpPr>
        <p:spPr>
          <a:xfrm>
            <a:off x="3155773" y="4724260"/>
            <a:ext cx="4064648" cy="576948"/>
          </a:xfrm>
          <a:prstGeom prst="rect">
            <a:avLst/>
          </a:prstGeom>
        </p:spPr>
        <p:txBody>
          <a:bodyPr vert="horz">
            <a:noAutofit/>
          </a:bodyPr>
          <a:lstStyle/>
          <a:p>
            <a:pPr lvl="0">
              <a:spcBef>
                <a:spcPts val="600"/>
              </a:spcBef>
              <a:buClr>
                <a:schemeClr val="accent1"/>
              </a:buClr>
              <a:buSzPct val="70000"/>
              <a:defRPr/>
            </a:pPr>
            <a:r>
              <a:rPr lang="es-EC" b="1" dirty="0"/>
              <a:t>SR</a:t>
            </a:r>
            <a:r>
              <a:rPr lang="es-EC" b="1" dirty="0" smtClean="0"/>
              <a:t>. MUÑOZ DÍAZ CRISTIAN JAVIER</a:t>
            </a:r>
            <a:endParaRPr lang="es-EC" b="1" dirty="0"/>
          </a:p>
          <a:p>
            <a:pPr marL="0" marR="0" lvl="0" indent="0"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s-EC" sz="1600" b="1" i="0" u="none" strike="noStrike" kern="1200" cap="none" spc="0" normalizeH="0" baseline="0" dirty="0">
              <a:ln>
                <a:noFill/>
              </a:ln>
              <a:solidFill>
                <a:schemeClr val="accent3">
                  <a:lumMod val="50000"/>
                </a:schemeClr>
              </a:solidFill>
              <a:effectLst/>
              <a:uLnTx/>
              <a:uFillTx/>
              <a:ea typeface="+mn-ea"/>
              <a:cs typeface="+mn-cs"/>
            </a:endParaRPr>
          </a:p>
        </p:txBody>
      </p:sp>
      <p:sp>
        <p:nvSpPr>
          <p:cNvPr id="10"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101075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294281" cy="581025"/>
          </a:xfrm>
        </p:spPr>
        <p:txBody>
          <a:bodyPr>
            <a:normAutofit fontScale="90000"/>
          </a:bodyPr>
          <a:lstStyle/>
          <a:p>
            <a:pPr algn="ctr"/>
            <a:r>
              <a:rPr lang="es-ES" sz="2800" dirty="0" smtClean="0">
                <a:latin typeface="Times New Roman" panose="02020603050405020304" pitchFamily="18" charset="0"/>
                <a:cs typeface="Times New Roman" panose="02020603050405020304" pitchFamily="18" charset="0"/>
              </a:rPr>
              <a:t>Crecimiento Vehicular</a:t>
            </a:r>
            <a:endParaRPr lang="es-ES" sz="28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5" name="Imagen 4"/>
          <p:cNvPicPr>
            <a:picLocks noChangeAspect="1"/>
          </p:cNvPicPr>
          <p:nvPr/>
        </p:nvPicPr>
        <p:blipFill>
          <a:blip r:embed="rId4"/>
          <a:stretch>
            <a:fillRect/>
          </a:stretch>
        </p:blipFill>
        <p:spPr>
          <a:xfrm>
            <a:off x="1115616" y="1556792"/>
            <a:ext cx="4828400" cy="4464496"/>
          </a:xfrm>
          <a:prstGeom prst="rect">
            <a:avLst/>
          </a:prstGeom>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6071063" y="1916953"/>
            <a:ext cx="2602254" cy="3528271"/>
          </a:xfrm>
          <a:prstGeom prst="rect">
            <a:avLst/>
          </a:prstGeom>
          <a:noFill/>
          <a:ln>
            <a:noFill/>
          </a:ln>
        </p:spPr>
      </p:pic>
    </p:spTree>
    <p:extLst>
      <p:ext uri="{BB962C8B-B14F-4D97-AF65-F5344CB8AC3E}">
        <p14:creationId xmlns:p14="http://schemas.microsoft.com/office/powerpoint/2010/main" val="411202382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2" name="Imagen 1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234" y="23337"/>
            <a:ext cx="3629532" cy="6811326"/>
          </a:xfrm>
          <a:prstGeom prst="rect">
            <a:avLst/>
          </a:prstGeom>
        </p:spPr>
      </p:pic>
    </p:spTree>
    <p:extLst>
      <p:ext uri="{BB962C8B-B14F-4D97-AF65-F5344CB8AC3E}">
        <p14:creationId xmlns:p14="http://schemas.microsoft.com/office/powerpoint/2010/main" val="13854906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Aforos Vehiculares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rotWithShape="1">
          <a:blip r:embed="rId4">
            <a:extLst>
              <a:ext uri="{28A0092B-C50C-407E-A947-70E740481C1C}">
                <a14:useLocalDpi xmlns:a14="http://schemas.microsoft.com/office/drawing/2010/main" val="0"/>
              </a:ext>
            </a:extLst>
          </a:blip>
          <a:srcRect t="9526"/>
          <a:stretch/>
        </p:blipFill>
        <p:spPr bwMode="auto">
          <a:xfrm>
            <a:off x="1691680" y="1628800"/>
            <a:ext cx="6480720" cy="42484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872055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260649"/>
            <a:ext cx="5803763" cy="830512"/>
          </a:xfrm>
        </p:spPr>
        <p:txBody>
          <a:bodyPr>
            <a:normAutofit fontScale="90000"/>
          </a:bodyPr>
          <a:lstStyle/>
          <a:p>
            <a:pPr algn="ctr"/>
            <a:r>
              <a:rPr lang="es-ES" sz="2500" dirty="0" smtClean="0">
                <a:latin typeface="Times New Roman" panose="02020603050405020304" pitchFamily="18" charset="0"/>
                <a:cs typeface="Times New Roman" panose="02020603050405020304" pitchFamily="18" charset="0"/>
              </a:rPr>
              <a:t>Hora Pico en el </a:t>
            </a:r>
            <a:br>
              <a:rPr lang="es-ES" sz="2500" dirty="0" smtClean="0">
                <a:latin typeface="Times New Roman" panose="02020603050405020304" pitchFamily="18" charset="0"/>
                <a:cs typeface="Times New Roman" panose="02020603050405020304" pitchFamily="18" charset="0"/>
              </a:rPr>
            </a:br>
            <a:r>
              <a:rPr lang="es-ES" sz="2500" dirty="0" smtClean="0">
                <a:latin typeface="Times New Roman" panose="02020603050405020304" pitchFamily="18" charset="0"/>
                <a:cs typeface="Times New Roman" panose="02020603050405020304" pitchFamily="18" charset="0"/>
              </a:rPr>
              <a:t>Distrito Metropolitano de Quito</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2" name="Imagen 11"/>
          <p:cNvPicPr/>
          <p:nvPr/>
        </p:nvPicPr>
        <p:blipFill>
          <a:blip r:embed="rId4" cstate="print">
            <a:extLst>
              <a:ext uri="{28A0092B-C50C-407E-A947-70E740481C1C}">
                <a14:useLocalDpi xmlns:a14="http://schemas.microsoft.com/office/drawing/2010/main" val="0"/>
              </a:ext>
            </a:extLst>
          </a:blip>
          <a:stretch>
            <a:fillRect/>
          </a:stretch>
        </p:blipFill>
        <p:spPr>
          <a:xfrm>
            <a:off x="1763688" y="1407366"/>
            <a:ext cx="6264696" cy="2453682"/>
          </a:xfrm>
          <a:prstGeom prst="rect">
            <a:avLst/>
          </a:prstGeom>
        </p:spPr>
      </p:pic>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1763688" y="3927766"/>
            <a:ext cx="6264696" cy="2859915"/>
          </a:xfrm>
          <a:prstGeom prst="rect">
            <a:avLst/>
          </a:prstGeom>
        </p:spPr>
      </p:pic>
    </p:spTree>
    <p:extLst>
      <p:ext uri="{BB962C8B-B14F-4D97-AF65-F5344CB8AC3E}">
        <p14:creationId xmlns:p14="http://schemas.microsoft.com/office/powerpoint/2010/main" val="12670000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510135"/>
            <a:ext cx="5678815"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Volumen vehicular de acuerdo a la hora pico del Valle de los Chillos al DMQ</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1" name="Imagen 10"/>
          <p:cNvPicPr/>
          <p:nvPr/>
        </p:nvPicPr>
        <p:blipFill rotWithShape="1">
          <a:blip r:embed="rId4" cstate="print">
            <a:extLst>
              <a:ext uri="{28A0092B-C50C-407E-A947-70E740481C1C}">
                <a14:useLocalDpi xmlns:a14="http://schemas.microsoft.com/office/drawing/2010/main" val="0"/>
              </a:ext>
            </a:extLst>
          </a:blip>
          <a:srcRect t="5055"/>
          <a:stretch/>
        </p:blipFill>
        <p:spPr bwMode="auto">
          <a:xfrm>
            <a:off x="1959452" y="1446980"/>
            <a:ext cx="5943984" cy="3960440"/>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1027214389"/>
              </p:ext>
            </p:extLst>
          </p:nvPr>
        </p:nvGraphicFramePr>
        <p:xfrm>
          <a:off x="1959452" y="5661248"/>
          <a:ext cx="5943984" cy="955747"/>
        </p:xfrm>
        <a:graphic>
          <a:graphicData uri="http://schemas.openxmlformats.org/drawingml/2006/table">
            <a:tbl>
              <a:tblPr firstRow="1" firstCol="1" bandRow="1">
                <a:tableStyleId>{BC89EF96-8CEA-46FF-86C4-4CE0E7609802}</a:tableStyleId>
              </a:tblPr>
              <a:tblGrid>
                <a:gridCol w="864117">
                  <a:extLst>
                    <a:ext uri="{9D8B030D-6E8A-4147-A177-3AD203B41FA5}">
                      <a16:colId xmlns:a16="http://schemas.microsoft.com/office/drawing/2014/main" val="20000"/>
                    </a:ext>
                  </a:extLst>
                </a:gridCol>
                <a:gridCol w="674113">
                  <a:extLst>
                    <a:ext uri="{9D8B030D-6E8A-4147-A177-3AD203B41FA5}">
                      <a16:colId xmlns:a16="http://schemas.microsoft.com/office/drawing/2014/main" val="20001"/>
                    </a:ext>
                  </a:extLst>
                </a:gridCol>
                <a:gridCol w="674113">
                  <a:extLst>
                    <a:ext uri="{9D8B030D-6E8A-4147-A177-3AD203B41FA5}">
                      <a16:colId xmlns:a16="http://schemas.microsoft.com/office/drawing/2014/main" val="20002"/>
                    </a:ext>
                  </a:extLst>
                </a:gridCol>
                <a:gridCol w="706144">
                  <a:extLst>
                    <a:ext uri="{9D8B030D-6E8A-4147-A177-3AD203B41FA5}">
                      <a16:colId xmlns:a16="http://schemas.microsoft.com/office/drawing/2014/main" val="20003"/>
                    </a:ext>
                  </a:extLst>
                </a:gridCol>
                <a:gridCol w="674113">
                  <a:extLst>
                    <a:ext uri="{9D8B030D-6E8A-4147-A177-3AD203B41FA5}">
                      <a16:colId xmlns:a16="http://schemas.microsoft.com/office/drawing/2014/main" val="20004"/>
                    </a:ext>
                  </a:extLst>
                </a:gridCol>
                <a:gridCol w="687944">
                  <a:extLst>
                    <a:ext uri="{9D8B030D-6E8A-4147-A177-3AD203B41FA5}">
                      <a16:colId xmlns:a16="http://schemas.microsoft.com/office/drawing/2014/main" val="20005"/>
                    </a:ext>
                  </a:extLst>
                </a:gridCol>
                <a:gridCol w="808789">
                  <a:extLst>
                    <a:ext uri="{9D8B030D-6E8A-4147-A177-3AD203B41FA5}">
                      <a16:colId xmlns:a16="http://schemas.microsoft.com/office/drawing/2014/main" val="20006"/>
                    </a:ext>
                  </a:extLst>
                </a:gridCol>
                <a:gridCol w="854651">
                  <a:extLst>
                    <a:ext uri="{9D8B030D-6E8A-4147-A177-3AD203B41FA5}">
                      <a16:colId xmlns:a16="http://schemas.microsoft.com/office/drawing/2014/main" val="20007"/>
                    </a:ext>
                  </a:extLst>
                </a:gridCol>
              </a:tblGrid>
              <a:tr h="140600">
                <a:tc>
                  <a:txBody>
                    <a:bodyPr/>
                    <a:lstStyle/>
                    <a:p>
                      <a:pPr algn="ctr"/>
                      <a:endParaRPr lang="es-ES" sz="1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Jueves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Martes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Viernes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Lunes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Sábado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Domingo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Miércoles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49677">
                <a:tc>
                  <a:txBody>
                    <a:bodyPr/>
                    <a:lstStyle/>
                    <a:p>
                      <a:pPr marL="0" algn="ctr" defTabSz="914400" rtl="0" eaLnBrk="1" latinLnBrk="0" hangingPunct="1">
                        <a:lnSpc>
                          <a:spcPct val="107000"/>
                        </a:lnSpc>
                        <a:spcAft>
                          <a:spcPts val="0"/>
                        </a:spcAft>
                      </a:pPr>
                      <a:r>
                        <a:rPr lang="es-EC" sz="1150" kern="1200" dirty="0">
                          <a:effectLst/>
                          <a:latin typeface="Times New Roman" panose="02020603050405020304" pitchFamily="18" charset="0"/>
                          <a:cs typeface="Times New Roman" panose="02020603050405020304" pitchFamily="18" charset="0"/>
                        </a:rPr>
                        <a:t>V. Tráfico</a:t>
                      </a:r>
                      <a:endParaRPr lang="es-ES" sz="115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2231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2066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2058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2048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1944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1875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1775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8554">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 Variación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15.94%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14.76%</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14.70%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14.63%</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13.89%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13.40%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12.68%</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1042780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510135"/>
            <a:ext cx="6024127"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Volumen vehicular de acuerdo a la hora pico del DMQ al Valle de los Chillos.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1" name="Imagen 10"/>
          <p:cNvPicPr/>
          <p:nvPr/>
        </p:nvPicPr>
        <p:blipFill rotWithShape="1">
          <a:blip r:embed="rId4">
            <a:extLst>
              <a:ext uri="{28A0092B-C50C-407E-A947-70E740481C1C}">
                <a14:useLocalDpi xmlns:a14="http://schemas.microsoft.com/office/drawing/2010/main" val="0"/>
              </a:ext>
            </a:extLst>
          </a:blip>
          <a:srcRect t="11750"/>
          <a:stretch/>
        </p:blipFill>
        <p:spPr bwMode="auto">
          <a:xfrm>
            <a:off x="1903362" y="1373658"/>
            <a:ext cx="6345387" cy="3999103"/>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1125685420"/>
              </p:ext>
            </p:extLst>
          </p:nvPr>
        </p:nvGraphicFramePr>
        <p:xfrm>
          <a:off x="1903361" y="5586885"/>
          <a:ext cx="6345387" cy="951096"/>
        </p:xfrm>
        <a:graphic>
          <a:graphicData uri="http://schemas.openxmlformats.org/drawingml/2006/table">
            <a:tbl>
              <a:tblPr firstRow="1" firstCol="1" bandRow="1">
                <a:tableStyleId>{BC89EF96-8CEA-46FF-86C4-4CE0E7609802}</a:tableStyleId>
              </a:tblPr>
              <a:tblGrid>
                <a:gridCol w="922471">
                  <a:extLst>
                    <a:ext uri="{9D8B030D-6E8A-4147-A177-3AD203B41FA5}">
                      <a16:colId xmlns:a16="http://schemas.microsoft.com/office/drawing/2014/main" val="20000"/>
                    </a:ext>
                  </a:extLst>
                </a:gridCol>
                <a:gridCol w="753830">
                  <a:extLst>
                    <a:ext uri="{9D8B030D-6E8A-4147-A177-3AD203B41FA5}">
                      <a16:colId xmlns:a16="http://schemas.microsoft.com/office/drawing/2014/main" val="20001"/>
                    </a:ext>
                  </a:extLst>
                </a:gridCol>
                <a:gridCol w="719636">
                  <a:extLst>
                    <a:ext uri="{9D8B030D-6E8A-4147-A177-3AD203B41FA5}">
                      <a16:colId xmlns:a16="http://schemas.microsoft.com/office/drawing/2014/main" val="20002"/>
                    </a:ext>
                  </a:extLst>
                </a:gridCol>
                <a:gridCol w="719636">
                  <a:extLst>
                    <a:ext uri="{9D8B030D-6E8A-4147-A177-3AD203B41FA5}">
                      <a16:colId xmlns:a16="http://schemas.microsoft.com/office/drawing/2014/main" val="20003"/>
                    </a:ext>
                  </a:extLst>
                </a:gridCol>
                <a:gridCol w="719636">
                  <a:extLst>
                    <a:ext uri="{9D8B030D-6E8A-4147-A177-3AD203B41FA5}">
                      <a16:colId xmlns:a16="http://schemas.microsoft.com/office/drawing/2014/main" val="20004"/>
                    </a:ext>
                  </a:extLst>
                </a:gridCol>
                <a:gridCol w="912367">
                  <a:extLst>
                    <a:ext uri="{9D8B030D-6E8A-4147-A177-3AD203B41FA5}">
                      <a16:colId xmlns:a16="http://schemas.microsoft.com/office/drawing/2014/main" val="20005"/>
                    </a:ext>
                  </a:extLst>
                </a:gridCol>
                <a:gridCol w="863408">
                  <a:extLst>
                    <a:ext uri="{9D8B030D-6E8A-4147-A177-3AD203B41FA5}">
                      <a16:colId xmlns:a16="http://schemas.microsoft.com/office/drawing/2014/main" val="20006"/>
                    </a:ext>
                  </a:extLst>
                </a:gridCol>
                <a:gridCol w="734403">
                  <a:extLst>
                    <a:ext uri="{9D8B030D-6E8A-4147-A177-3AD203B41FA5}">
                      <a16:colId xmlns:a16="http://schemas.microsoft.com/office/drawing/2014/main" val="20007"/>
                    </a:ext>
                  </a:extLst>
                </a:gridCol>
              </a:tblGrid>
              <a:tr h="238498">
                <a:tc>
                  <a:txBody>
                    <a:bodyPr/>
                    <a:lstStyle/>
                    <a:p>
                      <a:endParaRPr lang="es-ES" sz="11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Viernes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Martes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Lunes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Jueves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Miércoles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Domingo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Sábado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37567">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V. Tráfico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1062</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1024</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1018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989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909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862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779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60040">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 Variación</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15.99%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15.41%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15.32%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14.89%</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13.68%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a:effectLst/>
                          <a:latin typeface="Times New Roman" panose="02020603050405020304" pitchFamily="18" charset="0"/>
                          <a:cs typeface="Times New Roman" panose="02020603050405020304" pitchFamily="18" charset="0"/>
                        </a:rPr>
                        <a:t>12.98%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50" dirty="0">
                          <a:effectLst/>
                          <a:latin typeface="Times New Roman" panose="02020603050405020304" pitchFamily="18" charset="0"/>
                          <a:cs typeface="Times New Roman" panose="02020603050405020304" pitchFamily="18" charset="0"/>
                        </a:rPr>
                        <a:t>11.73%</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7445654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510135"/>
            <a:ext cx="5729350" cy="581025"/>
          </a:xfrm>
        </p:spPr>
        <p:txBody>
          <a:bodyPr>
            <a:noAutofit/>
          </a:bodyPr>
          <a:lstStyle/>
          <a:p>
            <a:pPr algn="ctr"/>
            <a:r>
              <a:rPr lang="es-EC" sz="2400" dirty="0">
                <a:latin typeface="Times New Roman" panose="02020603050405020304" pitchFamily="18" charset="0"/>
                <a:cs typeface="Times New Roman" panose="02020603050405020304" pitchFamily="18" charset="0"/>
              </a:rPr>
              <a:t>Cuadro comparativo del volumen </a:t>
            </a:r>
            <a:r>
              <a:rPr lang="es-EC" sz="2400" dirty="0" smtClean="0">
                <a:latin typeface="Times New Roman" panose="02020603050405020304" pitchFamily="18" charset="0"/>
                <a:cs typeface="Times New Roman" panose="02020603050405020304" pitchFamily="18" charset="0"/>
              </a:rPr>
              <a:t>vehicular del </a:t>
            </a:r>
            <a:r>
              <a:rPr lang="es-EC" sz="2400" dirty="0">
                <a:latin typeface="Times New Roman" panose="02020603050405020304" pitchFamily="18" charset="0"/>
                <a:cs typeface="Times New Roman" panose="02020603050405020304" pitchFamily="18" charset="0"/>
              </a:rPr>
              <a:t>Valle de los </a:t>
            </a:r>
            <a:r>
              <a:rPr lang="es-EC" sz="2400" dirty="0" smtClean="0">
                <a:latin typeface="Times New Roman" panose="02020603050405020304" pitchFamily="18" charset="0"/>
                <a:cs typeface="Times New Roman" panose="02020603050405020304" pitchFamily="18" charset="0"/>
              </a:rPr>
              <a:t>Chillos al DMQ</a:t>
            </a:r>
            <a:endParaRPr lang="es-ES" sz="24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2" name="Imagen 1"/>
          <p:cNvPicPr>
            <a:picLocks noChangeAspect="1"/>
          </p:cNvPicPr>
          <p:nvPr/>
        </p:nvPicPr>
        <p:blipFill>
          <a:blip r:embed="rId4"/>
          <a:stretch>
            <a:fillRect/>
          </a:stretch>
        </p:blipFill>
        <p:spPr>
          <a:xfrm>
            <a:off x="1908918" y="1844824"/>
            <a:ext cx="6045053" cy="4036015"/>
          </a:xfrm>
          <a:prstGeom prst="rect">
            <a:avLst/>
          </a:prstGeom>
        </p:spPr>
      </p:pic>
    </p:spTree>
    <p:extLst>
      <p:ext uri="{BB962C8B-B14F-4D97-AF65-F5344CB8AC3E}">
        <p14:creationId xmlns:p14="http://schemas.microsoft.com/office/powerpoint/2010/main" val="83861244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510135"/>
            <a:ext cx="5742413" cy="830513"/>
          </a:xfrm>
        </p:spPr>
        <p:txBody>
          <a:bodyPr>
            <a:noAutofit/>
          </a:bodyPr>
          <a:lstStyle/>
          <a:p>
            <a:pPr algn="ctr"/>
            <a:r>
              <a:rPr lang="es-EC" sz="2400" dirty="0" smtClean="0">
                <a:latin typeface="Times New Roman" panose="02020603050405020304" pitchFamily="18" charset="0"/>
                <a:cs typeface="Times New Roman" panose="02020603050405020304" pitchFamily="18" charset="0"/>
              </a:rPr>
              <a:t>Cuadro comparativo del volumen vehicular del DMQ al Valle de los Chillos</a:t>
            </a:r>
            <a:endParaRPr lang="es-ES" sz="24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3" name="Imagen 2"/>
          <p:cNvPicPr>
            <a:picLocks noChangeAspect="1"/>
          </p:cNvPicPr>
          <p:nvPr/>
        </p:nvPicPr>
        <p:blipFill>
          <a:blip r:embed="rId4"/>
          <a:stretch>
            <a:fillRect/>
          </a:stretch>
        </p:blipFill>
        <p:spPr>
          <a:xfrm>
            <a:off x="1895856" y="1772816"/>
            <a:ext cx="6071178" cy="4050445"/>
          </a:xfrm>
          <a:prstGeom prst="rect">
            <a:avLst/>
          </a:prstGeom>
        </p:spPr>
      </p:pic>
    </p:spTree>
    <p:extLst>
      <p:ext uri="{BB962C8B-B14F-4D97-AF65-F5344CB8AC3E}">
        <p14:creationId xmlns:p14="http://schemas.microsoft.com/office/powerpoint/2010/main" val="386004296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24638" y="260649"/>
            <a:ext cx="5647936" cy="830512"/>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Distribución vehicular en la Intersección A</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1790316" y="1700808"/>
            <a:ext cx="6282258" cy="4188743"/>
          </a:xfrm>
          <a:prstGeom prst="rect">
            <a:avLst/>
          </a:prstGeom>
        </p:spPr>
      </p:pic>
    </p:spTree>
    <p:extLst>
      <p:ext uri="{BB962C8B-B14F-4D97-AF65-F5344CB8AC3E}">
        <p14:creationId xmlns:p14="http://schemas.microsoft.com/office/powerpoint/2010/main" val="64445949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24639" y="260649"/>
            <a:ext cx="5603746" cy="830512"/>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Distribución vehicular en la Intersección B</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1727089" y="1700808"/>
            <a:ext cx="6408712" cy="4536504"/>
          </a:xfrm>
          <a:prstGeom prst="rect">
            <a:avLst/>
          </a:prstGeom>
        </p:spPr>
      </p:pic>
    </p:spTree>
    <p:extLst>
      <p:ext uri="{BB962C8B-B14F-4D97-AF65-F5344CB8AC3E}">
        <p14:creationId xmlns:p14="http://schemas.microsoft.com/office/powerpoint/2010/main" val="7180646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latin typeface="Times New Roman" panose="02020603050405020304" pitchFamily="18" charset="0"/>
                <a:cs typeface="Times New Roman" panose="02020603050405020304" pitchFamily="18" charset="0"/>
              </a:rPr>
              <a:t>Objetivos</a:t>
            </a:r>
            <a:endParaRPr lang="es-ES"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915599" y="1412776"/>
            <a:ext cx="7760858" cy="5248122"/>
          </a:xfrm>
        </p:spPr>
        <p:txBody>
          <a:bodyPr>
            <a:noAutofit/>
          </a:bodyPr>
          <a:lstStyle/>
          <a:p>
            <a:pPr marL="0" indent="0" algn="just">
              <a:lnSpc>
                <a:spcPct val="150000"/>
              </a:lnSpc>
              <a:spcBef>
                <a:spcPts val="1200"/>
              </a:spcBef>
              <a:spcAft>
                <a:spcPts val="1200"/>
              </a:spcAft>
              <a:buNone/>
            </a:pPr>
            <a:r>
              <a:rPr lang="es-EC" sz="1700" b="1" dirty="0" smtClean="0">
                <a:solidFill>
                  <a:schemeClr val="accent5">
                    <a:lumMod val="50000"/>
                  </a:schemeClr>
                </a:solidFill>
                <a:latin typeface="Times New Roman" pitchFamily="18" charset="0"/>
                <a:ea typeface="Times New Roman" panose="02020603050405020304" pitchFamily="18" charset="0"/>
                <a:cs typeface="Times New Roman" pitchFamily="18" charset="0"/>
              </a:rPr>
              <a:t>Objetivo General</a:t>
            </a:r>
          </a:p>
          <a:p>
            <a:pPr algn="just"/>
            <a:r>
              <a:rPr lang="es-EC" sz="1700" dirty="0" smtClean="0">
                <a:latin typeface="Times New Roman" pitchFamily="18" charset="0"/>
                <a:cs typeface="Times New Roman" pitchFamily="18" charset="0"/>
              </a:rPr>
              <a:t>Analizar </a:t>
            </a:r>
            <a:r>
              <a:rPr lang="es-EC" sz="1700" dirty="0">
                <a:latin typeface="Times New Roman" pitchFamily="18" charset="0"/>
                <a:cs typeface="Times New Roman" pitchFamily="18" charset="0"/>
              </a:rPr>
              <a:t>el impacto de tráfico generado en la intersección entre la Av. Simón Bolívar y</a:t>
            </a:r>
            <a:r>
              <a:rPr lang="es-EC" sz="1700" dirty="0" smtClean="0">
                <a:latin typeface="Times New Roman" pitchFamily="18" charset="0"/>
                <a:cs typeface="Times New Roman" pitchFamily="18" charset="0"/>
              </a:rPr>
              <a:t> </a:t>
            </a:r>
            <a:r>
              <a:rPr lang="es-EC" sz="1700" dirty="0">
                <a:latin typeface="Times New Roman" pitchFamily="18" charset="0"/>
                <a:cs typeface="Times New Roman" pitchFamily="18" charset="0"/>
              </a:rPr>
              <a:t>Juan Bautista Aguirre, mediante la creación de un modelo de micro simulación para plantear posibles soluciones que permita disminuir la accidentabilidad</a:t>
            </a:r>
            <a:endParaRPr lang="es-ES" sz="1700" dirty="0">
              <a:latin typeface="Times New Roman" pitchFamily="18" charset="0"/>
              <a:cs typeface="Times New Roman" pitchFamily="18" charset="0"/>
            </a:endParaRPr>
          </a:p>
          <a:p>
            <a:pPr marL="0" indent="0">
              <a:lnSpc>
                <a:spcPct val="150000"/>
              </a:lnSpc>
              <a:spcBef>
                <a:spcPts val="1200"/>
              </a:spcBef>
              <a:spcAft>
                <a:spcPts val="1200"/>
              </a:spcAft>
              <a:buNone/>
            </a:pPr>
            <a:r>
              <a:rPr lang="es-EC" sz="1700" b="1" dirty="0" smtClean="0">
                <a:solidFill>
                  <a:schemeClr val="accent5">
                    <a:lumMod val="50000"/>
                  </a:schemeClr>
                </a:solidFill>
                <a:latin typeface="Times New Roman" pitchFamily="18" charset="0"/>
                <a:ea typeface="Times New Roman" panose="02020603050405020304" pitchFamily="18" charset="0"/>
                <a:cs typeface="Times New Roman" pitchFamily="18" charset="0"/>
              </a:rPr>
              <a:t>Objetivos Específicos</a:t>
            </a:r>
          </a:p>
          <a:p>
            <a:pPr lvl="0"/>
            <a:r>
              <a:rPr lang="es-EC" sz="1700" dirty="0">
                <a:latin typeface="Times New Roman" panose="02020603050405020304" pitchFamily="18" charset="0"/>
                <a:cs typeface="Times New Roman" panose="02020603050405020304" pitchFamily="18" charset="0"/>
              </a:rPr>
              <a:t>Recopilar información necesaria mediante conteo </a:t>
            </a:r>
            <a:r>
              <a:rPr lang="es-EC" sz="1700" dirty="0" smtClean="0">
                <a:latin typeface="Times New Roman" panose="02020603050405020304" pitchFamily="18" charset="0"/>
                <a:cs typeface="Times New Roman" panose="02020603050405020304" pitchFamily="18" charset="0"/>
              </a:rPr>
              <a:t>volumétrico </a:t>
            </a:r>
            <a:r>
              <a:rPr lang="es-EC" sz="1700" dirty="0">
                <a:latin typeface="Times New Roman" panose="02020603050405020304" pitchFamily="18" charset="0"/>
                <a:cs typeface="Times New Roman" panose="02020603050405020304" pitchFamily="18" charset="0"/>
              </a:rPr>
              <a:t>manual.</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Identificar la clasificación vehicular en función de conteos manuales.</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Proyectar el Tráfico Promedio Diario Anual (TPDA).</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Determinar la capacidad y nivel de </a:t>
            </a:r>
            <a:r>
              <a:rPr lang="es-EC" sz="1700" dirty="0" smtClean="0">
                <a:latin typeface="Times New Roman" panose="02020603050405020304" pitchFamily="18" charset="0"/>
                <a:cs typeface="Times New Roman" panose="02020603050405020304" pitchFamily="18" charset="0"/>
              </a:rPr>
              <a:t>servicio.</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Elaborar un modelo de micro simulación que permita cuantificar los diferentes parámetros de eficiencia. </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Estimar los efectos que causará el modelo de micro simulación en tiempo de viaje. </a:t>
            </a:r>
            <a:endParaRPr lang="es-ES" sz="1700" dirty="0">
              <a:latin typeface="Times New Roman" panose="02020603050405020304" pitchFamily="18" charset="0"/>
              <a:cs typeface="Times New Roman" panose="02020603050405020304" pitchFamily="18" charset="0"/>
            </a:endParaRPr>
          </a:p>
          <a:p>
            <a:pPr lvl="0"/>
            <a:r>
              <a:rPr lang="es-EC" sz="1700" dirty="0">
                <a:latin typeface="Times New Roman" panose="02020603050405020304" pitchFamily="18" charset="0"/>
                <a:cs typeface="Times New Roman" panose="02020603050405020304" pitchFamily="18" charset="0"/>
              </a:rPr>
              <a:t>Realizar la evaluación de carácter económico a la solución propuesta</a:t>
            </a:r>
            <a:r>
              <a:rPr lang="es-EC" sz="1700" dirty="0" smtClean="0">
                <a:latin typeface="Times New Roman" panose="02020603050405020304" pitchFamily="18" charset="0"/>
                <a:cs typeface="Times New Roman" panose="02020603050405020304" pitchFamily="18" charset="0"/>
              </a:rPr>
              <a:t>.</a:t>
            </a:r>
            <a:endParaRPr lang="es-ES" sz="1700" dirty="0">
              <a:latin typeface="Times New Roman" panose="02020603050405020304" pitchFamily="18" charset="0"/>
              <a:cs typeface="Times New Roman" panose="02020603050405020304" pitchFamily="18" charset="0"/>
            </a:endParaRPr>
          </a:p>
        </p:txBody>
      </p:sp>
      <p:sp>
        <p:nvSpPr>
          <p:cNvPr id="4" name="Rectángulo 11"/>
          <p:cNvSpPr/>
          <p:nvPr/>
        </p:nvSpPr>
        <p:spPr>
          <a:xfrm>
            <a:off x="0" y="27384"/>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27384"/>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0984"/>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1115616" y="288032"/>
            <a:ext cx="1109005" cy="1080000"/>
          </a:xfrm>
          <a:prstGeom prst="rect">
            <a:avLst/>
          </a:prstGeom>
        </p:spPr>
      </p:pic>
    </p:spTree>
    <p:extLst>
      <p:ext uri="{BB962C8B-B14F-4D97-AF65-F5344CB8AC3E}">
        <p14:creationId xmlns:p14="http://schemas.microsoft.com/office/powerpoint/2010/main" val="36993069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24638" y="260649"/>
            <a:ext cx="5641915" cy="830512"/>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Distribución vehicular en la Intersección C</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2" name="Imagen 1"/>
          <p:cNvPicPr>
            <a:picLocks noChangeAspect="1"/>
          </p:cNvPicPr>
          <p:nvPr/>
        </p:nvPicPr>
        <p:blipFill>
          <a:blip r:embed="rId4"/>
          <a:stretch>
            <a:fillRect/>
          </a:stretch>
        </p:blipFill>
        <p:spPr>
          <a:xfrm>
            <a:off x="1796335" y="1556792"/>
            <a:ext cx="6270219" cy="4914633"/>
          </a:xfrm>
          <a:prstGeom prst="rect">
            <a:avLst/>
          </a:prstGeom>
        </p:spPr>
      </p:pic>
    </p:spTree>
    <p:extLst>
      <p:ext uri="{BB962C8B-B14F-4D97-AF65-F5344CB8AC3E}">
        <p14:creationId xmlns:p14="http://schemas.microsoft.com/office/powerpoint/2010/main" val="293783236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385981" y="512616"/>
            <a:ext cx="5641915" cy="576063"/>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Proyección del tráfico futuro</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2699792" y="2420888"/>
                <a:ext cx="4572000" cy="2734146"/>
              </a:xfrm>
              <a:prstGeom prst="rect">
                <a:avLst/>
              </a:prstGeom>
            </p:spPr>
            <p:txBody>
              <a:bodyPr>
                <a:spAutoFit/>
              </a:bodyPr>
              <a:lstStyle/>
              <a:p>
                <a:pPr algn="ctr"/>
                <a14:m>
                  <m:oMath xmlns:m="http://schemas.openxmlformats.org/officeDocument/2006/math">
                    <m:r>
                      <m:rPr>
                        <m:sty m:val="p"/>
                      </m:rPr>
                      <a:rPr lang="es-EC" sz="2400" b="0" i="0" smtClean="0">
                        <a:solidFill>
                          <a:srgbClr val="000000"/>
                        </a:solidFill>
                        <a:latin typeface="Cambria Math" panose="02040503050406030204" pitchFamily="18" charset="0"/>
                      </a:rPr>
                      <m:t>Tf</m:t>
                    </m:r>
                    <m:r>
                      <a:rPr lang="es-ES" sz="2400" i="1" smtClean="0">
                        <a:solidFill>
                          <a:srgbClr val="000000"/>
                        </a:solidFill>
                        <a:latin typeface="Cambria Math" panose="02040503050406030204" pitchFamily="18" charset="0"/>
                      </a:rPr>
                      <m:t>=</m:t>
                    </m:r>
                    <m:r>
                      <a:rPr lang="es-EC" sz="2400" b="0" i="1" smtClean="0">
                        <a:solidFill>
                          <a:srgbClr val="000000"/>
                        </a:solidFill>
                        <a:latin typeface="Cambria Math" panose="02040503050406030204" pitchFamily="18" charset="0"/>
                      </a:rPr>
                      <m:t>𝑇𝑎</m:t>
                    </m:r>
                    <m:sSup>
                      <m:sSupPr>
                        <m:ctrlPr>
                          <a:rPr lang="es-ES" sz="2400" i="1" smtClean="0">
                            <a:solidFill>
                              <a:srgbClr val="000000"/>
                            </a:solidFill>
                            <a:latin typeface="Cambria Math" panose="02040503050406030204" pitchFamily="18" charset="0"/>
                          </a:rPr>
                        </m:ctrlPr>
                      </m:sSupPr>
                      <m:e>
                        <m:r>
                          <a:rPr lang="es-EC" sz="2400" b="0" i="1" smtClean="0">
                            <a:solidFill>
                              <a:srgbClr val="000000"/>
                            </a:solidFill>
                            <a:latin typeface="Cambria Math" panose="02040503050406030204" pitchFamily="18" charset="0"/>
                          </a:rPr>
                          <m:t>(1+</m:t>
                        </m:r>
                        <m:r>
                          <a:rPr lang="es-EC" sz="2400" b="0" i="1" smtClean="0">
                            <a:solidFill>
                              <a:srgbClr val="000000"/>
                            </a:solidFill>
                            <a:latin typeface="Cambria Math" panose="02040503050406030204" pitchFamily="18" charset="0"/>
                          </a:rPr>
                          <m:t>𝑖</m:t>
                        </m:r>
                        <m:r>
                          <a:rPr lang="es-EC" sz="2400" b="0" i="1" smtClean="0">
                            <a:solidFill>
                              <a:srgbClr val="000000"/>
                            </a:solidFill>
                            <a:latin typeface="Cambria Math" panose="02040503050406030204" pitchFamily="18" charset="0"/>
                          </a:rPr>
                          <m:t>)</m:t>
                        </m:r>
                      </m:e>
                      <m:sup>
                        <m:r>
                          <a:rPr lang="es-EC" sz="2400" b="0" i="1" smtClean="0">
                            <a:solidFill>
                              <a:srgbClr val="000000"/>
                            </a:solidFill>
                            <a:latin typeface="Cambria Math" panose="02040503050406030204" pitchFamily="18" charset="0"/>
                          </a:rPr>
                          <m:t>𝑛</m:t>
                        </m:r>
                      </m:sup>
                    </m:sSup>
                  </m:oMath>
                </a14:m>
                <a:r>
                  <a:rPr lang="es-ES" sz="1400" dirty="0" smtClean="0">
                    <a:solidFill>
                      <a:srgbClr val="000000"/>
                    </a:solidFill>
                    <a:latin typeface="Times New Roman" panose="02020603050405020304" pitchFamily="18" charset="0"/>
                  </a:rPr>
                  <a:t> </a:t>
                </a:r>
                <a:endParaRPr lang="es-ES" sz="1400" dirty="0">
                  <a:solidFill>
                    <a:srgbClr val="000000"/>
                  </a:solidFill>
                  <a:latin typeface="Times New Roman" panose="02020603050405020304" pitchFamily="18" charset="0"/>
                </a:endParaRPr>
              </a:p>
              <a:p>
                <a:endParaRPr lang="es-ES" sz="2400" dirty="0" smtClean="0">
                  <a:solidFill>
                    <a:srgbClr val="000000"/>
                  </a:solidFill>
                  <a:latin typeface="Times New Roman" panose="02020603050405020304" pitchFamily="18" charset="0"/>
                </a:endParaRPr>
              </a:p>
              <a:p>
                <a:r>
                  <a:rPr lang="es-ES" sz="2400" dirty="0" smtClean="0">
                    <a:solidFill>
                      <a:srgbClr val="000000"/>
                    </a:solidFill>
                    <a:latin typeface="Times New Roman" panose="02020603050405020304" pitchFamily="18" charset="0"/>
                  </a:rPr>
                  <a:t>Donde</a:t>
                </a:r>
                <a:r>
                  <a:rPr lang="es-ES" sz="2400" dirty="0">
                    <a:solidFill>
                      <a:srgbClr val="000000"/>
                    </a:solidFill>
                    <a:latin typeface="Times New Roman" panose="02020603050405020304" pitchFamily="18" charset="0"/>
                  </a:rPr>
                  <a:t>: </a:t>
                </a:r>
              </a:p>
              <a:p>
                <a:r>
                  <a:rPr lang="es-ES" sz="2400" dirty="0" err="1">
                    <a:solidFill>
                      <a:srgbClr val="000000"/>
                    </a:solidFill>
                    <a:latin typeface="Times New Roman" panose="02020603050405020304" pitchFamily="18" charset="0"/>
                  </a:rPr>
                  <a:t>Tf</a:t>
                </a:r>
                <a:r>
                  <a:rPr lang="es-ES" sz="2400" dirty="0">
                    <a:solidFill>
                      <a:srgbClr val="000000"/>
                    </a:solidFill>
                    <a:latin typeface="Times New Roman" panose="02020603050405020304" pitchFamily="18" charset="0"/>
                  </a:rPr>
                  <a:t>: Tráfico futuro </a:t>
                </a:r>
              </a:p>
              <a:p>
                <a:r>
                  <a:rPr lang="es-ES" sz="2400" dirty="0">
                    <a:solidFill>
                      <a:srgbClr val="000000"/>
                    </a:solidFill>
                    <a:latin typeface="Times New Roman" panose="02020603050405020304" pitchFamily="18" charset="0"/>
                  </a:rPr>
                  <a:t>Ta: Tráfico actual </a:t>
                </a:r>
              </a:p>
              <a:p>
                <a:r>
                  <a:rPr lang="es-ES" sz="2400" dirty="0">
                    <a:solidFill>
                      <a:srgbClr val="000000"/>
                    </a:solidFill>
                    <a:latin typeface="Times New Roman" panose="02020603050405020304" pitchFamily="18" charset="0"/>
                  </a:rPr>
                  <a:t>i: Tasa de crecimiento poblacional </a:t>
                </a:r>
              </a:p>
              <a:p>
                <a:r>
                  <a:rPr lang="es-ES" sz="2400" dirty="0">
                    <a:solidFill>
                      <a:srgbClr val="000000"/>
                    </a:solidFill>
                    <a:latin typeface="Times New Roman" panose="02020603050405020304" pitchFamily="18" charset="0"/>
                  </a:rPr>
                  <a:t>n: Número de años proyectados </a:t>
                </a:r>
                <a:endParaRPr lang="es-ES" sz="2400" dirty="0"/>
              </a:p>
            </p:txBody>
          </p:sp>
        </mc:Choice>
        <mc:Fallback xmlns="">
          <p:sp>
            <p:nvSpPr>
              <p:cNvPr id="3" name="Rectángulo 2"/>
              <p:cNvSpPr>
                <a:spLocks noRot="1" noChangeAspect="1" noMove="1" noResize="1" noEditPoints="1" noAdjustHandles="1" noChangeArrowheads="1" noChangeShapeType="1" noTextEdit="1"/>
              </p:cNvSpPr>
              <p:nvPr/>
            </p:nvSpPr>
            <p:spPr>
              <a:xfrm>
                <a:off x="2699792" y="2420888"/>
                <a:ext cx="4572000" cy="2734146"/>
              </a:xfrm>
              <a:prstGeom prst="rect">
                <a:avLst/>
              </a:prstGeom>
              <a:blipFill>
                <a:blip r:embed="rId4"/>
                <a:stretch>
                  <a:fillRect l="-2133" b="-1559"/>
                </a:stretch>
              </a:blipFill>
            </p:spPr>
            <p:txBody>
              <a:bodyPr/>
              <a:lstStyle/>
              <a:p>
                <a:r>
                  <a:rPr lang="es-ES">
                    <a:noFill/>
                  </a:rPr>
                  <a:t> </a:t>
                </a:r>
              </a:p>
            </p:txBody>
          </p:sp>
        </mc:Fallback>
      </mc:AlternateContent>
    </p:spTree>
    <p:extLst>
      <p:ext uri="{BB962C8B-B14F-4D97-AF65-F5344CB8AC3E}">
        <p14:creationId xmlns:p14="http://schemas.microsoft.com/office/powerpoint/2010/main" val="308035643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24638" y="510135"/>
            <a:ext cx="5297477"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Tráfico a futuro de acuerdo a su dirección</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096850906"/>
              </p:ext>
            </p:extLst>
          </p:nvPr>
        </p:nvGraphicFramePr>
        <p:xfrm>
          <a:off x="2132926" y="1556792"/>
          <a:ext cx="5589190" cy="4833292"/>
        </p:xfrm>
        <a:graphic>
          <a:graphicData uri="http://schemas.openxmlformats.org/drawingml/2006/table">
            <a:tbl>
              <a:tblPr firstRow="1" firstCol="1" bandRow="1">
                <a:tableStyleId>{BC89EF96-8CEA-46FF-86C4-4CE0E7609802}</a:tableStyleId>
              </a:tblPr>
              <a:tblGrid>
                <a:gridCol w="2271550">
                  <a:extLst>
                    <a:ext uri="{9D8B030D-6E8A-4147-A177-3AD203B41FA5}">
                      <a16:colId xmlns:a16="http://schemas.microsoft.com/office/drawing/2014/main" val="20000"/>
                    </a:ext>
                  </a:extLst>
                </a:gridCol>
                <a:gridCol w="948317">
                  <a:extLst>
                    <a:ext uri="{9D8B030D-6E8A-4147-A177-3AD203B41FA5}">
                      <a16:colId xmlns:a16="http://schemas.microsoft.com/office/drawing/2014/main" val="20001"/>
                    </a:ext>
                  </a:extLst>
                </a:gridCol>
                <a:gridCol w="614569">
                  <a:extLst>
                    <a:ext uri="{9D8B030D-6E8A-4147-A177-3AD203B41FA5}">
                      <a16:colId xmlns:a16="http://schemas.microsoft.com/office/drawing/2014/main" val="20002"/>
                    </a:ext>
                  </a:extLst>
                </a:gridCol>
                <a:gridCol w="790999">
                  <a:extLst>
                    <a:ext uri="{9D8B030D-6E8A-4147-A177-3AD203B41FA5}">
                      <a16:colId xmlns:a16="http://schemas.microsoft.com/office/drawing/2014/main" val="20003"/>
                    </a:ext>
                  </a:extLst>
                </a:gridCol>
                <a:gridCol w="963755">
                  <a:extLst>
                    <a:ext uri="{9D8B030D-6E8A-4147-A177-3AD203B41FA5}">
                      <a16:colId xmlns:a16="http://schemas.microsoft.com/office/drawing/2014/main" val="20004"/>
                    </a:ext>
                  </a:extLst>
                </a:gridCol>
              </a:tblGrid>
              <a:tr h="226401">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Dirección</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Ta</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i</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n</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Tf</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0"/>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DMQ-V. Chillos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554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856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1"/>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DMQ-Ingreso 2</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177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274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2"/>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DMQ-R. I. del Castillo</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3"/>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DMQ-E13</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19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29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4"/>
                  </a:ext>
                </a:extLst>
              </a:tr>
              <a:tr h="164259">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V. Chillos-DMQ</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982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1518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5"/>
                  </a:ext>
                </a:extLst>
              </a:tr>
              <a:tr h="226401">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V. Chillos-Ingreso 2</a:t>
                      </a:r>
                      <a:endParaRPr lang="es-ES" sz="11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96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148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6"/>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V. Chillos-R. I. del Castillo</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133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7"/>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V. Chillos-E13</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42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65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8"/>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Ingreso 2-V. Chillos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09"/>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Ingreso 2-DMQ</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99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0"/>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R. I. del Castillo-V. Chillos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267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1"/>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R. I. del Castillo-DMQ</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133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2"/>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E13-V. Chillos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77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119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3"/>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E13-DMQ</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44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4"/>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Ingreso 1-DMQ</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133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5"/>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V. Chillos-Ingreso 1</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33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51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6"/>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Ingreso 1-V. Chillos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40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7"/>
                  </a:ext>
                </a:extLst>
              </a:tr>
              <a:tr h="226401">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DMQ-Ingreso 1</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16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25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8"/>
                  </a:ext>
                </a:extLst>
              </a:tr>
              <a:tr h="274335">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Av. Simón Bolívar N-S</a:t>
                      </a:r>
                      <a:endParaRPr lang="es-ES" sz="11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1778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2748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19"/>
                  </a:ext>
                </a:extLst>
              </a:tr>
              <a:tr h="288032">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Av. Simón Bolívar S-N</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3142 veh/h</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 años</a:t>
                      </a:r>
                      <a:endParaRPr lang="es-ES" sz="11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4855 </a:t>
                      </a:r>
                      <a:r>
                        <a:rPr lang="es-EC" sz="1200" dirty="0" err="1">
                          <a:effectLst/>
                          <a:latin typeface="Times New Roman" panose="02020603050405020304" pitchFamily="18" charset="0"/>
                          <a:cs typeface="Times New Roman" panose="02020603050405020304" pitchFamily="18" charset="0"/>
                        </a:rPr>
                        <a:t>veh</a:t>
                      </a:r>
                      <a:r>
                        <a:rPr lang="es-EC" sz="1200" dirty="0">
                          <a:effectLst/>
                          <a:latin typeface="Times New Roman" panose="02020603050405020304" pitchFamily="18" charset="0"/>
                          <a:cs typeface="Times New Roman" panose="02020603050405020304" pitchFamily="18" charset="0"/>
                        </a:rPr>
                        <a:t>/h</a:t>
                      </a:r>
                      <a:endParaRPr lang="es-ES" sz="11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22" marR="67722" marT="0" marB="0" anchor="ct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32792544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028842" y="2636912"/>
            <a:ext cx="5641915" cy="576063"/>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Cálculo del TPDA</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167529980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973644148"/>
              </p:ext>
            </p:extLst>
          </p:nvPr>
        </p:nvGraphicFramePr>
        <p:xfrm>
          <a:off x="2237923" y="230325"/>
          <a:ext cx="6107802" cy="6426931"/>
        </p:xfrm>
        <a:graphic>
          <a:graphicData uri="http://schemas.openxmlformats.org/drawingml/2006/table">
            <a:tbl>
              <a:tblPr firstRow="1" firstCol="1" bandRow="1">
                <a:tableStyleId>{BC89EF96-8CEA-46FF-86C4-4CE0E7609802}</a:tableStyleId>
              </a:tblPr>
              <a:tblGrid>
                <a:gridCol w="925491">
                  <a:extLst>
                    <a:ext uri="{9D8B030D-6E8A-4147-A177-3AD203B41FA5}">
                      <a16:colId xmlns:a16="http://schemas.microsoft.com/office/drawing/2014/main" val="20000"/>
                    </a:ext>
                  </a:extLst>
                </a:gridCol>
                <a:gridCol w="567285">
                  <a:extLst>
                    <a:ext uri="{9D8B030D-6E8A-4147-A177-3AD203B41FA5}">
                      <a16:colId xmlns:a16="http://schemas.microsoft.com/office/drawing/2014/main" val="20001"/>
                    </a:ext>
                  </a:extLst>
                </a:gridCol>
                <a:gridCol w="567285">
                  <a:extLst>
                    <a:ext uri="{9D8B030D-6E8A-4147-A177-3AD203B41FA5}">
                      <a16:colId xmlns:a16="http://schemas.microsoft.com/office/drawing/2014/main" val="20002"/>
                    </a:ext>
                  </a:extLst>
                </a:gridCol>
                <a:gridCol w="518303">
                  <a:extLst>
                    <a:ext uri="{9D8B030D-6E8A-4147-A177-3AD203B41FA5}">
                      <a16:colId xmlns:a16="http://schemas.microsoft.com/office/drawing/2014/main" val="20003"/>
                    </a:ext>
                  </a:extLst>
                </a:gridCol>
                <a:gridCol w="518303">
                  <a:extLst>
                    <a:ext uri="{9D8B030D-6E8A-4147-A177-3AD203B41FA5}">
                      <a16:colId xmlns:a16="http://schemas.microsoft.com/office/drawing/2014/main" val="20004"/>
                    </a:ext>
                  </a:extLst>
                </a:gridCol>
                <a:gridCol w="518303">
                  <a:extLst>
                    <a:ext uri="{9D8B030D-6E8A-4147-A177-3AD203B41FA5}">
                      <a16:colId xmlns:a16="http://schemas.microsoft.com/office/drawing/2014/main" val="20005"/>
                    </a:ext>
                  </a:extLst>
                </a:gridCol>
                <a:gridCol w="518303">
                  <a:extLst>
                    <a:ext uri="{9D8B030D-6E8A-4147-A177-3AD203B41FA5}">
                      <a16:colId xmlns:a16="http://schemas.microsoft.com/office/drawing/2014/main" val="20006"/>
                    </a:ext>
                  </a:extLst>
                </a:gridCol>
                <a:gridCol w="518303">
                  <a:extLst>
                    <a:ext uri="{9D8B030D-6E8A-4147-A177-3AD203B41FA5}">
                      <a16:colId xmlns:a16="http://schemas.microsoft.com/office/drawing/2014/main" val="20007"/>
                    </a:ext>
                  </a:extLst>
                </a:gridCol>
                <a:gridCol w="728113">
                  <a:extLst>
                    <a:ext uri="{9D8B030D-6E8A-4147-A177-3AD203B41FA5}">
                      <a16:colId xmlns:a16="http://schemas.microsoft.com/office/drawing/2014/main" val="20008"/>
                    </a:ext>
                  </a:extLst>
                </a:gridCol>
                <a:gridCol w="728113">
                  <a:extLst>
                    <a:ext uri="{9D8B030D-6E8A-4147-A177-3AD203B41FA5}">
                      <a16:colId xmlns:a16="http://schemas.microsoft.com/office/drawing/2014/main" val="20009"/>
                    </a:ext>
                  </a:extLst>
                </a:gridCol>
              </a:tblGrid>
              <a:tr h="318355">
                <a:tc row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HORA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gridSpan="7">
                  <a:txBody>
                    <a:bodyPr/>
                    <a:lstStyle/>
                    <a:p>
                      <a:pPr algn="ctr">
                        <a:lnSpc>
                          <a:spcPct val="107000"/>
                        </a:lnSpc>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Día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Promedio </a:t>
                      </a:r>
                      <a:br>
                        <a:rPr lang="es-EC" sz="1200" dirty="0">
                          <a:effectLst/>
                          <a:latin typeface="Times New Roman" panose="02020603050405020304" pitchFamily="18" charset="0"/>
                          <a:cs typeface="Times New Roman" panose="02020603050405020304" pitchFamily="18" charset="0"/>
                        </a:rPr>
                      </a:br>
                      <a:r>
                        <a:rPr lang="es-EC" sz="1200" dirty="0">
                          <a:effectLst/>
                          <a:latin typeface="Times New Roman" panose="02020603050405020304" pitchFamily="18" charset="0"/>
                          <a:cs typeface="Times New Roman" panose="02020603050405020304" pitchFamily="18" charset="0"/>
                        </a:rPr>
                        <a:t>Lun a </a:t>
                      </a:r>
                      <a:r>
                        <a:rPr lang="es-EC" sz="1200" dirty="0" err="1">
                          <a:effectLst/>
                          <a:latin typeface="Times New Roman" panose="02020603050405020304" pitchFamily="18" charset="0"/>
                          <a:cs typeface="Times New Roman" panose="02020603050405020304" pitchFamily="18" charset="0"/>
                        </a:rPr>
                        <a:t>Vier</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rowSpan="2">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Promedio </a:t>
                      </a:r>
                      <a:br>
                        <a:rPr lang="es-EC" sz="1200">
                          <a:effectLst/>
                          <a:latin typeface="Times New Roman" panose="02020603050405020304" pitchFamily="18" charset="0"/>
                          <a:cs typeface="Times New Roman" panose="02020603050405020304" pitchFamily="18" charset="0"/>
                        </a:rPr>
                      </a:br>
                      <a:r>
                        <a:rPr lang="es-EC" sz="1200">
                          <a:effectLst/>
                          <a:latin typeface="Times New Roman" panose="02020603050405020304" pitchFamily="18" charset="0"/>
                          <a:cs typeface="Times New Roman" panose="02020603050405020304" pitchFamily="18" charset="0"/>
                        </a:rPr>
                        <a:t>Sab y Dom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0"/>
                  </a:ext>
                </a:extLst>
              </a:tr>
              <a:tr h="301948">
                <a:tc vMerge="1">
                  <a:txBody>
                    <a:bodyPr/>
                    <a:lstStyle/>
                    <a:p>
                      <a:endParaRPr lang="es-ES"/>
                    </a:p>
                  </a:txBody>
                  <a:tcP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LUN</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MART</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MIER</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JUEV</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VIER</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SAB</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DOM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00:00-1:00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0.71%</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2"/>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01:00-02:00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0.45%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3"/>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02:00-03:00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4"/>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03:00-04:00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0.63%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5"/>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04:00-05:00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1.44%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0.89%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6"/>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05:00-06:00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4.27%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3.51%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7"/>
                  </a:ext>
                </a:extLst>
              </a:tr>
              <a:tr h="209325">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06:00-07:00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6.99%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6.95%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8"/>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07:00-08:00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09"/>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08:00-9:00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0"/>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09:00-10:00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5.81%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5.87%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1"/>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10:00-11:00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5.41%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2"/>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11:00-12:00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3"/>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12:00-13:00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4"/>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13:00-14:00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5.44%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6.17%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5.88%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5"/>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14:00-15:00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6.26%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5.51%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6"/>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15:00-16:00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4.34%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6.91%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7"/>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16:00-17:00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6.57%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6.61%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6.12%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8"/>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17:00-18:00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7.11%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7.74%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19"/>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18:00-19:00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4.11%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6.45%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5.75%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6.05%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6.88%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0"/>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19:00-20:00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3.87%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8.50%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5.92%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6.74%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6.33%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1"/>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20:00-21:00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5.41%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2.62%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5.02%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4.79%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2"/>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21:00-22:00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3.67%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1.94%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3.25%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3"/>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22:00-23:00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1.21%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1.78%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2.13%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1.18%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4"/>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23:00-24:00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1.43%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0.83%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0.93%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1.17%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5"/>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Tiempo Conteo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24 hrs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6"/>
                  </a:ext>
                </a:extLst>
              </a:tr>
              <a:tr h="209325">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Transito Diario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a:effectLst/>
                          <a:latin typeface="Times New Roman" panose="02020603050405020304" pitchFamily="18" charset="0"/>
                          <a:cs typeface="Times New Roman" panose="02020603050405020304" pitchFamily="18" charset="0"/>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tc>
                  <a:txBody>
                    <a:bodyPr/>
                    <a:lstStyle/>
                    <a:p>
                      <a:pPr algn="ctr">
                        <a:lnSpc>
                          <a:spcPct val="107000"/>
                        </a:lnSpc>
                        <a:spcAft>
                          <a:spcPts val="0"/>
                        </a:spcAft>
                      </a:pPr>
                      <a:r>
                        <a:rPr lang="es-EC" sz="1200" dirty="0">
                          <a:effectLst/>
                          <a:latin typeface="Times New Roman" panose="02020603050405020304" pitchFamily="18" charset="0"/>
                          <a:cs typeface="Times New Roman" panose="02020603050405020304" pitchFamily="18" charset="0"/>
                        </a:rPr>
                        <a:t>100%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7801" marR="17801" marT="0" marB="0" anchor="ct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88293427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Cálculo del TPDA</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996492" y="1456203"/>
                <a:ext cx="7787508" cy="4379725"/>
              </a:xfrm>
              <a:prstGeom prst="rect">
                <a:avLst/>
              </a:prstGeom>
            </p:spPr>
            <p:txBody>
              <a:bodyPr wrap="square">
                <a:spAutoFit/>
              </a:bodyPr>
              <a:lstStyle/>
              <a:p>
                <a:pPr marL="457200" algn="just">
                  <a:lnSpc>
                    <a:spcPct val="150000"/>
                  </a:lnSpc>
                  <a:spcBef>
                    <a:spcPts val="1200"/>
                  </a:spcBef>
                  <a:spcAft>
                    <a:spcPts val="0"/>
                  </a:spcAft>
                </a:pPr>
                <a14:m>
                  <m:oMathPara xmlns:m="http://schemas.openxmlformats.org/officeDocument/2006/math">
                    <m:oMathParaPr>
                      <m:jc m:val="centerGroup"/>
                    </m:oMathParaPr>
                    <m:oMath xmlns:m="http://schemas.openxmlformats.org/officeDocument/2006/math">
                      <m:sSub>
                        <m:sSubPr>
                          <m:ctrlPr>
                            <a:rPr lang="es-ES" sz="1400" i="1">
                              <a:latin typeface="Cambria Math" panose="02040503050406030204" pitchFamily="18" charset="0"/>
                              <a:ea typeface="Calibri" panose="020F0502020204030204" pitchFamily="34" charset="0"/>
                            </a:rPr>
                          </m:ctrlPr>
                        </m:sSubPr>
                        <m:e>
                          <m:r>
                            <a:rPr lang="es-EC" sz="1400" i="1">
                              <a:effectLst/>
                              <a:latin typeface="Cambria Math" panose="02040503050406030204" pitchFamily="18" charset="0"/>
                              <a:ea typeface="Calibri" panose="020F0502020204030204" pitchFamily="34" charset="0"/>
                            </a:rPr>
                            <m:t>𝑇𝑃𝐷</m:t>
                          </m:r>
                        </m:e>
                        <m:sub>
                          <m:r>
                            <a:rPr lang="es-EC" sz="1400" i="1">
                              <a:effectLst/>
                              <a:latin typeface="Cambria Math" panose="02040503050406030204" pitchFamily="18" charset="0"/>
                              <a:ea typeface="Calibri" panose="020F0502020204030204" pitchFamily="34" charset="0"/>
                            </a:rPr>
                            <m:t>𝑚𝑎𝑟𝑡𝑒𝑠</m:t>
                          </m:r>
                        </m:sub>
                      </m:sSub>
                      <m:r>
                        <a:rPr lang="es-EC" sz="1400" i="1">
                          <a:effectLst/>
                          <a:latin typeface="Cambria Math" panose="02040503050406030204" pitchFamily="18" charset="0"/>
                          <a:ea typeface="Calibri" panose="020F0502020204030204" pitchFamily="34" charset="0"/>
                        </a:rPr>
                        <m:t>=</m:t>
                      </m:r>
                      <m:f>
                        <m:fPr>
                          <m:ctrlPr>
                            <a:rPr lang="es-ES" sz="1400" i="1">
                              <a:effectLst/>
                              <a:latin typeface="Cambria Math" panose="02040503050406030204" pitchFamily="18" charset="0"/>
                              <a:ea typeface="Calibri" panose="020F0502020204030204" pitchFamily="34" charset="0"/>
                            </a:rPr>
                          </m:ctrlPr>
                        </m:fPr>
                        <m:num>
                          <m:r>
                            <a:rPr lang="es-EC" sz="1400" i="1">
                              <a:effectLst/>
                              <a:latin typeface="Cambria Math" panose="02040503050406030204" pitchFamily="18" charset="0"/>
                              <a:ea typeface="Calibri" panose="020F0502020204030204" pitchFamily="34" charset="0"/>
                            </a:rPr>
                            <m:t>554 </m:t>
                          </m:r>
                          <m:r>
                            <a:rPr lang="es-EC" sz="1400" i="1">
                              <a:effectLst/>
                              <a:latin typeface="Cambria Math" panose="02040503050406030204" pitchFamily="18" charset="0"/>
                              <a:ea typeface="Calibri" panose="020F0502020204030204" pitchFamily="34" charset="0"/>
                            </a:rPr>
                            <m:t>𝑣𝑒h</m:t>
                          </m:r>
                          <m:r>
                            <a:rPr lang="es-EC" sz="1400" i="1">
                              <a:effectLst/>
                              <a:latin typeface="Cambria Math" panose="02040503050406030204" pitchFamily="18" charset="0"/>
                              <a:ea typeface="Calibri" panose="020F0502020204030204" pitchFamily="34" charset="0"/>
                            </a:rPr>
                            <m:t>∗100%</m:t>
                          </m:r>
                        </m:num>
                        <m:den>
                          <m:r>
                            <a:rPr lang="es-EC" sz="1400" i="1">
                              <a:effectLst/>
                              <a:latin typeface="Cambria Math" panose="02040503050406030204" pitchFamily="18" charset="0"/>
                              <a:ea typeface="Calibri" panose="020F0502020204030204" pitchFamily="34" charset="0"/>
                            </a:rPr>
                            <m:t>6.76%</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400" i="1">
                              <a:effectLst/>
                              <a:latin typeface="Cambria Math" panose="02040503050406030204" pitchFamily="18" charset="0"/>
                              <a:ea typeface="Calibri" panose="020F0502020204030204" pitchFamily="34" charset="0"/>
                            </a:rPr>
                          </m:ctrlPr>
                        </m:sSubPr>
                        <m:e>
                          <m:r>
                            <a:rPr lang="es-EC" sz="1400" i="1">
                              <a:effectLst/>
                              <a:latin typeface="Cambria Math" panose="02040503050406030204" pitchFamily="18" charset="0"/>
                              <a:ea typeface="Calibri" panose="020F0502020204030204" pitchFamily="34" charset="0"/>
                            </a:rPr>
                            <m:t>𝑇𝑃𝐷</m:t>
                          </m:r>
                        </m:e>
                        <m:sub>
                          <m:r>
                            <a:rPr lang="es-EC" sz="1400" i="1">
                              <a:effectLst/>
                              <a:latin typeface="Cambria Math" panose="02040503050406030204" pitchFamily="18" charset="0"/>
                              <a:ea typeface="Calibri" panose="020F0502020204030204" pitchFamily="34" charset="0"/>
                            </a:rPr>
                            <m:t>𝑚𝑎𝑟𝑡𝑒𝑠</m:t>
                          </m:r>
                        </m:sub>
                      </m:sSub>
                      <m:r>
                        <a:rPr lang="es-EC" sz="1400" i="1">
                          <a:effectLst/>
                          <a:latin typeface="Cambria Math" panose="02040503050406030204" pitchFamily="18" charset="0"/>
                          <a:ea typeface="Calibri" panose="020F0502020204030204" pitchFamily="34" charset="0"/>
                        </a:rPr>
                        <m:t>=8200</m:t>
                      </m:r>
                      <m:r>
                        <a:rPr lang="es-EC" sz="1400" i="1">
                          <a:effectLst/>
                          <a:latin typeface="Cambria Math" panose="02040503050406030204" pitchFamily="18" charset="0"/>
                          <a:ea typeface="Times New Roman" panose="02020603050405020304" pitchFamily="18" charset="0"/>
                        </a:rPr>
                        <m:t> </m:t>
                      </m:r>
                      <m:r>
                        <a:rPr lang="es-EC" sz="1400" i="1">
                          <a:effectLst/>
                          <a:latin typeface="Cambria Math" panose="02040503050406030204" pitchFamily="18" charset="0"/>
                          <a:ea typeface="Times New Roman" panose="02020603050405020304" pitchFamily="18" charset="0"/>
                        </a:rPr>
                        <m:t>𝑣𝑒h</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50000"/>
                  </a:lnSpc>
                  <a:spcBef>
                    <a:spcPts val="1200"/>
                  </a:spcBef>
                  <a:spcAft>
                    <a:spcPts val="0"/>
                  </a:spcAft>
                </a:pPr>
                <a14:m>
                  <m:oMathPara xmlns:m="http://schemas.openxmlformats.org/officeDocument/2006/math">
                    <m:oMathParaPr>
                      <m:jc m:val="centerGroup"/>
                    </m:oMathParaPr>
                    <m:oMath xmlns:m="http://schemas.openxmlformats.org/officeDocument/2006/math">
                      <m:sSub>
                        <m:sSubPr>
                          <m:ctrlPr>
                            <a:rPr lang="es-ES" sz="1400" i="1">
                              <a:effectLst/>
                              <a:latin typeface="Cambria Math" panose="02040503050406030204" pitchFamily="18" charset="0"/>
                              <a:ea typeface="Calibri" panose="020F0502020204030204" pitchFamily="34" charset="0"/>
                            </a:rPr>
                          </m:ctrlPr>
                        </m:sSubPr>
                        <m:e>
                          <m:r>
                            <a:rPr lang="es-EC" sz="1400" i="1">
                              <a:effectLst/>
                              <a:latin typeface="Cambria Math" panose="02040503050406030204" pitchFamily="18" charset="0"/>
                              <a:ea typeface="Calibri" panose="020F0502020204030204" pitchFamily="34" charset="0"/>
                            </a:rPr>
                            <m:t>𝑇𝑃𝐷</m:t>
                          </m:r>
                        </m:e>
                        <m:sub>
                          <m:r>
                            <a:rPr lang="es-EC" sz="1400" i="1">
                              <a:effectLst/>
                              <a:latin typeface="Cambria Math" panose="02040503050406030204" pitchFamily="18" charset="0"/>
                              <a:ea typeface="Calibri" panose="020F0502020204030204" pitchFamily="34" charset="0"/>
                            </a:rPr>
                            <m:t>𝑚𝑎𝑟𝑡𝑒𝑠</m:t>
                          </m:r>
                        </m:sub>
                      </m:sSub>
                      <m:r>
                        <a:rPr lang="es-EC" sz="1400" i="1">
                          <a:effectLst/>
                          <a:latin typeface="Cambria Math" panose="02040503050406030204" pitchFamily="18" charset="0"/>
                          <a:ea typeface="Calibri" panose="020F0502020204030204" pitchFamily="34" charset="0"/>
                        </a:rPr>
                        <m:t>=8200 </m:t>
                      </m:r>
                      <m:r>
                        <a:rPr lang="es-EC" sz="1400" i="1">
                          <a:effectLst/>
                          <a:latin typeface="Cambria Math" panose="02040503050406030204" pitchFamily="18" charset="0"/>
                          <a:ea typeface="Calibri" panose="020F0502020204030204" pitchFamily="34" charset="0"/>
                        </a:rPr>
                        <m:t>𝑣𝑒h</m:t>
                      </m:r>
                      <m:r>
                        <a:rPr lang="es-EC" sz="1400" i="1">
                          <a:effectLst/>
                          <a:latin typeface="Cambria Math" panose="02040503050406030204" pitchFamily="18" charset="0"/>
                          <a:ea typeface="Calibri" panose="020F0502020204030204" pitchFamily="34" charset="0"/>
                        </a:rPr>
                        <m:t>∗52 </m:t>
                      </m:r>
                      <m:r>
                        <a:rPr lang="es-EC" sz="1400" i="1">
                          <a:effectLst/>
                          <a:latin typeface="Cambria Math" panose="02040503050406030204" pitchFamily="18" charset="0"/>
                          <a:ea typeface="Calibri" panose="020F0502020204030204" pitchFamily="34" charset="0"/>
                        </a:rPr>
                        <m:t>𝑑</m:t>
                      </m:r>
                      <m:r>
                        <a:rPr lang="es-EC" sz="1400" i="1">
                          <a:effectLst/>
                          <a:latin typeface="Cambria Math" panose="02040503050406030204" pitchFamily="18" charset="0"/>
                          <a:ea typeface="Calibri" panose="020F0502020204030204" pitchFamily="34" charset="0"/>
                        </a:rPr>
                        <m:t>í</m:t>
                      </m:r>
                      <m:r>
                        <a:rPr lang="es-EC" sz="1400" i="1">
                          <a:effectLst/>
                          <a:latin typeface="Cambria Math" panose="02040503050406030204" pitchFamily="18" charset="0"/>
                          <a:ea typeface="Calibri" panose="020F0502020204030204" pitchFamily="34" charset="0"/>
                        </a:rPr>
                        <m:t>𝑎</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400" i="1">
                              <a:effectLst/>
                              <a:latin typeface="Cambria Math" panose="02040503050406030204" pitchFamily="18" charset="0"/>
                              <a:ea typeface="Calibri" panose="020F0502020204030204" pitchFamily="34" charset="0"/>
                            </a:rPr>
                          </m:ctrlPr>
                        </m:sSubPr>
                        <m:e>
                          <m:r>
                            <a:rPr lang="es-EC" sz="1400" i="1">
                              <a:effectLst/>
                              <a:latin typeface="Cambria Math" panose="02040503050406030204" pitchFamily="18" charset="0"/>
                              <a:ea typeface="Calibri" panose="020F0502020204030204" pitchFamily="34" charset="0"/>
                            </a:rPr>
                            <m:t>𝑇𝑃𝐷</m:t>
                          </m:r>
                        </m:e>
                        <m:sub>
                          <m:r>
                            <a:rPr lang="es-EC" sz="1400" i="1">
                              <a:effectLst/>
                              <a:latin typeface="Cambria Math" panose="02040503050406030204" pitchFamily="18" charset="0"/>
                              <a:ea typeface="Calibri" panose="020F0502020204030204" pitchFamily="34" charset="0"/>
                            </a:rPr>
                            <m:t>𝑚𝑎𝑟𝑡𝑒𝑠</m:t>
                          </m:r>
                        </m:sub>
                      </m:sSub>
                      <m:r>
                        <a:rPr lang="es-EC" sz="1400" i="1">
                          <a:effectLst/>
                          <a:latin typeface="Cambria Math" panose="02040503050406030204" pitchFamily="18" charset="0"/>
                          <a:ea typeface="Calibri" panose="020F0502020204030204" pitchFamily="34" charset="0"/>
                        </a:rPr>
                        <m:t>=426380 </m:t>
                      </m:r>
                      <m:r>
                        <a:rPr lang="es-EC" sz="1400" i="1">
                          <a:effectLst/>
                          <a:latin typeface="Cambria Math" panose="02040503050406030204" pitchFamily="18" charset="0"/>
                          <a:ea typeface="Calibri" panose="020F0502020204030204" pitchFamily="34" charset="0"/>
                        </a:rPr>
                        <m:t>𝑣𝑒h</m:t>
                      </m:r>
                      <m:r>
                        <a:rPr lang="es-EC" sz="1400" i="1">
                          <a:effectLst/>
                          <a:latin typeface="Cambria Math" panose="02040503050406030204" pitchFamily="18" charset="0"/>
                          <a:ea typeface="Calibri" panose="020F0502020204030204" pitchFamily="34" charset="0"/>
                        </a:rPr>
                        <m:t>∗</m:t>
                      </m:r>
                      <m:r>
                        <a:rPr lang="es-EC" sz="1400" i="1">
                          <a:effectLst/>
                          <a:latin typeface="Cambria Math" panose="02040503050406030204" pitchFamily="18" charset="0"/>
                          <a:ea typeface="Calibri" panose="020F0502020204030204" pitchFamily="34" charset="0"/>
                        </a:rPr>
                        <m:t>𝑑</m:t>
                      </m:r>
                      <m:r>
                        <a:rPr lang="es-EC" sz="1400" i="1">
                          <a:effectLst/>
                          <a:latin typeface="Cambria Math" panose="02040503050406030204" pitchFamily="18" charset="0"/>
                          <a:ea typeface="Calibri" panose="020F0502020204030204" pitchFamily="34" charset="0"/>
                        </a:rPr>
                        <m:t>í</m:t>
                      </m:r>
                      <m:r>
                        <a:rPr lang="es-EC" sz="1400" i="1">
                          <a:effectLst/>
                          <a:latin typeface="Cambria Math" panose="02040503050406030204" pitchFamily="18" charset="0"/>
                          <a:ea typeface="Calibri" panose="020F0502020204030204" pitchFamily="34" charset="0"/>
                        </a:rPr>
                        <m:t>𝑎</m:t>
                      </m:r>
                    </m:oMath>
                  </m:oMathPara>
                </a14:m>
                <a:endParaRPr lang="es-E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sz="1400"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𝑇𝑇𝐴</m:t>
                      </m:r>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𝑙𝑢𝑛𝑒𝑠</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𝑚𝑎𝑟𝑡𝑒𝑠</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𝑚𝑖</m:t>
                          </m:r>
                          <m:r>
                            <a:rPr lang="es-EC" sz="1400" i="1">
                              <a:latin typeface="Cambria Math" panose="02040503050406030204" pitchFamily="18" charset="0"/>
                            </a:rPr>
                            <m:t>é</m:t>
                          </m:r>
                          <m:r>
                            <a:rPr lang="es-EC" sz="1400" i="1">
                              <a:latin typeface="Cambria Math" panose="02040503050406030204" pitchFamily="18" charset="0"/>
                            </a:rPr>
                            <m:t>𝑟𝑐𝑜𝑙𝑒𝑠</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𝑗𝑢𝑒𝑣𝑒𝑠</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𝑣𝑖𝑒𝑟𝑛𝑒𝑠</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𝑠</m:t>
                          </m:r>
                          <m:r>
                            <a:rPr lang="es-EC" sz="1400" i="1">
                              <a:latin typeface="Cambria Math" panose="02040503050406030204" pitchFamily="18" charset="0"/>
                            </a:rPr>
                            <m:t>á</m:t>
                          </m:r>
                          <m:r>
                            <a:rPr lang="es-EC" sz="1400" i="1">
                              <a:latin typeface="Cambria Math" panose="02040503050406030204" pitchFamily="18" charset="0"/>
                            </a:rPr>
                            <m:t>𝑏𝑎𝑑𝑜</m:t>
                          </m:r>
                        </m:sub>
                      </m:sSub>
                      <m:r>
                        <a:rPr lang="es-EC" sz="1400" i="1">
                          <a:latin typeface="Cambria Math" panose="02040503050406030204" pitchFamily="18" charset="0"/>
                        </a:rPr>
                        <m:t>+</m:t>
                      </m:r>
                      <m:sSub>
                        <m:sSubPr>
                          <m:ctrlPr>
                            <a:rPr lang="es-ES" sz="1400" i="1">
                              <a:latin typeface="Cambria Math" panose="02040503050406030204" pitchFamily="18" charset="0"/>
                            </a:rPr>
                          </m:ctrlPr>
                        </m:sSubPr>
                        <m:e>
                          <m:r>
                            <a:rPr lang="es-EC" sz="1400" i="1">
                              <a:latin typeface="Cambria Math" panose="02040503050406030204" pitchFamily="18" charset="0"/>
                            </a:rPr>
                            <m:t>𝑇𝑃𝐷</m:t>
                          </m:r>
                        </m:e>
                        <m:sub>
                          <m:r>
                            <a:rPr lang="es-EC" sz="1400" i="1">
                              <a:latin typeface="Cambria Math" panose="02040503050406030204" pitchFamily="18" charset="0"/>
                            </a:rPr>
                            <m:t>𝑑𝑜𝑚𝑖𝑛𝑔𝑜</m:t>
                          </m:r>
                        </m:sub>
                      </m:sSub>
                    </m:oMath>
                  </m:oMathPara>
                </a14:m>
                <a:endParaRPr lang="es-ES" sz="1400" dirty="0">
                  <a:latin typeface="Times New Roman" panose="02020603050405020304" pitchFamily="18" charset="0"/>
                  <a:cs typeface="Times New Roman" panose="02020603050405020304" pitchFamily="18" charset="0"/>
                </a:endParaRPr>
              </a:p>
              <a:p>
                <a:endParaRPr lang="es-EC" sz="1400"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𝑇𝑇𝐴</m:t>
                      </m:r>
                      <m:r>
                        <a:rPr lang="es-EC" sz="1400" i="1">
                          <a:latin typeface="Cambria Math" panose="02040503050406030204" pitchFamily="18" charset="0"/>
                        </a:rPr>
                        <m:t>=429458+426380+371735+367117+401751+302292+366433</m:t>
                      </m:r>
                    </m:oMath>
                  </m:oMathPara>
                </a14:m>
                <a:endParaRPr lang="es-ES" sz="1400" dirty="0">
                  <a:latin typeface="Times New Roman" panose="02020603050405020304" pitchFamily="18" charset="0"/>
                  <a:cs typeface="Times New Roman" panose="02020603050405020304" pitchFamily="18" charset="0"/>
                </a:endParaRPr>
              </a:p>
              <a:p>
                <a:endParaRPr lang="es-EC" sz="1400"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𝑇𝑇𝐴</m:t>
                      </m:r>
                      <m:r>
                        <a:rPr lang="es-EC" sz="1400" i="1">
                          <a:latin typeface="Cambria Math" panose="02040503050406030204" pitchFamily="18" charset="0"/>
                        </a:rPr>
                        <m:t>=2665166 </m:t>
                      </m:r>
                      <m:r>
                        <a:rPr lang="es-EC" sz="1400" i="1">
                          <a:latin typeface="Cambria Math" panose="02040503050406030204" pitchFamily="18" charset="0"/>
                        </a:rPr>
                        <m:t>𝑣𝑒h</m:t>
                      </m:r>
                      <m:r>
                        <a:rPr lang="es-EC" sz="1400" i="1">
                          <a:latin typeface="Cambria Math" panose="02040503050406030204" pitchFamily="18" charset="0"/>
                        </a:rPr>
                        <m:t>∗</m:t>
                      </m:r>
                      <m:r>
                        <a:rPr lang="es-EC" sz="1400" i="1">
                          <a:latin typeface="Cambria Math" panose="02040503050406030204" pitchFamily="18" charset="0"/>
                        </a:rPr>
                        <m:t>𝑎</m:t>
                      </m:r>
                      <m:r>
                        <a:rPr lang="es-EC" sz="1400" i="1">
                          <a:latin typeface="Cambria Math" panose="02040503050406030204" pitchFamily="18" charset="0"/>
                        </a:rPr>
                        <m:t>ñ</m:t>
                      </m:r>
                      <m:r>
                        <a:rPr lang="es-EC" sz="1400" i="1">
                          <a:latin typeface="Cambria Math" panose="02040503050406030204" pitchFamily="18" charset="0"/>
                        </a:rPr>
                        <m:t>𝑜</m:t>
                      </m:r>
                    </m:oMath>
                  </m:oMathPara>
                </a14:m>
                <a:endParaRPr lang="es-ES" sz="1400" dirty="0">
                  <a:latin typeface="Times New Roman" panose="02020603050405020304" pitchFamily="18" charset="0"/>
                  <a:cs typeface="Times New Roman" panose="02020603050405020304" pitchFamily="18" charset="0"/>
                </a:endParaRPr>
              </a:p>
              <a:p>
                <a:endParaRPr lang="es-ES" sz="1400"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S" sz="1400" i="1">
                              <a:latin typeface="Cambria Math" panose="02040503050406030204" pitchFamily="18" charset="0"/>
                            </a:rPr>
                          </m:ctrlPr>
                        </m:sSubPr>
                        <m:e>
                          <m:r>
                            <a:rPr lang="es-EC" sz="1400" i="1">
                              <a:latin typeface="Cambria Math" panose="02040503050406030204" pitchFamily="18" charset="0"/>
                            </a:rPr>
                            <m:t>𝑇𝑃𝐷𝐴</m:t>
                          </m:r>
                        </m:e>
                        <m:sub>
                          <m:r>
                            <a:rPr lang="es-EC" sz="1400" i="1">
                              <a:latin typeface="Cambria Math" panose="02040503050406030204" pitchFamily="18" charset="0"/>
                            </a:rPr>
                            <m:t>𝑎𝑐𝑡𝑢𝑎𝑙</m:t>
                          </m:r>
                        </m:sub>
                      </m:sSub>
                      <m:r>
                        <a:rPr lang="es-EC" sz="1400" i="1">
                          <a:latin typeface="Cambria Math" panose="02040503050406030204" pitchFamily="18" charset="0"/>
                        </a:rPr>
                        <m:t>=</m:t>
                      </m:r>
                      <m:f>
                        <m:fPr>
                          <m:ctrlPr>
                            <a:rPr lang="es-ES" sz="1400" i="1">
                              <a:latin typeface="Cambria Math" panose="02040503050406030204" pitchFamily="18" charset="0"/>
                            </a:rPr>
                          </m:ctrlPr>
                        </m:fPr>
                        <m:num>
                          <m:r>
                            <a:rPr lang="es-EC" sz="1400" i="1">
                              <a:latin typeface="Cambria Math" panose="02040503050406030204" pitchFamily="18" charset="0"/>
                            </a:rPr>
                            <m:t>2665166</m:t>
                          </m:r>
                        </m:num>
                        <m:den>
                          <m:r>
                            <a:rPr lang="es-EC" sz="1400" i="1">
                              <a:latin typeface="Cambria Math" panose="02040503050406030204" pitchFamily="18" charset="0"/>
                            </a:rPr>
                            <m:t>365</m:t>
                          </m:r>
                        </m:den>
                      </m:f>
                    </m:oMath>
                  </m:oMathPara>
                </a14:m>
                <a:endParaRPr lang="es-ES" sz="1400" dirty="0">
                  <a:latin typeface="Times New Roman" panose="02020603050405020304" pitchFamily="18" charset="0"/>
                  <a:cs typeface="Times New Roman" panose="02020603050405020304" pitchFamily="18" charset="0"/>
                </a:endParaRPr>
              </a:p>
              <a:p>
                <a:endParaRPr lang="es-EC" sz="1400" i="1" dirty="0" smtClean="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S" sz="1400" i="1">
                              <a:latin typeface="Cambria Math" panose="02040503050406030204" pitchFamily="18" charset="0"/>
                            </a:rPr>
                          </m:ctrlPr>
                        </m:sSubPr>
                        <m:e>
                          <m:r>
                            <a:rPr lang="es-EC" sz="1400" i="1">
                              <a:latin typeface="Cambria Math" panose="02040503050406030204" pitchFamily="18" charset="0"/>
                            </a:rPr>
                            <m:t>𝑇𝑃𝐷𝐴</m:t>
                          </m:r>
                        </m:e>
                        <m:sub>
                          <m:r>
                            <a:rPr lang="es-EC" sz="1400" i="1">
                              <a:latin typeface="Cambria Math" panose="02040503050406030204" pitchFamily="18" charset="0"/>
                            </a:rPr>
                            <m:t>𝑎𝑐𝑡𝑢𝑎𝑙</m:t>
                          </m:r>
                        </m:sub>
                      </m:sSub>
                      <m:r>
                        <a:rPr lang="es-EC" sz="1400" i="1">
                          <a:latin typeface="Cambria Math" panose="02040503050406030204" pitchFamily="18" charset="0"/>
                        </a:rPr>
                        <m:t>=7302 </m:t>
                      </m:r>
                      <m:r>
                        <a:rPr lang="es-EC" sz="1400" i="1">
                          <a:latin typeface="Cambria Math" panose="02040503050406030204" pitchFamily="18" charset="0"/>
                        </a:rPr>
                        <m:t>𝑣𝑒h𝑖𝑐𝑢𝑙𝑜𝑠</m:t>
                      </m:r>
                    </m:oMath>
                  </m:oMathPara>
                </a14:m>
                <a:endParaRPr lang="es-ES" sz="1400" dirty="0">
                  <a:latin typeface="Times New Roman" panose="02020603050405020304" pitchFamily="18" charset="0"/>
                  <a:cs typeface="Times New Roman" panose="02020603050405020304" pitchFamily="18" charset="0"/>
                </a:endParaRPr>
              </a:p>
              <a:p>
                <a:pPr marL="228600" algn="just">
                  <a:lnSpc>
                    <a:spcPct val="150000"/>
                  </a:lnSpc>
                  <a:spcAft>
                    <a:spcPts val="0"/>
                  </a:spcAft>
                </a:pP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996492" y="1456203"/>
                <a:ext cx="7787508" cy="4379725"/>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93902368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121012"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Cálculo del TPDA</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184456617"/>
              </p:ext>
            </p:extLst>
          </p:nvPr>
        </p:nvGraphicFramePr>
        <p:xfrm>
          <a:off x="2906699" y="2348880"/>
          <a:ext cx="3886200" cy="2454937"/>
        </p:xfrm>
        <a:graphic>
          <a:graphicData uri="http://schemas.openxmlformats.org/drawingml/2006/table">
            <a:tbl>
              <a:tblPr firstRow="1" firstCol="1" bandRow="1">
                <a:tableStyleId>{BC89EF96-8CEA-46FF-86C4-4CE0E7609802}</a:tableStyleId>
              </a:tblPr>
              <a:tblGrid>
                <a:gridCol w="2851150">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tblGrid>
              <a:tr h="636805">
                <a:tc>
                  <a:txBody>
                    <a:bodyPr/>
                    <a:lstStyle/>
                    <a:p>
                      <a:pPr marL="0" algn="ctr" defTabSz="914400" rtl="0" eaLnBrk="1" fontAlgn="ctr" latinLnBrk="0" hangingPunct="1">
                        <a:lnSpc>
                          <a:spcPct val="107000"/>
                        </a:lnSpc>
                        <a:spcAft>
                          <a:spcPts val="0"/>
                        </a:spcAft>
                      </a:pPr>
                      <a:r>
                        <a:rPr lang="es-ES" sz="1800" kern="1200" dirty="0" smtClean="0">
                          <a:solidFill>
                            <a:schemeClr val="tx1"/>
                          </a:solidFill>
                          <a:effectLst/>
                          <a:latin typeface="Times New Roman" panose="02020603050405020304" pitchFamily="18" charset="0"/>
                          <a:ea typeface="+mn-ea"/>
                          <a:cs typeface="Times New Roman" panose="02020603050405020304" pitchFamily="18" charset="0"/>
                        </a:rPr>
                        <a:t>Dirección</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algn="ctr">
                        <a:lnSpc>
                          <a:spcPct val="107000"/>
                        </a:lnSpc>
                        <a:spcAft>
                          <a:spcPts val="0"/>
                        </a:spcAft>
                      </a:pPr>
                      <a:r>
                        <a:rPr lang="es-EC" sz="1800" b="1" kern="1200" dirty="0" smtClean="0">
                          <a:solidFill>
                            <a:schemeClr val="tx1"/>
                          </a:solidFill>
                          <a:effectLst/>
                          <a:latin typeface="Times New Roman" panose="02020603050405020304" pitchFamily="18" charset="0"/>
                          <a:ea typeface="+mn-ea"/>
                          <a:cs typeface="Times New Roman" panose="02020603050405020304" pitchFamily="18" charset="0"/>
                        </a:rPr>
                        <a:t>TPDA</a:t>
                      </a:r>
                      <a:endParaRPr lang="es-E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DMQ-V. Chillos</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7302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V. Chillos-DMQ</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14486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Ingreso 1</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1798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Ingreso 2</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1235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Ricardo Izurieta del Castillo</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3307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211376">
                <a:tc>
                  <a:txBody>
                    <a:bodyPr/>
                    <a:lstStyle/>
                    <a:p>
                      <a:pPr marL="0" algn="ctr" defTabSz="914400" rtl="0" eaLnBrk="1" fontAlgn="ctr" latinLnBrk="0" hangingPunct="1">
                        <a:lnSpc>
                          <a:spcPct val="107000"/>
                        </a:lnSpc>
                        <a:spcAft>
                          <a:spcPts val="0"/>
                        </a:spcAft>
                      </a:pPr>
                      <a:r>
                        <a:rPr lang="es-ES" sz="1800" kern="1200" dirty="0">
                          <a:solidFill>
                            <a:schemeClr val="tx1"/>
                          </a:solidFill>
                          <a:effectLst/>
                          <a:latin typeface="Times New Roman" panose="02020603050405020304" pitchFamily="18" charset="0"/>
                          <a:ea typeface="+mn-ea"/>
                          <a:cs typeface="Times New Roman" panose="02020603050405020304" pitchFamily="18" charset="0"/>
                        </a:rPr>
                        <a:t>E13</a:t>
                      </a:r>
                    </a:p>
                  </a:txBody>
                  <a:tcPr marL="9525" marR="9525" marT="9525" marB="0" anchor="ctr"/>
                </a:tc>
                <a:tc>
                  <a:txBody>
                    <a:bodyPr/>
                    <a:lstStyle/>
                    <a:p>
                      <a:pPr algn="ctr" fontAlgn="ctr"/>
                      <a:r>
                        <a:rPr lang="es-ES" sz="1800" kern="1200" dirty="0">
                          <a:solidFill>
                            <a:schemeClr val="tx1"/>
                          </a:solidFill>
                          <a:effectLst/>
                          <a:latin typeface="Times New Roman" panose="02020603050405020304" pitchFamily="18" charset="0"/>
                          <a:ea typeface="+mn-ea"/>
                          <a:cs typeface="Times New Roman" panose="02020603050405020304" pitchFamily="18" charset="0"/>
                        </a:rPr>
                        <a:t>1795 </a:t>
                      </a:r>
                      <a:r>
                        <a:rPr lang="es-ES" sz="1800" kern="1200" dirty="0" err="1">
                          <a:solidFill>
                            <a:schemeClr val="tx1"/>
                          </a:solidFill>
                          <a:effectLst/>
                          <a:latin typeface="Times New Roman" panose="02020603050405020304" pitchFamily="18" charset="0"/>
                          <a:ea typeface="+mn-ea"/>
                          <a:cs typeface="Times New Roman" panose="02020603050405020304" pitchFamily="18" charset="0"/>
                        </a:rPr>
                        <a:t>veh</a:t>
                      </a:r>
                      <a:endParaRPr lang="es-ES"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0557689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Longitud de Colas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913403645"/>
              </p:ext>
            </p:extLst>
          </p:nvPr>
        </p:nvGraphicFramePr>
        <p:xfrm>
          <a:off x="1104861" y="1628800"/>
          <a:ext cx="7646355" cy="4337374"/>
        </p:xfrm>
        <a:graphic>
          <a:graphicData uri="http://schemas.openxmlformats.org/drawingml/2006/table">
            <a:tbl>
              <a:tblPr firstRow="1" firstCol="1" bandRow="1">
                <a:tableStyleId>{BC89EF96-8CEA-46FF-86C4-4CE0E7609802}</a:tableStyleId>
              </a:tblPr>
              <a:tblGrid>
                <a:gridCol w="997399">
                  <a:extLst>
                    <a:ext uri="{9D8B030D-6E8A-4147-A177-3AD203B41FA5}">
                      <a16:colId xmlns:a16="http://schemas.microsoft.com/office/drawing/2014/main" val="20000"/>
                    </a:ext>
                  </a:extLst>
                </a:gridCol>
                <a:gridCol w="1234122">
                  <a:extLst>
                    <a:ext uri="{9D8B030D-6E8A-4147-A177-3AD203B41FA5}">
                      <a16:colId xmlns:a16="http://schemas.microsoft.com/office/drawing/2014/main" val="20001"/>
                    </a:ext>
                  </a:extLst>
                </a:gridCol>
                <a:gridCol w="1234122">
                  <a:extLst>
                    <a:ext uri="{9D8B030D-6E8A-4147-A177-3AD203B41FA5}">
                      <a16:colId xmlns:a16="http://schemas.microsoft.com/office/drawing/2014/main" val="20002"/>
                    </a:ext>
                  </a:extLst>
                </a:gridCol>
                <a:gridCol w="930846">
                  <a:extLst>
                    <a:ext uri="{9D8B030D-6E8A-4147-A177-3AD203B41FA5}">
                      <a16:colId xmlns:a16="http://schemas.microsoft.com/office/drawing/2014/main" val="20003"/>
                    </a:ext>
                  </a:extLst>
                </a:gridCol>
                <a:gridCol w="975296">
                  <a:extLst>
                    <a:ext uri="{9D8B030D-6E8A-4147-A177-3AD203B41FA5}">
                      <a16:colId xmlns:a16="http://schemas.microsoft.com/office/drawing/2014/main" val="20004"/>
                    </a:ext>
                  </a:extLst>
                </a:gridCol>
                <a:gridCol w="1486535">
                  <a:extLst>
                    <a:ext uri="{9D8B030D-6E8A-4147-A177-3AD203B41FA5}">
                      <a16:colId xmlns:a16="http://schemas.microsoft.com/office/drawing/2014/main" val="20005"/>
                    </a:ext>
                  </a:extLst>
                </a:gridCol>
                <a:gridCol w="788035">
                  <a:extLst>
                    <a:ext uri="{9D8B030D-6E8A-4147-A177-3AD203B41FA5}">
                      <a16:colId xmlns:a16="http://schemas.microsoft.com/office/drawing/2014/main" val="20006"/>
                    </a:ext>
                  </a:extLst>
                </a:gridCol>
              </a:tblGrid>
              <a:tr h="63680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Número</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Del DMQ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al Valle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 los</a:t>
                      </a:r>
                      <a:r>
                        <a:rPr lang="es-EC" sz="1400" baseline="0" dirty="0" smtClean="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Chillos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Del Valle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a:t>
                      </a:r>
                      <a:r>
                        <a:rPr lang="es-EC" sz="1400" baseline="0" dirty="0" smtClean="0">
                          <a:effectLst/>
                          <a:latin typeface="Times New Roman" panose="02020603050405020304" pitchFamily="18" charset="0"/>
                          <a:cs typeface="Times New Roman" panose="02020603050405020304" pitchFamily="18" charset="0"/>
                        </a:rPr>
                        <a:t> los </a:t>
                      </a:r>
                      <a:r>
                        <a:rPr lang="es-EC" sz="1400" dirty="0" smtClean="0">
                          <a:effectLst/>
                          <a:latin typeface="Times New Roman" panose="02020603050405020304" pitchFamily="18" charset="0"/>
                          <a:cs typeface="Times New Roman" panose="02020603050405020304" pitchFamily="18" charset="0"/>
                        </a:rPr>
                        <a:t>Chillos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al</a:t>
                      </a:r>
                      <a:r>
                        <a:rPr lang="es-EC" sz="1400" baseline="0" dirty="0" smtClean="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DMQ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a:t>
                      </a:r>
                      <a:r>
                        <a:rPr lang="es-EC" sz="1400" dirty="0" smtClean="0">
                          <a:effectLst/>
                          <a:latin typeface="Times New Roman" panose="02020603050405020304" pitchFamily="18" charset="0"/>
                          <a:cs typeface="Times New Roman" panose="02020603050405020304" pitchFamily="18" charset="0"/>
                        </a:rPr>
                        <a:t>1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2 </a:t>
                      </a:r>
                      <a:r>
                        <a:rPr lang="es-EC" sz="1400" dirty="0" smtClean="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Ricardo Izurieta </a:t>
                      </a:r>
                      <a:endParaRPr lang="es-EC" sz="1400" dirty="0" smtClean="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del </a:t>
                      </a:r>
                      <a:r>
                        <a:rPr lang="es-EC" sz="1400" dirty="0">
                          <a:effectLst/>
                          <a:latin typeface="Times New Roman" panose="02020603050405020304" pitchFamily="18" charset="0"/>
                          <a:cs typeface="Times New Roman" panose="02020603050405020304" pitchFamily="18" charset="0"/>
                        </a:rPr>
                        <a:t>Castillo </a:t>
                      </a:r>
                      <a:endParaRPr lang="es-EC" sz="1400" dirty="0" smtClean="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E13 </a:t>
                      </a:r>
                      <a:endParaRPr lang="es-EC" sz="1400" dirty="0" smtClean="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1376">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1317 </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654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1309 </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511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1357 </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640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1390 </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653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1398 </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693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1410 </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653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1317 </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630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1205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661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1342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681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120</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16</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1347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564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10</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1278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652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16</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115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1375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640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20</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110</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11376">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Promedio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1337.08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636.00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130.08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18.75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126.67</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32.92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419651">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Desviación </a:t>
                      </a:r>
                      <a:r>
                        <a:rPr lang="es-EC" sz="1400" dirty="0">
                          <a:effectLst/>
                          <a:latin typeface="Times New Roman" panose="02020603050405020304" pitchFamily="18" charset="0"/>
                          <a:cs typeface="Times New Roman" panose="02020603050405020304" pitchFamily="18" charset="0"/>
                        </a:rPr>
                        <a:t>Estándar</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57.46</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50.39</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32.62</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5.26</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31.17</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7.30</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15179885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Distribución Normal</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12" name="Gráfico 11"/>
          <p:cNvGraphicFramePr/>
          <p:nvPr>
            <p:extLst>
              <p:ext uri="{D42A27DB-BD31-4B8C-83A1-F6EECF244321}">
                <p14:modId xmlns:p14="http://schemas.microsoft.com/office/powerpoint/2010/main" val="1237139102"/>
              </p:ext>
            </p:extLst>
          </p:nvPr>
        </p:nvGraphicFramePr>
        <p:xfrm>
          <a:off x="4319464" y="1340648"/>
          <a:ext cx="4320480" cy="2592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p:cNvGraphicFramePr/>
          <p:nvPr>
            <p:extLst>
              <p:ext uri="{D42A27DB-BD31-4B8C-83A1-F6EECF244321}">
                <p14:modId xmlns:p14="http://schemas.microsoft.com/office/powerpoint/2010/main" val="1968819736"/>
              </p:ext>
            </p:extLst>
          </p:nvPr>
        </p:nvGraphicFramePr>
        <p:xfrm>
          <a:off x="4319464" y="4077192"/>
          <a:ext cx="4320480" cy="2599184"/>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13"/>
          <p:cNvSpPr/>
          <p:nvPr/>
        </p:nvSpPr>
        <p:spPr>
          <a:xfrm>
            <a:off x="1059655" y="1484904"/>
            <a:ext cx="3347884" cy="2308324"/>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Media = </a:t>
            </a:r>
            <a:r>
              <a:rPr lang="es-EC" dirty="0" smtClean="0">
                <a:latin typeface="Times New Roman" panose="02020603050405020304" pitchFamily="18" charset="0"/>
                <a:cs typeface="Times New Roman" panose="02020603050405020304" pitchFamily="18" charset="0"/>
              </a:rPr>
              <a:t>1337.08 </a:t>
            </a:r>
          </a:p>
          <a:p>
            <a:r>
              <a:rPr lang="es-EC" dirty="0" smtClean="0">
                <a:latin typeface="Times New Roman" panose="02020603050405020304" pitchFamily="18" charset="0"/>
                <a:cs typeface="Times New Roman" panose="02020603050405020304" pitchFamily="18" charset="0"/>
              </a:rPr>
              <a:t>Desviación </a:t>
            </a:r>
            <a:r>
              <a:rPr lang="es-EC" dirty="0">
                <a:latin typeface="Times New Roman" panose="02020603050405020304" pitchFamily="18" charset="0"/>
                <a:cs typeface="Times New Roman" panose="02020603050405020304" pitchFamily="18" charset="0"/>
              </a:rPr>
              <a:t>estándar = </a:t>
            </a:r>
            <a:r>
              <a:rPr lang="es-EC" dirty="0" smtClean="0">
                <a:latin typeface="Times New Roman" panose="02020603050405020304" pitchFamily="18" charset="0"/>
                <a:cs typeface="Times New Roman" panose="02020603050405020304" pitchFamily="18" charset="0"/>
              </a:rPr>
              <a:t>57.46</a:t>
            </a:r>
            <a:r>
              <a:rPr lang="es-ES"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Confianza </a:t>
            </a:r>
            <a:r>
              <a:rPr lang="es-EC" dirty="0">
                <a:latin typeface="Times New Roman" panose="02020603050405020304" pitchFamily="18" charset="0"/>
                <a:cs typeface="Times New Roman" panose="02020603050405020304" pitchFamily="18" charset="0"/>
              </a:rPr>
              <a:t>= 95</a:t>
            </a:r>
            <a:r>
              <a:rPr lang="es-EC" dirty="0" smtClean="0">
                <a:latin typeface="Times New Roman" panose="02020603050405020304" pitchFamily="18" charset="0"/>
                <a:cs typeface="Times New Roman" panose="02020603050405020304" pitchFamily="18" charset="0"/>
              </a:rPr>
              <a:t>%</a:t>
            </a:r>
          </a:p>
          <a:p>
            <a:r>
              <a:rPr lang="es-EC" dirty="0" smtClean="0">
                <a:latin typeface="Times New Roman" panose="02020603050405020304" pitchFamily="18" charset="0"/>
                <a:cs typeface="Times New Roman" panose="02020603050405020304" pitchFamily="18" charset="0"/>
              </a:rPr>
              <a:t>Tamaño </a:t>
            </a:r>
            <a:r>
              <a:rPr lang="es-EC" dirty="0">
                <a:latin typeface="Times New Roman" panose="02020603050405020304" pitchFamily="18" charset="0"/>
                <a:cs typeface="Times New Roman" panose="02020603050405020304" pitchFamily="18" charset="0"/>
              </a:rPr>
              <a:t>de muestra = 12</a:t>
            </a:r>
            <a:endParaRPr lang="es-ES" dirty="0">
              <a:latin typeface="Times New Roman" panose="02020603050405020304" pitchFamily="18" charset="0"/>
              <a:cs typeface="Times New Roman" panose="02020603050405020304" pitchFamily="18" charset="0"/>
            </a:endParaRPr>
          </a:p>
          <a:p>
            <a:r>
              <a:rPr lang="es-EC" b="1" dirty="0">
                <a:latin typeface="Times New Roman" panose="02020603050405020304" pitchFamily="18" charset="0"/>
                <a:cs typeface="Times New Roman" panose="02020603050405020304" pitchFamily="18" charset="0"/>
              </a:rPr>
              <a:t>Intervalo de confianza:</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Alfa = 5</a:t>
            </a:r>
            <a:r>
              <a:rPr lang="es-EC" dirty="0" smtClean="0">
                <a:latin typeface="Times New Roman" panose="02020603050405020304" pitchFamily="18" charset="0"/>
                <a:cs typeface="Times New Roman" panose="02020603050405020304" pitchFamily="18" charset="0"/>
              </a:rPr>
              <a:t>% </a:t>
            </a:r>
          </a:p>
          <a:p>
            <a:r>
              <a:rPr lang="es-EC" dirty="0" smtClean="0">
                <a:latin typeface="Times New Roman" panose="02020603050405020304" pitchFamily="18" charset="0"/>
                <a:cs typeface="Times New Roman" panose="02020603050405020304" pitchFamily="18" charset="0"/>
              </a:rPr>
              <a:t>Límite </a:t>
            </a:r>
            <a:r>
              <a:rPr lang="es-EC" dirty="0">
                <a:latin typeface="Times New Roman" panose="02020603050405020304" pitchFamily="18" charset="0"/>
                <a:cs typeface="Times New Roman" panose="02020603050405020304" pitchFamily="18" charset="0"/>
              </a:rPr>
              <a:t>inferior = </a:t>
            </a:r>
            <a:r>
              <a:rPr lang="es-EC" dirty="0" smtClean="0">
                <a:latin typeface="Times New Roman" panose="02020603050405020304" pitchFamily="18" charset="0"/>
                <a:cs typeface="Times New Roman" panose="02020603050405020304" pitchFamily="18" charset="0"/>
              </a:rPr>
              <a:t>1304.57</a:t>
            </a:r>
          </a:p>
          <a:p>
            <a:r>
              <a:rPr lang="es-EC" dirty="0" smtClean="0">
                <a:latin typeface="Times New Roman" panose="02020603050405020304" pitchFamily="18" charset="0"/>
                <a:cs typeface="Times New Roman" panose="02020603050405020304" pitchFamily="18" charset="0"/>
              </a:rPr>
              <a:t>Límite </a:t>
            </a:r>
            <a:r>
              <a:rPr lang="es-EC" dirty="0">
                <a:latin typeface="Times New Roman" panose="02020603050405020304" pitchFamily="18" charset="0"/>
                <a:cs typeface="Times New Roman" panose="02020603050405020304" pitchFamily="18" charset="0"/>
              </a:rPr>
              <a:t>superior = 1369.59</a:t>
            </a:r>
            <a:endParaRPr lang="es-ES" dirty="0">
              <a:latin typeface="Times New Roman" panose="02020603050405020304" pitchFamily="18" charset="0"/>
              <a:cs typeface="Times New Roman" panose="02020603050405020304" pitchFamily="18" charset="0"/>
            </a:endParaRPr>
          </a:p>
        </p:txBody>
      </p:sp>
      <p:sp>
        <p:nvSpPr>
          <p:cNvPr id="15" name="Rectángulo 14"/>
          <p:cNvSpPr/>
          <p:nvPr/>
        </p:nvSpPr>
        <p:spPr>
          <a:xfrm>
            <a:off x="1059655" y="4217128"/>
            <a:ext cx="3259809" cy="2308324"/>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Media = 636.00</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Desviación estándar = 50.39</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Confianza = 95%</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Tamaño de muestra = 12</a:t>
            </a:r>
            <a:endParaRPr lang="es-ES" dirty="0">
              <a:latin typeface="Times New Roman" panose="02020603050405020304" pitchFamily="18" charset="0"/>
              <a:cs typeface="Times New Roman" panose="02020603050405020304" pitchFamily="18" charset="0"/>
            </a:endParaRPr>
          </a:p>
          <a:p>
            <a:r>
              <a:rPr lang="es-EC" b="1" dirty="0">
                <a:latin typeface="Times New Roman" panose="02020603050405020304" pitchFamily="18" charset="0"/>
                <a:cs typeface="Times New Roman" panose="02020603050405020304" pitchFamily="18" charset="0"/>
              </a:rPr>
              <a:t>Intervalo de confianza:</a:t>
            </a:r>
            <a:endParaRPr lang="es-ES" b="1"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Alfa = 5%</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Límite inferior = 607.49</a:t>
            </a:r>
            <a:endParaRPr lang="es-ES"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Límite superior = </a:t>
            </a:r>
            <a:r>
              <a:rPr lang="es-EC" dirty="0" smtClean="0">
                <a:latin typeface="Times New Roman" panose="02020603050405020304" pitchFamily="18" charset="0"/>
                <a:cs typeface="Times New Roman" panose="02020603050405020304" pitchFamily="18" charset="0"/>
              </a:rPr>
              <a:t>664.51</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50949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Velocidad Promedio</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956743538"/>
              </p:ext>
            </p:extLst>
          </p:nvPr>
        </p:nvGraphicFramePr>
        <p:xfrm>
          <a:off x="2268795" y="1611903"/>
          <a:ext cx="5325295" cy="2739396"/>
        </p:xfrm>
        <a:graphic>
          <a:graphicData uri="http://schemas.openxmlformats.org/drawingml/2006/table">
            <a:tbl>
              <a:tblPr firstRow="1" firstCol="1" bandRow="1">
                <a:tableStyleId>{BC89EF96-8CEA-46FF-86C4-4CE0E7609802}</a:tableStyleId>
              </a:tblPr>
              <a:tblGrid>
                <a:gridCol w="947239">
                  <a:extLst>
                    <a:ext uri="{9D8B030D-6E8A-4147-A177-3AD203B41FA5}">
                      <a16:colId xmlns:a16="http://schemas.microsoft.com/office/drawing/2014/main" val="20000"/>
                    </a:ext>
                  </a:extLst>
                </a:gridCol>
                <a:gridCol w="1235211">
                  <a:extLst>
                    <a:ext uri="{9D8B030D-6E8A-4147-A177-3AD203B41FA5}">
                      <a16:colId xmlns:a16="http://schemas.microsoft.com/office/drawing/2014/main" val="20001"/>
                    </a:ext>
                  </a:extLst>
                </a:gridCol>
                <a:gridCol w="1498333">
                  <a:extLst>
                    <a:ext uri="{9D8B030D-6E8A-4147-A177-3AD203B41FA5}">
                      <a16:colId xmlns:a16="http://schemas.microsoft.com/office/drawing/2014/main" val="20002"/>
                    </a:ext>
                  </a:extLst>
                </a:gridCol>
                <a:gridCol w="1644512">
                  <a:extLst>
                    <a:ext uri="{9D8B030D-6E8A-4147-A177-3AD203B41FA5}">
                      <a16:colId xmlns:a16="http://schemas.microsoft.com/office/drawing/2014/main" val="20003"/>
                    </a:ext>
                  </a:extLst>
                </a:gridCol>
              </a:tblGrid>
              <a:tr h="20002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Distancia</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Tiempo </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Velocidad media</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Velocidad máxima</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1.32 Km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08 min 15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9.62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27.11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1.25 Km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07 min 55 </a:t>
                      </a:r>
                      <a:r>
                        <a:rPr lang="es-EC" sz="1400" dirty="0" err="1">
                          <a:effectLst/>
                          <a:latin typeface="Times New Roman" panose="02020603050405020304" pitchFamily="18" charset="0"/>
                          <a:cs typeface="Times New Roman" panose="02020603050405020304" pitchFamily="18" charset="0"/>
                        </a:rPr>
                        <a:t>seg</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9.50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17.84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1.32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07 min 18 </a:t>
                      </a:r>
                      <a:r>
                        <a:rPr lang="es-EC" sz="1400" dirty="0" err="1">
                          <a:effectLst/>
                          <a:latin typeface="Times New Roman" panose="02020603050405020304" pitchFamily="18" charset="0"/>
                          <a:cs typeface="Times New Roman" panose="02020603050405020304" pitchFamily="18" charset="0"/>
                        </a:rPr>
                        <a:t>seg</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10.90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29.09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1.41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 min 19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6.38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18.98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1.40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 min 45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7.83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20.75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1.39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11 min 59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7.10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23.47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1.41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 min 42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4.52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15.84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1.20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 min 08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7.88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20.34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1.54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 min 50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9.37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19.45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00025">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1.41 Km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 min 53 seg</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5.34 Km/h</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23.33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00025">
                <a:tc gridSpan="2">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Velocidad Promedio</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7.84 Km/h</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400" dirty="0">
                          <a:effectLst/>
                          <a:latin typeface="Times New Roman" panose="02020603050405020304" pitchFamily="18" charset="0"/>
                          <a:cs typeface="Times New Roman" panose="02020603050405020304" pitchFamily="18" charset="0"/>
                        </a:rPr>
                        <a:t> </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11"/>
                  </a:ext>
                </a:extLst>
              </a:tr>
            </a:tbl>
          </a:graphicData>
        </a:graphic>
      </p:graphicFrame>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a:xfrm>
            <a:off x="2527357" y="4688394"/>
            <a:ext cx="4644884" cy="1529075"/>
          </a:xfrm>
          <a:prstGeom prst="rect">
            <a:avLst/>
          </a:prstGeom>
        </p:spPr>
      </p:pic>
    </p:spTree>
    <p:extLst>
      <p:ext uri="{BB962C8B-B14F-4D97-AF65-F5344CB8AC3E}">
        <p14:creationId xmlns:p14="http://schemas.microsoft.com/office/powerpoint/2010/main" val="353049247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93943" y="510135"/>
            <a:ext cx="3008313" cy="581025"/>
          </a:xfrm>
        </p:spPr>
        <p:txBody>
          <a:bodyPr>
            <a:normAutofit/>
          </a:bodyPr>
          <a:lstStyle/>
          <a:p>
            <a:pPr algn="ctr"/>
            <a:r>
              <a:rPr lang="es-ES" sz="2500" dirty="0" smtClean="0">
                <a:latin typeface="Times New Roman" panose="02020603050405020304" pitchFamily="18" charset="0"/>
                <a:cs typeface="Times New Roman" panose="02020603050405020304" pitchFamily="18" charset="0"/>
              </a:rPr>
              <a:t>Antecedentes</a:t>
            </a:r>
            <a:endParaRPr lang="es-ES" sz="2500" dirty="0">
              <a:latin typeface="Times New Roman" panose="02020603050405020304" pitchFamily="18" charset="0"/>
              <a:cs typeface="Times New Roman" panose="02020603050405020304" pitchFamily="18" charset="0"/>
            </a:endParaRPr>
          </a:p>
        </p:txBody>
      </p:sp>
      <p:sp>
        <p:nvSpPr>
          <p:cNvPr id="5" name="4 Marcador de texto"/>
          <p:cNvSpPr>
            <a:spLocks noGrp="1"/>
          </p:cNvSpPr>
          <p:nvPr>
            <p:ph type="body" sz="half" idx="2"/>
          </p:nvPr>
        </p:nvSpPr>
        <p:spPr>
          <a:xfrm>
            <a:off x="987607" y="1340768"/>
            <a:ext cx="2720297" cy="5400600"/>
          </a:xfrm>
        </p:spPr>
        <p:txBody>
          <a:bodyPr>
            <a:noAutofit/>
          </a:bodyPr>
          <a:lstStyle/>
          <a:p>
            <a:pPr algn="just"/>
            <a:r>
              <a:rPr lang="es-EC" sz="2200" dirty="0">
                <a:latin typeface="Times New Roman" panose="02020603050405020304" pitchFamily="18" charset="0"/>
                <a:cs typeface="Times New Roman" panose="02020603050405020304" pitchFamily="18" charset="0"/>
              </a:rPr>
              <a:t>En el </a:t>
            </a:r>
            <a:r>
              <a:rPr lang="es-EC" sz="2200" dirty="0" smtClean="0">
                <a:latin typeface="Times New Roman" panose="02020603050405020304" pitchFamily="18" charset="0"/>
                <a:cs typeface="Times New Roman" panose="02020603050405020304" pitchFamily="18" charset="0"/>
              </a:rPr>
              <a:t>año </a:t>
            </a:r>
            <a:r>
              <a:rPr lang="es-EC" sz="2200" dirty="0">
                <a:latin typeface="Times New Roman" panose="02020603050405020304" pitchFamily="18" charset="0"/>
                <a:cs typeface="Times New Roman" panose="02020603050405020304" pitchFamily="18" charset="0"/>
              </a:rPr>
              <a:t>1962 se construye la carretera </a:t>
            </a:r>
            <a:r>
              <a:rPr lang="es-EC" sz="2200" dirty="0" err="1">
                <a:latin typeface="Times New Roman" panose="02020603050405020304" pitchFamily="18" charset="0"/>
                <a:cs typeface="Times New Roman" panose="02020603050405020304" pitchFamily="18" charset="0"/>
              </a:rPr>
              <a:t>Sangolquí</a:t>
            </a:r>
            <a:r>
              <a:rPr lang="es-EC" sz="2200" dirty="0">
                <a:latin typeface="Times New Roman" panose="02020603050405020304" pitchFamily="18" charset="0"/>
                <a:cs typeface="Times New Roman" panose="02020603050405020304" pitchFamily="18" charset="0"/>
              </a:rPr>
              <a:t> – Conocoto – Quito de la cual una parte es la actual Av. Juan Bautista Aguirre, convirtiéndose en la comunicación mas rápida con Quito, con un buen clima y existencia de servicios impulsa al crecimiento de las urbanizaciones las cuales se anexan a la vía principal</a:t>
            </a:r>
            <a:r>
              <a:rPr lang="es-EC" sz="2200" dirty="0" smtClean="0">
                <a:latin typeface="Times New Roman" panose="02020603050405020304" pitchFamily="18" charset="0"/>
                <a:cs typeface="Times New Roman" panose="02020603050405020304" pitchFamily="18" charset="0"/>
              </a:rPr>
              <a:t>.</a:t>
            </a:r>
            <a:endParaRPr lang="es-ES" sz="22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a:xfrm>
            <a:off x="3851502" y="4996269"/>
            <a:ext cx="4644884" cy="1529075"/>
          </a:xfrm>
          <a:prstGeom prst="rect">
            <a:avLst/>
          </a:prstGeom>
        </p:spPr>
      </p:pic>
      <p:pic>
        <p:nvPicPr>
          <p:cNvPr id="11" name="Imagen 10" descr="G:\Materias\Tesis\Microsimulación del trafico (Perfil Tesis)\Interseccion Simon Bolivar\De 6y30 a 8y30\DSCN4176.JPG"/>
          <p:cNvPicPr/>
          <p:nvPr/>
        </p:nvPicPr>
        <p:blipFill rotWithShape="1">
          <a:blip r:embed="rId5" cstate="print">
            <a:extLst>
              <a:ext uri="{28A0092B-C50C-407E-A947-70E740481C1C}">
                <a14:useLocalDpi xmlns:a14="http://schemas.microsoft.com/office/drawing/2010/main" val="0"/>
              </a:ext>
            </a:extLst>
          </a:blip>
          <a:srcRect l="3201" t="3817" r="7185" b="12900"/>
          <a:stretch/>
        </p:blipFill>
        <p:spPr bwMode="auto">
          <a:xfrm>
            <a:off x="3865457" y="1540475"/>
            <a:ext cx="4616974" cy="31126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37457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S" sz="2500" dirty="0" smtClean="0">
                <a:latin typeface="Times New Roman" panose="02020603050405020304" pitchFamily="18" charset="0"/>
                <a:cs typeface="Times New Roman" panose="02020603050405020304" pitchFamily="18" charset="0"/>
              </a:rPr>
              <a:t>Aforos Peatonales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185047463"/>
              </p:ext>
            </p:extLst>
          </p:nvPr>
        </p:nvGraphicFramePr>
        <p:xfrm>
          <a:off x="2994655" y="4221088"/>
          <a:ext cx="3871404" cy="913132"/>
        </p:xfrm>
        <a:graphic>
          <a:graphicData uri="http://schemas.openxmlformats.org/drawingml/2006/table">
            <a:tbl>
              <a:tblPr firstRow="1" firstCol="1" bandRow="1"/>
              <a:tblGrid>
                <a:gridCol w="1674114">
                  <a:extLst>
                    <a:ext uri="{9D8B030D-6E8A-4147-A177-3AD203B41FA5}">
                      <a16:colId xmlns:a16="http://schemas.microsoft.com/office/drawing/2014/main" val="20000"/>
                    </a:ext>
                  </a:extLst>
                </a:gridCol>
                <a:gridCol w="2197290">
                  <a:extLst>
                    <a:ext uri="{9D8B030D-6E8A-4147-A177-3AD203B41FA5}">
                      <a16:colId xmlns:a16="http://schemas.microsoft.com/office/drawing/2014/main" val="20001"/>
                    </a:ext>
                  </a:extLst>
                </a:gridCol>
              </a:tblGrid>
              <a:tr h="190500">
                <a:tc gridSpan="2">
                  <a:txBody>
                    <a:bodyPr/>
                    <a:lstStyle/>
                    <a:p>
                      <a:pPr algn="ctr">
                        <a:lnSpc>
                          <a:spcPct val="107000"/>
                        </a:lnSpc>
                        <a:spcAft>
                          <a:spcPts val="0"/>
                        </a:spcAft>
                      </a:pPr>
                      <a:r>
                        <a:rPr lang="es-EC"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Valores</a:t>
                      </a:r>
                      <a:r>
                        <a:rPr lang="es-EC" sz="1400" b="1" baseline="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Predeterminados para Tránsito Peatonal</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190500">
                <a:tc>
                  <a:txBody>
                    <a:bodyPr/>
                    <a:lstStyle/>
                    <a:p>
                      <a:pPr algn="ctr">
                        <a:lnSpc>
                          <a:spcPct val="107000"/>
                        </a:lnSpc>
                        <a:spcAft>
                          <a:spcPts val="0"/>
                        </a:spcAft>
                      </a:pPr>
                      <a:r>
                        <a:rPr lang="es-EC"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 de Área</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Volumen de Peatones (p/h)</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90500">
                <a:tc>
                  <a:txBody>
                    <a:bodyPr/>
                    <a:lstStyle/>
                    <a:p>
                      <a:pPr algn="ctr">
                        <a:lnSpc>
                          <a:spcPct val="107000"/>
                        </a:lnSpc>
                        <a:spcAft>
                          <a:spcPts val="0"/>
                        </a:spcAft>
                      </a:pPr>
                      <a:r>
                        <a:rPr lang="es-EC"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CBD</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400</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a:lnSpc>
                          <a:spcPct val="107000"/>
                        </a:lnSpc>
                        <a:spcAft>
                          <a:spcPts val="0"/>
                        </a:spcAft>
                      </a:pPr>
                      <a:r>
                        <a:rPr lang="es-EC" sz="14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Otro</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bl>
          </a:graphicData>
        </a:graphic>
      </p:graphicFrame>
      <p:sp>
        <p:nvSpPr>
          <p:cNvPr id="2" name="Rectángulo 1"/>
          <p:cNvSpPr/>
          <p:nvPr/>
        </p:nvSpPr>
        <p:spPr>
          <a:xfrm>
            <a:off x="1545981" y="2240625"/>
            <a:ext cx="6768752" cy="1077218"/>
          </a:xfrm>
          <a:prstGeom prst="rect">
            <a:avLst/>
          </a:prstGeom>
        </p:spPr>
        <p:txBody>
          <a:bodyPr wrap="square">
            <a:spAutoFit/>
          </a:bodyPr>
          <a:lstStyle/>
          <a:p>
            <a:pPr algn="just"/>
            <a:r>
              <a:rPr lang="es-ES" sz="1600" dirty="0" smtClean="0">
                <a:solidFill>
                  <a:srgbClr val="000000"/>
                </a:solidFill>
                <a:latin typeface="Times New Roman" panose="02020603050405020304" pitchFamily="18" charset="0"/>
              </a:rPr>
              <a:t>Para el análisis de la micro simulación del tráfico, se </a:t>
            </a:r>
            <a:r>
              <a:rPr lang="es-ES" sz="1600" dirty="0">
                <a:solidFill>
                  <a:srgbClr val="000000"/>
                </a:solidFill>
                <a:latin typeface="Times New Roman" panose="02020603050405020304" pitchFamily="18" charset="0"/>
              </a:rPr>
              <a:t>toman </a:t>
            </a:r>
            <a:r>
              <a:rPr lang="es-ES" sz="1600" dirty="0" smtClean="0">
                <a:latin typeface="Calibri" panose="020F0502020204030204" pitchFamily="34" charset="0"/>
              </a:rPr>
              <a:t>los </a:t>
            </a:r>
            <a:r>
              <a:rPr lang="es-ES" sz="1600" dirty="0">
                <a:latin typeface="Calibri" panose="020F0502020204030204" pitchFamily="34" charset="0"/>
              </a:rPr>
              <a:t>valores predeterminados para tránsito peatonal que nos brinda el HCM 2010. Se selecciona el valor correspondiente al área CBD, por la ubicación de la intersección esta área se ajusta de mejor manera a nuestra necesidad </a:t>
            </a:r>
            <a:endParaRPr lang="es-ES" sz="1600" dirty="0"/>
          </a:p>
        </p:txBody>
      </p:sp>
    </p:spTree>
    <p:extLst>
      <p:ext uri="{BB962C8B-B14F-4D97-AF65-F5344CB8AC3E}">
        <p14:creationId xmlns:p14="http://schemas.microsoft.com/office/powerpoint/2010/main" val="77452062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23828" y="510135"/>
            <a:ext cx="3672408"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Condiciones Orográficas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98" y="1974757"/>
            <a:ext cx="7868401" cy="3470467"/>
          </a:xfrm>
          <a:prstGeom prst="rect">
            <a:avLst/>
          </a:prstGeom>
        </p:spPr>
      </p:pic>
    </p:spTree>
    <p:extLst>
      <p:ext uri="{BB962C8B-B14F-4D97-AF65-F5344CB8AC3E}">
        <p14:creationId xmlns:p14="http://schemas.microsoft.com/office/powerpoint/2010/main" val="259457004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023828" y="510135"/>
            <a:ext cx="3672408"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Condiciones Orográficas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descr="C:\Users\DELL\Desktop\Orograf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599" y="1484784"/>
            <a:ext cx="7868401" cy="3456384"/>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3006441059"/>
              </p:ext>
            </p:extLst>
          </p:nvPr>
        </p:nvGraphicFramePr>
        <p:xfrm>
          <a:off x="2733007" y="5107867"/>
          <a:ext cx="4411240" cy="1597980"/>
        </p:xfrm>
        <a:graphic>
          <a:graphicData uri="http://schemas.openxmlformats.org/drawingml/2006/table">
            <a:tbl>
              <a:tblPr firstRow="1" firstCol="1" bandRow="1"/>
              <a:tblGrid>
                <a:gridCol w="1489710">
                  <a:extLst>
                    <a:ext uri="{9D8B030D-6E8A-4147-A177-3AD203B41FA5}">
                      <a16:colId xmlns:a16="http://schemas.microsoft.com/office/drawing/2014/main" val="3229793326"/>
                    </a:ext>
                  </a:extLst>
                </a:gridCol>
                <a:gridCol w="1144557">
                  <a:extLst>
                    <a:ext uri="{9D8B030D-6E8A-4147-A177-3AD203B41FA5}">
                      <a16:colId xmlns:a16="http://schemas.microsoft.com/office/drawing/2014/main" val="20000"/>
                    </a:ext>
                  </a:extLst>
                </a:gridCol>
                <a:gridCol w="1165151">
                  <a:extLst>
                    <a:ext uri="{9D8B030D-6E8A-4147-A177-3AD203B41FA5}">
                      <a16:colId xmlns:a16="http://schemas.microsoft.com/office/drawing/2014/main" val="20001"/>
                    </a:ext>
                  </a:extLst>
                </a:gridCol>
                <a:gridCol w="611822">
                  <a:extLst>
                    <a:ext uri="{9D8B030D-6E8A-4147-A177-3AD203B41FA5}">
                      <a16:colId xmlns:a16="http://schemas.microsoft.com/office/drawing/2014/main" val="20002"/>
                    </a:ext>
                  </a:extLst>
                </a:gridCol>
              </a:tblGrid>
              <a:tr h="190500">
                <a:tc gridSpan="4">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Condiciones Orográficas</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hMerge="1">
                  <a:txBody>
                    <a:bodyPr/>
                    <a:lstStyle/>
                    <a:p>
                      <a:pPr algn="ctr">
                        <a:lnSpc>
                          <a:spcPct val="107000"/>
                        </a:lnSpc>
                        <a:spcAft>
                          <a:spcPts val="0"/>
                        </a:spcAft>
                      </a:pP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9050" cap="flat" cmpd="sng" algn="ctr">
                      <a:solidFill>
                        <a:srgbClr val="9CC2E5"/>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0500">
                <a:tc>
                  <a:txBody>
                    <a:bodyPr/>
                    <a:lstStyle/>
                    <a:p>
                      <a:pPr algn="ctr">
                        <a:lnSpc>
                          <a:spcPct val="107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 de Relieve</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Pendiente Mínima</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Pendiente Máxima</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Color</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90500">
                <a:tc>
                  <a:txBody>
                    <a:bodyPr/>
                    <a:lstStyle/>
                    <a:p>
                      <a:pPr algn="r">
                        <a:lnSpc>
                          <a:spcPct val="107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Llano </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400" b="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538135"/>
                    </a:solidFill>
                  </a:tcPr>
                </a:tc>
                <a:extLst>
                  <a:ext uri="{0D108BD9-81ED-4DB2-BD59-A6C34878D82A}">
                    <a16:rowId xmlns:a16="http://schemas.microsoft.com/office/drawing/2014/main" val="10002"/>
                  </a:ext>
                </a:extLst>
              </a:tr>
              <a:tr h="190500">
                <a:tc>
                  <a:txBody>
                    <a:bodyPr/>
                    <a:lstStyle/>
                    <a:p>
                      <a:pPr algn="r">
                        <a:lnSpc>
                          <a:spcPct val="107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Ondulado</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S" sz="1400" b="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190500">
                <a:tc>
                  <a:txBody>
                    <a:bodyPr/>
                    <a:lstStyle/>
                    <a:p>
                      <a:pPr algn="r">
                        <a:lnSpc>
                          <a:spcPct val="107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Accidentado</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400" b="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BF8F00"/>
                    </a:solidFill>
                  </a:tcPr>
                </a:tc>
                <a:extLst>
                  <a:ext uri="{0D108BD9-81ED-4DB2-BD59-A6C34878D82A}">
                    <a16:rowId xmlns:a16="http://schemas.microsoft.com/office/drawing/2014/main" val="10004"/>
                  </a:ext>
                </a:extLst>
              </a:tr>
              <a:tr h="190500">
                <a:tc>
                  <a:txBody>
                    <a:bodyPr/>
                    <a:lstStyle/>
                    <a:p>
                      <a:pPr algn="r">
                        <a:lnSpc>
                          <a:spcPct val="107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Muy accidentado</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400" b="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4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02664184"/>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11760" y="3184468"/>
            <a:ext cx="5256584" cy="485464"/>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Micro </a:t>
            </a:r>
            <a:r>
              <a:rPr lang="es-EC" sz="2500" dirty="0" smtClean="0">
                <a:latin typeface="Times New Roman" panose="02020603050405020304" pitchFamily="18" charset="0"/>
                <a:cs typeface="Times New Roman" panose="02020603050405020304" pitchFamily="18" charset="0"/>
              </a:rPr>
              <a:t>Simulación </a:t>
            </a:r>
            <a:r>
              <a:rPr lang="es-EC" sz="2500" dirty="0" smtClean="0">
                <a:latin typeface="Times New Roman" panose="02020603050405020304" pitchFamily="18" charset="0"/>
                <a:cs typeface="Times New Roman" panose="02020603050405020304" pitchFamily="18" charset="0"/>
              </a:rPr>
              <a:t>del </a:t>
            </a:r>
            <a:r>
              <a:rPr lang="es-EC" sz="2500" dirty="0" smtClean="0">
                <a:latin typeface="Times New Roman" panose="02020603050405020304" pitchFamily="18" charset="0"/>
                <a:cs typeface="Times New Roman" panose="02020603050405020304" pitchFamily="18" charset="0"/>
              </a:rPr>
              <a:t>Tráfico </a:t>
            </a:r>
            <a:r>
              <a:rPr lang="es-EC" sz="2500" dirty="0">
                <a:latin typeface="Times New Roman" panose="02020603050405020304" pitchFamily="18" charset="0"/>
                <a:cs typeface="Times New Roman" panose="02020603050405020304" pitchFamily="18" charset="0"/>
              </a:rPr>
              <a:t>A</a:t>
            </a:r>
            <a:r>
              <a:rPr lang="es-EC" sz="2500" dirty="0" smtClean="0">
                <a:latin typeface="Times New Roman" panose="02020603050405020304" pitchFamily="18" charset="0"/>
                <a:cs typeface="Times New Roman" panose="02020603050405020304" pitchFamily="18" charset="0"/>
              </a:rPr>
              <a:t>ctual</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242126437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2636912"/>
            <a:ext cx="5641915" cy="57606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500" dirty="0">
                <a:latin typeface="Times New Roman" panose="02020603050405020304" pitchFamily="18" charset="0"/>
                <a:cs typeface="Times New Roman" panose="02020603050405020304" pitchFamily="18" charset="0"/>
              </a:rPr>
              <a:t>Sincronización de Ciclos en Semáforos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83255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759743"/>
            <a:ext cx="3294281" cy="581025"/>
          </a:xfrm>
        </p:spPr>
        <p:txBody>
          <a:bodyPr>
            <a:normAutofit/>
          </a:bodyPr>
          <a:lstStyle/>
          <a:p>
            <a:pPr algn="ctr"/>
            <a:r>
              <a:rPr lang="es-EC" sz="2500" dirty="0" smtClean="0">
                <a:latin typeface="Times New Roman" panose="02020603050405020304" pitchFamily="18" charset="0"/>
                <a:cs typeface="Times New Roman" panose="02020603050405020304" pitchFamily="18" charset="0"/>
              </a:rPr>
              <a:t>Intersección A</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rotWithShape="1">
          <a:blip r:embed="rId4">
            <a:extLst>
              <a:ext uri="{28A0092B-C50C-407E-A947-70E740481C1C}">
                <a14:useLocalDpi xmlns:a14="http://schemas.microsoft.com/office/drawing/2010/main" val="0"/>
              </a:ext>
            </a:extLst>
          </a:blip>
          <a:srcRect l="9096" t="17537"/>
          <a:stretch/>
        </p:blipFill>
        <p:spPr bwMode="auto">
          <a:xfrm>
            <a:off x="1112612" y="1698082"/>
            <a:ext cx="4320480" cy="4472349"/>
          </a:xfrm>
          <a:prstGeom prst="rect">
            <a:avLst/>
          </a:prstGeom>
          <a:ln w="9525" cap="sq"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11" name="Flecha izquierda y derecha 10"/>
          <p:cNvSpPr/>
          <p:nvPr/>
        </p:nvSpPr>
        <p:spPr>
          <a:xfrm>
            <a:off x="3419872" y="2691135"/>
            <a:ext cx="1557020" cy="377825"/>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Juan Bautista Aguirre</a:t>
            </a:r>
            <a:endParaRPr lang="es-ES" sz="1100" dirty="0">
              <a:effectLst/>
              <a:ea typeface="Calibri" panose="020F0502020204030204" pitchFamily="34" charset="0"/>
              <a:cs typeface="Times New Roman" panose="02020603050405020304" pitchFamily="18" charset="0"/>
            </a:endParaRPr>
          </a:p>
        </p:txBody>
      </p:sp>
      <p:sp>
        <p:nvSpPr>
          <p:cNvPr id="12" name="Flecha izquierda y derecha 11"/>
          <p:cNvSpPr/>
          <p:nvPr/>
        </p:nvSpPr>
        <p:spPr>
          <a:xfrm rot="902793">
            <a:off x="3022467" y="4100265"/>
            <a:ext cx="782320" cy="370205"/>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Ingreso 1</a:t>
            </a:r>
            <a:endParaRPr lang="es-ES" sz="1100" dirty="0">
              <a:effectLst/>
              <a:ea typeface="Calibri" panose="020F0502020204030204" pitchFamily="34" charset="0"/>
              <a:cs typeface="Times New Roman" panose="02020603050405020304" pitchFamily="18" charset="0"/>
            </a:endParaRPr>
          </a:p>
        </p:txBody>
      </p:sp>
      <p:sp>
        <p:nvSpPr>
          <p:cNvPr id="13" name="Flecha izquierda y derecha 12"/>
          <p:cNvSpPr/>
          <p:nvPr/>
        </p:nvSpPr>
        <p:spPr>
          <a:xfrm rot="17878697">
            <a:off x="1083927" y="4889022"/>
            <a:ext cx="1578610" cy="381000"/>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Juan Bautista Aguirre</a:t>
            </a:r>
            <a:endParaRPr lang="es-ES" sz="1100" dirty="0">
              <a:effectLst/>
              <a:ea typeface="Calibri" panose="020F0502020204030204" pitchFamily="34" charset="0"/>
              <a:cs typeface="Times New Roman" panose="02020603050405020304" pitchFamily="18" charset="0"/>
            </a:endParaRPr>
          </a:p>
        </p:txBody>
      </p:sp>
      <p:pic>
        <p:nvPicPr>
          <p:cNvPr id="14" name="Imagen 13"/>
          <p:cNvPicPr/>
          <p:nvPr/>
        </p:nvPicPr>
        <p:blipFill rotWithShape="1">
          <a:blip r:embed="rId5">
            <a:extLst>
              <a:ext uri="{28A0092B-C50C-407E-A947-70E740481C1C}">
                <a14:useLocalDpi xmlns:a14="http://schemas.microsoft.com/office/drawing/2010/main" val="0"/>
              </a:ext>
            </a:extLst>
          </a:blip>
          <a:srcRect l="28878" t="10714" r="30194" b="10138"/>
          <a:stretch/>
        </p:blipFill>
        <p:spPr bwMode="auto">
          <a:xfrm>
            <a:off x="5864581" y="1244396"/>
            <a:ext cx="2313940" cy="2689860"/>
          </a:xfrm>
          <a:prstGeom prst="rect">
            <a:avLst/>
          </a:prstGeom>
          <a:noFill/>
          <a:ln>
            <a:noFill/>
          </a:ln>
          <a:extLst>
            <a:ext uri="{53640926-AAD7-44D8-BBD7-CCE9431645EC}">
              <a14:shadowObscured xmlns:a14="http://schemas.microsoft.com/office/drawing/2010/main"/>
            </a:ext>
          </a:extLst>
        </p:spPr>
      </p:pic>
      <p:pic>
        <p:nvPicPr>
          <p:cNvPr id="15" name="Imagen 14"/>
          <p:cNvPicPr/>
          <p:nvPr/>
        </p:nvPicPr>
        <p:blipFill rotWithShape="1">
          <a:blip r:embed="rId6">
            <a:extLst>
              <a:ext uri="{28A0092B-C50C-407E-A947-70E740481C1C}">
                <a14:useLocalDpi xmlns:a14="http://schemas.microsoft.com/office/drawing/2010/main" val="0"/>
              </a:ext>
            </a:extLst>
          </a:blip>
          <a:srcRect l="29501" t="11405" r="31025" b="10830"/>
          <a:stretch/>
        </p:blipFill>
        <p:spPr bwMode="auto">
          <a:xfrm>
            <a:off x="5864581" y="4005064"/>
            <a:ext cx="2226945" cy="2637155"/>
          </a:xfrm>
          <a:prstGeom prst="rect">
            <a:avLst/>
          </a:prstGeom>
          <a:noFill/>
          <a:ln>
            <a:noFill/>
          </a:ln>
          <a:extLst>
            <a:ext uri="{53640926-AAD7-44D8-BBD7-CCE9431645EC}">
              <a14:shadowObscured xmlns:a14="http://schemas.microsoft.com/office/drawing/2010/main"/>
            </a:ext>
          </a:extLst>
        </p:spPr>
      </p:pic>
      <p:sp>
        <p:nvSpPr>
          <p:cNvPr id="17" name="3 Título"/>
          <p:cNvSpPr txBox="1">
            <a:spLocks/>
          </p:cNvSpPr>
          <p:nvPr/>
        </p:nvSpPr>
        <p:spPr>
          <a:xfrm>
            <a:off x="3355059" y="116632"/>
            <a:ext cx="3294281" cy="58102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800" dirty="0" smtClean="0">
                <a:latin typeface="Times New Roman" panose="02020603050405020304" pitchFamily="18" charset="0"/>
                <a:cs typeface="Times New Roman" panose="02020603050405020304" pitchFamily="18" charset="0"/>
              </a:rPr>
              <a:t>Ciclos de Semáforos</a:t>
            </a:r>
            <a:endParaRPr lang="es-ES" sz="2800" dirty="0">
              <a:latin typeface="Times New Roman" panose="02020603050405020304" pitchFamily="18" charset="0"/>
              <a:cs typeface="Times New Roman" panose="02020603050405020304" pitchFamily="18" charset="0"/>
            </a:endParaRPr>
          </a:p>
        </p:txBody>
      </p:sp>
      <p:cxnSp>
        <p:nvCxnSpPr>
          <p:cNvPr id="5" name="Conector recto 4"/>
          <p:cNvCxnSpPr/>
          <p:nvPr/>
        </p:nvCxnSpPr>
        <p:spPr>
          <a:xfrm flipH="1">
            <a:off x="2555776" y="2852936"/>
            <a:ext cx="576064" cy="50405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617058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759743"/>
            <a:ext cx="3294281" cy="581025"/>
          </a:xfrm>
        </p:spPr>
        <p:txBody>
          <a:bodyPr>
            <a:normAutofit/>
          </a:bodyPr>
          <a:lstStyle/>
          <a:p>
            <a:pPr algn="ctr"/>
            <a:r>
              <a:rPr lang="es-EC" sz="2500" dirty="0" smtClean="0">
                <a:latin typeface="Times New Roman" panose="02020603050405020304" pitchFamily="18" charset="0"/>
                <a:cs typeface="Times New Roman" panose="02020603050405020304" pitchFamily="18" charset="0"/>
              </a:rPr>
              <a:t>Intersección C</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7" name="3 Título"/>
          <p:cNvSpPr txBox="1">
            <a:spLocks/>
          </p:cNvSpPr>
          <p:nvPr/>
        </p:nvSpPr>
        <p:spPr>
          <a:xfrm>
            <a:off x="3355059" y="116632"/>
            <a:ext cx="3294281" cy="58102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800" dirty="0" smtClean="0">
                <a:latin typeface="Times New Roman" panose="02020603050405020304" pitchFamily="18" charset="0"/>
                <a:cs typeface="Times New Roman" panose="02020603050405020304" pitchFamily="18" charset="0"/>
              </a:rPr>
              <a:t>Ciclos de Semáforos</a:t>
            </a:r>
            <a:endParaRPr lang="es-ES" sz="2800" dirty="0">
              <a:latin typeface="Times New Roman" panose="02020603050405020304" pitchFamily="18" charset="0"/>
              <a:cs typeface="Times New Roman" panose="02020603050405020304" pitchFamily="18" charset="0"/>
            </a:endParaRPr>
          </a:p>
        </p:txBody>
      </p:sp>
      <p:pic>
        <p:nvPicPr>
          <p:cNvPr id="16" name="Imagen 15"/>
          <p:cNvPicPr/>
          <p:nvPr/>
        </p:nvPicPr>
        <p:blipFill rotWithShape="1">
          <a:blip r:embed="rId4">
            <a:extLst>
              <a:ext uri="{28A0092B-C50C-407E-A947-70E740481C1C}">
                <a14:useLocalDpi xmlns:a14="http://schemas.microsoft.com/office/drawing/2010/main" val="0"/>
              </a:ext>
            </a:extLst>
          </a:blip>
          <a:srcRect b="11342"/>
          <a:stretch/>
        </p:blipFill>
        <p:spPr bwMode="auto">
          <a:xfrm>
            <a:off x="1142220" y="1556793"/>
            <a:ext cx="4536504" cy="4926994"/>
          </a:xfrm>
          <a:prstGeom prst="rect">
            <a:avLst/>
          </a:prstGeom>
          <a:ln w="9525" cap="sq">
            <a:solidFill>
              <a:srgbClr val="000000"/>
            </a:solidFill>
            <a:prstDash val="solid"/>
            <a:miter lim="800000"/>
          </a:ln>
          <a:effectLst/>
          <a:extLst>
            <a:ext uri="{53640926-AAD7-44D8-BBD7-CCE9431645EC}">
              <a14:shadowObscured xmlns:a14="http://schemas.microsoft.com/office/drawing/2010/main"/>
            </a:ext>
          </a:extLst>
        </p:spPr>
      </p:pic>
      <p:sp>
        <p:nvSpPr>
          <p:cNvPr id="18" name="Flecha izquierda y derecha 17"/>
          <p:cNvSpPr/>
          <p:nvPr/>
        </p:nvSpPr>
        <p:spPr>
          <a:xfrm rot="3782657">
            <a:off x="2430498" y="2298871"/>
            <a:ext cx="1544320" cy="368935"/>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Juan Bautista Aguirre</a:t>
            </a:r>
            <a:endParaRPr lang="es-ES" sz="1100">
              <a:effectLst/>
              <a:ea typeface="Calibri" panose="020F0502020204030204" pitchFamily="34" charset="0"/>
              <a:cs typeface="Times New Roman" panose="02020603050405020304" pitchFamily="18" charset="0"/>
            </a:endParaRPr>
          </a:p>
        </p:txBody>
      </p:sp>
      <p:sp>
        <p:nvSpPr>
          <p:cNvPr id="20" name="Flecha izquierda y derecha 19"/>
          <p:cNvSpPr/>
          <p:nvPr/>
        </p:nvSpPr>
        <p:spPr>
          <a:xfrm rot="16633911">
            <a:off x="2995893" y="5127115"/>
            <a:ext cx="548640" cy="384810"/>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36000" tIns="18000" rIns="0" bIns="0" numCol="1" spcCol="0" rtlCol="0" fromWordArt="0" anchor="ctr" anchorCtr="0" forceAA="0" compatLnSpc="1">
            <a:prstTxWarp prst="textNoShape">
              <a:avLst/>
            </a:prstTxWarp>
            <a:noAutofit/>
          </a:bodyPr>
          <a:lstStyle/>
          <a:p>
            <a:pPr>
              <a:lnSpc>
                <a:spcPct val="107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E 13</a:t>
            </a:r>
            <a:endParaRPr lang="es-ES" sz="1100" dirty="0">
              <a:effectLst/>
              <a:ea typeface="Calibri" panose="020F0502020204030204" pitchFamily="34" charset="0"/>
              <a:cs typeface="Times New Roman" panose="02020603050405020304" pitchFamily="18" charset="0"/>
            </a:endParaRPr>
          </a:p>
        </p:txBody>
      </p:sp>
      <p:sp>
        <p:nvSpPr>
          <p:cNvPr id="21" name="Flecha izquierda y derecha 20"/>
          <p:cNvSpPr/>
          <p:nvPr/>
        </p:nvSpPr>
        <p:spPr>
          <a:xfrm rot="3278577">
            <a:off x="1419797" y="2334708"/>
            <a:ext cx="1639570" cy="356870"/>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nSpc>
                <a:spcPct val="107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R. Izurieta del Castillo</a:t>
            </a:r>
            <a:endParaRPr lang="es-ES" sz="1100" dirty="0">
              <a:effectLst/>
              <a:ea typeface="Calibri" panose="020F0502020204030204" pitchFamily="34" charset="0"/>
              <a:cs typeface="Times New Roman" panose="02020603050405020304" pitchFamily="18" charset="0"/>
            </a:endParaRPr>
          </a:p>
        </p:txBody>
      </p:sp>
      <p:sp>
        <p:nvSpPr>
          <p:cNvPr id="22" name="Flecha izquierda y derecha 21"/>
          <p:cNvSpPr/>
          <p:nvPr/>
        </p:nvSpPr>
        <p:spPr>
          <a:xfrm rot="3686653">
            <a:off x="3846892" y="5230638"/>
            <a:ext cx="1621155" cy="398780"/>
          </a:xfrm>
          <a:prstGeom prst="lef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Juan Bautista Aguirre</a:t>
            </a:r>
            <a:endParaRPr lang="es-ES" sz="1100">
              <a:effectLst/>
              <a:ea typeface="Calibri" panose="020F0502020204030204" pitchFamily="34" charset="0"/>
              <a:cs typeface="Times New Roman" panose="02020603050405020304" pitchFamily="18" charset="0"/>
            </a:endParaRPr>
          </a:p>
        </p:txBody>
      </p:sp>
      <p:cxnSp>
        <p:nvCxnSpPr>
          <p:cNvPr id="5" name="Conector recto 4"/>
          <p:cNvCxnSpPr/>
          <p:nvPr/>
        </p:nvCxnSpPr>
        <p:spPr>
          <a:xfrm>
            <a:off x="3923928" y="3429000"/>
            <a:ext cx="648072" cy="1368152"/>
          </a:xfrm>
          <a:prstGeom prst="line">
            <a:avLst/>
          </a:prstGeom>
        </p:spPr>
        <p:style>
          <a:lnRef idx="1">
            <a:schemeClr val="dk1"/>
          </a:lnRef>
          <a:fillRef idx="0">
            <a:schemeClr val="dk1"/>
          </a:fillRef>
          <a:effectRef idx="0">
            <a:schemeClr val="dk1"/>
          </a:effectRef>
          <a:fontRef idx="minor">
            <a:schemeClr val="tx1"/>
          </a:fontRef>
        </p:style>
      </p:cxnSp>
      <p:pic>
        <p:nvPicPr>
          <p:cNvPr id="27" name="Imagen 26"/>
          <p:cNvPicPr/>
          <p:nvPr/>
        </p:nvPicPr>
        <p:blipFill rotWithShape="1">
          <a:blip r:embed="rId5">
            <a:extLst>
              <a:ext uri="{28A0092B-C50C-407E-A947-70E740481C1C}">
                <a14:useLocalDpi xmlns:a14="http://schemas.microsoft.com/office/drawing/2010/main" val="0"/>
              </a:ext>
            </a:extLst>
          </a:blip>
          <a:srcRect l="29294" t="11523" r="29986" b="11455"/>
          <a:stretch/>
        </p:blipFill>
        <p:spPr bwMode="auto">
          <a:xfrm>
            <a:off x="6379579" y="1468967"/>
            <a:ext cx="1432781" cy="1672001"/>
          </a:xfrm>
          <a:prstGeom prst="rect">
            <a:avLst/>
          </a:prstGeom>
          <a:noFill/>
          <a:ln>
            <a:noFill/>
          </a:ln>
          <a:extLst>
            <a:ext uri="{53640926-AAD7-44D8-BBD7-CCE9431645EC}">
              <a14:shadowObscured xmlns:a14="http://schemas.microsoft.com/office/drawing/2010/main"/>
            </a:ext>
          </a:extLst>
        </p:spPr>
      </p:pic>
      <p:pic>
        <p:nvPicPr>
          <p:cNvPr id="28" name="Imagen 27"/>
          <p:cNvPicPr/>
          <p:nvPr/>
        </p:nvPicPr>
        <p:blipFill rotWithShape="1">
          <a:blip r:embed="rId6">
            <a:extLst>
              <a:ext uri="{28A0092B-C50C-407E-A947-70E740481C1C}">
                <a14:useLocalDpi xmlns:a14="http://schemas.microsoft.com/office/drawing/2010/main" val="0"/>
              </a:ext>
            </a:extLst>
          </a:blip>
          <a:srcRect l="29917" t="12591" r="30610" b="12587"/>
          <a:stretch/>
        </p:blipFill>
        <p:spPr bwMode="auto">
          <a:xfrm>
            <a:off x="6375670" y="3169124"/>
            <a:ext cx="1436690" cy="1551834"/>
          </a:xfrm>
          <a:prstGeom prst="rect">
            <a:avLst/>
          </a:prstGeom>
          <a:noFill/>
          <a:ln>
            <a:noFill/>
          </a:ln>
          <a:extLst>
            <a:ext uri="{53640926-AAD7-44D8-BBD7-CCE9431645EC}">
              <a14:shadowObscured xmlns:a14="http://schemas.microsoft.com/office/drawing/2010/main"/>
            </a:ext>
          </a:extLst>
        </p:spPr>
      </p:pic>
      <p:pic>
        <p:nvPicPr>
          <p:cNvPr id="29" name="Imagen 28"/>
          <p:cNvPicPr/>
          <p:nvPr/>
        </p:nvPicPr>
        <p:blipFill rotWithShape="1">
          <a:blip r:embed="rId7">
            <a:extLst>
              <a:ext uri="{28A0092B-C50C-407E-A947-70E740481C1C}">
                <a14:useLocalDpi xmlns:a14="http://schemas.microsoft.com/office/drawing/2010/main" val="0"/>
              </a:ext>
            </a:extLst>
          </a:blip>
          <a:srcRect l="29294" t="9765" r="29778" b="9822"/>
          <a:stretch/>
        </p:blipFill>
        <p:spPr bwMode="auto">
          <a:xfrm>
            <a:off x="6375670" y="4785693"/>
            <a:ext cx="1436690" cy="16980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660770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24639" y="510135"/>
            <a:ext cx="5747166"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Sincronización de ciclos en semáforos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2" name="Imagen 11"/>
          <p:cNvPicPr/>
          <p:nvPr/>
        </p:nvPicPr>
        <p:blipFill rotWithShape="1">
          <a:blip r:embed="rId4">
            <a:extLst>
              <a:ext uri="{28A0092B-C50C-407E-A947-70E740481C1C}">
                <a14:useLocalDpi xmlns:a14="http://schemas.microsoft.com/office/drawing/2010/main" val="0"/>
              </a:ext>
            </a:extLst>
          </a:blip>
          <a:srcRect l="20696" t="24637" r="15163" b="10413"/>
          <a:stretch/>
        </p:blipFill>
        <p:spPr bwMode="auto">
          <a:xfrm>
            <a:off x="1691085" y="1466896"/>
            <a:ext cx="6480720" cy="2230864"/>
          </a:xfrm>
          <a:prstGeom prst="rect">
            <a:avLst/>
          </a:prstGeom>
          <a:ln w="3175" cap="sq" cmpd="thickThin">
            <a:solidFill>
              <a:srgbClr val="000000"/>
            </a:solidFill>
            <a:prstDash val="solid"/>
            <a:miter lim="800000"/>
          </a:ln>
          <a:effectLst>
            <a:innerShdw blurRad="76200">
              <a:srgbClr val="000000"/>
            </a:innerShdw>
            <a:softEdge rad="31750"/>
          </a:effectLst>
          <a:extLst>
            <a:ext uri="{53640926-AAD7-44D8-BBD7-CCE9431645EC}">
              <a14:shadowObscured xmlns:a14="http://schemas.microsoft.com/office/drawing/2010/main"/>
            </a:ext>
          </a:extLst>
        </p:spPr>
      </p:pic>
      <p:pic>
        <p:nvPicPr>
          <p:cNvPr id="13" name="Imagen 12"/>
          <p:cNvPicPr/>
          <p:nvPr/>
        </p:nvPicPr>
        <p:blipFill rotWithShape="1">
          <a:blip r:embed="rId5">
            <a:extLst>
              <a:ext uri="{28A0092B-C50C-407E-A947-70E740481C1C}">
                <a14:useLocalDpi xmlns:a14="http://schemas.microsoft.com/office/drawing/2010/main" val="0"/>
              </a:ext>
            </a:extLst>
          </a:blip>
          <a:srcRect l="19413" t="22442" r="15301" b="10232"/>
          <a:stretch/>
        </p:blipFill>
        <p:spPr>
          <a:xfrm>
            <a:off x="1691085" y="3824008"/>
            <a:ext cx="6480720" cy="2520279"/>
          </a:xfrm>
          <a:prstGeom prst="rect">
            <a:avLst/>
          </a:prstGeom>
          <a:ln w="3175" cap="sq" cmpd="thickThin">
            <a:solidFill>
              <a:srgbClr val="000000"/>
            </a:solidFill>
            <a:prstDash val="solid"/>
            <a:miter lim="800000"/>
          </a:ln>
          <a:effectLst>
            <a:innerShdw blurRad="76200">
              <a:srgbClr val="000000"/>
            </a:innerShdw>
            <a:softEdge rad="31750"/>
          </a:effectLst>
        </p:spPr>
      </p:pic>
    </p:spTree>
    <p:extLst>
      <p:ext uri="{BB962C8B-B14F-4D97-AF65-F5344CB8AC3E}">
        <p14:creationId xmlns:p14="http://schemas.microsoft.com/office/powerpoint/2010/main" val="2569363968"/>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2636912"/>
            <a:ext cx="5641915" cy="57606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500" dirty="0" smtClean="0">
                <a:latin typeface="Times New Roman" panose="02020603050405020304" pitchFamily="18" charset="0"/>
                <a:cs typeface="Times New Roman" panose="02020603050405020304" pitchFamily="18" charset="0"/>
              </a:rPr>
              <a:t>Longitud de Cola y Niveles de Servicio en las Intersecciones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67185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2" name="Tabla 1"/>
          <p:cNvGraphicFramePr>
            <a:graphicFrameLocks noGrp="1"/>
          </p:cNvGraphicFramePr>
          <p:nvPr>
            <p:extLst>
              <p:ext uri="{D42A27DB-BD31-4B8C-83A1-F6EECF244321}">
                <p14:modId xmlns:p14="http://schemas.microsoft.com/office/powerpoint/2010/main" val="3341284930"/>
              </p:ext>
            </p:extLst>
          </p:nvPr>
        </p:nvGraphicFramePr>
        <p:xfrm>
          <a:off x="996492" y="1"/>
          <a:ext cx="7679965" cy="7076770"/>
        </p:xfrm>
        <a:graphic>
          <a:graphicData uri="http://schemas.openxmlformats.org/drawingml/2006/table">
            <a:tbl>
              <a:tblPr firstRow="1" firstCol="1" bandRow="1">
                <a:tableStyleId>{BC89EF96-8CEA-46FF-86C4-4CE0E7609802}</a:tableStyleId>
              </a:tblPr>
              <a:tblGrid>
                <a:gridCol w="2886062">
                  <a:extLst>
                    <a:ext uri="{9D8B030D-6E8A-4147-A177-3AD203B41FA5}">
                      <a16:colId xmlns:a16="http://schemas.microsoft.com/office/drawing/2014/main" val="20000"/>
                    </a:ext>
                  </a:extLst>
                </a:gridCol>
                <a:gridCol w="1668172">
                  <a:extLst>
                    <a:ext uri="{9D8B030D-6E8A-4147-A177-3AD203B41FA5}">
                      <a16:colId xmlns:a16="http://schemas.microsoft.com/office/drawing/2014/main" val="20001"/>
                    </a:ext>
                  </a:extLst>
                </a:gridCol>
                <a:gridCol w="762673">
                  <a:extLst>
                    <a:ext uri="{9D8B030D-6E8A-4147-A177-3AD203B41FA5}">
                      <a16:colId xmlns:a16="http://schemas.microsoft.com/office/drawing/2014/main" val="20002"/>
                    </a:ext>
                  </a:extLst>
                </a:gridCol>
                <a:gridCol w="1550076">
                  <a:extLst>
                    <a:ext uri="{9D8B030D-6E8A-4147-A177-3AD203B41FA5}">
                      <a16:colId xmlns:a16="http://schemas.microsoft.com/office/drawing/2014/main" val="20003"/>
                    </a:ext>
                  </a:extLst>
                </a:gridCol>
                <a:gridCol w="812982">
                  <a:extLst>
                    <a:ext uri="{9D8B030D-6E8A-4147-A177-3AD203B41FA5}">
                      <a16:colId xmlns:a16="http://schemas.microsoft.com/office/drawing/2014/main" val="20004"/>
                    </a:ext>
                  </a:extLst>
                </a:gridCol>
              </a:tblGrid>
              <a:tr h="221110">
                <a:tc gridSpan="5">
                  <a:txBody>
                    <a:bodyPr/>
                    <a:lstStyle/>
                    <a:p>
                      <a:pPr marL="0" algn="ctr" defTabSz="914400" rtl="0" eaLnBrk="1" latinLnBrk="0" hangingPunct="1">
                        <a:lnSpc>
                          <a:spcPct val="107000"/>
                        </a:lnSpc>
                        <a:spcAft>
                          <a:spcPts val="800"/>
                        </a:spcAft>
                      </a:pPr>
                      <a:r>
                        <a:rPr lang="es-EC" sz="1400" kern="1200" dirty="0">
                          <a:effectLst/>
                          <a:latin typeface="Times New Roman" panose="02020603050405020304" pitchFamily="18" charset="0"/>
                          <a:cs typeface="Times New Roman" panose="02020603050405020304" pitchFamily="18" charset="0"/>
                        </a:rPr>
                        <a:t>Intersección A (778381.79 E; 9973295.05 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hMerge="1">
                  <a:txBody>
                    <a:bodyPr/>
                    <a:lstStyle/>
                    <a:p>
                      <a:endParaRPr lang="es-ES"/>
                    </a:p>
                  </a:txBody>
                  <a:tcPr/>
                </a:tc>
                <a:tc hMerge="1">
                  <a:txBody>
                    <a:bodyPr/>
                    <a:lstStyle/>
                    <a:p>
                      <a:endParaRPr lang="es-ES"/>
                    </a:p>
                  </a:txBody>
                  <a:tcPr/>
                </a:tc>
                <a:tc hMerge="1">
                  <a:txBody>
                    <a:bodyPr/>
                    <a:lstStyle/>
                    <a:p>
                      <a:pPr marL="0" algn="ctr" defTabSz="914400" rtl="0" eaLnBrk="1" latinLnBrk="0" hangingPunct="1">
                        <a:lnSpc>
                          <a:spcPct val="107000"/>
                        </a:lnSpc>
                        <a:spcAft>
                          <a:spcPts val="800"/>
                        </a:spcAft>
                      </a:pP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hMerge="1">
                  <a:txBody>
                    <a:bodyPr/>
                    <a:lstStyle/>
                    <a:p>
                      <a:pPr marL="0" algn="ctr" defTabSz="914400" rtl="0" eaLnBrk="1" latinLnBrk="0" hangingPunct="1">
                        <a:lnSpc>
                          <a:spcPct val="107000"/>
                        </a:lnSpc>
                        <a:spcAft>
                          <a:spcPts val="800"/>
                        </a:spcAft>
                      </a:pP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extLst>
                  <a:ext uri="{0D108BD9-81ED-4DB2-BD59-A6C34878D82A}">
                    <a16:rowId xmlns:a16="http://schemas.microsoft.com/office/drawing/2014/main" val="10000"/>
                  </a:ext>
                </a:extLst>
              </a:tr>
              <a:tr h="442219">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Movimientos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Longitud de cola </a:t>
                      </a:r>
                      <a:r>
                        <a:rPr lang="es-EC" sz="1400" dirty="0" smtClean="0">
                          <a:effectLst/>
                          <a:latin typeface="Times New Roman" panose="02020603050405020304" pitchFamily="18" charset="0"/>
                          <a:cs typeface="Times New Roman" panose="02020603050405020304" pitchFamily="18" charset="0"/>
                        </a:rPr>
                        <a:t>actual</a:t>
                      </a:r>
                      <a:r>
                        <a:rPr lang="es-EC" sz="1400" baseline="0" dirty="0" smtClean="0">
                          <a:effectLst/>
                          <a:latin typeface="Times New Roman" panose="02020603050405020304" pitchFamily="18" charset="0"/>
                          <a:cs typeface="Times New Roman" panose="02020603050405020304" pitchFamily="18" charset="0"/>
                        </a:rPr>
                        <a:t> </a:t>
                      </a:r>
                      <a:r>
                        <a:rPr lang="es-EC" sz="1400" dirty="0" smtClean="0">
                          <a:effectLst/>
                          <a:latin typeface="Times New Roman" panose="02020603050405020304" pitchFamily="18" charset="0"/>
                          <a:cs typeface="Times New Roman" panose="02020603050405020304" pitchFamily="18" charset="0"/>
                        </a:rPr>
                        <a:t>(metros</a:t>
                      </a:r>
                      <a:r>
                        <a:rPr lang="es-EC" sz="1400" dirty="0">
                          <a:effectLst/>
                          <a:latin typeface="Times New Roman" panose="02020603050405020304" pitchFamily="18" charset="0"/>
                          <a:cs typeface="Times New Roman" panose="02020603050405020304" pitchFamily="18" charset="0"/>
                        </a:rPr>
                        <a:t>)</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Longitud de cola futuro (metros)</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914.19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LOS_D</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1343.77</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LOS_F</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Ingreso 1</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914.19</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1343.77</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122.79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LOS_B</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139.85</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Ingreso 1</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122.79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139.85</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LOS_D</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Ingreso 1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104.50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226.82</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LOS_E</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Ingreso 1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104.50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226.82</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LOS_F</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21110">
                <a:tc gridSpan="5">
                  <a:txBody>
                    <a:bodyPr/>
                    <a:lstStyle/>
                    <a:p>
                      <a:pPr marL="0" algn="ctr" defTabSz="914400" rtl="0" eaLnBrk="1" latinLnBrk="0" hangingPunct="1">
                        <a:lnSpc>
                          <a:spcPct val="107000"/>
                        </a:lnSpc>
                        <a:spcAft>
                          <a:spcPts val="800"/>
                        </a:spcAft>
                      </a:pPr>
                      <a:r>
                        <a:rPr lang="es-EC" sz="1400" kern="1200" dirty="0">
                          <a:effectLst/>
                          <a:latin typeface="Times New Roman" panose="02020603050405020304" pitchFamily="18" charset="0"/>
                          <a:cs typeface="Times New Roman" panose="02020603050405020304" pitchFamily="18" charset="0"/>
                        </a:rPr>
                        <a:t>Intersección B (778588.00 E; 9973120.54 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hMerge="1">
                  <a:txBody>
                    <a:bodyPr/>
                    <a:lstStyle/>
                    <a:p>
                      <a:endParaRPr lang="es-ES"/>
                    </a:p>
                  </a:txBody>
                  <a:tcPr/>
                </a:tc>
                <a:tc hMerge="1">
                  <a:txBody>
                    <a:bodyPr/>
                    <a:lstStyle/>
                    <a:p>
                      <a:endParaRPr lang="es-ES"/>
                    </a:p>
                  </a:txBody>
                  <a:tcPr/>
                </a:tc>
                <a:tc hMerge="1">
                  <a:txBody>
                    <a:bodyPr/>
                    <a:lstStyle/>
                    <a:p>
                      <a:pPr marL="0" algn="ctr" defTabSz="914400" rtl="0" eaLnBrk="1" latinLnBrk="0" hangingPunct="1">
                        <a:lnSpc>
                          <a:spcPct val="107000"/>
                        </a:lnSpc>
                        <a:spcAft>
                          <a:spcPts val="800"/>
                        </a:spcAft>
                      </a:pP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hMerge="1">
                  <a:txBody>
                    <a:bodyPr/>
                    <a:lstStyle/>
                    <a:p>
                      <a:pPr marL="0" algn="ctr" defTabSz="914400" rtl="0" eaLnBrk="1" latinLnBrk="0" hangingPunct="1">
                        <a:lnSpc>
                          <a:spcPct val="107000"/>
                        </a:lnSpc>
                        <a:spcAft>
                          <a:spcPts val="800"/>
                        </a:spcAft>
                      </a:pP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extLst>
                  <a:ext uri="{0D108BD9-81ED-4DB2-BD59-A6C34878D82A}">
                    <a16:rowId xmlns:a16="http://schemas.microsoft.com/office/drawing/2014/main" val="10008"/>
                  </a:ext>
                </a:extLst>
              </a:tr>
              <a:tr h="442219">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Movimientos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Longitud de cola máximo (metros)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Longitud de cola futuro (metros)</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318.11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LOS_F</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322.07</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LOS_F</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Ingreso 2</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318.11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LOS_F</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322.07</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LOS_F</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60.63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LOS_B</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74.25</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Ingreso 2</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60.63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LOS_B</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74.25</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Ingreso 2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20.73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48.41</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Ingreso 2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20.73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48.41</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r h="221110">
                <a:tc gridSpan="5">
                  <a:txBody>
                    <a:bodyPr/>
                    <a:lstStyle/>
                    <a:p>
                      <a:pPr marL="0" indent="252095" algn="ctr" defTabSz="914400" rtl="0" eaLnBrk="1" latinLnBrk="0" hangingPunct="1">
                        <a:lnSpc>
                          <a:spcPct val="107000"/>
                        </a:lnSpc>
                        <a:spcAft>
                          <a:spcPts val="800"/>
                        </a:spcAft>
                      </a:pPr>
                      <a:r>
                        <a:rPr lang="es-EC" sz="1400" kern="1200" dirty="0">
                          <a:effectLst/>
                          <a:latin typeface="Times New Roman" panose="02020603050405020304" pitchFamily="18" charset="0"/>
                          <a:cs typeface="Times New Roman" panose="02020603050405020304" pitchFamily="18" charset="0"/>
                        </a:rPr>
                        <a:t>Intersección C (778624.95 E; 9973060.48 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hMerge="1">
                  <a:txBody>
                    <a:bodyPr/>
                    <a:lstStyle/>
                    <a:p>
                      <a:endParaRPr lang="es-ES"/>
                    </a:p>
                  </a:txBody>
                  <a:tcPr/>
                </a:tc>
                <a:tc hMerge="1">
                  <a:txBody>
                    <a:bodyPr/>
                    <a:lstStyle/>
                    <a:p>
                      <a:endParaRPr lang="es-ES"/>
                    </a:p>
                  </a:txBody>
                  <a:tcPr/>
                </a:tc>
                <a:tc hMerge="1">
                  <a:txBody>
                    <a:bodyPr/>
                    <a:lstStyle/>
                    <a:p>
                      <a:pPr marL="0" indent="252095" algn="l" defTabSz="914400" rtl="0" eaLnBrk="1" latinLnBrk="0" hangingPunct="1">
                        <a:lnSpc>
                          <a:spcPct val="107000"/>
                        </a:lnSpc>
                        <a:spcAft>
                          <a:spcPts val="800"/>
                        </a:spcAft>
                      </a:pP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hMerge="1">
                  <a:txBody>
                    <a:bodyPr/>
                    <a:lstStyle/>
                    <a:p>
                      <a:pPr marL="0" indent="252095" algn="l" defTabSz="914400" rtl="0" eaLnBrk="1" latinLnBrk="0" hangingPunct="1">
                        <a:lnSpc>
                          <a:spcPct val="107000"/>
                        </a:lnSpc>
                        <a:spcAft>
                          <a:spcPts val="800"/>
                        </a:spcAft>
                      </a:pP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extLst>
                  <a:ext uri="{0D108BD9-81ED-4DB2-BD59-A6C34878D82A}">
                    <a16:rowId xmlns:a16="http://schemas.microsoft.com/office/drawing/2014/main" val="10016"/>
                  </a:ext>
                </a:extLst>
              </a:tr>
              <a:tr h="442219">
                <a:tc>
                  <a:txBody>
                    <a:bodyPr/>
                    <a:lstStyle/>
                    <a:p>
                      <a:pPr marL="0" algn="l" defTabSz="914400" rtl="0" eaLnBrk="1" latinLnBrk="0" hangingPunct="1">
                        <a:lnSpc>
                          <a:spcPct val="107000"/>
                        </a:lnSpc>
                        <a:spcAft>
                          <a:spcPts val="800"/>
                        </a:spcAft>
                      </a:pPr>
                      <a:r>
                        <a:rPr lang="es-EC" sz="1400" kern="1200" dirty="0">
                          <a:effectLst/>
                          <a:latin typeface="Times New Roman" panose="02020603050405020304" pitchFamily="18" charset="0"/>
                          <a:cs typeface="Times New Roman" panose="02020603050405020304" pitchFamily="18" charset="0"/>
                        </a:rPr>
                        <a:t>Movimientos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Longitud de cola máximo (metros)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Longitud de cola futuro (metros)</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LOS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7"/>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76.13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78.46</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LOS_E</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8"/>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Ricardo Izurieta del C.</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76.13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78.46</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LOS_D</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19"/>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DMQ → E13</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76.13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LOS_B</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78.46</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0"/>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426.27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LOS_C</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510.10</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1"/>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Ricardo I.</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426.27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510.10</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LOS_C</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2"/>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Valle de los Chillos → E13</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426.27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510.10</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LOS_D</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3"/>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Ricardo Izurieta del C.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138.97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324.11</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LOS_E</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4"/>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Ricardo I. → Valle de los Chillos</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138.97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LOS_D</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324.11</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LOS_E</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5"/>
                  </a:ext>
                </a:extLst>
              </a:tr>
              <a:tr h="221110">
                <a:tc>
                  <a:txBody>
                    <a:bodyPr/>
                    <a:lstStyle/>
                    <a:p>
                      <a:pPr marL="0" algn="l" defTabSz="914400" rtl="0" eaLnBrk="1" latinLnBrk="0" hangingPunct="1">
                        <a:lnSpc>
                          <a:spcPct val="107000"/>
                        </a:lnSpc>
                        <a:spcAft>
                          <a:spcPts val="800"/>
                        </a:spcAft>
                      </a:pPr>
                      <a:r>
                        <a:rPr lang="es-EC" sz="1400" kern="1200">
                          <a:effectLst/>
                          <a:latin typeface="Times New Roman" panose="02020603050405020304" pitchFamily="18" charset="0"/>
                          <a:cs typeface="Times New Roman" panose="02020603050405020304" pitchFamily="18" charset="0"/>
                        </a:rPr>
                        <a:t>E13 → DMQ</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39.45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LOS_E</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51.87</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LOS_F</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6"/>
                  </a:ext>
                </a:extLst>
              </a:tr>
              <a:tr h="221110">
                <a:tc>
                  <a:txBody>
                    <a:bodyPr/>
                    <a:lstStyle/>
                    <a:p>
                      <a:pPr marL="0" algn="l" defTabSz="914400" rtl="0" eaLnBrk="1" latinLnBrk="0" hangingPunct="1">
                        <a:lnSpc>
                          <a:spcPct val="107000"/>
                        </a:lnSpc>
                        <a:spcAft>
                          <a:spcPts val="800"/>
                        </a:spcAft>
                      </a:pPr>
                      <a:r>
                        <a:rPr lang="es-EC" sz="1400" kern="1200" dirty="0">
                          <a:effectLst/>
                          <a:latin typeface="Times New Roman" panose="02020603050405020304" pitchFamily="18" charset="0"/>
                          <a:cs typeface="Times New Roman" panose="02020603050405020304" pitchFamily="18" charset="0"/>
                        </a:rPr>
                        <a:t>E13 → Valle de los Chillos</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39.45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LOS_D</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867" marR="45867" marT="0" marB="0"/>
                </a:tc>
                <a:tc>
                  <a:txBody>
                    <a:bodyPr/>
                    <a:lstStyle/>
                    <a:p>
                      <a:pPr algn="ctr">
                        <a:lnSpc>
                          <a:spcPct val="107000"/>
                        </a:lnSpc>
                        <a:spcAft>
                          <a:spcPts val="0"/>
                        </a:spcAft>
                      </a:pPr>
                      <a:r>
                        <a:rPr lang="es-EC" sz="1400" kern="1200">
                          <a:solidFill>
                            <a:schemeClr val="tx1"/>
                          </a:solidFill>
                          <a:effectLst/>
                          <a:latin typeface="Times New Roman" panose="02020603050405020304" pitchFamily="18" charset="0"/>
                          <a:ea typeface="+mn-ea"/>
                          <a:cs typeface="Times New Roman" panose="02020603050405020304" pitchFamily="18" charset="0"/>
                        </a:rPr>
                        <a:t>51.87</a:t>
                      </a:r>
                      <a:endParaRPr lang="es-ES" sz="140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kern="1200" dirty="0">
                          <a:solidFill>
                            <a:schemeClr val="tx1"/>
                          </a:solidFill>
                          <a:effectLst/>
                          <a:latin typeface="Times New Roman" panose="02020603050405020304" pitchFamily="18" charset="0"/>
                          <a:ea typeface="+mn-ea"/>
                          <a:cs typeface="Times New Roman" panose="02020603050405020304" pitchFamily="18" charset="0"/>
                        </a:rPr>
                        <a:t>LOS_E</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369951704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4399"/>
          </a:xfrm>
          <a:prstGeom prst="rect">
            <a:avLst/>
          </a:prstGeom>
        </p:spPr>
      </p:pic>
      <p:sp>
        <p:nvSpPr>
          <p:cNvPr id="16" name="Elipse 15"/>
          <p:cNvSpPr/>
          <p:nvPr/>
        </p:nvSpPr>
        <p:spPr>
          <a:xfrm>
            <a:off x="1115616" y="548680"/>
            <a:ext cx="584200" cy="5334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7" name="Elipse 16"/>
          <p:cNvSpPr/>
          <p:nvPr/>
        </p:nvSpPr>
        <p:spPr>
          <a:xfrm>
            <a:off x="4716016" y="4263752"/>
            <a:ext cx="584200" cy="5334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8" name="Elipse 17"/>
          <p:cNvSpPr/>
          <p:nvPr/>
        </p:nvSpPr>
        <p:spPr>
          <a:xfrm>
            <a:off x="5220072" y="5589240"/>
            <a:ext cx="584200" cy="5334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9" name="Rectángulo 18"/>
          <p:cNvSpPr/>
          <p:nvPr/>
        </p:nvSpPr>
        <p:spPr>
          <a:xfrm>
            <a:off x="611560" y="476672"/>
            <a:ext cx="495649"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a:t>
            </a:r>
            <a:endPar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ctángulo 19"/>
          <p:cNvSpPr/>
          <p:nvPr/>
        </p:nvSpPr>
        <p:spPr>
          <a:xfrm>
            <a:off x="4211960" y="4149080"/>
            <a:ext cx="471603" cy="707886"/>
          </a:xfrm>
          <a:prstGeom prst="rect">
            <a:avLst/>
          </a:prstGeom>
          <a:noFill/>
        </p:spPr>
        <p:txBody>
          <a:bodyPr wrap="none" lIns="91440" tIns="45720" rIns="91440" bIns="45720">
            <a:spAutoFit/>
          </a:bodyPr>
          <a:lstStyle/>
          <a:p>
            <a:pPr algn="ctr"/>
            <a:r>
              <a:rPr lang="es-E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t>
            </a:r>
          </a:p>
        </p:txBody>
      </p:sp>
      <p:sp>
        <p:nvSpPr>
          <p:cNvPr id="21" name="Rectángulo 20"/>
          <p:cNvSpPr/>
          <p:nvPr/>
        </p:nvSpPr>
        <p:spPr>
          <a:xfrm>
            <a:off x="4716016" y="5457418"/>
            <a:ext cx="455574" cy="707886"/>
          </a:xfrm>
          <a:prstGeom prst="rect">
            <a:avLst/>
          </a:prstGeom>
          <a:noFill/>
        </p:spPr>
        <p:txBody>
          <a:bodyPr wrap="none" lIns="91440" tIns="45720" rIns="91440" bIns="45720">
            <a:spAutoFit/>
          </a:bodyPr>
          <a:lstStyle/>
          <a:p>
            <a:pPr algn="ctr"/>
            <a:r>
              <a:rPr lang="es-E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t>
            </a:r>
            <a:endParaRPr lang="es-E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631713846"/>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260649"/>
            <a:ext cx="3457573" cy="830512"/>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Valor Total de la Longitud de cola </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895003182"/>
              </p:ext>
            </p:extLst>
          </p:nvPr>
        </p:nvGraphicFramePr>
        <p:xfrm>
          <a:off x="1395200" y="2970634"/>
          <a:ext cx="6909199" cy="913131"/>
        </p:xfrm>
        <a:graphic>
          <a:graphicData uri="http://schemas.openxmlformats.org/drawingml/2006/table">
            <a:tbl>
              <a:tblPr firstRow="1" firstCol="1" bandRow="1">
                <a:tableStyleId>{BC89EF96-8CEA-46FF-86C4-4CE0E7609802}</a:tableStyleId>
              </a:tblPr>
              <a:tblGrid>
                <a:gridCol w="710184">
                  <a:extLst>
                    <a:ext uri="{9D8B030D-6E8A-4147-A177-3AD203B41FA5}">
                      <a16:colId xmlns:a16="http://schemas.microsoft.com/office/drawing/2014/main" val="20000"/>
                    </a:ext>
                  </a:extLst>
                </a:gridCol>
                <a:gridCol w="1403286">
                  <a:extLst>
                    <a:ext uri="{9D8B030D-6E8A-4147-A177-3AD203B41FA5}">
                      <a16:colId xmlns:a16="http://schemas.microsoft.com/office/drawing/2014/main" val="20001"/>
                    </a:ext>
                  </a:extLst>
                </a:gridCol>
                <a:gridCol w="1403286">
                  <a:extLst>
                    <a:ext uri="{9D8B030D-6E8A-4147-A177-3AD203B41FA5}">
                      <a16:colId xmlns:a16="http://schemas.microsoft.com/office/drawing/2014/main" val="20002"/>
                    </a:ext>
                  </a:extLst>
                </a:gridCol>
                <a:gridCol w="1192784">
                  <a:extLst>
                    <a:ext uri="{9D8B030D-6E8A-4147-A177-3AD203B41FA5}">
                      <a16:colId xmlns:a16="http://schemas.microsoft.com/office/drawing/2014/main" val="20003"/>
                    </a:ext>
                  </a:extLst>
                </a:gridCol>
                <a:gridCol w="1435437">
                  <a:extLst>
                    <a:ext uri="{9D8B030D-6E8A-4147-A177-3AD203B41FA5}">
                      <a16:colId xmlns:a16="http://schemas.microsoft.com/office/drawing/2014/main" val="20004"/>
                    </a:ext>
                  </a:extLst>
                </a:gridCol>
                <a:gridCol w="764222">
                  <a:extLst>
                    <a:ext uri="{9D8B030D-6E8A-4147-A177-3AD203B41FA5}">
                      <a16:colId xmlns:a16="http://schemas.microsoft.com/office/drawing/2014/main" val="20005"/>
                    </a:ext>
                  </a:extLst>
                </a:gridCol>
              </a:tblGrid>
              <a:tr h="190500">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DMQ-V. Chillos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Ingreso1 S.B.</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Ricardo </a:t>
                      </a:r>
                      <a:r>
                        <a:rPr lang="es-EC" sz="1400" dirty="0" smtClean="0">
                          <a:effectLst/>
                          <a:latin typeface="Times New Roman" panose="02020603050405020304" pitchFamily="18" charset="0"/>
                          <a:cs typeface="Times New Roman" panose="02020603050405020304" pitchFamily="18" charset="0"/>
                        </a:rPr>
                        <a:t>Izurieta</a:t>
                      </a:r>
                      <a:r>
                        <a:rPr lang="es-EC" sz="1400" baseline="0" dirty="0" smtClean="0">
                          <a:effectLst/>
                          <a:latin typeface="Times New Roman" panose="02020603050405020304" pitchFamily="18" charset="0"/>
                          <a:cs typeface="Times New Roman" panose="02020603050405020304" pitchFamily="18" charset="0"/>
                        </a:rPr>
                        <a:t> del Castillo</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E13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Actual</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1308.44 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609.69 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104.50 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138.97 m</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39.45 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Futuro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C" sz="1400" kern="1200" dirty="0" smtClean="0">
                          <a:effectLst/>
                        </a:rPr>
                        <a:t>1744.30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724.20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226.82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324.11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51.87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32499003"/>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3031156"/>
            <a:ext cx="5641915" cy="792087"/>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S" sz="2500" dirty="0">
                <a:latin typeface="Times New Roman" panose="02020603050405020304" pitchFamily="18" charset="0"/>
                <a:cs typeface="Times New Roman" panose="02020603050405020304" pitchFamily="18" charset="0"/>
              </a:rPr>
              <a:t>Contaminación y </a:t>
            </a:r>
            <a:r>
              <a:rPr lang="es-ES" sz="2500" dirty="0" smtClean="0">
                <a:latin typeface="Times New Roman" panose="02020603050405020304" pitchFamily="18" charset="0"/>
                <a:cs typeface="Times New Roman" panose="02020603050405020304" pitchFamily="18" charset="0"/>
              </a:rPr>
              <a:t>Consumo </a:t>
            </a:r>
            <a:r>
              <a:rPr lang="es-ES" sz="2500" dirty="0">
                <a:latin typeface="Times New Roman" panose="02020603050405020304" pitchFamily="18" charset="0"/>
                <a:cs typeface="Times New Roman" panose="02020603050405020304" pitchFamily="18" charset="0"/>
              </a:rPr>
              <a:t>de C</a:t>
            </a:r>
            <a:r>
              <a:rPr lang="es-ES" sz="2500" dirty="0" smtClean="0">
                <a:latin typeface="Times New Roman" panose="02020603050405020304" pitchFamily="18" charset="0"/>
                <a:cs typeface="Times New Roman" panose="02020603050405020304" pitchFamily="18" charset="0"/>
              </a:rPr>
              <a:t>ombustible</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51717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457573" cy="58102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Huella de Carbono</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4749390" y="3398016"/>
            <a:ext cx="3960440" cy="3456384"/>
          </a:xfrm>
          <a:prstGeom prst="rect">
            <a:avLst/>
          </a:prstGeom>
        </p:spPr>
      </p:pic>
      <p:sp>
        <p:nvSpPr>
          <p:cNvPr id="2" name="Rectángulo 1"/>
          <p:cNvSpPr/>
          <p:nvPr/>
        </p:nvSpPr>
        <p:spPr>
          <a:xfrm>
            <a:off x="1345017" y="1359560"/>
            <a:ext cx="4955175" cy="3139321"/>
          </a:xfrm>
          <a:prstGeom prst="rect">
            <a:avLst/>
          </a:prstGeom>
        </p:spPr>
        <p:txBody>
          <a:bodyPr wrap="square">
            <a:spAutoFit/>
          </a:bodyPr>
          <a:lstStyle/>
          <a:p>
            <a:r>
              <a:rPr lang="es-EC" b="1" dirty="0"/>
              <a:t>Alcance 1.</a:t>
            </a:r>
            <a:r>
              <a:rPr lang="es-EC" dirty="0"/>
              <a:t> Emisiones directas por ejemplo:</a:t>
            </a:r>
            <a:endParaRPr lang="es-ES" dirty="0"/>
          </a:p>
          <a:p>
            <a:pPr lvl="0"/>
            <a:r>
              <a:rPr lang="es-EC" dirty="0"/>
              <a:t>- Consumo de gasolina (combustión móvil)</a:t>
            </a:r>
            <a:endParaRPr lang="es-ES" dirty="0"/>
          </a:p>
          <a:p>
            <a:pPr lvl="0"/>
            <a:r>
              <a:rPr lang="es-EC" dirty="0"/>
              <a:t>- Consumo de diésel (combustión móvil)</a:t>
            </a:r>
            <a:endParaRPr lang="es-ES" dirty="0"/>
          </a:p>
          <a:p>
            <a:r>
              <a:rPr lang="es-EC" b="1" dirty="0"/>
              <a:t>Alcance 2.</a:t>
            </a:r>
            <a:r>
              <a:rPr lang="es-EC" dirty="0"/>
              <a:t> Emisiones indirectas por energía por ejemplo:</a:t>
            </a:r>
            <a:endParaRPr lang="es-ES" dirty="0"/>
          </a:p>
          <a:p>
            <a:pPr lvl="0"/>
            <a:r>
              <a:rPr lang="es-EC" dirty="0"/>
              <a:t>- Consumo de energía eléctrica</a:t>
            </a:r>
            <a:endParaRPr lang="es-ES" dirty="0"/>
          </a:p>
          <a:p>
            <a:r>
              <a:rPr lang="es-EC" b="1" dirty="0"/>
              <a:t>Alcance 3.</a:t>
            </a:r>
            <a:r>
              <a:rPr lang="es-EC" dirty="0"/>
              <a:t> Otras emisiones indirectas por ejemplo:</a:t>
            </a:r>
            <a:endParaRPr lang="es-ES" dirty="0"/>
          </a:p>
          <a:p>
            <a:pPr lvl="0"/>
            <a:r>
              <a:rPr lang="es-EC" dirty="0"/>
              <a:t>- Consumo/uso de materiales y productos</a:t>
            </a:r>
            <a:endParaRPr lang="es-ES" dirty="0"/>
          </a:p>
          <a:p>
            <a:pPr lvl="0"/>
            <a:r>
              <a:rPr lang="es-EC" dirty="0"/>
              <a:t>- Uso de transporte público</a:t>
            </a:r>
            <a:endParaRPr lang="es-ES" dirty="0"/>
          </a:p>
          <a:p>
            <a:pPr lvl="0"/>
            <a:r>
              <a:rPr lang="es-EC" dirty="0"/>
              <a:t>- Generación de residuos solidos </a:t>
            </a:r>
            <a:endParaRPr lang="es-ES" dirty="0"/>
          </a:p>
          <a:p>
            <a:r>
              <a:rPr lang="es-EC" dirty="0"/>
              <a:t>- Construcción de obras civiles</a:t>
            </a:r>
          </a:p>
        </p:txBody>
      </p:sp>
    </p:spTree>
    <p:extLst>
      <p:ext uri="{BB962C8B-B14F-4D97-AF65-F5344CB8AC3E}">
        <p14:creationId xmlns:p14="http://schemas.microsoft.com/office/powerpoint/2010/main" val="636221041"/>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24621" y="260649"/>
            <a:ext cx="5731755" cy="1224135"/>
          </a:xfrm>
        </p:spPr>
        <p:txBody>
          <a:bodyPr>
            <a:noAutofit/>
          </a:bodyPr>
          <a:lstStyle/>
          <a:p>
            <a:pPr algn="ctr"/>
            <a:r>
              <a:rPr lang="es-EC" sz="2500" dirty="0" smtClean="0">
                <a:latin typeface="Times New Roman" panose="02020603050405020304" pitchFamily="18" charset="0"/>
                <a:cs typeface="Times New Roman" panose="02020603050405020304" pitchFamily="18" charset="0"/>
              </a:rPr>
              <a:t>Contaminación y Consumo de Combustible del año 2017 y su Proyección para el año 2037</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graphicFrame>
        <p:nvGraphicFramePr>
          <p:cNvPr id="10" name="Gráfico 9"/>
          <p:cNvGraphicFramePr/>
          <p:nvPr>
            <p:extLst>
              <p:ext uri="{D42A27DB-BD31-4B8C-83A1-F6EECF244321}">
                <p14:modId xmlns:p14="http://schemas.microsoft.com/office/powerpoint/2010/main" val="1507086022"/>
              </p:ext>
            </p:extLst>
          </p:nvPr>
        </p:nvGraphicFramePr>
        <p:xfrm>
          <a:off x="1842917" y="1844824"/>
          <a:ext cx="6495162" cy="45365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0826435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3192274"/>
            <a:ext cx="5641915" cy="46985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500" dirty="0" smtClean="0">
                <a:latin typeface="Times New Roman" panose="02020603050405020304" pitchFamily="18" charset="0"/>
                <a:cs typeface="Times New Roman" panose="02020603050405020304" pitchFamily="18" charset="0"/>
              </a:rPr>
              <a:t>Propuestas de Solución</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5179978"/>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339752" y="366239"/>
            <a:ext cx="5832648" cy="830513"/>
          </a:xfrm>
        </p:spPr>
        <p:txBody>
          <a:bodyPr>
            <a:noAutofit/>
          </a:bodyPr>
          <a:lstStyle/>
          <a:p>
            <a:r>
              <a:rPr lang="es-EC" sz="2500" dirty="0" smtClean="0">
                <a:latin typeface="Times New Roman" panose="02020603050405020304" pitchFamily="18" charset="0"/>
                <a:cs typeface="Times New Roman" panose="02020603050405020304" pitchFamily="18" charset="0"/>
              </a:rPr>
              <a:t>Alternativa </a:t>
            </a:r>
            <a:r>
              <a:rPr lang="es-EC" sz="2500" dirty="0">
                <a:latin typeface="Times New Roman" panose="02020603050405020304" pitchFamily="18" charset="0"/>
                <a:cs typeface="Times New Roman" panose="02020603050405020304" pitchFamily="18" charset="0"/>
              </a:rPr>
              <a:t>1: </a:t>
            </a:r>
            <a:r>
              <a:rPr lang="es-EC" sz="2500" dirty="0" smtClean="0">
                <a:latin typeface="Times New Roman" panose="02020603050405020304" pitchFamily="18" charset="0"/>
                <a:cs typeface="Times New Roman" panose="02020603050405020304" pitchFamily="18" charset="0"/>
              </a:rPr>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a:t>
            </a:r>
            <a:r>
              <a:rPr lang="es-EC" sz="2500" dirty="0">
                <a:latin typeface="Times New Roman" panose="02020603050405020304" pitchFamily="18" charset="0"/>
                <a:cs typeface="Times New Roman" panose="02020603050405020304" pitchFamily="18" charset="0"/>
              </a:rPr>
              <a:t>en los ciclos de </a:t>
            </a:r>
            <a:r>
              <a:rPr lang="es-EC" sz="2500" dirty="0" smtClean="0">
                <a:latin typeface="Times New Roman" panose="02020603050405020304" pitchFamily="18" charset="0"/>
                <a:cs typeface="Times New Roman" panose="02020603050405020304" pitchFamily="18" charset="0"/>
              </a:rPr>
              <a:t>semáforos</a:t>
            </a:r>
            <a:endParaRPr lang="es-ES" sz="25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1115616" y="1502928"/>
                <a:ext cx="7056784" cy="4683142"/>
              </a:xfrm>
              <a:prstGeom prst="rect">
                <a:avLst/>
              </a:prstGeom>
            </p:spPr>
            <p:txBody>
              <a:bodyPr wrap="square">
                <a:spAutoFit/>
              </a:bodyPr>
              <a:lstStyle/>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𝑉𝑃</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100</m:t>
                          </m:r>
                        </m:num>
                        <m:den>
                          <m:r>
                            <a:rPr lang="es-EC" i="1">
                              <a:effectLst/>
                              <a:latin typeface="Cambria Math" panose="02040503050406030204" pitchFamily="18" charset="0"/>
                              <a:ea typeface="Calibri" panose="020F0502020204030204" pitchFamily="34" charset="0"/>
                              <a:cs typeface="Arial" panose="020B0604020202020204" pitchFamily="34" charset="0"/>
                            </a:rPr>
                            <m:t>100+</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𝐸</m:t>
                                  </m:r>
                                </m:e>
                                <m:sub>
                                  <m:r>
                                    <a:rPr lang="es-EC" i="1">
                                      <a:effectLst/>
                                      <a:latin typeface="Cambria Math" panose="02040503050406030204" pitchFamily="18" charset="0"/>
                                      <a:ea typeface="Calibri" panose="020F0502020204030204" pitchFamily="34" charset="0"/>
                                      <a:cs typeface="Arial" panose="020B0604020202020204" pitchFamily="34" charset="0"/>
                                    </a:rPr>
                                    <m:t>𝐶</m:t>
                                  </m:r>
                                </m:sub>
                              </m:sSub>
                              <m:r>
                                <a:rPr lang="es-EC" i="1">
                                  <a:effectLst/>
                                  <a:latin typeface="Cambria Math" panose="02040503050406030204" pitchFamily="18" charset="0"/>
                                  <a:ea typeface="Calibri" panose="020F0502020204030204" pitchFamily="34" charset="0"/>
                                  <a:cs typeface="Arial" panose="020B0604020202020204" pitchFamily="34" charset="0"/>
                                </a:rPr>
                                <m:t>−1</m:t>
                              </m:r>
                            </m:e>
                          </m:d>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𝐸</m:t>
                                  </m:r>
                                </m:e>
                                <m:sub>
                                  <m:r>
                                    <a:rPr lang="es-EC" i="1">
                                      <a:effectLst/>
                                      <a:latin typeface="Cambria Math" panose="02040503050406030204" pitchFamily="18" charset="0"/>
                                      <a:ea typeface="Calibri" panose="020F0502020204030204" pitchFamily="34" charset="0"/>
                                      <a:cs typeface="Arial" panose="020B0604020202020204" pitchFamily="34" charset="0"/>
                                    </a:rPr>
                                    <m:t>𝐵</m:t>
                                  </m:r>
                                </m:sub>
                              </m:sSub>
                              <m:r>
                                <a:rPr lang="es-EC" i="1">
                                  <a:effectLst/>
                                  <a:latin typeface="Cambria Math" panose="02040503050406030204" pitchFamily="18" charset="0"/>
                                  <a:ea typeface="Calibri" panose="020F0502020204030204" pitchFamily="34" charset="0"/>
                                  <a:cs typeface="Arial" panose="020B0604020202020204" pitchFamily="34" charset="0"/>
                                </a:rPr>
                                <m:t>−1</m:t>
                              </m:r>
                            </m:e>
                          </m:d>
                        </m:den>
                      </m:f>
                    </m:oMath>
                  </m:oMathPara>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Donde:</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cs typeface="Times New Roman" panose="02020603050405020304" pitchFamily="18" charset="0"/>
                  </a:rPr>
                  <a:t>f</a:t>
                </a:r>
                <a:r>
                  <a:rPr lang="es-EC" baseline="-25000" dirty="0" err="1">
                    <a:effectLst/>
                    <a:latin typeface="Times New Roman" panose="02020603050405020304" pitchFamily="18" charset="0"/>
                    <a:ea typeface="Calibri" panose="020F0502020204030204" pitchFamily="34" charset="0"/>
                    <a:cs typeface="Times New Roman" panose="02020603050405020304" pitchFamily="18" charset="0"/>
                  </a:rPr>
                  <a:t>VP</a:t>
                </a:r>
                <a:r>
                  <a:rPr lang="es-EC"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C" dirty="0">
                    <a:effectLst/>
                    <a:latin typeface="Times New Roman" panose="02020603050405020304" pitchFamily="18" charset="0"/>
                    <a:ea typeface="Calibri" panose="020F0502020204030204" pitchFamily="34" charset="0"/>
                    <a:cs typeface="Times New Roman" panose="02020603050405020304" pitchFamily="18" charset="0"/>
                  </a:rPr>
                  <a:t>= Factor de ajuste por efecto de vehículos pesados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P</a:t>
                </a:r>
                <a:r>
                  <a:rPr lang="es-EC" baseline="-25000" dirty="0">
                    <a:effectLst/>
                    <a:latin typeface="Times New Roman" panose="02020603050405020304" pitchFamily="18" charset="0"/>
                    <a:ea typeface="Calibri" panose="020F0502020204030204" pitchFamily="34" charset="0"/>
                    <a:cs typeface="Times New Roman" panose="02020603050405020304" pitchFamily="18" charset="0"/>
                  </a:rPr>
                  <a:t>C</a:t>
                </a:r>
                <a:r>
                  <a:rPr lang="es-EC" dirty="0">
                    <a:effectLst/>
                    <a:latin typeface="Times New Roman" panose="02020603050405020304" pitchFamily="18" charset="0"/>
                    <a:ea typeface="Calibri" panose="020F0502020204030204" pitchFamily="34" charset="0"/>
                    <a:cs typeface="Times New Roman" panose="02020603050405020304" pitchFamily="18" charset="0"/>
                  </a:rPr>
                  <a:t> = Porcentaje de camiones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P</a:t>
                </a:r>
                <a:r>
                  <a:rPr lang="es-EC" baseline="-25000" dirty="0">
                    <a:effectLst/>
                    <a:latin typeface="Times New Roman" panose="02020603050405020304" pitchFamily="18" charset="0"/>
                    <a:ea typeface="Calibri" panose="020F0502020204030204" pitchFamily="34" charset="0"/>
                    <a:cs typeface="Times New Roman" panose="02020603050405020304" pitchFamily="18" charset="0"/>
                  </a:rPr>
                  <a:t>B</a:t>
                </a:r>
                <a:r>
                  <a:rPr lang="es-EC" dirty="0">
                    <a:effectLst/>
                    <a:latin typeface="Times New Roman" panose="02020603050405020304" pitchFamily="18" charset="0"/>
                    <a:ea typeface="Calibri" panose="020F0502020204030204" pitchFamily="34" charset="0"/>
                    <a:cs typeface="Times New Roman" panose="02020603050405020304" pitchFamily="18" charset="0"/>
                  </a:rPr>
                  <a:t> = Porcentaje de autobuses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E</a:t>
                </a:r>
                <a:r>
                  <a:rPr lang="es-EC" baseline="-25000" dirty="0">
                    <a:effectLst/>
                    <a:latin typeface="Times New Roman" panose="02020603050405020304" pitchFamily="18" charset="0"/>
                    <a:ea typeface="Calibri" panose="020F0502020204030204" pitchFamily="34" charset="0"/>
                    <a:cs typeface="Times New Roman" panose="02020603050405020304" pitchFamily="18" charset="0"/>
                  </a:rPr>
                  <a:t>C</a:t>
                </a:r>
                <a:r>
                  <a:rPr lang="es-EC" dirty="0">
                    <a:effectLst/>
                    <a:latin typeface="Times New Roman" panose="02020603050405020304" pitchFamily="18" charset="0"/>
                    <a:ea typeface="Calibri" panose="020F0502020204030204" pitchFamily="34" charset="0"/>
                    <a:cs typeface="Times New Roman" panose="02020603050405020304" pitchFamily="18" charset="0"/>
                  </a:rPr>
                  <a:t> = Automóviles equivalentes a un camión</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E</a:t>
                </a:r>
                <a:r>
                  <a:rPr lang="es-EC" baseline="-25000" dirty="0">
                    <a:effectLst/>
                    <a:latin typeface="Times New Roman" panose="02020603050405020304" pitchFamily="18" charset="0"/>
                    <a:ea typeface="Calibri" panose="020F0502020204030204" pitchFamily="34" charset="0"/>
                    <a:cs typeface="Times New Roman" panose="02020603050405020304" pitchFamily="18" charset="0"/>
                  </a:rPr>
                  <a:t>B</a:t>
                </a:r>
                <a:r>
                  <a:rPr lang="es-EC" dirty="0">
                    <a:effectLst/>
                    <a:latin typeface="Times New Roman" panose="02020603050405020304" pitchFamily="18" charset="0"/>
                    <a:ea typeface="Calibri" panose="020F0502020204030204" pitchFamily="34" charset="0"/>
                    <a:cs typeface="Times New Roman" panose="02020603050405020304" pitchFamily="18" charset="0"/>
                  </a:rPr>
                  <a:t> = Automóviles equivalentes a un </a:t>
                </a:r>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autobús</a:t>
                </a:r>
              </a:p>
              <a:p>
                <a:pPr indent="252095" algn="just">
                  <a:lnSpc>
                    <a:spcPct val="150000"/>
                  </a:lnSpc>
                  <a:spcAft>
                    <a:spcPts val="0"/>
                  </a:spcAft>
                </a:pP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𝑓</m:t>
                          </m:r>
                        </m:e>
                        <m:sub>
                          <m:r>
                            <a:rPr lang="es-EC" i="1">
                              <a:latin typeface="Cambria Math" panose="02040503050406030204" pitchFamily="18" charset="0"/>
                              <a:ea typeface="Calibri" panose="020F0502020204030204" pitchFamily="34" charset="0"/>
                              <a:cs typeface="Arial" panose="020B0604020202020204" pitchFamily="34" charset="0"/>
                            </a:rPr>
                            <m:t>𝑉𝑃</m:t>
                          </m:r>
                        </m:sub>
                      </m:sSub>
                      <m:r>
                        <a:rPr lang="es-EC" i="1">
                          <a:latin typeface="Cambria Math" panose="02040503050406030204" pitchFamily="18" charset="0"/>
                          <a:ea typeface="Calibri" panose="020F0502020204030204" pitchFamily="34" charset="0"/>
                          <a:cs typeface="Arial" panose="020B0604020202020204" pitchFamily="34" charset="0"/>
                        </a:rPr>
                        <m:t>=</m:t>
                      </m:r>
                      <m:r>
                        <a:rPr lang="es-EC" b="0" i="1" smtClean="0">
                          <a:latin typeface="Cambria Math" panose="02040503050406030204" pitchFamily="18" charset="0"/>
                          <a:ea typeface="Calibri" panose="020F0502020204030204" pitchFamily="34" charset="0"/>
                          <a:cs typeface="Arial" panose="020B0604020202020204" pitchFamily="34" charset="0"/>
                        </a:rPr>
                        <m:t>0.925 (</m:t>
                      </m:r>
                      <m:r>
                        <a:rPr lang="es-EC" b="0" i="1" smtClean="0">
                          <a:latin typeface="Cambria Math" panose="02040503050406030204" pitchFamily="18" charset="0"/>
                          <a:ea typeface="Calibri" panose="020F0502020204030204" pitchFamily="34" charset="0"/>
                          <a:cs typeface="Arial" panose="020B0604020202020204" pitchFamily="34" charset="0"/>
                        </a:rPr>
                        <m:t>𝐸𝑛</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𝑑𝑖𝑟𝑒𝑐𝑐𝑖</m:t>
                      </m:r>
                      <m:r>
                        <a:rPr lang="es-EC" b="0" i="1" smtClean="0">
                          <a:latin typeface="Cambria Math" panose="02040503050406030204" pitchFamily="18" charset="0"/>
                          <a:ea typeface="Calibri" panose="020F0502020204030204" pitchFamily="34" charset="0"/>
                          <a:cs typeface="Arial" panose="020B0604020202020204" pitchFamily="34" charset="0"/>
                        </a:rPr>
                        <m:t>ó</m:t>
                      </m:r>
                      <m:r>
                        <a:rPr lang="es-EC" b="0" i="1" smtClean="0">
                          <a:latin typeface="Cambria Math" panose="02040503050406030204" pitchFamily="18" charset="0"/>
                          <a:ea typeface="Calibri" panose="020F0502020204030204" pitchFamily="34" charset="0"/>
                          <a:cs typeface="Arial" panose="020B0604020202020204" pitchFamily="34" charset="0"/>
                        </a:rPr>
                        <m:t>𝑛</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𝑎𝑙</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𝑉𝑎𝑙𝑙𝑒</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𝑑𝑒</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𝑙𝑜𝑠</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𝐶h𝑖𝑙𝑙𝑜𝑠</m:t>
                      </m:r>
                      <m:r>
                        <a:rPr lang="es-EC" b="0" i="1"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s-E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𝑓</m:t>
                          </m:r>
                        </m:e>
                        <m:sub>
                          <m:r>
                            <a:rPr lang="es-EC" i="1">
                              <a:latin typeface="Cambria Math" panose="02040503050406030204" pitchFamily="18" charset="0"/>
                              <a:ea typeface="Calibri" panose="020F0502020204030204" pitchFamily="34" charset="0"/>
                              <a:cs typeface="Arial" panose="020B0604020202020204" pitchFamily="34" charset="0"/>
                            </a:rPr>
                            <m:t>𝑉𝑃</m:t>
                          </m:r>
                        </m:sub>
                      </m:sSub>
                      <m:r>
                        <a:rPr lang="es-EC" i="1">
                          <a:latin typeface="Cambria Math" panose="02040503050406030204" pitchFamily="18" charset="0"/>
                          <a:ea typeface="Calibri" panose="020F0502020204030204" pitchFamily="34" charset="0"/>
                          <a:cs typeface="Arial" panose="020B0604020202020204" pitchFamily="34" charset="0"/>
                        </a:rPr>
                        <m:t>=</m:t>
                      </m:r>
                      <m:r>
                        <a:rPr lang="es-EC" b="0" i="1" smtClean="0">
                          <a:latin typeface="Cambria Math" panose="02040503050406030204" pitchFamily="18" charset="0"/>
                          <a:ea typeface="Calibri" panose="020F0502020204030204" pitchFamily="34" charset="0"/>
                          <a:cs typeface="Arial" panose="020B0604020202020204" pitchFamily="34" charset="0"/>
                        </a:rPr>
                        <m:t>0.947 (</m:t>
                      </m:r>
                      <m:r>
                        <a:rPr lang="es-EC" b="0" i="1" smtClean="0">
                          <a:latin typeface="Cambria Math" panose="02040503050406030204" pitchFamily="18" charset="0"/>
                          <a:ea typeface="Calibri" panose="020F0502020204030204" pitchFamily="34" charset="0"/>
                          <a:cs typeface="Arial" panose="020B0604020202020204" pitchFamily="34" charset="0"/>
                        </a:rPr>
                        <m:t>𝐸𝑛</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𝑑𝑖𝑟𝑒𝑐𝑐𝑖</m:t>
                      </m:r>
                      <m:r>
                        <a:rPr lang="es-EC" b="0" i="1" smtClean="0">
                          <a:latin typeface="Cambria Math" panose="02040503050406030204" pitchFamily="18" charset="0"/>
                          <a:ea typeface="Calibri" panose="020F0502020204030204" pitchFamily="34" charset="0"/>
                          <a:cs typeface="Arial" panose="020B0604020202020204" pitchFamily="34" charset="0"/>
                        </a:rPr>
                        <m:t>ó</m:t>
                      </m:r>
                      <m:r>
                        <a:rPr lang="es-EC" b="0" i="1" smtClean="0">
                          <a:latin typeface="Cambria Math" panose="02040503050406030204" pitchFamily="18" charset="0"/>
                          <a:ea typeface="Calibri" panose="020F0502020204030204" pitchFamily="34" charset="0"/>
                          <a:cs typeface="Arial" panose="020B0604020202020204" pitchFamily="34" charset="0"/>
                        </a:rPr>
                        <m:t>𝑛</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𝑎𝑙</m:t>
                      </m:r>
                      <m:r>
                        <a:rPr lang="es-EC" b="0" i="1" smtClean="0">
                          <a:latin typeface="Cambria Math" panose="02040503050406030204" pitchFamily="18" charset="0"/>
                          <a:ea typeface="Calibri" panose="020F0502020204030204" pitchFamily="34" charset="0"/>
                          <a:cs typeface="Arial" panose="020B0604020202020204" pitchFamily="34" charset="0"/>
                        </a:rPr>
                        <m:t> </m:t>
                      </m:r>
                      <m:r>
                        <a:rPr lang="es-EC" b="0" i="1" smtClean="0">
                          <a:latin typeface="Cambria Math" panose="02040503050406030204" pitchFamily="18" charset="0"/>
                          <a:ea typeface="Calibri" panose="020F0502020204030204" pitchFamily="34" charset="0"/>
                          <a:cs typeface="Arial" panose="020B0604020202020204" pitchFamily="34" charset="0"/>
                        </a:rPr>
                        <m:t>𝐷𝑀𝑄</m:t>
                      </m:r>
                      <m:r>
                        <a:rPr lang="es-EC" b="0" i="1" smtClean="0">
                          <a:latin typeface="Cambria Math" panose="02040503050406030204" pitchFamily="18" charset="0"/>
                          <a:ea typeface="Calibri" panose="020F0502020204030204" pitchFamily="34" charset="0"/>
                          <a:cs typeface="Arial" panose="020B0604020202020204" pitchFamily="34" charset="0"/>
                        </a:rPr>
                        <m:t>)</m:t>
                      </m:r>
                    </m:oMath>
                  </m:oMathPara>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115616" y="1502928"/>
                <a:ext cx="7056784" cy="4683142"/>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233879877"/>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1086835" y="1087893"/>
                <a:ext cx="7416824" cy="5212966"/>
              </a:xfrm>
              <a:prstGeom prst="rect">
                <a:avLst/>
              </a:prstGeom>
            </p:spPr>
            <p:txBody>
              <a:bodyPr wrap="square">
                <a:spAutoFit/>
              </a:bodyPr>
              <a:lstStyle/>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𝐴𝐷𝐸</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𝑉𝐻𝑀𝐷</m:t>
                          </m:r>
                        </m:num>
                        <m:den>
                          <m:r>
                            <a:rPr lang="es-EC" i="1">
                              <a:effectLst/>
                              <a:latin typeface="Cambria Math" panose="02040503050406030204" pitchFamily="18" charset="0"/>
                              <a:ea typeface="Calibri" panose="020F0502020204030204" pitchFamily="34" charset="0"/>
                              <a:cs typeface="Arial" panose="020B0604020202020204" pitchFamily="34" charset="0"/>
                            </a:rPr>
                            <m:t>𝐹𝐻𝑀𝐷</m:t>
                          </m:r>
                        </m:den>
                      </m:f>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m:t>
                              </m:r>
                            </m:num>
                            <m:den>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𝑃𝐶</m:t>
                                  </m:r>
                                </m:sub>
                              </m:sSub>
                            </m:den>
                          </m:f>
                        </m:e>
                      </m:d>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𝐸</m:t>
                          </m:r>
                        </m:e>
                        <m:sub>
                          <m:r>
                            <a:rPr lang="es-EC" i="1">
                              <a:effectLst/>
                              <a:latin typeface="Cambria Math" panose="02040503050406030204" pitchFamily="18" charset="0"/>
                              <a:ea typeface="Calibri" panose="020F0502020204030204" pitchFamily="34" charset="0"/>
                              <a:cs typeface="Arial" panose="020B0604020202020204" pitchFamily="34" charset="0"/>
                            </a:rPr>
                            <m:t>𝑉</m:t>
                          </m:r>
                        </m:sub>
                      </m:sSub>
                    </m:oMath>
                  </m:oMathPara>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Donde:</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cs typeface="Times New Roman" panose="02020603050405020304" pitchFamily="18" charset="0"/>
                  </a:rPr>
                  <a:t>q</a:t>
                </a:r>
                <a:r>
                  <a:rPr lang="es-EC" baseline="-25000" dirty="0" err="1">
                    <a:effectLst/>
                    <a:latin typeface="Times New Roman" panose="02020603050405020304" pitchFamily="18" charset="0"/>
                    <a:ea typeface="Calibri" panose="020F0502020204030204" pitchFamily="34" charset="0"/>
                    <a:cs typeface="Times New Roman" panose="02020603050405020304" pitchFamily="18" charset="0"/>
                  </a:rPr>
                  <a:t>ADE</a:t>
                </a:r>
                <a:r>
                  <a:rPr lang="es-EC" dirty="0">
                    <a:effectLst/>
                    <a:latin typeface="Times New Roman" panose="02020603050405020304" pitchFamily="18" charset="0"/>
                    <a:ea typeface="Calibri" panose="020F0502020204030204" pitchFamily="34" charset="0"/>
                    <a:cs typeface="Times New Roman" panose="02020603050405020304" pitchFamily="18" charset="0"/>
                  </a:rPr>
                  <a:t> = Flujos de automóviles directos equivalentes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cs typeface="Times New Roman" panose="02020603050405020304" pitchFamily="18" charset="0"/>
                  </a:rPr>
                  <a:t>Ev</a:t>
                </a:r>
                <a:r>
                  <a:rPr lang="es-EC" dirty="0">
                    <a:effectLst/>
                    <a:latin typeface="Times New Roman" panose="02020603050405020304" pitchFamily="18" charset="0"/>
                    <a:ea typeface="Calibri" panose="020F0502020204030204" pitchFamily="34" charset="0"/>
                    <a:cs typeface="Times New Roman" panose="02020603050405020304" pitchFamily="18" charset="0"/>
                  </a:rPr>
                  <a:t> = Factores por movimientos de vuelta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VHMD = Volumen horario de máxima demanda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cs typeface="Times New Roman" panose="02020603050405020304" pitchFamily="18" charset="0"/>
                  </a:rPr>
                  <a:t>FHMD = Factor de hora de máxima demanda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cs typeface="Times New Roman" panose="02020603050405020304" pitchFamily="18" charset="0"/>
                  </a:rPr>
                  <a:t>f</a:t>
                </a:r>
                <a:r>
                  <a:rPr lang="es-EC" baseline="-25000" dirty="0" err="1">
                    <a:effectLst/>
                    <a:latin typeface="Times New Roman" panose="02020603050405020304" pitchFamily="18" charset="0"/>
                    <a:ea typeface="Calibri" panose="020F0502020204030204" pitchFamily="34" charset="0"/>
                    <a:cs typeface="Times New Roman" panose="02020603050405020304" pitchFamily="18" charset="0"/>
                  </a:rPr>
                  <a:t>VP</a:t>
                </a:r>
                <a:r>
                  <a:rPr lang="es-EC" dirty="0">
                    <a:effectLst/>
                    <a:latin typeface="Times New Roman" panose="02020603050405020304" pitchFamily="18" charset="0"/>
                    <a:ea typeface="Calibri" panose="020F0502020204030204" pitchFamily="34" charset="0"/>
                    <a:cs typeface="Times New Roman" panose="02020603050405020304" pitchFamily="18" charset="0"/>
                  </a:rPr>
                  <a:t> = Factor de ajuste por efecto de vehículos pesados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endParaRPr lang="es-EC"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dirty="0" smtClean="0">
                    <a:effectLst/>
                    <a:latin typeface="Times New Roman" panose="02020603050405020304" pitchFamily="18" charset="0"/>
                    <a:ea typeface="Calibri" panose="020F0502020204030204" pitchFamily="34" charset="0"/>
                    <a:cs typeface="Times New Roman" panose="02020603050405020304" pitchFamily="18" charset="0"/>
                  </a:rPr>
                  <a:t>Al </a:t>
                </a:r>
                <a:r>
                  <a:rPr lang="es-EC" dirty="0">
                    <a:effectLst/>
                    <a:latin typeface="Times New Roman" panose="02020603050405020304" pitchFamily="18" charset="0"/>
                    <a:ea typeface="Calibri" panose="020F0502020204030204" pitchFamily="34" charset="0"/>
                    <a:cs typeface="Times New Roman" panose="02020603050405020304" pitchFamily="18" charset="0"/>
                  </a:rPr>
                  <a:t>final es necesario realizar la sumatoria de los flujos de automóviles directos equivalentes con sus respectivos giros.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𝑇</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𝐷</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𝑉𝐼𝑧𝑞</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𝑉𝐷𝑒𝑟</m:t>
                          </m:r>
                        </m:sub>
                      </m:sSub>
                    </m:oMath>
                  </m:oMathPara>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086835" y="1087893"/>
                <a:ext cx="7416824" cy="5212966"/>
              </a:xfrm>
              <a:prstGeom prst="rect">
                <a:avLst/>
              </a:prstGeom>
              <a:blipFill rotWithShape="0">
                <a:blip r:embed="rId4"/>
                <a:stretch>
                  <a:fillRect l="-657" r="-657"/>
                </a:stretch>
              </a:blipFill>
            </p:spPr>
            <p:txBody>
              <a:bodyPr/>
              <a:lstStyle/>
              <a:p>
                <a:r>
                  <a:rPr lang="es-ES">
                    <a:noFill/>
                  </a:rPr>
                  <a:t> </a:t>
                </a:r>
              </a:p>
            </p:txBody>
          </p:sp>
        </mc:Fallback>
      </mc:AlternateContent>
      <p:sp>
        <p:nvSpPr>
          <p:cNvPr id="10" name="3 Título"/>
          <p:cNvSpPr>
            <a:spLocks noGrp="1"/>
          </p:cNvSpPr>
          <p:nvPr>
            <p:ph type="title"/>
          </p:nvPr>
        </p:nvSpPr>
        <p:spPr>
          <a:xfrm>
            <a:off x="2395857" y="260648"/>
            <a:ext cx="6107802" cy="829965"/>
          </a:xfrm>
        </p:spPr>
        <p:txBody>
          <a:bodyPr>
            <a:noAutofit/>
          </a:bodyPr>
          <a:lstStyle/>
          <a:p>
            <a:r>
              <a:rPr lang="es-EC" sz="2500" dirty="0" smtClean="0">
                <a:latin typeface="Times New Roman" panose="02020603050405020304" pitchFamily="18" charset="0"/>
                <a:cs typeface="Times New Roman" panose="02020603050405020304" pitchFamily="18" charset="0"/>
              </a:rPr>
              <a:t>Alternativa </a:t>
            </a:r>
            <a:r>
              <a:rPr lang="es-EC" sz="2500" dirty="0">
                <a:latin typeface="Times New Roman" panose="02020603050405020304" pitchFamily="18" charset="0"/>
                <a:cs typeface="Times New Roman" panose="02020603050405020304" pitchFamily="18" charset="0"/>
              </a:rPr>
              <a:t>1: </a:t>
            </a:r>
            <a:r>
              <a:rPr lang="es-EC" sz="2500" dirty="0" smtClean="0">
                <a:latin typeface="Times New Roman" panose="02020603050405020304" pitchFamily="18" charset="0"/>
                <a:cs typeface="Times New Roman" panose="02020603050405020304" pitchFamily="18" charset="0"/>
              </a:rPr>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a:t>
            </a:r>
            <a:r>
              <a:rPr lang="es-EC" sz="2500" dirty="0">
                <a:latin typeface="Times New Roman" panose="02020603050405020304" pitchFamily="18" charset="0"/>
                <a:cs typeface="Times New Roman" panose="02020603050405020304" pitchFamily="18" charset="0"/>
              </a:rPr>
              <a:t>en los ciclos de </a:t>
            </a:r>
            <a:r>
              <a:rPr lang="es-EC" sz="2500" dirty="0" smtClean="0">
                <a:latin typeface="Times New Roman" panose="02020603050405020304" pitchFamily="18" charset="0"/>
                <a:cs typeface="Times New Roman" panose="02020603050405020304" pitchFamily="18" charset="0"/>
              </a:rPr>
              <a:t>semáforos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011789"/>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69850964"/>
              </p:ext>
            </p:extLst>
          </p:nvPr>
        </p:nvGraphicFramePr>
        <p:xfrm>
          <a:off x="1677338" y="1988840"/>
          <a:ext cx="6279038" cy="1304610"/>
        </p:xfrm>
        <a:graphic>
          <a:graphicData uri="http://schemas.openxmlformats.org/drawingml/2006/table">
            <a:tbl>
              <a:tblPr firstRow="1" firstCol="1" bandRow="1">
                <a:tableStyleId>{BC89EF96-8CEA-46FF-86C4-4CE0E7609802}</a:tableStyleId>
              </a:tblPr>
              <a:tblGrid>
                <a:gridCol w="1570419">
                  <a:extLst>
                    <a:ext uri="{9D8B030D-6E8A-4147-A177-3AD203B41FA5}">
                      <a16:colId xmlns:a16="http://schemas.microsoft.com/office/drawing/2014/main" val="20000"/>
                    </a:ext>
                  </a:extLst>
                </a:gridCol>
                <a:gridCol w="1187372">
                  <a:extLst>
                    <a:ext uri="{9D8B030D-6E8A-4147-A177-3AD203B41FA5}">
                      <a16:colId xmlns:a16="http://schemas.microsoft.com/office/drawing/2014/main" val="20001"/>
                    </a:ext>
                  </a:extLst>
                </a:gridCol>
                <a:gridCol w="1022486">
                  <a:extLst>
                    <a:ext uri="{9D8B030D-6E8A-4147-A177-3AD203B41FA5}">
                      <a16:colId xmlns:a16="http://schemas.microsoft.com/office/drawing/2014/main" val="20002"/>
                    </a:ext>
                  </a:extLst>
                </a:gridCol>
                <a:gridCol w="983534">
                  <a:extLst>
                    <a:ext uri="{9D8B030D-6E8A-4147-A177-3AD203B41FA5}">
                      <a16:colId xmlns:a16="http://schemas.microsoft.com/office/drawing/2014/main" val="20003"/>
                    </a:ext>
                  </a:extLst>
                </a:gridCol>
                <a:gridCol w="1515227">
                  <a:extLst>
                    <a:ext uri="{9D8B030D-6E8A-4147-A177-3AD203B41FA5}">
                      <a16:colId xmlns:a16="http://schemas.microsoft.com/office/drawing/2014/main" val="20004"/>
                    </a:ext>
                  </a:extLst>
                </a:gridCol>
              </a:tblGrid>
              <a:tr h="190500">
                <a:tc gridSpan="5">
                  <a:txBody>
                    <a:bodyPr/>
                    <a:lstStyle/>
                    <a:p>
                      <a:pPr algn="ctr">
                        <a:lnSpc>
                          <a:spcPct val="107000"/>
                        </a:lnSpc>
                        <a:spcAft>
                          <a:spcPts val="0"/>
                        </a:spcAft>
                      </a:pPr>
                      <a:r>
                        <a:rPr lang="es-EC" sz="16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a:t>
                      </a:r>
                      <a:r>
                        <a:rPr lang="es-EC" sz="1600" baseline="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Actual</a:t>
                      </a:r>
                      <a:endParaRPr lang="es-ES"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a:txBody>
                    <a:bodyPr/>
                    <a:lstStyle/>
                    <a:p>
                      <a:pPr>
                        <a:lnSpc>
                          <a:spcPct val="107000"/>
                        </a:lnSpc>
                        <a:spcAft>
                          <a:spcPts val="0"/>
                        </a:spcAft>
                      </a:pPr>
                      <a:r>
                        <a:rPr lang="es-ES" sz="1600" dirty="0">
                          <a:effectLst/>
                          <a:latin typeface="Times New Roman" panose="02020603050405020304" pitchFamily="18" charset="0"/>
                          <a:cs typeface="Times New Roman" panose="02020603050405020304" pitchFamily="18" charset="0"/>
                        </a:rPr>
                        <a:t> </a:t>
                      </a:r>
                      <a:r>
                        <a:rPr lang="es-EC" sz="1600" dirty="0">
                          <a:effectLst/>
                          <a:latin typeface="Times New Roman" panose="02020603050405020304" pitchFamily="18" charset="0"/>
                          <a:cs typeface="Times New Roman" panose="02020603050405020304" pitchFamily="18" charset="0"/>
                        </a:rPr>
                        <a:t>Dirección</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 der</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 izq</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qT</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DMQ-V. Chillos</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630</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57</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688 ADE/h</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9050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V. Chillos-DMQ</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1092</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24</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1116 ADE/h</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Ingreso 1</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63</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149</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211 ADE/h</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4098918458"/>
              </p:ext>
            </p:extLst>
          </p:nvPr>
        </p:nvGraphicFramePr>
        <p:xfrm>
          <a:off x="1677338" y="3645024"/>
          <a:ext cx="6266242" cy="1440160"/>
        </p:xfrm>
        <a:graphic>
          <a:graphicData uri="http://schemas.openxmlformats.org/drawingml/2006/table">
            <a:tbl>
              <a:tblPr firstRow="1" firstCol="1" bandRow="1">
                <a:tableStyleId>{BC89EF96-8CEA-46FF-86C4-4CE0E7609802}</a:tableStyleId>
              </a:tblPr>
              <a:tblGrid>
                <a:gridCol w="1585722">
                  <a:extLst>
                    <a:ext uri="{9D8B030D-6E8A-4147-A177-3AD203B41FA5}">
                      <a16:colId xmlns:a16="http://schemas.microsoft.com/office/drawing/2014/main" val="20000"/>
                    </a:ext>
                  </a:extLst>
                </a:gridCol>
                <a:gridCol w="1159273">
                  <a:extLst>
                    <a:ext uri="{9D8B030D-6E8A-4147-A177-3AD203B41FA5}">
                      <a16:colId xmlns:a16="http://schemas.microsoft.com/office/drawing/2014/main" val="20001"/>
                    </a:ext>
                  </a:extLst>
                </a:gridCol>
                <a:gridCol w="1022486">
                  <a:extLst>
                    <a:ext uri="{9D8B030D-6E8A-4147-A177-3AD203B41FA5}">
                      <a16:colId xmlns:a16="http://schemas.microsoft.com/office/drawing/2014/main" val="20002"/>
                    </a:ext>
                  </a:extLst>
                </a:gridCol>
                <a:gridCol w="983534">
                  <a:extLst>
                    <a:ext uri="{9D8B030D-6E8A-4147-A177-3AD203B41FA5}">
                      <a16:colId xmlns:a16="http://schemas.microsoft.com/office/drawing/2014/main" val="20003"/>
                    </a:ext>
                  </a:extLst>
                </a:gridCol>
                <a:gridCol w="1515227">
                  <a:extLst>
                    <a:ext uri="{9D8B030D-6E8A-4147-A177-3AD203B41FA5}">
                      <a16:colId xmlns:a16="http://schemas.microsoft.com/office/drawing/2014/main" val="20004"/>
                    </a:ext>
                  </a:extLst>
                </a:gridCol>
              </a:tblGrid>
              <a:tr h="288032">
                <a:tc gridSpan="5">
                  <a:txBody>
                    <a:bodyPr/>
                    <a:lstStyle/>
                    <a:p>
                      <a:pPr algn="ctr">
                        <a:lnSpc>
                          <a:spcPct val="107000"/>
                        </a:lnSpc>
                        <a:spcAft>
                          <a:spcPts val="0"/>
                        </a:spcAft>
                      </a:pPr>
                      <a:r>
                        <a:rPr lang="es-EC" sz="16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 Futuro</a:t>
                      </a:r>
                      <a:endParaRPr lang="es-ES"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88032">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Dirección</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 der</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qD izq</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qT</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88032">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DMQ-V. Chillos</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974</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89</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1063 ADE/h</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88032">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V. Chillos-DMQ</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1687</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38</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1725 ADE/h</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88032">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Ingreso 1</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600">
                        <a:solidFill>
                          <a:srgbClr val="2E74B5"/>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97</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144</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241 ADE/h</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0135321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1187029" y="1484784"/>
                <a:ext cx="7488832" cy="1634999"/>
              </a:xfrm>
              <a:prstGeom prst="rect">
                <a:avLst/>
              </a:prstGeom>
            </p:spPr>
            <p:txBody>
              <a:bodyPr wrap="square">
                <a:spAutoFit/>
              </a:bodyPr>
              <a:lstStyle/>
              <a:p>
                <a:pPr indent="252095" algn="just">
                  <a:lnSpc>
                    <a:spcPct val="150000"/>
                  </a:lnSpc>
                  <a:spcBef>
                    <a:spcPts val="1200"/>
                  </a:spcBef>
                  <a:spcAft>
                    <a:spcPts val="0"/>
                  </a:spcAft>
                </a:pPr>
                <a:r>
                  <a:rPr lang="es-EC" dirty="0" smtClean="0">
                    <a:latin typeface="Times New Roman" panose="02020603050405020304" pitchFamily="18" charset="0"/>
                    <a:ea typeface="Calibri" panose="020F0502020204030204" pitchFamily="34" charset="0"/>
                  </a:rPr>
                  <a:t>Para </a:t>
                </a:r>
                <a:r>
                  <a:rPr lang="es-EC" dirty="0">
                    <a:latin typeface="Times New Roman" panose="02020603050405020304" pitchFamily="18" charset="0"/>
                    <a:ea typeface="Calibri" panose="020F0502020204030204" pitchFamily="34" charset="0"/>
                  </a:rPr>
                  <a:t>el calcular la relación máxima de flujo actual </a:t>
                </a:r>
                <a:r>
                  <a:rPr lang="es-EC" dirty="0" err="1">
                    <a:latin typeface="Times New Roman" panose="02020603050405020304" pitchFamily="18" charset="0"/>
                    <a:ea typeface="Calibri" panose="020F0502020204030204" pitchFamily="34" charset="0"/>
                  </a:rPr>
                  <a:t>qT</a:t>
                </a:r>
                <a:r>
                  <a:rPr lang="es-EC" dirty="0">
                    <a:latin typeface="Times New Roman" panose="02020603050405020304" pitchFamily="18" charset="0"/>
                    <a:ea typeface="Calibri" panose="020F0502020204030204" pitchFamily="34" charset="0"/>
                  </a:rPr>
                  <a:t> y el flujo de saturación por carril S es necesario aplicar la siguiente formula:</a:t>
                </a:r>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𝐵</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𝑞</m:t>
                              </m:r>
                            </m:e>
                            <m:sub>
                              <m:r>
                                <a:rPr lang="es-EC" i="1">
                                  <a:effectLst/>
                                  <a:latin typeface="Cambria Math" panose="02040503050406030204" pitchFamily="18" charset="0"/>
                                  <a:ea typeface="Calibri" panose="020F0502020204030204" pitchFamily="34" charset="0"/>
                                  <a:cs typeface="Arial" panose="020B0604020202020204" pitchFamily="34" charset="0"/>
                                </a:rPr>
                                <m:t>𝑖𝑚𝑎𝑥</m:t>
                              </m:r>
                            </m:sub>
                          </m:sSub>
                        </m:num>
                        <m:den>
                          <m:r>
                            <a:rPr lang="es-EC" i="1">
                              <a:effectLst/>
                              <a:latin typeface="Cambria Math" panose="02040503050406030204" pitchFamily="18" charset="0"/>
                              <a:ea typeface="Calibri" panose="020F0502020204030204" pitchFamily="34" charset="0"/>
                              <a:cs typeface="Arial" panose="020B0604020202020204" pitchFamily="34" charset="0"/>
                            </a:rPr>
                            <m:t>𝑆</m:t>
                          </m:r>
                        </m:den>
                      </m:f>
                    </m:oMath>
                  </m:oMathPara>
                </a14:m>
                <a:endParaRPr lang="es-ES" dirty="0">
                  <a:effectLst/>
                  <a:latin typeface="Times New Roman" panose="02020603050405020304" pitchFamily="18"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187029" y="1484784"/>
                <a:ext cx="7488832" cy="1634999"/>
              </a:xfrm>
              <a:prstGeom prst="rect">
                <a:avLst/>
              </a:prstGeom>
              <a:blipFill rotWithShape="0">
                <a:blip r:embed="rId4"/>
                <a:stretch>
                  <a:fillRect l="-733" r="-651"/>
                </a:stretch>
              </a:blipFill>
            </p:spPr>
            <p:txBody>
              <a:bodyPr/>
              <a:lstStyle/>
              <a:p>
                <a:r>
                  <a:rPr lang="es-ES">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1833091416"/>
              </p:ext>
            </p:extLst>
          </p:nvPr>
        </p:nvGraphicFramePr>
        <p:xfrm>
          <a:off x="3496709" y="3400256"/>
          <a:ext cx="2706180" cy="1043688"/>
        </p:xfrm>
        <a:graphic>
          <a:graphicData uri="http://schemas.openxmlformats.org/drawingml/2006/table">
            <a:tbl>
              <a:tblPr firstRow="1" firstCol="1" bandRow="1">
                <a:tableStyleId>{BC89EF96-8CEA-46FF-86C4-4CE0E7609802}</a:tableStyleId>
              </a:tblPr>
              <a:tblGrid>
                <a:gridCol w="1636522">
                  <a:extLst>
                    <a:ext uri="{9D8B030D-6E8A-4147-A177-3AD203B41FA5}">
                      <a16:colId xmlns:a16="http://schemas.microsoft.com/office/drawing/2014/main" val="20000"/>
                    </a:ext>
                  </a:extLst>
                </a:gridCol>
                <a:gridCol w="424498">
                  <a:extLst>
                    <a:ext uri="{9D8B030D-6E8A-4147-A177-3AD203B41FA5}">
                      <a16:colId xmlns:a16="http://schemas.microsoft.com/office/drawing/2014/main" val="20001"/>
                    </a:ext>
                  </a:extLst>
                </a:gridCol>
                <a:gridCol w="645160">
                  <a:extLst>
                    <a:ext uri="{9D8B030D-6E8A-4147-A177-3AD203B41FA5}">
                      <a16:colId xmlns:a16="http://schemas.microsoft.com/office/drawing/2014/main" val="20002"/>
                    </a:ext>
                  </a:extLst>
                </a:gridCol>
              </a:tblGrid>
              <a:tr h="190500">
                <a:tc gridSpan="3">
                  <a:txBody>
                    <a:bodyPr/>
                    <a:lstStyle/>
                    <a:p>
                      <a:pPr algn="ctr">
                        <a:lnSpc>
                          <a:spcPct val="107000"/>
                        </a:lnSpc>
                        <a:spcAft>
                          <a:spcPts val="0"/>
                        </a:spcAft>
                      </a:pPr>
                      <a:r>
                        <a:rPr lang="es-EC" sz="16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 Actual</a:t>
                      </a:r>
                      <a:endParaRPr lang="es-ES" sz="16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s-ES" sz="1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07000"/>
                        </a:lnSpc>
                        <a:spcAft>
                          <a:spcPts val="0"/>
                        </a:spcAft>
                      </a:pPr>
                      <a:endParaRPr lang="es-ES" sz="1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DMQ-V. Chillos </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B1</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dirty="0">
                          <a:effectLst/>
                          <a:latin typeface="Times New Roman" panose="02020603050405020304" pitchFamily="18" charset="0"/>
                          <a:cs typeface="Times New Roman" panose="02020603050405020304" pitchFamily="18" charset="0"/>
                        </a:rPr>
                        <a:t>0.382</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V. Chillos-DMQ</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B2</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a:effectLst/>
                          <a:latin typeface="Times New Roman" panose="02020603050405020304" pitchFamily="18" charset="0"/>
                          <a:cs typeface="Times New Roman" panose="02020603050405020304" pitchFamily="18" charset="0"/>
                        </a:rPr>
                        <a:t>0.310</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Ingreso 1</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B3</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dirty="0">
                          <a:effectLst/>
                          <a:latin typeface="Times New Roman" panose="02020603050405020304" pitchFamily="18" charset="0"/>
                          <a:cs typeface="Times New Roman" panose="02020603050405020304" pitchFamily="18" charset="0"/>
                        </a:rPr>
                        <a:t>0.117</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48315620"/>
              </p:ext>
            </p:extLst>
          </p:nvPr>
        </p:nvGraphicFramePr>
        <p:xfrm>
          <a:off x="3496709" y="4720423"/>
          <a:ext cx="2706180" cy="1043688"/>
        </p:xfrm>
        <a:graphic>
          <a:graphicData uri="http://schemas.openxmlformats.org/drawingml/2006/table">
            <a:tbl>
              <a:tblPr firstRow="1" firstCol="1" bandRow="1">
                <a:tableStyleId>{BC89EF96-8CEA-46FF-86C4-4CE0E7609802}</a:tableStyleId>
              </a:tblPr>
              <a:tblGrid>
                <a:gridCol w="1636522">
                  <a:extLst>
                    <a:ext uri="{9D8B030D-6E8A-4147-A177-3AD203B41FA5}">
                      <a16:colId xmlns:a16="http://schemas.microsoft.com/office/drawing/2014/main" val="20000"/>
                    </a:ext>
                  </a:extLst>
                </a:gridCol>
                <a:gridCol w="424498">
                  <a:extLst>
                    <a:ext uri="{9D8B030D-6E8A-4147-A177-3AD203B41FA5}">
                      <a16:colId xmlns:a16="http://schemas.microsoft.com/office/drawing/2014/main" val="20001"/>
                    </a:ext>
                  </a:extLst>
                </a:gridCol>
                <a:gridCol w="645160">
                  <a:extLst>
                    <a:ext uri="{9D8B030D-6E8A-4147-A177-3AD203B41FA5}">
                      <a16:colId xmlns:a16="http://schemas.microsoft.com/office/drawing/2014/main" val="20002"/>
                    </a:ext>
                  </a:extLst>
                </a:gridCol>
              </a:tblGrid>
              <a:tr h="190500">
                <a:tc gridSpan="3">
                  <a:txBody>
                    <a:bodyPr/>
                    <a:lstStyle/>
                    <a:p>
                      <a:pPr algn="ctr">
                        <a:lnSpc>
                          <a:spcPct val="107000"/>
                        </a:lnSpc>
                        <a:spcAft>
                          <a:spcPts val="0"/>
                        </a:spcAft>
                      </a:pPr>
                      <a:r>
                        <a:rPr lang="es-EC" sz="1600" b="1"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 Futuro</a:t>
                      </a:r>
                      <a:endParaRPr lang="es-ES" sz="1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s-ES" sz="1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r">
                        <a:lnSpc>
                          <a:spcPct val="107000"/>
                        </a:lnSpc>
                        <a:spcAft>
                          <a:spcPts val="0"/>
                        </a:spcAft>
                      </a:pPr>
                      <a:endParaRPr lang="es-ES" sz="1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90500">
                <a:tc>
                  <a:txBody>
                    <a:bodyPr/>
                    <a:lstStyle/>
                    <a:p>
                      <a:pPr>
                        <a:lnSpc>
                          <a:spcPct val="107000"/>
                        </a:lnSpc>
                        <a:spcAft>
                          <a:spcPts val="0"/>
                        </a:spcAft>
                      </a:pPr>
                      <a:r>
                        <a:rPr lang="es-EC" sz="1600" dirty="0">
                          <a:effectLst/>
                          <a:latin typeface="Times New Roman" panose="02020603050405020304" pitchFamily="18" charset="0"/>
                          <a:cs typeface="Times New Roman" panose="02020603050405020304" pitchFamily="18" charset="0"/>
                        </a:rPr>
                        <a:t>DMQ-V. Chillos </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B1</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a:effectLst/>
                          <a:latin typeface="Times New Roman" panose="02020603050405020304" pitchFamily="18" charset="0"/>
                          <a:cs typeface="Times New Roman" panose="02020603050405020304" pitchFamily="18" charset="0"/>
                        </a:rPr>
                        <a:t>0.590</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9050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V. Chillos-DMQ</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B2</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a:effectLst/>
                          <a:latin typeface="Times New Roman" panose="02020603050405020304" pitchFamily="18" charset="0"/>
                          <a:cs typeface="Times New Roman" panose="02020603050405020304" pitchFamily="18" charset="0"/>
                        </a:rPr>
                        <a:t>0.479</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90500">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Ingreso 1</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C" sz="1600">
                          <a:effectLst/>
                          <a:latin typeface="Times New Roman" panose="02020603050405020304" pitchFamily="18" charset="0"/>
                          <a:cs typeface="Times New Roman" panose="02020603050405020304" pitchFamily="18" charset="0"/>
                        </a:rPr>
                        <a:t>B3</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es-EC" sz="1600" dirty="0">
                          <a:effectLst/>
                          <a:latin typeface="Times New Roman" panose="02020603050405020304" pitchFamily="18" charset="0"/>
                          <a:cs typeface="Times New Roman" panose="02020603050405020304" pitchFamily="18" charset="0"/>
                        </a:rPr>
                        <a:t>0.134</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90865"/>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1115617" y="1248916"/>
                <a:ext cx="7388042" cy="314720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𝐶</m:t>
                          </m:r>
                        </m:e>
                        <m:sub>
                          <m:r>
                            <a:rPr lang="es-EC" sz="1600" i="1">
                              <a:effectLst/>
                              <a:latin typeface="Cambria Math" panose="02040503050406030204" pitchFamily="18" charset="0"/>
                              <a:ea typeface="Calibri" panose="020F0502020204030204" pitchFamily="34" charset="0"/>
                              <a:cs typeface="Arial" panose="020B0604020202020204" pitchFamily="34" charset="0"/>
                            </a:rPr>
                            <m:t>𝑜</m:t>
                          </m:r>
                        </m:sub>
                      </m:sSub>
                      <m:r>
                        <a:rPr lang="es-EC" sz="1600" i="1">
                          <a:effectLst/>
                          <a:latin typeface="Cambria Math" panose="02040503050406030204" pitchFamily="18" charset="0"/>
                          <a:ea typeface="Calibri" panose="020F0502020204030204" pitchFamily="34" charset="0"/>
                          <a:cs typeface="Arial" panose="020B0604020202020204" pitchFamily="34" charset="0"/>
                        </a:rPr>
                        <m:t>=</m:t>
                      </m:r>
                      <m:f>
                        <m:fPr>
                          <m:ctrlPr>
                            <a:rPr lang="es-ES" sz="1600" i="1">
                              <a:effectLst/>
                              <a:latin typeface="Cambria Math" panose="02040503050406030204" pitchFamily="18" charset="0"/>
                              <a:ea typeface="Calibri" panose="020F0502020204030204" pitchFamily="34" charset="0"/>
                              <a:cs typeface="Arial" panose="020B0604020202020204" pitchFamily="34" charset="0"/>
                            </a:rPr>
                          </m:ctrlPr>
                        </m:fPr>
                        <m:num>
                          <m:r>
                            <a:rPr lang="es-EC" sz="1600" i="1">
                              <a:effectLst/>
                              <a:latin typeface="Cambria Math" panose="02040503050406030204" pitchFamily="18" charset="0"/>
                              <a:ea typeface="Calibri" panose="020F0502020204030204" pitchFamily="34" charset="0"/>
                              <a:cs typeface="Arial" panose="020B0604020202020204" pitchFamily="34" charset="0"/>
                            </a:rPr>
                            <m:t>1.5 </m:t>
                          </m:r>
                          <m:r>
                            <a:rPr lang="es-EC" sz="1600" i="1">
                              <a:effectLst/>
                              <a:latin typeface="Cambria Math" panose="02040503050406030204" pitchFamily="18" charset="0"/>
                              <a:ea typeface="Calibri" panose="020F0502020204030204" pitchFamily="34" charset="0"/>
                              <a:cs typeface="Arial" panose="020B0604020202020204" pitchFamily="34" charset="0"/>
                            </a:rPr>
                            <m:t>𝐿</m:t>
                          </m:r>
                          <m:r>
                            <a:rPr lang="es-EC" sz="1600" i="1">
                              <a:effectLst/>
                              <a:latin typeface="Cambria Math" panose="02040503050406030204" pitchFamily="18" charset="0"/>
                              <a:ea typeface="Calibri" panose="020F0502020204030204" pitchFamily="34" charset="0"/>
                              <a:cs typeface="Arial" panose="020B0604020202020204" pitchFamily="34" charset="0"/>
                            </a:rPr>
                            <m:t>+5</m:t>
                          </m:r>
                        </m:num>
                        <m:den>
                          <m:r>
                            <a:rPr lang="es-EC" sz="1600" i="1">
                              <a:effectLst/>
                              <a:latin typeface="Cambria Math" panose="02040503050406030204" pitchFamily="18" charset="0"/>
                              <a:ea typeface="Calibri" panose="020F0502020204030204" pitchFamily="34" charset="0"/>
                              <a:cs typeface="Arial" panose="020B0604020202020204" pitchFamily="34" charset="0"/>
                            </a:rPr>
                            <m:t>1−</m:t>
                          </m:r>
                          <m:nary>
                            <m:naryPr>
                              <m:chr m:val="∑"/>
                              <m:limLoc m:val="undOvr"/>
                              <m:ctrlPr>
                                <a:rPr lang="es-ES" sz="1600" i="1">
                                  <a:effectLst/>
                                  <a:latin typeface="Cambria Math" panose="02040503050406030204" pitchFamily="18" charset="0"/>
                                  <a:ea typeface="Calibri" panose="020F0502020204030204" pitchFamily="34" charset="0"/>
                                  <a:cs typeface="Arial" panose="020B0604020202020204" pitchFamily="34" charset="0"/>
                                </a:rPr>
                              </m:ctrlPr>
                            </m:naryPr>
                            <m:sub>
                              <m:r>
                                <a:rPr lang="es-EC" sz="1600" i="1">
                                  <a:effectLst/>
                                  <a:latin typeface="Cambria Math" panose="02040503050406030204" pitchFamily="18" charset="0"/>
                                  <a:ea typeface="Calibri" panose="020F0502020204030204" pitchFamily="34" charset="0"/>
                                  <a:cs typeface="Arial" panose="020B0604020202020204" pitchFamily="34" charset="0"/>
                                </a:rPr>
                                <m:t>𝑖</m:t>
                              </m:r>
                              <m:r>
                                <a:rPr lang="es-EC" sz="1600" i="1">
                                  <a:effectLst/>
                                  <a:latin typeface="Cambria Math" panose="02040503050406030204" pitchFamily="18" charset="0"/>
                                  <a:ea typeface="Calibri" panose="020F0502020204030204" pitchFamily="34" charset="0"/>
                                  <a:cs typeface="Arial" panose="020B0604020202020204" pitchFamily="34" charset="0"/>
                                </a:rPr>
                                <m:t>=1</m:t>
                              </m:r>
                            </m:sub>
                            <m:sup>
                              <m:r>
                                <a:rPr lang="es-EC" sz="1600" i="1">
                                  <a:effectLst/>
                                  <a:latin typeface="Cambria Math" panose="02040503050406030204" pitchFamily="18" charset="0"/>
                                  <a:ea typeface="Calibri" panose="020F0502020204030204" pitchFamily="34" charset="0"/>
                                  <a:cs typeface="Arial" panose="020B0604020202020204" pitchFamily="34" charset="0"/>
                                </a:rPr>
                                <m:t>𝜌</m:t>
                              </m:r>
                            </m:sup>
                            <m:e>
                              <m:sSub>
                                <m:sSubPr>
                                  <m:ctrlPr>
                                    <a:rPr lang="es-ES" sz="1600" i="1">
                                      <a:effectLst/>
                                      <a:latin typeface="Cambria Math" panose="02040503050406030204" pitchFamily="18" charset="0"/>
                                      <a:ea typeface="Calibri" panose="020F0502020204030204" pitchFamily="34" charset="0"/>
                                      <a:cs typeface="Arial" panose="020B0604020202020204" pitchFamily="34" charset="0"/>
                                    </a:rPr>
                                  </m:ctrlPr>
                                </m:sSubPr>
                                <m:e>
                                  <m:r>
                                    <a:rPr lang="es-EC" sz="1600" i="1">
                                      <a:effectLst/>
                                      <a:latin typeface="Cambria Math" panose="02040503050406030204" pitchFamily="18" charset="0"/>
                                      <a:ea typeface="Calibri" panose="020F0502020204030204" pitchFamily="34" charset="0"/>
                                      <a:cs typeface="Arial" panose="020B0604020202020204" pitchFamily="34" charset="0"/>
                                    </a:rPr>
                                    <m:t>𝑌</m:t>
                                  </m:r>
                                </m:e>
                                <m:sub>
                                  <m:r>
                                    <a:rPr lang="es-EC" sz="1600" i="1">
                                      <a:effectLst/>
                                      <a:latin typeface="Cambria Math" panose="02040503050406030204" pitchFamily="18" charset="0"/>
                                      <a:ea typeface="Calibri" panose="020F0502020204030204" pitchFamily="34" charset="0"/>
                                      <a:cs typeface="Arial" panose="020B0604020202020204" pitchFamily="34" charset="0"/>
                                    </a:rPr>
                                    <m:t>𝑖</m:t>
                                  </m:r>
                                </m:sub>
                              </m:sSub>
                            </m:e>
                          </m:nary>
                        </m:den>
                      </m:f>
                    </m:oMath>
                  </m:oMathPara>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Donde:</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Co = tiempo </a:t>
                </a: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optimo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del ciclo en segundos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L = tiempo total perdido por ciclo en segundos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252095" algn="just">
                  <a:lnSpc>
                    <a:spcPct val="150000"/>
                  </a:lnSpc>
                  <a:spcAft>
                    <a:spcPts val="0"/>
                  </a:spcAft>
                </a:pPr>
                <a:r>
                  <a:rPr lang="es-EC" sz="1600" dirty="0" err="1">
                    <a:effectLst/>
                    <a:latin typeface="Times New Roman" panose="02020603050405020304" pitchFamily="18" charset="0"/>
                    <a:ea typeface="Calibri" panose="020F0502020204030204" pitchFamily="34" charset="0"/>
                    <a:cs typeface="Times New Roman" panose="02020603050405020304" pitchFamily="18" charset="0"/>
                  </a:rPr>
                  <a:t>Yi</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 máximo valor de la relación entre el flujo actual y el flujo de saturación para el acceso o movimiento.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52095" algn="just">
                  <a:lnSpc>
                    <a:spcPct val="15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ρ  = número de fases</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115617" y="1248916"/>
                <a:ext cx="7388042" cy="3147208"/>
              </a:xfrm>
              <a:prstGeom prst="rect">
                <a:avLst/>
              </a:prstGeom>
              <a:blipFill>
                <a:blip r:embed="rId4"/>
                <a:stretch>
                  <a:fillRect r="-495" b="-194"/>
                </a:stretch>
              </a:blipFill>
            </p:spPr>
            <p:txBody>
              <a:bodyPr/>
              <a:lstStyle/>
              <a:p>
                <a:r>
                  <a:rPr lang="es-ES">
                    <a:noFill/>
                  </a:rPr>
                  <a:t> </a:t>
                </a:r>
              </a:p>
            </p:txBody>
          </p:sp>
        </mc:Fallback>
      </mc:AlternateContent>
    </p:spTree>
    <p:extLst>
      <p:ext uri="{BB962C8B-B14F-4D97-AF65-F5344CB8AC3E}">
        <p14:creationId xmlns:p14="http://schemas.microsoft.com/office/powerpoint/2010/main" val="365484985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4400"/>
          </a:xfrm>
          <a:prstGeom prst="rect">
            <a:avLst/>
          </a:prstGeom>
        </p:spPr>
      </p:pic>
    </p:spTree>
    <p:extLst>
      <p:ext uri="{BB962C8B-B14F-4D97-AF65-F5344CB8AC3E}">
        <p14:creationId xmlns:p14="http://schemas.microsoft.com/office/powerpoint/2010/main" val="2702256545"/>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p:cNvSpPr/>
              <p:nvPr/>
            </p:nvSpPr>
            <p:spPr>
              <a:xfrm>
                <a:off x="1115615" y="1254495"/>
                <a:ext cx="7388043" cy="3933513"/>
              </a:xfrm>
              <a:prstGeom prst="rect">
                <a:avLst/>
              </a:prstGeom>
            </p:spPr>
            <p:txBody>
              <a:bodyPr wrap="square">
                <a:spAutoFit/>
              </a:bodyPr>
              <a:lstStyle/>
              <a:p>
                <a:pPr indent="252095" algn="just">
                  <a:lnSpc>
                    <a:spcPct val="150000"/>
                  </a:lnSpc>
                  <a:spcAft>
                    <a:spcPts val="0"/>
                  </a:spcAft>
                </a:pPr>
                <a:r>
                  <a:rPr lang="es-EC" dirty="0">
                    <a:latin typeface="Times New Roman" panose="02020603050405020304" pitchFamily="18" charset="0"/>
                    <a:ea typeface="Calibri" panose="020F0502020204030204" pitchFamily="34" charset="0"/>
                  </a:rPr>
                  <a:t>Finalmente es importante destacar la forma en la que son distribuidos los verdes efectivos en cada fase, el cual es calculado mediante la siguiente formula:</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𝑔</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𝐵𝑖</m:t>
                          </m:r>
                        </m:num>
                        <m:den>
                          <m:nary>
                            <m:naryPr>
                              <m:chr m:val="∑"/>
                              <m:limLoc m:val="undOvr"/>
                              <m:ctrlPr>
                                <a:rPr lang="es-ES" i="1">
                                  <a:effectLst/>
                                  <a:latin typeface="Cambria Math" panose="02040503050406030204" pitchFamily="18" charset="0"/>
                                  <a:ea typeface="Calibri" panose="020F0502020204030204" pitchFamily="34" charset="0"/>
                                  <a:cs typeface="Arial" panose="020B0604020202020204" pitchFamily="34" charset="0"/>
                                </a:rPr>
                              </m:ctrlPr>
                            </m:naryPr>
                            <m:sub>
                              <m:r>
                                <a:rPr lang="es-EC" i="1">
                                  <a:effectLst/>
                                  <a:latin typeface="Cambria Math" panose="02040503050406030204" pitchFamily="18" charset="0"/>
                                  <a:ea typeface="Calibri" panose="020F0502020204030204" pitchFamily="34" charset="0"/>
                                  <a:cs typeface="Arial" panose="020B0604020202020204" pitchFamily="34" charset="0"/>
                                </a:rPr>
                                <m:t>𝑖</m:t>
                              </m:r>
                              <m:r>
                                <a:rPr lang="es-EC" i="1">
                                  <a:effectLst/>
                                  <a:latin typeface="Cambria Math" panose="02040503050406030204" pitchFamily="18" charset="0"/>
                                  <a:ea typeface="Calibri" panose="020F0502020204030204" pitchFamily="34" charset="0"/>
                                  <a:cs typeface="Arial" panose="020B0604020202020204" pitchFamily="34" charset="0"/>
                                </a:rPr>
                                <m:t>=1</m:t>
                              </m:r>
                            </m:sub>
                            <m:sup>
                              <m:r>
                                <a:rPr lang="es-EC" i="1">
                                  <a:effectLst/>
                                  <a:latin typeface="Cambria Math" panose="02040503050406030204" pitchFamily="18" charset="0"/>
                                  <a:ea typeface="Calibri" panose="020F0502020204030204" pitchFamily="34" charset="0"/>
                                  <a:cs typeface="Arial" panose="020B0604020202020204" pitchFamily="34" charset="0"/>
                                </a:rPr>
                                <m:t>𝜌</m:t>
                              </m:r>
                            </m:sup>
                            <m:e>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𝐵</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e>
                          </m:nary>
                        </m:den>
                      </m:f>
                      <m:r>
                        <a:rPr lang="es-EC" i="1">
                          <a:effectLst/>
                          <a:latin typeface="Cambria Math" panose="02040503050406030204" pitchFamily="18" charset="0"/>
                          <a:ea typeface="Calibri" panose="020F0502020204030204" pitchFamily="34" charset="0"/>
                          <a:cs typeface="Arial" panose="020B0604020202020204" pitchFamily="34" charset="0"/>
                        </a:rPr>
                        <m:t>𝑥</m:t>
                      </m:r>
                      <m:r>
                        <a:rPr lang="es-EC" i="1">
                          <a:effectLst/>
                          <a:latin typeface="Cambria Math" panose="02040503050406030204" pitchFamily="18" charset="0"/>
                          <a:ea typeface="Calibri" panose="020F0502020204030204" pitchFamily="34" charset="0"/>
                          <a:cs typeface="Arial" panose="020B0604020202020204" pitchFamily="34" charset="0"/>
                        </a:rPr>
                        <m:t> </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𝑔</m:t>
                          </m:r>
                        </m:e>
                        <m:sub>
                          <m:r>
                            <a:rPr lang="es-EC" i="1">
                              <a:effectLst/>
                              <a:latin typeface="Cambria Math" panose="02040503050406030204" pitchFamily="18" charset="0"/>
                              <a:ea typeface="Calibri" panose="020F0502020204030204" pitchFamily="34" charset="0"/>
                              <a:cs typeface="Arial" panose="020B0604020202020204" pitchFamily="34" charset="0"/>
                            </a:rPr>
                            <m:t>𝑇</m:t>
                          </m:r>
                        </m:sub>
                      </m:sSub>
                    </m:oMath>
                  </m:oMathPara>
                </a14:m>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Times New Roman" panose="02020603050405020304" pitchFamily="18" charset="0"/>
                  </a:rPr>
                  <a:t>Donde:</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gi</a:t>
                </a:r>
                <a:r>
                  <a:rPr lang="es-EC" dirty="0">
                    <a:effectLst/>
                    <a:latin typeface="Times New Roman" panose="02020603050405020304" pitchFamily="18" charset="0"/>
                    <a:ea typeface="Calibri" panose="020F0502020204030204" pitchFamily="34" charset="0"/>
                  </a:rPr>
                  <a:t> = Reparto de los tiempos verde efectivos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Bi = Máximas relaciones del flujo</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g</a:t>
                </a:r>
                <a:r>
                  <a:rPr lang="es-EC" baseline="-25000" dirty="0" err="1">
                    <a:effectLst/>
                    <a:latin typeface="Times New Roman" panose="02020603050405020304" pitchFamily="18" charset="0"/>
                    <a:ea typeface="Calibri" panose="020F0502020204030204" pitchFamily="34" charset="0"/>
                  </a:rPr>
                  <a:t>T</a:t>
                </a:r>
                <a:r>
                  <a:rPr lang="es-EC" dirty="0">
                    <a:effectLst/>
                    <a:latin typeface="Times New Roman" panose="02020603050405020304" pitchFamily="18" charset="0"/>
                    <a:ea typeface="Calibri" panose="020F0502020204030204" pitchFamily="34" charset="0"/>
                  </a:rPr>
                  <a:t> = Tiempo de verde efectivo</a:t>
                </a:r>
                <a:endParaRPr lang="es-ES" dirty="0">
                  <a:effectLst/>
                  <a:latin typeface="Times New Roman" panose="02020603050405020304" pitchFamily="18" charset="0"/>
                  <a:ea typeface="Calibri" panose="020F05020202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115615" y="1254495"/>
                <a:ext cx="7388043" cy="3933513"/>
              </a:xfrm>
              <a:prstGeom prst="rect">
                <a:avLst/>
              </a:prstGeom>
              <a:blipFill rotWithShape="0">
                <a:blip r:embed="rId4"/>
                <a:stretch>
                  <a:fillRect l="-660" r="-743" b="-310"/>
                </a:stretch>
              </a:blipFill>
            </p:spPr>
            <p:txBody>
              <a:bodyPr/>
              <a:lstStyle/>
              <a:p>
                <a:r>
                  <a:rPr lang="es-ES">
                    <a:noFill/>
                  </a:rPr>
                  <a:t> </a:t>
                </a:r>
              </a:p>
            </p:txBody>
          </p:sp>
        </mc:Fallback>
      </mc:AlternateContent>
    </p:spTree>
    <p:extLst>
      <p:ext uri="{BB962C8B-B14F-4D97-AF65-F5344CB8AC3E}">
        <p14:creationId xmlns:p14="http://schemas.microsoft.com/office/powerpoint/2010/main" val="1824993242"/>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1115617" y="1700809"/>
            <a:ext cx="7388042" cy="4104455"/>
          </a:xfrm>
          <a:prstGeom prst="rect">
            <a:avLst/>
          </a:prstGeom>
        </p:spPr>
      </p:pic>
    </p:spTree>
    <p:extLst>
      <p:ext uri="{BB962C8B-B14F-4D97-AF65-F5344CB8AC3E}">
        <p14:creationId xmlns:p14="http://schemas.microsoft.com/office/powerpoint/2010/main" val="196601117"/>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887317617"/>
              </p:ext>
            </p:extLst>
          </p:nvPr>
        </p:nvGraphicFramePr>
        <p:xfrm>
          <a:off x="1298568" y="1700808"/>
          <a:ext cx="7098539" cy="1597981"/>
        </p:xfrm>
        <a:graphic>
          <a:graphicData uri="http://schemas.openxmlformats.org/drawingml/2006/table">
            <a:tbl>
              <a:tblPr firstRow="1" firstCol="1" bandRow="1">
                <a:tableStyleId>{BC89EF96-8CEA-46FF-86C4-4CE0E7609802}</a:tableStyleId>
              </a:tblPr>
              <a:tblGrid>
                <a:gridCol w="527685">
                  <a:extLst>
                    <a:ext uri="{9D8B030D-6E8A-4147-A177-3AD203B41FA5}">
                      <a16:colId xmlns:a16="http://schemas.microsoft.com/office/drawing/2014/main" val="20000"/>
                    </a:ext>
                  </a:extLst>
                </a:gridCol>
                <a:gridCol w="1099185">
                  <a:extLst>
                    <a:ext uri="{9D8B030D-6E8A-4147-A177-3AD203B41FA5}">
                      <a16:colId xmlns:a16="http://schemas.microsoft.com/office/drawing/2014/main" val="20001"/>
                    </a:ext>
                  </a:extLst>
                </a:gridCol>
                <a:gridCol w="1252220">
                  <a:extLst>
                    <a:ext uri="{9D8B030D-6E8A-4147-A177-3AD203B41FA5}">
                      <a16:colId xmlns:a16="http://schemas.microsoft.com/office/drawing/2014/main" val="20002"/>
                    </a:ext>
                  </a:extLst>
                </a:gridCol>
                <a:gridCol w="894398">
                  <a:extLst>
                    <a:ext uri="{9D8B030D-6E8A-4147-A177-3AD203B41FA5}">
                      <a16:colId xmlns:a16="http://schemas.microsoft.com/office/drawing/2014/main" val="20003"/>
                    </a:ext>
                  </a:extLst>
                </a:gridCol>
                <a:gridCol w="1035431">
                  <a:extLst>
                    <a:ext uri="{9D8B030D-6E8A-4147-A177-3AD203B41FA5}">
                      <a16:colId xmlns:a16="http://schemas.microsoft.com/office/drawing/2014/main" val="20004"/>
                    </a:ext>
                  </a:extLst>
                </a:gridCol>
                <a:gridCol w="581660">
                  <a:extLst>
                    <a:ext uri="{9D8B030D-6E8A-4147-A177-3AD203B41FA5}">
                      <a16:colId xmlns:a16="http://schemas.microsoft.com/office/drawing/2014/main" val="20005"/>
                    </a:ext>
                  </a:extLst>
                </a:gridCol>
                <a:gridCol w="492760">
                  <a:extLst>
                    <a:ext uri="{9D8B030D-6E8A-4147-A177-3AD203B41FA5}">
                      <a16:colId xmlns:a16="http://schemas.microsoft.com/office/drawing/2014/main" val="20006"/>
                    </a:ext>
                  </a:extLst>
                </a:gridCol>
                <a:gridCol w="492760">
                  <a:extLst>
                    <a:ext uri="{9D8B030D-6E8A-4147-A177-3AD203B41FA5}">
                      <a16:colId xmlns:a16="http://schemas.microsoft.com/office/drawing/2014/main" val="20007"/>
                    </a:ext>
                  </a:extLst>
                </a:gridCol>
                <a:gridCol w="722440">
                  <a:extLst>
                    <a:ext uri="{9D8B030D-6E8A-4147-A177-3AD203B41FA5}">
                      <a16:colId xmlns:a16="http://schemas.microsoft.com/office/drawing/2014/main" val="20008"/>
                    </a:ext>
                  </a:extLst>
                </a:gridCol>
              </a:tblGrid>
              <a:tr h="190500">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Fase</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Movimiento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Vol. Vehicular</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#Carriles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err="1">
                          <a:effectLst/>
                          <a:latin typeface="Times New Roman" panose="02020603050405020304" pitchFamily="18" charset="0"/>
                          <a:cs typeface="Times New Roman" panose="02020603050405020304" pitchFamily="18" charset="0"/>
                        </a:rPr>
                        <a:t>Fac</a:t>
                      </a:r>
                      <a:r>
                        <a:rPr lang="es-EC" sz="1400" dirty="0">
                          <a:effectLst/>
                          <a:latin typeface="Times New Roman" panose="02020603050405020304" pitchFamily="18" charset="0"/>
                          <a:cs typeface="Times New Roman" panose="02020603050405020304" pitchFamily="18" charset="0"/>
                        </a:rPr>
                        <a:t>. </a:t>
                      </a:r>
                      <a:r>
                        <a:rPr lang="es-EC" sz="1400" dirty="0" err="1">
                          <a:effectLst/>
                          <a:latin typeface="Times New Roman" panose="02020603050405020304" pitchFamily="18" charset="0"/>
                          <a:cs typeface="Times New Roman" panose="02020603050405020304" pitchFamily="18" charset="0"/>
                        </a:rPr>
                        <a:t>Equiv</a:t>
                      </a:r>
                      <a:r>
                        <a:rPr lang="es-EC" sz="1400" dirty="0">
                          <a:effectLst/>
                          <a:latin typeface="Times New Roman" panose="02020603050405020304" pitchFamily="18" charset="0"/>
                          <a:cs typeface="Times New Roman" panose="02020603050405020304" pitchFamily="18" charset="0"/>
                        </a:rPr>
                        <a:t>.</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Yi</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T. ciclo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982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982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0.55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0.63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38</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vMerge="1">
                  <a:txBody>
                    <a:bodyPr/>
                    <a:lstStyle/>
                    <a:p>
                      <a:endParaRPr lang="es-ES"/>
                    </a:p>
                  </a:txBody>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a:t>
                      </a:r>
                      <a:r>
                        <a:rPr lang="es-EC" sz="1400" dirty="0" smtClean="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153.6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V. Chillos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554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554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0500">
                <a:tc vMerge="1">
                  <a:txBody>
                    <a:bodyPr/>
                    <a:lstStyle/>
                    <a:p>
                      <a:endParaRPr lang="es-ES"/>
                    </a:p>
                  </a:txBody>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a:t>
                      </a:r>
                      <a:r>
                        <a:rPr lang="es-EC" sz="1400" dirty="0" smtClean="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247.8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4"/>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64</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102.4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39.2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0.02</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bl>
          </a:graphicData>
        </a:graphic>
      </p:graphicFrame>
      <p:pic>
        <p:nvPicPr>
          <p:cNvPr id="10" name="Imagen 9"/>
          <p:cNvPicPr/>
          <p:nvPr/>
        </p:nvPicPr>
        <p:blipFill rotWithShape="1">
          <a:blip r:embed="rId4">
            <a:extLst>
              <a:ext uri="{28A0092B-C50C-407E-A947-70E740481C1C}">
                <a14:useLocalDpi xmlns:a14="http://schemas.microsoft.com/office/drawing/2010/main" val="0"/>
              </a:ext>
            </a:extLst>
          </a:blip>
          <a:srcRect l="20696" t="24637" r="15163" b="10413"/>
          <a:stretch/>
        </p:blipFill>
        <p:spPr bwMode="auto">
          <a:xfrm>
            <a:off x="1607477" y="3908984"/>
            <a:ext cx="6480720" cy="2230864"/>
          </a:xfrm>
          <a:prstGeom prst="rect">
            <a:avLst/>
          </a:prstGeom>
          <a:ln w="3175" cap="sq" cmpd="thickThin">
            <a:solidFill>
              <a:srgbClr val="000000"/>
            </a:solidFill>
            <a:prstDash val="solid"/>
            <a:miter lim="800000"/>
          </a:ln>
          <a:effectLst>
            <a:innerShdw blurRad="76200">
              <a:srgbClr val="000000"/>
            </a:innerShdw>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82788199"/>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201509180"/>
              </p:ext>
            </p:extLst>
          </p:nvPr>
        </p:nvGraphicFramePr>
        <p:xfrm>
          <a:off x="1300530" y="1628800"/>
          <a:ext cx="7098539" cy="1597981"/>
        </p:xfrm>
        <a:graphic>
          <a:graphicData uri="http://schemas.openxmlformats.org/drawingml/2006/table">
            <a:tbl>
              <a:tblPr firstRow="1" firstCol="1" bandRow="1">
                <a:tableStyleId>{BC89EF96-8CEA-46FF-86C4-4CE0E7609802}</a:tableStyleId>
              </a:tblPr>
              <a:tblGrid>
                <a:gridCol w="527685">
                  <a:extLst>
                    <a:ext uri="{9D8B030D-6E8A-4147-A177-3AD203B41FA5}">
                      <a16:colId xmlns:a16="http://schemas.microsoft.com/office/drawing/2014/main" val="20000"/>
                    </a:ext>
                  </a:extLst>
                </a:gridCol>
                <a:gridCol w="1099185">
                  <a:extLst>
                    <a:ext uri="{9D8B030D-6E8A-4147-A177-3AD203B41FA5}">
                      <a16:colId xmlns:a16="http://schemas.microsoft.com/office/drawing/2014/main" val="20001"/>
                    </a:ext>
                  </a:extLst>
                </a:gridCol>
                <a:gridCol w="1252220">
                  <a:extLst>
                    <a:ext uri="{9D8B030D-6E8A-4147-A177-3AD203B41FA5}">
                      <a16:colId xmlns:a16="http://schemas.microsoft.com/office/drawing/2014/main" val="20002"/>
                    </a:ext>
                  </a:extLst>
                </a:gridCol>
                <a:gridCol w="894398">
                  <a:extLst>
                    <a:ext uri="{9D8B030D-6E8A-4147-A177-3AD203B41FA5}">
                      <a16:colId xmlns:a16="http://schemas.microsoft.com/office/drawing/2014/main" val="20003"/>
                    </a:ext>
                  </a:extLst>
                </a:gridCol>
                <a:gridCol w="1035431">
                  <a:extLst>
                    <a:ext uri="{9D8B030D-6E8A-4147-A177-3AD203B41FA5}">
                      <a16:colId xmlns:a16="http://schemas.microsoft.com/office/drawing/2014/main" val="20004"/>
                    </a:ext>
                  </a:extLst>
                </a:gridCol>
                <a:gridCol w="581660">
                  <a:extLst>
                    <a:ext uri="{9D8B030D-6E8A-4147-A177-3AD203B41FA5}">
                      <a16:colId xmlns:a16="http://schemas.microsoft.com/office/drawing/2014/main" val="20005"/>
                    </a:ext>
                  </a:extLst>
                </a:gridCol>
                <a:gridCol w="492760">
                  <a:extLst>
                    <a:ext uri="{9D8B030D-6E8A-4147-A177-3AD203B41FA5}">
                      <a16:colId xmlns:a16="http://schemas.microsoft.com/office/drawing/2014/main" val="20006"/>
                    </a:ext>
                  </a:extLst>
                </a:gridCol>
                <a:gridCol w="492760">
                  <a:extLst>
                    <a:ext uri="{9D8B030D-6E8A-4147-A177-3AD203B41FA5}">
                      <a16:colId xmlns:a16="http://schemas.microsoft.com/office/drawing/2014/main" val="20007"/>
                    </a:ext>
                  </a:extLst>
                </a:gridCol>
                <a:gridCol w="722440">
                  <a:extLst>
                    <a:ext uri="{9D8B030D-6E8A-4147-A177-3AD203B41FA5}">
                      <a16:colId xmlns:a16="http://schemas.microsoft.com/office/drawing/2014/main" val="20008"/>
                    </a:ext>
                  </a:extLst>
                </a:gridCol>
              </a:tblGrid>
              <a:tr h="190500">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Fase</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Movimiento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Vol. Vehicular</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#Carriles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Fac. Equiv.</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Yi</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T. ciclo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0.84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0.97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558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vMerge="1">
                  <a:txBody>
                    <a:bodyPr/>
                    <a:lstStyle/>
                    <a:p>
                      <a:endParaRPr lang="es-ES"/>
                    </a:p>
                  </a:txBody>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a:t>
                      </a:r>
                      <a:r>
                        <a:rPr lang="es-EC" sz="1400" dirty="0" smtClean="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236.8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V. Chillos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856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856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0.69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0500">
                <a:tc vMerge="1">
                  <a:txBody>
                    <a:bodyPr/>
                    <a:lstStyle/>
                    <a:p>
                      <a:endParaRPr lang="es-ES"/>
                    </a:p>
                  </a:txBody>
                  <a:tcP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 </a:t>
                      </a:r>
                      <a:r>
                        <a:rPr lang="es-EC" sz="1400" dirty="0" smtClean="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274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383.6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0.21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4"/>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158.4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60.2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bl>
          </a:graphicData>
        </a:graphic>
      </p:graphicFrame>
      <p:pic>
        <p:nvPicPr>
          <p:cNvPr id="13" name="Imagen 12"/>
          <p:cNvPicPr/>
          <p:nvPr/>
        </p:nvPicPr>
        <p:blipFill rotWithShape="1">
          <a:blip r:embed="rId4">
            <a:extLst>
              <a:ext uri="{28A0092B-C50C-407E-A947-70E740481C1C}">
                <a14:useLocalDpi xmlns:a14="http://schemas.microsoft.com/office/drawing/2010/main" val="0"/>
              </a:ext>
            </a:extLst>
          </a:blip>
          <a:srcRect l="20696" t="24637" r="15163" b="10413"/>
          <a:stretch/>
        </p:blipFill>
        <p:spPr bwMode="auto">
          <a:xfrm>
            <a:off x="1607477" y="3908984"/>
            <a:ext cx="6480720" cy="2230864"/>
          </a:xfrm>
          <a:prstGeom prst="rect">
            <a:avLst/>
          </a:prstGeom>
          <a:ln w="3175" cap="sq" cmpd="thickThin">
            <a:solidFill>
              <a:srgbClr val="000000"/>
            </a:solidFill>
            <a:prstDash val="solid"/>
            <a:miter lim="800000"/>
          </a:ln>
          <a:effectLst>
            <a:innerShdw blurRad="76200">
              <a:srgbClr val="000000"/>
            </a:innerShdw>
            <a:softEdge rad="3175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70091489"/>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502726207"/>
              </p:ext>
            </p:extLst>
          </p:nvPr>
        </p:nvGraphicFramePr>
        <p:xfrm>
          <a:off x="1300530" y="1484784"/>
          <a:ext cx="7098539" cy="2511113"/>
        </p:xfrm>
        <a:graphic>
          <a:graphicData uri="http://schemas.openxmlformats.org/drawingml/2006/table">
            <a:tbl>
              <a:tblPr firstRow="1" firstCol="1" bandRow="1">
                <a:tableStyleId>{BC89EF96-8CEA-46FF-86C4-4CE0E7609802}</a:tableStyleId>
              </a:tblPr>
              <a:tblGrid>
                <a:gridCol w="527685">
                  <a:extLst>
                    <a:ext uri="{9D8B030D-6E8A-4147-A177-3AD203B41FA5}">
                      <a16:colId xmlns:a16="http://schemas.microsoft.com/office/drawing/2014/main" val="20000"/>
                    </a:ext>
                  </a:extLst>
                </a:gridCol>
                <a:gridCol w="1099185">
                  <a:extLst>
                    <a:ext uri="{9D8B030D-6E8A-4147-A177-3AD203B41FA5}">
                      <a16:colId xmlns:a16="http://schemas.microsoft.com/office/drawing/2014/main" val="20001"/>
                    </a:ext>
                  </a:extLst>
                </a:gridCol>
                <a:gridCol w="1252220">
                  <a:extLst>
                    <a:ext uri="{9D8B030D-6E8A-4147-A177-3AD203B41FA5}">
                      <a16:colId xmlns:a16="http://schemas.microsoft.com/office/drawing/2014/main" val="20002"/>
                    </a:ext>
                  </a:extLst>
                </a:gridCol>
                <a:gridCol w="894398">
                  <a:extLst>
                    <a:ext uri="{9D8B030D-6E8A-4147-A177-3AD203B41FA5}">
                      <a16:colId xmlns:a16="http://schemas.microsoft.com/office/drawing/2014/main" val="20003"/>
                    </a:ext>
                  </a:extLst>
                </a:gridCol>
                <a:gridCol w="1035431">
                  <a:extLst>
                    <a:ext uri="{9D8B030D-6E8A-4147-A177-3AD203B41FA5}">
                      <a16:colId xmlns:a16="http://schemas.microsoft.com/office/drawing/2014/main" val="20004"/>
                    </a:ext>
                  </a:extLst>
                </a:gridCol>
                <a:gridCol w="581660">
                  <a:extLst>
                    <a:ext uri="{9D8B030D-6E8A-4147-A177-3AD203B41FA5}">
                      <a16:colId xmlns:a16="http://schemas.microsoft.com/office/drawing/2014/main" val="20005"/>
                    </a:ext>
                  </a:extLst>
                </a:gridCol>
                <a:gridCol w="492760">
                  <a:extLst>
                    <a:ext uri="{9D8B030D-6E8A-4147-A177-3AD203B41FA5}">
                      <a16:colId xmlns:a16="http://schemas.microsoft.com/office/drawing/2014/main" val="20006"/>
                    </a:ext>
                  </a:extLst>
                </a:gridCol>
                <a:gridCol w="492760">
                  <a:extLst>
                    <a:ext uri="{9D8B030D-6E8A-4147-A177-3AD203B41FA5}">
                      <a16:colId xmlns:a16="http://schemas.microsoft.com/office/drawing/2014/main" val="20007"/>
                    </a:ext>
                  </a:extLst>
                </a:gridCol>
                <a:gridCol w="722440">
                  <a:extLst>
                    <a:ext uri="{9D8B030D-6E8A-4147-A177-3AD203B41FA5}">
                      <a16:colId xmlns:a16="http://schemas.microsoft.com/office/drawing/2014/main" val="20008"/>
                    </a:ext>
                  </a:extLst>
                </a:gridCol>
              </a:tblGrid>
              <a:tr h="190500">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Fase</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Movimiento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Vol. Vehicular</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#Carriles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Fac. Equiv.</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err="1">
                          <a:effectLst/>
                          <a:latin typeface="Times New Roman" panose="02020603050405020304" pitchFamily="18" charset="0"/>
                          <a:cs typeface="Times New Roman" panose="02020603050405020304" pitchFamily="18" charset="0"/>
                        </a:rPr>
                        <a:t>Yi</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T. ciclo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982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491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0.27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R. I. Castillo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103.2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E13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50.4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190500">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554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554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0.33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R. I. Castillo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5"/>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E13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22.8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51.6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207.6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8"/>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26.4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92.4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0.05</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0"/>
                  </a:ext>
                </a:extLst>
              </a:tr>
            </a:tbl>
          </a:graphicData>
        </a:graphic>
      </p:graphicFrame>
      <p:pic>
        <p:nvPicPr>
          <p:cNvPr id="10" name="Imagen 9"/>
          <p:cNvPicPr/>
          <p:nvPr/>
        </p:nvPicPr>
        <p:blipFill rotWithShape="1">
          <a:blip r:embed="rId4">
            <a:extLst>
              <a:ext uri="{28A0092B-C50C-407E-A947-70E740481C1C}">
                <a14:useLocalDpi xmlns:a14="http://schemas.microsoft.com/office/drawing/2010/main" val="0"/>
              </a:ext>
            </a:extLst>
          </a:blip>
          <a:srcRect l="19413" t="22442" r="15301" b="10232"/>
          <a:stretch/>
        </p:blipFill>
        <p:spPr>
          <a:xfrm>
            <a:off x="1632968" y="4221088"/>
            <a:ext cx="6480720" cy="2520279"/>
          </a:xfrm>
          <a:prstGeom prst="rect">
            <a:avLst/>
          </a:prstGeom>
          <a:ln w="3175" cap="sq" cmpd="thickThin">
            <a:solidFill>
              <a:srgbClr val="000000"/>
            </a:solidFill>
            <a:prstDash val="solid"/>
            <a:miter lim="800000"/>
          </a:ln>
          <a:effectLst>
            <a:innerShdw blurRad="76200">
              <a:srgbClr val="000000"/>
            </a:innerShdw>
            <a:softEdge rad="31750"/>
          </a:effectLst>
        </p:spPr>
      </p:pic>
    </p:spTree>
    <p:extLst>
      <p:ext uri="{BB962C8B-B14F-4D97-AF65-F5344CB8AC3E}">
        <p14:creationId xmlns:p14="http://schemas.microsoft.com/office/powerpoint/2010/main" val="3089789507"/>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36119406"/>
              </p:ext>
            </p:extLst>
          </p:nvPr>
        </p:nvGraphicFramePr>
        <p:xfrm>
          <a:off x="1298568" y="1412776"/>
          <a:ext cx="7098539" cy="2511113"/>
        </p:xfrm>
        <a:graphic>
          <a:graphicData uri="http://schemas.openxmlformats.org/drawingml/2006/table">
            <a:tbl>
              <a:tblPr firstRow="1" firstCol="1" bandRow="1">
                <a:tableStyleId>{BC89EF96-8CEA-46FF-86C4-4CE0E7609802}</a:tableStyleId>
              </a:tblPr>
              <a:tblGrid>
                <a:gridCol w="527685">
                  <a:extLst>
                    <a:ext uri="{9D8B030D-6E8A-4147-A177-3AD203B41FA5}">
                      <a16:colId xmlns:a16="http://schemas.microsoft.com/office/drawing/2014/main" val="20000"/>
                    </a:ext>
                  </a:extLst>
                </a:gridCol>
                <a:gridCol w="1099185">
                  <a:extLst>
                    <a:ext uri="{9D8B030D-6E8A-4147-A177-3AD203B41FA5}">
                      <a16:colId xmlns:a16="http://schemas.microsoft.com/office/drawing/2014/main" val="20001"/>
                    </a:ext>
                  </a:extLst>
                </a:gridCol>
                <a:gridCol w="1252220">
                  <a:extLst>
                    <a:ext uri="{9D8B030D-6E8A-4147-A177-3AD203B41FA5}">
                      <a16:colId xmlns:a16="http://schemas.microsoft.com/office/drawing/2014/main" val="20002"/>
                    </a:ext>
                  </a:extLst>
                </a:gridCol>
                <a:gridCol w="894398">
                  <a:extLst>
                    <a:ext uri="{9D8B030D-6E8A-4147-A177-3AD203B41FA5}">
                      <a16:colId xmlns:a16="http://schemas.microsoft.com/office/drawing/2014/main" val="20003"/>
                    </a:ext>
                  </a:extLst>
                </a:gridCol>
                <a:gridCol w="1035431">
                  <a:extLst>
                    <a:ext uri="{9D8B030D-6E8A-4147-A177-3AD203B41FA5}">
                      <a16:colId xmlns:a16="http://schemas.microsoft.com/office/drawing/2014/main" val="20004"/>
                    </a:ext>
                  </a:extLst>
                </a:gridCol>
                <a:gridCol w="581660">
                  <a:extLst>
                    <a:ext uri="{9D8B030D-6E8A-4147-A177-3AD203B41FA5}">
                      <a16:colId xmlns:a16="http://schemas.microsoft.com/office/drawing/2014/main" val="20005"/>
                    </a:ext>
                  </a:extLst>
                </a:gridCol>
                <a:gridCol w="492760">
                  <a:extLst>
                    <a:ext uri="{9D8B030D-6E8A-4147-A177-3AD203B41FA5}">
                      <a16:colId xmlns:a16="http://schemas.microsoft.com/office/drawing/2014/main" val="20006"/>
                    </a:ext>
                  </a:extLst>
                </a:gridCol>
                <a:gridCol w="492760">
                  <a:extLst>
                    <a:ext uri="{9D8B030D-6E8A-4147-A177-3AD203B41FA5}">
                      <a16:colId xmlns:a16="http://schemas.microsoft.com/office/drawing/2014/main" val="20007"/>
                    </a:ext>
                  </a:extLst>
                </a:gridCol>
                <a:gridCol w="722440">
                  <a:extLst>
                    <a:ext uri="{9D8B030D-6E8A-4147-A177-3AD203B41FA5}">
                      <a16:colId xmlns:a16="http://schemas.microsoft.com/office/drawing/2014/main" val="20008"/>
                    </a:ext>
                  </a:extLst>
                </a:gridCol>
              </a:tblGrid>
              <a:tr h="190500">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Fase</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Movimiento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Vol. Vehicular</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#Carriles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Fac. Equiv.</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Yi</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Y</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T. ciclo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90500">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759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0.55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R. I. Castillo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159.6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E13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65</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190500">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856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856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0.48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0.51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R. I. Castillo</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26</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5"/>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E13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29</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34.8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6"/>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133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79.8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0.22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267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320.4</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8"/>
                  </a:ext>
                </a:extLst>
              </a:tr>
              <a:tr h="190500">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3</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68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40.8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0.02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0.10</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17</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90500">
                <a:tc vMerge="1">
                  <a:txBody>
                    <a:bodyPr/>
                    <a:lstStyle/>
                    <a:p>
                      <a:endParaRPr lang="es-ES"/>
                    </a:p>
                  </a:txBody>
                  <a:tcP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119</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1.2</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142.8</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0.08</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10"/>
                  </a:ext>
                </a:extLst>
              </a:tr>
            </a:tbl>
          </a:graphicData>
        </a:graphic>
      </p:graphicFrame>
      <p:pic>
        <p:nvPicPr>
          <p:cNvPr id="12" name="Imagen 11"/>
          <p:cNvPicPr/>
          <p:nvPr/>
        </p:nvPicPr>
        <p:blipFill rotWithShape="1">
          <a:blip r:embed="rId4">
            <a:extLst>
              <a:ext uri="{28A0092B-C50C-407E-A947-70E740481C1C}">
                <a14:useLocalDpi xmlns:a14="http://schemas.microsoft.com/office/drawing/2010/main" val="0"/>
              </a:ext>
            </a:extLst>
          </a:blip>
          <a:srcRect l="19413" t="22442" r="15301" b="10232"/>
          <a:stretch/>
        </p:blipFill>
        <p:spPr>
          <a:xfrm>
            <a:off x="1632968" y="4221088"/>
            <a:ext cx="6480720" cy="2520279"/>
          </a:xfrm>
          <a:prstGeom prst="rect">
            <a:avLst/>
          </a:prstGeom>
          <a:ln w="3175" cap="sq" cmpd="thickThin">
            <a:solidFill>
              <a:srgbClr val="000000"/>
            </a:solidFill>
            <a:prstDash val="solid"/>
            <a:miter lim="800000"/>
          </a:ln>
          <a:effectLst>
            <a:innerShdw blurRad="76200">
              <a:srgbClr val="000000"/>
            </a:innerShdw>
            <a:softEdge rad="31750"/>
          </a:effectLst>
        </p:spPr>
      </p:pic>
    </p:spTree>
    <p:extLst>
      <p:ext uri="{BB962C8B-B14F-4D97-AF65-F5344CB8AC3E}">
        <p14:creationId xmlns:p14="http://schemas.microsoft.com/office/powerpoint/2010/main" val="333389711"/>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395857" y="260648"/>
            <a:ext cx="6107802"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500" dirty="0" smtClean="0">
                <a:latin typeface="Times New Roman" panose="02020603050405020304" pitchFamily="18" charset="0"/>
                <a:cs typeface="Times New Roman" panose="02020603050405020304" pitchFamily="18" charset="0"/>
              </a:rPr>
              <a:t>Alternativa 1: </a:t>
            </a:r>
            <a:br>
              <a:rPr lang="es-EC" sz="2500" dirty="0" smtClean="0">
                <a:latin typeface="Times New Roman" panose="02020603050405020304" pitchFamily="18" charset="0"/>
                <a:cs typeface="Times New Roman" panose="02020603050405020304" pitchFamily="18" charset="0"/>
              </a:rPr>
            </a:br>
            <a:r>
              <a:rPr lang="es-EC" sz="2500" dirty="0" smtClean="0">
                <a:latin typeface="Times New Roman" panose="02020603050405020304" pitchFamily="18" charset="0"/>
                <a:cs typeface="Times New Roman" panose="02020603050405020304" pitchFamily="18" charset="0"/>
              </a:rPr>
              <a:t>	Mejora en los ciclos de semáforos</a:t>
            </a:r>
            <a:endParaRPr lang="es-ES" sz="2500" dirty="0">
              <a:latin typeface="Times New Roman" panose="02020603050405020304" pitchFamily="18" charset="0"/>
              <a:cs typeface="Times New Roman" panose="02020603050405020304" pitchFamily="18" charset="0"/>
            </a:endParaRPr>
          </a:p>
        </p:txBody>
      </p:sp>
      <p:sp>
        <p:nvSpPr>
          <p:cNvPr id="3" name="Rectángulo 2"/>
          <p:cNvSpPr/>
          <p:nvPr/>
        </p:nvSpPr>
        <p:spPr>
          <a:xfrm>
            <a:off x="1226659" y="2611592"/>
            <a:ext cx="7281490" cy="1938992"/>
          </a:xfrm>
          <a:prstGeom prst="rect">
            <a:avLst/>
          </a:prstGeom>
        </p:spPr>
        <p:txBody>
          <a:bodyPr wrap="square">
            <a:spAutoFit/>
          </a:bodyPr>
          <a:lstStyle/>
          <a:p>
            <a:r>
              <a:rPr lang="es-ES" sz="2000" dirty="0"/>
              <a:t>Mediante </a:t>
            </a:r>
            <a:r>
              <a:rPr lang="es-ES" sz="2000" dirty="0" smtClean="0"/>
              <a:t>el análisis </a:t>
            </a:r>
            <a:r>
              <a:rPr lang="es-ES" sz="2000" dirty="0"/>
              <a:t>de </a:t>
            </a:r>
            <a:r>
              <a:rPr lang="es-ES" sz="2000" dirty="0" smtClean="0"/>
              <a:t>tiempo de ciclos realizado en los </a:t>
            </a:r>
            <a:r>
              <a:rPr lang="es-ES" sz="2000" dirty="0"/>
              <a:t>semáforos </a:t>
            </a:r>
            <a:r>
              <a:rPr lang="es-ES" sz="2000" dirty="0" smtClean="0"/>
              <a:t>de </a:t>
            </a:r>
            <a:r>
              <a:rPr lang="es-ES" sz="2000" dirty="0"/>
              <a:t>las intersecciones estudiadas se </a:t>
            </a:r>
            <a:r>
              <a:rPr lang="es-ES" sz="2000" dirty="0" smtClean="0"/>
              <a:t>determinó que:</a:t>
            </a:r>
          </a:p>
          <a:p>
            <a:endParaRPr lang="es-ES" sz="2000" dirty="0" smtClean="0"/>
          </a:p>
          <a:p>
            <a:pPr marL="342900" indent="-342900" algn="just">
              <a:buFont typeface="Arial" panose="020B0604020202020204" pitchFamily="34" charset="0"/>
              <a:buChar char="•"/>
            </a:pPr>
            <a:r>
              <a:rPr lang="es-ES" sz="2000" dirty="0" smtClean="0"/>
              <a:t>El </a:t>
            </a:r>
            <a:r>
              <a:rPr lang="es-ES" sz="2000" dirty="0"/>
              <a:t>problema no se encuentra en los tiempos de fase de los semáforos, ya que el valor óptimo es inferior a los tiempos que están funcionando actualmente. </a:t>
            </a:r>
          </a:p>
        </p:txBody>
      </p:sp>
    </p:spTree>
    <p:extLst>
      <p:ext uri="{BB962C8B-B14F-4D97-AF65-F5344CB8AC3E}">
        <p14:creationId xmlns:p14="http://schemas.microsoft.com/office/powerpoint/2010/main" val="3357102032"/>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400" dirty="0">
                <a:latin typeface="Times New Roman" panose="02020603050405020304" pitchFamily="18" charset="0"/>
                <a:cs typeface="Times New Roman" panose="02020603050405020304" pitchFamily="18" charset="0"/>
              </a:rPr>
              <a:t>Alternativa 2: </a:t>
            </a:r>
            <a:endParaRPr lang="es-EC" sz="2400" dirty="0" smtClean="0">
              <a:latin typeface="Times New Roman" panose="02020603050405020304" pitchFamily="18" charset="0"/>
              <a:cs typeface="Times New Roman" panose="02020603050405020304" pitchFamily="18" charset="0"/>
            </a:endParaRPr>
          </a:p>
          <a:p>
            <a:r>
              <a:rPr lang="es-EC" sz="2400" dirty="0">
                <a:latin typeface="Times New Roman" panose="02020603050405020304" pitchFamily="18" charset="0"/>
                <a:cs typeface="Times New Roman" panose="02020603050405020304" pitchFamily="18" charset="0"/>
              </a:rPr>
              <a:t>	</a:t>
            </a:r>
            <a:r>
              <a:rPr lang="es-EC" sz="2400" dirty="0" smtClean="0">
                <a:latin typeface="Times New Roman" panose="02020603050405020304" pitchFamily="18" charset="0"/>
                <a:cs typeface="Times New Roman" panose="02020603050405020304" pitchFamily="18" charset="0"/>
              </a:rPr>
              <a:t>Creación </a:t>
            </a:r>
            <a:r>
              <a:rPr lang="es-EC" sz="2400" dirty="0">
                <a:latin typeface="Times New Roman" panose="02020603050405020304" pitchFamily="18" charset="0"/>
                <a:cs typeface="Times New Roman" panose="02020603050405020304" pitchFamily="18" charset="0"/>
              </a:rPr>
              <a:t>de rotonda en la intersección </a:t>
            </a:r>
            <a:r>
              <a:rPr lang="es-EC" sz="2400" dirty="0" smtClean="0">
                <a:latin typeface="Times New Roman" panose="02020603050405020304" pitchFamily="18" charset="0"/>
                <a:cs typeface="Times New Roman" panose="02020603050405020304" pitchFamily="18" charset="0"/>
              </a:rPr>
              <a:t>C</a:t>
            </a:r>
            <a:endParaRPr lang="es-ES" sz="2400"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484784"/>
            <a:ext cx="5201376" cy="4410691"/>
          </a:xfrm>
          <a:prstGeom prst="rect">
            <a:avLst/>
          </a:prstGeom>
        </p:spPr>
      </p:pic>
    </p:spTree>
    <p:extLst>
      <p:ext uri="{BB962C8B-B14F-4D97-AF65-F5344CB8AC3E}">
        <p14:creationId xmlns:p14="http://schemas.microsoft.com/office/powerpoint/2010/main" val="261785034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s-EC" sz="2400" dirty="0">
                <a:latin typeface="Times New Roman" panose="02020603050405020304" pitchFamily="18" charset="0"/>
                <a:cs typeface="Times New Roman" panose="02020603050405020304" pitchFamily="18" charset="0"/>
              </a:rPr>
              <a:t>Alternativa 2: </a:t>
            </a:r>
            <a:endParaRPr lang="es-EC" sz="2400" dirty="0" smtClean="0">
              <a:latin typeface="Times New Roman" panose="02020603050405020304" pitchFamily="18" charset="0"/>
              <a:cs typeface="Times New Roman" panose="02020603050405020304" pitchFamily="18" charset="0"/>
            </a:endParaRPr>
          </a:p>
          <a:p>
            <a:r>
              <a:rPr lang="es-EC" sz="2400" dirty="0">
                <a:latin typeface="Times New Roman" panose="02020603050405020304" pitchFamily="18" charset="0"/>
                <a:cs typeface="Times New Roman" panose="02020603050405020304" pitchFamily="18" charset="0"/>
              </a:rPr>
              <a:t>	</a:t>
            </a:r>
            <a:r>
              <a:rPr lang="es-EC" sz="2400" dirty="0" smtClean="0">
                <a:latin typeface="Times New Roman" panose="02020603050405020304" pitchFamily="18" charset="0"/>
                <a:cs typeface="Times New Roman" panose="02020603050405020304" pitchFamily="18" charset="0"/>
              </a:rPr>
              <a:t>Creación </a:t>
            </a:r>
            <a:r>
              <a:rPr lang="es-EC" sz="2400" dirty="0">
                <a:latin typeface="Times New Roman" panose="02020603050405020304" pitchFamily="18" charset="0"/>
                <a:cs typeface="Times New Roman" panose="02020603050405020304" pitchFamily="18" charset="0"/>
              </a:rPr>
              <a:t>de rotonda en la intersección </a:t>
            </a:r>
            <a:r>
              <a:rPr lang="es-EC" sz="2400" dirty="0" smtClean="0">
                <a:latin typeface="Times New Roman" panose="02020603050405020304" pitchFamily="18" charset="0"/>
                <a:cs typeface="Times New Roman" panose="02020603050405020304" pitchFamily="18" charset="0"/>
              </a:rPr>
              <a:t>C</a:t>
            </a:r>
            <a:endParaRPr lang="es-ES" sz="2400" dirty="0">
              <a:latin typeface="Times New Roman" panose="02020603050405020304" pitchFamily="18" charset="0"/>
              <a:cs typeface="Times New Roman" panose="02020603050405020304" pitchFamily="18" charset="0"/>
            </a:endParaRPr>
          </a:p>
        </p:txBody>
      </p:sp>
      <p:graphicFrame>
        <p:nvGraphicFramePr>
          <p:cNvPr id="10" name="Gráfico 9"/>
          <p:cNvGraphicFramePr/>
          <p:nvPr>
            <p:extLst>
              <p:ext uri="{D42A27DB-BD31-4B8C-83A1-F6EECF244321}">
                <p14:modId xmlns:p14="http://schemas.microsoft.com/office/powerpoint/2010/main" val="1422339349"/>
              </p:ext>
            </p:extLst>
          </p:nvPr>
        </p:nvGraphicFramePr>
        <p:xfrm>
          <a:off x="1691680" y="1772816"/>
          <a:ext cx="5976664" cy="43204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9165997"/>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ángulo 1"/>
              <p:cNvSpPr/>
              <p:nvPr/>
            </p:nvSpPr>
            <p:spPr>
              <a:xfrm>
                <a:off x="1171081" y="1305824"/>
                <a:ext cx="7357436" cy="5527667"/>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𝐶</m:t>
                          </m:r>
                        </m:e>
                        <m:sub>
                          <m:r>
                            <a:rPr lang="es-EC" i="1">
                              <a:effectLst/>
                              <a:latin typeface="Cambria Math" panose="02040503050406030204" pitchFamily="18" charset="0"/>
                              <a:ea typeface="Calibri" panose="020F0502020204030204" pitchFamily="34" charset="0"/>
                              <a:cs typeface="Arial" panose="020B0604020202020204" pitchFamily="34" charset="0"/>
                            </a:rPr>
                            <m:t>𝑅</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𝐶</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𝑉</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𝐴</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𝑃</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𝑒</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𝑏𝑏</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𝑔𝑑</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𝑔𝑖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𝑎𝑟</m:t>
                          </m:r>
                        </m:sub>
                      </m:sSub>
                    </m:oMath>
                  </m:oMathPara>
                </a14:m>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Donde:</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C</a:t>
                </a:r>
                <a:r>
                  <a:rPr lang="es-EC" baseline="-25000" dirty="0">
                    <a:effectLst/>
                    <a:latin typeface="Times New Roman" panose="02020603050405020304" pitchFamily="18" charset="0"/>
                    <a:ea typeface="Calibri" panose="020F0502020204030204" pitchFamily="34" charset="0"/>
                  </a:rPr>
                  <a:t>i</a:t>
                </a:r>
                <a:r>
                  <a:rPr lang="es-EC" dirty="0">
                    <a:effectLst/>
                    <a:latin typeface="Times New Roman" panose="02020603050405020304" pitchFamily="18" charset="0"/>
                    <a:ea typeface="Calibri" panose="020F0502020204030204" pitchFamily="34" charset="0"/>
                  </a:rPr>
                  <a:t> = capacidad ideal</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N = número de carriles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V</a:t>
                </a:r>
                <a:r>
                  <a:rPr lang="es-EC" dirty="0">
                    <a:effectLst/>
                    <a:latin typeface="Times New Roman" panose="02020603050405020304" pitchFamily="18" charset="0"/>
                    <a:ea typeface="Calibri" panose="020F0502020204030204" pitchFamily="34" charset="0"/>
                  </a:rPr>
                  <a:t> = relación de fase con el ciclo</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A</a:t>
                </a:r>
                <a:r>
                  <a:rPr lang="es-EC" dirty="0">
                    <a:effectLst/>
                    <a:latin typeface="Times New Roman" panose="02020603050405020304" pitchFamily="18" charset="0"/>
                    <a:ea typeface="Calibri" panose="020F0502020204030204" pitchFamily="34" charset="0"/>
                  </a:rPr>
                  <a:t> = factor de corrección por anchura de carril</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p</a:t>
                </a:r>
                <a:r>
                  <a:rPr lang="es-EC" dirty="0">
                    <a:effectLst/>
                    <a:latin typeface="Times New Roman" panose="02020603050405020304" pitchFamily="18" charset="0"/>
                    <a:ea typeface="Calibri" panose="020F0502020204030204" pitchFamily="34" charset="0"/>
                  </a:rPr>
                  <a:t> = factor de ajuste por vehículos pesados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f</a:t>
                </a:r>
                <a:r>
                  <a:rPr lang="es-EC" baseline="-25000" dirty="0">
                    <a:effectLst/>
                    <a:latin typeface="Times New Roman" panose="02020603050405020304" pitchFamily="18" charset="0"/>
                    <a:ea typeface="Calibri" panose="020F0502020204030204" pitchFamily="34" charset="0"/>
                  </a:rPr>
                  <a:t>i</a:t>
                </a:r>
                <a:r>
                  <a:rPr lang="es-EC" dirty="0">
                    <a:effectLst/>
                    <a:latin typeface="Times New Roman" panose="02020603050405020304" pitchFamily="18" charset="0"/>
                    <a:ea typeface="Calibri" panose="020F0502020204030204" pitchFamily="34" charset="0"/>
                  </a:rPr>
                  <a:t> = factor de corrección por inclinación de la rasante</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a:effectLst/>
                    <a:latin typeface="Times New Roman" panose="02020603050405020304" pitchFamily="18" charset="0"/>
                    <a:ea typeface="Calibri" panose="020F0502020204030204" pitchFamily="34" charset="0"/>
                  </a:rPr>
                  <a:t>f</a:t>
                </a:r>
                <a:r>
                  <a:rPr lang="es-EC" baseline="-25000" dirty="0">
                    <a:effectLst/>
                    <a:latin typeface="Times New Roman" panose="02020603050405020304" pitchFamily="18" charset="0"/>
                    <a:ea typeface="Calibri" panose="020F0502020204030204" pitchFamily="34" charset="0"/>
                  </a:rPr>
                  <a:t>e</a:t>
                </a:r>
                <a:r>
                  <a:rPr lang="es-EC" dirty="0">
                    <a:effectLst/>
                    <a:latin typeface="Times New Roman" panose="02020603050405020304" pitchFamily="18" charset="0"/>
                    <a:ea typeface="Calibri" panose="020F0502020204030204" pitchFamily="34" charset="0"/>
                  </a:rPr>
                  <a:t> = factor de corrección por efecto del estacionamiento</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bb</a:t>
                </a:r>
                <a:r>
                  <a:rPr lang="es-EC" dirty="0">
                    <a:effectLst/>
                    <a:latin typeface="Times New Roman" panose="02020603050405020304" pitchFamily="18" charset="0"/>
                    <a:ea typeface="Calibri" panose="020F0502020204030204" pitchFamily="34" charset="0"/>
                  </a:rPr>
                  <a:t> = factor de ajuste por la influencia de las paradas de autobús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gd</a:t>
                </a:r>
                <a:r>
                  <a:rPr lang="es-EC" dirty="0">
                    <a:effectLst/>
                    <a:latin typeface="Times New Roman" panose="02020603050405020304" pitchFamily="18" charset="0"/>
                    <a:ea typeface="Calibri" panose="020F0502020204030204" pitchFamily="34" charset="0"/>
                  </a:rPr>
                  <a:t> = factor de corrección por efecto de giros derechos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gi</a:t>
                </a:r>
                <a:r>
                  <a:rPr lang="es-EC" dirty="0">
                    <a:effectLst/>
                    <a:latin typeface="Times New Roman" panose="02020603050405020304" pitchFamily="18" charset="0"/>
                    <a:ea typeface="Calibri" panose="020F0502020204030204" pitchFamily="34" charset="0"/>
                  </a:rPr>
                  <a:t> = factor de corrección por efecto de giros izquierdos</a:t>
                </a:r>
                <a:endParaRPr lang="es-ES"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r>
                  <a:rPr lang="es-EC" dirty="0" err="1">
                    <a:effectLst/>
                    <a:latin typeface="Times New Roman" panose="02020603050405020304" pitchFamily="18" charset="0"/>
                    <a:ea typeface="Calibri" panose="020F0502020204030204" pitchFamily="34" charset="0"/>
                  </a:rPr>
                  <a:t>f</a:t>
                </a:r>
                <a:r>
                  <a:rPr lang="es-EC" baseline="-25000" dirty="0" err="1">
                    <a:effectLst/>
                    <a:latin typeface="Times New Roman" panose="02020603050405020304" pitchFamily="18" charset="0"/>
                    <a:ea typeface="Calibri" panose="020F0502020204030204" pitchFamily="34" charset="0"/>
                  </a:rPr>
                  <a:t>ar</a:t>
                </a:r>
                <a:r>
                  <a:rPr lang="es-EC" dirty="0">
                    <a:effectLst/>
                    <a:latin typeface="Times New Roman" panose="02020603050405020304" pitchFamily="18" charset="0"/>
                    <a:ea typeface="Calibri" panose="020F0502020204030204" pitchFamily="34" charset="0"/>
                  </a:rPr>
                  <a:t> = factor de corrección en función del tipo de zona urbana</a:t>
                </a:r>
                <a:endParaRPr lang="es-ES" dirty="0">
                  <a:effectLst/>
                  <a:latin typeface="Times New Roman" panose="02020603050405020304" pitchFamily="18"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171081" y="1305824"/>
                <a:ext cx="7357436" cy="5527667"/>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064855314"/>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44624"/>
            <a:ext cx="3294281" cy="581025"/>
          </a:xfrm>
        </p:spPr>
        <p:txBody>
          <a:bodyPr>
            <a:normAutofit/>
          </a:bodyPr>
          <a:lstStyle/>
          <a:p>
            <a:pPr algn="ctr"/>
            <a:r>
              <a:rPr lang="es-ES" sz="2800" dirty="0" smtClean="0">
                <a:latin typeface="Times New Roman" panose="02020603050405020304" pitchFamily="18" charset="0"/>
                <a:cs typeface="Times New Roman" panose="02020603050405020304" pitchFamily="18" charset="0"/>
              </a:rPr>
              <a:t>Intersección A</a:t>
            </a:r>
            <a:endParaRPr lang="es-ES" sz="28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3" name="Imagen 2"/>
          <p:cNvPicPr>
            <a:picLocks noChangeAspect="1"/>
          </p:cNvPicPr>
          <p:nvPr/>
        </p:nvPicPr>
        <p:blipFill rotWithShape="1">
          <a:blip r:embed="rId4"/>
          <a:srcRect l="17398" t="24800" r="17398" b="10521"/>
          <a:stretch/>
        </p:blipFill>
        <p:spPr>
          <a:xfrm>
            <a:off x="2204916" y="625649"/>
            <a:ext cx="5758322" cy="3212977"/>
          </a:xfrm>
          <a:prstGeom prst="rect">
            <a:avLst/>
          </a:prstGeom>
        </p:spPr>
      </p:pic>
      <p:pic>
        <p:nvPicPr>
          <p:cNvPr id="5" name="Imagen 4"/>
          <p:cNvPicPr>
            <a:picLocks noChangeAspect="1"/>
          </p:cNvPicPr>
          <p:nvPr/>
        </p:nvPicPr>
        <p:blipFill rotWithShape="1">
          <a:blip r:embed="rId5"/>
          <a:srcRect l="17398" t="24800" r="17398" b="20819"/>
          <a:stretch/>
        </p:blipFill>
        <p:spPr>
          <a:xfrm>
            <a:off x="1937517" y="3879952"/>
            <a:ext cx="6293120" cy="2952328"/>
          </a:xfrm>
          <a:prstGeom prst="rect">
            <a:avLst/>
          </a:prstGeom>
        </p:spPr>
      </p:pic>
    </p:spTree>
    <p:extLst>
      <p:ext uri="{BB962C8B-B14F-4D97-AF65-F5344CB8AC3E}">
        <p14:creationId xmlns:p14="http://schemas.microsoft.com/office/powerpoint/2010/main" val="528642608"/>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1213395" y="1700808"/>
                <a:ext cx="7272808" cy="4163191"/>
              </a:xfrm>
              <a:prstGeom prst="rect">
                <a:avLst/>
              </a:prstGeom>
            </p:spPr>
            <p:txBody>
              <a:bodyPr wrap="square">
                <a:spAutoFit/>
              </a:bodyPr>
              <a:lstStyle/>
              <a:p>
                <a:pPr indent="252095" algn="just">
                  <a:lnSpc>
                    <a:spcPct val="150000"/>
                  </a:lnSpc>
                  <a:spcAft>
                    <a:spcPts val="0"/>
                  </a:spcAft>
                </a:pPr>
                <a:r>
                  <a:rPr lang="es-EC" dirty="0">
                    <a:latin typeface="Times New Roman" panose="02020603050405020304" pitchFamily="18" charset="0"/>
                    <a:ea typeface="Calibri" panose="020F0502020204030204" pitchFamily="34" charset="0"/>
                  </a:rPr>
                  <a:t>A continuación se presentan las formulas y tablas utilizadas para el cálculo de los factores:</a:t>
                </a:r>
                <a:endParaRPr lang="es-ES" dirty="0">
                  <a:effectLst/>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Times New Roman" panose="02020603050405020304" pitchFamily="18" charset="0"/>
                  <a:buChar char="-"/>
                </a:pPr>
                <a:r>
                  <a:rPr lang="es-EC" dirty="0">
                    <a:effectLst/>
                    <a:latin typeface="Times New Roman" panose="02020603050405020304" pitchFamily="18" charset="0"/>
                    <a:ea typeface="Calibri" panose="020F0502020204030204" pitchFamily="34" charset="0"/>
                  </a:rPr>
                  <a:t>Relación de fase con el ciclo</a:t>
                </a:r>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𝑉</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𝑇𝑖𝑒𝑚𝑝𝑜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𝑣𝑒𝑟𝑑𝑒</m:t>
                          </m:r>
                        </m:num>
                        <m:den>
                          <m:r>
                            <a:rPr lang="es-EC" i="1">
                              <a:effectLst/>
                              <a:latin typeface="Cambria Math" panose="02040503050406030204" pitchFamily="18" charset="0"/>
                              <a:ea typeface="Calibri" panose="020F0502020204030204" pitchFamily="34" charset="0"/>
                              <a:cs typeface="Arial" panose="020B0604020202020204" pitchFamily="34" charset="0"/>
                            </a:rPr>
                            <m:t>𝐶𝑖𝑐𝑙𝑜</m:t>
                          </m:r>
                        </m:den>
                      </m:f>
                    </m:oMath>
                  </m:oMathPara>
                </a14:m>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r>
                  <a:rPr lang="es-EC" dirty="0">
                    <a:effectLst/>
                    <a:latin typeface="Times New Roman" panose="02020603050405020304" pitchFamily="18" charset="0"/>
                    <a:ea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Times New Roman" panose="02020603050405020304" pitchFamily="18" charset="0"/>
                  <a:buChar char="-"/>
                </a:pPr>
                <a:r>
                  <a:rPr lang="es-EC" dirty="0">
                    <a:effectLst/>
                    <a:latin typeface="Times New Roman" panose="02020603050405020304" pitchFamily="18" charset="0"/>
                    <a:ea typeface="Calibri" panose="020F0502020204030204" pitchFamily="34" charset="0"/>
                  </a:rPr>
                  <a:t>Factor de corrección por anchura de carril</a:t>
                </a:r>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𝐴</m:t>
                          </m:r>
                        </m:sub>
                      </m:sSub>
                      <m:r>
                        <a:rPr lang="es-EC" i="1">
                          <a:effectLst/>
                          <a:latin typeface="Cambria Math" panose="02040503050406030204" pitchFamily="18" charset="0"/>
                          <a:ea typeface="Calibri" panose="020F0502020204030204" pitchFamily="34" charset="0"/>
                          <a:cs typeface="Arial" panose="020B0604020202020204" pitchFamily="34" charset="0"/>
                        </a:rPr>
                        <m:t>=1+</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𝐴𝑛𝑐h𝑜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𝑑𝑒𝑙</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𝑐𝑎𝑟𝑟𝑖𝑙</m:t>
                          </m:r>
                          <m:r>
                            <a:rPr lang="es-EC" i="1">
                              <a:effectLst/>
                              <a:latin typeface="Cambria Math" panose="02040503050406030204" pitchFamily="18" charset="0"/>
                              <a:ea typeface="Calibri" panose="020F0502020204030204" pitchFamily="34" charset="0"/>
                              <a:cs typeface="Arial" panose="020B0604020202020204" pitchFamily="34" charset="0"/>
                            </a:rPr>
                            <m:t>−3.6</m:t>
                          </m:r>
                        </m:num>
                        <m:den>
                          <m:r>
                            <a:rPr lang="es-EC" i="1">
                              <a:effectLst/>
                              <a:latin typeface="Cambria Math" panose="02040503050406030204" pitchFamily="18" charset="0"/>
                              <a:ea typeface="Calibri" panose="020F0502020204030204" pitchFamily="34" charset="0"/>
                              <a:cs typeface="Arial" panose="020B0604020202020204" pitchFamily="34" charset="0"/>
                            </a:rPr>
                            <m:t>9</m:t>
                          </m:r>
                        </m:den>
                      </m:f>
                    </m:oMath>
                  </m:oMathPara>
                </a14:m>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r>
                  <a:rPr lang="es-EC" dirty="0">
                    <a:effectLst/>
                    <a:latin typeface="Times New Roman" panose="02020603050405020304" pitchFamily="18" charset="0"/>
                    <a:ea typeface="Calibri" panose="020F0502020204030204" pitchFamily="34" charset="0"/>
                  </a:rPr>
                  <a:t> </a:t>
                </a:r>
                <a:endParaRPr lang="es-ES" dirty="0">
                  <a:effectLst/>
                  <a:latin typeface="Times New Roman" panose="02020603050405020304" pitchFamily="18" charset="0"/>
                  <a:ea typeface="Calibri" panose="020F0502020204030204"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213395" y="1700808"/>
                <a:ext cx="7272808" cy="4163191"/>
              </a:xfrm>
              <a:prstGeom prst="rect">
                <a:avLst/>
              </a:prstGeom>
              <a:blipFill rotWithShape="0">
                <a:blip r:embed="rId4"/>
                <a:stretch>
                  <a:fillRect l="-671" r="-754"/>
                </a:stretch>
              </a:blipFill>
            </p:spPr>
            <p:txBody>
              <a:bodyPr/>
              <a:lstStyle/>
              <a:p>
                <a:r>
                  <a:rPr lang="es-ES">
                    <a:noFill/>
                  </a:rPr>
                  <a:t> </a:t>
                </a:r>
              </a:p>
            </p:txBody>
          </p:sp>
        </mc:Fallback>
      </mc:AlternateContent>
    </p:spTree>
    <p:extLst>
      <p:ext uri="{BB962C8B-B14F-4D97-AF65-F5344CB8AC3E}">
        <p14:creationId xmlns:p14="http://schemas.microsoft.com/office/powerpoint/2010/main" val="3788379818"/>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427850" y="1372269"/>
            <a:ext cx="4089581" cy="507831"/>
          </a:xfrm>
          <a:prstGeom prst="rect">
            <a:avLst/>
          </a:prstGeom>
        </p:spPr>
        <p:txBody>
          <a:bodyPr wrap="none">
            <a:spAutoFit/>
          </a:bodyPr>
          <a:lstStyle/>
          <a:p>
            <a:pPr marL="342900" lvl="0" indent="-342900" algn="just">
              <a:lnSpc>
                <a:spcPct val="150000"/>
              </a:lnSpc>
              <a:spcAft>
                <a:spcPts val="0"/>
              </a:spcAft>
              <a:buFont typeface="Times New Roman" panose="02020603050405020304" pitchFamily="18" charset="0"/>
              <a:buChar char="-"/>
            </a:pPr>
            <a:r>
              <a:rPr lang="es-EC" dirty="0">
                <a:latin typeface="Times New Roman" panose="02020603050405020304" pitchFamily="18" charset="0"/>
                <a:ea typeface="Calibri" panose="020F0502020204030204" pitchFamily="34" charset="0"/>
              </a:rPr>
              <a:t>Factor de ajuste por vehículos pesados</a:t>
            </a:r>
            <a:endParaRPr lang="es-ES" dirty="0">
              <a:effectLst/>
              <a:latin typeface="Times New Roman" panose="02020603050405020304" pitchFamily="18" charset="0"/>
              <a:ea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666237704"/>
              </p:ext>
            </p:extLst>
          </p:nvPr>
        </p:nvGraphicFramePr>
        <p:xfrm>
          <a:off x="3073704" y="2161756"/>
          <a:ext cx="3552190" cy="2348298"/>
        </p:xfrm>
        <a:graphic>
          <a:graphicData uri="http://schemas.openxmlformats.org/drawingml/2006/table">
            <a:tbl>
              <a:tblPr firstRow="1" firstCol="1" bandRow="1">
                <a:tableStyleId>{BC89EF96-8CEA-46FF-86C4-4CE0E7609802}</a:tableStyleId>
              </a:tblPr>
              <a:tblGrid>
                <a:gridCol w="1130935">
                  <a:extLst>
                    <a:ext uri="{9D8B030D-6E8A-4147-A177-3AD203B41FA5}">
                      <a16:colId xmlns:a16="http://schemas.microsoft.com/office/drawing/2014/main" val="20000"/>
                    </a:ext>
                  </a:extLst>
                </a:gridCol>
                <a:gridCol w="645160">
                  <a:extLst>
                    <a:ext uri="{9D8B030D-6E8A-4147-A177-3AD203B41FA5}">
                      <a16:colId xmlns:a16="http://schemas.microsoft.com/office/drawing/2014/main" val="20001"/>
                    </a:ext>
                  </a:extLst>
                </a:gridCol>
                <a:gridCol w="1130935">
                  <a:extLst>
                    <a:ext uri="{9D8B030D-6E8A-4147-A177-3AD203B41FA5}">
                      <a16:colId xmlns:a16="http://schemas.microsoft.com/office/drawing/2014/main" val="20002"/>
                    </a:ext>
                  </a:extLst>
                </a:gridCol>
                <a:gridCol w="645160">
                  <a:extLst>
                    <a:ext uri="{9D8B030D-6E8A-4147-A177-3AD203B41FA5}">
                      <a16:colId xmlns:a16="http://schemas.microsoft.com/office/drawing/2014/main" val="20003"/>
                    </a:ext>
                  </a:extLst>
                </a:gridCol>
              </a:tblGrid>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 Pesados</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fp</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 Pesados</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fp</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0.980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0.769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0.962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35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0.741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0.943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0.714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0.926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45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0.690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0.909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0.667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0.870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75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0.571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0.833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0.500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10" name="Rectángulo 9"/>
              <p:cNvSpPr/>
              <p:nvPr/>
            </p:nvSpPr>
            <p:spPr>
              <a:xfrm>
                <a:off x="1670118" y="4791710"/>
                <a:ext cx="6358266" cy="1296702"/>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es-EC" dirty="0">
                    <a:latin typeface="Times New Roman" panose="02020603050405020304" pitchFamily="18" charset="0"/>
                    <a:ea typeface="Calibri" panose="020F0502020204030204" pitchFamily="34" charset="0"/>
                  </a:rPr>
                  <a:t>Factor de corrección por inclinación de la rasante</a:t>
                </a:r>
                <a:endParaRPr lang="es-ES" dirty="0">
                  <a:effectLst/>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𝑖</m:t>
                          </m:r>
                        </m:sub>
                      </m:sSub>
                      <m:r>
                        <a:rPr lang="es-EC" i="1">
                          <a:effectLst/>
                          <a:latin typeface="Cambria Math" panose="02040503050406030204" pitchFamily="18" charset="0"/>
                          <a:ea typeface="Calibri" panose="020F0502020204030204" pitchFamily="34" charset="0"/>
                          <a:cs typeface="Arial" panose="020B0604020202020204" pitchFamily="34" charset="0"/>
                        </a:rPr>
                        <m:t>=1+</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𝑃𝑒𝑛𝑑𝑖𝑒𝑛𝑡𝑒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𝑒𝑛</m:t>
                          </m:r>
                          <m:r>
                            <a:rPr lang="es-EC" i="1">
                              <a:effectLst/>
                              <a:latin typeface="Cambria Math" panose="02040503050406030204" pitchFamily="18" charset="0"/>
                              <a:ea typeface="Calibri" panose="020F0502020204030204" pitchFamily="34" charset="0"/>
                              <a:cs typeface="Arial" panose="020B0604020202020204" pitchFamily="34" charset="0"/>
                            </a:rPr>
                            <m:t> %</m:t>
                          </m:r>
                        </m:num>
                        <m:den>
                          <m:r>
                            <a:rPr lang="es-EC" i="1">
                              <a:effectLst/>
                              <a:latin typeface="Cambria Math" panose="02040503050406030204" pitchFamily="18" charset="0"/>
                              <a:ea typeface="Calibri" panose="020F0502020204030204" pitchFamily="34" charset="0"/>
                              <a:cs typeface="Arial" panose="020B0604020202020204" pitchFamily="34" charset="0"/>
                            </a:rPr>
                            <m:t>200</m:t>
                          </m:r>
                        </m:den>
                      </m:f>
                    </m:oMath>
                  </m:oMathPara>
                </a14:m>
                <a:endParaRPr lang="es-ES" dirty="0">
                  <a:effectLst/>
                  <a:latin typeface="Times New Roman" panose="02020603050405020304" pitchFamily="18" charset="0"/>
                  <a:ea typeface="Calibri" panose="020F050202020403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670118" y="4791710"/>
                <a:ext cx="6358266" cy="1296702"/>
              </a:xfrm>
              <a:prstGeom prst="rect">
                <a:avLst/>
              </a:prstGeom>
              <a:blipFill rotWithShape="0">
                <a:blip r:embed="rId4"/>
                <a:stretch>
                  <a:fillRect l="-671"/>
                </a:stretch>
              </a:blipFill>
            </p:spPr>
            <p:txBody>
              <a:bodyPr/>
              <a:lstStyle/>
              <a:p>
                <a:r>
                  <a:rPr lang="es-ES">
                    <a:noFill/>
                  </a:rPr>
                  <a:t> </a:t>
                </a:r>
              </a:p>
            </p:txBody>
          </p:sp>
        </mc:Fallback>
      </mc:AlternateContent>
    </p:spTree>
    <p:extLst>
      <p:ext uri="{BB962C8B-B14F-4D97-AF65-F5344CB8AC3E}">
        <p14:creationId xmlns:p14="http://schemas.microsoft.com/office/powerpoint/2010/main" val="1395871126"/>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115615" y="1347661"/>
            <a:ext cx="7281491" cy="507831"/>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es-EC" dirty="0">
                <a:latin typeface="Times New Roman" panose="02020603050405020304" pitchFamily="18" charset="0"/>
                <a:ea typeface="Calibri" panose="020F0502020204030204" pitchFamily="34" charset="0"/>
              </a:rPr>
              <a:t>Factor de corrección por efecto del estacionamiento</a:t>
            </a:r>
            <a:endParaRPr lang="es-ES" dirty="0">
              <a:effectLst/>
              <a:latin typeface="Times New Roman" panose="02020603050405020304" pitchFamily="18" charset="0"/>
              <a:ea typeface="Calibri" panose="020F050202020403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681041360"/>
              </p:ext>
            </p:extLst>
          </p:nvPr>
        </p:nvGraphicFramePr>
        <p:xfrm>
          <a:off x="2376252" y="1992129"/>
          <a:ext cx="4947094" cy="2870142"/>
        </p:xfrm>
        <a:graphic>
          <a:graphicData uri="http://schemas.openxmlformats.org/drawingml/2006/table">
            <a:tbl>
              <a:tblPr firstRow="1" firstCol="1" bandRow="1">
                <a:tableStyleId>{BC89EF96-8CEA-46FF-86C4-4CE0E7609802}</a:tableStyleId>
              </a:tblPr>
              <a:tblGrid>
                <a:gridCol w="3011614">
                  <a:extLst>
                    <a:ext uri="{9D8B030D-6E8A-4147-A177-3AD203B41FA5}">
                      <a16:colId xmlns:a16="http://schemas.microsoft.com/office/drawing/2014/main" val="20000"/>
                    </a:ext>
                  </a:extLst>
                </a:gridCol>
                <a:gridCol w="645160">
                  <a:extLst>
                    <a:ext uri="{9D8B030D-6E8A-4147-A177-3AD203B41FA5}">
                      <a16:colId xmlns:a16="http://schemas.microsoft.com/office/drawing/2014/main" val="20001"/>
                    </a:ext>
                  </a:extLst>
                </a:gridCol>
                <a:gridCol w="645160">
                  <a:extLst>
                    <a:ext uri="{9D8B030D-6E8A-4147-A177-3AD203B41FA5}">
                      <a16:colId xmlns:a16="http://schemas.microsoft.com/office/drawing/2014/main" val="20002"/>
                    </a:ext>
                  </a:extLst>
                </a:gridCol>
                <a:gridCol w="645160">
                  <a:extLst>
                    <a:ext uri="{9D8B030D-6E8A-4147-A177-3AD203B41FA5}">
                      <a16:colId xmlns:a16="http://schemas.microsoft.com/office/drawing/2014/main" val="20003"/>
                    </a:ext>
                  </a:extLst>
                </a:gridCol>
              </a:tblGrid>
              <a:tr h="200025">
                <a:tc rowSpan="2">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N° de estacionamientos por hora</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N° de Carriles</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00025">
                <a:tc vMerge="1">
                  <a:txBody>
                    <a:bodyPr/>
                    <a:lstStyle/>
                    <a:p>
                      <a:endParaRPr lang="es-ES"/>
                    </a:p>
                  </a:txBody>
                  <a:tcP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1</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Prohibido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1.000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0.967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10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20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0.933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30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0.875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0.917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40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0.900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0.650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0.825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0.883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60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0.600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0.867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70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0.550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0.775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0.850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mc:AlternateContent xmlns:mc="http://schemas.openxmlformats.org/markup-compatibility/2006" xmlns:a14="http://schemas.microsoft.com/office/drawing/2010/main">
        <mc:Choice Requires="a14">
          <p:sp>
            <p:nvSpPr>
              <p:cNvPr id="4" name="Rectángulo 3"/>
              <p:cNvSpPr/>
              <p:nvPr/>
            </p:nvSpPr>
            <p:spPr>
              <a:xfrm>
                <a:off x="1115615" y="4998908"/>
                <a:ext cx="7488833" cy="1108701"/>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es-EC" dirty="0">
                    <a:latin typeface="Times New Roman" panose="02020603050405020304" pitchFamily="18" charset="0"/>
                    <a:ea typeface="Calibri" panose="020F0502020204030204" pitchFamily="34" charset="0"/>
                  </a:rPr>
                  <a:t>Factor de ajuste por la influencia de las paradas de autobús</a:t>
                </a:r>
                <a:endParaRPr lang="es-ES" dirty="0">
                  <a:effectLst/>
                  <a:latin typeface="Times New Roman" panose="02020603050405020304" pitchFamily="18" charset="0"/>
                  <a:ea typeface="Calibri" panose="020F0502020204030204" pitchFamily="34" charset="0"/>
                </a:endParaRPr>
              </a:p>
              <a:p>
                <a:pPr marL="252095" algn="ctr">
                  <a:lnSpc>
                    <a:spcPct val="150000"/>
                  </a:lnSpc>
                  <a:spcAft>
                    <a:spcPts val="0"/>
                  </a:spcAft>
                </a:pPr>
                <a:r>
                  <a:rPr lang="es-EC" dirty="0">
                    <a:effectLst/>
                    <a:latin typeface="Times New Roman" panose="02020603050405020304" pitchFamily="18" charset="0"/>
                    <a:ea typeface="Times New Roman" panose="02020603050405020304" pitchFamily="18" charset="0"/>
                  </a:rPr>
                  <a:t> </a:t>
                </a:r>
                <a14:m>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𝑏𝑏</m:t>
                        </m:r>
                      </m:sub>
                    </m:sSub>
                    <m:r>
                      <a:rPr lang="es-EC" i="1">
                        <a:effectLst/>
                        <a:latin typeface="Cambria Math" panose="02040503050406030204" pitchFamily="18" charset="0"/>
                        <a:ea typeface="Calibri" panose="020F0502020204030204" pitchFamily="34" charset="0"/>
                        <a:cs typeface="Arial" panose="020B0604020202020204" pitchFamily="34" charset="0"/>
                      </a:rPr>
                      <m:t>=1−</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14.4∗</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𝑏𝑢𝑠𝑒𝑠</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𝑞𝑢𝑒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𝑝𝑎𝑟𝑎𝑛</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𝑝𝑜𝑟</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h𝑜𝑟𝑎</m:t>
                        </m:r>
                      </m:num>
                      <m:den>
                        <m:r>
                          <a:rPr lang="es-EC" i="1">
                            <a:effectLst/>
                            <a:latin typeface="Cambria Math" panose="02040503050406030204" pitchFamily="18" charset="0"/>
                            <a:ea typeface="Calibri" panose="020F0502020204030204" pitchFamily="34" charset="0"/>
                            <a:cs typeface="Arial" panose="020B0604020202020204" pitchFamily="34" charset="0"/>
                          </a:rPr>
                          <m:t>3600∗</m:t>
                        </m:r>
                        <m:r>
                          <a:rPr lang="es-EC" i="1">
                            <a:effectLst/>
                            <a:latin typeface="Cambria Math" panose="02040503050406030204" pitchFamily="18" charset="0"/>
                            <a:ea typeface="Calibri" panose="020F0502020204030204" pitchFamily="34" charset="0"/>
                            <a:cs typeface="Arial" panose="020B0604020202020204" pitchFamily="34" charset="0"/>
                          </a:rPr>
                          <m:t>𝑁</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𝑑𝑒</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𝐶𝑎𝑟𝑟𝑖𝑙𝑒𝑠</m:t>
                        </m:r>
                      </m:den>
                    </m:f>
                  </m:oMath>
                </a14:m>
                <a:endParaRPr lang="es-ES" dirty="0">
                  <a:effectLst/>
                  <a:latin typeface="Times New Roman" panose="02020603050405020304" pitchFamily="18" charset="0"/>
                  <a:ea typeface="Calibri" panose="020F05020202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115615" y="4998908"/>
                <a:ext cx="7488833" cy="1108701"/>
              </a:xfrm>
              <a:prstGeom prst="rect">
                <a:avLst/>
              </a:prstGeom>
              <a:blipFill rotWithShape="0">
                <a:blip r:embed="rId4"/>
                <a:stretch>
                  <a:fillRect l="-489"/>
                </a:stretch>
              </a:blipFill>
            </p:spPr>
            <p:txBody>
              <a:bodyPr/>
              <a:lstStyle/>
              <a:p>
                <a:r>
                  <a:rPr lang="es-ES">
                    <a:noFill/>
                  </a:rPr>
                  <a:t> </a:t>
                </a:r>
              </a:p>
            </p:txBody>
          </p:sp>
        </mc:Fallback>
      </mc:AlternateContent>
    </p:spTree>
    <p:extLst>
      <p:ext uri="{BB962C8B-B14F-4D97-AF65-F5344CB8AC3E}">
        <p14:creationId xmlns:p14="http://schemas.microsoft.com/office/powerpoint/2010/main" val="4277749290"/>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ángulo 1"/>
              <p:cNvSpPr/>
              <p:nvPr/>
            </p:nvSpPr>
            <p:spPr>
              <a:xfrm>
                <a:off x="1115616" y="1381342"/>
                <a:ext cx="7488833" cy="3586110"/>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es-EC" dirty="0" smtClean="0">
                    <a:latin typeface="Times New Roman" panose="02020603050405020304" pitchFamily="18" charset="0"/>
                    <a:ea typeface="Calibri" panose="020F0502020204030204" pitchFamily="34" charset="0"/>
                  </a:rPr>
                  <a:t>Factor de corrección por efecto de giros derechos</a:t>
                </a:r>
                <a:endParaRPr lang="es-ES" dirty="0">
                  <a:effectLst/>
                  <a:latin typeface="Times New Roman" panose="02020603050405020304" pitchFamily="18" charset="0"/>
                  <a:ea typeface="Calibri" panose="020F0502020204030204" pitchFamily="34" charset="0"/>
                </a:endParaRPr>
              </a:p>
              <a:p>
                <a:pPr marL="4806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𝑔𝑑</m:t>
                          </m:r>
                        </m:sub>
                      </m:sSub>
                      <m:r>
                        <a:rPr lang="es-EC" i="1">
                          <a:effectLst/>
                          <a:latin typeface="Cambria Math" panose="02040503050406030204" pitchFamily="18" charset="0"/>
                          <a:ea typeface="Calibri" panose="020F0502020204030204" pitchFamily="34" charset="0"/>
                          <a:cs typeface="Arial" panose="020B0604020202020204" pitchFamily="34" charset="0"/>
                        </a:rPr>
                        <m:t>=1−</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𝑔𝑑</m:t>
                          </m:r>
                        </m:sub>
                      </m:sSub>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0.15+</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𝐼</m:t>
                                  </m:r>
                                </m:e>
                                <m:sub>
                                  <m:r>
                                    <a:rPr lang="es-EC" i="1">
                                      <a:effectLst/>
                                      <a:latin typeface="Cambria Math" panose="02040503050406030204" pitchFamily="18" charset="0"/>
                                      <a:ea typeface="Calibri" panose="020F0502020204030204" pitchFamily="34" charset="0"/>
                                      <a:cs typeface="Arial" panose="020B0604020202020204" pitchFamily="34" charset="0"/>
                                    </a:rPr>
                                    <m:t>𝑝</m:t>
                                  </m:r>
                                </m:sub>
                              </m:sSub>
                            </m:num>
                            <m:den>
                              <m:r>
                                <a:rPr lang="es-EC" i="1">
                                  <a:effectLst/>
                                  <a:latin typeface="Cambria Math" panose="02040503050406030204" pitchFamily="18" charset="0"/>
                                  <a:ea typeface="Calibri" panose="020F0502020204030204" pitchFamily="34" charset="0"/>
                                  <a:cs typeface="Arial" panose="020B0604020202020204" pitchFamily="34" charset="0"/>
                                </a:rPr>
                                <m:t>2100</m:t>
                              </m:r>
                            </m:den>
                          </m:f>
                        </m:e>
                      </m:d>
                    </m:oMath>
                  </m:oMathPara>
                </a14:m>
                <a:endParaRPr lang="es-EC" dirty="0" smtClean="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spcAft>
                    <a:spcPts val="0"/>
                  </a:spcAft>
                </a:pPr>
                <a:r>
                  <a:rPr lang="es-EC" dirty="0" smtClean="0">
                    <a:effectLst/>
                    <a:latin typeface="Times New Roman" panose="02020603050405020304" pitchFamily="18" charset="0"/>
                    <a:ea typeface="Calibri" panose="020F0502020204030204" pitchFamily="34" charset="0"/>
                  </a:rPr>
                  <a:t>-     Factor de corrección por efecto de giros izquierdos</a:t>
                </a:r>
                <a:endParaRPr lang="es-ES" dirty="0" smtClean="0">
                  <a:effectLst/>
                  <a:latin typeface="Times New Roman" panose="02020603050405020304" pitchFamily="18" charset="0"/>
                  <a:ea typeface="Calibri" panose="020F0502020204030204" pitchFamily="34" charset="0"/>
                </a:endParaRPr>
              </a:p>
              <a:p>
                <a:pPr marL="48069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𝑓</m:t>
                          </m:r>
                        </m:e>
                        <m:sub>
                          <m:r>
                            <a:rPr lang="es-EC" i="1">
                              <a:effectLst/>
                              <a:latin typeface="Cambria Math" panose="02040503050406030204" pitchFamily="18" charset="0"/>
                              <a:ea typeface="Calibri" panose="020F0502020204030204" pitchFamily="34" charset="0"/>
                              <a:cs typeface="Arial" panose="020B0604020202020204" pitchFamily="34" charset="0"/>
                            </a:rPr>
                            <m:t>𝑔𝑖</m:t>
                          </m:r>
                        </m:sub>
                      </m:sSub>
                      <m:r>
                        <a:rPr lang="es-EC" i="1">
                          <a:effectLst/>
                          <a:latin typeface="Cambria Math" panose="02040503050406030204" pitchFamily="18" charset="0"/>
                          <a:ea typeface="Calibri" panose="020F0502020204030204" pitchFamily="34" charset="0"/>
                          <a:cs typeface="Arial" panose="020B0604020202020204" pitchFamily="34" charset="0"/>
                        </a:rPr>
                        <m:t>=</m:t>
                      </m:r>
                      <m:f>
                        <m:fPr>
                          <m:ctrlPr>
                            <a:rPr lang="es-ES" i="1">
                              <a:effectLst/>
                              <a:latin typeface="Cambria Math" panose="02040503050406030204" pitchFamily="18" charset="0"/>
                              <a:ea typeface="Calibri" panose="020F0502020204030204" pitchFamily="34" charset="0"/>
                              <a:cs typeface="Arial" panose="020B0604020202020204" pitchFamily="34" charset="0"/>
                            </a:rPr>
                          </m:ctrlPr>
                        </m:fPr>
                        <m:num>
                          <m:r>
                            <a:rPr lang="es-EC" i="1">
                              <a:effectLst/>
                              <a:latin typeface="Cambria Math" panose="02040503050406030204" pitchFamily="18" charset="0"/>
                              <a:ea typeface="Calibri" panose="020F0502020204030204" pitchFamily="34" charset="0"/>
                              <a:cs typeface="Arial" panose="020B0604020202020204" pitchFamily="34" charset="0"/>
                            </a:rPr>
                            <m:t>1400−</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𝑜</m:t>
                              </m:r>
                            </m:sub>
                          </m:sSub>
                        </m:num>
                        <m:den>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1400−</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𝑜</m:t>
                                  </m:r>
                                </m:sub>
                              </m:sSub>
                            </m:e>
                          </m:d>
                          <m:r>
                            <a:rPr lang="es-EC" i="1">
                              <a:effectLst/>
                              <a:latin typeface="Cambria Math" panose="02040503050406030204" pitchFamily="18" charset="0"/>
                              <a:ea typeface="Calibri" panose="020F0502020204030204" pitchFamily="34" charset="0"/>
                              <a:cs typeface="Arial" panose="020B0604020202020204" pitchFamily="34" charset="0"/>
                            </a:rPr>
                            <m:t>+</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𝑃</m:t>
                              </m:r>
                            </m:e>
                            <m:sub>
                              <m:r>
                                <a:rPr lang="es-EC" i="1">
                                  <a:effectLst/>
                                  <a:latin typeface="Cambria Math" panose="02040503050406030204" pitchFamily="18" charset="0"/>
                                  <a:ea typeface="Calibri" panose="020F0502020204030204" pitchFamily="34" charset="0"/>
                                  <a:cs typeface="Arial" panose="020B0604020202020204" pitchFamily="34" charset="0"/>
                                </a:rPr>
                                <m:t>𝑔𝑖</m:t>
                              </m:r>
                            </m:sub>
                          </m:sSub>
                          <m:d>
                            <m:dPr>
                              <m:ctrlPr>
                                <a:rPr lang="es-ES" i="1">
                                  <a:effectLst/>
                                  <a:latin typeface="Cambria Math" panose="02040503050406030204" pitchFamily="18" charset="0"/>
                                  <a:ea typeface="Calibri" panose="020F0502020204030204" pitchFamily="34" charset="0"/>
                                  <a:cs typeface="Arial" panose="020B0604020202020204" pitchFamily="34" charset="0"/>
                                </a:rPr>
                              </m:ctrlPr>
                            </m:dPr>
                            <m:e>
                              <m:r>
                                <a:rPr lang="es-EC" i="1">
                                  <a:effectLst/>
                                  <a:latin typeface="Cambria Math" panose="02040503050406030204" pitchFamily="18" charset="0"/>
                                  <a:ea typeface="Calibri" panose="020F0502020204030204" pitchFamily="34" charset="0"/>
                                  <a:cs typeface="Arial" panose="020B0604020202020204" pitchFamily="34" charset="0"/>
                                </a:rPr>
                                <m:t>235+0.435</m:t>
                              </m:r>
                              <m:sSub>
                                <m:sSubPr>
                                  <m:ctrlPr>
                                    <a:rPr lang="es-ES"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𝑄</m:t>
                                  </m:r>
                                </m:e>
                                <m:sub>
                                  <m:r>
                                    <a:rPr lang="es-EC" i="1">
                                      <a:effectLst/>
                                      <a:latin typeface="Cambria Math" panose="02040503050406030204" pitchFamily="18" charset="0"/>
                                      <a:ea typeface="Calibri" panose="020F0502020204030204" pitchFamily="34" charset="0"/>
                                      <a:cs typeface="Arial" panose="020B0604020202020204" pitchFamily="34" charset="0"/>
                                    </a:rPr>
                                    <m:t>𝑜</m:t>
                                  </m:r>
                                </m:sub>
                              </m:sSub>
                            </m:e>
                          </m:d>
                        </m:den>
                      </m:f>
                    </m:oMath>
                  </m:oMathPara>
                </a14:m>
                <a:endParaRPr lang="es-ES" dirty="0" smtClean="0">
                  <a:effectLst/>
                  <a:latin typeface="Times New Roman" panose="02020603050405020304" pitchFamily="18" charset="0"/>
                  <a:ea typeface="Calibri" panose="020F0502020204030204" pitchFamily="34" charset="0"/>
                </a:endParaRPr>
              </a:p>
              <a:p>
                <a:pPr marL="480695" algn="just">
                  <a:lnSpc>
                    <a:spcPct val="150000"/>
                  </a:lnSpc>
                  <a:spcAft>
                    <a:spcPts val="0"/>
                  </a:spcAft>
                </a:pPr>
                <a:endParaRPr lang="es-ES" dirty="0">
                  <a:effectLst/>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Times New Roman" panose="02020603050405020304" pitchFamily="18" charset="0"/>
                  <a:buChar char="-"/>
                </a:pPr>
                <a:r>
                  <a:rPr lang="es-EC" dirty="0" smtClean="0">
                    <a:effectLst/>
                    <a:latin typeface="Times New Roman" panose="02020603050405020304" pitchFamily="18" charset="0"/>
                    <a:ea typeface="Calibri" panose="020F0502020204030204" pitchFamily="34" charset="0"/>
                  </a:rPr>
                  <a:t>Factor </a:t>
                </a:r>
                <a:r>
                  <a:rPr lang="es-EC" dirty="0">
                    <a:effectLst/>
                    <a:latin typeface="Times New Roman" panose="02020603050405020304" pitchFamily="18" charset="0"/>
                    <a:ea typeface="Calibri" panose="020F0502020204030204" pitchFamily="34" charset="0"/>
                  </a:rPr>
                  <a:t>de corrección en función del tipo de zona urbana</a:t>
                </a:r>
                <a:endParaRPr lang="es-ES" dirty="0">
                  <a:effectLst/>
                  <a:latin typeface="Times New Roman" panose="02020603050405020304" pitchFamily="18" charset="0"/>
                  <a:ea typeface="Calibri" panose="020F050202020403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115616" y="1381342"/>
                <a:ext cx="7488833" cy="3586110"/>
              </a:xfrm>
              <a:prstGeom prst="rect">
                <a:avLst/>
              </a:prstGeom>
              <a:blipFill rotWithShape="0">
                <a:blip r:embed="rId4"/>
                <a:stretch>
                  <a:fillRect l="-651" b="-510"/>
                </a:stretch>
              </a:blipFill>
            </p:spPr>
            <p:txBody>
              <a:bodyPr/>
              <a:lstStyle/>
              <a:p>
                <a:r>
                  <a:rPr lang="es-ES">
                    <a:noFill/>
                  </a:rPr>
                  <a:t> </a:t>
                </a:r>
              </a:p>
            </p:txBody>
          </p:sp>
        </mc:Fallback>
      </mc:AlternateContent>
      <p:graphicFrame>
        <p:nvGraphicFramePr>
          <p:cNvPr id="3" name="Tabla 2"/>
          <p:cNvGraphicFramePr>
            <a:graphicFrameLocks noGrp="1"/>
          </p:cNvGraphicFramePr>
          <p:nvPr>
            <p:extLst>
              <p:ext uri="{D42A27DB-BD31-4B8C-83A1-F6EECF244321}">
                <p14:modId xmlns:p14="http://schemas.microsoft.com/office/powerpoint/2010/main" val="1791211778"/>
              </p:ext>
            </p:extLst>
          </p:nvPr>
        </p:nvGraphicFramePr>
        <p:xfrm>
          <a:off x="3293859" y="5157192"/>
          <a:ext cx="3111881" cy="521844"/>
        </p:xfrm>
        <a:graphic>
          <a:graphicData uri="http://schemas.openxmlformats.org/drawingml/2006/table">
            <a:tbl>
              <a:tblPr firstRow="1" firstCol="1" bandRow="1">
                <a:tableStyleId>{BC89EF96-8CEA-46FF-86C4-4CE0E7609802}</a:tableStyleId>
              </a:tblPr>
              <a:tblGrid>
                <a:gridCol w="1893506">
                  <a:extLst>
                    <a:ext uri="{9D8B030D-6E8A-4147-A177-3AD203B41FA5}">
                      <a16:colId xmlns:a16="http://schemas.microsoft.com/office/drawing/2014/main" val="20000"/>
                    </a:ext>
                  </a:extLst>
                </a:gridCol>
                <a:gridCol w="614998">
                  <a:extLst>
                    <a:ext uri="{9D8B030D-6E8A-4147-A177-3AD203B41FA5}">
                      <a16:colId xmlns:a16="http://schemas.microsoft.com/office/drawing/2014/main" val="20001"/>
                    </a:ext>
                  </a:extLst>
                </a:gridCol>
                <a:gridCol w="603377">
                  <a:extLst>
                    <a:ext uri="{9D8B030D-6E8A-4147-A177-3AD203B41FA5}">
                      <a16:colId xmlns:a16="http://schemas.microsoft.com/office/drawing/2014/main" val="20002"/>
                    </a:ext>
                  </a:extLst>
                </a:gridCol>
              </a:tblGrid>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Tipo de área</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CBD</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Otro</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600">
                          <a:effectLst/>
                          <a:latin typeface="Times New Roman" panose="02020603050405020304" pitchFamily="18" charset="0"/>
                          <a:cs typeface="Times New Roman" panose="02020603050405020304" pitchFamily="18" charset="0"/>
                        </a:rPr>
                        <a:t>Factor de área (far)</a:t>
                      </a:r>
                      <a:endParaRPr lang="es-ES" sz="16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0.90</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Times New Roman" panose="02020603050405020304" pitchFamily="18" charset="0"/>
                          <a:cs typeface="Times New Roman" panose="02020603050405020304" pitchFamily="18" charset="0"/>
                        </a:rPr>
                        <a:t>1.00</a:t>
                      </a:r>
                      <a:endParaRPr lang="es-ES" sz="16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7179479"/>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31" y="2132856"/>
            <a:ext cx="7596336" cy="1232422"/>
          </a:xfrm>
          <a:prstGeom prst="rect">
            <a:avLst/>
          </a:prstGeom>
        </p:spPr>
      </p:pic>
      <p:pic>
        <p:nvPicPr>
          <p:cNvPr id="5" name="Imagen 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631" y="4306646"/>
            <a:ext cx="7596336" cy="1570626"/>
          </a:xfrm>
          <a:prstGeom prst="rect">
            <a:avLst/>
          </a:prstGeom>
        </p:spPr>
      </p:pic>
      <p:sp>
        <p:nvSpPr>
          <p:cNvPr id="10" name="Rectángulo 9"/>
          <p:cNvSpPr/>
          <p:nvPr/>
        </p:nvSpPr>
        <p:spPr>
          <a:xfrm>
            <a:off x="1032183" y="3861048"/>
            <a:ext cx="5806369" cy="369332"/>
          </a:xfrm>
          <a:prstGeom prst="rect">
            <a:avLst/>
          </a:prstGeom>
        </p:spPr>
        <p:txBody>
          <a:bodyPr wrap="square">
            <a:spAutoFit/>
          </a:bodyPr>
          <a:lstStyle/>
          <a:p>
            <a:r>
              <a:rPr lang="es-ES" b="1">
                <a:solidFill>
                  <a:srgbClr val="000000"/>
                </a:solidFill>
                <a:latin typeface="Arial" panose="020B0604020202020204" pitchFamily="34" charset="0"/>
              </a:rPr>
              <a:t>Resultados de capacidad en las intersecciones </a:t>
            </a:r>
            <a:endParaRPr lang="es-ES"/>
          </a:p>
        </p:txBody>
      </p:sp>
      <p:sp>
        <p:nvSpPr>
          <p:cNvPr id="12" name="Rectángulo 11"/>
          <p:cNvSpPr/>
          <p:nvPr/>
        </p:nvSpPr>
        <p:spPr>
          <a:xfrm>
            <a:off x="1063463" y="1687258"/>
            <a:ext cx="5806369" cy="369332"/>
          </a:xfrm>
          <a:prstGeom prst="rect">
            <a:avLst/>
          </a:prstGeom>
        </p:spPr>
        <p:txBody>
          <a:bodyPr wrap="square">
            <a:spAutoFit/>
          </a:bodyPr>
          <a:lstStyle/>
          <a:p>
            <a:r>
              <a:rPr lang="es-ES" b="1" dirty="0">
                <a:solidFill>
                  <a:srgbClr val="000000"/>
                </a:solidFill>
                <a:latin typeface="Arial" panose="020B0604020202020204" pitchFamily="34" charset="0"/>
              </a:rPr>
              <a:t>Datos para el cálculo de los factores de corrección </a:t>
            </a:r>
            <a:endParaRPr lang="es-ES" dirty="0"/>
          </a:p>
        </p:txBody>
      </p:sp>
    </p:spTree>
    <p:extLst>
      <p:ext uri="{BB962C8B-B14F-4D97-AF65-F5344CB8AC3E}">
        <p14:creationId xmlns:p14="http://schemas.microsoft.com/office/powerpoint/2010/main" val="3739398081"/>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700808"/>
            <a:ext cx="5595254" cy="2307770"/>
          </a:xfrm>
          <a:prstGeom prst="rect">
            <a:avLst/>
          </a:prstGeom>
        </p:spPr>
      </p:pic>
      <p:pic>
        <p:nvPicPr>
          <p:cNvPr id="3" name="Imagen 2"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202" y="4496974"/>
            <a:ext cx="5595254" cy="2316402"/>
          </a:xfrm>
          <a:prstGeom prst="rect">
            <a:avLst/>
          </a:prstGeom>
        </p:spPr>
      </p:pic>
      <p:sp>
        <p:nvSpPr>
          <p:cNvPr id="4" name="Rectángulo 3"/>
          <p:cNvSpPr/>
          <p:nvPr/>
        </p:nvSpPr>
        <p:spPr>
          <a:xfrm>
            <a:off x="3104252" y="4149080"/>
            <a:ext cx="3123932" cy="369332"/>
          </a:xfrm>
          <a:prstGeom prst="rect">
            <a:avLst/>
          </a:prstGeom>
        </p:spPr>
        <p:txBody>
          <a:bodyPr wrap="none">
            <a:spAutoFit/>
          </a:bodyPr>
          <a:lstStyle/>
          <a:p>
            <a:r>
              <a:rPr lang="es-ES" b="1" dirty="0" smtClean="0">
                <a:solidFill>
                  <a:srgbClr val="000000"/>
                </a:solidFill>
                <a:latin typeface="Times New Roman" panose="02020603050405020304" pitchFamily="18" charset="0"/>
                <a:cs typeface="Times New Roman" panose="02020603050405020304" pitchFamily="18" charset="0"/>
              </a:rPr>
              <a:t>Velocidad promedio con el </a:t>
            </a:r>
            <a:r>
              <a:rPr lang="es-ES" b="1" dirty="0" err="1" smtClean="0">
                <a:solidFill>
                  <a:srgbClr val="000000"/>
                </a:solidFill>
                <a:latin typeface="Times New Roman" panose="02020603050405020304" pitchFamily="18" charset="0"/>
                <a:cs typeface="Times New Roman" panose="02020603050405020304" pitchFamily="18" charset="0"/>
              </a:rPr>
              <a:t>Tf</a:t>
            </a:r>
            <a:r>
              <a:rPr lang="es-ES" b="1" dirty="0" smtClean="0">
                <a:solidFill>
                  <a:srgbClr val="000000"/>
                </a:solidFill>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sp>
        <p:nvSpPr>
          <p:cNvPr id="10" name="Rectángulo 9"/>
          <p:cNvSpPr/>
          <p:nvPr/>
        </p:nvSpPr>
        <p:spPr>
          <a:xfrm>
            <a:off x="1259632" y="1340768"/>
            <a:ext cx="3123932" cy="369332"/>
          </a:xfrm>
          <a:prstGeom prst="rect">
            <a:avLst/>
          </a:prstGeom>
        </p:spPr>
        <p:txBody>
          <a:bodyPr wrap="none">
            <a:spAutoFit/>
          </a:bodyPr>
          <a:lstStyle/>
          <a:p>
            <a:r>
              <a:rPr lang="es-ES" b="1" dirty="0" smtClean="0">
                <a:solidFill>
                  <a:srgbClr val="000000"/>
                </a:solidFill>
                <a:latin typeface="Times New Roman" panose="02020603050405020304" pitchFamily="18" charset="0"/>
                <a:cs typeface="Times New Roman" panose="02020603050405020304" pitchFamily="18" charset="0"/>
              </a:rPr>
              <a:t>Velocidad promedio con el Ta </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675631"/>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2376139051"/>
              </p:ext>
            </p:extLst>
          </p:nvPr>
        </p:nvGraphicFramePr>
        <p:xfrm>
          <a:off x="1395200" y="3573016"/>
          <a:ext cx="6909199" cy="913131"/>
        </p:xfrm>
        <a:graphic>
          <a:graphicData uri="http://schemas.openxmlformats.org/drawingml/2006/table">
            <a:tbl>
              <a:tblPr firstRow="1" firstCol="1" bandRow="1">
                <a:tableStyleId>{BC89EF96-8CEA-46FF-86C4-4CE0E7609802}</a:tableStyleId>
              </a:tblPr>
              <a:tblGrid>
                <a:gridCol w="710184">
                  <a:extLst>
                    <a:ext uri="{9D8B030D-6E8A-4147-A177-3AD203B41FA5}">
                      <a16:colId xmlns:a16="http://schemas.microsoft.com/office/drawing/2014/main" val="20000"/>
                    </a:ext>
                  </a:extLst>
                </a:gridCol>
                <a:gridCol w="1403286">
                  <a:extLst>
                    <a:ext uri="{9D8B030D-6E8A-4147-A177-3AD203B41FA5}">
                      <a16:colId xmlns:a16="http://schemas.microsoft.com/office/drawing/2014/main" val="20001"/>
                    </a:ext>
                  </a:extLst>
                </a:gridCol>
                <a:gridCol w="1403286">
                  <a:extLst>
                    <a:ext uri="{9D8B030D-6E8A-4147-A177-3AD203B41FA5}">
                      <a16:colId xmlns:a16="http://schemas.microsoft.com/office/drawing/2014/main" val="20002"/>
                    </a:ext>
                  </a:extLst>
                </a:gridCol>
                <a:gridCol w="1192784">
                  <a:extLst>
                    <a:ext uri="{9D8B030D-6E8A-4147-A177-3AD203B41FA5}">
                      <a16:colId xmlns:a16="http://schemas.microsoft.com/office/drawing/2014/main" val="20003"/>
                    </a:ext>
                  </a:extLst>
                </a:gridCol>
                <a:gridCol w="1435437">
                  <a:extLst>
                    <a:ext uri="{9D8B030D-6E8A-4147-A177-3AD203B41FA5}">
                      <a16:colId xmlns:a16="http://schemas.microsoft.com/office/drawing/2014/main" val="20004"/>
                    </a:ext>
                  </a:extLst>
                </a:gridCol>
                <a:gridCol w="764222">
                  <a:extLst>
                    <a:ext uri="{9D8B030D-6E8A-4147-A177-3AD203B41FA5}">
                      <a16:colId xmlns:a16="http://schemas.microsoft.com/office/drawing/2014/main" val="20005"/>
                    </a:ext>
                  </a:extLst>
                </a:gridCol>
              </a:tblGrid>
              <a:tr h="190500">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DMQ-V. Chillos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Ingreso1 S.B.</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Ricardo </a:t>
                      </a:r>
                      <a:r>
                        <a:rPr lang="es-EC" sz="1400" dirty="0" smtClean="0">
                          <a:effectLst/>
                          <a:latin typeface="Times New Roman" panose="02020603050405020304" pitchFamily="18" charset="0"/>
                          <a:cs typeface="Times New Roman" panose="02020603050405020304" pitchFamily="18" charset="0"/>
                        </a:rPr>
                        <a:t>Izurieta</a:t>
                      </a:r>
                      <a:r>
                        <a:rPr lang="es-EC" sz="1400" baseline="0" dirty="0" smtClean="0">
                          <a:effectLst/>
                          <a:latin typeface="Times New Roman" panose="02020603050405020304" pitchFamily="18" charset="0"/>
                          <a:cs typeface="Times New Roman" panose="02020603050405020304" pitchFamily="18" charset="0"/>
                        </a:rPr>
                        <a:t> del Castillo</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E13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Actual</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277.32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458.95 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113.02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145.94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59.45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Futuro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C" sz="1400" kern="1200" dirty="0" smtClean="0">
                          <a:effectLst/>
                        </a:rPr>
                        <a:t>753.44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662.75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212.14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323.95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51.87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Rectángulo 1"/>
          <p:cNvSpPr/>
          <p:nvPr/>
        </p:nvSpPr>
        <p:spPr>
          <a:xfrm>
            <a:off x="1395199" y="1807656"/>
            <a:ext cx="6909199" cy="1477328"/>
          </a:xfrm>
          <a:prstGeom prst="rect">
            <a:avLst/>
          </a:prstGeom>
        </p:spPr>
        <p:txBody>
          <a:bodyPr wrap="square">
            <a:spAutoFit/>
          </a:bodyPr>
          <a:lstStyle/>
          <a:p>
            <a:pPr algn="just"/>
            <a:r>
              <a:rPr lang="es-ES" dirty="0"/>
              <a:t>Al comparar las longitudes de cola que se presentan en la micro simulación de la propuesta de solución, con las longitudes que se tienen actualmente podemos observar que para el caso del tráfico actual en la calle Juan Bautista Aguirre con dirección al Valle de los chillos disminuye al 21%, mientras que con el tráfico futuro este valor disminuye al 43%. </a:t>
            </a:r>
          </a:p>
        </p:txBody>
      </p:sp>
    </p:spTree>
    <p:extLst>
      <p:ext uri="{BB962C8B-B14F-4D97-AF65-F5344CB8AC3E}">
        <p14:creationId xmlns:p14="http://schemas.microsoft.com/office/powerpoint/2010/main" val="3749075726"/>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3: </a:t>
            </a:r>
            <a:endParaRPr lang="es-EC" sz="2500" b="1" dirty="0" smtClean="0">
              <a:latin typeface="Times New Roman" panose="02020603050405020304" pitchFamily="18" charset="0"/>
              <a:cs typeface="Times New Roman" panose="02020603050405020304" pitchFamily="18" charset="0"/>
            </a:endParaRP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Incremento </a:t>
            </a:r>
            <a:r>
              <a:rPr lang="es-EC" sz="2500" b="1" dirty="0">
                <a:latin typeface="Times New Roman" panose="02020603050405020304" pitchFamily="18" charset="0"/>
                <a:cs typeface="Times New Roman" panose="02020603050405020304" pitchFamily="18" charset="0"/>
              </a:rPr>
              <a:t>de carril</a:t>
            </a:r>
            <a:endParaRPr lang="es-ES" sz="2500" b="1" dirty="0">
              <a:latin typeface="Times New Roman" panose="02020603050405020304" pitchFamily="18" charset="0"/>
              <a:cs typeface="Times New Roman" panose="02020603050405020304" pitchFamily="18" charset="0"/>
            </a:endParaRPr>
          </a:p>
        </p:txBody>
      </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219" y="1551491"/>
            <a:ext cx="4829161" cy="3328205"/>
          </a:xfrm>
          <a:prstGeom prst="rect">
            <a:avLst/>
          </a:prstGeom>
        </p:spPr>
      </p:pic>
      <p:sp>
        <p:nvSpPr>
          <p:cNvPr id="2" name="Rectángulo 1"/>
          <p:cNvSpPr/>
          <p:nvPr/>
        </p:nvSpPr>
        <p:spPr>
          <a:xfrm>
            <a:off x="1332804" y="5064618"/>
            <a:ext cx="7064303" cy="1754326"/>
          </a:xfrm>
          <a:prstGeom prst="rect">
            <a:avLst/>
          </a:prstGeom>
        </p:spPr>
        <p:txBody>
          <a:bodyPr wrap="square">
            <a:spAutoFit/>
          </a:bodyPr>
          <a:lstStyle/>
          <a:p>
            <a:pPr algn="just"/>
            <a:r>
              <a:rPr lang="es-ES" dirty="0">
                <a:solidFill>
                  <a:srgbClr val="000000"/>
                </a:solidFill>
                <a:latin typeface="Times New Roman" panose="02020603050405020304" pitchFamily="18" charset="0"/>
              </a:rPr>
              <a:t>Utilizando el tráfico actual el consumo de combustible ahorrado anualmente es de 114580 galones y en el caso del tráfico futuro es tiene un ahorro de 201830 galones aproximadamente, que representan US $160,297.42 y US $282,360.17 respectivamente, considerando solamente el consumo de gasolina extra a US $1.48/galón y el diésel a US $1.03/galón. </a:t>
            </a:r>
            <a:endParaRPr lang="es-ES" dirty="0"/>
          </a:p>
        </p:txBody>
      </p:sp>
    </p:spTree>
    <p:extLst>
      <p:ext uri="{BB962C8B-B14F-4D97-AF65-F5344CB8AC3E}">
        <p14:creationId xmlns:p14="http://schemas.microsoft.com/office/powerpoint/2010/main" val="3828998285"/>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92" y="1934785"/>
            <a:ext cx="7740352" cy="2039521"/>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51" y="4653136"/>
            <a:ext cx="7735024" cy="1393371"/>
          </a:xfrm>
          <a:prstGeom prst="rect">
            <a:avLst/>
          </a:prstGeom>
        </p:spPr>
      </p:pic>
    </p:spTree>
    <p:extLst>
      <p:ext uri="{BB962C8B-B14F-4D97-AF65-F5344CB8AC3E}">
        <p14:creationId xmlns:p14="http://schemas.microsoft.com/office/powerpoint/2010/main" val="3202938548"/>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92" y="2047189"/>
            <a:ext cx="7679964" cy="1957875"/>
          </a:xfrm>
          <a:prstGeom prst="rect">
            <a:avLst/>
          </a:prstGeom>
        </p:spPr>
      </p:pic>
      <p:pic>
        <p:nvPicPr>
          <p:cNvPr id="5" name="Imagen 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492" y="4725144"/>
            <a:ext cx="7679964" cy="1872208"/>
          </a:xfrm>
          <a:prstGeom prst="rect">
            <a:avLst/>
          </a:prstGeom>
        </p:spPr>
      </p:pic>
      <p:sp>
        <p:nvSpPr>
          <p:cNvPr id="12" name="Rectángulo 11"/>
          <p:cNvSpPr/>
          <p:nvPr/>
        </p:nvSpPr>
        <p:spPr>
          <a:xfrm>
            <a:off x="1023143" y="4283804"/>
            <a:ext cx="6909199" cy="369332"/>
          </a:xfrm>
          <a:prstGeom prst="rect">
            <a:avLst/>
          </a:prstGeom>
        </p:spPr>
        <p:txBody>
          <a:bodyPr wrap="square">
            <a:spAutoFit/>
          </a:bodyPr>
          <a:lstStyle/>
          <a:p>
            <a:pPr algn="just"/>
            <a:r>
              <a:rPr lang="es-ES" b="1" dirty="0" smtClean="0"/>
              <a:t>Esquema Rampa de Entrada</a:t>
            </a:r>
            <a:endParaRPr lang="es-ES" b="1" dirty="0"/>
          </a:p>
        </p:txBody>
      </p:sp>
      <p:sp>
        <p:nvSpPr>
          <p:cNvPr id="13" name="Rectángulo 12"/>
          <p:cNvSpPr/>
          <p:nvPr/>
        </p:nvSpPr>
        <p:spPr>
          <a:xfrm>
            <a:off x="1047177" y="1628800"/>
            <a:ext cx="6909199" cy="369332"/>
          </a:xfrm>
          <a:prstGeom prst="rect">
            <a:avLst/>
          </a:prstGeom>
        </p:spPr>
        <p:txBody>
          <a:bodyPr wrap="square">
            <a:spAutoFit/>
          </a:bodyPr>
          <a:lstStyle/>
          <a:p>
            <a:pPr algn="just"/>
            <a:r>
              <a:rPr lang="es-ES" b="1" dirty="0" smtClean="0"/>
              <a:t>Esquema Rampa de Salida</a:t>
            </a:r>
            <a:endParaRPr lang="es-ES" b="1" dirty="0"/>
          </a:p>
        </p:txBody>
      </p:sp>
    </p:spTree>
    <p:extLst>
      <p:ext uri="{BB962C8B-B14F-4D97-AF65-F5344CB8AC3E}">
        <p14:creationId xmlns:p14="http://schemas.microsoft.com/office/powerpoint/2010/main" val="85678381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44624"/>
            <a:ext cx="3294281" cy="581025"/>
          </a:xfrm>
        </p:spPr>
        <p:txBody>
          <a:bodyPr>
            <a:normAutofit/>
          </a:bodyPr>
          <a:lstStyle/>
          <a:p>
            <a:pPr algn="ctr"/>
            <a:r>
              <a:rPr lang="es-ES" sz="2800" dirty="0" smtClean="0">
                <a:latin typeface="Times New Roman" panose="02020603050405020304" pitchFamily="18" charset="0"/>
                <a:cs typeface="Times New Roman" panose="02020603050405020304" pitchFamily="18" charset="0"/>
              </a:rPr>
              <a:t>Intersección B</a:t>
            </a:r>
            <a:endParaRPr lang="es-ES" sz="28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5766" y="625649"/>
            <a:ext cx="4067985" cy="3050989"/>
          </a:xfrm>
          <a:prstGeom prst="rect">
            <a:avLst/>
          </a:prstGeom>
        </p:spPr>
      </p:pic>
      <p:pic>
        <p:nvPicPr>
          <p:cNvPr id="11" name="Imagen 10"/>
          <p:cNvPicPr>
            <a:picLocks noChangeAspect="1"/>
          </p:cNvPicPr>
          <p:nvPr/>
        </p:nvPicPr>
        <p:blipFill rotWithShape="1">
          <a:blip r:embed="rId5"/>
          <a:srcRect l="5750" t="5111" r="5999" b="7778"/>
          <a:stretch/>
        </p:blipFill>
        <p:spPr>
          <a:xfrm>
            <a:off x="2224621" y="3770152"/>
            <a:ext cx="5513196" cy="3061152"/>
          </a:xfrm>
          <a:prstGeom prst="rect">
            <a:avLst/>
          </a:prstGeom>
        </p:spPr>
      </p:pic>
    </p:spTree>
    <p:extLst>
      <p:ext uri="{BB962C8B-B14F-4D97-AF65-F5344CB8AC3E}">
        <p14:creationId xmlns:p14="http://schemas.microsoft.com/office/powerpoint/2010/main" val="2740712553"/>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1115616" y="1340768"/>
                <a:ext cx="7416824" cy="5277599"/>
              </a:xfrm>
              <a:prstGeom prst="rect">
                <a:avLst/>
              </a:prstGeom>
            </p:spPr>
            <p:txBody>
              <a:bodyPr wrap="square">
                <a:spAutoFit/>
              </a:bodyPr>
              <a:lstStyle/>
              <a:p>
                <a:pPr algn="just"/>
                <a:r>
                  <a:rPr lang="es-EC" sz="1600" b="1" dirty="0" smtClean="0">
                    <a:latin typeface="Times New Roman" panose="02020603050405020304" pitchFamily="18" charset="0"/>
                    <a:cs typeface="Times New Roman" panose="02020603050405020304" pitchFamily="18" charset="0"/>
                  </a:rPr>
                  <a:t>Sobre Ancho</a:t>
                </a:r>
              </a:p>
              <a:p>
                <a:pPr algn="just"/>
                <a14:m>
                  <m:oMathPara xmlns:m="http://schemas.openxmlformats.org/officeDocument/2006/math">
                    <m:oMathParaPr>
                      <m:jc m:val="centerGroup"/>
                    </m:oMathParaPr>
                    <m:oMath xmlns:m="http://schemas.openxmlformats.org/officeDocument/2006/math">
                      <m:r>
                        <a:rPr lang="es-EC" sz="1600" b="0" i="1" smtClean="0">
                          <a:latin typeface="Cambria Math" panose="02040503050406030204" pitchFamily="18" charset="0"/>
                        </a:rPr>
                        <m:t>𝑆</m:t>
                      </m:r>
                      <m:r>
                        <a:rPr lang="es-ES" sz="1600" i="1" smtClean="0">
                          <a:latin typeface="Cambria Math" panose="02040503050406030204" pitchFamily="18" charset="0"/>
                        </a:rPr>
                        <m:t>=</m:t>
                      </m:r>
                      <m:r>
                        <a:rPr lang="es-EC" sz="1600" b="0" i="1" smtClean="0">
                          <a:latin typeface="Cambria Math" panose="02040503050406030204" pitchFamily="18" charset="0"/>
                        </a:rPr>
                        <m:t>𝑛</m:t>
                      </m:r>
                      <m:d>
                        <m:dPr>
                          <m:ctrlPr>
                            <a:rPr lang="es-EC" sz="1600" b="0" i="1" smtClean="0">
                              <a:latin typeface="Cambria Math" panose="02040503050406030204" pitchFamily="18" charset="0"/>
                            </a:rPr>
                          </m:ctrlPr>
                        </m:dPr>
                        <m:e>
                          <m:r>
                            <a:rPr lang="es-EC" sz="1600" b="0" i="1" smtClean="0">
                              <a:latin typeface="Cambria Math" panose="02040503050406030204" pitchFamily="18" charset="0"/>
                            </a:rPr>
                            <m:t>𝑅</m:t>
                          </m:r>
                          <m:r>
                            <a:rPr lang="es-EC" sz="1600" b="0" i="1" smtClean="0">
                              <a:latin typeface="Cambria Math" panose="02040503050406030204" pitchFamily="18" charset="0"/>
                            </a:rPr>
                            <m:t>−</m:t>
                          </m:r>
                          <m:rad>
                            <m:radPr>
                              <m:degHide m:val="on"/>
                              <m:ctrlPr>
                                <a:rPr lang="es-EC" sz="1600" b="0" i="1" smtClean="0">
                                  <a:latin typeface="Cambria Math" panose="02040503050406030204" pitchFamily="18" charset="0"/>
                                </a:rPr>
                              </m:ctrlPr>
                            </m:radPr>
                            <m:deg/>
                            <m:e>
                              <m:sSup>
                                <m:sSupPr>
                                  <m:ctrlPr>
                                    <a:rPr lang="es-EC" sz="1600" b="0" i="1" smtClean="0">
                                      <a:latin typeface="Cambria Math" panose="02040503050406030204" pitchFamily="18" charset="0"/>
                                    </a:rPr>
                                  </m:ctrlPr>
                                </m:sSupPr>
                                <m:e>
                                  <m:r>
                                    <a:rPr lang="es-EC" sz="1600" b="0" i="1" smtClean="0">
                                      <a:latin typeface="Cambria Math" panose="02040503050406030204" pitchFamily="18" charset="0"/>
                                    </a:rPr>
                                    <m:t>𝑅</m:t>
                                  </m:r>
                                </m:e>
                                <m:sup>
                                  <m:r>
                                    <a:rPr lang="es-EC" sz="1600" b="0" i="1" smtClean="0">
                                      <a:latin typeface="Cambria Math" panose="02040503050406030204" pitchFamily="18" charset="0"/>
                                    </a:rPr>
                                    <m:t>2</m:t>
                                  </m:r>
                                </m:sup>
                              </m:sSup>
                              <m:r>
                                <a:rPr lang="es-EC" sz="1600" b="0" i="1" smtClean="0">
                                  <a:latin typeface="Cambria Math" panose="02040503050406030204" pitchFamily="18" charset="0"/>
                                </a:rPr>
                                <m:t>−</m:t>
                              </m:r>
                              <m:sSup>
                                <m:sSupPr>
                                  <m:ctrlPr>
                                    <a:rPr lang="es-EC" sz="1600" b="0" i="1" smtClean="0">
                                      <a:latin typeface="Cambria Math" panose="02040503050406030204" pitchFamily="18" charset="0"/>
                                    </a:rPr>
                                  </m:ctrlPr>
                                </m:sSupPr>
                                <m:e>
                                  <m:r>
                                    <a:rPr lang="es-EC" sz="1600" b="0" i="1" smtClean="0">
                                      <a:latin typeface="Cambria Math" panose="02040503050406030204" pitchFamily="18" charset="0"/>
                                    </a:rPr>
                                    <m:t>𝑅</m:t>
                                  </m:r>
                                </m:e>
                                <m:sup>
                                  <m:r>
                                    <a:rPr lang="es-EC" sz="1600" b="0" i="1" smtClean="0">
                                      <a:latin typeface="Cambria Math" panose="02040503050406030204" pitchFamily="18" charset="0"/>
                                    </a:rPr>
                                    <m:t>2</m:t>
                                  </m:r>
                                </m:sup>
                              </m:sSup>
                            </m:e>
                          </m:rad>
                        </m:e>
                      </m:d>
                      <m:r>
                        <a:rPr lang="es-EC" sz="1600" b="0" i="1" smtClean="0">
                          <a:latin typeface="Cambria Math" panose="02040503050406030204" pitchFamily="18" charset="0"/>
                        </a:rPr>
                        <m:t>+</m:t>
                      </m:r>
                      <m:f>
                        <m:fPr>
                          <m:ctrlPr>
                            <a:rPr lang="es-EC" sz="1600" b="0" i="1" smtClean="0">
                              <a:latin typeface="Cambria Math" panose="02040503050406030204" pitchFamily="18" charset="0"/>
                            </a:rPr>
                          </m:ctrlPr>
                        </m:fPr>
                        <m:num>
                          <m:r>
                            <a:rPr lang="es-EC" sz="1600" b="0" i="1" smtClean="0">
                              <a:latin typeface="Cambria Math" panose="02040503050406030204" pitchFamily="18" charset="0"/>
                            </a:rPr>
                            <m:t>𝑉</m:t>
                          </m:r>
                        </m:num>
                        <m:den>
                          <m:r>
                            <a:rPr lang="es-EC" sz="1600" b="0" i="1" smtClean="0">
                              <a:latin typeface="Cambria Math" panose="02040503050406030204" pitchFamily="18" charset="0"/>
                            </a:rPr>
                            <m:t>10</m:t>
                          </m:r>
                          <m:rad>
                            <m:radPr>
                              <m:degHide m:val="on"/>
                              <m:ctrlPr>
                                <a:rPr lang="es-EC" sz="1600" b="0" i="1" smtClean="0">
                                  <a:latin typeface="Cambria Math" panose="02040503050406030204" pitchFamily="18" charset="0"/>
                                </a:rPr>
                              </m:ctrlPr>
                            </m:radPr>
                            <m:deg/>
                            <m:e>
                              <m:r>
                                <a:rPr lang="es-EC" sz="1600" b="0" i="1" smtClean="0">
                                  <a:latin typeface="Cambria Math" panose="02040503050406030204" pitchFamily="18" charset="0"/>
                                </a:rPr>
                                <m:t>𝑅</m:t>
                              </m:r>
                            </m:e>
                          </m:rad>
                        </m:den>
                      </m:f>
                    </m:oMath>
                  </m:oMathPara>
                </a14:m>
                <a:endParaRPr lang="es-ES" sz="1600" b="1" dirty="0" smtClean="0">
                  <a:solidFill>
                    <a:srgbClr val="000000"/>
                  </a:solidFill>
                  <a:latin typeface="Times New Roman" panose="02020603050405020304" pitchFamily="18" charset="0"/>
                  <a:cs typeface="Times New Roman" panose="02020603050405020304" pitchFamily="18" charset="0"/>
                </a:endParaRPr>
              </a:p>
              <a:p>
                <a:pPr algn="just"/>
                <a:r>
                  <a:rPr lang="es-ES" sz="1600" dirty="0">
                    <a:latin typeface="Times New Roman" panose="02020603050405020304" pitchFamily="18" charset="0"/>
                    <a:cs typeface="Times New Roman" panose="02020603050405020304" pitchFamily="18" charset="0"/>
                  </a:rPr>
                  <a:t>L = Largo – Vehículo de diseño </a:t>
                </a:r>
              </a:p>
              <a:p>
                <a:pPr algn="just"/>
                <a:r>
                  <a:rPr lang="es-ES" sz="1600" dirty="0">
                    <a:latin typeface="Times New Roman" panose="02020603050405020304" pitchFamily="18" charset="0"/>
                    <a:cs typeface="Times New Roman" panose="02020603050405020304" pitchFamily="18" charset="0"/>
                  </a:rPr>
                  <a:t>R = Radio de la curva </a:t>
                </a:r>
              </a:p>
              <a:p>
                <a:pPr algn="just"/>
                <a:r>
                  <a:rPr lang="es-ES" sz="1600" dirty="0">
                    <a:latin typeface="Times New Roman" panose="02020603050405020304" pitchFamily="18" charset="0"/>
                    <a:cs typeface="Times New Roman" panose="02020603050405020304" pitchFamily="18" charset="0"/>
                  </a:rPr>
                  <a:t>n = Número de Carriles </a:t>
                </a:r>
              </a:p>
              <a:p>
                <a:pPr algn="just"/>
                <a:r>
                  <a:rPr lang="es-ES" sz="1600" dirty="0">
                    <a:latin typeface="Times New Roman" panose="02020603050405020304" pitchFamily="18" charset="0"/>
                    <a:cs typeface="Times New Roman" panose="02020603050405020304" pitchFamily="18" charset="0"/>
                  </a:rPr>
                  <a:t>V = Velocidad de diseño </a:t>
                </a:r>
                <a:endParaRPr lang="es-ES" sz="1600" b="1" dirty="0" smtClean="0">
                  <a:solidFill>
                    <a:srgbClr val="000000"/>
                  </a:solidFill>
                  <a:latin typeface="Times New Roman" panose="02020603050405020304" pitchFamily="18" charset="0"/>
                  <a:cs typeface="Times New Roman" panose="02020603050405020304" pitchFamily="18" charset="0"/>
                </a:endParaRPr>
              </a:p>
              <a:p>
                <a:pPr algn="just"/>
                <a:endParaRPr lang="es-ES" sz="1600" b="1" dirty="0" smtClean="0">
                  <a:solidFill>
                    <a:srgbClr val="000000"/>
                  </a:solidFill>
                  <a:latin typeface="Times New Roman" panose="02020603050405020304" pitchFamily="18" charset="0"/>
                  <a:cs typeface="Times New Roman" panose="02020603050405020304" pitchFamily="18" charset="0"/>
                </a:endParaRPr>
              </a:p>
              <a:p>
                <a:pPr algn="just"/>
                <a:r>
                  <a:rPr lang="es-ES" sz="1600" b="1" dirty="0" smtClean="0">
                    <a:solidFill>
                      <a:srgbClr val="000000"/>
                    </a:solidFill>
                    <a:latin typeface="Times New Roman" panose="02020603050405020304" pitchFamily="18" charset="0"/>
                    <a:cs typeface="Times New Roman" panose="02020603050405020304" pitchFamily="18" charset="0"/>
                  </a:rPr>
                  <a:t>Curva </a:t>
                </a:r>
                <a:r>
                  <a:rPr lang="es-ES" sz="1600" b="1" dirty="0">
                    <a:solidFill>
                      <a:srgbClr val="000000"/>
                    </a:solidFill>
                    <a:latin typeface="Times New Roman" panose="02020603050405020304" pitchFamily="18" charset="0"/>
                    <a:cs typeface="Times New Roman" panose="02020603050405020304" pitchFamily="18" charset="0"/>
                  </a:rPr>
                  <a:t>A </a:t>
                </a:r>
                <a:endParaRPr lang="es-ES" sz="1600" b="1" dirty="0" smtClean="0">
                  <a:solidFill>
                    <a:srgbClr val="000000"/>
                  </a:solidFill>
                  <a:latin typeface="Times New Roman" panose="02020603050405020304" pitchFamily="18" charset="0"/>
                  <a:cs typeface="Times New Roman" panose="02020603050405020304" pitchFamily="18" charset="0"/>
                </a:endParaRPr>
              </a:p>
              <a:p>
                <a:pPr algn="ctr"/>
                <a:r>
                  <a:rPr lang="es-ES" sz="1600" dirty="0" smtClean="0">
                    <a:solidFill>
                      <a:srgbClr val="000000"/>
                    </a:solidFill>
                    <a:latin typeface="Times New Roman" panose="02020603050405020304" pitchFamily="18" charset="0"/>
                    <a:cs typeface="Times New Roman" panose="02020603050405020304" pitchFamily="18" charset="0"/>
                  </a:rPr>
                  <a:t>𝑺</a:t>
                </a:r>
                <a:r>
                  <a:rPr lang="es-ES" sz="1600" dirty="0">
                    <a:solidFill>
                      <a:srgbClr val="000000"/>
                    </a:solidFill>
                    <a:latin typeface="Times New Roman" panose="02020603050405020304" pitchFamily="18" charset="0"/>
                    <a:cs typeface="Times New Roman" panose="02020603050405020304" pitchFamily="18" charset="0"/>
                  </a:rPr>
                  <a:t>=𝟏.𝟑𝟎 𝒎 </a:t>
                </a:r>
              </a:p>
              <a:p>
                <a:pPr algn="just"/>
                <a:r>
                  <a:rPr lang="es-ES" sz="1600" b="1" dirty="0">
                    <a:solidFill>
                      <a:srgbClr val="000000"/>
                    </a:solidFill>
                    <a:latin typeface="Times New Roman" panose="02020603050405020304" pitchFamily="18" charset="0"/>
                    <a:cs typeface="Times New Roman" panose="02020603050405020304" pitchFamily="18" charset="0"/>
                  </a:rPr>
                  <a:t>Curva B </a:t>
                </a:r>
                <a:endParaRPr lang="es-ES" sz="1600" b="1" dirty="0" smtClean="0">
                  <a:solidFill>
                    <a:srgbClr val="000000"/>
                  </a:solidFill>
                  <a:latin typeface="Times New Roman" panose="02020603050405020304" pitchFamily="18" charset="0"/>
                  <a:cs typeface="Times New Roman" panose="02020603050405020304" pitchFamily="18" charset="0"/>
                </a:endParaRPr>
              </a:p>
              <a:p>
                <a:pPr algn="ctr"/>
                <a:r>
                  <a:rPr lang="es-ES" sz="1600" dirty="0" smtClean="0">
                    <a:solidFill>
                      <a:srgbClr val="000000"/>
                    </a:solidFill>
                    <a:latin typeface="Times New Roman" panose="02020603050405020304" pitchFamily="18" charset="0"/>
                    <a:cs typeface="Times New Roman" panose="02020603050405020304" pitchFamily="18" charset="0"/>
                  </a:rPr>
                  <a:t>𝑺</a:t>
                </a:r>
                <a:r>
                  <a:rPr lang="es-ES" sz="1600" dirty="0">
                    <a:solidFill>
                      <a:srgbClr val="000000"/>
                    </a:solidFill>
                    <a:latin typeface="Times New Roman" panose="02020603050405020304" pitchFamily="18" charset="0"/>
                    <a:cs typeface="Times New Roman" panose="02020603050405020304" pitchFamily="18" charset="0"/>
                  </a:rPr>
                  <a:t>=𝟎.𝟓𝟒 𝒎 </a:t>
                </a:r>
              </a:p>
              <a:p>
                <a:pPr algn="just"/>
                <a:endParaRPr lang="es-ES" sz="1600" dirty="0" smtClean="0">
                  <a:solidFill>
                    <a:srgbClr val="000000"/>
                  </a:solidFill>
                  <a:latin typeface="Times New Roman" panose="02020603050405020304" pitchFamily="18" charset="0"/>
                  <a:cs typeface="Times New Roman" panose="02020603050405020304" pitchFamily="18" charset="0"/>
                </a:endParaRPr>
              </a:p>
              <a:p>
                <a:pPr algn="just"/>
                <a:r>
                  <a:rPr lang="es-ES" sz="1600" dirty="0" smtClean="0">
                    <a:solidFill>
                      <a:srgbClr val="000000"/>
                    </a:solidFill>
                    <a:latin typeface="Times New Roman" panose="02020603050405020304" pitchFamily="18" charset="0"/>
                    <a:cs typeface="Times New Roman" panose="02020603050405020304" pitchFamily="18" charset="0"/>
                  </a:rPr>
                  <a:t>Para </a:t>
                </a:r>
                <a:r>
                  <a:rPr lang="es-ES" sz="1600" dirty="0">
                    <a:solidFill>
                      <a:srgbClr val="000000"/>
                    </a:solidFill>
                    <a:latin typeface="Times New Roman" panose="02020603050405020304" pitchFamily="18" charset="0"/>
                    <a:cs typeface="Times New Roman" panose="02020603050405020304" pitchFamily="18" charset="0"/>
                  </a:rPr>
                  <a:t>el diseño de las curvas verticales la Norma de Diseño Geométrico de Carreteras recomienda aplicar la fórmula: 𝐿𝑚𝑖𝑛=0.6 𝑥 𝑉 </a:t>
                </a:r>
              </a:p>
              <a:p>
                <a:pPr algn="just"/>
                <a:endParaRPr lang="es-ES" sz="1600" dirty="0" smtClean="0">
                  <a:solidFill>
                    <a:srgbClr val="000000"/>
                  </a:solidFill>
                  <a:latin typeface="Times New Roman" panose="02020603050405020304" pitchFamily="18" charset="0"/>
                  <a:cs typeface="Times New Roman" panose="02020603050405020304" pitchFamily="18" charset="0"/>
                </a:endParaRPr>
              </a:p>
              <a:p>
                <a:pPr algn="just"/>
                <a:r>
                  <a:rPr lang="es-ES" sz="1600" dirty="0" smtClean="0">
                    <a:solidFill>
                      <a:srgbClr val="000000"/>
                    </a:solidFill>
                    <a:latin typeface="Times New Roman" panose="02020603050405020304" pitchFamily="18" charset="0"/>
                    <a:cs typeface="Times New Roman" panose="02020603050405020304" pitchFamily="18" charset="0"/>
                  </a:rPr>
                  <a:t>Donde</a:t>
                </a:r>
                <a:r>
                  <a:rPr lang="es-ES" sz="1600" dirty="0">
                    <a:solidFill>
                      <a:srgbClr val="000000"/>
                    </a:solidFill>
                    <a:latin typeface="Times New Roman" panose="02020603050405020304" pitchFamily="18" charset="0"/>
                    <a:cs typeface="Times New Roman" panose="02020603050405020304" pitchFamily="18" charset="0"/>
                  </a:rPr>
                  <a:t>: </a:t>
                </a:r>
              </a:p>
              <a:p>
                <a:pPr algn="just"/>
                <a:r>
                  <a:rPr lang="es-ES" sz="1600" dirty="0">
                    <a:solidFill>
                      <a:srgbClr val="000000"/>
                    </a:solidFill>
                    <a:latin typeface="Times New Roman" panose="02020603050405020304" pitchFamily="18" charset="0"/>
                    <a:cs typeface="Times New Roman" panose="02020603050405020304" pitchFamily="18" charset="0"/>
                  </a:rPr>
                  <a:t>L min = Longitud mínima de curvas verticales </a:t>
                </a:r>
              </a:p>
              <a:p>
                <a:pPr algn="just"/>
                <a:r>
                  <a:rPr lang="es-ES" sz="1600" dirty="0">
                    <a:solidFill>
                      <a:srgbClr val="000000"/>
                    </a:solidFill>
                    <a:latin typeface="Times New Roman" panose="02020603050405020304" pitchFamily="18" charset="0"/>
                    <a:cs typeface="Times New Roman" panose="02020603050405020304" pitchFamily="18" charset="0"/>
                  </a:rPr>
                  <a:t>V = Velocidad de diseño expresada en kilómetros por hora </a:t>
                </a:r>
              </a:p>
              <a:p>
                <a:pPr algn="just"/>
                <a:r>
                  <a:rPr lang="es-ES" sz="1600" dirty="0">
                    <a:solidFill>
                      <a:srgbClr val="000000"/>
                    </a:solidFill>
                    <a:latin typeface="Times New Roman" panose="02020603050405020304" pitchFamily="18" charset="0"/>
                    <a:cs typeface="Times New Roman" panose="02020603050405020304" pitchFamily="18" charset="0"/>
                  </a:rPr>
                  <a:t>Dando como resultado una longitud mínima para curvas cóncavas y convexas de 30 metros. </a:t>
                </a:r>
                <a:endParaRPr lang="es-ES" sz="1600" dirty="0">
                  <a:latin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1115616" y="1340768"/>
                <a:ext cx="7416824" cy="5277599"/>
              </a:xfrm>
              <a:prstGeom prst="rect">
                <a:avLst/>
              </a:prstGeom>
              <a:blipFill>
                <a:blip r:embed="rId4"/>
                <a:stretch>
                  <a:fillRect l="-411" t="-346" r="-411" b="-577"/>
                </a:stretch>
              </a:blipFill>
            </p:spPr>
            <p:txBody>
              <a:bodyPr/>
              <a:lstStyle/>
              <a:p>
                <a:r>
                  <a:rPr lang="es-ES">
                    <a:noFill/>
                  </a:rPr>
                  <a:t> </a:t>
                </a:r>
              </a:p>
            </p:txBody>
          </p:sp>
        </mc:Fallback>
      </mc:AlternateContent>
    </p:spTree>
    <p:extLst>
      <p:ext uri="{BB962C8B-B14F-4D97-AF65-F5344CB8AC3E}">
        <p14:creationId xmlns:p14="http://schemas.microsoft.com/office/powerpoint/2010/main" val="3659737786"/>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1828727"/>
            <a:ext cx="4500351" cy="2145579"/>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2524" y="4462385"/>
            <a:ext cx="4861008" cy="2320290"/>
          </a:xfrm>
          <a:prstGeom prst="rect">
            <a:avLst/>
          </a:prstGeom>
        </p:spPr>
      </p:pic>
      <p:sp>
        <p:nvSpPr>
          <p:cNvPr id="10" name="Rectángulo 9"/>
          <p:cNvSpPr/>
          <p:nvPr/>
        </p:nvSpPr>
        <p:spPr>
          <a:xfrm>
            <a:off x="3633227" y="4093053"/>
            <a:ext cx="3454857" cy="369332"/>
          </a:xfrm>
          <a:prstGeom prst="rect">
            <a:avLst/>
          </a:prstGeom>
        </p:spPr>
        <p:txBody>
          <a:bodyPr wrap="none">
            <a:spAutoFit/>
          </a:bodyPr>
          <a:lstStyle/>
          <a:p>
            <a:r>
              <a:rPr lang="es-ES" b="1" dirty="0">
                <a:solidFill>
                  <a:srgbClr val="000000"/>
                </a:solidFill>
                <a:latin typeface="Arial" panose="020B0604020202020204" pitchFamily="34" charset="0"/>
              </a:rPr>
              <a:t>Velocidad promedio con el </a:t>
            </a:r>
            <a:r>
              <a:rPr lang="es-ES" b="1" dirty="0" err="1">
                <a:solidFill>
                  <a:srgbClr val="000000"/>
                </a:solidFill>
                <a:latin typeface="Arial" panose="020B0604020202020204" pitchFamily="34" charset="0"/>
              </a:rPr>
              <a:t>Tf</a:t>
            </a:r>
            <a:r>
              <a:rPr lang="es-ES" b="1" dirty="0">
                <a:solidFill>
                  <a:srgbClr val="000000"/>
                </a:solidFill>
                <a:latin typeface="Arial" panose="020B0604020202020204" pitchFamily="34" charset="0"/>
              </a:rPr>
              <a:t> </a:t>
            </a:r>
            <a:endParaRPr lang="es-ES" dirty="0"/>
          </a:p>
        </p:txBody>
      </p:sp>
      <p:sp>
        <p:nvSpPr>
          <p:cNvPr id="14" name="Rectángulo 13"/>
          <p:cNvSpPr/>
          <p:nvPr/>
        </p:nvSpPr>
        <p:spPr>
          <a:xfrm>
            <a:off x="1259632" y="1459395"/>
            <a:ext cx="3489032" cy="369332"/>
          </a:xfrm>
          <a:prstGeom prst="rect">
            <a:avLst/>
          </a:prstGeom>
        </p:spPr>
        <p:txBody>
          <a:bodyPr wrap="none">
            <a:spAutoFit/>
          </a:bodyPr>
          <a:lstStyle/>
          <a:p>
            <a:r>
              <a:rPr lang="es-ES" b="1" dirty="0">
                <a:solidFill>
                  <a:srgbClr val="000000"/>
                </a:solidFill>
                <a:latin typeface="Arial" panose="020B0604020202020204" pitchFamily="34" charset="0"/>
              </a:rPr>
              <a:t>Velocidad promedio con el Ta </a:t>
            </a:r>
            <a:endParaRPr lang="es-ES" dirty="0"/>
          </a:p>
        </p:txBody>
      </p:sp>
    </p:spTree>
    <p:extLst>
      <p:ext uri="{BB962C8B-B14F-4D97-AF65-F5344CB8AC3E}">
        <p14:creationId xmlns:p14="http://schemas.microsoft.com/office/powerpoint/2010/main" val="3892693893"/>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2999946664"/>
              </p:ext>
            </p:extLst>
          </p:nvPr>
        </p:nvGraphicFramePr>
        <p:xfrm>
          <a:off x="1395200" y="3645024"/>
          <a:ext cx="6909199" cy="913131"/>
        </p:xfrm>
        <a:graphic>
          <a:graphicData uri="http://schemas.openxmlformats.org/drawingml/2006/table">
            <a:tbl>
              <a:tblPr firstRow="1" firstCol="1" bandRow="1">
                <a:tableStyleId>{BC89EF96-8CEA-46FF-86C4-4CE0E7609802}</a:tableStyleId>
              </a:tblPr>
              <a:tblGrid>
                <a:gridCol w="710184">
                  <a:extLst>
                    <a:ext uri="{9D8B030D-6E8A-4147-A177-3AD203B41FA5}">
                      <a16:colId xmlns:a16="http://schemas.microsoft.com/office/drawing/2014/main" val="20000"/>
                    </a:ext>
                  </a:extLst>
                </a:gridCol>
                <a:gridCol w="1403286">
                  <a:extLst>
                    <a:ext uri="{9D8B030D-6E8A-4147-A177-3AD203B41FA5}">
                      <a16:colId xmlns:a16="http://schemas.microsoft.com/office/drawing/2014/main" val="20001"/>
                    </a:ext>
                  </a:extLst>
                </a:gridCol>
                <a:gridCol w="1403286">
                  <a:extLst>
                    <a:ext uri="{9D8B030D-6E8A-4147-A177-3AD203B41FA5}">
                      <a16:colId xmlns:a16="http://schemas.microsoft.com/office/drawing/2014/main" val="20002"/>
                    </a:ext>
                  </a:extLst>
                </a:gridCol>
                <a:gridCol w="1192784">
                  <a:extLst>
                    <a:ext uri="{9D8B030D-6E8A-4147-A177-3AD203B41FA5}">
                      <a16:colId xmlns:a16="http://schemas.microsoft.com/office/drawing/2014/main" val="20003"/>
                    </a:ext>
                  </a:extLst>
                </a:gridCol>
                <a:gridCol w="1435437">
                  <a:extLst>
                    <a:ext uri="{9D8B030D-6E8A-4147-A177-3AD203B41FA5}">
                      <a16:colId xmlns:a16="http://schemas.microsoft.com/office/drawing/2014/main" val="20004"/>
                    </a:ext>
                  </a:extLst>
                </a:gridCol>
                <a:gridCol w="764222">
                  <a:extLst>
                    <a:ext uri="{9D8B030D-6E8A-4147-A177-3AD203B41FA5}">
                      <a16:colId xmlns:a16="http://schemas.microsoft.com/office/drawing/2014/main" val="20005"/>
                    </a:ext>
                  </a:extLst>
                </a:gridCol>
              </a:tblGrid>
              <a:tr h="190500">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Tráfico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DMQ-V. Chillos</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latin typeface="Times New Roman" panose="02020603050405020304" pitchFamily="18" charset="0"/>
                          <a:cs typeface="Times New Roman" panose="02020603050405020304" pitchFamily="18" charset="0"/>
                        </a:rPr>
                        <a:t>V. Chillos-DMQ</a:t>
                      </a:r>
                      <a:endParaRPr lang="es-ES" sz="14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Ingreso1 S.B.</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Ricardo </a:t>
                      </a:r>
                      <a:r>
                        <a:rPr lang="es-EC" sz="1400" dirty="0" smtClean="0">
                          <a:effectLst/>
                          <a:latin typeface="Times New Roman" panose="02020603050405020304" pitchFamily="18" charset="0"/>
                          <a:cs typeface="Times New Roman" panose="02020603050405020304" pitchFamily="18" charset="0"/>
                        </a:rPr>
                        <a:t>Izurieta</a:t>
                      </a:r>
                      <a:r>
                        <a:rPr lang="es-EC" sz="1400" baseline="0" dirty="0" smtClean="0">
                          <a:effectLst/>
                          <a:latin typeface="Times New Roman" panose="02020603050405020304" pitchFamily="18" charset="0"/>
                          <a:cs typeface="Times New Roman" panose="02020603050405020304" pitchFamily="18" charset="0"/>
                        </a:rPr>
                        <a:t> del Castillo</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latin typeface="Times New Roman" panose="02020603050405020304" pitchFamily="18" charset="0"/>
                          <a:cs typeface="Times New Roman" panose="02020603050405020304" pitchFamily="18" charset="0"/>
                        </a:rPr>
                        <a:t>E13</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Actual</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616.55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123.52 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71.40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140.31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latin typeface="Times New Roman" panose="02020603050405020304" pitchFamily="18" charset="0"/>
                          <a:cs typeface="Times New Roman" panose="02020603050405020304" pitchFamily="18" charset="0"/>
                        </a:rPr>
                        <a:t>59.45 </a:t>
                      </a:r>
                      <a:r>
                        <a:rPr lang="es-EC" sz="1400" dirty="0">
                          <a:effectLst/>
                          <a:latin typeface="Times New Roman" panose="02020603050405020304" pitchFamily="18" charset="0"/>
                          <a:cs typeface="Times New Roman" panose="02020603050405020304" pitchFamily="18" charset="0"/>
                        </a:rPr>
                        <a:t>m</a:t>
                      </a:r>
                      <a:endParaRPr lang="es-ES" sz="14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00025">
                <a:tc>
                  <a:txBody>
                    <a:bodyPr/>
                    <a:lstStyle/>
                    <a:p>
                      <a:pPr algn="ctr">
                        <a:lnSpc>
                          <a:spcPct val="107000"/>
                        </a:lnSpc>
                        <a:spcAft>
                          <a:spcPts val="0"/>
                        </a:spcAft>
                      </a:pPr>
                      <a:r>
                        <a:rPr lang="es-EC" sz="140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Futuro</a:t>
                      </a:r>
                      <a:endParaRPr lang="es-ES"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s-EC" sz="1400" kern="1200" dirty="0" smtClean="0">
                          <a:effectLst/>
                        </a:rPr>
                        <a:t>785.35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193.87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200.98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504.72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400" kern="1200" dirty="0" smtClean="0">
                          <a:effectLst/>
                        </a:rPr>
                        <a:t>59.52 </a:t>
                      </a:r>
                      <a:r>
                        <a:rPr lang="es-EC" sz="1400" kern="1200" dirty="0" smtClean="0">
                          <a:solidFill>
                            <a:schemeClr val="tx1"/>
                          </a:solidFill>
                          <a:effectLst/>
                          <a:latin typeface="Times New Roman" panose="02020603050405020304" pitchFamily="18" charset="0"/>
                          <a:ea typeface="+mn-ea"/>
                          <a:cs typeface="Times New Roman" panose="02020603050405020304" pitchFamily="18" charset="0"/>
                        </a:rPr>
                        <a:t>m</a:t>
                      </a:r>
                      <a:endParaRPr lang="es-ES"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Rectángulo 1"/>
          <p:cNvSpPr/>
          <p:nvPr/>
        </p:nvSpPr>
        <p:spPr>
          <a:xfrm>
            <a:off x="1395199" y="1756614"/>
            <a:ext cx="7001907" cy="1200329"/>
          </a:xfrm>
          <a:prstGeom prst="rect">
            <a:avLst/>
          </a:prstGeom>
        </p:spPr>
        <p:txBody>
          <a:bodyPr wrap="square">
            <a:spAutoFit/>
          </a:bodyPr>
          <a:lstStyle/>
          <a:p>
            <a:pPr algn="just"/>
            <a:r>
              <a:rPr lang="es-ES" dirty="0"/>
              <a:t>Al realizar la micro simulación con los mismos parámetros de tráfico que se tiene actualmente, </a:t>
            </a:r>
            <a:r>
              <a:rPr lang="es-ES" dirty="0" smtClean="0"/>
              <a:t>la </a:t>
            </a:r>
            <a:r>
              <a:rPr lang="es-ES" dirty="0"/>
              <a:t>longitud de tráfico actual disminuyo al 47% mientras que la longitud de tráfico futuro disminuyo al 45%, reflejando una mejora tanto actual como proyectado a 20 años.</a:t>
            </a:r>
          </a:p>
        </p:txBody>
      </p:sp>
    </p:spTree>
    <p:extLst>
      <p:ext uri="{BB962C8B-B14F-4D97-AF65-F5344CB8AC3E}">
        <p14:creationId xmlns:p14="http://schemas.microsoft.com/office/powerpoint/2010/main" val="850497840"/>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a:latin typeface="Times New Roman" panose="02020603050405020304" pitchFamily="18" charset="0"/>
                <a:cs typeface="Times New Roman" panose="02020603050405020304" pitchFamily="18" charset="0"/>
              </a:rPr>
              <a:t>Alternativa </a:t>
            </a:r>
            <a:r>
              <a:rPr lang="es-EC" sz="2500" b="1" dirty="0" smtClean="0">
                <a:latin typeface="Times New Roman" panose="02020603050405020304" pitchFamily="18" charset="0"/>
                <a:cs typeface="Times New Roman" panose="02020603050405020304" pitchFamily="18" charset="0"/>
              </a:rPr>
              <a:t>4: </a:t>
            </a:r>
          </a:p>
          <a:p>
            <a:pPr lvl="2"/>
            <a:r>
              <a:rPr lang="es-EC" sz="2500" b="1" dirty="0">
                <a:latin typeface="Times New Roman" panose="02020603050405020304" pitchFamily="18" charset="0"/>
                <a:cs typeface="Times New Roman" panose="02020603050405020304" pitchFamily="18" charset="0"/>
              </a:rPr>
              <a:t>	</a:t>
            </a:r>
            <a:r>
              <a:rPr lang="es-EC" sz="2500" b="1" dirty="0" smtClean="0">
                <a:latin typeface="Times New Roman" panose="02020603050405020304" pitchFamily="18" charset="0"/>
                <a:cs typeface="Times New Roman" panose="02020603050405020304" pitchFamily="18" charset="0"/>
              </a:rPr>
              <a:t>Paso deprimido</a:t>
            </a:r>
            <a:endParaRPr lang="es-ES" sz="25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495" y="1282629"/>
            <a:ext cx="5472608" cy="3370507"/>
          </a:xfrm>
          <a:prstGeom prst="rect">
            <a:avLst/>
          </a:prstGeom>
        </p:spPr>
      </p:pic>
      <p:sp>
        <p:nvSpPr>
          <p:cNvPr id="3" name="Rectángulo 2"/>
          <p:cNvSpPr/>
          <p:nvPr/>
        </p:nvSpPr>
        <p:spPr>
          <a:xfrm>
            <a:off x="1009817" y="5013176"/>
            <a:ext cx="7679964" cy="1569660"/>
          </a:xfrm>
          <a:prstGeom prst="rect">
            <a:avLst/>
          </a:prstGeom>
        </p:spPr>
        <p:txBody>
          <a:bodyPr wrap="square">
            <a:spAutoFit/>
          </a:bodyPr>
          <a:lstStyle/>
          <a:p>
            <a:pPr algn="just"/>
            <a:r>
              <a:rPr lang="es-ES" sz="1600" dirty="0" smtClean="0">
                <a:solidFill>
                  <a:srgbClr val="000000"/>
                </a:solidFill>
                <a:latin typeface="Times New Roman" panose="02020603050405020304" pitchFamily="18" charset="0"/>
              </a:rPr>
              <a:t>La contaminación </a:t>
            </a:r>
            <a:r>
              <a:rPr lang="es-ES" sz="1600" dirty="0">
                <a:solidFill>
                  <a:srgbClr val="000000"/>
                </a:solidFill>
                <a:latin typeface="Times New Roman" panose="02020603050405020304" pitchFamily="18" charset="0"/>
              </a:rPr>
              <a:t>disminuye el 52% en comparación con la vía sin </a:t>
            </a:r>
            <a:r>
              <a:rPr lang="es-ES" sz="1600" dirty="0" smtClean="0">
                <a:solidFill>
                  <a:srgbClr val="000000"/>
                </a:solidFill>
                <a:latin typeface="Times New Roman" panose="02020603050405020304" pitchFamily="18" charset="0"/>
              </a:rPr>
              <a:t>mejora, </a:t>
            </a:r>
            <a:r>
              <a:rPr lang="es-ES" sz="1600" dirty="0">
                <a:solidFill>
                  <a:srgbClr val="000000"/>
                </a:solidFill>
                <a:latin typeface="Times New Roman" panose="02020603050405020304" pitchFamily="18" charset="0"/>
              </a:rPr>
              <a:t>mientras que con el volumen vehicular futuro disminuirá el 27% de contaminación en la vía sin </a:t>
            </a:r>
            <a:r>
              <a:rPr lang="es-ES" sz="1600" dirty="0" smtClean="0">
                <a:solidFill>
                  <a:srgbClr val="000000"/>
                </a:solidFill>
                <a:latin typeface="Times New Roman" panose="02020603050405020304" pitchFamily="18" charset="0"/>
              </a:rPr>
              <a:t>modificaciones. </a:t>
            </a:r>
            <a:endParaRPr lang="es-ES" sz="1600" dirty="0">
              <a:solidFill>
                <a:srgbClr val="000000"/>
              </a:solidFill>
              <a:latin typeface="Times New Roman" panose="02020603050405020304" pitchFamily="18" charset="0"/>
            </a:endParaRPr>
          </a:p>
          <a:p>
            <a:pPr algn="just"/>
            <a:r>
              <a:rPr lang="es-ES" sz="1600" dirty="0">
                <a:solidFill>
                  <a:srgbClr val="000000"/>
                </a:solidFill>
                <a:latin typeface="Times New Roman" panose="02020603050405020304" pitchFamily="18" charset="0"/>
              </a:rPr>
              <a:t>De manera simultánea se compara el consumo de combustible, para el tráfico actual y el resultado es la disminución de 11.53 galones de combustible equivalentes al 48% y para el tráfico futuro la disminución es de 7.08 galones de combustible que corresponden al 27%. </a:t>
            </a:r>
          </a:p>
        </p:txBody>
      </p:sp>
    </p:spTree>
    <p:extLst>
      <p:ext uri="{BB962C8B-B14F-4D97-AF65-F5344CB8AC3E}">
        <p14:creationId xmlns:p14="http://schemas.microsoft.com/office/powerpoint/2010/main" val="2136296443"/>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3192274"/>
            <a:ext cx="5641915" cy="46985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500" dirty="0" smtClean="0">
                <a:latin typeface="Times New Roman" panose="02020603050405020304" pitchFamily="18" charset="0"/>
                <a:cs typeface="Times New Roman" panose="02020603050405020304" pitchFamily="18" charset="0"/>
              </a:rPr>
              <a:t>Evaluación Económica</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333869"/>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a:t>
            </a:r>
            <a:r>
              <a:rPr lang="es-EC" sz="2500" b="1" dirty="0">
                <a:latin typeface="Times New Roman" panose="02020603050405020304" pitchFamily="18" charset="0"/>
                <a:cs typeface="Times New Roman" panose="02020603050405020304" pitchFamily="18" charset="0"/>
              </a:rPr>
              <a:t>3</a:t>
            </a:r>
            <a:r>
              <a:rPr lang="es-EC" sz="2500" b="1" dirty="0" smtClean="0">
                <a:latin typeface="Times New Roman" panose="02020603050405020304" pitchFamily="18" charset="0"/>
                <a:cs typeface="Times New Roman" panose="02020603050405020304" pitchFamily="18" charset="0"/>
              </a:rPr>
              <a:t>: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Incremento de carril</a:t>
            </a:r>
            <a:endParaRPr lang="es-ES" sz="25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92" y="1361068"/>
            <a:ext cx="3915081" cy="5496932"/>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466" y="1368620"/>
            <a:ext cx="3683990" cy="5485779"/>
          </a:xfrm>
          <a:prstGeom prst="rect">
            <a:avLst/>
          </a:prstGeom>
        </p:spPr>
      </p:pic>
    </p:spTree>
    <p:extLst>
      <p:ext uri="{BB962C8B-B14F-4D97-AF65-F5344CB8AC3E}">
        <p14:creationId xmlns:p14="http://schemas.microsoft.com/office/powerpoint/2010/main" val="892062466"/>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a:t>
            </a:r>
            <a:r>
              <a:rPr lang="es-EC" sz="2500" b="1" dirty="0">
                <a:latin typeface="Times New Roman" panose="02020603050405020304" pitchFamily="18" charset="0"/>
                <a:cs typeface="Times New Roman" panose="02020603050405020304" pitchFamily="18" charset="0"/>
              </a:rPr>
              <a:t>3</a:t>
            </a:r>
            <a:r>
              <a:rPr lang="es-EC" sz="2500" b="1" dirty="0" smtClean="0">
                <a:latin typeface="Times New Roman" panose="02020603050405020304" pitchFamily="18" charset="0"/>
                <a:cs typeface="Times New Roman" panose="02020603050405020304" pitchFamily="18" charset="0"/>
              </a:rPr>
              <a:t>: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Incremento de carril</a:t>
            </a:r>
            <a:endParaRPr lang="es-ES" sz="2500" b="1"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996952"/>
            <a:ext cx="7868401" cy="1860468"/>
          </a:xfrm>
          <a:prstGeom prst="rect">
            <a:avLst/>
          </a:prstGeom>
        </p:spPr>
      </p:pic>
      <p:sp>
        <p:nvSpPr>
          <p:cNvPr id="10" name="Rectángulo 9"/>
          <p:cNvSpPr/>
          <p:nvPr/>
        </p:nvSpPr>
        <p:spPr>
          <a:xfrm>
            <a:off x="3031535" y="2373409"/>
            <a:ext cx="3604513" cy="369332"/>
          </a:xfrm>
          <a:prstGeom prst="rect">
            <a:avLst/>
          </a:prstGeom>
        </p:spPr>
        <p:txBody>
          <a:bodyPr wrap="none">
            <a:spAutoFit/>
          </a:bodyPr>
          <a:lstStyle/>
          <a:p>
            <a:r>
              <a:rPr lang="es-ES" b="1" dirty="0" smtClean="0">
                <a:solidFill>
                  <a:srgbClr val="000000"/>
                </a:solidFill>
                <a:latin typeface="Arial" panose="020B0604020202020204" pitchFamily="34" charset="0"/>
              </a:rPr>
              <a:t>Perfil Tipo Para la Alternativa 3 </a:t>
            </a:r>
            <a:endParaRPr lang="es-ES" dirty="0"/>
          </a:p>
        </p:txBody>
      </p:sp>
    </p:spTree>
    <p:extLst>
      <p:ext uri="{BB962C8B-B14F-4D97-AF65-F5344CB8AC3E}">
        <p14:creationId xmlns:p14="http://schemas.microsoft.com/office/powerpoint/2010/main" val="2306990660"/>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a:t>
            </a:r>
            <a:r>
              <a:rPr lang="es-EC" sz="2500" b="1" dirty="0">
                <a:latin typeface="Times New Roman" panose="02020603050405020304" pitchFamily="18" charset="0"/>
                <a:cs typeface="Times New Roman" panose="02020603050405020304" pitchFamily="18" charset="0"/>
              </a:rPr>
              <a:t>3</a:t>
            </a:r>
            <a:r>
              <a:rPr lang="es-EC" sz="2500" b="1" dirty="0" smtClean="0">
                <a:latin typeface="Times New Roman" panose="02020603050405020304" pitchFamily="18" charset="0"/>
                <a:cs typeface="Times New Roman" panose="02020603050405020304" pitchFamily="18" charset="0"/>
              </a:rPr>
              <a:t>: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Incremento de carril</a:t>
            </a:r>
            <a:endParaRPr lang="es-ES" sz="2500" b="1" dirty="0">
              <a:latin typeface="Times New Roman" panose="02020603050405020304" pitchFamily="18" charset="0"/>
              <a:cs typeface="Times New Roman" panose="02020603050405020304" pitchFamily="18" charset="0"/>
            </a:endParaRPr>
          </a:p>
        </p:txBody>
      </p:sp>
      <p:pic>
        <p:nvPicPr>
          <p:cNvPr id="20" name="Imagen 19"/>
          <p:cNvPicPr>
            <a:picLocks noChangeAspect="1"/>
          </p:cNvPicPr>
          <p:nvPr/>
        </p:nvPicPr>
        <p:blipFill>
          <a:blip r:embed="rId4"/>
          <a:stretch>
            <a:fillRect/>
          </a:stretch>
        </p:blipFill>
        <p:spPr>
          <a:xfrm>
            <a:off x="939018" y="2420888"/>
            <a:ext cx="7821563" cy="2359440"/>
          </a:xfrm>
          <a:prstGeom prst="rect">
            <a:avLst/>
          </a:prstGeom>
        </p:spPr>
      </p:pic>
    </p:spTree>
    <p:extLst>
      <p:ext uri="{BB962C8B-B14F-4D97-AF65-F5344CB8AC3E}">
        <p14:creationId xmlns:p14="http://schemas.microsoft.com/office/powerpoint/2010/main" val="2770358295"/>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4: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Paso Deprimido</a:t>
            </a:r>
            <a:endParaRPr lang="es-ES" sz="2500" b="1"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2001483"/>
            <a:ext cx="3816424" cy="4445717"/>
          </a:xfrm>
          <a:prstGeom prst="rect">
            <a:avLst/>
          </a:prstGeom>
        </p:spPr>
      </p:pic>
      <p:pic>
        <p:nvPicPr>
          <p:cNvPr id="4" name="Imagen 3"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545" y="2001482"/>
            <a:ext cx="3651456" cy="4448373"/>
          </a:xfrm>
          <a:prstGeom prst="rect">
            <a:avLst/>
          </a:prstGeom>
        </p:spPr>
      </p:pic>
    </p:spTree>
    <p:extLst>
      <p:ext uri="{BB962C8B-B14F-4D97-AF65-F5344CB8AC3E}">
        <p14:creationId xmlns:p14="http://schemas.microsoft.com/office/powerpoint/2010/main" val="2346451847"/>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4: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Paso Deprimido</a:t>
            </a:r>
            <a:endParaRPr lang="es-ES" sz="2500" b="1" dirty="0">
              <a:latin typeface="Times New Roman" panose="02020603050405020304" pitchFamily="18" charset="0"/>
              <a:cs typeface="Times New Roman" panose="02020603050405020304" pitchFamily="18" charset="0"/>
            </a:endParaRPr>
          </a:p>
        </p:txBody>
      </p:sp>
      <p:pic>
        <p:nvPicPr>
          <p:cNvPr id="5" name="Imagen 4"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228" y="1988840"/>
            <a:ext cx="5747143" cy="3451920"/>
          </a:xfrm>
          <a:prstGeom prst="rect">
            <a:avLst/>
          </a:prstGeom>
        </p:spPr>
      </p:pic>
    </p:spTree>
    <p:extLst>
      <p:ext uri="{BB962C8B-B14F-4D97-AF65-F5344CB8AC3E}">
        <p14:creationId xmlns:p14="http://schemas.microsoft.com/office/powerpoint/2010/main" val="240394293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44624"/>
            <a:ext cx="3294281" cy="581025"/>
          </a:xfrm>
        </p:spPr>
        <p:txBody>
          <a:bodyPr>
            <a:normAutofit/>
          </a:bodyPr>
          <a:lstStyle/>
          <a:p>
            <a:pPr algn="ctr"/>
            <a:r>
              <a:rPr lang="es-ES" sz="2800" dirty="0" smtClean="0">
                <a:latin typeface="Times New Roman" panose="02020603050405020304" pitchFamily="18" charset="0"/>
                <a:cs typeface="Times New Roman" panose="02020603050405020304" pitchFamily="18" charset="0"/>
              </a:rPr>
              <a:t>Intersección C</a:t>
            </a:r>
            <a:endParaRPr lang="es-ES" sz="28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2" name="Imagen 1"/>
          <p:cNvPicPr>
            <a:picLocks noChangeAspect="1"/>
          </p:cNvPicPr>
          <p:nvPr/>
        </p:nvPicPr>
        <p:blipFill rotWithShape="1">
          <a:blip r:embed="rId4"/>
          <a:srcRect l="1805" r="2279" b="13881"/>
          <a:stretch/>
        </p:blipFill>
        <p:spPr>
          <a:xfrm>
            <a:off x="2421182" y="720912"/>
            <a:ext cx="5557434" cy="2806768"/>
          </a:xfrm>
          <a:prstGeom prst="rect">
            <a:avLst/>
          </a:prstGeom>
        </p:spPr>
      </p:pic>
      <p:pic>
        <p:nvPicPr>
          <p:cNvPr id="3" name="Imagen 2"/>
          <p:cNvPicPr>
            <a:picLocks noChangeAspect="1"/>
          </p:cNvPicPr>
          <p:nvPr/>
        </p:nvPicPr>
        <p:blipFill rotWithShape="1">
          <a:blip r:embed="rId5"/>
          <a:srcRect l="1805" r="1805" b="13881"/>
          <a:stretch/>
        </p:blipFill>
        <p:spPr>
          <a:xfrm>
            <a:off x="2122028" y="3645023"/>
            <a:ext cx="6160999" cy="3096344"/>
          </a:xfrm>
          <a:prstGeom prst="rect">
            <a:avLst/>
          </a:prstGeom>
        </p:spPr>
      </p:pic>
    </p:spTree>
    <p:extLst>
      <p:ext uri="{BB962C8B-B14F-4D97-AF65-F5344CB8AC3E}">
        <p14:creationId xmlns:p14="http://schemas.microsoft.com/office/powerpoint/2010/main" val="775597593"/>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4: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Paso Deprimido</a:t>
            </a:r>
            <a:endParaRPr lang="es-ES" sz="2500" b="1" dirty="0">
              <a:latin typeface="Times New Roman" panose="02020603050405020304" pitchFamily="18" charset="0"/>
              <a:cs typeface="Times New Roman" panose="02020603050405020304" pitchFamily="18" charset="0"/>
            </a:endParaRPr>
          </a:p>
        </p:txBody>
      </p:sp>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059" y="1412776"/>
            <a:ext cx="4269480" cy="5024186"/>
          </a:xfrm>
          <a:prstGeom prst="rect">
            <a:avLst/>
          </a:prstGeom>
        </p:spPr>
      </p:pic>
    </p:spTree>
    <p:extLst>
      <p:ext uri="{BB962C8B-B14F-4D97-AF65-F5344CB8AC3E}">
        <p14:creationId xmlns:p14="http://schemas.microsoft.com/office/powerpoint/2010/main" val="219476616"/>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2224622" y="260648"/>
            <a:ext cx="6559378" cy="829965"/>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500" b="1" dirty="0" smtClean="0">
                <a:latin typeface="Times New Roman" panose="02020603050405020304" pitchFamily="18" charset="0"/>
                <a:cs typeface="Times New Roman" panose="02020603050405020304" pitchFamily="18" charset="0"/>
              </a:rPr>
              <a:t>Presupuesto Alternativa 4: </a:t>
            </a:r>
            <a:endParaRPr lang="es-EC" sz="2500" b="1" dirty="0">
              <a:latin typeface="Times New Roman" panose="02020603050405020304" pitchFamily="18" charset="0"/>
              <a:cs typeface="Times New Roman" panose="02020603050405020304" pitchFamily="18" charset="0"/>
            </a:endParaRPr>
          </a:p>
          <a:p>
            <a:pPr marL="0" lvl="2"/>
            <a:r>
              <a:rPr lang="es-EC" sz="2500" b="1" dirty="0" smtClean="0">
                <a:latin typeface="Times New Roman" panose="02020603050405020304" pitchFamily="18" charset="0"/>
                <a:cs typeface="Times New Roman" panose="02020603050405020304" pitchFamily="18" charset="0"/>
              </a:rPr>
              <a:t>		Paso Deprimido</a:t>
            </a:r>
            <a:endParaRPr lang="es-ES" sz="2500"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4"/>
          <a:stretch>
            <a:fillRect/>
          </a:stretch>
        </p:blipFill>
        <p:spPr>
          <a:xfrm>
            <a:off x="939018" y="2104800"/>
            <a:ext cx="7821563" cy="2644800"/>
          </a:xfrm>
          <a:prstGeom prst="rect">
            <a:avLst/>
          </a:prstGeom>
        </p:spPr>
      </p:pic>
    </p:spTree>
    <p:extLst>
      <p:ext uri="{BB962C8B-B14F-4D97-AF65-F5344CB8AC3E}">
        <p14:creationId xmlns:p14="http://schemas.microsoft.com/office/powerpoint/2010/main" val="2823533565"/>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0" name="3 Título"/>
          <p:cNvSpPr txBox="1">
            <a:spLocks/>
          </p:cNvSpPr>
          <p:nvPr/>
        </p:nvSpPr>
        <p:spPr>
          <a:xfrm>
            <a:off x="2028842" y="3192274"/>
            <a:ext cx="5641915" cy="469852"/>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s-EC" sz="2500" dirty="0" smtClean="0">
                <a:latin typeface="Times New Roman" panose="02020603050405020304" pitchFamily="18" charset="0"/>
                <a:cs typeface="Times New Roman" panose="02020603050405020304" pitchFamily="18" charset="0"/>
              </a:rPr>
              <a:t>Análisis de Beneficios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469726"/>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1345925" y="1520973"/>
            <a:ext cx="6559378" cy="53987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S" sz="2400" b="1" dirty="0" smtClean="0">
                <a:latin typeface="Times New Roman" panose="02020603050405020304" pitchFamily="18" charset="0"/>
                <a:cs typeface="Times New Roman" panose="02020603050405020304" pitchFamily="18" charset="0"/>
              </a:rPr>
              <a:t>Costo del consumo de combustible</a:t>
            </a:r>
            <a:endParaRPr lang="es-ES" sz="24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925" y="2558637"/>
            <a:ext cx="7007749" cy="2831339"/>
          </a:xfrm>
          <a:prstGeom prst="rect">
            <a:avLst/>
          </a:prstGeom>
        </p:spPr>
      </p:pic>
    </p:spTree>
    <p:extLst>
      <p:ext uri="{BB962C8B-B14F-4D97-AF65-F5344CB8AC3E}">
        <p14:creationId xmlns:p14="http://schemas.microsoft.com/office/powerpoint/2010/main" val="3290768642"/>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3347864" y="530710"/>
            <a:ext cx="6559378" cy="53987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S" sz="2400" b="1" dirty="0" smtClean="0">
                <a:latin typeface="Times New Roman" panose="02020603050405020304" pitchFamily="18" charset="0"/>
                <a:cs typeface="Times New Roman" panose="02020603050405020304" pitchFamily="18" charset="0"/>
              </a:rPr>
              <a:t>Costo del tiempo de viaje</a:t>
            </a:r>
            <a:endParaRPr lang="es-ES" sz="24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1508570" y="1484784"/>
                <a:ext cx="6682459" cy="5269071"/>
              </a:xfrm>
              <a:prstGeom prst="rect">
                <a:avLst/>
              </a:prstGeom>
            </p:spPr>
            <p:txBody>
              <a:bodyPr wrap="square">
                <a:spAutoFit/>
              </a:bodyPr>
              <a:lstStyle/>
              <a:p>
                <a:pPr algn="just"/>
                <a:r>
                  <a:rPr lang="es-ES" dirty="0" smtClean="0">
                    <a:solidFill>
                      <a:srgbClr val="000000"/>
                    </a:solidFill>
                    <a:latin typeface="Times New Roman" panose="02020603050405020304" pitchFamily="18" charset="0"/>
                  </a:rPr>
                  <a:t>Salario = US $892.90 </a:t>
                </a:r>
              </a:p>
              <a:p>
                <a:pPr algn="just"/>
                <a:r>
                  <a:rPr lang="es-ES" dirty="0">
                    <a:solidFill>
                      <a:srgbClr val="000000"/>
                    </a:solidFill>
                    <a:latin typeface="Times New Roman" panose="02020603050405020304" pitchFamily="18" charset="0"/>
                  </a:rPr>
                  <a:t>Tiempo de viaje = 11’18’’ ≈ 0.1884 </a:t>
                </a:r>
                <a:endParaRPr lang="es-ES" dirty="0" smtClean="0">
                  <a:solidFill>
                    <a:srgbClr val="000000"/>
                  </a:solidFill>
                  <a:latin typeface="Times New Roman" panose="02020603050405020304" pitchFamily="18" charset="0"/>
                </a:endParaRPr>
              </a:p>
              <a:p>
                <a:pPr algn="just"/>
                <a:endParaRPr lang="es-ES" dirty="0" smtClean="0">
                  <a:solidFill>
                    <a:srgbClr val="000000"/>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s-EC" b="0" i="1" smtClean="0">
                          <a:solidFill>
                            <a:srgbClr val="000000"/>
                          </a:solidFill>
                          <a:latin typeface="Cambria Math" panose="02040503050406030204" pitchFamily="18" charset="0"/>
                        </a:rPr>
                        <m:t>𝐶𝑜𝑠𝑡𝑜</m:t>
                      </m:r>
                      <m:r>
                        <a:rPr lang="es-EC" b="0" i="1" smtClean="0">
                          <a:solidFill>
                            <a:srgbClr val="000000"/>
                          </a:solidFill>
                          <a:latin typeface="Cambria Math" panose="02040503050406030204" pitchFamily="18" charset="0"/>
                        </a:rPr>
                        <m:t> </m:t>
                      </m:r>
                      <m:r>
                        <a:rPr lang="es-EC" b="0" i="1" smtClean="0">
                          <a:solidFill>
                            <a:srgbClr val="000000"/>
                          </a:solidFill>
                          <a:latin typeface="Cambria Math" panose="02040503050406030204" pitchFamily="18" charset="0"/>
                        </a:rPr>
                        <m:t>h𝑜𝑟𝑎</m:t>
                      </m:r>
                      <m:r>
                        <a:rPr lang="es-ES" i="1" smtClean="0">
                          <a:solidFill>
                            <a:srgbClr val="000000"/>
                          </a:solidFill>
                          <a:latin typeface="Cambria Math" panose="02040503050406030204" pitchFamily="18" charset="0"/>
                        </a:rPr>
                        <m:t>=</m:t>
                      </m:r>
                      <m:d>
                        <m:dPr>
                          <m:ctrlPr>
                            <a:rPr lang="es-ES" i="1" smtClean="0">
                              <a:solidFill>
                                <a:srgbClr val="000000"/>
                              </a:solidFill>
                              <a:latin typeface="Cambria Math" panose="02040503050406030204" pitchFamily="18" charset="0"/>
                            </a:rPr>
                          </m:ctrlPr>
                        </m:dPr>
                        <m:e>
                          <m:f>
                            <m:fPr>
                              <m:ctrlPr>
                                <a:rPr lang="es-ES" i="1" smtClean="0">
                                  <a:solidFill>
                                    <a:srgbClr val="000000"/>
                                  </a:solidFill>
                                  <a:latin typeface="Cambria Math" panose="02040503050406030204" pitchFamily="18" charset="0"/>
                                </a:rPr>
                              </m:ctrlPr>
                            </m:fPr>
                            <m:num>
                              <m:f>
                                <m:fPr>
                                  <m:ctrlPr>
                                    <a:rPr lang="es-ES" i="1" smtClean="0">
                                      <a:solidFill>
                                        <a:srgbClr val="000000"/>
                                      </a:solidFill>
                                      <a:latin typeface="Cambria Math" panose="02040503050406030204" pitchFamily="18" charset="0"/>
                                    </a:rPr>
                                  </m:ctrlPr>
                                </m:fPr>
                                <m:num>
                                  <m:r>
                                    <a:rPr lang="es-EC" b="0" i="1" smtClean="0">
                                      <a:solidFill>
                                        <a:srgbClr val="000000"/>
                                      </a:solidFill>
                                      <a:latin typeface="Cambria Math" panose="02040503050406030204" pitchFamily="18" charset="0"/>
                                    </a:rPr>
                                    <m:t>𝑆𝑎𝑙𝑎𝑟𝑖𝑜</m:t>
                                  </m:r>
                                </m:num>
                                <m:den>
                                  <m:r>
                                    <a:rPr lang="es-EC" b="0" i="1" smtClean="0">
                                      <a:solidFill>
                                        <a:srgbClr val="000000"/>
                                      </a:solidFill>
                                      <a:latin typeface="Cambria Math" panose="02040503050406030204" pitchFamily="18" charset="0"/>
                                    </a:rPr>
                                    <m:t>𝐷</m:t>
                                  </m:r>
                                  <m:r>
                                    <a:rPr lang="es-EC" b="0" i="1" smtClean="0">
                                      <a:solidFill>
                                        <a:srgbClr val="000000"/>
                                      </a:solidFill>
                                      <a:latin typeface="Cambria Math" panose="02040503050406030204" pitchFamily="18" charset="0"/>
                                    </a:rPr>
                                    <m:t>í</m:t>
                                  </m:r>
                                  <m:r>
                                    <a:rPr lang="es-EC" b="0" i="1" smtClean="0">
                                      <a:solidFill>
                                        <a:srgbClr val="000000"/>
                                      </a:solidFill>
                                      <a:latin typeface="Cambria Math" panose="02040503050406030204" pitchFamily="18" charset="0"/>
                                    </a:rPr>
                                    <m:t>𝑎𝑠</m:t>
                                  </m:r>
                                  <m:r>
                                    <a:rPr lang="es-EC" b="0" i="1" smtClean="0">
                                      <a:solidFill>
                                        <a:srgbClr val="000000"/>
                                      </a:solidFill>
                                      <a:latin typeface="Cambria Math" panose="02040503050406030204" pitchFamily="18" charset="0"/>
                                    </a:rPr>
                                    <m:t> </m:t>
                                  </m:r>
                                  <m:r>
                                    <a:rPr lang="es-EC" b="0" i="1" smtClean="0">
                                      <a:solidFill>
                                        <a:srgbClr val="000000"/>
                                      </a:solidFill>
                                      <a:latin typeface="Cambria Math" panose="02040503050406030204" pitchFamily="18" charset="0"/>
                                    </a:rPr>
                                    <m:t>𝑙𝑎𝑏𝑜𝑟𝑎𝑙𝑒𝑠</m:t>
                                  </m:r>
                                </m:den>
                              </m:f>
                            </m:num>
                            <m:den>
                              <m:r>
                                <a:rPr lang="es-EC" b="0" i="1" smtClean="0">
                                  <a:solidFill>
                                    <a:srgbClr val="000000"/>
                                  </a:solidFill>
                                  <a:latin typeface="Cambria Math" panose="02040503050406030204" pitchFamily="18" charset="0"/>
                                </a:rPr>
                                <m:t>𝐻𝑜𝑟𝑎𝑠</m:t>
                              </m:r>
                              <m:r>
                                <a:rPr lang="es-EC" b="0" i="1" smtClean="0">
                                  <a:solidFill>
                                    <a:srgbClr val="000000"/>
                                  </a:solidFill>
                                  <a:latin typeface="Cambria Math" panose="02040503050406030204" pitchFamily="18" charset="0"/>
                                </a:rPr>
                                <m:t> </m:t>
                              </m:r>
                              <m:r>
                                <a:rPr lang="es-EC" b="0" i="1" smtClean="0">
                                  <a:solidFill>
                                    <a:srgbClr val="000000"/>
                                  </a:solidFill>
                                  <a:latin typeface="Cambria Math" panose="02040503050406030204" pitchFamily="18" charset="0"/>
                                </a:rPr>
                                <m:t>𝑙𝑎𝑏𝑜𝑟𝑎𝑙𝑒𝑠</m:t>
                              </m:r>
                            </m:den>
                          </m:f>
                        </m:e>
                      </m:d>
                    </m:oMath>
                  </m:oMathPara>
                </a14:m>
                <a:endParaRPr lang="es-ES" dirty="0" smtClean="0">
                  <a:solidFill>
                    <a:srgbClr val="000000"/>
                  </a:solidFill>
                  <a:latin typeface="Cambria Math" panose="02040503050406030204" pitchFamily="18" charset="0"/>
                </a:endParaRPr>
              </a:p>
              <a:p>
                <a:pPr algn="just"/>
                <a:endParaRPr lang="es-ES" dirty="0" smtClean="0">
                  <a:solidFill>
                    <a:srgbClr val="000000"/>
                  </a:solidFill>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rPr>
                        <m:t>𝐶𝑜𝑠𝑡𝑜</m:t>
                      </m:r>
                      <m:r>
                        <a:rPr lang="es-EC" i="1">
                          <a:solidFill>
                            <a:srgbClr val="000000"/>
                          </a:solidFill>
                          <a:latin typeface="Cambria Math" panose="02040503050406030204" pitchFamily="18" charset="0"/>
                        </a:rPr>
                        <m:t> </m:t>
                      </m:r>
                      <m:r>
                        <a:rPr lang="es-EC" i="1">
                          <a:solidFill>
                            <a:srgbClr val="000000"/>
                          </a:solidFill>
                          <a:latin typeface="Cambria Math" panose="02040503050406030204" pitchFamily="18" charset="0"/>
                        </a:rPr>
                        <m:t>h𝑜𝑟𝑎</m:t>
                      </m:r>
                      <m:r>
                        <a:rPr lang="es-ES" i="1">
                          <a:solidFill>
                            <a:srgbClr val="000000"/>
                          </a:solidFill>
                          <a:latin typeface="Cambria Math" panose="02040503050406030204" pitchFamily="18" charset="0"/>
                        </a:rPr>
                        <m:t>=</m:t>
                      </m:r>
                      <m:d>
                        <m:dPr>
                          <m:ctrlPr>
                            <a:rPr lang="es-ES" i="1">
                              <a:solidFill>
                                <a:srgbClr val="000000"/>
                              </a:solidFill>
                              <a:latin typeface="Cambria Math" panose="02040503050406030204" pitchFamily="18" charset="0"/>
                            </a:rPr>
                          </m:ctrlPr>
                        </m:dPr>
                        <m:e>
                          <m:f>
                            <m:fPr>
                              <m:ctrlPr>
                                <a:rPr lang="es-ES" i="1">
                                  <a:solidFill>
                                    <a:srgbClr val="000000"/>
                                  </a:solidFill>
                                  <a:latin typeface="Cambria Math" panose="02040503050406030204" pitchFamily="18" charset="0"/>
                                </a:rPr>
                              </m:ctrlPr>
                            </m:fPr>
                            <m:num>
                              <m:f>
                                <m:fPr>
                                  <m:ctrlPr>
                                    <a:rPr lang="es-ES" i="1" smtClean="0">
                                      <a:solidFill>
                                        <a:srgbClr val="000000"/>
                                      </a:solidFill>
                                      <a:latin typeface="Cambria Math" panose="02040503050406030204" pitchFamily="18" charset="0"/>
                                    </a:rPr>
                                  </m:ctrlPr>
                                </m:fPr>
                                <m:num>
                                  <m:r>
                                    <m:rPr>
                                      <m:nor/>
                                    </m:rPr>
                                    <a:rPr lang="es-ES" dirty="0">
                                      <a:solidFill>
                                        <a:srgbClr val="000000"/>
                                      </a:solidFill>
                                      <a:latin typeface="Cambria Math" panose="02040503050406030204" pitchFamily="18" charset="0"/>
                                    </a:rPr>
                                    <m:t>𝑈𝑆</m:t>
                                  </m:r>
                                  <m:r>
                                    <m:rPr>
                                      <m:nor/>
                                    </m:rPr>
                                    <a:rPr lang="es-ES" dirty="0">
                                      <a:solidFill>
                                        <a:srgbClr val="000000"/>
                                      </a:solidFill>
                                      <a:latin typeface="Cambria Math" panose="02040503050406030204" pitchFamily="18" charset="0"/>
                                    </a:rPr>
                                    <m:t> $892.90</m:t>
                                  </m:r>
                                </m:num>
                                <m:den>
                                  <m:r>
                                    <a:rPr lang="es-EC" b="0" i="1" smtClean="0">
                                      <a:solidFill>
                                        <a:srgbClr val="000000"/>
                                      </a:solidFill>
                                      <a:latin typeface="Cambria Math" panose="02040503050406030204" pitchFamily="18" charset="0"/>
                                    </a:rPr>
                                    <m:t>22 </m:t>
                                  </m:r>
                                  <m:r>
                                    <a:rPr lang="es-EC" b="0" i="1" smtClean="0">
                                      <a:solidFill>
                                        <a:srgbClr val="000000"/>
                                      </a:solidFill>
                                      <a:latin typeface="Cambria Math" panose="02040503050406030204" pitchFamily="18" charset="0"/>
                                    </a:rPr>
                                    <m:t>𝑑</m:t>
                                  </m:r>
                                  <m:r>
                                    <a:rPr lang="es-EC" i="1">
                                      <a:solidFill>
                                        <a:srgbClr val="000000"/>
                                      </a:solidFill>
                                      <a:latin typeface="Cambria Math" panose="02040503050406030204" pitchFamily="18" charset="0"/>
                                    </a:rPr>
                                    <m:t>í</m:t>
                                  </m:r>
                                  <m:r>
                                    <a:rPr lang="es-EC" i="1">
                                      <a:solidFill>
                                        <a:srgbClr val="000000"/>
                                      </a:solidFill>
                                      <a:latin typeface="Cambria Math" panose="02040503050406030204" pitchFamily="18" charset="0"/>
                                    </a:rPr>
                                    <m:t>𝑎𝑠</m:t>
                                  </m:r>
                                </m:den>
                              </m:f>
                            </m:num>
                            <m:den>
                              <m:r>
                                <a:rPr lang="es-EC" b="0" i="1" smtClean="0">
                                  <a:solidFill>
                                    <a:srgbClr val="000000"/>
                                  </a:solidFill>
                                  <a:latin typeface="Cambria Math" panose="02040503050406030204" pitchFamily="18" charset="0"/>
                                </a:rPr>
                                <m:t>8 </m:t>
                              </m:r>
                              <m:r>
                                <a:rPr lang="es-EC" b="0" i="1" smtClean="0">
                                  <a:solidFill>
                                    <a:srgbClr val="000000"/>
                                  </a:solidFill>
                                  <a:latin typeface="Cambria Math" panose="02040503050406030204" pitchFamily="18" charset="0"/>
                                </a:rPr>
                                <m:t>h𝑜𝑟𝑎𝑠</m:t>
                              </m:r>
                            </m:den>
                          </m:f>
                        </m:e>
                      </m:d>
                    </m:oMath>
                  </m:oMathPara>
                </a14:m>
                <a:endParaRPr lang="es-ES" dirty="0">
                  <a:solidFill>
                    <a:srgbClr val="000000"/>
                  </a:solidFill>
                  <a:latin typeface="Cambria Math" panose="02040503050406030204" pitchFamily="18" charset="0"/>
                </a:endParaRPr>
              </a:p>
              <a:p>
                <a:pPr algn="ctr">
                  <a:lnSpc>
                    <a:spcPct val="150000"/>
                  </a:lnSpc>
                </a:pPr>
                <a:r>
                  <a:rPr lang="es-ES" dirty="0" smtClean="0"/>
                  <a:t>𝐶𝑜𝑠𝑡𝑜 </a:t>
                </a:r>
                <a:r>
                  <a:rPr lang="es-ES" dirty="0"/>
                  <a:t>ℎ𝑜𝑟𝑎=𝑈𝑆 $5.07 </a:t>
                </a:r>
                <a:endParaRPr lang="es-ES" dirty="0" smtClean="0"/>
              </a:p>
              <a:p>
                <a:pPr algn="just"/>
                <a:endParaRPr lang="es-ES" dirty="0" smtClean="0"/>
              </a:p>
              <a:p>
                <a:pPr algn="ctr"/>
                <a:r>
                  <a:rPr lang="es-ES" dirty="0" smtClean="0"/>
                  <a:t>𝐶𝑜𝑠𝑡𝑜 </a:t>
                </a:r>
                <a:r>
                  <a:rPr lang="es-ES" dirty="0"/>
                  <a:t>𝑑𝑒 𝑣𝑖𝑎𝑗𝑒</a:t>
                </a:r>
                <a:r>
                  <a:rPr lang="es-ES" dirty="0" smtClean="0"/>
                  <a:t>=𝐶𝑜𝑠𝑡𝑜 </a:t>
                </a:r>
                <a:r>
                  <a:rPr lang="es-ES" dirty="0"/>
                  <a:t>ℎ𝑜𝑟𝑎∗𝑇𝑖𝑒𝑚𝑝𝑜 𝑑𝑒 𝑣𝑖𝑎𝑗𝑒 </a:t>
                </a:r>
                <a:endParaRPr lang="es-ES" dirty="0" smtClean="0"/>
              </a:p>
              <a:p>
                <a:pPr algn="ctr"/>
                <a:r>
                  <a:rPr lang="es-ES" dirty="0" smtClean="0"/>
                  <a:t>𝐶𝑜𝑠𝑡𝑜 </a:t>
                </a:r>
                <a:r>
                  <a:rPr lang="es-ES" dirty="0"/>
                  <a:t>𝑑𝑒 𝑣𝑖𝑎𝑗𝑒=𝑈𝑆 $5.07∗0.1884 </a:t>
                </a:r>
                <a:endParaRPr lang="es-ES" dirty="0" smtClean="0"/>
              </a:p>
              <a:p>
                <a:pPr algn="ctr"/>
                <a:r>
                  <a:rPr lang="es-ES" dirty="0" smtClean="0"/>
                  <a:t>𝐶𝑜𝑠𝑡𝑜 </a:t>
                </a:r>
                <a:r>
                  <a:rPr lang="es-ES" dirty="0"/>
                  <a:t>𝑑𝑒 𝑣𝑖𝑎𝑗𝑒=𝑈𝑆 $0.96 </a:t>
                </a:r>
                <a:endParaRPr lang="es-ES" dirty="0" smtClean="0"/>
              </a:p>
              <a:p>
                <a:pPr algn="ctr"/>
                <a:endParaRPr lang="es-ES" dirty="0" smtClean="0"/>
              </a:p>
              <a:p>
                <a:pPr algn="ctr"/>
                <a:r>
                  <a:rPr lang="es-ES" dirty="0" smtClean="0"/>
                  <a:t>𝐶𝑜𝑠𝑡𝑜 </a:t>
                </a:r>
                <a:r>
                  <a:rPr lang="es-ES" dirty="0"/>
                  <a:t>𝑡𝑖𝑒𝑚𝑝𝑜 𝑑𝑒 𝑣𝑖𝑎𝑗𝑒 𝑎𝑛𝑢𝑎𝑙=𝐶𝑜𝑠𝑡𝑜 𝑑𝑒 𝑣𝑖𝑎𝑗𝑒∗𝐷𝑖𝑎𝑠 𝑑𝑒𝑙 𝑎ñ𝑜∗𝑇𝑃𝐷𝐴 𝐶𝑜𝑠𝑡𝑜 𝑡𝑖𝑒𝑚𝑝𝑜 𝑑𝑒 𝑣𝑖𝑎𝑗𝑒 𝑎𝑛𝑢𝑎𝑙=𝑈𝑆 $0.96∗365∗7302 </a:t>
                </a:r>
                <a:endParaRPr lang="es-ES" dirty="0" smtClean="0"/>
              </a:p>
              <a:p>
                <a:pPr algn="ctr"/>
                <a:r>
                  <a:rPr lang="es-ES" dirty="0" smtClean="0"/>
                  <a:t>𝐶𝑜𝑠𝑡𝑜 </a:t>
                </a:r>
                <a:r>
                  <a:rPr lang="es-ES" dirty="0"/>
                  <a:t>𝑡𝑖𝑒𝑚𝑝𝑜 𝑑𝑒 𝑣𝑖𝑎𝑗𝑒 𝑎𝑛𝑢𝑎𝑙=𝑈𝑆 $2′558,620.80 </a:t>
                </a:r>
              </a:p>
            </p:txBody>
          </p:sp>
        </mc:Choice>
        <mc:Fallback xmlns="">
          <p:sp>
            <p:nvSpPr>
              <p:cNvPr id="3" name="Rectángulo 2"/>
              <p:cNvSpPr>
                <a:spLocks noRot="1" noChangeAspect="1" noMove="1" noResize="1" noEditPoints="1" noAdjustHandles="1" noChangeArrowheads="1" noChangeShapeType="1" noTextEdit="1"/>
              </p:cNvSpPr>
              <p:nvPr/>
            </p:nvSpPr>
            <p:spPr>
              <a:xfrm>
                <a:off x="1508570" y="1484784"/>
                <a:ext cx="6682459" cy="5269071"/>
              </a:xfrm>
              <a:prstGeom prst="rect">
                <a:avLst/>
              </a:prstGeom>
              <a:blipFill>
                <a:blip r:embed="rId4"/>
                <a:stretch>
                  <a:fillRect l="-729" t="-694" r="-638" b="-926"/>
                </a:stretch>
              </a:blipFill>
            </p:spPr>
            <p:txBody>
              <a:bodyPr/>
              <a:lstStyle/>
              <a:p>
                <a:r>
                  <a:rPr lang="es-ES">
                    <a:noFill/>
                  </a:rPr>
                  <a:t> </a:t>
                </a:r>
              </a:p>
            </p:txBody>
          </p:sp>
        </mc:Fallback>
      </mc:AlternateContent>
    </p:spTree>
    <p:extLst>
      <p:ext uri="{BB962C8B-B14F-4D97-AF65-F5344CB8AC3E}">
        <p14:creationId xmlns:p14="http://schemas.microsoft.com/office/powerpoint/2010/main" val="400486933"/>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3131840" y="548620"/>
            <a:ext cx="6559378" cy="50405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S" sz="2400" b="1" dirty="0" smtClean="0">
                <a:latin typeface="Times New Roman" panose="02020603050405020304" pitchFamily="18" charset="0"/>
                <a:cs typeface="Times New Roman" panose="02020603050405020304" pitchFamily="18" charset="0"/>
              </a:rPr>
              <a:t>Costo de la contaminación</a:t>
            </a:r>
            <a:endParaRPr lang="es-ES" sz="2400" b="1" dirty="0">
              <a:latin typeface="Times New Roman" panose="02020603050405020304" pitchFamily="18" charset="0"/>
              <a:cs typeface="Times New Roman" panose="02020603050405020304" pitchFamily="18" charset="0"/>
            </a:endParaRPr>
          </a:p>
        </p:txBody>
      </p:sp>
      <p:pic>
        <p:nvPicPr>
          <p:cNvPr id="2" name="Imagen 1"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370" y="2275445"/>
            <a:ext cx="7760858" cy="2303509"/>
          </a:xfrm>
          <a:prstGeom prst="rect">
            <a:avLst/>
          </a:prstGeom>
        </p:spPr>
      </p:pic>
    </p:spTree>
    <p:extLst>
      <p:ext uri="{BB962C8B-B14F-4D97-AF65-F5344CB8AC3E}">
        <p14:creationId xmlns:p14="http://schemas.microsoft.com/office/powerpoint/2010/main" val="1121811867"/>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3563888" y="548620"/>
            <a:ext cx="2520280" cy="50405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S" sz="2400" b="1" dirty="0" smtClean="0">
                <a:latin typeface="Times New Roman" panose="02020603050405020304" pitchFamily="18" charset="0"/>
                <a:cs typeface="Times New Roman" panose="02020603050405020304" pitchFamily="18" charset="0"/>
              </a:rPr>
              <a:t>Valor Actual Neto</a:t>
            </a:r>
            <a:endParaRPr lang="es-ES" sz="2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1095416" y="1411108"/>
            <a:ext cx="4802085" cy="338554"/>
          </a:xfrm>
          <a:prstGeom prst="rect">
            <a:avLst/>
          </a:prstGeom>
        </p:spPr>
        <p:txBody>
          <a:bodyPr wrap="square">
            <a:spAutoFit/>
          </a:bodyPr>
          <a:lstStyle/>
          <a:p>
            <a:r>
              <a:rPr lang="es-ES" sz="1600" b="1" dirty="0" smtClean="0">
                <a:solidFill>
                  <a:srgbClr val="000000"/>
                </a:solidFill>
                <a:latin typeface="Arial" panose="020B0604020202020204" pitchFamily="34" charset="0"/>
              </a:rPr>
              <a:t>Flujos Netos Efectivos para </a:t>
            </a:r>
            <a:r>
              <a:rPr lang="es-ES" sz="1600" b="1" dirty="0">
                <a:solidFill>
                  <a:srgbClr val="000000"/>
                </a:solidFill>
                <a:latin typeface="Arial" panose="020B0604020202020204" pitchFamily="34" charset="0"/>
              </a:rPr>
              <a:t>la Alternativa 3 </a:t>
            </a:r>
            <a:endParaRPr lang="es-ES" sz="1600" dirty="0"/>
          </a:p>
        </p:txBody>
      </p:sp>
      <p:sp>
        <p:nvSpPr>
          <p:cNvPr id="10" name="Rectángulo 9"/>
          <p:cNvSpPr/>
          <p:nvPr/>
        </p:nvSpPr>
        <p:spPr>
          <a:xfrm>
            <a:off x="1085480" y="4121531"/>
            <a:ext cx="4802085" cy="338554"/>
          </a:xfrm>
          <a:prstGeom prst="rect">
            <a:avLst/>
          </a:prstGeom>
        </p:spPr>
        <p:txBody>
          <a:bodyPr wrap="square">
            <a:spAutoFit/>
          </a:bodyPr>
          <a:lstStyle/>
          <a:p>
            <a:r>
              <a:rPr lang="es-ES" sz="1600" b="1" dirty="0" smtClean="0">
                <a:solidFill>
                  <a:srgbClr val="000000"/>
                </a:solidFill>
                <a:latin typeface="Arial" panose="020B0604020202020204" pitchFamily="34" charset="0"/>
              </a:rPr>
              <a:t>Flujos </a:t>
            </a:r>
            <a:r>
              <a:rPr lang="es-ES" sz="1600" b="1" dirty="0">
                <a:solidFill>
                  <a:srgbClr val="000000"/>
                </a:solidFill>
                <a:latin typeface="Arial" panose="020B0604020202020204" pitchFamily="34" charset="0"/>
              </a:rPr>
              <a:t>N</a:t>
            </a:r>
            <a:r>
              <a:rPr lang="es-ES" sz="1600" b="1" dirty="0" smtClean="0">
                <a:solidFill>
                  <a:srgbClr val="000000"/>
                </a:solidFill>
                <a:latin typeface="Arial" panose="020B0604020202020204" pitchFamily="34" charset="0"/>
              </a:rPr>
              <a:t>etos Efectivos </a:t>
            </a:r>
            <a:r>
              <a:rPr lang="es-ES" sz="1600" b="1" dirty="0">
                <a:solidFill>
                  <a:srgbClr val="000000"/>
                </a:solidFill>
                <a:latin typeface="Arial" panose="020B0604020202020204" pitchFamily="34" charset="0"/>
              </a:rPr>
              <a:t>para la Alternativa 4 </a:t>
            </a:r>
            <a:endParaRPr lang="es-ES" sz="1600" dirty="0"/>
          </a:p>
        </p:txBody>
      </p:sp>
      <p:pic>
        <p:nvPicPr>
          <p:cNvPr id="2" name="Imagen 1"/>
          <p:cNvPicPr>
            <a:picLocks noChangeAspect="1"/>
          </p:cNvPicPr>
          <p:nvPr/>
        </p:nvPicPr>
        <p:blipFill>
          <a:blip r:embed="rId4"/>
          <a:stretch>
            <a:fillRect/>
          </a:stretch>
        </p:blipFill>
        <p:spPr>
          <a:xfrm>
            <a:off x="1094664" y="1748881"/>
            <a:ext cx="4925842" cy="2373431"/>
          </a:xfrm>
          <a:prstGeom prst="rect">
            <a:avLst/>
          </a:prstGeom>
        </p:spPr>
      </p:pic>
      <p:pic>
        <p:nvPicPr>
          <p:cNvPr id="12" name="Imagen 11"/>
          <p:cNvPicPr>
            <a:picLocks noChangeAspect="1"/>
          </p:cNvPicPr>
          <p:nvPr/>
        </p:nvPicPr>
        <p:blipFill>
          <a:blip r:embed="rId5"/>
          <a:stretch>
            <a:fillRect/>
          </a:stretch>
        </p:blipFill>
        <p:spPr>
          <a:xfrm>
            <a:off x="1137363" y="4460085"/>
            <a:ext cx="4883143" cy="2371788"/>
          </a:xfrm>
          <a:prstGeom prst="rect">
            <a:avLst/>
          </a:prstGeom>
        </p:spPr>
      </p:pic>
      <p:pic>
        <p:nvPicPr>
          <p:cNvPr id="14" name="Imagen 13"/>
          <p:cNvPicPr>
            <a:picLocks noChangeAspect="1"/>
          </p:cNvPicPr>
          <p:nvPr/>
        </p:nvPicPr>
        <p:blipFill>
          <a:blip r:embed="rId6"/>
          <a:stretch>
            <a:fillRect/>
          </a:stretch>
        </p:blipFill>
        <p:spPr>
          <a:xfrm>
            <a:off x="6372200" y="1748880"/>
            <a:ext cx="1840546" cy="2373431"/>
          </a:xfrm>
          <a:prstGeom prst="rect">
            <a:avLst/>
          </a:prstGeom>
        </p:spPr>
      </p:pic>
      <p:pic>
        <p:nvPicPr>
          <p:cNvPr id="16" name="Imagen 15"/>
          <p:cNvPicPr>
            <a:picLocks noChangeAspect="1"/>
          </p:cNvPicPr>
          <p:nvPr/>
        </p:nvPicPr>
        <p:blipFill>
          <a:blip r:embed="rId7"/>
          <a:stretch>
            <a:fillRect/>
          </a:stretch>
        </p:blipFill>
        <p:spPr>
          <a:xfrm>
            <a:off x="6394316" y="4460085"/>
            <a:ext cx="1818430" cy="2335950"/>
          </a:xfrm>
          <a:prstGeom prst="rect">
            <a:avLst/>
          </a:prstGeom>
        </p:spPr>
      </p:pic>
    </p:spTree>
    <p:extLst>
      <p:ext uri="{BB962C8B-B14F-4D97-AF65-F5344CB8AC3E}">
        <p14:creationId xmlns:p14="http://schemas.microsoft.com/office/powerpoint/2010/main" val="1953810059"/>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3131840" y="548620"/>
            <a:ext cx="6559378" cy="50405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400" b="1" dirty="0" smtClean="0">
                <a:latin typeface="Times New Roman" panose="02020603050405020304" pitchFamily="18" charset="0"/>
                <a:cs typeface="Times New Roman" panose="02020603050405020304" pitchFamily="18" charset="0"/>
              </a:rPr>
              <a:t>Tasa Interna de Retorno</a:t>
            </a:r>
            <a:endParaRPr lang="es-ES" sz="2400" b="1" dirty="0">
              <a:latin typeface="Times New Roman" panose="02020603050405020304" pitchFamily="18" charset="0"/>
              <a:cs typeface="Times New Roman" panose="02020603050405020304" pitchFamily="18" charset="0"/>
            </a:endParaRPr>
          </a:p>
        </p:txBody>
      </p:sp>
      <p:graphicFrame>
        <p:nvGraphicFramePr>
          <p:cNvPr id="10" name="Gráfico 9"/>
          <p:cNvGraphicFramePr>
            <a:graphicFrameLocks/>
          </p:cNvGraphicFramePr>
          <p:nvPr>
            <p:extLst>
              <p:ext uri="{D42A27DB-BD31-4B8C-83A1-F6EECF244321}">
                <p14:modId xmlns:p14="http://schemas.microsoft.com/office/powerpoint/2010/main" val="1628558254"/>
              </p:ext>
            </p:extLst>
          </p:nvPr>
        </p:nvGraphicFramePr>
        <p:xfrm>
          <a:off x="3926206" y="1196752"/>
          <a:ext cx="4488813" cy="2619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p:cNvGraphicFramePr>
            <a:graphicFrameLocks/>
          </p:cNvGraphicFramePr>
          <p:nvPr>
            <p:extLst>
              <p:ext uri="{D42A27DB-BD31-4B8C-83A1-F6EECF244321}">
                <p14:modId xmlns:p14="http://schemas.microsoft.com/office/powerpoint/2010/main" val="4023036802"/>
              </p:ext>
            </p:extLst>
          </p:nvPr>
        </p:nvGraphicFramePr>
        <p:xfrm>
          <a:off x="3926206" y="3960387"/>
          <a:ext cx="4488813" cy="2627240"/>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ángulo 12"/>
          <p:cNvSpPr/>
          <p:nvPr/>
        </p:nvSpPr>
        <p:spPr>
          <a:xfrm>
            <a:off x="1141928" y="1939085"/>
            <a:ext cx="2637984" cy="584775"/>
          </a:xfrm>
          <a:prstGeom prst="rect">
            <a:avLst/>
          </a:prstGeom>
        </p:spPr>
        <p:txBody>
          <a:bodyPr wrap="square">
            <a:spAutoFit/>
          </a:bodyPr>
          <a:lstStyle/>
          <a:p>
            <a:pPr algn="ctr"/>
            <a:r>
              <a:rPr lang="es-ES" sz="1600" dirty="0" smtClean="0">
                <a:solidFill>
                  <a:srgbClr val="000000"/>
                </a:solidFill>
                <a:latin typeface="Arial" panose="020B0604020202020204" pitchFamily="34" charset="0"/>
              </a:rPr>
              <a:t>TIR para la Alternativa 3 32.72%</a:t>
            </a:r>
            <a:endParaRPr lang="es-ES" sz="1600" dirty="0"/>
          </a:p>
        </p:txBody>
      </p:sp>
      <p:sp>
        <p:nvSpPr>
          <p:cNvPr id="14" name="Rectángulo 13"/>
          <p:cNvSpPr/>
          <p:nvPr/>
        </p:nvSpPr>
        <p:spPr>
          <a:xfrm>
            <a:off x="1101910" y="4981619"/>
            <a:ext cx="2637984" cy="584775"/>
          </a:xfrm>
          <a:prstGeom prst="rect">
            <a:avLst/>
          </a:prstGeom>
        </p:spPr>
        <p:txBody>
          <a:bodyPr wrap="square">
            <a:spAutoFit/>
          </a:bodyPr>
          <a:lstStyle/>
          <a:p>
            <a:pPr algn="ctr"/>
            <a:r>
              <a:rPr lang="es-ES" sz="1600" dirty="0" smtClean="0">
                <a:solidFill>
                  <a:srgbClr val="000000"/>
                </a:solidFill>
                <a:latin typeface="Arial" panose="020B0604020202020204" pitchFamily="34" charset="0"/>
              </a:rPr>
              <a:t>TIR para la Alternativa 4 25.65%</a:t>
            </a:r>
            <a:endParaRPr lang="es-ES" sz="1600" dirty="0"/>
          </a:p>
        </p:txBody>
      </p:sp>
    </p:spTree>
    <p:extLst>
      <p:ext uri="{BB962C8B-B14F-4D97-AF65-F5344CB8AC3E}">
        <p14:creationId xmlns:p14="http://schemas.microsoft.com/office/powerpoint/2010/main" val="521664793"/>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11" name="3 Título"/>
          <p:cNvSpPr txBox="1">
            <a:spLocks/>
          </p:cNvSpPr>
          <p:nvPr/>
        </p:nvSpPr>
        <p:spPr>
          <a:xfrm>
            <a:off x="3131840" y="548620"/>
            <a:ext cx="6559378" cy="504056"/>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lvl="2"/>
            <a:r>
              <a:rPr lang="es-EC" sz="2400" b="1" dirty="0" smtClean="0">
                <a:latin typeface="Times New Roman" panose="02020603050405020304" pitchFamily="18" charset="0"/>
                <a:cs typeface="Times New Roman" panose="02020603050405020304" pitchFamily="18" charset="0"/>
              </a:rPr>
              <a:t>Relación Beneficio Costo</a:t>
            </a:r>
            <a:endParaRPr lang="es-ES" sz="24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361224" y="1772816"/>
            <a:ext cx="6977150" cy="3785652"/>
          </a:xfrm>
          <a:prstGeom prst="rect">
            <a:avLst/>
          </a:prstGeom>
        </p:spPr>
        <p:txBody>
          <a:bodyPr wrap="square">
            <a:spAutoFit/>
          </a:bodyPr>
          <a:lstStyle/>
          <a:p>
            <a:pPr algn="just"/>
            <a:r>
              <a:rPr lang="es-ES" sz="2000" dirty="0">
                <a:solidFill>
                  <a:srgbClr val="000000"/>
                </a:solidFill>
                <a:latin typeface="Times New Roman" panose="02020603050405020304" pitchFamily="18" charset="0"/>
              </a:rPr>
              <a:t>Al realizar el análisis para </a:t>
            </a:r>
            <a:r>
              <a:rPr lang="es-ES" sz="2000" dirty="0" smtClean="0">
                <a:solidFill>
                  <a:srgbClr val="000000"/>
                </a:solidFill>
                <a:latin typeface="Times New Roman" panose="02020603050405020304" pitchFamily="18" charset="0"/>
              </a:rPr>
              <a:t>Alternativa 3 se </a:t>
            </a:r>
            <a:r>
              <a:rPr lang="es-ES" sz="2000" dirty="0">
                <a:solidFill>
                  <a:srgbClr val="000000"/>
                </a:solidFill>
                <a:latin typeface="Times New Roman" panose="02020603050405020304" pitchFamily="18" charset="0"/>
              </a:rPr>
              <a:t>considera los ingresos US $32’388,789.92, egresos US $299,367.04 y un costo de inversión total de US $8’044,765.43. </a:t>
            </a:r>
            <a:endParaRPr lang="es-ES" sz="2000" dirty="0" smtClean="0">
              <a:solidFill>
                <a:srgbClr val="000000"/>
              </a:solidFill>
              <a:latin typeface="Times New Roman" panose="02020603050405020304" pitchFamily="18" charset="0"/>
            </a:endParaRPr>
          </a:p>
          <a:p>
            <a:pPr algn="just"/>
            <a:endParaRPr lang="es-ES" sz="2000" dirty="0">
              <a:solidFill>
                <a:srgbClr val="000000"/>
              </a:solidFill>
              <a:latin typeface="Times New Roman" panose="02020603050405020304" pitchFamily="18" charset="0"/>
            </a:endParaRPr>
          </a:p>
          <a:p>
            <a:pPr algn="just"/>
            <a:r>
              <a:rPr lang="es-ES" sz="2000" dirty="0" smtClean="0">
                <a:solidFill>
                  <a:srgbClr val="000000"/>
                </a:solidFill>
                <a:latin typeface="Times New Roman" panose="02020603050405020304" pitchFamily="18" charset="0"/>
              </a:rPr>
              <a:t>Dando </a:t>
            </a:r>
            <a:r>
              <a:rPr lang="es-ES" sz="2000" dirty="0">
                <a:solidFill>
                  <a:srgbClr val="000000"/>
                </a:solidFill>
                <a:latin typeface="Times New Roman" panose="02020603050405020304" pitchFamily="18" charset="0"/>
              </a:rPr>
              <a:t>como resultado de la Relación Costo Beneficio 4.03 </a:t>
            </a:r>
          </a:p>
          <a:p>
            <a:pPr algn="just"/>
            <a:endParaRPr lang="es-ES" sz="2000" dirty="0" smtClean="0">
              <a:solidFill>
                <a:srgbClr val="000000"/>
              </a:solidFill>
              <a:latin typeface="Times New Roman" panose="02020603050405020304" pitchFamily="18" charset="0"/>
            </a:endParaRPr>
          </a:p>
          <a:p>
            <a:pPr algn="just"/>
            <a:r>
              <a:rPr lang="es-ES" sz="2000" dirty="0" smtClean="0">
                <a:solidFill>
                  <a:srgbClr val="000000"/>
                </a:solidFill>
                <a:latin typeface="Times New Roman" panose="02020603050405020304" pitchFamily="18" charset="0"/>
              </a:rPr>
              <a:t>Mientras </a:t>
            </a:r>
            <a:r>
              <a:rPr lang="es-ES" sz="2000" dirty="0">
                <a:solidFill>
                  <a:srgbClr val="000000"/>
                </a:solidFill>
                <a:latin typeface="Times New Roman" panose="02020603050405020304" pitchFamily="18" charset="0"/>
              </a:rPr>
              <a:t>que en el análisis del proyecto </a:t>
            </a:r>
            <a:r>
              <a:rPr lang="es-ES" sz="2000" dirty="0" smtClean="0">
                <a:solidFill>
                  <a:srgbClr val="000000"/>
                </a:solidFill>
                <a:latin typeface="Times New Roman" panose="02020603050405020304" pitchFamily="18" charset="0"/>
              </a:rPr>
              <a:t>de la Alternativa 4 se </a:t>
            </a:r>
            <a:r>
              <a:rPr lang="es-ES" sz="2000" dirty="0">
                <a:solidFill>
                  <a:srgbClr val="000000"/>
                </a:solidFill>
                <a:latin typeface="Times New Roman" panose="02020603050405020304" pitchFamily="18" charset="0"/>
              </a:rPr>
              <a:t>tomó en cuenta los ingresos de US $31’503,747.93, egresos US $694,022.10 y un costo de inversión total de US $10’556,649.67. </a:t>
            </a:r>
            <a:endParaRPr lang="es-ES" sz="2000" dirty="0" smtClean="0">
              <a:solidFill>
                <a:srgbClr val="000000"/>
              </a:solidFill>
              <a:latin typeface="Times New Roman" panose="02020603050405020304" pitchFamily="18" charset="0"/>
            </a:endParaRPr>
          </a:p>
          <a:p>
            <a:pPr algn="just"/>
            <a:endParaRPr lang="es-ES" sz="2000" dirty="0">
              <a:solidFill>
                <a:srgbClr val="000000"/>
              </a:solidFill>
              <a:latin typeface="Times New Roman" panose="02020603050405020304" pitchFamily="18" charset="0"/>
            </a:endParaRPr>
          </a:p>
          <a:p>
            <a:pPr algn="just"/>
            <a:r>
              <a:rPr lang="es-ES" sz="2000" dirty="0" smtClean="0">
                <a:solidFill>
                  <a:srgbClr val="000000"/>
                </a:solidFill>
                <a:latin typeface="Times New Roman" panose="02020603050405020304" pitchFamily="18" charset="0"/>
              </a:rPr>
              <a:t>Para </a:t>
            </a:r>
            <a:r>
              <a:rPr lang="es-ES" sz="2000" dirty="0">
                <a:solidFill>
                  <a:srgbClr val="000000"/>
                </a:solidFill>
                <a:latin typeface="Times New Roman" panose="02020603050405020304" pitchFamily="18" charset="0"/>
              </a:rPr>
              <a:t>este caso la Relación Costo Beneficio da como resultado 2.98. </a:t>
            </a:r>
            <a:endParaRPr lang="es-ES" sz="2000" dirty="0"/>
          </a:p>
        </p:txBody>
      </p:sp>
    </p:spTree>
    <p:extLst>
      <p:ext uri="{BB962C8B-B14F-4D97-AF65-F5344CB8AC3E}">
        <p14:creationId xmlns:p14="http://schemas.microsoft.com/office/powerpoint/2010/main" val="3418287583"/>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
        <p:nvSpPr>
          <p:cNvPr id="3" name="Rectángulo 2"/>
          <p:cNvSpPr/>
          <p:nvPr/>
        </p:nvSpPr>
        <p:spPr>
          <a:xfrm>
            <a:off x="2224621" y="427262"/>
            <a:ext cx="6379827" cy="923330"/>
          </a:xfrm>
          <a:prstGeom prst="rect">
            <a:avLst/>
          </a:prstGeom>
        </p:spPr>
        <p:txBody>
          <a:bodyPr wrap="square">
            <a:spAutoFit/>
          </a:bodyPr>
          <a:lstStyle/>
          <a:p>
            <a:pPr algn="just"/>
            <a:r>
              <a:rPr lang="es-ES" dirty="0">
                <a:solidFill>
                  <a:srgbClr val="000000"/>
                </a:solidFill>
                <a:latin typeface="Times New Roman" panose="02020603050405020304" pitchFamily="18" charset="0"/>
              </a:rPr>
              <a:t>Finalmente, se grafica los costos que se generan y se puede identificar el beneficio que se produce al realizar cualquier alternativa propuesta </a:t>
            </a:r>
            <a:endParaRPr lang="es-ES" dirty="0"/>
          </a:p>
        </p:txBody>
      </p:sp>
      <p:pic>
        <p:nvPicPr>
          <p:cNvPr id="4" name="Imagen 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1700808"/>
            <a:ext cx="7488832" cy="4578970"/>
          </a:xfrm>
          <a:prstGeom prst="rect">
            <a:avLst/>
          </a:prstGeom>
        </p:spPr>
      </p:pic>
    </p:spTree>
    <p:extLst>
      <p:ext uri="{BB962C8B-B14F-4D97-AF65-F5344CB8AC3E}">
        <p14:creationId xmlns:p14="http://schemas.microsoft.com/office/powerpoint/2010/main" val="148571610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02659" y="510135"/>
            <a:ext cx="3294281" cy="581025"/>
          </a:xfrm>
        </p:spPr>
        <p:txBody>
          <a:bodyPr>
            <a:normAutofit fontScale="90000"/>
          </a:bodyPr>
          <a:lstStyle/>
          <a:p>
            <a:pPr algn="ctr"/>
            <a:r>
              <a:rPr lang="es-ES" sz="2800" dirty="0" smtClean="0">
                <a:latin typeface="Times New Roman" panose="02020603050405020304" pitchFamily="18" charset="0"/>
                <a:cs typeface="Times New Roman" panose="02020603050405020304" pitchFamily="18" charset="0"/>
              </a:rPr>
              <a:t>Registro de Accidentes</a:t>
            </a:r>
            <a:endParaRPr lang="es-ES" sz="2800" dirty="0">
              <a:latin typeface="Times New Roman" panose="02020603050405020304" pitchFamily="18" charset="0"/>
              <a:cs typeface="Times New Roman" panose="02020603050405020304" pitchFamily="18" charset="0"/>
            </a:endParaRPr>
          </a:p>
        </p:txBody>
      </p:sp>
      <p:sp>
        <p:nvSpPr>
          <p:cNvPr id="6"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pic>
        <p:nvPicPr>
          <p:cNvPr id="2" name="Imagen 1"/>
          <p:cNvPicPr>
            <a:picLocks noChangeAspect="1"/>
          </p:cNvPicPr>
          <p:nvPr/>
        </p:nvPicPr>
        <p:blipFill>
          <a:blip r:embed="rId4"/>
          <a:stretch>
            <a:fillRect/>
          </a:stretch>
        </p:blipFill>
        <p:spPr>
          <a:xfrm>
            <a:off x="1501572" y="1916832"/>
            <a:ext cx="6696454" cy="4035730"/>
          </a:xfrm>
          <a:prstGeom prst="rect">
            <a:avLst/>
          </a:prstGeom>
        </p:spPr>
      </p:pic>
    </p:spTree>
    <p:extLst>
      <p:ext uri="{BB962C8B-B14F-4D97-AF65-F5344CB8AC3E}">
        <p14:creationId xmlns:p14="http://schemas.microsoft.com/office/powerpoint/2010/main" val="851279468"/>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4621" y="274638"/>
            <a:ext cx="6307820" cy="1143000"/>
          </a:xfrm>
        </p:spPr>
        <p:txBody>
          <a:bodyPr>
            <a:normAutofit/>
          </a:bodyPr>
          <a:lstStyle/>
          <a:p>
            <a:r>
              <a:rPr lang="es-ES" sz="3200" b="1" dirty="0" smtClean="0"/>
              <a:t>Conclusiones</a:t>
            </a:r>
            <a:endParaRPr lang="es-ES" sz="3200" b="1" dirty="0"/>
          </a:p>
        </p:txBody>
      </p:sp>
      <p:sp>
        <p:nvSpPr>
          <p:cNvPr id="3" name="2 Marcador de contenido"/>
          <p:cNvSpPr>
            <a:spLocks noGrp="1"/>
          </p:cNvSpPr>
          <p:nvPr>
            <p:ph idx="1"/>
          </p:nvPr>
        </p:nvSpPr>
        <p:spPr>
          <a:xfrm>
            <a:off x="915599" y="1354638"/>
            <a:ext cx="7771201" cy="5242714"/>
          </a:xfrm>
        </p:spPr>
        <p:txBody>
          <a:bodyPr>
            <a:noAutofit/>
          </a:bodyPr>
          <a:lstStyle/>
          <a:p>
            <a:pPr algn="just"/>
            <a:r>
              <a:rPr lang="es-ES" sz="1600" dirty="0">
                <a:latin typeface="Times New Roman" panose="02020603050405020304" pitchFamily="18" charset="0"/>
                <a:cs typeface="Times New Roman" panose="02020603050405020304" pitchFamily="18" charset="0"/>
              </a:rPr>
              <a:t>En este proyecto de titulación se analizó el impacto de tráfico generado en la intersección entre la Av. Simón Bolívar </a:t>
            </a:r>
            <a:r>
              <a:rPr lang="es-ES" sz="1600" dirty="0" smtClean="0">
                <a:latin typeface="Times New Roman" panose="02020603050405020304" pitchFamily="18" charset="0"/>
                <a:cs typeface="Times New Roman" panose="02020603050405020304" pitchFamily="18" charset="0"/>
              </a:rPr>
              <a:t>y </a:t>
            </a:r>
            <a:r>
              <a:rPr lang="es-ES" sz="1600" dirty="0">
                <a:latin typeface="Times New Roman" panose="02020603050405020304" pitchFamily="18" charset="0"/>
                <a:cs typeface="Times New Roman" panose="02020603050405020304" pitchFamily="18" charset="0"/>
              </a:rPr>
              <a:t>Juan Bautista Aguirre, mediante visitas de campo y la modelación de la situación actual en el programa PTV </a:t>
            </a:r>
            <a:r>
              <a:rPr lang="es-ES" sz="1600" dirty="0" err="1">
                <a:latin typeface="Times New Roman" panose="02020603050405020304" pitchFamily="18" charset="0"/>
                <a:cs typeface="Times New Roman" panose="02020603050405020304" pitchFamily="18" charset="0"/>
              </a:rPr>
              <a:t>Vissim</a:t>
            </a:r>
            <a:r>
              <a:rPr lang="es-ES" sz="1600" dirty="0">
                <a:latin typeface="Times New Roman" panose="02020603050405020304" pitchFamily="18" charset="0"/>
                <a:cs typeface="Times New Roman" panose="02020603050405020304" pitchFamily="18" charset="0"/>
              </a:rPr>
              <a:t>, del cual se logró obtener datos relevantes que fueron utilizados para descartar posibles soluciones como mejorar la sincronización de semáforos, encaminado a la búsqueda de nuevas alternativas, la cuales mediante la creación de modelos de micro simulación fueron seleccionadas, siendo la Alternativa 3 (ampliación de un carril) y la Alternativa 4 </a:t>
            </a:r>
            <a:r>
              <a:rPr lang="es-ES" sz="1600" dirty="0" smtClean="0">
                <a:latin typeface="Times New Roman" panose="02020603050405020304" pitchFamily="18" charset="0"/>
                <a:cs typeface="Times New Roman" panose="02020603050405020304" pitchFamily="18" charset="0"/>
              </a:rPr>
              <a:t>(Paso deprimido) </a:t>
            </a:r>
            <a:r>
              <a:rPr lang="es-ES" sz="1600" dirty="0">
                <a:latin typeface="Times New Roman" panose="02020603050405020304" pitchFamily="18" charset="0"/>
                <a:cs typeface="Times New Roman" panose="02020603050405020304" pitchFamily="18" charset="0"/>
              </a:rPr>
              <a:t>como posibles soluciones, mismas que cumplen con parámetros de seguridad, comodidad, confortabilidad y disminuyendo los tiempos de viaje. </a:t>
            </a:r>
          </a:p>
          <a:p>
            <a:pPr algn="just"/>
            <a:r>
              <a:rPr lang="es-ES" sz="1600" dirty="0">
                <a:latin typeface="Times New Roman" panose="02020603050405020304" pitchFamily="18" charset="0"/>
                <a:cs typeface="Times New Roman" panose="02020603050405020304" pitchFamily="18" charset="0"/>
              </a:rPr>
              <a:t>Se recopilo la información necesaria mediante el conteo volumétrico mecánico proporcionado por el Municipio del Distrito Metropolitano de Quito con el contador #97419, NIOP 12988 y un conteo manual realizado durante un periodo de 7 días consecutivos, consiguiendo un conteo vehicular clasificado de la calle Juan Bautista Aguirre y sus intersecciones en la zona de estudio, mismo que permite determinar que para los vehículos que circulan del Distrito Metropolitano de Quito al Valle de los Chillos, el día Viernes es el que mayor flujo vehicular presenta en su hora pico con un total de 1,062 vehículos, mientras que el día Sábado es el de menor flujo vehicular debido a que alcanza 779 vehículos, en cambio los vehículos que circulan del Valle de los Chillos al Distrito Metropolitano de Quito, tienen al día Jueves como el de mayor circulación vehicular presenta con 2,231 vehículos y el día de menor flujo vehicular presenta es el día miércoles con 1,775 vehículos en su hora pico. </a:t>
            </a:r>
          </a:p>
        </p:txBody>
      </p:sp>
      <p:sp>
        <p:nvSpPr>
          <p:cNvPr id="4"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992215485"/>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4621" y="274638"/>
            <a:ext cx="6307820" cy="1143000"/>
          </a:xfrm>
        </p:spPr>
        <p:txBody>
          <a:bodyPr>
            <a:normAutofit/>
          </a:bodyPr>
          <a:lstStyle/>
          <a:p>
            <a:r>
              <a:rPr lang="es-ES" sz="3200" b="1" dirty="0" smtClean="0"/>
              <a:t>Conclusiones</a:t>
            </a:r>
            <a:endParaRPr lang="es-ES" sz="3200" b="1" dirty="0"/>
          </a:p>
        </p:txBody>
      </p:sp>
      <p:sp>
        <p:nvSpPr>
          <p:cNvPr id="3" name="2 Marcador de contenido"/>
          <p:cNvSpPr>
            <a:spLocks noGrp="1"/>
          </p:cNvSpPr>
          <p:nvPr>
            <p:ph idx="1"/>
          </p:nvPr>
        </p:nvSpPr>
        <p:spPr>
          <a:xfrm>
            <a:off x="915599" y="1354638"/>
            <a:ext cx="7771201" cy="5242714"/>
          </a:xfrm>
        </p:spPr>
        <p:txBody>
          <a:bodyPr>
            <a:noAutofit/>
          </a:bodyPr>
          <a:lstStyle/>
          <a:p>
            <a:pPr algn="just"/>
            <a:r>
              <a:rPr lang="es-ES" sz="1600" dirty="0" smtClean="0">
                <a:latin typeface="Times New Roman" panose="02020603050405020304" pitchFamily="18" charset="0"/>
                <a:cs typeface="Times New Roman" panose="02020603050405020304" pitchFamily="18" charset="0"/>
              </a:rPr>
              <a:t>Mediante el conteo manual clasificado y con la ayuda de porcentajes de flujo vehicular por cada hora, obtenidos en conteos volumétricos mecánicos, se logró proyectar el Tráfico Promedio Diario Anual, para los vehículos que circulan del Distrito Metropolitano de Quito al Valle de los Chillos el TPDA es 7,302 vehículos, mientras que el TPDA para los vehículos que circulan del Valle de los Chillos al Distrito Metropolitano de Quito es 14,486 vehículos. </a:t>
            </a:r>
          </a:p>
          <a:p>
            <a:pPr algn="just"/>
            <a:r>
              <a:rPr lang="es-ES" sz="1600" dirty="0">
                <a:latin typeface="Times New Roman" panose="02020603050405020304" pitchFamily="18" charset="0"/>
                <a:cs typeface="Times New Roman" panose="02020603050405020304" pitchFamily="18" charset="0"/>
              </a:rPr>
              <a:t>Al analizar el tráfico actual se logró determinar la capacidad, considerando el volumen vehicular actual de 554 </a:t>
            </a:r>
            <a:r>
              <a:rPr lang="es-ES" sz="1600" dirty="0" err="1">
                <a:latin typeface="Times New Roman" panose="02020603050405020304" pitchFamily="18" charset="0"/>
                <a:cs typeface="Times New Roman" panose="02020603050405020304" pitchFamily="18" charset="0"/>
              </a:rPr>
              <a:t>veh</a:t>
            </a:r>
            <a:r>
              <a:rPr lang="es-ES" sz="1600" dirty="0">
                <a:latin typeface="Times New Roman" panose="02020603050405020304" pitchFamily="18" charset="0"/>
                <a:cs typeface="Times New Roman" panose="02020603050405020304" pitchFamily="18" charset="0"/>
              </a:rPr>
              <a:t>/h, los resultados indican que el carril en la intersección A admite la circulación de 872 vehículos, por lo tanto se encuentra al 63.53% de su capacidad máxima, mientras que el carril en la intercesión C soporta la circulación de 400 vehículos, encontrándose al 138.50% de su capacidad, este último es el causante de la congestión vehicular en el sector, en cambio al comparar los resultados con el volumen vehicular proyectado a 20 años la intersección A funcionaria al límite ocupando el 98.16% de su capacidad, mientras que la intersección C funcionaria al 214% de su capacidad, provocando el colapso de la vía, sin embargo, el mismo volumen vehicular de 554 </a:t>
            </a:r>
            <a:r>
              <a:rPr lang="es-ES" sz="1600" dirty="0" err="1">
                <a:latin typeface="Times New Roman" panose="02020603050405020304" pitchFamily="18" charset="0"/>
                <a:cs typeface="Times New Roman" panose="02020603050405020304" pitchFamily="18" charset="0"/>
              </a:rPr>
              <a:t>veh</a:t>
            </a:r>
            <a:r>
              <a:rPr lang="es-ES" sz="1600" dirty="0">
                <a:latin typeface="Times New Roman" panose="02020603050405020304" pitchFamily="18" charset="0"/>
                <a:cs typeface="Times New Roman" panose="02020603050405020304" pitchFamily="18" charset="0"/>
              </a:rPr>
              <a:t>/h comparado con la capacidad que se genera al incrementar un carril, da como resultado que la intersección A trabajaría al 28.91% de su capacidad y la intersección C solo estaría al 62.32% de su capacidad, mientras que al comparar el volumen vehicular a futuro de 856 </a:t>
            </a:r>
            <a:r>
              <a:rPr lang="es-ES" sz="1600" dirty="0" err="1">
                <a:latin typeface="Times New Roman" panose="02020603050405020304" pitchFamily="18" charset="0"/>
                <a:cs typeface="Times New Roman" panose="02020603050405020304" pitchFamily="18" charset="0"/>
              </a:rPr>
              <a:t>veh</a:t>
            </a:r>
            <a:r>
              <a:rPr lang="es-ES" sz="1600" dirty="0">
                <a:latin typeface="Times New Roman" panose="02020603050405020304" pitchFamily="18" charset="0"/>
                <a:cs typeface="Times New Roman" panose="02020603050405020304" pitchFamily="18" charset="0"/>
              </a:rPr>
              <a:t>/h con la capacidad en la intersección A esta funcionaria al 44.67% de su capacidad y la intersección C en cambio funcionaria al 95.22% de su capacidad, pasando de un nivel de servicio F a un nivel de servicio B. </a:t>
            </a:r>
          </a:p>
        </p:txBody>
      </p:sp>
      <p:sp>
        <p:nvSpPr>
          <p:cNvPr id="4"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3574750080"/>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4621" y="274638"/>
            <a:ext cx="6307820" cy="1143000"/>
          </a:xfrm>
        </p:spPr>
        <p:txBody>
          <a:bodyPr>
            <a:normAutofit/>
          </a:bodyPr>
          <a:lstStyle/>
          <a:p>
            <a:r>
              <a:rPr lang="es-ES" sz="3200" b="1" dirty="0" smtClean="0"/>
              <a:t>Conclusiones</a:t>
            </a:r>
            <a:endParaRPr lang="es-ES" sz="3200" b="1" dirty="0"/>
          </a:p>
        </p:txBody>
      </p:sp>
      <p:sp>
        <p:nvSpPr>
          <p:cNvPr id="3" name="2 Marcador de contenido"/>
          <p:cNvSpPr>
            <a:spLocks noGrp="1"/>
          </p:cNvSpPr>
          <p:nvPr>
            <p:ph idx="1"/>
          </p:nvPr>
        </p:nvSpPr>
        <p:spPr>
          <a:xfrm>
            <a:off x="915599" y="1196752"/>
            <a:ext cx="7771201" cy="5242714"/>
          </a:xfrm>
        </p:spPr>
        <p:txBody>
          <a:bodyPr>
            <a:noAutofit/>
          </a:bodyPr>
          <a:lstStyle/>
          <a:p>
            <a:pPr algn="just"/>
            <a:r>
              <a:rPr lang="es-ES" sz="1600" dirty="0">
                <a:latin typeface="Times New Roman" panose="02020603050405020304" pitchFamily="18" charset="0"/>
                <a:cs typeface="Times New Roman" panose="02020603050405020304" pitchFamily="18" charset="0"/>
              </a:rPr>
              <a:t>Se elaboró modelos de micro simulación para la situación actual y para cada propuesta de solución, en la Alternativa 3 </a:t>
            </a:r>
            <a:r>
              <a:rPr lang="es-ES" sz="1600" dirty="0" smtClean="0">
                <a:latin typeface="Times New Roman" panose="02020603050405020304" pitchFamily="18" charset="0"/>
                <a:cs typeface="Times New Roman" panose="02020603050405020304" pitchFamily="18" charset="0"/>
              </a:rPr>
              <a:t>los </a:t>
            </a:r>
            <a:r>
              <a:rPr lang="es-ES" sz="1600" dirty="0">
                <a:latin typeface="Times New Roman" panose="02020603050405020304" pitchFamily="18" charset="0"/>
                <a:cs typeface="Times New Roman" panose="02020603050405020304" pitchFamily="18" charset="0"/>
              </a:rPr>
              <a:t>resultados obtenidos son </a:t>
            </a:r>
            <a:r>
              <a:rPr lang="es-ES" sz="1600" dirty="0" smtClean="0">
                <a:latin typeface="Times New Roman" panose="02020603050405020304" pitchFamily="18" charset="0"/>
                <a:cs typeface="Times New Roman" panose="02020603050405020304" pitchFamily="18" charset="0"/>
              </a:rPr>
              <a:t>la </a:t>
            </a:r>
            <a:r>
              <a:rPr lang="es-ES" sz="1600" dirty="0">
                <a:latin typeface="Times New Roman" panose="02020603050405020304" pitchFamily="18" charset="0"/>
                <a:cs typeface="Times New Roman" panose="02020603050405020304" pitchFamily="18" charset="0"/>
              </a:rPr>
              <a:t>disminución en las emisiones de CO2 y NO, al compararlos con los valores que se producen sin mejorar, da como resultado que la contaminación disminuye el 14% con el volumen vehicular actual, mientras que con el volumen vehicular futuro disminuirá el 21%, al mismo tiempo se compara el consumo de combustible, para el tráfico actual la disminución es de un 15% y para el tráfico futuro la disminución de combustible es del 22%. El consumo de combustible ahorrado anualmente es de 114580 galones y en el caso del tráfico futuro es tiene un ahorro de 201830 galones aproximadamente. </a:t>
            </a:r>
          </a:p>
          <a:p>
            <a:pPr algn="just"/>
            <a:r>
              <a:rPr lang="es-ES" sz="1600" dirty="0">
                <a:latin typeface="Times New Roman" panose="02020603050405020304" pitchFamily="18" charset="0"/>
                <a:cs typeface="Times New Roman" panose="02020603050405020304" pitchFamily="18" charset="0"/>
              </a:rPr>
              <a:t>De igual manera, la Alternativa 4 obtiene resultados </a:t>
            </a:r>
            <a:r>
              <a:rPr lang="es-ES" sz="1600" dirty="0" smtClean="0">
                <a:latin typeface="Times New Roman" panose="02020603050405020304" pitchFamily="18" charset="0"/>
                <a:cs typeface="Times New Roman" panose="02020603050405020304" pitchFamily="18" charset="0"/>
              </a:rPr>
              <a:t>la </a:t>
            </a:r>
            <a:r>
              <a:rPr lang="es-ES" sz="1600" dirty="0">
                <a:latin typeface="Times New Roman" panose="02020603050405020304" pitchFamily="18" charset="0"/>
                <a:cs typeface="Times New Roman" panose="02020603050405020304" pitchFamily="18" charset="0"/>
              </a:rPr>
              <a:t>disminución en las emisiones de CO2 y NO con el volumen vehicular actual es del 52% en comparación con la vía </a:t>
            </a:r>
            <a:r>
              <a:rPr lang="es-ES" sz="1600" dirty="0" smtClean="0">
                <a:latin typeface="Times New Roman" panose="02020603050405020304" pitchFamily="18" charset="0"/>
                <a:cs typeface="Times New Roman" panose="02020603050405020304" pitchFamily="18" charset="0"/>
              </a:rPr>
              <a:t>sin mejora </a:t>
            </a:r>
            <a:r>
              <a:rPr lang="es-ES" sz="1600" dirty="0">
                <a:latin typeface="Times New Roman" panose="02020603050405020304" pitchFamily="18" charset="0"/>
                <a:cs typeface="Times New Roman" panose="02020603050405020304" pitchFamily="18" charset="0"/>
              </a:rPr>
              <a:t>e incluso disminuyendo en un 38% de la contaminación que se produce al mejorar la vía con la Alternativa 3, mientras que con el volumen vehicular futuro disminuirá el 27% de contaminación en la vía sin modificaciones y un 6% de contaminación comparado con la mejora de la Alternativa 4, de manera simultánea se compara el consumo de combustible, para el tráfico actual y el resultado es la disminución del 48% y para el tráfico futuro la disminución es del 27%, por tal motivo con el tráfico actual se puede ahorrar anualmente 404011 galones de combustible y con el tráfico futuro el ahorro puede llegar a 248083 galones de combustible. Este ahorro es más significativo que el producido al incrementar un carril adicional, comparado con el tráfico actual se reduce el consumo de 289431 galones de combustible, mientras que para el tráfico futuro existe una reducción en el consumo de 46253 galones de combustible. </a:t>
            </a:r>
          </a:p>
        </p:txBody>
      </p:sp>
      <p:sp>
        <p:nvSpPr>
          <p:cNvPr id="4"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1115617" y="260648"/>
            <a:ext cx="961244" cy="936104"/>
          </a:xfrm>
          <a:prstGeom prst="rect">
            <a:avLst/>
          </a:prstGeom>
        </p:spPr>
      </p:pic>
    </p:spTree>
    <p:extLst>
      <p:ext uri="{BB962C8B-B14F-4D97-AF65-F5344CB8AC3E}">
        <p14:creationId xmlns:p14="http://schemas.microsoft.com/office/powerpoint/2010/main" val="2098241742"/>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4621" y="274638"/>
            <a:ext cx="6307820" cy="1143000"/>
          </a:xfrm>
        </p:spPr>
        <p:txBody>
          <a:bodyPr>
            <a:normAutofit/>
          </a:bodyPr>
          <a:lstStyle/>
          <a:p>
            <a:r>
              <a:rPr lang="es-ES" sz="3200" b="1" dirty="0" smtClean="0"/>
              <a:t>Conclusiones</a:t>
            </a:r>
            <a:endParaRPr lang="es-ES" sz="3200" b="1" dirty="0"/>
          </a:p>
        </p:txBody>
      </p:sp>
      <p:sp>
        <p:nvSpPr>
          <p:cNvPr id="3" name="2 Marcador de contenido"/>
          <p:cNvSpPr>
            <a:spLocks noGrp="1"/>
          </p:cNvSpPr>
          <p:nvPr>
            <p:ph idx="1"/>
          </p:nvPr>
        </p:nvSpPr>
        <p:spPr>
          <a:xfrm>
            <a:off x="915599" y="1354638"/>
            <a:ext cx="7771201" cy="5242714"/>
          </a:xfrm>
        </p:spPr>
        <p:txBody>
          <a:bodyPr>
            <a:noAutofit/>
          </a:bodyPr>
          <a:lstStyle/>
          <a:p>
            <a:pPr algn="just"/>
            <a:r>
              <a:rPr lang="es-ES" sz="1600" dirty="0">
                <a:latin typeface="Times New Roman" panose="02020603050405020304" pitchFamily="18" charset="0"/>
                <a:cs typeface="Times New Roman" panose="02020603050405020304" pitchFamily="18" charset="0"/>
              </a:rPr>
              <a:t>Con las dos alternativas que brindan solución al tráfico actual, se realizó la evaluación de carácter económico en la cual se obtuvo como resultados, que para la alternativa 3 el VAN tiene un valor de US $24’344,024.49 y para la alternativa 4 un valor de US $20’947,098.26, indicando que existirán ganancias por encima de la tasa de descuento del 7.60%, al calcular el TIR se obtuvo que se puede aceptar una tasa de interés máximo de 32.72% para la alternativa 3 y 25.65% para la alternativa 4. </a:t>
            </a:r>
          </a:p>
          <a:p>
            <a:pPr algn="just"/>
            <a:r>
              <a:rPr lang="es-ES" sz="1600" dirty="0">
                <a:latin typeface="Times New Roman" panose="02020603050405020304" pitchFamily="18" charset="0"/>
                <a:cs typeface="Times New Roman" panose="02020603050405020304" pitchFamily="18" charset="0"/>
              </a:rPr>
              <a:t>Al realizar el análisis para el proyecto de un carril adicional se considera los ingresos US $32’388,789.92, egresos US $299,367.04 y un costo de inversión total de US $8’044,765.43. Dando como resultado de la Relación Costo Beneficio 4.03, mientras que en el análisis del proyecto de un paso a desnivel se tomó en cuenta los ingresos de US $31’503,747.93, egresos US $694,022.10 y un costo de inversión total de US $10’556,649.67. Para este caso la Relación Costo Beneficio da como resultado 2.98. </a:t>
            </a:r>
            <a:endParaRPr lang="es-ES" sz="1600" dirty="0" smtClean="0">
              <a:latin typeface="Times New Roman" panose="02020603050405020304" pitchFamily="18" charset="0"/>
              <a:cs typeface="Times New Roman" panose="02020603050405020304" pitchFamily="18" charset="0"/>
            </a:endParaRPr>
          </a:p>
          <a:p>
            <a:pPr algn="just"/>
            <a:r>
              <a:rPr lang="es-ES" sz="1600" dirty="0">
                <a:latin typeface="Times New Roman" panose="02020603050405020304" pitchFamily="18" charset="0"/>
                <a:cs typeface="Times New Roman" panose="02020603050405020304" pitchFamily="18" charset="0"/>
              </a:rPr>
              <a:t>Por lo expuesto anteriormente se concluye que, la alternativa 4 es mejor como solución de tráfico ya que los parámetros como niveles de servicio, tiempo de viaje, consumo de combustible son más favorables, mientras que al realizar el análisis económico la alternativa 3 es la mejor solución debido a que en términos monetarios se tiene mayor ganancia. </a:t>
            </a:r>
          </a:p>
          <a:p>
            <a:pPr algn="just"/>
            <a:endParaRPr lang="es-ES" sz="1600" dirty="0">
              <a:latin typeface="Times New Roman" panose="02020603050405020304" pitchFamily="18" charset="0"/>
              <a:cs typeface="Times New Roman" panose="02020603050405020304" pitchFamily="18" charset="0"/>
            </a:endParaRPr>
          </a:p>
        </p:txBody>
      </p:sp>
      <p:sp>
        <p:nvSpPr>
          <p:cNvPr id="4"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367723366"/>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24620" y="274638"/>
            <a:ext cx="6462179" cy="1143000"/>
          </a:xfrm>
        </p:spPr>
        <p:txBody>
          <a:bodyPr>
            <a:normAutofit/>
          </a:bodyPr>
          <a:lstStyle/>
          <a:p>
            <a:r>
              <a:rPr lang="es-ES" sz="3200" b="1" dirty="0" smtClean="0"/>
              <a:t>Recomendaciones</a:t>
            </a:r>
            <a:endParaRPr lang="es-ES" sz="3200" b="1" dirty="0"/>
          </a:p>
        </p:txBody>
      </p:sp>
      <p:sp>
        <p:nvSpPr>
          <p:cNvPr id="3" name="2 Marcador de contenido"/>
          <p:cNvSpPr>
            <a:spLocks noGrp="1"/>
          </p:cNvSpPr>
          <p:nvPr>
            <p:ph idx="1"/>
          </p:nvPr>
        </p:nvSpPr>
        <p:spPr>
          <a:xfrm>
            <a:off x="915598" y="1844824"/>
            <a:ext cx="7771201" cy="4525963"/>
          </a:xfrm>
        </p:spPr>
        <p:txBody>
          <a:bodyPr>
            <a:noAutofit/>
          </a:bodyPr>
          <a:lstStyle/>
          <a:p>
            <a:pPr algn="just"/>
            <a:r>
              <a:rPr lang="es-ES" sz="1600" dirty="0">
                <a:latin typeface="Times New Roman" panose="02020603050405020304" pitchFamily="18" charset="0"/>
                <a:cs typeface="Times New Roman" panose="02020603050405020304" pitchFamily="18" charset="0"/>
              </a:rPr>
              <a:t>Hacer conteo vehicular con videograbación, caso contrario contar con un grupo de trabajo suficiente para controlar cada intersección o avenida. </a:t>
            </a:r>
          </a:p>
          <a:p>
            <a:pPr algn="just"/>
            <a:r>
              <a:rPr lang="es-ES" sz="1600" dirty="0">
                <a:latin typeface="Times New Roman" panose="02020603050405020304" pitchFamily="18" charset="0"/>
                <a:cs typeface="Times New Roman" panose="02020603050405020304" pitchFamily="18" charset="0"/>
              </a:rPr>
              <a:t>Evitar conteos manuales clasificados en semanas </a:t>
            </a:r>
            <a:r>
              <a:rPr lang="es-ES" sz="1600" dirty="0" smtClean="0">
                <a:latin typeface="Times New Roman" panose="02020603050405020304" pitchFamily="18" charset="0"/>
                <a:cs typeface="Times New Roman" panose="02020603050405020304" pitchFamily="18" charset="0"/>
              </a:rPr>
              <a:t>que tengan </a:t>
            </a:r>
            <a:r>
              <a:rPr lang="es-ES" sz="1600" dirty="0">
                <a:latin typeface="Times New Roman" panose="02020603050405020304" pitchFamily="18" charset="0"/>
                <a:cs typeface="Times New Roman" panose="02020603050405020304" pitchFamily="18" charset="0"/>
              </a:rPr>
              <a:t>influencia de agentes externos como feriados, votaciones, entre otros, ya que esto podría generar falla en la proyección del Tráfico Promedio Diario Anual. </a:t>
            </a:r>
          </a:p>
          <a:p>
            <a:pPr algn="just"/>
            <a:r>
              <a:rPr lang="es-ES" sz="1600" dirty="0">
                <a:latin typeface="Times New Roman" panose="02020603050405020304" pitchFamily="18" charset="0"/>
                <a:cs typeface="Times New Roman" panose="02020603050405020304" pitchFamily="18" charset="0"/>
              </a:rPr>
              <a:t>Modelar la micro simulación con elevaciones, ya que la distancia es mayor que al modelar en planta, alterando los valores de consumo de </a:t>
            </a:r>
            <a:r>
              <a:rPr lang="es-ES" sz="1600" dirty="0" smtClean="0">
                <a:latin typeface="Times New Roman" panose="02020603050405020304" pitchFamily="18" charset="0"/>
                <a:cs typeface="Times New Roman" panose="02020603050405020304" pitchFamily="18" charset="0"/>
              </a:rPr>
              <a:t>combustible</a:t>
            </a:r>
            <a:r>
              <a:rPr lang="es-ES" sz="1600" dirty="0">
                <a:latin typeface="Times New Roman" panose="02020603050405020304" pitchFamily="18" charset="0"/>
                <a:cs typeface="Times New Roman" panose="02020603050405020304" pitchFamily="18" charset="0"/>
              </a:rPr>
              <a:t>,</a:t>
            </a:r>
            <a:r>
              <a:rPr lang="es-ES" sz="1600" dirty="0" smtClean="0">
                <a:latin typeface="Times New Roman" panose="02020603050405020304" pitchFamily="18" charset="0"/>
                <a:cs typeface="Times New Roman" panose="02020603050405020304" pitchFamily="18" charset="0"/>
              </a:rPr>
              <a:t> contaminación, entre otros. </a:t>
            </a:r>
            <a:endParaRPr lang="es-ES" sz="1600" dirty="0">
              <a:latin typeface="Times New Roman" panose="02020603050405020304" pitchFamily="18" charset="0"/>
              <a:cs typeface="Times New Roman" panose="02020603050405020304" pitchFamily="18" charset="0"/>
            </a:endParaRPr>
          </a:p>
          <a:p>
            <a:pPr algn="just"/>
            <a:r>
              <a:rPr lang="es-ES" sz="1600" dirty="0">
                <a:latin typeface="Times New Roman" panose="02020603050405020304" pitchFamily="18" charset="0"/>
                <a:cs typeface="Times New Roman" panose="02020603050405020304" pitchFamily="18" charset="0"/>
              </a:rPr>
              <a:t>Buscar alternativas de solución que aprovechen oportunidades y a su vez minimice el impacto social, mejorando las relaciones con la población. </a:t>
            </a:r>
          </a:p>
          <a:p>
            <a:pPr algn="just"/>
            <a:r>
              <a:rPr lang="es-ES" sz="1600" dirty="0">
                <a:latin typeface="Times New Roman" panose="02020603050405020304" pitchFamily="18" charset="0"/>
                <a:cs typeface="Times New Roman" panose="02020603050405020304" pitchFamily="18" charset="0"/>
              </a:rPr>
              <a:t>Realizar una evaluación económica del proyecto, debido a que puede ser una buena solución al </a:t>
            </a:r>
            <a:r>
              <a:rPr lang="es-ES" sz="1600" dirty="0" smtClean="0">
                <a:latin typeface="Times New Roman" panose="02020603050405020304" pitchFamily="18" charset="0"/>
                <a:cs typeface="Times New Roman" panose="02020603050405020304" pitchFamily="18" charset="0"/>
              </a:rPr>
              <a:t>tráfico, pero impidiendo </a:t>
            </a:r>
            <a:r>
              <a:rPr lang="es-ES" sz="1600" dirty="0">
                <a:latin typeface="Times New Roman" panose="02020603050405020304" pitchFamily="18" charset="0"/>
                <a:cs typeface="Times New Roman" panose="02020603050405020304" pitchFamily="18" charset="0"/>
              </a:rPr>
              <a:t>su </a:t>
            </a:r>
            <a:r>
              <a:rPr lang="es-ES" sz="1600" dirty="0" smtClean="0">
                <a:latin typeface="Times New Roman" panose="02020603050405020304" pitchFamily="18" charset="0"/>
                <a:cs typeface="Times New Roman" panose="02020603050405020304" pitchFamily="18" charset="0"/>
              </a:rPr>
              <a:t>ejecución por no </a:t>
            </a:r>
            <a:r>
              <a:rPr lang="es-ES" sz="1600" dirty="0">
                <a:latin typeface="Times New Roman" panose="02020603050405020304" pitchFamily="18" charset="0"/>
                <a:cs typeface="Times New Roman" panose="02020603050405020304" pitchFamily="18" charset="0"/>
              </a:rPr>
              <a:t>ser económicamente viable</a:t>
            </a:r>
            <a:r>
              <a:rPr lang="es-ES" sz="1600" dirty="0" smtClean="0">
                <a:latin typeface="Times New Roman" panose="02020603050405020304" pitchFamily="18" charset="0"/>
                <a:cs typeface="Times New Roman" panose="02020603050405020304" pitchFamily="18" charset="0"/>
              </a:rPr>
              <a:t>. </a:t>
            </a:r>
            <a:endParaRPr lang="es-ES" sz="1600" dirty="0">
              <a:latin typeface="Times New Roman" pitchFamily="18" charset="0"/>
              <a:cs typeface="Times New Roman" pitchFamily="18" charset="0"/>
            </a:endParaRPr>
          </a:p>
        </p:txBody>
      </p:sp>
      <p:sp>
        <p:nvSpPr>
          <p:cNvPr id="4" name="Rectángulo 11"/>
          <p:cNvSpPr/>
          <p:nvPr/>
        </p:nvSpPr>
        <p:spPr>
          <a:xfrm>
            <a:off x="0" y="0"/>
            <a:ext cx="528706"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12"/>
          <p:cNvSpPr/>
          <p:nvPr/>
        </p:nvSpPr>
        <p:spPr>
          <a:xfrm>
            <a:off x="609599" y="0"/>
            <a:ext cx="306000" cy="6854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15"/>
          <p:cNvSpPr/>
          <p:nvPr/>
        </p:nvSpPr>
        <p:spPr>
          <a:xfrm>
            <a:off x="8784000" y="3600"/>
            <a:ext cx="360000" cy="6854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15">
            <a:extLst>
              <a:ext uri="{FF2B5EF4-FFF2-40B4-BE49-F238E27FC236}">
                <a16:creationId xmlns:a16="http://schemas.microsoft.com/office/drawing/2014/main" id="{5968EA9C-E352-4A5A-BAEA-0D4BDDED2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1115616" y="260648"/>
            <a:ext cx="1109005" cy="1080000"/>
          </a:xfrm>
          <a:prstGeom prst="rect">
            <a:avLst/>
          </a:prstGeom>
        </p:spPr>
      </p:pic>
    </p:spTree>
    <p:extLst>
      <p:ext uri="{BB962C8B-B14F-4D97-AF65-F5344CB8AC3E}">
        <p14:creationId xmlns:p14="http://schemas.microsoft.com/office/powerpoint/2010/main" val="46083019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8027</TotalTime>
  <Words>9961</Words>
  <Application>Microsoft Office PowerPoint</Application>
  <PresentationFormat>Presentación en pantalla (4:3)</PresentationFormat>
  <Paragraphs>1771</Paragraphs>
  <Slides>94</Slides>
  <Notes>88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94</vt:i4>
      </vt:variant>
    </vt:vector>
  </HeadingPairs>
  <TitlesOfParts>
    <vt:vector size="100" baseType="lpstr">
      <vt:lpstr>Arial</vt:lpstr>
      <vt:lpstr>Calibri</vt:lpstr>
      <vt:lpstr>Cambria Math</vt:lpstr>
      <vt:lpstr>Times New Roman</vt:lpstr>
      <vt:lpstr>Wingdings</vt:lpstr>
      <vt:lpstr>Tema de Office</vt:lpstr>
      <vt:lpstr>MICRO SIMULACIÓN DEL TRÁFICO ACTUAL Y ALTERNATIVAS DE SOLUCIÓN DE LA INTERSECCIÓN EN LA AV. SIMÓN BOLÍVAR Y JUAN BAUTISTA AGUIRRE APLICANDO EL SOFTWARE PTV VISSIM</vt:lpstr>
      <vt:lpstr>Objetivos</vt:lpstr>
      <vt:lpstr>Antecedentes</vt:lpstr>
      <vt:lpstr>Presentación de PowerPoint</vt:lpstr>
      <vt:lpstr>Presentación de PowerPoint</vt:lpstr>
      <vt:lpstr>Intersección A</vt:lpstr>
      <vt:lpstr>Intersección B</vt:lpstr>
      <vt:lpstr>Intersección C</vt:lpstr>
      <vt:lpstr>Registro de Accidentes</vt:lpstr>
      <vt:lpstr>Crecimiento Vehicular</vt:lpstr>
      <vt:lpstr>Presentación de PowerPoint</vt:lpstr>
      <vt:lpstr>Aforos Vehiculares</vt:lpstr>
      <vt:lpstr>Hora Pico en el  Distrito Metropolitano de Quito</vt:lpstr>
      <vt:lpstr>Volumen vehicular de acuerdo a la hora pico del Valle de los Chillos al DMQ</vt:lpstr>
      <vt:lpstr>Volumen vehicular de acuerdo a la hora pico del DMQ al Valle de los Chillos.</vt:lpstr>
      <vt:lpstr>Cuadro comparativo del volumen vehicular del Valle de los Chillos al DMQ</vt:lpstr>
      <vt:lpstr>Cuadro comparativo del volumen vehicular del DMQ al Valle de los Chillos</vt:lpstr>
      <vt:lpstr>Distribución vehicular en la Intersección A</vt:lpstr>
      <vt:lpstr>Distribución vehicular en la Intersección B</vt:lpstr>
      <vt:lpstr>Distribución vehicular en la Intersección C</vt:lpstr>
      <vt:lpstr>Proyección del tráfico futuro</vt:lpstr>
      <vt:lpstr>Tráfico a futuro de acuerdo a su dirección</vt:lpstr>
      <vt:lpstr>Cálculo del TPDA</vt:lpstr>
      <vt:lpstr>Presentación de PowerPoint</vt:lpstr>
      <vt:lpstr>Cálculo del TPDA</vt:lpstr>
      <vt:lpstr>Cálculo del TPDA</vt:lpstr>
      <vt:lpstr>Longitud de Colas</vt:lpstr>
      <vt:lpstr>Distribución Normal</vt:lpstr>
      <vt:lpstr>Velocidad Promedio</vt:lpstr>
      <vt:lpstr>Aforos Peatonales</vt:lpstr>
      <vt:lpstr>Condiciones Orográficas</vt:lpstr>
      <vt:lpstr>Condiciones Orográficas</vt:lpstr>
      <vt:lpstr>Micro Simulación del Tráfico Actual</vt:lpstr>
      <vt:lpstr>Presentación de PowerPoint</vt:lpstr>
      <vt:lpstr>Intersección A</vt:lpstr>
      <vt:lpstr>Intersección C</vt:lpstr>
      <vt:lpstr>Sincronización de ciclos en semáforos</vt:lpstr>
      <vt:lpstr>Presentación de PowerPoint</vt:lpstr>
      <vt:lpstr>Presentación de PowerPoint</vt:lpstr>
      <vt:lpstr>Valor Total de la Longitud de cola </vt:lpstr>
      <vt:lpstr>Presentación de PowerPoint</vt:lpstr>
      <vt:lpstr>Huella de Carbono</vt:lpstr>
      <vt:lpstr>Contaminación y Consumo de Combustible del año 2017 y su Proyección para el año 2037</vt:lpstr>
      <vt:lpstr>Presentación de PowerPoint</vt:lpstr>
      <vt:lpstr>Alternativa 1:   Mejora en los ciclos de semáforos</vt:lpstr>
      <vt:lpstr>Alternativa 1:   Mejora en los ciclos de semáforos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Conclusiones</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para el reforzamiento sísmico con disipadores de energía de un edificio de hormigón armado de 16 pisos</dc:title>
  <dc:creator>Alvaro</dc:creator>
  <cp:lastModifiedBy>Javier Muñoz</cp:lastModifiedBy>
  <cp:revision>210</cp:revision>
  <dcterms:created xsi:type="dcterms:W3CDTF">2017-09-07T18:18:06Z</dcterms:created>
  <dcterms:modified xsi:type="dcterms:W3CDTF">2017-12-20T04:36:06Z</dcterms:modified>
</cp:coreProperties>
</file>