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306" r:id="rId5"/>
    <p:sldId id="260" r:id="rId6"/>
    <p:sldId id="307" r:id="rId7"/>
    <p:sldId id="258" r:id="rId8"/>
    <p:sldId id="308" r:id="rId9"/>
    <p:sldId id="309" r:id="rId10"/>
    <p:sldId id="261" r:id="rId11"/>
    <p:sldId id="262" r:id="rId12"/>
    <p:sldId id="263" r:id="rId13"/>
    <p:sldId id="267" r:id="rId14"/>
    <p:sldId id="310" r:id="rId15"/>
    <p:sldId id="269"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05" r:id="rId2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274A441-7282-4397-8776-6B9A1111C199}">
          <p14:sldIdLst>
            <p14:sldId id="256"/>
            <p14:sldId id="257"/>
            <p14:sldId id="259"/>
            <p14:sldId id="306"/>
            <p14:sldId id="260"/>
            <p14:sldId id="307"/>
            <p14:sldId id="258"/>
            <p14:sldId id="308"/>
            <p14:sldId id="309"/>
            <p14:sldId id="261"/>
            <p14:sldId id="262"/>
            <p14:sldId id="263"/>
            <p14:sldId id="267"/>
            <p14:sldId id="310"/>
            <p14:sldId id="269"/>
            <p14:sldId id="311"/>
            <p14:sldId id="312"/>
            <p14:sldId id="313"/>
            <p14:sldId id="314"/>
            <p14:sldId id="315"/>
            <p14:sldId id="316"/>
            <p14:sldId id="317"/>
            <p14:sldId id="318"/>
            <p14:sldId id="319"/>
            <p14:sldId id="320"/>
            <p14:sldId id="321"/>
            <p14:sldId id="322"/>
          </p14:sldIdLst>
        </p14:section>
        <p14:section name="Sección sin título" id="{F8D399C3-14F0-4B68-A42A-860E330CB9A6}">
          <p14:sldIdLst>
            <p14:sldId id="30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84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TEST</a:t>
            </a:r>
            <a:r>
              <a:rPr lang="en-US" baseline="0" dirty="0" smtClean="0"/>
              <a:t> 1</a:t>
            </a:r>
            <a:endParaRPr lang="en-US" dirty="0"/>
          </a:p>
        </c:rich>
      </c:tx>
      <c:layout/>
      <c:overlay val="0"/>
    </c:title>
    <c:autoTitleDeleted val="0"/>
    <c:plotArea>
      <c:layout/>
      <c:pieChart>
        <c:varyColors val="1"/>
        <c:ser>
          <c:idx val="0"/>
          <c:order val="0"/>
          <c:tx>
            <c:strRef>
              <c:f>Hoja1!$B$1</c:f>
              <c:strCache>
                <c:ptCount val="1"/>
                <c:pt idx="0">
                  <c:v>Ventas</c:v>
                </c:pt>
              </c:strCache>
            </c:strRef>
          </c:tx>
          <c:cat>
            <c:strRef>
              <c:f>Hoja1!$A$2:$A$5</c:f>
              <c:strCache>
                <c:ptCount val="4"/>
                <c:pt idx="0">
                  <c:v>1er trim.</c:v>
                </c:pt>
                <c:pt idx="1">
                  <c:v>2º trim.</c:v>
                </c:pt>
                <c:pt idx="2">
                  <c:v>3er trim.</c:v>
                </c:pt>
                <c:pt idx="3">
                  <c:v>4º trim.</c:v>
                </c:pt>
              </c:strCache>
            </c:strRef>
          </c:cat>
          <c:val>
            <c:numRef>
              <c:f>Hoja1!$B$2:$B$5</c:f>
              <c:numCache>
                <c:formatCode>General</c:formatCode>
                <c:ptCount val="4"/>
                <c:pt idx="0">
                  <c:v>8.1999999999999993</c:v>
                </c:pt>
                <c:pt idx="1">
                  <c:v>3.2</c:v>
                </c:pt>
                <c:pt idx="2">
                  <c:v>1.4</c:v>
                </c:pt>
                <c:pt idx="3">
                  <c:v>1.2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cat>
            <c:strRef>
              <c:f>Hoja1!$A$2:$A$5</c:f>
              <c:strCache>
                <c:ptCount val="4"/>
                <c:pt idx="0">
                  <c:v>1er trim.</c:v>
                </c:pt>
                <c:pt idx="1">
                  <c:v>2º trim.</c:v>
                </c:pt>
                <c:pt idx="2">
                  <c:v>3er trim.</c:v>
                </c:pt>
                <c:pt idx="3">
                  <c:v>4º trim.</c:v>
                </c:pt>
              </c:strCache>
            </c:strRef>
          </c:cat>
          <c:val>
            <c:numRef>
              <c:f>Hoja1!$B$2:$B$5</c:f>
              <c:numCache>
                <c:formatCode>General</c:formatCode>
                <c:ptCount val="4"/>
                <c:pt idx="0">
                  <c:v>8.1999999999999993</c:v>
                </c:pt>
                <c:pt idx="1">
                  <c:v>3.2</c:v>
                </c:pt>
                <c:pt idx="2">
                  <c:v>1.4</c:v>
                </c:pt>
                <c:pt idx="3">
                  <c:v>1.2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s-EC"/>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7391CA-3454-4872-82AD-0892B5574E9E}"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EC"/>
        </a:p>
      </dgm:t>
    </dgm:pt>
    <dgm:pt modelId="{5642E617-9B04-41C2-843F-717FD0FF1927}" type="pres">
      <dgm:prSet presAssocID="{357391CA-3454-4872-82AD-0892B5574E9E}" presName="rootnode" presStyleCnt="0">
        <dgm:presLayoutVars>
          <dgm:chMax/>
          <dgm:chPref/>
          <dgm:dir/>
          <dgm:animLvl val="lvl"/>
        </dgm:presLayoutVars>
      </dgm:prSet>
      <dgm:spPr/>
      <dgm:t>
        <a:bodyPr/>
        <a:lstStyle/>
        <a:p>
          <a:endParaRPr lang="en-US"/>
        </a:p>
      </dgm:t>
    </dgm:pt>
  </dgm:ptLst>
  <dgm:cxnLst>
    <dgm:cxn modelId="{3B9772BB-5299-4C4F-AA62-0CEE52BCED0C}" type="presOf" srcId="{357391CA-3454-4872-82AD-0892B5574E9E}" destId="{5642E617-9B04-41C2-843F-717FD0FF1927}"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7AF0CE-DE27-4B16-9E55-AFF7DA00C7B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s-EC"/>
        </a:p>
      </dgm:t>
    </dgm:pt>
    <dgm:pt modelId="{1EE1FC80-68E5-4540-956E-02D07944B527}">
      <dgm:prSet phldrT="[Texto]" custT="1">
        <dgm:style>
          <a:lnRef idx="2">
            <a:schemeClr val="accent2">
              <a:shade val="50000"/>
            </a:schemeClr>
          </a:lnRef>
          <a:fillRef idx="1">
            <a:schemeClr val="accent2"/>
          </a:fillRef>
          <a:effectRef idx="0">
            <a:schemeClr val="accent2"/>
          </a:effectRef>
          <a:fontRef idx="minor">
            <a:schemeClr val="lt1"/>
          </a:fontRef>
        </dgm:style>
      </dgm:prSet>
      <dgm:spPr>
        <a:solidFill>
          <a:srgbClr val="00B0F0"/>
        </a:solidFill>
      </dgm:spPr>
      <dgm:t>
        <a:bodyPr/>
        <a:lstStyle/>
        <a:p>
          <a:r>
            <a:rPr lang="es-EC" sz="2800" dirty="0" smtClean="0">
              <a:solidFill>
                <a:schemeClr val="tx1"/>
              </a:solidFill>
            </a:rPr>
            <a:t>EJERCIOS ESPEFICOS DE FUERZA DE PIERNAS </a:t>
          </a:r>
          <a:endParaRPr lang="es-EC" sz="2800" dirty="0">
            <a:solidFill>
              <a:schemeClr val="tx1"/>
            </a:solidFill>
          </a:endParaRPr>
        </a:p>
      </dgm:t>
    </dgm:pt>
    <dgm:pt modelId="{6C2DA347-AABE-41F4-BC2D-4F2D0C4A0D01}" type="parTrans" cxnId="{CD218F02-C288-4DD5-A2A3-52CE86D3815B}">
      <dgm:prSet/>
      <dgm:spPr/>
      <dgm:t>
        <a:bodyPr/>
        <a:lstStyle/>
        <a:p>
          <a:endParaRPr lang="es-EC"/>
        </a:p>
      </dgm:t>
    </dgm:pt>
    <dgm:pt modelId="{30FD77A3-1EB2-40AA-A0AD-AEE3FCD00E67}" type="sibTrans" cxnId="{CD218F02-C288-4DD5-A2A3-52CE86D3815B}">
      <dgm:prSet/>
      <dgm:spPr/>
      <dgm:t>
        <a:bodyPr/>
        <a:lstStyle/>
        <a:p>
          <a:endParaRPr lang="es-EC"/>
        </a:p>
      </dgm:t>
    </dgm:pt>
    <dgm:pt modelId="{7E38DE7E-565C-491B-80B9-E7286CBBDBAB}">
      <dgm:prSet phldrT="[Texto]" custT="1"/>
      <dgm:spPr>
        <a:solidFill>
          <a:srgbClr val="92D050"/>
        </a:solidFill>
      </dgm:spPr>
      <dgm:t>
        <a:bodyPr/>
        <a:lstStyle/>
        <a:p>
          <a:pPr marL="0" indent="0">
            <a:lnSpc>
              <a:spcPct val="150000"/>
            </a:lnSpc>
            <a:buNone/>
          </a:pPr>
          <a:r>
            <a:rPr lang="es-MX" sz="2400" dirty="0" smtClean="0">
              <a:solidFill>
                <a:schemeClr val="tx1"/>
              </a:solidFill>
            </a:rPr>
            <a:t>    </a:t>
          </a:r>
          <a:r>
            <a:rPr lang="es-MX" sz="2400" dirty="0" smtClean="0">
              <a:solidFill>
                <a:schemeClr val="tx1"/>
              </a:solidFill>
            </a:rPr>
            <a:t>TECNICA DE ARRANQUE </a:t>
          </a:r>
          <a:endParaRPr lang="es-MX" sz="2400" i="1" dirty="0" smtClean="0">
            <a:solidFill>
              <a:schemeClr val="tx1"/>
            </a:solidFill>
          </a:endParaRPr>
        </a:p>
        <a:p>
          <a:endParaRPr lang="es-EC" sz="2400" dirty="0">
            <a:solidFill>
              <a:schemeClr val="tx1"/>
            </a:solidFill>
          </a:endParaRPr>
        </a:p>
      </dgm:t>
    </dgm:pt>
    <dgm:pt modelId="{226A4241-7856-4960-BE5C-976B0FDD2617}" type="parTrans" cxnId="{5BE72CFF-0FB0-4385-BFE2-3026161EAB4F}">
      <dgm:prSet/>
      <dgm:spPr/>
      <dgm:t>
        <a:bodyPr/>
        <a:lstStyle/>
        <a:p>
          <a:endParaRPr lang="es-EC"/>
        </a:p>
      </dgm:t>
    </dgm:pt>
    <dgm:pt modelId="{FBC5F631-3BB8-4C23-8BC7-ED861B1416A9}" type="sibTrans" cxnId="{5BE72CFF-0FB0-4385-BFE2-3026161EAB4F}">
      <dgm:prSet/>
      <dgm:spPr/>
      <dgm:t>
        <a:bodyPr/>
        <a:lstStyle/>
        <a:p>
          <a:endParaRPr lang="es-EC"/>
        </a:p>
      </dgm:t>
    </dgm:pt>
    <dgm:pt modelId="{3A5A0237-B2AB-404D-ADCE-593A9B25D69E}" type="pres">
      <dgm:prSet presAssocID="{AA7AF0CE-DE27-4B16-9E55-AFF7DA00C7B0}" presName="diagram" presStyleCnt="0">
        <dgm:presLayoutVars>
          <dgm:dir/>
          <dgm:resizeHandles val="exact"/>
        </dgm:presLayoutVars>
      </dgm:prSet>
      <dgm:spPr/>
      <dgm:t>
        <a:bodyPr/>
        <a:lstStyle/>
        <a:p>
          <a:endParaRPr lang="en-US"/>
        </a:p>
      </dgm:t>
    </dgm:pt>
    <dgm:pt modelId="{67A745A1-3AC0-4B5C-A2F1-056673909DE6}" type="pres">
      <dgm:prSet presAssocID="{1EE1FC80-68E5-4540-956E-02D07944B527}" presName="arrow" presStyleLbl="node1" presStyleIdx="0" presStyleCnt="2" custScaleY="100024">
        <dgm:presLayoutVars>
          <dgm:bulletEnabled val="1"/>
        </dgm:presLayoutVars>
      </dgm:prSet>
      <dgm:spPr/>
      <dgm:t>
        <a:bodyPr/>
        <a:lstStyle/>
        <a:p>
          <a:endParaRPr lang="en-US"/>
        </a:p>
      </dgm:t>
    </dgm:pt>
    <dgm:pt modelId="{30D69359-B907-440F-B078-CF497BA64AEF}" type="pres">
      <dgm:prSet presAssocID="{7E38DE7E-565C-491B-80B9-E7286CBBDBAB}" presName="arrow" presStyleLbl="node1" presStyleIdx="1" presStyleCnt="2">
        <dgm:presLayoutVars>
          <dgm:bulletEnabled val="1"/>
        </dgm:presLayoutVars>
      </dgm:prSet>
      <dgm:spPr/>
      <dgm:t>
        <a:bodyPr/>
        <a:lstStyle/>
        <a:p>
          <a:endParaRPr lang="en-US"/>
        </a:p>
      </dgm:t>
    </dgm:pt>
  </dgm:ptLst>
  <dgm:cxnLst>
    <dgm:cxn modelId="{CDF35BE4-16EE-41F2-A664-3AE8148D3506}" type="presOf" srcId="{1EE1FC80-68E5-4540-956E-02D07944B527}" destId="{67A745A1-3AC0-4B5C-A2F1-056673909DE6}" srcOrd="0" destOrd="0" presId="urn:microsoft.com/office/officeart/2005/8/layout/arrow5"/>
    <dgm:cxn modelId="{5BE72CFF-0FB0-4385-BFE2-3026161EAB4F}" srcId="{AA7AF0CE-DE27-4B16-9E55-AFF7DA00C7B0}" destId="{7E38DE7E-565C-491B-80B9-E7286CBBDBAB}" srcOrd="1" destOrd="0" parTransId="{226A4241-7856-4960-BE5C-976B0FDD2617}" sibTransId="{FBC5F631-3BB8-4C23-8BC7-ED861B1416A9}"/>
    <dgm:cxn modelId="{CD218F02-C288-4DD5-A2A3-52CE86D3815B}" srcId="{AA7AF0CE-DE27-4B16-9E55-AFF7DA00C7B0}" destId="{1EE1FC80-68E5-4540-956E-02D07944B527}" srcOrd="0" destOrd="0" parTransId="{6C2DA347-AABE-41F4-BC2D-4F2D0C4A0D01}" sibTransId="{30FD77A3-1EB2-40AA-A0AD-AEE3FCD00E67}"/>
    <dgm:cxn modelId="{AFC50CD6-9470-4468-8339-705F44867D27}" type="presOf" srcId="{7E38DE7E-565C-491B-80B9-E7286CBBDBAB}" destId="{30D69359-B907-440F-B078-CF497BA64AEF}" srcOrd="0" destOrd="0" presId="urn:microsoft.com/office/officeart/2005/8/layout/arrow5"/>
    <dgm:cxn modelId="{345F93E2-BEB7-4B08-B501-1A63B88417AF}" type="presOf" srcId="{AA7AF0CE-DE27-4B16-9E55-AFF7DA00C7B0}" destId="{3A5A0237-B2AB-404D-ADCE-593A9B25D69E}" srcOrd="0" destOrd="0" presId="urn:microsoft.com/office/officeart/2005/8/layout/arrow5"/>
    <dgm:cxn modelId="{3C888457-A827-4C53-8A2B-604CBF89BD4C}" type="presParOf" srcId="{3A5A0237-B2AB-404D-ADCE-593A9B25D69E}" destId="{67A745A1-3AC0-4B5C-A2F1-056673909DE6}" srcOrd="0" destOrd="0" presId="urn:microsoft.com/office/officeart/2005/8/layout/arrow5"/>
    <dgm:cxn modelId="{002EE457-CB47-4667-9E85-48C6BA15FF61}" type="presParOf" srcId="{3A5A0237-B2AB-404D-ADCE-593A9B25D69E}" destId="{30D69359-B907-440F-B078-CF497BA64AEF}"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86850A-8A43-4B7E-BAD5-A2B9CDC356C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C"/>
        </a:p>
      </dgm:t>
    </dgm:pt>
    <dgm:pt modelId="{1C94F128-E010-4E78-BE54-4BF2A3DCB664}">
      <dgm:prSet/>
      <dgm:spPr/>
      <dgm:t>
        <a:bodyPr/>
        <a:lstStyle/>
        <a:p>
          <a:r>
            <a:rPr lang="es-EC" dirty="0" smtClean="0"/>
            <a:t>E</a:t>
          </a:r>
          <a:endParaRPr lang="es-EC" dirty="0"/>
        </a:p>
      </dgm:t>
    </dgm:pt>
    <dgm:pt modelId="{E50144F6-6326-479D-A3F1-E31CA0240F66}" type="parTrans" cxnId="{A2E77317-33AB-4A1F-8077-EE29B1501747}">
      <dgm:prSet/>
      <dgm:spPr/>
      <dgm:t>
        <a:bodyPr/>
        <a:lstStyle/>
        <a:p>
          <a:endParaRPr lang="es-EC"/>
        </a:p>
      </dgm:t>
    </dgm:pt>
    <dgm:pt modelId="{28387061-97A0-4994-94ED-2D6D337FD5BD}" type="sibTrans" cxnId="{A2E77317-33AB-4A1F-8077-EE29B1501747}">
      <dgm:prSet/>
      <dgm:spPr/>
      <dgm:t>
        <a:bodyPr/>
        <a:lstStyle/>
        <a:p>
          <a:endParaRPr lang="es-EC"/>
        </a:p>
      </dgm:t>
    </dgm:pt>
    <dgm:pt modelId="{9ECCF574-5A46-4FD9-85B8-1553C3727070}" type="pres">
      <dgm:prSet presAssocID="{CF86850A-8A43-4B7E-BAD5-A2B9CDC356C7}" presName="cycle" presStyleCnt="0">
        <dgm:presLayoutVars>
          <dgm:chMax val="1"/>
          <dgm:dir/>
          <dgm:animLvl val="ctr"/>
          <dgm:resizeHandles val="exact"/>
        </dgm:presLayoutVars>
      </dgm:prSet>
      <dgm:spPr/>
      <dgm:t>
        <a:bodyPr/>
        <a:lstStyle/>
        <a:p>
          <a:endParaRPr lang="en-US"/>
        </a:p>
      </dgm:t>
    </dgm:pt>
    <dgm:pt modelId="{DE4072B4-73AC-4FEF-8418-DB6FCD41FC28}" type="pres">
      <dgm:prSet presAssocID="{1C94F128-E010-4E78-BE54-4BF2A3DCB664}" presName="centerShape" presStyleLbl="node0" presStyleIdx="0" presStyleCnt="1"/>
      <dgm:spPr/>
    </dgm:pt>
  </dgm:ptLst>
  <dgm:cxnLst>
    <dgm:cxn modelId="{98F4702E-4D0B-4C2F-A016-DA693DE5B731}" type="presOf" srcId="{CF86850A-8A43-4B7E-BAD5-A2B9CDC356C7}" destId="{9ECCF574-5A46-4FD9-85B8-1553C3727070}" srcOrd="0" destOrd="0" presId="urn:microsoft.com/office/officeart/2005/8/layout/radial1"/>
    <dgm:cxn modelId="{A2E77317-33AB-4A1F-8077-EE29B1501747}" srcId="{CF86850A-8A43-4B7E-BAD5-A2B9CDC356C7}" destId="{1C94F128-E010-4E78-BE54-4BF2A3DCB664}" srcOrd="0" destOrd="0" parTransId="{E50144F6-6326-479D-A3F1-E31CA0240F66}" sibTransId="{28387061-97A0-4994-94ED-2D6D337FD5BD}"/>
    <dgm:cxn modelId="{AF83FF68-0360-4BE9-912C-029CC81A9C59}" type="presOf" srcId="{1C94F128-E010-4E78-BE54-4BF2A3DCB664}" destId="{DE4072B4-73AC-4FEF-8418-DB6FCD41FC28}" srcOrd="0" destOrd="0" presId="urn:microsoft.com/office/officeart/2005/8/layout/radial1"/>
    <dgm:cxn modelId="{95BC02A1-1A7F-496E-A5C0-565281FB347F}" type="presParOf" srcId="{9ECCF574-5A46-4FD9-85B8-1553C3727070}" destId="{DE4072B4-73AC-4FEF-8418-DB6FCD41FC28}" srcOrd="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745A1-3AC0-4B5C-A2F1-056673909DE6}">
      <dsp:nvSpPr>
        <dsp:cNvPr id="0" name=""/>
        <dsp:cNvSpPr/>
      </dsp:nvSpPr>
      <dsp:spPr>
        <a:xfrm rot="16200000">
          <a:off x="378" y="8"/>
          <a:ext cx="3543299" cy="3544150"/>
        </a:xfrm>
        <a:prstGeom prst="downArrow">
          <a:avLst>
            <a:gd name="adj1" fmla="val 50000"/>
            <a:gd name="adj2" fmla="val 35000"/>
          </a:avLst>
        </a:prstGeom>
        <a:solidFill>
          <a:srgbClr val="00B0F0"/>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EC" sz="2800" kern="1200" dirty="0" smtClean="0">
              <a:solidFill>
                <a:schemeClr val="tx1"/>
              </a:solidFill>
            </a:rPr>
            <a:t>EJERCIOS ESPEFICOS DE FUERZA DE PIERNAS </a:t>
          </a:r>
          <a:endParaRPr lang="es-EC" sz="2800" kern="1200" dirty="0">
            <a:solidFill>
              <a:schemeClr val="tx1"/>
            </a:solidFill>
          </a:endParaRPr>
        </a:p>
      </dsp:txBody>
      <dsp:txXfrm rot="5400000">
        <a:off x="-47" y="886258"/>
        <a:ext cx="2924073" cy="1771649"/>
      </dsp:txXfrm>
    </dsp:sp>
    <dsp:sp modelId="{30D69359-B907-440F-B078-CF497BA64AEF}">
      <dsp:nvSpPr>
        <dsp:cNvPr id="0" name=""/>
        <dsp:cNvSpPr/>
      </dsp:nvSpPr>
      <dsp:spPr>
        <a:xfrm rot="5400000">
          <a:off x="4665233" y="434"/>
          <a:ext cx="3543299" cy="3543299"/>
        </a:xfrm>
        <a:prstGeom prst="downArrow">
          <a:avLst>
            <a:gd name="adj1" fmla="val 50000"/>
            <a:gd name="adj2" fmla="val 35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150000"/>
            </a:lnSpc>
            <a:spcBef>
              <a:spcPct val="0"/>
            </a:spcBef>
            <a:spcAft>
              <a:spcPct val="35000"/>
            </a:spcAft>
            <a:buNone/>
          </a:pPr>
          <a:r>
            <a:rPr lang="es-MX" sz="2400" kern="1200" dirty="0" smtClean="0">
              <a:solidFill>
                <a:schemeClr val="tx1"/>
              </a:solidFill>
            </a:rPr>
            <a:t>    </a:t>
          </a:r>
          <a:r>
            <a:rPr lang="es-MX" sz="2400" kern="1200" dirty="0" smtClean="0">
              <a:solidFill>
                <a:schemeClr val="tx1"/>
              </a:solidFill>
            </a:rPr>
            <a:t>TECNICA DE ARRANQUE </a:t>
          </a:r>
          <a:endParaRPr lang="es-MX" sz="2400" i="1" kern="1200" dirty="0" smtClean="0">
            <a:solidFill>
              <a:schemeClr val="tx1"/>
            </a:solidFill>
          </a:endParaRPr>
        </a:p>
        <a:p>
          <a:pPr lvl="0" algn="ctr" defTabSz="1066800">
            <a:spcBef>
              <a:spcPct val="0"/>
            </a:spcBef>
            <a:spcAft>
              <a:spcPct val="35000"/>
            </a:spcAft>
          </a:pPr>
          <a:endParaRPr lang="es-EC" sz="2400" kern="1200" dirty="0">
            <a:solidFill>
              <a:schemeClr val="tx1"/>
            </a:solidFill>
          </a:endParaRPr>
        </a:p>
      </dsp:txBody>
      <dsp:txXfrm rot="-5400000">
        <a:off x="5285311" y="886259"/>
        <a:ext cx="2923222" cy="17716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072B4-73AC-4FEF-8418-DB6FCD41FC28}">
      <dsp:nvSpPr>
        <dsp:cNvPr id="0" name=""/>
        <dsp:cNvSpPr/>
      </dsp:nvSpPr>
      <dsp:spPr>
        <a:xfrm>
          <a:off x="1692609" y="421"/>
          <a:ext cx="4967708" cy="49677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s-EC" sz="6500" kern="1200" dirty="0" smtClean="0"/>
            <a:t>E</a:t>
          </a:r>
          <a:endParaRPr lang="es-EC" sz="6500" kern="1200" dirty="0"/>
        </a:p>
      </dsp:txBody>
      <dsp:txXfrm>
        <a:off x="2420113" y="727925"/>
        <a:ext cx="3512700" cy="351270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125578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403486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100175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418384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423531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83864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97268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2129408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114925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250801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B4504E-2C6C-4F15-8332-A537A874414E}" type="datetimeFigureOut">
              <a:rPr lang="es-EC" smtClean="0"/>
              <a:pPr/>
              <a:t>29/05/2014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356890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1">
              <a:lumMod val="20000"/>
              <a:lumOff val="80000"/>
            </a:schemeClr>
          </a:fgClr>
          <a:bgClr>
            <a:schemeClr val="accent5">
              <a:lumMod val="60000"/>
              <a:lumOff val="40000"/>
            </a:schemeClr>
          </a:bgClr>
        </a:patt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4504E-2C6C-4F15-8332-A537A874414E}" type="datetimeFigureOut">
              <a:rPr lang="es-EC" smtClean="0"/>
              <a:pPr/>
              <a:t>29/05/2014</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FF708-BB80-46F5-B0AE-57D9170AD2CF}" type="slidenum">
              <a:rPr lang="es-EC" smtClean="0"/>
              <a:pPr/>
              <a:t>‹Nº›</a:t>
            </a:fld>
            <a:endParaRPr lang="es-EC"/>
          </a:p>
        </p:txBody>
      </p:sp>
    </p:spTree>
    <p:extLst>
      <p:ext uri="{BB962C8B-B14F-4D97-AF65-F5344CB8AC3E}">
        <p14:creationId xmlns:p14="http://schemas.microsoft.com/office/powerpoint/2010/main" val="297286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633833"/>
            <a:ext cx="5167313"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p:txBody>
          <a:bodyPr>
            <a:normAutofit/>
          </a:bodyPr>
          <a:lstStyle/>
          <a:p>
            <a:r>
              <a:rPr lang="es-EC" sz="2800" dirty="0" smtClean="0"/>
              <a:t>MAESTRIA EN ENTRENAMIENTO DEPORTIVO</a:t>
            </a:r>
            <a:endParaRPr lang="es-EC" sz="2800" dirty="0"/>
          </a:p>
        </p:txBody>
      </p:sp>
      <p:sp>
        <p:nvSpPr>
          <p:cNvPr id="3" name="2 Subtítulo"/>
          <p:cNvSpPr>
            <a:spLocks noGrp="1"/>
          </p:cNvSpPr>
          <p:nvPr>
            <p:ph type="subTitle" idx="1"/>
          </p:nvPr>
        </p:nvSpPr>
        <p:spPr>
          <a:xfrm>
            <a:off x="1403648" y="3068960"/>
            <a:ext cx="6408712" cy="2808312"/>
          </a:xfrm>
        </p:spPr>
        <p:txBody>
          <a:bodyPr>
            <a:normAutofit fontScale="62500" lnSpcReduction="20000"/>
          </a:bodyPr>
          <a:lstStyle/>
          <a:p>
            <a:pPr algn="l"/>
            <a:r>
              <a:rPr lang="es-EC" b="1" dirty="0">
                <a:latin typeface="Arial" panose="020B0604020202020204" pitchFamily="34" charset="0"/>
                <a:cs typeface="Arial" panose="020B0604020202020204" pitchFamily="34" charset="0"/>
              </a:rPr>
              <a:t>“</a:t>
            </a:r>
            <a:r>
              <a:rPr lang="es-EC" sz="38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Utilización de ejercicios específicos de fuerza de piernas  en la técnica del Arranque del L</a:t>
            </a:r>
            <a:r>
              <a:rPr lang="es-EC" sz="38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evantamiento </a:t>
            </a:r>
            <a:r>
              <a:rPr lang="es-EC" sz="38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pesas en deportistas de </a:t>
            </a:r>
            <a:r>
              <a:rPr lang="es-EC" sz="38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14 - 16 </a:t>
            </a:r>
            <a:r>
              <a:rPr lang="es-EC" sz="38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años. Propuesta </a:t>
            </a:r>
            <a:r>
              <a:rPr lang="es-EC" sz="38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alternativa”  </a:t>
            </a:r>
          </a:p>
          <a:p>
            <a:endParaRPr lang="es-EC" sz="38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pt-BR"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AUTOR: LIC. Fernández Escobar Santiago Nicolás</a:t>
            </a:r>
            <a:r>
              <a:rPr lang="pt-BR"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pt-BR"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pt-BR"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t-BR"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MSC. LORENA SANDOVAL JARAMILLO</a:t>
            </a:r>
            <a:endParaRPr lang="es-EC"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C" b="1" dirty="0" smtClean="0">
              <a:latin typeface="Arial" panose="020B0604020202020204" pitchFamily="34" charset="0"/>
              <a:cs typeface="Arial" panose="020B0604020202020204" pitchFamily="34" charset="0"/>
            </a:endParaRPr>
          </a:p>
          <a:p>
            <a:endParaRPr lang="es-EC" b="1" dirty="0" smtClean="0">
              <a:latin typeface="Arial" panose="020B0604020202020204" pitchFamily="34" charset="0"/>
              <a:cs typeface="Arial" panose="020B0604020202020204" pitchFamily="34" charset="0"/>
            </a:endParaRPr>
          </a:p>
          <a:p>
            <a:endParaRPr lang="es-EC" b="1" dirty="0">
              <a:latin typeface="Arial" panose="020B0604020202020204" pitchFamily="34" charset="0"/>
              <a:cs typeface="Arial" panose="020B0604020202020204" pitchFamily="34" charset="0"/>
            </a:endParaRPr>
          </a:p>
          <a:p>
            <a:endParaRPr lang="es-EC" b="1" dirty="0" smtClean="0">
              <a:latin typeface="Arial" panose="020B0604020202020204" pitchFamily="34" charset="0"/>
              <a:cs typeface="Arial" panose="020B0604020202020204" pitchFamily="34" charset="0"/>
            </a:endParaRPr>
          </a:p>
          <a:p>
            <a:endParaRPr lang="es-EC"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1790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178696" cy="490066"/>
          </a:xfrm>
        </p:spPr>
        <p:txBody>
          <a:bodyPr>
            <a:normAutofit/>
          </a:bodyPr>
          <a:lstStyle/>
          <a:p>
            <a:r>
              <a:rPr lang="es-EC" sz="2400" dirty="0" smtClean="0"/>
              <a:t>MARCO TEÓRICO </a:t>
            </a:r>
            <a:endParaRPr lang="es-EC" sz="2400" dirty="0"/>
          </a:p>
        </p:txBody>
      </p:sp>
      <p:sp>
        <p:nvSpPr>
          <p:cNvPr id="3" name="2 Marcador de contenido"/>
          <p:cNvSpPr>
            <a:spLocks noGrp="1"/>
          </p:cNvSpPr>
          <p:nvPr>
            <p:ph idx="1"/>
          </p:nvPr>
        </p:nvSpPr>
        <p:spPr>
          <a:xfrm>
            <a:off x="3625551" y="476672"/>
            <a:ext cx="3322712" cy="676672"/>
          </a:xfrm>
          <a:solidFill>
            <a:srgbClr val="FF0000"/>
          </a:solidFill>
          <a:effectLst>
            <a:innerShdw blurRad="63500" dist="50800" dir="16200000">
              <a:prstClr val="black">
                <a:alpha val="50000"/>
              </a:prstClr>
            </a:innerShdw>
          </a:effectLst>
        </p:spPr>
        <p:txBody>
          <a:bodyPr>
            <a:normAutofit fontScale="77500" lnSpcReduction="20000"/>
          </a:bodyPr>
          <a:lstStyle/>
          <a:p>
            <a:pPr marL="0" indent="0" algn="ctr">
              <a:buNone/>
            </a:pPr>
            <a:r>
              <a:rPr lang="es-EC" dirty="0" smtClean="0"/>
              <a:t>Levantamiento de pesas</a:t>
            </a:r>
            <a:r>
              <a:rPr lang="es-EC" dirty="0" smtClean="0"/>
              <a:t> </a:t>
            </a:r>
            <a:endParaRPr lang="es-EC" dirty="0"/>
          </a:p>
        </p:txBody>
      </p:sp>
      <p:sp>
        <p:nvSpPr>
          <p:cNvPr id="5" name="4 Elipse"/>
          <p:cNvSpPr/>
          <p:nvPr/>
        </p:nvSpPr>
        <p:spPr>
          <a:xfrm>
            <a:off x="4716016" y="2492896"/>
            <a:ext cx="2808312" cy="900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rgbClr val="000000"/>
                </a:solidFill>
                <a:latin typeface="Arial"/>
                <a:ea typeface="Arial Unicode MS"/>
              </a:rPr>
              <a:t>Griego </a:t>
            </a:r>
            <a:r>
              <a:rPr lang="es-EC" dirty="0" err="1" smtClean="0">
                <a:solidFill>
                  <a:srgbClr val="000000"/>
                </a:solidFill>
                <a:latin typeface="Arial"/>
                <a:ea typeface="Arial Unicode MS"/>
              </a:rPr>
              <a:t>Krilov</a:t>
            </a:r>
            <a:r>
              <a:rPr lang="es-EC" dirty="0" smtClean="0">
                <a:solidFill>
                  <a:srgbClr val="000000"/>
                </a:solidFill>
                <a:latin typeface="Arial"/>
                <a:ea typeface="Arial Unicode MS"/>
              </a:rPr>
              <a:t>(2000)</a:t>
            </a:r>
            <a:endParaRPr lang="es-EC" dirty="0"/>
          </a:p>
        </p:txBody>
      </p:sp>
      <p:sp>
        <p:nvSpPr>
          <p:cNvPr id="12" name="11 Elipse"/>
          <p:cNvSpPr/>
          <p:nvPr/>
        </p:nvSpPr>
        <p:spPr>
          <a:xfrm>
            <a:off x="1043608" y="2492896"/>
            <a:ext cx="3024336" cy="900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rgbClr val="000000"/>
                </a:solidFill>
                <a:latin typeface="Arial"/>
                <a:ea typeface="Arial Unicode MS"/>
              </a:rPr>
              <a:t>El ruso </a:t>
            </a:r>
            <a:r>
              <a:rPr lang="es-EC" dirty="0" err="1" smtClean="0">
                <a:solidFill>
                  <a:srgbClr val="000000"/>
                </a:solidFill>
                <a:latin typeface="Arial"/>
                <a:ea typeface="Arial Unicode MS"/>
              </a:rPr>
              <a:t>Vlademir</a:t>
            </a:r>
            <a:r>
              <a:rPr lang="es-EC" dirty="0" smtClean="0">
                <a:solidFill>
                  <a:srgbClr val="000000"/>
                </a:solidFill>
                <a:latin typeface="Arial"/>
                <a:ea typeface="Arial Unicode MS"/>
              </a:rPr>
              <a:t> </a:t>
            </a:r>
            <a:r>
              <a:rPr lang="es-EC" dirty="0" err="1" smtClean="0">
                <a:solidFill>
                  <a:srgbClr val="000000"/>
                </a:solidFill>
                <a:latin typeface="Arial"/>
                <a:ea typeface="Arial Unicode MS"/>
              </a:rPr>
              <a:t>Kraevski</a:t>
            </a:r>
            <a:endParaRPr lang="es-EC" dirty="0" smtClean="0">
              <a:solidFill>
                <a:srgbClr val="000000"/>
              </a:solidFill>
              <a:latin typeface="Arial"/>
              <a:ea typeface="Arial Unicode MS"/>
            </a:endParaRPr>
          </a:p>
          <a:p>
            <a:pPr algn="ctr"/>
            <a:r>
              <a:rPr lang="es-EC" dirty="0" smtClean="0">
                <a:solidFill>
                  <a:schemeClr val="tx1"/>
                </a:solidFill>
              </a:rPr>
              <a:t>(2009</a:t>
            </a:r>
            <a:r>
              <a:rPr lang="es-EC" dirty="0" smtClean="0"/>
              <a:t>)</a:t>
            </a:r>
            <a:endParaRPr lang="es-EC" dirty="0"/>
          </a:p>
        </p:txBody>
      </p:sp>
      <p:sp>
        <p:nvSpPr>
          <p:cNvPr id="13" name="12 Elipse"/>
          <p:cNvSpPr/>
          <p:nvPr/>
        </p:nvSpPr>
        <p:spPr>
          <a:xfrm>
            <a:off x="4716016" y="5369510"/>
            <a:ext cx="338437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rPr>
              <a:t>Cuervo C. y González A. </a:t>
            </a:r>
            <a:r>
              <a:rPr lang="es-EC" dirty="0" smtClean="0">
                <a:solidFill>
                  <a:schemeClr val="tx1"/>
                </a:solidFill>
              </a:rPr>
              <a:t>(2001) </a:t>
            </a:r>
            <a:endParaRPr lang="es-EC" dirty="0">
              <a:solidFill>
                <a:schemeClr val="tx1"/>
              </a:solidFill>
            </a:endParaRPr>
          </a:p>
        </p:txBody>
      </p:sp>
      <p:sp>
        <p:nvSpPr>
          <p:cNvPr id="14" name="13 Elipse"/>
          <p:cNvSpPr/>
          <p:nvPr/>
        </p:nvSpPr>
        <p:spPr>
          <a:xfrm>
            <a:off x="1043608" y="5445224"/>
            <a:ext cx="338437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a:solidFill>
                  <a:schemeClr val="tx1"/>
                </a:solidFill>
                <a:latin typeface="Arial" panose="020B0604020202020204" pitchFamily="34" charset="0"/>
                <a:cs typeface="Arial" panose="020B0604020202020204" pitchFamily="34" charset="0"/>
              </a:rPr>
              <a:t>Delgado Moya </a:t>
            </a:r>
            <a:r>
              <a:rPr lang="es-EC" sz="1400" dirty="0" smtClean="0">
                <a:solidFill>
                  <a:schemeClr val="tx1"/>
                </a:solidFill>
                <a:latin typeface="Arial" panose="020B0604020202020204" pitchFamily="34" charset="0"/>
                <a:cs typeface="Arial" panose="020B0604020202020204" pitchFamily="34" charset="0"/>
              </a:rPr>
              <a:t>(2005)</a:t>
            </a:r>
            <a:endParaRPr lang="es-EC" sz="1400" dirty="0">
              <a:solidFill>
                <a:schemeClr val="tx1"/>
              </a:solidFill>
              <a:latin typeface="Arial" panose="020B0604020202020204" pitchFamily="34" charset="0"/>
              <a:cs typeface="Arial" panose="020B0604020202020204" pitchFamily="34" charset="0"/>
            </a:endParaRPr>
          </a:p>
        </p:txBody>
      </p:sp>
      <p:sp>
        <p:nvSpPr>
          <p:cNvPr id="15" name="14 Rectángulo"/>
          <p:cNvSpPr/>
          <p:nvPr/>
        </p:nvSpPr>
        <p:spPr>
          <a:xfrm>
            <a:off x="539552" y="4005064"/>
            <a:ext cx="7560840" cy="1202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Halterofilia o levantamiento olímpico de pesas es un deporte que consiste en el levantamiento de la mayor cantidad de peso posible en una barra en cuyos extremos se fijan varios discos, los cuales determinan el peso final que se levanta. A dicho conjunto se denomina altera.</a:t>
            </a:r>
          </a:p>
        </p:txBody>
      </p:sp>
    </p:spTree>
    <p:extLst>
      <p:ext uri="{BB962C8B-B14F-4D97-AF65-F5344CB8AC3E}">
        <p14:creationId xmlns:p14="http://schemas.microsoft.com/office/powerpoint/2010/main" val="4225174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843975024"/>
              </p:ext>
            </p:extLst>
          </p:nvPr>
        </p:nvGraphicFramePr>
        <p:xfrm>
          <a:off x="467544" y="692696"/>
          <a:ext cx="835292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CuadroTexto"/>
          <p:cNvSpPr txBox="1"/>
          <p:nvPr/>
        </p:nvSpPr>
        <p:spPr>
          <a:xfrm>
            <a:off x="179512" y="188640"/>
            <a:ext cx="6048672" cy="461665"/>
          </a:xfrm>
          <a:prstGeom prst="rect">
            <a:avLst/>
          </a:prstGeom>
          <a:solidFill>
            <a:schemeClr val="accent3">
              <a:lumMod val="75000"/>
            </a:schemeClr>
          </a:solidFill>
          <a:ln w="38100">
            <a:solidFill>
              <a:schemeClr val="tx1"/>
            </a:solidFill>
          </a:ln>
        </p:spPr>
        <p:txBody>
          <a:bodyPr wrap="square" rtlCol="0">
            <a:spAutoFit/>
          </a:bodyPr>
          <a:lstStyle/>
          <a:p>
            <a:r>
              <a:rPr lang="es-EC" sz="2400" b="1" dirty="0" smtClean="0"/>
              <a:t>CLASIFICACIÓN EN DOS TECNICAS</a:t>
            </a:r>
            <a:endParaRPr lang="es-EC" sz="2400" b="1" dirty="0"/>
          </a:p>
        </p:txBody>
      </p:sp>
      <p:sp>
        <p:nvSpPr>
          <p:cNvPr id="2" name="1 Elipse"/>
          <p:cNvSpPr/>
          <p:nvPr/>
        </p:nvSpPr>
        <p:spPr>
          <a:xfrm>
            <a:off x="2195736" y="1340768"/>
            <a:ext cx="468052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ARRANQUE</a:t>
            </a:r>
            <a:endParaRPr lang="es-EC" dirty="0"/>
          </a:p>
        </p:txBody>
      </p:sp>
      <p:sp>
        <p:nvSpPr>
          <p:cNvPr id="3" name="2 Elipse"/>
          <p:cNvSpPr/>
          <p:nvPr/>
        </p:nvSpPr>
        <p:spPr>
          <a:xfrm>
            <a:off x="2051720" y="4365104"/>
            <a:ext cx="59766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ENBRION </a:t>
            </a:r>
            <a:endParaRPr lang="es-EC" dirty="0"/>
          </a:p>
        </p:txBody>
      </p:sp>
    </p:spTree>
    <p:extLst>
      <p:ext uri="{BB962C8B-B14F-4D97-AF65-F5344CB8AC3E}">
        <p14:creationId xmlns:p14="http://schemas.microsoft.com/office/powerpoint/2010/main" val="1953650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685800" y="476673"/>
            <a:ext cx="7772400" cy="1296143"/>
          </a:xfrm>
          <a:blipFill>
            <a:blip r:embed="rId2"/>
            <a:tile tx="0" ty="0" sx="100000" sy="100000" flip="none" algn="tl"/>
          </a:blipFill>
        </p:spPr>
        <p:txBody>
          <a:bodyPr>
            <a:normAutofit fontScale="90000"/>
          </a:bodyPr>
          <a:lstStyle/>
          <a:p>
            <a:r>
              <a:rPr lang="es-EC" dirty="0"/>
              <a:t>METODOLOGÍA DE INVESTIGACIÓN</a:t>
            </a:r>
          </a:p>
        </p:txBody>
      </p:sp>
      <p:sp>
        <p:nvSpPr>
          <p:cNvPr id="6" name="5 Subtítulo"/>
          <p:cNvSpPr>
            <a:spLocks noGrp="1"/>
          </p:cNvSpPr>
          <p:nvPr>
            <p:ph type="subTitle" idx="1"/>
          </p:nvPr>
        </p:nvSpPr>
        <p:spPr>
          <a:xfrm>
            <a:off x="1371600" y="2204864"/>
            <a:ext cx="6400800" cy="3433936"/>
          </a:xfrm>
          <a:blipFill>
            <a:blip r:embed="rId3"/>
            <a:tile tx="0" ty="0" sx="100000" sy="100000" flip="none" algn="tl"/>
          </a:blipFill>
        </p:spPr>
        <p:txBody>
          <a:bodyPr>
            <a:normAutofit fontScale="92500" lnSpcReduction="10000"/>
          </a:bodyPr>
          <a:lstStyle/>
          <a:p>
            <a:pPr algn="l"/>
            <a:r>
              <a:rPr lang="es-EC" sz="1900" dirty="0">
                <a:solidFill>
                  <a:schemeClr val="tx1"/>
                </a:solidFill>
                <a:latin typeface="Arial" panose="020B0604020202020204" pitchFamily="34" charset="0"/>
                <a:cs typeface="Arial" panose="020B0604020202020204" pitchFamily="34" charset="0"/>
              </a:rPr>
              <a:t>La investigación es de tipo correlacional cuasi-experimental, donde se investiga que  los ejercicios específicos de fuerza de pierna en la técnica de arranque del levantamiento de pesas</a:t>
            </a:r>
            <a:r>
              <a:rPr lang="es-EC" sz="1900" dirty="0" smtClean="0">
                <a:solidFill>
                  <a:schemeClr val="tx1"/>
                </a:solidFill>
                <a:latin typeface="Arial" panose="020B0604020202020204" pitchFamily="34" charset="0"/>
                <a:cs typeface="Arial" panose="020B0604020202020204" pitchFamily="34" charset="0"/>
              </a:rPr>
              <a:t>.</a:t>
            </a:r>
          </a:p>
          <a:p>
            <a:pPr algn="l"/>
            <a:endParaRPr lang="es-EC" sz="1900" dirty="0" smtClean="0">
              <a:solidFill>
                <a:schemeClr val="tx1"/>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
            </a:pPr>
            <a:r>
              <a:rPr lang="es-EC" sz="1900" dirty="0" smtClean="0">
                <a:solidFill>
                  <a:schemeClr val="tx1"/>
                </a:solidFill>
                <a:latin typeface="Arial" panose="020B0604020202020204" pitchFamily="34" charset="0"/>
                <a:cs typeface="Arial" panose="020B0604020202020204" pitchFamily="34" charset="0"/>
              </a:rPr>
              <a:t>Se </a:t>
            </a:r>
            <a:r>
              <a:rPr lang="es-EC" sz="1900" dirty="0">
                <a:solidFill>
                  <a:schemeClr val="tx1"/>
                </a:solidFill>
                <a:latin typeface="Arial" panose="020B0604020202020204" pitchFamily="34" charset="0"/>
                <a:cs typeface="Arial" panose="020B0604020202020204" pitchFamily="34" charset="0"/>
              </a:rPr>
              <a:t>realizó una investigación diagnostica inicial en la  Concentración Deportiva de Pichincha a fin de determinar la problemática objeto de investigación</a:t>
            </a:r>
            <a:r>
              <a:rPr lang="es-EC" sz="1900" dirty="0" smtClean="0">
                <a:solidFill>
                  <a:schemeClr val="tx1"/>
                </a:solidFill>
                <a:latin typeface="Arial" panose="020B0604020202020204" pitchFamily="34" charset="0"/>
                <a:cs typeface="Arial" panose="020B0604020202020204" pitchFamily="34" charset="0"/>
              </a:rPr>
              <a:t>.</a:t>
            </a:r>
          </a:p>
          <a:p>
            <a:pPr marL="342900" indent="-342900" algn="l">
              <a:buFont typeface="Wingdings" panose="05000000000000000000" pitchFamily="2" charset="2"/>
              <a:buChar char="§"/>
            </a:pPr>
            <a:r>
              <a:rPr lang="es-EC" sz="1900" dirty="0" smtClean="0">
                <a:solidFill>
                  <a:schemeClr val="tx1"/>
                </a:solidFill>
                <a:latin typeface="Arial" panose="020B0604020202020204" pitchFamily="34" charset="0"/>
                <a:cs typeface="Arial" panose="020B0604020202020204" pitchFamily="34" charset="0"/>
              </a:rPr>
              <a:t>Se </a:t>
            </a:r>
            <a:r>
              <a:rPr lang="es-EC" sz="1900" dirty="0">
                <a:solidFill>
                  <a:schemeClr val="tx1"/>
                </a:solidFill>
                <a:latin typeface="Arial" panose="020B0604020202020204" pitchFamily="34" charset="0"/>
                <a:cs typeface="Arial" panose="020B0604020202020204" pitchFamily="34" charset="0"/>
              </a:rPr>
              <a:t>determinó la problemática.</a:t>
            </a:r>
          </a:p>
          <a:p>
            <a:pPr marL="342900" indent="-342900" algn="l">
              <a:buFont typeface="Wingdings" panose="05000000000000000000" pitchFamily="2" charset="2"/>
              <a:buChar char="§"/>
            </a:pPr>
            <a:r>
              <a:rPr lang="es-EC" sz="1900" dirty="0" smtClean="0">
                <a:solidFill>
                  <a:schemeClr val="tx1"/>
                </a:solidFill>
                <a:latin typeface="Arial" panose="020B0604020202020204" pitchFamily="34" charset="0"/>
                <a:cs typeface="Arial" panose="020B0604020202020204" pitchFamily="34" charset="0"/>
              </a:rPr>
              <a:t>Formulación </a:t>
            </a:r>
            <a:r>
              <a:rPr lang="es-EC" sz="1900" dirty="0">
                <a:solidFill>
                  <a:schemeClr val="tx1"/>
                </a:solidFill>
                <a:latin typeface="Arial" panose="020B0604020202020204" pitchFamily="34" charset="0"/>
                <a:cs typeface="Arial" panose="020B0604020202020204" pitchFamily="34" charset="0"/>
              </a:rPr>
              <a:t>del problema</a:t>
            </a:r>
          </a:p>
          <a:p>
            <a:pPr marL="342900" indent="-342900" algn="l">
              <a:buFont typeface="Wingdings" panose="05000000000000000000" pitchFamily="2" charset="2"/>
              <a:buChar char="§"/>
            </a:pPr>
            <a:r>
              <a:rPr lang="es-EC" sz="1900" dirty="0" smtClean="0">
                <a:solidFill>
                  <a:schemeClr val="tx1"/>
                </a:solidFill>
                <a:latin typeface="Arial" panose="020B0604020202020204" pitchFamily="34" charset="0"/>
                <a:cs typeface="Arial" panose="020B0604020202020204" pitchFamily="34" charset="0"/>
              </a:rPr>
              <a:t>Se </a:t>
            </a:r>
            <a:r>
              <a:rPr lang="es-EC" sz="1900" dirty="0">
                <a:solidFill>
                  <a:schemeClr val="tx1"/>
                </a:solidFill>
                <a:latin typeface="Arial" panose="020B0604020202020204" pitchFamily="34" charset="0"/>
                <a:cs typeface="Arial" panose="020B0604020202020204" pitchFamily="34" charset="0"/>
              </a:rPr>
              <a:t>realizaran 2 tés pedagógicos con el objetivo de medir la fuerza de piernas y la técnica de arranque.</a:t>
            </a:r>
          </a:p>
          <a:p>
            <a:pPr algn="l"/>
            <a:endParaRPr lang="es-EC" sz="1900" dirty="0" smtClean="0">
              <a:latin typeface="Arial" panose="020B0604020202020204" pitchFamily="34" charset="0"/>
              <a:cs typeface="Arial" panose="020B0604020202020204" pitchFamily="34" charset="0"/>
            </a:endParaRPr>
          </a:p>
          <a:p>
            <a:pPr algn="l"/>
            <a:endParaRPr lang="es-EC" dirty="0" smtClean="0"/>
          </a:p>
          <a:p>
            <a:pPr algn="l"/>
            <a:endParaRPr lang="es-EC" dirty="0"/>
          </a:p>
        </p:txBody>
      </p:sp>
    </p:spTree>
    <p:extLst>
      <p:ext uri="{BB962C8B-B14F-4D97-AF65-F5344CB8AC3E}">
        <p14:creationId xmlns:p14="http://schemas.microsoft.com/office/powerpoint/2010/main" val="207369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blipFill>
            <a:blip r:embed="rId2"/>
            <a:tile tx="0" ty="0" sx="100000" sy="100000" flip="none" algn="tl"/>
          </a:blip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s-EC" sz="3600" b="1" dirty="0">
                <a:solidFill>
                  <a:schemeClr val="tx1"/>
                </a:solidFill>
              </a:rPr>
              <a:t>POBLACIÓN Y MUESTRA</a:t>
            </a:r>
            <a:endParaRPr lang="es-EC" sz="3600" b="1" dirty="0">
              <a:solidFill>
                <a:schemeClr val="tx1"/>
              </a:solidFill>
            </a:endParaRPr>
          </a:p>
        </p:txBody>
      </p:sp>
      <p:sp>
        <p:nvSpPr>
          <p:cNvPr id="4" name="3 Marcador de contenido"/>
          <p:cNvSpPr>
            <a:spLocks noGrp="1"/>
          </p:cNvSpPr>
          <p:nvPr>
            <p:ph idx="1"/>
          </p:nvPr>
        </p:nvSpPr>
        <p:spPr>
          <a:blipFill>
            <a:blip r:embed="rId3"/>
            <a:tile tx="0" ty="0" sx="100000" sy="100000" flip="none" algn="tl"/>
          </a:blipFill>
        </p:spPr>
        <p:txBody>
          <a:bodyPr/>
          <a:lstStyle/>
          <a:p>
            <a:r>
              <a:rPr lang="es-EC" dirty="0"/>
              <a:t>La población objeto de estudio de la investigación está compuesta por 40 pesistas   que practican el deporte  en el Concentración Deportiva de Pichincha  todos comprendidos entre los 14 y 16 años.	</a:t>
            </a:r>
          </a:p>
        </p:txBody>
      </p:sp>
    </p:spTree>
    <p:extLst>
      <p:ext uri="{BB962C8B-B14F-4D97-AF65-F5344CB8AC3E}">
        <p14:creationId xmlns:p14="http://schemas.microsoft.com/office/powerpoint/2010/main" val="2048090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METODOS DE INVESTIGACION </a:t>
            </a:r>
            <a:endParaRPr lang="es-EC" dirty="0"/>
          </a:p>
        </p:txBody>
      </p:sp>
      <p:sp>
        <p:nvSpPr>
          <p:cNvPr id="3" name="2 Marcador de contenido"/>
          <p:cNvSpPr>
            <a:spLocks noGrp="1"/>
          </p:cNvSpPr>
          <p:nvPr>
            <p:ph idx="1"/>
          </p:nvPr>
        </p:nvSpPr>
        <p:spPr/>
        <p:txBody>
          <a:bodyPr/>
          <a:lstStyle/>
          <a:p>
            <a:pPr marL="0" indent="0">
              <a:buNone/>
            </a:pPr>
            <a:endParaRPr lang="es-EC" dirty="0"/>
          </a:p>
        </p:txBody>
      </p:sp>
      <p:sp>
        <p:nvSpPr>
          <p:cNvPr id="5" name="4 Flecha a la derecha con muesca"/>
          <p:cNvSpPr/>
          <p:nvPr/>
        </p:nvSpPr>
        <p:spPr>
          <a:xfrm>
            <a:off x="1259632" y="2204864"/>
            <a:ext cx="3960440" cy="115212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DEL NIVEL TEORICO </a:t>
            </a:r>
            <a:endParaRPr lang="es-EC" dirty="0"/>
          </a:p>
        </p:txBody>
      </p:sp>
      <p:sp>
        <p:nvSpPr>
          <p:cNvPr id="6" name="5 Flecha a la derecha con muesca"/>
          <p:cNvSpPr/>
          <p:nvPr/>
        </p:nvSpPr>
        <p:spPr>
          <a:xfrm>
            <a:off x="1043608" y="4005064"/>
            <a:ext cx="4176464" cy="144016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DEL NIVEL EMPIRICO </a:t>
            </a:r>
            <a:endParaRPr lang="es-EC" dirty="0"/>
          </a:p>
        </p:txBody>
      </p:sp>
      <p:sp>
        <p:nvSpPr>
          <p:cNvPr id="7" name="6 Flecha izquierda"/>
          <p:cNvSpPr/>
          <p:nvPr/>
        </p:nvSpPr>
        <p:spPr>
          <a:xfrm>
            <a:off x="5076056" y="2996952"/>
            <a:ext cx="3600400" cy="14927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ESTADISTICOS MATEMATICOS</a:t>
            </a:r>
            <a:endParaRPr lang="es-EC" dirty="0"/>
          </a:p>
        </p:txBody>
      </p:sp>
    </p:spTree>
    <p:extLst>
      <p:ext uri="{BB962C8B-B14F-4D97-AF65-F5344CB8AC3E}">
        <p14:creationId xmlns:p14="http://schemas.microsoft.com/office/powerpoint/2010/main" val="145505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blipFill>
            <a:blip r:embed="rId2"/>
            <a:tile tx="0" ty="0" sx="100000" sy="100000" flip="none" algn="tl"/>
          </a:blipFill>
          <a:ln>
            <a:noFill/>
          </a:ln>
          <a:effectLst>
            <a:glow rad="139700">
              <a:schemeClr val="accent2">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s-EC" dirty="0" smtClean="0"/>
              <a:t>ANALISIS DE LOS RESULTADOS </a:t>
            </a:r>
            <a:endParaRPr lang="es-EC" dirty="0"/>
          </a:p>
        </p:txBody>
      </p:sp>
      <p:graphicFrame>
        <p:nvGraphicFramePr>
          <p:cNvPr id="10" name="9 Marcador de contenido"/>
          <p:cNvGraphicFramePr>
            <a:graphicFrameLocks noGrp="1"/>
          </p:cNvGraphicFramePr>
          <p:nvPr>
            <p:ph idx="1"/>
            <p:extLst>
              <p:ext uri="{D42A27DB-BD31-4B8C-83A1-F6EECF244321}">
                <p14:modId xmlns:p14="http://schemas.microsoft.com/office/powerpoint/2010/main" val="4026217534"/>
              </p:ext>
            </p:extLst>
          </p:nvPr>
        </p:nvGraphicFramePr>
        <p:xfrm>
          <a:off x="3575050" y="273050"/>
          <a:ext cx="5111750" cy="5853113"/>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Marcador de texto"/>
          <p:cNvSpPr>
            <a:spLocks noGrp="1"/>
          </p:cNvSpPr>
          <p:nvPr>
            <p:ph type="body" sz="half" idx="2"/>
          </p:nvPr>
        </p:nvSpPr>
        <p:spPr>
          <a:blipFill>
            <a:blip r:embed="rId4"/>
            <a:tile tx="0" ty="0" sx="100000" sy="100000" flip="none" algn="tl"/>
          </a:blipFill>
        </p:spPr>
        <p:txBody>
          <a:bodyPr>
            <a:normAutofit/>
          </a:bodyPr>
          <a:lstStyle/>
          <a:p>
            <a:r>
              <a:rPr lang="es-EC" sz="2000" dirty="0" smtClean="0"/>
              <a:t>EL 70 % EVALUADOS DE RECULAR</a:t>
            </a:r>
          </a:p>
          <a:p>
            <a:r>
              <a:rPr lang="es-EC" sz="2000" dirty="0" smtClean="0"/>
              <a:t>EL 20 % EVALUADOS DE MAL </a:t>
            </a:r>
          </a:p>
          <a:p>
            <a:r>
              <a:rPr lang="es-EC" sz="2000" dirty="0" smtClean="0"/>
              <a:t>EL 8 % EVALUADOS DE BIEN </a:t>
            </a:r>
          </a:p>
          <a:p>
            <a:r>
              <a:rPr lang="es-EC" sz="2000" dirty="0" smtClean="0"/>
              <a:t>EL 2% DE MUY BIEN </a:t>
            </a:r>
            <a:endParaRPr lang="es-EC" sz="2000" dirty="0"/>
          </a:p>
        </p:txBody>
      </p:sp>
    </p:spTree>
    <p:extLst>
      <p:ext uri="{BB962C8B-B14F-4D97-AF65-F5344CB8AC3E}">
        <p14:creationId xmlns:p14="http://schemas.microsoft.com/office/powerpoint/2010/main" val="2860682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smtClean="0"/>
              <a:t>ANALISIS DE LOS RESULTADOS </a:t>
            </a:r>
            <a:endParaRPr lang="es-EC" dirty="0"/>
          </a:p>
        </p:txBody>
      </p:sp>
      <p:sp>
        <p:nvSpPr>
          <p:cNvPr id="4" name="3 Marcador de texto"/>
          <p:cNvSpPr>
            <a:spLocks noGrp="1"/>
          </p:cNvSpPr>
          <p:nvPr>
            <p:ph type="body" sz="half" idx="2"/>
          </p:nvPr>
        </p:nvSpPr>
        <p:spPr>
          <a:blipFill>
            <a:blip r:embed="rId3"/>
            <a:tile tx="0" ty="0" sx="100000" sy="100000" flip="none" algn="tl"/>
          </a:blipFill>
        </p:spPr>
        <p:txBody>
          <a:bodyPr/>
          <a:lstStyle/>
          <a:p>
            <a:r>
              <a:rPr lang="es-EC" sz="2000" dirty="0"/>
              <a:t>EL </a:t>
            </a:r>
            <a:r>
              <a:rPr lang="es-EC" sz="2000" dirty="0" smtClean="0"/>
              <a:t>81 </a:t>
            </a:r>
            <a:r>
              <a:rPr lang="es-EC" sz="2000" dirty="0"/>
              <a:t>% EVALUADOS DE RECULAR</a:t>
            </a:r>
          </a:p>
          <a:p>
            <a:r>
              <a:rPr lang="es-EC" sz="2000" dirty="0"/>
              <a:t>EL </a:t>
            </a:r>
            <a:r>
              <a:rPr lang="es-EC" sz="2000" dirty="0" smtClean="0"/>
              <a:t>10% </a:t>
            </a:r>
            <a:r>
              <a:rPr lang="es-EC" sz="2000" dirty="0"/>
              <a:t>EVALUADOS DE MAL </a:t>
            </a:r>
          </a:p>
          <a:p>
            <a:r>
              <a:rPr lang="es-EC" sz="2000" dirty="0"/>
              <a:t>EL </a:t>
            </a:r>
            <a:r>
              <a:rPr lang="es-EC" sz="2000" dirty="0" smtClean="0"/>
              <a:t>5 </a:t>
            </a:r>
            <a:r>
              <a:rPr lang="es-EC" sz="2000" dirty="0"/>
              <a:t>% EVALUADOS DE BIEN </a:t>
            </a:r>
          </a:p>
          <a:p>
            <a:r>
              <a:rPr lang="es-EC" sz="2000" dirty="0"/>
              <a:t>EL </a:t>
            </a:r>
            <a:r>
              <a:rPr lang="es-EC" sz="2000" dirty="0" smtClean="0"/>
              <a:t>4% </a:t>
            </a:r>
            <a:r>
              <a:rPr lang="es-EC" sz="2000" dirty="0"/>
              <a:t>DE MUY BIEN </a:t>
            </a:r>
          </a:p>
          <a:p>
            <a:endParaRPr lang="es-EC"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898728657"/>
              </p:ext>
            </p:extLst>
          </p:nvPr>
        </p:nvGraphicFramePr>
        <p:xfrm>
          <a:off x="3575050" y="273050"/>
          <a:ext cx="5111750" cy="58531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51192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blipFill>
            <a:blip r:embed="rId2"/>
            <a:tile tx="0" ty="0" sx="100000" sy="100000" flip="none" algn="tl"/>
          </a:blipFill>
        </p:spPr>
        <p:txBody>
          <a:bodyPr>
            <a:normAutofit/>
          </a:bodyPr>
          <a:lstStyle/>
          <a:p>
            <a:r>
              <a:rPr lang="es-EC" dirty="0"/>
              <a:t>TABLA GENARAL DE LOS RESULTADOS</a:t>
            </a:r>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659565566"/>
              </p:ext>
            </p:extLst>
          </p:nvPr>
        </p:nvGraphicFramePr>
        <p:xfrm>
          <a:off x="3575050" y="273050"/>
          <a:ext cx="5110463" cy="4537178"/>
        </p:xfrm>
        <a:graphic>
          <a:graphicData uri="http://schemas.openxmlformats.org/drawingml/2006/table">
            <a:tbl>
              <a:tblPr firstRow="1" firstCol="1" bandRow="1">
                <a:tableStyleId>{5C22544A-7EE6-4342-B048-85BDC9FD1C3A}</a:tableStyleId>
              </a:tblPr>
              <a:tblGrid>
                <a:gridCol w="157810"/>
                <a:gridCol w="1643365"/>
                <a:gridCol w="222338"/>
                <a:gridCol w="261006"/>
                <a:gridCol w="270672"/>
                <a:gridCol w="396341"/>
                <a:gridCol w="499454"/>
                <a:gridCol w="219116"/>
                <a:gridCol w="232004"/>
                <a:gridCol w="280339"/>
                <a:gridCol w="396341"/>
                <a:gridCol w="531677"/>
              </a:tblGrid>
              <a:tr h="348151">
                <a:tc gridSpan="2">
                  <a:txBody>
                    <a:bodyPr/>
                    <a:lstStyle/>
                    <a:p>
                      <a:pPr algn="just">
                        <a:lnSpc>
                          <a:spcPct val="200000"/>
                        </a:lnSpc>
                        <a:spcAft>
                          <a:spcPts val="0"/>
                        </a:spcAft>
                        <a:tabLst>
                          <a:tab pos="1143000" algn="l"/>
                        </a:tabLst>
                      </a:pPr>
                      <a:r>
                        <a:rPr lang="es-EC" sz="1100">
                          <a:effectLst/>
                        </a:rPr>
                        <a:t>TES </a:t>
                      </a:r>
                      <a:endParaRPr lang="es-EC" sz="1100">
                        <a:effectLst/>
                        <a:latin typeface="Arial"/>
                        <a:ea typeface="Arial Unicode MS"/>
                      </a:endParaRPr>
                    </a:p>
                  </a:txBody>
                  <a:tcPr marL="69601" marR="69601" marT="0" marB="0"/>
                </a:tc>
                <a:tc hMerge="1">
                  <a:txBody>
                    <a:bodyPr/>
                    <a:lstStyle/>
                    <a:p>
                      <a:endParaRPr lang="es-EC"/>
                    </a:p>
                  </a:txBody>
                  <a:tcPr/>
                </a:tc>
                <a:tc gridSpan="5">
                  <a:txBody>
                    <a:bodyPr/>
                    <a:lstStyle/>
                    <a:p>
                      <a:pPr algn="just">
                        <a:lnSpc>
                          <a:spcPct val="200000"/>
                        </a:lnSpc>
                        <a:spcAft>
                          <a:spcPts val="0"/>
                        </a:spcAft>
                        <a:tabLst>
                          <a:tab pos="1143000" algn="l"/>
                        </a:tabLst>
                      </a:pPr>
                      <a:r>
                        <a:rPr lang="es-EC" sz="1100">
                          <a:effectLst/>
                        </a:rPr>
                        <a:t>PRE-TES </a:t>
                      </a:r>
                      <a:endParaRPr lang="es-EC" sz="1100">
                        <a:effectLst/>
                        <a:latin typeface="Arial"/>
                        <a:ea typeface="Arial Unicode MS"/>
                      </a:endParaRPr>
                    </a:p>
                  </a:txBody>
                  <a:tcPr marL="69601" marR="69601"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gridSpan="5">
                  <a:txBody>
                    <a:bodyPr/>
                    <a:lstStyle/>
                    <a:p>
                      <a:pPr algn="just">
                        <a:lnSpc>
                          <a:spcPct val="200000"/>
                        </a:lnSpc>
                        <a:spcAft>
                          <a:spcPts val="0"/>
                        </a:spcAft>
                        <a:tabLst>
                          <a:tab pos="1143000" algn="l"/>
                        </a:tabLst>
                      </a:pPr>
                      <a:r>
                        <a:rPr lang="es-EC" sz="1100">
                          <a:effectLst/>
                        </a:rPr>
                        <a:t>POST- TES</a:t>
                      </a:r>
                      <a:endParaRPr lang="es-EC" sz="1100">
                        <a:effectLst/>
                        <a:latin typeface="Arial"/>
                        <a:ea typeface="Arial Unicode MS"/>
                      </a:endParaRPr>
                    </a:p>
                  </a:txBody>
                  <a:tcPr marL="69601" marR="69601"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48151">
                <a:tc>
                  <a:txBody>
                    <a:bodyPr/>
                    <a:lstStyle/>
                    <a:p>
                      <a:pPr algn="just">
                        <a:lnSpc>
                          <a:spcPct val="150000"/>
                        </a:lnSpc>
                        <a:spcAft>
                          <a:spcPts val="0"/>
                        </a:spcAft>
                        <a:tabLst>
                          <a:tab pos="1143000" algn="l"/>
                        </a:tabLst>
                      </a:pPr>
                      <a:r>
                        <a:rPr lang="es-EC" sz="1100">
                          <a:effectLst/>
                        </a:rPr>
                        <a:t> </a:t>
                      </a:r>
                      <a:endParaRPr lang="es-EC" sz="1100">
                        <a:effectLst/>
                        <a:latin typeface="Arial"/>
                        <a:ea typeface="Arial Unicode MS"/>
                      </a:endParaRPr>
                    </a:p>
                  </a:txBody>
                  <a:tcPr marL="0" marR="0" marT="0" marB="0" anchor="ctr"/>
                </a:tc>
                <a:tc rowSpan="2">
                  <a:txBody>
                    <a:bodyPr/>
                    <a:lstStyle/>
                    <a:p>
                      <a:pPr algn="just">
                        <a:lnSpc>
                          <a:spcPct val="200000"/>
                        </a:lnSpc>
                        <a:spcAft>
                          <a:spcPts val="0"/>
                        </a:spcAft>
                        <a:tabLst>
                          <a:tab pos="1143000" algn="l"/>
                        </a:tabLst>
                      </a:pPr>
                      <a:r>
                        <a:rPr lang="es-EC" sz="1100" dirty="0">
                          <a:effectLst/>
                        </a:rPr>
                        <a:t> </a:t>
                      </a:r>
                    </a:p>
                    <a:p>
                      <a:pPr algn="just">
                        <a:lnSpc>
                          <a:spcPct val="200000"/>
                        </a:lnSpc>
                        <a:spcAft>
                          <a:spcPts val="0"/>
                        </a:spcAft>
                        <a:tabLst>
                          <a:tab pos="1143000" algn="l"/>
                        </a:tabLst>
                      </a:pPr>
                      <a:r>
                        <a:rPr lang="es-EC" sz="1100" dirty="0">
                          <a:effectLst/>
                        </a:rPr>
                        <a:t> </a:t>
                      </a:r>
                    </a:p>
                    <a:p>
                      <a:pPr algn="just">
                        <a:lnSpc>
                          <a:spcPct val="200000"/>
                        </a:lnSpc>
                        <a:spcAft>
                          <a:spcPts val="0"/>
                        </a:spcAft>
                        <a:tabLst>
                          <a:tab pos="1143000" algn="l"/>
                        </a:tabLst>
                      </a:pPr>
                      <a:r>
                        <a:rPr lang="es-EC" sz="1100" dirty="0">
                          <a:effectLst/>
                        </a:rPr>
                        <a:t>pedagógica de la fuerza de piernas</a:t>
                      </a:r>
                    </a:p>
                    <a:p>
                      <a:pPr algn="just">
                        <a:lnSpc>
                          <a:spcPct val="200000"/>
                        </a:lnSpc>
                        <a:spcAft>
                          <a:spcPts val="0"/>
                        </a:spcAft>
                        <a:tabLst>
                          <a:tab pos="1143000" algn="l"/>
                        </a:tabLst>
                      </a:pPr>
                      <a:r>
                        <a:rPr lang="es-EC" sz="1100" dirty="0">
                          <a:effectLst/>
                        </a:rPr>
                        <a:t> </a:t>
                      </a:r>
                    </a:p>
                    <a:p>
                      <a:pPr algn="just">
                        <a:lnSpc>
                          <a:spcPct val="200000"/>
                        </a:lnSpc>
                        <a:spcAft>
                          <a:spcPts val="0"/>
                        </a:spcAft>
                        <a:tabLst>
                          <a:tab pos="1143000" algn="l"/>
                        </a:tabLst>
                      </a:pPr>
                      <a:r>
                        <a:rPr lang="es-EC" sz="1100" dirty="0">
                          <a:effectLst/>
                        </a:rPr>
                        <a:t> </a:t>
                      </a:r>
                      <a:endParaRPr lang="es-EC" sz="1100" dirty="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M</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R</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B</a:t>
                      </a:r>
                      <a:endParaRPr lang="es-EC" sz="1100">
                        <a:effectLst/>
                        <a:latin typeface="Arial"/>
                        <a:ea typeface="Arial Unicode MS"/>
                      </a:endParaRPr>
                    </a:p>
                  </a:txBody>
                  <a:tcPr marL="45112" marR="45112" marT="0" marB="0"/>
                </a:tc>
                <a:tc>
                  <a:txBody>
                    <a:bodyPr/>
                    <a:lstStyle/>
                    <a:p>
                      <a:pPr marL="12700" algn="just">
                        <a:lnSpc>
                          <a:spcPct val="200000"/>
                        </a:lnSpc>
                        <a:spcAft>
                          <a:spcPts val="0"/>
                        </a:spcAft>
                        <a:tabLst>
                          <a:tab pos="1143000" algn="l"/>
                        </a:tabLst>
                      </a:pPr>
                      <a:r>
                        <a:rPr lang="es-EC" sz="1100">
                          <a:effectLst/>
                        </a:rPr>
                        <a:t>MB</a:t>
                      </a:r>
                      <a:endParaRPr lang="es-EC" sz="1100">
                        <a:effectLst/>
                        <a:latin typeface="Arial"/>
                        <a:ea typeface="Arial Unicode MS"/>
                      </a:endParaRPr>
                    </a:p>
                  </a:txBody>
                  <a:tcPr marL="45112" marR="45112" marT="0" marB="0"/>
                </a:tc>
                <a:tc>
                  <a:txBody>
                    <a:bodyPr/>
                    <a:lstStyle/>
                    <a:p>
                      <a:pPr marL="206375" algn="just">
                        <a:lnSpc>
                          <a:spcPct val="200000"/>
                        </a:lnSpc>
                        <a:spcAft>
                          <a:spcPts val="0"/>
                        </a:spcAft>
                        <a:tabLst>
                          <a:tab pos="1143000" algn="l"/>
                        </a:tabLst>
                      </a:pPr>
                      <a:r>
                        <a:rPr lang="es-EC" sz="1100">
                          <a:effectLst/>
                        </a:rPr>
                        <a:t>E</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M</a:t>
                      </a:r>
                      <a:endParaRPr lang="es-EC" sz="1100">
                        <a:effectLst/>
                        <a:latin typeface="Arial"/>
                        <a:ea typeface="Arial Unicode MS"/>
                      </a:endParaRPr>
                    </a:p>
                  </a:txBody>
                  <a:tcPr marL="45112" marR="45112" marT="0" marB="0"/>
                </a:tc>
                <a:tc>
                  <a:txBody>
                    <a:bodyPr/>
                    <a:lstStyle/>
                    <a:p>
                      <a:pPr marL="3175" algn="l">
                        <a:lnSpc>
                          <a:spcPct val="150000"/>
                        </a:lnSpc>
                        <a:spcAft>
                          <a:spcPts val="0"/>
                        </a:spcAft>
                        <a:tabLst>
                          <a:tab pos="1143000" algn="l"/>
                        </a:tabLst>
                      </a:pPr>
                      <a:r>
                        <a:rPr lang="es-EC" sz="1100">
                          <a:effectLst/>
                        </a:rPr>
                        <a:t>R</a:t>
                      </a:r>
                      <a:endParaRPr lang="es-EC" sz="1100">
                        <a:effectLst/>
                        <a:latin typeface="Arial"/>
                        <a:ea typeface="Arial Unicode MS"/>
                      </a:endParaRPr>
                    </a:p>
                  </a:txBody>
                  <a:tcPr marL="45112" marR="45112" marT="0" marB="0"/>
                </a:tc>
                <a:tc>
                  <a:txBody>
                    <a:bodyPr/>
                    <a:lstStyle/>
                    <a:p>
                      <a:pPr marL="15875" algn="l">
                        <a:lnSpc>
                          <a:spcPct val="150000"/>
                        </a:lnSpc>
                        <a:spcAft>
                          <a:spcPts val="0"/>
                        </a:spcAft>
                        <a:tabLst>
                          <a:tab pos="1143000" algn="l"/>
                        </a:tabLst>
                      </a:pPr>
                      <a:r>
                        <a:rPr lang="es-EC" sz="1100">
                          <a:effectLst/>
                        </a:rPr>
                        <a:t>B</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Lst>
                      </a:pPr>
                      <a:r>
                        <a:rPr lang="es-EC" sz="1100">
                          <a:effectLst/>
                        </a:rPr>
                        <a:t>MB</a:t>
                      </a:r>
                      <a:endParaRPr lang="es-EC" sz="1100">
                        <a:effectLst/>
                        <a:latin typeface="Arial"/>
                        <a:ea typeface="Arial Unicode MS"/>
                      </a:endParaRPr>
                    </a:p>
                  </a:txBody>
                  <a:tcPr marL="45112" marR="45112" marT="0" marB="0"/>
                </a:tc>
                <a:tc>
                  <a:txBody>
                    <a:bodyPr/>
                    <a:lstStyle/>
                    <a:p>
                      <a:pPr marL="231775" algn="l">
                        <a:lnSpc>
                          <a:spcPct val="150000"/>
                        </a:lnSpc>
                        <a:spcAft>
                          <a:spcPts val="0"/>
                        </a:spcAft>
                        <a:tabLst>
                          <a:tab pos="1143000" algn="l"/>
                        </a:tabLst>
                      </a:pPr>
                      <a:r>
                        <a:rPr lang="es-EC" sz="1100">
                          <a:effectLst/>
                        </a:rPr>
                        <a:t>E</a:t>
                      </a:r>
                      <a:endParaRPr lang="es-EC" sz="1100">
                        <a:effectLst/>
                        <a:latin typeface="Arial"/>
                        <a:ea typeface="Arial Unicode MS"/>
                      </a:endParaRPr>
                    </a:p>
                  </a:txBody>
                  <a:tcPr marL="45112" marR="45112" marT="0" marB="0"/>
                </a:tc>
              </a:tr>
              <a:tr h="1751970">
                <a:tc>
                  <a:txBody>
                    <a:bodyPr/>
                    <a:lstStyle/>
                    <a:p>
                      <a:pPr algn="just">
                        <a:lnSpc>
                          <a:spcPct val="150000"/>
                        </a:lnSpc>
                        <a:spcAft>
                          <a:spcPts val="0"/>
                        </a:spcAft>
                        <a:tabLst>
                          <a:tab pos="1143000" algn="l"/>
                        </a:tabLst>
                      </a:pPr>
                      <a:r>
                        <a:rPr lang="es-EC" sz="1100" dirty="0">
                          <a:effectLst/>
                        </a:rPr>
                        <a:t> </a:t>
                      </a:r>
                      <a:endParaRPr lang="es-EC" sz="1100" dirty="0">
                        <a:effectLst/>
                        <a:latin typeface="Arial"/>
                        <a:ea typeface="Arial Unicode MS"/>
                      </a:endParaRPr>
                    </a:p>
                  </a:txBody>
                  <a:tcPr marL="0" marR="0" marT="0" marB="0" anchor="ctr"/>
                </a:tc>
                <a:tc vMerge="1">
                  <a:txBody>
                    <a:bodyPr/>
                    <a:lstStyle/>
                    <a:p>
                      <a:endParaRPr lang="es-EC"/>
                    </a:p>
                  </a:txBody>
                  <a:tcPr/>
                </a:tc>
                <a:tc>
                  <a:txBody>
                    <a:bodyPr/>
                    <a:lstStyle/>
                    <a:p>
                      <a:pPr algn="just">
                        <a:lnSpc>
                          <a:spcPct val="200000"/>
                        </a:lnSpc>
                        <a:spcAft>
                          <a:spcPts val="0"/>
                        </a:spcAft>
                        <a:tabLst>
                          <a:tab pos="1143000" algn="l"/>
                        </a:tabLst>
                      </a:pPr>
                      <a:r>
                        <a:rPr lang="es-EC" sz="1100">
                          <a:effectLst/>
                        </a:rPr>
                        <a:t>70%</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20%</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8%</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2%</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 </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 </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5%</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65%</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20%</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5%</a:t>
                      </a:r>
                      <a:endParaRPr lang="es-EC" sz="1100">
                        <a:effectLst/>
                        <a:latin typeface="Arial"/>
                        <a:ea typeface="Arial Unicode MS"/>
                      </a:endParaRPr>
                    </a:p>
                  </a:txBody>
                  <a:tcPr marL="45112" marR="45112" marT="0" marB="0"/>
                </a:tc>
              </a:tr>
              <a:tr h="2088906">
                <a:tc>
                  <a:txBody>
                    <a:bodyPr/>
                    <a:lstStyle/>
                    <a:p>
                      <a:pPr algn="just">
                        <a:lnSpc>
                          <a:spcPct val="150000"/>
                        </a:lnSpc>
                        <a:spcAft>
                          <a:spcPts val="0"/>
                        </a:spcAft>
                        <a:tabLst>
                          <a:tab pos="1143000" algn="l"/>
                        </a:tabLst>
                      </a:pPr>
                      <a:r>
                        <a:rPr lang="es-EC" sz="1100">
                          <a:effectLst/>
                        </a:rPr>
                        <a:t> </a:t>
                      </a:r>
                      <a:endParaRPr lang="es-EC" sz="1100">
                        <a:effectLst/>
                        <a:latin typeface="Arial"/>
                        <a:ea typeface="Arial Unicode MS"/>
                      </a:endParaRPr>
                    </a:p>
                  </a:txBody>
                  <a:tcPr marL="0" marR="0" marT="0" marB="0" anchor="ctr"/>
                </a:tc>
                <a:tc>
                  <a:txBody>
                    <a:bodyPr/>
                    <a:lstStyle/>
                    <a:p>
                      <a:pPr algn="just">
                        <a:lnSpc>
                          <a:spcPct val="200000"/>
                        </a:lnSpc>
                        <a:spcAft>
                          <a:spcPts val="0"/>
                        </a:spcAft>
                        <a:tabLst>
                          <a:tab pos="1143000" algn="l"/>
                        </a:tabLst>
                      </a:pPr>
                      <a:r>
                        <a:rPr lang="es-EC" sz="1100">
                          <a:effectLst/>
                        </a:rPr>
                        <a:t> </a:t>
                      </a:r>
                    </a:p>
                    <a:p>
                      <a:pPr algn="just">
                        <a:lnSpc>
                          <a:spcPct val="200000"/>
                        </a:lnSpc>
                        <a:spcAft>
                          <a:spcPts val="0"/>
                        </a:spcAft>
                        <a:tabLst>
                          <a:tab pos="1143000" algn="l"/>
                        </a:tabLst>
                      </a:pPr>
                      <a:r>
                        <a:rPr lang="es-EC" sz="1100">
                          <a:effectLst/>
                        </a:rPr>
                        <a:t> </a:t>
                      </a:r>
                    </a:p>
                    <a:p>
                      <a:pPr algn="just">
                        <a:lnSpc>
                          <a:spcPct val="200000"/>
                        </a:lnSpc>
                        <a:spcAft>
                          <a:spcPts val="0"/>
                        </a:spcAft>
                        <a:tabLst>
                          <a:tab pos="1143000" algn="l"/>
                        </a:tabLst>
                      </a:pPr>
                      <a:r>
                        <a:rPr lang="es-EC" sz="1100">
                          <a:effectLst/>
                        </a:rPr>
                        <a:t> </a:t>
                      </a:r>
                    </a:p>
                    <a:p>
                      <a:pPr algn="just">
                        <a:lnSpc>
                          <a:spcPct val="200000"/>
                        </a:lnSpc>
                        <a:spcAft>
                          <a:spcPts val="0"/>
                        </a:spcAft>
                        <a:tabLst>
                          <a:tab pos="1143000" algn="l"/>
                        </a:tabLst>
                      </a:pPr>
                      <a:r>
                        <a:rPr lang="es-EC" sz="1100">
                          <a:effectLst/>
                        </a:rPr>
                        <a:t> </a:t>
                      </a:r>
                    </a:p>
                    <a:p>
                      <a:pPr algn="just">
                        <a:lnSpc>
                          <a:spcPct val="200000"/>
                        </a:lnSpc>
                        <a:spcAft>
                          <a:spcPts val="0"/>
                        </a:spcAft>
                        <a:tabLst>
                          <a:tab pos="1143000" algn="l"/>
                        </a:tabLst>
                      </a:pPr>
                      <a:r>
                        <a:rPr lang="es-EC" sz="1100">
                          <a:effectLst/>
                        </a:rPr>
                        <a:t>pedagógica de la técnica de arranque</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81%</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10%</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5%</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4%</a:t>
                      </a:r>
                      <a:endParaRPr lang="es-EC" sz="1100">
                        <a:effectLst/>
                        <a:latin typeface="Arial"/>
                        <a:ea typeface="Arial Unicode MS"/>
                      </a:endParaRPr>
                    </a:p>
                  </a:txBody>
                  <a:tcPr marL="45112" marR="45112" marT="0" marB="0"/>
                </a:tc>
                <a:tc>
                  <a:txBody>
                    <a:bodyPr/>
                    <a:lstStyle/>
                    <a:p>
                      <a:pPr algn="just">
                        <a:lnSpc>
                          <a:spcPct val="200000"/>
                        </a:lnSpc>
                        <a:spcAft>
                          <a:spcPts val="0"/>
                        </a:spcAft>
                        <a:tabLst>
                          <a:tab pos="1143000" algn="l"/>
                        </a:tabLst>
                      </a:pPr>
                      <a:r>
                        <a:rPr lang="es-EC" sz="1100">
                          <a:effectLst/>
                        </a:rPr>
                        <a:t> </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 </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5%</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60%</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a:effectLst/>
                        </a:rPr>
                        <a:t>25%</a:t>
                      </a:r>
                      <a:endParaRPr lang="es-EC" sz="1100">
                        <a:effectLst/>
                        <a:latin typeface="Arial"/>
                        <a:ea typeface="Arial Unicode MS"/>
                      </a:endParaRPr>
                    </a:p>
                  </a:txBody>
                  <a:tcPr marL="45112" marR="45112" marT="0" marB="0"/>
                </a:tc>
                <a:tc>
                  <a:txBody>
                    <a:bodyPr/>
                    <a:lstStyle/>
                    <a:p>
                      <a:pPr algn="l">
                        <a:lnSpc>
                          <a:spcPct val="150000"/>
                        </a:lnSpc>
                        <a:spcAft>
                          <a:spcPts val="0"/>
                        </a:spcAft>
                        <a:tabLst>
                          <a:tab pos="1143000" algn="l"/>
                          <a:tab pos="449580" algn="l"/>
                        </a:tabLst>
                      </a:pPr>
                      <a:r>
                        <a:rPr lang="es-EC" sz="1100" dirty="0">
                          <a:effectLst/>
                        </a:rPr>
                        <a:t>10%</a:t>
                      </a:r>
                      <a:endParaRPr lang="es-EC" sz="1100" dirty="0">
                        <a:effectLst/>
                        <a:latin typeface="Arial"/>
                        <a:ea typeface="Arial Unicode MS"/>
                      </a:endParaRPr>
                    </a:p>
                  </a:txBody>
                  <a:tcPr marL="45112" marR="45112" marT="0" marB="0"/>
                </a:tc>
              </a:tr>
            </a:tbl>
          </a:graphicData>
        </a:graphic>
      </p:graphicFrame>
      <p:sp>
        <p:nvSpPr>
          <p:cNvPr id="8" name="7 Marcador de texto"/>
          <p:cNvSpPr>
            <a:spLocks noGrp="1"/>
          </p:cNvSpPr>
          <p:nvPr>
            <p:ph type="body" sz="half" idx="2"/>
          </p:nvPr>
        </p:nvSpPr>
        <p:spPr>
          <a:blipFill>
            <a:blip r:embed="rId3"/>
            <a:tile tx="0" ty="0" sx="100000" sy="100000" flip="none" algn="tl"/>
          </a:blipFill>
        </p:spPr>
        <p:txBody>
          <a:bodyPr>
            <a:normAutofit/>
          </a:bodyPr>
          <a:lstStyle/>
          <a:p>
            <a:r>
              <a:rPr lang="es-EC" sz="1800" dirty="0" smtClean="0"/>
              <a:t>Al realizar nuevamente los test pedagógico, se denota un avance significativo ya que , logramos llevar  el 20 % de los atletas a la evaluación de MB en el primer test y el 10% a la categoría de Excelente, en el segundo test los resultados fueron mejores porque el 10 % se encuentra evaluado de Excelente y el 25 de Muy Bien.</a:t>
            </a:r>
            <a:endParaRPr lang="es-EC" sz="1800" dirty="0"/>
          </a:p>
        </p:txBody>
      </p:sp>
    </p:spTree>
    <p:extLst>
      <p:ext uri="{BB962C8B-B14F-4D97-AF65-F5344CB8AC3E}">
        <p14:creationId xmlns:p14="http://schemas.microsoft.com/office/powerpoint/2010/main" val="77146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a:t>CONCLUSIONES</a:t>
            </a:r>
          </a:p>
        </p:txBody>
      </p:sp>
      <p:sp>
        <p:nvSpPr>
          <p:cNvPr id="3" name="2 Marcador de contenido"/>
          <p:cNvSpPr>
            <a:spLocks noGrp="1"/>
          </p:cNvSpPr>
          <p:nvPr>
            <p:ph idx="1"/>
          </p:nvPr>
        </p:nvSpPr>
        <p:spPr>
          <a:blipFill>
            <a:blip r:embed="rId3"/>
            <a:tile tx="0" ty="0" sx="100000" sy="100000" flip="none" algn="tl"/>
          </a:blipFill>
        </p:spPr>
        <p:txBody>
          <a:bodyPr>
            <a:normAutofit fontScale="47500" lnSpcReduction="20000"/>
          </a:bodyPr>
          <a:lstStyle/>
          <a:p>
            <a:pPr marL="0" indent="0">
              <a:buNone/>
            </a:pPr>
            <a:r>
              <a:rPr lang="es-EC" dirty="0"/>
              <a:t>•</a:t>
            </a:r>
            <a:r>
              <a:rPr lang="es-EC" sz="3400" dirty="0">
                <a:latin typeface="Arial" panose="020B0604020202020204" pitchFamily="34" charset="0"/>
                <a:cs typeface="Arial" panose="020B0604020202020204" pitchFamily="34" charset="0"/>
              </a:rPr>
              <a:t>Se comprueba la hipótesis de trabajo donde Los ejercicios  específicos   de  fuerza de piernas mejoran la técnica de  arranque  en los atletas de 14-16 años del deporte levantamiento de pesas</a:t>
            </a:r>
            <a:r>
              <a:rPr lang="es-EC" sz="3400" dirty="0" smtClean="0">
                <a:latin typeface="Arial" panose="020B0604020202020204" pitchFamily="34" charset="0"/>
                <a:cs typeface="Arial" panose="020B0604020202020204" pitchFamily="34" charset="0"/>
              </a:rPr>
              <a:t>.</a:t>
            </a:r>
          </a:p>
          <a:p>
            <a:pPr marL="0" indent="0">
              <a:buNone/>
            </a:pPr>
            <a:endParaRPr lang="es-EC" sz="3400" dirty="0">
              <a:latin typeface="Arial" panose="020B0604020202020204" pitchFamily="34" charset="0"/>
              <a:cs typeface="Arial" panose="020B0604020202020204" pitchFamily="34" charset="0"/>
            </a:endParaRPr>
          </a:p>
          <a:p>
            <a:pPr marL="0" indent="0">
              <a:buNone/>
            </a:pPr>
            <a:r>
              <a:rPr lang="es-EC" sz="3400" dirty="0" smtClean="0">
                <a:latin typeface="Arial" panose="020B0604020202020204" pitchFamily="34" charset="0"/>
                <a:cs typeface="Arial" panose="020B0604020202020204" pitchFamily="34" charset="0"/>
              </a:rPr>
              <a:t>• </a:t>
            </a:r>
            <a:r>
              <a:rPr lang="es-EC" sz="3400" dirty="0">
                <a:latin typeface="Arial" panose="020B0604020202020204" pitchFamily="34" charset="0"/>
                <a:cs typeface="Arial" panose="020B0604020202020204" pitchFamily="34" charset="0"/>
              </a:rPr>
              <a:t>La enseñanza de la técnica de arranque va unida a la fuerza de pierna, en estas y todas las categorías del levantamiento de pesas. Problemática que se pudo probar en la investigación</a:t>
            </a:r>
            <a:r>
              <a:rPr lang="es-EC" sz="3400" dirty="0" smtClean="0">
                <a:latin typeface="Arial" panose="020B0604020202020204" pitchFamily="34" charset="0"/>
                <a:cs typeface="Arial" panose="020B0604020202020204" pitchFamily="34" charset="0"/>
              </a:rPr>
              <a:t>.</a:t>
            </a:r>
          </a:p>
          <a:p>
            <a:pPr marL="0" indent="0">
              <a:buNone/>
            </a:pPr>
            <a:endParaRPr lang="es-EC" sz="3400" dirty="0">
              <a:latin typeface="Arial" panose="020B0604020202020204" pitchFamily="34" charset="0"/>
              <a:cs typeface="Arial" panose="020B0604020202020204" pitchFamily="34" charset="0"/>
            </a:endParaRPr>
          </a:p>
          <a:p>
            <a:pPr marL="0" indent="0">
              <a:buNone/>
            </a:pPr>
            <a:r>
              <a:rPr lang="es-EC" sz="3400" dirty="0">
                <a:latin typeface="Arial" panose="020B0604020202020204" pitchFamily="34" charset="0"/>
                <a:cs typeface="Arial" panose="020B0604020202020204" pitchFamily="34" charset="0"/>
              </a:rPr>
              <a:t>• La  propuesta esta contextualizada y diseñada para los pesistas de la categoría 14-16 años se plantean de ejercicios específicos de fuerza de piernas  en la técnica del arranque del levantamiento de </a:t>
            </a:r>
            <a:r>
              <a:rPr lang="es-EC" sz="3400" dirty="0" smtClean="0">
                <a:latin typeface="Arial" panose="020B0604020202020204" pitchFamily="34" charset="0"/>
                <a:cs typeface="Arial" panose="020B0604020202020204" pitchFamily="34" charset="0"/>
              </a:rPr>
              <a:t>pesas.</a:t>
            </a:r>
          </a:p>
          <a:p>
            <a:pPr marL="0" indent="0">
              <a:buNone/>
            </a:pPr>
            <a:endParaRPr lang="es-EC" sz="3400" dirty="0">
              <a:latin typeface="Arial" panose="020B0604020202020204" pitchFamily="34" charset="0"/>
              <a:cs typeface="Arial" panose="020B0604020202020204" pitchFamily="34" charset="0"/>
            </a:endParaRPr>
          </a:p>
          <a:p>
            <a:r>
              <a:rPr lang="es-EC" sz="3400" dirty="0">
                <a:latin typeface="Arial" panose="020B0604020202020204" pitchFamily="34" charset="0"/>
                <a:cs typeface="Arial" panose="020B0604020202020204" pitchFamily="34" charset="0"/>
              </a:rPr>
              <a:t>Se investigaron mediante test pedagógicos validados internacionalmente, en  falta de fuerza de piernas que presentan los  pesistas para la técnica de arranque, mediante la aplicación de un test pedagógico técnico se determinó el nivel de  fuerza de piernas para la técnica de arranque</a:t>
            </a:r>
            <a:r>
              <a:rPr lang="es-EC" sz="3400" dirty="0" smtClean="0">
                <a:latin typeface="Arial" panose="020B0604020202020204" pitchFamily="34" charset="0"/>
                <a:cs typeface="Arial" panose="020B0604020202020204" pitchFamily="34" charset="0"/>
              </a:rPr>
              <a:t>.</a:t>
            </a:r>
          </a:p>
          <a:p>
            <a:endParaRPr lang="es-EC" sz="3400" dirty="0">
              <a:latin typeface="Arial" panose="020B0604020202020204" pitchFamily="34" charset="0"/>
              <a:cs typeface="Arial" panose="020B0604020202020204" pitchFamily="34" charset="0"/>
            </a:endParaRPr>
          </a:p>
          <a:p>
            <a:r>
              <a:rPr lang="es-EC" sz="3400" dirty="0">
                <a:latin typeface="Arial" panose="020B0604020202020204" pitchFamily="34" charset="0"/>
                <a:cs typeface="Arial" panose="020B0604020202020204" pitchFamily="34" charset="0"/>
              </a:rPr>
              <a:t>Los resultados evidenciaron que  incide la fuerza de pierna en la técnica de arranque del levantamiento de pesas. </a:t>
            </a:r>
          </a:p>
          <a:p>
            <a:endParaRPr lang="es-EC" sz="3400" dirty="0"/>
          </a:p>
        </p:txBody>
      </p:sp>
    </p:spTree>
    <p:extLst>
      <p:ext uri="{BB962C8B-B14F-4D97-AF65-F5344CB8AC3E}">
        <p14:creationId xmlns:p14="http://schemas.microsoft.com/office/powerpoint/2010/main" val="1313164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a:t>RECOMENDACIONES</a:t>
            </a:r>
          </a:p>
        </p:txBody>
      </p:sp>
      <p:sp>
        <p:nvSpPr>
          <p:cNvPr id="3" name="2 Marcador de contenido"/>
          <p:cNvSpPr>
            <a:spLocks noGrp="1"/>
          </p:cNvSpPr>
          <p:nvPr>
            <p:ph idx="1"/>
          </p:nvPr>
        </p:nvSpPr>
        <p:spPr>
          <a:blipFill>
            <a:blip r:embed="rId3"/>
            <a:tile tx="0" ty="0" sx="100000" sy="100000" flip="none" algn="tl"/>
          </a:blipFill>
        </p:spPr>
        <p:txBody>
          <a:bodyPr>
            <a:normAutofit fontScale="77500" lnSpcReduction="20000"/>
          </a:bodyPr>
          <a:lstStyle/>
          <a:p>
            <a:r>
              <a:rPr lang="es-EC" dirty="0"/>
              <a:t>1.	</a:t>
            </a:r>
            <a:r>
              <a:rPr lang="es-EC" dirty="0">
                <a:latin typeface="Arial" panose="020B0604020202020204" pitchFamily="34" charset="0"/>
                <a:cs typeface="Arial" panose="020B0604020202020204" pitchFamily="34" charset="0"/>
              </a:rPr>
              <a:t>Las acciones que se apliquen para la Utilización de ejercicios específicos de fuerza de piernas  en la técnica del arranque del levantamiento de pesas en deportistas de 14-16 años. deben de ir acompañadas con la preparación de sus entrenadores en este aspecto técnico. </a:t>
            </a:r>
          </a:p>
          <a:p>
            <a:r>
              <a:rPr lang="es-EC" dirty="0">
                <a:latin typeface="Arial" panose="020B0604020202020204" pitchFamily="34" charset="0"/>
                <a:cs typeface="Arial" panose="020B0604020202020204" pitchFamily="34" charset="0"/>
              </a:rPr>
              <a:t>2.	La propuesta que acompaña al presente estudio debe ser experimentada como plan piloto a nivel de la  concentración deportiva de Pichincha y esperemos que a posteriori se pueda aplicar y determinar programas metodológicos básicos, donde se cultive hábitos de utilización adecuada de la técnica correcta a fin de disminuir el bajo nivel técnico de  esta técnicas.</a:t>
            </a:r>
          </a:p>
          <a:p>
            <a:endParaRPr lang="es-EC" dirty="0"/>
          </a:p>
        </p:txBody>
      </p:sp>
    </p:spTree>
    <p:extLst>
      <p:ext uri="{BB962C8B-B14F-4D97-AF65-F5344CB8AC3E}">
        <p14:creationId xmlns:p14="http://schemas.microsoft.com/office/powerpoint/2010/main" val="1982657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C" sz="2800" b="1" dirty="0" smtClean="0">
                <a:solidFill>
                  <a:schemeClr val="tx1"/>
                </a:solidFill>
              </a:rPr>
              <a:t>IDENTIFICACIÓN DEL PROBLEMA </a:t>
            </a:r>
            <a:endParaRPr lang="es-EC" sz="2800" b="1" dirty="0">
              <a:solidFill>
                <a:schemeClr val="tx1"/>
              </a:solidFill>
            </a:endParaRPr>
          </a:p>
        </p:txBody>
      </p:sp>
      <p:sp>
        <p:nvSpPr>
          <p:cNvPr id="3" name="2 Marcador de contenido"/>
          <p:cNvSpPr>
            <a:spLocks noGrp="1"/>
          </p:cNvSpPr>
          <p:nvPr>
            <p:ph idx="1"/>
          </p:nvPr>
        </p:nvSpPr>
        <p:spPr>
          <a:xfrm>
            <a:off x="467544" y="1628800"/>
            <a:ext cx="8229600" cy="2260848"/>
          </a:xfrm>
          <a:blipFill>
            <a:blip r:embed="rId3"/>
            <a:tile tx="0" ty="0" sx="100000" sy="100000" flip="none" algn="tl"/>
          </a:blipFill>
          <a:ln w="76200">
            <a:solidFill>
              <a:schemeClr val="accent6">
                <a:lumMod val="60000"/>
                <a:lumOff val="40000"/>
              </a:schemeClr>
            </a:solidFill>
          </a:ln>
        </p:spPr>
        <p:style>
          <a:lnRef idx="1">
            <a:schemeClr val="accent5"/>
          </a:lnRef>
          <a:fillRef idx="2">
            <a:schemeClr val="accent5"/>
          </a:fillRef>
          <a:effectRef idx="1">
            <a:schemeClr val="accent5"/>
          </a:effectRef>
          <a:fontRef idx="minor">
            <a:schemeClr val="dk1"/>
          </a:fontRef>
        </p:style>
        <p:txBody>
          <a:bodyPr/>
          <a:lstStyle/>
          <a:p>
            <a:pPr marL="0" indent="0">
              <a:buNone/>
            </a:pPr>
            <a:r>
              <a:rPr lang="es-EC" dirty="0" smtClean="0"/>
              <a:t>FALTA DE UN </a:t>
            </a:r>
            <a:r>
              <a:rPr lang="es-EC" dirty="0" smtClean="0"/>
              <a:t>PROGRAMA PARA LA UTILISACION DE JERCICIOS ESPECIFICOS DE FUERZA DE PIERNAS EN LA TECNICA DE ARRANQUE DEL LEVANTAMIENTO DE PESAS </a:t>
            </a:r>
            <a:endParaRPr lang="es-EC" dirty="0"/>
          </a:p>
        </p:txBody>
      </p:sp>
      <p:graphicFrame>
        <p:nvGraphicFramePr>
          <p:cNvPr id="4" name="3 Diagrama"/>
          <p:cNvGraphicFramePr/>
          <p:nvPr>
            <p:extLst>
              <p:ext uri="{D42A27DB-BD31-4B8C-83A1-F6EECF244321}">
                <p14:modId xmlns:p14="http://schemas.microsoft.com/office/powerpoint/2010/main" val="709621930"/>
              </p:ext>
            </p:extLst>
          </p:nvPr>
        </p:nvGraphicFramePr>
        <p:xfrm>
          <a:off x="1403648" y="4077072"/>
          <a:ext cx="7128792" cy="22480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39558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a:t>	PROPUESTA ALTERNATIVA</a:t>
            </a:r>
          </a:p>
        </p:txBody>
      </p:sp>
      <p:sp>
        <p:nvSpPr>
          <p:cNvPr id="3" name="2 Marcador de contenido"/>
          <p:cNvSpPr>
            <a:spLocks noGrp="1"/>
          </p:cNvSpPr>
          <p:nvPr>
            <p:ph idx="1"/>
          </p:nvPr>
        </p:nvSpPr>
        <p:spPr>
          <a:blipFill>
            <a:blip r:embed="rId3"/>
            <a:tile tx="0" ty="0" sx="100000" sy="100000" flip="none" algn="tl"/>
          </a:blipFill>
        </p:spPr>
        <p:txBody>
          <a:bodyPr>
            <a:normAutofit fontScale="92500" lnSpcReduction="10000"/>
          </a:bodyPr>
          <a:lstStyle/>
          <a:p>
            <a:pPr marL="0" indent="0">
              <a:buNone/>
            </a:pPr>
            <a:r>
              <a:rPr lang="es-EC" dirty="0"/>
              <a:t>UBICACIÓN</a:t>
            </a:r>
          </a:p>
          <a:p>
            <a:r>
              <a:rPr lang="es-EC" dirty="0"/>
              <a:t>	La concentración deportiva de Pichincha, se encuentra ubicado en el cantón Quito, provincia pichincha, urbanización Rumiñahui.</a:t>
            </a:r>
          </a:p>
          <a:p>
            <a:pPr marL="0" indent="0">
              <a:buNone/>
            </a:pPr>
            <a:r>
              <a:rPr lang="es-EC" dirty="0"/>
              <a:t>POBLACIÓN</a:t>
            </a:r>
          </a:p>
          <a:p>
            <a:r>
              <a:rPr lang="es-EC" dirty="0"/>
              <a:t>	 La concentración deportiva de Pichincha en el deporte de Levantamiento de pesas tiene una totalidad de 40 pesistas que practican la técnica de Arranque y 30 que practican la técnica de Embrión.</a:t>
            </a:r>
          </a:p>
          <a:p>
            <a:endParaRPr lang="es-EC" dirty="0"/>
          </a:p>
        </p:txBody>
      </p:sp>
    </p:spTree>
    <p:extLst>
      <p:ext uri="{BB962C8B-B14F-4D97-AF65-F5344CB8AC3E}">
        <p14:creationId xmlns:p14="http://schemas.microsoft.com/office/powerpoint/2010/main" val="2885359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a:t>	NATURALEZA DEL PROYECTO</a:t>
            </a:r>
          </a:p>
        </p:txBody>
      </p:sp>
      <p:sp>
        <p:nvSpPr>
          <p:cNvPr id="3" name="2 Marcador de contenido"/>
          <p:cNvSpPr>
            <a:spLocks noGrp="1"/>
          </p:cNvSpPr>
          <p:nvPr>
            <p:ph idx="1"/>
          </p:nvPr>
        </p:nvSpPr>
        <p:spPr>
          <a:blipFill>
            <a:blip r:embed="rId3"/>
            <a:tile tx="0" ty="0" sx="100000" sy="100000" flip="none" algn="tl"/>
          </a:blipFill>
        </p:spPr>
        <p:txBody>
          <a:bodyPr/>
          <a:lstStyle/>
          <a:p>
            <a:r>
              <a:rPr lang="es-EC" dirty="0"/>
              <a:t>DESCRIPCIÓN</a:t>
            </a:r>
          </a:p>
          <a:p>
            <a:pPr marL="0" indent="0">
              <a:buNone/>
            </a:pPr>
            <a:r>
              <a:rPr lang="es-EC" dirty="0"/>
              <a:t>	El presente proyecto busca brindar las herramientas necesarias para que los  pesistas utilicen  ejercicios específicos de fuerza de piernas  en la técnica del arranque del levantamiento de pesas, para poder mejorar sus resultados.</a:t>
            </a:r>
          </a:p>
          <a:p>
            <a:endParaRPr lang="es-EC" dirty="0"/>
          </a:p>
        </p:txBody>
      </p:sp>
    </p:spTree>
    <p:extLst>
      <p:ext uri="{BB962C8B-B14F-4D97-AF65-F5344CB8AC3E}">
        <p14:creationId xmlns:p14="http://schemas.microsoft.com/office/powerpoint/2010/main" val="16110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a:t>OBJETIVOS</a:t>
            </a:r>
          </a:p>
        </p:txBody>
      </p:sp>
      <p:sp>
        <p:nvSpPr>
          <p:cNvPr id="3" name="2 Marcador de contenido"/>
          <p:cNvSpPr>
            <a:spLocks noGrp="1"/>
          </p:cNvSpPr>
          <p:nvPr>
            <p:ph idx="1"/>
          </p:nvPr>
        </p:nvSpPr>
        <p:spPr>
          <a:blipFill>
            <a:blip r:embed="rId3"/>
            <a:tile tx="0" ty="0" sx="100000" sy="100000" flip="none" algn="tl"/>
          </a:blipFill>
        </p:spPr>
        <p:txBody>
          <a:bodyPr/>
          <a:lstStyle/>
          <a:p>
            <a:r>
              <a:rPr lang="es-EC" dirty="0"/>
              <a:t>GENERAL</a:t>
            </a:r>
          </a:p>
          <a:p>
            <a:pPr marL="0" indent="0">
              <a:buNone/>
            </a:pPr>
            <a:r>
              <a:rPr lang="es-EC" dirty="0"/>
              <a:t>Desarrollar ejercicios específicos de fuerza de piernas  para el mejoramiento de la técnica de arranque en el levantamiento de pesas.</a:t>
            </a:r>
          </a:p>
          <a:p>
            <a:endParaRPr lang="es-EC" dirty="0"/>
          </a:p>
        </p:txBody>
      </p:sp>
    </p:spTree>
    <p:extLst>
      <p:ext uri="{BB962C8B-B14F-4D97-AF65-F5344CB8AC3E}">
        <p14:creationId xmlns:p14="http://schemas.microsoft.com/office/powerpoint/2010/main" val="2875890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smtClean="0"/>
              <a:t>OBJETIVO ESPECÍFICOS</a:t>
            </a:r>
            <a:endParaRPr lang="es-EC" dirty="0"/>
          </a:p>
        </p:txBody>
      </p:sp>
      <p:sp>
        <p:nvSpPr>
          <p:cNvPr id="3" name="2 Marcador de contenido"/>
          <p:cNvSpPr>
            <a:spLocks noGrp="1"/>
          </p:cNvSpPr>
          <p:nvPr>
            <p:ph idx="1"/>
          </p:nvPr>
        </p:nvSpPr>
        <p:spPr>
          <a:blipFill>
            <a:blip r:embed="rId3"/>
            <a:tile tx="0" ty="0" sx="100000" sy="100000" flip="none" algn="tl"/>
          </a:blipFill>
        </p:spPr>
        <p:txBody>
          <a:bodyPr>
            <a:normAutofit fontScale="92500"/>
          </a:bodyPr>
          <a:lstStyle/>
          <a:p>
            <a:pPr marL="0" indent="0">
              <a:buNone/>
            </a:pPr>
            <a:r>
              <a:rPr lang="es-EC" dirty="0"/>
              <a:t>•	Aplicar la metodología correcta en la enseñanza-aprendizaje de la  técnica de arranque. </a:t>
            </a:r>
          </a:p>
          <a:p>
            <a:pPr marL="0" indent="0">
              <a:buNone/>
            </a:pPr>
            <a:r>
              <a:rPr lang="es-EC" dirty="0"/>
              <a:t>•	Desarrollar la fuerza de piernas. </a:t>
            </a:r>
          </a:p>
          <a:p>
            <a:pPr marL="0" indent="0">
              <a:buNone/>
            </a:pPr>
            <a:r>
              <a:rPr lang="es-EC" dirty="0"/>
              <a:t>•	Lograr mejores resultados en las competencias nacionales.</a:t>
            </a:r>
          </a:p>
          <a:p>
            <a:pPr marL="0" indent="0">
              <a:buNone/>
            </a:pPr>
            <a:r>
              <a:rPr lang="es-EC" dirty="0"/>
              <a:t>•	Inculcar en los  deportistas el amor al trabajo deportivo, la constancia en el deseo de alcanzar las metas, las relaciones éticas con los compañeros, la puntualidad y la postura.</a:t>
            </a:r>
          </a:p>
          <a:p>
            <a:endParaRPr lang="es-EC" dirty="0"/>
          </a:p>
        </p:txBody>
      </p:sp>
    </p:spTree>
    <p:extLst>
      <p:ext uri="{BB962C8B-B14F-4D97-AF65-F5344CB8AC3E}">
        <p14:creationId xmlns:p14="http://schemas.microsoft.com/office/powerpoint/2010/main" val="3755545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smtClean="0"/>
              <a:t>PLAN </a:t>
            </a:r>
            <a:r>
              <a:rPr lang="es-EC" dirty="0"/>
              <a:t>DE TRABAJO </a:t>
            </a:r>
          </a:p>
        </p:txBody>
      </p:sp>
      <p:sp>
        <p:nvSpPr>
          <p:cNvPr id="3" name="2 Marcador de contenido"/>
          <p:cNvSpPr>
            <a:spLocks noGrp="1"/>
          </p:cNvSpPr>
          <p:nvPr>
            <p:ph idx="1"/>
          </p:nvPr>
        </p:nvSpPr>
        <p:spPr>
          <a:blipFill>
            <a:blip r:embed="rId3"/>
            <a:tile tx="0" ty="0" sx="100000" sy="100000" flip="none" algn="tl"/>
          </a:blipFill>
        </p:spPr>
        <p:txBody>
          <a:bodyPr/>
          <a:lstStyle/>
          <a:p>
            <a:r>
              <a:rPr lang="es-EC" dirty="0"/>
              <a:t>Las actividades se desarrollaran en la sede del complejo deportivo,  durante todo el año competitivo que comprende doce meses.</a:t>
            </a:r>
          </a:p>
        </p:txBody>
      </p:sp>
    </p:spTree>
    <p:extLst>
      <p:ext uri="{BB962C8B-B14F-4D97-AF65-F5344CB8AC3E}">
        <p14:creationId xmlns:p14="http://schemas.microsoft.com/office/powerpoint/2010/main" val="2757120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normAutofit fontScale="90000"/>
          </a:bodyPr>
          <a:lstStyle/>
          <a:p>
            <a:r>
              <a:rPr lang="es-EC" dirty="0" smtClean="0"/>
              <a:t> </a:t>
            </a:r>
            <a:r>
              <a:rPr lang="es-EC" dirty="0"/>
              <a:t>EJERCICIOS DE PREPARACIÓN </a:t>
            </a:r>
            <a:r>
              <a:rPr lang="es-EC" dirty="0" smtClean="0"/>
              <a:t>FÍSICA FUERZA DE PIERNAS:</a:t>
            </a:r>
            <a:endParaRPr lang="es-EC" dirty="0"/>
          </a:p>
        </p:txBody>
      </p:sp>
      <p:sp>
        <p:nvSpPr>
          <p:cNvPr id="3" name="2 Marcador de contenido"/>
          <p:cNvSpPr>
            <a:spLocks noGrp="1"/>
          </p:cNvSpPr>
          <p:nvPr>
            <p:ph idx="1"/>
          </p:nvPr>
        </p:nvSpPr>
        <p:spPr>
          <a:blipFill>
            <a:blip r:embed="rId3"/>
            <a:tile tx="0" ty="0" sx="100000" sy="100000" flip="none" algn="tl"/>
          </a:blipFill>
        </p:spPr>
        <p:txBody>
          <a:bodyPr/>
          <a:lstStyle/>
          <a:p>
            <a:pPr marL="0" indent="0">
              <a:buNone/>
            </a:pPr>
            <a:r>
              <a:rPr lang="es-EC" dirty="0"/>
              <a:t>•	Ejercicios entre 15 a 20 repeticiones con peso relativamente bajo a la máxima (30-40%).</a:t>
            </a:r>
          </a:p>
          <a:p>
            <a:pPr marL="0" indent="0">
              <a:buNone/>
            </a:pPr>
            <a:r>
              <a:rPr lang="es-EC" dirty="0"/>
              <a:t>•	Elevación y transporte de carga.</a:t>
            </a:r>
          </a:p>
          <a:p>
            <a:pPr marL="0" indent="0">
              <a:buNone/>
            </a:pPr>
            <a:r>
              <a:rPr lang="es-EC" dirty="0"/>
              <a:t>•	Ejercicios de  traslados con pesos </a:t>
            </a:r>
          </a:p>
          <a:p>
            <a:pPr marL="0" indent="0">
              <a:buNone/>
            </a:pPr>
            <a:r>
              <a:rPr lang="es-EC" dirty="0"/>
              <a:t>•	Arrastres.</a:t>
            </a:r>
          </a:p>
          <a:p>
            <a:pPr marL="0" indent="0">
              <a:buNone/>
            </a:pPr>
            <a:r>
              <a:rPr lang="es-EC" dirty="0"/>
              <a:t>•	</a:t>
            </a:r>
            <a:r>
              <a:rPr lang="es-EC" dirty="0" smtClean="0"/>
              <a:t>Saltos buscando altura ( potencia).</a:t>
            </a:r>
            <a:endParaRPr lang="es-EC" dirty="0"/>
          </a:p>
          <a:p>
            <a:pPr marL="0" indent="0">
              <a:buNone/>
            </a:pPr>
            <a:r>
              <a:rPr lang="es-EC" dirty="0"/>
              <a:t>•	</a:t>
            </a:r>
            <a:r>
              <a:rPr lang="es-EC" dirty="0" smtClean="0"/>
              <a:t>cuclillas con pesas </a:t>
            </a:r>
            <a:endParaRPr lang="es-EC" dirty="0"/>
          </a:p>
        </p:txBody>
      </p:sp>
    </p:spTree>
    <p:extLst>
      <p:ext uri="{BB962C8B-B14F-4D97-AF65-F5344CB8AC3E}">
        <p14:creationId xmlns:p14="http://schemas.microsoft.com/office/powerpoint/2010/main" val="1513676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normAutofit fontScale="90000"/>
          </a:bodyPr>
          <a:lstStyle/>
          <a:p>
            <a:r>
              <a:rPr lang="es-EC" dirty="0" smtClean="0"/>
              <a:t>EJERCICIOS </a:t>
            </a:r>
            <a:r>
              <a:rPr lang="es-EC" dirty="0"/>
              <a:t>AUXILIARES  PARA LA TECNICA DE ARRANQUE </a:t>
            </a:r>
          </a:p>
        </p:txBody>
      </p:sp>
      <p:sp>
        <p:nvSpPr>
          <p:cNvPr id="3" name="2 Marcador de contenido"/>
          <p:cNvSpPr>
            <a:spLocks noGrp="1"/>
          </p:cNvSpPr>
          <p:nvPr>
            <p:ph idx="1"/>
          </p:nvPr>
        </p:nvSpPr>
        <p:spPr>
          <a:blipFill>
            <a:blip r:embed="rId3"/>
            <a:tile tx="0" ty="0" sx="100000" sy="100000" flip="none" algn="tl"/>
          </a:blipFill>
        </p:spPr>
        <p:txBody>
          <a:bodyPr/>
          <a:lstStyle/>
          <a:p>
            <a:pPr marL="0" indent="0">
              <a:buNone/>
            </a:pPr>
            <a:r>
              <a:rPr lang="es-EC" dirty="0"/>
              <a:t>•	Posición inicial del (Arranque)</a:t>
            </a:r>
          </a:p>
          <a:p>
            <a:pPr marL="0" indent="0">
              <a:buNone/>
            </a:pPr>
            <a:r>
              <a:rPr lang="es-EC" dirty="0"/>
              <a:t>•	Arranque de fuerza</a:t>
            </a:r>
          </a:p>
          <a:p>
            <a:pPr marL="0" indent="0">
              <a:buNone/>
            </a:pPr>
            <a:r>
              <a:rPr lang="es-EC" dirty="0"/>
              <a:t>•	Arranque colgante</a:t>
            </a:r>
          </a:p>
          <a:p>
            <a:pPr marL="0" indent="0">
              <a:buNone/>
            </a:pPr>
            <a:r>
              <a:rPr lang="es-EC" dirty="0"/>
              <a:t>•	Arranque desde el piso </a:t>
            </a:r>
          </a:p>
          <a:p>
            <a:endParaRPr lang="es-EC" dirty="0"/>
          </a:p>
        </p:txBody>
      </p:sp>
    </p:spTree>
    <p:extLst>
      <p:ext uri="{BB962C8B-B14F-4D97-AF65-F5344CB8AC3E}">
        <p14:creationId xmlns:p14="http://schemas.microsoft.com/office/powerpoint/2010/main" val="4034610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normAutofit fontScale="90000"/>
          </a:bodyPr>
          <a:lstStyle/>
          <a:p>
            <a:r>
              <a:rPr lang="es-EC" dirty="0"/>
              <a:t>	BASES EN LAS QUE SE SUSTENTA LA PROPUESTA DEL PLAN</a:t>
            </a:r>
          </a:p>
        </p:txBody>
      </p:sp>
      <p:sp>
        <p:nvSpPr>
          <p:cNvPr id="3" name="2 Marcador de contenido"/>
          <p:cNvSpPr>
            <a:spLocks noGrp="1"/>
          </p:cNvSpPr>
          <p:nvPr>
            <p:ph idx="1"/>
          </p:nvPr>
        </p:nvSpPr>
        <p:spPr>
          <a:blipFill>
            <a:blip r:embed="rId3"/>
            <a:tile tx="0" ty="0" sx="100000" sy="100000" flip="none" algn="tl"/>
          </a:blipFill>
        </p:spPr>
        <p:txBody>
          <a:bodyPr>
            <a:normAutofit fontScale="92500" lnSpcReduction="10000"/>
          </a:bodyPr>
          <a:lstStyle/>
          <a:p>
            <a:r>
              <a:rPr lang="es-EC" dirty="0"/>
              <a:t>Una vez analizados los resultados del diagnóstico se pudo confeccionar el plan de actividades físicas -técnico a ofertar a la población objeto de estudio. El mismo ha sido elaborado partiendo, en primer lugar, de las necesidades de la  utilización de ejercicios específicos de fuerza de piernas  en la técnica del arranque del levantamiento de pesas en deportistas de 14-16 años y sobre la base de la flexibilidad y variedad y equilibrio de las actividades planificadas</a:t>
            </a:r>
          </a:p>
        </p:txBody>
      </p:sp>
    </p:spTree>
    <p:extLst>
      <p:ext uri="{BB962C8B-B14F-4D97-AF65-F5344CB8AC3E}">
        <p14:creationId xmlns:p14="http://schemas.microsoft.com/office/powerpoint/2010/main" val="3958041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1475656" y="764704"/>
            <a:ext cx="6624736" cy="3240360"/>
          </a:xfrm>
          <a:prstGeom prst="ellipse">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en-US" sz="3200" b="1" dirty="0" smtClean="0">
                <a:solidFill>
                  <a:schemeClr val="tx1"/>
                </a:solidFill>
              </a:rPr>
              <a:t>SIEMPRE VAMOS A LLEGAR A DONDE QUEREMOS, SI SABEMOS LO QUE QUEREMOS</a:t>
            </a:r>
            <a:endParaRPr lang="en-US" sz="3200" b="1" dirty="0">
              <a:solidFill>
                <a:schemeClr val="tx1"/>
              </a:solidFill>
            </a:endParaRPr>
          </a:p>
        </p:txBody>
      </p:sp>
      <p:sp>
        <p:nvSpPr>
          <p:cNvPr id="3" name="2 CuadroTexto"/>
          <p:cNvSpPr txBox="1"/>
          <p:nvPr/>
        </p:nvSpPr>
        <p:spPr>
          <a:xfrm>
            <a:off x="4283968" y="4437112"/>
            <a:ext cx="1368152"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1" dirty="0" smtClean="0"/>
              <a:t>GRACIAS </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blipFill>
            <a:blip r:embed="rId2"/>
            <a:tile tx="0" ty="0" sx="100000" sy="100000" flip="none" algn="tl"/>
          </a:blipFill>
        </p:spPr>
        <p:txBody>
          <a:bodyPr>
            <a:normAutofit/>
          </a:bodyPr>
          <a:lstStyle/>
          <a:p>
            <a:r>
              <a:rPr lang="es-MX" sz="2800" b="1" dirty="0" smtClean="0"/>
              <a:t>PROBLEMA CIENTIFICO</a:t>
            </a:r>
            <a:endParaRPr lang="es-EC" sz="2800" dirty="0"/>
          </a:p>
        </p:txBody>
      </p:sp>
      <p:sp>
        <p:nvSpPr>
          <p:cNvPr id="3" name="2 Marcador de contenido"/>
          <p:cNvSpPr>
            <a:spLocks noGrp="1"/>
          </p:cNvSpPr>
          <p:nvPr>
            <p:ph idx="1"/>
          </p:nvPr>
        </p:nvSpPr>
        <p:spPr>
          <a:xfrm>
            <a:off x="539552" y="1196752"/>
            <a:ext cx="8229600" cy="3528392"/>
          </a:xfrm>
          <a:blipFill>
            <a:blip r:embed="rId3"/>
            <a:tile tx="0" ty="0" sx="100000" sy="100000" flip="none" algn="tl"/>
          </a:blipFill>
          <a:ln w="38100">
            <a:solidFill>
              <a:schemeClr val="accent5">
                <a:lumMod val="75000"/>
              </a:schemeClr>
            </a:solidFill>
          </a:ln>
        </p:spPr>
        <p:style>
          <a:lnRef idx="1">
            <a:schemeClr val="accent3"/>
          </a:lnRef>
          <a:fillRef idx="1001">
            <a:schemeClr val="lt2"/>
          </a:fillRef>
          <a:effectRef idx="1">
            <a:schemeClr val="accent3"/>
          </a:effectRef>
          <a:fontRef idx="minor">
            <a:schemeClr val="dk1"/>
          </a:fontRef>
        </p:style>
        <p:txBody>
          <a:bodyPr>
            <a:noAutofit/>
          </a:bodyPr>
          <a:lstStyle/>
          <a:p>
            <a:pPr marL="0" indent="0">
              <a:buNone/>
            </a:pPr>
            <a:r>
              <a:rPr lang="es-EC" sz="3600" dirty="0"/>
              <a:t>¿Cómo contribuir a la  utilización de ejercicios específicos de fuerza de piernas  en la técnica del arranque del levantamiento de pesas en deportistas de 14-16 años?</a:t>
            </a:r>
            <a:endParaRPr lang="es-EC" sz="3600" dirty="0"/>
          </a:p>
        </p:txBody>
      </p:sp>
    </p:spTree>
    <p:extLst>
      <p:ext uri="{BB962C8B-B14F-4D97-AF65-F5344CB8AC3E}">
        <p14:creationId xmlns:p14="http://schemas.microsoft.com/office/powerpoint/2010/main" val="360771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lstStyle/>
          <a:p>
            <a:r>
              <a:rPr lang="es-EC" dirty="0" smtClean="0"/>
              <a:t>OBJETIVO GENERAL</a:t>
            </a:r>
            <a:endParaRPr lang="es-EC" dirty="0"/>
          </a:p>
        </p:txBody>
      </p:sp>
      <p:sp>
        <p:nvSpPr>
          <p:cNvPr id="3" name="2 Marcador de contenido"/>
          <p:cNvSpPr>
            <a:spLocks noGrp="1"/>
          </p:cNvSpPr>
          <p:nvPr>
            <p:ph idx="1"/>
          </p:nvPr>
        </p:nvSpPr>
        <p:spPr/>
        <p:txBody>
          <a:bodyPr/>
          <a:lstStyle/>
          <a:p>
            <a:r>
              <a:rPr lang="es-EC" dirty="0"/>
              <a:t>Determinar la  utilización de ejercicios específicos de  fuerza de piernas   en la técnica del arranque del  levantamiento de pesas en deportistas de 14-16 años.</a:t>
            </a:r>
          </a:p>
        </p:txBody>
      </p:sp>
    </p:spTree>
    <p:extLst>
      <p:ext uri="{BB962C8B-B14F-4D97-AF65-F5344CB8AC3E}">
        <p14:creationId xmlns:p14="http://schemas.microsoft.com/office/powerpoint/2010/main" val="1516976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360040"/>
          </a:xfrm>
          <a:blipFill>
            <a:blip r:embed="rId2"/>
            <a:tile tx="0" ty="0" sx="100000" sy="100000" flip="none" algn="tl"/>
          </a:blipFill>
        </p:spPr>
        <p:txBody>
          <a:bodyPr>
            <a:noAutofit/>
          </a:bodyPr>
          <a:lstStyle/>
          <a:p>
            <a:r>
              <a:rPr lang="es-MX" sz="2400" b="1" dirty="0" smtClean="0"/>
              <a:t/>
            </a:r>
            <a:br>
              <a:rPr lang="es-MX" sz="2400" b="1" dirty="0" smtClean="0"/>
            </a:br>
            <a:r>
              <a:rPr lang="es-MX" sz="2400" b="1" dirty="0" smtClean="0"/>
              <a:t>OBJETIVOS ESPECÍFICOS </a:t>
            </a:r>
            <a:r>
              <a:rPr lang="es-EC" sz="2400" dirty="0" smtClean="0"/>
              <a:t/>
            </a:r>
            <a:br>
              <a:rPr lang="es-EC" sz="2400" dirty="0" smtClean="0"/>
            </a:br>
            <a:endParaRPr lang="es-EC" sz="2400" dirty="0"/>
          </a:p>
        </p:txBody>
      </p:sp>
      <p:sp>
        <p:nvSpPr>
          <p:cNvPr id="3" name="2 Marcador de contenido"/>
          <p:cNvSpPr>
            <a:spLocks noGrp="1"/>
          </p:cNvSpPr>
          <p:nvPr>
            <p:ph idx="1"/>
          </p:nvPr>
        </p:nvSpPr>
        <p:spPr>
          <a:xfrm>
            <a:off x="539552" y="908720"/>
            <a:ext cx="8229600" cy="5472608"/>
          </a:xfrm>
          <a:blipFill>
            <a:blip r:embed="rId3"/>
            <a:tile tx="0" ty="0" sx="100000" sy="100000" flip="none" algn="tl"/>
          </a:blipFill>
          <a:ln w="28575">
            <a:solidFill>
              <a:schemeClr val="accent5">
                <a:lumMod val="75000"/>
              </a:schemeClr>
            </a:solidFill>
          </a:ln>
        </p:spPr>
        <p:style>
          <a:lnRef idx="0">
            <a:scrgbClr r="0" g="0" b="0"/>
          </a:lnRef>
          <a:fillRef idx="1001">
            <a:schemeClr val="lt2"/>
          </a:fillRef>
          <a:effectRef idx="0">
            <a:scrgbClr r="0" g="0" b="0"/>
          </a:effectRef>
          <a:fontRef idx="major"/>
        </p:style>
        <p:txBody>
          <a:bodyPr>
            <a:normAutofit lnSpcReduction="10000"/>
          </a:bodyPr>
          <a:lstStyle/>
          <a:p>
            <a:pPr marL="0" lvl="0" indent="0" algn="just">
              <a:buNone/>
            </a:pPr>
            <a:r>
              <a:rPr lang="es-EC" dirty="0"/>
              <a:t>•Determinar el uso de ejercicios específicos de fuerza de pierna  en los atletas de levantamiento de pesas para la técnica de  arranque.</a:t>
            </a:r>
            <a:endParaRPr lang="es-EC" dirty="0" smtClean="0"/>
          </a:p>
          <a:p>
            <a:pPr lvl="0" algn="just"/>
            <a:endParaRPr lang="es-ES" dirty="0" smtClean="0"/>
          </a:p>
          <a:p>
            <a:pPr lvl="0" algn="just"/>
            <a:r>
              <a:rPr lang="es-EC" dirty="0" smtClean="0"/>
              <a:t>Evaluar </a:t>
            </a:r>
            <a:r>
              <a:rPr lang="es-EC" dirty="0"/>
              <a:t>la técnica del </a:t>
            </a:r>
            <a:r>
              <a:rPr lang="es-EC" dirty="0" smtClean="0"/>
              <a:t>arranque.</a:t>
            </a:r>
          </a:p>
          <a:p>
            <a:pPr lvl="0" algn="just"/>
            <a:r>
              <a:rPr lang="es-EC" dirty="0"/>
              <a:t>Correlacionar la fuerza de piernas  con la técnica del </a:t>
            </a:r>
            <a:r>
              <a:rPr lang="es-EC" dirty="0" smtClean="0"/>
              <a:t>arranque.</a:t>
            </a:r>
          </a:p>
          <a:p>
            <a:pPr lvl="0" algn="just"/>
            <a:r>
              <a:rPr lang="es-EC" dirty="0"/>
              <a:t>Proponer ejercicios específicos de  fuerza de piernas  para el mejoramiento de la técnica del arranque del  levantamiento de pesas en deportistas de 14-16 años.</a:t>
            </a:r>
            <a:endParaRPr lang="es-EC" dirty="0"/>
          </a:p>
        </p:txBody>
      </p:sp>
    </p:spTree>
    <p:extLst>
      <p:ext uri="{BB962C8B-B14F-4D97-AF65-F5344CB8AC3E}">
        <p14:creationId xmlns:p14="http://schemas.microsoft.com/office/powerpoint/2010/main" val="185759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HIPOTESIS DE LA INVESTIGACION </a:t>
            </a:r>
            <a:endParaRPr lang="es-EC" dirty="0"/>
          </a:p>
        </p:txBody>
      </p:sp>
      <p:sp>
        <p:nvSpPr>
          <p:cNvPr id="3" name="2 Marcador de contenido"/>
          <p:cNvSpPr>
            <a:spLocks noGrp="1"/>
          </p:cNvSpPr>
          <p:nvPr>
            <p:ph idx="1"/>
          </p:nvPr>
        </p:nvSpPr>
        <p:spPr>
          <a:blipFill>
            <a:blip r:embed="rId2"/>
            <a:tile tx="0" ty="0" sx="100000" sy="100000" flip="none" algn="tl"/>
          </a:blipFill>
        </p:spPr>
        <p:txBody>
          <a:bodyPr/>
          <a:lstStyle/>
          <a:p>
            <a:r>
              <a:rPr lang="es-EC" dirty="0"/>
              <a:t>Hi. Los ejercicios  específicos   de  fuerza de piernas mejoran la técnica de  arranque  en los atletas de 14-16 años del deporte levantamiento de pesas. </a:t>
            </a:r>
          </a:p>
          <a:p>
            <a:r>
              <a:rPr lang="es-EC" dirty="0"/>
              <a:t>Ho. Los ejercicios  específicos   de  fuerza de piernas no  mejoran la técnica de  arranque  en los atletas de 14-16 años del deporte levantamiento de pesas</a:t>
            </a:r>
          </a:p>
          <a:p>
            <a:endParaRPr lang="es-EC" dirty="0"/>
          </a:p>
        </p:txBody>
      </p:sp>
    </p:spTree>
    <p:extLst>
      <p:ext uri="{BB962C8B-B14F-4D97-AF65-F5344CB8AC3E}">
        <p14:creationId xmlns:p14="http://schemas.microsoft.com/office/powerpoint/2010/main" val="171762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MX" sz="3200" b="1" dirty="0" smtClean="0"/>
              <a:t>VARIABLES DE INVESTIGACIÓN</a:t>
            </a:r>
            <a:endParaRPr lang="es-EC" sz="3200" dirty="0"/>
          </a:p>
        </p:txBody>
      </p:sp>
      <p:sp>
        <p:nvSpPr>
          <p:cNvPr id="3" name="2 Marcador de contenido"/>
          <p:cNvSpPr>
            <a:spLocks noGrp="1"/>
          </p:cNvSpPr>
          <p:nvPr>
            <p:ph idx="1"/>
          </p:nvPr>
        </p:nvSpPr>
        <p:spPr>
          <a:xfrm>
            <a:off x="467544" y="3717032"/>
            <a:ext cx="8229600" cy="2908920"/>
          </a:xfrm>
        </p:spPr>
        <p:txBody>
          <a:bodyPr>
            <a:normAutofit/>
          </a:bodyPr>
          <a:lstStyle/>
          <a:p>
            <a:pPr marL="0" indent="0">
              <a:lnSpc>
                <a:spcPct val="150000"/>
              </a:lnSpc>
              <a:buNone/>
            </a:pPr>
            <a:endParaRPr lang="es-MX" dirty="0" smtClean="0"/>
          </a:p>
          <a:p>
            <a:endParaRPr lang="es-EC" dirty="0"/>
          </a:p>
        </p:txBody>
      </p:sp>
      <p:graphicFrame>
        <p:nvGraphicFramePr>
          <p:cNvPr id="4" name="3 Diagrama"/>
          <p:cNvGraphicFramePr/>
          <p:nvPr>
            <p:extLst>
              <p:ext uri="{D42A27DB-BD31-4B8C-83A1-F6EECF244321}">
                <p14:modId xmlns:p14="http://schemas.microsoft.com/office/powerpoint/2010/main" val="2210606088"/>
              </p:ext>
            </p:extLst>
          </p:nvPr>
        </p:nvGraphicFramePr>
        <p:xfrm>
          <a:off x="539552" y="1916832"/>
          <a:ext cx="8208912" cy="3544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2120838" y="1229410"/>
            <a:ext cx="1976823" cy="589072"/>
          </a:xfrm>
          <a:prstGeom prst="rect">
            <a:avLst/>
          </a:prstGeom>
        </p:spPr>
        <p:txBody>
          <a:bodyPr wrap="none">
            <a:spAutoFit/>
          </a:bodyPr>
          <a:lstStyle/>
          <a:p>
            <a:pPr>
              <a:lnSpc>
                <a:spcPct val="150000"/>
              </a:lnSpc>
            </a:pPr>
            <a:r>
              <a:rPr lang="es-MX" sz="2400" b="1" dirty="0" smtClean="0">
                <a:solidFill>
                  <a:schemeClr val="accent6">
                    <a:lumMod val="50000"/>
                  </a:schemeClr>
                </a:solidFill>
              </a:rPr>
              <a:t>DEPENDIENTE</a:t>
            </a:r>
          </a:p>
        </p:txBody>
      </p:sp>
      <p:sp>
        <p:nvSpPr>
          <p:cNvPr id="6" name="5 Rectángulo"/>
          <p:cNvSpPr/>
          <p:nvPr/>
        </p:nvSpPr>
        <p:spPr>
          <a:xfrm>
            <a:off x="6084168" y="1229410"/>
            <a:ext cx="2260555" cy="589072"/>
          </a:xfrm>
          <a:prstGeom prst="rect">
            <a:avLst/>
          </a:prstGeom>
        </p:spPr>
        <p:txBody>
          <a:bodyPr wrap="none">
            <a:spAutoFit/>
          </a:bodyPr>
          <a:lstStyle/>
          <a:p>
            <a:pPr>
              <a:lnSpc>
                <a:spcPct val="150000"/>
              </a:lnSpc>
            </a:pPr>
            <a:r>
              <a:rPr lang="es-MX" sz="2400" b="1" dirty="0" smtClean="0">
                <a:solidFill>
                  <a:schemeClr val="tx2"/>
                </a:solidFill>
              </a:rPr>
              <a:t>INDEPENDIENTE</a:t>
            </a:r>
          </a:p>
        </p:txBody>
      </p:sp>
    </p:spTree>
    <p:extLst>
      <p:ext uri="{BB962C8B-B14F-4D97-AF65-F5344CB8AC3E}">
        <p14:creationId xmlns:p14="http://schemas.microsoft.com/office/powerpoint/2010/main" val="649767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normAutofit/>
          </a:bodyPr>
          <a:lstStyle/>
          <a:p>
            <a:r>
              <a:rPr lang="es-EC" sz="3200" dirty="0"/>
              <a:t>OPERACIONALIZACIÓN DE LAS </a:t>
            </a:r>
            <a:r>
              <a:rPr lang="es-EC" sz="3200" dirty="0" smtClean="0"/>
              <a:t>VARIABLES (INDEPENDIENTE)  TECNICA DE ARRANQUE</a:t>
            </a:r>
            <a:endParaRPr lang="es-EC"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362715816"/>
              </p:ext>
            </p:extLst>
          </p:nvPr>
        </p:nvGraphicFramePr>
        <p:xfrm>
          <a:off x="0" y="1400781"/>
          <a:ext cx="9144000" cy="5283487"/>
        </p:xfrm>
        <a:graphic>
          <a:graphicData uri="http://schemas.openxmlformats.org/drawingml/2006/table">
            <a:tbl>
              <a:tblPr firstRow="1" firstCol="1" bandRow="1">
                <a:tableStyleId>{5C22544A-7EE6-4342-B048-85BDC9FD1C3A}</a:tableStyleId>
              </a:tblPr>
              <a:tblGrid>
                <a:gridCol w="3499572"/>
                <a:gridCol w="1687488"/>
                <a:gridCol w="1180637"/>
                <a:gridCol w="2776303"/>
              </a:tblGrid>
              <a:tr h="442293">
                <a:tc>
                  <a:txBody>
                    <a:bodyPr/>
                    <a:lstStyle/>
                    <a:p>
                      <a:pPr algn="just">
                        <a:lnSpc>
                          <a:spcPct val="150000"/>
                        </a:lnSpc>
                        <a:spcAft>
                          <a:spcPts val="0"/>
                        </a:spcAft>
                        <a:tabLst>
                          <a:tab pos="1143000" algn="l"/>
                        </a:tabLst>
                      </a:pPr>
                      <a:r>
                        <a:rPr lang="es-EC" sz="1000" dirty="0">
                          <a:effectLst/>
                        </a:rPr>
                        <a:t>DEFINICIÓN CONCEPTUAL</a:t>
                      </a:r>
                      <a:endParaRPr lang="es-EC" sz="1000" dirty="0">
                        <a:effectLst/>
                        <a:latin typeface="Arial"/>
                        <a:ea typeface="Arial Unicode MS"/>
                      </a:endParaRPr>
                    </a:p>
                  </a:txBody>
                  <a:tcPr marL="58205" marR="58205" marT="0" marB="0" anchor="ctr"/>
                </a:tc>
                <a:tc>
                  <a:txBody>
                    <a:bodyPr/>
                    <a:lstStyle/>
                    <a:p>
                      <a:pPr algn="just">
                        <a:lnSpc>
                          <a:spcPct val="150000"/>
                        </a:lnSpc>
                        <a:spcAft>
                          <a:spcPts val="0"/>
                        </a:spcAft>
                        <a:tabLst>
                          <a:tab pos="1143000" algn="l"/>
                        </a:tabLst>
                      </a:pPr>
                      <a:r>
                        <a:rPr lang="es-EC" sz="1000" dirty="0">
                          <a:effectLst/>
                        </a:rPr>
                        <a:t>DIMENSIONES DE LA VARIABLE</a:t>
                      </a:r>
                      <a:endParaRPr lang="es-EC" sz="1000" dirty="0">
                        <a:effectLst/>
                        <a:latin typeface="Arial"/>
                        <a:ea typeface="Arial Unicode MS"/>
                      </a:endParaRPr>
                    </a:p>
                  </a:txBody>
                  <a:tcPr marL="58205" marR="58205" marT="0" marB="0" anchor="ctr"/>
                </a:tc>
                <a:tc>
                  <a:txBody>
                    <a:bodyPr/>
                    <a:lstStyle/>
                    <a:p>
                      <a:pPr algn="just">
                        <a:lnSpc>
                          <a:spcPct val="150000"/>
                        </a:lnSpc>
                        <a:spcAft>
                          <a:spcPts val="0"/>
                        </a:spcAft>
                        <a:tabLst>
                          <a:tab pos="1143000" algn="l"/>
                        </a:tabLst>
                      </a:pPr>
                      <a:r>
                        <a:rPr lang="es-EC" sz="1000" dirty="0">
                          <a:effectLst/>
                        </a:rPr>
                        <a:t>INDICADORES</a:t>
                      </a:r>
                      <a:endParaRPr lang="es-EC" sz="1000" dirty="0">
                        <a:effectLst/>
                        <a:latin typeface="Arial"/>
                        <a:ea typeface="Arial Unicode MS"/>
                      </a:endParaRPr>
                    </a:p>
                  </a:txBody>
                  <a:tcPr marL="58205" marR="58205" marT="0" marB="0" anchor="ctr"/>
                </a:tc>
                <a:tc>
                  <a:txBody>
                    <a:bodyPr/>
                    <a:lstStyle/>
                    <a:p>
                      <a:pPr algn="just">
                        <a:lnSpc>
                          <a:spcPct val="150000"/>
                        </a:lnSpc>
                        <a:spcAft>
                          <a:spcPts val="0"/>
                        </a:spcAft>
                        <a:tabLst>
                          <a:tab pos="1143000" algn="l"/>
                        </a:tabLst>
                      </a:pPr>
                      <a:r>
                        <a:rPr lang="es-EC" sz="1000" dirty="0">
                          <a:effectLst/>
                        </a:rPr>
                        <a:t>INSTRUMENTOS</a:t>
                      </a:r>
                      <a:endParaRPr lang="es-EC" sz="1000" dirty="0">
                        <a:effectLst/>
                        <a:latin typeface="Arial"/>
                        <a:ea typeface="Arial Unicode MS"/>
                      </a:endParaRPr>
                    </a:p>
                  </a:txBody>
                  <a:tcPr marL="58205" marR="58205" marT="0" marB="0" anchor="ctr"/>
                </a:tc>
              </a:tr>
              <a:tr h="4826287">
                <a:tc>
                  <a:txBody>
                    <a:bodyPr/>
                    <a:lstStyle/>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r>
                        <a:rPr lang="es-EC" sz="1400" dirty="0">
                          <a:effectLst/>
                          <a:latin typeface="Arial" panose="020B0604020202020204" pitchFamily="34" charset="0"/>
                          <a:cs typeface="Arial" panose="020B0604020202020204" pitchFamily="34" charset="0"/>
                        </a:rPr>
                        <a:t>El arranque consiste en levantar la barra por sobre la cabeza en un solo movimiento hasta la total extensión de los brazos, para ello se toma la barra con los brazos bastante separados y se sigue una secuencia. Este movimiento se caracteriza por ser más técnico que el envión, y obviamente se levanta menos peso que en aquel.</a:t>
                      </a:r>
                    </a:p>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endParaRPr lang="es-EC" sz="1000" dirty="0">
                        <a:effectLst/>
                        <a:latin typeface="Arial"/>
                        <a:ea typeface="Arial Unicode MS"/>
                      </a:endParaRPr>
                    </a:p>
                  </a:txBody>
                  <a:tcPr marL="58205" marR="58205" marT="0" marB="0"/>
                </a:tc>
                <a:tc>
                  <a:txBody>
                    <a:bodyPr/>
                    <a:lstStyle/>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Diagnóstico de la técnica de arranque</a:t>
                      </a:r>
                    </a:p>
                    <a:p>
                      <a:pPr algn="just">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 </a:t>
                      </a:r>
                    </a:p>
                    <a:p>
                      <a:pPr algn="just">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 </a:t>
                      </a:r>
                    </a:p>
                    <a:p>
                      <a:pPr algn="just">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 </a:t>
                      </a:r>
                    </a:p>
                    <a:p>
                      <a:pPr algn="just">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Cumplimiento de lo planificado</a:t>
                      </a:r>
                      <a:endParaRPr lang="es-EC" sz="1400" dirty="0">
                        <a:effectLst/>
                        <a:latin typeface="Arial" panose="020B0604020202020204" pitchFamily="34" charset="0"/>
                        <a:ea typeface="Arial Unicode MS"/>
                        <a:cs typeface="Arial" panose="020B0604020202020204" pitchFamily="34" charset="0"/>
                      </a:endParaRPr>
                    </a:p>
                  </a:txBody>
                  <a:tcPr marL="58205" marR="58205" marT="0" marB="0"/>
                </a:tc>
                <a:tc>
                  <a:txBody>
                    <a:bodyPr/>
                    <a:lstStyle/>
                    <a:p>
                      <a:pPr algn="l">
                        <a:lnSpc>
                          <a:spcPct val="150000"/>
                        </a:lnSpc>
                        <a:spcAft>
                          <a:spcPts val="0"/>
                        </a:spcAft>
                        <a:tabLst>
                          <a:tab pos="1143000" algn="l"/>
                        </a:tabLst>
                      </a:pPr>
                      <a:r>
                        <a:rPr lang="es-EC" sz="1000" dirty="0">
                          <a:effectLst/>
                        </a:rPr>
                        <a:t> </a:t>
                      </a:r>
                      <a:r>
                        <a:rPr lang="es-EC" sz="1400" dirty="0">
                          <a:effectLst/>
                          <a:latin typeface="Arial" panose="020B0604020202020204" pitchFamily="34" charset="0"/>
                          <a:cs typeface="Arial" panose="020B0604020202020204" pitchFamily="34" charset="0"/>
                        </a:rPr>
                        <a:t>• Posición inicial.</a:t>
                      </a:r>
                    </a:p>
                    <a:p>
                      <a:pPr algn="l">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 Posición inicial colgante.</a:t>
                      </a:r>
                    </a:p>
                    <a:p>
                      <a:pPr algn="l">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 El </a:t>
                      </a:r>
                      <a:r>
                        <a:rPr lang="es-EC" sz="1400" dirty="0" err="1">
                          <a:effectLst/>
                          <a:latin typeface="Arial" panose="020B0604020202020204" pitchFamily="34" charset="0"/>
                          <a:cs typeface="Arial" panose="020B0604020202020204" pitchFamily="34" charset="0"/>
                        </a:rPr>
                        <a:t>halón</a:t>
                      </a:r>
                      <a:r>
                        <a:rPr lang="es-EC" sz="1400" dirty="0">
                          <a:effectLst/>
                          <a:latin typeface="Arial" panose="020B0604020202020204" pitchFamily="34" charset="0"/>
                          <a:cs typeface="Arial" panose="020B0604020202020204" pitchFamily="34" charset="0"/>
                        </a:rPr>
                        <a:t> de arranque colgante.</a:t>
                      </a:r>
                    </a:p>
                    <a:p>
                      <a:pPr algn="l">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 El arranque colgante en tijeras.• Técnica del </a:t>
                      </a:r>
                      <a:r>
                        <a:rPr lang="es-EC" sz="1400" dirty="0" err="1">
                          <a:effectLst/>
                          <a:latin typeface="Arial" panose="020B0604020202020204" pitchFamily="34" charset="0"/>
                          <a:cs typeface="Arial" panose="020B0604020202020204" pitchFamily="34" charset="0"/>
                        </a:rPr>
                        <a:t>halón</a:t>
                      </a:r>
                      <a:r>
                        <a:rPr lang="es-EC" sz="1400" dirty="0">
                          <a:effectLst/>
                          <a:latin typeface="Arial" panose="020B0604020202020204" pitchFamily="34" charset="0"/>
                          <a:cs typeface="Arial" panose="020B0604020202020204" pitchFamily="34" charset="0"/>
                        </a:rPr>
                        <a:t> de arranque</a:t>
                      </a:r>
                      <a:endParaRPr lang="es-EC" sz="1400" dirty="0">
                        <a:effectLst/>
                        <a:latin typeface="Arial" panose="020B0604020202020204" pitchFamily="34" charset="0"/>
                        <a:ea typeface="Arial Unicode MS"/>
                        <a:cs typeface="Arial" panose="020B0604020202020204" pitchFamily="34" charset="0"/>
                      </a:endParaRPr>
                    </a:p>
                  </a:txBody>
                  <a:tcPr marL="58205" marR="58205" marT="0" marB="0"/>
                </a:tc>
                <a:tc>
                  <a:txBody>
                    <a:bodyPr/>
                    <a:lstStyle/>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Realizar la técnica de arranque y se evaluara la postura de cada uno de los miembros del cuerpo que intervienen en la como: Cabeza tronco, brazos y piernas, a través de test pedagógicos específicos, avalados por la</a:t>
                      </a:r>
                    </a:p>
                    <a:p>
                      <a:pPr algn="just">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Federación Internacional de  levantamiento de pesas (FILP) Programa de desarrollo para grupos de edades.</a:t>
                      </a:r>
                    </a:p>
                    <a:p>
                      <a:pPr algn="just">
                        <a:lnSpc>
                          <a:spcPct val="150000"/>
                        </a:lnSpc>
                        <a:spcAft>
                          <a:spcPts val="0"/>
                        </a:spcAft>
                        <a:tabLst>
                          <a:tab pos="1143000" algn="l"/>
                        </a:tabLst>
                      </a:pPr>
                      <a:r>
                        <a:rPr lang="es-EC" sz="1400" dirty="0">
                          <a:effectLst/>
                          <a:latin typeface="Arial" panose="020B0604020202020204" pitchFamily="34" charset="0"/>
                          <a:cs typeface="Arial" panose="020B0604020202020204" pitchFamily="34" charset="0"/>
                        </a:rPr>
                        <a:t> </a:t>
                      </a:r>
                      <a:endParaRPr lang="es-EC" sz="1400" dirty="0">
                        <a:effectLst/>
                        <a:latin typeface="Arial" panose="020B0604020202020204" pitchFamily="34" charset="0"/>
                        <a:ea typeface="Arial Unicode MS"/>
                        <a:cs typeface="Arial" panose="020B0604020202020204" pitchFamily="34" charset="0"/>
                      </a:endParaRPr>
                    </a:p>
                  </a:txBody>
                  <a:tcPr marL="58205" marR="58205" marT="0" marB="0"/>
                </a:tc>
              </a:tr>
            </a:tbl>
          </a:graphicData>
        </a:graphic>
      </p:graphicFrame>
      <p:sp>
        <p:nvSpPr>
          <p:cNvPr id="5" name="Text Box 174"/>
          <p:cNvSpPr txBox="1">
            <a:spLocks noChangeArrowheads="1"/>
          </p:cNvSpPr>
          <p:nvPr/>
        </p:nvSpPr>
        <p:spPr bwMode="auto">
          <a:xfrm>
            <a:off x="9963150" y="2595563"/>
            <a:ext cx="400050" cy="419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1143000" algn="l"/>
              </a:tabLst>
            </a:pPr>
            <a:r>
              <a:rPr lang="es-EC" sz="1200">
                <a:effectLst/>
                <a:latin typeface="Arial"/>
                <a:ea typeface="Arial Unicode MS"/>
              </a:rPr>
              <a:t> </a:t>
            </a:r>
          </a:p>
        </p:txBody>
      </p:sp>
      <p:sp>
        <p:nvSpPr>
          <p:cNvPr id="6" name="Text Box 175"/>
          <p:cNvSpPr txBox="1">
            <a:spLocks noChangeArrowheads="1"/>
          </p:cNvSpPr>
          <p:nvPr/>
        </p:nvSpPr>
        <p:spPr bwMode="auto">
          <a:xfrm>
            <a:off x="9829800" y="2922588"/>
            <a:ext cx="533400" cy="552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1143000" algn="l"/>
              </a:tabLst>
            </a:pPr>
            <a:r>
              <a:rPr lang="es-EC" sz="1200">
                <a:effectLst/>
                <a:latin typeface="Arial"/>
                <a:ea typeface="Arial Unicode MS"/>
              </a:rPr>
              <a:t> </a:t>
            </a:r>
          </a:p>
        </p:txBody>
      </p:sp>
      <p:sp>
        <p:nvSpPr>
          <p:cNvPr id="7" name="Rectangle 3"/>
          <p:cNvSpPr>
            <a:spLocks noChangeArrowheads="1"/>
          </p:cNvSpPr>
          <p:nvPr/>
        </p:nvSpPr>
        <p:spPr bwMode="auto">
          <a:xfrm>
            <a:off x="457200" y="2233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Tree>
    <p:extLst>
      <p:ext uri="{BB962C8B-B14F-4D97-AF65-F5344CB8AC3E}">
        <p14:creationId xmlns:p14="http://schemas.microsoft.com/office/powerpoint/2010/main" val="245198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normAutofit fontScale="90000"/>
          </a:bodyPr>
          <a:lstStyle/>
          <a:p>
            <a:r>
              <a:rPr lang="es-EC" sz="2800" dirty="0"/>
              <a:t>OPERACIONALIZACIÓN DE LAS VARIABLES </a:t>
            </a:r>
            <a:r>
              <a:rPr lang="es-EC" sz="2800" dirty="0" smtClean="0"/>
              <a:t>(DEPENDIENTE )EJERCICIOS ESPECIFICOS DE FUERZA DE PIERNA</a:t>
            </a:r>
            <a:endParaRPr lang="es-EC" sz="2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289857654"/>
              </p:ext>
            </p:extLst>
          </p:nvPr>
        </p:nvGraphicFramePr>
        <p:xfrm>
          <a:off x="467544" y="2333309"/>
          <a:ext cx="8219257" cy="3875092"/>
        </p:xfrm>
        <a:graphic>
          <a:graphicData uri="http://schemas.openxmlformats.org/drawingml/2006/table">
            <a:tbl>
              <a:tblPr firstRow="1" firstCol="1" bandRow="1">
                <a:tableStyleId>{5C22544A-7EE6-4342-B048-85BDC9FD1C3A}</a:tableStyleId>
              </a:tblPr>
              <a:tblGrid>
                <a:gridCol w="3528392"/>
                <a:gridCol w="1440161"/>
                <a:gridCol w="1775101"/>
                <a:gridCol w="96505"/>
                <a:gridCol w="1379098"/>
              </a:tblGrid>
              <a:tr h="470730">
                <a:tc>
                  <a:txBody>
                    <a:bodyPr/>
                    <a:lstStyle/>
                    <a:p>
                      <a:pPr algn="just">
                        <a:lnSpc>
                          <a:spcPct val="150000"/>
                        </a:lnSpc>
                        <a:spcAft>
                          <a:spcPts val="0"/>
                        </a:spcAft>
                        <a:tabLst>
                          <a:tab pos="1143000" algn="l"/>
                        </a:tabLst>
                      </a:pPr>
                      <a:r>
                        <a:rPr lang="es-EC" sz="1000" dirty="0">
                          <a:effectLst/>
                        </a:rPr>
                        <a:t>DEFINICIÓN CONCEPTUAL</a:t>
                      </a:r>
                      <a:endParaRPr lang="es-EC" sz="1000" dirty="0">
                        <a:effectLst/>
                        <a:latin typeface="Arial"/>
                        <a:ea typeface="Arial Unicode MS"/>
                      </a:endParaRPr>
                    </a:p>
                  </a:txBody>
                  <a:tcPr marL="58841" marR="58841" marT="0" marB="0" anchor="ctr"/>
                </a:tc>
                <a:tc>
                  <a:txBody>
                    <a:bodyPr/>
                    <a:lstStyle/>
                    <a:p>
                      <a:pPr algn="just">
                        <a:lnSpc>
                          <a:spcPct val="150000"/>
                        </a:lnSpc>
                        <a:spcAft>
                          <a:spcPts val="0"/>
                        </a:spcAft>
                        <a:tabLst>
                          <a:tab pos="1143000" algn="l"/>
                        </a:tabLst>
                      </a:pPr>
                      <a:r>
                        <a:rPr lang="es-EC" sz="1000">
                          <a:effectLst/>
                        </a:rPr>
                        <a:t>DIMENSIONES DE LA VARIABLE</a:t>
                      </a:r>
                      <a:endParaRPr lang="es-EC" sz="1000">
                        <a:effectLst/>
                        <a:latin typeface="Arial"/>
                        <a:ea typeface="Arial Unicode MS"/>
                      </a:endParaRPr>
                    </a:p>
                  </a:txBody>
                  <a:tcPr marL="58841" marR="58841" marT="0" marB="0" anchor="ctr"/>
                </a:tc>
                <a:tc>
                  <a:txBody>
                    <a:bodyPr/>
                    <a:lstStyle/>
                    <a:p>
                      <a:pPr algn="just">
                        <a:lnSpc>
                          <a:spcPct val="150000"/>
                        </a:lnSpc>
                        <a:spcAft>
                          <a:spcPts val="0"/>
                        </a:spcAft>
                        <a:tabLst>
                          <a:tab pos="1143000" algn="l"/>
                        </a:tabLst>
                      </a:pPr>
                      <a:r>
                        <a:rPr lang="es-EC" sz="1000">
                          <a:effectLst/>
                        </a:rPr>
                        <a:t>INDICADORES</a:t>
                      </a:r>
                      <a:endParaRPr lang="es-EC" sz="1000">
                        <a:effectLst/>
                        <a:latin typeface="Arial"/>
                        <a:ea typeface="Arial Unicode MS"/>
                      </a:endParaRPr>
                    </a:p>
                  </a:txBody>
                  <a:tcPr marL="58841" marR="58841" marT="0" marB="0" anchor="ctr"/>
                </a:tc>
                <a:tc gridSpan="2">
                  <a:txBody>
                    <a:bodyPr/>
                    <a:lstStyle/>
                    <a:p>
                      <a:pPr algn="just">
                        <a:lnSpc>
                          <a:spcPct val="150000"/>
                        </a:lnSpc>
                        <a:spcAft>
                          <a:spcPts val="0"/>
                        </a:spcAft>
                        <a:tabLst>
                          <a:tab pos="1143000" algn="l"/>
                        </a:tabLst>
                      </a:pPr>
                      <a:r>
                        <a:rPr lang="es-EC" sz="1000">
                          <a:effectLst/>
                        </a:rPr>
                        <a:t>                                   INSTRUMENTOS</a:t>
                      </a:r>
                      <a:endParaRPr lang="es-EC" sz="1000">
                        <a:effectLst/>
                        <a:latin typeface="Arial"/>
                        <a:ea typeface="Arial Unicode MS"/>
                      </a:endParaRPr>
                    </a:p>
                  </a:txBody>
                  <a:tcPr marL="58841" marR="58841" marT="0" marB="0" anchor="ctr"/>
                </a:tc>
                <a:tc hMerge="1">
                  <a:txBody>
                    <a:bodyPr/>
                    <a:lstStyle/>
                    <a:p>
                      <a:endParaRPr lang="es-EC"/>
                    </a:p>
                  </a:txBody>
                  <a:tcPr/>
                </a:tc>
              </a:tr>
              <a:tr h="2589014">
                <a:tc>
                  <a:txBody>
                    <a:bodyPr/>
                    <a:lstStyle/>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400" dirty="0">
                          <a:effectLst/>
                        </a:rPr>
                        <a:t>Son todos aquellos movimientos o acciones que tienen como finalidad primordial desarrollar  de los planos  musculares,</a:t>
                      </a:r>
                    </a:p>
                    <a:p>
                      <a:pPr algn="just">
                        <a:lnSpc>
                          <a:spcPct val="150000"/>
                        </a:lnSpc>
                        <a:spcAft>
                          <a:spcPts val="0"/>
                        </a:spcAft>
                        <a:tabLst>
                          <a:tab pos="1143000" algn="l"/>
                        </a:tabLst>
                      </a:pPr>
                      <a:r>
                        <a:rPr lang="es-EC" sz="1400" dirty="0">
                          <a:effectLst/>
                        </a:rPr>
                        <a:t>inferiores</a:t>
                      </a:r>
                    </a:p>
                    <a:p>
                      <a:pPr algn="just">
                        <a:lnSpc>
                          <a:spcPct val="150000"/>
                        </a:lnSpc>
                        <a:spcAft>
                          <a:spcPts val="0"/>
                        </a:spcAft>
                        <a:tabLst>
                          <a:tab pos="1143000" algn="l"/>
                        </a:tabLst>
                      </a:pPr>
                      <a:r>
                        <a:rPr lang="es-EC" sz="1400" dirty="0">
                          <a:effectLst/>
                        </a:rPr>
                        <a:t> </a:t>
                      </a:r>
                    </a:p>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endParaRPr lang="es-EC" sz="1000" dirty="0">
                        <a:effectLst/>
                        <a:latin typeface="Arial"/>
                        <a:ea typeface="Arial Unicode MS"/>
                      </a:endParaRPr>
                    </a:p>
                  </a:txBody>
                  <a:tcPr marL="58841" marR="58841" marT="0" marB="0"/>
                </a:tc>
                <a:tc>
                  <a:txBody>
                    <a:bodyPr/>
                    <a:lstStyle/>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r>
                        <a:rPr lang="es-EC" sz="1400" dirty="0" smtClean="0">
                          <a:effectLst/>
                        </a:rPr>
                        <a:t>Diagnóstico sobre el conocimiento de la fuerza de piernas.</a:t>
                      </a:r>
                    </a:p>
                    <a:p>
                      <a:pPr algn="just">
                        <a:lnSpc>
                          <a:spcPct val="150000"/>
                        </a:lnSpc>
                        <a:spcAft>
                          <a:spcPts val="0"/>
                        </a:spcAft>
                        <a:tabLst>
                          <a:tab pos="1143000" algn="l"/>
                        </a:tabLst>
                      </a:pPr>
                      <a:endParaRPr lang="es-EC" sz="1400" dirty="0" smtClean="0">
                        <a:effectLst/>
                      </a:endParaRPr>
                    </a:p>
                    <a:p>
                      <a:pPr algn="just">
                        <a:lnSpc>
                          <a:spcPct val="150000"/>
                        </a:lnSpc>
                        <a:spcAft>
                          <a:spcPts val="0"/>
                        </a:spcAft>
                        <a:tabLst>
                          <a:tab pos="1143000" algn="l"/>
                        </a:tabLst>
                      </a:pPr>
                      <a:endParaRPr lang="es-EC" sz="1000" dirty="0">
                        <a:effectLst/>
                      </a:endParaRPr>
                    </a:p>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p>
                    <a:p>
                      <a:pPr algn="just">
                        <a:lnSpc>
                          <a:spcPct val="150000"/>
                        </a:lnSpc>
                        <a:spcAft>
                          <a:spcPts val="0"/>
                        </a:spcAft>
                        <a:tabLst>
                          <a:tab pos="1143000" algn="l"/>
                        </a:tabLst>
                      </a:pPr>
                      <a:r>
                        <a:rPr lang="es-EC" sz="1000" dirty="0">
                          <a:effectLst/>
                        </a:rPr>
                        <a:t> </a:t>
                      </a:r>
                      <a:endParaRPr lang="es-EC" sz="1000" dirty="0">
                        <a:effectLst/>
                        <a:latin typeface="Arial"/>
                        <a:ea typeface="Arial Unicode MS"/>
                      </a:endParaRPr>
                    </a:p>
                  </a:txBody>
                  <a:tcPr marL="58841" marR="58841" marT="0" marB="0"/>
                </a:tc>
                <a:tc gridSpan="2">
                  <a:txBody>
                    <a:bodyPr/>
                    <a:lstStyle/>
                    <a:p>
                      <a:pPr algn="just">
                        <a:lnSpc>
                          <a:spcPct val="150000"/>
                        </a:lnSpc>
                        <a:spcAft>
                          <a:spcPts val="0"/>
                        </a:spcAft>
                        <a:tabLst>
                          <a:tab pos="1143000" algn="l"/>
                        </a:tabLst>
                      </a:pPr>
                      <a:r>
                        <a:rPr lang="es-EC" sz="1400" dirty="0">
                          <a:effectLst/>
                        </a:rPr>
                        <a:t>Ejercicios para la fuerza de piernas.</a:t>
                      </a:r>
                    </a:p>
                    <a:p>
                      <a:pPr algn="just">
                        <a:lnSpc>
                          <a:spcPct val="150000"/>
                        </a:lnSpc>
                        <a:spcAft>
                          <a:spcPts val="0"/>
                        </a:spcAft>
                        <a:tabLst>
                          <a:tab pos="1143000" algn="l"/>
                        </a:tabLst>
                      </a:pPr>
                      <a:r>
                        <a:rPr lang="es-EC" sz="1400" dirty="0">
                          <a:effectLst/>
                        </a:rPr>
                        <a:t>Conocimientos generales sobre la Importancia dela fuerza de piernas.</a:t>
                      </a:r>
                    </a:p>
                    <a:p>
                      <a:pPr algn="just">
                        <a:lnSpc>
                          <a:spcPct val="150000"/>
                        </a:lnSpc>
                        <a:spcAft>
                          <a:spcPts val="0"/>
                        </a:spcAft>
                        <a:tabLst>
                          <a:tab pos="1143000" algn="l"/>
                        </a:tabLst>
                      </a:pPr>
                      <a:r>
                        <a:rPr lang="es-EC" sz="1400" dirty="0">
                          <a:effectLst/>
                        </a:rPr>
                        <a:t>Disposición para realizar ejercicios de fuerza de piernas </a:t>
                      </a:r>
                    </a:p>
                    <a:p>
                      <a:pPr algn="just">
                        <a:lnSpc>
                          <a:spcPct val="150000"/>
                        </a:lnSpc>
                        <a:spcAft>
                          <a:spcPts val="0"/>
                        </a:spcAft>
                        <a:tabLst>
                          <a:tab pos="1143000" algn="l"/>
                        </a:tabLst>
                      </a:pPr>
                      <a:r>
                        <a:rPr lang="es-EC" sz="1400" dirty="0">
                          <a:effectLst/>
                        </a:rPr>
                        <a:t> </a:t>
                      </a:r>
                    </a:p>
                    <a:p>
                      <a:pPr algn="just">
                        <a:lnSpc>
                          <a:spcPct val="150000"/>
                        </a:lnSpc>
                        <a:spcAft>
                          <a:spcPts val="0"/>
                        </a:spcAft>
                        <a:tabLst>
                          <a:tab pos="1143000" algn="l"/>
                        </a:tabLst>
                      </a:pPr>
                      <a:r>
                        <a:rPr lang="es-EC" sz="1000" dirty="0">
                          <a:effectLst/>
                          <a:highlight>
                            <a:srgbClr val="FFFF00"/>
                          </a:highlight>
                        </a:rPr>
                        <a:t> </a:t>
                      </a:r>
                      <a:endParaRPr lang="es-EC" sz="1000" dirty="0">
                        <a:effectLst/>
                        <a:latin typeface="Arial"/>
                        <a:ea typeface="Arial Unicode MS"/>
                      </a:endParaRPr>
                    </a:p>
                  </a:txBody>
                  <a:tcPr marL="58841" marR="58841" marT="0" marB="0"/>
                </a:tc>
                <a:tc hMerge="1">
                  <a:txBody>
                    <a:bodyPr/>
                    <a:lstStyle/>
                    <a:p>
                      <a:endParaRPr lang="es-EC"/>
                    </a:p>
                  </a:txBody>
                  <a:tcPr/>
                </a:tc>
                <a:tc>
                  <a:txBody>
                    <a:bodyPr/>
                    <a:lstStyle/>
                    <a:p>
                      <a:pPr algn="l">
                        <a:lnSpc>
                          <a:spcPct val="150000"/>
                        </a:lnSpc>
                        <a:spcAft>
                          <a:spcPts val="0"/>
                        </a:spcAft>
                        <a:tabLst>
                          <a:tab pos="1143000" algn="l"/>
                          <a:tab pos="449580" algn="l"/>
                        </a:tabLst>
                      </a:pPr>
                      <a:r>
                        <a:rPr lang="es-EC" sz="1400" dirty="0">
                          <a:effectLst/>
                        </a:rPr>
                        <a:t>Toma de test para segmentos musculares de las piernas involucrados en las pruebas de arranque</a:t>
                      </a:r>
                      <a:endParaRPr lang="es-EC" sz="1400" dirty="0">
                        <a:effectLst/>
                        <a:latin typeface="Arial"/>
                        <a:ea typeface="Arial Unicode MS"/>
                      </a:endParaRPr>
                    </a:p>
                  </a:txBody>
                  <a:tcPr marL="58841" marR="58841" marT="0" marB="0"/>
                </a:tc>
              </a:tr>
            </a:tbl>
          </a:graphicData>
        </a:graphic>
      </p:graphicFrame>
      <p:sp>
        <p:nvSpPr>
          <p:cNvPr id="5" name="Rectangle 2"/>
          <p:cNvSpPr>
            <a:spLocks noChangeArrowheads="1"/>
          </p:cNvSpPr>
          <p:nvPr/>
        </p:nvSpPr>
        <p:spPr bwMode="auto">
          <a:xfrm>
            <a:off x="457200" y="2333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Text Box 177"/>
          <p:cNvSpPr txBox="1">
            <a:spLocks noChangeArrowheads="1"/>
          </p:cNvSpPr>
          <p:nvPr/>
        </p:nvSpPr>
        <p:spPr bwMode="auto">
          <a:xfrm>
            <a:off x="9845675" y="3441700"/>
            <a:ext cx="615950" cy="638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50000"/>
              </a:lnSpc>
              <a:spcAft>
                <a:spcPts val="0"/>
              </a:spcAft>
              <a:tabLst>
                <a:tab pos="1143000" algn="l"/>
              </a:tabLst>
            </a:pPr>
            <a:r>
              <a:rPr lang="es-EC" sz="1200">
                <a:effectLst/>
                <a:latin typeface="Arial"/>
                <a:ea typeface="Arial Unicode MS"/>
              </a:rPr>
              <a:t> </a:t>
            </a:r>
          </a:p>
        </p:txBody>
      </p:sp>
    </p:spTree>
    <p:extLst>
      <p:ext uri="{BB962C8B-B14F-4D97-AF65-F5344CB8AC3E}">
        <p14:creationId xmlns:p14="http://schemas.microsoft.com/office/powerpoint/2010/main" val="3488306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1102</Words>
  <Application>Microsoft Office PowerPoint</Application>
  <PresentationFormat>Presentación en pantalla (4:3)</PresentationFormat>
  <Paragraphs>214</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MAESTRIA EN ENTRENAMIENTO DEPORTIVO</vt:lpstr>
      <vt:lpstr>IDENTIFICACIÓN DEL PROBLEMA </vt:lpstr>
      <vt:lpstr>PROBLEMA CIENTIFICO</vt:lpstr>
      <vt:lpstr>OBJETIVO GENERAL</vt:lpstr>
      <vt:lpstr> OBJETIVOS ESPECÍFICOS  </vt:lpstr>
      <vt:lpstr>HIPOTESIS DE LA INVESTIGACION </vt:lpstr>
      <vt:lpstr>VARIABLES DE INVESTIGACIÓN</vt:lpstr>
      <vt:lpstr>OPERACIONALIZACIÓN DE LAS VARIABLES (INDEPENDIENTE)  TECNICA DE ARRANQUE</vt:lpstr>
      <vt:lpstr>OPERACIONALIZACIÓN DE LAS VARIABLES (DEPENDIENTE )EJERCICIOS ESPECIFICOS DE FUERZA DE PIERNA</vt:lpstr>
      <vt:lpstr>MARCO TEÓRICO </vt:lpstr>
      <vt:lpstr>Presentación de PowerPoint</vt:lpstr>
      <vt:lpstr>METODOLOGÍA DE INVESTIGACIÓN</vt:lpstr>
      <vt:lpstr>POBLACIÓN Y MUESTRA</vt:lpstr>
      <vt:lpstr>METODOS DE INVESTIGACION </vt:lpstr>
      <vt:lpstr>ANALISIS DE LOS RESULTADOS </vt:lpstr>
      <vt:lpstr>ANALISIS DE LOS RESULTADOS </vt:lpstr>
      <vt:lpstr>TABLA GENARAL DE LOS RESULTADOS</vt:lpstr>
      <vt:lpstr>CONCLUSIONES</vt:lpstr>
      <vt:lpstr>RECOMENDACIONES</vt:lpstr>
      <vt:lpstr> PROPUESTA ALTERNATIVA</vt:lpstr>
      <vt:lpstr> NATURALEZA DEL PROYECTO</vt:lpstr>
      <vt:lpstr>OBJETIVOS</vt:lpstr>
      <vt:lpstr>OBJETIVO ESPECÍFICOS</vt:lpstr>
      <vt:lpstr>PLAN DE TRABAJO </vt:lpstr>
      <vt:lpstr> EJERCICIOS DE PREPARACIÓN FÍSICA FUERZA DE PIERNAS:</vt:lpstr>
      <vt:lpstr>EJERCICIOS AUXILIARES  PARA LA TECNICA DE ARRANQUE </vt:lpstr>
      <vt:lpstr> BASES EN LAS QUE SE SUSTENTA LA PROPUESTA DEL PLAN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PERSONAL-PC</dc:creator>
  <cp:lastModifiedBy>Miguel Enrique  Chavez Cevallos</cp:lastModifiedBy>
  <cp:revision>75</cp:revision>
  <dcterms:created xsi:type="dcterms:W3CDTF">2014-05-19T17:54:49Z</dcterms:created>
  <dcterms:modified xsi:type="dcterms:W3CDTF">2014-05-29T18:53:11Z</dcterms:modified>
</cp:coreProperties>
</file>