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8" r:id="rId3"/>
    <p:sldId id="258" r:id="rId4"/>
    <p:sldId id="259" r:id="rId5"/>
    <p:sldId id="261" r:id="rId6"/>
    <p:sldId id="269" r:id="rId7"/>
    <p:sldId id="262" r:id="rId8"/>
    <p:sldId id="276" r:id="rId9"/>
    <p:sldId id="270" r:id="rId10"/>
    <p:sldId id="273" r:id="rId11"/>
    <p:sldId id="280" r:id="rId12"/>
    <p:sldId id="279" r:id="rId13"/>
    <p:sldId id="278" r:id="rId14"/>
    <p:sldId id="265" r:id="rId15"/>
    <p:sldId id="266" r:id="rId16"/>
    <p:sldId id="296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23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22" autoAdjust="0"/>
  </p:normalViewPr>
  <p:slideViewPr>
    <p:cSldViewPr snapToGrid="0">
      <p:cViewPr varScale="1">
        <p:scale>
          <a:sx n="74" d="100"/>
          <a:sy n="74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60BBF-A9A6-4079-8720-86DA0D84DFA1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A8F5-A042-4785-8F39-0FD8BCB10E1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6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1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3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8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05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8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7D1A0-E3A8-4BE0-B3B0-A1F4E0B81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ABFC30-9342-4E4A-A730-E28B45A72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14ECAB-410C-4EC0-ACC4-387A2702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7472FB-958D-4280-9B20-9363E9B6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DE972-76CD-4082-9423-97A42328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A2D4E-4046-4A03-819A-A0312B1F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4B0B7A-F58D-4F10-8B10-CFF865759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F6ADEE-A9F8-4EFE-86FD-1DAE61DC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42C405-7A81-439C-AA8D-F64C47CF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9403D9-2FDC-410F-8303-26AB15E2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0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56842B-7AAC-4B2B-A69C-DC4726287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158F84-B1C8-4C1C-8E79-7C85FAB74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E4D7D-C968-4995-8A8C-FDD37A4D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B7A5FF-A188-409A-A3FF-CFF8356F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F33534-FB47-4707-B815-2B96D70C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2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87CF7-5460-4E01-9425-7D688B33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F6357F-0ED9-4161-AEC8-112AAED38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39AB7-7172-418E-B800-D347E8CB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49A514-12E2-49E7-852E-0763E19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B534FA-ACB2-40E0-BB06-3721BF66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25235-98D6-4602-BCD4-03D78294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9E53F1-CD1A-4446-B30C-0994BAB5D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3C290-826B-4245-94EF-A1CCAF41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D6BA98-4923-488E-9DBA-C9F6C857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1A6C0-97D7-4D6A-835E-BCFD295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29941-A598-4B14-AE23-22233838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56DF6-30E1-4DA5-ACDE-772332BC4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9FC450-07D1-4235-8017-4030B45D8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B7F45B-F52C-4337-9ED8-F8201C86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E20D19-D966-48ED-BC1A-CADB7EDB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C54C84-8967-40B8-A0D2-863F02AE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8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502E4-6DBD-48D7-8A2C-43EB84E8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3E86F0-6CD2-4510-9078-2EB46798A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B77068-5FE3-42BD-AEDB-5D030AE76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96682F-619A-439E-BB87-CF8BB5E7F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FC5B83-B795-45A8-A84C-4DB58EDD4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9D0904-35AC-4350-AE66-07FDAB9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045FDD-6402-4B91-B432-B99FB0FF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8F9507C-D746-4E2F-B239-B79877DE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EC90A-5467-4FFD-BFB0-3697B318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7BB1A6-F4E8-4F66-A711-0204E654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952655-5DAC-4D80-B714-92FA6B78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2BCBD4-7DD3-4DD2-B356-9EC1CF22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739FAF-4DC6-4865-858F-84145309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B7834A-BE44-4368-B7F8-9397370C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59EF8E-0672-4E44-AE5F-9E8503EB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42034-ED62-405C-9FE8-9FB54EAB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CFB56-0F31-44F2-A126-A33484CB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ADB3F1-AADB-4590-8AFE-4E0CE7C76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9E898C-D127-4F16-8D80-FD71330C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37D058-9EB2-4C32-A288-DCC77CBF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A03B1-E43E-41E8-90CA-2486AF1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D6332-6A07-4DDF-A6BC-54A223DE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AD36A2-36EB-43AA-BDCF-358F469E0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E72D66-3CC0-4FCE-9975-A81615379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8B56F-F267-42BC-842F-9E55D3A4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F5F626-B7EA-43FB-9297-5554B0ED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26217B-786C-4103-8014-DE00DA85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94C753-865E-4F15-8015-6219BB58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96AA8A-CA87-4BB3-820F-8C9E9FC9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F7B488-AFB2-424A-8E34-F69CE23EF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A1E7-D9FF-4691-9C6D-3F9EA1DD50F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FD4B91-9955-466B-858E-8610F8D3F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063BB0-F258-4990-B615-B760A2BBE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1016115" cy="1159066"/>
          </a:xfrm>
          <a:prstGeom prst="bentConnector3">
            <a:avLst>
              <a:gd name="adj1" fmla="val 38481"/>
            </a:avLst>
          </a:prstGeom>
          <a:ln w="47625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Image result for espe ecuador">
            <a:extLst>
              <a:ext uri="{FF2B5EF4-FFF2-40B4-BE49-F238E27FC236}">
                <a16:creationId xmlns:a16="http://schemas.microsoft.com/office/drawing/2014/main" xmlns="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53" y="550718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xmlns="" id="{6F7CF18C-FB83-4EBF-9F1A-4D3D29EE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98" y="531076"/>
            <a:ext cx="6656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 DE GESTIÓN DE POSGRADOS</a:t>
            </a:r>
            <a:endParaRPr lang="es-EC" altLang="es-ES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xmlns="" id="{E200FE87-98B2-4636-BDFF-EC2F1DB7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48" y="1830116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MAESTRÍA EN GESTIÓN DE LA CALIDAD Y PRODUCTIVIDAD</a:t>
            </a:r>
            <a:endParaRPr lang="es-EC" altLang="es-E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PROMOCIÓN XVI</a:t>
            </a:r>
            <a:endParaRPr lang="es-EC" altLang="es-ES" sz="2400" b="1" dirty="0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8300257C-9AF1-48D8-898E-4B356CC64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48" y="2967038"/>
            <a:ext cx="771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2400" b="1" dirty="0">
                <a:cs typeface="Arial" panose="020B0604020202020204" pitchFamily="34" charset="0"/>
              </a:rPr>
              <a:t>PROYECTO 1</a:t>
            </a:r>
            <a:endParaRPr lang="es-EC" altLang="es-ES" sz="2400" dirty="0"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FCD497-8642-430E-A3C7-A412D943C025}"/>
              </a:ext>
            </a:extLst>
          </p:cNvPr>
          <p:cNvSpPr/>
          <p:nvPr/>
        </p:nvSpPr>
        <p:spPr>
          <a:xfrm>
            <a:off x="615133" y="5714809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AUTORES: 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Cárdenas Izquierdo, Andrea Carolina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Cevallos </a:t>
            </a:r>
            <a:r>
              <a:rPr lang="es-EC" sz="1400" b="1" dirty="0" err="1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Aymacaña</a:t>
            </a: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Fernando Patricio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675D23B-82B4-4C21-8DF3-27CDEFCC57FE}"/>
              </a:ext>
            </a:extLst>
          </p:cNvPr>
          <p:cNvSpPr/>
          <p:nvPr/>
        </p:nvSpPr>
        <p:spPr>
          <a:xfrm>
            <a:off x="2226791" y="3979952"/>
            <a:ext cx="8279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“EVALUACIÓN Y PROPUESTA DE MEJORA DEL SISTEMA DE GESTIÓN DE CALIDAD DE UNA EMPRESA DE COBRANZAS EN QUITO – ECUADOR”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F8756F4-3C01-40D5-98E5-92C6D1DEA0DC}"/>
              </a:ext>
            </a:extLst>
          </p:cNvPr>
          <p:cNvSpPr/>
          <p:nvPr/>
        </p:nvSpPr>
        <p:spPr>
          <a:xfrm>
            <a:off x="5974015" y="5714809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DIRECTOR: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Sebastián Fernández. MGCP.</a:t>
            </a:r>
          </a:p>
        </p:txBody>
      </p:sp>
    </p:spTree>
    <p:extLst>
      <p:ext uri="{BB962C8B-B14F-4D97-AF65-F5344CB8AC3E}">
        <p14:creationId xmlns:p14="http://schemas.microsoft.com/office/powerpoint/2010/main" val="320313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Evaluación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Content Placeholder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7A9816D7-273D-4810-B49B-768D1958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" y="2710717"/>
            <a:ext cx="2374046" cy="2374046"/>
          </a:xfrm>
          <a:prstGeom prst="rect">
            <a:avLst/>
          </a:prstGeom>
        </p:spPr>
      </p:pic>
      <p:pic>
        <p:nvPicPr>
          <p:cNvPr id="9" name="Picture 4" descr="Image result for check icon">
            <a:extLst>
              <a:ext uri="{FF2B5EF4-FFF2-40B4-BE49-F238E27FC236}">
                <a16:creationId xmlns:a16="http://schemas.microsoft.com/office/drawing/2014/main" xmlns="" id="{FD6922B8-1FEB-4A44-B3EE-C2F2FF3E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0" y="1647163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D6EFA11F-FBF1-4969-AE24-47284E29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0" y="236250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63AB81AB-A6F2-4B6B-8727-07EEC4C0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09" y="554947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D4198BA1-7B7A-46FC-8AF6-8A937A82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09" y="486654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34D5D6D3-523E-4BE9-8AA8-D27BEC86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09" y="326603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:a16="http://schemas.microsoft.com/office/drawing/2014/main" xmlns="" id="{275B39E0-A639-4091-8FD8-DF3E02DA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1" y="4116992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FB5328-EAE9-49B3-AFED-2C35B06469EE}"/>
              </a:ext>
            </a:extLst>
          </p:cNvPr>
          <p:cNvSpPr txBox="1"/>
          <p:nvPr/>
        </p:nvSpPr>
        <p:spPr>
          <a:xfrm>
            <a:off x="4200068" y="1627067"/>
            <a:ext cx="753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Equipo de trabajo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sz="2000" dirty="0"/>
              <a:t>11 mandos medios altos, 12 mandos medios, 22 cargos operacionales.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C525AB-1DCD-4FE7-AF09-84DD92949DB4}"/>
              </a:ext>
            </a:extLst>
          </p:cNvPr>
          <p:cNvSpPr txBox="1"/>
          <p:nvPr/>
        </p:nvSpPr>
        <p:spPr>
          <a:xfrm>
            <a:off x="4200068" y="3128130"/>
            <a:ext cx="753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Herramientas auditoría: </a:t>
            </a:r>
            <a:r>
              <a:rPr lang="es-EC" sz="2000" dirty="0"/>
              <a:t>plan de auditoria, lista de verificación, informe de auditoría.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B3935E-27F5-4170-986F-8AF8645C8C87}"/>
              </a:ext>
            </a:extLst>
          </p:cNvPr>
          <p:cNvSpPr txBox="1"/>
          <p:nvPr/>
        </p:nvSpPr>
        <p:spPr>
          <a:xfrm>
            <a:off x="4160217" y="4161865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Duración: </a:t>
            </a:r>
            <a:r>
              <a:rPr lang="es-EC" sz="2000" dirty="0"/>
              <a:t>2 semanas.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C51A1D-674A-4956-A3C6-A3A5F9AD1B02}"/>
              </a:ext>
            </a:extLst>
          </p:cNvPr>
          <p:cNvSpPr txBox="1"/>
          <p:nvPr/>
        </p:nvSpPr>
        <p:spPr>
          <a:xfrm>
            <a:off x="4200068" y="4830823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Alcance: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sz="2000" dirty="0"/>
              <a:t>SGC 5 canales, nivel nacional.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sz="2000" b="1" dirty="0" err="1">
                <a:solidFill>
                  <a:schemeClr val="accent1">
                    <a:lumMod val="75000"/>
                  </a:schemeClr>
                </a:solidFill>
              </a:rPr>
              <a:t>Excl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&amp;D.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80FB0B-3C7D-42C2-BDE5-2578D979D532}"/>
              </a:ext>
            </a:extLst>
          </p:cNvPr>
          <p:cNvSpPr txBox="1"/>
          <p:nvPr/>
        </p:nvSpPr>
        <p:spPr>
          <a:xfrm>
            <a:off x="4200068" y="2447824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Clasificación de la información: </a:t>
            </a:r>
            <a:r>
              <a:rPr lang="es-EC" sz="2000" dirty="0"/>
              <a:t>encuestas y entrevistas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60228F-5E92-41DB-915A-7D5A62B0983B}"/>
              </a:ext>
            </a:extLst>
          </p:cNvPr>
          <p:cNvSpPr txBox="1"/>
          <p:nvPr/>
        </p:nvSpPr>
        <p:spPr>
          <a:xfrm>
            <a:off x="4200068" y="5507221"/>
            <a:ext cx="753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Herramientas de análisis no conformidades: </a:t>
            </a:r>
            <a:r>
              <a:rPr lang="es-EC" sz="2000" dirty="0"/>
              <a:t>Ishikawa, Pareto, Matriz de priorización.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Evaluación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4" descr="Image result for check icon">
            <a:extLst>
              <a:ext uri="{FF2B5EF4-FFF2-40B4-BE49-F238E27FC236}">
                <a16:creationId xmlns:a16="http://schemas.microsoft.com/office/drawing/2014/main" xmlns="" id="{FD6922B8-1FEB-4A44-B3EE-C2F2FF3E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92" y="2544803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D6EFA11F-FBF1-4969-AE24-47284E29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91" y="339576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D4198BA1-7B7A-46FC-8AF6-8A937A82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88" y="579862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34D5D6D3-523E-4BE9-8AA8-D27BEC86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90" y="423721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:a16="http://schemas.microsoft.com/office/drawing/2014/main" xmlns="" id="{275B39E0-A639-4091-8FD8-DF3E02DA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89" y="5073093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FB5328-EAE9-49B3-AFED-2C35B06469EE}"/>
              </a:ext>
            </a:extLst>
          </p:cNvPr>
          <p:cNvSpPr txBox="1"/>
          <p:nvPr/>
        </p:nvSpPr>
        <p:spPr>
          <a:xfrm>
            <a:off x="5479986" y="2599874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4.2.3. Control de documentos.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C525AB-1DCD-4FE7-AF09-84DD92949DB4}"/>
              </a:ext>
            </a:extLst>
          </p:cNvPr>
          <p:cNvSpPr txBox="1"/>
          <p:nvPr/>
        </p:nvSpPr>
        <p:spPr>
          <a:xfrm>
            <a:off x="5479981" y="5834606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8.2.2. Auditoría interna.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B3935E-27F5-4170-986F-8AF8645C8C87}"/>
              </a:ext>
            </a:extLst>
          </p:cNvPr>
          <p:cNvSpPr txBox="1"/>
          <p:nvPr/>
        </p:nvSpPr>
        <p:spPr>
          <a:xfrm>
            <a:off x="5479981" y="5079203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7.4.3 Verificación de los productos comprados.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C51A1D-674A-4956-A3C6-A3A5F9AD1B02}"/>
              </a:ext>
            </a:extLst>
          </p:cNvPr>
          <p:cNvSpPr txBox="1"/>
          <p:nvPr/>
        </p:nvSpPr>
        <p:spPr>
          <a:xfrm>
            <a:off x="5479982" y="4173947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5.4.2. Planificación del SGC.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80FB0B-3C7D-42C2-BDE5-2578D979D532}"/>
              </a:ext>
            </a:extLst>
          </p:cNvPr>
          <p:cNvSpPr txBox="1"/>
          <p:nvPr/>
        </p:nvSpPr>
        <p:spPr>
          <a:xfrm>
            <a:off x="5479985" y="3418544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5.5.1 Responsabilidad y autoridad.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1AF696-7BF8-46DC-A4B8-DD2508DB2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9"/>
          <a:stretch/>
        </p:blipFill>
        <p:spPr>
          <a:xfrm>
            <a:off x="1550355" y="3155450"/>
            <a:ext cx="2002270" cy="20369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916E02-FD2F-4F68-9985-E9CC285922BE}"/>
              </a:ext>
            </a:extLst>
          </p:cNvPr>
          <p:cNvSpPr/>
          <p:nvPr/>
        </p:nvSpPr>
        <p:spPr>
          <a:xfrm>
            <a:off x="5251545" y="1644449"/>
            <a:ext cx="7420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ea typeface="Calibri" panose="020F0502020204030204" pitchFamily="34" charset="0"/>
              </a:rPr>
              <a:t>No conformidades</a:t>
            </a:r>
            <a:endParaRPr lang="en-US" sz="20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DE3F598-555F-428D-A281-BC7F165AE0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16"/>
          <a:stretch/>
        </p:blipFill>
        <p:spPr>
          <a:xfrm rot="16200000">
            <a:off x="4691166" y="1569998"/>
            <a:ext cx="550683" cy="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9. Propuesta de Mejora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Content Placeholder 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6077078A-402C-4843-8433-B3A9937C0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31" y="2894521"/>
            <a:ext cx="1619250" cy="16192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FD946F-E630-4C48-AB4D-5D7D047F314A}"/>
              </a:ext>
            </a:extLst>
          </p:cNvPr>
          <p:cNvSpPr/>
          <p:nvPr/>
        </p:nvSpPr>
        <p:spPr>
          <a:xfrm>
            <a:off x="3008744" y="1946809"/>
            <a:ext cx="3557847" cy="7757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Formación focalizada personal de planta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8D69539-02B6-4C93-97CA-D19CB2E3EF9D}"/>
              </a:ext>
            </a:extLst>
          </p:cNvPr>
          <p:cNvSpPr/>
          <p:nvPr/>
        </p:nvSpPr>
        <p:spPr>
          <a:xfrm>
            <a:off x="3031816" y="4493164"/>
            <a:ext cx="3557847" cy="77577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Conflicto de interés departamento de Auditoria y Calidad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8532606-D05C-4BF9-9DC7-E8A629084AB5}"/>
              </a:ext>
            </a:extLst>
          </p:cNvPr>
          <p:cNvSpPr/>
          <p:nvPr/>
        </p:nvSpPr>
        <p:spPr>
          <a:xfrm>
            <a:off x="3008744" y="3175532"/>
            <a:ext cx="3557847" cy="7757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Perfiles de cargo básicos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E178A21-D187-499B-8C8F-BF00F54CE618}"/>
              </a:ext>
            </a:extLst>
          </p:cNvPr>
          <p:cNvSpPr/>
          <p:nvPr/>
        </p:nvSpPr>
        <p:spPr>
          <a:xfrm>
            <a:off x="3075707" y="5874398"/>
            <a:ext cx="3557847" cy="77577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Control de calidad focalizado gestión telefónica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11D7BBE-24BF-4A16-82B4-6C65AA50AB5E}"/>
              </a:ext>
            </a:extLst>
          </p:cNvPr>
          <p:cNvSpPr/>
          <p:nvPr/>
        </p:nvSpPr>
        <p:spPr>
          <a:xfrm>
            <a:off x="7729670" y="1726849"/>
            <a:ext cx="3632128" cy="1080798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Amplificación alcance plan de capacitación</a:t>
            </a:r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4887151-8A18-4904-80D8-930D2B447821}"/>
              </a:ext>
            </a:extLst>
          </p:cNvPr>
          <p:cNvSpPr/>
          <p:nvPr/>
        </p:nvSpPr>
        <p:spPr>
          <a:xfrm>
            <a:off x="7729670" y="3050376"/>
            <a:ext cx="3632128" cy="1080798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Actualización de perfiles de cargo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AD99DC0-0E36-4C63-9A15-BB02165A447D}"/>
              </a:ext>
            </a:extLst>
          </p:cNvPr>
          <p:cNvSpPr/>
          <p:nvPr/>
        </p:nvSpPr>
        <p:spPr>
          <a:xfrm>
            <a:off x="7729670" y="4340653"/>
            <a:ext cx="3632128" cy="1080798"/>
          </a:xfrm>
          <a:prstGeom prst="ellipse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División departamental</a:t>
            </a:r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2B5ADB0-D9D9-4EBC-975C-0C614DA13D2E}"/>
              </a:ext>
            </a:extLst>
          </p:cNvPr>
          <p:cNvSpPr/>
          <p:nvPr/>
        </p:nvSpPr>
        <p:spPr>
          <a:xfrm>
            <a:off x="7729670" y="5721887"/>
            <a:ext cx="3632128" cy="1080798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Amplificación alcance del modelo de control de calidad al servicio</a:t>
            </a:r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81D7E8C2-FAC3-421D-B92F-CEF3E5DC063B}"/>
              </a:ext>
            </a:extLst>
          </p:cNvPr>
          <p:cNvSpPr/>
          <p:nvPr/>
        </p:nvSpPr>
        <p:spPr>
          <a:xfrm>
            <a:off x="6766560" y="2128056"/>
            <a:ext cx="648393" cy="332509"/>
          </a:xfrm>
          <a:prstGeom prst="rightArrow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4758252B-9684-4BA9-8CCA-17DF985C2DC0}"/>
              </a:ext>
            </a:extLst>
          </p:cNvPr>
          <p:cNvSpPr/>
          <p:nvPr/>
        </p:nvSpPr>
        <p:spPr>
          <a:xfrm>
            <a:off x="6840043" y="4714797"/>
            <a:ext cx="648393" cy="332509"/>
          </a:xfrm>
          <a:prstGeom prst="rightArrow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45602BF8-0BD2-45DF-9E0D-B376BC01B033}"/>
              </a:ext>
            </a:extLst>
          </p:cNvPr>
          <p:cNvSpPr/>
          <p:nvPr/>
        </p:nvSpPr>
        <p:spPr>
          <a:xfrm>
            <a:off x="6833062" y="3356278"/>
            <a:ext cx="648393" cy="332509"/>
          </a:xfrm>
          <a:prstGeom prst="rightArrow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xmlns="" id="{7546B625-851A-49DC-A36C-36E6788B9E3E}"/>
              </a:ext>
            </a:extLst>
          </p:cNvPr>
          <p:cNvSpPr/>
          <p:nvPr/>
        </p:nvSpPr>
        <p:spPr>
          <a:xfrm>
            <a:off x="6789583" y="6034459"/>
            <a:ext cx="648393" cy="332509"/>
          </a:xfrm>
          <a:prstGeom prst="rightArrow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C319C53-D344-47A8-92F0-47E7BAE67118}"/>
              </a:ext>
            </a:extLst>
          </p:cNvPr>
          <p:cNvSpPr txBox="1"/>
          <p:nvPr/>
        </p:nvSpPr>
        <p:spPr>
          <a:xfrm>
            <a:off x="3969879" y="1269256"/>
            <a:ext cx="163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PROBLEMA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EC9EB04-8A08-47FF-82C0-ABF4FC79D698}"/>
              </a:ext>
            </a:extLst>
          </p:cNvPr>
          <p:cNvSpPr txBox="1"/>
          <p:nvPr/>
        </p:nvSpPr>
        <p:spPr>
          <a:xfrm>
            <a:off x="8166382" y="1212842"/>
            <a:ext cx="275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ACCIÓN DE MEJORA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9. Propuesta de Mejora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Content Placeholder 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6077078A-402C-4843-8433-B3A9937C0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31" y="2894521"/>
            <a:ext cx="1619250" cy="16192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FD946F-E630-4C48-AB4D-5D7D047F314A}"/>
              </a:ext>
            </a:extLst>
          </p:cNvPr>
          <p:cNvSpPr/>
          <p:nvPr/>
        </p:nvSpPr>
        <p:spPr>
          <a:xfrm>
            <a:off x="3008744" y="1946809"/>
            <a:ext cx="3557847" cy="7757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Planificación informal – agrupación de proyectos sin seguimiento.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8D69539-02B6-4C93-97CA-D19CB2E3EF9D}"/>
              </a:ext>
            </a:extLst>
          </p:cNvPr>
          <p:cNvSpPr/>
          <p:nvPr/>
        </p:nvSpPr>
        <p:spPr>
          <a:xfrm>
            <a:off x="3031816" y="4493164"/>
            <a:ext cx="3557847" cy="77577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Indicadores irrelevantes para la toma de decisiones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8532606-D05C-4BF9-9DC7-E8A629084AB5}"/>
              </a:ext>
            </a:extLst>
          </p:cNvPr>
          <p:cNvSpPr/>
          <p:nvPr/>
        </p:nvSpPr>
        <p:spPr>
          <a:xfrm>
            <a:off x="3008744" y="3175532"/>
            <a:ext cx="3557847" cy="7757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Uso de documentación obsoleta, sin aprobación. Documentos perdidos.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E178A21-D187-499B-8C8F-BF00F54CE618}"/>
              </a:ext>
            </a:extLst>
          </p:cNvPr>
          <p:cNvSpPr/>
          <p:nvPr/>
        </p:nvSpPr>
        <p:spPr>
          <a:xfrm>
            <a:off x="3075707" y="5874398"/>
            <a:ext cx="3557847" cy="77577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Fecha límite de recertificación nuevo estándar ISO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11D7BBE-24BF-4A16-82B4-6C65AA50AB5E}"/>
              </a:ext>
            </a:extLst>
          </p:cNvPr>
          <p:cNvSpPr/>
          <p:nvPr/>
        </p:nvSpPr>
        <p:spPr>
          <a:xfrm>
            <a:off x="7729670" y="1726849"/>
            <a:ext cx="3632128" cy="1080798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Planificación estratégica</a:t>
            </a:r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4887151-8A18-4904-80D8-930D2B447821}"/>
              </a:ext>
            </a:extLst>
          </p:cNvPr>
          <p:cNvSpPr/>
          <p:nvPr/>
        </p:nvSpPr>
        <p:spPr>
          <a:xfrm>
            <a:off x="7729670" y="3050376"/>
            <a:ext cx="3632128" cy="1080798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Sistema de gestión de información documentada digital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AD99DC0-0E36-4C63-9A15-BB02165A447D}"/>
              </a:ext>
            </a:extLst>
          </p:cNvPr>
          <p:cNvSpPr/>
          <p:nvPr/>
        </p:nvSpPr>
        <p:spPr>
          <a:xfrm>
            <a:off x="7729670" y="4340653"/>
            <a:ext cx="3632128" cy="1080798"/>
          </a:xfrm>
          <a:prstGeom prst="ellipse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Cuadro de mando integral</a:t>
            </a:r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2B5ADB0-D9D9-4EBC-975C-0C614DA13D2E}"/>
              </a:ext>
            </a:extLst>
          </p:cNvPr>
          <p:cNvSpPr/>
          <p:nvPr/>
        </p:nvSpPr>
        <p:spPr>
          <a:xfrm>
            <a:off x="7729670" y="5721887"/>
            <a:ext cx="3632128" cy="1080798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Elaborar línea base transición ISO 9001:2015</a:t>
            </a:r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81D7E8C2-FAC3-421D-B92F-CEF3E5DC063B}"/>
              </a:ext>
            </a:extLst>
          </p:cNvPr>
          <p:cNvSpPr/>
          <p:nvPr/>
        </p:nvSpPr>
        <p:spPr>
          <a:xfrm>
            <a:off x="6766560" y="2128056"/>
            <a:ext cx="648393" cy="332509"/>
          </a:xfrm>
          <a:prstGeom prst="rightArrow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4758252B-9684-4BA9-8CCA-17DF985C2DC0}"/>
              </a:ext>
            </a:extLst>
          </p:cNvPr>
          <p:cNvSpPr/>
          <p:nvPr/>
        </p:nvSpPr>
        <p:spPr>
          <a:xfrm>
            <a:off x="6840043" y="4714797"/>
            <a:ext cx="648393" cy="332509"/>
          </a:xfrm>
          <a:prstGeom prst="rightArrow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45602BF8-0BD2-45DF-9E0D-B376BC01B033}"/>
              </a:ext>
            </a:extLst>
          </p:cNvPr>
          <p:cNvSpPr/>
          <p:nvPr/>
        </p:nvSpPr>
        <p:spPr>
          <a:xfrm>
            <a:off x="6833062" y="3356278"/>
            <a:ext cx="648393" cy="332509"/>
          </a:xfrm>
          <a:prstGeom prst="rightArrow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xmlns="" id="{7546B625-851A-49DC-A36C-36E6788B9E3E}"/>
              </a:ext>
            </a:extLst>
          </p:cNvPr>
          <p:cNvSpPr/>
          <p:nvPr/>
        </p:nvSpPr>
        <p:spPr>
          <a:xfrm>
            <a:off x="6789583" y="6034459"/>
            <a:ext cx="648393" cy="332509"/>
          </a:xfrm>
          <a:prstGeom prst="rightArrow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C319C53-D344-47A8-92F0-47E7BAE67118}"/>
              </a:ext>
            </a:extLst>
          </p:cNvPr>
          <p:cNvSpPr txBox="1"/>
          <p:nvPr/>
        </p:nvSpPr>
        <p:spPr>
          <a:xfrm>
            <a:off x="3969879" y="1269256"/>
            <a:ext cx="163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PROBLEMA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EC9EB04-8A08-47FF-82C0-ABF4FC79D698}"/>
              </a:ext>
            </a:extLst>
          </p:cNvPr>
          <p:cNvSpPr txBox="1"/>
          <p:nvPr/>
        </p:nvSpPr>
        <p:spPr>
          <a:xfrm>
            <a:off x="8166382" y="1212842"/>
            <a:ext cx="275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ACCIÓN DE MEJORA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5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10. Conclusiones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http://i.istockimg.com/file_thumbview_approve/18042008/3/stock-photo-18042008-green-check-mark.jpg">
            <a:extLst>
              <a:ext uri="{FF2B5EF4-FFF2-40B4-BE49-F238E27FC236}">
                <a16:creationId xmlns:a16="http://schemas.microsoft.com/office/drawing/2014/main" xmlns="" id="{1AD6F570-FA2E-4B1A-8029-A4889F50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1" y="2994608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check icon">
            <a:extLst>
              <a:ext uri="{FF2B5EF4-FFF2-40B4-BE49-F238E27FC236}">
                <a16:creationId xmlns:a16="http://schemas.microsoft.com/office/drawing/2014/main" xmlns="" id="{B177C311-E7E9-417F-8D23-7912A6A5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59" y="154316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F0DED64C-9F6D-4EEB-B8D8-88A4C2DC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60" y="258005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C936EA32-3004-440C-BAC5-0E016834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50" y="4796783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2BF8FC8B-2891-4735-B6DD-75161CEE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60" y="368841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C859C6EE-D7E9-4423-8282-64950D17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8" y="578187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CA7BD0-B5A8-48B1-8FA4-DD3D75E242FD}"/>
              </a:ext>
            </a:extLst>
          </p:cNvPr>
          <p:cNvSpPr txBox="1"/>
          <p:nvPr/>
        </p:nvSpPr>
        <p:spPr>
          <a:xfrm>
            <a:off x="3971471" y="1625686"/>
            <a:ext cx="757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Se cumplieron los objetivos planteados.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9336D4-2300-4D18-8039-4203371BDBF4}"/>
              </a:ext>
            </a:extLst>
          </p:cNvPr>
          <p:cNvSpPr txBox="1"/>
          <p:nvPr/>
        </p:nvSpPr>
        <p:spPr>
          <a:xfrm>
            <a:off x="3971471" y="5749967"/>
            <a:ext cx="757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Sistema de Gestión de calidad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enfoque correctivo.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9BAAB8-A37C-4141-9280-9ACBF0948A64}"/>
              </a:ext>
            </a:extLst>
          </p:cNvPr>
          <p:cNvSpPr txBox="1"/>
          <p:nvPr/>
        </p:nvSpPr>
        <p:spPr>
          <a:xfrm>
            <a:off x="3971471" y="3588299"/>
            <a:ext cx="757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La compañía maneja un conjunto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proyectos agrupados </a:t>
            </a:r>
            <a:r>
              <a:rPr lang="es-EC" sz="2000" dirty="0"/>
              <a:t>sin seguimiento como planificación informal.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ADAA5E-52AF-4396-9ABB-18F201991307}"/>
              </a:ext>
            </a:extLst>
          </p:cNvPr>
          <p:cNvSpPr txBox="1"/>
          <p:nvPr/>
        </p:nvSpPr>
        <p:spPr>
          <a:xfrm>
            <a:off x="3971471" y="2435277"/>
            <a:ext cx="757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La empresa tiene graves falencias en la administración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información documentada.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7AB4C5-1BB8-4915-BFE5-4D3F4FAA5011}"/>
              </a:ext>
            </a:extLst>
          </p:cNvPr>
          <p:cNvSpPr txBox="1"/>
          <p:nvPr/>
        </p:nvSpPr>
        <p:spPr>
          <a:xfrm>
            <a:off x="3971471" y="4687768"/>
            <a:ext cx="757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La empresa no cuenta con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indicadores de gestión </a:t>
            </a:r>
            <a:r>
              <a:rPr lang="es-EC" sz="2000" dirty="0"/>
              <a:t>que soporten la toma de decisiones.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071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11. Recomendaciones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Imagen 4">
            <a:extLst>
              <a:ext uri="{FF2B5EF4-FFF2-40B4-BE49-F238E27FC236}">
                <a16:creationId xmlns:a16="http://schemas.microsoft.com/office/drawing/2014/main" xmlns="" id="{BDA7650C-6175-4D76-A5D0-3CE7F549E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2782183"/>
            <a:ext cx="18462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B1C0DAFE-7B88-436C-84F8-C1260336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60" y="258005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D94E2F36-2072-43A6-BEE5-550DA489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50" y="4796783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48C24C10-7DB5-488B-86D7-FF55FC1C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60" y="368841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BC2CE107-70B7-4A4C-9DE8-02E7B9DD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75" y="590514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5AB335-8A7F-4B22-B395-9AE0DF87FAD5}"/>
              </a:ext>
            </a:extLst>
          </p:cNvPr>
          <p:cNvSpPr txBox="1"/>
          <p:nvPr/>
        </p:nvSpPr>
        <p:spPr>
          <a:xfrm>
            <a:off x="4392385" y="1516558"/>
            <a:ext cx="757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Implementar las mejoras planteadas en el presente proyecto.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4DF782-D6D8-4CD4-96AD-513A9616E189}"/>
              </a:ext>
            </a:extLst>
          </p:cNvPr>
          <p:cNvSpPr txBox="1"/>
          <p:nvPr/>
        </p:nvSpPr>
        <p:spPr>
          <a:xfrm>
            <a:off x="3971471" y="3718136"/>
            <a:ext cx="757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Elaborar un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Plan Estratégico </a:t>
            </a:r>
            <a:r>
              <a:rPr lang="es-EC" sz="2000" dirty="0"/>
              <a:t>con meta mínima de tres años  - analizar contexto de la organización y manejar los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riesgos</a:t>
            </a:r>
            <a:r>
              <a:rPr lang="es-EC" sz="2000" dirty="0"/>
              <a:t> detectados.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D49CE1-F5E0-46EF-A387-4DDFA4D90435}"/>
              </a:ext>
            </a:extLst>
          </p:cNvPr>
          <p:cNvSpPr txBox="1"/>
          <p:nvPr/>
        </p:nvSpPr>
        <p:spPr>
          <a:xfrm>
            <a:off x="3971471" y="2621912"/>
            <a:ext cx="757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Automatizar </a:t>
            </a:r>
            <a:r>
              <a:rPr lang="es-EC" sz="2000" dirty="0"/>
              <a:t>la administración del sistema de gestión de la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información documentada </a:t>
            </a:r>
            <a:r>
              <a:rPr lang="es-EC" sz="2000" dirty="0"/>
              <a:t>- vigencia, disponibilidad, distribución y aprobación.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35DAE6-94BE-432B-9A3B-F6515DFD5C21}"/>
              </a:ext>
            </a:extLst>
          </p:cNvPr>
          <p:cNvSpPr txBox="1"/>
          <p:nvPr/>
        </p:nvSpPr>
        <p:spPr>
          <a:xfrm>
            <a:off x="3971471" y="4826580"/>
            <a:ext cx="757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Apalancar el plan estratégico con un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cuadro de mando integral</a:t>
            </a:r>
            <a:r>
              <a:rPr lang="es-EC" sz="2000" dirty="0"/>
              <a:t>.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32994DD-9255-47D9-AB11-3D3D4C1E6E83}"/>
              </a:ext>
            </a:extLst>
          </p:cNvPr>
          <p:cNvSpPr txBox="1"/>
          <p:nvPr/>
        </p:nvSpPr>
        <p:spPr>
          <a:xfrm>
            <a:off x="3971471" y="5705094"/>
            <a:ext cx="757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Diseñar una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línea base </a:t>
            </a:r>
            <a:r>
              <a:rPr lang="es-EC" sz="2000" dirty="0"/>
              <a:t>para la migración del SGC a la versión ISO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9001:2015.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96F5CD9-A317-4B94-861B-5B3F56D40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16"/>
          <a:stretch/>
        </p:blipFill>
        <p:spPr>
          <a:xfrm rot="16200000">
            <a:off x="3506291" y="1515841"/>
            <a:ext cx="550683" cy="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4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2" descr="Image result for espe ecuador">
            <a:extLst>
              <a:ext uri="{FF2B5EF4-FFF2-40B4-BE49-F238E27FC236}">
                <a16:creationId xmlns:a16="http://schemas.microsoft.com/office/drawing/2014/main" xmlns="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60" y="2804522"/>
            <a:ext cx="6667284" cy="18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1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1016115" cy="1159066"/>
          </a:xfrm>
          <a:prstGeom prst="bentConnector3">
            <a:avLst>
              <a:gd name="adj1" fmla="val 38481"/>
            </a:avLst>
          </a:prstGeom>
          <a:ln w="47625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Image result for espe ecuador">
            <a:extLst>
              <a:ext uri="{FF2B5EF4-FFF2-40B4-BE49-F238E27FC236}">
                <a16:creationId xmlns:a16="http://schemas.microsoft.com/office/drawing/2014/main" xmlns="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53" y="550718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xmlns="" id="{6F7CF18C-FB83-4EBF-9F1A-4D3D29EE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98" y="531076"/>
            <a:ext cx="6656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 DE GESTIÓN DE POSGRADOS</a:t>
            </a:r>
            <a:endParaRPr lang="es-EC" altLang="es-ES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xmlns="" id="{E200FE87-98B2-4636-BDFF-EC2F1DB7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48" y="1830116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MAESTRÍA EN GESTIÓN DE LA CALIDAD Y PRODUCTIVIDAD</a:t>
            </a:r>
            <a:endParaRPr lang="es-EC" altLang="es-E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PROMOCIÓN XVI</a:t>
            </a:r>
            <a:endParaRPr lang="es-EC" altLang="es-ES" sz="2400" b="1" dirty="0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8300257C-9AF1-48D8-898E-4B356CC64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48" y="2967038"/>
            <a:ext cx="771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2400" b="1" dirty="0">
                <a:cs typeface="Arial" panose="020B0604020202020204" pitchFamily="34" charset="0"/>
              </a:rPr>
              <a:t>PROYECTO 2</a:t>
            </a:r>
            <a:endParaRPr lang="es-EC" altLang="es-ES" sz="2400" dirty="0"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FCD497-8642-430E-A3C7-A412D943C025}"/>
              </a:ext>
            </a:extLst>
          </p:cNvPr>
          <p:cNvSpPr/>
          <p:nvPr/>
        </p:nvSpPr>
        <p:spPr>
          <a:xfrm>
            <a:off x="615133" y="5714809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AUTORES: 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Cárdenas Izquierdo, Andrea Carolina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Cevallos </a:t>
            </a:r>
            <a:r>
              <a:rPr lang="es-EC" sz="1400" b="1" dirty="0" err="1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Aymacaña</a:t>
            </a: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Fernando Patricio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F8756F4-3C01-40D5-98E5-92C6D1DEA0DC}"/>
              </a:ext>
            </a:extLst>
          </p:cNvPr>
          <p:cNvSpPr/>
          <p:nvPr/>
        </p:nvSpPr>
        <p:spPr>
          <a:xfrm>
            <a:off x="5974015" y="5714809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DIRECTOR: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Sebastián Fernández. MGCP.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0BDDD6-2D89-4940-A118-550F4D89B3E8}"/>
              </a:ext>
            </a:extLst>
          </p:cNvPr>
          <p:cNvSpPr/>
          <p:nvPr/>
        </p:nvSpPr>
        <p:spPr>
          <a:xfrm>
            <a:off x="1854430" y="3734925"/>
            <a:ext cx="8662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2400" b="1" smtClean="0">
                <a:solidFill>
                  <a:schemeClr val="accent1">
                    <a:lumMod val="50000"/>
                  </a:schemeClr>
                </a:solidFill>
              </a:rPr>
              <a:t>“FORTALECIMIENTO </a:t>
            </a:r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DEL SISTEMA DE GESTIÓN DE CALIDAD MEDIANTE LA IMPLEMENTACIÓN DE MEJORAS DETECTADAS EN EL DIAGNÓSTICO Y EVALUACIÓN PREVIA DE UNA EMPRESA DE COBRANZAS EN QUITO – ECUADOR”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2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Sumario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CBE313F-FDAE-4DB0-A767-EF1F92575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2586037"/>
            <a:ext cx="1862138" cy="20674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EE0090D-6EBC-476F-A269-4406E86617F8}"/>
              </a:ext>
            </a:extLst>
          </p:cNvPr>
          <p:cNvSpPr/>
          <p:nvPr/>
        </p:nvSpPr>
        <p:spPr>
          <a:xfrm>
            <a:off x="4510415" y="1322228"/>
            <a:ext cx="67906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Organización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 Teórico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gestión documental automatizado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Planificación estratégica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 Score </a:t>
            </a:r>
            <a:r>
              <a:rPr lang="es-EC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</a:t>
            </a:r>
            <a:endParaRPr lang="es-EC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 base de transición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5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1. </a:t>
            </a:r>
            <a:r>
              <a:rPr lang="es-ES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La Organización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Image result for call center">
            <a:extLst>
              <a:ext uri="{FF2B5EF4-FFF2-40B4-BE49-F238E27FC236}">
                <a16:creationId xmlns:a16="http://schemas.microsoft.com/office/drawing/2014/main" xmlns="" id="{1D7F89A2-9F1B-4E7C-B609-78555D74D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r="26952"/>
          <a:stretch/>
        </p:blipFill>
        <p:spPr bwMode="auto">
          <a:xfrm>
            <a:off x="1258233" y="2568333"/>
            <a:ext cx="1794466" cy="27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heck icon">
            <a:extLst>
              <a:ext uri="{FF2B5EF4-FFF2-40B4-BE49-F238E27FC236}">
                <a16:creationId xmlns:a16="http://schemas.microsoft.com/office/drawing/2014/main" xmlns="" id="{1D680C55-ADD1-473F-B179-79070026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07" y="194031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72DFAC68-A63C-4997-A471-C9995ADE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99" y="289926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AB8E3282-5D1E-40B1-98CE-FD0E58A8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48" y="4640842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E42E629A-FA49-45EA-9145-9FACD304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48" y="3761645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AF4C634A-DD4C-4215-B074-DB98CBF3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24" y="547781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460043-381F-4E51-81BD-ADE285DA0CDD}"/>
              </a:ext>
            </a:extLst>
          </p:cNvPr>
          <p:cNvSpPr txBox="1"/>
          <p:nvPr/>
        </p:nvSpPr>
        <p:spPr>
          <a:xfrm>
            <a:off x="4441371" y="2000580"/>
            <a:ext cx="512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Empresa </a:t>
            </a:r>
            <a:r>
              <a:rPr lang="es-EC" sz="2000" dirty="0" err="1"/>
              <a:t>Call</a:t>
            </a:r>
            <a:r>
              <a:rPr lang="es-EC" sz="2000" dirty="0"/>
              <a:t> Center –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Recuperación de cartera</a:t>
            </a:r>
            <a:r>
              <a:rPr lang="es-EC" sz="2000" dirty="0"/>
              <a:t>.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2C4C41-F496-454E-9BAA-B238B66CB612}"/>
              </a:ext>
            </a:extLst>
          </p:cNvPr>
          <p:cNvSpPr txBox="1"/>
          <p:nvPr/>
        </p:nvSpPr>
        <p:spPr>
          <a:xfrm>
            <a:off x="4441371" y="2888286"/>
            <a:ext cx="598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Líder en el mercado </a:t>
            </a:r>
            <a:r>
              <a:rPr lang="es-EC" sz="2000" dirty="0"/>
              <a:t>– 20 años de operación en Ecuador.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7717B3-B54D-49A5-8C39-897453DF218C}"/>
              </a:ext>
            </a:extLst>
          </p:cNvPr>
          <p:cNvSpPr txBox="1"/>
          <p:nvPr/>
        </p:nvSpPr>
        <p:spPr>
          <a:xfrm>
            <a:off x="4441371" y="3749891"/>
            <a:ext cx="617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Pertenece a un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holding internacional </a:t>
            </a:r>
            <a:r>
              <a:rPr lang="es-EC" sz="2000" dirty="0"/>
              <a:t>– Perú y Guatemala.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BD8A38-4624-4800-980A-F112BFB55433}"/>
              </a:ext>
            </a:extLst>
          </p:cNvPr>
          <p:cNvSpPr txBox="1"/>
          <p:nvPr/>
        </p:nvSpPr>
        <p:spPr>
          <a:xfrm>
            <a:off x="4392415" y="5477811"/>
            <a:ext cx="720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Líneas de negocio:</a:t>
            </a:r>
            <a:r>
              <a:rPr lang="es-EC" sz="2000" dirty="0"/>
              <a:t> recuperación de cartera, servicio al cliente, telemercadeo.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673FFA-BDC3-47EE-BF4D-8E8226EC1E66}"/>
              </a:ext>
            </a:extLst>
          </p:cNvPr>
          <p:cNvSpPr txBox="1"/>
          <p:nvPr/>
        </p:nvSpPr>
        <p:spPr>
          <a:xfrm>
            <a:off x="4392415" y="4669025"/>
            <a:ext cx="627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Cuenta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13 sucursales </a:t>
            </a:r>
            <a:r>
              <a:rPr lang="es-EC" sz="2000" dirty="0"/>
              <a:t>a nivel nacional y 500 colaboradores.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075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Sumario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CBE313F-FDAE-4DB0-A767-EF1F9257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586037"/>
            <a:ext cx="1862138" cy="20674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EE0090D-6EBC-476F-A269-4406E86617F8}"/>
              </a:ext>
            </a:extLst>
          </p:cNvPr>
          <p:cNvSpPr/>
          <p:nvPr/>
        </p:nvSpPr>
        <p:spPr>
          <a:xfrm>
            <a:off x="4580754" y="1630993"/>
            <a:ext cx="3039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La Organización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Problema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Metodología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Marco Teórico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Diagnóstico del SGC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Evaluación del SGC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Propuesta de mejora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Recomendaciones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1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2. Problema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8B512457-37B8-4656-966E-7D9E366F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91" y="175272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62D6D-BDA3-42E5-BCC0-056C774C694F}"/>
              </a:ext>
            </a:extLst>
          </p:cNvPr>
          <p:cNvSpPr/>
          <p:nvPr/>
        </p:nvSpPr>
        <p:spPr>
          <a:xfrm>
            <a:off x="4355232" y="1812983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No conformidades abiertas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de auditorías internas y externas.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876C0BC5-4CB0-4D65-BAE8-A6A5FEC6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89" y="266629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457A756F-6E5E-40A4-843B-EE8810F7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54" y="360006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:a16="http://schemas.microsoft.com/office/drawing/2014/main" xmlns="" id="{93C5764D-B862-4DDE-B499-CF8E8CCD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54" y="459161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7A75DD-3745-426E-BE5F-7A262EBC3088}"/>
              </a:ext>
            </a:extLst>
          </p:cNvPr>
          <p:cNvSpPr/>
          <p:nvPr/>
        </p:nvSpPr>
        <p:spPr>
          <a:xfrm>
            <a:off x="4355231" y="2682123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Incorrecta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administración de información documentada</a:t>
            </a:r>
            <a:r>
              <a:rPr lang="es-ES" sz="20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83FD6CE-DD07-4E15-AE82-DC79A3684ED9}"/>
              </a:ext>
            </a:extLst>
          </p:cNvPr>
          <p:cNvSpPr/>
          <p:nvPr/>
        </p:nvSpPr>
        <p:spPr>
          <a:xfrm>
            <a:off x="4355232" y="3581018"/>
            <a:ext cx="6989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Manejo de indicadores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no interrelacionados sin </a:t>
            </a:r>
            <a:r>
              <a:rPr lang="es-E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imput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 para la toma de decisiones. 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573F8DD-E6CE-45AF-8DB1-A4F7A423BDE6}"/>
              </a:ext>
            </a:extLst>
          </p:cNvPr>
          <p:cNvSpPr/>
          <p:nvPr/>
        </p:nvSpPr>
        <p:spPr>
          <a:xfrm>
            <a:off x="4355231" y="4654465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Eje del SGC es correctivo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, no preventivo.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66CE150-AD56-45BD-85DA-103FEC5D7B77}"/>
              </a:ext>
            </a:extLst>
          </p:cNvPr>
          <p:cNvSpPr/>
          <p:nvPr/>
        </p:nvSpPr>
        <p:spPr>
          <a:xfrm>
            <a:off x="4355230" y="5461026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Fecha límite para la transición 09/18.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4100" name="Picture 4" descr="Image result for problem icon">
            <a:extLst>
              <a:ext uri="{FF2B5EF4-FFF2-40B4-BE49-F238E27FC236}">
                <a16:creationId xmlns:a16="http://schemas.microsoft.com/office/drawing/2014/main" xmlns="" id="{52538B79-59AF-4CEA-AB81-BE2F30D9D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2511277"/>
            <a:ext cx="2301950" cy="23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check icon">
            <a:extLst>
              <a:ext uri="{FF2B5EF4-FFF2-40B4-BE49-F238E27FC236}">
                <a16:creationId xmlns:a16="http://schemas.microsoft.com/office/drawing/2014/main" xmlns="" id="{4DA3D776-2F83-4595-840F-642A8FDD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88" y="546102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03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4. Objetivos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3C20747C-9D6B-48D7-8541-C2BF88ABB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1409846"/>
            <a:ext cx="1368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endParaRPr lang="es-ES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249500A8-5FA0-466C-9339-A0A7B94D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653" y="2974378"/>
            <a:ext cx="1909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Específicos</a:t>
            </a:r>
            <a:endParaRPr lang="es-ES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A8709C-896E-41DA-956F-53706DF3D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00" y="2495549"/>
            <a:ext cx="1758699" cy="2066925"/>
          </a:xfrm>
          <a:prstGeom prst="rect">
            <a:avLst/>
          </a:prstGeom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DD423D42-5765-475C-B039-52217C40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0" y="514185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C14ED249-38FB-4AB9-89B9-C883439D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55" y="437561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554DE2F4-6BEE-4461-B782-9E53CA08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1" y="356447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9F7347-97C3-4B90-8B54-7B4814D64DAB}"/>
              </a:ext>
            </a:extLst>
          </p:cNvPr>
          <p:cNvSpPr/>
          <p:nvPr/>
        </p:nvSpPr>
        <p:spPr>
          <a:xfrm>
            <a:off x="4088534" y="3650041"/>
            <a:ext cx="7723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/>
              <a:t>Implementar un sistema de gestión de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información documentada automatizado</a:t>
            </a:r>
            <a:r>
              <a:rPr lang="es-EC" sz="2000" dirty="0"/>
              <a:t>.</a:t>
            </a:r>
            <a:endParaRPr lang="en-GB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4CDB270-1F7E-40DA-9F2A-D4A78F2D18E5}"/>
              </a:ext>
            </a:extLst>
          </p:cNvPr>
          <p:cNvSpPr/>
          <p:nvPr/>
        </p:nvSpPr>
        <p:spPr>
          <a:xfrm>
            <a:off x="4072239" y="4442059"/>
            <a:ext cx="7723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dirty="0"/>
              <a:t>Elaborar la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Planificación Estratégica </a:t>
            </a:r>
            <a:r>
              <a:rPr lang="es-EC" sz="2000" dirty="0"/>
              <a:t>a tres años plazo.</a:t>
            </a:r>
            <a:endParaRPr lang="en-GB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90D122-83EE-42C0-8B46-0C84229E205F}"/>
              </a:ext>
            </a:extLst>
          </p:cNvPr>
          <p:cNvSpPr/>
          <p:nvPr/>
        </p:nvSpPr>
        <p:spPr>
          <a:xfrm>
            <a:off x="3908367" y="1936513"/>
            <a:ext cx="7886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ea typeface="Calibri" panose="020F0502020204030204" pitchFamily="34" charset="0"/>
              </a:rPr>
              <a:t>Potencializar</a:t>
            </a:r>
            <a:r>
              <a:rPr lang="es-ES" b="1" dirty="0">
                <a:solidFill>
                  <a:srgbClr val="000000"/>
                </a:solidFill>
                <a:ea typeface="Calibri" panose="020F0502020204030204" pitchFamily="34" charset="0"/>
              </a:rPr>
              <a:t> el SGC mediante la implementación de mejoras detectadas en el diagnóstico y evaluación previa, con el fin de afianzar su posicionamiento de mercado.</a:t>
            </a:r>
            <a:endParaRPr lang="en-US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ADA7D65-74EF-449F-9D53-9EDB1465C1D8}"/>
              </a:ext>
            </a:extLst>
          </p:cNvPr>
          <p:cNvSpPr/>
          <p:nvPr/>
        </p:nvSpPr>
        <p:spPr>
          <a:xfrm>
            <a:off x="4088534" y="5141856"/>
            <a:ext cx="7723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/>
              <a:t>Implementar un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cuadro de mando integral </a:t>
            </a:r>
            <a:r>
              <a:rPr lang="es-EC" sz="2000" dirty="0"/>
              <a:t>para monitorear la gestión operativa, administrativa y financiera.</a:t>
            </a:r>
            <a:endParaRPr lang="en-GB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DD5C1F8-A801-43A5-AC6F-973398B32F53}"/>
              </a:ext>
            </a:extLst>
          </p:cNvPr>
          <p:cNvSpPr/>
          <p:nvPr/>
        </p:nvSpPr>
        <p:spPr>
          <a:xfrm>
            <a:off x="4088534" y="6123592"/>
            <a:ext cx="7723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/>
              <a:t>Diseñar la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línea base </a:t>
            </a:r>
            <a:r>
              <a:rPr lang="es-EC" sz="2000" dirty="0"/>
              <a:t>para la transición del SGC a la Norma ISO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9001:2015.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4" descr="Image result for check icon">
            <a:extLst>
              <a:ext uri="{FF2B5EF4-FFF2-40B4-BE49-F238E27FC236}">
                <a16:creationId xmlns:a16="http://schemas.microsoft.com/office/drawing/2014/main" xmlns="" id="{6E493854-A010-4791-AC03-79CBA9FF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0" y="603424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C5F3306-45BD-47FE-822B-B47E5302E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16"/>
          <a:stretch/>
        </p:blipFill>
        <p:spPr>
          <a:xfrm rot="16200000">
            <a:off x="3333868" y="2155039"/>
            <a:ext cx="550683" cy="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5. Medología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FE6892EF-16C3-46E1-885A-7931390A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5" y="221532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5C8F90-ABBF-4CD2-8A86-709FE41E4AF7}"/>
              </a:ext>
            </a:extLst>
          </p:cNvPr>
          <p:cNvSpPr/>
          <p:nvPr/>
        </p:nvSpPr>
        <p:spPr>
          <a:xfrm>
            <a:off x="5872633" y="2231426"/>
            <a:ext cx="747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Deductiva - Observación y análisis.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08AD086D-4BEA-4076-BEFD-5515068F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5" y="2900072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65EACAAF-BE5D-4F2A-9C31-07B4E253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5" y="358422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:a16="http://schemas.microsoft.com/office/drawing/2014/main" xmlns="" id="{5EC5CE28-FC5F-4D8F-8470-32A138EC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5" y="424198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A2D7340-7324-476D-8A40-EFE5DD309677}"/>
              </a:ext>
            </a:extLst>
          </p:cNvPr>
          <p:cNvSpPr/>
          <p:nvPr/>
        </p:nvSpPr>
        <p:spPr>
          <a:xfrm>
            <a:off x="5906474" y="2960335"/>
            <a:ext cx="747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Documental descriptiva.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297E61-B892-487B-B4B0-3C2310AF369E}"/>
              </a:ext>
            </a:extLst>
          </p:cNvPr>
          <p:cNvSpPr/>
          <p:nvPr/>
        </p:nvSpPr>
        <p:spPr>
          <a:xfrm>
            <a:off x="5906474" y="4285365"/>
            <a:ext cx="6989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Planificación estratégica / BSC -  SOSTAC.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6600506-CACE-4DDF-B29D-E68B29C064B5}"/>
              </a:ext>
            </a:extLst>
          </p:cNvPr>
          <p:cNvSpPr/>
          <p:nvPr/>
        </p:nvSpPr>
        <p:spPr>
          <a:xfrm>
            <a:off x="5906474" y="5009964"/>
            <a:ext cx="747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/>
              <a:t>Gestión de Riesgos.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9" name="Picture 4" descr="Image result for check icon">
            <a:extLst>
              <a:ext uri="{FF2B5EF4-FFF2-40B4-BE49-F238E27FC236}">
                <a16:creationId xmlns:a16="http://schemas.microsoft.com/office/drawing/2014/main" xmlns="" id="{3022CE00-8ACA-4F4E-B9EE-9449FC77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4" y="492027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9669B0-71B1-4FC6-AAB4-40553D24C322}"/>
              </a:ext>
            </a:extLst>
          </p:cNvPr>
          <p:cNvSpPr/>
          <p:nvPr/>
        </p:nvSpPr>
        <p:spPr>
          <a:xfrm>
            <a:off x="5906473" y="3684934"/>
            <a:ext cx="747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Gestión por proyectos.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DC9E7B0A-174D-4089-AC1A-708B9404B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99" y="2511122"/>
            <a:ext cx="2462789" cy="28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9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6. Marco Teórico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Rectángulo">
            <a:extLst>
              <a:ext uri="{FF2B5EF4-FFF2-40B4-BE49-F238E27FC236}">
                <a16:creationId xmlns:a16="http://schemas.microsoft.com/office/drawing/2014/main" xmlns="" id="{6634E898-BB1C-4EB3-8E7B-BB801503DA4D}"/>
              </a:ext>
            </a:extLst>
          </p:cNvPr>
          <p:cNvSpPr/>
          <p:nvPr/>
        </p:nvSpPr>
        <p:spPr bwMode="auto">
          <a:xfrm>
            <a:off x="8872442" y="4965734"/>
            <a:ext cx="1584325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ISO 9001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F8FA80C5-287A-4977-81BA-AFA42A88D43C}"/>
              </a:ext>
            </a:extLst>
          </p:cNvPr>
          <p:cNvSpPr/>
          <p:nvPr/>
        </p:nvSpPr>
        <p:spPr bwMode="auto">
          <a:xfrm>
            <a:off x="4181906" y="5035919"/>
            <a:ext cx="1000125" cy="242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SOSTAC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16 Rectángulo">
            <a:extLst>
              <a:ext uri="{FF2B5EF4-FFF2-40B4-BE49-F238E27FC236}">
                <a16:creationId xmlns:a16="http://schemas.microsoft.com/office/drawing/2014/main" xmlns="" id="{5F876F1B-6259-4492-83D4-761F7310786D}"/>
              </a:ext>
            </a:extLst>
          </p:cNvPr>
          <p:cNvSpPr/>
          <p:nvPr/>
        </p:nvSpPr>
        <p:spPr bwMode="auto">
          <a:xfrm>
            <a:off x="7153315" y="4965734"/>
            <a:ext cx="1304925" cy="576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BSC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70 Rectángulo">
            <a:extLst>
              <a:ext uri="{FF2B5EF4-FFF2-40B4-BE49-F238E27FC236}">
                <a16:creationId xmlns:a16="http://schemas.microsoft.com/office/drawing/2014/main" xmlns="" id="{34BF6281-6757-45C6-AA5A-F71173CA214D}"/>
              </a:ext>
            </a:extLst>
          </p:cNvPr>
          <p:cNvSpPr/>
          <p:nvPr/>
        </p:nvSpPr>
        <p:spPr bwMode="auto">
          <a:xfrm>
            <a:off x="2169230" y="4968676"/>
            <a:ext cx="1584325" cy="411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Documental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00B28A8-C83A-409C-8558-9C08D35F702B}"/>
              </a:ext>
            </a:extLst>
          </p:cNvPr>
          <p:cNvCxnSpPr/>
          <p:nvPr/>
        </p:nvCxnSpPr>
        <p:spPr>
          <a:xfrm>
            <a:off x="2296087" y="4988657"/>
            <a:ext cx="7896225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FDE4E6-D7AD-4FF6-AA26-D74F97E1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897" y="5516963"/>
            <a:ext cx="1272235" cy="131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AA5AB5-47D1-4888-90B0-C097FC94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067" y="5516963"/>
            <a:ext cx="1272235" cy="13307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444EEF8-1F80-4331-9D2E-69E8AF175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33" y="5572526"/>
            <a:ext cx="1452446" cy="1180362"/>
          </a:xfrm>
          <a:prstGeom prst="rect">
            <a:avLst/>
          </a:prstGeom>
        </p:spPr>
      </p:pic>
      <p:pic>
        <p:nvPicPr>
          <p:cNvPr id="17" name="Picture 16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xmlns="" id="{68A28C2A-7866-443D-B56D-43E26F103B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57" y="5648928"/>
            <a:ext cx="1539758" cy="1023939"/>
          </a:xfrm>
          <a:prstGeom prst="rect">
            <a:avLst/>
          </a:prstGeom>
        </p:spPr>
      </p:pic>
      <p:pic>
        <p:nvPicPr>
          <p:cNvPr id="27" name="Picture 2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300882A-1A96-4041-80BE-FBA9E39ADB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94" y="5463880"/>
            <a:ext cx="1383812" cy="1383812"/>
          </a:xfrm>
          <a:prstGeom prst="rect">
            <a:avLst/>
          </a:prstGeom>
        </p:spPr>
      </p:pic>
      <p:sp>
        <p:nvSpPr>
          <p:cNvPr id="34" name="16 Rectángulo">
            <a:extLst>
              <a:ext uri="{FF2B5EF4-FFF2-40B4-BE49-F238E27FC236}">
                <a16:creationId xmlns:a16="http://schemas.microsoft.com/office/drawing/2014/main" xmlns="" id="{700A65FD-BBDE-45C6-9F0C-DE03BA54819C}"/>
              </a:ext>
            </a:extLst>
          </p:cNvPr>
          <p:cNvSpPr/>
          <p:nvPr/>
        </p:nvSpPr>
        <p:spPr bwMode="auto">
          <a:xfrm>
            <a:off x="5578692" y="4975545"/>
            <a:ext cx="1304925" cy="576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de riesgos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E20A7895-8826-4C67-A120-A5066D60D5BA}"/>
              </a:ext>
            </a:extLst>
          </p:cNvPr>
          <p:cNvSpPr/>
          <p:nvPr/>
        </p:nvSpPr>
        <p:spPr>
          <a:xfrm>
            <a:off x="3177061" y="1222127"/>
            <a:ext cx="6678161" cy="3490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9918B07-7329-4D97-BC10-B853D7D248F5}"/>
              </a:ext>
            </a:extLst>
          </p:cNvPr>
          <p:cNvSpPr/>
          <p:nvPr/>
        </p:nvSpPr>
        <p:spPr>
          <a:xfrm>
            <a:off x="3524113" y="1264525"/>
            <a:ext cx="5838989" cy="340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C3842BB-9559-4576-AD21-95EBE3F9764D}"/>
              </a:ext>
            </a:extLst>
          </p:cNvPr>
          <p:cNvSpPr/>
          <p:nvPr/>
        </p:nvSpPr>
        <p:spPr>
          <a:xfrm>
            <a:off x="5622286" y="3867699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Mejora</a:t>
            </a:r>
            <a:endParaRPr lang="en-GB" sz="16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4625A84-B576-4DBD-A50A-77D05100E678}"/>
              </a:ext>
            </a:extLst>
          </p:cNvPr>
          <p:cNvSpPr/>
          <p:nvPr/>
        </p:nvSpPr>
        <p:spPr>
          <a:xfrm>
            <a:off x="7692492" y="2744938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Evaluación del desempeño</a:t>
            </a:r>
            <a:endParaRPr lang="en-GB" sz="16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516C9D0-F1E3-450E-AF14-37C8353893F2}"/>
              </a:ext>
            </a:extLst>
          </p:cNvPr>
          <p:cNvSpPr/>
          <p:nvPr/>
        </p:nvSpPr>
        <p:spPr>
          <a:xfrm>
            <a:off x="3525449" y="2744938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Planificación</a:t>
            </a:r>
            <a:endParaRPr lang="en-GB" sz="16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356BECB-A0BB-4B28-985F-D8252FA9FECC}"/>
              </a:ext>
            </a:extLst>
          </p:cNvPr>
          <p:cNvSpPr/>
          <p:nvPr/>
        </p:nvSpPr>
        <p:spPr>
          <a:xfrm>
            <a:off x="5598880" y="1563872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Apoyo y Operación</a:t>
            </a:r>
            <a:endParaRPr lang="en-GB" sz="16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BF4C60F-CEF1-4401-B7DC-9E18E15A1824}"/>
              </a:ext>
            </a:extLst>
          </p:cNvPr>
          <p:cNvSpPr/>
          <p:nvPr/>
        </p:nvSpPr>
        <p:spPr>
          <a:xfrm>
            <a:off x="5598880" y="2746792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Liderazgo</a:t>
            </a:r>
            <a:endParaRPr lang="en-GB" sz="1600" b="1" dirty="0"/>
          </a:p>
        </p:txBody>
      </p:sp>
      <p:cxnSp>
        <p:nvCxnSpPr>
          <p:cNvPr id="2051" name="Straight Arrow Connector 2050">
            <a:extLst>
              <a:ext uri="{FF2B5EF4-FFF2-40B4-BE49-F238E27FC236}">
                <a16:creationId xmlns:a16="http://schemas.microsoft.com/office/drawing/2014/main" xmlns="" id="{278445EA-227F-43EB-B768-F586D09DB461}"/>
              </a:ext>
            </a:extLst>
          </p:cNvPr>
          <p:cNvCxnSpPr/>
          <p:nvPr/>
        </p:nvCxnSpPr>
        <p:spPr>
          <a:xfrm>
            <a:off x="6438159" y="2133600"/>
            <a:ext cx="0" cy="56444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015BBAB3-9B35-4304-9F56-D12FD6E46E6E}"/>
              </a:ext>
            </a:extLst>
          </p:cNvPr>
          <p:cNvCxnSpPr/>
          <p:nvPr/>
        </p:nvCxnSpPr>
        <p:spPr>
          <a:xfrm>
            <a:off x="6438159" y="3273394"/>
            <a:ext cx="0" cy="56444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55" name="Straight Arrow Connector 2054">
            <a:extLst>
              <a:ext uri="{FF2B5EF4-FFF2-40B4-BE49-F238E27FC236}">
                <a16:creationId xmlns:a16="http://schemas.microsoft.com/office/drawing/2014/main" xmlns="" id="{DFDC6F1C-FBB3-4F8F-8CBD-706FDEE186C0}"/>
              </a:ext>
            </a:extLst>
          </p:cNvPr>
          <p:cNvCxnSpPr/>
          <p:nvPr/>
        </p:nvCxnSpPr>
        <p:spPr>
          <a:xfrm>
            <a:off x="5182031" y="3001108"/>
            <a:ext cx="37026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18359F1D-84F4-4942-BEE4-46ACA83E1DC9}"/>
              </a:ext>
            </a:extLst>
          </p:cNvPr>
          <p:cNvCxnSpPr/>
          <p:nvPr/>
        </p:nvCxnSpPr>
        <p:spPr>
          <a:xfrm>
            <a:off x="7254032" y="3001108"/>
            <a:ext cx="37026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7" name="Arrow: Bent 2056">
            <a:extLst>
              <a:ext uri="{FF2B5EF4-FFF2-40B4-BE49-F238E27FC236}">
                <a16:creationId xmlns:a16="http://schemas.microsoft.com/office/drawing/2014/main" xmlns="" id="{F21423CA-23AA-43DB-8327-94A5512B3EE6}"/>
              </a:ext>
            </a:extLst>
          </p:cNvPr>
          <p:cNvSpPr/>
          <p:nvPr/>
        </p:nvSpPr>
        <p:spPr>
          <a:xfrm>
            <a:off x="4351747" y="1613667"/>
            <a:ext cx="993974" cy="956997"/>
          </a:xfrm>
          <a:prstGeom prst="bentArrow">
            <a:avLst>
              <a:gd name="adj1" fmla="val 15200"/>
              <a:gd name="adj2" fmla="val 20100"/>
              <a:gd name="adj3" fmla="val 25000"/>
              <a:gd name="adj4" fmla="val 376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Arrow: Bent 52">
            <a:extLst>
              <a:ext uri="{FF2B5EF4-FFF2-40B4-BE49-F238E27FC236}">
                <a16:creationId xmlns:a16="http://schemas.microsoft.com/office/drawing/2014/main" xmlns="" id="{6FBF0EBE-F8FD-4691-87FE-87587F2B8016}"/>
              </a:ext>
            </a:extLst>
          </p:cNvPr>
          <p:cNvSpPr/>
          <p:nvPr/>
        </p:nvSpPr>
        <p:spPr>
          <a:xfrm rot="10800000">
            <a:off x="7441305" y="3359341"/>
            <a:ext cx="993974" cy="956997"/>
          </a:xfrm>
          <a:prstGeom prst="bentArrow">
            <a:avLst>
              <a:gd name="adj1" fmla="val 15200"/>
              <a:gd name="adj2" fmla="val 20100"/>
              <a:gd name="adj3" fmla="val 25000"/>
              <a:gd name="adj4" fmla="val 376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Arrow: Bent 53">
            <a:extLst>
              <a:ext uri="{FF2B5EF4-FFF2-40B4-BE49-F238E27FC236}">
                <a16:creationId xmlns:a16="http://schemas.microsoft.com/office/drawing/2014/main" xmlns="" id="{9F333DAC-71AB-420F-A972-0494BE92A7F8}"/>
              </a:ext>
            </a:extLst>
          </p:cNvPr>
          <p:cNvSpPr/>
          <p:nvPr/>
        </p:nvSpPr>
        <p:spPr>
          <a:xfrm rot="5400000">
            <a:off x="7532879" y="1661960"/>
            <a:ext cx="993974" cy="956997"/>
          </a:xfrm>
          <a:prstGeom prst="bentArrow">
            <a:avLst>
              <a:gd name="adj1" fmla="val 15200"/>
              <a:gd name="adj2" fmla="val 20100"/>
              <a:gd name="adj3" fmla="val 25000"/>
              <a:gd name="adj4" fmla="val 376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Arrow: Bent 54">
            <a:extLst>
              <a:ext uri="{FF2B5EF4-FFF2-40B4-BE49-F238E27FC236}">
                <a16:creationId xmlns:a16="http://schemas.microsoft.com/office/drawing/2014/main" xmlns="" id="{5EBCA8BD-5812-4431-84B9-466F7243187F}"/>
              </a:ext>
            </a:extLst>
          </p:cNvPr>
          <p:cNvSpPr/>
          <p:nvPr/>
        </p:nvSpPr>
        <p:spPr>
          <a:xfrm rot="16200000">
            <a:off x="4285974" y="3327700"/>
            <a:ext cx="993974" cy="956997"/>
          </a:xfrm>
          <a:prstGeom prst="bentArrow">
            <a:avLst>
              <a:gd name="adj1" fmla="val 15200"/>
              <a:gd name="adj2" fmla="val 20100"/>
              <a:gd name="adj3" fmla="val 25000"/>
              <a:gd name="adj4" fmla="val 376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59" name="Arrow: Right 2058">
            <a:extLst>
              <a:ext uri="{FF2B5EF4-FFF2-40B4-BE49-F238E27FC236}">
                <a16:creationId xmlns:a16="http://schemas.microsoft.com/office/drawing/2014/main" xmlns="" id="{BF0AD0CA-04D0-4FAA-AE05-505302B795FA}"/>
              </a:ext>
            </a:extLst>
          </p:cNvPr>
          <p:cNvSpPr/>
          <p:nvPr/>
        </p:nvSpPr>
        <p:spPr>
          <a:xfrm rot="1303433">
            <a:off x="2888630" y="1617156"/>
            <a:ext cx="1373777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xmlns="" id="{7FD4C876-6E1C-402A-8E34-3F910811C446}"/>
              </a:ext>
            </a:extLst>
          </p:cNvPr>
          <p:cNvSpPr/>
          <p:nvPr/>
        </p:nvSpPr>
        <p:spPr>
          <a:xfrm rot="20092982">
            <a:off x="2891293" y="3856012"/>
            <a:ext cx="1326615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xmlns="" id="{96C76DB4-9B6D-4169-9810-B546D71B0B2E}"/>
              </a:ext>
            </a:extLst>
          </p:cNvPr>
          <p:cNvSpPr/>
          <p:nvPr/>
        </p:nvSpPr>
        <p:spPr>
          <a:xfrm rot="1625947">
            <a:off x="9671998" y="3047744"/>
            <a:ext cx="947569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xmlns="" id="{C321B644-A116-44C6-A8CC-2B5D058F3655}"/>
              </a:ext>
            </a:extLst>
          </p:cNvPr>
          <p:cNvSpPr/>
          <p:nvPr/>
        </p:nvSpPr>
        <p:spPr>
          <a:xfrm rot="18776450">
            <a:off x="9624881" y="2510405"/>
            <a:ext cx="947569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0" name="Arrow: Left-Right 2059">
            <a:extLst>
              <a:ext uri="{FF2B5EF4-FFF2-40B4-BE49-F238E27FC236}">
                <a16:creationId xmlns:a16="http://schemas.microsoft.com/office/drawing/2014/main" xmlns="" id="{4C0D14D2-4D46-43CB-BFCB-FB872573431E}"/>
              </a:ext>
            </a:extLst>
          </p:cNvPr>
          <p:cNvSpPr/>
          <p:nvPr/>
        </p:nvSpPr>
        <p:spPr>
          <a:xfrm>
            <a:off x="9304057" y="2766555"/>
            <a:ext cx="713681" cy="41667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xmlns="" id="{4AB82EC1-78DE-40D3-89E8-4E1CF51F338D}"/>
              </a:ext>
            </a:extLst>
          </p:cNvPr>
          <p:cNvSpPr txBox="1"/>
          <p:nvPr/>
        </p:nvSpPr>
        <p:spPr>
          <a:xfrm>
            <a:off x="1581963" y="1189480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Operación y su contexto</a:t>
            </a:r>
            <a:endParaRPr lang="en-GB" sz="16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AC727DC-4BD3-46A2-AB3F-12A8075DFE7E}"/>
              </a:ext>
            </a:extLst>
          </p:cNvPr>
          <p:cNvSpPr txBox="1"/>
          <p:nvPr/>
        </p:nvSpPr>
        <p:spPr>
          <a:xfrm>
            <a:off x="990843" y="3848879"/>
            <a:ext cx="211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Necesidades y expectativas de las partes interesadas</a:t>
            </a:r>
            <a:endParaRPr lang="en-GB" sz="16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97BC35A-8EEB-4595-B8E9-2B74D6B15FAC}"/>
              </a:ext>
            </a:extLst>
          </p:cNvPr>
          <p:cNvSpPr txBox="1"/>
          <p:nvPr/>
        </p:nvSpPr>
        <p:spPr>
          <a:xfrm>
            <a:off x="1458467" y="2766555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Requisitos del cliente</a:t>
            </a:r>
            <a:endParaRPr lang="en-GB" sz="1600" b="1" dirty="0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xmlns="" id="{D736D663-4CA7-4032-BA1E-AC2FFE9E12CF}"/>
              </a:ext>
            </a:extLst>
          </p:cNvPr>
          <p:cNvSpPr/>
          <p:nvPr/>
        </p:nvSpPr>
        <p:spPr>
          <a:xfrm>
            <a:off x="2755770" y="2879376"/>
            <a:ext cx="705300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CC01EE9-F139-489B-A54C-AA7B14CBC753}"/>
              </a:ext>
            </a:extLst>
          </p:cNvPr>
          <p:cNvSpPr txBox="1"/>
          <p:nvPr/>
        </p:nvSpPr>
        <p:spPr>
          <a:xfrm>
            <a:off x="10338287" y="1919966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Satisfacción del cliente</a:t>
            </a:r>
            <a:endParaRPr lang="en-GB" sz="16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FFED63C-2570-4DA4-A779-879D05091532}"/>
              </a:ext>
            </a:extLst>
          </p:cNvPr>
          <p:cNvSpPr txBox="1"/>
          <p:nvPr/>
        </p:nvSpPr>
        <p:spPr>
          <a:xfrm>
            <a:off x="10423737" y="3261352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Productos y servicios</a:t>
            </a:r>
            <a:endParaRPr lang="en-GB" sz="16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EB5A8C3-4D82-428E-8A8F-7E4719634770}"/>
              </a:ext>
            </a:extLst>
          </p:cNvPr>
          <p:cNvSpPr txBox="1"/>
          <p:nvPr/>
        </p:nvSpPr>
        <p:spPr>
          <a:xfrm>
            <a:off x="10063011" y="2646018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7030A0"/>
                </a:solidFill>
              </a:rPr>
              <a:t>Resultados del SGC</a:t>
            </a:r>
            <a:endParaRPr lang="en-GB" sz="1600" b="1" dirty="0">
              <a:solidFill>
                <a:srgbClr val="7030A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00DBCCA-0AEF-4DD6-A111-3F3381DFE112}"/>
              </a:ext>
            </a:extLst>
          </p:cNvPr>
          <p:cNvSpPr txBox="1"/>
          <p:nvPr/>
        </p:nvSpPr>
        <p:spPr>
          <a:xfrm>
            <a:off x="8380884" y="1335191"/>
            <a:ext cx="129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2">
                    <a:lumMod val="75000"/>
                  </a:schemeClr>
                </a:solidFill>
              </a:rPr>
              <a:t>SGC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0DE2C35-5CDD-4331-9301-82EEDEA451DB}"/>
              </a:ext>
            </a:extLst>
          </p:cNvPr>
          <p:cNvSpPr txBox="1"/>
          <p:nvPr/>
        </p:nvSpPr>
        <p:spPr>
          <a:xfrm>
            <a:off x="4385077" y="2164995"/>
            <a:ext cx="129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C0000"/>
                </a:solidFill>
              </a:rPr>
              <a:t>Planificar</a:t>
            </a:r>
            <a:endParaRPr lang="en-GB" sz="1400" b="1" dirty="0">
              <a:solidFill>
                <a:srgbClr val="CC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971FCF7-B5D4-4DAD-8442-18C91096E506}"/>
              </a:ext>
            </a:extLst>
          </p:cNvPr>
          <p:cNvSpPr txBox="1"/>
          <p:nvPr/>
        </p:nvSpPr>
        <p:spPr>
          <a:xfrm>
            <a:off x="7072935" y="2169567"/>
            <a:ext cx="129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C0000"/>
                </a:solidFill>
              </a:rPr>
              <a:t>Hacer</a:t>
            </a:r>
            <a:endParaRPr lang="en-GB" sz="1400" b="1" dirty="0">
              <a:solidFill>
                <a:srgbClr val="CC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00D41EE-5F92-4785-9C47-AC598A06EEC0}"/>
              </a:ext>
            </a:extLst>
          </p:cNvPr>
          <p:cNvSpPr txBox="1"/>
          <p:nvPr/>
        </p:nvSpPr>
        <p:spPr>
          <a:xfrm>
            <a:off x="4405119" y="3647841"/>
            <a:ext cx="129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C0000"/>
                </a:solidFill>
              </a:rPr>
              <a:t>Actuar</a:t>
            </a:r>
            <a:endParaRPr lang="en-GB" sz="1400" b="1" dirty="0">
              <a:solidFill>
                <a:srgbClr val="CC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DEAED90-6709-435E-8733-94463268D44C}"/>
              </a:ext>
            </a:extLst>
          </p:cNvPr>
          <p:cNvSpPr txBox="1"/>
          <p:nvPr/>
        </p:nvSpPr>
        <p:spPr>
          <a:xfrm>
            <a:off x="6913150" y="3560520"/>
            <a:ext cx="129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C0000"/>
                </a:solidFill>
              </a:rPr>
              <a:t>Verificar</a:t>
            </a:r>
            <a:endParaRPr lang="en-GB" sz="1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7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 fontScale="90000"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7. Sistema de gestión documental automatizado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512B6984-0D30-4876-9818-108788E80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/>
        </p:blipFill>
        <p:spPr>
          <a:xfrm>
            <a:off x="1206814" y="1026368"/>
            <a:ext cx="10768924" cy="5441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A3EE3D-B750-4CD3-9C32-F04CAED9CF9B}"/>
              </a:ext>
            </a:extLst>
          </p:cNvPr>
          <p:cNvSpPr txBox="1"/>
          <p:nvPr/>
        </p:nvSpPr>
        <p:spPr>
          <a:xfrm>
            <a:off x="1553028" y="6308208"/>
            <a:ext cx="2540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</a:rPr>
              <a:t>TIPO DE DOCUMENTO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463101-358D-46AB-B216-39C64E60ED98}"/>
              </a:ext>
            </a:extLst>
          </p:cNvPr>
          <p:cNvSpPr txBox="1"/>
          <p:nvPr/>
        </p:nvSpPr>
        <p:spPr>
          <a:xfrm>
            <a:off x="4957282" y="6292819"/>
            <a:ext cx="1205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</a:rPr>
              <a:t>CAPTURA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DD6D78C-3070-4A2A-AC54-2F308768DAD7}"/>
              </a:ext>
            </a:extLst>
          </p:cNvPr>
          <p:cNvSpPr txBox="1"/>
          <p:nvPr/>
        </p:nvSpPr>
        <p:spPr>
          <a:xfrm>
            <a:off x="7754715" y="6308208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</a:rPr>
              <a:t>MANEJO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3C26A46-2A8D-412A-A278-D822373BF6E3}"/>
              </a:ext>
            </a:extLst>
          </p:cNvPr>
          <p:cNvSpPr txBox="1"/>
          <p:nvPr/>
        </p:nvSpPr>
        <p:spPr>
          <a:xfrm>
            <a:off x="10119051" y="6292819"/>
            <a:ext cx="1732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</a:rPr>
              <a:t>DISTRIBUCIÓN</a:t>
            </a:r>
            <a:endParaRPr lang="en-GB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1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Planificación Estratégica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95C15DC-1253-4097-8652-CC4EB194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970" y="1861671"/>
            <a:ext cx="1284265" cy="134901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BF75CCC-BF04-4460-B80F-66EBF965F386}"/>
              </a:ext>
            </a:extLst>
          </p:cNvPr>
          <p:cNvSpPr txBox="1"/>
          <p:nvPr/>
        </p:nvSpPr>
        <p:spPr>
          <a:xfrm>
            <a:off x="-2360775" y="3490928"/>
            <a:ext cx="2041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/>
              <a:t>Exclusión</a:t>
            </a:r>
          </a:p>
          <a:p>
            <a:pPr algn="ctr"/>
            <a:r>
              <a:rPr lang="es-EC" b="1" dirty="0"/>
              <a:t>Diseño y Desarrollo</a:t>
            </a:r>
            <a:endParaRPr lang="en-GB" b="1" dirty="0"/>
          </a:p>
        </p:txBody>
      </p:sp>
      <p:pic>
        <p:nvPicPr>
          <p:cNvPr id="38" name="Picture 3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15C2C10C-8076-4B25-B30D-F4FBC86ED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816" y="2202857"/>
            <a:ext cx="1349018" cy="1349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647CDD-55DD-4EA6-A55C-CC28BC878ACA}"/>
              </a:ext>
            </a:extLst>
          </p:cNvPr>
          <p:cNvSpPr txBox="1"/>
          <p:nvPr/>
        </p:nvSpPr>
        <p:spPr>
          <a:xfrm>
            <a:off x="3217542" y="1709707"/>
            <a:ext cx="435087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Análisis situación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Análisis Externo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err="1"/>
              <a:t>Macroambiente</a:t>
            </a:r>
            <a:r>
              <a:rPr lang="es-EC" sz="2000" dirty="0"/>
              <a:t> </a:t>
            </a:r>
            <a:r>
              <a:rPr lang="es-EC" sz="2000" dirty="0">
                <a:sym typeface="Wingdings" panose="05000000000000000000" pitchFamily="2" charset="2"/>
              </a:rPr>
              <a:t> </a:t>
            </a:r>
            <a:r>
              <a:rPr lang="es-EC" sz="2000" i="1" dirty="0">
                <a:sym typeface="Wingdings" panose="05000000000000000000" pitchFamily="2" charset="2"/>
              </a:rPr>
              <a:t>PESTEL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>
                <a:sym typeface="Wingdings" panose="05000000000000000000" pitchFamily="2" charset="2"/>
              </a:rPr>
              <a:t>Microambiente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>
                <a:sym typeface="Wingdings" panose="05000000000000000000" pitchFamily="2" charset="2"/>
              </a:rPr>
              <a:t>5 fuerzas de Porter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>
                <a:sym typeface="Wingdings" panose="05000000000000000000" pitchFamily="2" charset="2"/>
              </a:rPr>
              <a:t>Análisis de </a:t>
            </a:r>
            <a:r>
              <a:rPr lang="es-EC" sz="2000" i="1" dirty="0" err="1">
                <a:sym typeface="Wingdings" panose="05000000000000000000" pitchFamily="2" charset="2"/>
              </a:rPr>
              <a:t>stakeholders</a:t>
            </a:r>
            <a:endParaRPr lang="es-EC" sz="2000" i="1" dirty="0">
              <a:sym typeface="Wingdings" panose="05000000000000000000" pitchFamily="2" charset="2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>
                <a:sym typeface="Wingdings" panose="05000000000000000000" pitchFamily="2" charset="2"/>
              </a:rPr>
              <a:t>Análisis del cliente</a:t>
            </a:r>
            <a:endParaRPr lang="es-EC" sz="2000" i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Análisis Interno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/>
              <a:t>Análisis FODA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/>
              <a:t>Análisis de recursos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/>
              <a:t>Análisis cadena de valor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/>
              <a:t>Modelo McKinsey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C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06A5FD-2E30-4811-B1DB-20562AA9BA59}"/>
              </a:ext>
            </a:extLst>
          </p:cNvPr>
          <p:cNvSpPr/>
          <p:nvPr/>
        </p:nvSpPr>
        <p:spPr>
          <a:xfrm>
            <a:off x="7656260" y="1709707"/>
            <a:ext cx="43179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Aumentar</a:t>
            </a:r>
            <a:r>
              <a:rPr lang="es-EC" sz="2000" dirty="0"/>
              <a:t> la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rentabilidad </a:t>
            </a:r>
            <a:r>
              <a:rPr lang="es-EC" sz="2000" dirty="0"/>
              <a:t>en un 30% hasta diciembre de 2022.</a:t>
            </a:r>
            <a:endParaRPr lang="en-GB" sz="20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Aumentar</a:t>
            </a:r>
            <a:r>
              <a:rPr lang="es-EC" sz="2000" dirty="0"/>
              <a:t> capacidad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recuperación de cartera </a:t>
            </a:r>
            <a:r>
              <a:rPr lang="es-EC" sz="2000" dirty="0"/>
              <a:t>al 70% para el año 2020.</a:t>
            </a:r>
            <a:endParaRPr lang="en-GB" sz="20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Aumentar</a:t>
            </a:r>
            <a:r>
              <a:rPr lang="es-EC" sz="2000" dirty="0"/>
              <a:t> la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cobertura</a:t>
            </a:r>
            <a:r>
              <a:rPr lang="es-EC" sz="2000" dirty="0"/>
              <a:t> geográfica mediante la apertura de tres agencias para el 2020.</a:t>
            </a:r>
            <a:endParaRPr lang="en-GB" sz="2000" dirty="0"/>
          </a:p>
          <a:p>
            <a:endParaRPr lang="es-EC" sz="2000" dirty="0"/>
          </a:p>
        </p:txBody>
      </p:sp>
      <p:pic>
        <p:nvPicPr>
          <p:cNvPr id="16" name="Picture 4" descr="Image result for check icon">
            <a:extLst>
              <a:ext uri="{FF2B5EF4-FFF2-40B4-BE49-F238E27FC236}">
                <a16:creationId xmlns:a16="http://schemas.microsoft.com/office/drawing/2014/main" xmlns="" id="{A2BA77CD-7DE8-4625-9B3D-40300834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43" y="179452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heck icon">
            <a:extLst>
              <a:ext uri="{FF2B5EF4-FFF2-40B4-BE49-F238E27FC236}">
                <a16:creationId xmlns:a16="http://schemas.microsoft.com/office/drawing/2014/main" xmlns="" id="{14BD80B9-0997-46A3-B6C6-B624E74F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30" y="179452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626A04B-9E68-44F6-AA0D-3426CD3E70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2" y="2805612"/>
            <a:ext cx="2573209" cy="2573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49118B-DE51-4BFE-B175-DF74081D664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622" y="5201413"/>
            <a:ext cx="1094740" cy="975995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6253B6A-F542-42DE-A025-AACECC9B57A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10" y="5201413"/>
            <a:ext cx="1067435" cy="1038225"/>
          </a:xfrm>
          <a:prstGeom prst="rect">
            <a:avLst/>
          </a:prstGeom>
          <a:noFill/>
          <a:ex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757228F-B7F4-486B-A509-532F4765EC6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39" y="5201413"/>
            <a:ext cx="1067435" cy="1031240"/>
          </a:xfrm>
          <a:prstGeom prst="rect">
            <a:avLst/>
          </a:prstGeom>
          <a:noFill/>
          <a:ex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B679FC-4753-4FED-A7D4-3A0FAD666383}"/>
              </a:ext>
            </a:extLst>
          </p:cNvPr>
          <p:cNvSpPr txBox="1"/>
          <p:nvPr/>
        </p:nvSpPr>
        <p:spPr>
          <a:xfrm>
            <a:off x="8758653" y="484948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/>
              <a:t>1</a:t>
            </a:r>
            <a:endParaRPr lang="en-GB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171D6A-C5EF-4C34-952C-A3FC749CEE43}"/>
              </a:ext>
            </a:extLst>
          </p:cNvPr>
          <p:cNvSpPr txBox="1"/>
          <p:nvPr/>
        </p:nvSpPr>
        <p:spPr>
          <a:xfrm>
            <a:off x="11365378" y="48492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/>
              <a:t>3</a:t>
            </a:r>
            <a:endParaRPr lang="en-GB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1B481B-55C5-4C63-9515-63A773E557D5}"/>
              </a:ext>
            </a:extLst>
          </p:cNvPr>
          <p:cNvSpPr txBox="1"/>
          <p:nvPr/>
        </p:nvSpPr>
        <p:spPr>
          <a:xfrm>
            <a:off x="10020215" y="48172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/>
              <a:t>2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8971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Planificación Estratégica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95C15DC-1253-4097-8652-CC4EB194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970" y="1861671"/>
            <a:ext cx="1284265" cy="134901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BF75CCC-BF04-4460-B80F-66EBF965F386}"/>
              </a:ext>
            </a:extLst>
          </p:cNvPr>
          <p:cNvSpPr txBox="1"/>
          <p:nvPr/>
        </p:nvSpPr>
        <p:spPr>
          <a:xfrm>
            <a:off x="-2360775" y="3490928"/>
            <a:ext cx="2041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/>
              <a:t>Exclusión</a:t>
            </a:r>
          </a:p>
          <a:p>
            <a:pPr algn="ctr"/>
            <a:r>
              <a:rPr lang="es-EC" b="1" dirty="0"/>
              <a:t>Diseño y Desarrollo</a:t>
            </a:r>
            <a:endParaRPr lang="en-GB" b="1" dirty="0"/>
          </a:p>
        </p:txBody>
      </p:sp>
      <p:pic>
        <p:nvPicPr>
          <p:cNvPr id="38" name="Picture 3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15C2C10C-8076-4B25-B30D-F4FBC86ED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816" y="2202857"/>
            <a:ext cx="1349018" cy="13490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ED64CF3-5E88-462D-96C1-C6F98A752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393" y="1192012"/>
            <a:ext cx="8403857" cy="56862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51A6E41-433A-4A5D-88CA-C7458A7238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0" y="2924420"/>
            <a:ext cx="2573209" cy="25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Planificación Estratégica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647CDD-55DD-4EA6-A55C-CC28BC878ACA}"/>
              </a:ext>
            </a:extLst>
          </p:cNvPr>
          <p:cNvSpPr txBox="1"/>
          <p:nvPr/>
        </p:nvSpPr>
        <p:spPr>
          <a:xfrm>
            <a:off x="4194002" y="1225689"/>
            <a:ext cx="5178534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Estrategias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Expandir el mercado (Drummond, 2008)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Penetración de mercado (Ansoff, 1965)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Liderazgo en costos (Porter, 2003)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C" sz="2000" dirty="0"/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Tácticas</a:t>
            </a:r>
            <a:r>
              <a:rPr lang="es-EC" sz="2000" dirty="0"/>
              <a:t> </a:t>
            </a:r>
            <a:r>
              <a:rPr lang="es-EC" sz="2000">
                <a:sym typeface="Wingdings" panose="05000000000000000000" pitchFamily="2" charset="2"/>
              </a:rPr>
              <a:t> </a:t>
            </a:r>
            <a:r>
              <a:rPr lang="es-EC" sz="2000" smtClean="0">
                <a:sym typeface="Wingdings" panose="05000000000000000000" pitchFamily="2" charset="2"/>
              </a:rPr>
              <a:t>Marketing </a:t>
            </a:r>
            <a:r>
              <a:rPr lang="es-EC" sz="2000" dirty="0" err="1">
                <a:sym typeface="Wingdings" panose="05000000000000000000" pitchFamily="2" charset="2"/>
              </a:rPr>
              <a:t>Mix</a:t>
            </a:r>
            <a:endParaRPr lang="es-EC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s-EC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s-EC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Plan de Acción</a:t>
            </a:r>
          </a:p>
          <a:p>
            <a:pPr>
              <a:lnSpc>
                <a:spcPct val="150000"/>
              </a:lnSpc>
            </a:pP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Control</a:t>
            </a:r>
            <a:r>
              <a:rPr lang="es-EC" sz="2000" dirty="0"/>
              <a:t> </a:t>
            </a:r>
            <a:r>
              <a:rPr lang="es-EC" sz="2000" dirty="0">
                <a:sym typeface="Wingdings" panose="05000000000000000000" pitchFamily="2" charset="2"/>
              </a:rPr>
              <a:t> BSC</a:t>
            </a:r>
            <a:endParaRPr lang="es-EC" sz="2000" dirty="0"/>
          </a:p>
        </p:txBody>
      </p:sp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8CED8F84-71CC-49B0-BB80-B7644578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01" y="1339903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742D319A-299D-4526-8FEB-51122023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71" y="610467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411625D7-B30C-44F7-99C9-F96BBE51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00" y="530128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:a16="http://schemas.microsoft.com/office/drawing/2014/main" xmlns="" id="{F8F93138-9A71-4EFE-B4AF-E7B55B8F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01" y="349092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9328E7-4685-49CE-BCBD-407B4C4B8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2536179"/>
            <a:ext cx="2573209" cy="2573209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435952D1-4148-4F12-AC3E-3C6169ED4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95" y="4246623"/>
            <a:ext cx="804988" cy="804988"/>
          </a:xfrm>
          <a:prstGeom prst="rect">
            <a:avLst/>
          </a:prstGeom>
        </p:spPr>
      </p:pic>
      <p:pic>
        <p:nvPicPr>
          <p:cNvPr id="24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639700C8-EA4E-4E7E-BAB9-3239B6808C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23" y="4220768"/>
            <a:ext cx="804989" cy="8049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2C2E501-6353-4498-84DA-6CD6FCD5EF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2" y="4217602"/>
            <a:ext cx="804988" cy="804988"/>
          </a:xfrm>
          <a:prstGeom prst="rect">
            <a:avLst/>
          </a:prstGeom>
        </p:spPr>
      </p:pic>
      <p:pic>
        <p:nvPicPr>
          <p:cNvPr id="28" name="Picture 2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0C7DB614-2AF8-432B-B4C7-5982076407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82" y="4283333"/>
            <a:ext cx="804989" cy="8049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E9B5312-430C-4821-83A3-2A082AA0DD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11" y="4285826"/>
            <a:ext cx="804989" cy="8049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FF78743-2F3E-4EA3-8D06-9E156BEF70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272" y="4317554"/>
            <a:ext cx="798622" cy="7986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7E673E3-29AE-4CC6-A764-7FE8934266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343" y="4285826"/>
            <a:ext cx="862078" cy="8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8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Balance </a:t>
            </a:r>
            <a:r>
              <a:rPr lang="es-EC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Scorecard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B857BEA-58AE-41E6-9A5F-9D20B43F93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01" y="1248603"/>
            <a:ext cx="6688151" cy="559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DA5BAF2C-F08A-49DC-A795-05EFC6346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1" y="2888343"/>
            <a:ext cx="2282371" cy="22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16F42FE1-A8CE-4C2B-B2FA-0DD2D032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9" y="1462991"/>
            <a:ext cx="11404201" cy="3932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9. Línea base de transición ISO 9001:2015 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632401"/>
          </a:xfrm>
          <a:prstGeom prst="bentConnector3">
            <a:avLst>
              <a:gd name="adj1" fmla="val 23104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9 Rectángulo">
            <a:extLst>
              <a:ext uri="{FF2B5EF4-FFF2-40B4-BE49-F238E27FC236}">
                <a16:creationId xmlns:a16="http://schemas.microsoft.com/office/drawing/2014/main" xmlns="" id="{CCACFBF3-78B9-4FC6-A458-D8257AFF668F}"/>
              </a:ext>
            </a:extLst>
          </p:cNvPr>
          <p:cNvSpPr/>
          <p:nvPr/>
        </p:nvSpPr>
        <p:spPr bwMode="auto">
          <a:xfrm>
            <a:off x="4419961" y="5764988"/>
            <a:ext cx="4320633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</a:rPr>
              <a:t>GESTIÓN DE INFORMACIÓN DOCUMENTADA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</a:rPr>
              <a:t>GESTIÓN DEL CONOCIMIENTO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</a:rPr>
              <a:t>GESTIÓN DE RIESGOS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3CA46010-33E1-4F50-ABE1-201FD1075C9D}"/>
              </a:ext>
            </a:extLst>
          </p:cNvPr>
          <p:cNvCxnSpPr>
            <a:cxnSpLocks/>
          </p:cNvCxnSpPr>
          <p:nvPr/>
        </p:nvCxnSpPr>
        <p:spPr>
          <a:xfrm>
            <a:off x="2541786" y="5659131"/>
            <a:ext cx="7896225" cy="0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9 Rectángulo">
            <a:extLst>
              <a:ext uri="{FF2B5EF4-FFF2-40B4-BE49-F238E27FC236}">
                <a16:creationId xmlns:a16="http://schemas.microsoft.com/office/drawing/2014/main" xmlns="" id="{10AC4E63-7145-4D69-B018-CE1B2F5486C7}"/>
              </a:ext>
            </a:extLst>
          </p:cNvPr>
          <p:cNvSpPr/>
          <p:nvPr/>
        </p:nvSpPr>
        <p:spPr bwMode="auto">
          <a:xfrm>
            <a:off x="787799" y="2175382"/>
            <a:ext cx="1753987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xmlns="" id="{1F54A84F-8D8C-4450-A8CF-8A6C1B5B7DA9}"/>
              </a:ext>
            </a:extLst>
          </p:cNvPr>
          <p:cNvSpPr/>
          <p:nvPr/>
        </p:nvSpPr>
        <p:spPr bwMode="auto">
          <a:xfrm>
            <a:off x="1311671" y="2049339"/>
            <a:ext cx="617985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( 4 )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9 Rectángulo">
            <a:extLst>
              <a:ext uri="{FF2B5EF4-FFF2-40B4-BE49-F238E27FC236}">
                <a16:creationId xmlns:a16="http://schemas.microsoft.com/office/drawing/2014/main" xmlns="" id="{76C9C675-ECA6-41BC-8681-5EA1E2FAB83D}"/>
              </a:ext>
            </a:extLst>
          </p:cNvPr>
          <p:cNvSpPr/>
          <p:nvPr/>
        </p:nvSpPr>
        <p:spPr bwMode="auto">
          <a:xfrm>
            <a:off x="1279062" y="5561575"/>
            <a:ext cx="617985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( 4 )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9 Rectángulo">
            <a:extLst>
              <a:ext uri="{FF2B5EF4-FFF2-40B4-BE49-F238E27FC236}">
                <a16:creationId xmlns:a16="http://schemas.microsoft.com/office/drawing/2014/main" xmlns="" id="{188D525D-6C66-4C5D-8092-CA14E1DE49A6}"/>
              </a:ext>
            </a:extLst>
          </p:cNvPr>
          <p:cNvSpPr/>
          <p:nvPr/>
        </p:nvSpPr>
        <p:spPr bwMode="auto">
          <a:xfrm>
            <a:off x="905023" y="4250819"/>
            <a:ext cx="1494979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/>
              <a:t>Necesidades y expectativas de las partes interesadas pertinentes  </a:t>
            </a:r>
            <a:endParaRPr lang="es-ES" sz="1600" b="1" dirty="0"/>
          </a:p>
        </p:txBody>
      </p:sp>
      <p:sp>
        <p:nvSpPr>
          <p:cNvPr id="13" name="9 Rectángulo">
            <a:extLst>
              <a:ext uri="{FF2B5EF4-FFF2-40B4-BE49-F238E27FC236}">
                <a16:creationId xmlns:a16="http://schemas.microsoft.com/office/drawing/2014/main" xmlns="" id="{911326E2-AE30-4941-ABBB-E9784CBB32B8}"/>
              </a:ext>
            </a:extLst>
          </p:cNvPr>
          <p:cNvSpPr/>
          <p:nvPr/>
        </p:nvSpPr>
        <p:spPr bwMode="auto">
          <a:xfrm>
            <a:off x="5326802" y="1881257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( 7 )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9 Rectángulo">
            <a:extLst>
              <a:ext uri="{FF2B5EF4-FFF2-40B4-BE49-F238E27FC236}">
                <a16:creationId xmlns:a16="http://schemas.microsoft.com/office/drawing/2014/main" xmlns="" id="{23209CB2-F9B4-416E-A631-CDFC4477E6FA}"/>
              </a:ext>
            </a:extLst>
          </p:cNvPr>
          <p:cNvSpPr/>
          <p:nvPr/>
        </p:nvSpPr>
        <p:spPr bwMode="auto">
          <a:xfrm>
            <a:off x="5321230" y="2139221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( 8 )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xmlns="" id="{80AEAA04-E6A1-4EEC-B1FC-18FAF7D49B96}"/>
              </a:ext>
            </a:extLst>
          </p:cNvPr>
          <p:cNvSpPr/>
          <p:nvPr/>
        </p:nvSpPr>
        <p:spPr bwMode="auto">
          <a:xfrm>
            <a:off x="5312733" y="3312016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( 5 )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9 Rectángulo">
            <a:extLst>
              <a:ext uri="{FF2B5EF4-FFF2-40B4-BE49-F238E27FC236}">
                <a16:creationId xmlns:a16="http://schemas.microsoft.com/office/drawing/2014/main" xmlns="" id="{5D476670-3A0B-490A-B7F8-CEBE2B21EDAC}"/>
              </a:ext>
            </a:extLst>
          </p:cNvPr>
          <p:cNvSpPr/>
          <p:nvPr/>
        </p:nvSpPr>
        <p:spPr bwMode="auto">
          <a:xfrm>
            <a:off x="5422355" y="4569219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( 10 )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" name="9 Rectángulo">
            <a:extLst>
              <a:ext uri="{FF2B5EF4-FFF2-40B4-BE49-F238E27FC236}">
                <a16:creationId xmlns:a16="http://schemas.microsoft.com/office/drawing/2014/main" xmlns="" id="{7F7C1323-7A94-433C-8F0C-7DC26D799C7D}"/>
              </a:ext>
            </a:extLst>
          </p:cNvPr>
          <p:cNvSpPr/>
          <p:nvPr/>
        </p:nvSpPr>
        <p:spPr bwMode="auto">
          <a:xfrm>
            <a:off x="9021339" y="3452044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( 9 )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9 Rectángulo">
            <a:extLst>
              <a:ext uri="{FF2B5EF4-FFF2-40B4-BE49-F238E27FC236}">
                <a16:creationId xmlns:a16="http://schemas.microsoft.com/office/drawing/2014/main" xmlns="" id="{E3FA684D-1E4F-4B74-8AD1-A0B9CA1064FA}"/>
              </a:ext>
            </a:extLst>
          </p:cNvPr>
          <p:cNvSpPr/>
          <p:nvPr/>
        </p:nvSpPr>
        <p:spPr bwMode="auto">
          <a:xfrm>
            <a:off x="2936241" y="3312015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( 6 )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62005" y="1071037"/>
            <a:ext cx="306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Sistema de Gestión de Calidad</a:t>
            </a:r>
            <a:endParaRPr lang="es-EC" b="1" dirty="0"/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xmlns="" id="{1F54A84F-8D8C-4450-A8CF-8A6C1B5B7DA9}"/>
              </a:ext>
            </a:extLst>
          </p:cNvPr>
          <p:cNvSpPr/>
          <p:nvPr/>
        </p:nvSpPr>
        <p:spPr bwMode="auto">
          <a:xfrm>
            <a:off x="4290398" y="1044503"/>
            <a:ext cx="617985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( 4 )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79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1. </a:t>
            </a:r>
            <a:r>
              <a:rPr lang="es-ES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La Organización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Image result for call center">
            <a:extLst>
              <a:ext uri="{FF2B5EF4-FFF2-40B4-BE49-F238E27FC236}">
                <a16:creationId xmlns:a16="http://schemas.microsoft.com/office/drawing/2014/main" xmlns="" id="{1D7F89A2-9F1B-4E7C-B609-78555D74D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r="26952"/>
          <a:stretch/>
        </p:blipFill>
        <p:spPr bwMode="auto">
          <a:xfrm>
            <a:off x="1258233" y="2568333"/>
            <a:ext cx="1794466" cy="27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heck icon">
            <a:extLst>
              <a:ext uri="{FF2B5EF4-FFF2-40B4-BE49-F238E27FC236}">
                <a16:creationId xmlns:a16="http://schemas.microsoft.com/office/drawing/2014/main" xmlns="" id="{1D680C55-ADD1-473F-B179-79070026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07" y="194031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72DFAC68-A63C-4997-A471-C9995ADE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99" y="289926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AB8E3282-5D1E-40B1-98CE-FD0E58A8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48" y="4640842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E42E629A-FA49-45EA-9145-9FACD304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48" y="3761645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AF4C634A-DD4C-4215-B074-DB98CBF3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24" y="547781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460043-381F-4E51-81BD-ADE285DA0CDD}"/>
              </a:ext>
            </a:extLst>
          </p:cNvPr>
          <p:cNvSpPr txBox="1"/>
          <p:nvPr/>
        </p:nvSpPr>
        <p:spPr>
          <a:xfrm>
            <a:off x="4490326" y="1993344"/>
            <a:ext cx="512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Empresa </a:t>
            </a:r>
            <a:r>
              <a:rPr lang="es-EC" sz="2000" dirty="0" err="1"/>
              <a:t>Call</a:t>
            </a:r>
            <a:r>
              <a:rPr lang="es-EC" sz="2000" dirty="0"/>
              <a:t> Center –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Recuperación de cartera</a:t>
            </a:r>
            <a:r>
              <a:rPr lang="es-EC" sz="2000" dirty="0"/>
              <a:t>.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2C4C41-F496-454E-9BAA-B238B66CB612}"/>
              </a:ext>
            </a:extLst>
          </p:cNvPr>
          <p:cNvSpPr txBox="1"/>
          <p:nvPr/>
        </p:nvSpPr>
        <p:spPr>
          <a:xfrm>
            <a:off x="4490326" y="2899267"/>
            <a:ext cx="598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Líder en el mercado </a:t>
            </a:r>
            <a:r>
              <a:rPr lang="es-EC" sz="2000" dirty="0"/>
              <a:t>– 20 años de operación en Ecuador.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7717B3-B54D-49A5-8C39-897453DF218C}"/>
              </a:ext>
            </a:extLst>
          </p:cNvPr>
          <p:cNvSpPr txBox="1"/>
          <p:nvPr/>
        </p:nvSpPr>
        <p:spPr>
          <a:xfrm>
            <a:off x="4490326" y="3851392"/>
            <a:ext cx="617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Pertenece a un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holding internacional </a:t>
            </a:r>
            <a:r>
              <a:rPr lang="es-EC" sz="2000" dirty="0"/>
              <a:t>– Perú y Guatemala.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BD8A38-4624-4800-980A-F112BFB55433}"/>
              </a:ext>
            </a:extLst>
          </p:cNvPr>
          <p:cNvSpPr txBox="1"/>
          <p:nvPr/>
        </p:nvSpPr>
        <p:spPr>
          <a:xfrm>
            <a:off x="4490326" y="5465422"/>
            <a:ext cx="720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Cinco canales.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673FFA-BDC3-47EE-BF4D-8E8226EC1E66}"/>
              </a:ext>
            </a:extLst>
          </p:cNvPr>
          <p:cNvSpPr txBox="1"/>
          <p:nvPr/>
        </p:nvSpPr>
        <p:spPr>
          <a:xfrm>
            <a:off x="4490326" y="4664601"/>
            <a:ext cx="627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Cuenta 13 sucursales a nivel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  <a:r>
              <a:rPr lang="es-EC" sz="2000" b="1" dirty="0"/>
              <a:t> </a:t>
            </a:r>
            <a:r>
              <a:rPr lang="es-EC" sz="2000" dirty="0"/>
              <a:t>y 500 colaboradores.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263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10. Conclusiones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http://i.istockimg.com/file_thumbview_approve/18042008/3/stock-photo-18042008-green-check-mark.jpg">
            <a:extLst>
              <a:ext uri="{FF2B5EF4-FFF2-40B4-BE49-F238E27FC236}">
                <a16:creationId xmlns:a16="http://schemas.microsoft.com/office/drawing/2014/main" xmlns="" id="{1AD6F570-FA2E-4B1A-8029-A4889F50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1" y="2994608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check icon">
            <a:extLst>
              <a:ext uri="{FF2B5EF4-FFF2-40B4-BE49-F238E27FC236}">
                <a16:creationId xmlns:a16="http://schemas.microsoft.com/office/drawing/2014/main" xmlns="" id="{B177C311-E7E9-417F-8D23-7912A6A5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59" y="1716613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F0DED64C-9F6D-4EEB-B8D8-88A4C2DC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47" y="254429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C936EA32-3004-440C-BAC5-0E016834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47" y="428728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2BF8FC8B-2891-4735-B6DD-75161CEE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59" y="342560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C859C6EE-D7E9-4423-8282-64950D17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34" y="523098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CA7BD0-B5A8-48B1-8FA4-DD3D75E242FD}"/>
              </a:ext>
            </a:extLst>
          </p:cNvPr>
          <p:cNvSpPr txBox="1"/>
          <p:nvPr/>
        </p:nvSpPr>
        <p:spPr>
          <a:xfrm>
            <a:off x="3971471" y="1625686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Se cumplieron los objetivos planteados.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9336D4-2300-4D18-8039-4203371BDBF4}"/>
              </a:ext>
            </a:extLst>
          </p:cNvPr>
          <p:cNvSpPr txBox="1"/>
          <p:nvPr/>
        </p:nvSpPr>
        <p:spPr>
          <a:xfrm>
            <a:off x="3971471" y="5908770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Sistema de Gestión de calidad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enfoque preventivo.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9BAAB8-A37C-4141-9280-9ACBF0948A64}"/>
              </a:ext>
            </a:extLst>
          </p:cNvPr>
          <p:cNvSpPr txBox="1"/>
          <p:nvPr/>
        </p:nvSpPr>
        <p:spPr>
          <a:xfrm>
            <a:off x="3971471" y="3429000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La compañía cuenta con un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plan estratégico </a:t>
            </a:r>
            <a:r>
              <a:rPr lang="es-EC" sz="2400" dirty="0"/>
              <a:t>a 3 años plazo.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ADAA5E-52AF-4396-9ABB-18F201991307}"/>
              </a:ext>
            </a:extLst>
          </p:cNvPr>
          <p:cNvSpPr txBox="1"/>
          <p:nvPr/>
        </p:nvSpPr>
        <p:spPr>
          <a:xfrm>
            <a:off x="3971471" y="2435277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Se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automatizó </a:t>
            </a:r>
            <a:r>
              <a:rPr lang="es-EC" sz="2400" dirty="0"/>
              <a:t>el 80% de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información documentada </a:t>
            </a:r>
            <a:r>
              <a:rPr lang="es-EC" sz="2400" dirty="0"/>
              <a:t>del SGC – trazabilidad procesos soporte.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7AB4C5-1BB8-4915-BFE5-4D3F4FAA5011}"/>
              </a:ext>
            </a:extLst>
          </p:cNvPr>
          <p:cNvSpPr txBox="1"/>
          <p:nvPr/>
        </p:nvSpPr>
        <p:spPr>
          <a:xfrm>
            <a:off x="3971471" y="4178274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El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balance </a:t>
            </a:r>
            <a:r>
              <a:rPr lang="es-EC" sz="2400" b="1" dirty="0" err="1">
                <a:solidFill>
                  <a:schemeClr val="accent1">
                    <a:lumMod val="75000"/>
                  </a:schemeClr>
                </a:solidFill>
              </a:rPr>
              <a:t>scorecard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C" sz="2400" dirty="0"/>
              <a:t>apalanca la operación y la planificación estratégica.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FA4D77-D00B-469D-940F-76484D45B014}"/>
              </a:ext>
            </a:extLst>
          </p:cNvPr>
          <p:cNvSpPr txBox="1"/>
          <p:nvPr/>
        </p:nvSpPr>
        <p:spPr>
          <a:xfrm>
            <a:off x="3971471" y="5168605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Se diseñó la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línea base </a:t>
            </a:r>
            <a:r>
              <a:rPr lang="es-EC" sz="2400" dirty="0"/>
              <a:t>para la transición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ISO 9001:2015.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4" descr="Image result for check icon">
            <a:extLst>
              <a:ext uri="{FF2B5EF4-FFF2-40B4-BE49-F238E27FC236}">
                <a16:creationId xmlns:a16="http://schemas.microsoft.com/office/drawing/2014/main" xmlns="" id="{EBE6084E-C59C-4156-B5E4-533000362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33" y="590877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3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11. Recomendaciones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Imagen 4">
            <a:extLst>
              <a:ext uri="{FF2B5EF4-FFF2-40B4-BE49-F238E27FC236}">
                <a16:creationId xmlns:a16="http://schemas.microsoft.com/office/drawing/2014/main" xmlns="" id="{BDA7650C-6175-4D76-A5D0-3CE7F549E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2782183"/>
            <a:ext cx="18462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B1C0DAFE-7B88-436C-84F8-C1260336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35" y="160231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D94E2F36-2072-43A6-BEE5-550DA489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33" y="376560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48C24C10-7DB5-488B-86D7-FF55FC1C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34" y="271513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BC2CE107-70B7-4A4C-9DE8-02E7B9DD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8" y="486334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4DF782-D6D8-4CD4-96AD-513A9616E189}"/>
              </a:ext>
            </a:extLst>
          </p:cNvPr>
          <p:cNvSpPr txBox="1"/>
          <p:nvPr/>
        </p:nvSpPr>
        <p:spPr>
          <a:xfrm>
            <a:off x="3971471" y="2602327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Monitorear</a:t>
            </a:r>
            <a:r>
              <a:rPr lang="es-EC" sz="2400" dirty="0"/>
              <a:t> mensualmente la ejecución del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plan estratégico </a:t>
            </a:r>
            <a:r>
              <a:rPr lang="es-EC" sz="2400" dirty="0"/>
              <a:t>-  desviaciones </a:t>
            </a:r>
            <a:r>
              <a:rPr lang="es-EC" sz="2400" dirty="0">
                <a:sym typeface="Wingdings" panose="05000000000000000000" pitchFamily="2" charset="2"/>
              </a:rPr>
              <a:t> no conformidades.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D49CE1-F5E0-46EF-A387-4DDFA4D90435}"/>
              </a:ext>
            </a:extLst>
          </p:cNvPr>
          <p:cNvSpPr txBox="1"/>
          <p:nvPr/>
        </p:nvSpPr>
        <p:spPr>
          <a:xfrm>
            <a:off x="3971471" y="1506103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Desarrollar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aplicación móvil </a:t>
            </a:r>
            <a:r>
              <a:rPr lang="es-EC" sz="2400" dirty="0"/>
              <a:t>para gestión de información documentada.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35DAE6-94BE-432B-9A3B-F6515DFD5C21}"/>
              </a:ext>
            </a:extLst>
          </p:cNvPr>
          <p:cNvSpPr txBox="1"/>
          <p:nvPr/>
        </p:nvSpPr>
        <p:spPr>
          <a:xfrm>
            <a:off x="3971471" y="3710771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Alimentar</a:t>
            </a:r>
            <a:r>
              <a:rPr lang="es-EC" sz="2400" dirty="0"/>
              <a:t> constantemente del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balance </a:t>
            </a:r>
            <a:r>
              <a:rPr lang="es-EC" sz="2400" b="1" dirty="0" err="1">
                <a:solidFill>
                  <a:schemeClr val="accent1">
                    <a:lumMod val="75000"/>
                  </a:schemeClr>
                </a:solidFill>
              </a:rPr>
              <a:t>scorecard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C" sz="2400" dirty="0"/>
              <a:t>- desviaciones </a:t>
            </a:r>
            <a:r>
              <a:rPr lang="es-EC" sz="2400" dirty="0">
                <a:sym typeface="Wingdings" panose="05000000000000000000" pitchFamily="2" charset="2"/>
              </a:rPr>
              <a:t> no conformidades.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32994DD-9255-47D9-AB11-3D3D4C1E6E83}"/>
              </a:ext>
            </a:extLst>
          </p:cNvPr>
          <p:cNvSpPr txBox="1"/>
          <p:nvPr/>
        </p:nvSpPr>
        <p:spPr>
          <a:xfrm>
            <a:off x="3971471" y="4863349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Realizar el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análisis de riesgos </a:t>
            </a:r>
            <a:r>
              <a:rPr lang="es-EC" sz="2400" dirty="0"/>
              <a:t>por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subprocesos.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1937F5-ABA0-48DF-AECD-ED4CD552DCAF}"/>
              </a:ext>
            </a:extLst>
          </p:cNvPr>
          <p:cNvSpPr txBox="1"/>
          <p:nvPr/>
        </p:nvSpPr>
        <p:spPr>
          <a:xfrm>
            <a:off x="3971471" y="5661877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Realizar una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auditoria interna </a:t>
            </a:r>
            <a:r>
              <a:rPr lang="es-EC" sz="2400" dirty="0"/>
              <a:t>previo a </a:t>
            </a:r>
            <a:r>
              <a:rPr lang="es-EC" sz="2400" dirty="0" smtClean="0"/>
              <a:t>auditoría </a:t>
            </a:r>
            <a:r>
              <a:rPr lang="es-EC" sz="2400" dirty="0"/>
              <a:t>de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recertificación.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4" descr="Image result for check icon">
            <a:extLst>
              <a:ext uri="{FF2B5EF4-FFF2-40B4-BE49-F238E27FC236}">
                <a16:creationId xmlns:a16="http://schemas.microsoft.com/office/drawing/2014/main" xmlns="" id="{9531F5AF-F335-4C63-A00A-14A73153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8" y="578986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5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2. Problema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1ED4B2-5D86-4E2F-8286-C7C76490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388" y="5971965"/>
            <a:ext cx="1209617" cy="457693"/>
          </a:xfrm>
          <a:prstGeom prst="rect">
            <a:avLst/>
          </a:prstGeom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8B512457-37B8-4656-966E-7D9E366F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87" y="238445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62D6D-BDA3-42E5-BCC0-056C774C694F}"/>
              </a:ext>
            </a:extLst>
          </p:cNvPr>
          <p:cNvSpPr/>
          <p:nvPr/>
        </p:nvSpPr>
        <p:spPr>
          <a:xfrm>
            <a:off x="4382528" y="2444721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No conformidades abiertas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de auditorías internas y externas.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876C0BC5-4CB0-4D65-BAE8-A6A5FEC6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85" y="329803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457A756F-6E5E-40A4-843B-EE8810F7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50" y="423180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:a16="http://schemas.microsoft.com/office/drawing/2014/main" xmlns="" id="{93C5764D-B862-4DDE-B499-CF8E8CCD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50" y="522334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7A75DD-3745-426E-BE5F-7A262EBC3088}"/>
              </a:ext>
            </a:extLst>
          </p:cNvPr>
          <p:cNvSpPr/>
          <p:nvPr/>
        </p:nvSpPr>
        <p:spPr>
          <a:xfrm>
            <a:off x="4382527" y="3313861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Incorrecta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administración de información documentada.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83FD6CE-DD07-4E15-AE82-DC79A3684ED9}"/>
              </a:ext>
            </a:extLst>
          </p:cNvPr>
          <p:cNvSpPr/>
          <p:nvPr/>
        </p:nvSpPr>
        <p:spPr>
          <a:xfrm>
            <a:off x="4382528" y="4212756"/>
            <a:ext cx="6989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Manejo de indicadores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no interrelacionados sin </a:t>
            </a:r>
            <a:r>
              <a:rPr lang="es-E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imput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 para la toma de decisiones. 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573F8DD-E6CE-45AF-8DB1-A4F7A423BDE6}"/>
              </a:ext>
            </a:extLst>
          </p:cNvPr>
          <p:cNvSpPr/>
          <p:nvPr/>
        </p:nvSpPr>
        <p:spPr>
          <a:xfrm>
            <a:off x="4382527" y="5286203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Eje del SGC es correctivo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, no preventivo.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66CE150-AD56-45BD-85DA-103FEC5D7B77}"/>
              </a:ext>
            </a:extLst>
          </p:cNvPr>
          <p:cNvSpPr/>
          <p:nvPr/>
        </p:nvSpPr>
        <p:spPr>
          <a:xfrm>
            <a:off x="4382526" y="6092764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La empresa es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socio fundador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de                   .   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4100" name="Picture 4" descr="Image result for problem icon">
            <a:extLst>
              <a:ext uri="{FF2B5EF4-FFF2-40B4-BE49-F238E27FC236}">
                <a16:creationId xmlns:a16="http://schemas.microsoft.com/office/drawing/2014/main" xmlns="" id="{52538B79-59AF-4CEA-AB81-BE2F30D9D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2511277"/>
            <a:ext cx="2301950" cy="23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check icon">
            <a:extLst>
              <a:ext uri="{FF2B5EF4-FFF2-40B4-BE49-F238E27FC236}">
                <a16:creationId xmlns:a16="http://schemas.microsoft.com/office/drawing/2014/main" xmlns="" id="{4DA3D776-2F83-4595-840F-642A8FDD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84" y="609276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check icon">
            <a:extLst>
              <a:ext uri="{FF2B5EF4-FFF2-40B4-BE49-F238E27FC236}">
                <a16:creationId xmlns:a16="http://schemas.microsoft.com/office/drawing/2014/main" xmlns="" id="{1F87F580-3DCC-4139-BFDC-7F9A8CC6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50" y="152402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D932E9D7-DEA2-415C-B0CE-B0CC71415843}"/>
              </a:ext>
            </a:extLst>
          </p:cNvPr>
          <p:cNvSpPr/>
          <p:nvPr/>
        </p:nvSpPr>
        <p:spPr>
          <a:xfrm>
            <a:off x="4412791" y="1584283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Nueva administración.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3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4. Objetivos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3C20747C-9D6B-48D7-8541-C2BF88ABB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1409846"/>
            <a:ext cx="1368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endParaRPr lang="es-ES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249500A8-5FA0-466C-9339-A0A7B94D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653" y="2974378"/>
            <a:ext cx="1909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Específicos</a:t>
            </a:r>
            <a:endParaRPr lang="es-ES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A8709C-896E-41DA-956F-53706DF3D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00" y="2495549"/>
            <a:ext cx="1758699" cy="2066925"/>
          </a:xfrm>
          <a:prstGeom prst="rect">
            <a:avLst/>
          </a:prstGeom>
        </p:spPr>
      </p:pic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DD423D42-5765-475C-B039-52217C40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0" y="514185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:a16="http://schemas.microsoft.com/office/drawing/2014/main" xmlns="" id="{C14ED249-38FB-4AB9-89B9-C883439D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55" y="437561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554DE2F4-6BEE-4461-B782-9E53CA08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1" y="356447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9F7347-97C3-4B90-8B54-7B4814D64DAB}"/>
              </a:ext>
            </a:extLst>
          </p:cNvPr>
          <p:cNvSpPr/>
          <p:nvPr/>
        </p:nvSpPr>
        <p:spPr>
          <a:xfrm>
            <a:off x="4088534" y="3529011"/>
            <a:ext cx="7723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Realizar un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diagnóstico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del SGC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para contar con una línea base para posteriormente realizar la evaluación del sistema.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4CDB270-1F7E-40DA-9F2A-D4A78F2D18E5}"/>
              </a:ext>
            </a:extLst>
          </p:cNvPr>
          <p:cNvSpPr/>
          <p:nvPr/>
        </p:nvSpPr>
        <p:spPr>
          <a:xfrm>
            <a:off x="4072239" y="4297378"/>
            <a:ext cx="7723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Evaluar al SGC mediante una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auditoría interna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con el fin de identificar las fortalezas y falencias del sistema.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90D122-83EE-42C0-8B46-0C84229E205F}"/>
              </a:ext>
            </a:extLst>
          </p:cNvPr>
          <p:cNvSpPr/>
          <p:nvPr/>
        </p:nvSpPr>
        <p:spPr>
          <a:xfrm>
            <a:off x="3908368" y="2089025"/>
            <a:ext cx="7420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ea typeface="Calibri" panose="020F0502020204030204" pitchFamily="34" charset="0"/>
              </a:rPr>
              <a:t>Evaluar el estado actual del SGC de la Empresa y presentar una propuesta de mejora.</a:t>
            </a:r>
            <a:endParaRPr lang="en-US" sz="20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ADA7D65-74EF-449F-9D53-9EDB1465C1D8}"/>
              </a:ext>
            </a:extLst>
          </p:cNvPr>
          <p:cNvSpPr/>
          <p:nvPr/>
        </p:nvSpPr>
        <p:spPr>
          <a:xfrm>
            <a:off x="4072238" y="5142541"/>
            <a:ext cx="7723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Analizar los hallazgos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encontrados utilizando las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herramientas de la calidad total.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DD5C1F8-A801-43A5-AC6F-973398B32F53}"/>
              </a:ext>
            </a:extLst>
          </p:cNvPr>
          <p:cNvSpPr/>
          <p:nvPr/>
        </p:nvSpPr>
        <p:spPr>
          <a:xfrm>
            <a:off x="4088534" y="6019726"/>
            <a:ext cx="7723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</a:rPr>
              <a:t>Realizar una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propuesta de mejora </a:t>
            </a:r>
            <a:r>
              <a:rPr lang="es-ES" sz="2000" dirty="0">
                <a:solidFill>
                  <a:srgbClr val="000000"/>
                </a:solidFill>
              </a:rPr>
              <a:t>sobre los hallazgos analizados para robustecer el SGC.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9" name="Picture 4" descr="Image result for check icon">
            <a:extLst>
              <a:ext uri="{FF2B5EF4-FFF2-40B4-BE49-F238E27FC236}">
                <a16:creationId xmlns:a16="http://schemas.microsoft.com/office/drawing/2014/main" xmlns="" id="{6E493854-A010-4791-AC03-79CBA9FF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0" y="603424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C5F3306-45BD-47FE-822B-B47E5302E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16"/>
          <a:stretch/>
        </p:blipFill>
        <p:spPr>
          <a:xfrm rot="16200000">
            <a:off x="3333868" y="2155039"/>
            <a:ext cx="550683" cy="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5. Medología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4" descr="Image result for check icon">
            <a:extLst>
              <a:ext uri="{FF2B5EF4-FFF2-40B4-BE49-F238E27FC236}">
                <a16:creationId xmlns:a16="http://schemas.microsoft.com/office/drawing/2014/main" xmlns="" id="{FE6892EF-16C3-46E1-885A-7931390A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81" y="193269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5C8F90-ABBF-4CD2-8A86-709FE41E4AF7}"/>
              </a:ext>
            </a:extLst>
          </p:cNvPr>
          <p:cNvSpPr/>
          <p:nvPr/>
        </p:nvSpPr>
        <p:spPr>
          <a:xfrm>
            <a:off x="6062159" y="1948799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Deductiva - Observación y análisis.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08AD086D-4BEA-4076-BEFD-5515068F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81" y="2617445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65EACAAF-BE5D-4F2A-9C31-07B4E253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81" y="330159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:a16="http://schemas.microsoft.com/office/drawing/2014/main" xmlns="" id="{5EC5CE28-FC5F-4D8F-8470-32A138EC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81" y="395936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A2D7340-7324-476D-8A40-EFE5DD309677}"/>
              </a:ext>
            </a:extLst>
          </p:cNvPr>
          <p:cNvSpPr/>
          <p:nvPr/>
        </p:nvSpPr>
        <p:spPr>
          <a:xfrm>
            <a:off x="6096000" y="2677708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Documental descriptiva.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297E61-B892-487B-B4B0-3C2310AF369E}"/>
              </a:ext>
            </a:extLst>
          </p:cNvPr>
          <p:cNvSpPr/>
          <p:nvPr/>
        </p:nvSpPr>
        <p:spPr>
          <a:xfrm>
            <a:off x="6096000" y="4002738"/>
            <a:ext cx="6989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/>
              <a:t>Ishikawa (causa – efecto).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6600506-CACE-4DDF-B29D-E68B29C064B5}"/>
              </a:ext>
            </a:extLst>
          </p:cNvPr>
          <p:cNvSpPr/>
          <p:nvPr/>
        </p:nvSpPr>
        <p:spPr>
          <a:xfrm>
            <a:off x="6096000" y="4727337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/>
              <a:t>Diagrama de Pareto. 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A674DE1-44F7-4F8A-A5AA-5442A9FC2F18}"/>
              </a:ext>
            </a:extLst>
          </p:cNvPr>
          <p:cNvSpPr/>
          <p:nvPr/>
        </p:nvSpPr>
        <p:spPr>
          <a:xfrm>
            <a:off x="6096000" y="5499593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Plan de mejoras.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9" name="Picture 4" descr="Image result for check icon">
            <a:extLst>
              <a:ext uri="{FF2B5EF4-FFF2-40B4-BE49-F238E27FC236}">
                <a16:creationId xmlns:a16="http://schemas.microsoft.com/office/drawing/2014/main" xmlns="" id="{3022CE00-8ACA-4F4E-B9EE-9449FC77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80" y="463765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9669B0-71B1-4FC6-AAB4-40553D24C322}"/>
              </a:ext>
            </a:extLst>
          </p:cNvPr>
          <p:cNvSpPr/>
          <p:nvPr/>
        </p:nvSpPr>
        <p:spPr>
          <a:xfrm>
            <a:off x="6095999" y="3402307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Auditoría interna.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21" name="Picture 4" descr="Image result for check icon">
            <a:extLst>
              <a:ext uri="{FF2B5EF4-FFF2-40B4-BE49-F238E27FC236}">
                <a16:creationId xmlns:a16="http://schemas.microsoft.com/office/drawing/2014/main" xmlns="" id="{1A049DF4-E852-4472-AE01-6AD4BE10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07" y="543933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DC9E7B0A-174D-4089-AC1A-708B9404B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9" y="2677708"/>
            <a:ext cx="2462789" cy="28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6. Marco Teórico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7 Rectángulo">
            <a:extLst>
              <a:ext uri="{FF2B5EF4-FFF2-40B4-BE49-F238E27FC236}">
                <a16:creationId xmlns:a16="http://schemas.microsoft.com/office/drawing/2014/main" xmlns="" id="{D12C41AB-2020-4134-9C8D-783B46A43B74}"/>
              </a:ext>
            </a:extLst>
          </p:cNvPr>
          <p:cNvSpPr/>
          <p:nvPr/>
        </p:nvSpPr>
        <p:spPr bwMode="auto">
          <a:xfrm>
            <a:off x="1761239" y="4921250"/>
            <a:ext cx="1727200" cy="647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Auditoría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interna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xmlns="" id="{6634E898-BB1C-4EB3-8E7B-BB801503DA4D}"/>
              </a:ext>
            </a:extLst>
          </p:cNvPr>
          <p:cNvSpPr/>
          <p:nvPr/>
        </p:nvSpPr>
        <p:spPr bwMode="auto">
          <a:xfrm>
            <a:off x="8764587" y="4900613"/>
            <a:ext cx="1584325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Mejoramiento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1" name="Picture 97" descr="http://tec.nologia.com/wp-content/uploads/2009/10/radar-verde.jpg">
            <a:extLst>
              <a:ext uri="{FF2B5EF4-FFF2-40B4-BE49-F238E27FC236}">
                <a16:creationId xmlns:a16="http://schemas.microsoft.com/office/drawing/2014/main" xmlns="" id="{E6DE2E59-DB9D-4F5F-B633-DB4F647C6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38" y="5568950"/>
            <a:ext cx="10001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F8FA80C5-287A-4977-81BA-AFA42A88D43C}"/>
              </a:ext>
            </a:extLst>
          </p:cNvPr>
          <p:cNvSpPr/>
          <p:nvPr/>
        </p:nvSpPr>
        <p:spPr bwMode="auto">
          <a:xfrm>
            <a:off x="5499101" y="4955941"/>
            <a:ext cx="1000125" cy="242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Control 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16 Rectángulo">
            <a:extLst>
              <a:ext uri="{FF2B5EF4-FFF2-40B4-BE49-F238E27FC236}">
                <a16:creationId xmlns:a16="http://schemas.microsoft.com/office/drawing/2014/main" xmlns="" id="{5F876F1B-6259-4492-83D4-761F7310786D}"/>
              </a:ext>
            </a:extLst>
          </p:cNvPr>
          <p:cNvSpPr/>
          <p:nvPr/>
        </p:nvSpPr>
        <p:spPr bwMode="auto">
          <a:xfrm>
            <a:off x="6979444" y="4905376"/>
            <a:ext cx="1304925" cy="576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Norma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ISO 9001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70 Rectángulo">
            <a:extLst>
              <a:ext uri="{FF2B5EF4-FFF2-40B4-BE49-F238E27FC236}">
                <a16:creationId xmlns:a16="http://schemas.microsoft.com/office/drawing/2014/main" xmlns="" id="{34BF6281-6757-45C6-AA5A-F71173CA214D}"/>
              </a:ext>
            </a:extLst>
          </p:cNvPr>
          <p:cNvSpPr/>
          <p:nvPr/>
        </p:nvSpPr>
        <p:spPr bwMode="auto">
          <a:xfrm>
            <a:off x="3514227" y="4955941"/>
            <a:ext cx="1584325" cy="411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Documentación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52" name="Picture 4" descr="Image result for documentation icon">
            <a:extLst>
              <a:ext uri="{FF2B5EF4-FFF2-40B4-BE49-F238E27FC236}">
                <a16:creationId xmlns:a16="http://schemas.microsoft.com/office/drawing/2014/main" xmlns="" id="{5140003A-B7BD-4948-85F1-6EB3DB21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65" y="5481639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nternal audit icon">
            <a:extLst>
              <a:ext uri="{FF2B5EF4-FFF2-40B4-BE49-F238E27FC236}">
                <a16:creationId xmlns:a16="http://schemas.microsoft.com/office/drawing/2014/main" xmlns="" id="{7D17EBAB-F66F-41E7-B6BE-9E505AF6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15" y="556895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xmlns="" id="{1482B387-89E8-465F-8741-3EBAE003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351" y="550068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istema de gestion de calidad iso 9001">
            <a:extLst>
              <a:ext uri="{FF2B5EF4-FFF2-40B4-BE49-F238E27FC236}">
                <a16:creationId xmlns:a16="http://schemas.microsoft.com/office/drawing/2014/main" xmlns="" id="{3609CAA3-5DBF-47A5-A389-1FC1E2D9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4" y="1418726"/>
            <a:ext cx="5825951" cy="32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00B28A8-C83A-409C-8558-9C08D35F702B}"/>
              </a:ext>
            </a:extLst>
          </p:cNvPr>
          <p:cNvCxnSpPr/>
          <p:nvPr/>
        </p:nvCxnSpPr>
        <p:spPr>
          <a:xfrm>
            <a:off x="2343150" y="4667250"/>
            <a:ext cx="7896225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E6E00F-3FAA-432B-835C-10E4778F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656" y="5486403"/>
            <a:ext cx="1357299" cy="10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7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7. Diagnóstico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Content Placeholder 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42A55AF-1568-4324-88EE-78D4C76AF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5" r="32065"/>
          <a:stretch/>
        </p:blipFill>
        <p:spPr>
          <a:xfrm>
            <a:off x="837035" y="3175993"/>
            <a:ext cx="2274931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7273C5-09D4-4BCE-BB4A-134DEA333CC1}"/>
              </a:ext>
            </a:extLst>
          </p:cNvPr>
          <p:cNvSpPr txBox="1"/>
          <p:nvPr/>
        </p:nvSpPr>
        <p:spPr>
          <a:xfrm>
            <a:off x="837035" y="2202857"/>
            <a:ext cx="2037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50000"/>
                  </a:schemeClr>
                </a:solidFill>
              </a:rPr>
              <a:t>FORTALEZAS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9" name="Picture 4" descr="Image result for check icon">
            <a:extLst>
              <a:ext uri="{FF2B5EF4-FFF2-40B4-BE49-F238E27FC236}">
                <a16:creationId xmlns:a16="http://schemas.microsoft.com/office/drawing/2014/main" xmlns="" id="{DDE77FED-E81D-414E-B9A2-2B2C2AE4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3" y="143067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mage result for check icon">
            <a:extLst>
              <a:ext uri="{FF2B5EF4-FFF2-40B4-BE49-F238E27FC236}">
                <a16:creationId xmlns:a16="http://schemas.microsoft.com/office/drawing/2014/main" xmlns="" id="{BA76D939-A7F4-44FC-86A3-A1112BA6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73" y="213225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check icon">
            <a:extLst>
              <a:ext uri="{FF2B5EF4-FFF2-40B4-BE49-F238E27FC236}">
                <a16:creationId xmlns:a16="http://schemas.microsoft.com/office/drawing/2014/main" xmlns="" id="{DF1A48D0-7068-414E-8929-972508F3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2" y="531045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Image result for check icon">
            <a:extLst>
              <a:ext uri="{FF2B5EF4-FFF2-40B4-BE49-F238E27FC236}">
                <a16:creationId xmlns:a16="http://schemas.microsoft.com/office/drawing/2014/main" xmlns="" id="{1C585821-F523-4BF1-995A-0F9DBA0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58" y="441841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3A38581-E4E7-4BB1-B599-8890AC42F6FC}"/>
              </a:ext>
            </a:extLst>
          </p:cNvPr>
          <p:cNvSpPr txBox="1"/>
          <p:nvPr/>
        </p:nvSpPr>
        <p:spPr>
          <a:xfrm>
            <a:off x="4200071" y="1491503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Estructura documental </a:t>
            </a:r>
            <a:r>
              <a:rPr lang="es-EC" sz="2000" dirty="0"/>
              <a:t>definida.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2FDFC08-F73C-46E6-8861-C8FA1F6234AB}"/>
              </a:ext>
            </a:extLst>
          </p:cNvPr>
          <p:cNvSpPr txBox="1"/>
          <p:nvPr/>
        </p:nvSpPr>
        <p:spPr>
          <a:xfrm>
            <a:off x="4200071" y="2132251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Escuela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formación continua</a:t>
            </a:r>
            <a:r>
              <a:rPr lang="es-EC" sz="2000" dirty="0"/>
              <a:t>.</a:t>
            </a:r>
            <a:endParaRPr lang="en-US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37EEF87-6324-4DBA-906A-F70349B76172}"/>
              </a:ext>
            </a:extLst>
          </p:cNvPr>
          <p:cNvSpPr txBox="1"/>
          <p:nvPr/>
        </p:nvSpPr>
        <p:spPr>
          <a:xfrm>
            <a:off x="4200071" y="2783964"/>
            <a:ext cx="753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Planes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mantenimiento preventivos </a:t>
            </a:r>
            <a:r>
              <a:rPr lang="es-EC" sz="2000" dirty="0"/>
              <a:t>– infraestructura, sistemas, vehículos.</a:t>
            </a:r>
            <a:endParaRPr lang="en-US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D85AF9C-E027-4428-867A-0873EEABC4C5}"/>
              </a:ext>
            </a:extLst>
          </p:cNvPr>
          <p:cNvSpPr txBox="1"/>
          <p:nvPr/>
        </p:nvSpPr>
        <p:spPr>
          <a:xfrm>
            <a:off x="4200068" y="4441829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Trazabilidad automatizada</a:t>
            </a:r>
            <a:r>
              <a:rPr lang="es-EC" sz="2000" dirty="0"/>
              <a:t>.</a:t>
            </a:r>
            <a:endParaRPr lang="en-US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566038-BD8E-4481-BEF5-89A59F2BF799}"/>
              </a:ext>
            </a:extLst>
          </p:cNvPr>
          <p:cNvSpPr txBox="1"/>
          <p:nvPr/>
        </p:nvSpPr>
        <p:spPr>
          <a:xfrm>
            <a:off x="4200070" y="6069257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Sistema operativo in </a:t>
            </a:r>
            <a:r>
              <a:rPr lang="es-EC" sz="2000" dirty="0" err="1"/>
              <a:t>house</a:t>
            </a:r>
            <a:r>
              <a:rPr lang="es-EC" sz="2000" dirty="0"/>
              <a:t> – Minucioso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control de cambios.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8A4FF44-E884-4F7D-A459-C8745444E272}"/>
              </a:ext>
            </a:extLst>
          </p:cNvPr>
          <p:cNvSpPr txBox="1"/>
          <p:nvPr/>
        </p:nvSpPr>
        <p:spPr>
          <a:xfrm>
            <a:off x="4200069" y="5255543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Seguimiento mensual de cumplimientos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SLA.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" name="Picture 4" descr="Image result for check icon">
            <a:extLst>
              <a:ext uri="{FF2B5EF4-FFF2-40B4-BE49-F238E27FC236}">
                <a16:creationId xmlns:a16="http://schemas.microsoft.com/office/drawing/2014/main" xmlns="" id="{225BF5BD-7D2A-4480-B513-28349B72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58" y="606925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mage result for check icon">
            <a:extLst>
              <a:ext uri="{FF2B5EF4-FFF2-40B4-BE49-F238E27FC236}">
                <a16:creationId xmlns:a16="http://schemas.microsoft.com/office/drawing/2014/main" xmlns="" id="{F5F56795-C062-4333-A7D8-221FF3AF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37" y="287787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Image result for check icon">
            <a:extLst>
              <a:ext uri="{FF2B5EF4-FFF2-40B4-BE49-F238E27FC236}">
                <a16:creationId xmlns:a16="http://schemas.microsoft.com/office/drawing/2014/main" xmlns="" id="{C9852377-B985-4F87-B7A5-AC7F95A1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90" y="365683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AEAE75E-E3FC-42CC-A7A6-FEAA8CF389B0}"/>
              </a:ext>
            </a:extLst>
          </p:cNvPr>
          <p:cNvSpPr txBox="1"/>
          <p:nvPr/>
        </p:nvSpPr>
        <p:spPr>
          <a:xfrm>
            <a:off x="4192671" y="3718310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Estructura sistema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control de calidad </a:t>
            </a:r>
            <a:r>
              <a:rPr lang="es-EC" sz="2000" dirty="0"/>
              <a:t>del servicio.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29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7. Diagnóstico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" name="Content Placeholder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E1930664-B324-48DF-A977-80B374A03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2" y="2065221"/>
            <a:ext cx="2081331" cy="208133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7A957F-B73C-4EE3-9754-77F8722E4B13}"/>
              </a:ext>
            </a:extLst>
          </p:cNvPr>
          <p:cNvSpPr txBox="1"/>
          <p:nvPr/>
        </p:nvSpPr>
        <p:spPr>
          <a:xfrm>
            <a:off x="908443" y="4809260"/>
            <a:ext cx="2134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>
                <a:solidFill>
                  <a:schemeClr val="accent1">
                    <a:lumMod val="50000"/>
                  </a:schemeClr>
                </a:solidFill>
              </a:rPr>
              <a:t>DEBILIDADES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4" descr="Image result for check icon">
            <a:extLst>
              <a:ext uri="{FF2B5EF4-FFF2-40B4-BE49-F238E27FC236}">
                <a16:creationId xmlns:a16="http://schemas.microsoft.com/office/drawing/2014/main" xmlns="" id="{7C7E1FCD-C28D-4B5E-BBF7-73CEE5C5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3" y="143067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:a16="http://schemas.microsoft.com/office/drawing/2014/main" xmlns="" id="{BBAA521D-1D7C-4D69-9DC2-4F79B521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73" y="213225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:a16="http://schemas.microsoft.com/office/drawing/2014/main" xmlns="" id="{0739F498-2C11-4055-BA6F-11DEEB15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2" y="531045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check icon">
            <a:extLst>
              <a:ext uri="{FF2B5EF4-FFF2-40B4-BE49-F238E27FC236}">
                <a16:creationId xmlns:a16="http://schemas.microsoft.com/office/drawing/2014/main" xmlns="" id="{8FC7C480-09B2-45A2-8A76-0C261919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58" y="441841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82BB65-ED7F-40FE-8BF8-68C54A877D9D}"/>
              </a:ext>
            </a:extLst>
          </p:cNvPr>
          <p:cNvSpPr txBox="1"/>
          <p:nvPr/>
        </p:nvSpPr>
        <p:spPr>
          <a:xfrm>
            <a:off x="4200071" y="1529603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Control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calidad del servicio </a:t>
            </a:r>
            <a:r>
              <a:rPr lang="es-EC" sz="2000" dirty="0"/>
              <a:t>enfocado a la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gestión telefónica.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FC5458E-7CAC-492F-9ECD-AD6F2FE55DBD}"/>
              </a:ext>
            </a:extLst>
          </p:cNvPr>
          <p:cNvSpPr txBox="1"/>
          <p:nvPr/>
        </p:nvSpPr>
        <p:spPr>
          <a:xfrm>
            <a:off x="4200071" y="2170351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Perfiles de cargo </a:t>
            </a:r>
            <a:r>
              <a:rPr lang="es-EC" sz="2000" dirty="0"/>
              <a:t>básicos.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2F0D8EB-984C-42A1-AAF5-D0F2223680EA}"/>
              </a:ext>
            </a:extLst>
          </p:cNvPr>
          <p:cNvSpPr txBox="1"/>
          <p:nvPr/>
        </p:nvSpPr>
        <p:spPr>
          <a:xfrm>
            <a:off x="4192671" y="2976822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Planes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mantenimiento para sucursales básicos.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A28DEEB-5EF6-4681-8FF6-440C1AB18884}"/>
              </a:ext>
            </a:extLst>
          </p:cNvPr>
          <p:cNvSpPr txBox="1"/>
          <p:nvPr/>
        </p:nvSpPr>
        <p:spPr>
          <a:xfrm>
            <a:off x="4200068" y="4441829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No cuentan con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licenciamiento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sz="2000" dirty="0"/>
              <a:t>completo.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6334DE-F8CA-4C0B-A853-CE71EC41782B}"/>
              </a:ext>
            </a:extLst>
          </p:cNvPr>
          <p:cNvSpPr txBox="1"/>
          <p:nvPr/>
        </p:nvSpPr>
        <p:spPr>
          <a:xfrm>
            <a:off x="4200070" y="6069257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Desconocimiento </a:t>
            </a:r>
            <a:r>
              <a:rPr lang="es-EC" sz="2000" dirty="0"/>
              <a:t>de la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política de calidad </a:t>
            </a:r>
            <a:r>
              <a:rPr lang="es-EC" sz="2000" dirty="0"/>
              <a:t>por parte de jefaturas.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F22EA1A-6BCC-4659-B63F-212E6BBC8A0B}"/>
              </a:ext>
            </a:extLst>
          </p:cNvPr>
          <p:cNvSpPr txBox="1"/>
          <p:nvPr/>
        </p:nvSpPr>
        <p:spPr>
          <a:xfrm>
            <a:off x="4200069" y="5255543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Planificación </a:t>
            </a:r>
            <a:r>
              <a:rPr lang="es-EC" sz="2000" dirty="0"/>
              <a:t>operacional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variante.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4" descr="Image result for check icon">
            <a:extLst>
              <a:ext uri="{FF2B5EF4-FFF2-40B4-BE49-F238E27FC236}">
                <a16:creationId xmlns:a16="http://schemas.microsoft.com/office/drawing/2014/main" xmlns="" id="{22AD2EB3-6B97-43C1-A929-14434796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58" y="606925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check icon">
            <a:extLst>
              <a:ext uri="{FF2B5EF4-FFF2-40B4-BE49-F238E27FC236}">
                <a16:creationId xmlns:a16="http://schemas.microsoft.com/office/drawing/2014/main" xmlns="" id="{D8B3A4BD-0766-4293-8FF9-AAD8B710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37" y="287787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check icon">
            <a:extLst>
              <a:ext uri="{FF2B5EF4-FFF2-40B4-BE49-F238E27FC236}">
                <a16:creationId xmlns:a16="http://schemas.microsoft.com/office/drawing/2014/main" xmlns="" id="{4A2FCC5F-95C4-4360-AC55-26E6B282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90" y="365683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D4A0F4-BE35-443C-AED2-AB34312F305A}"/>
              </a:ext>
            </a:extLst>
          </p:cNvPr>
          <p:cNvSpPr txBox="1"/>
          <p:nvPr/>
        </p:nvSpPr>
        <p:spPr>
          <a:xfrm>
            <a:off x="4192671" y="3718310"/>
            <a:ext cx="75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Formación </a:t>
            </a:r>
            <a:r>
              <a:rPr lang="es-EC" sz="2000" dirty="0"/>
              <a:t>focalizada para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personal de planta.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6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5716</TotalTime>
  <Words>1472</Words>
  <Application>Microsoft Office PowerPoint</Application>
  <PresentationFormat>Panorámica</PresentationFormat>
  <Paragraphs>274</Paragraphs>
  <Slides>31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Presentación de PowerPoint</vt:lpstr>
      <vt:lpstr>Sumario</vt:lpstr>
      <vt:lpstr>1. La Organización</vt:lpstr>
      <vt:lpstr>2. Problema</vt:lpstr>
      <vt:lpstr>4. Objetivos</vt:lpstr>
      <vt:lpstr>5. Medología</vt:lpstr>
      <vt:lpstr>6. Marco Teórico</vt:lpstr>
      <vt:lpstr>7. Diagnóstico</vt:lpstr>
      <vt:lpstr>7. Diagnóstico</vt:lpstr>
      <vt:lpstr>8. Evaluación</vt:lpstr>
      <vt:lpstr>8. Evaluación</vt:lpstr>
      <vt:lpstr>9. Propuesta de Mejora</vt:lpstr>
      <vt:lpstr>9. Propuesta de Mejora</vt:lpstr>
      <vt:lpstr>10. Conclusiones</vt:lpstr>
      <vt:lpstr>11. Recomendaciones</vt:lpstr>
      <vt:lpstr>Presentación de PowerPoint</vt:lpstr>
      <vt:lpstr>Presentación de PowerPoint</vt:lpstr>
      <vt:lpstr>Sumario</vt:lpstr>
      <vt:lpstr>1. La Organización</vt:lpstr>
      <vt:lpstr>2. Problema</vt:lpstr>
      <vt:lpstr>4. Objetivos</vt:lpstr>
      <vt:lpstr>5. Medología</vt:lpstr>
      <vt:lpstr>6. Marco Teórico</vt:lpstr>
      <vt:lpstr>7. Sistema de gestión documental automatizado</vt:lpstr>
      <vt:lpstr>8. Planificación Estratégica</vt:lpstr>
      <vt:lpstr>8. Planificación Estratégica</vt:lpstr>
      <vt:lpstr>8. Planificación Estratégica</vt:lpstr>
      <vt:lpstr>8. Balance Scorecard</vt:lpstr>
      <vt:lpstr>9. Línea base de transición ISO 9001:2015 </vt:lpstr>
      <vt:lpstr>10. Conclusiones</vt:lpstr>
      <vt:lpstr>11. 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Carolina Cárdenas</dc:creator>
  <cp:lastModifiedBy>Mary Moreta.</cp:lastModifiedBy>
  <cp:revision>52</cp:revision>
  <dcterms:created xsi:type="dcterms:W3CDTF">2018-01-16T13:40:08Z</dcterms:created>
  <dcterms:modified xsi:type="dcterms:W3CDTF">2018-02-08T14:00:08Z</dcterms:modified>
</cp:coreProperties>
</file>