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8" r:id="rId3"/>
    <p:sldId id="258" r:id="rId4"/>
    <p:sldId id="259" r:id="rId5"/>
    <p:sldId id="261" r:id="rId6"/>
    <p:sldId id="269" r:id="rId7"/>
    <p:sldId id="262" r:id="rId8"/>
    <p:sldId id="281" r:id="rId9"/>
    <p:sldId id="282" r:id="rId10"/>
    <p:sldId id="284" r:id="rId11"/>
    <p:sldId id="283" r:id="rId12"/>
    <p:sldId id="280" r:id="rId13"/>
    <p:sldId id="285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6A10"/>
    <a:srgbClr val="CC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364" autoAdjust="0"/>
  </p:normalViewPr>
  <p:slideViewPr>
    <p:cSldViewPr snapToGrid="0">
      <p:cViewPr>
        <p:scale>
          <a:sx n="80" d="100"/>
          <a:sy n="80" d="100"/>
        </p:scale>
        <p:origin x="-84" y="-72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60BBF-A9A6-4079-8720-86DA0D84DFA1}" type="datetimeFigureOut">
              <a:rPr lang="en-GB" smtClean="0"/>
              <a:t>07/02/2018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3EA8F5-A042-4785-8F39-0FD8BCB10E15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07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08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8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89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EA8F5-A042-4785-8F39-0FD8BCB10E1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161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F7D1A0-E3A8-4BE0-B3B0-A1F4E0B81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9ABFC30-9342-4E4A-A730-E28B45A72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14ECAB-410C-4EC0-ACC4-387A2702E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7472FB-958D-4280-9B20-9363E9B63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60DE972-76CD-4082-9423-97A423280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79A2D4E-4046-4A03-819A-A0312B1F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64B0B7A-F58D-4F10-8B10-CFF865759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F6ADEE-A9F8-4EFE-86FD-1DAE61DC1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642C405-7A81-439C-AA8D-F64C47CF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9403D9-2FDC-410F-8303-26AB15E2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03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656842B-7AAC-4B2B-A69C-DC4726287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6158F84-B1C8-4C1C-8E79-7C85FAB740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1BE4D7D-C968-4995-8A8C-FDD37A4D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B7A5FF-A188-409A-A3FF-CFF8356F5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F33534-FB47-4707-B815-2B96D70C9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2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A87CF7-5460-4E01-9425-7D688B33B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F6357F-0ED9-4161-AEC8-112AAED38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D39AB7-7172-418E-B800-D347E8CB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49A514-12E2-49E7-852E-0763E19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B534FA-ACB2-40E0-BB06-3721BF661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A625235-98D6-4602-BCD4-03D78294A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59E53F1-CD1A-4446-B30C-0994BAB5D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1F3C290-826B-4245-94EF-A1CCAF415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5D6BA98-4923-488E-9DBA-C9F6C8570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DF1A6C0-97D7-4D6A-835E-BCFD2954A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29941-A598-4B14-AE23-222338389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C56DF6-30E1-4DA5-ACDE-772332BC4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19FC450-07D1-4235-8017-4030B45D8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9B7F45B-F52C-4337-9ED8-F8201C86C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EE20D19-D966-48ED-BC1A-CADB7EDBC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BC54C84-8967-40B8-A0D2-863F02AE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286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2502E4-6DBD-48D7-8A2C-43EB84E85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3E86F0-6CD2-4510-9078-2EB46798A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8B77068-5FE3-42BD-AEDB-5D030AE76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196682F-619A-439E-BB87-CF8BB5E7F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FFC5B83-B795-45A8-A84C-4DB58EDD4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39D0904-35AC-4350-AE66-07FDAB984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C045FDD-6402-4B91-B432-B99FB0FFA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8F9507C-D746-4E2F-B239-B79877DE1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3EC90A-5467-4FFD-BFB0-3697B318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57BB1A6-F4E8-4F66-A711-0204E6543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3952655-5DAC-4D80-B714-92FA6B786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82BCBD4-7DD3-4DD2-B356-9EC1CF223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91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3739FAF-4DC6-4865-858F-84145309C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B7834A-BE44-4368-B7F8-9397370CC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459EF8E-0672-4E44-AE5F-9E8503EB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95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842034-ED62-405C-9FE8-9FB54EAB2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1CFB56-0F31-44F2-A126-A33484CB6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ADB3F1-AADB-4590-8AFE-4E0CE7C76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19E898C-D127-4F16-8D80-FD71330C1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37D058-9EB2-4C32-A288-DCC77CBFE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37A03B1-E43E-41E8-90CA-2486AF12E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8D6332-6A07-4DDF-A6BC-54A223DE6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AAD36A2-36EB-43AA-BDCF-358F469E09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E72D66-3CC0-4FCE-9975-A81615379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18B56F-F267-42BC-842F-9E55D3A40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F5F626-B7EA-43FB-9297-5554B0EDE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26217B-786C-4103-8014-DE00DA85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7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E94C753-865E-4F15-8015-6219BB588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96AA8A-CA87-4BB3-820F-8C9E9FC94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F7B488-AFB2-424A-8E34-F69CE23EF0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A1E7-D9FF-4691-9C6D-3F9EA1DD50FB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FD4B91-9955-466B-858E-8610F8D3F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063BB0-F258-4990-B615-B760A2BBE7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470B-8DB2-4F3F-AE6C-4D5A30F1C95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823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1016115" cy="1159066"/>
          </a:xfrm>
          <a:prstGeom prst="bentConnector3">
            <a:avLst>
              <a:gd name="adj1" fmla="val 38481"/>
            </a:avLst>
          </a:prstGeom>
          <a:ln w="47625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26" name="Picture 2" descr="Image result for espe ecuador">
            <a:extLst>
              <a:ext uri="{FF2B5EF4-FFF2-40B4-BE49-F238E27FC236}">
                <a16:creationId xmlns="" xmlns:a16="http://schemas.microsoft.com/office/drawing/2014/main" id="{46116C4C-DD57-4C24-921E-5DF801D41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53" y="550718"/>
            <a:ext cx="2887878" cy="78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3">
            <a:extLst>
              <a:ext uri="{FF2B5EF4-FFF2-40B4-BE49-F238E27FC236}">
                <a16:creationId xmlns="" xmlns:a16="http://schemas.microsoft.com/office/drawing/2014/main" id="{6F7CF18C-FB83-4EBF-9F1A-4D3D29EE1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98" y="531076"/>
            <a:ext cx="665607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UNIDAD DE GESTIÓN DE POSGRADOS</a:t>
            </a:r>
            <a:endParaRPr lang="es-EC" altLang="es-ES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 Box 23">
            <a:extLst>
              <a:ext uri="{FF2B5EF4-FFF2-40B4-BE49-F238E27FC236}">
                <a16:creationId xmlns="" xmlns:a16="http://schemas.microsoft.com/office/drawing/2014/main" id="{E200FE87-98B2-4636-BDFF-EC2F1DB7E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1830116"/>
            <a:ext cx="77152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MAESTRÍA EN GESTIÓN DE LA CALIDAD Y PRODUCTIVIDAD</a:t>
            </a:r>
            <a:endParaRPr lang="es-EC" altLang="es-ES" sz="2400" b="1" dirty="0"/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es-ES" sz="2400" b="1" dirty="0"/>
              <a:t>PROMOCIÓN XVI</a:t>
            </a:r>
            <a:endParaRPr lang="es-EC" altLang="es-ES" sz="2400" b="1" dirty="0"/>
          </a:p>
        </p:txBody>
      </p:sp>
      <p:sp>
        <p:nvSpPr>
          <p:cNvPr id="16" name="Text Box 23">
            <a:extLst>
              <a:ext uri="{FF2B5EF4-FFF2-40B4-BE49-F238E27FC236}">
                <a16:creationId xmlns="" xmlns:a16="http://schemas.microsoft.com/office/drawing/2014/main" id="{8300257C-9AF1-48D8-898E-4B356CC64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848" y="2967038"/>
            <a:ext cx="7715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s-ES" sz="2400" b="1" dirty="0">
                <a:cs typeface="Arial" panose="020B0604020202020204" pitchFamily="34" charset="0"/>
              </a:rPr>
              <a:t>PROYECTO 2</a:t>
            </a:r>
            <a:endParaRPr lang="es-EC" altLang="es-ES" sz="2400" dirty="0"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EFCD497-8642-430E-A3C7-A412D943C025}"/>
              </a:ext>
            </a:extLst>
          </p:cNvPr>
          <p:cNvSpPr/>
          <p:nvPr/>
        </p:nvSpPr>
        <p:spPr>
          <a:xfrm>
            <a:off x="615133" y="5714809"/>
            <a:ext cx="6096000" cy="104644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AUTORES: 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Cárdenas Izquierdo, Andrea Carolina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Cevallos </a:t>
            </a:r>
            <a:r>
              <a:rPr lang="es-EC" sz="1400" b="1" dirty="0" err="1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Aymacaña</a:t>
            </a: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, Fernando Patricio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F8756F4-3C01-40D5-98E5-92C6D1DEA0DC}"/>
              </a:ext>
            </a:extLst>
          </p:cNvPr>
          <p:cNvSpPr/>
          <p:nvPr/>
        </p:nvSpPr>
        <p:spPr>
          <a:xfrm>
            <a:off x="5974015" y="5714809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DIRECTOR:</a:t>
            </a:r>
            <a:endParaRPr lang="en-US" sz="1400" b="1" dirty="0">
              <a:latin typeface="Calibri" panose="020F050202020403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algn="ctr">
              <a:spcBef>
                <a:spcPts val="1200"/>
              </a:spcBef>
              <a:spcAft>
                <a:spcPts val="0"/>
              </a:spcAft>
            </a:pPr>
            <a:r>
              <a:rPr lang="es-EC" sz="1400" b="1" dirty="0">
                <a:latin typeface="Calibri" panose="020F050202020403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Ing. Sebastián Fernández. MGCP.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80BDDD6-2D89-4940-A118-550F4D89B3E8}"/>
              </a:ext>
            </a:extLst>
          </p:cNvPr>
          <p:cNvSpPr/>
          <p:nvPr/>
        </p:nvSpPr>
        <p:spPr>
          <a:xfrm>
            <a:off x="1854430" y="3734925"/>
            <a:ext cx="866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EC" sz="2400" b="1" dirty="0" smtClean="0">
                <a:solidFill>
                  <a:schemeClr val="accent1">
                    <a:lumMod val="50000"/>
                  </a:schemeClr>
                </a:solidFill>
              </a:rPr>
              <a:t>FORTALECIMIENTO </a:t>
            </a:r>
            <a:r>
              <a:rPr lang="es-EC" sz="2400" b="1" dirty="0">
                <a:solidFill>
                  <a:schemeClr val="accent1">
                    <a:lumMod val="50000"/>
                  </a:schemeClr>
                </a:solidFill>
              </a:rPr>
              <a:t>DEL SISTEMA DE GESTIÓN DE CALIDAD MEDIANTE LA IMPLEMENTACIÓN DE MEJORAS DETECTADAS EN EL DIAGNÓSTICO Y EVALUACIÓN PREVIA DE UNA EMPRESA DE COBRANZAS EN QUITO – ECUADOR”</a:t>
            </a:r>
            <a:endParaRPr lang="en-GB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139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95C15DC-1253-4097-8652-CC4EB194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970" y="1861671"/>
            <a:ext cx="1284265" cy="13490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BF75CCC-BF04-4460-B80F-66EBF965F386}"/>
              </a:ext>
            </a:extLst>
          </p:cNvPr>
          <p:cNvSpPr txBox="1"/>
          <p:nvPr/>
        </p:nvSpPr>
        <p:spPr>
          <a:xfrm>
            <a:off x="-2360775" y="3490928"/>
            <a:ext cx="204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Exclusión</a:t>
            </a:r>
          </a:p>
          <a:p>
            <a:pPr algn="ctr"/>
            <a:r>
              <a:rPr lang="es-EC" b="1" dirty="0"/>
              <a:t>Diseño y Desarrollo</a:t>
            </a:r>
            <a:endParaRPr lang="en-GB" b="1" dirty="0"/>
          </a:p>
        </p:txBody>
      </p:sp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15C2C10C-8076-4B25-B30D-F4FBC86ED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816" y="2202857"/>
            <a:ext cx="1349018" cy="13490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0ED64CF3-5E88-462D-96C1-C6F98A752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9393" y="1192012"/>
            <a:ext cx="8403857" cy="568626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51A6E41-433A-4A5D-88CA-C7458A7238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40" y="2924420"/>
            <a:ext cx="2573209" cy="257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29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647CDD-55DD-4EA6-A55C-CC28BC878ACA}"/>
              </a:ext>
            </a:extLst>
          </p:cNvPr>
          <p:cNvSpPr txBox="1"/>
          <p:nvPr/>
        </p:nvSpPr>
        <p:spPr>
          <a:xfrm>
            <a:off x="4194002" y="1225689"/>
            <a:ext cx="5178534" cy="547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Estrategias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Expandir el mercado (Drummond, 2008)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Penetración de mercado (Ansoff, 1965)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Liderazgo en costos (Porter, 2003)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C" sz="2000" dirty="0"/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Tácticas</a:t>
            </a:r>
            <a:r>
              <a:rPr lang="es-EC" sz="2000" dirty="0"/>
              <a:t> </a:t>
            </a:r>
            <a:r>
              <a:rPr lang="es-EC" sz="2000">
                <a:sym typeface="Wingdings" panose="05000000000000000000" pitchFamily="2" charset="2"/>
              </a:rPr>
              <a:t> </a:t>
            </a:r>
            <a:r>
              <a:rPr lang="es-EC" sz="2000" smtClean="0">
                <a:sym typeface="Wingdings" panose="05000000000000000000" pitchFamily="2" charset="2"/>
              </a:rPr>
              <a:t>Marketing </a:t>
            </a:r>
            <a:r>
              <a:rPr lang="es-EC" sz="2000" dirty="0" err="1">
                <a:sym typeface="Wingdings" panose="05000000000000000000" pitchFamily="2" charset="2"/>
              </a:rPr>
              <a:t>Mix</a:t>
            </a: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dirty="0"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Plan de Acción</a:t>
            </a:r>
          </a:p>
          <a:p>
            <a:pPr>
              <a:lnSpc>
                <a:spcPct val="150000"/>
              </a:lnSpc>
            </a:pPr>
            <a:endParaRPr lang="es-EC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Control</a:t>
            </a:r>
            <a:r>
              <a:rPr lang="es-EC" sz="2000" dirty="0"/>
              <a:t> </a:t>
            </a:r>
            <a:r>
              <a:rPr lang="es-EC" sz="2000" dirty="0">
                <a:sym typeface="Wingdings" panose="05000000000000000000" pitchFamily="2" charset="2"/>
              </a:rPr>
              <a:t> BSC</a:t>
            </a:r>
            <a:endParaRPr lang="es-EC" sz="2000" dirty="0"/>
          </a:p>
        </p:txBody>
      </p:sp>
      <p:pic>
        <p:nvPicPr>
          <p:cNvPr id="11" name="Picture 4" descr="Image result for check icon">
            <a:extLst>
              <a:ext uri="{FF2B5EF4-FFF2-40B4-BE49-F238E27FC236}">
                <a16:creationId xmlns="" xmlns:a16="http://schemas.microsoft.com/office/drawing/2014/main" id="{8CED8F84-71CC-49B0-BB80-B7644578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1" y="133990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742D319A-299D-4526-8FEB-51122023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71" y="610467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411625D7-B30C-44F7-99C9-F96BBE51D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0" y="530128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="" xmlns:a16="http://schemas.microsoft.com/office/drawing/2014/main" id="{F8F93138-9A71-4EFE-B4AF-E7B55B8F0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601" y="349092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9328E7-4685-49CE-BCBD-407B4C4B8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2536179"/>
            <a:ext cx="2573209" cy="2573209"/>
          </a:xfrm>
          <a:prstGeom prst="rect">
            <a:avLst/>
          </a:prstGeom>
        </p:spPr>
      </p:pic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435952D1-4148-4F12-AC3E-3C6169ED4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395" y="4246623"/>
            <a:ext cx="804988" cy="804988"/>
          </a:xfrm>
          <a:prstGeom prst="rect">
            <a:avLst/>
          </a:prstGeom>
        </p:spPr>
      </p:pic>
      <p:pic>
        <p:nvPicPr>
          <p:cNvPr id="24" name="Picture 23" descr="A close up of a logo&#10;&#10;Description generated with very high confidence">
            <a:extLst>
              <a:ext uri="{FF2B5EF4-FFF2-40B4-BE49-F238E27FC236}">
                <a16:creationId xmlns="" xmlns:a16="http://schemas.microsoft.com/office/drawing/2014/main" id="{639700C8-EA4E-4E7E-BAB9-3239B6808C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523" y="4220768"/>
            <a:ext cx="804989" cy="8049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72C2E501-6353-4498-84DA-6CD6FCD5EF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2" y="4217602"/>
            <a:ext cx="804988" cy="804988"/>
          </a:xfrm>
          <a:prstGeom prst="rect">
            <a:avLst/>
          </a:prstGeom>
        </p:spPr>
      </p:pic>
      <p:pic>
        <p:nvPicPr>
          <p:cNvPr id="28" name="Picture 2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0C7DB614-2AF8-432B-B4C7-5982076407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682" y="4283333"/>
            <a:ext cx="804989" cy="80498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E9B5312-430C-4821-83A3-2A082AA0DD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011" y="4285826"/>
            <a:ext cx="804989" cy="8049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BFF78743-2F3E-4EA3-8D06-9E156BEF70A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272" y="4317554"/>
            <a:ext cx="798622" cy="79862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07E673E3-29AE-4CC6-A764-7FE8934266E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343" y="4285826"/>
            <a:ext cx="862078" cy="86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2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Balance </a:t>
            </a:r>
            <a:r>
              <a:rPr lang="es-EC" sz="3200" b="1" dirty="0" err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Scorecard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B857BEA-58AE-41E6-9A5F-9D20B43F93A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201" y="1248603"/>
            <a:ext cx="6688151" cy="559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A5BAF2C-F08A-49DC-A795-05EFC6346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371" y="2888343"/>
            <a:ext cx="2282371" cy="228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1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16F42FE1-A8CE-4C2B-B2FA-0DD2D032A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799" y="1462991"/>
            <a:ext cx="11404201" cy="39320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9. Línea base de transición ISO 9001:2015 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632401"/>
          </a:xfrm>
          <a:prstGeom prst="bentConnector3">
            <a:avLst>
              <a:gd name="adj1" fmla="val 23104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" name="9 Rectángulo">
            <a:extLst>
              <a:ext uri="{FF2B5EF4-FFF2-40B4-BE49-F238E27FC236}">
                <a16:creationId xmlns="" xmlns:a16="http://schemas.microsoft.com/office/drawing/2014/main" id="{CCACFBF3-78B9-4FC6-A458-D8257AFF668F}"/>
              </a:ext>
            </a:extLst>
          </p:cNvPr>
          <p:cNvSpPr/>
          <p:nvPr/>
        </p:nvSpPr>
        <p:spPr bwMode="auto">
          <a:xfrm>
            <a:off x="4419961" y="5764988"/>
            <a:ext cx="4320633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 INFORMACIÓN DOCUMENTADA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DEL CONOCIMIENTO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</a:rPr>
              <a:t>GESTIÓN DE RIESGOS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3CA46010-33E1-4F50-ABE1-201FD1075C9D}"/>
              </a:ext>
            </a:extLst>
          </p:cNvPr>
          <p:cNvCxnSpPr>
            <a:cxnSpLocks/>
          </p:cNvCxnSpPr>
          <p:nvPr/>
        </p:nvCxnSpPr>
        <p:spPr>
          <a:xfrm>
            <a:off x="2541786" y="5659131"/>
            <a:ext cx="7896225" cy="0"/>
          </a:xfrm>
          <a:prstGeom prst="straightConnector1">
            <a:avLst/>
          </a:prstGeom>
          <a:ln w="57150" cap="flat" cmpd="sng" algn="ctr">
            <a:solidFill>
              <a:schemeClr val="accent3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9 Rectángulo">
            <a:extLst>
              <a:ext uri="{FF2B5EF4-FFF2-40B4-BE49-F238E27FC236}">
                <a16:creationId xmlns="" xmlns:a16="http://schemas.microsoft.com/office/drawing/2014/main" id="{10AC4E63-7145-4D69-B018-CE1B2F5486C7}"/>
              </a:ext>
            </a:extLst>
          </p:cNvPr>
          <p:cNvSpPr/>
          <p:nvPr/>
        </p:nvSpPr>
        <p:spPr bwMode="auto">
          <a:xfrm>
            <a:off x="787799" y="2175382"/>
            <a:ext cx="1753987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9 Rectángulo">
            <a:extLst>
              <a:ext uri="{FF2B5EF4-FFF2-40B4-BE49-F238E27FC236}">
                <a16:creationId xmlns="" xmlns:a16="http://schemas.microsoft.com/office/drawing/2014/main" id="{1F54A84F-8D8C-4450-A8CF-8A6C1B5B7DA9}"/>
              </a:ext>
            </a:extLst>
          </p:cNvPr>
          <p:cNvSpPr/>
          <p:nvPr/>
        </p:nvSpPr>
        <p:spPr bwMode="auto">
          <a:xfrm>
            <a:off x="1311671" y="2049339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1" name="9 Rectángulo">
            <a:extLst>
              <a:ext uri="{FF2B5EF4-FFF2-40B4-BE49-F238E27FC236}">
                <a16:creationId xmlns="" xmlns:a16="http://schemas.microsoft.com/office/drawing/2014/main" id="{76C9C675-ECA6-41BC-8681-5EA1E2FAB83D}"/>
              </a:ext>
            </a:extLst>
          </p:cNvPr>
          <p:cNvSpPr/>
          <p:nvPr/>
        </p:nvSpPr>
        <p:spPr bwMode="auto">
          <a:xfrm>
            <a:off x="1279062" y="5561575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9 Rectángulo">
            <a:extLst>
              <a:ext uri="{FF2B5EF4-FFF2-40B4-BE49-F238E27FC236}">
                <a16:creationId xmlns="" xmlns:a16="http://schemas.microsoft.com/office/drawing/2014/main" id="{188D525D-6C66-4C5D-8092-CA14E1DE49A6}"/>
              </a:ext>
            </a:extLst>
          </p:cNvPr>
          <p:cNvSpPr/>
          <p:nvPr/>
        </p:nvSpPr>
        <p:spPr bwMode="auto">
          <a:xfrm>
            <a:off x="905023" y="4250819"/>
            <a:ext cx="1494979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/>
              <a:t>Necesidades y expectativas de las partes interesadas pertinentes  </a:t>
            </a:r>
            <a:endParaRPr lang="es-ES" sz="1600" b="1" dirty="0"/>
          </a:p>
        </p:txBody>
      </p:sp>
      <p:sp>
        <p:nvSpPr>
          <p:cNvPr id="13" name="9 Rectángulo">
            <a:extLst>
              <a:ext uri="{FF2B5EF4-FFF2-40B4-BE49-F238E27FC236}">
                <a16:creationId xmlns="" xmlns:a16="http://schemas.microsoft.com/office/drawing/2014/main" id="{911326E2-AE30-4941-ABBB-E9784CBB32B8}"/>
              </a:ext>
            </a:extLst>
          </p:cNvPr>
          <p:cNvSpPr/>
          <p:nvPr/>
        </p:nvSpPr>
        <p:spPr bwMode="auto">
          <a:xfrm>
            <a:off x="5326802" y="1881257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( 7 )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9 Rectángulo">
            <a:extLst>
              <a:ext uri="{FF2B5EF4-FFF2-40B4-BE49-F238E27FC236}">
                <a16:creationId xmlns="" xmlns:a16="http://schemas.microsoft.com/office/drawing/2014/main" id="{23209CB2-F9B4-416E-A631-CDFC4477E6FA}"/>
              </a:ext>
            </a:extLst>
          </p:cNvPr>
          <p:cNvSpPr/>
          <p:nvPr/>
        </p:nvSpPr>
        <p:spPr bwMode="auto">
          <a:xfrm>
            <a:off x="5321230" y="2139221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( 8 )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9 Rectángulo">
            <a:extLst>
              <a:ext uri="{FF2B5EF4-FFF2-40B4-BE49-F238E27FC236}">
                <a16:creationId xmlns="" xmlns:a16="http://schemas.microsoft.com/office/drawing/2014/main" id="{80AEAA04-E6A1-4EEC-B1FC-18FAF7D49B96}"/>
              </a:ext>
            </a:extLst>
          </p:cNvPr>
          <p:cNvSpPr/>
          <p:nvPr/>
        </p:nvSpPr>
        <p:spPr bwMode="auto">
          <a:xfrm>
            <a:off x="5312733" y="3312016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( 5 )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9 Rectángulo">
            <a:extLst>
              <a:ext uri="{FF2B5EF4-FFF2-40B4-BE49-F238E27FC236}">
                <a16:creationId xmlns="" xmlns:a16="http://schemas.microsoft.com/office/drawing/2014/main" id="{5D476670-3A0B-490A-B7F8-CEBE2B21EDAC}"/>
              </a:ext>
            </a:extLst>
          </p:cNvPr>
          <p:cNvSpPr/>
          <p:nvPr/>
        </p:nvSpPr>
        <p:spPr bwMode="auto">
          <a:xfrm>
            <a:off x="5422355" y="4569219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( 10 )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9 Rectángulo">
            <a:extLst>
              <a:ext uri="{FF2B5EF4-FFF2-40B4-BE49-F238E27FC236}">
                <a16:creationId xmlns="" xmlns:a16="http://schemas.microsoft.com/office/drawing/2014/main" id="{7F7C1323-7A94-433C-8F0C-7DC26D799C7D}"/>
              </a:ext>
            </a:extLst>
          </p:cNvPr>
          <p:cNvSpPr/>
          <p:nvPr/>
        </p:nvSpPr>
        <p:spPr bwMode="auto">
          <a:xfrm>
            <a:off x="9021339" y="3452044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( 9 )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9 Rectángulo">
            <a:extLst>
              <a:ext uri="{FF2B5EF4-FFF2-40B4-BE49-F238E27FC236}">
                <a16:creationId xmlns="" xmlns:a16="http://schemas.microsoft.com/office/drawing/2014/main" id="{E3FA684D-1E4F-4B74-8AD1-A0B9CA1064FA}"/>
              </a:ext>
            </a:extLst>
          </p:cNvPr>
          <p:cNvSpPr/>
          <p:nvPr/>
        </p:nvSpPr>
        <p:spPr bwMode="auto">
          <a:xfrm>
            <a:off x="2936241" y="3312015"/>
            <a:ext cx="617985" cy="3081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( 6 )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4762005" y="1071037"/>
            <a:ext cx="3065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 smtClean="0"/>
              <a:t>Sistema de Gestión de Calidad</a:t>
            </a:r>
            <a:endParaRPr lang="es-EC" b="1" dirty="0"/>
          </a:p>
        </p:txBody>
      </p:sp>
      <p:sp>
        <p:nvSpPr>
          <p:cNvPr id="22" name="21 Rectángulo">
            <a:extLst>
              <a:ext uri="{FF2B5EF4-FFF2-40B4-BE49-F238E27FC236}">
                <a16:creationId xmlns="" xmlns:a16="http://schemas.microsoft.com/office/drawing/2014/main" id="{1F54A84F-8D8C-4450-A8CF-8A6C1B5B7DA9}"/>
              </a:ext>
            </a:extLst>
          </p:cNvPr>
          <p:cNvSpPr/>
          <p:nvPr/>
        </p:nvSpPr>
        <p:spPr bwMode="auto">
          <a:xfrm>
            <a:off x="4290398" y="1044503"/>
            <a:ext cx="61798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rgbClr val="236A10"/>
                </a:solidFill>
                <a:latin typeface="+mn-lt"/>
              </a:rPr>
              <a:t>( 4 )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55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10. Conclusiones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http://i.istockimg.com/file_thumbview_approve/18042008/3/stock-photo-18042008-green-check-mark.jpg">
            <a:extLst>
              <a:ext uri="{FF2B5EF4-FFF2-40B4-BE49-F238E27FC236}">
                <a16:creationId xmlns="" xmlns:a16="http://schemas.microsoft.com/office/drawing/2014/main" id="{1AD6F570-FA2E-4B1A-8029-A4889F50B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081" y="2994608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="" xmlns:a16="http://schemas.microsoft.com/office/drawing/2014/main" id="{B177C311-E7E9-417F-8D23-7912A6A58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1716613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F0DED64C-9F6D-4EEB-B8D8-88A4C2DC74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7" y="254429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="" xmlns:a16="http://schemas.microsoft.com/office/drawing/2014/main" id="{C936EA32-3004-440C-BAC5-0E016834B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247" y="42872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2BF8FC8B-2891-4735-B6DD-75161CEE2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059" y="342560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C859C6EE-D7E9-4423-8282-64950D173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4" y="52309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0CA7BD0-B5A8-48B1-8FA4-DD3D75E242FD}"/>
              </a:ext>
            </a:extLst>
          </p:cNvPr>
          <p:cNvSpPr txBox="1"/>
          <p:nvPr/>
        </p:nvSpPr>
        <p:spPr>
          <a:xfrm>
            <a:off x="3971471" y="1625686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cumplieron los objetivos planteados.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99336D4-2300-4D18-8039-4203371BDBF4}"/>
              </a:ext>
            </a:extLst>
          </p:cNvPr>
          <p:cNvSpPr txBox="1"/>
          <p:nvPr/>
        </p:nvSpPr>
        <p:spPr>
          <a:xfrm>
            <a:off x="3971471" y="5908770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Sistema de Gestión de calidad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enfoque preventivo.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69BAAB8-A37C-4141-9280-9ACBF0948A64}"/>
              </a:ext>
            </a:extLst>
          </p:cNvPr>
          <p:cNvSpPr txBox="1"/>
          <p:nvPr/>
        </p:nvSpPr>
        <p:spPr>
          <a:xfrm>
            <a:off x="3971471" y="3429000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La compañía cuenta con un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plan estratégico </a:t>
            </a:r>
            <a:r>
              <a:rPr lang="es-EC" sz="2400" dirty="0"/>
              <a:t>a 3 años plazo.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ADAA5E-52AF-4396-9ABB-18F201991307}"/>
              </a:ext>
            </a:extLst>
          </p:cNvPr>
          <p:cNvSpPr txBox="1"/>
          <p:nvPr/>
        </p:nvSpPr>
        <p:spPr>
          <a:xfrm>
            <a:off x="3971471" y="243527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automatizó </a:t>
            </a:r>
            <a:r>
              <a:rPr lang="es-EC" sz="2400" dirty="0"/>
              <a:t>el 80% de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información documentada </a:t>
            </a:r>
            <a:r>
              <a:rPr lang="es-EC" sz="2400" dirty="0"/>
              <a:t>del SGC – trazabilidad procesos soporte.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CB7AB4C5-1BB8-4915-BFE5-4D3F4FAA5011}"/>
              </a:ext>
            </a:extLst>
          </p:cNvPr>
          <p:cNvSpPr txBox="1"/>
          <p:nvPr/>
        </p:nvSpPr>
        <p:spPr>
          <a:xfrm>
            <a:off x="3971471" y="4178274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balance </a:t>
            </a:r>
            <a:r>
              <a:rPr lang="es-EC" sz="2400" b="1" dirty="0" err="1">
                <a:solidFill>
                  <a:schemeClr val="accent1">
                    <a:lumMod val="75000"/>
                  </a:schemeClr>
                </a:solidFill>
              </a:rPr>
              <a:t>scorecard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sz="2400" dirty="0"/>
              <a:t>apalanca la operación y la planificación estratégica.</a:t>
            </a:r>
            <a:endParaRPr lang="en-US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9FA4D77-D00B-469D-940F-76484D45B014}"/>
              </a:ext>
            </a:extLst>
          </p:cNvPr>
          <p:cNvSpPr txBox="1"/>
          <p:nvPr/>
        </p:nvSpPr>
        <p:spPr>
          <a:xfrm>
            <a:off x="3971471" y="5168605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Se diseñó la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línea base </a:t>
            </a:r>
            <a:r>
              <a:rPr lang="es-EC" sz="2400" dirty="0"/>
              <a:t>para la transición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ISO 9001:2015.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4" descr="Image result for check icon">
            <a:extLst>
              <a:ext uri="{FF2B5EF4-FFF2-40B4-BE49-F238E27FC236}">
                <a16:creationId xmlns="" xmlns:a16="http://schemas.microsoft.com/office/drawing/2014/main" id="{EBE6084E-C59C-4156-B5E4-533000362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333" y="59087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71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11. Recomendaciones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Imagen 4">
            <a:extLst>
              <a:ext uri="{FF2B5EF4-FFF2-40B4-BE49-F238E27FC236}">
                <a16:creationId xmlns="" xmlns:a16="http://schemas.microsoft.com/office/drawing/2014/main" id="{BDA7650C-6175-4D76-A5D0-3CE7F549E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782183"/>
            <a:ext cx="1846263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B1C0DAFE-7B88-436C-84F8-C1260336E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5" y="16023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="" xmlns:a16="http://schemas.microsoft.com/office/drawing/2014/main" id="{D94E2F36-2072-43A6-BEE5-550DA489D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3" y="376560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48C24C10-7DB5-488B-86D7-FF55FC1C1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34" y="271513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BC2CE107-70B7-4A4C-9DE8-02E7B9DD9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4863349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E4DF782-D6D8-4CD4-96AD-513A9616E189}"/>
              </a:ext>
            </a:extLst>
          </p:cNvPr>
          <p:cNvSpPr txBox="1"/>
          <p:nvPr/>
        </p:nvSpPr>
        <p:spPr>
          <a:xfrm>
            <a:off x="3971471" y="260232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Monitorear</a:t>
            </a:r>
            <a:r>
              <a:rPr lang="es-EC" sz="2400" dirty="0"/>
              <a:t> mensualmente la ejecución del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plan estratégico </a:t>
            </a:r>
            <a:r>
              <a:rPr lang="es-EC" sz="2400" dirty="0"/>
              <a:t>-  desviaciones </a:t>
            </a:r>
            <a:r>
              <a:rPr lang="es-EC" sz="2400" dirty="0">
                <a:sym typeface="Wingdings" panose="05000000000000000000" pitchFamily="2" charset="2"/>
              </a:rPr>
              <a:t> no conformidades.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D49CE1-F5E0-46EF-A387-4DDFA4D90435}"/>
              </a:ext>
            </a:extLst>
          </p:cNvPr>
          <p:cNvSpPr txBox="1"/>
          <p:nvPr/>
        </p:nvSpPr>
        <p:spPr>
          <a:xfrm>
            <a:off x="3971471" y="1506103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Desarrollar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aplicación móvil </a:t>
            </a:r>
            <a:r>
              <a:rPr lang="es-EC" sz="2400" dirty="0"/>
              <a:t>para gestión de información documentada.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535DAE6-94BE-432B-9A3B-F6515DFD5C21}"/>
              </a:ext>
            </a:extLst>
          </p:cNvPr>
          <p:cNvSpPr txBox="1"/>
          <p:nvPr/>
        </p:nvSpPr>
        <p:spPr>
          <a:xfrm>
            <a:off x="3971471" y="3710771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Alimentar</a:t>
            </a:r>
            <a:r>
              <a:rPr lang="es-EC" sz="2400" dirty="0"/>
              <a:t> constantemente del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balance </a:t>
            </a:r>
            <a:r>
              <a:rPr lang="es-EC" sz="2400" b="1" dirty="0" err="1">
                <a:solidFill>
                  <a:schemeClr val="accent1">
                    <a:lumMod val="75000"/>
                  </a:schemeClr>
                </a:solidFill>
              </a:rPr>
              <a:t>scorecard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C" sz="2400" dirty="0"/>
              <a:t>- desviaciones </a:t>
            </a:r>
            <a:r>
              <a:rPr lang="es-EC" sz="2400" dirty="0">
                <a:sym typeface="Wingdings" panose="05000000000000000000" pitchFamily="2" charset="2"/>
              </a:rPr>
              <a:t> no conformidades.</a:t>
            </a:r>
            <a:endParaRPr lang="en-US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32994DD-9255-47D9-AB11-3D3D4C1E6E83}"/>
              </a:ext>
            </a:extLst>
          </p:cNvPr>
          <p:cNvSpPr txBox="1"/>
          <p:nvPr/>
        </p:nvSpPr>
        <p:spPr>
          <a:xfrm>
            <a:off x="3971471" y="4863349"/>
            <a:ext cx="7571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Realizar el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análisis de riesgos </a:t>
            </a:r>
            <a:r>
              <a:rPr lang="es-EC" sz="2400" dirty="0"/>
              <a:t>por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subprocesos.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1937F5-ABA0-48DF-AECD-ED4CD552DCAF}"/>
              </a:ext>
            </a:extLst>
          </p:cNvPr>
          <p:cNvSpPr txBox="1"/>
          <p:nvPr/>
        </p:nvSpPr>
        <p:spPr>
          <a:xfrm>
            <a:off x="3971471" y="5661877"/>
            <a:ext cx="7571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Realizar una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auditoria interna </a:t>
            </a:r>
            <a:r>
              <a:rPr lang="es-EC" sz="2400" dirty="0"/>
              <a:t>previo a </a:t>
            </a:r>
            <a:r>
              <a:rPr lang="es-EC" sz="2400" dirty="0" smtClean="0"/>
              <a:t>auditoría </a:t>
            </a:r>
            <a:r>
              <a:rPr lang="es-EC" sz="2400" dirty="0"/>
              <a:t>de </a:t>
            </a:r>
            <a:r>
              <a:rPr lang="es-EC" sz="2400" b="1" dirty="0">
                <a:solidFill>
                  <a:schemeClr val="accent1">
                    <a:lumMod val="75000"/>
                  </a:schemeClr>
                </a:solidFill>
              </a:rPr>
              <a:t>recertificación.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1" name="Picture 4" descr="Image result for check icon">
            <a:extLst>
              <a:ext uri="{FF2B5EF4-FFF2-40B4-BE49-F238E27FC236}">
                <a16:creationId xmlns="" xmlns:a16="http://schemas.microsoft.com/office/drawing/2014/main" id="{9531F5AF-F335-4C63-A00A-14A73153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68" y="578986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84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Sumario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CBE313F-FDAE-4DB0-A767-EF1F92575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112" y="2586037"/>
            <a:ext cx="1862138" cy="2067413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0EE0090D-6EBC-476F-A269-4406E86617F8}"/>
              </a:ext>
            </a:extLst>
          </p:cNvPr>
          <p:cNvSpPr/>
          <p:nvPr/>
        </p:nvSpPr>
        <p:spPr>
          <a:xfrm>
            <a:off x="4510415" y="1322228"/>
            <a:ext cx="679063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Organización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Metodología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Marco Teórico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de gestión documental automatizado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Planificación estratégica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 Score </a:t>
            </a:r>
            <a:r>
              <a:rPr lang="es-EC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</a:t>
            </a:r>
            <a:endParaRPr lang="es-EC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Línea base de transición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EC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Recomendaciones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11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1. </a:t>
            </a:r>
            <a:r>
              <a:rPr lang="es-ES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La Organización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" name="Picture 2" descr="Image result for call center">
            <a:extLst>
              <a:ext uri="{FF2B5EF4-FFF2-40B4-BE49-F238E27FC236}">
                <a16:creationId xmlns="" xmlns:a16="http://schemas.microsoft.com/office/drawing/2014/main" id="{1D7F89A2-9F1B-4E7C-B609-78555D74DF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6" r="26952"/>
          <a:stretch/>
        </p:blipFill>
        <p:spPr bwMode="auto">
          <a:xfrm>
            <a:off x="1258233" y="2568333"/>
            <a:ext cx="1794466" cy="276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heck icon">
            <a:extLst>
              <a:ext uri="{FF2B5EF4-FFF2-40B4-BE49-F238E27FC236}">
                <a16:creationId xmlns="" xmlns:a16="http://schemas.microsoft.com/office/drawing/2014/main" id="{1D680C55-ADD1-473F-B179-7907002647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207" y="194031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72DFAC68-A63C-4997-A471-C9995ADE2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99" y="289926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="" xmlns:a16="http://schemas.microsoft.com/office/drawing/2014/main" id="{AB8E3282-5D1E-40B1-98CE-FD0E58A83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464084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E42E629A-FA49-45EA-9145-9FACD304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48" y="3761645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AF4C634A-DD4C-4215-B074-DB98CBF3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924" y="547781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3460043-381F-4E51-81BD-ADE285DA0CDD}"/>
              </a:ext>
            </a:extLst>
          </p:cNvPr>
          <p:cNvSpPr txBox="1"/>
          <p:nvPr/>
        </p:nvSpPr>
        <p:spPr>
          <a:xfrm>
            <a:off x="4441371" y="2000580"/>
            <a:ext cx="512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Empresa </a:t>
            </a:r>
            <a:r>
              <a:rPr lang="es-EC" sz="2000" dirty="0" err="1"/>
              <a:t>Call</a:t>
            </a:r>
            <a:r>
              <a:rPr lang="es-EC" sz="2000" dirty="0"/>
              <a:t> Center –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Recuperación de cartera</a:t>
            </a:r>
            <a:r>
              <a:rPr lang="es-EC" sz="2000" dirty="0"/>
              <a:t>.</a:t>
            </a:r>
            <a:endParaRPr 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92C4C41-F496-454E-9BAA-B238B66CB612}"/>
              </a:ext>
            </a:extLst>
          </p:cNvPr>
          <p:cNvSpPr txBox="1"/>
          <p:nvPr/>
        </p:nvSpPr>
        <p:spPr>
          <a:xfrm>
            <a:off x="4441371" y="2888286"/>
            <a:ext cx="5987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Líder en el mercado </a:t>
            </a:r>
            <a:r>
              <a:rPr lang="es-EC" sz="2000" dirty="0"/>
              <a:t>– 20 años de operación en Ecuador.</a:t>
            </a:r>
            <a:endParaRPr lang="en-US" sz="20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7717B3-B54D-49A5-8C39-897453DF218C}"/>
              </a:ext>
            </a:extLst>
          </p:cNvPr>
          <p:cNvSpPr txBox="1"/>
          <p:nvPr/>
        </p:nvSpPr>
        <p:spPr>
          <a:xfrm>
            <a:off x="4441371" y="3749891"/>
            <a:ext cx="6175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Pertenece a un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holding internacional </a:t>
            </a:r>
            <a:r>
              <a:rPr lang="es-EC" sz="2000" dirty="0"/>
              <a:t>– Perú y Guatemala.</a:t>
            </a:r>
            <a:endParaRPr lang="en-US" sz="2000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3BD8A38-4624-4800-980A-F112BFB55433}"/>
              </a:ext>
            </a:extLst>
          </p:cNvPr>
          <p:cNvSpPr txBox="1"/>
          <p:nvPr/>
        </p:nvSpPr>
        <p:spPr>
          <a:xfrm>
            <a:off x="4392415" y="5477811"/>
            <a:ext cx="7202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Líneas de negocio:</a:t>
            </a:r>
            <a:r>
              <a:rPr lang="es-EC" sz="2000" dirty="0"/>
              <a:t> recuperación de cartera, servicio al cliente, telemercadeo.</a:t>
            </a:r>
            <a:endParaRPr lang="en-US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B673FFA-BDC3-47EE-BF4D-8E8226EC1E66}"/>
              </a:ext>
            </a:extLst>
          </p:cNvPr>
          <p:cNvSpPr txBox="1"/>
          <p:nvPr/>
        </p:nvSpPr>
        <p:spPr>
          <a:xfrm>
            <a:off x="4392415" y="4669025"/>
            <a:ext cx="627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/>
              <a:t>Cuenta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13 sucursales </a:t>
            </a:r>
            <a:r>
              <a:rPr lang="es-EC" sz="2000" dirty="0"/>
              <a:t>a nivel nacional y 500 colaboradores.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72631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2. Problema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8B512457-37B8-4656-966E-7D9E366F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91" y="175272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362D6D-BDA3-42E5-BCC0-056C774C694F}"/>
              </a:ext>
            </a:extLst>
          </p:cNvPr>
          <p:cNvSpPr/>
          <p:nvPr/>
        </p:nvSpPr>
        <p:spPr>
          <a:xfrm>
            <a:off x="4355232" y="181298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No conformidades abiertas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de auditorías internas y externas.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876C0BC5-4CB0-4D65-BAE8-A6A5FEC63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9" y="266629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457A756F-6E5E-40A4-843B-EE8810F73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54" y="360006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="" xmlns:a16="http://schemas.microsoft.com/office/drawing/2014/main" id="{93C5764D-B862-4DDE-B499-CF8E8CCD7E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54" y="459161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37A75DD-3745-426E-BE5F-7A262EBC3088}"/>
              </a:ext>
            </a:extLst>
          </p:cNvPr>
          <p:cNvSpPr/>
          <p:nvPr/>
        </p:nvSpPr>
        <p:spPr>
          <a:xfrm>
            <a:off x="4355231" y="2682123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Incorrecta 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administración de información documentada</a:t>
            </a: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.</a:t>
            </a:r>
            <a:endParaRPr lang="en-US" sz="20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83FD6CE-DD07-4E15-AE82-DC79A3684ED9}"/>
              </a:ext>
            </a:extLst>
          </p:cNvPr>
          <p:cNvSpPr/>
          <p:nvPr/>
        </p:nvSpPr>
        <p:spPr>
          <a:xfrm>
            <a:off x="4355232" y="3581018"/>
            <a:ext cx="69890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Manejo de indicadores 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no interrelacionados sin </a:t>
            </a:r>
            <a:r>
              <a:rPr lang="es-ES" sz="2000" dirty="0" err="1">
                <a:solidFill>
                  <a:srgbClr val="000000"/>
                </a:solidFill>
                <a:ea typeface="Calibri" panose="020F0502020204030204" pitchFamily="34" charset="0"/>
              </a:rPr>
              <a:t>imput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 para la toma de decisiones. 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573F8DD-E6CE-45AF-8DB1-A4F7A423BDE6}"/>
              </a:ext>
            </a:extLst>
          </p:cNvPr>
          <p:cNvSpPr/>
          <p:nvPr/>
        </p:nvSpPr>
        <p:spPr>
          <a:xfrm>
            <a:off x="4355231" y="4654465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Eje del SGC es correctivo</a:t>
            </a: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, no preventivo.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66CE150-AD56-45BD-85DA-103FEC5D7B77}"/>
              </a:ext>
            </a:extLst>
          </p:cNvPr>
          <p:cNvSpPr/>
          <p:nvPr/>
        </p:nvSpPr>
        <p:spPr>
          <a:xfrm>
            <a:off x="4355230" y="5461026"/>
            <a:ext cx="74737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000" dirty="0">
                <a:solidFill>
                  <a:srgbClr val="000000"/>
                </a:solidFill>
                <a:ea typeface="Calibri" panose="020F0502020204030204" pitchFamily="34" charset="0"/>
              </a:rPr>
              <a:t>Fecha límite para la transición 09/18.</a:t>
            </a:r>
            <a:endParaRPr lang="en-US" sz="20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4100" name="Picture 4" descr="Image result for problem icon">
            <a:extLst>
              <a:ext uri="{FF2B5EF4-FFF2-40B4-BE49-F238E27FC236}">
                <a16:creationId xmlns="" xmlns:a16="http://schemas.microsoft.com/office/drawing/2014/main" id="{52538B79-59AF-4CEA-AB81-BE2F30D9D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416" y="2511277"/>
            <a:ext cx="2301950" cy="230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Image result for check icon">
            <a:extLst>
              <a:ext uri="{FF2B5EF4-FFF2-40B4-BE49-F238E27FC236}">
                <a16:creationId xmlns="" xmlns:a16="http://schemas.microsoft.com/office/drawing/2014/main" id="{4DA3D776-2F83-4595-840F-642A8FDD3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188" y="546102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135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4. Objetivos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3C20747C-9D6B-48D7-8541-C2BF88ABB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3100" y="1409846"/>
            <a:ext cx="13684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General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="" xmlns:a16="http://schemas.microsoft.com/office/drawing/2014/main" id="{249500A8-5FA0-466C-9339-A0A7B94DD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3653" y="2974378"/>
            <a:ext cx="1909763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25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Específicos</a:t>
            </a:r>
            <a:endParaRPr lang="es-ES" sz="2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AA8709C-896E-41DA-956F-53706DF3D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8200" y="2495549"/>
            <a:ext cx="1758699" cy="2066925"/>
          </a:xfrm>
          <a:prstGeom prst="rect">
            <a:avLst/>
          </a:prstGeom>
        </p:spPr>
      </p:pic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DD423D42-5765-475C-B039-52217C401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5141856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heck icon">
            <a:extLst>
              <a:ext uri="{FF2B5EF4-FFF2-40B4-BE49-F238E27FC236}">
                <a16:creationId xmlns="" xmlns:a16="http://schemas.microsoft.com/office/drawing/2014/main" id="{C14ED249-38FB-4AB9-89B9-C883439D57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55" y="437561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554DE2F4-6BEE-4461-B782-9E53CA08D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1" y="356447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09F7347-97C3-4B90-8B54-7B4814D64DAB}"/>
              </a:ext>
            </a:extLst>
          </p:cNvPr>
          <p:cNvSpPr/>
          <p:nvPr/>
        </p:nvSpPr>
        <p:spPr>
          <a:xfrm>
            <a:off x="4088534" y="3650041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Implementar un sistema de gestión de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información documentada automatizado</a:t>
            </a:r>
            <a:r>
              <a:rPr lang="es-EC" sz="2000" dirty="0"/>
              <a:t>.</a:t>
            </a:r>
            <a:endParaRPr lang="en-GB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4CDB270-1F7E-40DA-9F2A-D4A78F2D18E5}"/>
              </a:ext>
            </a:extLst>
          </p:cNvPr>
          <p:cNvSpPr/>
          <p:nvPr/>
        </p:nvSpPr>
        <p:spPr>
          <a:xfrm>
            <a:off x="4072239" y="4442059"/>
            <a:ext cx="77230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000" dirty="0"/>
              <a:t>Elaborar la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Planificación Estratégica </a:t>
            </a:r>
            <a:r>
              <a:rPr lang="es-EC" sz="2000" dirty="0"/>
              <a:t>a tres años plazo.</a:t>
            </a:r>
            <a:endParaRPr lang="en-GB" sz="2000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C90D122-83EE-42C0-8B46-0C84229E205F}"/>
              </a:ext>
            </a:extLst>
          </p:cNvPr>
          <p:cNvSpPr/>
          <p:nvPr/>
        </p:nvSpPr>
        <p:spPr>
          <a:xfrm>
            <a:off x="3908367" y="1936513"/>
            <a:ext cx="78869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spcAft>
                <a:spcPts val="0"/>
              </a:spcAft>
            </a:pPr>
            <a:r>
              <a:rPr lang="es-ES" sz="2000" b="1" dirty="0">
                <a:solidFill>
                  <a:srgbClr val="000000"/>
                </a:solidFill>
                <a:ea typeface="Calibri" panose="020F0502020204030204" pitchFamily="34" charset="0"/>
              </a:rPr>
              <a:t>Potencializar</a:t>
            </a:r>
            <a:r>
              <a:rPr lang="es-ES" b="1" dirty="0">
                <a:solidFill>
                  <a:srgbClr val="000000"/>
                </a:solidFill>
                <a:ea typeface="Calibri" panose="020F0502020204030204" pitchFamily="34" charset="0"/>
              </a:rPr>
              <a:t> el SGC mediante la implementación de mejoras detectadas en el diagnóstico y evaluación previa, con el fin de afianzar su posicionamiento de mercado.</a:t>
            </a:r>
            <a:endParaRPr lang="en-US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FADA7D65-74EF-449F-9D53-9EDB1465C1D8}"/>
              </a:ext>
            </a:extLst>
          </p:cNvPr>
          <p:cNvSpPr/>
          <p:nvPr/>
        </p:nvSpPr>
        <p:spPr>
          <a:xfrm>
            <a:off x="4088534" y="5141856"/>
            <a:ext cx="7723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Implementar un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cuadro de mando integral </a:t>
            </a:r>
            <a:r>
              <a:rPr lang="es-EC" sz="2000" dirty="0"/>
              <a:t>para monitorear la gestión operativa, administrativa y financiera.</a:t>
            </a:r>
            <a:endParaRPr lang="en-GB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6DD5C1F8-A801-43A5-AC6F-973398B32F53}"/>
              </a:ext>
            </a:extLst>
          </p:cNvPr>
          <p:cNvSpPr/>
          <p:nvPr/>
        </p:nvSpPr>
        <p:spPr>
          <a:xfrm>
            <a:off x="4088534" y="6123592"/>
            <a:ext cx="7723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EC" sz="2000" dirty="0"/>
              <a:t>Diseñar la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línea base </a:t>
            </a:r>
            <a:r>
              <a:rPr lang="es-EC" sz="2000" dirty="0"/>
              <a:t>para la transición del SGC a la Norma ISO </a:t>
            </a:r>
            <a:r>
              <a:rPr lang="es-EC" sz="2000" b="1" dirty="0">
                <a:solidFill>
                  <a:schemeClr val="accent1">
                    <a:lumMod val="50000"/>
                  </a:schemeClr>
                </a:solidFill>
              </a:rPr>
              <a:t>9001:2015.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="" xmlns:a16="http://schemas.microsoft.com/office/drawing/2014/main" id="{6E493854-A010-4791-AC03-79CBA9FF3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510" y="603424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5F3306-45BD-47FE-822B-B47E5302E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216"/>
          <a:stretch/>
        </p:blipFill>
        <p:spPr>
          <a:xfrm rot="16200000">
            <a:off x="3333868" y="2155039"/>
            <a:ext cx="550683" cy="4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52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5. Medología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0" name="Picture 4" descr="Image result for check icon">
            <a:extLst>
              <a:ext uri="{FF2B5EF4-FFF2-40B4-BE49-F238E27FC236}">
                <a16:creationId xmlns="" xmlns:a16="http://schemas.microsoft.com/office/drawing/2014/main" id="{FE6892EF-16C3-46E1-885A-7931390AC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2215324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C5C8F90-ABBF-4CD2-8A86-709FE41E4AF7}"/>
              </a:ext>
            </a:extLst>
          </p:cNvPr>
          <p:cNvSpPr/>
          <p:nvPr/>
        </p:nvSpPr>
        <p:spPr>
          <a:xfrm>
            <a:off x="5872633" y="2231426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Deductiva - Observación y análisis.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2" name="Picture 4" descr="Image result for check icon">
            <a:extLst>
              <a:ext uri="{FF2B5EF4-FFF2-40B4-BE49-F238E27FC236}">
                <a16:creationId xmlns="" xmlns:a16="http://schemas.microsoft.com/office/drawing/2014/main" id="{08AD086D-4BEA-4076-BEFD-5515068F9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2900072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heck icon">
            <a:extLst>
              <a:ext uri="{FF2B5EF4-FFF2-40B4-BE49-F238E27FC236}">
                <a16:creationId xmlns="" xmlns:a16="http://schemas.microsoft.com/office/drawing/2014/main" id="{65EACAAF-BE5D-4F2A-9C31-07B4E253C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3584221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heck icon">
            <a:extLst>
              <a:ext uri="{FF2B5EF4-FFF2-40B4-BE49-F238E27FC236}">
                <a16:creationId xmlns="" xmlns:a16="http://schemas.microsoft.com/office/drawing/2014/main" id="{5EC5CE28-FC5F-4D8F-8470-32A138EC5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5" y="4241988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A2D7340-7324-476D-8A40-EFE5DD309677}"/>
              </a:ext>
            </a:extLst>
          </p:cNvPr>
          <p:cNvSpPr/>
          <p:nvPr/>
        </p:nvSpPr>
        <p:spPr>
          <a:xfrm>
            <a:off x="5906474" y="2960335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Documental descriptiva.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9D297E61-B892-487B-B4B0-3C2310AF369E}"/>
              </a:ext>
            </a:extLst>
          </p:cNvPr>
          <p:cNvSpPr/>
          <p:nvPr/>
        </p:nvSpPr>
        <p:spPr>
          <a:xfrm>
            <a:off x="5906474" y="4285365"/>
            <a:ext cx="698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Planificación estratégica / BSC -  SOSTAC.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36600506-CACE-4DDF-B29D-E68B29C064B5}"/>
              </a:ext>
            </a:extLst>
          </p:cNvPr>
          <p:cNvSpPr/>
          <p:nvPr/>
        </p:nvSpPr>
        <p:spPr>
          <a:xfrm>
            <a:off x="5906474" y="5009964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/>
              <a:t>Gestión de Riesgos.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19" name="Picture 4" descr="Image result for check icon">
            <a:extLst>
              <a:ext uri="{FF2B5EF4-FFF2-40B4-BE49-F238E27FC236}">
                <a16:creationId xmlns="" xmlns:a16="http://schemas.microsoft.com/office/drawing/2014/main" id="{3022CE00-8ACA-4F4E-B9EE-9449FC77F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854" y="4920277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689669B0-71B1-4FC6-AAB4-40553D24C322}"/>
              </a:ext>
            </a:extLst>
          </p:cNvPr>
          <p:cNvSpPr/>
          <p:nvPr/>
        </p:nvSpPr>
        <p:spPr>
          <a:xfrm>
            <a:off x="5906473" y="3684934"/>
            <a:ext cx="7473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ES" sz="2400" b="1" dirty="0">
                <a:solidFill>
                  <a:srgbClr val="000000"/>
                </a:solidFill>
                <a:ea typeface="Calibri" panose="020F0502020204030204" pitchFamily="34" charset="0"/>
              </a:rPr>
              <a:t>Gestión por proyectos.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pic>
        <p:nvPicPr>
          <p:cNvPr id="23" name="Picture 22" descr="A close up of a sign&#10;&#10;Description generated with high confidence">
            <a:extLst>
              <a:ext uri="{FF2B5EF4-FFF2-40B4-BE49-F238E27FC236}">
                <a16:creationId xmlns="" xmlns:a16="http://schemas.microsoft.com/office/drawing/2014/main" id="{DC9E7B0A-174D-4089-AC1A-708B9404B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099" y="2511122"/>
            <a:ext cx="2462789" cy="286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noProof="1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6. Marco Teórico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9 Rectángulo">
            <a:extLst>
              <a:ext uri="{FF2B5EF4-FFF2-40B4-BE49-F238E27FC236}">
                <a16:creationId xmlns="" xmlns:a16="http://schemas.microsoft.com/office/drawing/2014/main" id="{6634E898-BB1C-4EB3-8E7B-BB801503DA4D}"/>
              </a:ext>
            </a:extLst>
          </p:cNvPr>
          <p:cNvSpPr/>
          <p:nvPr/>
        </p:nvSpPr>
        <p:spPr bwMode="auto">
          <a:xfrm>
            <a:off x="8872442" y="4965734"/>
            <a:ext cx="1584325" cy="431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ISO 9001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15 Rectángulo">
            <a:extLst>
              <a:ext uri="{FF2B5EF4-FFF2-40B4-BE49-F238E27FC236}">
                <a16:creationId xmlns="" xmlns:a16="http://schemas.microsoft.com/office/drawing/2014/main" id="{F8FA80C5-287A-4977-81BA-AFA42A88D43C}"/>
              </a:ext>
            </a:extLst>
          </p:cNvPr>
          <p:cNvSpPr/>
          <p:nvPr/>
        </p:nvSpPr>
        <p:spPr bwMode="auto">
          <a:xfrm>
            <a:off x="4181906" y="5035919"/>
            <a:ext cx="1000125" cy="24288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SOSTAC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16 Rectángulo">
            <a:extLst>
              <a:ext uri="{FF2B5EF4-FFF2-40B4-BE49-F238E27FC236}">
                <a16:creationId xmlns="" xmlns:a16="http://schemas.microsoft.com/office/drawing/2014/main" id="{5F876F1B-6259-4492-83D4-761F7310786D}"/>
              </a:ext>
            </a:extLst>
          </p:cNvPr>
          <p:cNvSpPr/>
          <p:nvPr/>
        </p:nvSpPr>
        <p:spPr bwMode="auto">
          <a:xfrm>
            <a:off x="7153315" y="4965734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BSC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70 Rectángulo">
            <a:extLst>
              <a:ext uri="{FF2B5EF4-FFF2-40B4-BE49-F238E27FC236}">
                <a16:creationId xmlns="" xmlns:a16="http://schemas.microsoft.com/office/drawing/2014/main" id="{34BF6281-6757-45C6-AA5A-F71173CA214D}"/>
              </a:ext>
            </a:extLst>
          </p:cNvPr>
          <p:cNvSpPr/>
          <p:nvPr/>
        </p:nvSpPr>
        <p:spPr bwMode="auto">
          <a:xfrm>
            <a:off x="2169230" y="4968676"/>
            <a:ext cx="1584325" cy="4111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Documental</a:t>
            </a:r>
            <a:endParaRPr lang="es-EC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200B28A8-C83A-409C-8558-9C08D35F702B}"/>
              </a:ext>
            </a:extLst>
          </p:cNvPr>
          <p:cNvCxnSpPr/>
          <p:nvPr/>
        </p:nvCxnSpPr>
        <p:spPr>
          <a:xfrm>
            <a:off x="2296087" y="4988657"/>
            <a:ext cx="7896225" cy="0"/>
          </a:xfrm>
          <a:prstGeom prst="straightConnector1">
            <a:avLst/>
          </a:prstGeom>
          <a:ln w="381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EFDE4E6-D7AD-4FF6-AA26-D74F97E19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897" y="5516963"/>
            <a:ext cx="1272235" cy="13111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DAA5AB5-47D1-4888-90B0-C097FC947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1067" y="5516963"/>
            <a:ext cx="1272235" cy="13307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444EEF8-1F80-4331-9D2E-69E8AF175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33" y="5572526"/>
            <a:ext cx="1452446" cy="1180362"/>
          </a:xfrm>
          <a:prstGeom prst="rect">
            <a:avLst/>
          </a:prstGeom>
        </p:spPr>
      </p:pic>
      <p:pic>
        <p:nvPicPr>
          <p:cNvPr id="17" name="Picture 16" descr="A picture containing stationary&#10;&#10;Description generated with high confidence">
            <a:extLst>
              <a:ext uri="{FF2B5EF4-FFF2-40B4-BE49-F238E27FC236}">
                <a16:creationId xmlns="" xmlns:a16="http://schemas.microsoft.com/office/drawing/2014/main" id="{68A28C2A-7866-443D-B56D-43E26F103B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757" y="5648928"/>
            <a:ext cx="1539758" cy="1023939"/>
          </a:xfrm>
          <a:prstGeom prst="rect">
            <a:avLst/>
          </a:prstGeom>
        </p:spPr>
      </p:pic>
      <p:pic>
        <p:nvPicPr>
          <p:cNvPr id="27" name="Picture 26" descr="A close up of a logo&#10;&#10;Description generated with high confidence">
            <a:extLst>
              <a:ext uri="{FF2B5EF4-FFF2-40B4-BE49-F238E27FC236}">
                <a16:creationId xmlns="" xmlns:a16="http://schemas.microsoft.com/office/drawing/2014/main" id="{D300882A-1A96-4041-80BE-FBA9E39ADB4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94" y="5463880"/>
            <a:ext cx="1383812" cy="1383812"/>
          </a:xfrm>
          <a:prstGeom prst="rect">
            <a:avLst/>
          </a:prstGeom>
        </p:spPr>
      </p:pic>
      <p:sp>
        <p:nvSpPr>
          <p:cNvPr id="34" name="16 Rectángulo">
            <a:extLst>
              <a:ext uri="{FF2B5EF4-FFF2-40B4-BE49-F238E27FC236}">
                <a16:creationId xmlns="" xmlns:a16="http://schemas.microsoft.com/office/drawing/2014/main" id="{700A65FD-BBDE-45C6-9F0C-DE03BA54819C}"/>
              </a:ext>
            </a:extLst>
          </p:cNvPr>
          <p:cNvSpPr/>
          <p:nvPr/>
        </p:nvSpPr>
        <p:spPr bwMode="auto">
          <a:xfrm>
            <a:off x="5578692" y="4975545"/>
            <a:ext cx="1304925" cy="5762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C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Gestión de riesgos</a:t>
            </a:r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="" xmlns:a16="http://schemas.microsoft.com/office/drawing/2014/main" id="{E20A7895-8826-4C67-A120-A5066D60D5BA}"/>
              </a:ext>
            </a:extLst>
          </p:cNvPr>
          <p:cNvSpPr/>
          <p:nvPr/>
        </p:nvSpPr>
        <p:spPr>
          <a:xfrm>
            <a:off x="3177061" y="1222127"/>
            <a:ext cx="6678161" cy="34909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C9918B07-7329-4D97-BC10-B853D7D248F5}"/>
              </a:ext>
            </a:extLst>
          </p:cNvPr>
          <p:cNvSpPr/>
          <p:nvPr/>
        </p:nvSpPr>
        <p:spPr>
          <a:xfrm>
            <a:off x="3524113" y="1264525"/>
            <a:ext cx="5838989" cy="34090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C3842BB-9559-4576-AD21-95EBE3F9764D}"/>
              </a:ext>
            </a:extLst>
          </p:cNvPr>
          <p:cNvSpPr/>
          <p:nvPr/>
        </p:nvSpPr>
        <p:spPr>
          <a:xfrm>
            <a:off x="5622286" y="3867699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Mejora</a:t>
            </a:r>
            <a:endParaRPr lang="en-GB" sz="16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4625A84-B576-4DBD-A50A-77D05100E678}"/>
              </a:ext>
            </a:extLst>
          </p:cNvPr>
          <p:cNvSpPr/>
          <p:nvPr/>
        </p:nvSpPr>
        <p:spPr>
          <a:xfrm>
            <a:off x="7692492" y="2744938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Evaluación del desempeño</a:t>
            </a:r>
            <a:endParaRPr lang="en-GB" sz="1600" b="1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1516C9D0-F1E3-450E-AF14-37C8353893F2}"/>
              </a:ext>
            </a:extLst>
          </p:cNvPr>
          <p:cNvSpPr/>
          <p:nvPr/>
        </p:nvSpPr>
        <p:spPr>
          <a:xfrm>
            <a:off x="3525449" y="2744938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Planificación</a:t>
            </a:r>
            <a:endParaRPr lang="en-GB" sz="1600" b="1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356BECB-A0BB-4B28-985F-D8252FA9FECC}"/>
              </a:ext>
            </a:extLst>
          </p:cNvPr>
          <p:cNvSpPr/>
          <p:nvPr/>
        </p:nvSpPr>
        <p:spPr>
          <a:xfrm>
            <a:off x="5598880" y="1563872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Apoyo y Operación</a:t>
            </a:r>
            <a:endParaRPr lang="en-GB" sz="1600" b="1" dirty="0"/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BF4C60F-CEF1-4401-B7DC-9E18E15A1824}"/>
              </a:ext>
            </a:extLst>
          </p:cNvPr>
          <p:cNvSpPr/>
          <p:nvPr/>
        </p:nvSpPr>
        <p:spPr>
          <a:xfrm>
            <a:off x="5598880" y="2746792"/>
            <a:ext cx="1631746" cy="528456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600" b="1" dirty="0"/>
              <a:t>Liderazgo</a:t>
            </a:r>
            <a:endParaRPr lang="en-GB" sz="1600" b="1" dirty="0"/>
          </a:p>
        </p:txBody>
      </p:sp>
      <p:cxnSp>
        <p:nvCxnSpPr>
          <p:cNvPr id="2051" name="Straight Arrow Connector 2050">
            <a:extLst>
              <a:ext uri="{FF2B5EF4-FFF2-40B4-BE49-F238E27FC236}">
                <a16:creationId xmlns="" xmlns:a16="http://schemas.microsoft.com/office/drawing/2014/main" id="{278445EA-227F-43EB-B768-F586D09DB461}"/>
              </a:ext>
            </a:extLst>
          </p:cNvPr>
          <p:cNvCxnSpPr/>
          <p:nvPr/>
        </p:nvCxnSpPr>
        <p:spPr>
          <a:xfrm>
            <a:off x="6438159" y="2133600"/>
            <a:ext cx="0" cy="5644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015BBAB3-9B35-4304-9F56-D12FD6E46E6E}"/>
              </a:ext>
            </a:extLst>
          </p:cNvPr>
          <p:cNvCxnSpPr/>
          <p:nvPr/>
        </p:nvCxnSpPr>
        <p:spPr>
          <a:xfrm>
            <a:off x="6438159" y="3273394"/>
            <a:ext cx="0" cy="564446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55" name="Straight Arrow Connector 2054">
            <a:extLst>
              <a:ext uri="{FF2B5EF4-FFF2-40B4-BE49-F238E27FC236}">
                <a16:creationId xmlns="" xmlns:a16="http://schemas.microsoft.com/office/drawing/2014/main" id="{DFDC6F1C-FBB3-4F8F-8CBD-706FDEE186C0}"/>
              </a:ext>
            </a:extLst>
          </p:cNvPr>
          <p:cNvCxnSpPr/>
          <p:nvPr/>
        </p:nvCxnSpPr>
        <p:spPr>
          <a:xfrm>
            <a:off x="5182031" y="3001108"/>
            <a:ext cx="37026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18359F1D-84F4-4942-BEE4-46ACA83E1DC9}"/>
              </a:ext>
            </a:extLst>
          </p:cNvPr>
          <p:cNvCxnSpPr/>
          <p:nvPr/>
        </p:nvCxnSpPr>
        <p:spPr>
          <a:xfrm>
            <a:off x="7254032" y="3001108"/>
            <a:ext cx="370263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57" name="Arrow: Bent 2056">
            <a:extLst>
              <a:ext uri="{FF2B5EF4-FFF2-40B4-BE49-F238E27FC236}">
                <a16:creationId xmlns="" xmlns:a16="http://schemas.microsoft.com/office/drawing/2014/main" id="{F21423CA-23AA-43DB-8327-94A5512B3EE6}"/>
              </a:ext>
            </a:extLst>
          </p:cNvPr>
          <p:cNvSpPr/>
          <p:nvPr/>
        </p:nvSpPr>
        <p:spPr>
          <a:xfrm>
            <a:off x="4351747" y="1613667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3" name="Arrow: Bent 52">
            <a:extLst>
              <a:ext uri="{FF2B5EF4-FFF2-40B4-BE49-F238E27FC236}">
                <a16:creationId xmlns="" xmlns:a16="http://schemas.microsoft.com/office/drawing/2014/main" id="{6FBF0EBE-F8FD-4691-87FE-87587F2B8016}"/>
              </a:ext>
            </a:extLst>
          </p:cNvPr>
          <p:cNvSpPr/>
          <p:nvPr/>
        </p:nvSpPr>
        <p:spPr>
          <a:xfrm rot="10800000">
            <a:off x="7441305" y="3359341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4" name="Arrow: Bent 53">
            <a:extLst>
              <a:ext uri="{FF2B5EF4-FFF2-40B4-BE49-F238E27FC236}">
                <a16:creationId xmlns="" xmlns:a16="http://schemas.microsoft.com/office/drawing/2014/main" id="{9F333DAC-71AB-420F-A972-0494BE92A7F8}"/>
              </a:ext>
            </a:extLst>
          </p:cNvPr>
          <p:cNvSpPr/>
          <p:nvPr/>
        </p:nvSpPr>
        <p:spPr>
          <a:xfrm rot="5400000">
            <a:off x="7532879" y="1661960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5" name="Arrow: Bent 54">
            <a:extLst>
              <a:ext uri="{FF2B5EF4-FFF2-40B4-BE49-F238E27FC236}">
                <a16:creationId xmlns="" xmlns:a16="http://schemas.microsoft.com/office/drawing/2014/main" id="{5EBCA8BD-5812-4431-84B9-466F7243187F}"/>
              </a:ext>
            </a:extLst>
          </p:cNvPr>
          <p:cNvSpPr/>
          <p:nvPr/>
        </p:nvSpPr>
        <p:spPr>
          <a:xfrm rot="16200000">
            <a:off x="4285974" y="3327700"/>
            <a:ext cx="993974" cy="956997"/>
          </a:xfrm>
          <a:prstGeom prst="bentArrow">
            <a:avLst>
              <a:gd name="adj1" fmla="val 15200"/>
              <a:gd name="adj2" fmla="val 20100"/>
              <a:gd name="adj3" fmla="val 25000"/>
              <a:gd name="adj4" fmla="val 37625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59" name="Arrow: Right 2058">
            <a:extLst>
              <a:ext uri="{FF2B5EF4-FFF2-40B4-BE49-F238E27FC236}">
                <a16:creationId xmlns="" xmlns:a16="http://schemas.microsoft.com/office/drawing/2014/main" id="{BF0AD0CA-04D0-4FAA-AE05-505302B795FA}"/>
              </a:ext>
            </a:extLst>
          </p:cNvPr>
          <p:cNvSpPr/>
          <p:nvPr/>
        </p:nvSpPr>
        <p:spPr>
          <a:xfrm rot="1303433">
            <a:off x="2888630" y="1617156"/>
            <a:ext cx="1373777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Arrow: Right 56">
            <a:extLst>
              <a:ext uri="{FF2B5EF4-FFF2-40B4-BE49-F238E27FC236}">
                <a16:creationId xmlns="" xmlns:a16="http://schemas.microsoft.com/office/drawing/2014/main" id="{7FD4C876-6E1C-402A-8E34-3F910811C446}"/>
              </a:ext>
            </a:extLst>
          </p:cNvPr>
          <p:cNvSpPr/>
          <p:nvPr/>
        </p:nvSpPr>
        <p:spPr>
          <a:xfrm rot="20092982">
            <a:off x="2891293" y="3856012"/>
            <a:ext cx="1326615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Arrow: Right 57">
            <a:extLst>
              <a:ext uri="{FF2B5EF4-FFF2-40B4-BE49-F238E27FC236}">
                <a16:creationId xmlns="" xmlns:a16="http://schemas.microsoft.com/office/drawing/2014/main" id="{96C76DB4-9B6D-4169-9810-B546D71B0B2E}"/>
              </a:ext>
            </a:extLst>
          </p:cNvPr>
          <p:cNvSpPr/>
          <p:nvPr/>
        </p:nvSpPr>
        <p:spPr>
          <a:xfrm rot="1625947">
            <a:off x="9671998" y="3047744"/>
            <a:ext cx="947569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Arrow: Right 58">
            <a:extLst>
              <a:ext uri="{FF2B5EF4-FFF2-40B4-BE49-F238E27FC236}">
                <a16:creationId xmlns="" xmlns:a16="http://schemas.microsoft.com/office/drawing/2014/main" id="{C321B644-A116-44C6-A8CC-2B5D058F3655}"/>
              </a:ext>
            </a:extLst>
          </p:cNvPr>
          <p:cNvSpPr/>
          <p:nvPr/>
        </p:nvSpPr>
        <p:spPr>
          <a:xfrm rot="18776450">
            <a:off x="9624881" y="2510405"/>
            <a:ext cx="947569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0" name="Arrow: Left-Right 2059">
            <a:extLst>
              <a:ext uri="{FF2B5EF4-FFF2-40B4-BE49-F238E27FC236}">
                <a16:creationId xmlns="" xmlns:a16="http://schemas.microsoft.com/office/drawing/2014/main" id="{4C0D14D2-4D46-43CB-BFCB-FB872573431E}"/>
              </a:ext>
            </a:extLst>
          </p:cNvPr>
          <p:cNvSpPr/>
          <p:nvPr/>
        </p:nvSpPr>
        <p:spPr>
          <a:xfrm>
            <a:off x="9304057" y="2766555"/>
            <a:ext cx="713681" cy="416670"/>
          </a:xfrm>
          <a:prstGeom prst="leftRightArrow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61" name="TextBox 2060">
            <a:extLst>
              <a:ext uri="{FF2B5EF4-FFF2-40B4-BE49-F238E27FC236}">
                <a16:creationId xmlns="" xmlns:a16="http://schemas.microsoft.com/office/drawing/2014/main" id="{4AB82EC1-78DE-40D3-89E8-4E1CF51F338D}"/>
              </a:ext>
            </a:extLst>
          </p:cNvPr>
          <p:cNvSpPr txBox="1"/>
          <p:nvPr/>
        </p:nvSpPr>
        <p:spPr>
          <a:xfrm>
            <a:off x="1581963" y="1189480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Operación y su contexto</a:t>
            </a:r>
            <a:endParaRPr lang="en-GB" sz="1600" b="1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5AC727DC-4BD3-46A2-AB3F-12A8075DFE7E}"/>
              </a:ext>
            </a:extLst>
          </p:cNvPr>
          <p:cNvSpPr txBox="1"/>
          <p:nvPr/>
        </p:nvSpPr>
        <p:spPr>
          <a:xfrm>
            <a:off x="990843" y="3848879"/>
            <a:ext cx="2111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Necesidades y expectativas de las partes interesadas</a:t>
            </a:r>
            <a:endParaRPr lang="en-GB" sz="1600" b="1" dirty="0"/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E97BC35A-8EEB-4595-B8E9-2B74D6B15FAC}"/>
              </a:ext>
            </a:extLst>
          </p:cNvPr>
          <p:cNvSpPr txBox="1"/>
          <p:nvPr/>
        </p:nvSpPr>
        <p:spPr>
          <a:xfrm>
            <a:off x="1458467" y="2766555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Requisitos del cliente</a:t>
            </a:r>
            <a:endParaRPr lang="en-GB" sz="1600" b="1" dirty="0"/>
          </a:p>
        </p:txBody>
      </p:sp>
      <p:sp>
        <p:nvSpPr>
          <p:cNvPr id="64" name="Arrow: Right 63">
            <a:extLst>
              <a:ext uri="{FF2B5EF4-FFF2-40B4-BE49-F238E27FC236}">
                <a16:creationId xmlns="" xmlns:a16="http://schemas.microsoft.com/office/drawing/2014/main" id="{D736D663-4CA7-4032-BA1E-AC2FFE9E12CF}"/>
              </a:ext>
            </a:extLst>
          </p:cNvPr>
          <p:cNvSpPr/>
          <p:nvPr/>
        </p:nvSpPr>
        <p:spPr>
          <a:xfrm>
            <a:off x="2755770" y="2879376"/>
            <a:ext cx="705300" cy="314198"/>
          </a:xfrm>
          <a:prstGeom prst="rightArrow">
            <a:avLst>
              <a:gd name="adj1" fmla="val 50000"/>
              <a:gd name="adj2" fmla="val 81838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7CC01EE9-F139-489B-A54C-AA7B14CBC753}"/>
              </a:ext>
            </a:extLst>
          </p:cNvPr>
          <p:cNvSpPr txBox="1"/>
          <p:nvPr/>
        </p:nvSpPr>
        <p:spPr>
          <a:xfrm>
            <a:off x="10338287" y="1919966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Satisfacción del cliente</a:t>
            </a:r>
            <a:endParaRPr lang="en-GB" sz="1600" b="1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5FFED63C-2570-4DA4-A779-879D05091532}"/>
              </a:ext>
            </a:extLst>
          </p:cNvPr>
          <p:cNvSpPr txBox="1"/>
          <p:nvPr/>
        </p:nvSpPr>
        <p:spPr>
          <a:xfrm>
            <a:off x="10423737" y="3261352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/>
              <a:t>Productos y servicios</a:t>
            </a:r>
            <a:endParaRPr lang="en-GB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FEB5A8C3-4D82-428E-8A8F-7E4719634770}"/>
              </a:ext>
            </a:extLst>
          </p:cNvPr>
          <p:cNvSpPr txBox="1"/>
          <p:nvPr/>
        </p:nvSpPr>
        <p:spPr>
          <a:xfrm>
            <a:off x="10063011" y="2646018"/>
            <a:ext cx="1297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>
                <a:solidFill>
                  <a:srgbClr val="7030A0"/>
                </a:solidFill>
              </a:rPr>
              <a:t>Resultados del SGC</a:t>
            </a:r>
            <a:endParaRPr lang="en-GB" sz="1600" b="1" dirty="0">
              <a:solidFill>
                <a:srgbClr val="7030A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C00DBCCA-0AEF-4DD6-A111-3F3381DFE112}"/>
              </a:ext>
            </a:extLst>
          </p:cNvPr>
          <p:cNvSpPr txBox="1"/>
          <p:nvPr/>
        </p:nvSpPr>
        <p:spPr>
          <a:xfrm>
            <a:off x="8380884" y="1335191"/>
            <a:ext cx="1297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>
                <a:solidFill>
                  <a:schemeClr val="accent2">
                    <a:lumMod val="75000"/>
                  </a:schemeClr>
                </a:solidFill>
              </a:rPr>
              <a:t>SGC</a:t>
            </a:r>
            <a:endParaRPr lang="en-GB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90DE2C35-5CDD-4331-9301-82EEDEA451DB}"/>
              </a:ext>
            </a:extLst>
          </p:cNvPr>
          <p:cNvSpPr txBox="1"/>
          <p:nvPr/>
        </p:nvSpPr>
        <p:spPr>
          <a:xfrm>
            <a:off x="4385077" y="2164995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Planificar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7971FCF7-B5D4-4DAD-8442-18C91096E506}"/>
              </a:ext>
            </a:extLst>
          </p:cNvPr>
          <p:cNvSpPr txBox="1"/>
          <p:nvPr/>
        </p:nvSpPr>
        <p:spPr>
          <a:xfrm>
            <a:off x="7072935" y="2169567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Hacer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00D41EE-5F92-4785-9C47-AC598A06EEC0}"/>
              </a:ext>
            </a:extLst>
          </p:cNvPr>
          <p:cNvSpPr txBox="1"/>
          <p:nvPr/>
        </p:nvSpPr>
        <p:spPr>
          <a:xfrm>
            <a:off x="4405119" y="3647841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Actuar</a:t>
            </a:r>
            <a:endParaRPr lang="en-GB" sz="1400" b="1" dirty="0">
              <a:solidFill>
                <a:srgbClr val="CC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4DEAED90-6709-435E-8733-94463268D44C}"/>
              </a:ext>
            </a:extLst>
          </p:cNvPr>
          <p:cNvSpPr txBox="1"/>
          <p:nvPr/>
        </p:nvSpPr>
        <p:spPr>
          <a:xfrm>
            <a:off x="6913150" y="3560520"/>
            <a:ext cx="12973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>
                <a:solidFill>
                  <a:srgbClr val="CC0000"/>
                </a:solidFill>
              </a:rPr>
              <a:t>Verificar</a:t>
            </a:r>
            <a:endParaRPr lang="en-GB" sz="1400" b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 fontScale="90000"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7. Sistema de gestión documental automatizado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A close up of a map&#10;&#10;Description generated with high confidence">
            <a:extLst>
              <a:ext uri="{FF2B5EF4-FFF2-40B4-BE49-F238E27FC236}">
                <a16:creationId xmlns="" xmlns:a16="http://schemas.microsoft.com/office/drawing/2014/main" id="{512B6984-0D30-4876-9818-108788E803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6"/>
          <a:stretch/>
        </p:blipFill>
        <p:spPr>
          <a:xfrm>
            <a:off x="1206814" y="1026368"/>
            <a:ext cx="10768924" cy="54415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A3EE3D-B750-4CD3-9C32-F04CAED9CF9B}"/>
              </a:ext>
            </a:extLst>
          </p:cNvPr>
          <p:cNvSpPr txBox="1"/>
          <p:nvPr/>
        </p:nvSpPr>
        <p:spPr>
          <a:xfrm>
            <a:off x="1553028" y="6308208"/>
            <a:ext cx="2540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TIPO DE DOCUMENTO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73463101-358D-46AB-B216-39C64E60ED98}"/>
              </a:ext>
            </a:extLst>
          </p:cNvPr>
          <p:cNvSpPr txBox="1"/>
          <p:nvPr/>
        </p:nvSpPr>
        <p:spPr>
          <a:xfrm>
            <a:off x="4957282" y="6292819"/>
            <a:ext cx="1205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CAPTURA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5DD6D78C-3070-4A2A-AC54-2F308768DAD7}"/>
              </a:ext>
            </a:extLst>
          </p:cNvPr>
          <p:cNvSpPr txBox="1"/>
          <p:nvPr/>
        </p:nvSpPr>
        <p:spPr>
          <a:xfrm>
            <a:off x="7754715" y="6308208"/>
            <a:ext cx="11160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MANEJO</a:t>
            </a:r>
            <a:endParaRPr lang="en-GB" sz="2000" b="1" dirty="0">
              <a:solidFill>
                <a:schemeClr val="accent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3C26A46-2A8D-412A-A278-D822373BF6E3}"/>
              </a:ext>
            </a:extLst>
          </p:cNvPr>
          <p:cNvSpPr txBox="1"/>
          <p:nvPr/>
        </p:nvSpPr>
        <p:spPr>
          <a:xfrm>
            <a:off x="10119051" y="6292819"/>
            <a:ext cx="1732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solidFill>
                  <a:schemeClr val="accent1"/>
                </a:solidFill>
              </a:rPr>
              <a:t>DISTRIBUCIÓN</a:t>
            </a:r>
            <a:endParaRPr lang="en-GB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079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FA7DBE-038B-4FE4-A35C-7C22B16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868" y="365126"/>
            <a:ext cx="8209383" cy="661242"/>
          </a:xfrm>
        </p:spPr>
        <p:txBody>
          <a:bodyPr>
            <a:normAutofit/>
          </a:bodyPr>
          <a:lstStyle/>
          <a:p>
            <a:r>
              <a:rPr lang="es-EC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8. Planificación Estratégica</a:t>
            </a:r>
            <a:endParaRPr lang="en-US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F861F6-2411-45BB-A46A-7226B116B82F}"/>
              </a:ext>
            </a:extLst>
          </p:cNvPr>
          <p:cNvSpPr/>
          <p:nvPr/>
        </p:nvSpPr>
        <p:spPr>
          <a:xfrm>
            <a:off x="94918" y="0"/>
            <a:ext cx="402671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551D395F-9E3C-47BF-82CC-2D9EA7E82FE1}"/>
              </a:ext>
            </a:extLst>
          </p:cNvPr>
          <p:cNvSpPr/>
          <p:nvPr/>
        </p:nvSpPr>
        <p:spPr>
          <a:xfrm>
            <a:off x="556410" y="0"/>
            <a:ext cx="58723" cy="6858000"/>
          </a:xfrm>
          <a:prstGeom prst="rect">
            <a:avLst/>
          </a:prstGeom>
          <a:solidFill>
            <a:srgbClr val="236A1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or: Elbow 6">
            <a:extLst>
              <a:ext uri="{FF2B5EF4-FFF2-40B4-BE49-F238E27FC236}">
                <a16:creationId xmlns="" xmlns:a16="http://schemas.microsoft.com/office/drawing/2014/main" id="{3ABC92C1-35FE-4007-AFBE-D07815DDE8A5}"/>
              </a:ext>
            </a:extLst>
          </p:cNvPr>
          <p:cNvCxnSpPr>
            <a:cxnSpLocks/>
          </p:cNvCxnSpPr>
          <p:nvPr/>
        </p:nvCxnSpPr>
        <p:spPr>
          <a:xfrm>
            <a:off x="858416" y="365126"/>
            <a:ext cx="10684835" cy="775777"/>
          </a:xfrm>
          <a:prstGeom prst="bentConnector3">
            <a:avLst>
              <a:gd name="adj1" fmla="val 20047"/>
            </a:avLst>
          </a:prstGeom>
          <a:ln w="25400">
            <a:solidFill>
              <a:srgbClr val="236A10"/>
            </a:solidFill>
            <a:headEnd type="oval"/>
            <a:tailEnd type="oval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795C15DC-1253-4097-8652-CC4EB194D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970" y="1861671"/>
            <a:ext cx="1284265" cy="134901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FBF75CCC-BF04-4460-B80F-66EBF965F386}"/>
              </a:ext>
            </a:extLst>
          </p:cNvPr>
          <p:cNvSpPr txBox="1"/>
          <p:nvPr/>
        </p:nvSpPr>
        <p:spPr>
          <a:xfrm>
            <a:off x="-2360775" y="3490928"/>
            <a:ext cx="2041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b="1" dirty="0"/>
              <a:t>Exclusión</a:t>
            </a:r>
          </a:p>
          <a:p>
            <a:pPr algn="ctr"/>
            <a:r>
              <a:rPr lang="es-EC" b="1" dirty="0"/>
              <a:t>Diseño y Desarrollo</a:t>
            </a:r>
            <a:endParaRPr lang="en-GB" b="1" dirty="0"/>
          </a:p>
        </p:txBody>
      </p:sp>
      <p:pic>
        <p:nvPicPr>
          <p:cNvPr id="38" name="Picture 37" descr="A close up of a sign&#10;&#10;Description generated with very high confidence">
            <a:extLst>
              <a:ext uri="{FF2B5EF4-FFF2-40B4-BE49-F238E27FC236}">
                <a16:creationId xmlns="" xmlns:a16="http://schemas.microsoft.com/office/drawing/2014/main" id="{15C2C10C-8076-4B25-B30D-F4FBC86ED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1816" y="2202857"/>
            <a:ext cx="1349018" cy="13490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4647CDD-55DD-4EA6-A55C-CC28BC878ACA}"/>
              </a:ext>
            </a:extLst>
          </p:cNvPr>
          <p:cNvSpPr txBox="1"/>
          <p:nvPr/>
        </p:nvSpPr>
        <p:spPr>
          <a:xfrm>
            <a:off x="3217542" y="1709707"/>
            <a:ext cx="4350871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Análisis situación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Análisis Externo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 err="1"/>
              <a:t>Macroambiente</a:t>
            </a:r>
            <a:r>
              <a:rPr lang="es-EC" sz="2000" dirty="0"/>
              <a:t> </a:t>
            </a:r>
            <a:r>
              <a:rPr lang="es-EC" sz="2000" dirty="0">
                <a:sym typeface="Wingdings" panose="05000000000000000000" pitchFamily="2" charset="2"/>
              </a:rPr>
              <a:t> </a:t>
            </a:r>
            <a:r>
              <a:rPr lang="es-EC" sz="2000" i="1" dirty="0">
                <a:sym typeface="Wingdings" panose="05000000000000000000" pitchFamily="2" charset="2"/>
              </a:rPr>
              <a:t>PESTEL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>
                <a:sym typeface="Wingdings" panose="05000000000000000000" pitchFamily="2" charset="2"/>
              </a:rPr>
              <a:t>Microambiente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5 fuerzas de Porter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Análisis de </a:t>
            </a:r>
            <a:r>
              <a:rPr lang="es-EC" sz="2000" i="1" dirty="0" err="1">
                <a:sym typeface="Wingdings" panose="05000000000000000000" pitchFamily="2" charset="2"/>
              </a:rPr>
              <a:t>stakeholders</a:t>
            </a:r>
            <a:endParaRPr lang="es-EC" sz="2000" i="1" dirty="0">
              <a:sym typeface="Wingdings" panose="05000000000000000000" pitchFamily="2" charset="2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>
                <a:sym typeface="Wingdings" panose="05000000000000000000" pitchFamily="2" charset="2"/>
              </a:rPr>
              <a:t>Análisis del cliente</a:t>
            </a:r>
            <a:endParaRPr lang="es-EC" sz="2000" i="1" dirty="0"/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2000" dirty="0"/>
              <a:t>Análisis Interno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FODA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de recursos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Análisis cadena de valor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s-EC" sz="2000" i="1" dirty="0"/>
              <a:t>Modelo McKinsey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s-EC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906A5FD-2E30-4811-B1DB-20562AA9BA59}"/>
              </a:ext>
            </a:extLst>
          </p:cNvPr>
          <p:cNvSpPr/>
          <p:nvPr/>
        </p:nvSpPr>
        <p:spPr>
          <a:xfrm>
            <a:off x="7656260" y="1709707"/>
            <a:ext cx="431798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Objetivos</a:t>
            </a:r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rentabilidad </a:t>
            </a:r>
            <a:r>
              <a:rPr lang="es-EC" sz="2000" dirty="0"/>
              <a:t>en un 30% hasta diciembre de 2022.</a:t>
            </a:r>
            <a:endParaRPr lang="en-GB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capacidad de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recuperación de cartera </a:t>
            </a:r>
            <a:r>
              <a:rPr lang="es-EC" sz="2000" dirty="0"/>
              <a:t>al 70% para el año 2020.</a:t>
            </a:r>
            <a:endParaRPr lang="en-GB" sz="2000" dirty="0"/>
          </a:p>
          <a:p>
            <a:pPr marL="800100" lvl="1" indent="-342900" algn="just">
              <a:buFont typeface="+mj-lt"/>
              <a:buAutoNum type="arabicPeriod"/>
            </a:pP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Aumentar</a:t>
            </a:r>
            <a:r>
              <a:rPr lang="es-EC" sz="2000" dirty="0"/>
              <a:t> la </a:t>
            </a:r>
            <a:r>
              <a:rPr lang="es-EC" sz="2000" b="1" dirty="0">
                <a:solidFill>
                  <a:schemeClr val="accent1">
                    <a:lumMod val="75000"/>
                  </a:schemeClr>
                </a:solidFill>
              </a:rPr>
              <a:t>cobertura</a:t>
            </a:r>
            <a:r>
              <a:rPr lang="es-EC" sz="2000" dirty="0"/>
              <a:t> geográfica mediante la apertura de tres agencias para el 2020.</a:t>
            </a:r>
            <a:endParaRPr lang="en-GB" sz="2000" dirty="0"/>
          </a:p>
          <a:p>
            <a:endParaRPr lang="es-EC" sz="2000" dirty="0"/>
          </a:p>
        </p:txBody>
      </p:sp>
      <p:pic>
        <p:nvPicPr>
          <p:cNvPr id="16" name="Picture 4" descr="Image result for check icon">
            <a:extLst>
              <a:ext uri="{FF2B5EF4-FFF2-40B4-BE49-F238E27FC236}">
                <a16:creationId xmlns="" xmlns:a16="http://schemas.microsoft.com/office/drawing/2014/main" id="{A2BA77CD-7DE8-4625-9B3D-40300834E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343" y="179452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check icon">
            <a:extLst>
              <a:ext uri="{FF2B5EF4-FFF2-40B4-BE49-F238E27FC236}">
                <a16:creationId xmlns="" xmlns:a16="http://schemas.microsoft.com/office/drawing/2014/main" id="{14BD80B9-0997-46A3-B6C6-B624E74FB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630" y="1794520"/>
            <a:ext cx="489857" cy="4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7626A04B-9E68-44F6-AA0D-3426CD3E70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62" y="2805612"/>
            <a:ext cx="2573209" cy="25732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549118B-DE51-4BFE-B175-DF74081D664D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622" y="5201413"/>
            <a:ext cx="1094740" cy="975995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06253B6A-F542-42DE-A025-AACECC9B57A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10" y="5201413"/>
            <a:ext cx="1067435" cy="1038225"/>
          </a:xfrm>
          <a:prstGeom prst="rect">
            <a:avLst/>
          </a:prstGeom>
          <a:noFill/>
          <a:extLst/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A757228F-B7F4-486B-A509-532F4765EC6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739" y="5201413"/>
            <a:ext cx="1067435" cy="1031240"/>
          </a:xfrm>
          <a:prstGeom prst="rect">
            <a:avLst/>
          </a:prstGeom>
          <a:noFill/>
          <a:extLst/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B679FC-4753-4FED-A7D4-3A0FAD666383}"/>
              </a:ext>
            </a:extLst>
          </p:cNvPr>
          <p:cNvSpPr txBox="1"/>
          <p:nvPr/>
        </p:nvSpPr>
        <p:spPr>
          <a:xfrm>
            <a:off x="8758653" y="484948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1</a:t>
            </a:r>
            <a:endParaRPr lang="en-GB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6171D6A-C5EF-4C34-952C-A3FC749CEE43}"/>
              </a:ext>
            </a:extLst>
          </p:cNvPr>
          <p:cNvSpPr txBox="1"/>
          <p:nvPr/>
        </p:nvSpPr>
        <p:spPr>
          <a:xfrm>
            <a:off x="11365378" y="484923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3</a:t>
            </a:r>
            <a:endParaRPr lang="en-GB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21B481B-55C5-4C63-9515-63A773E557D5}"/>
              </a:ext>
            </a:extLst>
          </p:cNvPr>
          <p:cNvSpPr txBox="1"/>
          <p:nvPr/>
        </p:nvSpPr>
        <p:spPr>
          <a:xfrm>
            <a:off x="10020215" y="48172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/>
              <a:t>2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32900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5858</TotalTime>
  <Words>689</Words>
  <Application>Microsoft Office PowerPoint</Application>
  <PresentationFormat>Personalizado</PresentationFormat>
  <Paragraphs>148</Paragraphs>
  <Slides>15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Office Theme</vt:lpstr>
      <vt:lpstr>Presentación de PowerPoint</vt:lpstr>
      <vt:lpstr>Sumario</vt:lpstr>
      <vt:lpstr>1. La Organización</vt:lpstr>
      <vt:lpstr>2. Problema</vt:lpstr>
      <vt:lpstr>4. Objetivos</vt:lpstr>
      <vt:lpstr>5. Medología</vt:lpstr>
      <vt:lpstr>6. Marco Teórico</vt:lpstr>
      <vt:lpstr>7. Sistema de gestión documental automatizado</vt:lpstr>
      <vt:lpstr>8. Planificación Estratégica</vt:lpstr>
      <vt:lpstr>8. Planificación Estratégica</vt:lpstr>
      <vt:lpstr>8. Planificación Estratégica</vt:lpstr>
      <vt:lpstr>8. Balance Scorecard</vt:lpstr>
      <vt:lpstr>9. Línea base de transición ISO 9001:2015 </vt:lpstr>
      <vt:lpstr>10. Conclusiones</vt:lpstr>
      <vt:lpstr>11. Recomendaciones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Carolina Cárdenas</dc:creator>
  <cp:lastModifiedBy>Criis</cp:lastModifiedBy>
  <cp:revision>68</cp:revision>
  <dcterms:created xsi:type="dcterms:W3CDTF">2018-01-16T13:40:08Z</dcterms:created>
  <dcterms:modified xsi:type="dcterms:W3CDTF">2018-02-08T03:01:53Z</dcterms:modified>
</cp:coreProperties>
</file>