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258" r:id="rId3"/>
    <p:sldId id="256" r:id="rId4"/>
    <p:sldId id="259" r:id="rId5"/>
    <p:sldId id="263" r:id="rId6"/>
    <p:sldId id="265" r:id="rId7"/>
    <p:sldId id="267" r:id="rId8"/>
    <p:sldId id="295" r:id="rId9"/>
    <p:sldId id="271" r:id="rId10"/>
    <p:sldId id="273" r:id="rId11"/>
    <p:sldId id="275" r:id="rId12"/>
    <p:sldId id="296" r:id="rId13"/>
    <p:sldId id="314" r:id="rId14"/>
    <p:sldId id="279" r:id="rId15"/>
    <p:sldId id="280" r:id="rId16"/>
    <p:sldId id="311" r:id="rId17"/>
    <p:sldId id="312" r:id="rId18"/>
    <p:sldId id="313" r:id="rId19"/>
    <p:sldId id="297" r:id="rId20"/>
    <p:sldId id="299" r:id="rId21"/>
    <p:sldId id="300" r:id="rId22"/>
    <p:sldId id="298" r:id="rId23"/>
    <p:sldId id="301" r:id="rId24"/>
    <p:sldId id="302" r:id="rId25"/>
    <p:sldId id="303" r:id="rId26"/>
    <p:sldId id="305" r:id="rId27"/>
    <p:sldId id="306" r:id="rId28"/>
    <p:sldId id="307" r:id="rId29"/>
    <p:sldId id="308" r:id="rId30"/>
    <p:sldId id="315" r:id="rId31"/>
    <p:sldId id="310" r:id="rId32"/>
    <p:sldId id="281" r:id="rId33"/>
    <p:sldId id="283" r:id="rId34"/>
    <p:sldId id="290" r:id="rId35"/>
    <p:sldId id="292" r:id="rId36"/>
    <p:sldId id="285" r:id="rId37"/>
    <p:sldId id="287" r:id="rId38"/>
    <p:sldId id="288" r:id="rId3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Oficina1\Downloads\COMPONENTE-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Oficina1\Downloads\COMPONENTE-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Oficina1\Downloads\COMPONENTE-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Oficina1\Downloads\COMPONENTE-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DETALLE COMPONENTE 2</a:t>
            </a:r>
          </a:p>
        </c:rich>
      </c:tx>
      <c:overlay val="0"/>
      <c:spPr>
        <a:noFill/>
        <a:ln>
          <a:noFill/>
        </a:ln>
        <a:effectLst/>
      </c:spPr>
    </c:title>
    <c:autoTitleDeleted val="0"/>
    <c:plotArea>
      <c:layout/>
      <c:barChart>
        <c:barDir val="col"/>
        <c:grouping val="stacked"/>
        <c:varyColors val="0"/>
        <c:ser>
          <c:idx val="0"/>
          <c:order val="0"/>
          <c:tx>
            <c:strRef>
              <c:f>RESUMEN!$B$2</c:f>
              <c:strCache>
                <c:ptCount val="1"/>
                <c:pt idx="0">
                  <c:v>GASTOS DE OPERACION ESTIMADOS / TOTAL ACTIVO PROMEDIO </c:v>
                </c:pt>
              </c:strCache>
            </c:strRef>
          </c:tx>
          <c:spPr>
            <a:solidFill>
              <a:schemeClr val="accent1"/>
            </a:solidFill>
            <a:ln>
              <a:noFill/>
            </a:ln>
            <a:effectLst/>
          </c:spPr>
          <c:invertIfNegative val="0"/>
          <c:cat>
            <c:strRef>
              <c:f>RESUMEN!$A$3:$A$27</c:f>
              <c:strCache>
                <c:ptCount val="25"/>
                <c:pt idx="0">
                  <c:v>ANDALUCIA</c:v>
                </c:pt>
                <c:pt idx="1">
                  <c:v>23 DE JULIO</c:v>
                </c:pt>
                <c:pt idx="2">
                  <c:v>CACPE BIBLIAN</c:v>
                </c:pt>
                <c:pt idx="3">
                  <c:v>COOPERATIVA DE AHORRO Y CREDITO DE LA PEQUEÑA EMPRESA DE PASTAZA LTDA.</c:v>
                </c:pt>
                <c:pt idx="4">
                  <c:v>ALIANZA DEL VALLE</c:v>
                </c:pt>
                <c:pt idx="5">
                  <c:v>RIOBAMBA</c:v>
                </c:pt>
                <c:pt idx="6">
                  <c:v>COOPROGRESO</c:v>
                </c:pt>
                <c:pt idx="7">
                  <c:v>OSCUS</c:v>
                </c:pt>
                <c:pt idx="8">
                  <c:v>29 DE OCTUBRE</c:v>
                </c:pt>
                <c:pt idx="9">
                  <c:v>ATUNTAQUI</c:v>
                </c:pt>
                <c:pt idx="10">
                  <c:v>MEGO</c:v>
                </c:pt>
                <c:pt idx="11">
                  <c:v>JUVENTUD ECUATORIANA PROGRESISTA</c:v>
                </c:pt>
                <c:pt idx="12">
                  <c:v>EL SAGRARIO</c:v>
                </c:pt>
                <c:pt idx="13">
                  <c:v>JARDIN AZUAYO</c:v>
                </c:pt>
                <c:pt idx="14">
                  <c:v>COOPERATIVA DE AHORRO Y CREDITO TULCAN LTDA.</c:v>
                </c:pt>
                <c:pt idx="15">
                  <c:v>CAMARA DE COMERCIO DE AMBATO</c:v>
                </c:pt>
                <c:pt idx="16">
                  <c:v>PABLO MUÑOZ VEGA</c:v>
                </c:pt>
                <c:pt idx="17">
                  <c:v>CACPECO</c:v>
                </c:pt>
                <c:pt idx="18">
                  <c:v>COOPERATIVA DE AHORRO Y CREDITO SAN JOSE LTDA</c:v>
                </c:pt>
                <c:pt idx="19">
                  <c:v>MUSHUC RUNA</c:v>
                </c:pt>
                <c:pt idx="20">
                  <c:v>SAN FRANCISCO</c:v>
                </c:pt>
                <c:pt idx="21">
                  <c:v>POLICIA NACIONAL</c:v>
                </c:pt>
                <c:pt idx="22">
                  <c:v>COOPERATIVA DE AHORRO Y CREDITO PILAHUIN TIO LTDA</c:v>
                </c:pt>
                <c:pt idx="23">
                  <c:v>SERVIDORES PUBLICOS DEL MINISTERIO DE EDUCACION Y CULTURA</c:v>
                </c:pt>
                <c:pt idx="24">
                  <c:v>SANTA ROSA</c:v>
                </c:pt>
              </c:strCache>
            </c:strRef>
          </c:cat>
          <c:val>
            <c:numRef>
              <c:f>RESUMEN!$B$3:$B$27</c:f>
              <c:numCache>
                <c:formatCode>_ * #.##00000_ ;_ * \-#.##00000_ ;_ * "-"??_ ;_ @_ </c:formatCode>
                <c:ptCount val="25"/>
                <c:pt idx="0">
                  <c:v>24</c:v>
                </c:pt>
                <c:pt idx="1">
                  <c:v>22</c:v>
                </c:pt>
                <c:pt idx="2">
                  <c:v>2</c:v>
                </c:pt>
                <c:pt idx="3">
                  <c:v>20</c:v>
                </c:pt>
                <c:pt idx="4">
                  <c:v>6</c:v>
                </c:pt>
                <c:pt idx="5">
                  <c:v>13</c:v>
                </c:pt>
                <c:pt idx="6">
                  <c:v>19</c:v>
                </c:pt>
                <c:pt idx="7">
                  <c:v>10</c:v>
                </c:pt>
                <c:pt idx="8">
                  <c:v>18</c:v>
                </c:pt>
                <c:pt idx="9">
                  <c:v>21</c:v>
                </c:pt>
                <c:pt idx="10">
                  <c:v>4</c:v>
                </c:pt>
                <c:pt idx="11">
                  <c:v>14</c:v>
                </c:pt>
                <c:pt idx="12">
                  <c:v>5</c:v>
                </c:pt>
                <c:pt idx="13">
                  <c:v>3</c:v>
                </c:pt>
                <c:pt idx="14">
                  <c:v>15</c:v>
                </c:pt>
                <c:pt idx="15">
                  <c:v>9</c:v>
                </c:pt>
                <c:pt idx="16">
                  <c:v>16</c:v>
                </c:pt>
                <c:pt idx="17">
                  <c:v>8</c:v>
                </c:pt>
                <c:pt idx="18">
                  <c:v>11</c:v>
                </c:pt>
                <c:pt idx="19">
                  <c:v>23</c:v>
                </c:pt>
                <c:pt idx="20">
                  <c:v>12</c:v>
                </c:pt>
                <c:pt idx="21">
                  <c:v>17</c:v>
                </c:pt>
                <c:pt idx="22">
                  <c:v>25</c:v>
                </c:pt>
                <c:pt idx="23">
                  <c:v>7</c:v>
                </c:pt>
                <c:pt idx="24">
                  <c:v>26</c:v>
                </c:pt>
              </c:numCache>
            </c:numRef>
          </c:val>
          <c:extLst>
            <c:ext xmlns:c16="http://schemas.microsoft.com/office/drawing/2014/chart" uri="{C3380CC4-5D6E-409C-BE32-E72D297353CC}">
              <c16:uniqueId val="{00000000-F949-4732-8EDD-6A86B7D727B3}"/>
            </c:ext>
          </c:extLst>
        </c:ser>
        <c:ser>
          <c:idx val="1"/>
          <c:order val="1"/>
          <c:tx>
            <c:strRef>
              <c:f>RESUMEN!$C$2</c:f>
              <c:strCache>
                <c:ptCount val="1"/>
                <c:pt idx="0">
                  <c:v>GASTOS DE OPERACION  / MARGEN FINANCIERO</c:v>
                </c:pt>
              </c:strCache>
            </c:strRef>
          </c:tx>
          <c:spPr>
            <a:solidFill>
              <a:schemeClr val="accent2"/>
            </a:solidFill>
            <a:ln>
              <a:noFill/>
            </a:ln>
            <a:effectLst/>
          </c:spPr>
          <c:invertIfNegative val="0"/>
          <c:cat>
            <c:strRef>
              <c:f>RESUMEN!$A$3:$A$27</c:f>
              <c:strCache>
                <c:ptCount val="25"/>
                <c:pt idx="0">
                  <c:v>ANDALUCIA</c:v>
                </c:pt>
                <c:pt idx="1">
                  <c:v>23 DE JULIO</c:v>
                </c:pt>
                <c:pt idx="2">
                  <c:v>CACPE BIBLIAN</c:v>
                </c:pt>
                <c:pt idx="3">
                  <c:v>COOPERATIVA DE AHORRO Y CREDITO DE LA PEQUEÑA EMPRESA DE PASTAZA LTDA.</c:v>
                </c:pt>
                <c:pt idx="4">
                  <c:v>ALIANZA DEL VALLE</c:v>
                </c:pt>
                <c:pt idx="5">
                  <c:v>RIOBAMBA</c:v>
                </c:pt>
                <c:pt idx="6">
                  <c:v>COOPROGRESO</c:v>
                </c:pt>
                <c:pt idx="7">
                  <c:v>OSCUS</c:v>
                </c:pt>
                <c:pt idx="8">
                  <c:v>29 DE OCTUBRE</c:v>
                </c:pt>
                <c:pt idx="9">
                  <c:v>ATUNTAQUI</c:v>
                </c:pt>
                <c:pt idx="10">
                  <c:v>MEGO</c:v>
                </c:pt>
                <c:pt idx="11">
                  <c:v>JUVENTUD ECUATORIANA PROGRESISTA</c:v>
                </c:pt>
                <c:pt idx="12">
                  <c:v>EL SAGRARIO</c:v>
                </c:pt>
                <c:pt idx="13">
                  <c:v>JARDIN AZUAYO</c:v>
                </c:pt>
                <c:pt idx="14">
                  <c:v>COOPERATIVA DE AHORRO Y CREDITO TULCAN LTDA.</c:v>
                </c:pt>
                <c:pt idx="15">
                  <c:v>CAMARA DE COMERCIO DE AMBATO</c:v>
                </c:pt>
                <c:pt idx="16">
                  <c:v>PABLO MUÑOZ VEGA</c:v>
                </c:pt>
                <c:pt idx="17">
                  <c:v>CACPECO</c:v>
                </c:pt>
                <c:pt idx="18">
                  <c:v>COOPERATIVA DE AHORRO Y CREDITO SAN JOSE LTDA</c:v>
                </c:pt>
                <c:pt idx="19">
                  <c:v>MUSHUC RUNA</c:v>
                </c:pt>
                <c:pt idx="20">
                  <c:v>SAN FRANCISCO</c:v>
                </c:pt>
                <c:pt idx="21">
                  <c:v>POLICIA NACIONAL</c:v>
                </c:pt>
                <c:pt idx="22">
                  <c:v>COOPERATIVA DE AHORRO Y CREDITO PILAHUIN TIO LTDA</c:v>
                </c:pt>
                <c:pt idx="23">
                  <c:v>SERVIDORES PUBLICOS DEL MINISTERIO DE EDUCACION Y CULTURA</c:v>
                </c:pt>
                <c:pt idx="24">
                  <c:v>SANTA ROSA</c:v>
                </c:pt>
              </c:strCache>
            </c:strRef>
          </c:cat>
          <c:val>
            <c:numRef>
              <c:f>RESUMEN!$C$3:$C$27</c:f>
              <c:numCache>
                <c:formatCode>_ * #.##00000_ ;_ * \-#.##00000_ ;_ * "-"??_ ;_ @_ </c:formatCode>
                <c:ptCount val="25"/>
                <c:pt idx="0">
                  <c:v>19</c:v>
                </c:pt>
                <c:pt idx="1">
                  <c:v>16</c:v>
                </c:pt>
                <c:pt idx="2">
                  <c:v>1</c:v>
                </c:pt>
                <c:pt idx="3">
                  <c:v>8</c:v>
                </c:pt>
                <c:pt idx="4">
                  <c:v>4</c:v>
                </c:pt>
                <c:pt idx="5">
                  <c:v>22</c:v>
                </c:pt>
                <c:pt idx="6">
                  <c:v>24</c:v>
                </c:pt>
                <c:pt idx="7">
                  <c:v>18</c:v>
                </c:pt>
                <c:pt idx="8">
                  <c:v>25</c:v>
                </c:pt>
                <c:pt idx="9">
                  <c:v>10</c:v>
                </c:pt>
                <c:pt idx="10">
                  <c:v>17</c:v>
                </c:pt>
                <c:pt idx="11">
                  <c:v>15</c:v>
                </c:pt>
                <c:pt idx="12">
                  <c:v>11</c:v>
                </c:pt>
                <c:pt idx="13">
                  <c:v>6</c:v>
                </c:pt>
                <c:pt idx="14">
                  <c:v>9</c:v>
                </c:pt>
                <c:pt idx="15">
                  <c:v>14</c:v>
                </c:pt>
                <c:pt idx="16">
                  <c:v>13</c:v>
                </c:pt>
                <c:pt idx="17">
                  <c:v>3</c:v>
                </c:pt>
                <c:pt idx="18">
                  <c:v>12</c:v>
                </c:pt>
                <c:pt idx="19">
                  <c:v>21</c:v>
                </c:pt>
                <c:pt idx="20">
                  <c:v>7</c:v>
                </c:pt>
                <c:pt idx="21">
                  <c:v>20</c:v>
                </c:pt>
                <c:pt idx="22">
                  <c:v>23</c:v>
                </c:pt>
                <c:pt idx="23">
                  <c:v>5</c:v>
                </c:pt>
                <c:pt idx="24">
                  <c:v>26</c:v>
                </c:pt>
              </c:numCache>
            </c:numRef>
          </c:val>
          <c:extLst>
            <c:ext xmlns:c16="http://schemas.microsoft.com/office/drawing/2014/chart" uri="{C3380CC4-5D6E-409C-BE32-E72D297353CC}">
              <c16:uniqueId val="{00000001-F949-4732-8EDD-6A86B7D727B3}"/>
            </c:ext>
          </c:extLst>
        </c:ser>
        <c:ser>
          <c:idx val="2"/>
          <c:order val="2"/>
          <c:tx>
            <c:strRef>
              <c:f>RESUMEN!$D$2</c:f>
              <c:strCache>
                <c:ptCount val="1"/>
                <c:pt idx="0">
                  <c:v>GASTOS DE PERSONAL ESTIMADOS / ACTIVO PROMEDIO </c:v>
                </c:pt>
              </c:strCache>
            </c:strRef>
          </c:tx>
          <c:spPr>
            <a:solidFill>
              <a:schemeClr val="accent3"/>
            </a:solidFill>
            <a:ln>
              <a:noFill/>
            </a:ln>
            <a:effectLst/>
          </c:spPr>
          <c:invertIfNegative val="0"/>
          <c:cat>
            <c:strRef>
              <c:f>RESUMEN!$A$3:$A$27</c:f>
              <c:strCache>
                <c:ptCount val="25"/>
                <c:pt idx="0">
                  <c:v>ANDALUCIA</c:v>
                </c:pt>
                <c:pt idx="1">
                  <c:v>23 DE JULIO</c:v>
                </c:pt>
                <c:pt idx="2">
                  <c:v>CACPE BIBLIAN</c:v>
                </c:pt>
                <c:pt idx="3">
                  <c:v>COOPERATIVA DE AHORRO Y CREDITO DE LA PEQUEÑA EMPRESA DE PASTAZA LTDA.</c:v>
                </c:pt>
                <c:pt idx="4">
                  <c:v>ALIANZA DEL VALLE</c:v>
                </c:pt>
                <c:pt idx="5">
                  <c:v>RIOBAMBA</c:v>
                </c:pt>
                <c:pt idx="6">
                  <c:v>COOPROGRESO</c:v>
                </c:pt>
                <c:pt idx="7">
                  <c:v>OSCUS</c:v>
                </c:pt>
                <c:pt idx="8">
                  <c:v>29 DE OCTUBRE</c:v>
                </c:pt>
                <c:pt idx="9">
                  <c:v>ATUNTAQUI</c:v>
                </c:pt>
                <c:pt idx="10">
                  <c:v>MEGO</c:v>
                </c:pt>
                <c:pt idx="11">
                  <c:v>JUVENTUD ECUATORIANA PROGRESISTA</c:v>
                </c:pt>
                <c:pt idx="12">
                  <c:v>EL SAGRARIO</c:v>
                </c:pt>
                <c:pt idx="13">
                  <c:v>JARDIN AZUAYO</c:v>
                </c:pt>
                <c:pt idx="14">
                  <c:v>COOPERATIVA DE AHORRO Y CREDITO TULCAN LTDA.</c:v>
                </c:pt>
                <c:pt idx="15">
                  <c:v>CAMARA DE COMERCIO DE AMBATO</c:v>
                </c:pt>
                <c:pt idx="16">
                  <c:v>PABLO MUÑOZ VEGA</c:v>
                </c:pt>
                <c:pt idx="17">
                  <c:v>CACPECO</c:v>
                </c:pt>
                <c:pt idx="18">
                  <c:v>COOPERATIVA DE AHORRO Y CREDITO SAN JOSE LTDA</c:v>
                </c:pt>
                <c:pt idx="19">
                  <c:v>MUSHUC RUNA</c:v>
                </c:pt>
                <c:pt idx="20">
                  <c:v>SAN FRANCISCO</c:v>
                </c:pt>
                <c:pt idx="21">
                  <c:v>POLICIA NACIONAL</c:v>
                </c:pt>
                <c:pt idx="22">
                  <c:v>COOPERATIVA DE AHORRO Y CREDITO PILAHUIN TIO LTDA</c:v>
                </c:pt>
                <c:pt idx="23">
                  <c:v>SERVIDORES PUBLICOS DEL MINISTERIO DE EDUCACION Y CULTURA</c:v>
                </c:pt>
                <c:pt idx="24">
                  <c:v>SANTA ROSA</c:v>
                </c:pt>
              </c:strCache>
            </c:strRef>
          </c:cat>
          <c:val>
            <c:numRef>
              <c:f>RESUMEN!$D$3:$D$27</c:f>
              <c:numCache>
                <c:formatCode>_ * #.##00000_ ;_ * \-#.##00000_ ;_ * "-"??_ ;_ @_ </c:formatCode>
                <c:ptCount val="25"/>
                <c:pt idx="0">
                  <c:v>24</c:v>
                </c:pt>
                <c:pt idx="1">
                  <c:v>21</c:v>
                </c:pt>
                <c:pt idx="2">
                  <c:v>3</c:v>
                </c:pt>
                <c:pt idx="3">
                  <c:v>20</c:v>
                </c:pt>
                <c:pt idx="4">
                  <c:v>7</c:v>
                </c:pt>
                <c:pt idx="5">
                  <c:v>17</c:v>
                </c:pt>
                <c:pt idx="6">
                  <c:v>15</c:v>
                </c:pt>
                <c:pt idx="7">
                  <c:v>12</c:v>
                </c:pt>
                <c:pt idx="8">
                  <c:v>22</c:v>
                </c:pt>
                <c:pt idx="9">
                  <c:v>23</c:v>
                </c:pt>
                <c:pt idx="10">
                  <c:v>4</c:v>
                </c:pt>
                <c:pt idx="11">
                  <c:v>14</c:v>
                </c:pt>
                <c:pt idx="12">
                  <c:v>9</c:v>
                </c:pt>
                <c:pt idx="13">
                  <c:v>5</c:v>
                </c:pt>
                <c:pt idx="14">
                  <c:v>16</c:v>
                </c:pt>
                <c:pt idx="15">
                  <c:v>11</c:v>
                </c:pt>
                <c:pt idx="16">
                  <c:v>18</c:v>
                </c:pt>
                <c:pt idx="17">
                  <c:v>8</c:v>
                </c:pt>
                <c:pt idx="18">
                  <c:v>10</c:v>
                </c:pt>
                <c:pt idx="19">
                  <c:v>19</c:v>
                </c:pt>
                <c:pt idx="20">
                  <c:v>13</c:v>
                </c:pt>
                <c:pt idx="21">
                  <c:v>6</c:v>
                </c:pt>
                <c:pt idx="22">
                  <c:v>25</c:v>
                </c:pt>
                <c:pt idx="23">
                  <c:v>2</c:v>
                </c:pt>
                <c:pt idx="24">
                  <c:v>26</c:v>
                </c:pt>
              </c:numCache>
            </c:numRef>
          </c:val>
          <c:extLst>
            <c:ext xmlns:c16="http://schemas.microsoft.com/office/drawing/2014/chart" uri="{C3380CC4-5D6E-409C-BE32-E72D297353CC}">
              <c16:uniqueId val="{00000002-F949-4732-8EDD-6A86B7D727B3}"/>
            </c:ext>
          </c:extLst>
        </c:ser>
        <c:ser>
          <c:idx val="3"/>
          <c:order val="3"/>
          <c:tx>
            <c:strRef>
              <c:f>RESUMEN!$E$2</c:f>
              <c:strCache>
                <c:ptCount val="1"/>
                <c:pt idx="0">
                  <c:v>EFICIENCIA ECONOMICA  GASTO TOTAL INGRESO TOTAL</c:v>
                </c:pt>
              </c:strCache>
            </c:strRef>
          </c:tx>
          <c:spPr>
            <a:solidFill>
              <a:schemeClr val="accent4"/>
            </a:solidFill>
            <a:ln>
              <a:noFill/>
            </a:ln>
            <a:effectLst/>
          </c:spPr>
          <c:invertIfNegative val="0"/>
          <c:cat>
            <c:strRef>
              <c:f>RESUMEN!$A$3:$A$27</c:f>
              <c:strCache>
                <c:ptCount val="25"/>
                <c:pt idx="0">
                  <c:v>ANDALUCIA</c:v>
                </c:pt>
                <c:pt idx="1">
                  <c:v>23 DE JULIO</c:v>
                </c:pt>
                <c:pt idx="2">
                  <c:v>CACPE BIBLIAN</c:v>
                </c:pt>
                <c:pt idx="3">
                  <c:v>COOPERATIVA DE AHORRO Y CREDITO DE LA PEQUEÑA EMPRESA DE PASTAZA LTDA.</c:v>
                </c:pt>
                <c:pt idx="4">
                  <c:v>ALIANZA DEL VALLE</c:v>
                </c:pt>
                <c:pt idx="5">
                  <c:v>RIOBAMBA</c:v>
                </c:pt>
                <c:pt idx="6">
                  <c:v>COOPROGRESO</c:v>
                </c:pt>
                <c:pt idx="7">
                  <c:v>OSCUS</c:v>
                </c:pt>
                <c:pt idx="8">
                  <c:v>29 DE OCTUBRE</c:v>
                </c:pt>
                <c:pt idx="9">
                  <c:v>ATUNTAQUI</c:v>
                </c:pt>
                <c:pt idx="10">
                  <c:v>MEGO</c:v>
                </c:pt>
                <c:pt idx="11">
                  <c:v>JUVENTUD ECUATORIANA PROGRESISTA</c:v>
                </c:pt>
                <c:pt idx="12">
                  <c:v>EL SAGRARIO</c:v>
                </c:pt>
                <c:pt idx="13">
                  <c:v>JARDIN AZUAYO</c:v>
                </c:pt>
                <c:pt idx="14">
                  <c:v>COOPERATIVA DE AHORRO Y CREDITO TULCAN LTDA.</c:v>
                </c:pt>
                <c:pt idx="15">
                  <c:v>CAMARA DE COMERCIO DE AMBATO</c:v>
                </c:pt>
                <c:pt idx="16">
                  <c:v>PABLO MUÑOZ VEGA</c:v>
                </c:pt>
                <c:pt idx="17">
                  <c:v>CACPECO</c:v>
                </c:pt>
                <c:pt idx="18">
                  <c:v>COOPERATIVA DE AHORRO Y CREDITO SAN JOSE LTDA</c:v>
                </c:pt>
                <c:pt idx="19">
                  <c:v>MUSHUC RUNA</c:v>
                </c:pt>
                <c:pt idx="20">
                  <c:v>SAN FRANCISCO</c:v>
                </c:pt>
                <c:pt idx="21">
                  <c:v>POLICIA NACIONAL</c:v>
                </c:pt>
                <c:pt idx="22">
                  <c:v>COOPERATIVA DE AHORRO Y CREDITO PILAHUIN TIO LTDA</c:v>
                </c:pt>
                <c:pt idx="23">
                  <c:v>SERVIDORES PUBLICOS DEL MINISTERIO DE EDUCACION Y CULTURA</c:v>
                </c:pt>
                <c:pt idx="24">
                  <c:v>SANTA ROSA</c:v>
                </c:pt>
              </c:strCache>
            </c:strRef>
          </c:cat>
          <c:val>
            <c:numRef>
              <c:f>RESUMEN!$E$3:$E$27</c:f>
              <c:numCache>
                <c:formatCode>_ * #.##00000_ ;_ * \-#.##00000_ ;_ * "-"??_ ;_ @_ </c:formatCode>
                <c:ptCount val="25"/>
                <c:pt idx="0">
                  <c:v>1</c:v>
                </c:pt>
                <c:pt idx="1">
                  <c:v>19</c:v>
                </c:pt>
                <c:pt idx="2">
                  <c:v>3</c:v>
                </c:pt>
                <c:pt idx="3">
                  <c:v>2</c:v>
                </c:pt>
                <c:pt idx="4">
                  <c:v>6</c:v>
                </c:pt>
                <c:pt idx="5">
                  <c:v>23</c:v>
                </c:pt>
                <c:pt idx="6">
                  <c:v>21</c:v>
                </c:pt>
                <c:pt idx="7">
                  <c:v>18</c:v>
                </c:pt>
                <c:pt idx="8">
                  <c:v>22</c:v>
                </c:pt>
                <c:pt idx="9">
                  <c:v>9</c:v>
                </c:pt>
                <c:pt idx="10">
                  <c:v>11</c:v>
                </c:pt>
                <c:pt idx="11">
                  <c:v>12</c:v>
                </c:pt>
                <c:pt idx="12">
                  <c:v>26</c:v>
                </c:pt>
                <c:pt idx="13">
                  <c:v>14</c:v>
                </c:pt>
                <c:pt idx="14">
                  <c:v>5</c:v>
                </c:pt>
                <c:pt idx="15">
                  <c:v>17</c:v>
                </c:pt>
                <c:pt idx="16">
                  <c:v>15</c:v>
                </c:pt>
                <c:pt idx="17">
                  <c:v>10</c:v>
                </c:pt>
                <c:pt idx="18">
                  <c:v>16</c:v>
                </c:pt>
                <c:pt idx="19">
                  <c:v>7</c:v>
                </c:pt>
                <c:pt idx="20">
                  <c:v>13</c:v>
                </c:pt>
                <c:pt idx="21">
                  <c:v>25</c:v>
                </c:pt>
                <c:pt idx="22">
                  <c:v>20</c:v>
                </c:pt>
                <c:pt idx="23">
                  <c:v>4</c:v>
                </c:pt>
                <c:pt idx="24">
                  <c:v>24</c:v>
                </c:pt>
              </c:numCache>
            </c:numRef>
          </c:val>
          <c:extLst>
            <c:ext xmlns:c16="http://schemas.microsoft.com/office/drawing/2014/chart" uri="{C3380CC4-5D6E-409C-BE32-E72D297353CC}">
              <c16:uniqueId val="{00000003-F949-4732-8EDD-6A86B7D727B3}"/>
            </c:ext>
          </c:extLst>
        </c:ser>
        <c:ser>
          <c:idx val="4"/>
          <c:order val="4"/>
          <c:tx>
            <c:strRef>
              <c:f>RESUMEN!$F$2</c:f>
              <c:strCache>
                <c:ptCount val="1"/>
                <c:pt idx="0">
                  <c:v>EFICIENCIA ADMINISTRATIVA</c:v>
                </c:pt>
              </c:strCache>
            </c:strRef>
          </c:tx>
          <c:spPr>
            <a:solidFill>
              <a:schemeClr val="accent5"/>
            </a:solidFill>
            <a:ln>
              <a:noFill/>
            </a:ln>
            <a:effectLst/>
          </c:spPr>
          <c:invertIfNegative val="0"/>
          <c:cat>
            <c:strRef>
              <c:f>RESUMEN!$A$3:$A$27</c:f>
              <c:strCache>
                <c:ptCount val="25"/>
                <c:pt idx="0">
                  <c:v>ANDALUCIA</c:v>
                </c:pt>
                <c:pt idx="1">
                  <c:v>23 DE JULIO</c:v>
                </c:pt>
                <c:pt idx="2">
                  <c:v>CACPE BIBLIAN</c:v>
                </c:pt>
                <c:pt idx="3">
                  <c:v>COOPERATIVA DE AHORRO Y CREDITO DE LA PEQUEÑA EMPRESA DE PASTAZA LTDA.</c:v>
                </c:pt>
                <c:pt idx="4">
                  <c:v>ALIANZA DEL VALLE</c:v>
                </c:pt>
                <c:pt idx="5">
                  <c:v>RIOBAMBA</c:v>
                </c:pt>
                <c:pt idx="6">
                  <c:v>COOPROGRESO</c:v>
                </c:pt>
                <c:pt idx="7">
                  <c:v>OSCUS</c:v>
                </c:pt>
                <c:pt idx="8">
                  <c:v>29 DE OCTUBRE</c:v>
                </c:pt>
                <c:pt idx="9">
                  <c:v>ATUNTAQUI</c:v>
                </c:pt>
                <c:pt idx="10">
                  <c:v>MEGO</c:v>
                </c:pt>
                <c:pt idx="11">
                  <c:v>JUVENTUD ECUATORIANA PROGRESISTA</c:v>
                </c:pt>
                <c:pt idx="12">
                  <c:v>EL SAGRARIO</c:v>
                </c:pt>
                <c:pt idx="13">
                  <c:v>JARDIN AZUAYO</c:v>
                </c:pt>
                <c:pt idx="14">
                  <c:v>COOPERATIVA DE AHORRO Y CREDITO TULCAN LTDA.</c:v>
                </c:pt>
                <c:pt idx="15">
                  <c:v>CAMARA DE COMERCIO DE AMBATO</c:v>
                </c:pt>
                <c:pt idx="16">
                  <c:v>PABLO MUÑOZ VEGA</c:v>
                </c:pt>
                <c:pt idx="17">
                  <c:v>CACPECO</c:v>
                </c:pt>
                <c:pt idx="18">
                  <c:v>COOPERATIVA DE AHORRO Y CREDITO SAN JOSE LTDA</c:v>
                </c:pt>
                <c:pt idx="19">
                  <c:v>MUSHUC RUNA</c:v>
                </c:pt>
                <c:pt idx="20">
                  <c:v>SAN FRANCISCO</c:v>
                </c:pt>
                <c:pt idx="21">
                  <c:v>POLICIA NACIONAL</c:v>
                </c:pt>
                <c:pt idx="22">
                  <c:v>COOPERATIVA DE AHORRO Y CREDITO PILAHUIN TIO LTDA</c:v>
                </c:pt>
                <c:pt idx="23">
                  <c:v>SERVIDORES PUBLICOS DEL MINISTERIO DE EDUCACION Y CULTURA</c:v>
                </c:pt>
                <c:pt idx="24">
                  <c:v>SANTA ROSA</c:v>
                </c:pt>
              </c:strCache>
            </c:strRef>
          </c:cat>
          <c:val>
            <c:numRef>
              <c:f>RESUMEN!$F$3:$F$27</c:f>
              <c:numCache>
                <c:formatCode>_ * #.##00000_ ;_ * \-#.##00000_ ;_ * "-"??_ ;_ @_ </c:formatCode>
                <c:ptCount val="25"/>
                <c:pt idx="0">
                  <c:v>6</c:v>
                </c:pt>
                <c:pt idx="1">
                  <c:v>22</c:v>
                </c:pt>
                <c:pt idx="2">
                  <c:v>2</c:v>
                </c:pt>
                <c:pt idx="3">
                  <c:v>21</c:v>
                </c:pt>
                <c:pt idx="4">
                  <c:v>3</c:v>
                </c:pt>
                <c:pt idx="5">
                  <c:v>24</c:v>
                </c:pt>
                <c:pt idx="6">
                  <c:v>11</c:v>
                </c:pt>
                <c:pt idx="7">
                  <c:v>17</c:v>
                </c:pt>
                <c:pt idx="8">
                  <c:v>18</c:v>
                </c:pt>
                <c:pt idx="9">
                  <c:v>19</c:v>
                </c:pt>
                <c:pt idx="10">
                  <c:v>5</c:v>
                </c:pt>
                <c:pt idx="11">
                  <c:v>7</c:v>
                </c:pt>
                <c:pt idx="12">
                  <c:v>16</c:v>
                </c:pt>
                <c:pt idx="13">
                  <c:v>14</c:v>
                </c:pt>
                <c:pt idx="14">
                  <c:v>13</c:v>
                </c:pt>
                <c:pt idx="15">
                  <c:v>23</c:v>
                </c:pt>
                <c:pt idx="16">
                  <c:v>15</c:v>
                </c:pt>
                <c:pt idx="17">
                  <c:v>10</c:v>
                </c:pt>
                <c:pt idx="18">
                  <c:v>9</c:v>
                </c:pt>
                <c:pt idx="19">
                  <c:v>4</c:v>
                </c:pt>
                <c:pt idx="20">
                  <c:v>8</c:v>
                </c:pt>
                <c:pt idx="21">
                  <c:v>20</c:v>
                </c:pt>
                <c:pt idx="22">
                  <c:v>12</c:v>
                </c:pt>
                <c:pt idx="23">
                  <c:v>26</c:v>
                </c:pt>
                <c:pt idx="24">
                  <c:v>25</c:v>
                </c:pt>
              </c:numCache>
            </c:numRef>
          </c:val>
          <c:extLst>
            <c:ext xmlns:c16="http://schemas.microsoft.com/office/drawing/2014/chart" uri="{C3380CC4-5D6E-409C-BE32-E72D297353CC}">
              <c16:uniqueId val="{00000004-F949-4732-8EDD-6A86B7D727B3}"/>
            </c:ext>
          </c:extLst>
        </c:ser>
        <c:ser>
          <c:idx val="5"/>
          <c:order val="5"/>
          <c:tx>
            <c:strRef>
              <c:f>RESUMEN!$G$2</c:f>
              <c:strCache>
                <c:ptCount val="1"/>
                <c:pt idx="0">
                  <c:v>FORMACION DEL RECUERSO HUMANO</c:v>
                </c:pt>
              </c:strCache>
            </c:strRef>
          </c:tx>
          <c:spPr>
            <a:solidFill>
              <a:schemeClr val="accent6"/>
            </a:solidFill>
            <a:ln>
              <a:noFill/>
            </a:ln>
            <a:effectLst/>
          </c:spPr>
          <c:invertIfNegative val="0"/>
          <c:cat>
            <c:strRef>
              <c:f>RESUMEN!$A$3:$A$27</c:f>
              <c:strCache>
                <c:ptCount val="25"/>
                <c:pt idx="0">
                  <c:v>ANDALUCIA</c:v>
                </c:pt>
                <c:pt idx="1">
                  <c:v>23 DE JULIO</c:v>
                </c:pt>
                <c:pt idx="2">
                  <c:v>CACPE BIBLIAN</c:v>
                </c:pt>
                <c:pt idx="3">
                  <c:v>COOPERATIVA DE AHORRO Y CREDITO DE LA PEQUEÑA EMPRESA DE PASTAZA LTDA.</c:v>
                </c:pt>
                <c:pt idx="4">
                  <c:v>ALIANZA DEL VALLE</c:v>
                </c:pt>
                <c:pt idx="5">
                  <c:v>RIOBAMBA</c:v>
                </c:pt>
                <c:pt idx="6">
                  <c:v>COOPROGRESO</c:v>
                </c:pt>
                <c:pt idx="7">
                  <c:v>OSCUS</c:v>
                </c:pt>
                <c:pt idx="8">
                  <c:v>29 DE OCTUBRE</c:v>
                </c:pt>
                <c:pt idx="9">
                  <c:v>ATUNTAQUI</c:v>
                </c:pt>
                <c:pt idx="10">
                  <c:v>MEGO</c:v>
                </c:pt>
                <c:pt idx="11">
                  <c:v>JUVENTUD ECUATORIANA PROGRESISTA</c:v>
                </c:pt>
                <c:pt idx="12">
                  <c:v>EL SAGRARIO</c:v>
                </c:pt>
                <c:pt idx="13">
                  <c:v>JARDIN AZUAYO</c:v>
                </c:pt>
                <c:pt idx="14">
                  <c:v>COOPERATIVA DE AHORRO Y CREDITO TULCAN LTDA.</c:v>
                </c:pt>
                <c:pt idx="15">
                  <c:v>CAMARA DE COMERCIO DE AMBATO</c:v>
                </c:pt>
                <c:pt idx="16">
                  <c:v>PABLO MUÑOZ VEGA</c:v>
                </c:pt>
                <c:pt idx="17">
                  <c:v>CACPECO</c:v>
                </c:pt>
                <c:pt idx="18">
                  <c:v>COOPERATIVA DE AHORRO Y CREDITO SAN JOSE LTDA</c:v>
                </c:pt>
                <c:pt idx="19">
                  <c:v>MUSHUC RUNA</c:v>
                </c:pt>
                <c:pt idx="20">
                  <c:v>SAN FRANCISCO</c:v>
                </c:pt>
                <c:pt idx="21">
                  <c:v>POLICIA NACIONAL</c:v>
                </c:pt>
                <c:pt idx="22">
                  <c:v>COOPERATIVA DE AHORRO Y CREDITO PILAHUIN TIO LTDA</c:v>
                </c:pt>
                <c:pt idx="23">
                  <c:v>SERVIDORES PUBLICOS DEL MINISTERIO DE EDUCACION Y CULTURA</c:v>
                </c:pt>
                <c:pt idx="24">
                  <c:v>SANTA ROSA</c:v>
                </c:pt>
              </c:strCache>
            </c:strRef>
          </c:cat>
          <c:val>
            <c:numRef>
              <c:f>RESUMEN!$G$3:$G$27</c:f>
              <c:numCache>
                <c:formatCode>_ * #.##00000_ ;_ * \-#.##00000_ ;_ * "-"??_ ;_ @_ </c:formatCode>
                <c:ptCount val="25"/>
                <c:pt idx="0">
                  <c:v>1</c:v>
                </c:pt>
                <c:pt idx="1">
                  <c:v>4</c:v>
                </c:pt>
                <c:pt idx="2">
                  <c:v>10</c:v>
                </c:pt>
                <c:pt idx="3">
                  <c:v>8</c:v>
                </c:pt>
                <c:pt idx="4">
                  <c:v>13</c:v>
                </c:pt>
                <c:pt idx="5">
                  <c:v>20</c:v>
                </c:pt>
                <c:pt idx="6">
                  <c:v>5</c:v>
                </c:pt>
                <c:pt idx="7">
                  <c:v>15</c:v>
                </c:pt>
                <c:pt idx="8">
                  <c:v>14</c:v>
                </c:pt>
                <c:pt idx="9">
                  <c:v>17</c:v>
                </c:pt>
                <c:pt idx="10">
                  <c:v>11</c:v>
                </c:pt>
                <c:pt idx="11">
                  <c:v>3</c:v>
                </c:pt>
                <c:pt idx="12">
                  <c:v>24</c:v>
                </c:pt>
                <c:pt idx="13">
                  <c:v>26</c:v>
                </c:pt>
                <c:pt idx="14">
                  <c:v>18</c:v>
                </c:pt>
                <c:pt idx="15">
                  <c:v>9</c:v>
                </c:pt>
                <c:pt idx="16">
                  <c:v>23</c:v>
                </c:pt>
                <c:pt idx="17">
                  <c:v>7</c:v>
                </c:pt>
                <c:pt idx="18">
                  <c:v>21</c:v>
                </c:pt>
                <c:pt idx="19">
                  <c:v>22</c:v>
                </c:pt>
                <c:pt idx="20">
                  <c:v>19</c:v>
                </c:pt>
                <c:pt idx="21">
                  <c:v>25</c:v>
                </c:pt>
                <c:pt idx="22">
                  <c:v>16</c:v>
                </c:pt>
                <c:pt idx="23">
                  <c:v>6</c:v>
                </c:pt>
                <c:pt idx="24">
                  <c:v>2</c:v>
                </c:pt>
              </c:numCache>
            </c:numRef>
          </c:val>
          <c:extLst>
            <c:ext xmlns:c16="http://schemas.microsoft.com/office/drawing/2014/chart" uri="{C3380CC4-5D6E-409C-BE32-E72D297353CC}">
              <c16:uniqueId val="{00000005-F949-4732-8EDD-6A86B7D727B3}"/>
            </c:ext>
          </c:extLst>
        </c:ser>
        <c:ser>
          <c:idx val="6"/>
          <c:order val="6"/>
          <c:tx>
            <c:strRef>
              <c:f>RESUMEN!$H$2</c:f>
              <c:strCache>
                <c:ptCount val="1"/>
                <c:pt idx="0">
                  <c:v>Gastos operativos / Promedio de activos</c:v>
                </c:pt>
              </c:strCache>
            </c:strRef>
          </c:tx>
          <c:spPr>
            <a:solidFill>
              <a:schemeClr val="accent1">
                <a:lumMod val="60000"/>
              </a:schemeClr>
            </a:solidFill>
            <a:ln>
              <a:noFill/>
            </a:ln>
            <a:effectLst/>
          </c:spPr>
          <c:invertIfNegative val="0"/>
          <c:cat>
            <c:strRef>
              <c:f>RESUMEN!$A$3:$A$27</c:f>
              <c:strCache>
                <c:ptCount val="25"/>
                <c:pt idx="0">
                  <c:v>ANDALUCIA</c:v>
                </c:pt>
                <c:pt idx="1">
                  <c:v>23 DE JULIO</c:v>
                </c:pt>
                <c:pt idx="2">
                  <c:v>CACPE BIBLIAN</c:v>
                </c:pt>
                <c:pt idx="3">
                  <c:v>COOPERATIVA DE AHORRO Y CREDITO DE LA PEQUEÑA EMPRESA DE PASTAZA LTDA.</c:v>
                </c:pt>
                <c:pt idx="4">
                  <c:v>ALIANZA DEL VALLE</c:v>
                </c:pt>
                <c:pt idx="5">
                  <c:v>RIOBAMBA</c:v>
                </c:pt>
                <c:pt idx="6">
                  <c:v>COOPROGRESO</c:v>
                </c:pt>
                <c:pt idx="7">
                  <c:v>OSCUS</c:v>
                </c:pt>
                <c:pt idx="8">
                  <c:v>29 DE OCTUBRE</c:v>
                </c:pt>
                <c:pt idx="9">
                  <c:v>ATUNTAQUI</c:v>
                </c:pt>
                <c:pt idx="10">
                  <c:v>MEGO</c:v>
                </c:pt>
                <c:pt idx="11">
                  <c:v>JUVENTUD ECUATORIANA PROGRESISTA</c:v>
                </c:pt>
                <c:pt idx="12">
                  <c:v>EL SAGRARIO</c:v>
                </c:pt>
                <c:pt idx="13">
                  <c:v>JARDIN AZUAYO</c:v>
                </c:pt>
                <c:pt idx="14">
                  <c:v>COOPERATIVA DE AHORRO Y CREDITO TULCAN LTDA.</c:v>
                </c:pt>
                <c:pt idx="15">
                  <c:v>CAMARA DE COMERCIO DE AMBATO</c:v>
                </c:pt>
                <c:pt idx="16">
                  <c:v>PABLO MUÑOZ VEGA</c:v>
                </c:pt>
                <c:pt idx="17">
                  <c:v>CACPECO</c:v>
                </c:pt>
                <c:pt idx="18">
                  <c:v>COOPERATIVA DE AHORRO Y CREDITO SAN JOSE LTDA</c:v>
                </c:pt>
                <c:pt idx="19">
                  <c:v>MUSHUC RUNA</c:v>
                </c:pt>
                <c:pt idx="20">
                  <c:v>SAN FRANCISCO</c:v>
                </c:pt>
                <c:pt idx="21">
                  <c:v>POLICIA NACIONAL</c:v>
                </c:pt>
                <c:pt idx="22">
                  <c:v>COOPERATIVA DE AHORRO Y CREDITO PILAHUIN TIO LTDA</c:v>
                </c:pt>
                <c:pt idx="23">
                  <c:v>SERVIDORES PUBLICOS DEL MINISTERIO DE EDUCACION Y CULTURA</c:v>
                </c:pt>
                <c:pt idx="24">
                  <c:v>SANTA ROSA</c:v>
                </c:pt>
              </c:strCache>
            </c:strRef>
          </c:cat>
          <c:val>
            <c:numRef>
              <c:f>RESUMEN!$H$3:$H$27</c:f>
              <c:numCache>
                <c:formatCode>_ * #.##00000_ ;_ * \-#.##00000_ ;_ * "-"??_ ;_ @_ </c:formatCode>
                <c:ptCount val="25"/>
                <c:pt idx="0">
                  <c:v>11</c:v>
                </c:pt>
                <c:pt idx="1">
                  <c:v>14</c:v>
                </c:pt>
                <c:pt idx="2">
                  <c:v>12</c:v>
                </c:pt>
                <c:pt idx="3">
                  <c:v>24</c:v>
                </c:pt>
                <c:pt idx="4">
                  <c:v>3</c:v>
                </c:pt>
                <c:pt idx="5">
                  <c:v>7</c:v>
                </c:pt>
                <c:pt idx="6">
                  <c:v>8</c:v>
                </c:pt>
                <c:pt idx="7">
                  <c:v>5</c:v>
                </c:pt>
                <c:pt idx="8">
                  <c:v>10</c:v>
                </c:pt>
                <c:pt idx="9">
                  <c:v>25</c:v>
                </c:pt>
                <c:pt idx="10">
                  <c:v>17</c:v>
                </c:pt>
                <c:pt idx="11">
                  <c:v>21</c:v>
                </c:pt>
                <c:pt idx="12">
                  <c:v>2</c:v>
                </c:pt>
                <c:pt idx="13">
                  <c:v>16</c:v>
                </c:pt>
                <c:pt idx="14">
                  <c:v>22</c:v>
                </c:pt>
                <c:pt idx="15">
                  <c:v>4</c:v>
                </c:pt>
                <c:pt idx="16">
                  <c:v>23</c:v>
                </c:pt>
                <c:pt idx="17">
                  <c:v>18</c:v>
                </c:pt>
                <c:pt idx="18">
                  <c:v>20</c:v>
                </c:pt>
                <c:pt idx="19">
                  <c:v>13</c:v>
                </c:pt>
                <c:pt idx="20">
                  <c:v>6</c:v>
                </c:pt>
                <c:pt idx="21">
                  <c:v>9</c:v>
                </c:pt>
                <c:pt idx="22">
                  <c:v>15</c:v>
                </c:pt>
                <c:pt idx="23">
                  <c:v>19</c:v>
                </c:pt>
                <c:pt idx="24">
                  <c:v>26</c:v>
                </c:pt>
              </c:numCache>
            </c:numRef>
          </c:val>
          <c:extLst>
            <c:ext xmlns:c16="http://schemas.microsoft.com/office/drawing/2014/chart" uri="{C3380CC4-5D6E-409C-BE32-E72D297353CC}">
              <c16:uniqueId val="{00000006-F949-4732-8EDD-6A86B7D727B3}"/>
            </c:ext>
          </c:extLst>
        </c:ser>
        <c:ser>
          <c:idx val="7"/>
          <c:order val="7"/>
          <c:tx>
            <c:strRef>
              <c:f>RESUMEN!$I$2</c:f>
              <c:strCache>
                <c:ptCount val="1"/>
                <c:pt idx="0">
                  <c:v>COBERTURA DE LA CARTERA DE CREDITOS COMERCIAL PRIORITARIO POR VENCER</c:v>
                </c:pt>
              </c:strCache>
            </c:strRef>
          </c:tx>
          <c:spPr>
            <a:solidFill>
              <a:schemeClr val="accent2">
                <a:lumMod val="60000"/>
              </a:schemeClr>
            </a:solidFill>
            <a:ln>
              <a:noFill/>
            </a:ln>
            <a:effectLst/>
          </c:spPr>
          <c:invertIfNegative val="0"/>
          <c:cat>
            <c:strRef>
              <c:f>RESUMEN!$A$3:$A$27</c:f>
              <c:strCache>
                <c:ptCount val="25"/>
                <c:pt idx="0">
                  <c:v>ANDALUCIA</c:v>
                </c:pt>
                <c:pt idx="1">
                  <c:v>23 DE JULIO</c:v>
                </c:pt>
                <c:pt idx="2">
                  <c:v>CACPE BIBLIAN</c:v>
                </c:pt>
                <c:pt idx="3">
                  <c:v>COOPERATIVA DE AHORRO Y CREDITO DE LA PEQUEÑA EMPRESA DE PASTAZA LTDA.</c:v>
                </c:pt>
                <c:pt idx="4">
                  <c:v>ALIANZA DEL VALLE</c:v>
                </c:pt>
                <c:pt idx="5">
                  <c:v>RIOBAMBA</c:v>
                </c:pt>
                <c:pt idx="6">
                  <c:v>COOPROGRESO</c:v>
                </c:pt>
                <c:pt idx="7">
                  <c:v>OSCUS</c:v>
                </c:pt>
                <c:pt idx="8">
                  <c:v>29 DE OCTUBRE</c:v>
                </c:pt>
                <c:pt idx="9">
                  <c:v>ATUNTAQUI</c:v>
                </c:pt>
                <c:pt idx="10">
                  <c:v>MEGO</c:v>
                </c:pt>
                <c:pt idx="11">
                  <c:v>JUVENTUD ECUATORIANA PROGRESISTA</c:v>
                </c:pt>
                <c:pt idx="12">
                  <c:v>EL SAGRARIO</c:v>
                </c:pt>
                <c:pt idx="13">
                  <c:v>JARDIN AZUAYO</c:v>
                </c:pt>
                <c:pt idx="14">
                  <c:v>COOPERATIVA DE AHORRO Y CREDITO TULCAN LTDA.</c:v>
                </c:pt>
                <c:pt idx="15">
                  <c:v>CAMARA DE COMERCIO DE AMBATO</c:v>
                </c:pt>
                <c:pt idx="16">
                  <c:v>PABLO MUÑOZ VEGA</c:v>
                </c:pt>
                <c:pt idx="17">
                  <c:v>CACPECO</c:v>
                </c:pt>
                <c:pt idx="18">
                  <c:v>COOPERATIVA DE AHORRO Y CREDITO SAN JOSE LTDA</c:v>
                </c:pt>
                <c:pt idx="19">
                  <c:v>MUSHUC RUNA</c:v>
                </c:pt>
                <c:pt idx="20">
                  <c:v>SAN FRANCISCO</c:v>
                </c:pt>
                <c:pt idx="21">
                  <c:v>POLICIA NACIONAL</c:v>
                </c:pt>
                <c:pt idx="22">
                  <c:v>COOPERATIVA DE AHORRO Y CREDITO PILAHUIN TIO LTDA</c:v>
                </c:pt>
                <c:pt idx="23">
                  <c:v>SERVIDORES PUBLICOS DEL MINISTERIO DE EDUCACION Y CULTURA</c:v>
                </c:pt>
                <c:pt idx="24">
                  <c:v>SANTA ROSA</c:v>
                </c:pt>
              </c:strCache>
            </c:strRef>
          </c:cat>
          <c:val>
            <c:numRef>
              <c:f>RESUMEN!$I$3:$I$27</c:f>
              <c:numCache>
                <c:formatCode>_ * #.##00000_ ;_ * \-#.##00000_ ;_ * "-"??_ ;_ @_ </c:formatCode>
                <c:ptCount val="25"/>
                <c:pt idx="0">
                  <c:v>20</c:v>
                </c:pt>
                <c:pt idx="1">
                  <c:v>2</c:v>
                </c:pt>
                <c:pt idx="2">
                  <c:v>15</c:v>
                </c:pt>
                <c:pt idx="3">
                  <c:v>26</c:v>
                </c:pt>
                <c:pt idx="4">
                  <c:v>19</c:v>
                </c:pt>
                <c:pt idx="5">
                  <c:v>8</c:v>
                </c:pt>
                <c:pt idx="6">
                  <c:v>11</c:v>
                </c:pt>
                <c:pt idx="7">
                  <c:v>5</c:v>
                </c:pt>
                <c:pt idx="8">
                  <c:v>10</c:v>
                </c:pt>
                <c:pt idx="9">
                  <c:v>22</c:v>
                </c:pt>
                <c:pt idx="10">
                  <c:v>3</c:v>
                </c:pt>
                <c:pt idx="11">
                  <c:v>13</c:v>
                </c:pt>
                <c:pt idx="12">
                  <c:v>9</c:v>
                </c:pt>
                <c:pt idx="13">
                  <c:v>1</c:v>
                </c:pt>
                <c:pt idx="14">
                  <c:v>18</c:v>
                </c:pt>
                <c:pt idx="15">
                  <c:v>16</c:v>
                </c:pt>
                <c:pt idx="16">
                  <c:v>23</c:v>
                </c:pt>
                <c:pt idx="17">
                  <c:v>12</c:v>
                </c:pt>
                <c:pt idx="18">
                  <c:v>25</c:v>
                </c:pt>
                <c:pt idx="19">
                  <c:v>6</c:v>
                </c:pt>
                <c:pt idx="20">
                  <c:v>14</c:v>
                </c:pt>
                <c:pt idx="21">
                  <c:v>7</c:v>
                </c:pt>
                <c:pt idx="22">
                  <c:v>21</c:v>
                </c:pt>
                <c:pt idx="23">
                  <c:v>24</c:v>
                </c:pt>
                <c:pt idx="24">
                  <c:v>4</c:v>
                </c:pt>
              </c:numCache>
            </c:numRef>
          </c:val>
          <c:extLst>
            <c:ext xmlns:c16="http://schemas.microsoft.com/office/drawing/2014/chart" uri="{C3380CC4-5D6E-409C-BE32-E72D297353CC}">
              <c16:uniqueId val="{00000007-F949-4732-8EDD-6A86B7D727B3}"/>
            </c:ext>
          </c:extLst>
        </c:ser>
        <c:ser>
          <c:idx val="8"/>
          <c:order val="8"/>
          <c:tx>
            <c:strRef>
              <c:f>RESUMEN!$J$2</c:f>
              <c:strCache>
                <c:ptCount val="1"/>
                <c:pt idx="0">
                  <c:v>COBERTURA DE LA CARTERA DE CREDITOS DE CONSUMO PRIORITARIO POR VENCER</c:v>
                </c:pt>
              </c:strCache>
            </c:strRef>
          </c:tx>
          <c:spPr>
            <a:solidFill>
              <a:schemeClr val="accent3">
                <a:lumMod val="60000"/>
              </a:schemeClr>
            </a:solidFill>
            <a:ln>
              <a:noFill/>
            </a:ln>
            <a:effectLst/>
          </c:spPr>
          <c:invertIfNegative val="0"/>
          <c:cat>
            <c:strRef>
              <c:f>RESUMEN!$A$3:$A$27</c:f>
              <c:strCache>
                <c:ptCount val="25"/>
                <c:pt idx="0">
                  <c:v>ANDALUCIA</c:v>
                </c:pt>
                <c:pt idx="1">
                  <c:v>23 DE JULIO</c:v>
                </c:pt>
                <c:pt idx="2">
                  <c:v>CACPE BIBLIAN</c:v>
                </c:pt>
                <c:pt idx="3">
                  <c:v>COOPERATIVA DE AHORRO Y CREDITO DE LA PEQUEÑA EMPRESA DE PASTAZA LTDA.</c:v>
                </c:pt>
                <c:pt idx="4">
                  <c:v>ALIANZA DEL VALLE</c:v>
                </c:pt>
                <c:pt idx="5">
                  <c:v>RIOBAMBA</c:v>
                </c:pt>
                <c:pt idx="6">
                  <c:v>COOPROGRESO</c:v>
                </c:pt>
                <c:pt idx="7">
                  <c:v>OSCUS</c:v>
                </c:pt>
                <c:pt idx="8">
                  <c:v>29 DE OCTUBRE</c:v>
                </c:pt>
                <c:pt idx="9">
                  <c:v>ATUNTAQUI</c:v>
                </c:pt>
                <c:pt idx="10">
                  <c:v>MEGO</c:v>
                </c:pt>
                <c:pt idx="11">
                  <c:v>JUVENTUD ECUATORIANA PROGRESISTA</c:v>
                </c:pt>
                <c:pt idx="12">
                  <c:v>EL SAGRARIO</c:v>
                </c:pt>
                <c:pt idx="13">
                  <c:v>JARDIN AZUAYO</c:v>
                </c:pt>
                <c:pt idx="14">
                  <c:v>COOPERATIVA DE AHORRO Y CREDITO TULCAN LTDA.</c:v>
                </c:pt>
                <c:pt idx="15">
                  <c:v>CAMARA DE COMERCIO DE AMBATO</c:v>
                </c:pt>
                <c:pt idx="16">
                  <c:v>PABLO MUÑOZ VEGA</c:v>
                </c:pt>
                <c:pt idx="17">
                  <c:v>CACPECO</c:v>
                </c:pt>
                <c:pt idx="18">
                  <c:v>COOPERATIVA DE AHORRO Y CREDITO SAN JOSE LTDA</c:v>
                </c:pt>
                <c:pt idx="19">
                  <c:v>MUSHUC RUNA</c:v>
                </c:pt>
                <c:pt idx="20">
                  <c:v>SAN FRANCISCO</c:v>
                </c:pt>
                <c:pt idx="21">
                  <c:v>POLICIA NACIONAL</c:v>
                </c:pt>
                <c:pt idx="22">
                  <c:v>COOPERATIVA DE AHORRO Y CREDITO PILAHUIN TIO LTDA</c:v>
                </c:pt>
                <c:pt idx="23">
                  <c:v>SERVIDORES PUBLICOS DEL MINISTERIO DE EDUCACION Y CULTURA</c:v>
                </c:pt>
                <c:pt idx="24">
                  <c:v>SANTA ROSA</c:v>
                </c:pt>
              </c:strCache>
            </c:strRef>
          </c:cat>
          <c:val>
            <c:numRef>
              <c:f>RESUMEN!$J$3:$J$27</c:f>
              <c:numCache>
                <c:formatCode>_ * #.##00000_ ;_ * \-#.##00000_ ;_ * "-"??_ ;_ @_ </c:formatCode>
                <c:ptCount val="25"/>
                <c:pt idx="0">
                  <c:v>11</c:v>
                </c:pt>
                <c:pt idx="1">
                  <c:v>9</c:v>
                </c:pt>
                <c:pt idx="2">
                  <c:v>4</c:v>
                </c:pt>
                <c:pt idx="3">
                  <c:v>1</c:v>
                </c:pt>
                <c:pt idx="4">
                  <c:v>24</c:v>
                </c:pt>
                <c:pt idx="5">
                  <c:v>16</c:v>
                </c:pt>
                <c:pt idx="6">
                  <c:v>10</c:v>
                </c:pt>
                <c:pt idx="7">
                  <c:v>19</c:v>
                </c:pt>
                <c:pt idx="8">
                  <c:v>6</c:v>
                </c:pt>
                <c:pt idx="9">
                  <c:v>14</c:v>
                </c:pt>
                <c:pt idx="10">
                  <c:v>2</c:v>
                </c:pt>
                <c:pt idx="11">
                  <c:v>5</c:v>
                </c:pt>
                <c:pt idx="12">
                  <c:v>21</c:v>
                </c:pt>
                <c:pt idx="13">
                  <c:v>12</c:v>
                </c:pt>
                <c:pt idx="14">
                  <c:v>13</c:v>
                </c:pt>
                <c:pt idx="15">
                  <c:v>18</c:v>
                </c:pt>
                <c:pt idx="16">
                  <c:v>15</c:v>
                </c:pt>
                <c:pt idx="17">
                  <c:v>7</c:v>
                </c:pt>
                <c:pt idx="18">
                  <c:v>22</c:v>
                </c:pt>
                <c:pt idx="19">
                  <c:v>23</c:v>
                </c:pt>
                <c:pt idx="20">
                  <c:v>17</c:v>
                </c:pt>
                <c:pt idx="21">
                  <c:v>8</c:v>
                </c:pt>
                <c:pt idx="22">
                  <c:v>3</c:v>
                </c:pt>
                <c:pt idx="23">
                  <c:v>25</c:v>
                </c:pt>
                <c:pt idx="24">
                  <c:v>20</c:v>
                </c:pt>
              </c:numCache>
            </c:numRef>
          </c:val>
          <c:extLst>
            <c:ext xmlns:c16="http://schemas.microsoft.com/office/drawing/2014/chart" uri="{C3380CC4-5D6E-409C-BE32-E72D297353CC}">
              <c16:uniqueId val="{00000008-F949-4732-8EDD-6A86B7D727B3}"/>
            </c:ext>
          </c:extLst>
        </c:ser>
        <c:ser>
          <c:idx val="9"/>
          <c:order val="9"/>
          <c:tx>
            <c:strRef>
              <c:f>RESUMEN!$K$2</c:f>
              <c:strCache>
                <c:ptCount val="1"/>
                <c:pt idx="0">
                  <c:v>COBERTURA DE LA CARTERA DE CREDITO INMOBILIARIO POR VENCER</c:v>
                </c:pt>
              </c:strCache>
            </c:strRef>
          </c:tx>
          <c:spPr>
            <a:solidFill>
              <a:schemeClr val="accent4">
                <a:lumMod val="60000"/>
              </a:schemeClr>
            </a:solidFill>
            <a:ln>
              <a:noFill/>
            </a:ln>
            <a:effectLst/>
          </c:spPr>
          <c:invertIfNegative val="0"/>
          <c:cat>
            <c:strRef>
              <c:f>RESUMEN!$A$3:$A$27</c:f>
              <c:strCache>
                <c:ptCount val="25"/>
                <c:pt idx="0">
                  <c:v>ANDALUCIA</c:v>
                </c:pt>
                <c:pt idx="1">
                  <c:v>23 DE JULIO</c:v>
                </c:pt>
                <c:pt idx="2">
                  <c:v>CACPE BIBLIAN</c:v>
                </c:pt>
                <c:pt idx="3">
                  <c:v>COOPERATIVA DE AHORRO Y CREDITO DE LA PEQUEÑA EMPRESA DE PASTAZA LTDA.</c:v>
                </c:pt>
                <c:pt idx="4">
                  <c:v>ALIANZA DEL VALLE</c:v>
                </c:pt>
                <c:pt idx="5">
                  <c:v>RIOBAMBA</c:v>
                </c:pt>
                <c:pt idx="6">
                  <c:v>COOPROGRESO</c:v>
                </c:pt>
                <c:pt idx="7">
                  <c:v>OSCUS</c:v>
                </c:pt>
                <c:pt idx="8">
                  <c:v>29 DE OCTUBRE</c:v>
                </c:pt>
                <c:pt idx="9">
                  <c:v>ATUNTAQUI</c:v>
                </c:pt>
                <c:pt idx="10">
                  <c:v>MEGO</c:v>
                </c:pt>
                <c:pt idx="11">
                  <c:v>JUVENTUD ECUATORIANA PROGRESISTA</c:v>
                </c:pt>
                <c:pt idx="12">
                  <c:v>EL SAGRARIO</c:v>
                </c:pt>
                <c:pt idx="13">
                  <c:v>JARDIN AZUAYO</c:v>
                </c:pt>
                <c:pt idx="14">
                  <c:v>COOPERATIVA DE AHORRO Y CREDITO TULCAN LTDA.</c:v>
                </c:pt>
                <c:pt idx="15">
                  <c:v>CAMARA DE COMERCIO DE AMBATO</c:v>
                </c:pt>
                <c:pt idx="16">
                  <c:v>PABLO MUÑOZ VEGA</c:v>
                </c:pt>
                <c:pt idx="17">
                  <c:v>CACPECO</c:v>
                </c:pt>
                <c:pt idx="18">
                  <c:v>COOPERATIVA DE AHORRO Y CREDITO SAN JOSE LTDA</c:v>
                </c:pt>
                <c:pt idx="19">
                  <c:v>MUSHUC RUNA</c:v>
                </c:pt>
                <c:pt idx="20">
                  <c:v>SAN FRANCISCO</c:v>
                </c:pt>
                <c:pt idx="21">
                  <c:v>POLICIA NACIONAL</c:v>
                </c:pt>
                <c:pt idx="22">
                  <c:v>COOPERATIVA DE AHORRO Y CREDITO PILAHUIN TIO LTDA</c:v>
                </c:pt>
                <c:pt idx="23">
                  <c:v>SERVIDORES PUBLICOS DEL MINISTERIO DE EDUCACION Y CULTURA</c:v>
                </c:pt>
                <c:pt idx="24">
                  <c:v>SANTA ROSA</c:v>
                </c:pt>
              </c:strCache>
            </c:strRef>
          </c:cat>
          <c:val>
            <c:numRef>
              <c:f>RESUMEN!$K$3:$K$27</c:f>
              <c:numCache>
                <c:formatCode>_ * #.##00000_ ;_ * \-#.##00000_ ;_ * "-"??_ ;_ @_ </c:formatCode>
                <c:ptCount val="25"/>
                <c:pt idx="0">
                  <c:v>5</c:v>
                </c:pt>
                <c:pt idx="1">
                  <c:v>3</c:v>
                </c:pt>
                <c:pt idx="2">
                  <c:v>13</c:v>
                </c:pt>
                <c:pt idx="3">
                  <c:v>6</c:v>
                </c:pt>
                <c:pt idx="4">
                  <c:v>18</c:v>
                </c:pt>
                <c:pt idx="5">
                  <c:v>2</c:v>
                </c:pt>
                <c:pt idx="6">
                  <c:v>24</c:v>
                </c:pt>
                <c:pt idx="7">
                  <c:v>9</c:v>
                </c:pt>
                <c:pt idx="8">
                  <c:v>14</c:v>
                </c:pt>
                <c:pt idx="9">
                  <c:v>11</c:v>
                </c:pt>
                <c:pt idx="10">
                  <c:v>15</c:v>
                </c:pt>
                <c:pt idx="11">
                  <c:v>16</c:v>
                </c:pt>
                <c:pt idx="12">
                  <c:v>1</c:v>
                </c:pt>
                <c:pt idx="13">
                  <c:v>19</c:v>
                </c:pt>
                <c:pt idx="14">
                  <c:v>20</c:v>
                </c:pt>
                <c:pt idx="15">
                  <c:v>8</c:v>
                </c:pt>
                <c:pt idx="16">
                  <c:v>10</c:v>
                </c:pt>
                <c:pt idx="17">
                  <c:v>7</c:v>
                </c:pt>
                <c:pt idx="18">
                  <c:v>25</c:v>
                </c:pt>
                <c:pt idx="19">
                  <c:v>21</c:v>
                </c:pt>
                <c:pt idx="20">
                  <c:v>4</c:v>
                </c:pt>
                <c:pt idx="21">
                  <c:v>22</c:v>
                </c:pt>
                <c:pt idx="22">
                  <c:v>23</c:v>
                </c:pt>
                <c:pt idx="23">
                  <c:v>26</c:v>
                </c:pt>
                <c:pt idx="24">
                  <c:v>17</c:v>
                </c:pt>
              </c:numCache>
            </c:numRef>
          </c:val>
          <c:extLst>
            <c:ext xmlns:c16="http://schemas.microsoft.com/office/drawing/2014/chart" uri="{C3380CC4-5D6E-409C-BE32-E72D297353CC}">
              <c16:uniqueId val="{00000009-F949-4732-8EDD-6A86B7D727B3}"/>
            </c:ext>
          </c:extLst>
        </c:ser>
        <c:ser>
          <c:idx val="10"/>
          <c:order val="10"/>
          <c:tx>
            <c:strRef>
              <c:f>RESUMEN!$L$2</c:f>
              <c:strCache>
                <c:ptCount val="1"/>
                <c:pt idx="0">
                  <c:v>COBERTURA DE LA CARTERA DE MICROCREDITO POR VENCER</c:v>
                </c:pt>
              </c:strCache>
            </c:strRef>
          </c:tx>
          <c:spPr>
            <a:solidFill>
              <a:schemeClr val="accent5">
                <a:lumMod val="60000"/>
              </a:schemeClr>
            </a:solidFill>
            <a:ln>
              <a:noFill/>
            </a:ln>
            <a:effectLst/>
          </c:spPr>
          <c:invertIfNegative val="0"/>
          <c:cat>
            <c:strRef>
              <c:f>RESUMEN!$A$3:$A$27</c:f>
              <c:strCache>
                <c:ptCount val="25"/>
                <c:pt idx="0">
                  <c:v>ANDALUCIA</c:v>
                </c:pt>
                <c:pt idx="1">
                  <c:v>23 DE JULIO</c:v>
                </c:pt>
                <c:pt idx="2">
                  <c:v>CACPE BIBLIAN</c:v>
                </c:pt>
                <c:pt idx="3">
                  <c:v>COOPERATIVA DE AHORRO Y CREDITO DE LA PEQUEÑA EMPRESA DE PASTAZA LTDA.</c:v>
                </c:pt>
                <c:pt idx="4">
                  <c:v>ALIANZA DEL VALLE</c:v>
                </c:pt>
                <c:pt idx="5">
                  <c:v>RIOBAMBA</c:v>
                </c:pt>
                <c:pt idx="6">
                  <c:v>COOPROGRESO</c:v>
                </c:pt>
                <c:pt idx="7">
                  <c:v>OSCUS</c:v>
                </c:pt>
                <c:pt idx="8">
                  <c:v>29 DE OCTUBRE</c:v>
                </c:pt>
                <c:pt idx="9">
                  <c:v>ATUNTAQUI</c:v>
                </c:pt>
                <c:pt idx="10">
                  <c:v>MEGO</c:v>
                </c:pt>
                <c:pt idx="11">
                  <c:v>JUVENTUD ECUATORIANA PROGRESISTA</c:v>
                </c:pt>
                <c:pt idx="12">
                  <c:v>EL SAGRARIO</c:v>
                </c:pt>
                <c:pt idx="13">
                  <c:v>JARDIN AZUAYO</c:v>
                </c:pt>
                <c:pt idx="14">
                  <c:v>COOPERATIVA DE AHORRO Y CREDITO TULCAN LTDA.</c:v>
                </c:pt>
                <c:pt idx="15">
                  <c:v>CAMARA DE COMERCIO DE AMBATO</c:v>
                </c:pt>
                <c:pt idx="16">
                  <c:v>PABLO MUÑOZ VEGA</c:v>
                </c:pt>
                <c:pt idx="17">
                  <c:v>CACPECO</c:v>
                </c:pt>
                <c:pt idx="18">
                  <c:v>COOPERATIVA DE AHORRO Y CREDITO SAN JOSE LTDA</c:v>
                </c:pt>
                <c:pt idx="19">
                  <c:v>MUSHUC RUNA</c:v>
                </c:pt>
                <c:pt idx="20">
                  <c:v>SAN FRANCISCO</c:v>
                </c:pt>
                <c:pt idx="21">
                  <c:v>POLICIA NACIONAL</c:v>
                </c:pt>
                <c:pt idx="22">
                  <c:v>COOPERATIVA DE AHORRO Y CREDITO PILAHUIN TIO LTDA</c:v>
                </c:pt>
                <c:pt idx="23">
                  <c:v>SERVIDORES PUBLICOS DEL MINISTERIO DE EDUCACION Y CULTURA</c:v>
                </c:pt>
                <c:pt idx="24">
                  <c:v>SANTA ROSA</c:v>
                </c:pt>
              </c:strCache>
            </c:strRef>
          </c:cat>
          <c:val>
            <c:numRef>
              <c:f>RESUMEN!$L$3:$L$27</c:f>
              <c:numCache>
                <c:formatCode>_ * #.##00000_ ;_ * \-#.##00000_ ;_ * "-"??_ ;_ @_ </c:formatCode>
                <c:ptCount val="25"/>
                <c:pt idx="0">
                  <c:v>23</c:v>
                </c:pt>
                <c:pt idx="1">
                  <c:v>12</c:v>
                </c:pt>
                <c:pt idx="2">
                  <c:v>4</c:v>
                </c:pt>
                <c:pt idx="3">
                  <c:v>1</c:v>
                </c:pt>
                <c:pt idx="4">
                  <c:v>17</c:v>
                </c:pt>
                <c:pt idx="5">
                  <c:v>9</c:v>
                </c:pt>
                <c:pt idx="6">
                  <c:v>7</c:v>
                </c:pt>
                <c:pt idx="7">
                  <c:v>18</c:v>
                </c:pt>
                <c:pt idx="8">
                  <c:v>6</c:v>
                </c:pt>
                <c:pt idx="9">
                  <c:v>10</c:v>
                </c:pt>
                <c:pt idx="10">
                  <c:v>3</c:v>
                </c:pt>
                <c:pt idx="11">
                  <c:v>21</c:v>
                </c:pt>
                <c:pt idx="12">
                  <c:v>11</c:v>
                </c:pt>
                <c:pt idx="13">
                  <c:v>22</c:v>
                </c:pt>
                <c:pt idx="14">
                  <c:v>2</c:v>
                </c:pt>
                <c:pt idx="15">
                  <c:v>8</c:v>
                </c:pt>
                <c:pt idx="16">
                  <c:v>24</c:v>
                </c:pt>
                <c:pt idx="17">
                  <c:v>14</c:v>
                </c:pt>
                <c:pt idx="18">
                  <c:v>25</c:v>
                </c:pt>
                <c:pt idx="19">
                  <c:v>5</c:v>
                </c:pt>
                <c:pt idx="20">
                  <c:v>20</c:v>
                </c:pt>
                <c:pt idx="21">
                  <c:v>13</c:v>
                </c:pt>
                <c:pt idx="22">
                  <c:v>15</c:v>
                </c:pt>
                <c:pt idx="23">
                  <c:v>26</c:v>
                </c:pt>
                <c:pt idx="24">
                  <c:v>19</c:v>
                </c:pt>
              </c:numCache>
            </c:numRef>
          </c:val>
          <c:extLst>
            <c:ext xmlns:c16="http://schemas.microsoft.com/office/drawing/2014/chart" uri="{C3380CC4-5D6E-409C-BE32-E72D297353CC}">
              <c16:uniqueId val="{0000000A-F949-4732-8EDD-6A86B7D727B3}"/>
            </c:ext>
          </c:extLst>
        </c:ser>
        <c:ser>
          <c:idx val="11"/>
          <c:order val="11"/>
          <c:tx>
            <c:strRef>
              <c:f>RESUMEN!$M$2</c:f>
              <c:strCache>
                <c:ptCount val="1"/>
                <c:pt idx="0">
                  <c:v>COBERTURA DE LA CARTERA CREDITO PRODUCTIVO POR VENCER</c:v>
                </c:pt>
              </c:strCache>
            </c:strRef>
          </c:tx>
          <c:spPr>
            <a:solidFill>
              <a:schemeClr val="accent6">
                <a:lumMod val="60000"/>
              </a:schemeClr>
            </a:solidFill>
            <a:ln>
              <a:noFill/>
            </a:ln>
            <a:effectLst/>
          </c:spPr>
          <c:invertIfNegative val="0"/>
          <c:cat>
            <c:strRef>
              <c:f>RESUMEN!$A$3:$A$27</c:f>
              <c:strCache>
                <c:ptCount val="25"/>
                <c:pt idx="0">
                  <c:v>ANDALUCIA</c:v>
                </c:pt>
                <c:pt idx="1">
                  <c:v>23 DE JULIO</c:v>
                </c:pt>
                <c:pt idx="2">
                  <c:v>CACPE BIBLIAN</c:v>
                </c:pt>
                <c:pt idx="3">
                  <c:v>COOPERATIVA DE AHORRO Y CREDITO DE LA PEQUEÑA EMPRESA DE PASTAZA LTDA.</c:v>
                </c:pt>
                <c:pt idx="4">
                  <c:v>ALIANZA DEL VALLE</c:v>
                </c:pt>
                <c:pt idx="5">
                  <c:v>RIOBAMBA</c:v>
                </c:pt>
                <c:pt idx="6">
                  <c:v>COOPROGRESO</c:v>
                </c:pt>
                <c:pt idx="7">
                  <c:v>OSCUS</c:v>
                </c:pt>
                <c:pt idx="8">
                  <c:v>29 DE OCTUBRE</c:v>
                </c:pt>
                <c:pt idx="9">
                  <c:v>ATUNTAQUI</c:v>
                </c:pt>
                <c:pt idx="10">
                  <c:v>MEGO</c:v>
                </c:pt>
                <c:pt idx="11">
                  <c:v>JUVENTUD ECUATORIANA PROGRESISTA</c:v>
                </c:pt>
                <c:pt idx="12">
                  <c:v>EL SAGRARIO</c:v>
                </c:pt>
                <c:pt idx="13">
                  <c:v>JARDIN AZUAYO</c:v>
                </c:pt>
                <c:pt idx="14">
                  <c:v>COOPERATIVA DE AHORRO Y CREDITO TULCAN LTDA.</c:v>
                </c:pt>
                <c:pt idx="15">
                  <c:v>CAMARA DE COMERCIO DE AMBATO</c:v>
                </c:pt>
                <c:pt idx="16">
                  <c:v>PABLO MUÑOZ VEGA</c:v>
                </c:pt>
                <c:pt idx="17">
                  <c:v>CACPECO</c:v>
                </c:pt>
                <c:pt idx="18">
                  <c:v>COOPERATIVA DE AHORRO Y CREDITO SAN JOSE LTDA</c:v>
                </c:pt>
                <c:pt idx="19">
                  <c:v>MUSHUC RUNA</c:v>
                </c:pt>
                <c:pt idx="20">
                  <c:v>SAN FRANCISCO</c:v>
                </c:pt>
                <c:pt idx="21">
                  <c:v>POLICIA NACIONAL</c:v>
                </c:pt>
                <c:pt idx="22">
                  <c:v>COOPERATIVA DE AHORRO Y CREDITO PILAHUIN TIO LTDA</c:v>
                </c:pt>
                <c:pt idx="23">
                  <c:v>SERVIDORES PUBLICOS DEL MINISTERIO DE EDUCACION Y CULTURA</c:v>
                </c:pt>
                <c:pt idx="24">
                  <c:v>SANTA ROSA</c:v>
                </c:pt>
              </c:strCache>
            </c:strRef>
          </c:cat>
          <c:val>
            <c:numRef>
              <c:f>RESUMEN!$M$3:$M$27</c:f>
              <c:numCache>
                <c:formatCode>_ * #.##00000_ ;_ * \-#.##00000_ ;_ * "-"??_ ;_ @_ </c:formatCode>
                <c:ptCount val="25"/>
                <c:pt idx="0">
                  <c:v>0</c:v>
                </c:pt>
                <c:pt idx="1">
                  <c:v>1</c:v>
                </c:pt>
                <c:pt idx="2">
                  <c:v>0</c:v>
                </c:pt>
                <c:pt idx="3">
                  <c:v>0</c:v>
                </c:pt>
                <c:pt idx="4">
                  <c:v>3</c:v>
                </c:pt>
                <c:pt idx="5">
                  <c:v>0</c:v>
                </c:pt>
                <c:pt idx="6">
                  <c:v>0</c:v>
                </c:pt>
                <c:pt idx="7">
                  <c:v>0</c:v>
                </c:pt>
                <c:pt idx="8">
                  <c:v>2</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0B-F949-4732-8EDD-6A86B7D727B3}"/>
            </c:ext>
          </c:extLst>
        </c:ser>
        <c:ser>
          <c:idx val="12"/>
          <c:order val="12"/>
          <c:tx>
            <c:strRef>
              <c:f>RESUMEN!$N$2</c:f>
              <c:strCache>
                <c:ptCount val="1"/>
                <c:pt idx="0">
                  <c:v>COBERTURA DE LA CARTERA DE CREDITO COMERCIAL ORDINARIO POR VENCER</c:v>
                </c:pt>
              </c:strCache>
            </c:strRef>
          </c:tx>
          <c:spPr>
            <a:solidFill>
              <a:schemeClr val="accent1">
                <a:lumMod val="80000"/>
                <a:lumOff val="20000"/>
              </a:schemeClr>
            </a:solidFill>
            <a:ln>
              <a:noFill/>
            </a:ln>
            <a:effectLst/>
          </c:spPr>
          <c:invertIfNegative val="0"/>
          <c:cat>
            <c:strRef>
              <c:f>RESUMEN!$A$3:$A$27</c:f>
              <c:strCache>
                <c:ptCount val="25"/>
                <c:pt idx="0">
                  <c:v>ANDALUCIA</c:v>
                </c:pt>
                <c:pt idx="1">
                  <c:v>23 DE JULIO</c:v>
                </c:pt>
                <c:pt idx="2">
                  <c:v>CACPE BIBLIAN</c:v>
                </c:pt>
                <c:pt idx="3">
                  <c:v>COOPERATIVA DE AHORRO Y CREDITO DE LA PEQUEÑA EMPRESA DE PASTAZA LTDA.</c:v>
                </c:pt>
                <c:pt idx="4">
                  <c:v>ALIANZA DEL VALLE</c:v>
                </c:pt>
                <c:pt idx="5">
                  <c:v>RIOBAMBA</c:v>
                </c:pt>
                <c:pt idx="6">
                  <c:v>COOPROGRESO</c:v>
                </c:pt>
                <c:pt idx="7">
                  <c:v>OSCUS</c:v>
                </c:pt>
                <c:pt idx="8">
                  <c:v>29 DE OCTUBRE</c:v>
                </c:pt>
                <c:pt idx="9">
                  <c:v>ATUNTAQUI</c:v>
                </c:pt>
                <c:pt idx="10">
                  <c:v>MEGO</c:v>
                </c:pt>
                <c:pt idx="11">
                  <c:v>JUVENTUD ECUATORIANA PROGRESISTA</c:v>
                </c:pt>
                <c:pt idx="12">
                  <c:v>EL SAGRARIO</c:v>
                </c:pt>
                <c:pt idx="13">
                  <c:v>JARDIN AZUAYO</c:v>
                </c:pt>
                <c:pt idx="14">
                  <c:v>COOPERATIVA DE AHORRO Y CREDITO TULCAN LTDA.</c:v>
                </c:pt>
                <c:pt idx="15">
                  <c:v>CAMARA DE COMERCIO DE AMBATO</c:v>
                </c:pt>
                <c:pt idx="16">
                  <c:v>PABLO MUÑOZ VEGA</c:v>
                </c:pt>
                <c:pt idx="17">
                  <c:v>CACPECO</c:v>
                </c:pt>
                <c:pt idx="18">
                  <c:v>COOPERATIVA DE AHORRO Y CREDITO SAN JOSE LTDA</c:v>
                </c:pt>
                <c:pt idx="19">
                  <c:v>MUSHUC RUNA</c:v>
                </c:pt>
                <c:pt idx="20">
                  <c:v>SAN FRANCISCO</c:v>
                </c:pt>
                <c:pt idx="21">
                  <c:v>POLICIA NACIONAL</c:v>
                </c:pt>
                <c:pt idx="22">
                  <c:v>COOPERATIVA DE AHORRO Y CREDITO PILAHUIN TIO LTDA</c:v>
                </c:pt>
                <c:pt idx="23">
                  <c:v>SERVIDORES PUBLICOS DEL MINISTERIO DE EDUCACION Y CULTURA</c:v>
                </c:pt>
                <c:pt idx="24">
                  <c:v>SANTA ROSA</c:v>
                </c:pt>
              </c:strCache>
            </c:strRef>
          </c:cat>
          <c:val>
            <c:numRef>
              <c:f>RESUMEN!$N$3:$N$27</c:f>
              <c:numCache>
                <c:formatCode>_ * #.##00000_ ;_ * \-#.##00000_ ;_ * "-"??_ ;_ @_ </c:formatCode>
                <c:ptCount val="25"/>
                <c:pt idx="0">
                  <c:v>0</c:v>
                </c:pt>
                <c:pt idx="1">
                  <c:v>0</c:v>
                </c:pt>
                <c:pt idx="2">
                  <c:v>0</c:v>
                </c:pt>
                <c:pt idx="3">
                  <c:v>0</c:v>
                </c:pt>
                <c:pt idx="4">
                  <c:v>0</c:v>
                </c:pt>
                <c:pt idx="5">
                  <c:v>0</c:v>
                </c:pt>
                <c:pt idx="6">
                  <c:v>0</c:v>
                </c:pt>
                <c:pt idx="7">
                  <c:v>0</c:v>
                </c:pt>
                <c:pt idx="8">
                  <c:v>1</c:v>
                </c:pt>
                <c:pt idx="9">
                  <c:v>2</c:v>
                </c:pt>
                <c:pt idx="10">
                  <c:v>0</c:v>
                </c:pt>
                <c:pt idx="11">
                  <c:v>0</c:v>
                </c:pt>
                <c:pt idx="12">
                  <c:v>0</c:v>
                </c:pt>
                <c:pt idx="13">
                  <c:v>0</c:v>
                </c:pt>
                <c:pt idx="14">
                  <c:v>0</c:v>
                </c:pt>
                <c:pt idx="15">
                  <c:v>0</c:v>
                </c:pt>
                <c:pt idx="16">
                  <c:v>3</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0C-F949-4732-8EDD-6A86B7D727B3}"/>
            </c:ext>
          </c:extLst>
        </c:ser>
        <c:ser>
          <c:idx val="13"/>
          <c:order val="13"/>
          <c:tx>
            <c:strRef>
              <c:f>RESUMEN!$O$2</c:f>
              <c:strCache>
                <c:ptCount val="1"/>
                <c:pt idx="0">
                  <c:v>COBERTURA DE LA CARTERA DE CONSUMO ORDINARIO POR VENCER</c:v>
                </c:pt>
              </c:strCache>
            </c:strRef>
          </c:tx>
          <c:spPr>
            <a:solidFill>
              <a:schemeClr val="accent2">
                <a:lumMod val="80000"/>
                <a:lumOff val="20000"/>
              </a:schemeClr>
            </a:solidFill>
            <a:ln>
              <a:noFill/>
            </a:ln>
            <a:effectLst/>
          </c:spPr>
          <c:invertIfNegative val="0"/>
          <c:cat>
            <c:strRef>
              <c:f>RESUMEN!$A$3:$A$27</c:f>
              <c:strCache>
                <c:ptCount val="25"/>
                <c:pt idx="0">
                  <c:v>ANDALUCIA</c:v>
                </c:pt>
                <c:pt idx="1">
                  <c:v>23 DE JULIO</c:v>
                </c:pt>
                <c:pt idx="2">
                  <c:v>CACPE BIBLIAN</c:v>
                </c:pt>
                <c:pt idx="3">
                  <c:v>COOPERATIVA DE AHORRO Y CREDITO DE LA PEQUEÑA EMPRESA DE PASTAZA LTDA.</c:v>
                </c:pt>
                <c:pt idx="4">
                  <c:v>ALIANZA DEL VALLE</c:v>
                </c:pt>
                <c:pt idx="5">
                  <c:v>RIOBAMBA</c:v>
                </c:pt>
                <c:pt idx="6">
                  <c:v>COOPROGRESO</c:v>
                </c:pt>
                <c:pt idx="7">
                  <c:v>OSCUS</c:v>
                </c:pt>
                <c:pt idx="8">
                  <c:v>29 DE OCTUBRE</c:v>
                </c:pt>
                <c:pt idx="9">
                  <c:v>ATUNTAQUI</c:v>
                </c:pt>
                <c:pt idx="10">
                  <c:v>MEGO</c:v>
                </c:pt>
                <c:pt idx="11">
                  <c:v>JUVENTUD ECUATORIANA PROGRESISTA</c:v>
                </c:pt>
                <c:pt idx="12">
                  <c:v>EL SAGRARIO</c:v>
                </c:pt>
                <c:pt idx="13">
                  <c:v>JARDIN AZUAYO</c:v>
                </c:pt>
                <c:pt idx="14">
                  <c:v>COOPERATIVA DE AHORRO Y CREDITO TULCAN LTDA.</c:v>
                </c:pt>
                <c:pt idx="15">
                  <c:v>CAMARA DE COMERCIO DE AMBATO</c:v>
                </c:pt>
                <c:pt idx="16">
                  <c:v>PABLO MUÑOZ VEGA</c:v>
                </c:pt>
                <c:pt idx="17">
                  <c:v>CACPECO</c:v>
                </c:pt>
                <c:pt idx="18">
                  <c:v>COOPERATIVA DE AHORRO Y CREDITO SAN JOSE LTDA</c:v>
                </c:pt>
                <c:pt idx="19">
                  <c:v>MUSHUC RUNA</c:v>
                </c:pt>
                <c:pt idx="20">
                  <c:v>SAN FRANCISCO</c:v>
                </c:pt>
                <c:pt idx="21">
                  <c:v>POLICIA NACIONAL</c:v>
                </c:pt>
                <c:pt idx="22">
                  <c:v>COOPERATIVA DE AHORRO Y CREDITO PILAHUIN TIO LTDA</c:v>
                </c:pt>
                <c:pt idx="23">
                  <c:v>SERVIDORES PUBLICOS DEL MINISTERIO DE EDUCACION Y CULTURA</c:v>
                </c:pt>
                <c:pt idx="24">
                  <c:v>SANTA ROSA</c:v>
                </c:pt>
              </c:strCache>
            </c:strRef>
          </c:cat>
          <c:val>
            <c:numRef>
              <c:f>RESUMEN!$O$3:$O$27</c:f>
              <c:numCache>
                <c:formatCode>_ * #.##00000_ ;_ * \-#.##00000_ ;_ * "-"??_ ;_ @_ </c:formatCode>
                <c:ptCount val="25"/>
                <c:pt idx="0">
                  <c:v>4</c:v>
                </c:pt>
                <c:pt idx="1">
                  <c:v>1</c:v>
                </c:pt>
                <c:pt idx="2">
                  <c:v>6</c:v>
                </c:pt>
                <c:pt idx="3">
                  <c:v>9</c:v>
                </c:pt>
                <c:pt idx="4">
                  <c:v>3</c:v>
                </c:pt>
                <c:pt idx="5">
                  <c:v>0</c:v>
                </c:pt>
                <c:pt idx="6">
                  <c:v>13</c:v>
                </c:pt>
                <c:pt idx="7">
                  <c:v>0</c:v>
                </c:pt>
                <c:pt idx="8">
                  <c:v>2</c:v>
                </c:pt>
                <c:pt idx="9">
                  <c:v>5</c:v>
                </c:pt>
                <c:pt idx="10">
                  <c:v>0</c:v>
                </c:pt>
                <c:pt idx="11">
                  <c:v>0</c:v>
                </c:pt>
                <c:pt idx="12">
                  <c:v>14</c:v>
                </c:pt>
                <c:pt idx="13">
                  <c:v>0</c:v>
                </c:pt>
                <c:pt idx="14">
                  <c:v>12</c:v>
                </c:pt>
                <c:pt idx="15">
                  <c:v>8</c:v>
                </c:pt>
                <c:pt idx="16">
                  <c:v>0</c:v>
                </c:pt>
                <c:pt idx="17">
                  <c:v>7</c:v>
                </c:pt>
                <c:pt idx="18">
                  <c:v>11</c:v>
                </c:pt>
                <c:pt idx="19">
                  <c:v>0</c:v>
                </c:pt>
                <c:pt idx="20">
                  <c:v>0</c:v>
                </c:pt>
                <c:pt idx="21">
                  <c:v>0</c:v>
                </c:pt>
                <c:pt idx="22">
                  <c:v>10</c:v>
                </c:pt>
                <c:pt idx="23">
                  <c:v>0</c:v>
                </c:pt>
                <c:pt idx="24">
                  <c:v>0</c:v>
                </c:pt>
              </c:numCache>
            </c:numRef>
          </c:val>
          <c:extLst>
            <c:ext xmlns:c16="http://schemas.microsoft.com/office/drawing/2014/chart" uri="{C3380CC4-5D6E-409C-BE32-E72D297353CC}">
              <c16:uniqueId val="{0000000D-F949-4732-8EDD-6A86B7D727B3}"/>
            </c:ext>
          </c:extLst>
        </c:ser>
        <c:ser>
          <c:idx val="14"/>
          <c:order val="14"/>
          <c:tx>
            <c:strRef>
              <c:f>RESUMEN!$P$2</c:f>
              <c:strCache>
                <c:ptCount val="1"/>
                <c:pt idx="0">
                  <c:v>CARTERAS DE CRÉDITOS  REFINANCIADAS</c:v>
                </c:pt>
              </c:strCache>
            </c:strRef>
          </c:tx>
          <c:spPr>
            <a:solidFill>
              <a:schemeClr val="accent3">
                <a:lumMod val="80000"/>
                <a:lumOff val="20000"/>
              </a:schemeClr>
            </a:solidFill>
            <a:ln>
              <a:noFill/>
            </a:ln>
            <a:effectLst/>
          </c:spPr>
          <c:invertIfNegative val="0"/>
          <c:cat>
            <c:strRef>
              <c:f>RESUMEN!$A$3:$A$27</c:f>
              <c:strCache>
                <c:ptCount val="25"/>
                <c:pt idx="0">
                  <c:v>ANDALUCIA</c:v>
                </c:pt>
                <c:pt idx="1">
                  <c:v>23 DE JULIO</c:v>
                </c:pt>
                <c:pt idx="2">
                  <c:v>CACPE BIBLIAN</c:v>
                </c:pt>
                <c:pt idx="3">
                  <c:v>COOPERATIVA DE AHORRO Y CREDITO DE LA PEQUEÑA EMPRESA DE PASTAZA LTDA.</c:v>
                </c:pt>
                <c:pt idx="4">
                  <c:v>ALIANZA DEL VALLE</c:v>
                </c:pt>
                <c:pt idx="5">
                  <c:v>RIOBAMBA</c:v>
                </c:pt>
                <c:pt idx="6">
                  <c:v>COOPROGRESO</c:v>
                </c:pt>
                <c:pt idx="7">
                  <c:v>OSCUS</c:v>
                </c:pt>
                <c:pt idx="8">
                  <c:v>29 DE OCTUBRE</c:v>
                </c:pt>
                <c:pt idx="9">
                  <c:v>ATUNTAQUI</c:v>
                </c:pt>
                <c:pt idx="10">
                  <c:v>MEGO</c:v>
                </c:pt>
                <c:pt idx="11">
                  <c:v>JUVENTUD ECUATORIANA PROGRESISTA</c:v>
                </c:pt>
                <c:pt idx="12">
                  <c:v>EL SAGRARIO</c:v>
                </c:pt>
                <c:pt idx="13">
                  <c:v>JARDIN AZUAYO</c:v>
                </c:pt>
                <c:pt idx="14">
                  <c:v>COOPERATIVA DE AHORRO Y CREDITO TULCAN LTDA.</c:v>
                </c:pt>
                <c:pt idx="15">
                  <c:v>CAMARA DE COMERCIO DE AMBATO</c:v>
                </c:pt>
                <c:pt idx="16">
                  <c:v>PABLO MUÑOZ VEGA</c:v>
                </c:pt>
                <c:pt idx="17">
                  <c:v>CACPECO</c:v>
                </c:pt>
                <c:pt idx="18">
                  <c:v>COOPERATIVA DE AHORRO Y CREDITO SAN JOSE LTDA</c:v>
                </c:pt>
                <c:pt idx="19">
                  <c:v>MUSHUC RUNA</c:v>
                </c:pt>
                <c:pt idx="20">
                  <c:v>SAN FRANCISCO</c:v>
                </c:pt>
                <c:pt idx="21">
                  <c:v>POLICIA NACIONAL</c:v>
                </c:pt>
                <c:pt idx="22">
                  <c:v>COOPERATIVA DE AHORRO Y CREDITO PILAHUIN TIO LTDA</c:v>
                </c:pt>
                <c:pt idx="23">
                  <c:v>SERVIDORES PUBLICOS DEL MINISTERIO DE EDUCACION Y CULTURA</c:v>
                </c:pt>
                <c:pt idx="24">
                  <c:v>SANTA ROSA</c:v>
                </c:pt>
              </c:strCache>
            </c:strRef>
          </c:cat>
          <c:val>
            <c:numRef>
              <c:f>RESUMEN!$P$3:$P$27</c:f>
              <c:numCache>
                <c:formatCode>_ * #.##00000_ ;_ * \-#.##00000_ ;_ * "-"??_ ;_ @_ </c:formatCode>
                <c:ptCount val="25"/>
                <c:pt idx="1">
                  <c:v>1</c:v>
                </c:pt>
                <c:pt idx="2">
                  <c:v>11</c:v>
                </c:pt>
                <c:pt idx="4">
                  <c:v>10</c:v>
                </c:pt>
                <c:pt idx="5">
                  <c:v>6</c:v>
                </c:pt>
                <c:pt idx="8">
                  <c:v>3</c:v>
                </c:pt>
                <c:pt idx="11">
                  <c:v>12</c:v>
                </c:pt>
                <c:pt idx="15">
                  <c:v>8</c:v>
                </c:pt>
                <c:pt idx="16">
                  <c:v>9</c:v>
                </c:pt>
                <c:pt idx="17">
                  <c:v>0</c:v>
                </c:pt>
                <c:pt idx="19">
                  <c:v>7</c:v>
                </c:pt>
                <c:pt idx="20">
                  <c:v>4</c:v>
                </c:pt>
                <c:pt idx="21">
                  <c:v>5</c:v>
                </c:pt>
              </c:numCache>
            </c:numRef>
          </c:val>
          <c:extLst>
            <c:ext xmlns:c16="http://schemas.microsoft.com/office/drawing/2014/chart" uri="{C3380CC4-5D6E-409C-BE32-E72D297353CC}">
              <c16:uniqueId val="{0000000E-F949-4732-8EDD-6A86B7D727B3}"/>
            </c:ext>
          </c:extLst>
        </c:ser>
        <c:ser>
          <c:idx val="15"/>
          <c:order val="15"/>
          <c:tx>
            <c:strRef>
              <c:f>RESUMEN!$Q$2</c:f>
              <c:strCache>
                <c:ptCount val="1"/>
                <c:pt idx="0">
                  <c:v>CARTERAS DE CRÉDITOS  REESTRUCTURADAS</c:v>
                </c:pt>
              </c:strCache>
            </c:strRef>
          </c:tx>
          <c:spPr>
            <a:solidFill>
              <a:schemeClr val="accent4">
                <a:lumMod val="80000"/>
                <a:lumOff val="20000"/>
              </a:schemeClr>
            </a:solidFill>
            <a:ln>
              <a:noFill/>
            </a:ln>
            <a:effectLst/>
          </c:spPr>
          <c:invertIfNegative val="0"/>
          <c:cat>
            <c:strRef>
              <c:f>RESUMEN!$A$3:$A$27</c:f>
              <c:strCache>
                <c:ptCount val="25"/>
                <c:pt idx="0">
                  <c:v>ANDALUCIA</c:v>
                </c:pt>
                <c:pt idx="1">
                  <c:v>23 DE JULIO</c:v>
                </c:pt>
                <c:pt idx="2">
                  <c:v>CACPE BIBLIAN</c:v>
                </c:pt>
                <c:pt idx="3">
                  <c:v>COOPERATIVA DE AHORRO Y CREDITO DE LA PEQUEÑA EMPRESA DE PASTAZA LTDA.</c:v>
                </c:pt>
                <c:pt idx="4">
                  <c:v>ALIANZA DEL VALLE</c:v>
                </c:pt>
                <c:pt idx="5">
                  <c:v>RIOBAMBA</c:v>
                </c:pt>
                <c:pt idx="6">
                  <c:v>COOPROGRESO</c:v>
                </c:pt>
                <c:pt idx="7">
                  <c:v>OSCUS</c:v>
                </c:pt>
                <c:pt idx="8">
                  <c:v>29 DE OCTUBRE</c:v>
                </c:pt>
                <c:pt idx="9">
                  <c:v>ATUNTAQUI</c:v>
                </c:pt>
                <c:pt idx="10">
                  <c:v>MEGO</c:v>
                </c:pt>
                <c:pt idx="11">
                  <c:v>JUVENTUD ECUATORIANA PROGRESISTA</c:v>
                </c:pt>
                <c:pt idx="12">
                  <c:v>EL SAGRARIO</c:v>
                </c:pt>
                <c:pt idx="13">
                  <c:v>JARDIN AZUAYO</c:v>
                </c:pt>
                <c:pt idx="14">
                  <c:v>COOPERATIVA DE AHORRO Y CREDITO TULCAN LTDA.</c:v>
                </c:pt>
                <c:pt idx="15">
                  <c:v>CAMARA DE COMERCIO DE AMBATO</c:v>
                </c:pt>
                <c:pt idx="16">
                  <c:v>PABLO MUÑOZ VEGA</c:v>
                </c:pt>
                <c:pt idx="17">
                  <c:v>CACPECO</c:v>
                </c:pt>
                <c:pt idx="18">
                  <c:v>COOPERATIVA DE AHORRO Y CREDITO SAN JOSE LTDA</c:v>
                </c:pt>
                <c:pt idx="19">
                  <c:v>MUSHUC RUNA</c:v>
                </c:pt>
                <c:pt idx="20">
                  <c:v>SAN FRANCISCO</c:v>
                </c:pt>
                <c:pt idx="21">
                  <c:v>POLICIA NACIONAL</c:v>
                </c:pt>
                <c:pt idx="22">
                  <c:v>COOPERATIVA DE AHORRO Y CREDITO PILAHUIN TIO LTDA</c:v>
                </c:pt>
                <c:pt idx="23">
                  <c:v>SERVIDORES PUBLICOS DEL MINISTERIO DE EDUCACION Y CULTURA</c:v>
                </c:pt>
                <c:pt idx="24">
                  <c:v>SANTA ROSA</c:v>
                </c:pt>
              </c:strCache>
            </c:strRef>
          </c:cat>
          <c:val>
            <c:numRef>
              <c:f>RESUMEN!$Q$3:$Q$27</c:f>
              <c:numCache>
                <c:formatCode>_ * #.##00000_ ;_ * \-#.##00000_ ;_ * "-"??_ ;_ @_ </c:formatCode>
                <c:ptCount val="25"/>
                <c:pt idx="0">
                  <c:v>4</c:v>
                </c:pt>
                <c:pt idx="1">
                  <c:v>1</c:v>
                </c:pt>
                <c:pt idx="2">
                  <c:v>6</c:v>
                </c:pt>
                <c:pt idx="3">
                  <c:v>9</c:v>
                </c:pt>
                <c:pt idx="4">
                  <c:v>3</c:v>
                </c:pt>
                <c:pt idx="5">
                  <c:v>0</c:v>
                </c:pt>
                <c:pt idx="6">
                  <c:v>0</c:v>
                </c:pt>
                <c:pt idx="7">
                  <c:v>0</c:v>
                </c:pt>
                <c:pt idx="8">
                  <c:v>2</c:v>
                </c:pt>
                <c:pt idx="9">
                  <c:v>5</c:v>
                </c:pt>
                <c:pt idx="10">
                  <c:v>0</c:v>
                </c:pt>
                <c:pt idx="11">
                  <c:v>0</c:v>
                </c:pt>
                <c:pt idx="12">
                  <c:v>0</c:v>
                </c:pt>
                <c:pt idx="13">
                  <c:v>0</c:v>
                </c:pt>
                <c:pt idx="14">
                  <c:v>12</c:v>
                </c:pt>
                <c:pt idx="15">
                  <c:v>8</c:v>
                </c:pt>
                <c:pt idx="16">
                  <c:v>0</c:v>
                </c:pt>
                <c:pt idx="17">
                  <c:v>7</c:v>
                </c:pt>
                <c:pt idx="18">
                  <c:v>11</c:v>
                </c:pt>
                <c:pt idx="19">
                  <c:v>0</c:v>
                </c:pt>
                <c:pt idx="20">
                  <c:v>0</c:v>
                </c:pt>
                <c:pt idx="21">
                  <c:v>0</c:v>
                </c:pt>
                <c:pt idx="22">
                  <c:v>10</c:v>
                </c:pt>
                <c:pt idx="23">
                  <c:v>26</c:v>
                </c:pt>
                <c:pt idx="24">
                  <c:v>25</c:v>
                </c:pt>
              </c:numCache>
            </c:numRef>
          </c:val>
          <c:extLst>
            <c:ext xmlns:c16="http://schemas.microsoft.com/office/drawing/2014/chart" uri="{C3380CC4-5D6E-409C-BE32-E72D297353CC}">
              <c16:uniqueId val="{0000000F-F949-4732-8EDD-6A86B7D727B3}"/>
            </c:ext>
          </c:extLst>
        </c:ser>
        <c:ser>
          <c:idx val="16"/>
          <c:order val="16"/>
          <c:tx>
            <c:strRef>
              <c:f>RESUMEN!$R$2</c:f>
              <c:strCache>
                <c:ptCount val="1"/>
                <c:pt idx="0">
                  <c:v>CARTERA POR VENCER TOTAL</c:v>
                </c:pt>
              </c:strCache>
            </c:strRef>
          </c:tx>
          <c:spPr>
            <a:solidFill>
              <a:schemeClr val="accent5">
                <a:lumMod val="80000"/>
                <a:lumOff val="20000"/>
              </a:schemeClr>
            </a:solidFill>
            <a:ln>
              <a:noFill/>
            </a:ln>
            <a:effectLst/>
          </c:spPr>
          <c:invertIfNegative val="0"/>
          <c:cat>
            <c:strRef>
              <c:f>RESUMEN!$A$3:$A$27</c:f>
              <c:strCache>
                <c:ptCount val="25"/>
                <c:pt idx="0">
                  <c:v>ANDALUCIA</c:v>
                </c:pt>
                <c:pt idx="1">
                  <c:v>23 DE JULIO</c:v>
                </c:pt>
                <c:pt idx="2">
                  <c:v>CACPE BIBLIAN</c:v>
                </c:pt>
                <c:pt idx="3">
                  <c:v>COOPERATIVA DE AHORRO Y CREDITO DE LA PEQUEÑA EMPRESA DE PASTAZA LTDA.</c:v>
                </c:pt>
                <c:pt idx="4">
                  <c:v>ALIANZA DEL VALLE</c:v>
                </c:pt>
                <c:pt idx="5">
                  <c:v>RIOBAMBA</c:v>
                </c:pt>
                <c:pt idx="6">
                  <c:v>COOPROGRESO</c:v>
                </c:pt>
                <c:pt idx="7">
                  <c:v>OSCUS</c:v>
                </c:pt>
                <c:pt idx="8">
                  <c:v>29 DE OCTUBRE</c:v>
                </c:pt>
                <c:pt idx="9">
                  <c:v>ATUNTAQUI</c:v>
                </c:pt>
                <c:pt idx="10">
                  <c:v>MEGO</c:v>
                </c:pt>
                <c:pt idx="11">
                  <c:v>JUVENTUD ECUATORIANA PROGRESISTA</c:v>
                </c:pt>
                <c:pt idx="12">
                  <c:v>EL SAGRARIO</c:v>
                </c:pt>
                <c:pt idx="13">
                  <c:v>JARDIN AZUAYO</c:v>
                </c:pt>
                <c:pt idx="14">
                  <c:v>COOPERATIVA DE AHORRO Y CREDITO TULCAN LTDA.</c:v>
                </c:pt>
                <c:pt idx="15">
                  <c:v>CAMARA DE COMERCIO DE AMBATO</c:v>
                </c:pt>
                <c:pt idx="16">
                  <c:v>PABLO MUÑOZ VEGA</c:v>
                </c:pt>
                <c:pt idx="17">
                  <c:v>CACPECO</c:v>
                </c:pt>
                <c:pt idx="18">
                  <c:v>COOPERATIVA DE AHORRO Y CREDITO SAN JOSE LTDA</c:v>
                </c:pt>
                <c:pt idx="19">
                  <c:v>MUSHUC RUNA</c:v>
                </c:pt>
                <c:pt idx="20">
                  <c:v>SAN FRANCISCO</c:v>
                </c:pt>
                <c:pt idx="21">
                  <c:v>POLICIA NACIONAL</c:v>
                </c:pt>
                <c:pt idx="22">
                  <c:v>COOPERATIVA DE AHORRO Y CREDITO PILAHUIN TIO LTDA</c:v>
                </c:pt>
                <c:pt idx="23">
                  <c:v>SERVIDORES PUBLICOS DEL MINISTERIO DE EDUCACION Y CULTURA</c:v>
                </c:pt>
                <c:pt idx="24">
                  <c:v>SANTA ROSA</c:v>
                </c:pt>
              </c:strCache>
            </c:strRef>
          </c:cat>
          <c:val>
            <c:numRef>
              <c:f>RESUMEN!$R$3:$R$27</c:f>
              <c:numCache>
                <c:formatCode>_ * #.##00000_ ;_ * \-#.##00000_ ;_ * "-"??_ ;_ @_ </c:formatCode>
                <c:ptCount val="25"/>
                <c:pt idx="0">
                  <c:v>22</c:v>
                </c:pt>
                <c:pt idx="1">
                  <c:v>17</c:v>
                </c:pt>
                <c:pt idx="2">
                  <c:v>7</c:v>
                </c:pt>
                <c:pt idx="3">
                  <c:v>6</c:v>
                </c:pt>
                <c:pt idx="4">
                  <c:v>26</c:v>
                </c:pt>
                <c:pt idx="5">
                  <c:v>10</c:v>
                </c:pt>
                <c:pt idx="6">
                  <c:v>11</c:v>
                </c:pt>
                <c:pt idx="7">
                  <c:v>15</c:v>
                </c:pt>
                <c:pt idx="8">
                  <c:v>9</c:v>
                </c:pt>
                <c:pt idx="9">
                  <c:v>14</c:v>
                </c:pt>
                <c:pt idx="10">
                  <c:v>21</c:v>
                </c:pt>
                <c:pt idx="11">
                  <c:v>12</c:v>
                </c:pt>
                <c:pt idx="12">
                  <c:v>2</c:v>
                </c:pt>
                <c:pt idx="13">
                  <c:v>1</c:v>
                </c:pt>
                <c:pt idx="14">
                  <c:v>20</c:v>
                </c:pt>
                <c:pt idx="15">
                  <c:v>24</c:v>
                </c:pt>
                <c:pt idx="16">
                  <c:v>25</c:v>
                </c:pt>
                <c:pt idx="17">
                  <c:v>4</c:v>
                </c:pt>
                <c:pt idx="18">
                  <c:v>16</c:v>
                </c:pt>
                <c:pt idx="19">
                  <c:v>13</c:v>
                </c:pt>
                <c:pt idx="20">
                  <c:v>23</c:v>
                </c:pt>
                <c:pt idx="21">
                  <c:v>18</c:v>
                </c:pt>
                <c:pt idx="22">
                  <c:v>3</c:v>
                </c:pt>
                <c:pt idx="23">
                  <c:v>5</c:v>
                </c:pt>
                <c:pt idx="24">
                  <c:v>19</c:v>
                </c:pt>
              </c:numCache>
            </c:numRef>
          </c:val>
          <c:extLst>
            <c:ext xmlns:c16="http://schemas.microsoft.com/office/drawing/2014/chart" uri="{C3380CC4-5D6E-409C-BE32-E72D297353CC}">
              <c16:uniqueId val="{00000010-F949-4732-8EDD-6A86B7D727B3}"/>
            </c:ext>
          </c:extLst>
        </c:ser>
        <c:ser>
          <c:idx val="17"/>
          <c:order val="17"/>
          <c:tx>
            <c:strRef>
              <c:f>RESUMEN!$S$2</c:f>
              <c:strCache>
                <c:ptCount val="1"/>
                <c:pt idx="0">
                  <c:v>1. Ingreso neto de préstamos / Promedio neto de la cartera de préstamos</c:v>
                </c:pt>
              </c:strCache>
            </c:strRef>
          </c:tx>
          <c:spPr>
            <a:solidFill>
              <a:schemeClr val="accent6">
                <a:lumMod val="80000"/>
                <a:lumOff val="20000"/>
              </a:schemeClr>
            </a:solidFill>
            <a:ln>
              <a:noFill/>
            </a:ln>
            <a:effectLst/>
          </c:spPr>
          <c:invertIfNegative val="0"/>
          <c:cat>
            <c:strRef>
              <c:f>RESUMEN!$A$3:$A$27</c:f>
              <c:strCache>
                <c:ptCount val="25"/>
                <c:pt idx="0">
                  <c:v>ANDALUCIA</c:v>
                </c:pt>
                <c:pt idx="1">
                  <c:v>23 DE JULIO</c:v>
                </c:pt>
                <c:pt idx="2">
                  <c:v>CACPE BIBLIAN</c:v>
                </c:pt>
                <c:pt idx="3">
                  <c:v>COOPERATIVA DE AHORRO Y CREDITO DE LA PEQUEÑA EMPRESA DE PASTAZA LTDA.</c:v>
                </c:pt>
                <c:pt idx="4">
                  <c:v>ALIANZA DEL VALLE</c:v>
                </c:pt>
                <c:pt idx="5">
                  <c:v>RIOBAMBA</c:v>
                </c:pt>
                <c:pt idx="6">
                  <c:v>COOPROGRESO</c:v>
                </c:pt>
                <c:pt idx="7">
                  <c:v>OSCUS</c:v>
                </c:pt>
                <c:pt idx="8">
                  <c:v>29 DE OCTUBRE</c:v>
                </c:pt>
                <c:pt idx="9">
                  <c:v>ATUNTAQUI</c:v>
                </c:pt>
                <c:pt idx="10">
                  <c:v>MEGO</c:v>
                </c:pt>
                <c:pt idx="11">
                  <c:v>JUVENTUD ECUATORIANA PROGRESISTA</c:v>
                </c:pt>
                <c:pt idx="12">
                  <c:v>EL SAGRARIO</c:v>
                </c:pt>
                <c:pt idx="13">
                  <c:v>JARDIN AZUAYO</c:v>
                </c:pt>
                <c:pt idx="14">
                  <c:v>COOPERATIVA DE AHORRO Y CREDITO TULCAN LTDA.</c:v>
                </c:pt>
                <c:pt idx="15">
                  <c:v>CAMARA DE COMERCIO DE AMBATO</c:v>
                </c:pt>
                <c:pt idx="16">
                  <c:v>PABLO MUÑOZ VEGA</c:v>
                </c:pt>
                <c:pt idx="17">
                  <c:v>CACPECO</c:v>
                </c:pt>
                <c:pt idx="18">
                  <c:v>COOPERATIVA DE AHORRO Y CREDITO SAN JOSE LTDA</c:v>
                </c:pt>
                <c:pt idx="19">
                  <c:v>MUSHUC RUNA</c:v>
                </c:pt>
                <c:pt idx="20">
                  <c:v>SAN FRANCISCO</c:v>
                </c:pt>
                <c:pt idx="21">
                  <c:v>POLICIA NACIONAL</c:v>
                </c:pt>
                <c:pt idx="22">
                  <c:v>COOPERATIVA DE AHORRO Y CREDITO PILAHUIN TIO LTDA</c:v>
                </c:pt>
                <c:pt idx="23">
                  <c:v>SERVIDORES PUBLICOS DEL MINISTERIO DE EDUCACION Y CULTURA</c:v>
                </c:pt>
                <c:pt idx="24">
                  <c:v>SANTA ROSA</c:v>
                </c:pt>
              </c:strCache>
            </c:strRef>
          </c:cat>
          <c:val>
            <c:numRef>
              <c:f>RESUMEN!$S$3:$S$27</c:f>
              <c:numCache>
                <c:formatCode>_ * #.##00000_ ;_ * \-#.##00000_ ;_ * "-"??_ ;_ @_ </c:formatCode>
                <c:ptCount val="25"/>
                <c:pt idx="0">
                  <c:v>22</c:v>
                </c:pt>
                <c:pt idx="1">
                  <c:v>18</c:v>
                </c:pt>
                <c:pt idx="2">
                  <c:v>3</c:v>
                </c:pt>
                <c:pt idx="3">
                  <c:v>10</c:v>
                </c:pt>
                <c:pt idx="4">
                  <c:v>1</c:v>
                </c:pt>
                <c:pt idx="5">
                  <c:v>15</c:v>
                </c:pt>
                <c:pt idx="6">
                  <c:v>20</c:v>
                </c:pt>
                <c:pt idx="7">
                  <c:v>19</c:v>
                </c:pt>
                <c:pt idx="8">
                  <c:v>14</c:v>
                </c:pt>
                <c:pt idx="9">
                  <c:v>12</c:v>
                </c:pt>
                <c:pt idx="10">
                  <c:v>7</c:v>
                </c:pt>
                <c:pt idx="11">
                  <c:v>17</c:v>
                </c:pt>
                <c:pt idx="12">
                  <c:v>2</c:v>
                </c:pt>
                <c:pt idx="13">
                  <c:v>11</c:v>
                </c:pt>
                <c:pt idx="14">
                  <c:v>24</c:v>
                </c:pt>
                <c:pt idx="15">
                  <c:v>25</c:v>
                </c:pt>
                <c:pt idx="16">
                  <c:v>26</c:v>
                </c:pt>
                <c:pt idx="17">
                  <c:v>6</c:v>
                </c:pt>
                <c:pt idx="18">
                  <c:v>16</c:v>
                </c:pt>
                <c:pt idx="19">
                  <c:v>8</c:v>
                </c:pt>
                <c:pt idx="20">
                  <c:v>9</c:v>
                </c:pt>
                <c:pt idx="21">
                  <c:v>23</c:v>
                </c:pt>
                <c:pt idx="22">
                  <c:v>4</c:v>
                </c:pt>
                <c:pt idx="23">
                  <c:v>5</c:v>
                </c:pt>
                <c:pt idx="24">
                  <c:v>21</c:v>
                </c:pt>
              </c:numCache>
            </c:numRef>
          </c:val>
          <c:extLst>
            <c:ext xmlns:c16="http://schemas.microsoft.com/office/drawing/2014/chart" uri="{C3380CC4-5D6E-409C-BE32-E72D297353CC}">
              <c16:uniqueId val="{00000011-F949-4732-8EDD-6A86B7D727B3}"/>
            </c:ext>
          </c:extLst>
        </c:ser>
        <c:ser>
          <c:idx val="18"/>
          <c:order val="18"/>
          <c:tx>
            <c:strRef>
              <c:f>RESUMEN!$T$2</c:f>
              <c:strCache>
                <c:ptCount val="1"/>
                <c:pt idx="0">
                  <c:v>2. Ingresos de activos líquidos / Promedio de activos líquidos</c:v>
                </c:pt>
              </c:strCache>
            </c:strRef>
          </c:tx>
          <c:spPr>
            <a:solidFill>
              <a:schemeClr val="accent1">
                <a:lumMod val="80000"/>
              </a:schemeClr>
            </a:solidFill>
            <a:ln>
              <a:noFill/>
            </a:ln>
            <a:effectLst/>
          </c:spPr>
          <c:invertIfNegative val="0"/>
          <c:cat>
            <c:strRef>
              <c:f>RESUMEN!$A$3:$A$27</c:f>
              <c:strCache>
                <c:ptCount val="25"/>
                <c:pt idx="0">
                  <c:v>ANDALUCIA</c:v>
                </c:pt>
                <c:pt idx="1">
                  <c:v>23 DE JULIO</c:v>
                </c:pt>
                <c:pt idx="2">
                  <c:v>CACPE BIBLIAN</c:v>
                </c:pt>
                <c:pt idx="3">
                  <c:v>COOPERATIVA DE AHORRO Y CREDITO DE LA PEQUEÑA EMPRESA DE PASTAZA LTDA.</c:v>
                </c:pt>
                <c:pt idx="4">
                  <c:v>ALIANZA DEL VALLE</c:v>
                </c:pt>
                <c:pt idx="5">
                  <c:v>RIOBAMBA</c:v>
                </c:pt>
                <c:pt idx="6">
                  <c:v>COOPROGRESO</c:v>
                </c:pt>
                <c:pt idx="7">
                  <c:v>OSCUS</c:v>
                </c:pt>
                <c:pt idx="8">
                  <c:v>29 DE OCTUBRE</c:v>
                </c:pt>
                <c:pt idx="9">
                  <c:v>ATUNTAQUI</c:v>
                </c:pt>
                <c:pt idx="10">
                  <c:v>MEGO</c:v>
                </c:pt>
                <c:pt idx="11">
                  <c:v>JUVENTUD ECUATORIANA PROGRESISTA</c:v>
                </c:pt>
                <c:pt idx="12">
                  <c:v>EL SAGRARIO</c:v>
                </c:pt>
                <c:pt idx="13">
                  <c:v>JARDIN AZUAYO</c:v>
                </c:pt>
                <c:pt idx="14">
                  <c:v>COOPERATIVA DE AHORRO Y CREDITO TULCAN LTDA.</c:v>
                </c:pt>
                <c:pt idx="15">
                  <c:v>CAMARA DE COMERCIO DE AMBATO</c:v>
                </c:pt>
                <c:pt idx="16">
                  <c:v>PABLO MUÑOZ VEGA</c:v>
                </c:pt>
                <c:pt idx="17">
                  <c:v>CACPECO</c:v>
                </c:pt>
                <c:pt idx="18">
                  <c:v>COOPERATIVA DE AHORRO Y CREDITO SAN JOSE LTDA</c:v>
                </c:pt>
                <c:pt idx="19">
                  <c:v>MUSHUC RUNA</c:v>
                </c:pt>
                <c:pt idx="20">
                  <c:v>SAN FRANCISCO</c:v>
                </c:pt>
                <c:pt idx="21">
                  <c:v>POLICIA NACIONAL</c:v>
                </c:pt>
                <c:pt idx="22">
                  <c:v>COOPERATIVA DE AHORRO Y CREDITO PILAHUIN TIO LTDA</c:v>
                </c:pt>
                <c:pt idx="23">
                  <c:v>SERVIDORES PUBLICOS DEL MINISTERIO DE EDUCACION Y CULTURA</c:v>
                </c:pt>
                <c:pt idx="24">
                  <c:v>SANTA ROSA</c:v>
                </c:pt>
              </c:strCache>
            </c:strRef>
          </c:cat>
          <c:val>
            <c:numRef>
              <c:f>RESUMEN!$T$3:$T$27</c:f>
              <c:numCache>
                <c:formatCode>_ * #.##00000_ ;_ * \-#.##00000_ ;_ * "-"??_ ;_ @_ </c:formatCode>
                <c:ptCount val="25"/>
                <c:pt idx="0">
                  <c:v>11</c:v>
                </c:pt>
                <c:pt idx="1">
                  <c:v>8</c:v>
                </c:pt>
                <c:pt idx="2">
                  <c:v>12</c:v>
                </c:pt>
                <c:pt idx="3">
                  <c:v>3</c:v>
                </c:pt>
                <c:pt idx="4">
                  <c:v>13</c:v>
                </c:pt>
                <c:pt idx="5">
                  <c:v>10</c:v>
                </c:pt>
                <c:pt idx="6">
                  <c:v>9</c:v>
                </c:pt>
                <c:pt idx="7">
                  <c:v>2</c:v>
                </c:pt>
                <c:pt idx="8">
                  <c:v>20</c:v>
                </c:pt>
                <c:pt idx="9">
                  <c:v>22</c:v>
                </c:pt>
                <c:pt idx="10">
                  <c:v>23</c:v>
                </c:pt>
                <c:pt idx="11">
                  <c:v>24</c:v>
                </c:pt>
                <c:pt idx="12">
                  <c:v>16</c:v>
                </c:pt>
                <c:pt idx="13">
                  <c:v>7</c:v>
                </c:pt>
                <c:pt idx="14">
                  <c:v>5</c:v>
                </c:pt>
                <c:pt idx="15">
                  <c:v>26</c:v>
                </c:pt>
                <c:pt idx="16">
                  <c:v>1</c:v>
                </c:pt>
                <c:pt idx="17">
                  <c:v>21</c:v>
                </c:pt>
                <c:pt idx="18">
                  <c:v>15</c:v>
                </c:pt>
                <c:pt idx="19">
                  <c:v>14</c:v>
                </c:pt>
                <c:pt idx="20">
                  <c:v>25</c:v>
                </c:pt>
                <c:pt idx="21">
                  <c:v>6</c:v>
                </c:pt>
                <c:pt idx="22">
                  <c:v>17</c:v>
                </c:pt>
                <c:pt idx="23">
                  <c:v>4</c:v>
                </c:pt>
                <c:pt idx="24">
                  <c:v>18</c:v>
                </c:pt>
              </c:numCache>
            </c:numRef>
          </c:val>
          <c:extLst>
            <c:ext xmlns:c16="http://schemas.microsoft.com/office/drawing/2014/chart" uri="{C3380CC4-5D6E-409C-BE32-E72D297353CC}">
              <c16:uniqueId val="{00000012-F949-4732-8EDD-6A86B7D727B3}"/>
            </c:ext>
          </c:extLst>
        </c:ser>
        <c:ser>
          <c:idx val="19"/>
          <c:order val="19"/>
          <c:tx>
            <c:strRef>
              <c:f>RESUMEN!$U$2</c:f>
              <c:strCache>
                <c:ptCount val="1"/>
                <c:pt idx="0">
                  <c:v>3. Ingresos de inversiones financieras / Promedio de inversiones financieras</c:v>
                </c:pt>
              </c:strCache>
            </c:strRef>
          </c:tx>
          <c:spPr>
            <a:solidFill>
              <a:schemeClr val="accent2">
                <a:lumMod val="80000"/>
              </a:schemeClr>
            </a:solidFill>
            <a:ln>
              <a:noFill/>
            </a:ln>
            <a:effectLst/>
          </c:spPr>
          <c:invertIfNegative val="0"/>
          <c:cat>
            <c:strRef>
              <c:f>RESUMEN!$A$3:$A$27</c:f>
              <c:strCache>
                <c:ptCount val="25"/>
                <c:pt idx="0">
                  <c:v>ANDALUCIA</c:v>
                </c:pt>
                <c:pt idx="1">
                  <c:v>23 DE JULIO</c:v>
                </c:pt>
                <c:pt idx="2">
                  <c:v>CACPE BIBLIAN</c:v>
                </c:pt>
                <c:pt idx="3">
                  <c:v>COOPERATIVA DE AHORRO Y CREDITO DE LA PEQUEÑA EMPRESA DE PASTAZA LTDA.</c:v>
                </c:pt>
                <c:pt idx="4">
                  <c:v>ALIANZA DEL VALLE</c:v>
                </c:pt>
                <c:pt idx="5">
                  <c:v>RIOBAMBA</c:v>
                </c:pt>
                <c:pt idx="6">
                  <c:v>COOPROGRESO</c:v>
                </c:pt>
                <c:pt idx="7">
                  <c:v>OSCUS</c:v>
                </c:pt>
                <c:pt idx="8">
                  <c:v>29 DE OCTUBRE</c:v>
                </c:pt>
                <c:pt idx="9">
                  <c:v>ATUNTAQUI</c:v>
                </c:pt>
                <c:pt idx="10">
                  <c:v>MEGO</c:v>
                </c:pt>
                <c:pt idx="11">
                  <c:v>JUVENTUD ECUATORIANA PROGRESISTA</c:v>
                </c:pt>
                <c:pt idx="12">
                  <c:v>EL SAGRARIO</c:v>
                </c:pt>
                <c:pt idx="13">
                  <c:v>JARDIN AZUAYO</c:v>
                </c:pt>
                <c:pt idx="14">
                  <c:v>COOPERATIVA DE AHORRO Y CREDITO TULCAN LTDA.</c:v>
                </c:pt>
                <c:pt idx="15">
                  <c:v>CAMARA DE COMERCIO DE AMBATO</c:v>
                </c:pt>
                <c:pt idx="16">
                  <c:v>PABLO MUÑOZ VEGA</c:v>
                </c:pt>
                <c:pt idx="17">
                  <c:v>CACPECO</c:v>
                </c:pt>
                <c:pt idx="18">
                  <c:v>COOPERATIVA DE AHORRO Y CREDITO SAN JOSE LTDA</c:v>
                </c:pt>
                <c:pt idx="19">
                  <c:v>MUSHUC RUNA</c:v>
                </c:pt>
                <c:pt idx="20">
                  <c:v>SAN FRANCISCO</c:v>
                </c:pt>
                <c:pt idx="21">
                  <c:v>POLICIA NACIONAL</c:v>
                </c:pt>
                <c:pt idx="22">
                  <c:v>COOPERATIVA DE AHORRO Y CREDITO PILAHUIN TIO LTDA</c:v>
                </c:pt>
                <c:pt idx="23">
                  <c:v>SERVIDORES PUBLICOS DEL MINISTERIO DE EDUCACION Y CULTURA</c:v>
                </c:pt>
                <c:pt idx="24">
                  <c:v>SANTA ROSA</c:v>
                </c:pt>
              </c:strCache>
            </c:strRef>
          </c:cat>
          <c:val>
            <c:numRef>
              <c:f>RESUMEN!$U$3:$U$27</c:f>
              <c:numCache>
                <c:formatCode>_ * #.##00000_ ;_ * \-#.##00000_ ;_ * "-"??_ ;_ @_ </c:formatCode>
                <c:ptCount val="25"/>
                <c:pt idx="0">
                  <c:v>0</c:v>
                </c:pt>
                <c:pt idx="1">
                  <c:v>13</c:v>
                </c:pt>
                <c:pt idx="2">
                  <c:v>17</c:v>
                </c:pt>
                <c:pt idx="3">
                  <c:v>1</c:v>
                </c:pt>
                <c:pt idx="4">
                  <c:v>9</c:v>
                </c:pt>
                <c:pt idx="5">
                  <c:v>12</c:v>
                </c:pt>
                <c:pt idx="6">
                  <c:v>4</c:v>
                </c:pt>
                <c:pt idx="7">
                  <c:v>3</c:v>
                </c:pt>
                <c:pt idx="8">
                  <c:v>21</c:v>
                </c:pt>
                <c:pt idx="9">
                  <c:v>5</c:v>
                </c:pt>
                <c:pt idx="10">
                  <c:v>19</c:v>
                </c:pt>
                <c:pt idx="11">
                  <c:v>18</c:v>
                </c:pt>
                <c:pt idx="12">
                  <c:v>15</c:v>
                </c:pt>
                <c:pt idx="13">
                  <c:v>8</c:v>
                </c:pt>
                <c:pt idx="14">
                  <c:v>11</c:v>
                </c:pt>
                <c:pt idx="15">
                  <c:v>25</c:v>
                </c:pt>
                <c:pt idx="16">
                  <c:v>10</c:v>
                </c:pt>
                <c:pt idx="17">
                  <c:v>22</c:v>
                </c:pt>
                <c:pt idx="18">
                  <c:v>24</c:v>
                </c:pt>
                <c:pt idx="19">
                  <c:v>7</c:v>
                </c:pt>
                <c:pt idx="20">
                  <c:v>23</c:v>
                </c:pt>
                <c:pt idx="21">
                  <c:v>6</c:v>
                </c:pt>
                <c:pt idx="22">
                  <c:v>20</c:v>
                </c:pt>
                <c:pt idx="23">
                  <c:v>2</c:v>
                </c:pt>
                <c:pt idx="24">
                  <c:v>16</c:v>
                </c:pt>
              </c:numCache>
            </c:numRef>
          </c:val>
          <c:extLst>
            <c:ext xmlns:c16="http://schemas.microsoft.com/office/drawing/2014/chart" uri="{C3380CC4-5D6E-409C-BE32-E72D297353CC}">
              <c16:uniqueId val="{00000013-F949-4732-8EDD-6A86B7D727B3}"/>
            </c:ext>
          </c:extLst>
        </c:ser>
        <c:ser>
          <c:idx val="20"/>
          <c:order val="20"/>
          <c:tx>
            <c:strRef>
              <c:f>RESUMEN!$V$2</c:f>
              <c:strCache>
                <c:ptCount val="1"/>
                <c:pt idx="0">
                  <c:v>8. Margen bruto / Promedio de activos</c:v>
                </c:pt>
              </c:strCache>
            </c:strRef>
          </c:tx>
          <c:spPr>
            <a:solidFill>
              <a:schemeClr val="accent3">
                <a:lumMod val="80000"/>
              </a:schemeClr>
            </a:solidFill>
            <a:ln>
              <a:noFill/>
            </a:ln>
            <a:effectLst/>
          </c:spPr>
          <c:invertIfNegative val="0"/>
          <c:cat>
            <c:strRef>
              <c:f>RESUMEN!$A$3:$A$27</c:f>
              <c:strCache>
                <c:ptCount val="25"/>
                <c:pt idx="0">
                  <c:v>ANDALUCIA</c:v>
                </c:pt>
                <c:pt idx="1">
                  <c:v>23 DE JULIO</c:v>
                </c:pt>
                <c:pt idx="2">
                  <c:v>CACPE BIBLIAN</c:v>
                </c:pt>
                <c:pt idx="3">
                  <c:v>COOPERATIVA DE AHORRO Y CREDITO DE LA PEQUEÑA EMPRESA DE PASTAZA LTDA.</c:v>
                </c:pt>
                <c:pt idx="4">
                  <c:v>ALIANZA DEL VALLE</c:v>
                </c:pt>
                <c:pt idx="5">
                  <c:v>RIOBAMBA</c:v>
                </c:pt>
                <c:pt idx="6">
                  <c:v>COOPROGRESO</c:v>
                </c:pt>
                <c:pt idx="7">
                  <c:v>OSCUS</c:v>
                </c:pt>
                <c:pt idx="8">
                  <c:v>29 DE OCTUBRE</c:v>
                </c:pt>
                <c:pt idx="9">
                  <c:v>ATUNTAQUI</c:v>
                </c:pt>
                <c:pt idx="10">
                  <c:v>MEGO</c:v>
                </c:pt>
                <c:pt idx="11">
                  <c:v>JUVENTUD ECUATORIANA PROGRESISTA</c:v>
                </c:pt>
                <c:pt idx="12">
                  <c:v>EL SAGRARIO</c:v>
                </c:pt>
                <c:pt idx="13">
                  <c:v>JARDIN AZUAYO</c:v>
                </c:pt>
                <c:pt idx="14">
                  <c:v>COOPERATIVA DE AHORRO Y CREDITO TULCAN LTDA.</c:v>
                </c:pt>
                <c:pt idx="15">
                  <c:v>CAMARA DE COMERCIO DE AMBATO</c:v>
                </c:pt>
                <c:pt idx="16">
                  <c:v>PABLO MUÑOZ VEGA</c:v>
                </c:pt>
                <c:pt idx="17">
                  <c:v>CACPECO</c:v>
                </c:pt>
                <c:pt idx="18">
                  <c:v>COOPERATIVA DE AHORRO Y CREDITO SAN JOSE LTDA</c:v>
                </c:pt>
                <c:pt idx="19">
                  <c:v>MUSHUC RUNA</c:v>
                </c:pt>
                <c:pt idx="20">
                  <c:v>SAN FRANCISCO</c:v>
                </c:pt>
                <c:pt idx="21">
                  <c:v>POLICIA NACIONAL</c:v>
                </c:pt>
                <c:pt idx="22">
                  <c:v>COOPERATIVA DE AHORRO Y CREDITO PILAHUIN TIO LTDA</c:v>
                </c:pt>
                <c:pt idx="23">
                  <c:v>SERVIDORES PUBLICOS DEL MINISTERIO DE EDUCACION Y CULTURA</c:v>
                </c:pt>
                <c:pt idx="24">
                  <c:v>SANTA ROSA</c:v>
                </c:pt>
              </c:strCache>
            </c:strRef>
          </c:cat>
          <c:val>
            <c:numRef>
              <c:f>RESUMEN!$V$3:$V$27</c:f>
              <c:numCache>
                <c:formatCode>_ * #.##00000_ ;_ * \-#.##00000_ ;_ * "-"??_ ;_ @_ </c:formatCode>
                <c:ptCount val="25"/>
                <c:pt idx="0">
                  <c:v>11</c:v>
                </c:pt>
                <c:pt idx="1">
                  <c:v>2</c:v>
                </c:pt>
                <c:pt idx="2">
                  <c:v>13</c:v>
                </c:pt>
                <c:pt idx="3">
                  <c:v>18</c:v>
                </c:pt>
                <c:pt idx="4">
                  <c:v>14</c:v>
                </c:pt>
                <c:pt idx="5">
                  <c:v>7</c:v>
                </c:pt>
                <c:pt idx="6">
                  <c:v>4</c:v>
                </c:pt>
                <c:pt idx="7">
                  <c:v>3</c:v>
                </c:pt>
                <c:pt idx="8">
                  <c:v>10</c:v>
                </c:pt>
                <c:pt idx="9">
                  <c:v>22</c:v>
                </c:pt>
                <c:pt idx="10">
                  <c:v>19</c:v>
                </c:pt>
                <c:pt idx="11">
                  <c:v>6</c:v>
                </c:pt>
                <c:pt idx="12">
                  <c:v>20</c:v>
                </c:pt>
                <c:pt idx="13">
                  <c:v>24</c:v>
                </c:pt>
                <c:pt idx="14">
                  <c:v>8</c:v>
                </c:pt>
                <c:pt idx="15">
                  <c:v>26</c:v>
                </c:pt>
                <c:pt idx="16">
                  <c:v>1</c:v>
                </c:pt>
                <c:pt idx="17">
                  <c:v>23</c:v>
                </c:pt>
                <c:pt idx="18">
                  <c:v>12</c:v>
                </c:pt>
                <c:pt idx="19">
                  <c:v>16</c:v>
                </c:pt>
                <c:pt idx="20">
                  <c:v>21</c:v>
                </c:pt>
                <c:pt idx="21">
                  <c:v>5</c:v>
                </c:pt>
                <c:pt idx="22">
                  <c:v>17</c:v>
                </c:pt>
                <c:pt idx="23">
                  <c:v>25</c:v>
                </c:pt>
                <c:pt idx="24">
                  <c:v>9</c:v>
                </c:pt>
              </c:numCache>
            </c:numRef>
          </c:val>
          <c:extLst>
            <c:ext xmlns:c16="http://schemas.microsoft.com/office/drawing/2014/chart" uri="{C3380CC4-5D6E-409C-BE32-E72D297353CC}">
              <c16:uniqueId val="{00000014-F949-4732-8EDD-6A86B7D727B3}"/>
            </c:ext>
          </c:extLst>
        </c:ser>
        <c:ser>
          <c:idx val="21"/>
          <c:order val="21"/>
          <c:tx>
            <c:strRef>
              <c:f>RESUMEN!$W$2</c:f>
              <c:strCache>
                <c:ptCount val="1"/>
                <c:pt idx="0">
                  <c:v>11. Otros ingresos o gastos / Promedio de activos</c:v>
                </c:pt>
              </c:strCache>
            </c:strRef>
          </c:tx>
          <c:spPr>
            <a:solidFill>
              <a:schemeClr val="accent4">
                <a:lumMod val="80000"/>
              </a:schemeClr>
            </a:solidFill>
            <a:ln>
              <a:noFill/>
            </a:ln>
            <a:effectLst/>
          </c:spPr>
          <c:invertIfNegative val="0"/>
          <c:cat>
            <c:strRef>
              <c:f>RESUMEN!$A$3:$A$27</c:f>
              <c:strCache>
                <c:ptCount val="25"/>
                <c:pt idx="0">
                  <c:v>ANDALUCIA</c:v>
                </c:pt>
                <c:pt idx="1">
                  <c:v>23 DE JULIO</c:v>
                </c:pt>
                <c:pt idx="2">
                  <c:v>CACPE BIBLIAN</c:v>
                </c:pt>
                <c:pt idx="3">
                  <c:v>COOPERATIVA DE AHORRO Y CREDITO DE LA PEQUEÑA EMPRESA DE PASTAZA LTDA.</c:v>
                </c:pt>
                <c:pt idx="4">
                  <c:v>ALIANZA DEL VALLE</c:v>
                </c:pt>
                <c:pt idx="5">
                  <c:v>RIOBAMBA</c:v>
                </c:pt>
                <c:pt idx="6">
                  <c:v>COOPROGRESO</c:v>
                </c:pt>
                <c:pt idx="7">
                  <c:v>OSCUS</c:v>
                </c:pt>
                <c:pt idx="8">
                  <c:v>29 DE OCTUBRE</c:v>
                </c:pt>
                <c:pt idx="9">
                  <c:v>ATUNTAQUI</c:v>
                </c:pt>
                <c:pt idx="10">
                  <c:v>MEGO</c:v>
                </c:pt>
                <c:pt idx="11">
                  <c:v>JUVENTUD ECUATORIANA PROGRESISTA</c:v>
                </c:pt>
                <c:pt idx="12">
                  <c:v>EL SAGRARIO</c:v>
                </c:pt>
                <c:pt idx="13">
                  <c:v>JARDIN AZUAYO</c:v>
                </c:pt>
                <c:pt idx="14">
                  <c:v>COOPERATIVA DE AHORRO Y CREDITO TULCAN LTDA.</c:v>
                </c:pt>
                <c:pt idx="15">
                  <c:v>CAMARA DE COMERCIO DE AMBATO</c:v>
                </c:pt>
                <c:pt idx="16">
                  <c:v>PABLO MUÑOZ VEGA</c:v>
                </c:pt>
                <c:pt idx="17">
                  <c:v>CACPECO</c:v>
                </c:pt>
                <c:pt idx="18">
                  <c:v>COOPERATIVA DE AHORRO Y CREDITO SAN JOSE LTDA</c:v>
                </c:pt>
                <c:pt idx="19">
                  <c:v>MUSHUC RUNA</c:v>
                </c:pt>
                <c:pt idx="20">
                  <c:v>SAN FRANCISCO</c:v>
                </c:pt>
                <c:pt idx="21">
                  <c:v>POLICIA NACIONAL</c:v>
                </c:pt>
                <c:pt idx="22">
                  <c:v>COOPERATIVA DE AHORRO Y CREDITO PILAHUIN TIO LTDA</c:v>
                </c:pt>
                <c:pt idx="23">
                  <c:v>SERVIDORES PUBLICOS DEL MINISTERIO DE EDUCACION Y CULTURA</c:v>
                </c:pt>
                <c:pt idx="24">
                  <c:v>SANTA ROSA</c:v>
                </c:pt>
              </c:strCache>
            </c:strRef>
          </c:cat>
          <c:val>
            <c:numRef>
              <c:f>RESUMEN!$W$3:$W$27</c:f>
              <c:numCache>
                <c:formatCode>_ * #.##00000_ ;_ * \-#.##00000_ ;_ * "-"??_ ;_ @_ </c:formatCode>
                <c:ptCount val="25"/>
                <c:pt idx="0">
                  <c:v>2.0709492850653536E-3</c:v>
                </c:pt>
                <c:pt idx="1">
                  <c:v>4.3567076267362545E-3</c:v>
                </c:pt>
                <c:pt idx="2">
                  <c:v>4.315002458626014E-3</c:v>
                </c:pt>
                <c:pt idx="3">
                  <c:v>4.3247385591182992E-3</c:v>
                </c:pt>
                <c:pt idx="4">
                  <c:v>6.5849549374758804E-3</c:v>
                </c:pt>
                <c:pt idx="5">
                  <c:v>4.3753790121536231E-3</c:v>
                </c:pt>
                <c:pt idx="6">
                  <c:v>8.6759248744570586E-3</c:v>
                </c:pt>
                <c:pt idx="7">
                  <c:v>4.6115571898853375E-2</c:v>
                </c:pt>
                <c:pt idx="8">
                  <c:v>1.2583430811967972E-2</c:v>
                </c:pt>
                <c:pt idx="9">
                  <c:v>2.0817677364033199E-2</c:v>
                </c:pt>
                <c:pt idx="10">
                  <c:v>8.3322999802925308E-3</c:v>
                </c:pt>
                <c:pt idx="11">
                  <c:v>1.2309195276019974E-2</c:v>
                </c:pt>
                <c:pt idx="12">
                  <c:v>7.2348864127737937E-3</c:v>
                </c:pt>
                <c:pt idx="13">
                  <c:v>3.864847237579573E-3</c:v>
                </c:pt>
                <c:pt idx="14">
                  <c:v>4.8765510935358542E-3</c:v>
                </c:pt>
                <c:pt idx="15">
                  <c:v>2.0626778094086674E-3</c:v>
                </c:pt>
                <c:pt idx="16">
                  <c:v>6.5336182924407458E-3</c:v>
                </c:pt>
                <c:pt idx="17">
                  <c:v>2.9962370060910479E-3</c:v>
                </c:pt>
                <c:pt idx="18">
                  <c:v>2.3974134807033778E-2</c:v>
                </c:pt>
                <c:pt idx="19">
                  <c:v>9.9814392345830699E-3</c:v>
                </c:pt>
                <c:pt idx="20">
                  <c:v>3.7620653101873487E-3</c:v>
                </c:pt>
                <c:pt idx="21">
                  <c:v>8.9739821421716548E-3</c:v>
                </c:pt>
                <c:pt idx="22">
                  <c:v>7.6889471571016943E-3</c:v>
                </c:pt>
                <c:pt idx="23">
                  <c:v>3.6423361856379991E-5</c:v>
                </c:pt>
                <c:pt idx="24">
                  <c:v>7.173489620412796E-5</c:v>
                </c:pt>
              </c:numCache>
            </c:numRef>
          </c:val>
          <c:extLst>
            <c:ext xmlns:c16="http://schemas.microsoft.com/office/drawing/2014/chart" uri="{C3380CC4-5D6E-409C-BE32-E72D297353CC}">
              <c16:uniqueId val="{00000015-F949-4732-8EDD-6A86B7D727B3}"/>
            </c:ext>
          </c:extLst>
        </c:ser>
        <c:ser>
          <c:idx val="22"/>
          <c:order val="22"/>
          <c:tx>
            <c:strRef>
              <c:f>RESUMEN!$X$2</c:f>
              <c:strCache>
                <c:ptCount val="1"/>
                <c:pt idx="0">
                  <c:v>11. Otros ingresos o gastos / Promedio de activos</c:v>
                </c:pt>
              </c:strCache>
            </c:strRef>
          </c:tx>
          <c:spPr>
            <a:solidFill>
              <a:schemeClr val="accent5">
                <a:lumMod val="80000"/>
              </a:schemeClr>
            </a:solidFill>
            <a:ln>
              <a:noFill/>
            </a:ln>
            <a:effectLst/>
          </c:spPr>
          <c:invertIfNegative val="0"/>
          <c:cat>
            <c:strRef>
              <c:f>RESUMEN!$A$3:$A$27</c:f>
              <c:strCache>
                <c:ptCount val="25"/>
                <c:pt idx="0">
                  <c:v>ANDALUCIA</c:v>
                </c:pt>
                <c:pt idx="1">
                  <c:v>23 DE JULIO</c:v>
                </c:pt>
                <c:pt idx="2">
                  <c:v>CACPE BIBLIAN</c:v>
                </c:pt>
                <c:pt idx="3">
                  <c:v>COOPERATIVA DE AHORRO Y CREDITO DE LA PEQUEÑA EMPRESA DE PASTAZA LTDA.</c:v>
                </c:pt>
                <c:pt idx="4">
                  <c:v>ALIANZA DEL VALLE</c:v>
                </c:pt>
                <c:pt idx="5">
                  <c:v>RIOBAMBA</c:v>
                </c:pt>
                <c:pt idx="6">
                  <c:v>COOPROGRESO</c:v>
                </c:pt>
                <c:pt idx="7">
                  <c:v>OSCUS</c:v>
                </c:pt>
                <c:pt idx="8">
                  <c:v>29 DE OCTUBRE</c:v>
                </c:pt>
                <c:pt idx="9">
                  <c:v>ATUNTAQUI</c:v>
                </c:pt>
                <c:pt idx="10">
                  <c:v>MEGO</c:v>
                </c:pt>
                <c:pt idx="11">
                  <c:v>JUVENTUD ECUATORIANA PROGRESISTA</c:v>
                </c:pt>
                <c:pt idx="12">
                  <c:v>EL SAGRARIO</c:v>
                </c:pt>
                <c:pt idx="13">
                  <c:v>JARDIN AZUAYO</c:v>
                </c:pt>
                <c:pt idx="14">
                  <c:v>COOPERATIVA DE AHORRO Y CREDITO TULCAN LTDA.</c:v>
                </c:pt>
                <c:pt idx="15">
                  <c:v>CAMARA DE COMERCIO DE AMBATO</c:v>
                </c:pt>
                <c:pt idx="16">
                  <c:v>PABLO MUÑOZ VEGA</c:v>
                </c:pt>
                <c:pt idx="17">
                  <c:v>CACPECO</c:v>
                </c:pt>
                <c:pt idx="18">
                  <c:v>COOPERATIVA DE AHORRO Y CREDITO SAN JOSE LTDA</c:v>
                </c:pt>
                <c:pt idx="19">
                  <c:v>MUSHUC RUNA</c:v>
                </c:pt>
                <c:pt idx="20">
                  <c:v>SAN FRANCISCO</c:v>
                </c:pt>
                <c:pt idx="21">
                  <c:v>POLICIA NACIONAL</c:v>
                </c:pt>
                <c:pt idx="22">
                  <c:v>COOPERATIVA DE AHORRO Y CREDITO PILAHUIN TIO LTDA</c:v>
                </c:pt>
                <c:pt idx="23">
                  <c:v>SERVIDORES PUBLICOS DEL MINISTERIO DE EDUCACION Y CULTURA</c:v>
                </c:pt>
                <c:pt idx="24">
                  <c:v>SANTA ROSA</c:v>
                </c:pt>
              </c:strCache>
            </c:strRef>
          </c:cat>
          <c:val>
            <c:numRef>
              <c:f>RESUMEN!$X$3:$X$27</c:f>
              <c:numCache>
                <c:formatCode>_ * #.##00000_ ;_ * \-#.##00000_ ;_ * "-"??_ ;_ @_ </c:formatCode>
                <c:ptCount val="25"/>
                <c:pt idx="0">
                  <c:v>23</c:v>
                </c:pt>
                <c:pt idx="1">
                  <c:v>16</c:v>
                </c:pt>
                <c:pt idx="2">
                  <c:v>18</c:v>
                </c:pt>
                <c:pt idx="3">
                  <c:v>17</c:v>
                </c:pt>
                <c:pt idx="4">
                  <c:v>12</c:v>
                </c:pt>
                <c:pt idx="5">
                  <c:v>15</c:v>
                </c:pt>
                <c:pt idx="6">
                  <c:v>8</c:v>
                </c:pt>
                <c:pt idx="7">
                  <c:v>1</c:v>
                </c:pt>
                <c:pt idx="8">
                  <c:v>4</c:v>
                </c:pt>
                <c:pt idx="9">
                  <c:v>3</c:v>
                </c:pt>
                <c:pt idx="10">
                  <c:v>9</c:v>
                </c:pt>
                <c:pt idx="11">
                  <c:v>5</c:v>
                </c:pt>
                <c:pt idx="12">
                  <c:v>11</c:v>
                </c:pt>
                <c:pt idx="13">
                  <c:v>19</c:v>
                </c:pt>
                <c:pt idx="14">
                  <c:v>14</c:v>
                </c:pt>
                <c:pt idx="15">
                  <c:v>24</c:v>
                </c:pt>
                <c:pt idx="16">
                  <c:v>13</c:v>
                </c:pt>
                <c:pt idx="17">
                  <c:v>21</c:v>
                </c:pt>
                <c:pt idx="18">
                  <c:v>2</c:v>
                </c:pt>
                <c:pt idx="19">
                  <c:v>6</c:v>
                </c:pt>
                <c:pt idx="20">
                  <c:v>20</c:v>
                </c:pt>
                <c:pt idx="21">
                  <c:v>7</c:v>
                </c:pt>
                <c:pt idx="22">
                  <c:v>10</c:v>
                </c:pt>
                <c:pt idx="23">
                  <c:v>26</c:v>
                </c:pt>
                <c:pt idx="24">
                  <c:v>25</c:v>
                </c:pt>
              </c:numCache>
            </c:numRef>
          </c:val>
          <c:extLst>
            <c:ext xmlns:c16="http://schemas.microsoft.com/office/drawing/2014/chart" uri="{C3380CC4-5D6E-409C-BE32-E72D297353CC}">
              <c16:uniqueId val="{00000016-F949-4732-8EDD-6A86B7D727B3}"/>
            </c:ext>
          </c:extLst>
        </c:ser>
        <c:ser>
          <c:idx val="23"/>
          <c:order val="23"/>
          <c:tx>
            <c:strRef>
              <c:f>RESUMEN!$Y$2</c:f>
              <c:strCache>
                <c:ptCount val="1"/>
                <c:pt idx="0">
                  <c:v>12. Ingreso neto / Promedio de activos</c:v>
                </c:pt>
              </c:strCache>
            </c:strRef>
          </c:tx>
          <c:spPr>
            <a:solidFill>
              <a:schemeClr val="accent6">
                <a:lumMod val="80000"/>
              </a:schemeClr>
            </a:solidFill>
            <a:ln>
              <a:noFill/>
            </a:ln>
            <a:effectLst/>
          </c:spPr>
          <c:invertIfNegative val="0"/>
          <c:cat>
            <c:strRef>
              <c:f>RESUMEN!$A$3:$A$27</c:f>
              <c:strCache>
                <c:ptCount val="25"/>
                <c:pt idx="0">
                  <c:v>ANDALUCIA</c:v>
                </c:pt>
                <c:pt idx="1">
                  <c:v>23 DE JULIO</c:v>
                </c:pt>
                <c:pt idx="2">
                  <c:v>CACPE BIBLIAN</c:v>
                </c:pt>
                <c:pt idx="3">
                  <c:v>COOPERATIVA DE AHORRO Y CREDITO DE LA PEQUEÑA EMPRESA DE PASTAZA LTDA.</c:v>
                </c:pt>
                <c:pt idx="4">
                  <c:v>ALIANZA DEL VALLE</c:v>
                </c:pt>
                <c:pt idx="5">
                  <c:v>RIOBAMBA</c:v>
                </c:pt>
                <c:pt idx="6">
                  <c:v>COOPROGRESO</c:v>
                </c:pt>
                <c:pt idx="7">
                  <c:v>OSCUS</c:v>
                </c:pt>
                <c:pt idx="8">
                  <c:v>29 DE OCTUBRE</c:v>
                </c:pt>
                <c:pt idx="9">
                  <c:v>ATUNTAQUI</c:v>
                </c:pt>
                <c:pt idx="10">
                  <c:v>MEGO</c:v>
                </c:pt>
                <c:pt idx="11">
                  <c:v>JUVENTUD ECUATORIANA PROGRESISTA</c:v>
                </c:pt>
                <c:pt idx="12">
                  <c:v>EL SAGRARIO</c:v>
                </c:pt>
                <c:pt idx="13">
                  <c:v>JARDIN AZUAYO</c:v>
                </c:pt>
                <c:pt idx="14">
                  <c:v>COOPERATIVA DE AHORRO Y CREDITO TULCAN LTDA.</c:v>
                </c:pt>
                <c:pt idx="15">
                  <c:v>CAMARA DE COMERCIO DE AMBATO</c:v>
                </c:pt>
                <c:pt idx="16">
                  <c:v>PABLO MUÑOZ VEGA</c:v>
                </c:pt>
                <c:pt idx="17">
                  <c:v>CACPECO</c:v>
                </c:pt>
                <c:pt idx="18">
                  <c:v>COOPERATIVA DE AHORRO Y CREDITO SAN JOSE LTDA</c:v>
                </c:pt>
                <c:pt idx="19">
                  <c:v>MUSHUC RUNA</c:v>
                </c:pt>
                <c:pt idx="20">
                  <c:v>SAN FRANCISCO</c:v>
                </c:pt>
                <c:pt idx="21">
                  <c:v>POLICIA NACIONAL</c:v>
                </c:pt>
                <c:pt idx="22">
                  <c:v>COOPERATIVA DE AHORRO Y CREDITO PILAHUIN TIO LTDA</c:v>
                </c:pt>
                <c:pt idx="23">
                  <c:v>SERVIDORES PUBLICOS DEL MINISTERIO DE EDUCACION Y CULTURA</c:v>
                </c:pt>
                <c:pt idx="24">
                  <c:v>SANTA ROSA</c:v>
                </c:pt>
              </c:strCache>
            </c:strRef>
          </c:cat>
          <c:val>
            <c:numRef>
              <c:f>RESUMEN!$Y$3:$Y$27</c:f>
              <c:numCache>
                <c:formatCode>_ * #.##00000_ ;_ * \-#.##00000_ ;_ * "-"??_ ;_ @_ </c:formatCode>
                <c:ptCount val="25"/>
                <c:pt idx="0">
                  <c:v>10</c:v>
                </c:pt>
                <c:pt idx="1">
                  <c:v>1</c:v>
                </c:pt>
                <c:pt idx="2">
                  <c:v>13</c:v>
                </c:pt>
                <c:pt idx="3">
                  <c:v>18</c:v>
                </c:pt>
                <c:pt idx="4">
                  <c:v>14</c:v>
                </c:pt>
                <c:pt idx="5">
                  <c:v>7</c:v>
                </c:pt>
                <c:pt idx="6">
                  <c:v>4</c:v>
                </c:pt>
                <c:pt idx="7">
                  <c:v>3</c:v>
                </c:pt>
                <c:pt idx="8">
                  <c:v>11</c:v>
                </c:pt>
                <c:pt idx="9">
                  <c:v>22</c:v>
                </c:pt>
                <c:pt idx="10">
                  <c:v>20</c:v>
                </c:pt>
                <c:pt idx="11">
                  <c:v>6</c:v>
                </c:pt>
                <c:pt idx="12">
                  <c:v>19</c:v>
                </c:pt>
                <c:pt idx="13">
                  <c:v>25</c:v>
                </c:pt>
                <c:pt idx="14">
                  <c:v>8</c:v>
                </c:pt>
                <c:pt idx="15">
                  <c:v>26</c:v>
                </c:pt>
                <c:pt idx="16">
                  <c:v>2</c:v>
                </c:pt>
                <c:pt idx="17">
                  <c:v>23</c:v>
                </c:pt>
                <c:pt idx="18">
                  <c:v>12</c:v>
                </c:pt>
                <c:pt idx="19">
                  <c:v>16</c:v>
                </c:pt>
                <c:pt idx="20">
                  <c:v>21</c:v>
                </c:pt>
                <c:pt idx="21">
                  <c:v>5</c:v>
                </c:pt>
                <c:pt idx="22">
                  <c:v>17</c:v>
                </c:pt>
                <c:pt idx="23">
                  <c:v>24</c:v>
                </c:pt>
                <c:pt idx="24">
                  <c:v>9</c:v>
                </c:pt>
              </c:numCache>
            </c:numRef>
          </c:val>
          <c:extLst>
            <c:ext xmlns:c16="http://schemas.microsoft.com/office/drawing/2014/chart" uri="{C3380CC4-5D6E-409C-BE32-E72D297353CC}">
              <c16:uniqueId val="{00000017-F949-4732-8EDD-6A86B7D727B3}"/>
            </c:ext>
          </c:extLst>
        </c:ser>
        <c:ser>
          <c:idx val="24"/>
          <c:order val="24"/>
          <c:tx>
            <c:strRef>
              <c:f>RESUMEN!$Z$2</c:f>
              <c:strCache>
                <c:ptCount val="1"/>
                <c:pt idx="0">
                  <c:v>5. Costos financieros: depósitos de ahorros / Promedio de depósitos de ahorros</c:v>
                </c:pt>
              </c:strCache>
            </c:strRef>
          </c:tx>
          <c:spPr>
            <a:solidFill>
              <a:schemeClr val="accent1">
                <a:lumMod val="60000"/>
                <a:lumOff val="40000"/>
              </a:schemeClr>
            </a:solidFill>
            <a:ln>
              <a:noFill/>
            </a:ln>
            <a:effectLst/>
          </c:spPr>
          <c:invertIfNegative val="0"/>
          <c:cat>
            <c:strRef>
              <c:f>RESUMEN!$A$3:$A$27</c:f>
              <c:strCache>
                <c:ptCount val="25"/>
                <c:pt idx="0">
                  <c:v>ANDALUCIA</c:v>
                </c:pt>
                <c:pt idx="1">
                  <c:v>23 DE JULIO</c:v>
                </c:pt>
                <c:pt idx="2">
                  <c:v>CACPE BIBLIAN</c:v>
                </c:pt>
                <c:pt idx="3">
                  <c:v>COOPERATIVA DE AHORRO Y CREDITO DE LA PEQUEÑA EMPRESA DE PASTAZA LTDA.</c:v>
                </c:pt>
                <c:pt idx="4">
                  <c:v>ALIANZA DEL VALLE</c:v>
                </c:pt>
                <c:pt idx="5">
                  <c:v>RIOBAMBA</c:v>
                </c:pt>
                <c:pt idx="6">
                  <c:v>COOPROGRESO</c:v>
                </c:pt>
                <c:pt idx="7">
                  <c:v>OSCUS</c:v>
                </c:pt>
                <c:pt idx="8">
                  <c:v>29 DE OCTUBRE</c:v>
                </c:pt>
                <c:pt idx="9">
                  <c:v>ATUNTAQUI</c:v>
                </c:pt>
                <c:pt idx="10">
                  <c:v>MEGO</c:v>
                </c:pt>
                <c:pt idx="11">
                  <c:v>JUVENTUD ECUATORIANA PROGRESISTA</c:v>
                </c:pt>
                <c:pt idx="12">
                  <c:v>EL SAGRARIO</c:v>
                </c:pt>
                <c:pt idx="13">
                  <c:v>JARDIN AZUAYO</c:v>
                </c:pt>
                <c:pt idx="14">
                  <c:v>COOPERATIVA DE AHORRO Y CREDITO TULCAN LTDA.</c:v>
                </c:pt>
                <c:pt idx="15">
                  <c:v>CAMARA DE COMERCIO DE AMBATO</c:v>
                </c:pt>
                <c:pt idx="16">
                  <c:v>PABLO MUÑOZ VEGA</c:v>
                </c:pt>
                <c:pt idx="17">
                  <c:v>CACPECO</c:v>
                </c:pt>
                <c:pt idx="18">
                  <c:v>COOPERATIVA DE AHORRO Y CREDITO SAN JOSE LTDA</c:v>
                </c:pt>
                <c:pt idx="19">
                  <c:v>MUSHUC RUNA</c:v>
                </c:pt>
                <c:pt idx="20">
                  <c:v>SAN FRANCISCO</c:v>
                </c:pt>
                <c:pt idx="21">
                  <c:v>POLICIA NACIONAL</c:v>
                </c:pt>
                <c:pt idx="22">
                  <c:v>COOPERATIVA DE AHORRO Y CREDITO PILAHUIN TIO LTDA</c:v>
                </c:pt>
                <c:pt idx="23">
                  <c:v>SERVIDORES PUBLICOS DEL MINISTERIO DE EDUCACION Y CULTURA</c:v>
                </c:pt>
                <c:pt idx="24">
                  <c:v>SANTA ROSA</c:v>
                </c:pt>
              </c:strCache>
            </c:strRef>
          </c:cat>
          <c:val>
            <c:numRef>
              <c:f>RESUMEN!$Z$3:$Z$27</c:f>
              <c:numCache>
                <c:formatCode>_ * #.##00000_ ;_ * \-#.##00000_ ;_ * "-"??_ ;_ @_ </c:formatCode>
                <c:ptCount val="25"/>
                <c:pt idx="0">
                  <c:v>2</c:v>
                </c:pt>
                <c:pt idx="1">
                  <c:v>12</c:v>
                </c:pt>
                <c:pt idx="2">
                  <c:v>5</c:v>
                </c:pt>
                <c:pt idx="3">
                  <c:v>4</c:v>
                </c:pt>
                <c:pt idx="4">
                  <c:v>6</c:v>
                </c:pt>
                <c:pt idx="5">
                  <c:v>13</c:v>
                </c:pt>
                <c:pt idx="6">
                  <c:v>9</c:v>
                </c:pt>
                <c:pt idx="7">
                  <c:v>1</c:v>
                </c:pt>
                <c:pt idx="8">
                  <c:v>23</c:v>
                </c:pt>
                <c:pt idx="9">
                  <c:v>7</c:v>
                </c:pt>
                <c:pt idx="10">
                  <c:v>19</c:v>
                </c:pt>
                <c:pt idx="11">
                  <c:v>21</c:v>
                </c:pt>
                <c:pt idx="12">
                  <c:v>16</c:v>
                </c:pt>
                <c:pt idx="13">
                  <c:v>3</c:v>
                </c:pt>
                <c:pt idx="14">
                  <c:v>14</c:v>
                </c:pt>
                <c:pt idx="15">
                  <c:v>26</c:v>
                </c:pt>
                <c:pt idx="16">
                  <c:v>25</c:v>
                </c:pt>
                <c:pt idx="17">
                  <c:v>10</c:v>
                </c:pt>
                <c:pt idx="18">
                  <c:v>15</c:v>
                </c:pt>
                <c:pt idx="19">
                  <c:v>11</c:v>
                </c:pt>
                <c:pt idx="20">
                  <c:v>20</c:v>
                </c:pt>
                <c:pt idx="21">
                  <c:v>24</c:v>
                </c:pt>
                <c:pt idx="22">
                  <c:v>8</c:v>
                </c:pt>
                <c:pt idx="23">
                  <c:v>17</c:v>
                </c:pt>
                <c:pt idx="24">
                  <c:v>18</c:v>
                </c:pt>
              </c:numCache>
            </c:numRef>
          </c:val>
          <c:extLst>
            <c:ext xmlns:c16="http://schemas.microsoft.com/office/drawing/2014/chart" uri="{C3380CC4-5D6E-409C-BE32-E72D297353CC}">
              <c16:uniqueId val="{00000018-F949-4732-8EDD-6A86B7D727B3}"/>
            </c:ext>
          </c:extLst>
        </c:ser>
        <c:ser>
          <c:idx val="25"/>
          <c:order val="25"/>
          <c:tx>
            <c:strRef>
              <c:f>RESUMEN!$AA$2</c:f>
              <c:strCache>
                <c:ptCount val="1"/>
                <c:pt idx="0">
                  <c:v>6. Costos financieros: Crédito externo / Promedio de crédito externo</c:v>
                </c:pt>
              </c:strCache>
            </c:strRef>
          </c:tx>
          <c:spPr>
            <a:solidFill>
              <a:schemeClr val="accent2">
                <a:lumMod val="60000"/>
                <a:lumOff val="40000"/>
              </a:schemeClr>
            </a:solidFill>
            <a:ln>
              <a:noFill/>
            </a:ln>
            <a:effectLst/>
          </c:spPr>
          <c:invertIfNegative val="0"/>
          <c:cat>
            <c:strRef>
              <c:f>RESUMEN!$A$3:$A$27</c:f>
              <c:strCache>
                <c:ptCount val="25"/>
                <c:pt idx="0">
                  <c:v>ANDALUCIA</c:v>
                </c:pt>
                <c:pt idx="1">
                  <c:v>23 DE JULIO</c:v>
                </c:pt>
                <c:pt idx="2">
                  <c:v>CACPE BIBLIAN</c:v>
                </c:pt>
                <c:pt idx="3">
                  <c:v>COOPERATIVA DE AHORRO Y CREDITO DE LA PEQUEÑA EMPRESA DE PASTAZA LTDA.</c:v>
                </c:pt>
                <c:pt idx="4">
                  <c:v>ALIANZA DEL VALLE</c:v>
                </c:pt>
                <c:pt idx="5">
                  <c:v>RIOBAMBA</c:v>
                </c:pt>
                <c:pt idx="6">
                  <c:v>COOPROGRESO</c:v>
                </c:pt>
                <c:pt idx="7">
                  <c:v>OSCUS</c:v>
                </c:pt>
                <c:pt idx="8">
                  <c:v>29 DE OCTUBRE</c:v>
                </c:pt>
                <c:pt idx="9">
                  <c:v>ATUNTAQUI</c:v>
                </c:pt>
                <c:pt idx="10">
                  <c:v>MEGO</c:v>
                </c:pt>
                <c:pt idx="11">
                  <c:v>JUVENTUD ECUATORIANA PROGRESISTA</c:v>
                </c:pt>
                <c:pt idx="12">
                  <c:v>EL SAGRARIO</c:v>
                </c:pt>
                <c:pt idx="13">
                  <c:v>JARDIN AZUAYO</c:v>
                </c:pt>
                <c:pt idx="14">
                  <c:v>COOPERATIVA DE AHORRO Y CREDITO TULCAN LTDA.</c:v>
                </c:pt>
                <c:pt idx="15">
                  <c:v>CAMARA DE COMERCIO DE AMBATO</c:v>
                </c:pt>
                <c:pt idx="16">
                  <c:v>PABLO MUÑOZ VEGA</c:v>
                </c:pt>
                <c:pt idx="17">
                  <c:v>CACPECO</c:v>
                </c:pt>
                <c:pt idx="18">
                  <c:v>COOPERATIVA DE AHORRO Y CREDITO SAN JOSE LTDA</c:v>
                </c:pt>
                <c:pt idx="19">
                  <c:v>MUSHUC RUNA</c:v>
                </c:pt>
                <c:pt idx="20">
                  <c:v>SAN FRANCISCO</c:v>
                </c:pt>
                <c:pt idx="21">
                  <c:v>POLICIA NACIONAL</c:v>
                </c:pt>
                <c:pt idx="22">
                  <c:v>COOPERATIVA DE AHORRO Y CREDITO PILAHUIN TIO LTDA</c:v>
                </c:pt>
                <c:pt idx="23">
                  <c:v>SERVIDORES PUBLICOS DEL MINISTERIO DE EDUCACION Y CULTURA</c:v>
                </c:pt>
                <c:pt idx="24">
                  <c:v>SANTA ROSA</c:v>
                </c:pt>
              </c:strCache>
            </c:strRef>
          </c:cat>
          <c:val>
            <c:numRef>
              <c:f>RESUMEN!$AA$3:$AA$27</c:f>
              <c:numCache>
                <c:formatCode>_ * #.##00000_ ;_ * \-#.##00000_ ;_ * "-"??_ ;_ @_ </c:formatCode>
                <c:ptCount val="25"/>
                <c:pt idx="0">
                  <c:v>24</c:v>
                </c:pt>
                <c:pt idx="1">
                  <c:v>8</c:v>
                </c:pt>
                <c:pt idx="2">
                  <c:v>13</c:v>
                </c:pt>
                <c:pt idx="3">
                  <c:v>0</c:v>
                </c:pt>
                <c:pt idx="4">
                  <c:v>16</c:v>
                </c:pt>
                <c:pt idx="5">
                  <c:v>22</c:v>
                </c:pt>
                <c:pt idx="6">
                  <c:v>10</c:v>
                </c:pt>
                <c:pt idx="7">
                  <c:v>23</c:v>
                </c:pt>
                <c:pt idx="8">
                  <c:v>1</c:v>
                </c:pt>
                <c:pt idx="9">
                  <c:v>12</c:v>
                </c:pt>
                <c:pt idx="10">
                  <c:v>11</c:v>
                </c:pt>
                <c:pt idx="11">
                  <c:v>4</c:v>
                </c:pt>
                <c:pt idx="12">
                  <c:v>14</c:v>
                </c:pt>
                <c:pt idx="13">
                  <c:v>18</c:v>
                </c:pt>
                <c:pt idx="14">
                  <c:v>21</c:v>
                </c:pt>
                <c:pt idx="15">
                  <c:v>7</c:v>
                </c:pt>
                <c:pt idx="16">
                  <c:v>3</c:v>
                </c:pt>
                <c:pt idx="17">
                  <c:v>9</c:v>
                </c:pt>
                <c:pt idx="18">
                  <c:v>0</c:v>
                </c:pt>
                <c:pt idx="19">
                  <c:v>2</c:v>
                </c:pt>
                <c:pt idx="20">
                  <c:v>6</c:v>
                </c:pt>
                <c:pt idx="21">
                  <c:v>15</c:v>
                </c:pt>
                <c:pt idx="22">
                  <c:v>5</c:v>
                </c:pt>
                <c:pt idx="23">
                  <c:v>19</c:v>
                </c:pt>
                <c:pt idx="24">
                  <c:v>20</c:v>
                </c:pt>
              </c:numCache>
            </c:numRef>
          </c:val>
          <c:extLst>
            <c:ext xmlns:c16="http://schemas.microsoft.com/office/drawing/2014/chart" uri="{C3380CC4-5D6E-409C-BE32-E72D297353CC}">
              <c16:uniqueId val="{00000019-F949-4732-8EDD-6A86B7D727B3}"/>
            </c:ext>
          </c:extLst>
        </c:ser>
        <c:ser>
          <c:idx val="26"/>
          <c:order val="26"/>
          <c:tx>
            <c:strRef>
              <c:f>RESUMEN!$AB$2</c:f>
              <c:strCache>
                <c:ptCount val="1"/>
                <c:pt idx="0">
                  <c:v>7. Costos financieros: Aportaciones de socios / Promedio de aportaciones de socios</c:v>
                </c:pt>
              </c:strCache>
            </c:strRef>
          </c:tx>
          <c:spPr>
            <a:solidFill>
              <a:schemeClr val="accent3">
                <a:lumMod val="60000"/>
                <a:lumOff val="40000"/>
              </a:schemeClr>
            </a:solidFill>
            <a:ln>
              <a:noFill/>
            </a:ln>
            <a:effectLst/>
          </c:spPr>
          <c:invertIfNegative val="0"/>
          <c:cat>
            <c:strRef>
              <c:f>RESUMEN!$A$3:$A$27</c:f>
              <c:strCache>
                <c:ptCount val="25"/>
                <c:pt idx="0">
                  <c:v>ANDALUCIA</c:v>
                </c:pt>
                <c:pt idx="1">
                  <c:v>23 DE JULIO</c:v>
                </c:pt>
                <c:pt idx="2">
                  <c:v>CACPE BIBLIAN</c:v>
                </c:pt>
                <c:pt idx="3">
                  <c:v>COOPERATIVA DE AHORRO Y CREDITO DE LA PEQUEÑA EMPRESA DE PASTAZA LTDA.</c:v>
                </c:pt>
                <c:pt idx="4">
                  <c:v>ALIANZA DEL VALLE</c:v>
                </c:pt>
                <c:pt idx="5">
                  <c:v>RIOBAMBA</c:v>
                </c:pt>
                <c:pt idx="6">
                  <c:v>COOPROGRESO</c:v>
                </c:pt>
                <c:pt idx="7">
                  <c:v>OSCUS</c:v>
                </c:pt>
                <c:pt idx="8">
                  <c:v>29 DE OCTUBRE</c:v>
                </c:pt>
                <c:pt idx="9">
                  <c:v>ATUNTAQUI</c:v>
                </c:pt>
                <c:pt idx="10">
                  <c:v>MEGO</c:v>
                </c:pt>
                <c:pt idx="11">
                  <c:v>JUVENTUD ECUATORIANA PROGRESISTA</c:v>
                </c:pt>
                <c:pt idx="12">
                  <c:v>EL SAGRARIO</c:v>
                </c:pt>
                <c:pt idx="13">
                  <c:v>JARDIN AZUAYO</c:v>
                </c:pt>
                <c:pt idx="14">
                  <c:v>COOPERATIVA DE AHORRO Y CREDITO TULCAN LTDA.</c:v>
                </c:pt>
                <c:pt idx="15">
                  <c:v>CAMARA DE COMERCIO DE AMBATO</c:v>
                </c:pt>
                <c:pt idx="16">
                  <c:v>PABLO MUÑOZ VEGA</c:v>
                </c:pt>
                <c:pt idx="17">
                  <c:v>CACPECO</c:v>
                </c:pt>
                <c:pt idx="18">
                  <c:v>COOPERATIVA DE AHORRO Y CREDITO SAN JOSE LTDA</c:v>
                </c:pt>
                <c:pt idx="19">
                  <c:v>MUSHUC RUNA</c:v>
                </c:pt>
                <c:pt idx="20">
                  <c:v>SAN FRANCISCO</c:v>
                </c:pt>
                <c:pt idx="21">
                  <c:v>POLICIA NACIONAL</c:v>
                </c:pt>
                <c:pt idx="22">
                  <c:v>COOPERATIVA DE AHORRO Y CREDITO PILAHUIN TIO LTDA</c:v>
                </c:pt>
                <c:pt idx="23">
                  <c:v>SERVIDORES PUBLICOS DEL MINISTERIO DE EDUCACION Y CULTURA</c:v>
                </c:pt>
                <c:pt idx="24">
                  <c:v>SANTA ROSA</c:v>
                </c:pt>
              </c:strCache>
            </c:strRef>
          </c:cat>
          <c:val>
            <c:numRef>
              <c:f>RESUMEN!$AB$3:$AB$27</c:f>
              <c:numCache>
                <c:formatCode>_ * #.##00000_ ;_ * \-#.##00000_ ;_ * "-"??_ ;_ @_ </c:formatCode>
                <c:ptCount val="25"/>
                <c:pt idx="0">
                  <c:v>17</c:v>
                </c:pt>
                <c:pt idx="1">
                  <c:v>3</c:v>
                </c:pt>
                <c:pt idx="2">
                  <c:v>10</c:v>
                </c:pt>
                <c:pt idx="3">
                  <c:v>8</c:v>
                </c:pt>
                <c:pt idx="4">
                  <c:v>7</c:v>
                </c:pt>
                <c:pt idx="5">
                  <c:v>23</c:v>
                </c:pt>
                <c:pt idx="6">
                  <c:v>9</c:v>
                </c:pt>
                <c:pt idx="7">
                  <c:v>14</c:v>
                </c:pt>
                <c:pt idx="8">
                  <c:v>1</c:v>
                </c:pt>
                <c:pt idx="9">
                  <c:v>16</c:v>
                </c:pt>
                <c:pt idx="10">
                  <c:v>4</c:v>
                </c:pt>
                <c:pt idx="11">
                  <c:v>15</c:v>
                </c:pt>
                <c:pt idx="12">
                  <c:v>2</c:v>
                </c:pt>
                <c:pt idx="13">
                  <c:v>22</c:v>
                </c:pt>
                <c:pt idx="14">
                  <c:v>26</c:v>
                </c:pt>
                <c:pt idx="15">
                  <c:v>20</c:v>
                </c:pt>
                <c:pt idx="16">
                  <c:v>25</c:v>
                </c:pt>
                <c:pt idx="17">
                  <c:v>24</c:v>
                </c:pt>
                <c:pt idx="18">
                  <c:v>12</c:v>
                </c:pt>
                <c:pt idx="19">
                  <c:v>5</c:v>
                </c:pt>
                <c:pt idx="20">
                  <c:v>6</c:v>
                </c:pt>
                <c:pt idx="21">
                  <c:v>21</c:v>
                </c:pt>
                <c:pt idx="22">
                  <c:v>11</c:v>
                </c:pt>
                <c:pt idx="23">
                  <c:v>19</c:v>
                </c:pt>
                <c:pt idx="24">
                  <c:v>18</c:v>
                </c:pt>
              </c:numCache>
            </c:numRef>
          </c:val>
          <c:extLst>
            <c:ext xmlns:c16="http://schemas.microsoft.com/office/drawing/2014/chart" uri="{C3380CC4-5D6E-409C-BE32-E72D297353CC}">
              <c16:uniqueId val="{0000001A-F949-4732-8EDD-6A86B7D727B3}"/>
            </c:ext>
          </c:extLst>
        </c:ser>
        <c:ser>
          <c:idx val="27"/>
          <c:order val="27"/>
          <c:tx>
            <c:strRef>
              <c:f>RESUMEN!$AC$2</c:f>
              <c:strCache>
                <c:ptCount val="1"/>
                <c:pt idx="0">
                  <c:v>PENETRACION DEL MERCADO</c:v>
                </c:pt>
              </c:strCache>
            </c:strRef>
          </c:tx>
          <c:spPr>
            <a:solidFill>
              <a:schemeClr val="accent4">
                <a:lumMod val="60000"/>
                <a:lumOff val="40000"/>
              </a:schemeClr>
            </a:solidFill>
            <a:ln>
              <a:noFill/>
            </a:ln>
            <a:effectLst/>
          </c:spPr>
          <c:invertIfNegative val="0"/>
          <c:cat>
            <c:strRef>
              <c:f>RESUMEN!$A$3:$A$27</c:f>
              <c:strCache>
                <c:ptCount val="25"/>
                <c:pt idx="0">
                  <c:v>ANDALUCIA</c:v>
                </c:pt>
                <c:pt idx="1">
                  <c:v>23 DE JULIO</c:v>
                </c:pt>
                <c:pt idx="2">
                  <c:v>CACPE BIBLIAN</c:v>
                </c:pt>
                <c:pt idx="3">
                  <c:v>COOPERATIVA DE AHORRO Y CREDITO DE LA PEQUEÑA EMPRESA DE PASTAZA LTDA.</c:v>
                </c:pt>
                <c:pt idx="4">
                  <c:v>ALIANZA DEL VALLE</c:v>
                </c:pt>
                <c:pt idx="5">
                  <c:v>RIOBAMBA</c:v>
                </c:pt>
                <c:pt idx="6">
                  <c:v>COOPROGRESO</c:v>
                </c:pt>
                <c:pt idx="7">
                  <c:v>OSCUS</c:v>
                </c:pt>
                <c:pt idx="8">
                  <c:v>29 DE OCTUBRE</c:v>
                </c:pt>
                <c:pt idx="9">
                  <c:v>ATUNTAQUI</c:v>
                </c:pt>
                <c:pt idx="10">
                  <c:v>MEGO</c:v>
                </c:pt>
                <c:pt idx="11">
                  <c:v>JUVENTUD ECUATORIANA PROGRESISTA</c:v>
                </c:pt>
                <c:pt idx="12">
                  <c:v>EL SAGRARIO</c:v>
                </c:pt>
                <c:pt idx="13">
                  <c:v>JARDIN AZUAYO</c:v>
                </c:pt>
                <c:pt idx="14">
                  <c:v>COOPERATIVA DE AHORRO Y CREDITO TULCAN LTDA.</c:v>
                </c:pt>
                <c:pt idx="15">
                  <c:v>CAMARA DE COMERCIO DE AMBATO</c:v>
                </c:pt>
                <c:pt idx="16">
                  <c:v>PABLO MUÑOZ VEGA</c:v>
                </c:pt>
                <c:pt idx="17">
                  <c:v>CACPECO</c:v>
                </c:pt>
                <c:pt idx="18">
                  <c:v>COOPERATIVA DE AHORRO Y CREDITO SAN JOSE LTDA</c:v>
                </c:pt>
                <c:pt idx="19">
                  <c:v>MUSHUC RUNA</c:v>
                </c:pt>
                <c:pt idx="20">
                  <c:v>SAN FRANCISCO</c:v>
                </c:pt>
                <c:pt idx="21">
                  <c:v>POLICIA NACIONAL</c:v>
                </c:pt>
                <c:pt idx="22">
                  <c:v>COOPERATIVA DE AHORRO Y CREDITO PILAHUIN TIO LTDA</c:v>
                </c:pt>
                <c:pt idx="23">
                  <c:v>SERVIDORES PUBLICOS DEL MINISTERIO DE EDUCACION Y CULTURA</c:v>
                </c:pt>
                <c:pt idx="24">
                  <c:v>SANTA ROSA</c:v>
                </c:pt>
              </c:strCache>
            </c:strRef>
          </c:cat>
          <c:val>
            <c:numRef>
              <c:f>RESUMEN!$AC$3:$AC$27</c:f>
              <c:numCache>
                <c:formatCode>_ * #.##00000_ ;_ * \-#.##00000_ ;_ * "-"??_ ;_ @_ </c:formatCode>
                <c:ptCount val="25"/>
                <c:pt idx="0">
                  <c:v>10</c:v>
                </c:pt>
                <c:pt idx="1">
                  <c:v>2</c:v>
                </c:pt>
                <c:pt idx="2">
                  <c:v>25</c:v>
                </c:pt>
                <c:pt idx="3">
                  <c:v>5</c:v>
                </c:pt>
                <c:pt idx="4">
                  <c:v>7</c:v>
                </c:pt>
                <c:pt idx="5">
                  <c:v>1</c:v>
                </c:pt>
                <c:pt idx="6">
                  <c:v>9</c:v>
                </c:pt>
                <c:pt idx="7">
                  <c:v>18</c:v>
                </c:pt>
                <c:pt idx="8">
                  <c:v>22</c:v>
                </c:pt>
                <c:pt idx="9">
                  <c:v>24</c:v>
                </c:pt>
                <c:pt idx="10">
                  <c:v>23</c:v>
                </c:pt>
                <c:pt idx="11">
                  <c:v>11</c:v>
                </c:pt>
                <c:pt idx="12">
                  <c:v>8</c:v>
                </c:pt>
                <c:pt idx="13">
                  <c:v>21</c:v>
                </c:pt>
                <c:pt idx="14">
                  <c:v>12</c:v>
                </c:pt>
                <c:pt idx="15">
                  <c:v>16</c:v>
                </c:pt>
                <c:pt idx="16">
                  <c:v>4</c:v>
                </c:pt>
                <c:pt idx="17">
                  <c:v>6</c:v>
                </c:pt>
                <c:pt idx="18">
                  <c:v>3</c:v>
                </c:pt>
                <c:pt idx="19">
                  <c:v>17</c:v>
                </c:pt>
                <c:pt idx="20">
                  <c:v>20</c:v>
                </c:pt>
                <c:pt idx="21">
                  <c:v>13</c:v>
                </c:pt>
                <c:pt idx="22">
                  <c:v>15</c:v>
                </c:pt>
                <c:pt idx="23">
                  <c:v>19</c:v>
                </c:pt>
                <c:pt idx="24">
                  <c:v>26</c:v>
                </c:pt>
              </c:numCache>
            </c:numRef>
          </c:val>
          <c:extLst>
            <c:ext xmlns:c16="http://schemas.microsoft.com/office/drawing/2014/chart" uri="{C3380CC4-5D6E-409C-BE32-E72D297353CC}">
              <c16:uniqueId val="{0000001B-F949-4732-8EDD-6A86B7D727B3}"/>
            </c:ext>
          </c:extLst>
        </c:ser>
        <c:ser>
          <c:idx val="28"/>
          <c:order val="28"/>
          <c:tx>
            <c:strRef>
              <c:f>RESUMEN!$AD$2</c:f>
              <c:strCache>
                <c:ptCount val="1"/>
                <c:pt idx="0">
                  <c:v>AHORROS POR ASOCIADOS</c:v>
                </c:pt>
              </c:strCache>
            </c:strRef>
          </c:tx>
          <c:spPr>
            <a:solidFill>
              <a:schemeClr val="accent5">
                <a:lumMod val="60000"/>
                <a:lumOff val="40000"/>
              </a:schemeClr>
            </a:solidFill>
            <a:ln>
              <a:noFill/>
            </a:ln>
            <a:effectLst/>
          </c:spPr>
          <c:invertIfNegative val="0"/>
          <c:cat>
            <c:strRef>
              <c:f>RESUMEN!$A$3:$A$27</c:f>
              <c:strCache>
                <c:ptCount val="25"/>
                <c:pt idx="0">
                  <c:v>ANDALUCIA</c:v>
                </c:pt>
                <c:pt idx="1">
                  <c:v>23 DE JULIO</c:v>
                </c:pt>
                <c:pt idx="2">
                  <c:v>CACPE BIBLIAN</c:v>
                </c:pt>
                <c:pt idx="3">
                  <c:v>COOPERATIVA DE AHORRO Y CREDITO DE LA PEQUEÑA EMPRESA DE PASTAZA LTDA.</c:v>
                </c:pt>
                <c:pt idx="4">
                  <c:v>ALIANZA DEL VALLE</c:v>
                </c:pt>
                <c:pt idx="5">
                  <c:v>RIOBAMBA</c:v>
                </c:pt>
                <c:pt idx="6">
                  <c:v>COOPROGRESO</c:v>
                </c:pt>
                <c:pt idx="7">
                  <c:v>OSCUS</c:v>
                </c:pt>
                <c:pt idx="8">
                  <c:v>29 DE OCTUBRE</c:v>
                </c:pt>
                <c:pt idx="9">
                  <c:v>ATUNTAQUI</c:v>
                </c:pt>
                <c:pt idx="10">
                  <c:v>MEGO</c:v>
                </c:pt>
                <c:pt idx="11">
                  <c:v>JUVENTUD ECUATORIANA PROGRESISTA</c:v>
                </c:pt>
                <c:pt idx="12">
                  <c:v>EL SAGRARIO</c:v>
                </c:pt>
                <c:pt idx="13">
                  <c:v>JARDIN AZUAYO</c:v>
                </c:pt>
                <c:pt idx="14">
                  <c:v>COOPERATIVA DE AHORRO Y CREDITO TULCAN LTDA.</c:v>
                </c:pt>
                <c:pt idx="15">
                  <c:v>CAMARA DE COMERCIO DE AMBATO</c:v>
                </c:pt>
                <c:pt idx="16">
                  <c:v>PABLO MUÑOZ VEGA</c:v>
                </c:pt>
                <c:pt idx="17">
                  <c:v>CACPECO</c:v>
                </c:pt>
                <c:pt idx="18">
                  <c:v>COOPERATIVA DE AHORRO Y CREDITO SAN JOSE LTDA</c:v>
                </c:pt>
                <c:pt idx="19">
                  <c:v>MUSHUC RUNA</c:v>
                </c:pt>
                <c:pt idx="20">
                  <c:v>SAN FRANCISCO</c:v>
                </c:pt>
                <c:pt idx="21">
                  <c:v>POLICIA NACIONAL</c:v>
                </c:pt>
                <c:pt idx="22">
                  <c:v>COOPERATIVA DE AHORRO Y CREDITO PILAHUIN TIO LTDA</c:v>
                </c:pt>
                <c:pt idx="23">
                  <c:v>SERVIDORES PUBLICOS DEL MINISTERIO DE EDUCACION Y CULTURA</c:v>
                </c:pt>
                <c:pt idx="24">
                  <c:v>SANTA ROSA</c:v>
                </c:pt>
              </c:strCache>
            </c:strRef>
          </c:cat>
          <c:val>
            <c:numRef>
              <c:f>RESUMEN!$AD$3:$AD$27</c:f>
              <c:numCache>
                <c:formatCode>_ * #.##00000_ ;_ * \-#.##00000_ ;_ * "-"??_ ;_ @_ </c:formatCode>
                <c:ptCount val="25"/>
                <c:pt idx="0">
                  <c:v>2</c:v>
                </c:pt>
                <c:pt idx="1">
                  <c:v>14</c:v>
                </c:pt>
                <c:pt idx="2">
                  <c:v>22</c:v>
                </c:pt>
                <c:pt idx="3">
                  <c:v>26</c:v>
                </c:pt>
                <c:pt idx="4">
                  <c:v>5</c:v>
                </c:pt>
                <c:pt idx="5">
                  <c:v>3</c:v>
                </c:pt>
                <c:pt idx="6">
                  <c:v>16</c:v>
                </c:pt>
                <c:pt idx="7">
                  <c:v>18</c:v>
                </c:pt>
                <c:pt idx="8">
                  <c:v>13</c:v>
                </c:pt>
                <c:pt idx="9">
                  <c:v>4</c:v>
                </c:pt>
                <c:pt idx="10">
                  <c:v>21</c:v>
                </c:pt>
                <c:pt idx="11">
                  <c:v>8</c:v>
                </c:pt>
                <c:pt idx="12">
                  <c:v>6</c:v>
                </c:pt>
                <c:pt idx="13">
                  <c:v>20</c:v>
                </c:pt>
                <c:pt idx="14">
                  <c:v>12</c:v>
                </c:pt>
                <c:pt idx="15">
                  <c:v>1</c:v>
                </c:pt>
                <c:pt idx="16">
                  <c:v>7</c:v>
                </c:pt>
                <c:pt idx="17">
                  <c:v>25</c:v>
                </c:pt>
                <c:pt idx="18">
                  <c:v>9</c:v>
                </c:pt>
                <c:pt idx="19">
                  <c:v>23</c:v>
                </c:pt>
                <c:pt idx="20">
                  <c:v>10</c:v>
                </c:pt>
                <c:pt idx="21">
                  <c:v>17</c:v>
                </c:pt>
                <c:pt idx="22">
                  <c:v>15</c:v>
                </c:pt>
                <c:pt idx="23">
                  <c:v>19</c:v>
                </c:pt>
                <c:pt idx="24">
                  <c:v>24</c:v>
                </c:pt>
              </c:numCache>
            </c:numRef>
          </c:val>
          <c:extLst>
            <c:ext xmlns:c16="http://schemas.microsoft.com/office/drawing/2014/chart" uri="{C3380CC4-5D6E-409C-BE32-E72D297353CC}">
              <c16:uniqueId val="{0000001C-F949-4732-8EDD-6A86B7D727B3}"/>
            </c:ext>
          </c:extLst>
        </c:ser>
        <c:ser>
          <c:idx val="29"/>
          <c:order val="29"/>
          <c:tx>
            <c:strRef>
              <c:f>RESUMEN!$AE$2</c:f>
              <c:strCache>
                <c:ptCount val="1"/>
                <c:pt idx="0">
                  <c:v>ACTIVIDAD COOPERATIVA</c:v>
                </c:pt>
              </c:strCache>
            </c:strRef>
          </c:tx>
          <c:spPr>
            <a:solidFill>
              <a:schemeClr val="accent6">
                <a:lumMod val="60000"/>
                <a:lumOff val="40000"/>
              </a:schemeClr>
            </a:solidFill>
            <a:ln>
              <a:noFill/>
            </a:ln>
            <a:effectLst/>
          </c:spPr>
          <c:invertIfNegative val="0"/>
          <c:cat>
            <c:strRef>
              <c:f>RESUMEN!$A$3:$A$27</c:f>
              <c:strCache>
                <c:ptCount val="25"/>
                <c:pt idx="0">
                  <c:v>ANDALUCIA</c:v>
                </c:pt>
                <c:pt idx="1">
                  <c:v>23 DE JULIO</c:v>
                </c:pt>
                <c:pt idx="2">
                  <c:v>CACPE BIBLIAN</c:v>
                </c:pt>
                <c:pt idx="3">
                  <c:v>COOPERATIVA DE AHORRO Y CREDITO DE LA PEQUEÑA EMPRESA DE PASTAZA LTDA.</c:v>
                </c:pt>
                <c:pt idx="4">
                  <c:v>ALIANZA DEL VALLE</c:v>
                </c:pt>
                <c:pt idx="5">
                  <c:v>RIOBAMBA</c:v>
                </c:pt>
                <c:pt idx="6">
                  <c:v>COOPROGRESO</c:v>
                </c:pt>
                <c:pt idx="7">
                  <c:v>OSCUS</c:v>
                </c:pt>
                <c:pt idx="8">
                  <c:v>29 DE OCTUBRE</c:v>
                </c:pt>
                <c:pt idx="9">
                  <c:v>ATUNTAQUI</c:v>
                </c:pt>
                <c:pt idx="10">
                  <c:v>MEGO</c:v>
                </c:pt>
                <c:pt idx="11">
                  <c:v>JUVENTUD ECUATORIANA PROGRESISTA</c:v>
                </c:pt>
                <c:pt idx="12">
                  <c:v>EL SAGRARIO</c:v>
                </c:pt>
                <c:pt idx="13">
                  <c:v>JARDIN AZUAYO</c:v>
                </c:pt>
                <c:pt idx="14">
                  <c:v>COOPERATIVA DE AHORRO Y CREDITO TULCAN LTDA.</c:v>
                </c:pt>
                <c:pt idx="15">
                  <c:v>CAMARA DE COMERCIO DE AMBATO</c:v>
                </c:pt>
                <c:pt idx="16">
                  <c:v>PABLO MUÑOZ VEGA</c:v>
                </c:pt>
                <c:pt idx="17">
                  <c:v>CACPECO</c:v>
                </c:pt>
                <c:pt idx="18">
                  <c:v>COOPERATIVA DE AHORRO Y CREDITO SAN JOSE LTDA</c:v>
                </c:pt>
                <c:pt idx="19">
                  <c:v>MUSHUC RUNA</c:v>
                </c:pt>
                <c:pt idx="20">
                  <c:v>SAN FRANCISCO</c:v>
                </c:pt>
                <c:pt idx="21">
                  <c:v>POLICIA NACIONAL</c:v>
                </c:pt>
                <c:pt idx="22">
                  <c:v>COOPERATIVA DE AHORRO Y CREDITO PILAHUIN TIO LTDA</c:v>
                </c:pt>
                <c:pt idx="23">
                  <c:v>SERVIDORES PUBLICOS DEL MINISTERIO DE EDUCACION Y CULTURA</c:v>
                </c:pt>
                <c:pt idx="24">
                  <c:v>SANTA ROSA</c:v>
                </c:pt>
              </c:strCache>
            </c:strRef>
          </c:cat>
          <c:val>
            <c:numRef>
              <c:f>RESUMEN!$AE$3:$AE$27</c:f>
              <c:numCache>
                <c:formatCode>_ * #.##00000_ ;_ * \-#.##00000_ ;_ * "-"??_ ;_ @_ </c:formatCode>
                <c:ptCount val="25"/>
                <c:pt idx="0">
                  <c:v>2</c:v>
                </c:pt>
                <c:pt idx="1">
                  <c:v>12</c:v>
                </c:pt>
                <c:pt idx="2">
                  <c:v>22</c:v>
                </c:pt>
                <c:pt idx="3">
                  <c:v>26</c:v>
                </c:pt>
                <c:pt idx="4">
                  <c:v>3</c:v>
                </c:pt>
                <c:pt idx="5">
                  <c:v>7</c:v>
                </c:pt>
                <c:pt idx="6">
                  <c:v>15</c:v>
                </c:pt>
                <c:pt idx="7">
                  <c:v>4</c:v>
                </c:pt>
                <c:pt idx="8">
                  <c:v>20</c:v>
                </c:pt>
                <c:pt idx="9">
                  <c:v>5</c:v>
                </c:pt>
                <c:pt idx="10">
                  <c:v>18</c:v>
                </c:pt>
                <c:pt idx="11">
                  <c:v>6</c:v>
                </c:pt>
                <c:pt idx="12">
                  <c:v>9</c:v>
                </c:pt>
                <c:pt idx="13">
                  <c:v>14</c:v>
                </c:pt>
                <c:pt idx="14">
                  <c:v>19</c:v>
                </c:pt>
                <c:pt idx="15">
                  <c:v>1</c:v>
                </c:pt>
                <c:pt idx="16">
                  <c:v>8</c:v>
                </c:pt>
                <c:pt idx="17">
                  <c:v>25</c:v>
                </c:pt>
                <c:pt idx="18">
                  <c:v>11</c:v>
                </c:pt>
                <c:pt idx="19">
                  <c:v>21</c:v>
                </c:pt>
                <c:pt idx="20">
                  <c:v>17</c:v>
                </c:pt>
                <c:pt idx="21">
                  <c:v>13</c:v>
                </c:pt>
                <c:pt idx="22">
                  <c:v>16</c:v>
                </c:pt>
                <c:pt idx="23">
                  <c:v>24</c:v>
                </c:pt>
                <c:pt idx="24">
                  <c:v>23</c:v>
                </c:pt>
              </c:numCache>
            </c:numRef>
          </c:val>
          <c:extLst>
            <c:ext xmlns:c16="http://schemas.microsoft.com/office/drawing/2014/chart" uri="{C3380CC4-5D6E-409C-BE32-E72D297353CC}">
              <c16:uniqueId val="{0000001D-F949-4732-8EDD-6A86B7D727B3}"/>
            </c:ext>
          </c:extLst>
        </c:ser>
        <c:ser>
          <c:idx val="30"/>
          <c:order val="30"/>
          <c:tx>
            <c:strRef>
              <c:f>RESUMEN!$AF$2</c:f>
              <c:strCache>
                <c:ptCount val="1"/>
                <c:pt idx="0">
                  <c:v>GASTO EN GOBERNABILIDAD</c:v>
                </c:pt>
              </c:strCache>
            </c:strRef>
          </c:tx>
          <c:spPr>
            <a:solidFill>
              <a:schemeClr val="accent1">
                <a:lumMod val="50000"/>
              </a:schemeClr>
            </a:solidFill>
            <a:ln>
              <a:noFill/>
            </a:ln>
            <a:effectLst/>
          </c:spPr>
          <c:invertIfNegative val="0"/>
          <c:cat>
            <c:strRef>
              <c:f>RESUMEN!$A$3:$A$27</c:f>
              <c:strCache>
                <c:ptCount val="25"/>
                <c:pt idx="0">
                  <c:v>ANDALUCIA</c:v>
                </c:pt>
                <c:pt idx="1">
                  <c:v>23 DE JULIO</c:v>
                </c:pt>
                <c:pt idx="2">
                  <c:v>CACPE BIBLIAN</c:v>
                </c:pt>
                <c:pt idx="3">
                  <c:v>COOPERATIVA DE AHORRO Y CREDITO DE LA PEQUEÑA EMPRESA DE PASTAZA LTDA.</c:v>
                </c:pt>
                <c:pt idx="4">
                  <c:v>ALIANZA DEL VALLE</c:v>
                </c:pt>
                <c:pt idx="5">
                  <c:v>RIOBAMBA</c:v>
                </c:pt>
                <c:pt idx="6">
                  <c:v>COOPROGRESO</c:v>
                </c:pt>
                <c:pt idx="7">
                  <c:v>OSCUS</c:v>
                </c:pt>
                <c:pt idx="8">
                  <c:v>29 DE OCTUBRE</c:v>
                </c:pt>
                <c:pt idx="9">
                  <c:v>ATUNTAQUI</c:v>
                </c:pt>
                <c:pt idx="10">
                  <c:v>MEGO</c:v>
                </c:pt>
                <c:pt idx="11">
                  <c:v>JUVENTUD ECUATORIANA PROGRESISTA</c:v>
                </c:pt>
                <c:pt idx="12">
                  <c:v>EL SAGRARIO</c:v>
                </c:pt>
                <c:pt idx="13">
                  <c:v>JARDIN AZUAYO</c:v>
                </c:pt>
                <c:pt idx="14">
                  <c:v>COOPERATIVA DE AHORRO Y CREDITO TULCAN LTDA.</c:v>
                </c:pt>
                <c:pt idx="15">
                  <c:v>CAMARA DE COMERCIO DE AMBATO</c:v>
                </c:pt>
                <c:pt idx="16">
                  <c:v>PABLO MUÑOZ VEGA</c:v>
                </c:pt>
                <c:pt idx="17">
                  <c:v>CACPECO</c:v>
                </c:pt>
                <c:pt idx="18">
                  <c:v>COOPERATIVA DE AHORRO Y CREDITO SAN JOSE LTDA</c:v>
                </c:pt>
                <c:pt idx="19">
                  <c:v>MUSHUC RUNA</c:v>
                </c:pt>
                <c:pt idx="20">
                  <c:v>SAN FRANCISCO</c:v>
                </c:pt>
                <c:pt idx="21">
                  <c:v>POLICIA NACIONAL</c:v>
                </c:pt>
                <c:pt idx="22">
                  <c:v>COOPERATIVA DE AHORRO Y CREDITO PILAHUIN TIO LTDA</c:v>
                </c:pt>
                <c:pt idx="23">
                  <c:v>SERVIDORES PUBLICOS DEL MINISTERIO DE EDUCACION Y CULTURA</c:v>
                </c:pt>
                <c:pt idx="24">
                  <c:v>SANTA ROSA</c:v>
                </c:pt>
              </c:strCache>
            </c:strRef>
          </c:cat>
          <c:val>
            <c:numRef>
              <c:f>RESUMEN!$AF$3:$AF$27</c:f>
              <c:numCache>
                <c:formatCode>_ * #.##00000_ ;_ * \-#.##00000_ ;_ * "-"??_ ;_ @_ </c:formatCode>
                <c:ptCount val="25"/>
                <c:pt idx="0">
                  <c:v>1</c:v>
                </c:pt>
                <c:pt idx="1">
                  <c:v>3</c:v>
                </c:pt>
                <c:pt idx="2">
                  <c:v>9</c:v>
                </c:pt>
                <c:pt idx="3">
                  <c:v>2</c:v>
                </c:pt>
                <c:pt idx="4">
                  <c:v>18</c:v>
                </c:pt>
                <c:pt idx="5">
                  <c:v>24</c:v>
                </c:pt>
                <c:pt idx="6">
                  <c:v>12</c:v>
                </c:pt>
                <c:pt idx="7">
                  <c:v>10</c:v>
                </c:pt>
                <c:pt idx="8">
                  <c:v>26</c:v>
                </c:pt>
                <c:pt idx="9">
                  <c:v>22</c:v>
                </c:pt>
                <c:pt idx="10">
                  <c:v>8</c:v>
                </c:pt>
                <c:pt idx="11">
                  <c:v>19</c:v>
                </c:pt>
                <c:pt idx="12">
                  <c:v>25</c:v>
                </c:pt>
                <c:pt idx="13">
                  <c:v>15</c:v>
                </c:pt>
                <c:pt idx="14">
                  <c:v>11</c:v>
                </c:pt>
                <c:pt idx="15">
                  <c:v>4</c:v>
                </c:pt>
                <c:pt idx="16">
                  <c:v>20</c:v>
                </c:pt>
                <c:pt idx="17">
                  <c:v>23</c:v>
                </c:pt>
                <c:pt idx="18">
                  <c:v>21</c:v>
                </c:pt>
                <c:pt idx="19">
                  <c:v>13</c:v>
                </c:pt>
                <c:pt idx="20">
                  <c:v>6</c:v>
                </c:pt>
                <c:pt idx="21">
                  <c:v>14</c:v>
                </c:pt>
                <c:pt idx="22">
                  <c:v>16</c:v>
                </c:pt>
                <c:pt idx="23">
                  <c:v>17</c:v>
                </c:pt>
                <c:pt idx="24">
                  <c:v>5</c:v>
                </c:pt>
              </c:numCache>
            </c:numRef>
          </c:val>
          <c:extLst>
            <c:ext xmlns:c16="http://schemas.microsoft.com/office/drawing/2014/chart" uri="{C3380CC4-5D6E-409C-BE32-E72D297353CC}">
              <c16:uniqueId val="{0000001E-F949-4732-8EDD-6A86B7D727B3}"/>
            </c:ext>
          </c:extLst>
        </c:ser>
        <c:ser>
          <c:idx val="31"/>
          <c:order val="31"/>
          <c:tx>
            <c:strRef>
              <c:f>RESUMEN!$AG$2</c:f>
              <c:strCache>
                <c:ptCount val="1"/>
                <c:pt idx="0">
                  <c:v>NIVEL DE PUBLICIDAD</c:v>
                </c:pt>
              </c:strCache>
            </c:strRef>
          </c:tx>
          <c:spPr>
            <a:solidFill>
              <a:schemeClr val="accent2">
                <a:lumMod val="50000"/>
              </a:schemeClr>
            </a:solidFill>
            <a:ln>
              <a:noFill/>
            </a:ln>
            <a:effectLst/>
          </c:spPr>
          <c:invertIfNegative val="0"/>
          <c:cat>
            <c:strRef>
              <c:f>RESUMEN!$A$3:$A$27</c:f>
              <c:strCache>
                <c:ptCount val="25"/>
                <c:pt idx="0">
                  <c:v>ANDALUCIA</c:v>
                </c:pt>
                <c:pt idx="1">
                  <c:v>23 DE JULIO</c:v>
                </c:pt>
                <c:pt idx="2">
                  <c:v>CACPE BIBLIAN</c:v>
                </c:pt>
                <c:pt idx="3">
                  <c:v>COOPERATIVA DE AHORRO Y CREDITO DE LA PEQUEÑA EMPRESA DE PASTAZA LTDA.</c:v>
                </c:pt>
                <c:pt idx="4">
                  <c:v>ALIANZA DEL VALLE</c:v>
                </c:pt>
                <c:pt idx="5">
                  <c:v>RIOBAMBA</c:v>
                </c:pt>
                <c:pt idx="6">
                  <c:v>COOPROGRESO</c:v>
                </c:pt>
                <c:pt idx="7">
                  <c:v>OSCUS</c:v>
                </c:pt>
                <c:pt idx="8">
                  <c:v>29 DE OCTUBRE</c:v>
                </c:pt>
                <c:pt idx="9">
                  <c:v>ATUNTAQUI</c:v>
                </c:pt>
                <c:pt idx="10">
                  <c:v>MEGO</c:v>
                </c:pt>
                <c:pt idx="11">
                  <c:v>JUVENTUD ECUATORIANA PROGRESISTA</c:v>
                </c:pt>
                <c:pt idx="12">
                  <c:v>EL SAGRARIO</c:v>
                </c:pt>
                <c:pt idx="13">
                  <c:v>JARDIN AZUAYO</c:v>
                </c:pt>
                <c:pt idx="14">
                  <c:v>COOPERATIVA DE AHORRO Y CREDITO TULCAN LTDA.</c:v>
                </c:pt>
                <c:pt idx="15">
                  <c:v>CAMARA DE COMERCIO DE AMBATO</c:v>
                </c:pt>
                <c:pt idx="16">
                  <c:v>PABLO MUÑOZ VEGA</c:v>
                </c:pt>
                <c:pt idx="17">
                  <c:v>CACPECO</c:v>
                </c:pt>
                <c:pt idx="18">
                  <c:v>COOPERATIVA DE AHORRO Y CREDITO SAN JOSE LTDA</c:v>
                </c:pt>
                <c:pt idx="19">
                  <c:v>MUSHUC RUNA</c:v>
                </c:pt>
                <c:pt idx="20">
                  <c:v>SAN FRANCISCO</c:v>
                </c:pt>
                <c:pt idx="21">
                  <c:v>POLICIA NACIONAL</c:v>
                </c:pt>
                <c:pt idx="22">
                  <c:v>COOPERATIVA DE AHORRO Y CREDITO PILAHUIN TIO LTDA</c:v>
                </c:pt>
                <c:pt idx="23">
                  <c:v>SERVIDORES PUBLICOS DEL MINISTERIO DE EDUCACION Y CULTURA</c:v>
                </c:pt>
                <c:pt idx="24">
                  <c:v>SANTA ROSA</c:v>
                </c:pt>
              </c:strCache>
            </c:strRef>
          </c:cat>
          <c:val>
            <c:numRef>
              <c:f>RESUMEN!$AG$3:$AG$27</c:f>
              <c:numCache>
                <c:formatCode>_ * #.##00000_ ;_ * \-#.##00000_ ;_ * "-"??_ ;_ @_ </c:formatCode>
                <c:ptCount val="25"/>
                <c:pt idx="0">
                  <c:v>3</c:v>
                </c:pt>
                <c:pt idx="1">
                  <c:v>21</c:v>
                </c:pt>
                <c:pt idx="2">
                  <c:v>1</c:v>
                </c:pt>
                <c:pt idx="3">
                  <c:v>15</c:v>
                </c:pt>
                <c:pt idx="4">
                  <c:v>5</c:v>
                </c:pt>
                <c:pt idx="5">
                  <c:v>2</c:v>
                </c:pt>
                <c:pt idx="6">
                  <c:v>24</c:v>
                </c:pt>
                <c:pt idx="7">
                  <c:v>18</c:v>
                </c:pt>
                <c:pt idx="8">
                  <c:v>8</c:v>
                </c:pt>
                <c:pt idx="9">
                  <c:v>6</c:v>
                </c:pt>
                <c:pt idx="10">
                  <c:v>13</c:v>
                </c:pt>
                <c:pt idx="11">
                  <c:v>16</c:v>
                </c:pt>
                <c:pt idx="12">
                  <c:v>9</c:v>
                </c:pt>
                <c:pt idx="13">
                  <c:v>20</c:v>
                </c:pt>
                <c:pt idx="14">
                  <c:v>4</c:v>
                </c:pt>
                <c:pt idx="15">
                  <c:v>7</c:v>
                </c:pt>
                <c:pt idx="16">
                  <c:v>22</c:v>
                </c:pt>
                <c:pt idx="17">
                  <c:v>10</c:v>
                </c:pt>
                <c:pt idx="18">
                  <c:v>11</c:v>
                </c:pt>
                <c:pt idx="19">
                  <c:v>26</c:v>
                </c:pt>
                <c:pt idx="20">
                  <c:v>12</c:v>
                </c:pt>
                <c:pt idx="21">
                  <c:v>25</c:v>
                </c:pt>
                <c:pt idx="22">
                  <c:v>23</c:v>
                </c:pt>
                <c:pt idx="23">
                  <c:v>19</c:v>
                </c:pt>
                <c:pt idx="24">
                  <c:v>17</c:v>
                </c:pt>
              </c:numCache>
            </c:numRef>
          </c:val>
          <c:extLst>
            <c:ext xmlns:c16="http://schemas.microsoft.com/office/drawing/2014/chart" uri="{C3380CC4-5D6E-409C-BE32-E72D297353CC}">
              <c16:uniqueId val="{0000001F-F949-4732-8EDD-6A86B7D727B3}"/>
            </c:ext>
          </c:extLst>
        </c:ser>
        <c:ser>
          <c:idx val="32"/>
          <c:order val="32"/>
          <c:tx>
            <c:strRef>
              <c:f>RESUMEN!$AH$2</c:f>
              <c:strCache>
                <c:ptCount val="1"/>
                <c:pt idx="0">
                  <c:v>GASTO DE TECNOLOGIA</c:v>
                </c:pt>
              </c:strCache>
            </c:strRef>
          </c:tx>
          <c:spPr>
            <a:solidFill>
              <a:schemeClr val="accent3">
                <a:lumMod val="50000"/>
              </a:schemeClr>
            </a:solidFill>
            <a:ln>
              <a:noFill/>
            </a:ln>
            <a:effectLst/>
          </c:spPr>
          <c:invertIfNegative val="0"/>
          <c:cat>
            <c:strRef>
              <c:f>RESUMEN!$A$3:$A$27</c:f>
              <c:strCache>
                <c:ptCount val="25"/>
                <c:pt idx="0">
                  <c:v>ANDALUCIA</c:v>
                </c:pt>
                <c:pt idx="1">
                  <c:v>23 DE JULIO</c:v>
                </c:pt>
                <c:pt idx="2">
                  <c:v>CACPE BIBLIAN</c:v>
                </c:pt>
                <c:pt idx="3">
                  <c:v>COOPERATIVA DE AHORRO Y CREDITO DE LA PEQUEÑA EMPRESA DE PASTAZA LTDA.</c:v>
                </c:pt>
                <c:pt idx="4">
                  <c:v>ALIANZA DEL VALLE</c:v>
                </c:pt>
                <c:pt idx="5">
                  <c:v>RIOBAMBA</c:v>
                </c:pt>
                <c:pt idx="6">
                  <c:v>COOPROGRESO</c:v>
                </c:pt>
                <c:pt idx="7">
                  <c:v>OSCUS</c:v>
                </c:pt>
                <c:pt idx="8">
                  <c:v>29 DE OCTUBRE</c:v>
                </c:pt>
                <c:pt idx="9">
                  <c:v>ATUNTAQUI</c:v>
                </c:pt>
                <c:pt idx="10">
                  <c:v>MEGO</c:v>
                </c:pt>
                <c:pt idx="11">
                  <c:v>JUVENTUD ECUATORIANA PROGRESISTA</c:v>
                </c:pt>
                <c:pt idx="12">
                  <c:v>EL SAGRARIO</c:v>
                </c:pt>
                <c:pt idx="13">
                  <c:v>JARDIN AZUAYO</c:v>
                </c:pt>
                <c:pt idx="14">
                  <c:v>COOPERATIVA DE AHORRO Y CREDITO TULCAN LTDA.</c:v>
                </c:pt>
                <c:pt idx="15">
                  <c:v>CAMARA DE COMERCIO DE AMBATO</c:v>
                </c:pt>
                <c:pt idx="16">
                  <c:v>PABLO MUÑOZ VEGA</c:v>
                </c:pt>
                <c:pt idx="17">
                  <c:v>CACPECO</c:v>
                </c:pt>
                <c:pt idx="18">
                  <c:v>COOPERATIVA DE AHORRO Y CREDITO SAN JOSE LTDA</c:v>
                </c:pt>
                <c:pt idx="19">
                  <c:v>MUSHUC RUNA</c:v>
                </c:pt>
                <c:pt idx="20">
                  <c:v>SAN FRANCISCO</c:v>
                </c:pt>
                <c:pt idx="21">
                  <c:v>POLICIA NACIONAL</c:v>
                </c:pt>
                <c:pt idx="22">
                  <c:v>COOPERATIVA DE AHORRO Y CREDITO PILAHUIN TIO LTDA</c:v>
                </c:pt>
                <c:pt idx="23">
                  <c:v>SERVIDORES PUBLICOS DEL MINISTERIO DE EDUCACION Y CULTURA</c:v>
                </c:pt>
                <c:pt idx="24">
                  <c:v>SANTA ROSA</c:v>
                </c:pt>
              </c:strCache>
            </c:strRef>
          </c:cat>
          <c:val>
            <c:numRef>
              <c:f>RESUMEN!$AH$3:$AH$27</c:f>
              <c:numCache>
                <c:formatCode>_ * #.##00000_ ;_ * \-#.##00000_ ;_ * "-"??_ ;_ @_ </c:formatCode>
                <c:ptCount val="25"/>
                <c:pt idx="0">
                  <c:v>19</c:v>
                </c:pt>
                <c:pt idx="1">
                  <c:v>22</c:v>
                </c:pt>
                <c:pt idx="2">
                  <c:v>15</c:v>
                </c:pt>
                <c:pt idx="3">
                  <c:v>4</c:v>
                </c:pt>
                <c:pt idx="4">
                  <c:v>10</c:v>
                </c:pt>
                <c:pt idx="5">
                  <c:v>5</c:v>
                </c:pt>
                <c:pt idx="6">
                  <c:v>13</c:v>
                </c:pt>
                <c:pt idx="7">
                  <c:v>16</c:v>
                </c:pt>
                <c:pt idx="8">
                  <c:v>1</c:v>
                </c:pt>
                <c:pt idx="9">
                  <c:v>21</c:v>
                </c:pt>
                <c:pt idx="10">
                  <c:v>20</c:v>
                </c:pt>
                <c:pt idx="11">
                  <c:v>14</c:v>
                </c:pt>
                <c:pt idx="12">
                  <c:v>12</c:v>
                </c:pt>
                <c:pt idx="13">
                  <c:v>2</c:v>
                </c:pt>
                <c:pt idx="14">
                  <c:v>24</c:v>
                </c:pt>
                <c:pt idx="15">
                  <c:v>26</c:v>
                </c:pt>
                <c:pt idx="16">
                  <c:v>3</c:v>
                </c:pt>
                <c:pt idx="17">
                  <c:v>23</c:v>
                </c:pt>
                <c:pt idx="18">
                  <c:v>6</c:v>
                </c:pt>
                <c:pt idx="19">
                  <c:v>25</c:v>
                </c:pt>
                <c:pt idx="20">
                  <c:v>8</c:v>
                </c:pt>
                <c:pt idx="21">
                  <c:v>9</c:v>
                </c:pt>
                <c:pt idx="22">
                  <c:v>7</c:v>
                </c:pt>
                <c:pt idx="23">
                  <c:v>18</c:v>
                </c:pt>
                <c:pt idx="24">
                  <c:v>11</c:v>
                </c:pt>
              </c:numCache>
            </c:numRef>
          </c:val>
          <c:extLst>
            <c:ext xmlns:c16="http://schemas.microsoft.com/office/drawing/2014/chart" uri="{C3380CC4-5D6E-409C-BE32-E72D297353CC}">
              <c16:uniqueId val="{00000020-F949-4732-8EDD-6A86B7D727B3}"/>
            </c:ext>
          </c:extLst>
        </c:ser>
        <c:ser>
          <c:idx val="33"/>
          <c:order val="33"/>
          <c:tx>
            <c:strRef>
              <c:f>RESUMEN!$AI$2</c:f>
              <c:strCache>
                <c:ptCount val="1"/>
                <c:pt idx="0">
                  <c:v>EQUIPOS TECNOLOGICOS</c:v>
                </c:pt>
              </c:strCache>
            </c:strRef>
          </c:tx>
          <c:spPr>
            <a:solidFill>
              <a:schemeClr val="accent4">
                <a:lumMod val="50000"/>
              </a:schemeClr>
            </a:solidFill>
            <a:ln>
              <a:noFill/>
            </a:ln>
            <a:effectLst/>
          </c:spPr>
          <c:invertIfNegative val="0"/>
          <c:cat>
            <c:strRef>
              <c:f>RESUMEN!$A$3:$A$27</c:f>
              <c:strCache>
                <c:ptCount val="25"/>
                <c:pt idx="0">
                  <c:v>ANDALUCIA</c:v>
                </c:pt>
                <c:pt idx="1">
                  <c:v>23 DE JULIO</c:v>
                </c:pt>
                <c:pt idx="2">
                  <c:v>CACPE BIBLIAN</c:v>
                </c:pt>
                <c:pt idx="3">
                  <c:v>COOPERATIVA DE AHORRO Y CREDITO DE LA PEQUEÑA EMPRESA DE PASTAZA LTDA.</c:v>
                </c:pt>
                <c:pt idx="4">
                  <c:v>ALIANZA DEL VALLE</c:v>
                </c:pt>
                <c:pt idx="5">
                  <c:v>RIOBAMBA</c:v>
                </c:pt>
                <c:pt idx="6">
                  <c:v>COOPROGRESO</c:v>
                </c:pt>
                <c:pt idx="7">
                  <c:v>OSCUS</c:v>
                </c:pt>
                <c:pt idx="8">
                  <c:v>29 DE OCTUBRE</c:v>
                </c:pt>
                <c:pt idx="9">
                  <c:v>ATUNTAQUI</c:v>
                </c:pt>
                <c:pt idx="10">
                  <c:v>MEGO</c:v>
                </c:pt>
                <c:pt idx="11">
                  <c:v>JUVENTUD ECUATORIANA PROGRESISTA</c:v>
                </c:pt>
                <c:pt idx="12">
                  <c:v>EL SAGRARIO</c:v>
                </c:pt>
                <c:pt idx="13">
                  <c:v>JARDIN AZUAYO</c:v>
                </c:pt>
                <c:pt idx="14">
                  <c:v>COOPERATIVA DE AHORRO Y CREDITO TULCAN LTDA.</c:v>
                </c:pt>
                <c:pt idx="15">
                  <c:v>CAMARA DE COMERCIO DE AMBATO</c:v>
                </c:pt>
                <c:pt idx="16">
                  <c:v>PABLO MUÑOZ VEGA</c:v>
                </c:pt>
                <c:pt idx="17">
                  <c:v>CACPECO</c:v>
                </c:pt>
                <c:pt idx="18">
                  <c:v>COOPERATIVA DE AHORRO Y CREDITO SAN JOSE LTDA</c:v>
                </c:pt>
                <c:pt idx="19">
                  <c:v>MUSHUC RUNA</c:v>
                </c:pt>
                <c:pt idx="20">
                  <c:v>SAN FRANCISCO</c:v>
                </c:pt>
                <c:pt idx="21">
                  <c:v>POLICIA NACIONAL</c:v>
                </c:pt>
                <c:pt idx="22">
                  <c:v>COOPERATIVA DE AHORRO Y CREDITO PILAHUIN TIO LTDA</c:v>
                </c:pt>
                <c:pt idx="23">
                  <c:v>SERVIDORES PUBLICOS DEL MINISTERIO DE EDUCACION Y CULTURA</c:v>
                </c:pt>
                <c:pt idx="24">
                  <c:v>SANTA ROSA</c:v>
                </c:pt>
              </c:strCache>
            </c:strRef>
          </c:cat>
          <c:val>
            <c:numRef>
              <c:f>RESUMEN!$AI$3:$AI$27</c:f>
              <c:numCache>
                <c:formatCode>_ * #.##00000_ ;_ * \-#.##00000_ ;_ * "-"??_ ;_ @_ </c:formatCode>
                <c:ptCount val="25"/>
                <c:pt idx="0">
                  <c:v>4</c:v>
                </c:pt>
                <c:pt idx="1">
                  <c:v>16</c:v>
                </c:pt>
                <c:pt idx="2">
                  <c:v>21</c:v>
                </c:pt>
                <c:pt idx="3">
                  <c:v>7</c:v>
                </c:pt>
                <c:pt idx="4">
                  <c:v>2</c:v>
                </c:pt>
                <c:pt idx="5">
                  <c:v>25</c:v>
                </c:pt>
                <c:pt idx="6">
                  <c:v>10</c:v>
                </c:pt>
                <c:pt idx="7">
                  <c:v>6</c:v>
                </c:pt>
                <c:pt idx="8">
                  <c:v>24</c:v>
                </c:pt>
                <c:pt idx="9">
                  <c:v>1</c:v>
                </c:pt>
                <c:pt idx="10">
                  <c:v>19</c:v>
                </c:pt>
                <c:pt idx="11">
                  <c:v>18</c:v>
                </c:pt>
                <c:pt idx="12">
                  <c:v>3</c:v>
                </c:pt>
                <c:pt idx="13">
                  <c:v>17</c:v>
                </c:pt>
                <c:pt idx="14">
                  <c:v>12</c:v>
                </c:pt>
                <c:pt idx="15">
                  <c:v>11</c:v>
                </c:pt>
                <c:pt idx="16">
                  <c:v>15</c:v>
                </c:pt>
                <c:pt idx="17">
                  <c:v>23</c:v>
                </c:pt>
                <c:pt idx="18">
                  <c:v>22</c:v>
                </c:pt>
                <c:pt idx="19">
                  <c:v>8</c:v>
                </c:pt>
                <c:pt idx="20">
                  <c:v>9</c:v>
                </c:pt>
                <c:pt idx="21">
                  <c:v>14</c:v>
                </c:pt>
                <c:pt idx="22">
                  <c:v>26</c:v>
                </c:pt>
                <c:pt idx="23">
                  <c:v>5</c:v>
                </c:pt>
                <c:pt idx="24">
                  <c:v>20</c:v>
                </c:pt>
              </c:numCache>
            </c:numRef>
          </c:val>
          <c:extLst>
            <c:ext xmlns:c16="http://schemas.microsoft.com/office/drawing/2014/chart" uri="{C3380CC4-5D6E-409C-BE32-E72D297353CC}">
              <c16:uniqueId val="{00000021-F949-4732-8EDD-6A86B7D727B3}"/>
            </c:ext>
          </c:extLst>
        </c:ser>
        <c:ser>
          <c:idx val="34"/>
          <c:order val="34"/>
          <c:tx>
            <c:strRef>
              <c:f>RESUMEN!$AJ$2</c:f>
              <c:strCache>
                <c:ptCount val="1"/>
                <c:pt idx="0">
                  <c:v>MOROSIDAD DE CREDITO COMERCIAL PRIORITARIO</c:v>
                </c:pt>
              </c:strCache>
            </c:strRef>
          </c:tx>
          <c:spPr>
            <a:solidFill>
              <a:schemeClr val="accent5">
                <a:lumMod val="50000"/>
              </a:schemeClr>
            </a:solidFill>
            <a:ln>
              <a:noFill/>
            </a:ln>
            <a:effectLst/>
          </c:spPr>
          <c:invertIfNegative val="0"/>
          <c:cat>
            <c:strRef>
              <c:f>RESUMEN!$A$3:$A$27</c:f>
              <c:strCache>
                <c:ptCount val="25"/>
                <c:pt idx="0">
                  <c:v>ANDALUCIA</c:v>
                </c:pt>
                <c:pt idx="1">
                  <c:v>23 DE JULIO</c:v>
                </c:pt>
                <c:pt idx="2">
                  <c:v>CACPE BIBLIAN</c:v>
                </c:pt>
                <c:pt idx="3">
                  <c:v>COOPERATIVA DE AHORRO Y CREDITO DE LA PEQUEÑA EMPRESA DE PASTAZA LTDA.</c:v>
                </c:pt>
                <c:pt idx="4">
                  <c:v>ALIANZA DEL VALLE</c:v>
                </c:pt>
                <c:pt idx="5">
                  <c:v>RIOBAMBA</c:v>
                </c:pt>
                <c:pt idx="6">
                  <c:v>COOPROGRESO</c:v>
                </c:pt>
                <c:pt idx="7">
                  <c:v>OSCUS</c:v>
                </c:pt>
                <c:pt idx="8">
                  <c:v>29 DE OCTUBRE</c:v>
                </c:pt>
                <c:pt idx="9">
                  <c:v>ATUNTAQUI</c:v>
                </c:pt>
                <c:pt idx="10">
                  <c:v>MEGO</c:v>
                </c:pt>
                <c:pt idx="11">
                  <c:v>JUVENTUD ECUATORIANA PROGRESISTA</c:v>
                </c:pt>
                <c:pt idx="12">
                  <c:v>EL SAGRARIO</c:v>
                </c:pt>
                <c:pt idx="13">
                  <c:v>JARDIN AZUAYO</c:v>
                </c:pt>
                <c:pt idx="14">
                  <c:v>COOPERATIVA DE AHORRO Y CREDITO TULCAN LTDA.</c:v>
                </c:pt>
                <c:pt idx="15">
                  <c:v>CAMARA DE COMERCIO DE AMBATO</c:v>
                </c:pt>
                <c:pt idx="16">
                  <c:v>PABLO MUÑOZ VEGA</c:v>
                </c:pt>
                <c:pt idx="17">
                  <c:v>CACPECO</c:v>
                </c:pt>
                <c:pt idx="18">
                  <c:v>COOPERATIVA DE AHORRO Y CREDITO SAN JOSE LTDA</c:v>
                </c:pt>
                <c:pt idx="19">
                  <c:v>MUSHUC RUNA</c:v>
                </c:pt>
                <c:pt idx="20">
                  <c:v>SAN FRANCISCO</c:v>
                </c:pt>
                <c:pt idx="21">
                  <c:v>POLICIA NACIONAL</c:v>
                </c:pt>
                <c:pt idx="22">
                  <c:v>COOPERATIVA DE AHORRO Y CREDITO PILAHUIN TIO LTDA</c:v>
                </c:pt>
                <c:pt idx="23">
                  <c:v>SERVIDORES PUBLICOS DEL MINISTERIO DE EDUCACION Y CULTURA</c:v>
                </c:pt>
                <c:pt idx="24">
                  <c:v>SANTA ROSA</c:v>
                </c:pt>
              </c:strCache>
            </c:strRef>
          </c:cat>
          <c:val>
            <c:numRef>
              <c:f>RESUMEN!$AJ$3:$AJ$27</c:f>
              <c:numCache>
                <c:formatCode>_ * #.##00000_ ;_ * \-#.##00000_ ;_ * "-"??_ ;_ @_ </c:formatCode>
                <c:ptCount val="25"/>
                <c:pt idx="0">
                  <c:v>0</c:v>
                </c:pt>
                <c:pt idx="1">
                  <c:v>0</c:v>
                </c:pt>
                <c:pt idx="2">
                  <c:v>0</c:v>
                </c:pt>
                <c:pt idx="3">
                  <c:v>0</c:v>
                </c:pt>
                <c:pt idx="4">
                  <c:v>12</c:v>
                </c:pt>
                <c:pt idx="5">
                  <c:v>11</c:v>
                </c:pt>
                <c:pt idx="6">
                  <c:v>0</c:v>
                </c:pt>
                <c:pt idx="7">
                  <c:v>3</c:v>
                </c:pt>
                <c:pt idx="8">
                  <c:v>6</c:v>
                </c:pt>
                <c:pt idx="9">
                  <c:v>7</c:v>
                </c:pt>
                <c:pt idx="10">
                  <c:v>2</c:v>
                </c:pt>
                <c:pt idx="11">
                  <c:v>1</c:v>
                </c:pt>
                <c:pt idx="12">
                  <c:v>10</c:v>
                </c:pt>
                <c:pt idx="13">
                  <c:v>16</c:v>
                </c:pt>
                <c:pt idx="14">
                  <c:v>0</c:v>
                </c:pt>
                <c:pt idx="15">
                  <c:v>8</c:v>
                </c:pt>
                <c:pt idx="16">
                  <c:v>0</c:v>
                </c:pt>
                <c:pt idx="17">
                  <c:v>13</c:v>
                </c:pt>
                <c:pt idx="18">
                  <c:v>9</c:v>
                </c:pt>
                <c:pt idx="19">
                  <c:v>15</c:v>
                </c:pt>
                <c:pt idx="20">
                  <c:v>14</c:v>
                </c:pt>
                <c:pt idx="21">
                  <c:v>17</c:v>
                </c:pt>
                <c:pt idx="22">
                  <c:v>0</c:v>
                </c:pt>
                <c:pt idx="23">
                  <c:v>5</c:v>
                </c:pt>
                <c:pt idx="24">
                  <c:v>0</c:v>
                </c:pt>
              </c:numCache>
            </c:numRef>
          </c:val>
          <c:extLst>
            <c:ext xmlns:c16="http://schemas.microsoft.com/office/drawing/2014/chart" uri="{C3380CC4-5D6E-409C-BE32-E72D297353CC}">
              <c16:uniqueId val="{00000022-F949-4732-8EDD-6A86B7D727B3}"/>
            </c:ext>
          </c:extLst>
        </c:ser>
        <c:ser>
          <c:idx val="35"/>
          <c:order val="35"/>
          <c:tx>
            <c:strRef>
              <c:f>RESUMEN!$AK$2</c:f>
              <c:strCache>
                <c:ptCount val="1"/>
                <c:pt idx="0">
                  <c:v>MOROSIDAD DE CREDITO DE CONSUMO PRIORITARIO</c:v>
                </c:pt>
              </c:strCache>
            </c:strRef>
          </c:tx>
          <c:spPr>
            <a:solidFill>
              <a:schemeClr val="accent6">
                <a:lumMod val="50000"/>
              </a:schemeClr>
            </a:solidFill>
            <a:ln>
              <a:noFill/>
            </a:ln>
            <a:effectLst/>
          </c:spPr>
          <c:invertIfNegative val="0"/>
          <c:cat>
            <c:strRef>
              <c:f>RESUMEN!$A$3:$A$27</c:f>
              <c:strCache>
                <c:ptCount val="25"/>
                <c:pt idx="0">
                  <c:v>ANDALUCIA</c:v>
                </c:pt>
                <c:pt idx="1">
                  <c:v>23 DE JULIO</c:v>
                </c:pt>
                <c:pt idx="2">
                  <c:v>CACPE BIBLIAN</c:v>
                </c:pt>
                <c:pt idx="3">
                  <c:v>COOPERATIVA DE AHORRO Y CREDITO DE LA PEQUEÑA EMPRESA DE PASTAZA LTDA.</c:v>
                </c:pt>
                <c:pt idx="4">
                  <c:v>ALIANZA DEL VALLE</c:v>
                </c:pt>
                <c:pt idx="5">
                  <c:v>RIOBAMBA</c:v>
                </c:pt>
                <c:pt idx="6">
                  <c:v>COOPROGRESO</c:v>
                </c:pt>
                <c:pt idx="7">
                  <c:v>OSCUS</c:v>
                </c:pt>
                <c:pt idx="8">
                  <c:v>29 DE OCTUBRE</c:v>
                </c:pt>
                <c:pt idx="9">
                  <c:v>ATUNTAQUI</c:v>
                </c:pt>
                <c:pt idx="10">
                  <c:v>MEGO</c:v>
                </c:pt>
                <c:pt idx="11">
                  <c:v>JUVENTUD ECUATORIANA PROGRESISTA</c:v>
                </c:pt>
                <c:pt idx="12">
                  <c:v>EL SAGRARIO</c:v>
                </c:pt>
                <c:pt idx="13">
                  <c:v>JARDIN AZUAYO</c:v>
                </c:pt>
                <c:pt idx="14">
                  <c:v>COOPERATIVA DE AHORRO Y CREDITO TULCAN LTDA.</c:v>
                </c:pt>
                <c:pt idx="15">
                  <c:v>CAMARA DE COMERCIO DE AMBATO</c:v>
                </c:pt>
                <c:pt idx="16">
                  <c:v>PABLO MUÑOZ VEGA</c:v>
                </c:pt>
                <c:pt idx="17">
                  <c:v>CACPECO</c:v>
                </c:pt>
                <c:pt idx="18">
                  <c:v>COOPERATIVA DE AHORRO Y CREDITO SAN JOSE LTDA</c:v>
                </c:pt>
                <c:pt idx="19">
                  <c:v>MUSHUC RUNA</c:v>
                </c:pt>
                <c:pt idx="20">
                  <c:v>SAN FRANCISCO</c:v>
                </c:pt>
                <c:pt idx="21">
                  <c:v>POLICIA NACIONAL</c:v>
                </c:pt>
                <c:pt idx="22">
                  <c:v>COOPERATIVA DE AHORRO Y CREDITO PILAHUIN TIO LTDA</c:v>
                </c:pt>
                <c:pt idx="23">
                  <c:v>SERVIDORES PUBLICOS DEL MINISTERIO DE EDUCACION Y CULTURA</c:v>
                </c:pt>
                <c:pt idx="24">
                  <c:v>SANTA ROSA</c:v>
                </c:pt>
              </c:strCache>
            </c:strRef>
          </c:cat>
          <c:val>
            <c:numRef>
              <c:f>RESUMEN!$AK$3:$AK$27</c:f>
              <c:numCache>
                <c:formatCode>_ * #.##00000_ ;_ * \-#.##00000_ ;_ * "-"??_ ;_ @_ </c:formatCode>
                <c:ptCount val="25"/>
                <c:pt idx="0">
                  <c:v>3</c:v>
                </c:pt>
                <c:pt idx="1">
                  <c:v>0</c:v>
                </c:pt>
                <c:pt idx="2">
                  <c:v>5</c:v>
                </c:pt>
                <c:pt idx="3">
                  <c:v>8</c:v>
                </c:pt>
                <c:pt idx="4">
                  <c:v>2</c:v>
                </c:pt>
                <c:pt idx="5">
                  <c:v>22</c:v>
                </c:pt>
                <c:pt idx="6">
                  <c:v>12</c:v>
                </c:pt>
                <c:pt idx="7">
                  <c:v>19</c:v>
                </c:pt>
                <c:pt idx="8">
                  <c:v>1</c:v>
                </c:pt>
                <c:pt idx="9">
                  <c:v>4</c:v>
                </c:pt>
                <c:pt idx="10">
                  <c:v>17</c:v>
                </c:pt>
                <c:pt idx="11">
                  <c:v>16</c:v>
                </c:pt>
                <c:pt idx="12">
                  <c:v>13</c:v>
                </c:pt>
                <c:pt idx="13">
                  <c:v>15</c:v>
                </c:pt>
                <c:pt idx="14">
                  <c:v>11</c:v>
                </c:pt>
                <c:pt idx="15">
                  <c:v>7</c:v>
                </c:pt>
                <c:pt idx="16">
                  <c:v>20</c:v>
                </c:pt>
                <c:pt idx="17">
                  <c:v>6</c:v>
                </c:pt>
                <c:pt idx="18">
                  <c:v>10</c:v>
                </c:pt>
                <c:pt idx="19">
                  <c:v>18</c:v>
                </c:pt>
                <c:pt idx="20">
                  <c:v>23</c:v>
                </c:pt>
                <c:pt idx="21">
                  <c:v>21</c:v>
                </c:pt>
                <c:pt idx="22">
                  <c:v>9</c:v>
                </c:pt>
                <c:pt idx="23">
                  <c:v>25</c:v>
                </c:pt>
                <c:pt idx="24">
                  <c:v>24</c:v>
                </c:pt>
              </c:numCache>
            </c:numRef>
          </c:val>
          <c:extLst>
            <c:ext xmlns:c16="http://schemas.microsoft.com/office/drawing/2014/chart" uri="{C3380CC4-5D6E-409C-BE32-E72D297353CC}">
              <c16:uniqueId val="{00000023-F949-4732-8EDD-6A86B7D727B3}"/>
            </c:ext>
          </c:extLst>
        </c:ser>
        <c:ser>
          <c:idx val="36"/>
          <c:order val="36"/>
          <c:tx>
            <c:strRef>
              <c:f>RESUMEN!$AL$2</c:f>
              <c:strCache>
                <c:ptCount val="1"/>
                <c:pt idx="0">
                  <c:v>MOROSIDAD DE LA CARTERA DE CREDITO INMOBILIARIO</c:v>
                </c:pt>
              </c:strCache>
            </c:strRef>
          </c:tx>
          <c:spPr>
            <a:solidFill>
              <a:schemeClr val="accent1">
                <a:lumMod val="70000"/>
                <a:lumOff val="30000"/>
              </a:schemeClr>
            </a:solidFill>
            <a:ln>
              <a:noFill/>
            </a:ln>
            <a:effectLst/>
          </c:spPr>
          <c:invertIfNegative val="0"/>
          <c:cat>
            <c:strRef>
              <c:f>RESUMEN!$A$3:$A$27</c:f>
              <c:strCache>
                <c:ptCount val="25"/>
                <c:pt idx="0">
                  <c:v>ANDALUCIA</c:v>
                </c:pt>
                <c:pt idx="1">
                  <c:v>23 DE JULIO</c:v>
                </c:pt>
                <c:pt idx="2">
                  <c:v>CACPE BIBLIAN</c:v>
                </c:pt>
                <c:pt idx="3">
                  <c:v>COOPERATIVA DE AHORRO Y CREDITO DE LA PEQUEÑA EMPRESA DE PASTAZA LTDA.</c:v>
                </c:pt>
                <c:pt idx="4">
                  <c:v>ALIANZA DEL VALLE</c:v>
                </c:pt>
                <c:pt idx="5">
                  <c:v>RIOBAMBA</c:v>
                </c:pt>
                <c:pt idx="6">
                  <c:v>COOPROGRESO</c:v>
                </c:pt>
                <c:pt idx="7">
                  <c:v>OSCUS</c:v>
                </c:pt>
                <c:pt idx="8">
                  <c:v>29 DE OCTUBRE</c:v>
                </c:pt>
                <c:pt idx="9">
                  <c:v>ATUNTAQUI</c:v>
                </c:pt>
                <c:pt idx="10">
                  <c:v>MEGO</c:v>
                </c:pt>
                <c:pt idx="11">
                  <c:v>JUVENTUD ECUATORIANA PROGRESISTA</c:v>
                </c:pt>
                <c:pt idx="12">
                  <c:v>EL SAGRARIO</c:v>
                </c:pt>
                <c:pt idx="13">
                  <c:v>JARDIN AZUAYO</c:v>
                </c:pt>
                <c:pt idx="14">
                  <c:v>COOPERATIVA DE AHORRO Y CREDITO TULCAN LTDA.</c:v>
                </c:pt>
                <c:pt idx="15">
                  <c:v>CAMARA DE COMERCIO DE AMBATO</c:v>
                </c:pt>
                <c:pt idx="16">
                  <c:v>PABLO MUÑOZ VEGA</c:v>
                </c:pt>
                <c:pt idx="17">
                  <c:v>CACPECO</c:v>
                </c:pt>
                <c:pt idx="18">
                  <c:v>COOPERATIVA DE AHORRO Y CREDITO SAN JOSE LTDA</c:v>
                </c:pt>
                <c:pt idx="19">
                  <c:v>MUSHUC RUNA</c:v>
                </c:pt>
                <c:pt idx="20">
                  <c:v>SAN FRANCISCO</c:v>
                </c:pt>
                <c:pt idx="21">
                  <c:v>POLICIA NACIONAL</c:v>
                </c:pt>
                <c:pt idx="22">
                  <c:v>COOPERATIVA DE AHORRO Y CREDITO PILAHUIN TIO LTDA</c:v>
                </c:pt>
                <c:pt idx="23">
                  <c:v>SERVIDORES PUBLICOS DEL MINISTERIO DE EDUCACION Y CULTURA</c:v>
                </c:pt>
                <c:pt idx="24">
                  <c:v>SANTA ROSA</c:v>
                </c:pt>
              </c:strCache>
            </c:strRef>
          </c:cat>
          <c:val>
            <c:numRef>
              <c:f>RESUMEN!$AL$3:$AL$27</c:f>
              <c:numCache>
                <c:formatCode>_ * #.##00000_ ;_ * \-#.##00000_ ;_ * "-"??_ ;_ @_ </c:formatCode>
                <c:ptCount val="25"/>
                <c:pt idx="0">
                  <c:v>4</c:v>
                </c:pt>
                <c:pt idx="1">
                  <c:v>7</c:v>
                </c:pt>
                <c:pt idx="2">
                  <c:v>25</c:v>
                </c:pt>
                <c:pt idx="3">
                  <c:v>2</c:v>
                </c:pt>
                <c:pt idx="4">
                  <c:v>24</c:v>
                </c:pt>
                <c:pt idx="5">
                  <c:v>3</c:v>
                </c:pt>
                <c:pt idx="6">
                  <c:v>17</c:v>
                </c:pt>
                <c:pt idx="7">
                  <c:v>26</c:v>
                </c:pt>
                <c:pt idx="8">
                  <c:v>6</c:v>
                </c:pt>
                <c:pt idx="9">
                  <c:v>8</c:v>
                </c:pt>
                <c:pt idx="10">
                  <c:v>13</c:v>
                </c:pt>
                <c:pt idx="11">
                  <c:v>14</c:v>
                </c:pt>
                <c:pt idx="12">
                  <c:v>22</c:v>
                </c:pt>
                <c:pt idx="13">
                  <c:v>23</c:v>
                </c:pt>
                <c:pt idx="14">
                  <c:v>20</c:v>
                </c:pt>
                <c:pt idx="15">
                  <c:v>5</c:v>
                </c:pt>
                <c:pt idx="16">
                  <c:v>19</c:v>
                </c:pt>
                <c:pt idx="17">
                  <c:v>21</c:v>
                </c:pt>
                <c:pt idx="18">
                  <c:v>18</c:v>
                </c:pt>
                <c:pt idx="19">
                  <c:v>1</c:v>
                </c:pt>
                <c:pt idx="20">
                  <c:v>16</c:v>
                </c:pt>
                <c:pt idx="21">
                  <c:v>10</c:v>
                </c:pt>
                <c:pt idx="22">
                  <c:v>11</c:v>
                </c:pt>
                <c:pt idx="23">
                  <c:v>12</c:v>
                </c:pt>
                <c:pt idx="24">
                  <c:v>9</c:v>
                </c:pt>
              </c:numCache>
            </c:numRef>
          </c:val>
          <c:extLst>
            <c:ext xmlns:c16="http://schemas.microsoft.com/office/drawing/2014/chart" uri="{C3380CC4-5D6E-409C-BE32-E72D297353CC}">
              <c16:uniqueId val="{00000024-F949-4732-8EDD-6A86B7D727B3}"/>
            </c:ext>
          </c:extLst>
        </c:ser>
        <c:ser>
          <c:idx val="37"/>
          <c:order val="37"/>
          <c:tx>
            <c:strRef>
              <c:f>RESUMEN!$AM$2</c:f>
              <c:strCache>
                <c:ptCount val="1"/>
                <c:pt idx="0">
                  <c:v>MOROSIDAD DE LA CARTERA DE MICROCREDITO</c:v>
                </c:pt>
              </c:strCache>
            </c:strRef>
          </c:tx>
          <c:spPr>
            <a:solidFill>
              <a:schemeClr val="accent2">
                <a:lumMod val="70000"/>
                <a:lumOff val="30000"/>
              </a:schemeClr>
            </a:solidFill>
            <a:ln>
              <a:noFill/>
            </a:ln>
            <a:effectLst/>
          </c:spPr>
          <c:invertIfNegative val="0"/>
          <c:cat>
            <c:strRef>
              <c:f>RESUMEN!$A$3:$A$27</c:f>
              <c:strCache>
                <c:ptCount val="25"/>
                <c:pt idx="0">
                  <c:v>ANDALUCIA</c:v>
                </c:pt>
                <c:pt idx="1">
                  <c:v>23 DE JULIO</c:v>
                </c:pt>
                <c:pt idx="2">
                  <c:v>CACPE BIBLIAN</c:v>
                </c:pt>
                <c:pt idx="3">
                  <c:v>COOPERATIVA DE AHORRO Y CREDITO DE LA PEQUEÑA EMPRESA DE PASTAZA LTDA.</c:v>
                </c:pt>
                <c:pt idx="4">
                  <c:v>ALIANZA DEL VALLE</c:v>
                </c:pt>
                <c:pt idx="5">
                  <c:v>RIOBAMBA</c:v>
                </c:pt>
                <c:pt idx="6">
                  <c:v>COOPROGRESO</c:v>
                </c:pt>
                <c:pt idx="7">
                  <c:v>OSCUS</c:v>
                </c:pt>
                <c:pt idx="8">
                  <c:v>29 DE OCTUBRE</c:v>
                </c:pt>
                <c:pt idx="9">
                  <c:v>ATUNTAQUI</c:v>
                </c:pt>
                <c:pt idx="10">
                  <c:v>MEGO</c:v>
                </c:pt>
                <c:pt idx="11">
                  <c:v>JUVENTUD ECUATORIANA PROGRESISTA</c:v>
                </c:pt>
                <c:pt idx="12">
                  <c:v>EL SAGRARIO</c:v>
                </c:pt>
                <c:pt idx="13">
                  <c:v>JARDIN AZUAYO</c:v>
                </c:pt>
                <c:pt idx="14">
                  <c:v>COOPERATIVA DE AHORRO Y CREDITO TULCAN LTDA.</c:v>
                </c:pt>
                <c:pt idx="15">
                  <c:v>CAMARA DE COMERCIO DE AMBATO</c:v>
                </c:pt>
                <c:pt idx="16">
                  <c:v>PABLO MUÑOZ VEGA</c:v>
                </c:pt>
                <c:pt idx="17">
                  <c:v>CACPECO</c:v>
                </c:pt>
                <c:pt idx="18">
                  <c:v>COOPERATIVA DE AHORRO Y CREDITO SAN JOSE LTDA</c:v>
                </c:pt>
                <c:pt idx="19">
                  <c:v>MUSHUC RUNA</c:v>
                </c:pt>
                <c:pt idx="20">
                  <c:v>SAN FRANCISCO</c:v>
                </c:pt>
                <c:pt idx="21">
                  <c:v>POLICIA NACIONAL</c:v>
                </c:pt>
                <c:pt idx="22">
                  <c:v>COOPERATIVA DE AHORRO Y CREDITO PILAHUIN TIO LTDA</c:v>
                </c:pt>
                <c:pt idx="23">
                  <c:v>SERVIDORES PUBLICOS DEL MINISTERIO DE EDUCACION Y CULTURA</c:v>
                </c:pt>
                <c:pt idx="24">
                  <c:v>SANTA ROSA</c:v>
                </c:pt>
              </c:strCache>
            </c:strRef>
          </c:cat>
          <c:val>
            <c:numRef>
              <c:f>RESUMEN!$AM$3:$AM$27</c:f>
              <c:numCache>
                <c:formatCode>_ * #.##00000_ ;_ * \-#.##00000_ ;_ * "-"??_ ;_ @_ </c:formatCode>
                <c:ptCount val="25"/>
                <c:pt idx="1">
                  <c:v>0</c:v>
                </c:pt>
                <c:pt idx="4">
                  <c:v>1</c:v>
                </c:pt>
                <c:pt idx="8">
                  <c:v>0</c:v>
                </c:pt>
              </c:numCache>
            </c:numRef>
          </c:val>
          <c:extLst>
            <c:ext xmlns:c16="http://schemas.microsoft.com/office/drawing/2014/chart" uri="{C3380CC4-5D6E-409C-BE32-E72D297353CC}">
              <c16:uniqueId val="{00000025-F949-4732-8EDD-6A86B7D727B3}"/>
            </c:ext>
          </c:extLst>
        </c:ser>
        <c:ser>
          <c:idx val="38"/>
          <c:order val="38"/>
          <c:tx>
            <c:strRef>
              <c:f>RESUMEN!$AN$2</c:f>
              <c:strCache>
                <c:ptCount val="1"/>
                <c:pt idx="0">
                  <c:v>MOROSIDAD DE LA CARTERA DE CONSUMO ORDINARIO</c:v>
                </c:pt>
              </c:strCache>
            </c:strRef>
          </c:tx>
          <c:spPr>
            <a:solidFill>
              <a:schemeClr val="accent3">
                <a:lumMod val="70000"/>
                <a:lumOff val="30000"/>
              </a:schemeClr>
            </a:solidFill>
            <a:ln>
              <a:noFill/>
            </a:ln>
            <a:effectLst/>
          </c:spPr>
          <c:invertIfNegative val="0"/>
          <c:cat>
            <c:strRef>
              <c:f>RESUMEN!$A$3:$A$27</c:f>
              <c:strCache>
                <c:ptCount val="25"/>
                <c:pt idx="0">
                  <c:v>ANDALUCIA</c:v>
                </c:pt>
                <c:pt idx="1">
                  <c:v>23 DE JULIO</c:v>
                </c:pt>
                <c:pt idx="2">
                  <c:v>CACPE BIBLIAN</c:v>
                </c:pt>
                <c:pt idx="3">
                  <c:v>COOPERATIVA DE AHORRO Y CREDITO DE LA PEQUEÑA EMPRESA DE PASTAZA LTDA.</c:v>
                </c:pt>
                <c:pt idx="4">
                  <c:v>ALIANZA DEL VALLE</c:v>
                </c:pt>
                <c:pt idx="5">
                  <c:v>RIOBAMBA</c:v>
                </c:pt>
                <c:pt idx="6">
                  <c:v>COOPROGRESO</c:v>
                </c:pt>
                <c:pt idx="7">
                  <c:v>OSCUS</c:v>
                </c:pt>
                <c:pt idx="8">
                  <c:v>29 DE OCTUBRE</c:v>
                </c:pt>
                <c:pt idx="9">
                  <c:v>ATUNTAQUI</c:v>
                </c:pt>
                <c:pt idx="10">
                  <c:v>MEGO</c:v>
                </c:pt>
                <c:pt idx="11">
                  <c:v>JUVENTUD ECUATORIANA PROGRESISTA</c:v>
                </c:pt>
                <c:pt idx="12">
                  <c:v>EL SAGRARIO</c:v>
                </c:pt>
                <c:pt idx="13">
                  <c:v>JARDIN AZUAYO</c:v>
                </c:pt>
                <c:pt idx="14">
                  <c:v>COOPERATIVA DE AHORRO Y CREDITO TULCAN LTDA.</c:v>
                </c:pt>
                <c:pt idx="15">
                  <c:v>CAMARA DE COMERCIO DE AMBATO</c:v>
                </c:pt>
                <c:pt idx="16">
                  <c:v>PABLO MUÑOZ VEGA</c:v>
                </c:pt>
                <c:pt idx="17">
                  <c:v>CACPECO</c:v>
                </c:pt>
                <c:pt idx="18">
                  <c:v>COOPERATIVA DE AHORRO Y CREDITO SAN JOSE LTDA</c:v>
                </c:pt>
                <c:pt idx="19">
                  <c:v>MUSHUC RUNA</c:v>
                </c:pt>
                <c:pt idx="20">
                  <c:v>SAN FRANCISCO</c:v>
                </c:pt>
                <c:pt idx="21">
                  <c:v>POLICIA NACIONAL</c:v>
                </c:pt>
                <c:pt idx="22">
                  <c:v>COOPERATIVA DE AHORRO Y CREDITO PILAHUIN TIO LTDA</c:v>
                </c:pt>
                <c:pt idx="23">
                  <c:v>SERVIDORES PUBLICOS DEL MINISTERIO DE EDUCACION Y CULTURA</c:v>
                </c:pt>
                <c:pt idx="24">
                  <c:v>SANTA ROSA</c:v>
                </c:pt>
              </c:strCache>
            </c:strRef>
          </c:cat>
          <c:val>
            <c:numRef>
              <c:f>RESUMEN!$AN$3:$AN$27</c:f>
              <c:numCache>
                <c:formatCode>_ * #.##00000_ ;_ * \-#.##00000_ ;_ * "-"??_ ;_ @_ </c:formatCode>
                <c:ptCount val="25"/>
                <c:pt idx="0">
                  <c:v>0</c:v>
                </c:pt>
                <c:pt idx="1">
                  <c:v>2</c:v>
                </c:pt>
                <c:pt idx="2">
                  <c:v>0</c:v>
                </c:pt>
                <c:pt idx="3">
                  <c:v>0</c:v>
                </c:pt>
                <c:pt idx="4">
                  <c:v>5</c:v>
                </c:pt>
                <c:pt idx="5">
                  <c:v>0</c:v>
                </c:pt>
                <c:pt idx="6">
                  <c:v>4</c:v>
                </c:pt>
                <c:pt idx="7">
                  <c:v>0</c:v>
                </c:pt>
                <c:pt idx="8">
                  <c:v>6</c:v>
                </c:pt>
                <c:pt idx="9">
                  <c:v>0</c:v>
                </c:pt>
                <c:pt idx="10">
                  <c:v>0</c:v>
                </c:pt>
                <c:pt idx="11">
                  <c:v>9</c:v>
                </c:pt>
                <c:pt idx="12">
                  <c:v>10</c:v>
                </c:pt>
                <c:pt idx="13">
                  <c:v>0</c:v>
                </c:pt>
                <c:pt idx="14">
                  <c:v>0</c:v>
                </c:pt>
                <c:pt idx="15">
                  <c:v>0</c:v>
                </c:pt>
                <c:pt idx="16">
                  <c:v>7</c:v>
                </c:pt>
                <c:pt idx="17">
                  <c:v>0</c:v>
                </c:pt>
                <c:pt idx="18">
                  <c:v>0</c:v>
                </c:pt>
                <c:pt idx="19">
                  <c:v>0</c:v>
                </c:pt>
                <c:pt idx="20">
                  <c:v>11</c:v>
                </c:pt>
                <c:pt idx="21">
                  <c:v>3</c:v>
                </c:pt>
                <c:pt idx="22">
                  <c:v>8</c:v>
                </c:pt>
                <c:pt idx="23">
                  <c:v>0</c:v>
                </c:pt>
                <c:pt idx="24">
                  <c:v>0</c:v>
                </c:pt>
              </c:numCache>
            </c:numRef>
          </c:val>
          <c:extLst>
            <c:ext xmlns:c16="http://schemas.microsoft.com/office/drawing/2014/chart" uri="{C3380CC4-5D6E-409C-BE32-E72D297353CC}">
              <c16:uniqueId val="{00000026-F949-4732-8EDD-6A86B7D727B3}"/>
            </c:ext>
          </c:extLst>
        </c:ser>
        <c:ser>
          <c:idx val="39"/>
          <c:order val="39"/>
          <c:tx>
            <c:strRef>
              <c:f>RESUMEN!$AO$2</c:f>
              <c:strCache>
                <c:ptCount val="1"/>
                <c:pt idx="0">
                  <c:v>MOROSIDAD DE LA CARTERA TOTAL</c:v>
                </c:pt>
              </c:strCache>
            </c:strRef>
          </c:tx>
          <c:spPr>
            <a:solidFill>
              <a:schemeClr val="accent4">
                <a:lumMod val="70000"/>
                <a:lumOff val="30000"/>
              </a:schemeClr>
            </a:solidFill>
            <a:ln>
              <a:noFill/>
            </a:ln>
            <a:effectLst/>
          </c:spPr>
          <c:invertIfNegative val="0"/>
          <c:cat>
            <c:strRef>
              <c:f>RESUMEN!$A$3:$A$27</c:f>
              <c:strCache>
                <c:ptCount val="25"/>
                <c:pt idx="0">
                  <c:v>ANDALUCIA</c:v>
                </c:pt>
                <c:pt idx="1">
                  <c:v>23 DE JULIO</c:v>
                </c:pt>
                <c:pt idx="2">
                  <c:v>CACPE BIBLIAN</c:v>
                </c:pt>
                <c:pt idx="3">
                  <c:v>COOPERATIVA DE AHORRO Y CREDITO DE LA PEQUEÑA EMPRESA DE PASTAZA LTDA.</c:v>
                </c:pt>
                <c:pt idx="4">
                  <c:v>ALIANZA DEL VALLE</c:v>
                </c:pt>
                <c:pt idx="5">
                  <c:v>RIOBAMBA</c:v>
                </c:pt>
                <c:pt idx="6">
                  <c:v>COOPROGRESO</c:v>
                </c:pt>
                <c:pt idx="7">
                  <c:v>OSCUS</c:v>
                </c:pt>
                <c:pt idx="8">
                  <c:v>29 DE OCTUBRE</c:v>
                </c:pt>
                <c:pt idx="9">
                  <c:v>ATUNTAQUI</c:v>
                </c:pt>
                <c:pt idx="10">
                  <c:v>MEGO</c:v>
                </c:pt>
                <c:pt idx="11">
                  <c:v>JUVENTUD ECUATORIANA PROGRESISTA</c:v>
                </c:pt>
                <c:pt idx="12">
                  <c:v>EL SAGRARIO</c:v>
                </c:pt>
                <c:pt idx="13">
                  <c:v>JARDIN AZUAYO</c:v>
                </c:pt>
                <c:pt idx="14">
                  <c:v>COOPERATIVA DE AHORRO Y CREDITO TULCAN LTDA.</c:v>
                </c:pt>
                <c:pt idx="15">
                  <c:v>CAMARA DE COMERCIO DE AMBATO</c:v>
                </c:pt>
                <c:pt idx="16">
                  <c:v>PABLO MUÑOZ VEGA</c:v>
                </c:pt>
                <c:pt idx="17">
                  <c:v>CACPECO</c:v>
                </c:pt>
                <c:pt idx="18">
                  <c:v>COOPERATIVA DE AHORRO Y CREDITO SAN JOSE LTDA</c:v>
                </c:pt>
                <c:pt idx="19">
                  <c:v>MUSHUC RUNA</c:v>
                </c:pt>
                <c:pt idx="20">
                  <c:v>SAN FRANCISCO</c:v>
                </c:pt>
                <c:pt idx="21">
                  <c:v>POLICIA NACIONAL</c:v>
                </c:pt>
                <c:pt idx="22">
                  <c:v>COOPERATIVA DE AHORRO Y CREDITO PILAHUIN TIO LTDA</c:v>
                </c:pt>
                <c:pt idx="23">
                  <c:v>SERVIDORES PUBLICOS DEL MINISTERIO DE EDUCACION Y CULTURA</c:v>
                </c:pt>
                <c:pt idx="24">
                  <c:v>SANTA ROSA</c:v>
                </c:pt>
              </c:strCache>
            </c:strRef>
          </c:cat>
          <c:val>
            <c:numRef>
              <c:f>RESUMEN!$AO$3:$AO$27</c:f>
              <c:numCache>
                <c:formatCode>_ * #.##00000_ ;_ * \-#.##00000_ ;_ * "-"??_ ;_ @_ </c:formatCode>
                <c:ptCount val="25"/>
                <c:pt idx="0">
                  <c:v>9</c:v>
                </c:pt>
                <c:pt idx="1">
                  <c:v>12</c:v>
                </c:pt>
                <c:pt idx="2">
                  <c:v>18</c:v>
                </c:pt>
                <c:pt idx="3">
                  <c:v>23</c:v>
                </c:pt>
                <c:pt idx="4">
                  <c:v>24</c:v>
                </c:pt>
                <c:pt idx="5">
                  <c:v>4</c:v>
                </c:pt>
                <c:pt idx="6">
                  <c:v>20</c:v>
                </c:pt>
                <c:pt idx="7">
                  <c:v>25</c:v>
                </c:pt>
                <c:pt idx="8">
                  <c:v>10</c:v>
                </c:pt>
                <c:pt idx="9">
                  <c:v>2</c:v>
                </c:pt>
                <c:pt idx="10">
                  <c:v>13</c:v>
                </c:pt>
                <c:pt idx="11">
                  <c:v>11</c:v>
                </c:pt>
                <c:pt idx="12">
                  <c:v>22</c:v>
                </c:pt>
                <c:pt idx="13">
                  <c:v>5</c:v>
                </c:pt>
                <c:pt idx="14">
                  <c:v>8</c:v>
                </c:pt>
                <c:pt idx="15">
                  <c:v>1</c:v>
                </c:pt>
                <c:pt idx="16">
                  <c:v>3</c:v>
                </c:pt>
                <c:pt idx="17">
                  <c:v>19</c:v>
                </c:pt>
                <c:pt idx="18">
                  <c:v>15</c:v>
                </c:pt>
                <c:pt idx="19">
                  <c:v>26</c:v>
                </c:pt>
                <c:pt idx="20">
                  <c:v>16</c:v>
                </c:pt>
                <c:pt idx="21">
                  <c:v>14</c:v>
                </c:pt>
                <c:pt idx="22">
                  <c:v>17</c:v>
                </c:pt>
                <c:pt idx="23">
                  <c:v>7</c:v>
                </c:pt>
                <c:pt idx="24">
                  <c:v>6</c:v>
                </c:pt>
              </c:numCache>
            </c:numRef>
          </c:val>
          <c:extLst>
            <c:ext xmlns:c16="http://schemas.microsoft.com/office/drawing/2014/chart" uri="{C3380CC4-5D6E-409C-BE32-E72D297353CC}">
              <c16:uniqueId val="{00000027-F949-4732-8EDD-6A86B7D727B3}"/>
            </c:ext>
          </c:extLst>
        </c:ser>
        <c:ser>
          <c:idx val="40"/>
          <c:order val="40"/>
          <c:tx>
            <c:strRef>
              <c:f>RESUMEN!$AP$2</c:f>
              <c:strCache>
                <c:ptCount val="1"/>
                <c:pt idx="0">
                  <c:v>MOROSIDAD EN CARTERA</c:v>
                </c:pt>
              </c:strCache>
            </c:strRef>
          </c:tx>
          <c:spPr>
            <a:solidFill>
              <a:schemeClr val="accent5">
                <a:lumMod val="70000"/>
                <a:lumOff val="30000"/>
              </a:schemeClr>
            </a:solidFill>
            <a:ln>
              <a:noFill/>
            </a:ln>
            <a:effectLst/>
          </c:spPr>
          <c:invertIfNegative val="0"/>
          <c:cat>
            <c:strRef>
              <c:f>RESUMEN!$A$3:$A$27</c:f>
              <c:strCache>
                <c:ptCount val="25"/>
                <c:pt idx="0">
                  <c:v>ANDALUCIA</c:v>
                </c:pt>
                <c:pt idx="1">
                  <c:v>23 DE JULIO</c:v>
                </c:pt>
                <c:pt idx="2">
                  <c:v>CACPE BIBLIAN</c:v>
                </c:pt>
                <c:pt idx="3">
                  <c:v>COOPERATIVA DE AHORRO Y CREDITO DE LA PEQUEÑA EMPRESA DE PASTAZA LTDA.</c:v>
                </c:pt>
                <c:pt idx="4">
                  <c:v>ALIANZA DEL VALLE</c:v>
                </c:pt>
                <c:pt idx="5">
                  <c:v>RIOBAMBA</c:v>
                </c:pt>
                <c:pt idx="6">
                  <c:v>COOPROGRESO</c:v>
                </c:pt>
                <c:pt idx="7">
                  <c:v>OSCUS</c:v>
                </c:pt>
                <c:pt idx="8">
                  <c:v>29 DE OCTUBRE</c:v>
                </c:pt>
                <c:pt idx="9">
                  <c:v>ATUNTAQUI</c:v>
                </c:pt>
                <c:pt idx="10">
                  <c:v>MEGO</c:v>
                </c:pt>
                <c:pt idx="11">
                  <c:v>JUVENTUD ECUATORIANA PROGRESISTA</c:v>
                </c:pt>
                <c:pt idx="12">
                  <c:v>EL SAGRARIO</c:v>
                </c:pt>
                <c:pt idx="13">
                  <c:v>JARDIN AZUAYO</c:v>
                </c:pt>
                <c:pt idx="14">
                  <c:v>COOPERATIVA DE AHORRO Y CREDITO TULCAN LTDA.</c:v>
                </c:pt>
                <c:pt idx="15">
                  <c:v>CAMARA DE COMERCIO DE AMBATO</c:v>
                </c:pt>
                <c:pt idx="16">
                  <c:v>PABLO MUÑOZ VEGA</c:v>
                </c:pt>
                <c:pt idx="17">
                  <c:v>CACPECO</c:v>
                </c:pt>
                <c:pt idx="18">
                  <c:v>COOPERATIVA DE AHORRO Y CREDITO SAN JOSE LTDA</c:v>
                </c:pt>
                <c:pt idx="19">
                  <c:v>MUSHUC RUNA</c:v>
                </c:pt>
                <c:pt idx="20">
                  <c:v>SAN FRANCISCO</c:v>
                </c:pt>
                <c:pt idx="21">
                  <c:v>POLICIA NACIONAL</c:v>
                </c:pt>
                <c:pt idx="22">
                  <c:v>COOPERATIVA DE AHORRO Y CREDITO PILAHUIN TIO LTDA</c:v>
                </c:pt>
                <c:pt idx="23">
                  <c:v>SERVIDORES PUBLICOS DEL MINISTERIO DE EDUCACION Y CULTURA</c:v>
                </c:pt>
                <c:pt idx="24">
                  <c:v>SANTA ROSA</c:v>
                </c:pt>
              </c:strCache>
            </c:strRef>
          </c:cat>
          <c:val>
            <c:numRef>
              <c:f>RESUMEN!$AP$3:$AP$27</c:f>
              <c:numCache>
                <c:formatCode>_ * #.##00000_ ;_ * \-#.##00000_ ;_ * "-"??_ ;_ @_ </c:formatCode>
                <c:ptCount val="25"/>
                <c:pt idx="0">
                  <c:v>4</c:v>
                </c:pt>
                <c:pt idx="1">
                  <c:v>1</c:v>
                </c:pt>
                <c:pt idx="2">
                  <c:v>6</c:v>
                </c:pt>
                <c:pt idx="3">
                  <c:v>9</c:v>
                </c:pt>
                <c:pt idx="4">
                  <c:v>3</c:v>
                </c:pt>
                <c:pt idx="5">
                  <c:v>23</c:v>
                </c:pt>
                <c:pt idx="6">
                  <c:v>13</c:v>
                </c:pt>
                <c:pt idx="7">
                  <c:v>20</c:v>
                </c:pt>
                <c:pt idx="8">
                  <c:v>2</c:v>
                </c:pt>
                <c:pt idx="9">
                  <c:v>5</c:v>
                </c:pt>
                <c:pt idx="10">
                  <c:v>18</c:v>
                </c:pt>
                <c:pt idx="11">
                  <c:v>17</c:v>
                </c:pt>
                <c:pt idx="12">
                  <c:v>14</c:v>
                </c:pt>
                <c:pt idx="13">
                  <c:v>16</c:v>
                </c:pt>
                <c:pt idx="14">
                  <c:v>12</c:v>
                </c:pt>
                <c:pt idx="15">
                  <c:v>8</c:v>
                </c:pt>
                <c:pt idx="16">
                  <c:v>21</c:v>
                </c:pt>
                <c:pt idx="17">
                  <c:v>7</c:v>
                </c:pt>
                <c:pt idx="18">
                  <c:v>11</c:v>
                </c:pt>
                <c:pt idx="19">
                  <c:v>19</c:v>
                </c:pt>
                <c:pt idx="20">
                  <c:v>24</c:v>
                </c:pt>
                <c:pt idx="21">
                  <c:v>22</c:v>
                </c:pt>
                <c:pt idx="22">
                  <c:v>10</c:v>
                </c:pt>
                <c:pt idx="23">
                  <c:v>26</c:v>
                </c:pt>
                <c:pt idx="24">
                  <c:v>25</c:v>
                </c:pt>
              </c:numCache>
            </c:numRef>
          </c:val>
          <c:extLst>
            <c:ext xmlns:c16="http://schemas.microsoft.com/office/drawing/2014/chart" uri="{C3380CC4-5D6E-409C-BE32-E72D297353CC}">
              <c16:uniqueId val="{00000028-F949-4732-8EDD-6A86B7D727B3}"/>
            </c:ext>
          </c:extLst>
        </c:ser>
        <c:ser>
          <c:idx val="41"/>
          <c:order val="41"/>
          <c:tx>
            <c:strRef>
              <c:f>RESUMEN!$AQ$2</c:f>
              <c:strCache>
                <c:ptCount val="1"/>
                <c:pt idx="0">
                  <c:v>Total morosidad / Total cartera de préstamos</c:v>
                </c:pt>
              </c:strCache>
            </c:strRef>
          </c:tx>
          <c:spPr>
            <a:solidFill>
              <a:schemeClr val="accent6">
                <a:lumMod val="70000"/>
                <a:lumOff val="30000"/>
              </a:schemeClr>
            </a:solidFill>
            <a:ln>
              <a:noFill/>
            </a:ln>
            <a:effectLst/>
          </c:spPr>
          <c:invertIfNegative val="0"/>
          <c:cat>
            <c:strRef>
              <c:f>RESUMEN!$A$3:$A$27</c:f>
              <c:strCache>
                <c:ptCount val="25"/>
                <c:pt idx="0">
                  <c:v>ANDALUCIA</c:v>
                </c:pt>
                <c:pt idx="1">
                  <c:v>23 DE JULIO</c:v>
                </c:pt>
                <c:pt idx="2">
                  <c:v>CACPE BIBLIAN</c:v>
                </c:pt>
                <c:pt idx="3">
                  <c:v>COOPERATIVA DE AHORRO Y CREDITO DE LA PEQUEÑA EMPRESA DE PASTAZA LTDA.</c:v>
                </c:pt>
                <c:pt idx="4">
                  <c:v>ALIANZA DEL VALLE</c:v>
                </c:pt>
                <c:pt idx="5">
                  <c:v>RIOBAMBA</c:v>
                </c:pt>
                <c:pt idx="6">
                  <c:v>COOPROGRESO</c:v>
                </c:pt>
                <c:pt idx="7">
                  <c:v>OSCUS</c:v>
                </c:pt>
                <c:pt idx="8">
                  <c:v>29 DE OCTUBRE</c:v>
                </c:pt>
                <c:pt idx="9">
                  <c:v>ATUNTAQUI</c:v>
                </c:pt>
                <c:pt idx="10">
                  <c:v>MEGO</c:v>
                </c:pt>
                <c:pt idx="11">
                  <c:v>JUVENTUD ECUATORIANA PROGRESISTA</c:v>
                </c:pt>
                <c:pt idx="12">
                  <c:v>EL SAGRARIO</c:v>
                </c:pt>
                <c:pt idx="13">
                  <c:v>JARDIN AZUAYO</c:v>
                </c:pt>
                <c:pt idx="14">
                  <c:v>COOPERATIVA DE AHORRO Y CREDITO TULCAN LTDA.</c:v>
                </c:pt>
                <c:pt idx="15">
                  <c:v>CAMARA DE COMERCIO DE AMBATO</c:v>
                </c:pt>
                <c:pt idx="16">
                  <c:v>PABLO MUÑOZ VEGA</c:v>
                </c:pt>
                <c:pt idx="17">
                  <c:v>CACPECO</c:v>
                </c:pt>
                <c:pt idx="18">
                  <c:v>COOPERATIVA DE AHORRO Y CREDITO SAN JOSE LTDA</c:v>
                </c:pt>
                <c:pt idx="19">
                  <c:v>MUSHUC RUNA</c:v>
                </c:pt>
                <c:pt idx="20">
                  <c:v>SAN FRANCISCO</c:v>
                </c:pt>
                <c:pt idx="21">
                  <c:v>POLICIA NACIONAL</c:v>
                </c:pt>
                <c:pt idx="22">
                  <c:v>COOPERATIVA DE AHORRO Y CREDITO PILAHUIN TIO LTDA</c:v>
                </c:pt>
                <c:pt idx="23">
                  <c:v>SERVIDORES PUBLICOS DEL MINISTERIO DE EDUCACION Y CULTURA</c:v>
                </c:pt>
                <c:pt idx="24">
                  <c:v>SANTA ROSA</c:v>
                </c:pt>
              </c:strCache>
            </c:strRef>
          </c:cat>
          <c:val>
            <c:numRef>
              <c:f>RESUMEN!$AQ$3:$AQ$27</c:f>
              <c:numCache>
                <c:formatCode>General</c:formatCode>
                <c:ptCount val="25"/>
                <c:pt idx="0">
                  <c:v>6</c:v>
                </c:pt>
                <c:pt idx="1">
                  <c:v>14</c:v>
                </c:pt>
                <c:pt idx="2">
                  <c:v>7</c:v>
                </c:pt>
                <c:pt idx="3">
                  <c:v>20</c:v>
                </c:pt>
                <c:pt idx="4">
                  <c:v>24</c:v>
                </c:pt>
                <c:pt idx="5">
                  <c:v>1</c:v>
                </c:pt>
                <c:pt idx="6">
                  <c:v>15</c:v>
                </c:pt>
                <c:pt idx="7">
                  <c:v>23</c:v>
                </c:pt>
                <c:pt idx="8">
                  <c:v>5</c:v>
                </c:pt>
                <c:pt idx="9">
                  <c:v>2</c:v>
                </c:pt>
                <c:pt idx="10">
                  <c:v>13</c:v>
                </c:pt>
                <c:pt idx="11">
                  <c:v>9</c:v>
                </c:pt>
                <c:pt idx="12">
                  <c:v>22</c:v>
                </c:pt>
                <c:pt idx="13">
                  <c:v>3</c:v>
                </c:pt>
                <c:pt idx="14">
                  <c:v>10</c:v>
                </c:pt>
                <c:pt idx="15">
                  <c:v>8</c:v>
                </c:pt>
                <c:pt idx="16">
                  <c:v>11</c:v>
                </c:pt>
                <c:pt idx="17">
                  <c:v>21</c:v>
                </c:pt>
                <c:pt idx="18">
                  <c:v>17</c:v>
                </c:pt>
                <c:pt idx="19">
                  <c:v>25</c:v>
                </c:pt>
                <c:pt idx="20">
                  <c:v>12</c:v>
                </c:pt>
                <c:pt idx="21">
                  <c:v>18</c:v>
                </c:pt>
                <c:pt idx="22">
                  <c:v>19</c:v>
                </c:pt>
                <c:pt idx="23">
                  <c:v>4</c:v>
                </c:pt>
                <c:pt idx="24">
                  <c:v>16</c:v>
                </c:pt>
              </c:numCache>
            </c:numRef>
          </c:val>
          <c:extLst>
            <c:ext xmlns:c16="http://schemas.microsoft.com/office/drawing/2014/chart" uri="{C3380CC4-5D6E-409C-BE32-E72D297353CC}">
              <c16:uniqueId val="{00000029-F949-4732-8EDD-6A86B7D727B3}"/>
            </c:ext>
          </c:extLst>
        </c:ser>
        <c:dLbls>
          <c:showLegendKey val="0"/>
          <c:showVal val="0"/>
          <c:showCatName val="0"/>
          <c:showSerName val="0"/>
          <c:showPercent val="0"/>
          <c:showBubbleSize val="0"/>
        </c:dLbls>
        <c:gapWidth val="150"/>
        <c:overlap val="100"/>
        <c:axId val="84107264"/>
        <c:axId val="84108800"/>
      </c:barChart>
      <c:catAx>
        <c:axId val="84107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C"/>
          </a:p>
        </c:txPr>
        <c:crossAx val="84108800"/>
        <c:crosses val="autoZero"/>
        <c:auto val="1"/>
        <c:lblAlgn val="ctr"/>
        <c:lblOffset val="100"/>
        <c:noMultiLvlLbl val="0"/>
      </c:catAx>
      <c:valAx>
        <c:axId val="84108800"/>
        <c:scaling>
          <c:orientation val="minMax"/>
        </c:scaling>
        <c:delete val="0"/>
        <c:axPos val="l"/>
        <c:majorGridlines>
          <c:spPr>
            <a:ln w="9525" cap="flat" cmpd="sng" algn="ctr">
              <a:solidFill>
                <a:schemeClr val="tx1">
                  <a:lumMod val="15000"/>
                  <a:lumOff val="85000"/>
                </a:schemeClr>
              </a:solidFill>
              <a:round/>
            </a:ln>
            <a:effectLst/>
          </c:spPr>
        </c:majorGridlines>
        <c:numFmt formatCode="_ * #.##00000_ ;_ * \-#.##00000_ ;_ * &quot;-&quot;??_ ;_ @_ " sourceLinked="1"/>
        <c:majorTickMark val="none"/>
        <c:minorTickMark val="none"/>
        <c:tickLblPos val="nextTo"/>
        <c:spPr>
          <a:noFill/>
          <a:ln>
            <a:noFill/>
          </a:ln>
          <a:effectLst/>
        </c:spPr>
        <c:txPr>
          <a:bodyPr rot="-60000000" vert="horz"/>
          <a:lstStyle/>
          <a:p>
            <a:pPr>
              <a:defRPr/>
            </a:pPr>
            <a:endParaRPr lang="es-EC"/>
          </a:p>
        </c:txPr>
        <c:crossAx val="84107264"/>
        <c:crosses val="autoZero"/>
        <c:crossBetween val="between"/>
      </c:valAx>
      <c:spPr>
        <a:noFill/>
        <a:ln>
          <a:noFill/>
        </a:ln>
        <a:effectLst/>
      </c:spPr>
    </c:plotArea>
    <c:legend>
      <c:legendPos val="b"/>
      <c:layout>
        <c:manualLayout>
          <c:xMode val="edge"/>
          <c:yMode val="edge"/>
          <c:x val="9.3339948525969357E-3"/>
          <c:y val="0.50090499203792171"/>
          <c:w val="0.93819825479174113"/>
          <c:h val="0.45745225839104298"/>
        </c:manualLayout>
      </c:layout>
      <c:overlay val="0"/>
      <c:spPr>
        <a:noFill/>
        <a:ln>
          <a:noFill/>
        </a:ln>
        <a:effectLst/>
      </c:spPr>
      <c:txPr>
        <a:bodyPr rot="0" vert="horz"/>
        <a:lstStyle/>
        <a:p>
          <a:pPr>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RANKING COMPONENTE 2</a:t>
            </a:r>
          </a:p>
        </c:rich>
      </c:tx>
      <c:overlay val="0"/>
      <c:spPr>
        <a:noFill/>
        <a:ln>
          <a:noFill/>
        </a:ln>
        <a:effectLst/>
      </c:spPr>
    </c:title>
    <c:autoTitleDeleted val="0"/>
    <c:plotArea>
      <c:layout/>
      <c:barChart>
        <c:barDir val="col"/>
        <c:grouping val="clustered"/>
        <c:varyColors val="0"/>
        <c:ser>
          <c:idx val="0"/>
          <c:order val="0"/>
          <c:tx>
            <c:strRef>
              <c:f>'GRAFICO COMPONENTE 2'!$B$1</c:f>
              <c:strCache>
                <c:ptCount val="1"/>
                <c:pt idx="0">
                  <c:v>COMP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 COMPONENTE 2'!$A$2:$A$26</c:f>
              <c:strCache>
                <c:ptCount val="25"/>
                <c:pt idx="0">
                  <c:v>ANDALUCIA</c:v>
                </c:pt>
                <c:pt idx="1">
                  <c:v>23 DE JULIO</c:v>
                </c:pt>
                <c:pt idx="2">
                  <c:v>CACPE BIBLIAN</c:v>
                </c:pt>
                <c:pt idx="3">
                  <c:v>COOPERATIVA DE AHORRO Y CREDITO DE LA PEQUEÑA EMPRESA DE PASTAZA LTDA.</c:v>
                </c:pt>
                <c:pt idx="4">
                  <c:v>ALIANZA DEL VALLE</c:v>
                </c:pt>
                <c:pt idx="5">
                  <c:v>RIOBAMBA</c:v>
                </c:pt>
                <c:pt idx="6">
                  <c:v>COOPROGRESO</c:v>
                </c:pt>
                <c:pt idx="7">
                  <c:v>OSCUS</c:v>
                </c:pt>
                <c:pt idx="8">
                  <c:v>29 DE OCTUBRE</c:v>
                </c:pt>
                <c:pt idx="9">
                  <c:v>ATUNTAQUI</c:v>
                </c:pt>
                <c:pt idx="10">
                  <c:v>MEGO</c:v>
                </c:pt>
                <c:pt idx="11">
                  <c:v>JUVENTUD ECUATORIANA PROGRESISTA</c:v>
                </c:pt>
                <c:pt idx="12">
                  <c:v>EL SAGRARIO</c:v>
                </c:pt>
                <c:pt idx="13">
                  <c:v>JARDIN AZUAYO</c:v>
                </c:pt>
                <c:pt idx="14">
                  <c:v>COOPERATIVA DE AHORRO Y CREDITO TULCAN LTDA.</c:v>
                </c:pt>
                <c:pt idx="15">
                  <c:v>CAMARA DE COMERCIO DE AMBATO</c:v>
                </c:pt>
                <c:pt idx="16">
                  <c:v>PABLO MUÑOZ VEGA</c:v>
                </c:pt>
                <c:pt idx="17">
                  <c:v>CACPECO</c:v>
                </c:pt>
                <c:pt idx="18">
                  <c:v>COOPERATIVA DE AHORRO Y CREDITO SAN JOSE LTDA</c:v>
                </c:pt>
                <c:pt idx="19">
                  <c:v>MUSHUC RUNA</c:v>
                </c:pt>
                <c:pt idx="20">
                  <c:v>SAN FRANCISCO</c:v>
                </c:pt>
                <c:pt idx="21">
                  <c:v>POLICIA NACIONAL</c:v>
                </c:pt>
                <c:pt idx="22">
                  <c:v>COOPERATIVA DE AHORRO Y CREDITO PILAHUIN TIO LTDA</c:v>
                </c:pt>
                <c:pt idx="23">
                  <c:v>SERVIDORES PUBLICOS DEL MINISTERIO DE EDUCACION Y CULTURA</c:v>
                </c:pt>
                <c:pt idx="24">
                  <c:v>SANTA ROSA</c:v>
                </c:pt>
              </c:strCache>
            </c:strRef>
          </c:cat>
          <c:val>
            <c:numRef>
              <c:f>'GRAFICO COMPONENTE 2'!$B$2:$B$26</c:f>
              <c:numCache>
                <c:formatCode>_ * #.##0_ ;_ * \-#.##0_ ;_ * "-"??_ ;_ @_ </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val>
          <c:extLst>
            <c:ext xmlns:c16="http://schemas.microsoft.com/office/drawing/2014/chart" uri="{C3380CC4-5D6E-409C-BE32-E72D297353CC}">
              <c16:uniqueId val="{00000000-43DB-4CF8-8378-B55A0FAF9DDF}"/>
            </c:ext>
          </c:extLst>
        </c:ser>
        <c:dLbls>
          <c:showLegendKey val="0"/>
          <c:showVal val="1"/>
          <c:showCatName val="0"/>
          <c:showSerName val="0"/>
          <c:showPercent val="0"/>
          <c:showBubbleSize val="0"/>
        </c:dLbls>
        <c:gapWidth val="150"/>
        <c:overlap val="-25"/>
        <c:axId val="44804352"/>
        <c:axId val="44840064"/>
      </c:barChart>
      <c:catAx>
        <c:axId val="44804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4840064"/>
        <c:crosses val="autoZero"/>
        <c:auto val="1"/>
        <c:lblAlgn val="ctr"/>
        <c:lblOffset val="100"/>
        <c:noMultiLvlLbl val="0"/>
      </c:catAx>
      <c:valAx>
        <c:axId val="44840064"/>
        <c:scaling>
          <c:orientation val="minMax"/>
        </c:scaling>
        <c:delete val="1"/>
        <c:axPos val="l"/>
        <c:numFmt formatCode="_ * #.##0_ ;_ * \-#.##0_ ;_ * &quot;-&quot;??_ ;_ @_ " sourceLinked="1"/>
        <c:majorTickMark val="none"/>
        <c:minorTickMark val="none"/>
        <c:tickLblPos val="nextTo"/>
        <c:crossAx val="448043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'GRAFICO COMPENENTE 3'!$B$1</c:f>
              <c:strCache>
                <c:ptCount val="1"/>
                <c:pt idx="0">
                  <c:v>COMP 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 COMPENENTE 3'!$A$2:$A$26</c:f>
              <c:strCache>
                <c:ptCount val="25"/>
                <c:pt idx="0">
                  <c:v>COOPERATIVA DE AHORRO Y CREDITO TULCAN LTDA.</c:v>
                </c:pt>
                <c:pt idx="1">
                  <c:v>CACPE BIBLIAN</c:v>
                </c:pt>
                <c:pt idx="2">
                  <c:v>CACPECO</c:v>
                </c:pt>
                <c:pt idx="3">
                  <c:v>JARDIN AZUAYO</c:v>
                </c:pt>
                <c:pt idx="4">
                  <c:v>ATUNTAQUI</c:v>
                </c:pt>
                <c:pt idx="5">
                  <c:v>SERVIDORES PUBLICOS DEL MINISTERIO DE EDUCACION Y CULTURA</c:v>
                </c:pt>
                <c:pt idx="6">
                  <c:v>ALIANZA DEL VALLE</c:v>
                </c:pt>
                <c:pt idx="7">
                  <c:v>JUVENTUD ECUATORIANA PROGRESISTA</c:v>
                </c:pt>
                <c:pt idx="8">
                  <c:v>COOPERATIVA DE AHORRO Y CREDITO SAN JOSE LTDA</c:v>
                </c:pt>
                <c:pt idx="9">
                  <c:v>POLICIA NACIONAL</c:v>
                </c:pt>
                <c:pt idx="10">
                  <c:v>ANDALUCIA</c:v>
                </c:pt>
                <c:pt idx="11">
                  <c:v>EL SAGRARIO</c:v>
                </c:pt>
                <c:pt idx="12">
                  <c:v>PABLO MUÑOZ VEGA</c:v>
                </c:pt>
                <c:pt idx="13">
                  <c:v>COOPERATIVA DE AHORRO Y CREDITO DE LA PEQUEÑA EMPRESA DE PASTAZA LTDA.</c:v>
                </c:pt>
                <c:pt idx="14">
                  <c:v>SAN FRANCISCO</c:v>
                </c:pt>
                <c:pt idx="15">
                  <c:v>CAMARA DE COMERCIO DE AMBATO</c:v>
                </c:pt>
                <c:pt idx="16">
                  <c:v>MEGO</c:v>
                </c:pt>
                <c:pt idx="17">
                  <c:v>MUSHUC RUNA</c:v>
                </c:pt>
                <c:pt idx="18">
                  <c:v>23 DE JULIO</c:v>
                </c:pt>
                <c:pt idx="19">
                  <c:v>RIOBAMBA</c:v>
                </c:pt>
                <c:pt idx="20">
                  <c:v>OSCUS</c:v>
                </c:pt>
                <c:pt idx="21">
                  <c:v>SANTA ROSA</c:v>
                </c:pt>
                <c:pt idx="22">
                  <c:v>29 DE OCTUBRE</c:v>
                </c:pt>
                <c:pt idx="23">
                  <c:v>COOPROGRESO</c:v>
                </c:pt>
                <c:pt idx="24">
                  <c:v>COOPERATIVA DE AHORRO Y CREDITO PILAHUIN TIO LTDA</c:v>
                </c:pt>
              </c:strCache>
            </c:strRef>
          </c:cat>
          <c:val>
            <c:numRef>
              <c:f>'GRAFICO COMPENENTE 3'!$B$2:$B$26</c:f>
              <c:numCache>
                <c:formatCode>_ * #.##0_ ;_ * \-#.##0_ ;_ * "-"??_ ;_ @_ </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val>
          <c:extLst>
            <c:ext xmlns:c16="http://schemas.microsoft.com/office/drawing/2014/chart" uri="{C3380CC4-5D6E-409C-BE32-E72D297353CC}">
              <c16:uniqueId val="{00000000-6A9C-4F41-A4C9-148C065B829C}"/>
            </c:ext>
          </c:extLst>
        </c:ser>
        <c:dLbls>
          <c:showLegendKey val="0"/>
          <c:showVal val="1"/>
          <c:showCatName val="0"/>
          <c:showSerName val="0"/>
          <c:showPercent val="0"/>
          <c:showBubbleSize val="0"/>
        </c:dLbls>
        <c:gapWidth val="75"/>
        <c:axId val="90396544"/>
        <c:axId val="90399488"/>
      </c:barChart>
      <c:catAx>
        <c:axId val="90396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90399488"/>
        <c:crosses val="autoZero"/>
        <c:auto val="1"/>
        <c:lblAlgn val="ctr"/>
        <c:lblOffset val="100"/>
        <c:noMultiLvlLbl val="0"/>
      </c:catAx>
      <c:valAx>
        <c:axId val="90399488"/>
        <c:scaling>
          <c:orientation val="minMax"/>
        </c:scaling>
        <c:delete val="0"/>
        <c:axPos val="l"/>
        <c:numFmt formatCode="_ * #.##0_ ;_ * \-#.##0_ ;_ * &quot;-&quot;??_ ;_ @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90396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PESO POR COMPONENETES TOTAL</a:t>
            </a:r>
          </a:p>
        </c:rich>
      </c:tx>
      <c:overlay val="0"/>
      <c:spPr>
        <a:noFill/>
        <a:ln>
          <a:noFill/>
        </a:ln>
        <a:effectLst/>
      </c:spPr>
    </c:title>
    <c:autoTitleDeleted val="0"/>
    <c:plotArea>
      <c:layout/>
      <c:barChart>
        <c:barDir val="col"/>
        <c:grouping val="stacked"/>
        <c:varyColors val="0"/>
        <c:ser>
          <c:idx val="0"/>
          <c:order val="0"/>
          <c:tx>
            <c:strRef>
              <c:f>'PUNTUACION TOTAL'!$C$1</c:f>
              <c:strCache>
                <c:ptCount val="1"/>
                <c:pt idx="0">
                  <c:v>COMP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'PUNTUACION TOTAL'!$A$2:$A$26</c:f>
              <c:strCache>
                <c:ptCount val="25"/>
                <c:pt idx="0">
                  <c:v>JARDIN AZUAYO</c:v>
                </c:pt>
                <c:pt idx="1">
                  <c:v>ANDALUCIA</c:v>
                </c:pt>
                <c:pt idx="2">
                  <c:v>JUVENTUD ECUATORIANA PROGRESISTA</c:v>
                </c:pt>
                <c:pt idx="3">
                  <c:v>ALIANZA DEL VALLE</c:v>
                </c:pt>
                <c:pt idx="4">
                  <c:v>CACPE BIBLIAN</c:v>
                </c:pt>
                <c:pt idx="5">
                  <c:v>COOPERATIVA DE AHORRO Y CREDITO TULCAN LTDA.</c:v>
                </c:pt>
                <c:pt idx="6">
                  <c:v>CACPECO</c:v>
                </c:pt>
                <c:pt idx="7">
                  <c:v>COOPROGRESO</c:v>
                </c:pt>
                <c:pt idx="8">
                  <c:v>POLICIA NACIONAL</c:v>
                </c:pt>
                <c:pt idx="9">
                  <c:v>ATUNTAQUI</c:v>
                </c:pt>
                <c:pt idx="10">
                  <c:v>MEGO</c:v>
                </c:pt>
                <c:pt idx="11">
                  <c:v>RIOBAMBA</c:v>
                </c:pt>
                <c:pt idx="12">
                  <c:v>OSCUS</c:v>
                </c:pt>
                <c:pt idx="13">
                  <c:v>29 DE OCTUBRE</c:v>
                </c:pt>
                <c:pt idx="14">
                  <c:v>23 DE JULIO</c:v>
                </c:pt>
                <c:pt idx="15">
                  <c:v>COOPERATIVA DE AHORRO Y CREDITO DE LA PEQUEÑA EMPRESA DE PASTAZA LTDA.</c:v>
                </c:pt>
                <c:pt idx="16">
                  <c:v>SAN FRANCISCO</c:v>
                </c:pt>
                <c:pt idx="17">
                  <c:v>EL SAGRARIO</c:v>
                </c:pt>
                <c:pt idx="18">
                  <c:v>SERVIDORES PUBLICOS DEL MINISTERIO DE EDUCACION Y CULTURA</c:v>
                </c:pt>
                <c:pt idx="19">
                  <c:v>CAMARA DE COMERCIO DE AMBATO</c:v>
                </c:pt>
                <c:pt idx="20">
                  <c:v>COOPERATIVA DE AHORRO Y CREDITO SAN JOSE LTDA</c:v>
                </c:pt>
                <c:pt idx="21">
                  <c:v>MUSHUC RUNA</c:v>
                </c:pt>
                <c:pt idx="22">
                  <c:v>PABLO MUÑOZ VEGA</c:v>
                </c:pt>
                <c:pt idx="23">
                  <c:v>SANTA ROSA</c:v>
                </c:pt>
                <c:pt idx="24">
                  <c:v>COOPERATIVA DE AHORRO Y CREDITO PILAHUIN TIO LTDA</c:v>
                </c:pt>
              </c:strCache>
            </c:strRef>
          </c:cat>
          <c:val>
            <c:numRef>
              <c:f>'PUNTUACION TOTAL'!$C$2:$C$26</c:f>
              <c:numCache>
                <c:formatCode>_ * #.##0_ ;_ * \-#.##0_ ;_ * "-"??_ ;_ @_ </c:formatCode>
                <c:ptCount val="25"/>
                <c:pt idx="0">
                  <c:v>14</c:v>
                </c:pt>
                <c:pt idx="1">
                  <c:v>1</c:v>
                </c:pt>
                <c:pt idx="2">
                  <c:v>12</c:v>
                </c:pt>
                <c:pt idx="3">
                  <c:v>5</c:v>
                </c:pt>
                <c:pt idx="4">
                  <c:v>3</c:v>
                </c:pt>
                <c:pt idx="5">
                  <c:v>15</c:v>
                </c:pt>
                <c:pt idx="6">
                  <c:v>18</c:v>
                </c:pt>
                <c:pt idx="7">
                  <c:v>7</c:v>
                </c:pt>
                <c:pt idx="8">
                  <c:v>22</c:v>
                </c:pt>
                <c:pt idx="9">
                  <c:v>10</c:v>
                </c:pt>
                <c:pt idx="10">
                  <c:v>11</c:v>
                </c:pt>
                <c:pt idx="11">
                  <c:v>6</c:v>
                </c:pt>
                <c:pt idx="12">
                  <c:v>8</c:v>
                </c:pt>
                <c:pt idx="13">
                  <c:v>9</c:v>
                </c:pt>
                <c:pt idx="14">
                  <c:v>2</c:v>
                </c:pt>
                <c:pt idx="15">
                  <c:v>4</c:v>
                </c:pt>
                <c:pt idx="16">
                  <c:v>21</c:v>
                </c:pt>
                <c:pt idx="17">
                  <c:v>13</c:v>
                </c:pt>
                <c:pt idx="18">
                  <c:v>24</c:v>
                </c:pt>
                <c:pt idx="19">
                  <c:v>16</c:v>
                </c:pt>
                <c:pt idx="20">
                  <c:v>19</c:v>
                </c:pt>
                <c:pt idx="21">
                  <c:v>20</c:v>
                </c:pt>
                <c:pt idx="22">
                  <c:v>17</c:v>
                </c:pt>
                <c:pt idx="23">
                  <c:v>25</c:v>
                </c:pt>
                <c:pt idx="24">
                  <c:v>23</c:v>
                </c:pt>
              </c:numCache>
            </c:numRef>
          </c:val>
          <c:extLst>
            <c:ext xmlns:c16="http://schemas.microsoft.com/office/drawing/2014/chart" uri="{C3380CC4-5D6E-409C-BE32-E72D297353CC}">
              <c16:uniqueId val="{00000000-3D81-4E71-B99F-E55961F4DAF1}"/>
            </c:ext>
          </c:extLst>
        </c:ser>
        <c:ser>
          <c:idx val="1"/>
          <c:order val="1"/>
          <c:tx>
            <c:strRef>
              <c:f>'PUNTUACION TOTAL'!$B$1</c:f>
              <c:strCache>
                <c:ptCount val="1"/>
                <c:pt idx="0">
                  <c:v>COMP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'PUNTUACION TOTAL'!$A$2:$A$26</c:f>
              <c:strCache>
                <c:ptCount val="25"/>
                <c:pt idx="0">
                  <c:v>JARDIN AZUAYO</c:v>
                </c:pt>
                <c:pt idx="1">
                  <c:v>ANDALUCIA</c:v>
                </c:pt>
                <c:pt idx="2">
                  <c:v>JUVENTUD ECUATORIANA PROGRESISTA</c:v>
                </c:pt>
                <c:pt idx="3">
                  <c:v>ALIANZA DEL VALLE</c:v>
                </c:pt>
                <c:pt idx="4">
                  <c:v>CACPE BIBLIAN</c:v>
                </c:pt>
                <c:pt idx="5">
                  <c:v>COOPERATIVA DE AHORRO Y CREDITO TULCAN LTDA.</c:v>
                </c:pt>
                <c:pt idx="6">
                  <c:v>CACPECO</c:v>
                </c:pt>
                <c:pt idx="7">
                  <c:v>COOPROGRESO</c:v>
                </c:pt>
                <c:pt idx="8">
                  <c:v>POLICIA NACIONAL</c:v>
                </c:pt>
                <c:pt idx="9">
                  <c:v>ATUNTAQUI</c:v>
                </c:pt>
                <c:pt idx="10">
                  <c:v>MEGO</c:v>
                </c:pt>
                <c:pt idx="11">
                  <c:v>RIOBAMBA</c:v>
                </c:pt>
                <c:pt idx="12">
                  <c:v>OSCUS</c:v>
                </c:pt>
                <c:pt idx="13">
                  <c:v>29 DE OCTUBRE</c:v>
                </c:pt>
                <c:pt idx="14">
                  <c:v>23 DE JULIO</c:v>
                </c:pt>
                <c:pt idx="15">
                  <c:v>COOPERATIVA DE AHORRO Y CREDITO DE LA PEQUEÑA EMPRESA DE PASTAZA LTDA.</c:v>
                </c:pt>
                <c:pt idx="16">
                  <c:v>SAN FRANCISCO</c:v>
                </c:pt>
                <c:pt idx="17">
                  <c:v>EL SAGRARIO</c:v>
                </c:pt>
                <c:pt idx="18">
                  <c:v>SERVIDORES PUBLICOS DEL MINISTERIO DE EDUCACION Y CULTURA</c:v>
                </c:pt>
                <c:pt idx="19">
                  <c:v>CAMARA DE COMERCIO DE AMBATO</c:v>
                </c:pt>
                <c:pt idx="20">
                  <c:v>COOPERATIVA DE AHORRO Y CREDITO SAN JOSE LTDA</c:v>
                </c:pt>
                <c:pt idx="21">
                  <c:v>MUSHUC RUNA</c:v>
                </c:pt>
                <c:pt idx="22">
                  <c:v>PABLO MUÑOZ VEGA</c:v>
                </c:pt>
                <c:pt idx="23">
                  <c:v>SANTA ROSA</c:v>
                </c:pt>
                <c:pt idx="24">
                  <c:v>COOPERATIVA DE AHORRO Y CREDITO PILAHUIN TIO LTDA</c:v>
                </c:pt>
              </c:strCache>
            </c:strRef>
          </c:cat>
          <c:val>
            <c:numRef>
              <c:f>'PUNTUACION TOTAL'!$B$2:$B$26</c:f>
              <c:numCache>
                <c:formatCode>General</c:formatCode>
                <c:ptCount val="25"/>
                <c:pt idx="0">
                  <c:v>3</c:v>
                </c:pt>
                <c:pt idx="1">
                  <c:v>11</c:v>
                </c:pt>
                <c:pt idx="2">
                  <c:v>4</c:v>
                </c:pt>
                <c:pt idx="3">
                  <c:v>13</c:v>
                </c:pt>
                <c:pt idx="4">
                  <c:v>21</c:v>
                </c:pt>
                <c:pt idx="5">
                  <c:v>14</c:v>
                </c:pt>
                <c:pt idx="6">
                  <c:v>10</c:v>
                </c:pt>
                <c:pt idx="7">
                  <c:v>2</c:v>
                </c:pt>
                <c:pt idx="8">
                  <c:v>1</c:v>
                </c:pt>
                <c:pt idx="9">
                  <c:v>20</c:v>
                </c:pt>
                <c:pt idx="10">
                  <c:v>7</c:v>
                </c:pt>
                <c:pt idx="11">
                  <c:v>9</c:v>
                </c:pt>
                <c:pt idx="12">
                  <c:v>8</c:v>
                </c:pt>
                <c:pt idx="13">
                  <c:v>6</c:v>
                </c:pt>
                <c:pt idx="14">
                  <c:v>18</c:v>
                </c:pt>
                <c:pt idx="15">
                  <c:v>23</c:v>
                </c:pt>
                <c:pt idx="16">
                  <c:v>5</c:v>
                </c:pt>
                <c:pt idx="17">
                  <c:v>17</c:v>
                </c:pt>
                <c:pt idx="18">
                  <c:v>16</c:v>
                </c:pt>
                <c:pt idx="19">
                  <c:v>15</c:v>
                </c:pt>
                <c:pt idx="20">
                  <c:v>19</c:v>
                </c:pt>
                <c:pt idx="21">
                  <c:v>12</c:v>
                </c:pt>
                <c:pt idx="22">
                  <c:v>22</c:v>
                </c:pt>
                <c:pt idx="23">
                  <c:v>24</c:v>
                </c:pt>
                <c:pt idx="24">
                  <c:v>25</c:v>
                </c:pt>
              </c:numCache>
            </c:numRef>
          </c:val>
          <c:extLst>
            <c:ext xmlns:c16="http://schemas.microsoft.com/office/drawing/2014/chart" uri="{C3380CC4-5D6E-409C-BE32-E72D297353CC}">
              <c16:uniqueId val="{00000001-3D81-4E71-B99F-E55961F4DAF1}"/>
            </c:ext>
          </c:extLst>
        </c:ser>
        <c:ser>
          <c:idx val="2"/>
          <c:order val="2"/>
          <c:tx>
            <c:strRef>
              <c:f>'PUNTUACION TOTAL'!$D$1</c:f>
              <c:strCache>
                <c:ptCount val="1"/>
                <c:pt idx="0">
                  <c:v>COMP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'PUNTUACION TOTAL'!$A$2:$A$26</c:f>
              <c:strCache>
                <c:ptCount val="25"/>
                <c:pt idx="0">
                  <c:v>JARDIN AZUAYO</c:v>
                </c:pt>
                <c:pt idx="1">
                  <c:v>ANDALUCIA</c:v>
                </c:pt>
                <c:pt idx="2">
                  <c:v>JUVENTUD ECUATORIANA PROGRESISTA</c:v>
                </c:pt>
                <c:pt idx="3">
                  <c:v>ALIANZA DEL VALLE</c:v>
                </c:pt>
                <c:pt idx="4">
                  <c:v>CACPE BIBLIAN</c:v>
                </c:pt>
                <c:pt idx="5">
                  <c:v>COOPERATIVA DE AHORRO Y CREDITO TULCAN LTDA.</c:v>
                </c:pt>
                <c:pt idx="6">
                  <c:v>CACPECO</c:v>
                </c:pt>
                <c:pt idx="7">
                  <c:v>COOPROGRESO</c:v>
                </c:pt>
                <c:pt idx="8">
                  <c:v>POLICIA NACIONAL</c:v>
                </c:pt>
                <c:pt idx="9">
                  <c:v>ATUNTAQUI</c:v>
                </c:pt>
                <c:pt idx="10">
                  <c:v>MEGO</c:v>
                </c:pt>
                <c:pt idx="11">
                  <c:v>RIOBAMBA</c:v>
                </c:pt>
                <c:pt idx="12">
                  <c:v>OSCUS</c:v>
                </c:pt>
                <c:pt idx="13">
                  <c:v>29 DE OCTUBRE</c:v>
                </c:pt>
                <c:pt idx="14">
                  <c:v>23 DE JULIO</c:v>
                </c:pt>
                <c:pt idx="15">
                  <c:v>COOPERATIVA DE AHORRO Y CREDITO DE LA PEQUEÑA EMPRESA DE PASTAZA LTDA.</c:v>
                </c:pt>
                <c:pt idx="16">
                  <c:v>SAN FRANCISCO</c:v>
                </c:pt>
                <c:pt idx="17">
                  <c:v>EL SAGRARIO</c:v>
                </c:pt>
                <c:pt idx="18">
                  <c:v>SERVIDORES PUBLICOS DEL MINISTERIO DE EDUCACION Y CULTURA</c:v>
                </c:pt>
                <c:pt idx="19">
                  <c:v>CAMARA DE COMERCIO DE AMBATO</c:v>
                </c:pt>
                <c:pt idx="20">
                  <c:v>COOPERATIVA DE AHORRO Y CREDITO SAN JOSE LTDA</c:v>
                </c:pt>
                <c:pt idx="21">
                  <c:v>MUSHUC RUNA</c:v>
                </c:pt>
                <c:pt idx="22">
                  <c:v>PABLO MUÑOZ VEGA</c:v>
                </c:pt>
                <c:pt idx="23">
                  <c:v>SANTA ROSA</c:v>
                </c:pt>
                <c:pt idx="24">
                  <c:v>COOPERATIVA DE AHORRO Y CREDITO PILAHUIN TIO LTDA</c:v>
                </c:pt>
              </c:strCache>
            </c:strRef>
          </c:cat>
          <c:val>
            <c:numRef>
              <c:f>'PUNTUACION TOTAL'!$D$2:$D$26</c:f>
              <c:numCache>
                <c:formatCode>General</c:formatCode>
                <c:ptCount val="25"/>
                <c:pt idx="0">
                  <c:v>4</c:v>
                </c:pt>
                <c:pt idx="1">
                  <c:v>11</c:v>
                </c:pt>
                <c:pt idx="2">
                  <c:v>8</c:v>
                </c:pt>
                <c:pt idx="3">
                  <c:v>7</c:v>
                </c:pt>
                <c:pt idx="4">
                  <c:v>2</c:v>
                </c:pt>
                <c:pt idx="5">
                  <c:v>1</c:v>
                </c:pt>
                <c:pt idx="6">
                  <c:v>3</c:v>
                </c:pt>
                <c:pt idx="7">
                  <c:v>24</c:v>
                </c:pt>
                <c:pt idx="8">
                  <c:v>10</c:v>
                </c:pt>
                <c:pt idx="9">
                  <c:v>5</c:v>
                </c:pt>
                <c:pt idx="10">
                  <c:v>17</c:v>
                </c:pt>
                <c:pt idx="11">
                  <c:v>20</c:v>
                </c:pt>
                <c:pt idx="12">
                  <c:v>21</c:v>
                </c:pt>
                <c:pt idx="13">
                  <c:v>23</c:v>
                </c:pt>
                <c:pt idx="14">
                  <c:v>19</c:v>
                </c:pt>
                <c:pt idx="15">
                  <c:v>14</c:v>
                </c:pt>
                <c:pt idx="16">
                  <c:v>15</c:v>
                </c:pt>
                <c:pt idx="17">
                  <c:v>12</c:v>
                </c:pt>
                <c:pt idx="18">
                  <c:v>6</c:v>
                </c:pt>
                <c:pt idx="19">
                  <c:v>16</c:v>
                </c:pt>
                <c:pt idx="20">
                  <c:v>9</c:v>
                </c:pt>
                <c:pt idx="21">
                  <c:v>18</c:v>
                </c:pt>
                <c:pt idx="22">
                  <c:v>13</c:v>
                </c:pt>
                <c:pt idx="23">
                  <c:v>22</c:v>
                </c:pt>
                <c:pt idx="24">
                  <c:v>25</c:v>
                </c:pt>
              </c:numCache>
            </c:numRef>
          </c:val>
          <c:extLst>
            <c:ext xmlns:c16="http://schemas.microsoft.com/office/drawing/2014/chart" uri="{C3380CC4-5D6E-409C-BE32-E72D297353CC}">
              <c16:uniqueId val="{00000002-3D81-4E71-B99F-E55961F4DAF1}"/>
            </c:ext>
          </c:extLst>
        </c:ser>
        <c:dLbls>
          <c:showLegendKey val="0"/>
          <c:showVal val="1"/>
          <c:showCatName val="0"/>
          <c:showSerName val="0"/>
          <c:showPercent val="0"/>
          <c:showBubbleSize val="0"/>
        </c:dLbls>
        <c:gapWidth val="95"/>
        <c:overlap val="100"/>
        <c:axId val="90973696"/>
        <c:axId val="90975232"/>
      </c:barChart>
      <c:catAx>
        <c:axId val="9097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EC"/>
          </a:p>
        </c:txPr>
        <c:crossAx val="90975232"/>
        <c:crosses val="autoZero"/>
        <c:auto val="1"/>
        <c:lblAlgn val="ctr"/>
        <c:lblOffset val="100"/>
        <c:noMultiLvlLbl val="0"/>
      </c:catAx>
      <c:valAx>
        <c:axId val="90975232"/>
        <c:scaling>
          <c:orientation val="minMax"/>
        </c:scaling>
        <c:delete val="1"/>
        <c:axPos val="l"/>
        <c:numFmt formatCode="_ * #.##0_ ;_ * \-#.##0_ ;_ * &quot;-&quot;??_ ;_ @_ " sourceLinked="1"/>
        <c:majorTickMark val="none"/>
        <c:minorTickMark val="none"/>
        <c:tickLblPos val="nextTo"/>
        <c:crossAx val="909736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92F57B-11B9-41D8-8A05-E969129A68E6}" type="doc">
      <dgm:prSet loTypeId="urn:microsoft.com/office/officeart/2009/layout/CircleArrowProcess" loCatId="process" qsTypeId="urn:microsoft.com/office/officeart/2005/8/quickstyle/simple1" qsCatId="simple" csTypeId="urn:microsoft.com/office/officeart/2005/8/colors/colorful2" csCatId="colorful" phldr="1"/>
      <dgm:spPr/>
      <dgm:t>
        <a:bodyPr/>
        <a:lstStyle/>
        <a:p>
          <a:endParaRPr lang="es-EC"/>
        </a:p>
      </dgm:t>
    </dgm:pt>
    <dgm:pt modelId="{20271866-C6EF-48B9-B348-B76E687A1E69}">
      <dgm:prSet phldrT="[Texto]" custT="1"/>
      <dgm:spPr/>
      <dgm:t>
        <a:bodyPr/>
        <a:lstStyle/>
        <a:p>
          <a:r>
            <a:rPr lang="es-EC" sz="1200" dirty="0">
              <a:latin typeface="Arial" panose="020B0604020202020204" pitchFamily="34" charset="0"/>
              <a:cs typeface="Arial" panose="020B0604020202020204" pitchFamily="34" charset="0"/>
            </a:rPr>
            <a:t>Creación SEPS mayo 2012</a:t>
          </a:r>
        </a:p>
      </dgm:t>
    </dgm:pt>
    <dgm:pt modelId="{D5F2C405-B0FC-4CDC-9D50-091756CEF028}" type="parTrans" cxnId="{F374620D-7C3F-4A63-9EDA-5B221E3C5B98}">
      <dgm:prSet/>
      <dgm:spPr/>
      <dgm:t>
        <a:bodyPr/>
        <a:lstStyle/>
        <a:p>
          <a:endParaRPr lang="es-EC" sz="1200">
            <a:latin typeface="Arial" panose="020B0604020202020204" pitchFamily="34" charset="0"/>
            <a:cs typeface="Arial" panose="020B0604020202020204" pitchFamily="34" charset="0"/>
          </a:endParaRPr>
        </a:p>
      </dgm:t>
    </dgm:pt>
    <dgm:pt modelId="{AF60C931-5AD6-43D0-AA39-E3052142A761}" type="sibTrans" cxnId="{F374620D-7C3F-4A63-9EDA-5B221E3C5B98}">
      <dgm:prSet/>
      <dgm:spPr/>
      <dgm:t>
        <a:bodyPr/>
        <a:lstStyle/>
        <a:p>
          <a:endParaRPr lang="es-EC" sz="1200">
            <a:latin typeface="Arial" panose="020B0604020202020204" pitchFamily="34" charset="0"/>
            <a:cs typeface="Arial" panose="020B0604020202020204" pitchFamily="34" charset="0"/>
          </a:endParaRPr>
        </a:p>
      </dgm:t>
    </dgm:pt>
    <dgm:pt modelId="{BFF786D7-905B-4275-ADEB-33D6F33E4617}">
      <dgm:prSet phldrT="[Texto]" custT="1"/>
      <dgm:spPr/>
      <dgm:t>
        <a:bodyPr/>
        <a:lstStyle/>
        <a:p>
          <a:r>
            <a:rPr lang="es-EC" sz="1200" dirty="0">
              <a:latin typeface="Arial" panose="020B0604020202020204" pitchFamily="34" charset="0"/>
              <a:cs typeface="Arial" panose="020B0604020202020204" pitchFamily="34" charset="0"/>
            </a:rPr>
            <a:t>25 Cooperativas Segmento 1</a:t>
          </a:r>
        </a:p>
      </dgm:t>
    </dgm:pt>
    <dgm:pt modelId="{468DF99A-1FC1-4F11-B241-E3DD78677D09}" type="parTrans" cxnId="{EA74C35A-7B6B-4D74-AD34-9CBDF1D7B979}">
      <dgm:prSet/>
      <dgm:spPr/>
      <dgm:t>
        <a:bodyPr/>
        <a:lstStyle/>
        <a:p>
          <a:endParaRPr lang="es-EC" sz="1200">
            <a:latin typeface="Arial" panose="020B0604020202020204" pitchFamily="34" charset="0"/>
            <a:cs typeface="Arial" panose="020B0604020202020204" pitchFamily="34" charset="0"/>
          </a:endParaRPr>
        </a:p>
      </dgm:t>
    </dgm:pt>
    <dgm:pt modelId="{62F139B7-C086-46F5-854F-A6C57606D2B4}" type="sibTrans" cxnId="{EA74C35A-7B6B-4D74-AD34-9CBDF1D7B979}">
      <dgm:prSet/>
      <dgm:spPr/>
      <dgm:t>
        <a:bodyPr/>
        <a:lstStyle/>
        <a:p>
          <a:endParaRPr lang="es-EC" sz="1200">
            <a:latin typeface="Arial" panose="020B0604020202020204" pitchFamily="34" charset="0"/>
            <a:cs typeface="Arial" panose="020B0604020202020204" pitchFamily="34" charset="0"/>
          </a:endParaRPr>
        </a:p>
      </dgm:t>
    </dgm:pt>
    <dgm:pt modelId="{11392FF6-5753-4D8A-93E0-7624527410DE}">
      <dgm:prSet phldrT="[Texto]" custT="1"/>
      <dgm:spPr/>
      <dgm:t>
        <a:bodyPr/>
        <a:lstStyle/>
        <a:p>
          <a:r>
            <a:rPr lang="es-EC" sz="1200" dirty="0">
              <a:latin typeface="Arial" panose="020B0604020202020204" pitchFamily="34" charset="0"/>
              <a:cs typeface="Arial" panose="020B0604020202020204" pitchFamily="34" charset="0"/>
            </a:rPr>
            <a:t>Utilizan metodología CAMEL</a:t>
          </a:r>
        </a:p>
      </dgm:t>
    </dgm:pt>
    <dgm:pt modelId="{F0D8E72C-695F-489A-9E8E-01BB129685C9}" type="parTrans" cxnId="{7AAFB266-FD98-48E7-BBD5-C13F02D5A54A}">
      <dgm:prSet/>
      <dgm:spPr/>
      <dgm:t>
        <a:bodyPr/>
        <a:lstStyle/>
        <a:p>
          <a:endParaRPr lang="es-EC" sz="1200">
            <a:latin typeface="Arial" panose="020B0604020202020204" pitchFamily="34" charset="0"/>
            <a:cs typeface="Arial" panose="020B0604020202020204" pitchFamily="34" charset="0"/>
          </a:endParaRPr>
        </a:p>
      </dgm:t>
    </dgm:pt>
    <dgm:pt modelId="{537672D6-7623-4EEA-87CE-6A5B8460BCDC}" type="sibTrans" cxnId="{7AAFB266-FD98-48E7-BBD5-C13F02D5A54A}">
      <dgm:prSet/>
      <dgm:spPr/>
      <dgm:t>
        <a:bodyPr/>
        <a:lstStyle/>
        <a:p>
          <a:endParaRPr lang="es-EC" sz="1200">
            <a:latin typeface="Arial" panose="020B0604020202020204" pitchFamily="34" charset="0"/>
            <a:cs typeface="Arial" panose="020B0604020202020204" pitchFamily="34" charset="0"/>
          </a:endParaRPr>
        </a:p>
      </dgm:t>
    </dgm:pt>
    <dgm:pt modelId="{4E469FFF-B9D8-4F16-BB68-AF9478D5FABC}" type="pres">
      <dgm:prSet presAssocID="{DD92F57B-11B9-41D8-8A05-E969129A68E6}" presName="Name0" presStyleCnt="0">
        <dgm:presLayoutVars>
          <dgm:chMax val="7"/>
          <dgm:chPref val="7"/>
          <dgm:dir/>
          <dgm:animLvl val="lvl"/>
        </dgm:presLayoutVars>
      </dgm:prSet>
      <dgm:spPr/>
    </dgm:pt>
    <dgm:pt modelId="{B9A5D415-4F09-474D-B667-02767093BA00}" type="pres">
      <dgm:prSet presAssocID="{20271866-C6EF-48B9-B348-B76E687A1E69}" presName="Accent1" presStyleCnt="0"/>
      <dgm:spPr/>
    </dgm:pt>
    <dgm:pt modelId="{417DCF22-B2ED-4F27-AD32-A817CC11AC32}" type="pres">
      <dgm:prSet presAssocID="{20271866-C6EF-48B9-B348-B76E687A1E69}" presName="Accent" presStyleLbl="node1" presStyleIdx="0" presStyleCnt="3" custLinFactNeighborX="-508" custLinFactNeighborY="-18221"/>
      <dgm:spPr/>
    </dgm:pt>
    <dgm:pt modelId="{D5F067FF-80B5-49CF-A08A-7BF6261FBEC2}" type="pres">
      <dgm:prSet presAssocID="{20271866-C6EF-48B9-B348-B76E687A1E69}" presName="Parent1" presStyleLbl="revTx" presStyleIdx="0" presStyleCnt="3" custLinFactNeighborX="538" custLinFactNeighborY="-55932">
        <dgm:presLayoutVars>
          <dgm:chMax val="1"/>
          <dgm:chPref val="1"/>
          <dgm:bulletEnabled val="1"/>
        </dgm:presLayoutVars>
      </dgm:prSet>
      <dgm:spPr/>
    </dgm:pt>
    <dgm:pt modelId="{C52BFD3A-EC06-4EDD-A085-4EF009B17631}" type="pres">
      <dgm:prSet presAssocID="{BFF786D7-905B-4275-ADEB-33D6F33E4617}" presName="Accent2" presStyleCnt="0"/>
      <dgm:spPr/>
    </dgm:pt>
    <dgm:pt modelId="{9FAF66C5-B770-4DEA-8F1E-A5F90D4854B3}" type="pres">
      <dgm:prSet presAssocID="{BFF786D7-905B-4275-ADEB-33D6F33E4617}" presName="Accent" presStyleLbl="node1" presStyleIdx="1" presStyleCnt="3" custLinFactNeighborX="538" custLinFactNeighborY="8070"/>
      <dgm:spPr/>
    </dgm:pt>
    <dgm:pt modelId="{0D4BDCA1-064E-4D6D-8221-4561538BCAFA}" type="pres">
      <dgm:prSet presAssocID="{BFF786D7-905B-4275-ADEB-33D6F33E4617}" presName="Parent2" presStyleLbl="revTx" presStyleIdx="1" presStyleCnt="3" custLinFactNeighborX="2217" custLinFactNeighborY="21585">
        <dgm:presLayoutVars>
          <dgm:chMax val="1"/>
          <dgm:chPref val="1"/>
          <dgm:bulletEnabled val="1"/>
        </dgm:presLayoutVars>
      </dgm:prSet>
      <dgm:spPr/>
    </dgm:pt>
    <dgm:pt modelId="{1473C3F7-F64F-40AD-9387-8CCA00C6F0A4}" type="pres">
      <dgm:prSet presAssocID="{11392FF6-5753-4D8A-93E0-7624527410DE}" presName="Accent3" presStyleCnt="0"/>
      <dgm:spPr/>
    </dgm:pt>
    <dgm:pt modelId="{DC89D4FB-C2DE-47B3-9C69-460FD182CC9F}" type="pres">
      <dgm:prSet presAssocID="{11392FF6-5753-4D8A-93E0-7624527410DE}" presName="Accent" presStyleLbl="node1" presStyleIdx="2" presStyleCnt="3" custLinFactNeighborX="13" custLinFactNeighborY="45594"/>
      <dgm:spPr/>
    </dgm:pt>
    <dgm:pt modelId="{9D537E03-5D1B-432A-B84B-D7048F3F2684}" type="pres">
      <dgm:prSet presAssocID="{11392FF6-5753-4D8A-93E0-7624527410DE}" presName="Parent3" presStyleLbl="revTx" presStyleIdx="2" presStyleCnt="3" custLinFactY="29375" custLinFactNeighborX="301" custLinFactNeighborY="100000">
        <dgm:presLayoutVars>
          <dgm:chMax val="1"/>
          <dgm:chPref val="1"/>
          <dgm:bulletEnabled val="1"/>
        </dgm:presLayoutVars>
      </dgm:prSet>
      <dgm:spPr/>
    </dgm:pt>
  </dgm:ptLst>
  <dgm:cxnLst>
    <dgm:cxn modelId="{F374620D-7C3F-4A63-9EDA-5B221E3C5B98}" srcId="{DD92F57B-11B9-41D8-8A05-E969129A68E6}" destId="{20271866-C6EF-48B9-B348-B76E687A1E69}" srcOrd="0" destOrd="0" parTransId="{D5F2C405-B0FC-4CDC-9D50-091756CEF028}" sibTransId="{AF60C931-5AD6-43D0-AA39-E3052142A761}"/>
    <dgm:cxn modelId="{217F8410-C8FA-4428-8490-AD0D14E8C00A}" type="presOf" srcId="{DD92F57B-11B9-41D8-8A05-E969129A68E6}" destId="{4E469FFF-B9D8-4F16-BB68-AF9478D5FABC}" srcOrd="0" destOrd="0" presId="urn:microsoft.com/office/officeart/2009/layout/CircleArrowProcess"/>
    <dgm:cxn modelId="{224A822A-B130-4B61-874B-462C5BAEA603}" type="presOf" srcId="{11392FF6-5753-4D8A-93E0-7624527410DE}" destId="{9D537E03-5D1B-432A-B84B-D7048F3F2684}" srcOrd="0" destOrd="0" presId="urn:microsoft.com/office/officeart/2009/layout/CircleArrowProcess"/>
    <dgm:cxn modelId="{C68BC22C-DD70-4876-B411-454BBA749BFF}" type="presOf" srcId="{20271866-C6EF-48B9-B348-B76E687A1E69}" destId="{D5F067FF-80B5-49CF-A08A-7BF6261FBEC2}" srcOrd="0" destOrd="0" presId="urn:microsoft.com/office/officeart/2009/layout/CircleArrowProcess"/>
    <dgm:cxn modelId="{5DE2BF34-8956-484B-8E87-5C198F90F1C3}" type="presOf" srcId="{BFF786D7-905B-4275-ADEB-33D6F33E4617}" destId="{0D4BDCA1-064E-4D6D-8221-4561538BCAFA}" srcOrd="0" destOrd="0" presId="urn:microsoft.com/office/officeart/2009/layout/CircleArrowProcess"/>
    <dgm:cxn modelId="{7AAFB266-FD98-48E7-BBD5-C13F02D5A54A}" srcId="{DD92F57B-11B9-41D8-8A05-E969129A68E6}" destId="{11392FF6-5753-4D8A-93E0-7624527410DE}" srcOrd="2" destOrd="0" parTransId="{F0D8E72C-695F-489A-9E8E-01BB129685C9}" sibTransId="{537672D6-7623-4EEA-87CE-6A5B8460BCDC}"/>
    <dgm:cxn modelId="{EA74C35A-7B6B-4D74-AD34-9CBDF1D7B979}" srcId="{DD92F57B-11B9-41D8-8A05-E969129A68E6}" destId="{BFF786D7-905B-4275-ADEB-33D6F33E4617}" srcOrd="1" destOrd="0" parTransId="{468DF99A-1FC1-4F11-B241-E3DD78677D09}" sibTransId="{62F139B7-C086-46F5-854F-A6C57606D2B4}"/>
    <dgm:cxn modelId="{FFA55681-1828-4D73-B6FA-B83BE4558C60}" type="presParOf" srcId="{4E469FFF-B9D8-4F16-BB68-AF9478D5FABC}" destId="{B9A5D415-4F09-474D-B667-02767093BA00}" srcOrd="0" destOrd="0" presId="urn:microsoft.com/office/officeart/2009/layout/CircleArrowProcess"/>
    <dgm:cxn modelId="{56614333-1A58-4BE8-9E9F-32F4E7E204B7}" type="presParOf" srcId="{B9A5D415-4F09-474D-B667-02767093BA00}" destId="{417DCF22-B2ED-4F27-AD32-A817CC11AC32}" srcOrd="0" destOrd="0" presId="urn:microsoft.com/office/officeart/2009/layout/CircleArrowProcess"/>
    <dgm:cxn modelId="{5290FC3D-D5D1-4D63-BA3A-2482091D34B3}" type="presParOf" srcId="{4E469FFF-B9D8-4F16-BB68-AF9478D5FABC}" destId="{D5F067FF-80B5-49CF-A08A-7BF6261FBEC2}" srcOrd="1" destOrd="0" presId="urn:microsoft.com/office/officeart/2009/layout/CircleArrowProcess"/>
    <dgm:cxn modelId="{0A98B824-6BBF-4197-81F5-5DB6E61971B8}" type="presParOf" srcId="{4E469FFF-B9D8-4F16-BB68-AF9478D5FABC}" destId="{C52BFD3A-EC06-4EDD-A085-4EF009B17631}" srcOrd="2" destOrd="0" presId="urn:microsoft.com/office/officeart/2009/layout/CircleArrowProcess"/>
    <dgm:cxn modelId="{2C9CC9C6-8E6C-4B49-ABE5-CDFD5F55BE17}" type="presParOf" srcId="{C52BFD3A-EC06-4EDD-A085-4EF009B17631}" destId="{9FAF66C5-B770-4DEA-8F1E-A5F90D4854B3}" srcOrd="0" destOrd="0" presId="urn:microsoft.com/office/officeart/2009/layout/CircleArrowProcess"/>
    <dgm:cxn modelId="{0C7137DA-6568-4217-9973-B874A10672EA}" type="presParOf" srcId="{4E469FFF-B9D8-4F16-BB68-AF9478D5FABC}" destId="{0D4BDCA1-064E-4D6D-8221-4561538BCAFA}" srcOrd="3" destOrd="0" presId="urn:microsoft.com/office/officeart/2009/layout/CircleArrowProcess"/>
    <dgm:cxn modelId="{45F65651-F6A8-4481-ADF1-4244D37202DE}" type="presParOf" srcId="{4E469FFF-B9D8-4F16-BB68-AF9478D5FABC}" destId="{1473C3F7-F64F-40AD-9387-8CCA00C6F0A4}" srcOrd="4" destOrd="0" presId="urn:microsoft.com/office/officeart/2009/layout/CircleArrowProcess"/>
    <dgm:cxn modelId="{3EFD15EE-127C-4860-B478-618151F1AF11}" type="presParOf" srcId="{1473C3F7-F64F-40AD-9387-8CCA00C6F0A4}" destId="{DC89D4FB-C2DE-47B3-9C69-460FD182CC9F}" srcOrd="0" destOrd="0" presId="urn:microsoft.com/office/officeart/2009/layout/CircleArrowProcess"/>
    <dgm:cxn modelId="{2F393F16-3E5D-45AD-B458-0673BF2D3A96}" type="presParOf" srcId="{4E469FFF-B9D8-4F16-BB68-AF9478D5FABC}" destId="{9D537E03-5D1B-432A-B84B-D7048F3F2684}"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885D20F-A03B-4BE0-A978-4931C7F24D39}" type="doc">
      <dgm:prSet loTypeId="urn:microsoft.com/office/officeart/2005/8/layout/vProcess5" loCatId="process" qsTypeId="urn:microsoft.com/office/officeart/2005/8/quickstyle/simple3" qsCatId="simple" csTypeId="urn:microsoft.com/office/officeart/2005/8/colors/colorful3" csCatId="colorful" phldr="1"/>
      <dgm:spPr/>
      <dgm:t>
        <a:bodyPr/>
        <a:lstStyle/>
        <a:p>
          <a:endParaRPr lang="es-ES"/>
        </a:p>
      </dgm:t>
    </dgm:pt>
    <dgm:pt modelId="{679DD196-967A-4A3A-98D6-B260CE111316}">
      <dgm:prSet phldrT="[Texto]"/>
      <dgm:spPr/>
      <dgm:t>
        <a:bodyPr/>
        <a:lstStyle/>
        <a:p>
          <a:r>
            <a:rPr lang="es-EC" dirty="0"/>
            <a:t>Obtener Información</a:t>
          </a:r>
          <a:endParaRPr lang="es-ES" dirty="0"/>
        </a:p>
      </dgm:t>
    </dgm:pt>
    <dgm:pt modelId="{B03992B8-1A3A-4946-B305-E1984D67F6AF}" type="parTrans" cxnId="{984E92F1-E35C-44C1-BB2D-2902D15941A1}">
      <dgm:prSet/>
      <dgm:spPr/>
      <dgm:t>
        <a:bodyPr/>
        <a:lstStyle/>
        <a:p>
          <a:endParaRPr lang="es-ES"/>
        </a:p>
      </dgm:t>
    </dgm:pt>
    <dgm:pt modelId="{17491CFD-01AF-4E52-9531-345FE34F3A91}" type="sibTrans" cxnId="{984E92F1-E35C-44C1-BB2D-2902D15941A1}">
      <dgm:prSet/>
      <dgm:spPr/>
      <dgm:t>
        <a:bodyPr/>
        <a:lstStyle/>
        <a:p>
          <a:endParaRPr lang="es-ES"/>
        </a:p>
      </dgm:t>
    </dgm:pt>
    <dgm:pt modelId="{154A4FF8-4DAE-4788-A0F9-80097DE424D4}">
      <dgm:prSet phldrT="[Texto]"/>
      <dgm:spPr/>
      <dgm:t>
        <a:bodyPr/>
        <a:lstStyle/>
        <a:p>
          <a:r>
            <a:rPr lang="es-EC" dirty="0"/>
            <a:t>Consolidar los indicadores de cada método de evaluación financiera: CAMEL con 50 indicadores, PERLAS con 35 indicadores, COLAC con 38 indicadores e INCAE con 12 indicadores. </a:t>
          </a:r>
          <a:endParaRPr lang="es-ES" dirty="0"/>
        </a:p>
      </dgm:t>
    </dgm:pt>
    <dgm:pt modelId="{D8B3346F-50A3-4084-8774-84B19C26C1E0}" type="parTrans" cxnId="{BCC0C1C4-CDFD-441A-B8DC-F503025CAF63}">
      <dgm:prSet/>
      <dgm:spPr/>
      <dgm:t>
        <a:bodyPr/>
        <a:lstStyle/>
        <a:p>
          <a:endParaRPr lang="es-ES"/>
        </a:p>
      </dgm:t>
    </dgm:pt>
    <dgm:pt modelId="{234EC414-8DDB-4396-A7B3-7C3003002AD4}" type="sibTrans" cxnId="{BCC0C1C4-CDFD-441A-B8DC-F503025CAF63}">
      <dgm:prSet/>
      <dgm:spPr/>
      <dgm:t>
        <a:bodyPr/>
        <a:lstStyle/>
        <a:p>
          <a:endParaRPr lang="es-ES"/>
        </a:p>
      </dgm:t>
    </dgm:pt>
    <dgm:pt modelId="{8DF9E76C-3D9E-4E74-8DC8-584FBC8595C4}">
      <dgm:prSet phldrT="[Texto]"/>
      <dgm:spPr/>
      <dgm:t>
        <a:bodyPr/>
        <a:lstStyle/>
        <a:p>
          <a:r>
            <a:rPr lang="es-EC" dirty="0"/>
            <a:t>Realizar una comparación entre los indicadores de los métodos para validar que no exista colinealidad en los datos obtenidos.</a:t>
          </a:r>
          <a:endParaRPr lang="es-ES" dirty="0"/>
        </a:p>
      </dgm:t>
    </dgm:pt>
    <dgm:pt modelId="{D85A392D-8A1E-46E7-BD70-F70444088CBA}" type="parTrans" cxnId="{2D4C0BFF-54BE-42E3-8C73-9EF129D01975}">
      <dgm:prSet/>
      <dgm:spPr/>
      <dgm:t>
        <a:bodyPr/>
        <a:lstStyle/>
        <a:p>
          <a:endParaRPr lang="es-ES"/>
        </a:p>
      </dgm:t>
    </dgm:pt>
    <dgm:pt modelId="{0D2DF856-6C26-487E-9839-AC7F12E7CD6D}" type="sibTrans" cxnId="{2D4C0BFF-54BE-42E3-8C73-9EF129D01975}">
      <dgm:prSet/>
      <dgm:spPr/>
      <dgm:t>
        <a:bodyPr/>
        <a:lstStyle/>
        <a:p>
          <a:endParaRPr lang="es-ES"/>
        </a:p>
      </dgm:t>
    </dgm:pt>
    <dgm:pt modelId="{FE6141F4-AB11-4B78-8FB4-85BC913F43D5}">
      <dgm:prSet/>
      <dgm:spPr/>
      <dgm:t>
        <a:bodyPr/>
        <a:lstStyle/>
        <a:p>
          <a:r>
            <a:rPr lang="es-EC" dirty="0"/>
            <a:t>Finalmente, se extraen los datos y se los procesa en el modelo estadístico SPSS, usando la herramienta análisis factorial. </a:t>
          </a:r>
          <a:endParaRPr lang="es-ES" dirty="0"/>
        </a:p>
      </dgm:t>
    </dgm:pt>
    <dgm:pt modelId="{E187BF6B-6BBD-4F11-A73A-927789F2C6E4}" type="parTrans" cxnId="{2DA06DC4-9BEA-4D07-B2D9-9992304525AE}">
      <dgm:prSet/>
      <dgm:spPr/>
      <dgm:t>
        <a:bodyPr/>
        <a:lstStyle/>
        <a:p>
          <a:endParaRPr lang="es-ES"/>
        </a:p>
      </dgm:t>
    </dgm:pt>
    <dgm:pt modelId="{39D170A1-E23F-415F-B8E0-59ED9E43D5FD}" type="sibTrans" cxnId="{2DA06DC4-9BEA-4D07-B2D9-9992304525AE}">
      <dgm:prSet/>
      <dgm:spPr/>
      <dgm:t>
        <a:bodyPr/>
        <a:lstStyle/>
        <a:p>
          <a:endParaRPr lang="es-ES"/>
        </a:p>
      </dgm:t>
    </dgm:pt>
    <dgm:pt modelId="{B1046E7E-7B10-4650-B5D0-57F61EF9E8EE}">
      <dgm:prSet/>
      <dgm:spPr/>
      <dgm:t>
        <a:bodyPr/>
        <a:lstStyle/>
        <a:p>
          <a:r>
            <a:rPr lang="es-ES" dirty="0"/>
            <a:t>Agrupar, partiendo como base de la metodología CAMEL,  y homologar variables de 3 a -3</a:t>
          </a:r>
        </a:p>
      </dgm:t>
    </dgm:pt>
    <dgm:pt modelId="{1F2A1ECF-54F3-418F-A3D8-C985AC289857}" type="parTrans" cxnId="{1F206740-6956-4FE0-9199-23E9E6F4CFEE}">
      <dgm:prSet/>
      <dgm:spPr/>
      <dgm:t>
        <a:bodyPr/>
        <a:lstStyle/>
        <a:p>
          <a:endParaRPr lang="es-ES"/>
        </a:p>
      </dgm:t>
    </dgm:pt>
    <dgm:pt modelId="{F412C320-0F38-426F-A93D-7AC844C30601}" type="sibTrans" cxnId="{1F206740-6956-4FE0-9199-23E9E6F4CFEE}">
      <dgm:prSet/>
      <dgm:spPr/>
      <dgm:t>
        <a:bodyPr/>
        <a:lstStyle/>
        <a:p>
          <a:endParaRPr lang="es-ES"/>
        </a:p>
      </dgm:t>
    </dgm:pt>
    <dgm:pt modelId="{62E6306C-4EBC-4444-BBD4-25A2D4C3B8BF}" type="pres">
      <dgm:prSet presAssocID="{3885D20F-A03B-4BE0-A978-4931C7F24D39}" presName="outerComposite" presStyleCnt="0">
        <dgm:presLayoutVars>
          <dgm:chMax val="5"/>
          <dgm:dir/>
          <dgm:resizeHandles val="exact"/>
        </dgm:presLayoutVars>
      </dgm:prSet>
      <dgm:spPr/>
    </dgm:pt>
    <dgm:pt modelId="{A01A95D0-AAF7-4D23-AE0E-27FFA205FC00}" type="pres">
      <dgm:prSet presAssocID="{3885D20F-A03B-4BE0-A978-4931C7F24D39}" presName="dummyMaxCanvas" presStyleCnt="0">
        <dgm:presLayoutVars/>
      </dgm:prSet>
      <dgm:spPr/>
    </dgm:pt>
    <dgm:pt modelId="{B6BAB713-0E5A-4A6D-B1DD-70C2066B6412}" type="pres">
      <dgm:prSet presAssocID="{3885D20F-A03B-4BE0-A978-4931C7F24D39}" presName="FiveNodes_1" presStyleLbl="node1" presStyleIdx="0" presStyleCnt="5">
        <dgm:presLayoutVars>
          <dgm:bulletEnabled val="1"/>
        </dgm:presLayoutVars>
      </dgm:prSet>
      <dgm:spPr/>
    </dgm:pt>
    <dgm:pt modelId="{EBAB4BFC-A35A-4CA5-9666-605CDA78C42E}" type="pres">
      <dgm:prSet presAssocID="{3885D20F-A03B-4BE0-A978-4931C7F24D39}" presName="FiveNodes_2" presStyleLbl="node1" presStyleIdx="1" presStyleCnt="5">
        <dgm:presLayoutVars>
          <dgm:bulletEnabled val="1"/>
        </dgm:presLayoutVars>
      </dgm:prSet>
      <dgm:spPr/>
    </dgm:pt>
    <dgm:pt modelId="{89E638F4-45F8-43EA-91E5-8F3F16A4AA82}" type="pres">
      <dgm:prSet presAssocID="{3885D20F-A03B-4BE0-A978-4931C7F24D39}" presName="FiveNodes_3" presStyleLbl="node1" presStyleIdx="2" presStyleCnt="5">
        <dgm:presLayoutVars>
          <dgm:bulletEnabled val="1"/>
        </dgm:presLayoutVars>
      </dgm:prSet>
      <dgm:spPr/>
    </dgm:pt>
    <dgm:pt modelId="{B8990369-7A5C-4B27-AB6B-402D8B6726B3}" type="pres">
      <dgm:prSet presAssocID="{3885D20F-A03B-4BE0-A978-4931C7F24D39}" presName="FiveNodes_4" presStyleLbl="node1" presStyleIdx="3" presStyleCnt="5">
        <dgm:presLayoutVars>
          <dgm:bulletEnabled val="1"/>
        </dgm:presLayoutVars>
      </dgm:prSet>
      <dgm:spPr/>
    </dgm:pt>
    <dgm:pt modelId="{1DEFAE3F-B4CC-4F04-A37A-C1EFC4A7829E}" type="pres">
      <dgm:prSet presAssocID="{3885D20F-A03B-4BE0-A978-4931C7F24D39}" presName="FiveNodes_5" presStyleLbl="node1" presStyleIdx="4" presStyleCnt="5">
        <dgm:presLayoutVars>
          <dgm:bulletEnabled val="1"/>
        </dgm:presLayoutVars>
      </dgm:prSet>
      <dgm:spPr/>
    </dgm:pt>
    <dgm:pt modelId="{40D252BD-EA75-4074-89FD-BC0CAE6707AD}" type="pres">
      <dgm:prSet presAssocID="{3885D20F-A03B-4BE0-A978-4931C7F24D39}" presName="FiveConn_1-2" presStyleLbl="fgAccFollowNode1" presStyleIdx="0" presStyleCnt="4">
        <dgm:presLayoutVars>
          <dgm:bulletEnabled val="1"/>
        </dgm:presLayoutVars>
      </dgm:prSet>
      <dgm:spPr/>
    </dgm:pt>
    <dgm:pt modelId="{7D885639-E1AB-459F-A8BE-CD635D6BD235}" type="pres">
      <dgm:prSet presAssocID="{3885D20F-A03B-4BE0-A978-4931C7F24D39}" presName="FiveConn_2-3" presStyleLbl="fgAccFollowNode1" presStyleIdx="1" presStyleCnt="4">
        <dgm:presLayoutVars>
          <dgm:bulletEnabled val="1"/>
        </dgm:presLayoutVars>
      </dgm:prSet>
      <dgm:spPr/>
    </dgm:pt>
    <dgm:pt modelId="{C2BA1555-E094-48EE-9CB3-0381EDB929E6}" type="pres">
      <dgm:prSet presAssocID="{3885D20F-A03B-4BE0-A978-4931C7F24D39}" presName="FiveConn_3-4" presStyleLbl="fgAccFollowNode1" presStyleIdx="2" presStyleCnt="4">
        <dgm:presLayoutVars>
          <dgm:bulletEnabled val="1"/>
        </dgm:presLayoutVars>
      </dgm:prSet>
      <dgm:spPr/>
    </dgm:pt>
    <dgm:pt modelId="{AA5B9EF0-13BE-46C6-9B8C-489DDB94876D}" type="pres">
      <dgm:prSet presAssocID="{3885D20F-A03B-4BE0-A978-4931C7F24D39}" presName="FiveConn_4-5" presStyleLbl="fgAccFollowNode1" presStyleIdx="3" presStyleCnt="4">
        <dgm:presLayoutVars>
          <dgm:bulletEnabled val="1"/>
        </dgm:presLayoutVars>
      </dgm:prSet>
      <dgm:spPr/>
    </dgm:pt>
    <dgm:pt modelId="{315F08B1-5DD8-4A2A-B419-0BCF4A0F9961}" type="pres">
      <dgm:prSet presAssocID="{3885D20F-A03B-4BE0-A978-4931C7F24D39}" presName="FiveNodes_1_text" presStyleLbl="node1" presStyleIdx="4" presStyleCnt="5">
        <dgm:presLayoutVars>
          <dgm:bulletEnabled val="1"/>
        </dgm:presLayoutVars>
      </dgm:prSet>
      <dgm:spPr/>
    </dgm:pt>
    <dgm:pt modelId="{3306463B-5BAA-4BB2-ADFB-F07E9D316D99}" type="pres">
      <dgm:prSet presAssocID="{3885D20F-A03B-4BE0-A978-4931C7F24D39}" presName="FiveNodes_2_text" presStyleLbl="node1" presStyleIdx="4" presStyleCnt="5">
        <dgm:presLayoutVars>
          <dgm:bulletEnabled val="1"/>
        </dgm:presLayoutVars>
      </dgm:prSet>
      <dgm:spPr/>
    </dgm:pt>
    <dgm:pt modelId="{D7A5D114-72D2-4E0E-B096-42B4C4FB3879}" type="pres">
      <dgm:prSet presAssocID="{3885D20F-A03B-4BE0-A978-4931C7F24D39}" presName="FiveNodes_3_text" presStyleLbl="node1" presStyleIdx="4" presStyleCnt="5">
        <dgm:presLayoutVars>
          <dgm:bulletEnabled val="1"/>
        </dgm:presLayoutVars>
      </dgm:prSet>
      <dgm:spPr/>
    </dgm:pt>
    <dgm:pt modelId="{E3C20D50-EEFD-43B1-8CAA-2D9C30EA188E}" type="pres">
      <dgm:prSet presAssocID="{3885D20F-A03B-4BE0-A978-4931C7F24D39}" presName="FiveNodes_4_text" presStyleLbl="node1" presStyleIdx="4" presStyleCnt="5">
        <dgm:presLayoutVars>
          <dgm:bulletEnabled val="1"/>
        </dgm:presLayoutVars>
      </dgm:prSet>
      <dgm:spPr/>
    </dgm:pt>
    <dgm:pt modelId="{7519F022-1B0C-4BBB-96F2-38C484B97D89}" type="pres">
      <dgm:prSet presAssocID="{3885D20F-A03B-4BE0-A978-4931C7F24D39}" presName="FiveNodes_5_text" presStyleLbl="node1" presStyleIdx="4" presStyleCnt="5">
        <dgm:presLayoutVars>
          <dgm:bulletEnabled val="1"/>
        </dgm:presLayoutVars>
      </dgm:prSet>
      <dgm:spPr/>
    </dgm:pt>
  </dgm:ptLst>
  <dgm:cxnLst>
    <dgm:cxn modelId="{05017C3F-6914-469C-A7AC-92D394E0101F}" type="presOf" srcId="{FE6141F4-AB11-4B78-8FB4-85BC913F43D5}" destId="{1DEFAE3F-B4CC-4F04-A37A-C1EFC4A7829E}" srcOrd="0" destOrd="0" presId="urn:microsoft.com/office/officeart/2005/8/layout/vProcess5"/>
    <dgm:cxn modelId="{1F206740-6956-4FE0-9199-23E9E6F4CFEE}" srcId="{3885D20F-A03B-4BE0-A978-4931C7F24D39}" destId="{B1046E7E-7B10-4650-B5D0-57F61EF9E8EE}" srcOrd="3" destOrd="0" parTransId="{1F2A1ECF-54F3-418F-A3D8-C985AC289857}" sibTransId="{F412C320-0F38-426F-A93D-7AC844C30601}"/>
    <dgm:cxn modelId="{8195465D-DD3C-471D-9602-A7A6A632432D}" type="presOf" srcId="{154A4FF8-4DAE-4788-A0F9-80097DE424D4}" destId="{EBAB4BFC-A35A-4CA5-9666-605CDA78C42E}" srcOrd="0" destOrd="0" presId="urn:microsoft.com/office/officeart/2005/8/layout/vProcess5"/>
    <dgm:cxn modelId="{10B02541-BD21-4A07-9E3B-BAE0587E3A61}" type="presOf" srcId="{B1046E7E-7B10-4650-B5D0-57F61EF9E8EE}" destId="{B8990369-7A5C-4B27-AB6B-402D8B6726B3}" srcOrd="0" destOrd="0" presId="urn:microsoft.com/office/officeart/2005/8/layout/vProcess5"/>
    <dgm:cxn modelId="{8C136743-4541-445C-8BC8-F58E7CA190E4}" type="presOf" srcId="{17491CFD-01AF-4E52-9531-345FE34F3A91}" destId="{40D252BD-EA75-4074-89FD-BC0CAE6707AD}" srcOrd="0" destOrd="0" presId="urn:microsoft.com/office/officeart/2005/8/layout/vProcess5"/>
    <dgm:cxn modelId="{7BF7964B-63D9-43F8-B7B6-D0F4B1B2D512}" type="presOf" srcId="{FE6141F4-AB11-4B78-8FB4-85BC913F43D5}" destId="{7519F022-1B0C-4BBB-96F2-38C484B97D89}" srcOrd="1" destOrd="0" presId="urn:microsoft.com/office/officeart/2005/8/layout/vProcess5"/>
    <dgm:cxn modelId="{44CA3280-1A50-4DEF-A62D-B600DCAE487E}" type="presOf" srcId="{0D2DF856-6C26-487E-9839-AC7F12E7CD6D}" destId="{C2BA1555-E094-48EE-9CB3-0381EDB929E6}" srcOrd="0" destOrd="0" presId="urn:microsoft.com/office/officeart/2005/8/layout/vProcess5"/>
    <dgm:cxn modelId="{3ECB7482-7388-4115-8F65-D3ECFEC5745D}" type="presOf" srcId="{679DD196-967A-4A3A-98D6-B260CE111316}" destId="{B6BAB713-0E5A-4A6D-B1DD-70C2066B6412}" srcOrd="0" destOrd="0" presId="urn:microsoft.com/office/officeart/2005/8/layout/vProcess5"/>
    <dgm:cxn modelId="{0A1E44A4-857D-4C03-9B7B-8D8302F46B46}" type="presOf" srcId="{8DF9E76C-3D9E-4E74-8DC8-584FBC8595C4}" destId="{89E638F4-45F8-43EA-91E5-8F3F16A4AA82}" srcOrd="0" destOrd="0" presId="urn:microsoft.com/office/officeart/2005/8/layout/vProcess5"/>
    <dgm:cxn modelId="{B6FB15AB-F167-4ADC-AC79-E850D5436913}" type="presOf" srcId="{B1046E7E-7B10-4650-B5D0-57F61EF9E8EE}" destId="{E3C20D50-EEFD-43B1-8CAA-2D9C30EA188E}" srcOrd="1" destOrd="0" presId="urn:microsoft.com/office/officeart/2005/8/layout/vProcess5"/>
    <dgm:cxn modelId="{708554B5-0E46-4C85-AD82-D1B802B4CB13}" type="presOf" srcId="{8DF9E76C-3D9E-4E74-8DC8-584FBC8595C4}" destId="{D7A5D114-72D2-4E0E-B096-42B4C4FB3879}" srcOrd="1" destOrd="0" presId="urn:microsoft.com/office/officeart/2005/8/layout/vProcess5"/>
    <dgm:cxn modelId="{A6B009B8-11DD-45DE-B059-8BAD062AE8B7}" type="presOf" srcId="{234EC414-8DDB-4396-A7B3-7C3003002AD4}" destId="{7D885639-E1AB-459F-A8BE-CD635D6BD235}" srcOrd="0" destOrd="0" presId="urn:microsoft.com/office/officeart/2005/8/layout/vProcess5"/>
    <dgm:cxn modelId="{8094A6BB-30D3-4688-BBB2-EEFA8957843A}" type="presOf" srcId="{3885D20F-A03B-4BE0-A978-4931C7F24D39}" destId="{62E6306C-4EBC-4444-BBD4-25A2D4C3B8BF}" srcOrd="0" destOrd="0" presId="urn:microsoft.com/office/officeart/2005/8/layout/vProcess5"/>
    <dgm:cxn modelId="{2DA06DC4-9BEA-4D07-B2D9-9992304525AE}" srcId="{3885D20F-A03B-4BE0-A978-4931C7F24D39}" destId="{FE6141F4-AB11-4B78-8FB4-85BC913F43D5}" srcOrd="4" destOrd="0" parTransId="{E187BF6B-6BBD-4F11-A73A-927789F2C6E4}" sibTransId="{39D170A1-E23F-415F-B8E0-59ED9E43D5FD}"/>
    <dgm:cxn modelId="{BCC0C1C4-CDFD-441A-B8DC-F503025CAF63}" srcId="{3885D20F-A03B-4BE0-A978-4931C7F24D39}" destId="{154A4FF8-4DAE-4788-A0F9-80097DE424D4}" srcOrd="1" destOrd="0" parTransId="{D8B3346F-50A3-4084-8774-84B19C26C1E0}" sibTransId="{234EC414-8DDB-4396-A7B3-7C3003002AD4}"/>
    <dgm:cxn modelId="{327EACD9-DDD6-4021-B076-2E4BF6F30931}" type="presOf" srcId="{F412C320-0F38-426F-A93D-7AC844C30601}" destId="{AA5B9EF0-13BE-46C6-9B8C-489DDB94876D}" srcOrd="0" destOrd="0" presId="urn:microsoft.com/office/officeart/2005/8/layout/vProcess5"/>
    <dgm:cxn modelId="{8C9AE3DF-47C5-4E01-BD07-C0F92CAA6711}" type="presOf" srcId="{154A4FF8-4DAE-4788-A0F9-80097DE424D4}" destId="{3306463B-5BAA-4BB2-ADFB-F07E9D316D99}" srcOrd="1" destOrd="0" presId="urn:microsoft.com/office/officeart/2005/8/layout/vProcess5"/>
    <dgm:cxn modelId="{F2B0C6E1-3E3C-4A6B-98BD-3CBC56D06F03}" type="presOf" srcId="{679DD196-967A-4A3A-98D6-B260CE111316}" destId="{315F08B1-5DD8-4A2A-B419-0BCF4A0F9961}" srcOrd="1" destOrd="0" presId="urn:microsoft.com/office/officeart/2005/8/layout/vProcess5"/>
    <dgm:cxn modelId="{984E92F1-E35C-44C1-BB2D-2902D15941A1}" srcId="{3885D20F-A03B-4BE0-A978-4931C7F24D39}" destId="{679DD196-967A-4A3A-98D6-B260CE111316}" srcOrd="0" destOrd="0" parTransId="{B03992B8-1A3A-4946-B305-E1984D67F6AF}" sibTransId="{17491CFD-01AF-4E52-9531-345FE34F3A91}"/>
    <dgm:cxn modelId="{2D4C0BFF-54BE-42E3-8C73-9EF129D01975}" srcId="{3885D20F-A03B-4BE0-A978-4931C7F24D39}" destId="{8DF9E76C-3D9E-4E74-8DC8-584FBC8595C4}" srcOrd="2" destOrd="0" parTransId="{D85A392D-8A1E-46E7-BD70-F70444088CBA}" sibTransId="{0D2DF856-6C26-487E-9839-AC7F12E7CD6D}"/>
    <dgm:cxn modelId="{621E30E0-CD5E-4669-AC8A-7DF0BDD1375A}" type="presParOf" srcId="{62E6306C-4EBC-4444-BBD4-25A2D4C3B8BF}" destId="{A01A95D0-AAF7-4D23-AE0E-27FFA205FC00}" srcOrd="0" destOrd="0" presId="urn:microsoft.com/office/officeart/2005/8/layout/vProcess5"/>
    <dgm:cxn modelId="{F8F76C6E-8096-4980-9F45-BCD688E5DBFB}" type="presParOf" srcId="{62E6306C-4EBC-4444-BBD4-25A2D4C3B8BF}" destId="{B6BAB713-0E5A-4A6D-B1DD-70C2066B6412}" srcOrd="1" destOrd="0" presId="urn:microsoft.com/office/officeart/2005/8/layout/vProcess5"/>
    <dgm:cxn modelId="{F0C67B32-2D1C-4379-9610-5BD607611C17}" type="presParOf" srcId="{62E6306C-4EBC-4444-BBD4-25A2D4C3B8BF}" destId="{EBAB4BFC-A35A-4CA5-9666-605CDA78C42E}" srcOrd="2" destOrd="0" presId="urn:microsoft.com/office/officeart/2005/8/layout/vProcess5"/>
    <dgm:cxn modelId="{206457E9-D8FE-4542-B8EA-5FC4EC6926D5}" type="presParOf" srcId="{62E6306C-4EBC-4444-BBD4-25A2D4C3B8BF}" destId="{89E638F4-45F8-43EA-91E5-8F3F16A4AA82}" srcOrd="3" destOrd="0" presId="urn:microsoft.com/office/officeart/2005/8/layout/vProcess5"/>
    <dgm:cxn modelId="{F1CFBD4E-E04F-4CCF-A13F-74B07608CD2B}" type="presParOf" srcId="{62E6306C-4EBC-4444-BBD4-25A2D4C3B8BF}" destId="{B8990369-7A5C-4B27-AB6B-402D8B6726B3}" srcOrd="4" destOrd="0" presId="urn:microsoft.com/office/officeart/2005/8/layout/vProcess5"/>
    <dgm:cxn modelId="{AB4C8E30-DC3C-4479-BF0F-67289BA7FFE8}" type="presParOf" srcId="{62E6306C-4EBC-4444-BBD4-25A2D4C3B8BF}" destId="{1DEFAE3F-B4CC-4F04-A37A-C1EFC4A7829E}" srcOrd="5" destOrd="0" presId="urn:microsoft.com/office/officeart/2005/8/layout/vProcess5"/>
    <dgm:cxn modelId="{20443608-0525-4E46-9852-D0BC0FF86D31}" type="presParOf" srcId="{62E6306C-4EBC-4444-BBD4-25A2D4C3B8BF}" destId="{40D252BD-EA75-4074-89FD-BC0CAE6707AD}" srcOrd="6" destOrd="0" presId="urn:microsoft.com/office/officeart/2005/8/layout/vProcess5"/>
    <dgm:cxn modelId="{43D72DBB-C209-495D-B65B-A8BF4CA579B5}" type="presParOf" srcId="{62E6306C-4EBC-4444-BBD4-25A2D4C3B8BF}" destId="{7D885639-E1AB-459F-A8BE-CD635D6BD235}" srcOrd="7" destOrd="0" presId="urn:microsoft.com/office/officeart/2005/8/layout/vProcess5"/>
    <dgm:cxn modelId="{A0A18826-7106-46A4-9B8B-88451D219AE1}" type="presParOf" srcId="{62E6306C-4EBC-4444-BBD4-25A2D4C3B8BF}" destId="{C2BA1555-E094-48EE-9CB3-0381EDB929E6}" srcOrd="8" destOrd="0" presId="urn:microsoft.com/office/officeart/2005/8/layout/vProcess5"/>
    <dgm:cxn modelId="{3C4311F9-41A5-4A8D-B838-683CA2295ED0}" type="presParOf" srcId="{62E6306C-4EBC-4444-BBD4-25A2D4C3B8BF}" destId="{AA5B9EF0-13BE-46C6-9B8C-489DDB94876D}" srcOrd="9" destOrd="0" presId="urn:microsoft.com/office/officeart/2005/8/layout/vProcess5"/>
    <dgm:cxn modelId="{93A4ACB7-D807-4003-B682-264C4C0CCA44}" type="presParOf" srcId="{62E6306C-4EBC-4444-BBD4-25A2D4C3B8BF}" destId="{315F08B1-5DD8-4A2A-B419-0BCF4A0F9961}" srcOrd="10" destOrd="0" presId="urn:microsoft.com/office/officeart/2005/8/layout/vProcess5"/>
    <dgm:cxn modelId="{61C282D3-7DC9-4F0B-B23F-C08FB450387D}" type="presParOf" srcId="{62E6306C-4EBC-4444-BBD4-25A2D4C3B8BF}" destId="{3306463B-5BAA-4BB2-ADFB-F07E9D316D99}" srcOrd="11" destOrd="0" presId="urn:microsoft.com/office/officeart/2005/8/layout/vProcess5"/>
    <dgm:cxn modelId="{15F83F5E-53FA-4929-936C-B85894269FCC}" type="presParOf" srcId="{62E6306C-4EBC-4444-BBD4-25A2D4C3B8BF}" destId="{D7A5D114-72D2-4E0E-B096-42B4C4FB3879}" srcOrd="12" destOrd="0" presId="urn:microsoft.com/office/officeart/2005/8/layout/vProcess5"/>
    <dgm:cxn modelId="{3E83BAFB-AA86-457C-8B30-1064753850D4}" type="presParOf" srcId="{62E6306C-4EBC-4444-BBD4-25A2D4C3B8BF}" destId="{E3C20D50-EEFD-43B1-8CAA-2D9C30EA188E}" srcOrd="13" destOrd="0" presId="urn:microsoft.com/office/officeart/2005/8/layout/vProcess5"/>
    <dgm:cxn modelId="{273508AA-EE62-4FDD-885E-EABA1189F16D}" type="presParOf" srcId="{62E6306C-4EBC-4444-BBD4-25A2D4C3B8BF}" destId="{7519F022-1B0C-4BBB-96F2-38C484B97D89}"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C59A8CB-63BC-452A-90DE-4FAC14132CF4}" type="doc">
      <dgm:prSet loTypeId="urn:microsoft.com/office/officeart/2009/3/layout/RandomtoResultProcess" loCatId="process" qsTypeId="urn:microsoft.com/office/officeart/2005/8/quickstyle/simple3" qsCatId="simple" csTypeId="urn:microsoft.com/office/officeart/2005/8/colors/colorful1" csCatId="colorful" phldr="1"/>
      <dgm:spPr/>
      <dgm:t>
        <a:bodyPr/>
        <a:lstStyle/>
        <a:p>
          <a:endParaRPr lang="es-ES"/>
        </a:p>
      </dgm:t>
    </dgm:pt>
    <dgm:pt modelId="{C2A4D638-A5CD-46D9-8DC4-425335D3C278}">
      <dgm:prSet phldrT="[Texto]"/>
      <dgm:spPr/>
      <dgm:t>
        <a:bodyPr/>
        <a:lstStyle/>
        <a:p>
          <a:r>
            <a:rPr lang="es-ES" b="1" dirty="0"/>
            <a:t>Análisis Factorial</a:t>
          </a:r>
        </a:p>
      </dgm:t>
    </dgm:pt>
    <dgm:pt modelId="{8CF6CA7F-8B65-4851-80A4-B3125ED974A6}" type="parTrans" cxnId="{21A8D8C4-7E98-4AA2-84B5-65B12B3534AE}">
      <dgm:prSet/>
      <dgm:spPr/>
      <dgm:t>
        <a:bodyPr/>
        <a:lstStyle/>
        <a:p>
          <a:endParaRPr lang="es-ES"/>
        </a:p>
      </dgm:t>
    </dgm:pt>
    <dgm:pt modelId="{78E29E0B-C678-4575-9695-FE372D750DDD}" type="sibTrans" cxnId="{21A8D8C4-7E98-4AA2-84B5-65B12B3534AE}">
      <dgm:prSet/>
      <dgm:spPr/>
      <dgm:t>
        <a:bodyPr/>
        <a:lstStyle/>
        <a:p>
          <a:endParaRPr lang="es-ES"/>
        </a:p>
      </dgm:t>
    </dgm:pt>
    <dgm:pt modelId="{615282B8-C9DC-47E9-8DCC-3A812050070F}">
      <dgm:prSet phldrT="[Texto]"/>
      <dgm:spPr/>
      <dgm:t>
        <a:bodyPr/>
        <a:lstStyle/>
        <a:p>
          <a:r>
            <a:rPr lang="es-ES" dirty="0"/>
            <a:t>Número mínimo de dimensiones</a:t>
          </a:r>
        </a:p>
      </dgm:t>
    </dgm:pt>
    <dgm:pt modelId="{0C37C7BC-FB58-4888-BD57-0B3984E01F3F}" type="parTrans" cxnId="{1F321834-1D4A-483D-9C68-4794BC7D723A}">
      <dgm:prSet/>
      <dgm:spPr/>
      <dgm:t>
        <a:bodyPr/>
        <a:lstStyle/>
        <a:p>
          <a:endParaRPr lang="es-ES"/>
        </a:p>
      </dgm:t>
    </dgm:pt>
    <dgm:pt modelId="{87A4B141-66BB-44CE-AD43-87BBCA19D490}" type="sibTrans" cxnId="{1F321834-1D4A-483D-9C68-4794BC7D723A}">
      <dgm:prSet/>
      <dgm:spPr/>
      <dgm:t>
        <a:bodyPr/>
        <a:lstStyle/>
        <a:p>
          <a:endParaRPr lang="es-ES"/>
        </a:p>
      </dgm:t>
    </dgm:pt>
    <dgm:pt modelId="{2952156E-ACFC-4EBE-8624-04AFD93A6727}">
      <dgm:prSet phldrT="[Texto]"/>
      <dgm:spPr/>
      <dgm:t>
        <a:bodyPr/>
        <a:lstStyle/>
        <a:p>
          <a:r>
            <a:rPr lang="es-ES" dirty="0"/>
            <a:t>Reducir Datos</a:t>
          </a:r>
        </a:p>
      </dgm:t>
    </dgm:pt>
    <dgm:pt modelId="{65AF201B-6B58-4FA8-975F-2879FA84D156}" type="parTrans" cxnId="{99D2BD74-DF36-41A8-9FFE-53F803517536}">
      <dgm:prSet/>
      <dgm:spPr/>
      <dgm:t>
        <a:bodyPr/>
        <a:lstStyle/>
        <a:p>
          <a:endParaRPr lang="es-ES"/>
        </a:p>
      </dgm:t>
    </dgm:pt>
    <dgm:pt modelId="{F4407D7C-6792-4627-9A96-2420A08A0E81}" type="sibTrans" cxnId="{99D2BD74-DF36-41A8-9FFE-53F803517536}">
      <dgm:prSet/>
      <dgm:spPr/>
      <dgm:t>
        <a:bodyPr/>
        <a:lstStyle/>
        <a:p>
          <a:endParaRPr lang="es-ES"/>
        </a:p>
      </dgm:t>
    </dgm:pt>
    <dgm:pt modelId="{D074F148-09E6-4018-BC7A-0928764ADEEF}">
      <dgm:prSet phldrT="[Texto]"/>
      <dgm:spPr/>
      <dgm:t>
        <a:bodyPr/>
        <a:lstStyle/>
        <a:p>
          <a:r>
            <a:rPr lang="es-ES" dirty="0"/>
            <a:t>Explicar el máximo de información obtenida de los datos.</a:t>
          </a:r>
        </a:p>
      </dgm:t>
    </dgm:pt>
    <dgm:pt modelId="{2CFD7A6E-7D71-4125-A6F5-585F25589F27}" type="parTrans" cxnId="{A391E7BB-DA05-4806-9802-3B7D19CF5186}">
      <dgm:prSet/>
      <dgm:spPr/>
      <dgm:t>
        <a:bodyPr/>
        <a:lstStyle/>
        <a:p>
          <a:endParaRPr lang="es-ES"/>
        </a:p>
      </dgm:t>
    </dgm:pt>
    <dgm:pt modelId="{5231D132-D161-40F2-A3C6-86763803C237}" type="sibTrans" cxnId="{A391E7BB-DA05-4806-9802-3B7D19CF5186}">
      <dgm:prSet/>
      <dgm:spPr/>
      <dgm:t>
        <a:bodyPr/>
        <a:lstStyle/>
        <a:p>
          <a:endParaRPr lang="es-ES"/>
        </a:p>
      </dgm:t>
    </dgm:pt>
    <dgm:pt modelId="{E9456BE5-EA59-496A-AF58-9A4716364DD3}" type="pres">
      <dgm:prSet presAssocID="{AC59A8CB-63BC-452A-90DE-4FAC14132CF4}" presName="Name0" presStyleCnt="0">
        <dgm:presLayoutVars>
          <dgm:dir/>
          <dgm:animOne val="branch"/>
          <dgm:animLvl val="lvl"/>
        </dgm:presLayoutVars>
      </dgm:prSet>
      <dgm:spPr/>
    </dgm:pt>
    <dgm:pt modelId="{15962D61-026A-4367-AB07-7815211B3BF6}" type="pres">
      <dgm:prSet presAssocID="{C2A4D638-A5CD-46D9-8DC4-425335D3C278}" presName="chaos" presStyleCnt="0"/>
      <dgm:spPr/>
    </dgm:pt>
    <dgm:pt modelId="{A40DBAD5-E69A-4D98-8CD4-E0F56063CF3F}" type="pres">
      <dgm:prSet presAssocID="{C2A4D638-A5CD-46D9-8DC4-425335D3C278}" presName="parTx1" presStyleLbl="revTx" presStyleIdx="0" presStyleCnt="3"/>
      <dgm:spPr/>
    </dgm:pt>
    <dgm:pt modelId="{B6171F35-D856-48FE-8727-E921394F3F7A}" type="pres">
      <dgm:prSet presAssocID="{C2A4D638-A5CD-46D9-8DC4-425335D3C278}" presName="desTx1" presStyleLbl="revTx" presStyleIdx="1" presStyleCnt="3">
        <dgm:presLayoutVars>
          <dgm:bulletEnabled val="1"/>
        </dgm:presLayoutVars>
      </dgm:prSet>
      <dgm:spPr/>
    </dgm:pt>
    <dgm:pt modelId="{85D7B26B-449E-4F34-A814-723D4B809DE5}" type="pres">
      <dgm:prSet presAssocID="{C2A4D638-A5CD-46D9-8DC4-425335D3C278}" presName="c1" presStyleLbl="node1" presStyleIdx="0" presStyleCnt="19"/>
      <dgm:spPr/>
    </dgm:pt>
    <dgm:pt modelId="{AB4F01B0-4083-4F43-8B39-457EE7CE920A}" type="pres">
      <dgm:prSet presAssocID="{C2A4D638-A5CD-46D9-8DC4-425335D3C278}" presName="c2" presStyleLbl="node1" presStyleIdx="1" presStyleCnt="19"/>
      <dgm:spPr/>
    </dgm:pt>
    <dgm:pt modelId="{4A785E78-7B15-423E-81A4-FB7251C1DB31}" type="pres">
      <dgm:prSet presAssocID="{C2A4D638-A5CD-46D9-8DC4-425335D3C278}" presName="c3" presStyleLbl="node1" presStyleIdx="2" presStyleCnt="19"/>
      <dgm:spPr/>
    </dgm:pt>
    <dgm:pt modelId="{D00A71C0-DCF4-4235-899A-B69F89801AAA}" type="pres">
      <dgm:prSet presAssocID="{C2A4D638-A5CD-46D9-8DC4-425335D3C278}" presName="c4" presStyleLbl="node1" presStyleIdx="3" presStyleCnt="19"/>
      <dgm:spPr/>
    </dgm:pt>
    <dgm:pt modelId="{00D17F71-D0CA-4BC9-9C23-31273F376599}" type="pres">
      <dgm:prSet presAssocID="{C2A4D638-A5CD-46D9-8DC4-425335D3C278}" presName="c5" presStyleLbl="node1" presStyleIdx="4" presStyleCnt="19"/>
      <dgm:spPr/>
    </dgm:pt>
    <dgm:pt modelId="{E14867AB-469C-4167-AB35-5E17F493DCD4}" type="pres">
      <dgm:prSet presAssocID="{C2A4D638-A5CD-46D9-8DC4-425335D3C278}" presName="c6" presStyleLbl="node1" presStyleIdx="5" presStyleCnt="19"/>
      <dgm:spPr/>
    </dgm:pt>
    <dgm:pt modelId="{CFEA1F5B-A343-47C7-B3F7-8D845C84DCA7}" type="pres">
      <dgm:prSet presAssocID="{C2A4D638-A5CD-46D9-8DC4-425335D3C278}" presName="c7" presStyleLbl="node1" presStyleIdx="6" presStyleCnt="19"/>
      <dgm:spPr/>
    </dgm:pt>
    <dgm:pt modelId="{900BA212-707A-4EDD-A30F-9937F2FB41D6}" type="pres">
      <dgm:prSet presAssocID="{C2A4D638-A5CD-46D9-8DC4-425335D3C278}" presName="c8" presStyleLbl="node1" presStyleIdx="7" presStyleCnt="19"/>
      <dgm:spPr/>
    </dgm:pt>
    <dgm:pt modelId="{BE971E36-5E28-4CDE-8F1F-0A65C9E89DE7}" type="pres">
      <dgm:prSet presAssocID="{C2A4D638-A5CD-46D9-8DC4-425335D3C278}" presName="c9" presStyleLbl="node1" presStyleIdx="8" presStyleCnt="19"/>
      <dgm:spPr/>
    </dgm:pt>
    <dgm:pt modelId="{56FDB601-FFA4-40B7-B156-EBF5E5C68297}" type="pres">
      <dgm:prSet presAssocID="{C2A4D638-A5CD-46D9-8DC4-425335D3C278}" presName="c10" presStyleLbl="node1" presStyleIdx="9" presStyleCnt="19"/>
      <dgm:spPr/>
    </dgm:pt>
    <dgm:pt modelId="{EDE8E46B-4BEC-481C-A268-383CE5F6DCCD}" type="pres">
      <dgm:prSet presAssocID="{C2A4D638-A5CD-46D9-8DC4-425335D3C278}" presName="c11" presStyleLbl="node1" presStyleIdx="10" presStyleCnt="19"/>
      <dgm:spPr/>
    </dgm:pt>
    <dgm:pt modelId="{5DC17747-D631-451C-A01A-BE5C24A54078}" type="pres">
      <dgm:prSet presAssocID="{C2A4D638-A5CD-46D9-8DC4-425335D3C278}" presName="c12" presStyleLbl="node1" presStyleIdx="11" presStyleCnt="19"/>
      <dgm:spPr/>
    </dgm:pt>
    <dgm:pt modelId="{9DCBF2B7-DF1F-42F0-A7A0-10B966A25C5F}" type="pres">
      <dgm:prSet presAssocID="{C2A4D638-A5CD-46D9-8DC4-425335D3C278}" presName="c13" presStyleLbl="node1" presStyleIdx="12" presStyleCnt="19"/>
      <dgm:spPr/>
    </dgm:pt>
    <dgm:pt modelId="{5D2E67F9-63D7-4C3F-A5D4-B2A48526086C}" type="pres">
      <dgm:prSet presAssocID="{C2A4D638-A5CD-46D9-8DC4-425335D3C278}" presName="c14" presStyleLbl="node1" presStyleIdx="13" presStyleCnt="19"/>
      <dgm:spPr/>
    </dgm:pt>
    <dgm:pt modelId="{69C81F05-9D6C-4D96-B4AD-576ABF7D488E}" type="pres">
      <dgm:prSet presAssocID="{C2A4D638-A5CD-46D9-8DC4-425335D3C278}" presName="c15" presStyleLbl="node1" presStyleIdx="14" presStyleCnt="19"/>
      <dgm:spPr/>
    </dgm:pt>
    <dgm:pt modelId="{6C962A3B-2242-4DB2-9033-3D23CB9B2BB1}" type="pres">
      <dgm:prSet presAssocID="{C2A4D638-A5CD-46D9-8DC4-425335D3C278}" presName="c16" presStyleLbl="node1" presStyleIdx="15" presStyleCnt="19"/>
      <dgm:spPr/>
    </dgm:pt>
    <dgm:pt modelId="{D82259A3-C44E-4822-895C-E5637FAA8597}" type="pres">
      <dgm:prSet presAssocID="{C2A4D638-A5CD-46D9-8DC4-425335D3C278}" presName="c17" presStyleLbl="node1" presStyleIdx="16" presStyleCnt="19"/>
      <dgm:spPr/>
    </dgm:pt>
    <dgm:pt modelId="{C84E4F8E-410A-42C2-9A63-975845071587}" type="pres">
      <dgm:prSet presAssocID="{C2A4D638-A5CD-46D9-8DC4-425335D3C278}" presName="c18" presStyleLbl="node1" presStyleIdx="17" presStyleCnt="19"/>
      <dgm:spPr/>
    </dgm:pt>
    <dgm:pt modelId="{ECFCA5F5-0B55-4085-82B2-6766C64C8771}" type="pres">
      <dgm:prSet presAssocID="{78E29E0B-C678-4575-9695-FE372D750DDD}" presName="chevronComposite1" presStyleCnt="0"/>
      <dgm:spPr/>
    </dgm:pt>
    <dgm:pt modelId="{D3693F0E-4B22-48F0-B3ED-F0D2D57A0A4D}" type="pres">
      <dgm:prSet presAssocID="{78E29E0B-C678-4575-9695-FE372D750DDD}" presName="chevron1" presStyleLbl="sibTrans2D1" presStyleIdx="0" presStyleCnt="2"/>
      <dgm:spPr/>
    </dgm:pt>
    <dgm:pt modelId="{B979DC2C-7834-4E59-9EF4-12F4E476E8F6}" type="pres">
      <dgm:prSet presAssocID="{78E29E0B-C678-4575-9695-FE372D750DDD}" presName="spChevron1" presStyleCnt="0"/>
      <dgm:spPr/>
    </dgm:pt>
    <dgm:pt modelId="{37555487-B113-4D8A-8FA7-B0CEC0E459D4}" type="pres">
      <dgm:prSet presAssocID="{78E29E0B-C678-4575-9695-FE372D750DDD}" presName="overlap" presStyleCnt="0"/>
      <dgm:spPr/>
    </dgm:pt>
    <dgm:pt modelId="{63CE01FB-5F6E-4C7A-9E60-3E08804D84A4}" type="pres">
      <dgm:prSet presAssocID="{78E29E0B-C678-4575-9695-FE372D750DDD}" presName="chevronComposite2" presStyleCnt="0"/>
      <dgm:spPr/>
    </dgm:pt>
    <dgm:pt modelId="{D15AA2F9-EE00-4468-AE64-7349FCAFD2E1}" type="pres">
      <dgm:prSet presAssocID="{78E29E0B-C678-4575-9695-FE372D750DDD}" presName="chevron2" presStyleLbl="sibTrans2D1" presStyleIdx="1" presStyleCnt="2"/>
      <dgm:spPr/>
    </dgm:pt>
    <dgm:pt modelId="{C6FB78CD-03C8-44A2-A55D-8D4C3E6AD883}" type="pres">
      <dgm:prSet presAssocID="{78E29E0B-C678-4575-9695-FE372D750DDD}" presName="spChevron2" presStyleCnt="0"/>
      <dgm:spPr/>
    </dgm:pt>
    <dgm:pt modelId="{E9C556BA-0192-4E16-9F6F-4870883FE9A4}" type="pres">
      <dgm:prSet presAssocID="{2952156E-ACFC-4EBE-8624-04AFD93A6727}" presName="last" presStyleCnt="0"/>
      <dgm:spPr/>
    </dgm:pt>
    <dgm:pt modelId="{7EF34658-4759-4C77-BEB4-718D0A6B179C}" type="pres">
      <dgm:prSet presAssocID="{2952156E-ACFC-4EBE-8624-04AFD93A6727}" presName="circleTx" presStyleLbl="node1" presStyleIdx="18" presStyleCnt="19"/>
      <dgm:spPr/>
    </dgm:pt>
    <dgm:pt modelId="{A7035F5F-511B-4835-9AE1-27A42956FC3F}" type="pres">
      <dgm:prSet presAssocID="{2952156E-ACFC-4EBE-8624-04AFD93A6727}" presName="desTxN" presStyleLbl="revTx" presStyleIdx="2" presStyleCnt="3">
        <dgm:presLayoutVars>
          <dgm:bulletEnabled val="1"/>
        </dgm:presLayoutVars>
      </dgm:prSet>
      <dgm:spPr/>
    </dgm:pt>
    <dgm:pt modelId="{4BAA428C-30C8-4D60-A5EB-332808AC6DB7}" type="pres">
      <dgm:prSet presAssocID="{2952156E-ACFC-4EBE-8624-04AFD93A6727}" presName="spN" presStyleCnt="0"/>
      <dgm:spPr/>
    </dgm:pt>
  </dgm:ptLst>
  <dgm:cxnLst>
    <dgm:cxn modelId="{1ABCA008-FBEC-47F0-93D6-53A8BD3EE532}" type="presOf" srcId="{2952156E-ACFC-4EBE-8624-04AFD93A6727}" destId="{7EF34658-4759-4C77-BEB4-718D0A6B179C}" srcOrd="0" destOrd="0" presId="urn:microsoft.com/office/officeart/2009/3/layout/RandomtoResultProcess"/>
    <dgm:cxn modelId="{1F321834-1D4A-483D-9C68-4794BC7D723A}" srcId="{C2A4D638-A5CD-46D9-8DC4-425335D3C278}" destId="{615282B8-C9DC-47E9-8DCC-3A812050070F}" srcOrd="0" destOrd="0" parTransId="{0C37C7BC-FB58-4888-BD57-0B3984E01F3F}" sibTransId="{87A4B141-66BB-44CE-AD43-87BBCA19D490}"/>
    <dgm:cxn modelId="{99D2BD74-DF36-41A8-9FFE-53F803517536}" srcId="{AC59A8CB-63BC-452A-90DE-4FAC14132CF4}" destId="{2952156E-ACFC-4EBE-8624-04AFD93A6727}" srcOrd="1" destOrd="0" parTransId="{65AF201B-6B58-4FA8-975F-2879FA84D156}" sibTransId="{F4407D7C-6792-4627-9A96-2420A08A0E81}"/>
    <dgm:cxn modelId="{A506FC7E-9824-430F-8EF6-F1163CB35E35}" type="presOf" srcId="{C2A4D638-A5CD-46D9-8DC4-425335D3C278}" destId="{A40DBAD5-E69A-4D98-8CD4-E0F56063CF3F}" srcOrd="0" destOrd="0" presId="urn:microsoft.com/office/officeart/2009/3/layout/RandomtoResultProcess"/>
    <dgm:cxn modelId="{B5337095-EB4B-49AF-BDF5-ED173F140AFB}" type="presOf" srcId="{615282B8-C9DC-47E9-8DCC-3A812050070F}" destId="{B6171F35-D856-48FE-8727-E921394F3F7A}" srcOrd="0" destOrd="0" presId="urn:microsoft.com/office/officeart/2009/3/layout/RandomtoResultProcess"/>
    <dgm:cxn modelId="{A391E7BB-DA05-4806-9802-3B7D19CF5186}" srcId="{2952156E-ACFC-4EBE-8624-04AFD93A6727}" destId="{D074F148-09E6-4018-BC7A-0928764ADEEF}" srcOrd="0" destOrd="0" parTransId="{2CFD7A6E-7D71-4125-A6F5-585F25589F27}" sibTransId="{5231D132-D161-40F2-A3C6-86763803C237}"/>
    <dgm:cxn modelId="{E746ACC4-89E8-4ABE-8A84-BEC9A80BB1D8}" type="presOf" srcId="{D074F148-09E6-4018-BC7A-0928764ADEEF}" destId="{A7035F5F-511B-4835-9AE1-27A42956FC3F}" srcOrd="0" destOrd="0" presId="urn:microsoft.com/office/officeart/2009/3/layout/RandomtoResultProcess"/>
    <dgm:cxn modelId="{21A8D8C4-7E98-4AA2-84B5-65B12B3534AE}" srcId="{AC59A8CB-63BC-452A-90DE-4FAC14132CF4}" destId="{C2A4D638-A5CD-46D9-8DC4-425335D3C278}" srcOrd="0" destOrd="0" parTransId="{8CF6CA7F-8B65-4851-80A4-B3125ED974A6}" sibTransId="{78E29E0B-C678-4575-9695-FE372D750DDD}"/>
    <dgm:cxn modelId="{6840A3CB-5D67-4050-B987-E29171803A50}" type="presOf" srcId="{AC59A8CB-63BC-452A-90DE-4FAC14132CF4}" destId="{E9456BE5-EA59-496A-AF58-9A4716364DD3}" srcOrd="0" destOrd="0" presId="urn:microsoft.com/office/officeart/2009/3/layout/RandomtoResultProcess"/>
    <dgm:cxn modelId="{D6A18A14-78C5-467F-909F-31E1701E54A8}" type="presParOf" srcId="{E9456BE5-EA59-496A-AF58-9A4716364DD3}" destId="{15962D61-026A-4367-AB07-7815211B3BF6}" srcOrd="0" destOrd="0" presId="urn:microsoft.com/office/officeart/2009/3/layout/RandomtoResultProcess"/>
    <dgm:cxn modelId="{81F2D24B-3470-4799-AC79-D49265CB4F42}" type="presParOf" srcId="{15962D61-026A-4367-AB07-7815211B3BF6}" destId="{A40DBAD5-E69A-4D98-8CD4-E0F56063CF3F}" srcOrd="0" destOrd="0" presId="urn:microsoft.com/office/officeart/2009/3/layout/RandomtoResultProcess"/>
    <dgm:cxn modelId="{6CFFD8D3-261F-417E-AA6E-B3616D22B440}" type="presParOf" srcId="{15962D61-026A-4367-AB07-7815211B3BF6}" destId="{B6171F35-D856-48FE-8727-E921394F3F7A}" srcOrd="1" destOrd="0" presId="urn:microsoft.com/office/officeart/2009/3/layout/RandomtoResultProcess"/>
    <dgm:cxn modelId="{A3FE66BE-FEDC-4AC5-807B-A017F6B72626}" type="presParOf" srcId="{15962D61-026A-4367-AB07-7815211B3BF6}" destId="{85D7B26B-449E-4F34-A814-723D4B809DE5}" srcOrd="2" destOrd="0" presId="urn:microsoft.com/office/officeart/2009/3/layout/RandomtoResultProcess"/>
    <dgm:cxn modelId="{AA7014FF-FF20-4C36-B0B8-97E2CA549CFE}" type="presParOf" srcId="{15962D61-026A-4367-AB07-7815211B3BF6}" destId="{AB4F01B0-4083-4F43-8B39-457EE7CE920A}" srcOrd="3" destOrd="0" presId="urn:microsoft.com/office/officeart/2009/3/layout/RandomtoResultProcess"/>
    <dgm:cxn modelId="{D2A89340-FE00-40C6-9EF0-5696CD9047D7}" type="presParOf" srcId="{15962D61-026A-4367-AB07-7815211B3BF6}" destId="{4A785E78-7B15-423E-81A4-FB7251C1DB31}" srcOrd="4" destOrd="0" presId="urn:microsoft.com/office/officeart/2009/3/layout/RandomtoResultProcess"/>
    <dgm:cxn modelId="{530B2480-3D9D-4A9B-B978-827BA0235C54}" type="presParOf" srcId="{15962D61-026A-4367-AB07-7815211B3BF6}" destId="{D00A71C0-DCF4-4235-899A-B69F89801AAA}" srcOrd="5" destOrd="0" presId="urn:microsoft.com/office/officeart/2009/3/layout/RandomtoResultProcess"/>
    <dgm:cxn modelId="{E3B56D7E-1CC1-457F-82A8-0CA2D0029213}" type="presParOf" srcId="{15962D61-026A-4367-AB07-7815211B3BF6}" destId="{00D17F71-D0CA-4BC9-9C23-31273F376599}" srcOrd="6" destOrd="0" presId="urn:microsoft.com/office/officeart/2009/3/layout/RandomtoResultProcess"/>
    <dgm:cxn modelId="{11ED28E2-090C-4DB0-9831-79FEB33F3F76}" type="presParOf" srcId="{15962D61-026A-4367-AB07-7815211B3BF6}" destId="{E14867AB-469C-4167-AB35-5E17F493DCD4}" srcOrd="7" destOrd="0" presId="urn:microsoft.com/office/officeart/2009/3/layout/RandomtoResultProcess"/>
    <dgm:cxn modelId="{9008252A-6DA2-41D1-BF55-3B6084EAC738}" type="presParOf" srcId="{15962D61-026A-4367-AB07-7815211B3BF6}" destId="{CFEA1F5B-A343-47C7-B3F7-8D845C84DCA7}" srcOrd="8" destOrd="0" presId="urn:microsoft.com/office/officeart/2009/3/layout/RandomtoResultProcess"/>
    <dgm:cxn modelId="{3EEEFD6B-E65F-4D83-ABD2-81877935B24F}" type="presParOf" srcId="{15962D61-026A-4367-AB07-7815211B3BF6}" destId="{900BA212-707A-4EDD-A30F-9937F2FB41D6}" srcOrd="9" destOrd="0" presId="urn:microsoft.com/office/officeart/2009/3/layout/RandomtoResultProcess"/>
    <dgm:cxn modelId="{66439830-071F-4467-A3B3-D2F2E09E890C}" type="presParOf" srcId="{15962D61-026A-4367-AB07-7815211B3BF6}" destId="{BE971E36-5E28-4CDE-8F1F-0A65C9E89DE7}" srcOrd="10" destOrd="0" presId="urn:microsoft.com/office/officeart/2009/3/layout/RandomtoResultProcess"/>
    <dgm:cxn modelId="{A2CFF554-6C3E-442B-85C9-9E3E6F113868}" type="presParOf" srcId="{15962D61-026A-4367-AB07-7815211B3BF6}" destId="{56FDB601-FFA4-40B7-B156-EBF5E5C68297}" srcOrd="11" destOrd="0" presId="urn:microsoft.com/office/officeart/2009/3/layout/RandomtoResultProcess"/>
    <dgm:cxn modelId="{9631CBE7-80F8-4F0D-964E-B84A684B3288}" type="presParOf" srcId="{15962D61-026A-4367-AB07-7815211B3BF6}" destId="{EDE8E46B-4BEC-481C-A268-383CE5F6DCCD}" srcOrd="12" destOrd="0" presId="urn:microsoft.com/office/officeart/2009/3/layout/RandomtoResultProcess"/>
    <dgm:cxn modelId="{F7B2C9B3-57F4-4D3E-BA56-60A728C366BC}" type="presParOf" srcId="{15962D61-026A-4367-AB07-7815211B3BF6}" destId="{5DC17747-D631-451C-A01A-BE5C24A54078}" srcOrd="13" destOrd="0" presId="urn:microsoft.com/office/officeart/2009/3/layout/RandomtoResultProcess"/>
    <dgm:cxn modelId="{0B9FA8B2-5BC4-4203-A867-CA261CE9E1A1}" type="presParOf" srcId="{15962D61-026A-4367-AB07-7815211B3BF6}" destId="{9DCBF2B7-DF1F-42F0-A7A0-10B966A25C5F}" srcOrd="14" destOrd="0" presId="urn:microsoft.com/office/officeart/2009/3/layout/RandomtoResultProcess"/>
    <dgm:cxn modelId="{89A5B354-F797-46D6-A330-17DF9C1B48FF}" type="presParOf" srcId="{15962D61-026A-4367-AB07-7815211B3BF6}" destId="{5D2E67F9-63D7-4C3F-A5D4-B2A48526086C}" srcOrd="15" destOrd="0" presId="urn:microsoft.com/office/officeart/2009/3/layout/RandomtoResultProcess"/>
    <dgm:cxn modelId="{6DFCF3E2-4D54-4896-B440-A8C4C290528E}" type="presParOf" srcId="{15962D61-026A-4367-AB07-7815211B3BF6}" destId="{69C81F05-9D6C-4D96-B4AD-576ABF7D488E}" srcOrd="16" destOrd="0" presId="urn:microsoft.com/office/officeart/2009/3/layout/RandomtoResultProcess"/>
    <dgm:cxn modelId="{7B2163C7-E8B1-45F7-BDA6-ED90E3944D6D}" type="presParOf" srcId="{15962D61-026A-4367-AB07-7815211B3BF6}" destId="{6C962A3B-2242-4DB2-9033-3D23CB9B2BB1}" srcOrd="17" destOrd="0" presId="urn:microsoft.com/office/officeart/2009/3/layout/RandomtoResultProcess"/>
    <dgm:cxn modelId="{76CFF861-F918-4014-B3C0-99D850E70A72}" type="presParOf" srcId="{15962D61-026A-4367-AB07-7815211B3BF6}" destId="{D82259A3-C44E-4822-895C-E5637FAA8597}" srcOrd="18" destOrd="0" presId="urn:microsoft.com/office/officeart/2009/3/layout/RandomtoResultProcess"/>
    <dgm:cxn modelId="{B8A1155A-DCA8-490A-B793-3163641FBB2E}" type="presParOf" srcId="{15962D61-026A-4367-AB07-7815211B3BF6}" destId="{C84E4F8E-410A-42C2-9A63-975845071587}" srcOrd="19" destOrd="0" presId="urn:microsoft.com/office/officeart/2009/3/layout/RandomtoResultProcess"/>
    <dgm:cxn modelId="{0D46F848-2E54-49C5-90EB-8699E2DE0D7E}" type="presParOf" srcId="{E9456BE5-EA59-496A-AF58-9A4716364DD3}" destId="{ECFCA5F5-0B55-4085-82B2-6766C64C8771}" srcOrd="1" destOrd="0" presId="urn:microsoft.com/office/officeart/2009/3/layout/RandomtoResultProcess"/>
    <dgm:cxn modelId="{762E2E6B-B133-447C-B2BB-A4D5E833DDB7}" type="presParOf" srcId="{ECFCA5F5-0B55-4085-82B2-6766C64C8771}" destId="{D3693F0E-4B22-48F0-B3ED-F0D2D57A0A4D}" srcOrd="0" destOrd="0" presId="urn:microsoft.com/office/officeart/2009/3/layout/RandomtoResultProcess"/>
    <dgm:cxn modelId="{49160498-D198-4643-85C9-BD2D7EFA43FA}" type="presParOf" srcId="{ECFCA5F5-0B55-4085-82B2-6766C64C8771}" destId="{B979DC2C-7834-4E59-9EF4-12F4E476E8F6}" srcOrd="1" destOrd="0" presId="urn:microsoft.com/office/officeart/2009/3/layout/RandomtoResultProcess"/>
    <dgm:cxn modelId="{01CF6D7A-644C-4E28-8CDA-47AEDDE430E9}" type="presParOf" srcId="{E9456BE5-EA59-496A-AF58-9A4716364DD3}" destId="{37555487-B113-4D8A-8FA7-B0CEC0E459D4}" srcOrd="2" destOrd="0" presId="urn:microsoft.com/office/officeart/2009/3/layout/RandomtoResultProcess"/>
    <dgm:cxn modelId="{522ED586-138F-4B79-A41A-F87B36CA38E3}" type="presParOf" srcId="{E9456BE5-EA59-496A-AF58-9A4716364DD3}" destId="{63CE01FB-5F6E-4C7A-9E60-3E08804D84A4}" srcOrd="3" destOrd="0" presId="urn:microsoft.com/office/officeart/2009/3/layout/RandomtoResultProcess"/>
    <dgm:cxn modelId="{FDB97592-DB3C-499C-A5AD-2B490AE29F56}" type="presParOf" srcId="{63CE01FB-5F6E-4C7A-9E60-3E08804D84A4}" destId="{D15AA2F9-EE00-4468-AE64-7349FCAFD2E1}" srcOrd="0" destOrd="0" presId="urn:microsoft.com/office/officeart/2009/3/layout/RandomtoResultProcess"/>
    <dgm:cxn modelId="{E5894CAF-BE35-4805-8295-229009735A92}" type="presParOf" srcId="{63CE01FB-5F6E-4C7A-9E60-3E08804D84A4}" destId="{C6FB78CD-03C8-44A2-A55D-8D4C3E6AD883}" srcOrd="1" destOrd="0" presId="urn:microsoft.com/office/officeart/2009/3/layout/RandomtoResultProcess"/>
    <dgm:cxn modelId="{7F111404-4E59-4990-BCA0-5C19BCEF56BC}" type="presParOf" srcId="{E9456BE5-EA59-496A-AF58-9A4716364DD3}" destId="{E9C556BA-0192-4E16-9F6F-4870883FE9A4}" srcOrd="4" destOrd="0" presId="urn:microsoft.com/office/officeart/2009/3/layout/RandomtoResultProcess"/>
    <dgm:cxn modelId="{07D4A626-D2D5-4EED-AE9D-205DD7C7B0CF}" type="presParOf" srcId="{E9C556BA-0192-4E16-9F6F-4870883FE9A4}" destId="{7EF34658-4759-4C77-BEB4-718D0A6B179C}" srcOrd="0" destOrd="0" presId="urn:microsoft.com/office/officeart/2009/3/layout/RandomtoResultProcess"/>
    <dgm:cxn modelId="{204EFBCC-1EB9-456B-9ED9-5C01FC978D4F}" type="presParOf" srcId="{E9C556BA-0192-4E16-9F6F-4870883FE9A4}" destId="{A7035F5F-511B-4835-9AE1-27A42956FC3F}" srcOrd="1" destOrd="0" presId="urn:microsoft.com/office/officeart/2009/3/layout/RandomtoResultProcess"/>
    <dgm:cxn modelId="{02F0D7F7-BC6D-45CB-9142-BB4364A5DF09}" type="presParOf" srcId="{E9C556BA-0192-4E16-9F6F-4870883FE9A4}" destId="{4BAA428C-30C8-4D60-A5EB-332808AC6DB7}"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574980-EB5D-4C25-B719-B736BCAD556A}" type="doc">
      <dgm:prSet loTypeId="urn:diagrams.loki3.com/BracketList+Icon" loCatId="list" qsTypeId="urn:microsoft.com/office/officeart/2005/8/quickstyle/simple3" qsCatId="simple" csTypeId="urn:microsoft.com/office/officeart/2005/8/colors/colorful3" csCatId="colorful" phldr="1"/>
      <dgm:spPr/>
      <dgm:t>
        <a:bodyPr/>
        <a:lstStyle/>
        <a:p>
          <a:endParaRPr lang="es-EC"/>
        </a:p>
      </dgm:t>
    </dgm:pt>
    <dgm:pt modelId="{51953E85-B590-4413-9775-B6D3E61D6BDF}">
      <dgm:prSet phldrT="[Texto]" custT="1"/>
      <dgm:spPr/>
      <dgm:t>
        <a:bodyPr/>
        <a:lstStyle/>
        <a:p>
          <a:r>
            <a:rPr lang="es-EC" sz="1600" dirty="0">
              <a:effectLst>
                <a:outerShdw blurRad="38100" dist="38100" dir="2700000" algn="tl">
                  <a:srgbClr val="000000">
                    <a:alpha val="43137"/>
                  </a:srgbClr>
                </a:outerShdw>
              </a:effectLst>
              <a:latin typeface="Times New Roman" pitchFamily="18" charset="0"/>
              <a:cs typeface="Times New Roman" pitchFamily="18" charset="0"/>
            </a:rPr>
            <a:t>OBJETIVO DEL ESTUDIO</a:t>
          </a:r>
        </a:p>
      </dgm:t>
    </dgm:pt>
    <dgm:pt modelId="{F09C4F8C-7FBF-4873-B630-F5A57380689E}" type="parTrans" cxnId="{1ADFFF2F-0BF1-4F33-B2F1-E070EC53B4FB}">
      <dgm:prSet/>
      <dgm:spPr/>
      <dgm:t>
        <a:bodyPr/>
        <a:lstStyle/>
        <a:p>
          <a:endParaRPr lang="es-EC" sz="1600">
            <a:latin typeface="Times New Roman" pitchFamily="18" charset="0"/>
            <a:cs typeface="Times New Roman" pitchFamily="18" charset="0"/>
          </a:endParaRPr>
        </a:p>
      </dgm:t>
    </dgm:pt>
    <dgm:pt modelId="{DC460FAF-C07A-4A41-8B64-9F268ECC00C8}" type="sibTrans" cxnId="{1ADFFF2F-0BF1-4F33-B2F1-E070EC53B4FB}">
      <dgm:prSet/>
      <dgm:spPr/>
      <dgm:t>
        <a:bodyPr/>
        <a:lstStyle/>
        <a:p>
          <a:endParaRPr lang="es-EC" sz="1600">
            <a:latin typeface="Times New Roman" pitchFamily="18" charset="0"/>
            <a:cs typeface="Times New Roman" pitchFamily="18" charset="0"/>
          </a:endParaRPr>
        </a:p>
      </dgm:t>
    </dgm:pt>
    <dgm:pt modelId="{036430BE-0D39-4C82-A535-C1E815548A90}">
      <dgm:prSet phldrT="[Texto]" custT="1"/>
      <dgm:spPr/>
      <dgm:t>
        <a:bodyPr/>
        <a:lstStyle/>
        <a:p>
          <a:r>
            <a:rPr lang="es-EC" sz="1600" dirty="0">
              <a:latin typeface="Times New Roman" pitchFamily="18" charset="0"/>
              <a:cs typeface="Times New Roman" pitchFamily="18" charset="0"/>
            </a:rPr>
            <a:t>Enfoque sistemático</a:t>
          </a:r>
        </a:p>
      </dgm:t>
    </dgm:pt>
    <dgm:pt modelId="{A4153E34-86F8-4CBC-969F-8A371AF2CEF3}" type="parTrans" cxnId="{BE5975C1-7463-4AAB-B1E9-C0B239114B63}">
      <dgm:prSet/>
      <dgm:spPr/>
      <dgm:t>
        <a:bodyPr/>
        <a:lstStyle/>
        <a:p>
          <a:endParaRPr lang="es-EC" sz="1600">
            <a:latin typeface="Times New Roman" pitchFamily="18" charset="0"/>
            <a:cs typeface="Times New Roman" pitchFamily="18" charset="0"/>
          </a:endParaRPr>
        </a:p>
      </dgm:t>
    </dgm:pt>
    <dgm:pt modelId="{AD98007F-8B34-46F2-ADB9-46524AC8BE9B}" type="sibTrans" cxnId="{BE5975C1-7463-4AAB-B1E9-C0B239114B63}">
      <dgm:prSet/>
      <dgm:spPr/>
      <dgm:t>
        <a:bodyPr/>
        <a:lstStyle/>
        <a:p>
          <a:endParaRPr lang="es-EC" sz="1600">
            <a:latin typeface="Times New Roman" pitchFamily="18" charset="0"/>
            <a:cs typeface="Times New Roman" pitchFamily="18" charset="0"/>
          </a:endParaRPr>
        </a:p>
      </dgm:t>
    </dgm:pt>
    <dgm:pt modelId="{CBDDD83A-0D0B-4610-8A04-89B447D4B53F}">
      <dgm:prSet phldrT="[Texto]" custT="1"/>
      <dgm:spPr/>
      <dgm:t>
        <a:bodyPr/>
        <a:lstStyle/>
        <a:p>
          <a:r>
            <a:rPr lang="es-EC" sz="1600" dirty="0">
              <a:effectLst>
                <a:outerShdw blurRad="38100" dist="38100" dir="2700000" algn="tl">
                  <a:srgbClr val="000000">
                    <a:alpha val="43137"/>
                  </a:srgbClr>
                </a:outerShdw>
              </a:effectLst>
              <a:latin typeface="Times New Roman" pitchFamily="18" charset="0"/>
              <a:cs typeface="Times New Roman" pitchFamily="18" charset="0"/>
            </a:rPr>
            <a:t>OBJETIVO GENERAL</a:t>
          </a:r>
        </a:p>
      </dgm:t>
    </dgm:pt>
    <dgm:pt modelId="{59FD791E-E79E-471B-9601-BD86CE3FA7BB}" type="parTrans" cxnId="{B209EDCE-E364-44FC-889B-8BD3ABCDECF2}">
      <dgm:prSet/>
      <dgm:spPr/>
      <dgm:t>
        <a:bodyPr/>
        <a:lstStyle/>
        <a:p>
          <a:endParaRPr lang="es-EC" sz="1600">
            <a:latin typeface="Times New Roman" pitchFamily="18" charset="0"/>
            <a:cs typeface="Times New Roman" pitchFamily="18" charset="0"/>
          </a:endParaRPr>
        </a:p>
      </dgm:t>
    </dgm:pt>
    <dgm:pt modelId="{9A472968-BF6A-464B-8BF8-794098554AD6}" type="sibTrans" cxnId="{B209EDCE-E364-44FC-889B-8BD3ABCDECF2}">
      <dgm:prSet/>
      <dgm:spPr/>
      <dgm:t>
        <a:bodyPr/>
        <a:lstStyle/>
        <a:p>
          <a:endParaRPr lang="es-EC" sz="1600">
            <a:latin typeface="Times New Roman" pitchFamily="18" charset="0"/>
            <a:cs typeface="Times New Roman" pitchFamily="18" charset="0"/>
          </a:endParaRPr>
        </a:p>
      </dgm:t>
    </dgm:pt>
    <dgm:pt modelId="{954BE0A8-B1FD-428C-810B-BE0E5F177201}">
      <dgm:prSet phldrT="[Texto]" custT="1"/>
      <dgm:spPr/>
      <dgm:t>
        <a:bodyPr/>
        <a:lstStyle/>
        <a:p>
          <a:pPr>
            <a:lnSpc>
              <a:spcPct val="100000"/>
            </a:lnSpc>
          </a:pPr>
          <a:r>
            <a:rPr lang="es-EC" sz="1600" dirty="0">
              <a:latin typeface="Times New Roman" pitchFamily="18" charset="0"/>
              <a:cs typeface="Times New Roman" pitchFamily="18" charset="0"/>
            </a:rPr>
            <a:t>Determinar la representatividad de los indicadores de los métodos de evaluación financiera CAMEL, PERLAS, COLAC, e INCAE, a través de técnicas estadísticas, en el desempeño financiero de las COAC´S.</a:t>
          </a:r>
        </a:p>
      </dgm:t>
    </dgm:pt>
    <dgm:pt modelId="{68CD1F9A-23BB-4014-AA05-F2BAE6130EE3}" type="parTrans" cxnId="{AFB249A5-F85B-4500-81E0-1C03A04C4CB7}">
      <dgm:prSet/>
      <dgm:spPr/>
      <dgm:t>
        <a:bodyPr/>
        <a:lstStyle/>
        <a:p>
          <a:endParaRPr lang="es-EC" sz="1600">
            <a:latin typeface="Times New Roman" pitchFamily="18" charset="0"/>
            <a:cs typeface="Times New Roman" pitchFamily="18" charset="0"/>
          </a:endParaRPr>
        </a:p>
      </dgm:t>
    </dgm:pt>
    <dgm:pt modelId="{F1047DD8-2C4C-42E4-ABF2-84D4703D64BE}" type="sibTrans" cxnId="{AFB249A5-F85B-4500-81E0-1C03A04C4CB7}">
      <dgm:prSet/>
      <dgm:spPr/>
      <dgm:t>
        <a:bodyPr/>
        <a:lstStyle/>
        <a:p>
          <a:endParaRPr lang="es-EC" sz="1600">
            <a:latin typeface="Times New Roman" pitchFamily="18" charset="0"/>
            <a:cs typeface="Times New Roman" pitchFamily="18" charset="0"/>
          </a:endParaRPr>
        </a:p>
      </dgm:t>
    </dgm:pt>
    <dgm:pt modelId="{D6F0F251-E939-4491-AB4A-35B622E7945B}">
      <dgm:prSet phldrT="[Texto]" custT="1"/>
      <dgm:spPr/>
      <dgm:t>
        <a:bodyPr/>
        <a:lstStyle/>
        <a:p>
          <a:r>
            <a:rPr lang="es-EC" sz="1600" dirty="0">
              <a:effectLst>
                <a:outerShdw blurRad="38100" dist="38100" dir="2700000" algn="tl">
                  <a:srgbClr val="000000">
                    <a:alpha val="43137"/>
                  </a:srgbClr>
                </a:outerShdw>
              </a:effectLst>
              <a:latin typeface="Times New Roman" pitchFamily="18" charset="0"/>
              <a:cs typeface="Times New Roman" pitchFamily="18" charset="0"/>
            </a:rPr>
            <a:t>OBJETIVOS ESPECÍFICOS</a:t>
          </a:r>
        </a:p>
      </dgm:t>
    </dgm:pt>
    <dgm:pt modelId="{D8179143-B631-49ED-8B67-DBDB48A65B16}" type="parTrans" cxnId="{6ACADB9B-E7B6-4000-A56E-E603BDB53BFE}">
      <dgm:prSet/>
      <dgm:spPr/>
      <dgm:t>
        <a:bodyPr/>
        <a:lstStyle/>
        <a:p>
          <a:endParaRPr lang="es-EC" sz="1600">
            <a:latin typeface="Times New Roman" pitchFamily="18" charset="0"/>
            <a:cs typeface="Times New Roman" pitchFamily="18" charset="0"/>
          </a:endParaRPr>
        </a:p>
      </dgm:t>
    </dgm:pt>
    <dgm:pt modelId="{3D0776AC-92C5-4D5C-B387-A557D2C80393}" type="sibTrans" cxnId="{6ACADB9B-E7B6-4000-A56E-E603BDB53BFE}">
      <dgm:prSet/>
      <dgm:spPr/>
      <dgm:t>
        <a:bodyPr/>
        <a:lstStyle/>
        <a:p>
          <a:endParaRPr lang="es-EC" sz="1600">
            <a:latin typeface="Times New Roman" pitchFamily="18" charset="0"/>
            <a:cs typeface="Times New Roman" pitchFamily="18" charset="0"/>
          </a:endParaRPr>
        </a:p>
      </dgm:t>
    </dgm:pt>
    <dgm:pt modelId="{0A6006B4-42B0-40BE-8CCC-A9153D5224D9}">
      <dgm:prSet phldrT="[Texto]" custT="1"/>
      <dgm:spPr/>
      <dgm:t>
        <a:bodyPr/>
        <a:lstStyle/>
        <a:p>
          <a:pPr>
            <a:lnSpc>
              <a:spcPct val="100000"/>
            </a:lnSpc>
          </a:pPr>
          <a:r>
            <a:rPr lang="es-EC" sz="1600">
              <a:latin typeface="Times New Roman" pitchFamily="18" charset="0"/>
              <a:cs typeface="Times New Roman" pitchFamily="18" charset="0"/>
            </a:rPr>
            <a:t>Elaborar el marco teórico y marco referencial relacionado con las variables: desempeño financiero e indicadores financieros.</a:t>
          </a:r>
          <a:endParaRPr lang="es-EC" sz="1600" dirty="0">
            <a:latin typeface="Times New Roman" pitchFamily="18" charset="0"/>
            <a:cs typeface="Times New Roman" pitchFamily="18" charset="0"/>
          </a:endParaRPr>
        </a:p>
      </dgm:t>
    </dgm:pt>
    <dgm:pt modelId="{B06D4F7B-D058-4C43-9882-5139AC6EE743}" type="parTrans" cxnId="{CA7D826C-AD2D-41CC-8508-04703A31317F}">
      <dgm:prSet/>
      <dgm:spPr/>
      <dgm:t>
        <a:bodyPr/>
        <a:lstStyle/>
        <a:p>
          <a:endParaRPr lang="es-EC" sz="1600">
            <a:latin typeface="Times New Roman" pitchFamily="18" charset="0"/>
            <a:cs typeface="Times New Roman" pitchFamily="18" charset="0"/>
          </a:endParaRPr>
        </a:p>
      </dgm:t>
    </dgm:pt>
    <dgm:pt modelId="{161F0ED6-536D-4D90-9442-841625CE0639}" type="sibTrans" cxnId="{CA7D826C-AD2D-41CC-8508-04703A31317F}">
      <dgm:prSet/>
      <dgm:spPr/>
      <dgm:t>
        <a:bodyPr/>
        <a:lstStyle/>
        <a:p>
          <a:endParaRPr lang="es-EC" sz="1600">
            <a:latin typeface="Times New Roman" pitchFamily="18" charset="0"/>
            <a:cs typeface="Times New Roman" pitchFamily="18" charset="0"/>
          </a:endParaRPr>
        </a:p>
      </dgm:t>
    </dgm:pt>
    <dgm:pt modelId="{AC40B533-2938-4C08-9D8F-382730E08E80}">
      <dgm:prSet custT="1"/>
      <dgm:spPr/>
      <dgm:t>
        <a:bodyPr/>
        <a:lstStyle/>
        <a:p>
          <a:r>
            <a:rPr lang="es-EC" sz="1600" dirty="0">
              <a:latin typeface="Times New Roman" pitchFamily="18" charset="0"/>
              <a:cs typeface="Times New Roman" pitchFamily="18" charset="0"/>
            </a:rPr>
            <a:t>Conocer y analizar los métodos de evaluación financiera existentes: PERLAS, CAMEL, COLAC e INCAE que se aplican en las instituciones financieras.</a:t>
          </a:r>
          <a:endParaRPr lang="es-ES" sz="1600" dirty="0">
            <a:latin typeface="Times New Roman" pitchFamily="18" charset="0"/>
            <a:cs typeface="Times New Roman" pitchFamily="18" charset="0"/>
          </a:endParaRPr>
        </a:p>
      </dgm:t>
    </dgm:pt>
    <dgm:pt modelId="{6AF2C8A7-7B5A-47E7-AB64-7666D81D082A}" type="parTrans" cxnId="{C5FC4928-EA57-4FCF-A963-CC4A2741E2EA}">
      <dgm:prSet/>
      <dgm:spPr/>
      <dgm:t>
        <a:bodyPr/>
        <a:lstStyle/>
        <a:p>
          <a:endParaRPr lang="es-ES" sz="1600">
            <a:latin typeface="Times New Roman" pitchFamily="18" charset="0"/>
            <a:cs typeface="Times New Roman" pitchFamily="18" charset="0"/>
          </a:endParaRPr>
        </a:p>
      </dgm:t>
    </dgm:pt>
    <dgm:pt modelId="{16461EB5-9F52-4546-A1D0-8933FD2BE4C4}" type="sibTrans" cxnId="{C5FC4928-EA57-4FCF-A963-CC4A2741E2EA}">
      <dgm:prSet/>
      <dgm:spPr/>
      <dgm:t>
        <a:bodyPr/>
        <a:lstStyle/>
        <a:p>
          <a:endParaRPr lang="es-ES" sz="1600">
            <a:latin typeface="Times New Roman" pitchFamily="18" charset="0"/>
            <a:cs typeface="Times New Roman" pitchFamily="18" charset="0"/>
          </a:endParaRPr>
        </a:p>
      </dgm:t>
    </dgm:pt>
    <dgm:pt modelId="{00A24DF6-3501-41AF-B821-337C67C321EF}">
      <dgm:prSet custT="1"/>
      <dgm:spPr/>
      <dgm:t>
        <a:bodyPr/>
        <a:lstStyle/>
        <a:p>
          <a:r>
            <a:rPr lang="es-EC" sz="1600" dirty="0">
              <a:latin typeface="Times New Roman" pitchFamily="18" charset="0"/>
              <a:cs typeface="Times New Roman" pitchFamily="18" charset="0"/>
            </a:rPr>
            <a:t>Aplicar herramientas estadísticas que permitan establecer las relaciones entre variables y determinar los indicadores financieros más representativos para las COAC´S.</a:t>
          </a:r>
          <a:endParaRPr lang="es-ES" sz="1600" dirty="0">
            <a:latin typeface="Times New Roman" pitchFamily="18" charset="0"/>
            <a:cs typeface="Times New Roman" pitchFamily="18" charset="0"/>
          </a:endParaRPr>
        </a:p>
      </dgm:t>
    </dgm:pt>
    <dgm:pt modelId="{453A703B-E85F-417C-9118-A0E7E2B708DF}" type="parTrans" cxnId="{4225B62A-09F6-4C5F-AC37-323D928F66A7}">
      <dgm:prSet/>
      <dgm:spPr/>
      <dgm:t>
        <a:bodyPr/>
        <a:lstStyle/>
        <a:p>
          <a:endParaRPr lang="es-ES" sz="1600">
            <a:latin typeface="Times New Roman" pitchFamily="18" charset="0"/>
            <a:cs typeface="Times New Roman" pitchFamily="18" charset="0"/>
          </a:endParaRPr>
        </a:p>
      </dgm:t>
    </dgm:pt>
    <dgm:pt modelId="{ECBF8F64-94C8-43A6-B5F6-34E2246629FB}" type="sibTrans" cxnId="{4225B62A-09F6-4C5F-AC37-323D928F66A7}">
      <dgm:prSet/>
      <dgm:spPr/>
      <dgm:t>
        <a:bodyPr/>
        <a:lstStyle/>
        <a:p>
          <a:endParaRPr lang="es-ES" sz="1600">
            <a:latin typeface="Times New Roman" pitchFamily="18" charset="0"/>
            <a:cs typeface="Times New Roman" pitchFamily="18" charset="0"/>
          </a:endParaRPr>
        </a:p>
      </dgm:t>
    </dgm:pt>
    <dgm:pt modelId="{C69A4D8F-8758-4D14-82A0-6463B4560B42}" type="pres">
      <dgm:prSet presAssocID="{43574980-EB5D-4C25-B719-B736BCAD556A}" presName="Name0" presStyleCnt="0">
        <dgm:presLayoutVars>
          <dgm:dir/>
          <dgm:animLvl val="lvl"/>
          <dgm:resizeHandles val="exact"/>
        </dgm:presLayoutVars>
      </dgm:prSet>
      <dgm:spPr/>
    </dgm:pt>
    <dgm:pt modelId="{FE306966-C8BB-4530-B553-2C804BC9BBF2}" type="pres">
      <dgm:prSet presAssocID="{51953E85-B590-4413-9775-B6D3E61D6BDF}" presName="linNode" presStyleCnt="0"/>
      <dgm:spPr/>
    </dgm:pt>
    <dgm:pt modelId="{9AD5610C-51D6-4062-8B47-DCE6360A6E38}" type="pres">
      <dgm:prSet presAssocID="{51953E85-B590-4413-9775-B6D3E61D6BDF}" presName="parTx" presStyleLbl="revTx" presStyleIdx="0" presStyleCnt="3" custScaleX="57970" custScaleY="213039" custLinFactNeighborX="-74914" custLinFactNeighborY="-47461">
        <dgm:presLayoutVars>
          <dgm:chMax val="1"/>
          <dgm:bulletEnabled val="1"/>
        </dgm:presLayoutVars>
      </dgm:prSet>
      <dgm:spPr/>
    </dgm:pt>
    <dgm:pt modelId="{BE8110D6-8DA0-4CB6-A3E5-126C83AAB0E7}" type="pres">
      <dgm:prSet presAssocID="{51953E85-B590-4413-9775-B6D3E61D6BDF}" presName="bracket" presStyleLbl="parChTrans1D1" presStyleIdx="0" presStyleCnt="3" custLinFactX="100000" custLinFactNeighborX="198099" custLinFactNeighborY="-33086"/>
      <dgm:spPr/>
    </dgm:pt>
    <dgm:pt modelId="{7BABBECB-1D19-4885-A86D-65798E768C95}" type="pres">
      <dgm:prSet presAssocID="{51953E85-B590-4413-9775-B6D3E61D6BDF}" presName="spH" presStyleCnt="0"/>
      <dgm:spPr/>
    </dgm:pt>
    <dgm:pt modelId="{1DE226C9-617A-453B-8040-AB862740E940}" type="pres">
      <dgm:prSet presAssocID="{51953E85-B590-4413-9775-B6D3E61D6BDF}" presName="desTx" presStyleLbl="node1" presStyleIdx="0" presStyleCnt="3" custScaleX="34845" custScaleY="103532" custLinFactX="9553" custLinFactNeighborX="100000" custLinFactNeighborY="-49504">
        <dgm:presLayoutVars>
          <dgm:bulletEnabled val="1"/>
        </dgm:presLayoutVars>
      </dgm:prSet>
      <dgm:spPr/>
    </dgm:pt>
    <dgm:pt modelId="{EA5C86DD-AD5D-4C49-9BEE-10AF85F58D41}" type="pres">
      <dgm:prSet presAssocID="{DC460FAF-C07A-4A41-8B64-9F268ECC00C8}" presName="spV" presStyleCnt="0"/>
      <dgm:spPr/>
    </dgm:pt>
    <dgm:pt modelId="{15630766-CBD6-487D-A18A-C3260EC018B1}" type="pres">
      <dgm:prSet presAssocID="{CBDDD83A-0D0B-4610-8A04-89B447D4B53F}" presName="linNode" presStyleCnt="0"/>
      <dgm:spPr/>
    </dgm:pt>
    <dgm:pt modelId="{F2A93225-2202-45BD-888E-50FFAE35BE7E}" type="pres">
      <dgm:prSet presAssocID="{CBDDD83A-0D0B-4610-8A04-89B447D4B53F}" presName="parTx" presStyleLbl="revTx" presStyleIdx="1" presStyleCnt="3" custScaleX="57970" custScaleY="173016" custLinFactNeighborX="13730" custLinFactNeighborY="-80501">
        <dgm:presLayoutVars>
          <dgm:chMax val="1"/>
          <dgm:bulletEnabled val="1"/>
        </dgm:presLayoutVars>
      </dgm:prSet>
      <dgm:spPr/>
    </dgm:pt>
    <dgm:pt modelId="{C105EDE0-DB17-432D-BEFE-43D70A5D8BE9}" type="pres">
      <dgm:prSet presAssocID="{CBDDD83A-0D0B-4610-8A04-89B447D4B53F}" presName="bracket" presStyleLbl="parChTrans1D1" presStyleIdx="1" presStyleCnt="3" custScaleX="96721" custScaleY="105026" custLinFactX="100879" custLinFactNeighborX="200000" custLinFactNeighborY="-34711"/>
      <dgm:spPr/>
    </dgm:pt>
    <dgm:pt modelId="{F6DFE346-A2B9-4576-9B77-70CAF1227F1F}" type="pres">
      <dgm:prSet presAssocID="{CBDDD83A-0D0B-4610-8A04-89B447D4B53F}" presName="spH" presStyleCnt="0"/>
      <dgm:spPr/>
    </dgm:pt>
    <dgm:pt modelId="{FC2DA0F5-E03E-4B6A-9889-8187E5191D3B}" type="pres">
      <dgm:prSet presAssocID="{CBDDD83A-0D0B-4610-8A04-89B447D4B53F}" presName="desTx" presStyleLbl="node1" presStyleIdx="1" presStyleCnt="3" custScaleY="128357" custLinFactX="17957" custLinFactNeighborX="100000" custLinFactNeighborY="-41486">
        <dgm:presLayoutVars>
          <dgm:bulletEnabled val="1"/>
        </dgm:presLayoutVars>
      </dgm:prSet>
      <dgm:spPr/>
    </dgm:pt>
    <dgm:pt modelId="{F9D2DDDF-AC38-4019-AD2C-B143C4F4889C}" type="pres">
      <dgm:prSet presAssocID="{9A472968-BF6A-464B-8BF8-794098554AD6}" presName="spV" presStyleCnt="0"/>
      <dgm:spPr/>
    </dgm:pt>
    <dgm:pt modelId="{1962C4E2-AA2B-47D9-A957-692A268B84A6}" type="pres">
      <dgm:prSet presAssocID="{D6F0F251-E939-4491-AB4A-35B622E7945B}" presName="linNode" presStyleCnt="0"/>
      <dgm:spPr/>
    </dgm:pt>
    <dgm:pt modelId="{A7EF6AB5-BF16-4722-8CED-8A6190B86C94}" type="pres">
      <dgm:prSet presAssocID="{D6F0F251-E939-4491-AB4A-35B622E7945B}" presName="parTx" presStyleLbl="revTx" presStyleIdx="2" presStyleCnt="3" custScaleX="92850" custScaleY="134887" custLinFactX="-2832" custLinFactNeighborX="-100000" custLinFactNeighborY="-35389">
        <dgm:presLayoutVars>
          <dgm:chMax val="1"/>
          <dgm:bulletEnabled val="1"/>
        </dgm:presLayoutVars>
      </dgm:prSet>
      <dgm:spPr/>
    </dgm:pt>
    <dgm:pt modelId="{75CC7BC7-A355-45EF-BFC1-315AA4589F46}" type="pres">
      <dgm:prSet presAssocID="{D6F0F251-E939-4491-AB4A-35B622E7945B}" presName="bracket" presStyleLbl="parChTrans1D1" presStyleIdx="2" presStyleCnt="3" custLinFactNeighborX="12099" custLinFactNeighborY="-7108"/>
      <dgm:spPr/>
    </dgm:pt>
    <dgm:pt modelId="{16B2542E-DA33-404A-852E-8FDAB1D3985D}" type="pres">
      <dgm:prSet presAssocID="{D6F0F251-E939-4491-AB4A-35B622E7945B}" presName="spH" presStyleCnt="0"/>
      <dgm:spPr/>
    </dgm:pt>
    <dgm:pt modelId="{008FB472-0FAF-4D0B-91DE-3A7478958619}" type="pres">
      <dgm:prSet presAssocID="{D6F0F251-E939-4491-AB4A-35B622E7945B}" presName="desTx" presStyleLbl="node1" presStyleIdx="2" presStyleCnt="3" custScaleY="122544" custLinFactX="7311" custLinFactNeighborX="100000" custLinFactNeighborY="-5326">
        <dgm:presLayoutVars>
          <dgm:bulletEnabled val="1"/>
        </dgm:presLayoutVars>
      </dgm:prSet>
      <dgm:spPr/>
    </dgm:pt>
  </dgm:ptLst>
  <dgm:cxnLst>
    <dgm:cxn modelId="{4B766912-EBCC-4BE1-8BD3-CE7E6A0F8D2C}" type="presOf" srcId="{D6F0F251-E939-4491-AB4A-35B622E7945B}" destId="{A7EF6AB5-BF16-4722-8CED-8A6190B86C94}" srcOrd="0" destOrd="0" presId="urn:diagrams.loki3.com/BracketList+Icon"/>
    <dgm:cxn modelId="{C5FC4928-EA57-4FCF-A963-CC4A2741E2EA}" srcId="{D6F0F251-E939-4491-AB4A-35B622E7945B}" destId="{AC40B533-2938-4C08-9D8F-382730E08E80}" srcOrd="1" destOrd="0" parTransId="{6AF2C8A7-7B5A-47E7-AB64-7666D81D082A}" sibTransId="{16461EB5-9F52-4546-A1D0-8933FD2BE4C4}"/>
    <dgm:cxn modelId="{4225B62A-09F6-4C5F-AC37-323D928F66A7}" srcId="{D6F0F251-E939-4491-AB4A-35B622E7945B}" destId="{00A24DF6-3501-41AF-B821-337C67C321EF}" srcOrd="2" destOrd="0" parTransId="{453A703B-E85F-417C-9118-A0E7E2B708DF}" sibTransId="{ECBF8F64-94C8-43A6-B5F6-34E2246629FB}"/>
    <dgm:cxn modelId="{1ADFFF2F-0BF1-4F33-B2F1-E070EC53B4FB}" srcId="{43574980-EB5D-4C25-B719-B736BCAD556A}" destId="{51953E85-B590-4413-9775-B6D3E61D6BDF}" srcOrd="0" destOrd="0" parTransId="{F09C4F8C-7FBF-4873-B630-F5A57380689E}" sibTransId="{DC460FAF-C07A-4A41-8B64-9F268ECC00C8}"/>
    <dgm:cxn modelId="{4115C567-461F-4BA5-BF41-801B7E2827AA}" type="presOf" srcId="{51953E85-B590-4413-9775-B6D3E61D6BDF}" destId="{9AD5610C-51D6-4062-8B47-DCE6360A6E38}" srcOrd="0" destOrd="0" presId="urn:diagrams.loki3.com/BracketList+Icon"/>
    <dgm:cxn modelId="{CA7D826C-AD2D-41CC-8508-04703A31317F}" srcId="{D6F0F251-E939-4491-AB4A-35B622E7945B}" destId="{0A6006B4-42B0-40BE-8CCC-A9153D5224D9}" srcOrd="0" destOrd="0" parTransId="{B06D4F7B-D058-4C43-9882-5139AC6EE743}" sibTransId="{161F0ED6-536D-4D90-9442-841625CE0639}"/>
    <dgm:cxn modelId="{46AA6359-468D-452A-B64F-1B58633FDD17}" type="presOf" srcId="{036430BE-0D39-4C82-A535-C1E815548A90}" destId="{1DE226C9-617A-453B-8040-AB862740E940}" srcOrd="0" destOrd="0" presId="urn:diagrams.loki3.com/BracketList+Icon"/>
    <dgm:cxn modelId="{4DB6887A-26C7-42C4-B079-4571BA4BF24B}" type="presOf" srcId="{43574980-EB5D-4C25-B719-B736BCAD556A}" destId="{C69A4D8F-8758-4D14-82A0-6463B4560B42}" srcOrd="0" destOrd="0" presId="urn:diagrams.loki3.com/BracketList+Icon"/>
    <dgm:cxn modelId="{C5AA557C-BB76-4394-B11E-7245581E1430}" type="presOf" srcId="{954BE0A8-B1FD-428C-810B-BE0E5F177201}" destId="{FC2DA0F5-E03E-4B6A-9889-8187E5191D3B}" srcOrd="0" destOrd="0" presId="urn:diagrams.loki3.com/BracketList+Icon"/>
    <dgm:cxn modelId="{D06EA68E-3BC9-47DE-ADEE-165885075E78}" type="presOf" srcId="{CBDDD83A-0D0B-4610-8A04-89B447D4B53F}" destId="{F2A93225-2202-45BD-888E-50FFAE35BE7E}" srcOrd="0" destOrd="0" presId="urn:diagrams.loki3.com/BracketList+Icon"/>
    <dgm:cxn modelId="{0F02058F-244C-4087-AD64-4DEAACCE3526}" type="presOf" srcId="{AC40B533-2938-4C08-9D8F-382730E08E80}" destId="{008FB472-0FAF-4D0B-91DE-3A7478958619}" srcOrd="0" destOrd="1" presId="urn:diagrams.loki3.com/BracketList+Icon"/>
    <dgm:cxn modelId="{6ACADB9B-E7B6-4000-A56E-E603BDB53BFE}" srcId="{43574980-EB5D-4C25-B719-B736BCAD556A}" destId="{D6F0F251-E939-4491-AB4A-35B622E7945B}" srcOrd="2" destOrd="0" parTransId="{D8179143-B631-49ED-8B67-DBDB48A65B16}" sibTransId="{3D0776AC-92C5-4D5C-B387-A557D2C80393}"/>
    <dgm:cxn modelId="{6062C59D-ED7B-4496-804A-07F0C47AED30}" type="presOf" srcId="{0A6006B4-42B0-40BE-8CCC-A9153D5224D9}" destId="{008FB472-0FAF-4D0B-91DE-3A7478958619}" srcOrd="0" destOrd="0" presId="urn:diagrams.loki3.com/BracketList+Icon"/>
    <dgm:cxn modelId="{AFB249A5-F85B-4500-81E0-1C03A04C4CB7}" srcId="{CBDDD83A-0D0B-4610-8A04-89B447D4B53F}" destId="{954BE0A8-B1FD-428C-810B-BE0E5F177201}" srcOrd="0" destOrd="0" parTransId="{68CD1F9A-23BB-4014-AA05-F2BAE6130EE3}" sibTransId="{F1047DD8-2C4C-42E4-ABF2-84D4703D64BE}"/>
    <dgm:cxn modelId="{BE5975C1-7463-4AAB-B1E9-C0B239114B63}" srcId="{51953E85-B590-4413-9775-B6D3E61D6BDF}" destId="{036430BE-0D39-4C82-A535-C1E815548A90}" srcOrd="0" destOrd="0" parTransId="{A4153E34-86F8-4CBC-969F-8A371AF2CEF3}" sibTransId="{AD98007F-8B34-46F2-ADB9-46524AC8BE9B}"/>
    <dgm:cxn modelId="{B209EDCE-E364-44FC-889B-8BD3ABCDECF2}" srcId="{43574980-EB5D-4C25-B719-B736BCAD556A}" destId="{CBDDD83A-0D0B-4610-8A04-89B447D4B53F}" srcOrd="1" destOrd="0" parTransId="{59FD791E-E79E-471B-9601-BD86CE3FA7BB}" sibTransId="{9A472968-BF6A-464B-8BF8-794098554AD6}"/>
    <dgm:cxn modelId="{A99222E9-9400-48D8-9033-16E91C74714E}" type="presOf" srcId="{00A24DF6-3501-41AF-B821-337C67C321EF}" destId="{008FB472-0FAF-4D0B-91DE-3A7478958619}" srcOrd="0" destOrd="2" presId="urn:diagrams.loki3.com/BracketList+Icon"/>
    <dgm:cxn modelId="{A0AEEA93-E5A5-4E1F-A672-F43BBE47E9F8}" type="presParOf" srcId="{C69A4D8F-8758-4D14-82A0-6463B4560B42}" destId="{FE306966-C8BB-4530-B553-2C804BC9BBF2}" srcOrd="0" destOrd="0" presId="urn:diagrams.loki3.com/BracketList+Icon"/>
    <dgm:cxn modelId="{67EDDF52-9CB8-4CF1-91CC-DF93DF212015}" type="presParOf" srcId="{FE306966-C8BB-4530-B553-2C804BC9BBF2}" destId="{9AD5610C-51D6-4062-8B47-DCE6360A6E38}" srcOrd="0" destOrd="0" presId="urn:diagrams.loki3.com/BracketList+Icon"/>
    <dgm:cxn modelId="{0695C436-788F-45C3-AF77-187766600A2B}" type="presParOf" srcId="{FE306966-C8BB-4530-B553-2C804BC9BBF2}" destId="{BE8110D6-8DA0-4CB6-A3E5-126C83AAB0E7}" srcOrd="1" destOrd="0" presId="urn:diagrams.loki3.com/BracketList+Icon"/>
    <dgm:cxn modelId="{D9712BAF-D70D-41FC-B75A-608B513E84F6}" type="presParOf" srcId="{FE306966-C8BB-4530-B553-2C804BC9BBF2}" destId="{7BABBECB-1D19-4885-A86D-65798E768C95}" srcOrd="2" destOrd="0" presId="urn:diagrams.loki3.com/BracketList+Icon"/>
    <dgm:cxn modelId="{5AEBFBF9-7FAB-410D-AF6A-B3A7F1F77C8E}" type="presParOf" srcId="{FE306966-C8BB-4530-B553-2C804BC9BBF2}" destId="{1DE226C9-617A-453B-8040-AB862740E940}" srcOrd="3" destOrd="0" presId="urn:diagrams.loki3.com/BracketList+Icon"/>
    <dgm:cxn modelId="{C0848CEE-5C37-4CB7-A821-A8C1D1348947}" type="presParOf" srcId="{C69A4D8F-8758-4D14-82A0-6463B4560B42}" destId="{EA5C86DD-AD5D-4C49-9BEE-10AF85F58D41}" srcOrd="1" destOrd="0" presId="urn:diagrams.loki3.com/BracketList+Icon"/>
    <dgm:cxn modelId="{8D263BE0-7C68-430D-8FEE-DC5A6B79FC71}" type="presParOf" srcId="{C69A4D8F-8758-4D14-82A0-6463B4560B42}" destId="{15630766-CBD6-487D-A18A-C3260EC018B1}" srcOrd="2" destOrd="0" presId="urn:diagrams.loki3.com/BracketList+Icon"/>
    <dgm:cxn modelId="{9EE50B58-DD88-49F4-98CF-44EE898E30AF}" type="presParOf" srcId="{15630766-CBD6-487D-A18A-C3260EC018B1}" destId="{F2A93225-2202-45BD-888E-50FFAE35BE7E}" srcOrd="0" destOrd="0" presId="urn:diagrams.loki3.com/BracketList+Icon"/>
    <dgm:cxn modelId="{C011FE02-0ACA-4EDB-B83A-17707E2ED4BB}" type="presParOf" srcId="{15630766-CBD6-487D-A18A-C3260EC018B1}" destId="{C105EDE0-DB17-432D-BEFE-43D70A5D8BE9}" srcOrd="1" destOrd="0" presId="urn:diagrams.loki3.com/BracketList+Icon"/>
    <dgm:cxn modelId="{22F6711B-1715-482E-9A47-3745E0FAAC34}" type="presParOf" srcId="{15630766-CBD6-487D-A18A-C3260EC018B1}" destId="{F6DFE346-A2B9-4576-9B77-70CAF1227F1F}" srcOrd="2" destOrd="0" presId="urn:diagrams.loki3.com/BracketList+Icon"/>
    <dgm:cxn modelId="{69E86EF9-AE07-450B-B97A-9A4F4EA15FB6}" type="presParOf" srcId="{15630766-CBD6-487D-A18A-C3260EC018B1}" destId="{FC2DA0F5-E03E-4B6A-9889-8187E5191D3B}" srcOrd="3" destOrd="0" presId="urn:diagrams.loki3.com/BracketList+Icon"/>
    <dgm:cxn modelId="{A3694E5F-2383-4174-84D0-0334DE85C952}" type="presParOf" srcId="{C69A4D8F-8758-4D14-82A0-6463B4560B42}" destId="{F9D2DDDF-AC38-4019-AD2C-B143C4F4889C}" srcOrd="3" destOrd="0" presId="urn:diagrams.loki3.com/BracketList+Icon"/>
    <dgm:cxn modelId="{758E8741-B761-40B9-981D-32EB6CCC386B}" type="presParOf" srcId="{C69A4D8F-8758-4D14-82A0-6463B4560B42}" destId="{1962C4E2-AA2B-47D9-A957-692A268B84A6}" srcOrd="4" destOrd="0" presId="urn:diagrams.loki3.com/BracketList+Icon"/>
    <dgm:cxn modelId="{E9D84657-1CBC-4020-A411-618DC79E62AB}" type="presParOf" srcId="{1962C4E2-AA2B-47D9-A957-692A268B84A6}" destId="{A7EF6AB5-BF16-4722-8CED-8A6190B86C94}" srcOrd="0" destOrd="0" presId="urn:diagrams.loki3.com/BracketList+Icon"/>
    <dgm:cxn modelId="{2500B6ED-3406-49DC-AC2E-4D6D2654131B}" type="presParOf" srcId="{1962C4E2-AA2B-47D9-A957-692A268B84A6}" destId="{75CC7BC7-A355-45EF-BFC1-315AA4589F46}" srcOrd="1" destOrd="0" presId="urn:diagrams.loki3.com/BracketList+Icon"/>
    <dgm:cxn modelId="{5F22BF09-D261-4902-997E-0668AAAA6CE3}" type="presParOf" srcId="{1962C4E2-AA2B-47D9-A957-692A268B84A6}" destId="{16B2542E-DA33-404A-852E-8FDAB1D3985D}" srcOrd="2" destOrd="0" presId="urn:diagrams.loki3.com/BracketList+Icon"/>
    <dgm:cxn modelId="{3DED5428-E671-42E0-B1C7-C1E05D072722}" type="presParOf" srcId="{1962C4E2-AA2B-47D9-A957-692A268B84A6}" destId="{008FB472-0FAF-4D0B-91DE-3A7478958619}" srcOrd="3" destOrd="0" presId="urn:diagrams.loki3.com/BracketList+Ic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070CD3-35D1-4C8D-A43B-9172B572C73B}"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lang="es-ES"/>
        </a:p>
      </dgm:t>
    </dgm:pt>
    <dgm:pt modelId="{FA7DAB9C-4EC2-4670-8A05-1860BF86292A}">
      <dgm:prSet phldrT="[Texto]"/>
      <dgm:spPr/>
      <dgm:t>
        <a:bodyPr/>
        <a:lstStyle/>
        <a:p>
          <a:r>
            <a:rPr lang="es-ES" dirty="0">
              <a:latin typeface="Times New Roman" pitchFamily="18" charset="0"/>
              <a:cs typeface="Times New Roman" pitchFamily="18" charset="0"/>
            </a:rPr>
            <a:t>Ecuador</a:t>
          </a:r>
        </a:p>
      </dgm:t>
    </dgm:pt>
    <dgm:pt modelId="{3C34D165-3C2A-401A-8063-2BB46A249810}" type="parTrans" cxnId="{AB2CE693-0607-4BA9-8CD1-537F155CA2B5}">
      <dgm:prSet/>
      <dgm:spPr/>
      <dgm:t>
        <a:bodyPr/>
        <a:lstStyle/>
        <a:p>
          <a:endParaRPr lang="es-ES">
            <a:latin typeface="Times New Roman" pitchFamily="18" charset="0"/>
            <a:cs typeface="Times New Roman" pitchFamily="18" charset="0"/>
          </a:endParaRPr>
        </a:p>
      </dgm:t>
    </dgm:pt>
    <dgm:pt modelId="{DF54E59F-0BED-4C25-A0A4-60AC60E644DA}" type="sibTrans" cxnId="{AB2CE693-0607-4BA9-8CD1-537F155CA2B5}">
      <dgm:prSet/>
      <dgm:spPr/>
      <dgm:t>
        <a:bodyPr/>
        <a:lstStyle/>
        <a:p>
          <a:endParaRPr lang="es-ES">
            <a:latin typeface="Times New Roman" pitchFamily="18" charset="0"/>
            <a:cs typeface="Times New Roman" pitchFamily="18" charset="0"/>
          </a:endParaRPr>
        </a:p>
      </dgm:t>
    </dgm:pt>
    <dgm:pt modelId="{92497D1A-7AAE-43B8-B020-7D60CFE4B65F}">
      <dgm:prSet phldrT="[Texto]"/>
      <dgm:spPr/>
      <dgm:t>
        <a:bodyPr/>
        <a:lstStyle/>
        <a:p>
          <a:r>
            <a:rPr lang="es-EC" dirty="0">
              <a:latin typeface="Times New Roman" pitchFamily="18" charset="0"/>
              <a:cs typeface="Times New Roman" pitchFamily="18" charset="0"/>
            </a:rPr>
            <a:t>Sus inicios fueron con el pueblo indígena que fomentaban el cooperativismo a través de la formación de gremios como protección social para todo aquel que lo conformaba.</a:t>
          </a:r>
          <a:endParaRPr lang="es-ES" dirty="0">
            <a:latin typeface="Times New Roman" pitchFamily="18" charset="0"/>
            <a:cs typeface="Times New Roman" pitchFamily="18" charset="0"/>
          </a:endParaRPr>
        </a:p>
      </dgm:t>
    </dgm:pt>
    <dgm:pt modelId="{B1F5E18E-6F47-4DC4-843D-3FE3D3733BEA}" type="parTrans" cxnId="{DAA0C89D-CFF7-4427-AAF5-9EEEA0A76130}">
      <dgm:prSet/>
      <dgm:spPr/>
      <dgm:t>
        <a:bodyPr/>
        <a:lstStyle/>
        <a:p>
          <a:endParaRPr lang="es-ES">
            <a:latin typeface="Times New Roman" pitchFamily="18" charset="0"/>
            <a:cs typeface="Times New Roman" pitchFamily="18" charset="0"/>
          </a:endParaRPr>
        </a:p>
      </dgm:t>
    </dgm:pt>
    <dgm:pt modelId="{433289B1-AE84-49DE-A01C-FB0A0CEF8A4B}" type="sibTrans" cxnId="{DAA0C89D-CFF7-4427-AAF5-9EEEA0A76130}">
      <dgm:prSet/>
      <dgm:spPr/>
      <dgm:t>
        <a:bodyPr/>
        <a:lstStyle/>
        <a:p>
          <a:endParaRPr lang="es-ES">
            <a:latin typeface="Times New Roman" pitchFamily="18" charset="0"/>
            <a:cs typeface="Times New Roman" pitchFamily="18" charset="0"/>
          </a:endParaRPr>
        </a:p>
      </dgm:t>
    </dgm:pt>
    <dgm:pt modelId="{FA2AA3E1-4A90-41CD-99F4-AB65F5A28BBF}">
      <dgm:prSet phldrT="[Texto]"/>
      <dgm:spPr/>
      <dgm:t>
        <a:bodyPr/>
        <a:lstStyle/>
        <a:p>
          <a:r>
            <a:rPr lang="es-ES" dirty="0">
              <a:latin typeface="Times New Roman" pitchFamily="18" charset="0"/>
              <a:cs typeface="Times New Roman" pitchFamily="18" charset="0"/>
            </a:rPr>
            <a:t>Constitución 2008</a:t>
          </a:r>
        </a:p>
      </dgm:t>
    </dgm:pt>
    <dgm:pt modelId="{6CA61964-F72F-491F-AFB1-D42A8B9541D5}" type="parTrans" cxnId="{6B12C8A2-2A00-4A67-B306-CD59F847E27E}">
      <dgm:prSet/>
      <dgm:spPr/>
      <dgm:t>
        <a:bodyPr/>
        <a:lstStyle/>
        <a:p>
          <a:endParaRPr lang="es-ES">
            <a:latin typeface="Times New Roman" pitchFamily="18" charset="0"/>
            <a:cs typeface="Times New Roman" pitchFamily="18" charset="0"/>
          </a:endParaRPr>
        </a:p>
      </dgm:t>
    </dgm:pt>
    <dgm:pt modelId="{67760D6F-8D22-44C5-91E5-715D6FC65041}" type="sibTrans" cxnId="{6B12C8A2-2A00-4A67-B306-CD59F847E27E}">
      <dgm:prSet/>
      <dgm:spPr/>
      <dgm:t>
        <a:bodyPr/>
        <a:lstStyle/>
        <a:p>
          <a:endParaRPr lang="es-ES">
            <a:latin typeface="Times New Roman" pitchFamily="18" charset="0"/>
            <a:cs typeface="Times New Roman" pitchFamily="18" charset="0"/>
          </a:endParaRPr>
        </a:p>
      </dgm:t>
    </dgm:pt>
    <dgm:pt modelId="{87DEB597-17F0-4FAF-9644-885D275FB6DB}">
      <dgm:prSet phldrT="[Texto]"/>
      <dgm:spPr/>
      <dgm:t>
        <a:bodyPr/>
        <a:lstStyle/>
        <a:p>
          <a:r>
            <a:rPr lang="es-ES" dirty="0">
              <a:latin typeface="Times New Roman" pitchFamily="18" charset="0"/>
              <a:cs typeface="Times New Roman" pitchFamily="18" charset="0"/>
            </a:rPr>
            <a:t>Artículo 309 «</a:t>
          </a:r>
          <a:r>
            <a:rPr lang="es-EC" dirty="0">
              <a:latin typeface="Times New Roman" pitchFamily="18" charset="0"/>
              <a:cs typeface="Times New Roman" pitchFamily="18" charset="0"/>
            </a:rPr>
            <a:t>forman parte del sector financiero ecuatoriano, el sector público, privado, popular y solidario».</a:t>
          </a:r>
          <a:endParaRPr lang="es-ES" dirty="0">
            <a:latin typeface="Times New Roman" pitchFamily="18" charset="0"/>
            <a:cs typeface="Times New Roman" pitchFamily="18" charset="0"/>
          </a:endParaRPr>
        </a:p>
      </dgm:t>
    </dgm:pt>
    <dgm:pt modelId="{5BD29125-8948-41D1-B192-CFF7203D5219}" type="parTrans" cxnId="{63EB7A4E-9042-4A38-98DC-5E03D78EFC81}">
      <dgm:prSet/>
      <dgm:spPr/>
      <dgm:t>
        <a:bodyPr/>
        <a:lstStyle/>
        <a:p>
          <a:endParaRPr lang="es-ES">
            <a:latin typeface="Times New Roman" pitchFamily="18" charset="0"/>
            <a:cs typeface="Times New Roman" pitchFamily="18" charset="0"/>
          </a:endParaRPr>
        </a:p>
      </dgm:t>
    </dgm:pt>
    <dgm:pt modelId="{02BE907B-F092-4179-B7AA-44FB246AD714}" type="sibTrans" cxnId="{63EB7A4E-9042-4A38-98DC-5E03D78EFC81}">
      <dgm:prSet/>
      <dgm:spPr/>
      <dgm:t>
        <a:bodyPr/>
        <a:lstStyle/>
        <a:p>
          <a:endParaRPr lang="es-ES">
            <a:latin typeface="Times New Roman" pitchFamily="18" charset="0"/>
            <a:cs typeface="Times New Roman" pitchFamily="18" charset="0"/>
          </a:endParaRPr>
        </a:p>
      </dgm:t>
    </dgm:pt>
    <dgm:pt modelId="{7F6583F5-1FF1-45DE-BF4F-EBD9BEADE3E9}">
      <dgm:prSet phldrT="[Texto]"/>
      <dgm:spPr/>
      <dgm:t>
        <a:bodyPr/>
        <a:lstStyle/>
        <a:p>
          <a:r>
            <a:rPr lang="es-ES" dirty="0">
              <a:latin typeface="Times New Roman" pitchFamily="18" charset="0"/>
              <a:cs typeface="Times New Roman" pitchFamily="18" charset="0"/>
            </a:rPr>
            <a:t>SEPS</a:t>
          </a:r>
        </a:p>
      </dgm:t>
    </dgm:pt>
    <dgm:pt modelId="{4B519DE6-CDE8-4598-A9AD-864DFFA1D57B}" type="parTrans" cxnId="{12947206-9211-4F6B-B1A4-7BC6ED897894}">
      <dgm:prSet/>
      <dgm:spPr/>
      <dgm:t>
        <a:bodyPr/>
        <a:lstStyle/>
        <a:p>
          <a:endParaRPr lang="es-ES">
            <a:latin typeface="Times New Roman" pitchFamily="18" charset="0"/>
            <a:cs typeface="Times New Roman" pitchFamily="18" charset="0"/>
          </a:endParaRPr>
        </a:p>
      </dgm:t>
    </dgm:pt>
    <dgm:pt modelId="{A798B9AF-0E61-4AA6-A8A7-070CF0ED228D}" type="sibTrans" cxnId="{12947206-9211-4F6B-B1A4-7BC6ED897894}">
      <dgm:prSet/>
      <dgm:spPr/>
      <dgm:t>
        <a:bodyPr/>
        <a:lstStyle/>
        <a:p>
          <a:endParaRPr lang="es-ES">
            <a:latin typeface="Times New Roman" pitchFamily="18" charset="0"/>
            <a:cs typeface="Times New Roman" pitchFamily="18" charset="0"/>
          </a:endParaRPr>
        </a:p>
      </dgm:t>
    </dgm:pt>
    <dgm:pt modelId="{AE2931A7-2F1E-4F02-9AE5-51D22925E165}">
      <dgm:prSet phldrT="[Texto]"/>
      <dgm:spPr/>
      <dgm:t>
        <a:bodyPr/>
        <a:lstStyle/>
        <a:p>
          <a:r>
            <a:rPr lang="es-EC" dirty="0">
              <a:latin typeface="Times New Roman" pitchFamily="18" charset="0"/>
              <a:cs typeface="Times New Roman" pitchFamily="18" charset="0"/>
            </a:rPr>
            <a:t>Organismo encargado de dar las directrices para normar su funcionamiento. </a:t>
          </a:r>
          <a:endParaRPr lang="es-ES" dirty="0">
            <a:latin typeface="Times New Roman" pitchFamily="18" charset="0"/>
            <a:cs typeface="Times New Roman" pitchFamily="18" charset="0"/>
          </a:endParaRPr>
        </a:p>
      </dgm:t>
    </dgm:pt>
    <dgm:pt modelId="{5F2C426E-BC56-4ABF-92FD-411C61AF8D54}" type="parTrans" cxnId="{549102B6-3451-4376-80C9-9F40F6B042AD}">
      <dgm:prSet/>
      <dgm:spPr/>
      <dgm:t>
        <a:bodyPr/>
        <a:lstStyle/>
        <a:p>
          <a:endParaRPr lang="es-ES">
            <a:latin typeface="Times New Roman" pitchFamily="18" charset="0"/>
            <a:cs typeface="Times New Roman" pitchFamily="18" charset="0"/>
          </a:endParaRPr>
        </a:p>
      </dgm:t>
    </dgm:pt>
    <dgm:pt modelId="{388B247D-0995-4614-851B-698D034876E1}" type="sibTrans" cxnId="{549102B6-3451-4376-80C9-9F40F6B042AD}">
      <dgm:prSet/>
      <dgm:spPr/>
      <dgm:t>
        <a:bodyPr/>
        <a:lstStyle/>
        <a:p>
          <a:endParaRPr lang="es-ES">
            <a:latin typeface="Times New Roman" pitchFamily="18" charset="0"/>
            <a:cs typeface="Times New Roman" pitchFamily="18" charset="0"/>
          </a:endParaRPr>
        </a:p>
      </dgm:t>
    </dgm:pt>
    <dgm:pt modelId="{F34F8536-CBA6-456E-A8DC-CA12FC4BAB47}" type="pres">
      <dgm:prSet presAssocID="{32070CD3-35D1-4C8D-A43B-9172B572C73B}" presName="Name0" presStyleCnt="0">
        <dgm:presLayoutVars>
          <dgm:chMax val="5"/>
          <dgm:chPref val="5"/>
          <dgm:dir/>
          <dgm:animLvl val="lvl"/>
        </dgm:presLayoutVars>
      </dgm:prSet>
      <dgm:spPr/>
    </dgm:pt>
    <dgm:pt modelId="{B0F2C6AF-B5D6-4A43-908A-4735B6DF9FE3}" type="pres">
      <dgm:prSet presAssocID="{FA7DAB9C-4EC2-4670-8A05-1860BF86292A}" presName="parentText1" presStyleLbl="node1" presStyleIdx="0" presStyleCnt="3">
        <dgm:presLayoutVars>
          <dgm:chMax/>
          <dgm:chPref val="3"/>
          <dgm:bulletEnabled val="1"/>
        </dgm:presLayoutVars>
      </dgm:prSet>
      <dgm:spPr/>
    </dgm:pt>
    <dgm:pt modelId="{8274869E-7210-4C20-9058-CEE235E12F21}" type="pres">
      <dgm:prSet presAssocID="{FA7DAB9C-4EC2-4670-8A05-1860BF86292A}" presName="childText1" presStyleLbl="solidAlignAcc1" presStyleIdx="0" presStyleCnt="3">
        <dgm:presLayoutVars>
          <dgm:chMax val="0"/>
          <dgm:chPref val="0"/>
          <dgm:bulletEnabled val="1"/>
        </dgm:presLayoutVars>
      </dgm:prSet>
      <dgm:spPr/>
    </dgm:pt>
    <dgm:pt modelId="{99284883-7046-417F-9226-FC9BC3094881}" type="pres">
      <dgm:prSet presAssocID="{FA2AA3E1-4A90-41CD-99F4-AB65F5A28BBF}" presName="parentText2" presStyleLbl="node1" presStyleIdx="1" presStyleCnt="3">
        <dgm:presLayoutVars>
          <dgm:chMax/>
          <dgm:chPref val="3"/>
          <dgm:bulletEnabled val="1"/>
        </dgm:presLayoutVars>
      </dgm:prSet>
      <dgm:spPr/>
    </dgm:pt>
    <dgm:pt modelId="{30DE3036-A897-4D0E-9997-365D9F108662}" type="pres">
      <dgm:prSet presAssocID="{FA2AA3E1-4A90-41CD-99F4-AB65F5A28BBF}" presName="childText2" presStyleLbl="solidAlignAcc1" presStyleIdx="1" presStyleCnt="3">
        <dgm:presLayoutVars>
          <dgm:chMax val="0"/>
          <dgm:chPref val="0"/>
          <dgm:bulletEnabled val="1"/>
        </dgm:presLayoutVars>
      </dgm:prSet>
      <dgm:spPr/>
    </dgm:pt>
    <dgm:pt modelId="{61398332-7B47-466C-8FF6-FB47FC229464}" type="pres">
      <dgm:prSet presAssocID="{7F6583F5-1FF1-45DE-BF4F-EBD9BEADE3E9}" presName="parentText3" presStyleLbl="node1" presStyleIdx="2" presStyleCnt="3">
        <dgm:presLayoutVars>
          <dgm:chMax/>
          <dgm:chPref val="3"/>
          <dgm:bulletEnabled val="1"/>
        </dgm:presLayoutVars>
      </dgm:prSet>
      <dgm:spPr/>
    </dgm:pt>
    <dgm:pt modelId="{50C92329-7382-4989-9E3C-3959632A7529}" type="pres">
      <dgm:prSet presAssocID="{7F6583F5-1FF1-45DE-BF4F-EBD9BEADE3E9}" presName="childText3" presStyleLbl="solidAlignAcc1" presStyleIdx="2" presStyleCnt="3">
        <dgm:presLayoutVars>
          <dgm:chMax val="0"/>
          <dgm:chPref val="0"/>
          <dgm:bulletEnabled val="1"/>
        </dgm:presLayoutVars>
      </dgm:prSet>
      <dgm:spPr/>
    </dgm:pt>
  </dgm:ptLst>
  <dgm:cxnLst>
    <dgm:cxn modelId="{12947206-9211-4F6B-B1A4-7BC6ED897894}" srcId="{32070CD3-35D1-4C8D-A43B-9172B572C73B}" destId="{7F6583F5-1FF1-45DE-BF4F-EBD9BEADE3E9}" srcOrd="2" destOrd="0" parTransId="{4B519DE6-CDE8-4598-A9AD-864DFFA1D57B}" sibTransId="{A798B9AF-0E61-4AA6-A8A7-070CF0ED228D}"/>
    <dgm:cxn modelId="{597FAB38-4925-4B99-AC22-3E38FB702D1D}" type="presOf" srcId="{AE2931A7-2F1E-4F02-9AE5-51D22925E165}" destId="{50C92329-7382-4989-9E3C-3959632A7529}" srcOrd="0" destOrd="0" presId="urn:microsoft.com/office/officeart/2009/3/layout/IncreasingArrowsProcess"/>
    <dgm:cxn modelId="{93C4093B-21C3-4B1F-90C0-5534E8A35891}" type="presOf" srcId="{FA7DAB9C-4EC2-4670-8A05-1860BF86292A}" destId="{B0F2C6AF-B5D6-4A43-908A-4735B6DF9FE3}" srcOrd="0" destOrd="0" presId="urn:microsoft.com/office/officeart/2009/3/layout/IncreasingArrowsProcess"/>
    <dgm:cxn modelId="{84CF313F-1CE7-459D-B188-D9FC6615BB57}" type="presOf" srcId="{FA2AA3E1-4A90-41CD-99F4-AB65F5A28BBF}" destId="{99284883-7046-417F-9226-FC9BC3094881}" srcOrd="0" destOrd="0" presId="urn:microsoft.com/office/officeart/2009/3/layout/IncreasingArrowsProcess"/>
    <dgm:cxn modelId="{4682264E-0FDF-494D-AF5B-EF7CCDF90A8E}" type="presOf" srcId="{32070CD3-35D1-4C8D-A43B-9172B572C73B}" destId="{F34F8536-CBA6-456E-A8DC-CA12FC4BAB47}" srcOrd="0" destOrd="0" presId="urn:microsoft.com/office/officeart/2009/3/layout/IncreasingArrowsProcess"/>
    <dgm:cxn modelId="{63EB7A4E-9042-4A38-98DC-5E03D78EFC81}" srcId="{FA2AA3E1-4A90-41CD-99F4-AB65F5A28BBF}" destId="{87DEB597-17F0-4FAF-9644-885D275FB6DB}" srcOrd="0" destOrd="0" parTransId="{5BD29125-8948-41D1-B192-CFF7203D5219}" sibTransId="{02BE907B-F092-4179-B7AA-44FB246AD714}"/>
    <dgm:cxn modelId="{00493F86-0DE8-4BF9-95C6-A06D766B5862}" type="presOf" srcId="{87DEB597-17F0-4FAF-9644-885D275FB6DB}" destId="{30DE3036-A897-4D0E-9997-365D9F108662}" srcOrd="0" destOrd="0" presId="urn:microsoft.com/office/officeart/2009/3/layout/IncreasingArrowsProcess"/>
    <dgm:cxn modelId="{AB2CE693-0607-4BA9-8CD1-537F155CA2B5}" srcId="{32070CD3-35D1-4C8D-A43B-9172B572C73B}" destId="{FA7DAB9C-4EC2-4670-8A05-1860BF86292A}" srcOrd="0" destOrd="0" parTransId="{3C34D165-3C2A-401A-8063-2BB46A249810}" sibTransId="{DF54E59F-0BED-4C25-A0A4-60AC60E644DA}"/>
    <dgm:cxn modelId="{DAA0C89D-CFF7-4427-AAF5-9EEEA0A76130}" srcId="{FA7DAB9C-4EC2-4670-8A05-1860BF86292A}" destId="{92497D1A-7AAE-43B8-B020-7D60CFE4B65F}" srcOrd="0" destOrd="0" parTransId="{B1F5E18E-6F47-4DC4-843D-3FE3D3733BEA}" sibTransId="{433289B1-AE84-49DE-A01C-FB0A0CEF8A4B}"/>
    <dgm:cxn modelId="{6B12C8A2-2A00-4A67-B306-CD59F847E27E}" srcId="{32070CD3-35D1-4C8D-A43B-9172B572C73B}" destId="{FA2AA3E1-4A90-41CD-99F4-AB65F5A28BBF}" srcOrd="1" destOrd="0" parTransId="{6CA61964-F72F-491F-AFB1-D42A8B9541D5}" sibTransId="{67760D6F-8D22-44C5-91E5-715D6FC65041}"/>
    <dgm:cxn modelId="{549102B6-3451-4376-80C9-9F40F6B042AD}" srcId="{7F6583F5-1FF1-45DE-BF4F-EBD9BEADE3E9}" destId="{AE2931A7-2F1E-4F02-9AE5-51D22925E165}" srcOrd="0" destOrd="0" parTransId="{5F2C426E-BC56-4ABF-92FD-411C61AF8D54}" sibTransId="{388B247D-0995-4614-851B-698D034876E1}"/>
    <dgm:cxn modelId="{3E91CDC4-5FF4-4D0B-B38B-4024FA6D6432}" type="presOf" srcId="{7F6583F5-1FF1-45DE-BF4F-EBD9BEADE3E9}" destId="{61398332-7B47-466C-8FF6-FB47FC229464}" srcOrd="0" destOrd="0" presId="urn:microsoft.com/office/officeart/2009/3/layout/IncreasingArrowsProcess"/>
    <dgm:cxn modelId="{F596CBEE-F6F7-4443-9D2A-2F77B390425B}" type="presOf" srcId="{92497D1A-7AAE-43B8-B020-7D60CFE4B65F}" destId="{8274869E-7210-4C20-9058-CEE235E12F21}" srcOrd="0" destOrd="0" presId="urn:microsoft.com/office/officeart/2009/3/layout/IncreasingArrowsProcess"/>
    <dgm:cxn modelId="{7F62512C-A7DD-4265-91F6-636AB7A9E416}" type="presParOf" srcId="{F34F8536-CBA6-456E-A8DC-CA12FC4BAB47}" destId="{B0F2C6AF-B5D6-4A43-908A-4735B6DF9FE3}" srcOrd="0" destOrd="0" presId="urn:microsoft.com/office/officeart/2009/3/layout/IncreasingArrowsProcess"/>
    <dgm:cxn modelId="{E41BFDB2-D2EF-4CC2-A445-7112FD960A70}" type="presParOf" srcId="{F34F8536-CBA6-456E-A8DC-CA12FC4BAB47}" destId="{8274869E-7210-4C20-9058-CEE235E12F21}" srcOrd="1" destOrd="0" presId="urn:microsoft.com/office/officeart/2009/3/layout/IncreasingArrowsProcess"/>
    <dgm:cxn modelId="{A514B86A-B62F-4883-BD0D-5A0E1CDE15FC}" type="presParOf" srcId="{F34F8536-CBA6-456E-A8DC-CA12FC4BAB47}" destId="{99284883-7046-417F-9226-FC9BC3094881}" srcOrd="2" destOrd="0" presId="urn:microsoft.com/office/officeart/2009/3/layout/IncreasingArrowsProcess"/>
    <dgm:cxn modelId="{CC8597C4-EA9D-465D-A40E-83C11BE6C140}" type="presParOf" srcId="{F34F8536-CBA6-456E-A8DC-CA12FC4BAB47}" destId="{30DE3036-A897-4D0E-9997-365D9F108662}" srcOrd="3" destOrd="0" presId="urn:microsoft.com/office/officeart/2009/3/layout/IncreasingArrowsProcess"/>
    <dgm:cxn modelId="{CABA9A5D-09CC-491F-B398-585C4354E948}" type="presParOf" srcId="{F34F8536-CBA6-456E-A8DC-CA12FC4BAB47}" destId="{61398332-7B47-466C-8FF6-FB47FC229464}" srcOrd="4" destOrd="0" presId="urn:microsoft.com/office/officeart/2009/3/layout/IncreasingArrowsProcess"/>
    <dgm:cxn modelId="{652BC9BF-3761-4F41-B9E7-5D15B6F04346}" type="presParOf" srcId="{F34F8536-CBA6-456E-A8DC-CA12FC4BAB47}" destId="{50C92329-7382-4989-9E3C-3959632A7529}" srcOrd="5" destOrd="0" presId="urn:microsoft.com/office/officeart/2009/3/layout/IncreasingArrows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45139C-245E-4EB4-8CBB-DFEFA88E9D14}"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s-ES"/>
        </a:p>
      </dgm:t>
    </dgm:pt>
    <dgm:pt modelId="{4F583599-76C4-4ED0-A1CD-299D512E4B21}">
      <dgm:prSet phldrT="[Texto]" custT="1"/>
      <dgm:spPr/>
      <dgm:t>
        <a:bodyPr/>
        <a:lstStyle/>
        <a:p>
          <a:r>
            <a:rPr lang="es-EC" sz="1800" dirty="0">
              <a:latin typeface="Times New Roman" pitchFamily="18" charset="0"/>
              <a:cs typeface="Times New Roman" pitchFamily="18" charset="0"/>
            </a:rPr>
            <a:t>El artículo 449 del COMYF establece que “Las cooperativas de ahorro y crédito deberán mantener índices de solvencia y prudencia financiera que permitan cumplir sus obligaciones y mantener sus actividades de acuerdo con las regulaciones que se dicten para el efecto, considerando las particularidades de los segmentos de las cooperativas de ahorro y crédito” (Asamblea Nacional, 2014, pág. 142)</a:t>
          </a:r>
          <a:endParaRPr lang="es-ES" sz="1800" dirty="0">
            <a:latin typeface="Times New Roman" pitchFamily="18" charset="0"/>
            <a:cs typeface="Times New Roman" pitchFamily="18" charset="0"/>
          </a:endParaRPr>
        </a:p>
      </dgm:t>
    </dgm:pt>
    <dgm:pt modelId="{CE1E38C3-BEA9-4A85-957D-CD79C19BAAE1}" type="parTrans" cxnId="{7016AF44-A959-44B6-A098-6A91FF734186}">
      <dgm:prSet/>
      <dgm:spPr/>
      <dgm:t>
        <a:bodyPr/>
        <a:lstStyle/>
        <a:p>
          <a:endParaRPr lang="es-ES">
            <a:latin typeface="Times New Roman" pitchFamily="18" charset="0"/>
            <a:cs typeface="Times New Roman" pitchFamily="18" charset="0"/>
          </a:endParaRPr>
        </a:p>
      </dgm:t>
    </dgm:pt>
    <dgm:pt modelId="{7B325597-7044-49E3-B28F-7AE22B81500E}" type="sibTrans" cxnId="{7016AF44-A959-44B6-A098-6A91FF734186}">
      <dgm:prSet/>
      <dgm:spPr/>
      <dgm:t>
        <a:bodyPr/>
        <a:lstStyle/>
        <a:p>
          <a:endParaRPr lang="es-ES">
            <a:latin typeface="Times New Roman" pitchFamily="18" charset="0"/>
            <a:cs typeface="Times New Roman" pitchFamily="18" charset="0"/>
          </a:endParaRPr>
        </a:p>
      </dgm:t>
    </dgm:pt>
    <dgm:pt modelId="{62A717CE-2C26-4229-8C0A-56929A928D8B}" type="pres">
      <dgm:prSet presAssocID="{4245139C-245E-4EB4-8CBB-DFEFA88E9D14}" presName="Name0" presStyleCnt="0">
        <dgm:presLayoutVars>
          <dgm:chMax/>
          <dgm:chPref/>
          <dgm:dir/>
        </dgm:presLayoutVars>
      </dgm:prSet>
      <dgm:spPr/>
    </dgm:pt>
    <dgm:pt modelId="{F1CD445C-1389-4722-AF8E-8CE491A317BD}" type="pres">
      <dgm:prSet presAssocID="{4F583599-76C4-4ED0-A1CD-299D512E4B21}" presName="parenttextcomposite" presStyleCnt="0"/>
      <dgm:spPr/>
    </dgm:pt>
    <dgm:pt modelId="{0C074F7F-CBA3-4226-A836-D5405532A187}" type="pres">
      <dgm:prSet presAssocID="{4F583599-76C4-4ED0-A1CD-299D512E4B21}" presName="parenttext" presStyleLbl="revTx" presStyleIdx="0" presStyleCnt="1" custScaleY="741622">
        <dgm:presLayoutVars>
          <dgm:chMax/>
          <dgm:chPref val="2"/>
          <dgm:bulletEnabled val="1"/>
        </dgm:presLayoutVars>
      </dgm:prSet>
      <dgm:spPr/>
    </dgm:pt>
    <dgm:pt modelId="{5FD28B41-4014-48D8-A689-FBF4004C8763}" type="pres">
      <dgm:prSet presAssocID="{4F583599-76C4-4ED0-A1CD-299D512E4B21}" presName="parallelogramComposite" presStyleCnt="0"/>
      <dgm:spPr/>
    </dgm:pt>
    <dgm:pt modelId="{AD781183-ECCF-4234-BFB8-5B6E1535DF4C}" type="pres">
      <dgm:prSet presAssocID="{4F583599-76C4-4ED0-A1CD-299D512E4B21}" presName="parallelogram1" presStyleLbl="alignNode1" presStyleIdx="0" presStyleCnt="7"/>
      <dgm:spPr/>
    </dgm:pt>
    <dgm:pt modelId="{A399D2D1-801A-4DD7-924B-73B4E01E421D}" type="pres">
      <dgm:prSet presAssocID="{4F583599-76C4-4ED0-A1CD-299D512E4B21}" presName="parallelogram2" presStyleLbl="alignNode1" presStyleIdx="1" presStyleCnt="7"/>
      <dgm:spPr/>
    </dgm:pt>
    <dgm:pt modelId="{94205C56-28FD-46D7-8951-AE4A34BC17A0}" type="pres">
      <dgm:prSet presAssocID="{4F583599-76C4-4ED0-A1CD-299D512E4B21}" presName="parallelogram3" presStyleLbl="alignNode1" presStyleIdx="2" presStyleCnt="7"/>
      <dgm:spPr/>
    </dgm:pt>
    <dgm:pt modelId="{58D4D4FC-C127-40AB-B65C-47E8363A62CC}" type="pres">
      <dgm:prSet presAssocID="{4F583599-76C4-4ED0-A1CD-299D512E4B21}" presName="parallelogram4" presStyleLbl="alignNode1" presStyleIdx="3" presStyleCnt="7"/>
      <dgm:spPr/>
    </dgm:pt>
    <dgm:pt modelId="{62D85EBC-BEDD-42BA-894C-9DD392747F6E}" type="pres">
      <dgm:prSet presAssocID="{4F583599-76C4-4ED0-A1CD-299D512E4B21}" presName="parallelogram5" presStyleLbl="alignNode1" presStyleIdx="4" presStyleCnt="7"/>
      <dgm:spPr/>
    </dgm:pt>
    <dgm:pt modelId="{0D70D265-C364-4EF8-9469-96E6F10BCBC8}" type="pres">
      <dgm:prSet presAssocID="{4F583599-76C4-4ED0-A1CD-299D512E4B21}" presName="parallelogram6" presStyleLbl="alignNode1" presStyleIdx="5" presStyleCnt="7"/>
      <dgm:spPr/>
    </dgm:pt>
    <dgm:pt modelId="{CFF257A7-CAA9-4C2E-A2DE-68C62D4D80CC}" type="pres">
      <dgm:prSet presAssocID="{4F583599-76C4-4ED0-A1CD-299D512E4B21}" presName="parallelogram7" presStyleLbl="alignNode1" presStyleIdx="6" presStyleCnt="7"/>
      <dgm:spPr/>
    </dgm:pt>
  </dgm:ptLst>
  <dgm:cxnLst>
    <dgm:cxn modelId="{01F4B501-2C49-4537-B1B5-C3DA81457498}" type="presOf" srcId="{4F583599-76C4-4ED0-A1CD-299D512E4B21}" destId="{0C074F7F-CBA3-4226-A836-D5405532A187}" srcOrd="0" destOrd="0" presId="urn:microsoft.com/office/officeart/2008/layout/VerticalAccentList"/>
    <dgm:cxn modelId="{7016AF44-A959-44B6-A098-6A91FF734186}" srcId="{4245139C-245E-4EB4-8CBB-DFEFA88E9D14}" destId="{4F583599-76C4-4ED0-A1CD-299D512E4B21}" srcOrd="0" destOrd="0" parTransId="{CE1E38C3-BEA9-4A85-957D-CD79C19BAAE1}" sibTransId="{7B325597-7044-49E3-B28F-7AE22B81500E}"/>
    <dgm:cxn modelId="{CB27A48A-DB15-483B-9800-88B1FB5E658E}" type="presOf" srcId="{4245139C-245E-4EB4-8CBB-DFEFA88E9D14}" destId="{62A717CE-2C26-4229-8C0A-56929A928D8B}" srcOrd="0" destOrd="0" presId="urn:microsoft.com/office/officeart/2008/layout/VerticalAccentList"/>
    <dgm:cxn modelId="{B1BF253B-F07C-4AD6-B037-7B5D503F2400}" type="presParOf" srcId="{62A717CE-2C26-4229-8C0A-56929A928D8B}" destId="{F1CD445C-1389-4722-AF8E-8CE491A317BD}" srcOrd="0" destOrd="0" presId="urn:microsoft.com/office/officeart/2008/layout/VerticalAccentList"/>
    <dgm:cxn modelId="{C98B073A-E90E-4B71-B863-2C7F9AAACC52}" type="presParOf" srcId="{F1CD445C-1389-4722-AF8E-8CE491A317BD}" destId="{0C074F7F-CBA3-4226-A836-D5405532A187}" srcOrd="0" destOrd="0" presId="urn:microsoft.com/office/officeart/2008/layout/VerticalAccentList"/>
    <dgm:cxn modelId="{5CB9CB4C-9425-423B-95E1-86493183D2FD}" type="presParOf" srcId="{62A717CE-2C26-4229-8C0A-56929A928D8B}" destId="{5FD28B41-4014-48D8-A689-FBF4004C8763}" srcOrd="1" destOrd="0" presId="urn:microsoft.com/office/officeart/2008/layout/VerticalAccentList"/>
    <dgm:cxn modelId="{3AD31C68-6B9F-4926-B4C1-B21F719B1167}" type="presParOf" srcId="{5FD28B41-4014-48D8-A689-FBF4004C8763}" destId="{AD781183-ECCF-4234-BFB8-5B6E1535DF4C}" srcOrd="0" destOrd="0" presId="urn:microsoft.com/office/officeart/2008/layout/VerticalAccentList"/>
    <dgm:cxn modelId="{23EFA037-DC41-48F8-B038-DB94B2DEAEFF}" type="presParOf" srcId="{5FD28B41-4014-48D8-A689-FBF4004C8763}" destId="{A399D2D1-801A-4DD7-924B-73B4E01E421D}" srcOrd="1" destOrd="0" presId="urn:microsoft.com/office/officeart/2008/layout/VerticalAccentList"/>
    <dgm:cxn modelId="{F013947B-6C4E-4D58-AF69-ECFB1CE4C7BA}" type="presParOf" srcId="{5FD28B41-4014-48D8-A689-FBF4004C8763}" destId="{94205C56-28FD-46D7-8951-AE4A34BC17A0}" srcOrd="2" destOrd="0" presId="urn:microsoft.com/office/officeart/2008/layout/VerticalAccentList"/>
    <dgm:cxn modelId="{D4592B82-CD5E-489D-A62D-CDC48A74506A}" type="presParOf" srcId="{5FD28B41-4014-48D8-A689-FBF4004C8763}" destId="{58D4D4FC-C127-40AB-B65C-47E8363A62CC}" srcOrd="3" destOrd="0" presId="urn:microsoft.com/office/officeart/2008/layout/VerticalAccentList"/>
    <dgm:cxn modelId="{91C1D367-1C3B-4016-8492-19248F95C422}" type="presParOf" srcId="{5FD28B41-4014-48D8-A689-FBF4004C8763}" destId="{62D85EBC-BEDD-42BA-894C-9DD392747F6E}" srcOrd="4" destOrd="0" presId="urn:microsoft.com/office/officeart/2008/layout/VerticalAccentList"/>
    <dgm:cxn modelId="{52D17FF1-4D6C-4015-AA5B-9CAEAA7F0C8A}" type="presParOf" srcId="{5FD28B41-4014-48D8-A689-FBF4004C8763}" destId="{0D70D265-C364-4EF8-9469-96E6F10BCBC8}" srcOrd="5" destOrd="0" presId="urn:microsoft.com/office/officeart/2008/layout/VerticalAccentList"/>
    <dgm:cxn modelId="{DC56551F-3B21-4EB1-892E-47153CC35D0E}" type="presParOf" srcId="{5FD28B41-4014-48D8-A689-FBF4004C8763}" destId="{CFF257A7-CAA9-4C2E-A2DE-68C62D4D80CC}" srcOrd="6" destOrd="0" presId="urn:microsoft.com/office/officeart/2008/layout/Vertical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B2E0D1-BB07-4CB4-829F-EF27ADF5F716}" type="doc">
      <dgm:prSet loTypeId="urn:microsoft.com/office/officeart/2005/8/layout/lProcess2" loCatId="list" qsTypeId="urn:microsoft.com/office/officeart/2005/8/quickstyle/simple3" qsCatId="simple" csTypeId="urn:microsoft.com/office/officeart/2005/8/colors/colorful5" csCatId="colorful" phldr="1"/>
      <dgm:spPr/>
      <dgm:t>
        <a:bodyPr/>
        <a:lstStyle/>
        <a:p>
          <a:endParaRPr lang="es-EC"/>
        </a:p>
      </dgm:t>
    </dgm:pt>
    <dgm:pt modelId="{BB3CFF04-093D-4736-86E0-DF87BE062623}">
      <dgm:prSet phldrT="[Texto]" custT="1"/>
      <dgm:spPr/>
      <dgm:t>
        <a:bodyPr/>
        <a:lstStyle/>
        <a:p>
          <a:r>
            <a:rPr lang="es-EC" sz="2400" dirty="0">
              <a:latin typeface="Times New Roman" pitchFamily="18" charset="0"/>
              <a:cs typeface="Times New Roman" pitchFamily="18" charset="0"/>
            </a:rPr>
            <a:t>TEORÍA DEL VALOR INTRÌNSECO DEL COOPERATIVISMO</a:t>
          </a:r>
        </a:p>
      </dgm:t>
    </dgm:pt>
    <dgm:pt modelId="{2460DEB5-B647-4C0C-8214-8EA77FC3552F}" type="parTrans" cxnId="{DCC92B28-45FF-45AE-B5C3-E08672B1030D}">
      <dgm:prSet/>
      <dgm:spPr/>
      <dgm:t>
        <a:bodyPr/>
        <a:lstStyle/>
        <a:p>
          <a:endParaRPr lang="es-EC">
            <a:latin typeface="Times New Roman" pitchFamily="18" charset="0"/>
            <a:cs typeface="Times New Roman" pitchFamily="18" charset="0"/>
          </a:endParaRPr>
        </a:p>
      </dgm:t>
    </dgm:pt>
    <dgm:pt modelId="{177878B4-FF69-42FB-BB2C-17CBCCE0B408}" type="sibTrans" cxnId="{DCC92B28-45FF-45AE-B5C3-E08672B1030D}">
      <dgm:prSet/>
      <dgm:spPr/>
      <dgm:t>
        <a:bodyPr/>
        <a:lstStyle/>
        <a:p>
          <a:endParaRPr lang="es-EC">
            <a:latin typeface="Times New Roman" pitchFamily="18" charset="0"/>
            <a:cs typeface="Times New Roman" pitchFamily="18" charset="0"/>
          </a:endParaRPr>
        </a:p>
      </dgm:t>
    </dgm:pt>
    <dgm:pt modelId="{FF4CE9F7-5CE4-4CA6-9C60-B86C5C24D4C8}">
      <dgm:prSet phldrT="[Texto]"/>
      <dgm:spPr/>
      <dgm:t>
        <a:bodyPr/>
        <a:lstStyle/>
        <a:p>
          <a:pPr algn="l"/>
          <a:r>
            <a:rPr lang="es-EC" dirty="0">
              <a:latin typeface="Times New Roman" pitchFamily="18" charset="0"/>
              <a:cs typeface="Times New Roman" pitchFamily="18" charset="0"/>
            </a:rPr>
            <a:t>Marx «Nosotros reconocemos el movimiento cooperativo como una de las fuerzas trasformadoras de la sociedad actual»</a:t>
          </a:r>
        </a:p>
      </dgm:t>
    </dgm:pt>
    <dgm:pt modelId="{A4B22175-D593-4CF0-9555-82003BD62DB0}" type="parTrans" cxnId="{1DA67D85-EB48-4A1D-AA4E-91A04BEC1A06}">
      <dgm:prSet/>
      <dgm:spPr/>
      <dgm:t>
        <a:bodyPr/>
        <a:lstStyle/>
        <a:p>
          <a:endParaRPr lang="es-EC">
            <a:latin typeface="Times New Roman" pitchFamily="18" charset="0"/>
            <a:cs typeface="Times New Roman" pitchFamily="18" charset="0"/>
          </a:endParaRPr>
        </a:p>
      </dgm:t>
    </dgm:pt>
    <dgm:pt modelId="{C1EC5252-DE10-4CA8-A6E9-BDD399D9B5B8}" type="sibTrans" cxnId="{1DA67D85-EB48-4A1D-AA4E-91A04BEC1A06}">
      <dgm:prSet/>
      <dgm:spPr/>
      <dgm:t>
        <a:bodyPr/>
        <a:lstStyle/>
        <a:p>
          <a:endParaRPr lang="es-EC">
            <a:latin typeface="Times New Roman" pitchFamily="18" charset="0"/>
            <a:cs typeface="Times New Roman" pitchFamily="18" charset="0"/>
          </a:endParaRPr>
        </a:p>
      </dgm:t>
    </dgm:pt>
    <dgm:pt modelId="{251F39A7-E269-476A-9A33-F4C211999491}">
      <dgm:prSet phldrT="[Texto]"/>
      <dgm:spPr/>
      <dgm:t>
        <a:bodyPr/>
        <a:lstStyle/>
        <a:p>
          <a:r>
            <a:rPr lang="es-EC" dirty="0">
              <a:latin typeface="Times New Roman" pitchFamily="18" charset="0"/>
              <a:cs typeface="Times New Roman" pitchFamily="18" charset="0"/>
            </a:rPr>
            <a:t>La forma para cambiar la sociedad es la ayuda mutua que los seres humanos desde épocas pasadas la han practicado. </a:t>
          </a:r>
        </a:p>
      </dgm:t>
    </dgm:pt>
    <dgm:pt modelId="{EF12C2AC-62B9-40F9-9CD4-27E5C4621068}" type="parTrans" cxnId="{0D819672-80B2-4E3F-AC59-69366A8132BF}">
      <dgm:prSet/>
      <dgm:spPr/>
      <dgm:t>
        <a:bodyPr/>
        <a:lstStyle/>
        <a:p>
          <a:endParaRPr lang="es-EC">
            <a:latin typeface="Times New Roman" pitchFamily="18" charset="0"/>
            <a:cs typeface="Times New Roman" pitchFamily="18" charset="0"/>
          </a:endParaRPr>
        </a:p>
      </dgm:t>
    </dgm:pt>
    <dgm:pt modelId="{CE31069B-608E-46EA-A1BE-636D54D2443D}" type="sibTrans" cxnId="{0D819672-80B2-4E3F-AC59-69366A8132BF}">
      <dgm:prSet/>
      <dgm:spPr/>
      <dgm:t>
        <a:bodyPr/>
        <a:lstStyle/>
        <a:p>
          <a:endParaRPr lang="es-EC">
            <a:latin typeface="Times New Roman" pitchFamily="18" charset="0"/>
            <a:cs typeface="Times New Roman" pitchFamily="18" charset="0"/>
          </a:endParaRPr>
        </a:p>
      </dgm:t>
    </dgm:pt>
    <dgm:pt modelId="{4F7BE7F7-5552-4DE6-AEBC-9358D873E4B8}">
      <dgm:prSet phldrT="[Texto]" custT="1"/>
      <dgm:spPr/>
      <dgm:t>
        <a:bodyPr/>
        <a:lstStyle/>
        <a:p>
          <a:r>
            <a:rPr lang="es-EC" sz="2400" dirty="0">
              <a:latin typeface="Times New Roman" pitchFamily="18" charset="0"/>
              <a:cs typeface="Times New Roman" pitchFamily="18" charset="0"/>
            </a:rPr>
            <a:t>TEORÍA DEL RIESGO Y LA INCERTIDUMBRE</a:t>
          </a:r>
        </a:p>
      </dgm:t>
    </dgm:pt>
    <dgm:pt modelId="{8F12DA04-FF8F-4486-8AF4-62A6D329153E}" type="parTrans" cxnId="{912E0EBF-A3DF-4516-8B22-62E5B30DD9DC}">
      <dgm:prSet/>
      <dgm:spPr/>
      <dgm:t>
        <a:bodyPr/>
        <a:lstStyle/>
        <a:p>
          <a:endParaRPr lang="es-EC">
            <a:latin typeface="Times New Roman" pitchFamily="18" charset="0"/>
            <a:cs typeface="Times New Roman" pitchFamily="18" charset="0"/>
          </a:endParaRPr>
        </a:p>
      </dgm:t>
    </dgm:pt>
    <dgm:pt modelId="{C20E5B28-E4E8-4707-A59A-6991CAA0E731}" type="sibTrans" cxnId="{912E0EBF-A3DF-4516-8B22-62E5B30DD9DC}">
      <dgm:prSet/>
      <dgm:spPr/>
      <dgm:t>
        <a:bodyPr/>
        <a:lstStyle/>
        <a:p>
          <a:endParaRPr lang="es-EC">
            <a:latin typeface="Times New Roman" pitchFamily="18" charset="0"/>
            <a:cs typeface="Times New Roman" pitchFamily="18" charset="0"/>
          </a:endParaRPr>
        </a:p>
      </dgm:t>
    </dgm:pt>
    <dgm:pt modelId="{CC3E236A-9406-4B9A-82E0-63B498388330}">
      <dgm:prSet phldrT="[Texto]"/>
      <dgm:spPr/>
      <dgm:t>
        <a:bodyPr/>
        <a:lstStyle/>
        <a:p>
          <a:r>
            <a:rPr lang="es-EC" dirty="0">
              <a:latin typeface="Times New Roman" pitchFamily="18" charset="0"/>
              <a:cs typeface="Times New Roman" pitchFamily="18" charset="0"/>
            </a:rPr>
            <a:t>El estudio inicial del riesgo  siglo XVI con </a:t>
          </a:r>
          <a:r>
            <a:rPr lang="es-EC" dirty="0" err="1">
              <a:latin typeface="Times New Roman" pitchFamily="18" charset="0"/>
              <a:cs typeface="Times New Roman" pitchFamily="18" charset="0"/>
            </a:rPr>
            <a:t>Girolamo</a:t>
          </a:r>
          <a:r>
            <a:rPr lang="es-EC" dirty="0">
              <a:latin typeface="Times New Roman" pitchFamily="18" charset="0"/>
              <a:cs typeface="Times New Roman" pitchFamily="18" charset="0"/>
            </a:rPr>
            <a:t> </a:t>
          </a:r>
          <a:r>
            <a:rPr lang="es-EC" dirty="0" err="1">
              <a:latin typeface="Times New Roman" pitchFamily="18" charset="0"/>
              <a:cs typeface="Times New Roman" pitchFamily="18" charset="0"/>
            </a:rPr>
            <a:t>Cardano</a:t>
          </a:r>
          <a:r>
            <a:rPr lang="es-EC" dirty="0">
              <a:latin typeface="Times New Roman" pitchFamily="18" charset="0"/>
              <a:cs typeface="Times New Roman" pitchFamily="18" charset="0"/>
            </a:rPr>
            <a:t>.</a:t>
          </a:r>
        </a:p>
      </dgm:t>
    </dgm:pt>
    <dgm:pt modelId="{1D08A9DD-C813-4F07-9D3B-6464005DE7CC}" type="parTrans" cxnId="{99503D85-1DAB-4FD2-8795-CC6C6EA2B3B1}">
      <dgm:prSet/>
      <dgm:spPr/>
      <dgm:t>
        <a:bodyPr/>
        <a:lstStyle/>
        <a:p>
          <a:endParaRPr lang="es-EC">
            <a:latin typeface="Times New Roman" pitchFamily="18" charset="0"/>
            <a:cs typeface="Times New Roman" pitchFamily="18" charset="0"/>
          </a:endParaRPr>
        </a:p>
      </dgm:t>
    </dgm:pt>
    <dgm:pt modelId="{D31EA95A-EF90-4824-852B-C9D0538243D1}" type="sibTrans" cxnId="{99503D85-1DAB-4FD2-8795-CC6C6EA2B3B1}">
      <dgm:prSet/>
      <dgm:spPr/>
      <dgm:t>
        <a:bodyPr/>
        <a:lstStyle/>
        <a:p>
          <a:endParaRPr lang="es-EC">
            <a:latin typeface="Times New Roman" pitchFamily="18" charset="0"/>
            <a:cs typeface="Times New Roman" pitchFamily="18" charset="0"/>
          </a:endParaRPr>
        </a:p>
      </dgm:t>
    </dgm:pt>
    <dgm:pt modelId="{84632FC3-757E-43B9-B301-B2FCA8D5DB92}">
      <dgm:prSet phldrT="[Texto]"/>
      <dgm:spPr/>
      <dgm:t>
        <a:bodyPr/>
        <a:lstStyle/>
        <a:p>
          <a:r>
            <a:rPr lang="es-EC" dirty="0">
              <a:latin typeface="Times New Roman" pitchFamily="18" charset="0"/>
              <a:cs typeface="Times New Roman" pitchFamily="18" charset="0"/>
            </a:rPr>
            <a:t>surge de la oferta y demanda que existe sumándole los riesgos expuestos  y situaciones desconocidas que se entienden como incertidumbre.</a:t>
          </a:r>
        </a:p>
      </dgm:t>
    </dgm:pt>
    <dgm:pt modelId="{AF918B35-E06C-4EB3-84A3-F46465AFEBEE}" type="parTrans" cxnId="{DB2DF24A-8CB0-425A-BF69-4D652E35EBD0}">
      <dgm:prSet/>
      <dgm:spPr/>
      <dgm:t>
        <a:bodyPr/>
        <a:lstStyle/>
        <a:p>
          <a:endParaRPr lang="es-EC">
            <a:latin typeface="Times New Roman" pitchFamily="18" charset="0"/>
            <a:cs typeface="Times New Roman" pitchFamily="18" charset="0"/>
          </a:endParaRPr>
        </a:p>
      </dgm:t>
    </dgm:pt>
    <dgm:pt modelId="{83E878B6-9B02-43C7-AC44-B9CE645B7666}" type="sibTrans" cxnId="{DB2DF24A-8CB0-425A-BF69-4D652E35EBD0}">
      <dgm:prSet/>
      <dgm:spPr/>
      <dgm:t>
        <a:bodyPr/>
        <a:lstStyle/>
        <a:p>
          <a:endParaRPr lang="es-EC">
            <a:latin typeface="Times New Roman" pitchFamily="18" charset="0"/>
            <a:cs typeface="Times New Roman" pitchFamily="18" charset="0"/>
          </a:endParaRPr>
        </a:p>
      </dgm:t>
    </dgm:pt>
    <dgm:pt modelId="{9A020BD7-4FF3-4715-A254-6EEC05C04157}" type="pres">
      <dgm:prSet presAssocID="{85B2E0D1-BB07-4CB4-829F-EF27ADF5F716}" presName="theList" presStyleCnt="0">
        <dgm:presLayoutVars>
          <dgm:dir/>
          <dgm:animLvl val="lvl"/>
          <dgm:resizeHandles val="exact"/>
        </dgm:presLayoutVars>
      </dgm:prSet>
      <dgm:spPr/>
    </dgm:pt>
    <dgm:pt modelId="{73A93AF4-297D-40E3-AA64-8AEC25CEC2EB}" type="pres">
      <dgm:prSet presAssocID="{BB3CFF04-093D-4736-86E0-DF87BE062623}" presName="compNode" presStyleCnt="0"/>
      <dgm:spPr/>
    </dgm:pt>
    <dgm:pt modelId="{F21E21FE-0251-4A51-9A44-7C000987E992}" type="pres">
      <dgm:prSet presAssocID="{BB3CFF04-093D-4736-86E0-DF87BE062623}" presName="aNode" presStyleLbl="bgShp" presStyleIdx="0" presStyleCnt="2"/>
      <dgm:spPr/>
    </dgm:pt>
    <dgm:pt modelId="{0D663F60-9EE4-42B0-BE32-F191606313D8}" type="pres">
      <dgm:prSet presAssocID="{BB3CFF04-093D-4736-86E0-DF87BE062623}" presName="textNode" presStyleLbl="bgShp" presStyleIdx="0" presStyleCnt="2"/>
      <dgm:spPr/>
    </dgm:pt>
    <dgm:pt modelId="{BA8DAB07-38D7-4775-A63E-862F114DCE40}" type="pres">
      <dgm:prSet presAssocID="{BB3CFF04-093D-4736-86E0-DF87BE062623}" presName="compChildNode" presStyleCnt="0"/>
      <dgm:spPr/>
    </dgm:pt>
    <dgm:pt modelId="{1C5D21B3-CBAB-4B59-8B80-B1780D2C8288}" type="pres">
      <dgm:prSet presAssocID="{BB3CFF04-093D-4736-86E0-DF87BE062623}" presName="theInnerList" presStyleCnt="0"/>
      <dgm:spPr/>
    </dgm:pt>
    <dgm:pt modelId="{E836FF16-6262-4C91-AF80-BA399CEDA2D8}" type="pres">
      <dgm:prSet presAssocID="{FF4CE9F7-5CE4-4CA6-9C60-B86C5C24D4C8}" presName="childNode" presStyleLbl="node1" presStyleIdx="0" presStyleCnt="4" custScaleX="103156" custScaleY="79865">
        <dgm:presLayoutVars>
          <dgm:bulletEnabled val="1"/>
        </dgm:presLayoutVars>
      </dgm:prSet>
      <dgm:spPr/>
    </dgm:pt>
    <dgm:pt modelId="{055A34EB-13A6-4F68-B1D5-278C47B5D6A3}" type="pres">
      <dgm:prSet presAssocID="{FF4CE9F7-5CE4-4CA6-9C60-B86C5C24D4C8}" presName="aSpace2" presStyleCnt="0"/>
      <dgm:spPr/>
    </dgm:pt>
    <dgm:pt modelId="{899882DA-28BA-47BC-937B-DB15D04FAFAB}" type="pres">
      <dgm:prSet presAssocID="{251F39A7-E269-476A-9A33-F4C211999491}" presName="childNode" presStyleLbl="node1" presStyleIdx="1" presStyleCnt="4">
        <dgm:presLayoutVars>
          <dgm:bulletEnabled val="1"/>
        </dgm:presLayoutVars>
      </dgm:prSet>
      <dgm:spPr/>
    </dgm:pt>
    <dgm:pt modelId="{D38FAA79-2C9F-4BFA-8AB3-95064C4C9FE1}" type="pres">
      <dgm:prSet presAssocID="{BB3CFF04-093D-4736-86E0-DF87BE062623}" presName="aSpace" presStyleCnt="0"/>
      <dgm:spPr/>
    </dgm:pt>
    <dgm:pt modelId="{C765186D-8B5E-471A-B6FA-ED23FA758A56}" type="pres">
      <dgm:prSet presAssocID="{4F7BE7F7-5552-4DE6-AEBC-9358D873E4B8}" presName="compNode" presStyleCnt="0"/>
      <dgm:spPr/>
    </dgm:pt>
    <dgm:pt modelId="{FC545DF4-02E3-45B4-A7B9-CEBD2A700D1B}" type="pres">
      <dgm:prSet presAssocID="{4F7BE7F7-5552-4DE6-AEBC-9358D873E4B8}" presName="aNode" presStyleLbl="bgShp" presStyleIdx="1" presStyleCnt="2"/>
      <dgm:spPr/>
    </dgm:pt>
    <dgm:pt modelId="{48504818-030C-4F19-8C0C-8395DFA29812}" type="pres">
      <dgm:prSet presAssocID="{4F7BE7F7-5552-4DE6-AEBC-9358D873E4B8}" presName="textNode" presStyleLbl="bgShp" presStyleIdx="1" presStyleCnt="2"/>
      <dgm:spPr/>
    </dgm:pt>
    <dgm:pt modelId="{DC776105-0F37-47E6-B763-63FB29BEAB2B}" type="pres">
      <dgm:prSet presAssocID="{4F7BE7F7-5552-4DE6-AEBC-9358D873E4B8}" presName="compChildNode" presStyleCnt="0"/>
      <dgm:spPr/>
    </dgm:pt>
    <dgm:pt modelId="{AB44E682-2049-4599-875C-DF1BCB5B9DD9}" type="pres">
      <dgm:prSet presAssocID="{4F7BE7F7-5552-4DE6-AEBC-9358D873E4B8}" presName="theInnerList" presStyleCnt="0"/>
      <dgm:spPr/>
    </dgm:pt>
    <dgm:pt modelId="{C4122B35-FA6F-4087-AF1A-BAEAD7B4AC57}" type="pres">
      <dgm:prSet presAssocID="{CC3E236A-9406-4B9A-82E0-63B498388330}" presName="childNode" presStyleLbl="node1" presStyleIdx="2" presStyleCnt="4">
        <dgm:presLayoutVars>
          <dgm:bulletEnabled val="1"/>
        </dgm:presLayoutVars>
      </dgm:prSet>
      <dgm:spPr/>
    </dgm:pt>
    <dgm:pt modelId="{AD8A5F15-3C1F-44AF-9272-A25768FBF65A}" type="pres">
      <dgm:prSet presAssocID="{CC3E236A-9406-4B9A-82E0-63B498388330}" presName="aSpace2" presStyleCnt="0"/>
      <dgm:spPr/>
    </dgm:pt>
    <dgm:pt modelId="{5DB57C17-35DB-4C29-9466-AF8025C574F3}" type="pres">
      <dgm:prSet presAssocID="{84632FC3-757E-43B9-B301-B2FCA8D5DB92}" presName="childNode" presStyleLbl="node1" presStyleIdx="3" presStyleCnt="4">
        <dgm:presLayoutVars>
          <dgm:bulletEnabled val="1"/>
        </dgm:presLayoutVars>
      </dgm:prSet>
      <dgm:spPr/>
    </dgm:pt>
  </dgm:ptLst>
  <dgm:cxnLst>
    <dgm:cxn modelId="{56D13F12-5439-4B43-980C-AD1435B21965}" type="presOf" srcId="{251F39A7-E269-476A-9A33-F4C211999491}" destId="{899882DA-28BA-47BC-937B-DB15D04FAFAB}" srcOrd="0" destOrd="0" presId="urn:microsoft.com/office/officeart/2005/8/layout/lProcess2"/>
    <dgm:cxn modelId="{DCC92B28-45FF-45AE-B5C3-E08672B1030D}" srcId="{85B2E0D1-BB07-4CB4-829F-EF27ADF5F716}" destId="{BB3CFF04-093D-4736-86E0-DF87BE062623}" srcOrd="0" destOrd="0" parTransId="{2460DEB5-B647-4C0C-8214-8EA77FC3552F}" sibTransId="{177878B4-FF69-42FB-BB2C-17CBCCE0B408}"/>
    <dgm:cxn modelId="{39FA0632-C673-4201-9A28-A94A234DC410}" type="presOf" srcId="{CC3E236A-9406-4B9A-82E0-63B498388330}" destId="{C4122B35-FA6F-4087-AF1A-BAEAD7B4AC57}" srcOrd="0" destOrd="0" presId="urn:microsoft.com/office/officeart/2005/8/layout/lProcess2"/>
    <dgm:cxn modelId="{42AF7D32-C630-43E1-8E7B-D4376838E6F6}" type="presOf" srcId="{FF4CE9F7-5CE4-4CA6-9C60-B86C5C24D4C8}" destId="{E836FF16-6262-4C91-AF80-BA399CEDA2D8}" srcOrd="0" destOrd="0" presId="urn:microsoft.com/office/officeart/2005/8/layout/lProcess2"/>
    <dgm:cxn modelId="{C404653E-12BB-4338-94AB-F7F52534CA16}" type="presOf" srcId="{BB3CFF04-093D-4736-86E0-DF87BE062623}" destId="{F21E21FE-0251-4A51-9A44-7C000987E992}" srcOrd="0" destOrd="0" presId="urn:microsoft.com/office/officeart/2005/8/layout/lProcess2"/>
    <dgm:cxn modelId="{DB2DF24A-8CB0-425A-BF69-4D652E35EBD0}" srcId="{4F7BE7F7-5552-4DE6-AEBC-9358D873E4B8}" destId="{84632FC3-757E-43B9-B301-B2FCA8D5DB92}" srcOrd="1" destOrd="0" parTransId="{AF918B35-E06C-4EB3-84A3-F46465AFEBEE}" sibTransId="{83E878B6-9B02-43C7-AC44-B9CE645B7666}"/>
    <dgm:cxn modelId="{8424E34F-FFDA-4A73-9535-F9B8DA218C5C}" type="presOf" srcId="{4F7BE7F7-5552-4DE6-AEBC-9358D873E4B8}" destId="{FC545DF4-02E3-45B4-A7B9-CEBD2A700D1B}" srcOrd="0" destOrd="0" presId="urn:microsoft.com/office/officeart/2005/8/layout/lProcess2"/>
    <dgm:cxn modelId="{0D819672-80B2-4E3F-AC59-69366A8132BF}" srcId="{BB3CFF04-093D-4736-86E0-DF87BE062623}" destId="{251F39A7-E269-476A-9A33-F4C211999491}" srcOrd="1" destOrd="0" parTransId="{EF12C2AC-62B9-40F9-9CD4-27E5C4621068}" sibTransId="{CE31069B-608E-46EA-A1BE-636D54D2443D}"/>
    <dgm:cxn modelId="{86296374-9B72-4C10-B810-6DDAA1C4659B}" type="presOf" srcId="{85B2E0D1-BB07-4CB4-829F-EF27ADF5F716}" destId="{9A020BD7-4FF3-4715-A254-6EEC05C04157}" srcOrd="0" destOrd="0" presId="urn:microsoft.com/office/officeart/2005/8/layout/lProcess2"/>
    <dgm:cxn modelId="{67195380-750A-4D63-A962-36E52A33A5AE}" type="presOf" srcId="{BB3CFF04-093D-4736-86E0-DF87BE062623}" destId="{0D663F60-9EE4-42B0-BE32-F191606313D8}" srcOrd="1" destOrd="0" presId="urn:microsoft.com/office/officeart/2005/8/layout/lProcess2"/>
    <dgm:cxn modelId="{99503D85-1DAB-4FD2-8795-CC6C6EA2B3B1}" srcId="{4F7BE7F7-5552-4DE6-AEBC-9358D873E4B8}" destId="{CC3E236A-9406-4B9A-82E0-63B498388330}" srcOrd="0" destOrd="0" parTransId="{1D08A9DD-C813-4F07-9D3B-6464005DE7CC}" sibTransId="{D31EA95A-EF90-4824-852B-C9D0538243D1}"/>
    <dgm:cxn modelId="{1DA67D85-EB48-4A1D-AA4E-91A04BEC1A06}" srcId="{BB3CFF04-093D-4736-86E0-DF87BE062623}" destId="{FF4CE9F7-5CE4-4CA6-9C60-B86C5C24D4C8}" srcOrd="0" destOrd="0" parTransId="{A4B22175-D593-4CF0-9555-82003BD62DB0}" sibTransId="{C1EC5252-DE10-4CA8-A6E9-BDD399D9B5B8}"/>
    <dgm:cxn modelId="{912E0EBF-A3DF-4516-8B22-62E5B30DD9DC}" srcId="{85B2E0D1-BB07-4CB4-829F-EF27ADF5F716}" destId="{4F7BE7F7-5552-4DE6-AEBC-9358D873E4B8}" srcOrd="1" destOrd="0" parTransId="{8F12DA04-FF8F-4486-8AF4-62A6D329153E}" sibTransId="{C20E5B28-E4E8-4707-A59A-6991CAA0E731}"/>
    <dgm:cxn modelId="{95C76EC9-4685-4CC4-B77A-FB33B5328657}" type="presOf" srcId="{84632FC3-757E-43B9-B301-B2FCA8D5DB92}" destId="{5DB57C17-35DB-4C29-9466-AF8025C574F3}" srcOrd="0" destOrd="0" presId="urn:microsoft.com/office/officeart/2005/8/layout/lProcess2"/>
    <dgm:cxn modelId="{944A61E2-5FBB-416F-84EA-51D67A7DA900}" type="presOf" srcId="{4F7BE7F7-5552-4DE6-AEBC-9358D873E4B8}" destId="{48504818-030C-4F19-8C0C-8395DFA29812}" srcOrd="1" destOrd="0" presId="urn:microsoft.com/office/officeart/2005/8/layout/lProcess2"/>
    <dgm:cxn modelId="{F3877499-EFBE-415B-8935-1DA0BC621C3B}" type="presParOf" srcId="{9A020BD7-4FF3-4715-A254-6EEC05C04157}" destId="{73A93AF4-297D-40E3-AA64-8AEC25CEC2EB}" srcOrd="0" destOrd="0" presId="urn:microsoft.com/office/officeart/2005/8/layout/lProcess2"/>
    <dgm:cxn modelId="{2859A999-8F24-4E37-B877-8BB93C202894}" type="presParOf" srcId="{73A93AF4-297D-40E3-AA64-8AEC25CEC2EB}" destId="{F21E21FE-0251-4A51-9A44-7C000987E992}" srcOrd="0" destOrd="0" presId="urn:microsoft.com/office/officeart/2005/8/layout/lProcess2"/>
    <dgm:cxn modelId="{22873CB7-78F8-400D-B8C0-865BC456CC9F}" type="presParOf" srcId="{73A93AF4-297D-40E3-AA64-8AEC25CEC2EB}" destId="{0D663F60-9EE4-42B0-BE32-F191606313D8}" srcOrd="1" destOrd="0" presId="urn:microsoft.com/office/officeart/2005/8/layout/lProcess2"/>
    <dgm:cxn modelId="{F169A768-B6B4-4830-815A-942EAD4782A8}" type="presParOf" srcId="{73A93AF4-297D-40E3-AA64-8AEC25CEC2EB}" destId="{BA8DAB07-38D7-4775-A63E-862F114DCE40}" srcOrd="2" destOrd="0" presId="urn:microsoft.com/office/officeart/2005/8/layout/lProcess2"/>
    <dgm:cxn modelId="{D5BB672C-9FE3-4A81-939B-E8484D80952C}" type="presParOf" srcId="{BA8DAB07-38D7-4775-A63E-862F114DCE40}" destId="{1C5D21B3-CBAB-4B59-8B80-B1780D2C8288}" srcOrd="0" destOrd="0" presId="urn:microsoft.com/office/officeart/2005/8/layout/lProcess2"/>
    <dgm:cxn modelId="{E6B0F0F8-3EF3-428E-B24D-8204FF8FD40C}" type="presParOf" srcId="{1C5D21B3-CBAB-4B59-8B80-B1780D2C8288}" destId="{E836FF16-6262-4C91-AF80-BA399CEDA2D8}" srcOrd="0" destOrd="0" presId="urn:microsoft.com/office/officeart/2005/8/layout/lProcess2"/>
    <dgm:cxn modelId="{80C24367-26EC-4068-86A5-55BC5DA4B2BB}" type="presParOf" srcId="{1C5D21B3-CBAB-4B59-8B80-B1780D2C8288}" destId="{055A34EB-13A6-4F68-B1D5-278C47B5D6A3}" srcOrd="1" destOrd="0" presId="urn:microsoft.com/office/officeart/2005/8/layout/lProcess2"/>
    <dgm:cxn modelId="{4689BF13-7356-4D2C-AB6F-1021F86E6235}" type="presParOf" srcId="{1C5D21B3-CBAB-4B59-8B80-B1780D2C8288}" destId="{899882DA-28BA-47BC-937B-DB15D04FAFAB}" srcOrd="2" destOrd="0" presId="urn:microsoft.com/office/officeart/2005/8/layout/lProcess2"/>
    <dgm:cxn modelId="{A40F33D7-F047-4038-8CF6-08EF1E08B25B}" type="presParOf" srcId="{9A020BD7-4FF3-4715-A254-6EEC05C04157}" destId="{D38FAA79-2C9F-4BFA-8AB3-95064C4C9FE1}" srcOrd="1" destOrd="0" presId="urn:microsoft.com/office/officeart/2005/8/layout/lProcess2"/>
    <dgm:cxn modelId="{3B1C2CBC-1E8B-488A-BFD4-9BF0DCD5438E}" type="presParOf" srcId="{9A020BD7-4FF3-4715-A254-6EEC05C04157}" destId="{C765186D-8B5E-471A-B6FA-ED23FA758A56}" srcOrd="2" destOrd="0" presId="urn:microsoft.com/office/officeart/2005/8/layout/lProcess2"/>
    <dgm:cxn modelId="{51A83CB1-DA97-48DA-A9CC-6A5ED404C7BB}" type="presParOf" srcId="{C765186D-8B5E-471A-B6FA-ED23FA758A56}" destId="{FC545DF4-02E3-45B4-A7B9-CEBD2A700D1B}" srcOrd="0" destOrd="0" presId="urn:microsoft.com/office/officeart/2005/8/layout/lProcess2"/>
    <dgm:cxn modelId="{E6D93046-33C2-4D9A-8E69-29E9ED0DD37B}" type="presParOf" srcId="{C765186D-8B5E-471A-B6FA-ED23FA758A56}" destId="{48504818-030C-4F19-8C0C-8395DFA29812}" srcOrd="1" destOrd="0" presId="urn:microsoft.com/office/officeart/2005/8/layout/lProcess2"/>
    <dgm:cxn modelId="{202B1FFF-74B0-418C-A665-37E98D3A0565}" type="presParOf" srcId="{C765186D-8B5E-471A-B6FA-ED23FA758A56}" destId="{DC776105-0F37-47E6-B763-63FB29BEAB2B}" srcOrd="2" destOrd="0" presId="urn:microsoft.com/office/officeart/2005/8/layout/lProcess2"/>
    <dgm:cxn modelId="{FCD5590C-A979-471B-8A75-A0E4B7E76365}" type="presParOf" srcId="{DC776105-0F37-47E6-B763-63FB29BEAB2B}" destId="{AB44E682-2049-4599-875C-DF1BCB5B9DD9}" srcOrd="0" destOrd="0" presId="urn:microsoft.com/office/officeart/2005/8/layout/lProcess2"/>
    <dgm:cxn modelId="{67F642DD-4149-4D3A-9377-6AE4AF903BD0}" type="presParOf" srcId="{AB44E682-2049-4599-875C-DF1BCB5B9DD9}" destId="{C4122B35-FA6F-4087-AF1A-BAEAD7B4AC57}" srcOrd="0" destOrd="0" presId="urn:microsoft.com/office/officeart/2005/8/layout/lProcess2"/>
    <dgm:cxn modelId="{77540181-E14D-48EA-96A1-B37579C6F974}" type="presParOf" srcId="{AB44E682-2049-4599-875C-DF1BCB5B9DD9}" destId="{AD8A5F15-3C1F-44AF-9272-A25768FBF65A}" srcOrd="1" destOrd="0" presId="urn:microsoft.com/office/officeart/2005/8/layout/lProcess2"/>
    <dgm:cxn modelId="{90904EAC-4143-4DF0-847E-42984B3495DE}" type="presParOf" srcId="{AB44E682-2049-4599-875C-DF1BCB5B9DD9}" destId="{5DB57C17-35DB-4C29-9466-AF8025C574F3}"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EAD541-F6D9-4F70-AC09-AA6E0454A9C8}" type="doc">
      <dgm:prSet loTypeId="urn:microsoft.com/office/officeart/2005/8/layout/arrow3" loCatId="relationship" qsTypeId="urn:microsoft.com/office/officeart/2005/8/quickstyle/simple3" qsCatId="simple" csTypeId="urn:microsoft.com/office/officeart/2005/8/colors/accent1_1" csCatId="accent1" phldr="1"/>
      <dgm:spPr/>
      <dgm:t>
        <a:bodyPr/>
        <a:lstStyle/>
        <a:p>
          <a:endParaRPr lang="es-ES"/>
        </a:p>
      </dgm:t>
    </dgm:pt>
    <dgm:pt modelId="{CA084B20-6BED-4FEF-B766-AEBF874FB506}">
      <dgm:prSet phldrT="[Texto]"/>
      <dgm:spPr/>
      <dgm:t>
        <a:bodyPr/>
        <a:lstStyle/>
        <a:p>
          <a:r>
            <a:rPr lang="es-ES" dirty="0"/>
            <a:t>INDICADORES FINANCIEROS</a:t>
          </a:r>
        </a:p>
      </dgm:t>
    </dgm:pt>
    <dgm:pt modelId="{A8211CE7-D697-46E5-A953-7631C30EF793}" type="parTrans" cxnId="{62D15294-3BC7-4931-AD10-F24856981D76}">
      <dgm:prSet/>
      <dgm:spPr/>
      <dgm:t>
        <a:bodyPr/>
        <a:lstStyle/>
        <a:p>
          <a:endParaRPr lang="es-ES"/>
        </a:p>
      </dgm:t>
    </dgm:pt>
    <dgm:pt modelId="{E0DDE390-A286-4CB4-8CA9-27B485589517}" type="sibTrans" cxnId="{62D15294-3BC7-4931-AD10-F24856981D76}">
      <dgm:prSet/>
      <dgm:spPr/>
      <dgm:t>
        <a:bodyPr/>
        <a:lstStyle/>
        <a:p>
          <a:endParaRPr lang="es-ES"/>
        </a:p>
      </dgm:t>
    </dgm:pt>
    <dgm:pt modelId="{2E1F50A5-7543-47E7-BDCB-09EF88E73EF8}">
      <dgm:prSet phldrT="[Texto]"/>
      <dgm:spPr/>
      <dgm:t>
        <a:bodyPr/>
        <a:lstStyle/>
        <a:p>
          <a:r>
            <a:rPr lang="es-ES" dirty="0"/>
            <a:t>DESEMPEÑO FINANCIERO</a:t>
          </a:r>
        </a:p>
      </dgm:t>
    </dgm:pt>
    <dgm:pt modelId="{E9821996-5589-4D30-B814-C22F3F9C0344}" type="parTrans" cxnId="{BA6F84D1-10B6-40FB-9456-C0F4BAB614C0}">
      <dgm:prSet/>
      <dgm:spPr/>
      <dgm:t>
        <a:bodyPr/>
        <a:lstStyle/>
        <a:p>
          <a:endParaRPr lang="es-ES"/>
        </a:p>
      </dgm:t>
    </dgm:pt>
    <dgm:pt modelId="{B43F4EEF-CA76-401E-B72F-3DF14617E3EB}" type="sibTrans" cxnId="{BA6F84D1-10B6-40FB-9456-C0F4BAB614C0}">
      <dgm:prSet/>
      <dgm:spPr/>
      <dgm:t>
        <a:bodyPr/>
        <a:lstStyle/>
        <a:p>
          <a:endParaRPr lang="es-ES"/>
        </a:p>
      </dgm:t>
    </dgm:pt>
    <dgm:pt modelId="{46D4A556-8630-439A-B744-F9EAB69F14C5}" type="pres">
      <dgm:prSet presAssocID="{2EEAD541-F6D9-4F70-AC09-AA6E0454A9C8}" presName="compositeShape" presStyleCnt="0">
        <dgm:presLayoutVars>
          <dgm:chMax val="2"/>
          <dgm:dir/>
          <dgm:resizeHandles val="exact"/>
        </dgm:presLayoutVars>
      </dgm:prSet>
      <dgm:spPr/>
    </dgm:pt>
    <dgm:pt modelId="{111431B4-2B47-4854-B021-5B2C66F38053}" type="pres">
      <dgm:prSet presAssocID="{2EEAD541-F6D9-4F70-AC09-AA6E0454A9C8}" presName="divider" presStyleLbl="fgShp" presStyleIdx="0" presStyleCnt="1"/>
      <dgm:spPr/>
    </dgm:pt>
    <dgm:pt modelId="{57A27A99-8787-4195-8C0C-1EFCAA61C7F4}" type="pres">
      <dgm:prSet presAssocID="{CA084B20-6BED-4FEF-B766-AEBF874FB506}" presName="downArrow" presStyleLbl="node1" presStyleIdx="0" presStyleCnt="2"/>
      <dgm:spPr/>
    </dgm:pt>
    <dgm:pt modelId="{5CFB76B8-A897-4416-B3DA-0648D6639D7B}" type="pres">
      <dgm:prSet presAssocID="{CA084B20-6BED-4FEF-B766-AEBF874FB506}" presName="downArrowText" presStyleLbl="revTx" presStyleIdx="0" presStyleCnt="2">
        <dgm:presLayoutVars>
          <dgm:bulletEnabled val="1"/>
        </dgm:presLayoutVars>
      </dgm:prSet>
      <dgm:spPr/>
    </dgm:pt>
    <dgm:pt modelId="{655A8F94-1F4B-4B71-9076-DFBCFE80F15F}" type="pres">
      <dgm:prSet presAssocID="{2E1F50A5-7543-47E7-BDCB-09EF88E73EF8}" presName="upArrow" presStyleLbl="node1" presStyleIdx="1" presStyleCnt="2"/>
      <dgm:spPr/>
    </dgm:pt>
    <dgm:pt modelId="{DF8AB50B-E9D6-47C0-BBD1-D0FFBFC36012}" type="pres">
      <dgm:prSet presAssocID="{2E1F50A5-7543-47E7-BDCB-09EF88E73EF8}" presName="upArrowText" presStyleLbl="revTx" presStyleIdx="1" presStyleCnt="2">
        <dgm:presLayoutVars>
          <dgm:bulletEnabled val="1"/>
        </dgm:presLayoutVars>
      </dgm:prSet>
      <dgm:spPr/>
    </dgm:pt>
  </dgm:ptLst>
  <dgm:cxnLst>
    <dgm:cxn modelId="{0CC7FA47-9DAD-44CC-B766-7E8DDEB44300}" type="presOf" srcId="{2E1F50A5-7543-47E7-BDCB-09EF88E73EF8}" destId="{DF8AB50B-E9D6-47C0-BBD1-D0FFBFC36012}" srcOrd="0" destOrd="0" presId="urn:microsoft.com/office/officeart/2005/8/layout/arrow3"/>
    <dgm:cxn modelId="{51EB4C70-8160-4BAB-9A2F-DC037AA18EDA}" type="presOf" srcId="{2EEAD541-F6D9-4F70-AC09-AA6E0454A9C8}" destId="{46D4A556-8630-439A-B744-F9EAB69F14C5}" srcOrd="0" destOrd="0" presId="urn:microsoft.com/office/officeart/2005/8/layout/arrow3"/>
    <dgm:cxn modelId="{62D15294-3BC7-4931-AD10-F24856981D76}" srcId="{2EEAD541-F6D9-4F70-AC09-AA6E0454A9C8}" destId="{CA084B20-6BED-4FEF-B766-AEBF874FB506}" srcOrd="0" destOrd="0" parTransId="{A8211CE7-D697-46E5-A953-7631C30EF793}" sibTransId="{E0DDE390-A286-4CB4-8CA9-27B485589517}"/>
    <dgm:cxn modelId="{BA6F84D1-10B6-40FB-9456-C0F4BAB614C0}" srcId="{2EEAD541-F6D9-4F70-AC09-AA6E0454A9C8}" destId="{2E1F50A5-7543-47E7-BDCB-09EF88E73EF8}" srcOrd="1" destOrd="0" parTransId="{E9821996-5589-4D30-B814-C22F3F9C0344}" sibTransId="{B43F4EEF-CA76-401E-B72F-3DF14617E3EB}"/>
    <dgm:cxn modelId="{FE989AF7-4B50-40D6-9B8D-4D45828C6BF4}" type="presOf" srcId="{CA084B20-6BED-4FEF-B766-AEBF874FB506}" destId="{5CFB76B8-A897-4416-B3DA-0648D6639D7B}" srcOrd="0" destOrd="0" presId="urn:microsoft.com/office/officeart/2005/8/layout/arrow3"/>
    <dgm:cxn modelId="{AC77B0E5-4FDA-4352-A9B0-B0DC9290AFDC}" type="presParOf" srcId="{46D4A556-8630-439A-B744-F9EAB69F14C5}" destId="{111431B4-2B47-4854-B021-5B2C66F38053}" srcOrd="0" destOrd="0" presId="urn:microsoft.com/office/officeart/2005/8/layout/arrow3"/>
    <dgm:cxn modelId="{93724026-132F-4FF0-9613-6E0B2CBE8B5B}" type="presParOf" srcId="{46D4A556-8630-439A-B744-F9EAB69F14C5}" destId="{57A27A99-8787-4195-8C0C-1EFCAA61C7F4}" srcOrd="1" destOrd="0" presId="urn:microsoft.com/office/officeart/2005/8/layout/arrow3"/>
    <dgm:cxn modelId="{FA20A25A-4384-49E0-A729-C05DFF8AFA51}" type="presParOf" srcId="{46D4A556-8630-439A-B744-F9EAB69F14C5}" destId="{5CFB76B8-A897-4416-B3DA-0648D6639D7B}" srcOrd="2" destOrd="0" presId="urn:microsoft.com/office/officeart/2005/8/layout/arrow3"/>
    <dgm:cxn modelId="{626CE21F-238B-43F2-8B60-7363CE80AAC2}" type="presParOf" srcId="{46D4A556-8630-439A-B744-F9EAB69F14C5}" destId="{655A8F94-1F4B-4B71-9076-DFBCFE80F15F}" srcOrd="3" destOrd="0" presId="urn:microsoft.com/office/officeart/2005/8/layout/arrow3"/>
    <dgm:cxn modelId="{3E818822-4EF2-4709-9CEC-3DB521975DDD}" type="presParOf" srcId="{46D4A556-8630-439A-B744-F9EAB69F14C5}" destId="{DF8AB50B-E9D6-47C0-BBD1-D0FFBFC36012}" srcOrd="4" destOrd="0" presId="urn:microsoft.com/office/officeart/2005/8/layout/arrow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6055D8-E7F4-4757-9356-B08861D989AB}" type="doc">
      <dgm:prSet loTypeId="urn:microsoft.com/office/officeart/2005/8/layout/chevron2" loCatId="process" qsTypeId="urn:microsoft.com/office/officeart/2005/8/quickstyle/simple3" qsCatId="simple" csTypeId="urn:microsoft.com/office/officeart/2005/8/colors/colorful5" csCatId="colorful" phldr="1"/>
      <dgm:spPr/>
      <dgm:t>
        <a:bodyPr/>
        <a:lstStyle/>
        <a:p>
          <a:endParaRPr lang="es-ES"/>
        </a:p>
      </dgm:t>
    </dgm:pt>
    <dgm:pt modelId="{C8C1FDA2-653E-4CCE-B0C2-18C1E40946AB}">
      <dgm:prSet phldrT="[Texto]" custT="1"/>
      <dgm:spPr/>
      <dgm:t>
        <a:bodyPr/>
        <a:lstStyle/>
        <a:p>
          <a:r>
            <a:rPr lang="es-ES" sz="1600" dirty="0"/>
            <a:t>Incidencia indicadores</a:t>
          </a:r>
        </a:p>
      </dgm:t>
    </dgm:pt>
    <dgm:pt modelId="{12167D88-51E5-43CE-9025-F4ABCFBB5678}" type="parTrans" cxnId="{A9EFC197-4044-4656-BBF9-C6B8D7EC1D2D}">
      <dgm:prSet/>
      <dgm:spPr/>
      <dgm:t>
        <a:bodyPr/>
        <a:lstStyle/>
        <a:p>
          <a:endParaRPr lang="es-ES" sz="2000"/>
        </a:p>
      </dgm:t>
    </dgm:pt>
    <dgm:pt modelId="{BDE54A37-4B4E-4D5C-A78C-BE118665DB86}" type="sibTrans" cxnId="{A9EFC197-4044-4656-BBF9-C6B8D7EC1D2D}">
      <dgm:prSet/>
      <dgm:spPr/>
      <dgm:t>
        <a:bodyPr/>
        <a:lstStyle/>
        <a:p>
          <a:endParaRPr lang="es-ES" sz="2000"/>
        </a:p>
      </dgm:t>
    </dgm:pt>
    <dgm:pt modelId="{D36D0322-A29B-4510-9413-FBF5ED1BBA02}">
      <dgm:prSet phldrT="[Texto]" custT="1"/>
      <dgm:spPr/>
      <dgm:t>
        <a:bodyPr/>
        <a:lstStyle/>
        <a:p>
          <a:r>
            <a:rPr lang="es-ES" sz="1400" dirty="0"/>
            <a:t>Ventajas</a:t>
          </a:r>
        </a:p>
      </dgm:t>
    </dgm:pt>
    <dgm:pt modelId="{F0F6AE74-F8CB-4D09-9679-3ECEE99E90AE}" type="parTrans" cxnId="{C475E4A3-CD1C-46E0-97F4-9388A016BA21}">
      <dgm:prSet/>
      <dgm:spPr/>
      <dgm:t>
        <a:bodyPr/>
        <a:lstStyle/>
        <a:p>
          <a:endParaRPr lang="es-ES" sz="2000"/>
        </a:p>
      </dgm:t>
    </dgm:pt>
    <dgm:pt modelId="{16017216-3D6A-48B9-841A-529C0992E6A7}" type="sibTrans" cxnId="{C475E4A3-CD1C-46E0-97F4-9388A016BA21}">
      <dgm:prSet/>
      <dgm:spPr/>
      <dgm:t>
        <a:bodyPr/>
        <a:lstStyle/>
        <a:p>
          <a:endParaRPr lang="es-ES" sz="2000"/>
        </a:p>
      </dgm:t>
    </dgm:pt>
    <dgm:pt modelId="{1BD33F1E-160B-4FD3-80E3-B35023E2E128}">
      <dgm:prSet phldrT="[Texto]" custT="1"/>
      <dgm:spPr/>
      <dgm:t>
        <a:bodyPr/>
        <a:lstStyle/>
        <a:p>
          <a:r>
            <a:rPr lang="es-ES" sz="1400" dirty="0"/>
            <a:t>Desventajas</a:t>
          </a:r>
        </a:p>
      </dgm:t>
    </dgm:pt>
    <dgm:pt modelId="{55ED6117-4B3F-4FEE-9F4C-DCA91DBDDB09}" type="parTrans" cxnId="{DDFB21A8-700B-44ED-B738-C4802776423E}">
      <dgm:prSet/>
      <dgm:spPr/>
      <dgm:t>
        <a:bodyPr/>
        <a:lstStyle/>
        <a:p>
          <a:endParaRPr lang="es-ES" sz="2000"/>
        </a:p>
      </dgm:t>
    </dgm:pt>
    <dgm:pt modelId="{B6C25073-DA4D-48E4-90BC-D2D00C9753DA}" type="sibTrans" cxnId="{DDFB21A8-700B-44ED-B738-C4802776423E}">
      <dgm:prSet/>
      <dgm:spPr/>
      <dgm:t>
        <a:bodyPr/>
        <a:lstStyle/>
        <a:p>
          <a:endParaRPr lang="es-ES" sz="2000"/>
        </a:p>
      </dgm:t>
    </dgm:pt>
    <dgm:pt modelId="{A7B49894-5429-44A4-B443-971E58FA1A65}">
      <dgm:prSet phldrT="[Texto]" custT="1"/>
      <dgm:spPr/>
      <dgm:t>
        <a:bodyPr/>
        <a:lstStyle/>
        <a:p>
          <a:r>
            <a:rPr lang="es-ES" sz="1600" dirty="0"/>
            <a:t>García 1996</a:t>
          </a:r>
        </a:p>
      </dgm:t>
    </dgm:pt>
    <dgm:pt modelId="{92108196-8E68-4E16-9D16-82149175517F}" type="parTrans" cxnId="{A3A4F47F-9E0D-4D45-9FF6-2F7201C213B3}">
      <dgm:prSet/>
      <dgm:spPr/>
      <dgm:t>
        <a:bodyPr/>
        <a:lstStyle/>
        <a:p>
          <a:endParaRPr lang="es-ES" sz="2000"/>
        </a:p>
      </dgm:t>
    </dgm:pt>
    <dgm:pt modelId="{E20E2F93-C8EC-4E09-BDE7-B4A63F3FEC3D}" type="sibTrans" cxnId="{A3A4F47F-9E0D-4D45-9FF6-2F7201C213B3}">
      <dgm:prSet/>
      <dgm:spPr/>
      <dgm:t>
        <a:bodyPr/>
        <a:lstStyle/>
        <a:p>
          <a:endParaRPr lang="es-ES" sz="2000"/>
        </a:p>
      </dgm:t>
    </dgm:pt>
    <dgm:pt modelId="{0A837468-244C-434E-A59D-3FE6CE1E8B8D}">
      <dgm:prSet phldrT="[Texto]" custT="1"/>
      <dgm:spPr/>
      <dgm:t>
        <a:bodyPr/>
        <a:lstStyle/>
        <a:p>
          <a:r>
            <a:rPr lang="es-ES" sz="1400" dirty="0"/>
            <a:t>Análisis de indicadores en general, aplicación de análisis factorial, para conocer el desempeño de empresas españolas.</a:t>
          </a:r>
        </a:p>
      </dgm:t>
    </dgm:pt>
    <dgm:pt modelId="{6C020D78-1244-4461-9E33-9A27A25343DF}" type="parTrans" cxnId="{24DFBB0E-4680-4E67-B14D-23AF20EE33D0}">
      <dgm:prSet/>
      <dgm:spPr/>
      <dgm:t>
        <a:bodyPr/>
        <a:lstStyle/>
        <a:p>
          <a:endParaRPr lang="es-ES" sz="2000"/>
        </a:p>
      </dgm:t>
    </dgm:pt>
    <dgm:pt modelId="{AC28EB4C-D8E7-4BDD-8F0D-515BC0854DC0}" type="sibTrans" cxnId="{24DFBB0E-4680-4E67-B14D-23AF20EE33D0}">
      <dgm:prSet/>
      <dgm:spPr/>
      <dgm:t>
        <a:bodyPr/>
        <a:lstStyle/>
        <a:p>
          <a:endParaRPr lang="es-ES" sz="2000"/>
        </a:p>
      </dgm:t>
    </dgm:pt>
    <dgm:pt modelId="{94FBB173-7477-47CD-86D1-75389FAEB1E6}">
      <dgm:prSet phldrT="[Texto]" custT="1"/>
      <dgm:spPr/>
      <dgm:t>
        <a:bodyPr/>
        <a:lstStyle/>
        <a:p>
          <a:r>
            <a:rPr lang="es-ES" sz="1600" dirty="0"/>
            <a:t>Guamán 2014</a:t>
          </a:r>
        </a:p>
      </dgm:t>
    </dgm:pt>
    <dgm:pt modelId="{5340BA79-164E-4B2E-A8C5-912C08CF76F3}" type="parTrans" cxnId="{6E740DDA-75C3-4030-8D05-A7A3E2560365}">
      <dgm:prSet/>
      <dgm:spPr/>
      <dgm:t>
        <a:bodyPr/>
        <a:lstStyle/>
        <a:p>
          <a:endParaRPr lang="es-ES" sz="2000"/>
        </a:p>
      </dgm:t>
    </dgm:pt>
    <dgm:pt modelId="{B4D9CEB1-11BE-4B6D-A6FF-E84FC874D546}" type="sibTrans" cxnId="{6E740DDA-75C3-4030-8D05-A7A3E2560365}">
      <dgm:prSet/>
      <dgm:spPr/>
      <dgm:t>
        <a:bodyPr/>
        <a:lstStyle/>
        <a:p>
          <a:endParaRPr lang="es-ES" sz="2000"/>
        </a:p>
      </dgm:t>
    </dgm:pt>
    <dgm:pt modelId="{5047FC9F-1585-4000-A9AB-6C8F21D1D556}">
      <dgm:prSet phldrT="[Texto]" custT="1"/>
      <dgm:spPr/>
      <dgm:t>
        <a:bodyPr/>
        <a:lstStyle/>
        <a:p>
          <a:r>
            <a:rPr lang="es-ES" sz="1600" dirty="0"/>
            <a:t>Tesis 2010, 2012 y 2014</a:t>
          </a:r>
        </a:p>
      </dgm:t>
    </dgm:pt>
    <dgm:pt modelId="{54EA3328-2D33-4861-BC0F-1F8540463D9B}" type="parTrans" cxnId="{A9A7E63B-B1B2-4706-8D2D-231C51B9729B}">
      <dgm:prSet/>
      <dgm:spPr/>
      <dgm:t>
        <a:bodyPr/>
        <a:lstStyle/>
        <a:p>
          <a:endParaRPr lang="es-ES" sz="2000"/>
        </a:p>
      </dgm:t>
    </dgm:pt>
    <dgm:pt modelId="{462A8EB2-CF7B-432C-98F5-5DD7A6FB62F9}" type="sibTrans" cxnId="{A9A7E63B-B1B2-4706-8D2D-231C51B9729B}">
      <dgm:prSet/>
      <dgm:spPr/>
      <dgm:t>
        <a:bodyPr/>
        <a:lstStyle/>
        <a:p>
          <a:endParaRPr lang="es-ES" sz="2000"/>
        </a:p>
      </dgm:t>
    </dgm:pt>
    <dgm:pt modelId="{8C62F8C9-317F-4E0C-8995-57BDEC8EC6AF}">
      <dgm:prSet phldrT="[Texto]" custT="1"/>
      <dgm:spPr/>
      <dgm:t>
        <a:bodyPr/>
        <a:lstStyle/>
        <a:p>
          <a:r>
            <a:rPr lang="es-ES" sz="1400" dirty="0"/>
            <a:t>CAMEL VS PERLAS EN COOPERATIVAS</a:t>
          </a:r>
        </a:p>
      </dgm:t>
    </dgm:pt>
    <dgm:pt modelId="{59C40E58-2BB9-4EED-9B09-30C1D35CED3B}" type="parTrans" cxnId="{CB8ECFEE-A5CE-4B9E-98B1-F1BFBFFA0EA5}">
      <dgm:prSet/>
      <dgm:spPr/>
      <dgm:t>
        <a:bodyPr/>
        <a:lstStyle/>
        <a:p>
          <a:endParaRPr lang="es-ES" sz="2000"/>
        </a:p>
      </dgm:t>
    </dgm:pt>
    <dgm:pt modelId="{589D415A-8894-4938-A235-C282FE42E5BA}" type="sibTrans" cxnId="{CB8ECFEE-A5CE-4B9E-98B1-F1BFBFFA0EA5}">
      <dgm:prSet/>
      <dgm:spPr/>
      <dgm:t>
        <a:bodyPr/>
        <a:lstStyle/>
        <a:p>
          <a:endParaRPr lang="es-ES" sz="2000"/>
        </a:p>
      </dgm:t>
    </dgm:pt>
    <dgm:pt modelId="{E92508D3-4E94-44D5-BC1B-BCCE303BF8FE}">
      <dgm:prSet custT="1"/>
      <dgm:spPr/>
      <dgm:t>
        <a:bodyPr/>
        <a:lstStyle/>
        <a:p>
          <a:r>
            <a:rPr lang="es-EC" sz="1200" dirty="0"/>
            <a:t>Determinación de los principales indicadores financieros que permitan analizar el comportamiento de los bancos privados. </a:t>
          </a:r>
          <a:endParaRPr lang="es-ES" sz="1200" dirty="0"/>
        </a:p>
      </dgm:t>
    </dgm:pt>
    <dgm:pt modelId="{9A5FC26B-0417-4A99-9B5F-5BF9E5FCED1B}" type="parTrans" cxnId="{24F511F9-5B8B-488C-BE17-AA6CA8659CD1}">
      <dgm:prSet/>
      <dgm:spPr/>
      <dgm:t>
        <a:bodyPr/>
        <a:lstStyle/>
        <a:p>
          <a:endParaRPr lang="es-ES" sz="2000"/>
        </a:p>
      </dgm:t>
    </dgm:pt>
    <dgm:pt modelId="{F7F14032-9107-4D2E-A5EE-A22B5AAB7DFC}" type="sibTrans" cxnId="{24F511F9-5B8B-488C-BE17-AA6CA8659CD1}">
      <dgm:prSet/>
      <dgm:spPr/>
      <dgm:t>
        <a:bodyPr/>
        <a:lstStyle/>
        <a:p>
          <a:endParaRPr lang="es-ES" sz="2000"/>
        </a:p>
      </dgm:t>
    </dgm:pt>
    <dgm:pt modelId="{D6A2368F-3388-49C1-BDEC-F4A20FC642F2}">
      <dgm:prSet custT="1"/>
      <dgm:spPr/>
      <dgm:t>
        <a:bodyPr/>
        <a:lstStyle/>
        <a:p>
          <a:r>
            <a:rPr lang="es-ES" sz="1200" dirty="0"/>
            <a:t>A partir de la metodología CAMEL y MAF (Módulo de Análisis Financiero). </a:t>
          </a:r>
        </a:p>
      </dgm:t>
    </dgm:pt>
    <dgm:pt modelId="{98287917-5C40-49FA-B2A2-27F405B5D299}" type="parTrans" cxnId="{41B46790-F710-4B7F-8152-ABC46912AB05}">
      <dgm:prSet/>
      <dgm:spPr/>
      <dgm:t>
        <a:bodyPr/>
        <a:lstStyle/>
        <a:p>
          <a:endParaRPr lang="es-ES" sz="2000"/>
        </a:p>
      </dgm:t>
    </dgm:pt>
    <dgm:pt modelId="{CDE41EB3-155C-4464-85BE-2CC07B032E2C}" type="sibTrans" cxnId="{41B46790-F710-4B7F-8152-ABC46912AB05}">
      <dgm:prSet/>
      <dgm:spPr/>
      <dgm:t>
        <a:bodyPr/>
        <a:lstStyle/>
        <a:p>
          <a:endParaRPr lang="es-ES" sz="2000"/>
        </a:p>
      </dgm:t>
    </dgm:pt>
    <dgm:pt modelId="{02CCAA54-EF69-4209-85A4-7513C8C6A2A1}">
      <dgm:prSet phldrT="[Texto]" custT="1"/>
      <dgm:spPr/>
      <dgm:t>
        <a:bodyPr/>
        <a:lstStyle/>
        <a:p>
          <a:endParaRPr lang="es-ES" sz="1400" dirty="0"/>
        </a:p>
      </dgm:t>
    </dgm:pt>
    <dgm:pt modelId="{2996553A-3356-4EF0-BF00-8618C090C3E6}" type="parTrans" cxnId="{EAF117DD-88BE-431C-8CC0-972ECA479668}">
      <dgm:prSet/>
      <dgm:spPr/>
      <dgm:t>
        <a:bodyPr/>
        <a:lstStyle/>
        <a:p>
          <a:endParaRPr lang="es-ES" sz="2000"/>
        </a:p>
      </dgm:t>
    </dgm:pt>
    <dgm:pt modelId="{B9110354-EFBD-4339-A961-CCF3D960EAD9}" type="sibTrans" cxnId="{EAF117DD-88BE-431C-8CC0-972ECA479668}">
      <dgm:prSet/>
      <dgm:spPr/>
      <dgm:t>
        <a:bodyPr/>
        <a:lstStyle/>
        <a:p>
          <a:endParaRPr lang="es-ES" sz="2000"/>
        </a:p>
      </dgm:t>
    </dgm:pt>
    <dgm:pt modelId="{686DE158-07AA-4A2B-8910-39456F0018F8}">
      <dgm:prSet phldrT="[Texto]" custT="1"/>
      <dgm:spPr/>
      <dgm:t>
        <a:bodyPr/>
        <a:lstStyle/>
        <a:p>
          <a:endParaRPr lang="es-ES" sz="1400" dirty="0"/>
        </a:p>
      </dgm:t>
    </dgm:pt>
    <dgm:pt modelId="{7CCD54BE-04DB-4ED4-AD4D-0C7FA7F05575}" type="parTrans" cxnId="{1D9C7E1C-DFD4-46F3-A65B-F79057A57087}">
      <dgm:prSet/>
      <dgm:spPr/>
      <dgm:t>
        <a:bodyPr/>
        <a:lstStyle/>
        <a:p>
          <a:endParaRPr lang="es-ES" sz="2000"/>
        </a:p>
      </dgm:t>
    </dgm:pt>
    <dgm:pt modelId="{C45F7B07-868A-49AA-939A-36BC085EB2FE}" type="sibTrans" cxnId="{1D9C7E1C-DFD4-46F3-A65B-F79057A57087}">
      <dgm:prSet/>
      <dgm:spPr/>
      <dgm:t>
        <a:bodyPr/>
        <a:lstStyle/>
        <a:p>
          <a:endParaRPr lang="es-ES" sz="2000"/>
        </a:p>
      </dgm:t>
    </dgm:pt>
    <dgm:pt modelId="{42788EA2-1DA7-468B-A0D4-9DBA03351535}" type="pres">
      <dgm:prSet presAssocID="{6C6055D8-E7F4-4757-9356-B08861D989AB}" presName="linearFlow" presStyleCnt="0">
        <dgm:presLayoutVars>
          <dgm:dir/>
          <dgm:animLvl val="lvl"/>
          <dgm:resizeHandles val="exact"/>
        </dgm:presLayoutVars>
      </dgm:prSet>
      <dgm:spPr/>
    </dgm:pt>
    <dgm:pt modelId="{4ED8FD80-0C45-4EB9-A977-029327B6168E}" type="pres">
      <dgm:prSet presAssocID="{C8C1FDA2-653E-4CCE-B0C2-18C1E40946AB}" presName="composite" presStyleCnt="0"/>
      <dgm:spPr/>
    </dgm:pt>
    <dgm:pt modelId="{EAE5206B-8EE8-44E0-BD24-E16CEE184FD7}" type="pres">
      <dgm:prSet presAssocID="{C8C1FDA2-653E-4CCE-B0C2-18C1E40946AB}" presName="parentText" presStyleLbl="alignNode1" presStyleIdx="0" presStyleCnt="4">
        <dgm:presLayoutVars>
          <dgm:chMax val="1"/>
          <dgm:bulletEnabled val="1"/>
        </dgm:presLayoutVars>
      </dgm:prSet>
      <dgm:spPr/>
    </dgm:pt>
    <dgm:pt modelId="{579A8401-4869-443E-91DE-90DF9ED339A0}" type="pres">
      <dgm:prSet presAssocID="{C8C1FDA2-653E-4CCE-B0C2-18C1E40946AB}" presName="descendantText" presStyleLbl="alignAcc1" presStyleIdx="0" presStyleCnt="4">
        <dgm:presLayoutVars>
          <dgm:bulletEnabled val="1"/>
        </dgm:presLayoutVars>
      </dgm:prSet>
      <dgm:spPr/>
    </dgm:pt>
    <dgm:pt modelId="{C19224B8-2031-478F-B2BB-D998B5D36CF6}" type="pres">
      <dgm:prSet presAssocID="{BDE54A37-4B4E-4D5C-A78C-BE118665DB86}" presName="sp" presStyleCnt="0"/>
      <dgm:spPr/>
    </dgm:pt>
    <dgm:pt modelId="{13D42416-A814-4050-9082-ADD420698455}" type="pres">
      <dgm:prSet presAssocID="{A7B49894-5429-44A4-B443-971E58FA1A65}" presName="composite" presStyleCnt="0"/>
      <dgm:spPr/>
    </dgm:pt>
    <dgm:pt modelId="{FAF6BC3A-DF7D-48F6-99B1-DD8C5D3BEFAF}" type="pres">
      <dgm:prSet presAssocID="{A7B49894-5429-44A4-B443-971E58FA1A65}" presName="parentText" presStyleLbl="alignNode1" presStyleIdx="1" presStyleCnt="4">
        <dgm:presLayoutVars>
          <dgm:chMax val="1"/>
          <dgm:bulletEnabled val="1"/>
        </dgm:presLayoutVars>
      </dgm:prSet>
      <dgm:spPr/>
    </dgm:pt>
    <dgm:pt modelId="{E074F1D7-B09B-412A-99C9-30B32FBF0777}" type="pres">
      <dgm:prSet presAssocID="{A7B49894-5429-44A4-B443-971E58FA1A65}" presName="descendantText" presStyleLbl="alignAcc1" presStyleIdx="1" presStyleCnt="4">
        <dgm:presLayoutVars>
          <dgm:bulletEnabled val="1"/>
        </dgm:presLayoutVars>
      </dgm:prSet>
      <dgm:spPr/>
    </dgm:pt>
    <dgm:pt modelId="{D938CFB7-A0F7-4CB3-A82E-3DF14057EB47}" type="pres">
      <dgm:prSet presAssocID="{E20E2F93-C8EC-4E09-BDE7-B4A63F3FEC3D}" presName="sp" presStyleCnt="0"/>
      <dgm:spPr/>
    </dgm:pt>
    <dgm:pt modelId="{608C79C2-02C9-422B-B221-03C1648C8DB5}" type="pres">
      <dgm:prSet presAssocID="{94FBB173-7477-47CD-86D1-75389FAEB1E6}" presName="composite" presStyleCnt="0"/>
      <dgm:spPr/>
    </dgm:pt>
    <dgm:pt modelId="{D0A310CF-0268-4E24-BBF1-C1AF15EAAAC3}" type="pres">
      <dgm:prSet presAssocID="{94FBB173-7477-47CD-86D1-75389FAEB1E6}" presName="parentText" presStyleLbl="alignNode1" presStyleIdx="2" presStyleCnt="4">
        <dgm:presLayoutVars>
          <dgm:chMax val="1"/>
          <dgm:bulletEnabled val="1"/>
        </dgm:presLayoutVars>
      </dgm:prSet>
      <dgm:spPr/>
    </dgm:pt>
    <dgm:pt modelId="{27A643D6-2436-45FA-96BA-C042869760C1}" type="pres">
      <dgm:prSet presAssocID="{94FBB173-7477-47CD-86D1-75389FAEB1E6}" presName="descendantText" presStyleLbl="alignAcc1" presStyleIdx="2" presStyleCnt="4" custScaleY="112531">
        <dgm:presLayoutVars>
          <dgm:bulletEnabled val="1"/>
        </dgm:presLayoutVars>
      </dgm:prSet>
      <dgm:spPr/>
    </dgm:pt>
    <dgm:pt modelId="{96064F8D-3836-486E-9328-F8A0D3E02F90}" type="pres">
      <dgm:prSet presAssocID="{B4D9CEB1-11BE-4B6D-A6FF-E84FC874D546}" presName="sp" presStyleCnt="0"/>
      <dgm:spPr/>
    </dgm:pt>
    <dgm:pt modelId="{9BC1E576-13A3-4336-AB87-A15D790CC89E}" type="pres">
      <dgm:prSet presAssocID="{5047FC9F-1585-4000-A9AB-6C8F21D1D556}" presName="composite" presStyleCnt="0"/>
      <dgm:spPr/>
    </dgm:pt>
    <dgm:pt modelId="{53D81E57-D241-4ED2-AE72-1E2DE8F76FF6}" type="pres">
      <dgm:prSet presAssocID="{5047FC9F-1585-4000-A9AB-6C8F21D1D556}" presName="parentText" presStyleLbl="alignNode1" presStyleIdx="3" presStyleCnt="4">
        <dgm:presLayoutVars>
          <dgm:chMax val="1"/>
          <dgm:bulletEnabled val="1"/>
        </dgm:presLayoutVars>
      </dgm:prSet>
      <dgm:spPr/>
    </dgm:pt>
    <dgm:pt modelId="{59C8136D-BC1A-416F-80F1-53252036B513}" type="pres">
      <dgm:prSet presAssocID="{5047FC9F-1585-4000-A9AB-6C8F21D1D556}" presName="descendantText" presStyleLbl="alignAcc1" presStyleIdx="3" presStyleCnt="4">
        <dgm:presLayoutVars>
          <dgm:bulletEnabled val="1"/>
        </dgm:presLayoutVars>
      </dgm:prSet>
      <dgm:spPr/>
    </dgm:pt>
  </dgm:ptLst>
  <dgm:cxnLst>
    <dgm:cxn modelId="{24DFBB0E-4680-4E67-B14D-23AF20EE33D0}" srcId="{A7B49894-5429-44A4-B443-971E58FA1A65}" destId="{0A837468-244C-434E-A59D-3FE6CE1E8B8D}" srcOrd="0" destOrd="0" parTransId="{6C020D78-1244-4461-9E33-9A27A25343DF}" sibTransId="{AC28EB4C-D8E7-4BDD-8F0D-515BC0854DC0}"/>
    <dgm:cxn modelId="{A664BF0F-3AAF-4FE0-8AA1-F77D4E3C45E5}" type="presOf" srcId="{D36D0322-A29B-4510-9413-FBF5ED1BBA02}" destId="{579A8401-4869-443E-91DE-90DF9ED339A0}" srcOrd="0" destOrd="0" presId="urn:microsoft.com/office/officeart/2005/8/layout/chevron2"/>
    <dgm:cxn modelId="{9D297E12-8165-4C52-AA64-68DB3AA878D0}" type="presOf" srcId="{02CCAA54-EF69-4209-85A4-7513C8C6A2A1}" destId="{59C8136D-BC1A-416F-80F1-53252036B513}" srcOrd="0" destOrd="2" presId="urn:microsoft.com/office/officeart/2005/8/layout/chevron2"/>
    <dgm:cxn modelId="{B06EC017-EC9F-41C6-9054-22C6219E1477}" type="presOf" srcId="{686DE158-07AA-4A2B-8910-39456F0018F8}" destId="{59C8136D-BC1A-416F-80F1-53252036B513}" srcOrd="0" destOrd="1" presId="urn:microsoft.com/office/officeart/2005/8/layout/chevron2"/>
    <dgm:cxn modelId="{1D9C7E1C-DFD4-46F3-A65B-F79057A57087}" srcId="{5047FC9F-1585-4000-A9AB-6C8F21D1D556}" destId="{686DE158-07AA-4A2B-8910-39456F0018F8}" srcOrd="1" destOrd="0" parTransId="{7CCD54BE-04DB-4ED4-AD4D-0C7FA7F05575}" sibTransId="{C45F7B07-868A-49AA-939A-36BC085EB2FE}"/>
    <dgm:cxn modelId="{A9A7E63B-B1B2-4706-8D2D-231C51B9729B}" srcId="{6C6055D8-E7F4-4757-9356-B08861D989AB}" destId="{5047FC9F-1585-4000-A9AB-6C8F21D1D556}" srcOrd="3" destOrd="0" parTransId="{54EA3328-2D33-4861-BC0F-1F8540463D9B}" sibTransId="{462A8EB2-CF7B-432C-98F5-5DD7A6FB62F9}"/>
    <dgm:cxn modelId="{070D4857-AE9B-42F9-86C2-E036FC432039}" type="presOf" srcId="{0A837468-244C-434E-A59D-3FE6CE1E8B8D}" destId="{E074F1D7-B09B-412A-99C9-30B32FBF0777}" srcOrd="0" destOrd="0" presId="urn:microsoft.com/office/officeart/2005/8/layout/chevron2"/>
    <dgm:cxn modelId="{BA01497A-04A6-47D0-A84B-3927EDF534B7}" type="presOf" srcId="{6C6055D8-E7F4-4757-9356-B08861D989AB}" destId="{42788EA2-1DA7-468B-A0D4-9DBA03351535}" srcOrd="0" destOrd="0" presId="urn:microsoft.com/office/officeart/2005/8/layout/chevron2"/>
    <dgm:cxn modelId="{A3A4F47F-9E0D-4D45-9FF6-2F7201C213B3}" srcId="{6C6055D8-E7F4-4757-9356-B08861D989AB}" destId="{A7B49894-5429-44A4-B443-971E58FA1A65}" srcOrd="1" destOrd="0" parTransId="{92108196-8E68-4E16-9D16-82149175517F}" sibTransId="{E20E2F93-C8EC-4E09-BDE7-B4A63F3FEC3D}"/>
    <dgm:cxn modelId="{41B46790-F710-4B7F-8152-ABC46912AB05}" srcId="{94FBB173-7477-47CD-86D1-75389FAEB1E6}" destId="{D6A2368F-3388-49C1-BDEC-F4A20FC642F2}" srcOrd="1" destOrd="0" parTransId="{98287917-5C40-49FA-B2A2-27F405B5D299}" sibTransId="{CDE41EB3-155C-4464-85BE-2CC07B032E2C}"/>
    <dgm:cxn modelId="{A9EFC197-4044-4656-BBF9-C6B8D7EC1D2D}" srcId="{6C6055D8-E7F4-4757-9356-B08861D989AB}" destId="{C8C1FDA2-653E-4CCE-B0C2-18C1E40946AB}" srcOrd="0" destOrd="0" parTransId="{12167D88-51E5-43CE-9025-F4ABCFBB5678}" sibTransId="{BDE54A37-4B4E-4D5C-A78C-BE118665DB86}"/>
    <dgm:cxn modelId="{DB4D8CA1-0878-4AEB-B70C-8931667B5191}" type="presOf" srcId="{8C62F8C9-317F-4E0C-8995-57BDEC8EC6AF}" destId="{59C8136D-BC1A-416F-80F1-53252036B513}" srcOrd="0" destOrd="0" presId="urn:microsoft.com/office/officeart/2005/8/layout/chevron2"/>
    <dgm:cxn modelId="{C475E4A3-CD1C-46E0-97F4-9388A016BA21}" srcId="{C8C1FDA2-653E-4CCE-B0C2-18C1E40946AB}" destId="{D36D0322-A29B-4510-9413-FBF5ED1BBA02}" srcOrd="0" destOrd="0" parTransId="{F0F6AE74-F8CB-4D09-9679-3ECEE99E90AE}" sibTransId="{16017216-3D6A-48B9-841A-529C0992E6A7}"/>
    <dgm:cxn modelId="{DDFB21A8-700B-44ED-B738-C4802776423E}" srcId="{C8C1FDA2-653E-4CCE-B0C2-18C1E40946AB}" destId="{1BD33F1E-160B-4FD3-80E3-B35023E2E128}" srcOrd="1" destOrd="0" parTransId="{55ED6117-4B3F-4FEE-9F4C-DCA91DBDDB09}" sibTransId="{B6C25073-DA4D-48E4-90BC-D2D00C9753DA}"/>
    <dgm:cxn modelId="{AEEB14B5-8A86-4D7C-9D38-2D9AF6FFB930}" type="presOf" srcId="{C8C1FDA2-653E-4CCE-B0C2-18C1E40946AB}" destId="{EAE5206B-8EE8-44E0-BD24-E16CEE184FD7}" srcOrd="0" destOrd="0" presId="urn:microsoft.com/office/officeart/2005/8/layout/chevron2"/>
    <dgm:cxn modelId="{A9670CB6-6473-4D28-AB0D-697B61319605}" type="presOf" srcId="{5047FC9F-1585-4000-A9AB-6C8F21D1D556}" destId="{53D81E57-D241-4ED2-AE72-1E2DE8F76FF6}" srcOrd="0" destOrd="0" presId="urn:microsoft.com/office/officeart/2005/8/layout/chevron2"/>
    <dgm:cxn modelId="{9E0605C9-B575-4583-9E88-BFD85E0EC5E6}" type="presOf" srcId="{A7B49894-5429-44A4-B443-971E58FA1A65}" destId="{FAF6BC3A-DF7D-48F6-99B1-DD8C5D3BEFAF}" srcOrd="0" destOrd="0" presId="urn:microsoft.com/office/officeart/2005/8/layout/chevron2"/>
    <dgm:cxn modelId="{E38D0BCA-8251-4470-B924-DC464C3D5F83}" type="presOf" srcId="{D6A2368F-3388-49C1-BDEC-F4A20FC642F2}" destId="{27A643D6-2436-45FA-96BA-C042869760C1}" srcOrd="0" destOrd="1" presId="urn:microsoft.com/office/officeart/2005/8/layout/chevron2"/>
    <dgm:cxn modelId="{E88134CF-C243-41EB-B588-FF58A7D36DB9}" type="presOf" srcId="{1BD33F1E-160B-4FD3-80E3-B35023E2E128}" destId="{579A8401-4869-443E-91DE-90DF9ED339A0}" srcOrd="0" destOrd="1" presId="urn:microsoft.com/office/officeart/2005/8/layout/chevron2"/>
    <dgm:cxn modelId="{6E740DDA-75C3-4030-8D05-A7A3E2560365}" srcId="{6C6055D8-E7F4-4757-9356-B08861D989AB}" destId="{94FBB173-7477-47CD-86D1-75389FAEB1E6}" srcOrd="2" destOrd="0" parTransId="{5340BA79-164E-4B2E-A8C5-912C08CF76F3}" sibTransId="{B4D9CEB1-11BE-4B6D-A6FF-E84FC874D546}"/>
    <dgm:cxn modelId="{EAF117DD-88BE-431C-8CC0-972ECA479668}" srcId="{5047FC9F-1585-4000-A9AB-6C8F21D1D556}" destId="{02CCAA54-EF69-4209-85A4-7513C8C6A2A1}" srcOrd="2" destOrd="0" parTransId="{2996553A-3356-4EF0-BF00-8618C090C3E6}" sibTransId="{B9110354-EFBD-4339-A961-CCF3D960EAD9}"/>
    <dgm:cxn modelId="{5143A7DD-B0FB-4D93-A676-3B5862E2D04C}" type="presOf" srcId="{94FBB173-7477-47CD-86D1-75389FAEB1E6}" destId="{D0A310CF-0268-4E24-BBF1-C1AF15EAAAC3}" srcOrd="0" destOrd="0" presId="urn:microsoft.com/office/officeart/2005/8/layout/chevron2"/>
    <dgm:cxn modelId="{C9C909E0-0877-43F7-8E77-3D26433076E7}" type="presOf" srcId="{E92508D3-4E94-44D5-BC1B-BCCE303BF8FE}" destId="{27A643D6-2436-45FA-96BA-C042869760C1}" srcOrd="0" destOrd="0" presId="urn:microsoft.com/office/officeart/2005/8/layout/chevron2"/>
    <dgm:cxn modelId="{CB8ECFEE-A5CE-4B9E-98B1-F1BFBFFA0EA5}" srcId="{5047FC9F-1585-4000-A9AB-6C8F21D1D556}" destId="{8C62F8C9-317F-4E0C-8995-57BDEC8EC6AF}" srcOrd="0" destOrd="0" parTransId="{59C40E58-2BB9-4EED-9B09-30C1D35CED3B}" sibTransId="{589D415A-8894-4938-A235-C282FE42E5BA}"/>
    <dgm:cxn modelId="{24F511F9-5B8B-488C-BE17-AA6CA8659CD1}" srcId="{94FBB173-7477-47CD-86D1-75389FAEB1E6}" destId="{E92508D3-4E94-44D5-BC1B-BCCE303BF8FE}" srcOrd="0" destOrd="0" parTransId="{9A5FC26B-0417-4A99-9B5F-5BF9E5FCED1B}" sibTransId="{F7F14032-9107-4D2E-A5EE-A22B5AAB7DFC}"/>
    <dgm:cxn modelId="{052A8BF3-BA3F-44B3-9F77-CAC83416F286}" type="presParOf" srcId="{42788EA2-1DA7-468B-A0D4-9DBA03351535}" destId="{4ED8FD80-0C45-4EB9-A977-029327B6168E}" srcOrd="0" destOrd="0" presId="urn:microsoft.com/office/officeart/2005/8/layout/chevron2"/>
    <dgm:cxn modelId="{F494BC96-0CC4-4E86-9563-EB5785AB10EA}" type="presParOf" srcId="{4ED8FD80-0C45-4EB9-A977-029327B6168E}" destId="{EAE5206B-8EE8-44E0-BD24-E16CEE184FD7}" srcOrd="0" destOrd="0" presId="urn:microsoft.com/office/officeart/2005/8/layout/chevron2"/>
    <dgm:cxn modelId="{F29EEC70-9072-42EA-8F69-EB51CB76EB3B}" type="presParOf" srcId="{4ED8FD80-0C45-4EB9-A977-029327B6168E}" destId="{579A8401-4869-443E-91DE-90DF9ED339A0}" srcOrd="1" destOrd="0" presId="urn:microsoft.com/office/officeart/2005/8/layout/chevron2"/>
    <dgm:cxn modelId="{F429402E-5BD1-449F-8E27-E54A4327177E}" type="presParOf" srcId="{42788EA2-1DA7-468B-A0D4-9DBA03351535}" destId="{C19224B8-2031-478F-B2BB-D998B5D36CF6}" srcOrd="1" destOrd="0" presId="urn:microsoft.com/office/officeart/2005/8/layout/chevron2"/>
    <dgm:cxn modelId="{CB128496-238B-4593-9F40-2269AFCD66F6}" type="presParOf" srcId="{42788EA2-1DA7-468B-A0D4-9DBA03351535}" destId="{13D42416-A814-4050-9082-ADD420698455}" srcOrd="2" destOrd="0" presId="urn:microsoft.com/office/officeart/2005/8/layout/chevron2"/>
    <dgm:cxn modelId="{5129CEE1-7577-4701-BB85-1D77E617E901}" type="presParOf" srcId="{13D42416-A814-4050-9082-ADD420698455}" destId="{FAF6BC3A-DF7D-48F6-99B1-DD8C5D3BEFAF}" srcOrd="0" destOrd="0" presId="urn:microsoft.com/office/officeart/2005/8/layout/chevron2"/>
    <dgm:cxn modelId="{4AF436EA-0D27-467C-9A1E-4267F3FEB36B}" type="presParOf" srcId="{13D42416-A814-4050-9082-ADD420698455}" destId="{E074F1D7-B09B-412A-99C9-30B32FBF0777}" srcOrd="1" destOrd="0" presId="urn:microsoft.com/office/officeart/2005/8/layout/chevron2"/>
    <dgm:cxn modelId="{DADE7CBD-3186-4D07-960B-50469C4EA898}" type="presParOf" srcId="{42788EA2-1DA7-468B-A0D4-9DBA03351535}" destId="{D938CFB7-A0F7-4CB3-A82E-3DF14057EB47}" srcOrd="3" destOrd="0" presId="urn:microsoft.com/office/officeart/2005/8/layout/chevron2"/>
    <dgm:cxn modelId="{87E3ECAB-4ACA-41CE-9BDA-7158DE2834FF}" type="presParOf" srcId="{42788EA2-1DA7-468B-A0D4-9DBA03351535}" destId="{608C79C2-02C9-422B-B221-03C1648C8DB5}" srcOrd="4" destOrd="0" presId="urn:microsoft.com/office/officeart/2005/8/layout/chevron2"/>
    <dgm:cxn modelId="{D9645028-2BA3-4D9B-9404-941D770DFC89}" type="presParOf" srcId="{608C79C2-02C9-422B-B221-03C1648C8DB5}" destId="{D0A310CF-0268-4E24-BBF1-C1AF15EAAAC3}" srcOrd="0" destOrd="0" presId="urn:microsoft.com/office/officeart/2005/8/layout/chevron2"/>
    <dgm:cxn modelId="{8862F8C4-FD64-49D8-962B-04D1AA19F4B8}" type="presParOf" srcId="{608C79C2-02C9-422B-B221-03C1648C8DB5}" destId="{27A643D6-2436-45FA-96BA-C042869760C1}" srcOrd="1" destOrd="0" presId="urn:microsoft.com/office/officeart/2005/8/layout/chevron2"/>
    <dgm:cxn modelId="{762BBB38-854C-49EC-A546-98AE83671AF6}" type="presParOf" srcId="{42788EA2-1DA7-468B-A0D4-9DBA03351535}" destId="{96064F8D-3836-486E-9328-F8A0D3E02F90}" srcOrd="5" destOrd="0" presId="urn:microsoft.com/office/officeart/2005/8/layout/chevron2"/>
    <dgm:cxn modelId="{2650D613-FBE2-4D34-A47F-7FDDCB7B991F}" type="presParOf" srcId="{42788EA2-1DA7-468B-A0D4-9DBA03351535}" destId="{9BC1E576-13A3-4336-AB87-A15D790CC89E}" srcOrd="6" destOrd="0" presId="urn:microsoft.com/office/officeart/2005/8/layout/chevron2"/>
    <dgm:cxn modelId="{72383557-1FFE-4229-95CE-367CC4F5EE7B}" type="presParOf" srcId="{9BC1E576-13A3-4336-AB87-A15D790CC89E}" destId="{53D81E57-D241-4ED2-AE72-1E2DE8F76FF6}" srcOrd="0" destOrd="0" presId="urn:microsoft.com/office/officeart/2005/8/layout/chevron2"/>
    <dgm:cxn modelId="{353418B3-9563-4BA6-B86D-7CE5519D657C}" type="presParOf" srcId="{9BC1E576-13A3-4336-AB87-A15D790CC89E}" destId="{59C8136D-BC1A-416F-80F1-53252036B513}" srcOrd="1" destOrd="0" presId="urn:microsoft.com/office/officeart/2005/8/layout/chevron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FE8AE4-9576-433D-94CC-37BD0A165333}"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endParaRPr lang="es-EC"/>
        </a:p>
      </dgm:t>
    </dgm:pt>
    <dgm:pt modelId="{998D8A9D-B3A4-48AB-AC89-184F975345BE}">
      <dgm:prSet phldrT="[Texto]"/>
      <dgm:spPr/>
      <dgm:t>
        <a:bodyPr/>
        <a:lstStyle/>
        <a:p>
          <a:r>
            <a:rPr lang="es-ES" dirty="0">
              <a:latin typeface="Times New Roman" pitchFamily="18" charset="0"/>
              <a:cs typeface="Times New Roman" pitchFamily="18" charset="0"/>
            </a:rPr>
            <a:t>Básica – Insitu – No experimental –Documental - Correlacional</a:t>
          </a:r>
          <a:endParaRPr lang="es-EC" dirty="0">
            <a:latin typeface="Times New Roman" pitchFamily="18" charset="0"/>
            <a:cs typeface="Times New Roman" pitchFamily="18" charset="0"/>
          </a:endParaRPr>
        </a:p>
      </dgm:t>
    </dgm:pt>
    <dgm:pt modelId="{2D6555AC-DC83-44FC-98C4-CA736F4D70B3}" type="parTrans" cxnId="{858BF5BD-7957-4698-AC27-C8D646235508}">
      <dgm:prSet/>
      <dgm:spPr/>
      <dgm:t>
        <a:bodyPr/>
        <a:lstStyle/>
        <a:p>
          <a:endParaRPr lang="es-EC"/>
        </a:p>
      </dgm:t>
    </dgm:pt>
    <dgm:pt modelId="{B20B936A-58C3-4845-BEC5-338F2D6FA59A}" type="sibTrans" cxnId="{858BF5BD-7957-4698-AC27-C8D646235508}">
      <dgm:prSet/>
      <dgm:spPr/>
      <dgm:t>
        <a:bodyPr/>
        <a:lstStyle/>
        <a:p>
          <a:endParaRPr lang="es-EC"/>
        </a:p>
      </dgm:t>
    </dgm:pt>
    <dgm:pt modelId="{EE2C6306-2932-434D-B759-90190ABCECE2}">
      <dgm:prSet phldrT="[Texto]"/>
      <dgm:spPr/>
      <dgm:t>
        <a:bodyPr/>
        <a:lstStyle/>
        <a:p>
          <a:r>
            <a:rPr lang="es-ES" dirty="0">
              <a:latin typeface="Times New Roman" pitchFamily="18" charset="0"/>
              <a:cs typeface="Times New Roman" pitchFamily="18" charset="0"/>
            </a:rPr>
            <a:t>Tipología</a:t>
          </a:r>
          <a:endParaRPr lang="es-EC" dirty="0">
            <a:latin typeface="Times New Roman" pitchFamily="18" charset="0"/>
            <a:cs typeface="Times New Roman" pitchFamily="18" charset="0"/>
          </a:endParaRPr>
        </a:p>
      </dgm:t>
    </dgm:pt>
    <dgm:pt modelId="{23E4E9A7-BB07-45C1-B5A8-AF9F63CE97AE}" type="parTrans" cxnId="{5DAB2D11-0B38-45AE-832E-2936548F5C12}">
      <dgm:prSet/>
      <dgm:spPr/>
      <dgm:t>
        <a:bodyPr/>
        <a:lstStyle/>
        <a:p>
          <a:endParaRPr lang="es-EC"/>
        </a:p>
      </dgm:t>
    </dgm:pt>
    <dgm:pt modelId="{BCF191B0-4C79-4EF3-8D0E-82D6D1AD453A}" type="sibTrans" cxnId="{5DAB2D11-0B38-45AE-832E-2936548F5C12}">
      <dgm:prSet/>
      <dgm:spPr/>
      <dgm:t>
        <a:bodyPr/>
        <a:lstStyle/>
        <a:p>
          <a:endParaRPr lang="es-EC"/>
        </a:p>
      </dgm:t>
    </dgm:pt>
    <dgm:pt modelId="{5E9B045F-CB78-4797-ACB1-1961FC821CCE}">
      <dgm:prSet phldrT="[Texto]" custT="1"/>
      <dgm:spPr/>
      <dgm:t>
        <a:bodyPr/>
        <a:lstStyle/>
        <a:p>
          <a:r>
            <a:rPr lang="es-ES" sz="2400" dirty="0">
              <a:solidFill>
                <a:schemeClr val="tx1"/>
              </a:solidFill>
              <a:latin typeface="Times New Roman" pitchFamily="18" charset="0"/>
              <a:cs typeface="Times New Roman" pitchFamily="18" charset="0"/>
            </a:rPr>
            <a:t>Cuantitativo</a:t>
          </a:r>
          <a:endParaRPr lang="es-EC" sz="2400" dirty="0">
            <a:solidFill>
              <a:schemeClr val="tx1"/>
            </a:solidFill>
            <a:latin typeface="Times New Roman" pitchFamily="18" charset="0"/>
            <a:cs typeface="Times New Roman" pitchFamily="18" charset="0"/>
          </a:endParaRPr>
        </a:p>
      </dgm:t>
    </dgm:pt>
    <dgm:pt modelId="{72732E1D-EEE9-4121-A08A-C3DA3AF1A334}" type="parTrans" cxnId="{AA2A32A4-DB8D-4082-BC73-005243D7BFB0}">
      <dgm:prSet/>
      <dgm:spPr/>
      <dgm:t>
        <a:bodyPr/>
        <a:lstStyle/>
        <a:p>
          <a:endParaRPr lang="es-EC"/>
        </a:p>
      </dgm:t>
    </dgm:pt>
    <dgm:pt modelId="{E31AC95C-B8E8-4781-BC2C-DB1DEE9E9A2D}" type="sibTrans" cxnId="{AA2A32A4-DB8D-4082-BC73-005243D7BFB0}">
      <dgm:prSet/>
      <dgm:spPr/>
      <dgm:t>
        <a:bodyPr/>
        <a:lstStyle/>
        <a:p>
          <a:endParaRPr lang="es-EC"/>
        </a:p>
      </dgm:t>
    </dgm:pt>
    <dgm:pt modelId="{F8C4434F-4239-431A-A697-E481967950EF}">
      <dgm:prSet phldrT="[Texto]"/>
      <dgm:spPr/>
      <dgm:t>
        <a:bodyPr/>
        <a:lstStyle/>
        <a:p>
          <a:r>
            <a:rPr lang="es-ES" dirty="0">
              <a:latin typeface="Times New Roman" pitchFamily="18" charset="0"/>
              <a:cs typeface="Times New Roman" pitchFamily="18" charset="0"/>
            </a:rPr>
            <a:t>Enfoque </a:t>
          </a:r>
          <a:endParaRPr lang="es-EC" dirty="0">
            <a:latin typeface="Times New Roman" pitchFamily="18" charset="0"/>
            <a:cs typeface="Times New Roman" pitchFamily="18" charset="0"/>
          </a:endParaRPr>
        </a:p>
      </dgm:t>
    </dgm:pt>
    <dgm:pt modelId="{CBD8C4DE-149C-4732-93A1-A5AC604F219A}" type="parTrans" cxnId="{AFA7C730-A326-4B50-9664-F0A9FCF88E60}">
      <dgm:prSet/>
      <dgm:spPr/>
      <dgm:t>
        <a:bodyPr/>
        <a:lstStyle/>
        <a:p>
          <a:endParaRPr lang="es-EC"/>
        </a:p>
      </dgm:t>
    </dgm:pt>
    <dgm:pt modelId="{4698403C-7C82-4F02-AB86-90E15439E847}" type="sibTrans" cxnId="{AFA7C730-A326-4B50-9664-F0A9FCF88E60}">
      <dgm:prSet/>
      <dgm:spPr/>
      <dgm:t>
        <a:bodyPr/>
        <a:lstStyle/>
        <a:p>
          <a:endParaRPr lang="es-EC"/>
        </a:p>
      </dgm:t>
    </dgm:pt>
    <dgm:pt modelId="{936F60EC-3D14-4CB6-AEFF-B72A2830C2A2}" type="pres">
      <dgm:prSet presAssocID="{B3FE8AE4-9576-433D-94CC-37BD0A165333}" presName="Name0" presStyleCnt="0">
        <dgm:presLayoutVars>
          <dgm:dir/>
          <dgm:animOne val="branch"/>
          <dgm:animLvl val="lvl"/>
        </dgm:presLayoutVars>
      </dgm:prSet>
      <dgm:spPr/>
    </dgm:pt>
    <dgm:pt modelId="{7E83ADE8-6467-47BD-BA87-EE3B682AA391}" type="pres">
      <dgm:prSet presAssocID="{998D8A9D-B3A4-48AB-AC89-184F975345BE}" presName="chaos" presStyleCnt="0"/>
      <dgm:spPr/>
    </dgm:pt>
    <dgm:pt modelId="{B9A04986-728A-4DA0-914F-26725EED5168}" type="pres">
      <dgm:prSet presAssocID="{998D8A9D-B3A4-48AB-AC89-184F975345BE}" presName="parTx1" presStyleLbl="revTx" presStyleIdx="0" presStyleCnt="3" custScaleX="166867"/>
      <dgm:spPr/>
    </dgm:pt>
    <dgm:pt modelId="{E920364E-1233-4B97-B5FF-470DA0E15BE7}" type="pres">
      <dgm:prSet presAssocID="{998D8A9D-B3A4-48AB-AC89-184F975345BE}" presName="desTx1" presStyleLbl="revTx" presStyleIdx="1" presStyleCnt="3">
        <dgm:presLayoutVars>
          <dgm:bulletEnabled val="1"/>
        </dgm:presLayoutVars>
      </dgm:prSet>
      <dgm:spPr/>
    </dgm:pt>
    <dgm:pt modelId="{AEDA9130-1668-422E-B0F2-3D2D76E45BAB}" type="pres">
      <dgm:prSet presAssocID="{998D8A9D-B3A4-48AB-AC89-184F975345BE}" presName="c1" presStyleLbl="node1" presStyleIdx="0" presStyleCnt="19" custLinFactX="-100000" custLinFactNeighborX="-166164" custLinFactNeighborY="10081"/>
      <dgm:spPr/>
    </dgm:pt>
    <dgm:pt modelId="{06BAFF87-C6CC-43DB-8FAB-78482DC776D2}" type="pres">
      <dgm:prSet presAssocID="{998D8A9D-B3A4-48AB-AC89-184F975345BE}" presName="c2" presStyleLbl="node1" presStyleIdx="1" presStyleCnt="19" custLinFactX="-46403" custLinFactNeighborX="-100000" custLinFactNeighborY="-39680"/>
      <dgm:spPr/>
    </dgm:pt>
    <dgm:pt modelId="{9CED62E9-4D86-4985-A9DB-EECEA63A6D4C}" type="pres">
      <dgm:prSet presAssocID="{998D8A9D-B3A4-48AB-AC89-184F975345BE}" presName="c3" presStyleLbl="node1" presStyleIdx="2" presStyleCnt="19" custLinFactX="-9508" custLinFactY="-3447" custLinFactNeighborX="-100000" custLinFactNeighborY="-100000"/>
      <dgm:spPr/>
    </dgm:pt>
    <dgm:pt modelId="{F76A4FDC-D0E9-44C9-8B29-3D455C9299D5}" type="pres">
      <dgm:prSet presAssocID="{998D8A9D-B3A4-48AB-AC89-184F975345BE}" presName="c4" presStyleLbl="node1" presStyleIdx="3" presStyleCnt="19" custLinFactNeighborX="-27443" custLinFactNeighborY="-55999"/>
      <dgm:spPr/>
    </dgm:pt>
    <dgm:pt modelId="{BD77E8D0-CAD3-40F7-8E27-CDC0E010972C}" type="pres">
      <dgm:prSet presAssocID="{998D8A9D-B3A4-48AB-AC89-184F975345BE}" presName="c5" presStyleLbl="node1" presStyleIdx="4" presStyleCnt="19"/>
      <dgm:spPr/>
    </dgm:pt>
    <dgm:pt modelId="{4AEFEC8D-1839-4482-B316-2DD4E0187187}" type="pres">
      <dgm:prSet presAssocID="{998D8A9D-B3A4-48AB-AC89-184F975345BE}" presName="c6" presStyleLbl="node1" presStyleIdx="5" presStyleCnt="19" custLinFactNeighborX="-6483" custLinFactNeighborY="-50560"/>
      <dgm:spPr/>
    </dgm:pt>
    <dgm:pt modelId="{798B08D4-0771-4E0F-B52D-29374C2ECC47}" type="pres">
      <dgm:prSet presAssocID="{998D8A9D-B3A4-48AB-AC89-184F975345BE}" presName="c7" presStyleLbl="node1" presStyleIdx="6" presStyleCnt="19" custLinFactNeighborX="-2649" custLinFactNeighborY="-46531"/>
      <dgm:spPr/>
    </dgm:pt>
    <dgm:pt modelId="{E67B3333-4ED8-44D2-AF01-0D19B77DFD3B}" type="pres">
      <dgm:prSet presAssocID="{998D8A9D-B3A4-48AB-AC89-184F975345BE}" presName="c8" presStyleLbl="node1" presStyleIdx="7" presStyleCnt="19" custLinFactNeighborX="-10403" custLinFactNeighborY="-37359"/>
      <dgm:spPr/>
    </dgm:pt>
    <dgm:pt modelId="{DAC6E4F7-BDD8-4F6D-BBE2-DDD879A2C7DC}" type="pres">
      <dgm:prSet presAssocID="{998D8A9D-B3A4-48AB-AC89-184F975345BE}" presName="c9" presStyleLbl="node1" presStyleIdx="8" presStyleCnt="19" custLinFactNeighborX="47918" custLinFactNeighborY="-49039"/>
      <dgm:spPr/>
    </dgm:pt>
    <dgm:pt modelId="{71077155-F500-49E1-811F-64495B8108A6}" type="pres">
      <dgm:prSet presAssocID="{998D8A9D-B3A4-48AB-AC89-184F975345BE}" presName="c10" presStyleLbl="node1" presStyleIdx="9" presStyleCnt="19" custLinFactX="-4130" custLinFactNeighborX="-100000" custLinFactNeighborY="3018"/>
      <dgm:spPr/>
    </dgm:pt>
    <dgm:pt modelId="{FCFAA48C-B686-4A5C-9BAF-02F04839184F}" type="pres">
      <dgm:prSet presAssocID="{998D8A9D-B3A4-48AB-AC89-184F975345BE}" presName="c11" presStyleLbl="node1" presStyleIdx="10" presStyleCnt="19" custLinFactX="-48724" custLinFactNeighborX="-100000" custLinFactNeighborY="92481"/>
      <dgm:spPr/>
    </dgm:pt>
    <dgm:pt modelId="{6B421C5F-6C92-4DEC-BD9D-E0818D85F877}" type="pres">
      <dgm:prSet presAssocID="{998D8A9D-B3A4-48AB-AC89-184F975345BE}" presName="c12" presStyleLbl="node1" presStyleIdx="11" presStyleCnt="19" custLinFactNeighborX="-57529" custLinFactNeighborY="39048"/>
      <dgm:spPr/>
    </dgm:pt>
    <dgm:pt modelId="{5151C98C-F468-4D7E-9572-E59563A708C4}" type="pres">
      <dgm:prSet presAssocID="{998D8A9D-B3A4-48AB-AC89-184F975345BE}" presName="c13" presStyleLbl="node1" presStyleIdx="12" presStyleCnt="19" custLinFactNeighborX="-27652" custLinFactNeighborY="19356"/>
      <dgm:spPr/>
    </dgm:pt>
    <dgm:pt modelId="{890AE7DA-0007-4ABA-B690-85EE6772EC4E}" type="pres">
      <dgm:prSet presAssocID="{998D8A9D-B3A4-48AB-AC89-184F975345BE}" presName="c14" presStyleLbl="node1" presStyleIdx="13" presStyleCnt="19" custLinFactY="-85199" custLinFactNeighborX="69757" custLinFactNeighborY="-100000"/>
      <dgm:spPr/>
    </dgm:pt>
    <dgm:pt modelId="{DBEE464B-3EA0-4845-B929-8C617ECE99F0}" type="pres">
      <dgm:prSet presAssocID="{998D8A9D-B3A4-48AB-AC89-184F975345BE}" presName="c15" presStyleLbl="node1" presStyleIdx="14" presStyleCnt="19" custLinFactY="18721" custLinFactNeighborX="-81813" custLinFactNeighborY="100000"/>
      <dgm:spPr/>
    </dgm:pt>
    <dgm:pt modelId="{96E52E38-356E-4B33-B9B1-C92C5AF14A44}" type="pres">
      <dgm:prSet presAssocID="{998D8A9D-B3A4-48AB-AC89-184F975345BE}" presName="c16" presStyleLbl="node1" presStyleIdx="15" presStyleCnt="19"/>
      <dgm:spPr/>
    </dgm:pt>
    <dgm:pt modelId="{E7426C89-0740-4883-B860-98CBE1F59E14}" type="pres">
      <dgm:prSet presAssocID="{998D8A9D-B3A4-48AB-AC89-184F975345BE}" presName="c17" presStyleLbl="node1" presStyleIdx="16" presStyleCnt="19" custLinFactNeighborX="34929" custLinFactNeighborY="10850"/>
      <dgm:spPr/>
    </dgm:pt>
    <dgm:pt modelId="{2A5D0563-A14F-403C-938D-A636DABB7099}" type="pres">
      <dgm:prSet presAssocID="{998D8A9D-B3A4-48AB-AC89-184F975345BE}" presName="c18" presStyleLbl="node1" presStyleIdx="17" presStyleCnt="19"/>
      <dgm:spPr/>
    </dgm:pt>
    <dgm:pt modelId="{BE34ED63-2890-4E38-93CF-ACA73CCE0E26}" type="pres">
      <dgm:prSet presAssocID="{B20B936A-58C3-4845-BEC5-338F2D6FA59A}" presName="chevronComposite1" presStyleCnt="0"/>
      <dgm:spPr/>
    </dgm:pt>
    <dgm:pt modelId="{60731DF5-B037-4E45-AB0B-4E56500680E9}" type="pres">
      <dgm:prSet presAssocID="{B20B936A-58C3-4845-BEC5-338F2D6FA59A}" presName="chevron1" presStyleLbl="sibTrans2D1" presStyleIdx="0" presStyleCnt="2"/>
      <dgm:spPr/>
    </dgm:pt>
    <dgm:pt modelId="{4858CF49-B352-4165-A345-21D77ED2A4F1}" type="pres">
      <dgm:prSet presAssocID="{B20B936A-58C3-4845-BEC5-338F2D6FA59A}" presName="spChevron1" presStyleCnt="0"/>
      <dgm:spPr/>
    </dgm:pt>
    <dgm:pt modelId="{CB389E43-E15B-4F97-9E2A-9FCAF208C147}" type="pres">
      <dgm:prSet presAssocID="{B20B936A-58C3-4845-BEC5-338F2D6FA59A}" presName="overlap" presStyleCnt="0"/>
      <dgm:spPr/>
    </dgm:pt>
    <dgm:pt modelId="{5B38AB78-DCF7-47C7-BFA9-E17CD6238A3C}" type="pres">
      <dgm:prSet presAssocID="{B20B936A-58C3-4845-BEC5-338F2D6FA59A}" presName="chevronComposite2" presStyleCnt="0"/>
      <dgm:spPr/>
    </dgm:pt>
    <dgm:pt modelId="{A9E96B54-6FC8-49AC-8E9F-3302E37845D0}" type="pres">
      <dgm:prSet presAssocID="{B20B936A-58C3-4845-BEC5-338F2D6FA59A}" presName="chevron2" presStyleLbl="sibTrans2D1" presStyleIdx="1" presStyleCnt="2"/>
      <dgm:spPr/>
    </dgm:pt>
    <dgm:pt modelId="{2E2CEDFD-3D06-48EC-A969-084F88F768C4}" type="pres">
      <dgm:prSet presAssocID="{B20B936A-58C3-4845-BEC5-338F2D6FA59A}" presName="spChevron2" presStyleCnt="0"/>
      <dgm:spPr/>
    </dgm:pt>
    <dgm:pt modelId="{4A6E4A73-EF25-4A76-8C8B-33C3ACCA57C1}" type="pres">
      <dgm:prSet presAssocID="{5E9B045F-CB78-4797-ACB1-1961FC821CCE}" presName="last" presStyleCnt="0"/>
      <dgm:spPr/>
    </dgm:pt>
    <dgm:pt modelId="{4B5E38FA-93B9-423D-92CB-31FDB611F915}" type="pres">
      <dgm:prSet presAssocID="{5E9B045F-CB78-4797-ACB1-1961FC821CCE}" presName="circleTx" presStyleLbl="node1" presStyleIdx="18" presStyleCnt="19" custScaleX="124573"/>
      <dgm:spPr/>
    </dgm:pt>
    <dgm:pt modelId="{F54C862E-FB28-4CCB-A8AF-5BB7200A81FF}" type="pres">
      <dgm:prSet presAssocID="{5E9B045F-CB78-4797-ACB1-1961FC821CCE}" presName="desTxN" presStyleLbl="revTx" presStyleIdx="2" presStyleCnt="3">
        <dgm:presLayoutVars>
          <dgm:bulletEnabled val="1"/>
        </dgm:presLayoutVars>
      </dgm:prSet>
      <dgm:spPr/>
    </dgm:pt>
    <dgm:pt modelId="{0834E29E-A88D-460F-BDAE-0338FBBE91FD}" type="pres">
      <dgm:prSet presAssocID="{5E9B045F-CB78-4797-ACB1-1961FC821CCE}" presName="spN" presStyleCnt="0"/>
      <dgm:spPr/>
    </dgm:pt>
  </dgm:ptLst>
  <dgm:cxnLst>
    <dgm:cxn modelId="{5DAB2D11-0B38-45AE-832E-2936548F5C12}" srcId="{998D8A9D-B3A4-48AB-AC89-184F975345BE}" destId="{EE2C6306-2932-434D-B759-90190ABCECE2}" srcOrd="0" destOrd="0" parTransId="{23E4E9A7-BB07-45C1-B5A8-AF9F63CE97AE}" sibTransId="{BCF191B0-4C79-4EF3-8D0E-82D6D1AD453A}"/>
    <dgm:cxn modelId="{37F98D20-C5B9-4E24-A1A9-EC2FC600C47A}" type="presOf" srcId="{B3FE8AE4-9576-433D-94CC-37BD0A165333}" destId="{936F60EC-3D14-4CB6-AEFF-B72A2830C2A2}" srcOrd="0" destOrd="0" presId="urn:microsoft.com/office/officeart/2009/3/layout/RandomtoResultProcess"/>
    <dgm:cxn modelId="{AFA7C730-A326-4B50-9664-F0A9FCF88E60}" srcId="{5E9B045F-CB78-4797-ACB1-1961FC821CCE}" destId="{F8C4434F-4239-431A-A697-E481967950EF}" srcOrd="0" destOrd="0" parTransId="{CBD8C4DE-149C-4732-93A1-A5AC604F219A}" sibTransId="{4698403C-7C82-4F02-AB86-90E15439E847}"/>
    <dgm:cxn modelId="{667FFE41-4BE8-474D-832B-44D8639A97F6}" type="presOf" srcId="{EE2C6306-2932-434D-B759-90190ABCECE2}" destId="{E920364E-1233-4B97-B5FF-470DA0E15BE7}" srcOrd="0" destOrd="0" presId="urn:microsoft.com/office/officeart/2009/3/layout/RandomtoResultProcess"/>
    <dgm:cxn modelId="{2BC87443-4A81-41A7-A684-320C37B05B7C}" type="presOf" srcId="{998D8A9D-B3A4-48AB-AC89-184F975345BE}" destId="{B9A04986-728A-4DA0-914F-26725EED5168}" srcOrd="0" destOrd="0" presId="urn:microsoft.com/office/officeart/2009/3/layout/RandomtoResultProcess"/>
    <dgm:cxn modelId="{3DD6556B-D6D1-4F5F-BFC8-97323C9695DB}" type="presOf" srcId="{F8C4434F-4239-431A-A697-E481967950EF}" destId="{F54C862E-FB28-4CCB-A8AF-5BB7200A81FF}" srcOrd="0" destOrd="0" presId="urn:microsoft.com/office/officeart/2009/3/layout/RandomtoResultProcess"/>
    <dgm:cxn modelId="{AA2A32A4-DB8D-4082-BC73-005243D7BFB0}" srcId="{B3FE8AE4-9576-433D-94CC-37BD0A165333}" destId="{5E9B045F-CB78-4797-ACB1-1961FC821CCE}" srcOrd="1" destOrd="0" parTransId="{72732E1D-EEE9-4121-A08A-C3DA3AF1A334}" sibTransId="{E31AC95C-B8E8-4781-BC2C-DB1DEE9E9A2D}"/>
    <dgm:cxn modelId="{24D91FBA-EB9F-4C01-AC0B-28F1CAE0FCF5}" type="presOf" srcId="{5E9B045F-CB78-4797-ACB1-1961FC821CCE}" destId="{4B5E38FA-93B9-423D-92CB-31FDB611F915}" srcOrd="0" destOrd="0" presId="urn:microsoft.com/office/officeart/2009/3/layout/RandomtoResultProcess"/>
    <dgm:cxn modelId="{858BF5BD-7957-4698-AC27-C8D646235508}" srcId="{B3FE8AE4-9576-433D-94CC-37BD0A165333}" destId="{998D8A9D-B3A4-48AB-AC89-184F975345BE}" srcOrd="0" destOrd="0" parTransId="{2D6555AC-DC83-44FC-98C4-CA736F4D70B3}" sibTransId="{B20B936A-58C3-4845-BEC5-338F2D6FA59A}"/>
    <dgm:cxn modelId="{1938A57A-A963-4A9E-BB39-26C7CDB0BED1}" type="presParOf" srcId="{936F60EC-3D14-4CB6-AEFF-B72A2830C2A2}" destId="{7E83ADE8-6467-47BD-BA87-EE3B682AA391}" srcOrd="0" destOrd="0" presId="urn:microsoft.com/office/officeart/2009/3/layout/RandomtoResultProcess"/>
    <dgm:cxn modelId="{65397BA0-D873-4600-BF2D-DC7F1BD5A3B5}" type="presParOf" srcId="{7E83ADE8-6467-47BD-BA87-EE3B682AA391}" destId="{B9A04986-728A-4DA0-914F-26725EED5168}" srcOrd="0" destOrd="0" presId="urn:microsoft.com/office/officeart/2009/3/layout/RandomtoResultProcess"/>
    <dgm:cxn modelId="{070867EA-BBFD-40FF-9CE4-83B5CBF833FD}" type="presParOf" srcId="{7E83ADE8-6467-47BD-BA87-EE3B682AA391}" destId="{E920364E-1233-4B97-B5FF-470DA0E15BE7}" srcOrd="1" destOrd="0" presId="urn:microsoft.com/office/officeart/2009/3/layout/RandomtoResultProcess"/>
    <dgm:cxn modelId="{937A857D-C9B7-4DD4-8E4B-C4B7FD97537F}" type="presParOf" srcId="{7E83ADE8-6467-47BD-BA87-EE3B682AA391}" destId="{AEDA9130-1668-422E-B0F2-3D2D76E45BAB}" srcOrd="2" destOrd="0" presId="urn:microsoft.com/office/officeart/2009/3/layout/RandomtoResultProcess"/>
    <dgm:cxn modelId="{102F45FE-2623-4FAD-8647-0BDDBF1220DD}" type="presParOf" srcId="{7E83ADE8-6467-47BD-BA87-EE3B682AA391}" destId="{06BAFF87-C6CC-43DB-8FAB-78482DC776D2}" srcOrd="3" destOrd="0" presId="urn:microsoft.com/office/officeart/2009/3/layout/RandomtoResultProcess"/>
    <dgm:cxn modelId="{869038E4-9C63-4E4E-B8D8-86362264FB37}" type="presParOf" srcId="{7E83ADE8-6467-47BD-BA87-EE3B682AA391}" destId="{9CED62E9-4D86-4985-A9DB-EECEA63A6D4C}" srcOrd="4" destOrd="0" presId="urn:microsoft.com/office/officeart/2009/3/layout/RandomtoResultProcess"/>
    <dgm:cxn modelId="{AC964C60-39F6-49B2-9F8D-C4DEB92CF878}" type="presParOf" srcId="{7E83ADE8-6467-47BD-BA87-EE3B682AA391}" destId="{F76A4FDC-D0E9-44C9-8B29-3D455C9299D5}" srcOrd="5" destOrd="0" presId="urn:microsoft.com/office/officeart/2009/3/layout/RandomtoResultProcess"/>
    <dgm:cxn modelId="{B152A09B-464B-455C-B103-0FBE2E50AAC7}" type="presParOf" srcId="{7E83ADE8-6467-47BD-BA87-EE3B682AA391}" destId="{BD77E8D0-CAD3-40F7-8E27-CDC0E010972C}" srcOrd="6" destOrd="0" presId="urn:microsoft.com/office/officeart/2009/3/layout/RandomtoResultProcess"/>
    <dgm:cxn modelId="{2AF0699D-74D9-4297-A391-B969F95D7731}" type="presParOf" srcId="{7E83ADE8-6467-47BD-BA87-EE3B682AA391}" destId="{4AEFEC8D-1839-4482-B316-2DD4E0187187}" srcOrd="7" destOrd="0" presId="urn:microsoft.com/office/officeart/2009/3/layout/RandomtoResultProcess"/>
    <dgm:cxn modelId="{1BED6972-2838-4035-BA48-9BD789572FA4}" type="presParOf" srcId="{7E83ADE8-6467-47BD-BA87-EE3B682AA391}" destId="{798B08D4-0771-4E0F-B52D-29374C2ECC47}" srcOrd="8" destOrd="0" presId="urn:microsoft.com/office/officeart/2009/3/layout/RandomtoResultProcess"/>
    <dgm:cxn modelId="{A76BEAF0-B43C-47FA-B7C3-CC6127C828AA}" type="presParOf" srcId="{7E83ADE8-6467-47BD-BA87-EE3B682AA391}" destId="{E67B3333-4ED8-44D2-AF01-0D19B77DFD3B}" srcOrd="9" destOrd="0" presId="urn:microsoft.com/office/officeart/2009/3/layout/RandomtoResultProcess"/>
    <dgm:cxn modelId="{E5A877C7-13F1-4DE0-8BFE-97BBA3B416E0}" type="presParOf" srcId="{7E83ADE8-6467-47BD-BA87-EE3B682AA391}" destId="{DAC6E4F7-BDD8-4F6D-BBE2-DDD879A2C7DC}" srcOrd="10" destOrd="0" presId="urn:microsoft.com/office/officeart/2009/3/layout/RandomtoResultProcess"/>
    <dgm:cxn modelId="{CFEB8CB0-9108-44F4-8801-6404D277BCE3}" type="presParOf" srcId="{7E83ADE8-6467-47BD-BA87-EE3B682AA391}" destId="{71077155-F500-49E1-811F-64495B8108A6}" srcOrd="11" destOrd="0" presId="urn:microsoft.com/office/officeart/2009/3/layout/RandomtoResultProcess"/>
    <dgm:cxn modelId="{57AC5EA7-8339-4E4E-950B-8059EF20B18E}" type="presParOf" srcId="{7E83ADE8-6467-47BD-BA87-EE3B682AA391}" destId="{FCFAA48C-B686-4A5C-9BAF-02F04839184F}" srcOrd="12" destOrd="0" presId="urn:microsoft.com/office/officeart/2009/3/layout/RandomtoResultProcess"/>
    <dgm:cxn modelId="{3B787332-5881-4809-9A75-D17A05558B19}" type="presParOf" srcId="{7E83ADE8-6467-47BD-BA87-EE3B682AA391}" destId="{6B421C5F-6C92-4DEC-BD9D-E0818D85F877}" srcOrd="13" destOrd="0" presId="urn:microsoft.com/office/officeart/2009/3/layout/RandomtoResultProcess"/>
    <dgm:cxn modelId="{C1F5F7AD-FDD6-46D1-9D12-03F6279C8F8B}" type="presParOf" srcId="{7E83ADE8-6467-47BD-BA87-EE3B682AA391}" destId="{5151C98C-F468-4D7E-9572-E59563A708C4}" srcOrd="14" destOrd="0" presId="urn:microsoft.com/office/officeart/2009/3/layout/RandomtoResultProcess"/>
    <dgm:cxn modelId="{2E4452EF-C9F2-4D5A-AAD3-372EE8109360}" type="presParOf" srcId="{7E83ADE8-6467-47BD-BA87-EE3B682AA391}" destId="{890AE7DA-0007-4ABA-B690-85EE6772EC4E}" srcOrd="15" destOrd="0" presId="urn:microsoft.com/office/officeart/2009/3/layout/RandomtoResultProcess"/>
    <dgm:cxn modelId="{94821677-E61A-427F-A242-F4AD1A695C05}" type="presParOf" srcId="{7E83ADE8-6467-47BD-BA87-EE3B682AA391}" destId="{DBEE464B-3EA0-4845-B929-8C617ECE99F0}" srcOrd="16" destOrd="0" presId="urn:microsoft.com/office/officeart/2009/3/layout/RandomtoResultProcess"/>
    <dgm:cxn modelId="{883C19FC-2A51-4741-A30C-F7CFD36D9883}" type="presParOf" srcId="{7E83ADE8-6467-47BD-BA87-EE3B682AA391}" destId="{96E52E38-356E-4B33-B9B1-C92C5AF14A44}" srcOrd="17" destOrd="0" presId="urn:microsoft.com/office/officeart/2009/3/layout/RandomtoResultProcess"/>
    <dgm:cxn modelId="{B17DF151-5513-4C0B-B381-CBADFA84689F}" type="presParOf" srcId="{7E83ADE8-6467-47BD-BA87-EE3B682AA391}" destId="{E7426C89-0740-4883-B860-98CBE1F59E14}" srcOrd="18" destOrd="0" presId="urn:microsoft.com/office/officeart/2009/3/layout/RandomtoResultProcess"/>
    <dgm:cxn modelId="{74BCF144-CE34-4E47-A410-11D1FFC13D3A}" type="presParOf" srcId="{7E83ADE8-6467-47BD-BA87-EE3B682AA391}" destId="{2A5D0563-A14F-403C-938D-A636DABB7099}" srcOrd="19" destOrd="0" presId="urn:microsoft.com/office/officeart/2009/3/layout/RandomtoResultProcess"/>
    <dgm:cxn modelId="{D0A6AF82-16E2-445D-97D5-642B8588DB09}" type="presParOf" srcId="{936F60EC-3D14-4CB6-AEFF-B72A2830C2A2}" destId="{BE34ED63-2890-4E38-93CF-ACA73CCE0E26}" srcOrd="1" destOrd="0" presId="urn:microsoft.com/office/officeart/2009/3/layout/RandomtoResultProcess"/>
    <dgm:cxn modelId="{3FF66A10-B2B7-44D1-877A-1FC208E8553E}" type="presParOf" srcId="{BE34ED63-2890-4E38-93CF-ACA73CCE0E26}" destId="{60731DF5-B037-4E45-AB0B-4E56500680E9}" srcOrd="0" destOrd="0" presId="urn:microsoft.com/office/officeart/2009/3/layout/RandomtoResultProcess"/>
    <dgm:cxn modelId="{D21A2016-16D2-425D-8277-6550112AA112}" type="presParOf" srcId="{BE34ED63-2890-4E38-93CF-ACA73CCE0E26}" destId="{4858CF49-B352-4165-A345-21D77ED2A4F1}" srcOrd="1" destOrd="0" presId="urn:microsoft.com/office/officeart/2009/3/layout/RandomtoResultProcess"/>
    <dgm:cxn modelId="{13CFB800-54E7-4E11-86A1-30FDA235E5FD}" type="presParOf" srcId="{936F60EC-3D14-4CB6-AEFF-B72A2830C2A2}" destId="{CB389E43-E15B-4F97-9E2A-9FCAF208C147}" srcOrd="2" destOrd="0" presId="urn:microsoft.com/office/officeart/2009/3/layout/RandomtoResultProcess"/>
    <dgm:cxn modelId="{42CE07E6-DD76-4361-9A1A-DACD4538CE93}" type="presParOf" srcId="{936F60EC-3D14-4CB6-AEFF-B72A2830C2A2}" destId="{5B38AB78-DCF7-47C7-BFA9-E17CD6238A3C}" srcOrd="3" destOrd="0" presId="urn:microsoft.com/office/officeart/2009/3/layout/RandomtoResultProcess"/>
    <dgm:cxn modelId="{15524322-1951-47FC-9752-C9A61CA5E0FB}" type="presParOf" srcId="{5B38AB78-DCF7-47C7-BFA9-E17CD6238A3C}" destId="{A9E96B54-6FC8-49AC-8E9F-3302E37845D0}" srcOrd="0" destOrd="0" presId="urn:microsoft.com/office/officeart/2009/3/layout/RandomtoResultProcess"/>
    <dgm:cxn modelId="{1178E050-A07D-43F1-BCB7-D3C283D474AE}" type="presParOf" srcId="{5B38AB78-DCF7-47C7-BFA9-E17CD6238A3C}" destId="{2E2CEDFD-3D06-48EC-A969-084F88F768C4}" srcOrd="1" destOrd="0" presId="urn:microsoft.com/office/officeart/2009/3/layout/RandomtoResultProcess"/>
    <dgm:cxn modelId="{25B8302D-6CF3-4D48-92AA-9F9C8E54CD04}" type="presParOf" srcId="{936F60EC-3D14-4CB6-AEFF-B72A2830C2A2}" destId="{4A6E4A73-EF25-4A76-8C8B-33C3ACCA57C1}" srcOrd="4" destOrd="0" presId="urn:microsoft.com/office/officeart/2009/3/layout/RandomtoResultProcess"/>
    <dgm:cxn modelId="{612AC07E-7D7A-48C3-92A3-F741336921B9}" type="presParOf" srcId="{4A6E4A73-EF25-4A76-8C8B-33C3ACCA57C1}" destId="{4B5E38FA-93B9-423D-92CB-31FDB611F915}" srcOrd="0" destOrd="0" presId="urn:microsoft.com/office/officeart/2009/3/layout/RandomtoResultProcess"/>
    <dgm:cxn modelId="{6753688C-A006-4983-8F2A-B85E34C3A110}" type="presParOf" srcId="{4A6E4A73-EF25-4A76-8C8B-33C3ACCA57C1}" destId="{F54C862E-FB28-4CCB-A8AF-5BB7200A81FF}" srcOrd="1" destOrd="0" presId="urn:microsoft.com/office/officeart/2009/3/layout/RandomtoResultProcess"/>
    <dgm:cxn modelId="{B1AE5169-B060-466A-9F57-855F147ED6A7}" type="presParOf" srcId="{4A6E4A73-EF25-4A76-8C8B-33C3ACCA57C1}" destId="{0834E29E-A88D-460F-BDAE-0338FBBE91FD}" srcOrd="2" destOrd="0" presId="urn:microsoft.com/office/officeart/2009/3/layout/RandomtoResul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60642C6-F9C7-4946-A8AC-8C0880285575}" type="doc">
      <dgm:prSet loTypeId="urn:microsoft.com/office/officeart/2005/8/layout/arrow4" loCatId="process" qsTypeId="urn:microsoft.com/office/officeart/2005/8/quickstyle/3d3" qsCatId="3D" csTypeId="urn:microsoft.com/office/officeart/2005/8/colors/colorful2" csCatId="colorful" phldr="1"/>
      <dgm:spPr/>
      <dgm:t>
        <a:bodyPr/>
        <a:lstStyle/>
        <a:p>
          <a:endParaRPr lang="es-EC"/>
        </a:p>
      </dgm:t>
    </dgm:pt>
    <dgm:pt modelId="{86AABD5B-B2E7-4537-B48B-A2EBFB337D89}">
      <dgm:prSet phldrT="[Texto]" custT="1"/>
      <dgm:spPr/>
      <dgm:t>
        <a:bodyPr/>
        <a:lstStyle/>
        <a:p>
          <a:pPr algn="l"/>
          <a:r>
            <a:rPr lang="es-EC" sz="1600" dirty="0">
              <a:latin typeface="Times New Roman" pitchFamily="18" charset="0"/>
              <a:cs typeface="Times New Roman" pitchFamily="18" charset="0"/>
            </a:rPr>
            <a:t>Hipótesis: Determinar si los indicadores financieros propuestos sí son aplicables a las cooperativas de ahorro y crédito del segmento 1.</a:t>
          </a:r>
        </a:p>
      </dgm:t>
    </dgm:pt>
    <dgm:pt modelId="{3773B408-5D4C-4923-9E5C-83858B30BDA1}" type="parTrans" cxnId="{BD690A98-60A5-48D1-A818-62E73D4F02B5}">
      <dgm:prSet/>
      <dgm:spPr/>
      <dgm:t>
        <a:bodyPr/>
        <a:lstStyle/>
        <a:p>
          <a:pPr algn="l"/>
          <a:endParaRPr lang="es-EC" sz="1600">
            <a:latin typeface="Times New Roman" pitchFamily="18" charset="0"/>
            <a:cs typeface="Times New Roman" pitchFamily="18" charset="0"/>
          </a:endParaRPr>
        </a:p>
      </dgm:t>
    </dgm:pt>
    <dgm:pt modelId="{62EF0D6B-DF21-4FF5-9278-133BBAD1F7BB}" type="sibTrans" cxnId="{BD690A98-60A5-48D1-A818-62E73D4F02B5}">
      <dgm:prSet/>
      <dgm:spPr/>
      <dgm:t>
        <a:bodyPr/>
        <a:lstStyle/>
        <a:p>
          <a:pPr algn="l"/>
          <a:endParaRPr lang="es-EC" sz="1600">
            <a:latin typeface="Times New Roman" pitchFamily="18" charset="0"/>
            <a:cs typeface="Times New Roman" pitchFamily="18" charset="0"/>
          </a:endParaRPr>
        </a:p>
      </dgm:t>
    </dgm:pt>
    <dgm:pt modelId="{26399142-49E4-4866-AB02-7EC4929273F7}">
      <dgm:prSet phldrT="[Texto]" custT="1"/>
      <dgm:spPr/>
      <dgm:t>
        <a:bodyPr/>
        <a:lstStyle/>
        <a:p>
          <a:pPr algn="l"/>
          <a:r>
            <a:rPr lang="es-EC" sz="1600" dirty="0">
              <a:latin typeface="Times New Roman" pitchFamily="18" charset="0"/>
              <a:cs typeface="Times New Roman" pitchFamily="18" charset="0"/>
            </a:rPr>
            <a:t>Hipótesis Nula: Determinar si los indicadores financieros propuestos no son aplicables a las cooperativas de ahorro y crédito del segmento 1.</a:t>
          </a:r>
        </a:p>
      </dgm:t>
    </dgm:pt>
    <dgm:pt modelId="{E2987956-DFA8-4D39-8108-FC174F3B6E38}" type="parTrans" cxnId="{46D1B40C-3776-44B0-8E04-B4DE7E4F44BA}">
      <dgm:prSet/>
      <dgm:spPr/>
      <dgm:t>
        <a:bodyPr/>
        <a:lstStyle/>
        <a:p>
          <a:pPr algn="l"/>
          <a:endParaRPr lang="es-EC" sz="1600">
            <a:latin typeface="Times New Roman" pitchFamily="18" charset="0"/>
            <a:cs typeface="Times New Roman" pitchFamily="18" charset="0"/>
          </a:endParaRPr>
        </a:p>
      </dgm:t>
    </dgm:pt>
    <dgm:pt modelId="{B9160EDD-9B23-453C-B0D4-81EBB3DA585F}" type="sibTrans" cxnId="{46D1B40C-3776-44B0-8E04-B4DE7E4F44BA}">
      <dgm:prSet/>
      <dgm:spPr/>
      <dgm:t>
        <a:bodyPr/>
        <a:lstStyle/>
        <a:p>
          <a:pPr algn="l"/>
          <a:endParaRPr lang="es-EC" sz="1600">
            <a:latin typeface="Times New Roman" pitchFamily="18" charset="0"/>
            <a:cs typeface="Times New Roman" pitchFamily="18" charset="0"/>
          </a:endParaRPr>
        </a:p>
      </dgm:t>
    </dgm:pt>
    <dgm:pt modelId="{7056260C-5FBF-45A9-832A-82123B28042E}" type="pres">
      <dgm:prSet presAssocID="{A60642C6-F9C7-4946-A8AC-8C0880285575}" presName="compositeShape" presStyleCnt="0">
        <dgm:presLayoutVars>
          <dgm:chMax val="2"/>
          <dgm:dir/>
          <dgm:resizeHandles val="exact"/>
        </dgm:presLayoutVars>
      </dgm:prSet>
      <dgm:spPr/>
    </dgm:pt>
    <dgm:pt modelId="{3B498C53-4464-442A-B14F-992AA7C40A57}" type="pres">
      <dgm:prSet presAssocID="{86AABD5B-B2E7-4537-B48B-A2EBFB337D89}" presName="upArrow" presStyleLbl="node1" presStyleIdx="0" presStyleCnt="2"/>
      <dgm:spPr/>
    </dgm:pt>
    <dgm:pt modelId="{25B6584A-7500-4034-9F1A-14FB04475228}" type="pres">
      <dgm:prSet presAssocID="{86AABD5B-B2E7-4537-B48B-A2EBFB337D89}" presName="upArrowText" presStyleLbl="revTx" presStyleIdx="0" presStyleCnt="2">
        <dgm:presLayoutVars>
          <dgm:chMax val="0"/>
          <dgm:bulletEnabled val="1"/>
        </dgm:presLayoutVars>
      </dgm:prSet>
      <dgm:spPr/>
    </dgm:pt>
    <dgm:pt modelId="{A569B2C4-9E04-4531-8302-7A3F77CDAE37}" type="pres">
      <dgm:prSet presAssocID="{26399142-49E4-4866-AB02-7EC4929273F7}" presName="downArrow" presStyleLbl="node1" presStyleIdx="1" presStyleCnt="2"/>
      <dgm:spPr/>
    </dgm:pt>
    <dgm:pt modelId="{A2255CEF-06A1-40A8-8434-6731AB6A65E7}" type="pres">
      <dgm:prSet presAssocID="{26399142-49E4-4866-AB02-7EC4929273F7}" presName="downArrowText" presStyleLbl="revTx" presStyleIdx="1" presStyleCnt="2">
        <dgm:presLayoutVars>
          <dgm:chMax val="0"/>
          <dgm:bulletEnabled val="1"/>
        </dgm:presLayoutVars>
      </dgm:prSet>
      <dgm:spPr/>
    </dgm:pt>
  </dgm:ptLst>
  <dgm:cxnLst>
    <dgm:cxn modelId="{4E71B106-1ECF-4546-82EA-80B990C9B20F}" type="presOf" srcId="{A60642C6-F9C7-4946-A8AC-8C0880285575}" destId="{7056260C-5FBF-45A9-832A-82123B28042E}" srcOrd="0" destOrd="0" presId="urn:microsoft.com/office/officeart/2005/8/layout/arrow4"/>
    <dgm:cxn modelId="{46D1B40C-3776-44B0-8E04-B4DE7E4F44BA}" srcId="{A60642C6-F9C7-4946-A8AC-8C0880285575}" destId="{26399142-49E4-4866-AB02-7EC4929273F7}" srcOrd="1" destOrd="0" parTransId="{E2987956-DFA8-4D39-8108-FC174F3B6E38}" sibTransId="{B9160EDD-9B23-453C-B0D4-81EBB3DA585F}"/>
    <dgm:cxn modelId="{B3BAAC14-177A-4EB9-BDF5-E63212BF177F}" type="presOf" srcId="{86AABD5B-B2E7-4537-B48B-A2EBFB337D89}" destId="{25B6584A-7500-4034-9F1A-14FB04475228}" srcOrd="0" destOrd="0" presId="urn:microsoft.com/office/officeart/2005/8/layout/arrow4"/>
    <dgm:cxn modelId="{BD690A98-60A5-48D1-A818-62E73D4F02B5}" srcId="{A60642C6-F9C7-4946-A8AC-8C0880285575}" destId="{86AABD5B-B2E7-4537-B48B-A2EBFB337D89}" srcOrd="0" destOrd="0" parTransId="{3773B408-5D4C-4923-9E5C-83858B30BDA1}" sibTransId="{62EF0D6B-DF21-4FF5-9278-133BBAD1F7BB}"/>
    <dgm:cxn modelId="{2D29F9DC-1D5F-4880-A6BB-587090C3C94B}" type="presOf" srcId="{26399142-49E4-4866-AB02-7EC4929273F7}" destId="{A2255CEF-06A1-40A8-8434-6731AB6A65E7}" srcOrd="0" destOrd="0" presId="urn:microsoft.com/office/officeart/2005/8/layout/arrow4"/>
    <dgm:cxn modelId="{F1DB057D-05BE-4A80-999F-9058C5B0CC9F}" type="presParOf" srcId="{7056260C-5FBF-45A9-832A-82123B28042E}" destId="{3B498C53-4464-442A-B14F-992AA7C40A57}" srcOrd="0" destOrd="0" presId="urn:microsoft.com/office/officeart/2005/8/layout/arrow4"/>
    <dgm:cxn modelId="{D48C9D48-2B24-4852-B957-E7D0EBEBC770}" type="presParOf" srcId="{7056260C-5FBF-45A9-832A-82123B28042E}" destId="{25B6584A-7500-4034-9F1A-14FB04475228}" srcOrd="1" destOrd="0" presId="urn:microsoft.com/office/officeart/2005/8/layout/arrow4"/>
    <dgm:cxn modelId="{500A0013-34FE-49B1-8E87-79ED49EF32A6}" type="presParOf" srcId="{7056260C-5FBF-45A9-832A-82123B28042E}" destId="{A569B2C4-9E04-4531-8302-7A3F77CDAE37}" srcOrd="2" destOrd="0" presId="urn:microsoft.com/office/officeart/2005/8/layout/arrow4"/>
    <dgm:cxn modelId="{E5DAD880-3953-4F78-A27A-D054765BA109}" type="presParOf" srcId="{7056260C-5FBF-45A9-832A-82123B28042E}" destId="{A2255CEF-06A1-40A8-8434-6731AB6A65E7}"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DCF22-B2ED-4F27-AD32-A817CC11AC32}">
      <dsp:nvSpPr>
        <dsp:cNvPr id="0" name=""/>
        <dsp:cNvSpPr/>
      </dsp:nvSpPr>
      <dsp:spPr>
        <a:xfrm>
          <a:off x="1080123" y="831989"/>
          <a:ext cx="1885821" cy="1886108"/>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F067FF-80B5-49CF-A08A-7BF6261FBEC2}">
      <dsp:nvSpPr>
        <dsp:cNvPr id="0" name=""/>
        <dsp:cNvSpPr/>
      </dsp:nvSpPr>
      <dsp:spPr>
        <a:xfrm>
          <a:off x="1512170" y="1563609"/>
          <a:ext cx="1047914" cy="523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C" sz="1200" kern="1200" dirty="0">
              <a:latin typeface="Arial" panose="020B0604020202020204" pitchFamily="34" charset="0"/>
              <a:cs typeface="Arial" panose="020B0604020202020204" pitchFamily="34" charset="0"/>
            </a:rPr>
            <a:t>Creación SEPS mayo 2012</a:t>
          </a:r>
        </a:p>
      </dsp:txBody>
      <dsp:txXfrm>
        <a:off x="1512170" y="1563609"/>
        <a:ext cx="1047914" cy="523831"/>
      </dsp:txXfrm>
    </dsp:sp>
    <dsp:sp modelId="{9FAF66C5-B770-4DEA-8F1E-A5F90D4854B3}">
      <dsp:nvSpPr>
        <dsp:cNvPr id="0" name=""/>
        <dsp:cNvSpPr/>
      </dsp:nvSpPr>
      <dsp:spPr>
        <a:xfrm>
          <a:off x="576069" y="2411575"/>
          <a:ext cx="1885821" cy="1886108"/>
        </a:xfrm>
        <a:prstGeom prst="leftCircularArrow">
          <a:avLst>
            <a:gd name="adj1" fmla="val 10980"/>
            <a:gd name="adj2" fmla="val 1142322"/>
            <a:gd name="adj3" fmla="val 6300000"/>
            <a:gd name="adj4" fmla="val 18900000"/>
            <a:gd name="adj5" fmla="val 125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4BDCA1-064E-4D6D-8221-4561538BCAFA}">
      <dsp:nvSpPr>
        <dsp:cNvPr id="0" name=""/>
        <dsp:cNvSpPr/>
      </dsp:nvSpPr>
      <dsp:spPr>
        <a:xfrm>
          <a:off x="1008109" y="3059646"/>
          <a:ext cx="1047914" cy="523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C" sz="1200" kern="1200" dirty="0">
              <a:latin typeface="Arial" panose="020B0604020202020204" pitchFamily="34" charset="0"/>
              <a:cs typeface="Arial" panose="020B0604020202020204" pitchFamily="34" charset="0"/>
            </a:rPr>
            <a:t>25 Cooperativas Segmento 1</a:t>
          </a:r>
        </a:p>
      </dsp:txBody>
      <dsp:txXfrm>
        <a:off x="1008109" y="3059646"/>
        <a:ext cx="1047914" cy="523831"/>
      </dsp:txXfrm>
    </dsp:sp>
    <dsp:sp modelId="{DC89D4FB-C2DE-47B3-9C69-460FD182CC9F}">
      <dsp:nvSpPr>
        <dsp:cNvPr id="0" name=""/>
        <dsp:cNvSpPr/>
      </dsp:nvSpPr>
      <dsp:spPr>
        <a:xfrm>
          <a:off x="1224135" y="4211776"/>
          <a:ext cx="1620212" cy="1620862"/>
        </a:xfrm>
        <a:prstGeom prst="blockArc">
          <a:avLst>
            <a:gd name="adj1" fmla="val 13500000"/>
            <a:gd name="adj2" fmla="val 10800000"/>
            <a:gd name="adj3" fmla="val 1274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537E03-5D1B-432A-B84B-D7048F3F2684}">
      <dsp:nvSpPr>
        <dsp:cNvPr id="0" name=""/>
        <dsp:cNvSpPr/>
      </dsp:nvSpPr>
      <dsp:spPr>
        <a:xfrm>
          <a:off x="1512165" y="4715830"/>
          <a:ext cx="1047914" cy="523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C" sz="1200" kern="1200" dirty="0">
              <a:latin typeface="Arial" panose="020B0604020202020204" pitchFamily="34" charset="0"/>
              <a:cs typeface="Arial" panose="020B0604020202020204" pitchFamily="34" charset="0"/>
            </a:rPr>
            <a:t>Utilizan metodología CAMEL</a:t>
          </a:r>
        </a:p>
      </dsp:txBody>
      <dsp:txXfrm>
        <a:off x="1512165" y="4715830"/>
        <a:ext cx="1047914" cy="5238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AB713-0E5A-4A6D-B1DD-70C2066B6412}">
      <dsp:nvSpPr>
        <dsp:cNvPr id="0" name=""/>
        <dsp:cNvSpPr/>
      </dsp:nvSpPr>
      <dsp:spPr>
        <a:xfrm>
          <a:off x="0" y="0"/>
          <a:ext cx="6287740" cy="959146"/>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C" sz="1400" kern="1200" dirty="0"/>
            <a:t>Obtener Información</a:t>
          </a:r>
          <a:endParaRPr lang="es-ES" sz="1400" kern="1200" dirty="0"/>
        </a:p>
      </dsp:txBody>
      <dsp:txXfrm>
        <a:off x="28092" y="28092"/>
        <a:ext cx="5140527" cy="902962"/>
      </dsp:txXfrm>
    </dsp:sp>
    <dsp:sp modelId="{EBAB4BFC-A35A-4CA5-9666-605CDA78C42E}">
      <dsp:nvSpPr>
        <dsp:cNvPr id="0" name=""/>
        <dsp:cNvSpPr/>
      </dsp:nvSpPr>
      <dsp:spPr>
        <a:xfrm>
          <a:off x="469539" y="1092361"/>
          <a:ext cx="6287740" cy="959146"/>
        </a:xfrm>
        <a:prstGeom prst="roundRect">
          <a:avLst>
            <a:gd name="adj" fmla="val 10000"/>
          </a:avLst>
        </a:prstGeom>
        <a:gradFill rotWithShape="0">
          <a:gsLst>
            <a:gs pos="0">
              <a:schemeClr val="accent3">
                <a:hueOff val="2812566"/>
                <a:satOff val="-4220"/>
                <a:lumOff val="-686"/>
                <a:alphaOff val="0"/>
                <a:tint val="50000"/>
                <a:satMod val="300000"/>
              </a:schemeClr>
            </a:gs>
            <a:gs pos="35000">
              <a:schemeClr val="accent3">
                <a:hueOff val="2812566"/>
                <a:satOff val="-4220"/>
                <a:lumOff val="-686"/>
                <a:alphaOff val="0"/>
                <a:tint val="37000"/>
                <a:satMod val="300000"/>
              </a:schemeClr>
            </a:gs>
            <a:gs pos="100000">
              <a:schemeClr val="accent3">
                <a:hueOff val="2812566"/>
                <a:satOff val="-4220"/>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C" sz="1400" kern="1200" dirty="0"/>
            <a:t>Consolidar los indicadores de cada método de evaluación financiera: CAMEL con 50 indicadores, PERLAS con 35 indicadores, COLAC con 38 indicadores e INCAE con 12 indicadores. </a:t>
          </a:r>
          <a:endParaRPr lang="es-ES" sz="1400" kern="1200" dirty="0"/>
        </a:p>
      </dsp:txBody>
      <dsp:txXfrm>
        <a:off x="497631" y="1120453"/>
        <a:ext cx="5138572" cy="902962"/>
      </dsp:txXfrm>
    </dsp:sp>
    <dsp:sp modelId="{89E638F4-45F8-43EA-91E5-8F3F16A4AA82}">
      <dsp:nvSpPr>
        <dsp:cNvPr id="0" name=""/>
        <dsp:cNvSpPr/>
      </dsp:nvSpPr>
      <dsp:spPr>
        <a:xfrm>
          <a:off x="939078" y="2184722"/>
          <a:ext cx="6287740" cy="959146"/>
        </a:xfrm>
        <a:prstGeom prst="roundRect">
          <a:avLst>
            <a:gd name="adj" fmla="val 10000"/>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C" sz="1400" kern="1200" dirty="0"/>
            <a:t>Realizar una comparación entre los indicadores de los métodos para validar que no exista colinealidad en los datos obtenidos.</a:t>
          </a:r>
          <a:endParaRPr lang="es-ES" sz="1400" kern="1200" dirty="0"/>
        </a:p>
      </dsp:txBody>
      <dsp:txXfrm>
        <a:off x="967170" y="2212814"/>
        <a:ext cx="5138572" cy="902962"/>
      </dsp:txXfrm>
    </dsp:sp>
    <dsp:sp modelId="{B8990369-7A5C-4B27-AB6B-402D8B6726B3}">
      <dsp:nvSpPr>
        <dsp:cNvPr id="0" name=""/>
        <dsp:cNvSpPr/>
      </dsp:nvSpPr>
      <dsp:spPr>
        <a:xfrm>
          <a:off x="1408617" y="3277084"/>
          <a:ext cx="6287740" cy="959146"/>
        </a:xfrm>
        <a:prstGeom prst="roundRect">
          <a:avLst>
            <a:gd name="adj" fmla="val 10000"/>
          </a:avLst>
        </a:prstGeom>
        <a:gradFill rotWithShape="0">
          <a:gsLst>
            <a:gs pos="0">
              <a:schemeClr val="accent3">
                <a:hueOff val="8437698"/>
                <a:satOff val="-12660"/>
                <a:lumOff val="-2059"/>
                <a:alphaOff val="0"/>
                <a:tint val="50000"/>
                <a:satMod val="300000"/>
              </a:schemeClr>
            </a:gs>
            <a:gs pos="35000">
              <a:schemeClr val="accent3">
                <a:hueOff val="8437698"/>
                <a:satOff val="-12660"/>
                <a:lumOff val="-2059"/>
                <a:alphaOff val="0"/>
                <a:tint val="37000"/>
                <a:satMod val="300000"/>
              </a:schemeClr>
            </a:gs>
            <a:gs pos="100000">
              <a:schemeClr val="accent3">
                <a:hueOff val="8437698"/>
                <a:satOff val="-12660"/>
                <a:lumOff val="-205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kern="1200" dirty="0"/>
            <a:t>Agrupar, partiendo como base de la metodología CAMEL,  y homologar variables de 3 a -3</a:t>
          </a:r>
        </a:p>
      </dsp:txBody>
      <dsp:txXfrm>
        <a:off x="1436709" y="3305176"/>
        <a:ext cx="5138572" cy="902962"/>
      </dsp:txXfrm>
    </dsp:sp>
    <dsp:sp modelId="{1DEFAE3F-B4CC-4F04-A37A-C1EFC4A7829E}">
      <dsp:nvSpPr>
        <dsp:cNvPr id="0" name=""/>
        <dsp:cNvSpPr/>
      </dsp:nvSpPr>
      <dsp:spPr>
        <a:xfrm>
          <a:off x="1878156" y="4369445"/>
          <a:ext cx="6287740" cy="959146"/>
        </a:xfrm>
        <a:prstGeom prst="roundRect">
          <a:avLst>
            <a:gd name="adj" fmla="val 10000"/>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C" sz="1400" kern="1200" dirty="0"/>
            <a:t>Finalmente, se extraen los datos y se los procesa en el modelo estadístico SPSS, usando la herramienta análisis factorial. </a:t>
          </a:r>
          <a:endParaRPr lang="es-ES" sz="1400" kern="1200" dirty="0"/>
        </a:p>
      </dsp:txBody>
      <dsp:txXfrm>
        <a:off x="1906248" y="4397537"/>
        <a:ext cx="5138572" cy="902962"/>
      </dsp:txXfrm>
    </dsp:sp>
    <dsp:sp modelId="{40D252BD-EA75-4074-89FD-BC0CAE6707AD}">
      <dsp:nvSpPr>
        <dsp:cNvPr id="0" name=""/>
        <dsp:cNvSpPr/>
      </dsp:nvSpPr>
      <dsp:spPr>
        <a:xfrm>
          <a:off x="5664295" y="700709"/>
          <a:ext cx="623445" cy="623445"/>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s-ES" sz="2800" kern="1200"/>
        </a:p>
      </dsp:txBody>
      <dsp:txXfrm>
        <a:off x="5804570" y="700709"/>
        <a:ext cx="342895" cy="469142"/>
      </dsp:txXfrm>
    </dsp:sp>
    <dsp:sp modelId="{7D885639-E1AB-459F-A8BE-CD635D6BD235}">
      <dsp:nvSpPr>
        <dsp:cNvPr id="0" name=""/>
        <dsp:cNvSpPr/>
      </dsp:nvSpPr>
      <dsp:spPr>
        <a:xfrm>
          <a:off x="6133834" y="1793071"/>
          <a:ext cx="623445" cy="623445"/>
        </a:xfrm>
        <a:prstGeom prst="downArrow">
          <a:avLst>
            <a:gd name="adj1" fmla="val 55000"/>
            <a:gd name="adj2" fmla="val 45000"/>
          </a:avLst>
        </a:prstGeom>
        <a:solidFill>
          <a:schemeClr val="accent3">
            <a:tint val="40000"/>
            <a:alpha val="90000"/>
            <a:hueOff val="3572285"/>
            <a:satOff val="-4598"/>
            <a:lumOff val="-358"/>
            <a:alphaOff val="0"/>
          </a:schemeClr>
        </a:solidFill>
        <a:ln w="9525" cap="flat" cmpd="sng" algn="ctr">
          <a:solidFill>
            <a:schemeClr val="accent3">
              <a:tint val="40000"/>
              <a:alpha val="90000"/>
              <a:hueOff val="3572285"/>
              <a:satOff val="-4598"/>
              <a:lumOff val="-35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s-ES" sz="2800" kern="1200"/>
        </a:p>
      </dsp:txBody>
      <dsp:txXfrm>
        <a:off x="6274109" y="1793071"/>
        <a:ext cx="342895" cy="469142"/>
      </dsp:txXfrm>
    </dsp:sp>
    <dsp:sp modelId="{C2BA1555-E094-48EE-9CB3-0381EDB929E6}">
      <dsp:nvSpPr>
        <dsp:cNvPr id="0" name=""/>
        <dsp:cNvSpPr/>
      </dsp:nvSpPr>
      <dsp:spPr>
        <a:xfrm>
          <a:off x="6603373" y="2869446"/>
          <a:ext cx="623445" cy="623445"/>
        </a:xfrm>
        <a:prstGeom prst="downArrow">
          <a:avLst>
            <a:gd name="adj1" fmla="val 55000"/>
            <a:gd name="adj2" fmla="val 45000"/>
          </a:avLst>
        </a:prstGeom>
        <a:solidFill>
          <a:schemeClr val="accent3">
            <a:tint val="40000"/>
            <a:alpha val="90000"/>
            <a:hueOff val="7144569"/>
            <a:satOff val="-9195"/>
            <a:lumOff val="-717"/>
            <a:alphaOff val="0"/>
          </a:schemeClr>
        </a:solidFill>
        <a:ln w="9525" cap="flat" cmpd="sng" algn="ctr">
          <a:solidFill>
            <a:schemeClr val="accent3">
              <a:tint val="40000"/>
              <a:alpha val="90000"/>
              <a:hueOff val="7144569"/>
              <a:satOff val="-9195"/>
              <a:lumOff val="-71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s-ES" sz="2800" kern="1200"/>
        </a:p>
      </dsp:txBody>
      <dsp:txXfrm>
        <a:off x="6743648" y="2869446"/>
        <a:ext cx="342895" cy="469142"/>
      </dsp:txXfrm>
    </dsp:sp>
    <dsp:sp modelId="{AA5B9EF0-13BE-46C6-9B8C-489DDB94876D}">
      <dsp:nvSpPr>
        <dsp:cNvPr id="0" name=""/>
        <dsp:cNvSpPr/>
      </dsp:nvSpPr>
      <dsp:spPr>
        <a:xfrm>
          <a:off x="7072912" y="3972465"/>
          <a:ext cx="623445" cy="623445"/>
        </a:xfrm>
        <a:prstGeom prst="downArrow">
          <a:avLst>
            <a:gd name="adj1" fmla="val 55000"/>
            <a:gd name="adj2" fmla="val 45000"/>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s-ES" sz="2800" kern="1200"/>
        </a:p>
      </dsp:txBody>
      <dsp:txXfrm>
        <a:off x="7213187" y="3972465"/>
        <a:ext cx="342895" cy="4691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DBAD5-E69A-4D98-8CD4-E0F56063CF3F}">
      <dsp:nvSpPr>
        <dsp:cNvPr id="0" name=""/>
        <dsp:cNvSpPr/>
      </dsp:nvSpPr>
      <dsp:spPr>
        <a:xfrm>
          <a:off x="110236" y="2044630"/>
          <a:ext cx="1629177" cy="536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ES" sz="1700" b="1" kern="1200" dirty="0"/>
            <a:t>Análisis Factorial</a:t>
          </a:r>
        </a:p>
      </dsp:txBody>
      <dsp:txXfrm>
        <a:off x="110236" y="2044630"/>
        <a:ext cx="1629177" cy="536888"/>
      </dsp:txXfrm>
    </dsp:sp>
    <dsp:sp modelId="{B6171F35-D856-48FE-8727-E921394F3F7A}">
      <dsp:nvSpPr>
        <dsp:cNvPr id="0" name=""/>
        <dsp:cNvSpPr/>
      </dsp:nvSpPr>
      <dsp:spPr>
        <a:xfrm>
          <a:off x="110236" y="3176742"/>
          <a:ext cx="1629177" cy="1005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t>Número mínimo de dimensiones</a:t>
          </a:r>
        </a:p>
      </dsp:txBody>
      <dsp:txXfrm>
        <a:off x="110236" y="3176742"/>
        <a:ext cx="1629177" cy="1005866"/>
      </dsp:txXfrm>
    </dsp:sp>
    <dsp:sp modelId="{85D7B26B-449E-4F34-A814-723D4B809DE5}">
      <dsp:nvSpPr>
        <dsp:cNvPr id="0" name=""/>
        <dsp:cNvSpPr/>
      </dsp:nvSpPr>
      <dsp:spPr>
        <a:xfrm>
          <a:off x="108385" y="1881342"/>
          <a:ext cx="129593" cy="129593"/>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B4F01B0-4083-4F43-8B39-457EE7CE920A}">
      <dsp:nvSpPr>
        <dsp:cNvPr id="0" name=""/>
        <dsp:cNvSpPr/>
      </dsp:nvSpPr>
      <dsp:spPr>
        <a:xfrm>
          <a:off x="199101" y="1699911"/>
          <a:ext cx="129593" cy="129593"/>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A785E78-7B15-423E-81A4-FB7251C1DB31}">
      <dsp:nvSpPr>
        <dsp:cNvPr id="0" name=""/>
        <dsp:cNvSpPr/>
      </dsp:nvSpPr>
      <dsp:spPr>
        <a:xfrm>
          <a:off x="416818" y="1736197"/>
          <a:ext cx="203647" cy="203647"/>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00A71C0-DCF4-4235-899A-B69F89801AAA}">
      <dsp:nvSpPr>
        <dsp:cNvPr id="0" name=""/>
        <dsp:cNvSpPr/>
      </dsp:nvSpPr>
      <dsp:spPr>
        <a:xfrm>
          <a:off x="598249" y="1536623"/>
          <a:ext cx="129593" cy="129593"/>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0D17F71-D0CA-4BC9-9C23-31273F376599}">
      <dsp:nvSpPr>
        <dsp:cNvPr id="0" name=""/>
        <dsp:cNvSpPr/>
      </dsp:nvSpPr>
      <dsp:spPr>
        <a:xfrm>
          <a:off x="834110" y="1464051"/>
          <a:ext cx="129593" cy="129593"/>
        </a:xfrm>
        <a:prstGeom prst="ellips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14867AB-469C-4167-AB35-5E17F493DCD4}">
      <dsp:nvSpPr>
        <dsp:cNvPr id="0" name=""/>
        <dsp:cNvSpPr/>
      </dsp:nvSpPr>
      <dsp:spPr>
        <a:xfrm>
          <a:off x="1124399" y="1591052"/>
          <a:ext cx="129593" cy="129593"/>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FEA1F5B-A343-47C7-B3F7-8D845C84DCA7}">
      <dsp:nvSpPr>
        <dsp:cNvPr id="0" name=""/>
        <dsp:cNvSpPr/>
      </dsp:nvSpPr>
      <dsp:spPr>
        <a:xfrm>
          <a:off x="1305831" y="1681768"/>
          <a:ext cx="203647" cy="203647"/>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00BA212-707A-4EDD-A30F-9937F2FB41D6}">
      <dsp:nvSpPr>
        <dsp:cNvPr id="0" name=""/>
        <dsp:cNvSpPr/>
      </dsp:nvSpPr>
      <dsp:spPr>
        <a:xfrm>
          <a:off x="1559834" y="1881342"/>
          <a:ext cx="129593" cy="129593"/>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E971E36-5E28-4CDE-8F1F-0A65C9E89DE7}">
      <dsp:nvSpPr>
        <dsp:cNvPr id="0" name=""/>
        <dsp:cNvSpPr/>
      </dsp:nvSpPr>
      <dsp:spPr>
        <a:xfrm>
          <a:off x="1668693" y="2080916"/>
          <a:ext cx="129593" cy="129593"/>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6FDB601-FFA4-40B7-B156-EBF5E5C68297}">
      <dsp:nvSpPr>
        <dsp:cNvPr id="0" name=""/>
        <dsp:cNvSpPr/>
      </dsp:nvSpPr>
      <dsp:spPr>
        <a:xfrm>
          <a:off x="725251" y="1699911"/>
          <a:ext cx="333240" cy="333240"/>
        </a:xfrm>
        <a:prstGeom prst="ellips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DE8E46B-4BEC-481C-A268-383CE5F6DCCD}">
      <dsp:nvSpPr>
        <dsp:cNvPr id="0" name=""/>
        <dsp:cNvSpPr/>
      </dsp:nvSpPr>
      <dsp:spPr>
        <a:xfrm>
          <a:off x="17670" y="2389349"/>
          <a:ext cx="129593" cy="129593"/>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DC17747-D631-451C-A01A-BE5C24A54078}">
      <dsp:nvSpPr>
        <dsp:cNvPr id="0" name=""/>
        <dsp:cNvSpPr/>
      </dsp:nvSpPr>
      <dsp:spPr>
        <a:xfrm>
          <a:off x="126528" y="2552637"/>
          <a:ext cx="203647" cy="203647"/>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DCBF2B7-DF1F-42F0-A7A0-10B966A25C5F}">
      <dsp:nvSpPr>
        <dsp:cNvPr id="0" name=""/>
        <dsp:cNvSpPr/>
      </dsp:nvSpPr>
      <dsp:spPr>
        <a:xfrm>
          <a:off x="398675" y="2697782"/>
          <a:ext cx="296214" cy="296214"/>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D2E67F9-63D7-4C3F-A5D4-B2A48526086C}">
      <dsp:nvSpPr>
        <dsp:cNvPr id="0" name=""/>
        <dsp:cNvSpPr/>
      </dsp:nvSpPr>
      <dsp:spPr>
        <a:xfrm>
          <a:off x="779680" y="2933643"/>
          <a:ext cx="129593" cy="129593"/>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9C81F05-9D6C-4D96-B4AD-576ABF7D488E}">
      <dsp:nvSpPr>
        <dsp:cNvPr id="0" name=""/>
        <dsp:cNvSpPr/>
      </dsp:nvSpPr>
      <dsp:spPr>
        <a:xfrm>
          <a:off x="852253" y="2697782"/>
          <a:ext cx="203647" cy="203647"/>
        </a:xfrm>
        <a:prstGeom prst="ellips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C962A3B-2242-4DB2-9033-3D23CB9B2BB1}">
      <dsp:nvSpPr>
        <dsp:cNvPr id="0" name=""/>
        <dsp:cNvSpPr/>
      </dsp:nvSpPr>
      <dsp:spPr>
        <a:xfrm>
          <a:off x="1033684" y="2951786"/>
          <a:ext cx="129593" cy="129593"/>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82259A3-C44E-4822-895C-E5637FAA8597}">
      <dsp:nvSpPr>
        <dsp:cNvPr id="0" name=""/>
        <dsp:cNvSpPr/>
      </dsp:nvSpPr>
      <dsp:spPr>
        <a:xfrm>
          <a:off x="1196972" y="2661496"/>
          <a:ext cx="296214" cy="296214"/>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84E4F8E-410A-42C2-9A63-975845071587}">
      <dsp:nvSpPr>
        <dsp:cNvPr id="0" name=""/>
        <dsp:cNvSpPr/>
      </dsp:nvSpPr>
      <dsp:spPr>
        <a:xfrm>
          <a:off x="1596120" y="2588923"/>
          <a:ext cx="203647" cy="203647"/>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3693F0E-4B22-48F0-B3ED-F0D2D57A0A4D}">
      <dsp:nvSpPr>
        <dsp:cNvPr id="0" name=""/>
        <dsp:cNvSpPr/>
      </dsp:nvSpPr>
      <dsp:spPr>
        <a:xfrm>
          <a:off x="1799767" y="1735895"/>
          <a:ext cx="598082" cy="1141805"/>
        </a:xfrm>
        <a:prstGeom prst="chevron">
          <a:avLst>
            <a:gd name="adj" fmla="val 6231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D15AA2F9-EE00-4468-AE64-7349FCAFD2E1}">
      <dsp:nvSpPr>
        <dsp:cNvPr id="0" name=""/>
        <dsp:cNvSpPr/>
      </dsp:nvSpPr>
      <dsp:spPr>
        <a:xfrm>
          <a:off x="2289108" y="1735895"/>
          <a:ext cx="598082" cy="1141805"/>
        </a:xfrm>
        <a:prstGeom prst="chevron">
          <a:avLst>
            <a:gd name="adj" fmla="val 6231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EF34658-4759-4C77-BEB4-718D0A6B179C}">
      <dsp:nvSpPr>
        <dsp:cNvPr id="0" name=""/>
        <dsp:cNvSpPr/>
      </dsp:nvSpPr>
      <dsp:spPr>
        <a:xfrm>
          <a:off x="3009526" y="1654893"/>
          <a:ext cx="1386464" cy="1386464"/>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s-ES" sz="1700" kern="1200" dirty="0"/>
            <a:t>Reducir Datos</a:t>
          </a:r>
        </a:p>
      </dsp:txBody>
      <dsp:txXfrm>
        <a:off x="3212569" y="1857936"/>
        <a:ext cx="980378" cy="980378"/>
      </dsp:txXfrm>
    </dsp:sp>
    <dsp:sp modelId="{A7035F5F-511B-4835-9AE1-27A42956FC3F}">
      <dsp:nvSpPr>
        <dsp:cNvPr id="0" name=""/>
        <dsp:cNvSpPr/>
      </dsp:nvSpPr>
      <dsp:spPr>
        <a:xfrm>
          <a:off x="2887191" y="3176742"/>
          <a:ext cx="1631134" cy="1005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t>Explicar el máximo de información obtenida de los datos.</a:t>
          </a:r>
        </a:p>
      </dsp:txBody>
      <dsp:txXfrm>
        <a:off x="2887191" y="3176742"/>
        <a:ext cx="1631134" cy="10058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5610C-51D6-4062-8B47-DCE6360A6E38}">
      <dsp:nvSpPr>
        <dsp:cNvPr id="0" name=""/>
        <dsp:cNvSpPr/>
      </dsp:nvSpPr>
      <dsp:spPr>
        <a:xfrm>
          <a:off x="0" y="0"/>
          <a:ext cx="1273162" cy="1687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s-EC" sz="1600" kern="1200" dirty="0">
              <a:effectLst>
                <a:outerShdw blurRad="38100" dist="38100" dir="2700000" algn="tl">
                  <a:srgbClr val="000000">
                    <a:alpha val="43137"/>
                  </a:srgbClr>
                </a:outerShdw>
              </a:effectLst>
              <a:latin typeface="Times New Roman" pitchFamily="18" charset="0"/>
              <a:cs typeface="Times New Roman" pitchFamily="18" charset="0"/>
            </a:rPr>
            <a:t>OBJETIVO DEL ESTUDIO</a:t>
          </a:r>
        </a:p>
      </dsp:txBody>
      <dsp:txXfrm>
        <a:off x="0" y="0"/>
        <a:ext cx="1273162" cy="1687268"/>
      </dsp:txXfrm>
    </dsp:sp>
    <dsp:sp modelId="{BE8110D6-8DA0-4CB6-A3E5-126C83AAB0E7}">
      <dsp:nvSpPr>
        <dsp:cNvPr id="0" name=""/>
        <dsp:cNvSpPr/>
      </dsp:nvSpPr>
      <dsp:spPr>
        <a:xfrm>
          <a:off x="2138986" y="204531"/>
          <a:ext cx="439248" cy="792000"/>
        </a:xfrm>
        <a:prstGeom prst="leftBrace">
          <a:avLst>
            <a:gd name="adj1" fmla="val 35000"/>
            <a:gd name="adj2" fmla="val 5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E226C9-617A-453B-8040-AB862740E940}">
      <dsp:nvSpPr>
        <dsp:cNvPr id="0" name=""/>
        <dsp:cNvSpPr/>
      </dsp:nvSpPr>
      <dsp:spPr>
        <a:xfrm>
          <a:off x="2713001" y="60513"/>
          <a:ext cx="2081564" cy="819973"/>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a:latin typeface="Times New Roman" pitchFamily="18" charset="0"/>
              <a:cs typeface="Times New Roman" pitchFamily="18" charset="0"/>
            </a:rPr>
            <a:t>Enfoque sistemático</a:t>
          </a:r>
        </a:p>
      </dsp:txBody>
      <dsp:txXfrm>
        <a:off x="2713001" y="60513"/>
        <a:ext cx="2081564" cy="819973"/>
      </dsp:txXfrm>
    </dsp:sp>
    <dsp:sp modelId="{F2A93225-2202-45BD-888E-50FFAE35BE7E}">
      <dsp:nvSpPr>
        <dsp:cNvPr id="0" name=""/>
        <dsp:cNvSpPr/>
      </dsp:nvSpPr>
      <dsp:spPr>
        <a:xfrm>
          <a:off x="138824" y="1212638"/>
          <a:ext cx="1273162" cy="1370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s-EC" sz="1600" kern="1200" dirty="0">
              <a:effectLst>
                <a:outerShdw blurRad="38100" dist="38100" dir="2700000" algn="tl">
                  <a:srgbClr val="000000">
                    <a:alpha val="43137"/>
                  </a:srgbClr>
                </a:outerShdw>
              </a:effectLst>
              <a:latin typeface="Times New Roman" pitchFamily="18" charset="0"/>
              <a:cs typeface="Times New Roman" pitchFamily="18" charset="0"/>
            </a:rPr>
            <a:t>OBJETIVO GENERAL</a:t>
          </a:r>
        </a:p>
      </dsp:txBody>
      <dsp:txXfrm>
        <a:off x="138824" y="1212638"/>
        <a:ext cx="1273162" cy="1370286"/>
      </dsp:txXfrm>
    </dsp:sp>
    <dsp:sp modelId="{C105EDE0-DB17-432D-BEFE-43D70A5D8BE9}">
      <dsp:nvSpPr>
        <dsp:cNvPr id="0" name=""/>
        <dsp:cNvSpPr/>
      </dsp:nvSpPr>
      <dsp:spPr>
        <a:xfrm>
          <a:off x="2146187" y="1607068"/>
          <a:ext cx="424845" cy="1117739"/>
        </a:xfrm>
        <a:prstGeom prst="leftBrace">
          <a:avLst>
            <a:gd name="adj1" fmla="val 35000"/>
            <a:gd name="adj2" fmla="val 5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2DA0F5-E03E-4B6A-9889-8187E5191D3B}">
      <dsp:nvSpPr>
        <dsp:cNvPr id="0" name=""/>
        <dsp:cNvSpPr/>
      </dsp:nvSpPr>
      <dsp:spPr>
        <a:xfrm>
          <a:off x="2811192" y="1410815"/>
          <a:ext cx="5973783" cy="1366039"/>
        </a:xfrm>
        <a:prstGeom prst="rect">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100000"/>
            </a:lnSpc>
            <a:spcBef>
              <a:spcPct val="0"/>
            </a:spcBef>
            <a:spcAft>
              <a:spcPct val="15000"/>
            </a:spcAft>
            <a:buChar char="•"/>
          </a:pPr>
          <a:r>
            <a:rPr lang="es-EC" sz="1600" kern="1200" dirty="0">
              <a:latin typeface="Times New Roman" pitchFamily="18" charset="0"/>
              <a:cs typeface="Times New Roman" pitchFamily="18" charset="0"/>
            </a:rPr>
            <a:t>Determinar la representatividad de los indicadores de los métodos de evaluación financiera CAMEL, PERLAS, COLAC, e INCAE, a través de técnicas estadísticas, en el desempeño financiero de las COAC´S.</a:t>
          </a:r>
        </a:p>
      </dsp:txBody>
      <dsp:txXfrm>
        <a:off x="2811192" y="1410815"/>
        <a:ext cx="5973783" cy="1366039"/>
      </dsp:txXfrm>
    </dsp:sp>
    <dsp:sp modelId="{A7EF6AB5-BF16-4722-8CED-8A6190B86C94}">
      <dsp:nvSpPr>
        <dsp:cNvPr id="0" name=""/>
        <dsp:cNvSpPr/>
      </dsp:nvSpPr>
      <dsp:spPr>
        <a:xfrm>
          <a:off x="0" y="3732915"/>
          <a:ext cx="2039212" cy="1068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s-EC" sz="1600" kern="1200" dirty="0">
              <a:effectLst>
                <a:outerShdw blurRad="38100" dist="38100" dir="2700000" algn="tl">
                  <a:srgbClr val="000000">
                    <a:alpha val="43137"/>
                  </a:srgbClr>
                </a:outerShdw>
              </a:effectLst>
              <a:latin typeface="Times New Roman" pitchFamily="18" charset="0"/>
              <a:cs typeface="Times New Roman" pitchFamily="18" charset="0"/>
            </a:rPr>
            <a:t>OBJETIVOS ESPECÍFICOS</a:t>
          </a:r>
        </a:p>
      </dsp:txBody>
      <dsp:txXfrm>
        <a:off x="0" y="3732915"/>
        <a:ext cx="2039212" cy="1068305"/>
      </dsp:txXfrm>
    </dsp:sp>
    <dsp:sp modelId="{75CC7BC7-A355-45EF-BFC1-315AA4589F46}">
      <dsp:nvSpPr>
        <dsp:cNvPr id="0" name=""/>
        <dsp:cNvSpPr/>
      </dsp:nvSpPr>
      <dsp:spPr>
        <a:xfrm>
          <a:off x="2138986" y="3444879"/>
          <a:ext cx="439248" cy="1930500"/>
        </a:xfrm>
        <a:prstGeom prst="leftBrace">
          <a:avLst>
            <a:gd name="adj1" fmla="val 35000"/>
            <a:gd name="adj2" fmla="val 5000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8FB472-0FAF-4D0B-91DE-3A7478958619}">
      <dsp:nvSpPr>
        <dsp:cNvPr id="0" name=""/>
        <dsp:cNvSpPr/>
      </dsp:nvSpPr>
      <dsp:spPr>
        <a:xfrm>
          <a:off x="2811192" y="3261674"/>
          <a:ext cx="5973783" cy="2365711"/>
        </a:xfrm>
        <a:prstGeom prst="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100000"/>
            </a:lnSpc>
            <a:spcBef>
              <a:spcPct val="0"/>
            </a:spcBef>
            <a:spcAft>
              <a:spcPct val="15000"/>
            </a:spcAft>
            <a:buChar char="•"/>
          </a:pPr>
          <a:r>
            <a:rPr lang="es-EC" sz="1600" kern="1200">
              <a:latin typeface="Times New Roman" pitchFamily="18" charset="0"/>
              <a:cs typeface="Times New Roman" pitchFamily="18" charset="0"/>
            </a:rPr>
            <a:t>Elaborar el marco teórico y marco referencial relacionado con las variables: desempeño financiero e indicadores financieros.</a:t>
          </a:r>
          <a:endParaRPr lang="es-EC"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es-EC" sz="1600" kern="1200" dirty="0">
              <a:latin typeface="Times New Roman" pitchFamily="18" charset="0"/>
              <a:cs typeface="Times New Roman" pitchFamily="18" charset="0"/>
            </a:rPr>
            <a:t>Conocer y analizar los métodos de evaluación financiera existentes: PERLAS, CAMEL, COLAC e INCAE que se aplican en las instituciones financieras.</a:t>
          </a:r>
          <a:endParaRPr lang="es-ES"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es-EC" sz="1600" kern="1200" dirty="0">
              <a:latin typeface="Times New Roman" pitchFamily="18" charset="0"/>
              <a:cs typeface="Times New Roman" pitchFamily="18" charset="0"/>
            </a:rPr>
            <a:t>Aplicar herramientas estadísticas que permitan establecer las relaciones entre variables y determinar los indicadores financieros más representativos para las COAC´S.</a:t>
          </a:r>
          <a:endParaRPr lang="es-ES" sz="1600" kern="1200" dirty="0">
            <a:latin typeface="Times New Roman" pitchFamily="18" charset="0"/>
            <a:cs typeface="Times New Roman" pitchFamily="18" charset="0"/>
          </a:endParaRPr>
        </a:p>
      </dsp:txBody>
      <dsp:txXfrm>
        <a:off x="2811192" y="3261674"/>
        <a:ext cx="5973783" cy="23657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2C6AF-B5D6-4A43-908A-4735B6DF9FE3}">
      <dsp:nvSpPr>
        <dsp:cNvPr id="0" name=""/>
        <dsp:cNvSpPr/>
      </dsp:nvSpPr>
      <dsp:spPr>
        <a:xfrm>
          <a:off x="448740" y="8628"/>
          <a:ext cx="7671471" cy="1117258"/>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77365" numCol="1" spcCol="1270" anchor="ctr" anchorCtr="0">
          <a:noAutofit/>
        </a:bodyPr>
        <a:lstStyle/>
        <a:p>
          <a:pPr marL="0" lvl="0" indent="0" algn="l" defTabSz="977900">
            <a:lnSpc>
              <a:spcPct val="90000"/>
            </a:lnSpc>
            <a:spcBef>
              <a:spcPct val="0"/>
            </a:spcBef>
            <a:spcAft>
              <a:spcPct val="35000"/>
            </a:spcAft>
            <a:buNone/>
          </a:pPr>
          <a:r>
            <a:rPr lang="es-ES" sz="2200" kern="1200" dirty="0">
              <a:latin typeface="Times New Roman" pitchFamily="18" charset="0"/>
              <a:cs typeface="Times New Roman" pitchFamily="18" charset="0"/>
            </a:rPr>
            <a:t>Ecuador</a:t>
          </a:r>
        </a:p>
      </dsp:txBody>
      <dsp:txXfrm>
        <a:off x="448740" y="287943"/>
        <a:ext cx="7392157" cy="558629"/>
      </dsp:txXfrm>
    </dsp:sp>
    <dsp:sp modelId="{8274869E-7210-4C20-9058-CEE235E12F21}">
      <dsp:nvSpPr>
        <dsp:cNvPr id="0" name=""/>
        <dsp:cNvSpPr/>
      </dsp:nvSpPr>
      <dsp:spPr>
        <a:xfrm>
          <a:off x="448740" y="870195"/>
          <a:ext cx="2362813" cy="2152251"/>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EC" sz="1700" kern="1200" dirty="0">
              <a:latin typeface="Times New Roman" pitchFamily="18" charset="0"/>
              <a:cs typeface="Times New Roman" pitchFamily="18" charset="0"/>
            </a:rPr>
            <a:t>Sus inicios fueron con el pueblo indígena que fomentaban el cooperativismo a través de la formación de gremios como protección social para todo aquel que lo conformaba.</a:t>
          </a:r>
          <a:endParaRPr lang="es-ES" sz="1700" kern="1200" dirty="0">
            <a:latin typeface="Times New Roman" pitchFamily="18" charset="0"/>
            <a:cs typeface="Times New Roman" pitchFamily="18" charset="0"/>
          </a:endParaRPr>
        </a:p>
      </dsp:txBody>
      <dsp:txXfrm>
        <a:off x="448740" y="870195"/>
        <a:ext cx="2362813" cy="2152251"/>
      </dsp:txXfrm>
    </dsp:sp>
    <dsp:sp modelId="{99284883-7046-417F-9226-FC9BC3094881}">
      <dsp:nvSpPr>
        <dsp:cNvPr id="0" name=""/>
        <dsp:cNvSpPr/>
      </dsp:nvSpPr>
      <dsp:spPr>
        <a:xfrm>
          <a:off x="2811553" y="381047"/>
          <a:ext cx="5308658" cy="1117258"/>
        </a:xfrm>
        <a:prstGeom prst="rightArrow">
          <a:avLst>
            <a:gd name="adj1" fmla="val 50000"/>
            <a:gd name="adj2" fmla="val 5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77365" numCol="1" spcCol="1270" anchor="ctr" anchorCtr="0">
          <a:noAutofit/>
        </a:bodyPr>
        <a:lstStyle/>
        <a:p>
          <a:pPr marL="0" lvl="0" indent="0" algn="l" defTabSz="977900">
            <a:lnSpc>
              <a:spcPct val="90000"/>
            </a:lnSpc>
            <a:spcBef>
              <a:spcPct val="0"/>
            </a:spcBef>
            <a:spcAft>
              <a:spcPct val="35000"/>
            </a:spcAft>
            <a:buNone/>
          </a:pPr>
          <a:r>
            <a:rPr lang="es-ES" sz="2200" kern="1200" dirty="0">
              <a:latin typeface="Times New Roman" pitchFamily="18" charset="0"/>
              <a:cs typeface="Times New Roman" pitchFamily="18" charset="0"/>
            </a:rPr>
            <a:t>Constitución 2008</a:t>
          </a:r>
        </a:p>
      </dsp:txBody>
      <dsp:txXfrm>
        <a:off x="2811553" y="660362"/>
        <a:ext cx="5029344" cy="558629"/>
      </dsp:txXfrm>
    </dsp:sp>
    <dsp:sp modelId="{30DE3036-A897-4D0E-9997-365D9F108662}">
      <dsp:nvSpPr>
        <dsp:cNvPr id="0" name=""/>
        <dsp:cNvSpPr/>
      </dsp:nvSpPr>
      <dsp:spPr>
        <a:xfrm>
          <a:off x="2811553" y="1242615"/>
          <a:ext cx="2362813" cy="2152251"/>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ES" sz="1700" kern="1200" dirty="0">
              <a:latin typeface="Times New Roman" pitchFamily="18" charset="0"/>
              <a:cs typeface="Times New Roman" pitchFamily="18" charset="0"/>
            </a:rPr>
            <a:t>Artículo 309 «</a:t>
          </a:r>
          <a:r>
            <a:rPr lang="es-EC" sz="1700" kern="1200" dirty="0">
              <a:latin typeface="Times New Roman" pitchFamily="18" charset="0"/>
              <a:cs typeface="Times New Roman" pitchFamily="18" charset="0"/>
            </a:rPr>
            <a:t>forman parte del sector financiero ecuatoriano, el sector público, privado, popular y solidario».</a:t>
          </a:r>
          <a:endParaRPr lang="es-ES" sz="1700" kern="1200" dirty="0">
            <a:latin typeface="Times New Roman" pitchFamily="18" charset="0"/>
            <a:cs typeface="Times New Roman" pitchFamily="18" charset="0"/>
          </a:endParaRPr>
        </a:p>
      </dsp:txBody>
      <dsp:txXfrm>
        <a:off x="2811553" y="1242615"/>
        <a:ext cx="2362813" cy="2152251"/>
      </dsp:txXfrm>
    </dsp:sp>
    <dsp:sp modelId="{61398332-7B47-466C-8FF6-FB47FC229464}">
      <dsp:nvSpPr>
        <dsp:cNvPr id="0" name=""/>
        <dsp:cNvSpPr/>
      </dsp:nvSpPr>
      <dsp:spPr>
        <a:xfrm>
          <a:off x="5174366" y="753467"/>
          <a:ext cx="2945845" cy="1117258"/>
        </a:xfrm>
        <a:prstGeom prst="rightArrow">
          <a:avLst>
            <a:gd name="adj1" fmla="val 50000"/>
            <a:gd name="adj2" fmla="val 5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77365" numCol="1" spcCol="1270" anchor="ctr" anchorCtr="0">
          <a:noAutofit/>
        </a:bodyPr>
        <a:lstStyle/>
        <a:p>
          <a:pPr marL="0" lvl="0" indent="0" algn="l" defTabSz="977900">
            <a:lnSpc>
              <a:spcPct val="90000"/>
            </a:lnSpc>
            <a:spcBef>
              <a:spcPct val="0"/>
            </a:spcBef>
            <a:spcAft>
              <a:spcPct val="35000"/>
            </a:spcAft>
            <a:buNone/>
          </a:pPr>
          <a:r>
            <a:rPr lang="es-ES" sz="2200" kern="1200" dirty="0">
              <a:latin typeface="Times New Roman" pitchFamily="18" charset="0"/>
              <a:cs typeface="Times New Roman" pitchFamily="18" charset="0"/>
            </a:rPr>
            <a:t>SEPS</a:t>
          </a:r>
        </a:p>
      </dsp:txBody>
      <dsp:txXfrm>
        <a:off x="5174366" y="1032782"/>
        <a:ext cx="2666531" cy="558629"/>
      </dsp:txXfrm>
    </dsp:sp>
    <dsp:sp modelId="{50C92329-7382-4989-9E3C-3959632A7529}">
      <dsp:nvSpPr>
        <dsp:cNvPr id="0" name=""/>
        <dsp:cNvSpPr/>
      </dsp:nvSpPr>
      <dsp:spPr>
        <a:xfrm>
          <a:off x="5174366" y="1615034"/>
          <a:ext cx="2362813" cy="2120753"/>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EC" sz="1700" kern="1200" dirty="0">
              <a:latin typeface="Times New Roman" pitchFamily="18" charset="0"/>
              <a:cs typeface="Times New Roman" pitchFamily="18" charset="0"/>
            </a:rPr>
            <a:t>Organismo encargado de dar las directrices para normar su funcionamiento. </a:t>
          </a:r>
          <a:endParaRPr lang="es-ES" sz="1700" kern="1200" dirty="0">
            <a:latin typeface="Times New Roman" pitchFamily="18" charset="0"/>
            <a:cs typeface="Times New Roman" pitchFamily="18" charset="0"/>
          </a:endParaRPr>
        </a:p>
      </dsp:txBody>
      <dsp:txXfrm>
        <a:off x="5174366" y="1615034"/>
        <a:ext cx="2362813" cy="21207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74F7F-CBA3-4226-A836-D5405532A187}">
      <dsp:nvSpPr>
        <dsp:cNvPr id="0" name=""/>
        <dsp:cNvSpPr/>
      </dsp:nvSpPr>
      <dsp:spPr>
        <a:xfrm>
          <a:off x="207295" y="0"/>
          <a:ext cx="3695197" cy="2491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l" defTabSz="800100">
            <a:lnSpc>
              <a:spcPct val="90000"/>
            </a:lnSpc>
            <a:spcBef>
              <a:spcPct val="0"/>
            </a:spcBef>
            <a:spcAft>
              <a:spcPct val="35000"/>
            </a:spcAft>
            <a:buNone/>
          </a:pPr>
          <a:r>
            <a:rPr lang="es-EC" sz="1800" kern="1200" dirty="0">
              <a:latin typeface="Times New Roman" pitchFamily="18" charset="0"/>
              <a:cs typeface="Times New Roman" pitchFamily="18" charset="0"/>
            </a:rPr>
            <a:t>El artículo 449 del COMYF establece que “Las cooperativas de ahorro y crédito deberán mantener índices de solvencia y prudencia financiera que permitan cumplir sus obligaciones y mantener sus actividades de acuerdo con las regulaciones que se dicten para el efecto, considerando las particularidades de los segmentos de las cooperativas de ahorro y crédito” (Asamblea Nacional, 2014, pág. 142)</a:t>
          </a:r>
          <a:endParaRPr lang="es-ES" sz="1800" kern="1200" dirty="0">
            <a:latin typeface="Times New Roman" pitchFamily="18" charset="0"/>
            <a:cs typeface="Times New Roman" pitchFamily="18" charset="0"/>
          </a:endParaRPr>
        </a:p>
      </dsp:txBody>
      <dsp:txXfrm>
        <a:off x="207295" y="0"/>
        <a:ext cx="3695197" cy="2491308"/>
      </dsp:txXfrm>
    </dsp:sp>
    <dsp:sp modelId="{AD781183-ECCF-4234-BFB8-5B6E1535DF4C}">
      <dsp:nvSpPr>
        <dsp:cNvPr id="0" name=""/>
        <dsp:cNvSpPr/>
      </dsp:nvSpPr>
      <dsp:spPr>
        <a:xfrm>
          <a:off x="207295" y="2491309"/>
          <a:ext cx="492692" cy="82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99D2D1-801A-4DD7-924B-73B4E01E421D}">
      <dsp:nvSpPr>
        <dsp:cNvPr id="0" name=""/>
        <dsp:cNvSpPr/>
      </dsp:nvSpPr>
      <dsp:spPr>
        <a:xfrm>
          <a:off x="728728" y="2491309"/>
          <a:ext cx="492692" cy="82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205C56-28FD-46D7-8951-AE4A34BC17A0}">
      <dsp:nvSpPr>
        <dsp:cNvPr id="0" name=""/>
        <dsp:cNvSpPr/>
      </dsp:nvSpPr>
      <dsp:spPr>
        <a:xfrm>
          <a:off x="1250162" y="2491309"/>
          <a:ext cx="492692" cy="82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D4D4FC-C127-40AB-B65C-47E8363A62CC}">
      <dsp:nvSpPr>
        <dsp:cNvPr id="0" name=""/>
        <dsp:cNvSpPr/>
      </dsp:nvSpPr>
      <dsp:spPr>
        <a:xfrm>
          <a:off x="1771595" y="2491309"/>
          <a:ext cx="492692" cy="82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D85EBC-BEDD-42BA-894C-9DD392747F6E}">
      <dsp:nvSpPr>
        <dsp:cNvPr id="0" name=""/>
        <dsp:cNvSpPr/>
      </dsp:nvSpPr>
      <dsp:spPr>
        <a:xfrm>
          <a:off x="2293028" y="2491309"/>
          <a:ext cx="492692" cy="82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70D265-C364-4EF8-9469-96E6F10BCBC8}">
      <dsp:nvSpPr>
        <dsp:cNvPr id="0" name=""/>
        <dsp:cNvSpPr/>
      </dsp:nvSpPr>
      <dsp:spPr>
        <a:xfrm>
          <a:off x="2814462" y="2491309"/>
          <a:ext cx="492692" cy="82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F257A7-CAA9-4C2E-A2DE-68C62D4D80CC}">
      <dsp:nvSpPr>
        <dsp:cNvPr id="0" name=""/>
        <dsp:cNvSpPr/>
      </dsp:nvSpPr>
      <dsp:spPr>
        <a:xfrm>
          <a:off x="3335895" y="2491309"/>
          <a:ext cx="492692" cy="821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E21FE-0251-4A51-9A44-7C000987E992}">
      <dsp:nvSpPr>
        <dsp:cNvPr id="0" name=""/>
        <dsp:cNvSpPr/>
      </dsp:nvSpPr>
      <dsp:spPr>
        <a:xfrm>
          <a:off x="4396" y="0"/>
          <a:ext cx="4229240" cy="5535546"/>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kern="1200" dirty="0">
              <a:latin typeface="Times New Roman" pitchFamily="18" charset="0"/>
              <a:cs typeface="Times New Roman" pitchFamily="18" charset="0"/>
            </a:rPr>
            <a:t>TEORÍA DEL VALOR INTRÌNSECO DEL COOPERATIVISMO</a:t>
          </a:r>
        </a:p>
      </dsp:txBody>
      <dsp:txXfrm>
        <a:off x="4396" y="0"/>
        <a:ext cx="4229240" cy="1660663"/>
      </dsp:txXfrm>
    </dsp:sp>
    <dsp:sp modelId="{E836FF16-6262-4C91-AF80-BA399CEDA2D8}">
      <dsp:nvSpPr>
        <dsp:cNvPr id="0" name=""/>
        <dsp:cNvSpPr/>
      </dsp:nvSpPr>
      <dsp:spPr>
        <a:xfrm>
          <a:off x="373930" y="1662230"/>
          <a:ext cx="3490172" cy="1470488"/>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60" tIns="36195" rIns="48260" bIns="36195" numCol="1" spcCol="1270" anchor="ctr" anchorCtr="0">
          <a:noAutofit/>
        </a:bodyPr>
        <a:lstStyle/>
        <a:p>
          <a:pPr marL="0" lvl="0" indent="0" algn="l" defTabSz="844550">
            <a:lnSpc>
              <a:spcPct val="90000"/>
            </a:lnSpc>
            <a:spcBef>
              <a:spcPct val="0"/>
            </a:spcBef>
            <a:spcAft>
              <a:spcPct val="35000"/>
            </a:spcAft>
            <a:buNone/>
          </a:pPr>
          <a:r>
            <a:rPr lang="es-EC" sz="1900" kern="1200" dirty="0">
              <a:latin typeface="Times New Roman" pitchFamily="18" charset="0"/>
              <a:cs typeface="Times New Roman" pitchFamily="18" charset="0"/>
            </a:rPr>
            <a:t>Marx «Nosotros reconocemos el movimiento cooperativo como una de las fuerzas trasformadoras de la sociedad actual»</a:t>
          </a:r>
        </a:p>
      </dsp:txBody>
      <dsp:txXfrm>
        <a:off x="416999" y="1705299"/>
        <a:ext cx="3404034" cy="1384350"/>
      </dsp:txXfrm>
    </dsp:sp>
    <dsp:sp modelId="{899882DA-28BA-47BC-937B-DB15D04FAFAB}">
      <dsp:nvSpPr>
        <dsp:cNvPr id="0" name=""/>
        <dsp:cNvSpPr/>
      </dsp:nvSpPr>
      <dsp:spPr>
        <a:xfrm>
          <a:off x="427320" y="3415983"/>
          <a:ext cx="3383392" cy="1841217"/>
        </a:xfrm>
        <a:prstGeom prst="roundRect">
          <a:avLst>
            <a:gd name="adj" fmla="val 10000"/>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s-EC" sz="1900" kern="1200" dirty="0">
              <a:latin typeface="Times New Roman" pitchFamily="18" charset="0"/>
              <a:cs typeface="Times New Roman" pitchFamily="18" charset="0"/>
            </a:rPr>
            <a:t>La forma para cambiar la sociedad es la ayuda mutua que los seres humanos desde épocas pasadas la han practicado. </a:t>
          </a:r>
        </a:p>
      </dsp:txBody>
      <dsp:txXfrm>
        <a:off x="481247" y="3469910"/>
        <a:ext cx="3275538" cy="1733363"/>
      </dsp:txXfrm>
    </dsp:sp>
    <dsp:sp modelId="{FC545DF4-02E3-45B4-A7B9-CEBD2A700D1B}">
      <dsp:nvSpPr>
        <dsp:cNvPr id="0" name=""/>
        <dsp:cNvSpPr/>
      </dsp:nvSpPr>
      <dsp:spPr>
        <a:xfrm>
          <a:off x="4550830" y="0"/>
          <a:ext cx="4229240" cy="5535546"/>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kern="1200" dirty="0">
              <a:latin typeface="Times New Roman" pitchFamily="18" charset="0"/>
              <a:cs typeface="Times New Roman" pitchFamily="18" charset="0"/>
            </a:rPr>
            <a:t>TEORÍA DEL RIESGO Y LA INCERTIDUMBRE</a:t>
          </a:r>
        </a:p>
      </dsp:txBody>
      <dsp:txXfrm>
        <a:off x="4550830" y="0"/>
        <a:ext cx="4229240" cy="1660663"/>
      </dsp:txXfrm>
    </dsp:sp>
    <dsp:sp modelId="{C4122B35-FA6F-4087-AF1A-BAEAD7B4AC57}">
      <dsp:nvSpPr>
        <dsp:cNvPr id="0" name=""/>
        <dsp:cNvSpPr/>
      </dsp:nvSpPr>
      <dsp:spPr>
        <a:xfrm>
          <a:off x="4973754" y="1662285"/>
          <a:ext cx="3383392" cy="1669042"/>
        </a:xfrm>
        <a:prstGeom prst="roundRect">
          <a:avLst>
            <a:gd name="adj" fmla="val 10000"/>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s-EC" sz="1900" kern="1200" dirty="0">
              <a:latin typeface="Times New Roman" pitchFamily="18" charset="0"/>
              <a:cs typeface="Times New Roman" pitchFamily="18" charset="0"/>
            </a:rPr>
            <a:t>El estudio inicial del riesgo  siglo XVI con </a:t>
          </a:r>
          <a:r>
            <a:rPr lang="es-EC" sz="1900" kern="1200" dirty="0" err="1">
              <a:latin typeface="Times New Roman" pitchFamily="18" charset="0"/>
              <a:cs typeface="Times New Roman" pitchFamily="18" charset="0"/>
            </a:rPr>
            <a:t>Girolamo</a:t>
          </a:r>
          <a:r>
            <a:rPr lang="es-EC" sz="1900" kern="1200" dirty="0">
              <a:latin typeface="Times New Roman" pitchFamily="18" charset="0"/>
              <a:cs typeface="Times New Roman" pitchFamily="18" charset="0"/>
            </a:rPr>
            <a:t> </a:t>
          </a:r>
          <a:r>
            <a:rPr lang="es-EC" sz="1900" kern="1200" dirty="0" err="1">
              <a:latin typeface="Times New Roman" pitchFamily="18" charset="0"/>
              <a:cs typeface="Times New Roman" pitchFamily="18" charset="0"/>
            </a:rPr>
            <a:t>Cardano</a:t>
          </a:r>
          <a:r>
            <a:rPr lang="es-EC" sz="1900" kern="1200" dirty="0">
              <a:latin typeface="Times New Roman" pitchFamily="18" charset="0"/>
              <a:cs typeface="Times New Roman" pitchFamily="18" charset="0"/>
            </a:rPr>
            <a:t>.</a:t>
          </a:r>
        </a:p>
      </dsp:txBody>
      <dsp:txXfrm>
        <a:off x="5022639" y="1711170"/>
        <a:ext cx="3285622" cy="1571272"/>
      </dsp:txXfrm>
    </dsp:sp>
    <dsp:sp modelId="{5DB57C17-35DB-4C29-9466-AF8025C574F3}">
      <dsp:nvSpPr>
        <dsp:cNvPr id="0" name=""/>
        <dsp:cNvSpPr/>
      </dsp:nvSpPr>
      <dsp:spPr>
        <a:xfrm>
          <a:off x="4973754" y="3588104"/>
          <a:ext cx="3383392" cy="1669042"/>
        </a:xfrm>
        <a:prstGeom prst="roundRect">
          <a:avLst>
            <a:gd name="adj" fmla="val 1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s-EC" sz="1900" kern="1200" dirty="0">
              <a:latin typeface="Times New Roman" pitchFamily="18" charset="0"/>
              <a:cs typeface="Times New Roman" pitchFamily="18" charset="0"/>
            </a:rPr>
            <a:t>surge de la oferta y demanda que existe sumándole los riesgos expuestos  y situaciones desconocidas que se entienden como incertidumbre.</a:t>
          </a:r>
        </a:p>
      </dsp:txBody>
      <dsp:txXfrm>
        <a:off x="5022639" y="3636989"/>
        <a:ext cx="3285622" cy="15712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431B4-2B47-4854-B021-5B2C66F38053}">
      <dsp:nvSpPr>
        <dsp:cNvPr id="0" name=""/>
        <dsp:cNvSpPr/>
      </dsp:nvSpPr>
      <dsp:spPr>
        <a:xfrm rot="21300000">
          <a:off x="13739" y="1533557"/>
          <a:ext cx="4449828" cy="509572"/>
        </a:xfrm>
        <a:prstGeom prst="mathMinus">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57A27A99-8787-4195-8C0C-1EFCAA61C7F4}">
      <dsp:nvSpPr>
        <dsp:cNvPr id="0" name=""/>
        <dsp:cNvSpPr/>
      </dsp:nvSpPr>
      <dsp:spPr>
        <a:xfrm>
          <a:off x="537276" y="178834"/>
          <a:ext cx="1343192" cy="1430675"/>
        </a:xfrm>
        <a:prstGeom prst="downArrow">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CFB76B8-A897-4416-B3DA-0648D6639D7B}">
      <dsp:nvSpPr>
        <dsp:cNvPr id="0" name=""/>
        <dsp:cNvSpPr/>
      </dsp:nvSpPr>
      <dsp:spPr>
        <a:xfrm>
          <a:off x="2372973" y="0"/>
          <a:ext cx="1432738" cy="1502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t>INDICADORES FINANCIEROS</a:t>
          </a:r>
        </a:p>
      </dsp:txBody>
      <dsp:txXfrm>
        <a:off x="2372973" y="0"/>
        <a:ext cx="1432738" cy="1502208"/>
      </dsp:txXfrm>
    </dsp:sp>
    <dsp:sp modelId="{655A8F94-1F4B-4B71-9076-DFBCFE80F15F}">
      <dsp:nvSpPr>
        <dsp:cNvPr id="0" name=""/>
        <dsp:cNvSpPr/>
      </dsp:nvSpPr>
      <dsp:spPr>
        <a:xfrm>
          <a:off x="2596838" y="1967178"/>
          <a:ext cx="1343192" cy="1430675"/>
        </a:xfrm>
        <a:prstGeom prst="upArrow">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F8AB50B-E9D6-47C0-BBD1-D0FFBFC36012}">
      <dsp:nvSpPr>
        <dsp:cNvPr id="0" name=""/>
        <dsp:cNvSpPr/>
      </dsp:nvSpPr>
      <dsp:spPr>
        <a:xfrm>
          <a:off x="671596" y="2074479"/>
          <a:ext cx="1432738" cy="1502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t>DESEMPEÑO FINANCIERO</a:t>
          </a:r>
        </a:p>
      </dsp:txBody>
      <dsp:txXfrm>
        <a:off x="671596" y="2074479"/>
        <a:ext cx="1432738" cy="15022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5206B-8EE8-44E0-BD24-E16CEE184FD7}">
      <dsp:nvSpPr>
        <dsp:cNvPr id="0" name=""/>
        <dsp:cNvSpPr/>
      </dsp:nvSpPr>
      <dsp:spPr>
        <a:xfrm rot="5400000">
          <a:off x="-217795" y="230408"/>
          <a:ext cx="1451968" cy="1016378"/>
        </a:xfrm>
        <a:prstGeom prst="chevron">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Incidencia indicadores</a:t>
          </a:r>
        </a:p>
      </dsp:txBody>
      <dsp:txXfrm rot="-5400000">
        <a:off x="0" y="520802"/>
        <a:ext cx="1016378" cy="435590"/>
      </dsp:txXfrm>
    </dsp:sp>
    <dsp:sp modelId="{579A8401-4869-443E-91DE-90DF9ED339A0}">
      <dsp:nvSpPr>
        <dsp:cNvPr id="0" name=""/>
        <dsp:cNvSpPr/>
      </dsp:nvSpPr>
      <dsp:spPr>
        <a:xfrm rot="5400000">
          <a:off x="1976934" y="-947943"/>
          <a:ext cx="944276" cy="2865388"/>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a:t>Ventajas</a:t>
          </a:r>
        </a:p>
        <a:p>
          <a:pPr marL="114300" lvl="1" indent="-114300" algn="l" defTabSz="622300">
            <a:lnSpc>
              <a:spcPct val="90000"/>
            </a:lnSpc>
            <a:spcBef>
              <a:spcPct val="0"/>
            </a:spcBef>
            <a:spcAft>
              <a:spcPct val="15000"/>
            </a:spcAft>
            <a:buChar char="•"/>
          </a:pPr>
          <a:r>
            <a:rPr lang="es-ES" sz="1400" kern="1200" dirty="0"/>
            <a:t>Desventajas</a:t>
          </a:r>
        </a:p>
      </dsp:txBody>
      <dsp:txXfrm rot="-5400000">
        <a:off x="1016378" y="58709"/>
        <a:ext cx="2819292" cy="852084"/>
      </dsp:txXfrm>
    </dsp:sp>
    <dsp:sp modelId="{FAF6BC3A-DF7D-48F6-99B1-DD8C5D3BEFAF}">
      <dsp:nvSpPr>
        <dsp:cNvPr id="0" name=""/>
        <dsp:cNvSpPr/>
      </dsp:nvSpPr>
      <dsp:spPr>
        <a:xfrm rot="5400000">
          <a:off x="-217795" y="1515401"/>
          <a:ext cx="1451968" cy="1016378"/>
        </a:xfrm>
        <a:prstGeom prst="chevron">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w="9525" cap="flat" cmpd="sng" algn="ctr">
          <a:solidFill>
            <a:schemeClr val="accent5">
              <a:hueOff val="-3311292"/>
              <a:satOff val="13270"/>
              <a:lumOff val="287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García 1996</a:t>
          </a:r>
        </a:p>
      </dsp:txBody>
      <dsp:txXfrm rot="-5400000">
        <a:off x="0" y="1805795"/>
        <a:ext cx="1016378" cy="435590"/>
      </dsp:txXfrm>
    </dsp:sp>
    <dsp:sp modelId="{E074F1D7-B09B-412A-99C9-30B32FBF0777}">
      <dsp:nvSpPr>
        <dsp:cNvPr id="0" name=""/>
        <dsp:cNvSpPr/>
      </dsp:nvSpPr>
      <dsp:spPr>
        <a:xfrm rot="5400000">
          <a:off x="1977182" y="336801"/>
          <a:ext cx="943779" cy="2865388"/>
        </a:xfrm>
        <a:prstGeom prst="round2SameRect">
          <a:avLst/>
        </a:prstGeom>
        <a:solidFill>
          <a:schemeClr val="lt1">
            <a:alpha val="90000"/>
            <a:hueOff val="0"/>
            <a:satOff val="0"/>
            <a:lumOff val="0"/>
            <a:alphaOff val="0"/>
          </a:schemeClr>
        </a:solidFill>
        <a:ln w="9525" cap="flat" cmpd="sng" algn="ctr">
          <a:solidFill>
            <a:schemeClr val="accent5">
              <a:hueOff val="-3311292"/>
              <a:satOff val="13270"/>
              <a:lumOff val="287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a:t>Análisis de indicadores en general, aplicación de análisis factorial, para conocer el desempeño de empresas españolas.</a:t>
          </a:r>
        </a:p>
      </dsp:txBody>
      <dsp:txXfrm rot="-5400000">
        <a:off x="1016378" y="1343677"/>
        <a:ext cx="2819317" cy="851637"/>
      </dsp:txXfrm>
    </dsp:sp>
    <dsp:sp modelId="{D0A310CF-0268-4E24-BBF1-C1AF15EAAAC3}">
      <dsp:nvSpPr>
        <dsp:cNvPr id="0" name=""/>
        <dsp:cNvSpPr/>
      </dsp:nvSpPr>
      <dsp:spPr>
        <a:xfrm rot="5400000">
          <a:off x="-217795" y="2859527"/>
          <a:ext cx="1451968" cy="1016378"/>
        </a:xfrm>
        <a:prstGeom prst="chevron">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w="9525" cap="flat" cmpd="sng" algn="ctr">
          <a:solidFill>
            <a:schemeClr val="accent5">
              <a:hueOff val="-6622584"/>
              <a:satOff val="26541"/>
              <a:lumOff val="5752"/>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Guamán 2014</a:t>
          </a:r>
        </a:p>
      </dsp:txBody>
      <dsp:txXfrm rot="-5400000">
        <a:off x="0" y="3149921"/>
        <a:ext cx="1016378" cy="435590"/>
      </dsp:txXfrm>
    </dsp:sp>
    <dsp:sp modelId="{27A643D6-2436-45FA-96BA-C042869760C1}">
      <dsp:nvSpPr>
        <dsp:cNvPr id="0" name=""/>
        <dsp:cNvSpPr/>
      </dsp:nvSpPr>
      <dsp:spPr>
        <a:xfrm rot="5400000">
          <a:off x="1918050" y="1680928"/>
          <a:ext cx="1062044" cy="2865388"/>
        </a:xfrm>
        <a:prstGeom prst="round2SameRect">
          <a:avLst/>
        </a:prstGeom>
        <a:solidFill>
          <a:schemeClr val="lt1">
            <a:alpha val="90000"/>
            <a:hueOff val="0"/>
            <a:satOff val="0"/>
            <a:lumOff val="0"/>
            <a:alphaOff val="0"/>
          </a:schemeClr>
        </a:solidFill>
        <a:ln w="9525" cap="flat" cmpd="sng" algn="ctr">
          <a:solidFill>
            <a:schemeClr val="accent5">
              <a:hueOff val="-6622584"/>
              <a:satOff val="26541"/>
              <a:lumOff val="575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a:t>Determinación de los principales indicadores financieros que permitan analizar el comportamiento de los bancos privados. </a:t>
          </a:r>
          <a:endParaRPr lang="es-ES" sz="1200" kern="1200" dirty="0"/>
        </a:p>
        <a:p>
          <a:pPr marL="114300" lvl="1" indent="-114300" algn="l" defTabSz="533400">
            <a:lnSpc>
              <a:spcPct val="90000"/>
            </a:lnSpc>
            <a:spcBef>
              <a:spcPct val="0"/>
            </a:spcBef>
            <a:spcAft>
              <a:spcPct val="15000"/>
            </a:spcAft>
            <a:buChar char="•"/>
          </a:pPr>
          <a:r>
            <a:rPr lang="es-ES" sz="1200" kern="1200" dirty="0"/>
            <a:t>A partir de la metodología CAMEL y MAF (Módulo de Análisis Financiero). </a:t>
          </a:r>
        </a:p>
      </dsp:txBody>
      <dsp:txXfrm rot="-5400000">
        <a:off x="1016379" y="2634445"/>
        <a:ext cx="2813543" cy="958354"/>
      </dsp:txXfrm>
    </dsp:sp>
    <dsp:sp modelId="{53D81E57-D241-4ED2-AE72-1E2DE8F76FF6}">
      <dsp:nvSpPr>
        <dsp:cNvPr id="0" name=""/>
        <dsp:cNvSpPr/>
      </dsp:nvSpPr>
      <dsp:spPr>
        <a:xfrm rot="5400000">
          <a:off x="-217795" y="4144521"/>
          <a:ext cx="1451968" cy="1016378"/>
        </a:xfrm>
        <a:prstGeom prst="chevron">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w="9525" cap="flat" cmpd="sng" algn="ctr">
          <a:solidFill>
            <a:schemeClr val="accent5">
              <a:hueOff val="-9933876"/>
              <a:satOff val="39811"/>
              <a:lumOff val="862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Tesis 2010, 2012 y 2014</a:t>
          </a:r>
        </a:p>
      </dsp:txBody>
      <dsp:txXfrm rot="-5400000">
        <a:off x="0" y="4434915"/>
        <a:ext cx="1016378" cy="435590"/>
      </dsp:txXfrm>
    </dsp:sp>
    <dsp:sp modelId="{59C8136D-BC1A-416F-80F1-53252036B513}">
      <dsp:nvSpPr>
        <dsp:cNvPr id="0" name=""/>
        <dsp:cNvSpPr/>
      </dsp:nvSpPr>
      <dsp:spPr>
        <a:xfrm rot="5400000">
          <a:off x="1977182" y="2965921"/>
          <a:ext cx="943779" cy="2865388"/>
        </a:xfrm>
        <a:prstGeom prst="round2Same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a:t>CAMEL VS PERLAS EN COOPERATIVAS</a:t>
          </a:r>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endParaRPr lang="es-ES" sz="1400" kern="1200" dirty="0"/>
        </a:p>
      </dsp:txBody>
      <dsp:txXfrm rot="-5400000">
        <a:off x="1016378" y="3972797"/>
        <a:ext cx="2819317" cy="8516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04986-728A-4DA0-914F-26725EED5168}">
      <dsp:nvSpPr>
        <dsp:cNvPr id="0" name=""/>
        <dsp:cNvSpPr/>
      </dsp:nvSpPr>
      <dsp:spPr>
        <a:xfrm>
          <a:off x="614892" y="830419"/>
          <a:ext cx="3888434" cy="767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s-ES" sz="2200" kern="1200" dirty="0">
              <a:latin typeface="Times New Roman" pitchFamily="18" charset="0"/>
              <a:cs typeface="Times New Roman" pitchFamily="18" charset="0"/>
            </a:rPr>
            <a:t>Básica – Insitu – No experimental –Documental - Correlacional</a:t>
          </a:r>
          <a:endParaRPr lang="es-EC" sz="2200" kern="1200" dirty="0">
            <a:latin typeface="Times New Roman" pitchFamily="18" charset="0"/>
            <a:cs typeface="Times New Roman" pitchFamily="18" charset="0"/>
          </a:endParaRPr>
        </a:p>
      </dsp:txBody>
      <dsp:txXfrm>
        <a:off x="614892" y="830419"/>
        <a:ext cx="3888434" cy="767926"/>
      </dsp:txXfrm>
    </dsp:sp>
    <dsp:sp modelId="{E920364E-1233-4B97-B5FF-470DA0E15BE7}">
      <dsp:nvSpPr>
        <dsp:cNvPr id="0" name=""/>
        <dsp:cNvSpPr/>
      </dsp:nvSpPr>
      <dsp:spPr>
        <a:xfrm>
          <a:off x="1393980" y="2449712"/>
          <a:ext cx="2330259" cy="1438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es-ES" sz="4500" kern="1200" dirty="0">
              <a:latin typeface="Times New Roman" pitchFamily="18" charset="0"/>
              <a:cs typeface="Times New Roman" pitchFamily="18" charset="0"/>
            </a:rPr>
            <a:t>Tipología</a:t>
          </a:r>
          <a:endParaRPr lang="es-EC" sz="4500" kern="1200" dirty="0">
            <a:latin typeface="Times New Roman" pitchFamily="18" charset="0"/>
            <a:cs typeface="Times New Roman" pitchFamily="18" charset="0"/>
          </a:endParaRPr>
        </a:p>
      </dsp:txBody>
      <dsp:txXfrm>
        <a:off x="1393980" y="2449712"/>
        <a:ext cx="2330259" cy="1438719"/>
      </dsp:txXfrm>
    </dsp:sp>
    <dsp:sp modelId="{AEDA9130-1668-422E-B0F2-3D2D76E45BAB}">
      <dsp:nvSpPr>
        <dsp:cNvPr id="0" name=""/>
        <dsp:cNvSpPr/>
      </dsp:nvSpPr>
      <dsp:spPr>
        <a:xfrm>
          <a:off x="897966" y="615550"/>
          <a:ext cx="185361" cy="18536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BAFF87-C6CC-43DB-8FAB-78482DC776D2}">
      <dsp:nvSpPr>
        <dsp:cNvPr id="0" name=""/>
        <dsp:cNvSpPr/>
      </dsp:nvSpPr>
      <dsp:spPr>
        <a:xfrm>
          <a:off x="1249710" y="263806"/>
          <a:ext cx="185361" cy="18536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D62E9-4D86-4985-A9DB-EECEA63A6D4C}">
      <dsp:nvSpPr>
        <dsp:cNvPr id="0" name=""/>
        <dsp:cNvSpPr/>
      </dsp:nvSpPr>
      <dsp:spPr>
        <a:xfrm>
          <a:off x="1513514" y="87936"/>
          <a:ext cx="291282" cy="29128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6A4FDC-D0E9-44C9-8B29-3D455C9299D5}">
      <dsp:nvSpPr>
        <dsp:cNvPr id="0" name=""/>
        <dsp:cNvSpPr/>
      </dsp:nvSpPr>
      <dsp:spPr>
        <a:xfrm>
          <a:off x="2041129" y="1"/>
          <a:ext cx="185361" cy="18536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77E8D0-CAD3-40F7-8E27-CDC0E010972C}">
      <dsp:nvSpPr>
        <dsp:cNvPr id="0" name=""/>
        <dsp:cNvSpPr/>
      </dsp:nvSpPr>
      <dsp:spPr>
        <a:xfrm>
          <a:off x="2429356" y="0"/>
          <a:ext cx="185361" cy="18536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EFEC8D-1839-4482-B316-2DD4E0187187}">
      <dsp:nvSpPr>
        <dsp:cNvPr id="0" name=""/>
        <dsp:cNvSpPr/>
      </dsp:nvSpPr>
      <dsp:spPr>
        <a:xfrm>
          <a:off x="2832549" y="87935"/>
          <a:ext cx="185361" cy="18536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8B08D4-0771-4E0F-B52D-29374C2ECC47}">
      <dsp:nvSpPr>
        <dsp:cNvPr id="0" name=""/>
        <dsp:cNvSpPr/>
      </dsp:nvSpPr>
      <dsp:spPr>
        <a:xfrm>
          <a:off x="3096356" y="175870"/>
          <a:ext cx="291282" cy="29128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7B3333-4ED8-44D2-AF01-0D19B77DFD3B}">
      <dsp:nvSpPr>
        <dsp:cNvPr id="0" name=""/>
        <dsp:cNvSpPr/>
      </dsp:nvSpPr>
      <dsp:spPr>
        <a:xfrm>
          <a:off x="3448098" y="527614"/>
          <a:ext cx="185361" cy="18536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C6E4F7-BDD8-4F6D-BBE2-DDD879A2C7DC}">
      <dsp:nvSpPr>
        <dsp:cNvPr id="0" name=""/>
        <dsp:cNvSpPr/>
      </dsp:nvSpPr>
      <dsp:spPr>
        <a:xfrm>
          <a:off x="3711906" y="791421"/>
          <a:ext cx="185361" cy="18536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077155-F500-49E1-811F-64495B8108A6}">
      <dsp:nvSpPr>
        <dsp:cNvPr id="0" name=""/>
        <dsp:cNvSpPr/>
      </dsp:nvSpPr>
      <dsp:spPr>
        <a:xfrm>
          <a:off x="1777323" y="351743"/>
          <a:ext cx="476643" cy="476643"/>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FAA48C-B686-4A5C-9BAF-02F04839184F}">
      <dsp:nvSpPr>
        <dsp:cNvPr id="0" name=""/>
        <dsp:cNvSpPr/>
      </dsp:nvSpPr>
      <dsp:spPr>
        <a:xfrm>
          <a:off x="985901" y="1494905"/>
          <a:ext cx="185361" cy="18536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421C5F-6C92-4DEC-BD9D-E0818D85F877}">
      <dsp:nvSpPr>
        <dsp:cNvPr id="0" name=""/>
        <dsp:cNvSpPr/>
      </dsp:nvSpPr>
      <dsp:spPr>
        <a:xfrm>
          <a:off x="1249710" y="1670777"/>
          <a:ext cx="291282" cy="29128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51C98C-F468-4D7E-9572-E59563A708C4}">
      <dsp:nvSpPr>
        <dsp:cNvPr id="0" name=""/>
        <dsp:cNvSpPr/>
      </dsp:nvSpPr>
      <dsp:spPr>
        <a:xfrm>
          <a:off x="1689384" y="1846650"/>
          <a:ext cx="423683" cy="42368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0AE7DA-0007-4ABA-B690-85EE6772EC4E}">
      <dsp:nvSpPr>
        <dsp:cNvPr id="0" name=""/>
        <dsp:cNvSpPr/>
      </dsp:nvSpPr>
      <dsp:spPr>
        <a:xfrm>
          <a:off x="2480807" y="1758712"/>
          <a:ext cx="185361" cy="18536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EE464B-3EA0-4845-B929-8C617ECE99F0}">
      <dsp:nvSpPr>
        <dsp:cNvPr id="0" name=""/>
        <dsp:cNvSpPr/>
      </dsp:nvSpPr>
      <dsp:spPr>
        <a:xfrm>
          <a:off x="2217000" y="2110455"/>
          <a:ext cx="291282" cy="291282"/>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E52E38-356E-4B33-B9B1-C92C5AF14A44}">
      <dsp:nvSpPr>
        <dsp:cNvPr id="0" name=""/>
        <dsp:cNvSpPr/>
      </dsp:nvSpPr>
      <dsp:spPr>
        <a:xfrm>
          <a:off x="2714813" y="2127950"/>
          <a:ext cx="185361" cy="18536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426C89-0740-4883-B860-98CBE1F59E14}">
      <dsp:nvSpPr>
        <dsp:cNvPr id="0" name=""/>
        <dsp:cNvSpPr/>
      </dsp:nvSpPr>
      <dsp:spPr>
        <a:xfrm>
          <a:off x="3096357" y="1758710"/>
          <a:ext cx="423683" cy="42368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5D0563-A14F-403C-938D-A636DABB7099}">
      <dsp:nvSpPr>
        <dsp:cNvPr id="0" name=""/>
        <dsp:cNvSpPr/>
      </dsp:nvSpPr>
      <dsp:spPr>
        <a:xfrm>
          <a:off x="3519282" y="1608938"/>
          <a:ext cx="291282" cy="29128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731DF5-B037-4E45-AB0B-4E56500680E9}">
      <dsp:nvSpPr>
        <dsp:cNvPr id="0" name=""/>
        <dsp:cNvSpPr/>
      </dsp:nvSpPr>
      <dsp:spPr>
        <a:xfrm>
          <a:off x="4503326" y="388827"/>
          <a:ext cx="855455" cy="1633156"/>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E96B54-6FC8-49AC-8E9F-3302E37845D0}">
      <dsp:nvSpPr>
        <dsp:cNvPr id="0" name=""/>
        <dsp:cNvSpPr/>
      </dsp:nvSpPr>
      <dsp:spPr>
        <a:xfrm>
          <a:off x="5203244" y="388827"/>
          <a:ext cx="855455" cy="1633156"/>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5E38FA-93B9-423D-92CB-31FDB611F915}">
      <dsp:nvSpPr>
        <dsp:cNvPr id="0" name=""/>
        <dsp:cNvSpPr/>
      </dsp:nvSpPr>
      <dsp:spPr>
        <a:xfrm>
          <a:off x="6058699" y="272967"/>
          <a:ext cx="2470407" cy="198310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chemeClr val="tx1"/>
              </a:solidFill>
              <a:latin typeface="Times New Roman" pitchFamily="18" charset="0"/>
              <a:cs typeface="Times New Roman" pitchFamily="18" charset="0"/>
            </a:rPr>
            <a:t>Cuantitativo</a:t>
          </a:r>
          <a:endParaRPr lang="es-EC" sz="2400" kern="1200" dirty="0">
            <a:solidFill>
              <a:schemeClr val="tx1"/>
            </a:solidFill>
            <a:latin typeface="Times New Roman" pitchFamily="18" charset="0"/>
            <a:cs typeface="Times New Roman" pitchFamily="18" charset="0"/>
          </a:endParaRPr>
        </a:p>
      </dsp:txBody>
      <dsp:txXfrm>
        <a:off x="6420482" y="563385"/>
        <a:ext cx="1746841" cy="1402264"/>
      </dsp:txXfrm>
    </dsp:sp>
    <dsp:sp modelId="{F54C862E-FB28-4CCB-A8AF-5BB7200A81FF}">
      <dsp:nvSpPr>
        <dsp:cNvPr id="0" name=""/>
        <dsp:cNvSpPr/>
      </dsp:nvSpPr>
      <dsp:spPr>
        <a:xfrm>
          <a:off x="6127373" y="2449712"/>
          <a:ext cx="2333059" cy="1438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es-ES" sz="4500" kern="1200" dirty="0">
              <a:latin typeface="Times New Roman" pitchFamily="18" charset="0"/>
              <a:cs typeface="Times New Roman" pitchFamily="18" charset="0"/>
            </a:rPr>
            <a:t>Enfoque </a:t>
          </a:r>
          <a:endParaRPr lang="es-EC" sz="4500" kern="1200" dirty="0">
            <a:latin typeface="Times New Roman" pitchFamily="18" charset="0"/>
            <a:cs typeface="Times New Roman" pitchFamily="18" charset="0"/>
          </a:endParaRPr>
        </a:p>
      </dsp:txBody>
      <dsp:txXfrm>
        <a:off x="6127373" y="2449712"/>
        <a:ext cx="2333059" cy="14387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98C53-4464-442A-B14F-992AA7C40A57}">
      <dsp:nvSpPr>
        <dsp:cNvPr id="0" name=""/>
        <dsp:cNvSpPr/>
      </dsp:nvSpPr>
      <dsp:spPr>
        <a:xfrm>
          <a:off x="415007" y="0"/>
          <a:ext cx="1392650" cy="1044487"/>
        </a:xfrm>
        <a:prstGeom prst="upArrow">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5B6584A-7500-4034-9F1A-14FB04475228}">
      <dsp:nvSpPr>
        <dsp:cNvPr id="0" name=""/>
        <dsp:cNvSpPr/>
      </dsp:nvSpPr>
      <dsp:spPr>
        <a:xfrm>
          <a:off x="1849437" y="0"/>
          <a:ext cx="3413760" cy="104448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0" rIns="113792" bIns="113792" numCol="1" spcCol="1270" anchor="ctr" anchorCtr="0">
          <a:noAutofit/>
        </a:bodyPr>
        <a:lstStyle/>
        <a:p>
          <a:pPr marL="0" lvl="0" indent="0" algn="l" defTabSz="711200">
            <a:lnSpc>
              <a:spcPct val="90000"/>
            </a:lnSpc>
            <a:spcBef>
              <a:spcPct val="0"/>
            </a:spcBef>
            <a:spcAft>
              <a:spcPct val="35000"/>
            </a:spcAft>
            <a:buNone/>
          </a:pPr>
          <a:r>
            <a:rPr lang="es-EC" sz="1600" kern="1200" dirty="0">
              <a:latin typeface="Times New Roman" pitchFamily="18" charset="0"/>
              <a:cs typeface="Times New Roman" pitchFamily="18" charset="0"/>
            </a:rPr>
            <a:t>Hipótesis: Determinar si los indicadores financieros propuestos sí son aplicables a las cooperativas de ahorro y crédito del segmento 1.</a:t>
          </a:r>
        </a:p>
      </dsp:txBody>
      <dsp:txXfrm>
        <a:off x="1849437" y="0"/>
        <a:ext cx="3413760" cy="1044487"/>
      </dsp:txXfrm>
    </dsp:sp>
    <dsp:sp modelId="{A569B2C4-9E04-4531-8302-7A3F77CDAE37}">
      <dsp:nvSpPr>
        <dsp:cNvPr id="0" name=""/>
        <dsp:cNvSpPr/>
      </dsp:nvSpPr>
      <dsp:spPr>
        <a:xfrm>
          <a:off x="832802" y="1131528"/>
          <a:ext cx="1392650" cy="1044487"/>
        </a:xfrm>
        <a:prstGeom prst="downArrow">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2255CEF-06A1-40A8-8434-6731AB6A65E7}">
      <dsp:nvSpPr>
        <dsp:cNvPr id="0" name=""/>
        <dsp:cNvSpPr/>
      </dsp:nvSpPr>
      <dsp:spPr>
        <a:xfrm>
          <a:off x="2267232" y="1131528"/>
          <a:ext cx="3413760" cy="104448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0" rIns="113792" bIns="113792" numCol="1" spcCol="1270" anchor="ctr" anchorCtr="0">
          <a:noAutofit/>
        </a:bodyPr>
        <a:lstStyle/>
        <a:p>
          <a:pPr marL="0" lvl="0" indent="0" algn="l" defTabSz="711200">
            <a:lnSpc>
              <a:spcPct val="90000"/>
            </a:lnSpc>
            <a:spcBef>
              <a:spcPct val="0"/>
            </a:spcBef>
            <a:spcAft>
              <a:spcPct val="35000"/>
            </a:spcAft>
            <a:buNone/>
          </a:pPr>
          <a:r>
            <a:rPr lang="es-EC" sz="1600" kern="1200" dirty="0">
              <a:latin typeface="Times New Roman" pitchFamily="18" charset="0"/>
              <a:cs typeface="Times New Roman" pitchFamily="18" charset="0"/>
            </a:rPr>
            <a:t>Hipótesis Nula: Determinar si los indicadores financieros propuestos no son aplicables a las cooperativas de ahorro y crédito del segmento 1.</a:t>
          </a:r>
        </a:p>
      </dsp:txBody>
      <dsp:txXfrm>
        <a:off x="2267232" y="1131528"/>
        <a:ext cx="3413760" cy="1044487"/>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973FEC-9BD9-4AA3-B0A3-E1E2F37A0D8F}" type="datetimeFigureOut">
              <a:rPr lang="es-ES" smtClean="0"/>
              <a:t>08/02/2018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A9008A-243A-460D-A00C-A54337602561}" type="slidenum">
              <a:rPr lang="es-ES" smtClean="0"/>
              <a:t>‹Nº›</a:t>
            </a:fld>
            <a:endParaRPr lang="es-ES"/>
          </a:p>
        </p:txBody>
      </p:sp>
    </p:spTree>
    <p:extLst>
      <p:ext uri="{BB962C8B-B14F-4D97-AF65-F5344CB8AC3E}">
        <p14:creationId xmlns:p14="http://schemas.microsoft.com/office/powerpoint/2010/main" val="3383703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a:defRPr/>
            </a:pPr>
            <a:fld id="{7F685390-9255-4A33-A399-0145B7F00D59}" type="slidenum">
              <a:rPr lang="es-ES" smtClean="0"/>
              <a:pPr>
                <a:defRPr/>
              </a:pPr>
              <a:t>5</a:t>
            </a:fld>
            <a:endParaRPr lang="es-ES"/>
          </a:p>
        </p:txBody>
      </p:sp>
    </p:spTree>
    <p:extLst>
      <p:ext uri="{BB962C8B-B14F-4D97-AF65-F5344CB8AC3E}">
        <p14:creationId xmlns:p14="http://schemas.microsoft.com/office/powerpoint/2010/main" val="241346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pPr>
              <a:defRPr/>
            </a:pPr>
            <a:fld id="{7F685390-9255-4A33-A399-0145B7F00D59}" type="slidenum">
              <a:rPr lang="es-ES" smtClean="0"/>
              <a:pPr>
                <a:defRPr/>
              </a:pPr>
              <a:t>6</a:t>
            </a:fld>
            <a:endParaRPr lang="es-ES"/>
          </a:p>
        </p:txBody>
      </p:sp>
    </p:spTree>
    <p:extLst>
      <p:ext uri="{BB962C8B-B14F-4D97-AF65-F5344CB8AC3E}">
        <p14:creationId xmlns:p14="http://schemas.microsoft.com/office/powerpoint/2010/main" val="241346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7F685390-9255-4A33-A399-0145B7F00D59}" type="slidenum">
              <a:rPr lang="es-ES" smtClean="0"/>
              <a:pPr>
                <a:defRPr/>
              </a:pPr>
              <a:t>7</a:t>
            </a:fld>
            <a:endParaRPr lang="es-ES"/>
          </a:p>
        </p:txBody>
      </p:sp>
    </p:spTree>
    <p:extLst>
      <p:ext uri="{BB962C8B-B14F-4D97-AF65-F5344CB8AC3E}">
        <p14:creationId xmlns:p14="http://schemas.microsoft.com/office/powerpoint/2010/main" val="421568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pPr>
              <a:defRPr/>
            </a:pPr>
            <a:fld id="{7F685390-9255-4A33-A399-0145B7F00D59}" type="slidenum">
              <a:rPr lang="es-ES" smtClean="0"/>
              <a:pPr>
                <a:defRPr/>
              </a:pPr>
              <a:t>8</a:t>
            </a:fld>
            <a:endParaRPr lang="es-ES"/>
          </a:p>
        </p:txBody>
      </p:sp>
    </p:spTree>
    <p:extLst>
      <p:ext uri="{BB962C8B-B14F-4D97-AF65-F5344CB8AC3E}">
        <p14:creationId xmlns:p14="http://schemas.microsoft.com/office/powerpoint/2010/main" val="1781573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pPr>
              <a:defRPr/>
            </a:pPr>
            <a:fld id="{7F685390-9255-4A33-A399-0145B7F00D59}" type="slidenum">
              <a:rPr lang="es-ES" smtClean="0"/>
              <a:pPr>
                <a:defRPr/>
              </a:pPr>
              <a:t>9</a:t>
            </a:fld>
            <a:endParaRPr lang="es-ES"/>
          </a:p>
        </p:txBody>
      </p:sp>
    </p:spTree>
    <p:extLst>
      <p:ext uri="{BB962C8B-B14F-4D97-AF65-F5344CB8AC3E}">
        <p14:creationId xmlns:p14="http://schemas.microsoft.com/office/powerpoint/2010/main" val="1981440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7F685390-9255-4A33-A399-0145B7F00D59}" type="slidenum">
              <a:rPr lang="es-ES" smtClean="0"/>
              <a:pPr>
                <a:defRPr/>
              </a:pPr>
              <a:t>12</a:t>
            </a:fld>
            <a:endParaRPr lang="es-ES"/>
          </a:p>
        </p:txBody>
      </p:sp>
    </p:spTree>
    <p:extLst>
      <p:ext uri="{BB962C8B-B14F-4D97-AF65-F5344CB8AC3E}">
        <p14:creationId xmlns:p14="http://schemas.microsoft.com/office/powerpoint/2010/main" val="2994758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7F685390-9255-4A33-A399-0145B7F00D59}" type="slidenum">
              <a:rPr lang="es-ES" smtClean="0"/>
              <a:pPr>
                <a:defRPr/>
              </a:pPr>
              <a:t>14</a:t>
            </a:fld>
            <a:endParaRPr lang="es-ES"/>
          </a:p>
        </p:txBody>
      </p:sp>
    </p:spTree>
    <p:extLst>
      <p:ext uri="{BB962C8B-B14F-4D97-AF65-F5344CB8AC3E}">
        <p14:creationId xmlns:p14="http://schemas.microsoft.com/office/powerpoint/2010/main" val="2994758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918EC884-058B-4462-8B61-253315E9FF3C}" type="datetimeFigureOut">
              <a:rPr lang="es-ES" smtClean="0"/>
              <a:t>08/02/2018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1C01C74-5A34-4D84-92BF-D8E062432E6E}" type="slidenum">
              <a:rPr lang="es-ES" smtClean="0"/>
              <a:t>‹Nº›</a:t>
            </a:fld>
            <a:endParaRPr lang="es-ES"/>
          </a:p>
        </p:txBody>
      </p:sp>
    </p:spTree>
    <p:extLst>
      <p:ext uri="{BB962C8B-B14F-4D97-AF65-F5344CB8AC3E}">
        <p14:creationId xmlns:p14="http://schemas.microsoft.com/office/powerpoint/2010/main" val="2747109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18EC884-058B-4462-8B61-253315E9FF3C}" type="datetimeFigureOut">
              <a:rPr lang="es-ES" smtClean="0"/>
              <a:t>08/02/2018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1C01C74-5A34-4D84-92BF-D8E062432E6E}" type="slidenum">
              <a:rPr lang="es-ES" smtClean="0"/>
              <a:t>‹Nº›</a:t>
            </a:fld>
            <a:endParaRPr lang="es-ES"/>
          </a:p>
        </p:txBody>
      </p:sp>
    </p:spTree>
    <p:extLst>
      <p:ext uri="{BB962C8B-B14F-4D97-AF65-F5344CB8AC3E}">
        <p14:creationId xmlns:p14="http://schemas.microsoft.com/office/powerpoint/2010/main" val="4056620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18EC884-058B-4462-8B61-253315E9FF3C}" type="datetimeFigureOut">
              <a:rPr lang="es-ES" smtClean="0"/>
              <a:t>08/02/2018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1C01C74-5A34-4D84-92BF-D8E062432E6E}" type="slidenum">
              <a:rPr lang="es-ES" smtClean="0"/>
              <a:t>‹Nº›</a:t>
            </a:fld>
            <a:endParaRPr lang="es-ES"/>
          </a:p>
        </p:txBody>
      </p:sp>
    </p:spTree>
    <p:extLst>
      <p:ext uri="{BB962C8B-B14F-4D97-AF65-F5344CB8AC3E}">
        <p14:creationId xmlns:p14="http://schemas.microsoft.com/office/powerpoint/2010/main" val="4162612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2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1275" name="CorelDRAW" r:id="rId3" imgW="9168480" imgH="5375520" progId="">
                  <p:embed/>
                </p:oleObj>
              </mc:Choice>
              <mc:Fallback>
                <p:oleObj name="CorelDRAW" r:id="rId3" imgW="9168480" imgH="5375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p:nvSpPr>
        <p:spPr bwMode="auto">
          <a:xfrm>
            <a:off x="3071813" y="2286000"/>
            <a:ext cx="2895600" cy="476250"/>
          </a:xfrm>
          <a:prstGeom prst="rect">
            <a:avLst/>
          </a:prstGeom>
          <a:noFill/>
          <a:ln w="9525">
            <a:noFill/>
            <a:miter lim="800000"/>
            <a:headEnd/>
            <a:tailEnd/>
          </a:ln>
          <a:effectLst/>
        </p:spPr>
        <p:txBody>
          <a:bodyPr/>
          <a:lstStyle/>
          <a:p>
            <a:pPr algn="ctr" fontAlgn="auto">
              <a:spcBef>
                <a:spcPts val="0"/>
              </a:spcBef>
              <a:spcAft>
                <a:spcPts val="0"/>
              </a:spcAft>
              <a:defRPr/>
            </a:pPr>
            <a:endParaRPr lang="es-ES" sz="1400">
              <a:solidFill>
                <a:prstClr val="black"/>
              </a:solidFill>
              <a:latin typeface="Calibri"/>
              <a:cs typeface="+mn-cs"/>
            </a:endParaRPr>
          </a:p>
        </p:txBody>
      </p:sp>
      <p:pic>
        <p:nvPicPr>
          <p:cNvPr id="8" name="12 Imagen" descr="pie de pagina espe.jpg"/>
          <p:cNvPicPr>
            <a:picLocks noChangeAspect="1"/>
          </p:cNvPicPr>
          <p:nvPr/>
        </p:nvPicPr>
        <p:blipFill>
          <a:blip r:embed="rId5" cstate="print"/>
          <a:srcRect/>
          <a:stretch>
            <a:fillRect/>
          </a:stretch>
        </p:blipFill>
        <p:spPr bwMode="auto">
          <a:xfrm>
            <a:off x="0" y="5864225"/>
            <a:ext cx="9144000" cy="1065213"/>
          </a:xfrm>
          <a:prstGeom prst="rect">
            <a:avLst/>
          </a:prstGeom>
          <a:noFill/>
          <a:ln w="9525">
            <a:solidFill>
              <a:schemeClr val="tx1"/>
            </a:solidFill>
            <a:miter lim="800000"/>
            <a:headEnd/>
            <a:tailEnd/>
          </a:ln>
        </p:spPr>
      </p:pic>
      <p:pic>
        <p:nvPicPr>
          <p:cNvPr id="3" name="Imagen 2"/>
          <p:cNvPicPr>
            <a:picLocks noChangeAspect="1"/>
          </p:cNvPicPr>
          <p:nvPr/>
        </p:nvPicPr>
        <p:blipFill>
          <a:blip r:embed="rId6" cstate="print"/>
          <a:stretch>
            <a:fillRect/>
          </a:stretch>
        </p:blipFill>
        <p:spPr>
          <a:xfrm>
            <a:off x="323528" y="44624"/>
            <a:ext cx="2736304" cy="706699"/>
          </a:xfrm>
          <a:prstGeom prst="rect">
            <a:avLst/>
          </a:prstGeom>
        </p:spPr>
      </p:pic>
    </p:spTree>
    <p:extLst>
      <p:ext uri="{BB962C8B-B14F-4D97-AF65-F5344CB8AC3E}">
        <p14:creationId xmlns:p14="http://schemas.microsoft.com/office/powerpoint/2010/main" val="3751332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18EC884-058B-4462-8B61-253315E9FF3C}" type="datetimeFigureOut">
              <a:rPr lang="es-ES" smtClean="0"/>
              <a:t>08/02/2018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1C01C74-5A34-4D84-92BF-D8E062432E6E}" type="slidenum">
              <a:rPr lang="es-ES" smtClean="0"/>
              <a:t>‹Nº›</a:t>
            </a:fld>
            <a:endParaRPr lang="es-ES"/>
          </a:p>
        </p:txBody>
      </p:sp>
    </p:spTree>
    <p:extLst>
      <p:ext uri="{BB962C8B-B14F-4D97-AF65-F5344CB8AC3E}">
        <p14:creationId xmlns:p14="http://schemas.microsoft.com/office/powerpoint/2010/main" val="940216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918EC884-058B-4462-8B61-253315E9FF3C}" type="datetimeFigureOut">
              <a:rPr lang="es-ES" smtClean="0"/>
              <a:t>08/02/2018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1C01C74-5A34-4D84-92BF-D8E062432E6E}" type="slidenum">
              <a:rPr lang="es-ES" smtClean="0"/>
              <a:t>‹Nº›</a:t>
            </a:fld>
            <a:endParaRPr lang="es-ES"/>
          </a:p>
        </p:txBody>
      </p:sp>
    </p:spTree>
    <p:extLst>
      <p:ext uri="{BB962C8B-B14F-4D97-AF65-F5344CB8AC3E}">
        <p14:creationId xmlns:p14="http://schemas.microsoft.com/office/powerpoint/2010/main" val="2045248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918EC884-058B-4462-8B61-253315E9FF3C}" type="datetimeFigureOut">
              <a:rPr lang="es-ES" smtClean="0"/>
              <a:t>08/02/2018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1C01C74-5A34-4D84-92BF-D8E062432E6E}" type="slidenum">
              <a:rPr lang="es-ES" smtClean="0"/>
              <a:t>‹Nº›</a:t>
            </a:fld>
            <a:endParaRPr lang="es-ES"/>
          </a:p>
        </p:txBody>
      </p:sp>
    </p:spTree>
    <p:extLst>
      <p:ext uri="{BB962C8B-B14F-4D97-AF65-F5344CB8AC3E}">
        <p14:creationId xmlns:p14="http://schemas.microsoft.com/office/powerpoint/2010/main" val="1788137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918EC884-058B-4462-8B61-253315E9FF3C}" type="datetimeFigureOut">
              <a:rPr lang="es-ES" smtClean="0"/>
              <a:t>08/02/2018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1C01C74-5A34-4D84-92BF-D8E062432E6E}" type="slidenum">
              <a:rPr lang="es-ES" smtClean="0"/>
              <a:t>‹Nº›</a:t>
            </a:fld>
            <a:endParaRPr lang="es-ES"/>
          </a:p>
        </p:txBody>
      </p:sp>
    </p:spTree>
    <p:extLst>
      <p:ext uri="{BB962C8B-B14F-4D97-AF65-F5344CB8AC3E}">
        <p14:creationId xmlns:p14="http://schemas.microsoft.com/office/powerpoint/2010/main" val="3277958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918EC884-058B-4462-8B61-253315E9FF3C}" type="datetimeFigureOut">
              <a:rPr lang="es-ES" smtClean="0"/>
              <a:t>08/02/2018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1C01C74-5A34-4D84-92BF-D8E062432E6E}" type="slidenum">
              <a:rPr lang="es-ES" smtClean="0"/>
              <a:t>‹Nº›</a:t>
            </a:fld>
            <a:endParaRPr lang="es-ES"/>
          </a:p>
        </p:txBody>
      </p:sp>
    </p:spTree>
    <p:extLst>
      <p:ext uri="{BB962C8B-B14F-4D97-AF65-F5344CB8AC3E}">
        <p14:creationId xmlns:p14="http://schemas.microsoft.com/office/powerpoint/2010/main" val="3603288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18EC884-058B-4462-8B61-253315E9FF3C}" type="datetimeFigureOut">
              <a:rPr lang="es-ES" smtClean="0"/>
              <a:t>08/02/2018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1C01C74-5A34-4D84-92BF-D8E062432E6E}" type="slidenum">
              <a:rPr lang="es-ES" smtClean="0"/>
              <a:t>‹Nº›</a:t>
            </a:fld>
            <a:endParaRPr lang="es-ES"/>
          </a:p>
        </p:txBody>
      </p:sp>
    </p:spTree>
    <p:extLst>
      <p:ext uri="{BB962C8B-B14F-4D97-AF65-F5344CB8AC3E}">
        <p14:creationId xmlns:p14="http://schemas.microsoft.com/office/powerpoint/2010/main" val="3316174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18EC884-058B-4462-8B61-253315E9FF3C}" type="datetimeFigureOut">
              <a:rPr lang="es-ES" smtClean="0"/>
              <a:t>08/02/2018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1C01C74-5A34-4D84-92BF-D8E062432E6E}" type="slidenum">
              <a:rPr lang="es-ES" smtClean="0"/>
              <a:t>‹Nº›</a:t>
            </a:fld>
            <a:endParaRPr lang="es-ES"/>
          </a:p>
        </p:txBody>
      </p:sp>
    </p:spTree>
    <p:extLst>
      <p:ext uri="{BB962C8B-B14F-4D97-AF65-F5344CB8AC3E}">
        <p14:creationId xmlns:p14="http://schemas.microsoft.com/office/powerpoint/2010/main" val="3993802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18EC884-058B-4462-8B61-253315E9FF3C}" type="datetimeFigureOut">
              <a:rPr lang="es-ES" smtClean="0"/>
              <a:t>08/02/2018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1C01C74-5A34-4D84-92BF-D8E062432E6E}" type="slidenum">
              <a:rPr lang="es-ES" smtClean="0"/>
              <a:t>‹Nº›</a:t>
            </a:fld>
            <a:endParaRPr lang="es-ES"/>
          </a:p>
        </p:txBody>
      </p:sp>
    </p:spTree>
    <p:extLst>
      <p:ext uri="{BB962C8B-B14F-4D97-AF65-F5344CB8AC3E}">
        <p14:creationId xmlns:p14="http://schemas.microsoft.com/office/powerpoint/2010/main" val="3393510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8EC884-058B-4462-8B61-253315E9FF3C}" type="datetimeFigureOut">
              <a:rPr lang="es-ES" smtClean="0"/>
              <a:t>08/02/2018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01C74-5A34-4D84-92BF-D8E062432E6E}" type="slidenum">
              <a:rPr lang="es-ES" smtClean="0"/>
              <a:t>‹Nº›</a:t>
            </a:fld>
            <a:endParaRPr lang="es-ES"/>
          </a:p>
        </p:txBody>
      </p:sp>
    </p:spTree>
    <p:extLst>
      <p:ext uri="{BB962C8B-B14F-4D97-AF65-F5344CB8AC3E}">
        <p14:creationId xmlns:p14="http://schemas.microsoft.com/office/powerpoint/2010/main" val="1787802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5.png"/><Relationship Id="rId7" Type="http://schemas.openxmlformats.org/officeDocument/2006/relationships/diagramColors" Target="../diagrams/colors8.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9.xml"/><Relationship Id="rId11" Type="http://schemas.openxmlformats.org/officeDocument/2006/relationships/image" Target="../media/image19.png"/><Relationship Id="rId5" Type="http://schemas.openxmlformats.org/officeDocument/2006/relationships/diagramQuickStyle" Target="../diagrams/quickStyle9.xml"/><Relationship Id="rId10" Type="http://schemas.openxmlformats.org/officeDocument/2006/relationships/image" Target="../media/image18.png"/><Relationship Id="rId4" Type="http://schemas.openxmlformats.org/officeDocument/2006/relationships/diagramLayout" Target="../diagrams/layout9.xml"/><Relationship Id="rId9" Type="http://schemas.openxmlformats.org/officeDocument/2006/relationships/image" Target="../media/image17.png"/><Relationship Id="rId14"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5.png"/><Relationship Id="rId7" Type="http://schemas.openxmlformats.org/officeDocument/2006/relationships/diagramColors" Target="../diagrams/colors10.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diagramLayout" Target="../diagrams/layout11.xml"/><Relationship Id="rId7" Type="http://schemas.openxmlformats.org/officeDocument/2006/relationships/image" Target="../media/image28.png"/><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 Target="slide2.xml"/><Relationship Id="rId7" Type="http://schemas.openxmlformats.org/officeDocument/2006/relationships/diagramQuickStyle" Target="../diagrams/quickStyle2.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5.pn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3.xml"/><Relationship Id="rId13" Type="http://schemas.openxmlformats.org/officeDocument/2006/relationships/image" Target="../media/image4.png"/><Relationship Id="rId3" Type="http://schemas.openxmlformats.org/officeDocument/2006/relationships/slide" Target="slide2.xml"/><Relationship Id="rId7" Type="http://schemas.openxmlformats.org/officeDocument/2006/relationships/diagramLayout" Target="../diagrams/layout3.xml"/><Relationship Id="rId12"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Data" Target="../diagrams/data3.xml"/><Relationship Id="rId11" Type="http://schemas.openxmlformats.org/officeDocument/2006/relationships/image" Target="../media/image8.jpeg"/><Relationship Id="rId5" Type="http://schemas.openxmlformats.org/officeDocument/2006/relationships/image" Target="../media/image7.jpeg"/><Relationship Id="rId10" Type="http://schemas.microsoft.com/office/2007/relationships/diagramDrawing" Target="../diagrams/drawing3.xml"/><Relationship Id="rId4" Type="http://schemas.openxmlformats.org/officeDocument/2006/relationships/image" Target="../media/image5.png"/><Relationship Id="rId9" Type="http://schemas.openxmlformats.org/officeDocument/2006/relationships/diagramColors" Target="../diagrams/colors3.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slide" Target="slide2.xml"/><Relationship Id="rId7" Type="http://schemas.openxmlformats.org/officeDocument/2006/relationships/image" Target="../media/image12.jpeg"/><Relationship Id="rId12"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diagramColors" Target="../diagrams/colors4.xml"/><Relationship Id="rId5" Type="http://schemas.openxmlformats.org/officeDocument/2006/relationships/image" Target="../media/image10.jpeg"/><Relationship Id="rId10" Type="http://schemas.openxmlformats.org/officeDocument/2006/relationships/diagramQuickStyle" Target="../diagrams/quickStyle4.xml"/><Relationship Id="rId4" Type="http://schemas.openxmlformats.org/officeDocument/2006/relationships/image" Target="../media/image5.png"/><Relationship Id="rId9"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png"/><Relationship Id="rId7" Type="http://schemas.openxmlformats.org/officeDocument/2006/relationships/diagramColors" Target="../diagrams/colors5.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6.xml"/><Relationship Id="rId13" Type="http://schemas.openxmlformats.org/officeDocument/2006/relationships/diagramColors" Target="../diagrams/colors7.xml"/><Relationship Id="rId3" Type="http://schemas.openxmlformats.org/officeDocument/2006/relationships/slide" Target="slide2.xml"/><Relationship Id="rId7" Type="http://schemas.openxmlformats.org/officeDocument/2006/relationships/diagramQuickStyle" Target="../diagrams/quickStyle6.xml"/><Relationship Id="rId12" Type="http://schemas.openxmlformats.org/officeDocument/2006/relationships/diagramQuickStyle" Target="../diagrams/quickStyle7.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Layout" Target="../diagrams/layout6.xml"/><Relationship Id="rId11" Type="http://schemas.openxmlformats.org/officeDocument/2006/relationships/diagramLayout" Target="../diagrams/layout7.xml"/><Relationship Id="rId5" Type="http://schemas.openxmlformats.org/officeDocument/2006/relationships/diagramData" Target="../diagrams/data6.xml"/><Relationship Id="rId10" Type="http://schemas.openxmlformats.org/officeDocument/2006/relationships/diagramData" Target="../diagrams/data7.xml"/><Relationship Id="rId4" Type="http://schemas.openxmlformats.org/officeDocument/2006/relationships/image" Target="../media/image5.png"/><Relationship Id="rId9" Type="http://schemas.microsoft.com/office/2007/relationships/diagramDrawing" Target="../diagrams/drawing6.xml"/><Relationship Id="rId14" Type="http://schemas.microsoft.com/office/2007/relationships/diagramDrawing" Target="../diagrams/drawing7.xml"/></Relationships>
</file>

<file path=ppt/slides/_rels/slide9.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notesSlide" Target="../notesSlides/notesSlide5.xml"/><Relationship Id="rId7" Type="http://schemas.openxmlformats.org/officeDocument/2006/relationships/package" Target="../embeddings/Microsoft_Word_Document.docx"/><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slide" Target="slide2.xm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914400" y="312738"/>
            <a:ext cx="8229600" cy="6428630"/>
          </a:xfrm>
        </p:spPr>
        <p:txBody>
          <a:bodyPr>
            <a:normAutofit fontScale="90000"/>
          </a:bodyPr>
          <a:lstStyle/>
          <a:p>
            <a:br>
              <a:rPr lang="es-ES" sz="3200" b="1" dirty="0">
                <a:solidFill>
                  <a:srgbClr val="336600"/>
                </a:solidFill>
              </a:rPr>
            </a:br>
            <a:br>
              <a:rPr lang="es-ES" sz="3200" b="1" dirty="0">
                <a:solidFill>
                  <a:srgbClr val="336600"/>
                </a:solidFill>
              </a:rPr>
            </a:br>
            <a:br>
              <a:rPr lang="es-ES" sz="3200" b="1" dirty="0">
                <a:solidFill>
                  <a:srgbClr val="336600"/>
                </a:solidFill>
              </a:rPr>
            </a:br>
            <a:br>
              <a:rPr lang="es-ES" sz="3200" b="1" dirty="0">
                <a:solidFill>
                  <a:srgbClr val="336600"/>
                </a:solidFill>
              </a:rPr>
            </a:br>
            <a:r>
              <a:rPr lang="es-ES" sz="3200" b="1" u="sng" dirty="0">
                <a:solidFill>
                  <a:srgbClr val="336600"/>
                </a:solidFill>
              </a:rPr>
              <a:t>DEFENSA DE PROYECTO DE INVESTIGACIÒN</a:t>
            </a:r>
            <a:br>
              <a:rPr lang="es-ES" sz="3200" b="1" u="sng" dirty="0">
                <a:solidFill>
                  <a:srgbClr val="336600"/>
                </a:solidFill>
              </a:rPr>
            </a:br>
            <a:br>
              <a:rPr lang="es-ES" sz="3200" b="1" dirty="0">
                <a:solidFill>
                  <a:srgbClr val="336600"/>
                </a:solidFill>
              </a:rPr>
            </a:br>
            <a:r>
              <a:rPr lang="es-EC" sz="2000" b="1" dirty="0"/>
              <a:t>DEPARTAMENTODE CIENCIAS ECONÓMICAS ADMINISTRATIVAS Y DE COMERCIO</a:t>
            </a:r>
            <a:br>
              <a:rPr lang="es-MX" sz="2000" dirty="0"/>
            </a:br>
            <a:r>
              <a:rPr lang="es-EC" sz="2000" dirty="0"/>
              <a:t> </a:t>
            </a:r>
            <a:br>
              <a:rPr lang="es-MX" sz="2000" dirty="0"/>
            </a:br>
            <a:r>
              <a:rPr lang="es-EC" sz="2000" b="1" dirty="0"/>
              <a:t>CARRERA DE INGENIERÍA EN FINANZAS Y AUDITORIA</a:t>
            </a:r>
            <a:br>
              <a:rPr lang="es-MX" sz="2000" dirty="0"/>
            </a:br>
            <a:r>
              <a:rPr lang="es-EC" sz="2000" dirty="0"/>
              <a:t>   </a:t>
            </a:r>
            <a:br>
              <a:rPr lang="es-EC" sz="2000" b="1" dirty="0"/>
            </a:br>
            <a:r>
              <a:rPr lang="es-ES" sz="2000" b="1" dirty="0"/>
              <a:t>TRABAJO DE TITULACIÓN PREVIO </a:t>
            </a:r>
            <a:r>
              <a:rPr lang="es-EC" sz="2000" b="1" dirty="0"/>
              <a:t>A LA OBTENCIÓN DEL TÍTULO EN INGENIERÍA EN FINANZAS Y AUDITORIA</a:t>
            </a:r>
            <a:br>
              <a:rPr lang="es-MX" sz="2000" dirty="0"/>
            </a:br>
            <a:br>
              <a:rPr lang="es-MX" sz="2000" dirty="0"/>
            </a:br>
            <a:r>
              <a:rPr lang="es-EC" sz="2000" b="1" dirty="0"/>
              <a:t>TEMA:“REPRESENTATIVIDAD DE INDICADORES DE MÈTODOS DE EVALUACIÒN FINANCIERA EN EL DESEMPEÑO COAC’S”</a:t>
            </a:r>
            <a:br>
              <a:rPr lang="es-EC" sz="2000" b="1" dirty="0"/>
            </a:br>
            <a:br>
              <a:rPr lang="es-EC" sz="2000" b="1" dirty="0"/>
            </a:br>
            <a:r>
              <a:rPr lang="es-EC" sz="2000" b="1" dirty="0"/>
              <a:t>NOMBRES: </a:t>
            </a:r>
            <a:br>
              <a:rPr lang="es-EC" sz="2000" b="1" dirty="0"/>
            </a:br>
            <a:r>
              <a:rPr lang="es-EC" sz="2000" b="1" dirty="0"/>
              <a:t>IPIALES PAREDES MARCIA KARINA</a:t>
            </a:r>
            <a:br>
              <a:rPr lang="es-EC" sz="2000" b="1" dirty="0"/>
            </a:br>
            <a:r>
              <a:rPr lang="es-EC" sz="2000" b="1" dirty="0"/>
              <a:t>VILLALBA VILLAVICENCIO NICHOLE MONSERRATH</a:t>
            </a:r>
            <a:br>
              <a:rPr lang="es-EC" sz="2000" b="1" dirty="0"/>
            </a:br>
            <a:br>
              <a:rPr lang="es-ES" sz="2000" b="1" dirty="0"/>
            </a:br>
            <a:r>
              <a:rPr lang="es-ES" sz="2000" b="1" dirty="0"/>
              <a:t>SANGOLQUÌ, FEBRERO 2018</a:t>
            </a:r>
            <a:br>
              <a:rPr lang="es-ES" sz="2000" b="1" dirty="0"/>
            </a:br>
            <a:br>
              <a:rPr lang="es-ES" sz="2400" b="1" dirty="0"/>
            </a:br>
            <a:br>
              <a:rPr lang="es-ES" sz="2400" b="1" dirty="0"/>
            </a:br>
            <a:br>
              <a:rPr lang="es-ES" sz="2400" b="1" dirty="0"/>
            </a:br>
            <a:br>
              <a:rPr lang="es-ES" b="1" dirty="0">
                <a:solidFill>
                  <a:srgbClr val="336600"/>
                </a:solidFill>
              </a:rPr>
            </a:br>
            <a:endParaRPr lang="es-VE" dirty="0"/>
          </a:p>
        </p:txBody>
      </p:sp>
    </p:spTree>
    <p:extLst>
      <p:ext uri="{BB962C8B-B14F-4D97-AF65-F5344CB8AC3E}">
        <p14:creationId xmlns:p14="http://schemas.microsoft.com/office/powerpoint/2010/main" val="232508819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257996"/>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1 Título"/>
          <p:cNvSpPr txBox="1">
            <a:spLocks/>
          </p:cNvSpPr>
          <p:nvPr/>
        </p:nvSpPr>
        <p:spPr>
          <a:xfrm>
            <a:off x="252028" y="257996"/>
            <a:ext cx="4391980" cy="692696"/>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VE" sz="3200" b="1" dirty="0">
                <a:solidFill>
                  <a:schemeClr val="tx2"/>
                </a:solidFill>
                <a:latin typeface="Times New Roman" pitchFamily="18" charset="0"/>
                <a:cs typeface="Times New Roman" pitchFamily="18" charset="0"/>
              </a:rPr>
              <a:t>ENFOQUE Y TIPOLOGÍA</a:t>
            </a:r>
          </a:p>
        </p:txBody>
      </p:sp>
      <p:graphicFrame>
        <p:nvGraphicFramePr>
          <p:cNvPr id="2" name="Diagrama 1"/>
          <p:cNvGraphicFramePr/>
          <p:nvPr>
            <p:extLst>
              <p:ext uri="{D42A27DB-BD31-4B8C-83A1-F6EECF244321}">
                <p14:modId xmlns:p14="http://schemas.microsoft.com/office/powerpoint/2010/main" val="3435501659"/>
              </p:ext>
            </p:extLst>
          </p:nvPr>
        </p:nvGraphicFramePr>
        <p:xfrm>
          <a:off x="0" y="1916832"/>
          <a:ext cx="9144000" cy="38884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105217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257996"/>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 Título"/>
          <p:cNvSpPr txBox="1">
            <a:spLocks/>
          </p:cNvSpPr>
          <p:nvPr/>
        </p:nvSpPr>
        <p:spPr>
          <a:xfrm>
            <a:off x="539552" y="935225"/>
            <a:ext cx="4391980" cy="6926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VE" sz="3200" b="1" dirty="0">
                <a:solidFill>
                  <a:schemeClr val="tx2"/>
                </a:solidFill>
                <a:latin typeface="Times New Roman" pitchFamily="18" charset="0"/>
                <a:cs typeface="Times New Roman" pitchFamily="18" charset="0"/>
              </a:rPr>
              <a:t>HIPÓTESIS</a:t>
            </a:r>
          </a:p>
        </p:txBody>
      </p:sp>
      <p:graphicFrame>
        <p:nvGraphicFramePr>
          <p:cNvPr id="4" name="Diagrama 3"/>
          <p:cNvGraphicFramePr/>
          <p:nvPr>
            <p:extLst>
              <p:ext uri="{D42A27DB-BD31-4B8C-83A1-F6EECF244321}">
                <p14:modId xmlns:p14="http://schemas.microsoft.com/office/powerpoint/2010/main" val="1266789137"/>
              </p:ext>
            </p:extLst>
          </p:nvPr>
        </p:nvGraphicFramePr>
        <p:xfrm>
          <a:off x="1763688" y="4365104"/>
          <a:ext cx="6096000" cy="2176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AutoShape 4" descr="Resultado de imagen para cooperativa andalucia"/>
          <p:cNvSpPr>
            <a:spLocks noChangeAspect="1" noChangeArrowheads="1"/>
          </p:cNvSpPr>
          <p:nvPr/>
        </p:nvSpPr>
        <p:spPr bwMode="auto">
          <a:xfrm>
            <a:off x="971600" y="400506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5" name="Imagen 14"/>
          <p:cNvPicPr>
            <a:picLocks noChangeAspect="1"/>
          </p:cNvPicPr>
          <p:nvPr/>
        </p:nvPicPr>
        <p:blipFill rotWithShape="1">
          <a:blip r:embed="rId8"/>
          <a:srcRect l="21225" t="10671" r="18609" b="23780"/>
          <a:stretch/>
        </p:blipFill>
        <p:spPr>
          <a:xfrm>
            <a:off x="7230478" y="3845748"/>
            <a:ext cx="1656184" cy="1080120"/>
          </a:xfrm>
          <a:prstGeom prst="rect">
            <a:avLst/>
          </a:prstGeom>
        </p:spPr>
      </p:pic>
      <p:pic>
        <p:nvPicPr>
          <p:cNvPr id="30728" name="Picture 8" descr="Resultado de imagen para cooperativa de ahorro y credito 29 de octubr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9158" y="4925868"/>
            <a:ext cx="2140594" cy="1428750"/>
          </a:xfrm>
          <a:prstGeom prst="rect">
            <a:avLst/>
          </a:prstGeom>
          <a:noFill/>
          <a:extLst>
            <a:ext uri="{909E8E84-426E-40DD-AFC4-6F175D3DCCD1}">
              <a14:hiddenFill xmlns:a14="http://schemas.microsoft.com/office/drawing/2010/main">
                <a:solidFill>
                  <a:srgbClr val="FFFFFF"/>
                </a:solidFill>
              </a14:hiddenFill>
            </a:ext>
          </a:extLst>
        </p:spPr>
      </p:pic>
      <p:pic>
        <p:nvPicPr>
          <p:cNvPr id="30735" name="Picture 15" descr="Resultado de imagen para cooperativa de ahorro y credito atuntaqu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13168" y="5298100"/>
            <a:ext cx="1573494" cy="1331851"/>
          </a:xfrm>
          <a:prstGeom prst="rect">
            <a:avLst/>
          </a:prstGeom>
          <a:noFill/>
          <a:extLst>
            <a:ext uri="{909E8E84-426E-40DD-AFC4-6F175D3DCCD1}">
              <a14:hiddenFill xmlns:a14="http://schemas.microsoft.com/office/drawing/2010/main">
                <a:solidFill>
                  <a:srgbClr val="FFFFFF"/>
                </a:solidFill>
              </a14:hiddenFill>
            </a:ext>
          </a:extLst>
        </p:spPr>
      </p:pic>
      <p:pic>
        <p:nvPicPr>
          <p:cNvPr id="30737" name="Picture 17" descr="Resultado de imagen para cooperativa de ahorro y credito TULCAN PNG"/>
          <p:cNvPicPr>
            <a:picLocks noChangeAspect="1" noChangeArrowheads="1"/>
          </p:cNvPicPr>
          <p:nvPr/>
        </p:nvPicPr>
        <p:blipFill rotWithShape="1">
          <a:blip r:embed="rId11">
            <a:extLst>
              <a:ext uri="{28A0092B-C50C-407E-A947-70E740481C1C}">
                <a14:useLocalDpi xmlns:a14="http://schemas.microsoft.com/office/drawing/2010/main" val="0"/>
              </a:ext>
            </a:extLst>
          </a:blip>
          <a:srcRect l="1671" t="2820" r="3131" b="7406"/>
          <a:stretch/>
        </p:blipFill>
        <p:spPr bwMode="auto">
          <a:xfrm>
            <a:off x="252028" y="3017656"/>
            <a:ext cx="244827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12"/>
          <a:stretch>
            <a:fillRect/>
          </a:stretch>
        </p:blipFill>
        <p:spPr>
          <a:xfrm>
            <a:off x="5188890" y="2419566"/>
            <a:ext cx="2095500" cy="1428750"/>
          </a:xfrm>
          <a:prstGeom prst="rect">
            <a:avLst/>
          </a:prstGeom>
        </p:spPr>
      </p:pic>
      <p:sp>
        <p:nvSpPr>
          <p:cNvPr id="14" name="CuadroTexto 13"/>
          <p:cNvSpPr txBox="1"/>
          <p:nvPr/>
        </p:nvSpPr>
        <p:spPr>
          <a:xfrm>
            <a:off x="8604448" y="6516052"/>
            <a:ext cx="648072" cy="369332"/>
          </a:xfrm>
          <a:prstGeom prst="rect">
            <a:avLst/>
          </a:prstGeom>
          <a:noFill/>
        </p:spPr>
        <p:txBody>
          <a:bodyPr wrap="square" rtlCol="0">
            <a:spAutoFit/>
          </a:bodyPr>
          <a:lstStyle/>
          <a:p>
            <a:r>
              <a:rPr lang="es-ES" dirty="0"/>
              <a:t>LM</a:t>
            </a:r>
            <a:endParaRPr lang="es-EC" dirty="0"/>
          </a:p>
        </p:txBody>
      </p:sp>
      <p:pic>
        <p:nvPicPr>
          <p:cNvPr id="7170" name="Picture 2" descr="Resultado de imagen para cooperativa 23 de juli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72492" y="2033558"/>
            <a:ext cx="1871507" cy="141699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sultado de imagen para cooperativa mushucrun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75856" y="2501788"/>
            <a:ext cx="1655676" cy="1655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26241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0737"/>
                                        </p:tgtEl>
                                        <p:attrNameLst>
                                          <p:attrName>style.visibility</p:attrName>
                                        </p:attrNameLst>
                                      </p:cBhvr>
                                      <p:to>
                                        <p:strVal val="visible"/>
                                      </p:to>
                                    </p:set>
                                    <p:animEffect transition="in" filter="circle(in)">
                                      <p:cBhvr>
                                        <p:cTn id="13" dur="2000"/>
                                        <p:tgtEl>
                                          <p:spTgt spid="3073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0728"/>
                                        </p:tgtEl>
                                        <p:attrNameLst>
                                          <p:attrName>style.visibility</p:attrName>
                                        </p:attrNameLst>
                                      </p:cBhvr>
                                      <p:to>
                                        <p:strVal val="visible"/>
                                      </p:to>
                                    </p:set>
                                    <p:animEffect transition="in" filter="barn(inVertical)">
                                      <p:cBhvr>
                                        <p:cTn id="18" dur="500"/>
                                        <p:tgtEl>
                                          <p:spTgt spid="3072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0735"/>
                                        </p:tgtEl>
                                        <p:attrNameLst>
                                          <p:attrName>style.visibility</p:attrName>
                                        </p:attrNameLst>
                                      </p:cBhvr>
                                      <p:to>
                                        <p:strVal val="visible"/>
                                      </p:to>
                                    </p:set>
                                    <p:animEffect transition="in" filter="fade">
                                      <p:cBhvr>
                                        <p:cTn id="32" dur="1000"/>
                                        <p:tgtEl>
                                          <p:spTgt spid="30735"/>
                                        </p:tgtEl>
                                      </p:cBhvr>
                                    </p:animEffect>
                                    <p:anim calcmode="lin" valueType="num">
                                      <p:cBhvr>
                                        <p:cTn id="33" dur="1000" fill="hold"/>
                                        <p:tgtEl>
                                          <p:spTgt spid="30735"/>
                                        </p:tgtEl>
                                        <p:attrNameLst>
                                          <p:attrName>ppt_x</p:attrName>
                                        </p:attrNameLst>
                                      </p:cBhvr>
                                      <p:tavLst>
                                        <p:tav tm="0">
                                          <p:val>
                                            <p:strVal val="#ppt_x"/>
                                          </p:val>
                                        </p:tav>
                                        <p:tav tm="100000">
                                          <p:val>
                                            <p:strVal val="#ppt_x"/>
                                          </p:val>
                                        </p:tav>
                                      </p:tavLst>
                                    </p:anim>
                                    <p:anim calcmode="lin" valueType="num">
                                      <p:cBhvr>
                                        <p:cTn id="34" dur="1000" fill="hold"/>
                                        <p:tgtEl>
                                          <p:spTgt spid="307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257996"/>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1 Título"/>
          <p:cNvSpPr txBox="1">
            <a:spLocks/>
          </p:cNvSpPr>
          <p:nvPr/>
        </p:nvSpPr>
        <p:spPr>
          <a:xfrm>
            <a:off x="252028" y="257996"/>
            <a:ext cx="2411760" cy="6926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VE" sz="3200" b="1" dirty="0">
                <a:solidFill>
                  <a:schemeClr val="tx2"/>
                </a:solidFill>
                <a:latin typeface="Arial" panose="020B0604020202020204" pitchFamily="34" charset="0"/>
                <a:cs typeface="Arial" panose="020B0604020202020204" pitchFamily="34" charset="0"/>
              </a:rPr>
              <a:t>MÉTODO</a:t>
            </a:r>
          </a:p>
        </p:txBody>
      </p:sp>
      <p:graphicFrame>
        <p:nvGraphicFramePr>
          <p:cNvPr id="3" name="2 Diagrama"/>
          <p:cNvGraphicFramePr/>
          <p:nvPr>
            <p:extLst>
              <p:ext uri="{D42A27DB-BD31-4B8C-83A1-F6EECF244321}">
                <p14:modId xmlns:p14="http://schemas.microsoft.com/office/powerpoint/2010/main" val="1566091845"/>
              </p:ext>
            </p:extLst>
          </p:nvPr>
        </p:nvGraphicFramePr>
        <p:xfrm>
          <a:off x="966627" y="1052736"/>
          <a:ext cx="8165897" cy="53285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3 Estrella de 8 puntas"/>
          <p:cNvSpPr/>
          <p:nvPr/>
        </p:nvSpPr>
        <p:spPr>
          <a:xfrm>
            <a:off x="0" y="1340768"/>
            <a:ext cx="899592" cy="864096"/>
          </a:xfrm>
          <a:prstGeom prst="star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1</a:t>
            </a:r>
          </a:p>
        </p:txBody>
      </p:sp>
      <p:sp>
        <p:nvSpPr>
          <p:cNvPr id="12" name="11 Estrella de 8 puntas"/>
          <p:cNvSpPr/>
          <p:nvPr/>
        </p:nvSpPr>
        <p:spPr>
          <a:xfrm>
            <a:off x="334202" y="2420888"/>
            <a:ext cx="899592" cy="864096"/>
          </a:xfrm>
          <a:prstGeom prst="star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2</a:t>
            </a:r>
          </a:p>
        </p:txBody>
      </p:sp>
      <p:sp>
        <p:nvSpPr>
          <p:cNvPr id="15" name="14 Estrella de 8 puntas"/>
          <p:cNvSpPr/>
          <p:nvPr/>
        </p:nvSpPr>
        <p:spPr>
          <a:xfrm>
            <a:off x="873487" y="3429000"/>
            <a:ext cx="899592" cy="864096"/>
          </a:xfrm>
          <a:prstGeom prst="star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3</a:t>
            </a:r>
          </a:p>
        </p:txBody>
      </p:sp>
      <p:sp>
        <p:nvSpPr>
          <p:cNvPr id="16" name="15 Estrella de 8 puntas"/>
          <p:cNvSpPr/>
          <p:nvPr/>
        </p:nvSpPr>
        <p:spPr>
          <a:xfrm>
            <a:off x="1233794" y="4471036"/>
            <a:ext cx="899592" cy="864096"/>
          </a:xfrm>
          <a:prstGeom prst="star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4</a:t>
            </a:r>
          </a:p>
        </p:txBody>
      </p:sp>
      <p:pic>
        <p:nvPicPr>
          <p:cNvPr id="8194" name="Picture 2" descr="https://scontent.fuio7-1.fna.fbcdn.net/v/t35.0-12/27787457_1960189260662588_1063018351_o.png?oh=bedbf2c87663ecd37457217c0f38214a&amp;oe=5A7E0405"/>
          <p:cNvPicPr>
            <a:picLocks noChangeAspect="1" noChangeArrowheads="1"/>
          </p:cNvPicPr>
          <p:nvPr/>
        </p:nvPicPr>
        <p:blipFill rotWithShape="1">
          <a:blip r:embed="rId9">
            <a:extLst>
              <a:ext uri="{28A0092B-C50C-407E-A947-70E740481C1C}">
                <a14:useLocalDpi xmlns:a14="http://schemas.microsoft.com/office/drawing/2010/main" val="0"/>
              </a:ext>
            </a:extLst>
          </a:blip>
          <a:srcRect l="45625" t="38919" r="41035" b="48556"/>
          <a:stretch/>
        </p:blipFill>
        <p:spPr bwMode="auto">
          <a:xfrm>
            <a:off x="6948264" y="4471036"/>
            <a:ext cx="1286945" cy="679330"/>
          </a:xfrm>
          <a:prstGeom prst="rect">
            <a:avLst/>
          </a:prstGeom>
          <a:noFill/>
          <a:extLst>
            <a:ext uri="{909E8E84-426E-40DD-AFC4-6F175D3DCCD1}">
              <a14:hiddenFill xmlns:a14="http://schemas.microsoft.com/office/drawing/2010/main">
                <a:solidFill>
                  <a:srgbClr val="FFFFFF"/>
                </a:solidFill>
              </a14:hiddenFill>
            </a:ext>
          </a:extLst>
        </p:spPr>
      </p:pic>
      <p:sp>
        <p:nvSpPr>
          <p:cNvPr id="10" name="9 Estrella de 8 puntas"/>
          <p:cNvSpPr/>
          <p:nvPr/>
        </p:nvSpPr>
        <p:spPr>
          <a:xfrm>
            <a:off x="1643719" y="5589240"/>
            <a:ext cx="899592" cy="864096"/>
          </a:xfrm>
          <a:prstGeom prst="star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5</a:t>
            </a:r>
          </a:p>
        </p:txBody>
      </p:sp>
    </p:spTree>
    <p:extLst>
      <p:ext uri="{BB962C8B-B14F-4D97-AF65-F5344CB8AC3E}">
        <p14:creationId xmlns:p14="http://schemas.microsoft.com/office/powerpoint/2010/main" val="41844322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5" grpId="0" animBg="1"/>
      <p:bldP spid="16"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content.fuio7-1.fna.fbcdn.net/v/t34.0-12/27849103_1960189853995862_493461224_n.png?oh=2c81bf3757a02859b66feab629608076&amp;oe=5A7DD15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28" y="842298"/>
            <a:ext cx="8064388" cy="6478512"/>
          </a:xfrm>
          <a:prstGeom prst="rect">
            <a:avLst/>
          </a:prstGeom>
          <a:noFill/>
          <a:extLst>
            <a:ext uri="{909E8E84-426E-40DD-AFC4-6F175D3DCCD1}">
              <a14:hiddenFill xmlns:a14="http://schemas.microsoft.com/office/drawing/2010/main">
                <a:solidFill>
                  <a:srgbClr val="FFFFFF"/>
                </a:solidFill>
              </a14:hiddenFill>
            </a:ext>
          </a:extLst>
        </p:spPr>
      </p:pic>
      <p:sp>
        <p:nvSpPr>
          <p:cNvPr id="3" name="1 Título"/>
          <p:cNvSpPr txBox="1">
            <a:spLocks/>
          </p:cNvSpPr>
          <p:nvPr/>
        </p:nvSpPr>
        <p:spPr>
          <a:xfrm>
            <a:off x="252028" y="50178"/>
            <a:ext cx="2411760" cy="6926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VE" sz="3200" b="1" dirty="0">
                <a:solidFill>
                  <a:schemeClr val="tx2"/>
                </a:solidFill>
                <a:latin typeface="Arial" panose="020B0604020202020204" pitchFamily="34" charset="0"/>
                <a:cs typeface="Arial" panose="020B0604020202020204" pitchFamily="34" charset="0"/>
              </a:rPr>
              <a:t>MÉTODO</a:t>
            </a:r>
          </a:p>
        </p:txBody>
      </p:sp>
      <p:pic>
        <p:nvPicPr>
          <p:cNvPr id="10242" name="Picture 2" descr="https://scontent.fuio7-1.fna.fbcdn.net/v/t35.0-12/27835525_1960189943995853_400116213_o.png?oh=18535508c834601b46c6d1ad4c9c241b&amp;oe=5A7E34AE"/>
          <p:cNvPicPr>
            <a:picLocks noChangeAspect="1" noChangeArrowheads="1"/>
          </p:cNvPicPr>
          <p:nvPr/>
        </p:nvPicPr>
        <p:blipFill rotWithShape="1">
          <a:blip r:embed="rId3">
            <a:extLst>
              <a:ext uri="{28A0092B-C50C-407E-A947-70E740481C1C}">
                <a14:useLocalDpi xmlns:a14="http://schemas.microsoft.com/office/drawing/2010/main" val="0"/>
              </a:ext>
            </a:extLst>
          </a:blip>
          <a:srcRect l="25211" t="46175" r="22592" b="10869"/>
          <a:stretch/>
        </p:blipFill>
        <p:spPr bwMode="auto">
          <a:xfrm>
            <a:off x="173181" y="1322750"/>
            <a:ext cx="9065486" cy="419448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scontent.fuio7-1.fna.fbcdn.net/v/t34.0-12/27849475_1960190080662506_611318991_n.png?oh=9c5abd28b33911193c5d904c699bb999&amp;oe=5A7DFDF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028" y="845420"/>
            <a:ext cx="9074796" cy="350753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scontent.fuio7-1.fna.fbcdn.net/v/t34.0-12/27849410_1960190113995836_2057572429_n.png?oh=1325400a8f324670e1be3aaa61199dd9&amp;oe=5A7CE9F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181" y="845420"/>
            <a:ext cx="9691818" cy="5733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72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242"/>
                                        </p:tgtEl>
                                        <p:attrNameLst>
                                          <p:attrName>style.visibility</p:attrName>
                                        </p:attrNameLst>
                                      </p:cBhvr>
                                      <p:to>
                                        <p:strVal val="visible"/>
                                      </p:to>
                                    </p:set>
                                    <p:animEffect transition="in" filter="fade">
                                      <p:cBhvr>
                                        <p:cTn id="25" dur="1000"/>
                                        <p:tgtEl>
                                          <p:spTgt spid="10242"/>
                                        </p:tgtEl>
                                      </p:cBhvr>
                                    </p:animEffect>
                                    <p:anim calcmode="lin" valueType="num">
                                      <p:cBhvr>
                                        <p:cTn id="26" dur="1000" fill="hold"/>
                                        <p:tgtEl>
                                          <p:spTgt spid="10242"/>
                                        </p:tgtEl>
                                        <p:attrNameLst>
                                          <p:attrName>ppt_x</p:attrName>
                                        </p:attrNameLst>
                                      </p:cBhvr>
                                      <p:tavLst>
                                        <p:tav tm="0">
                                          <p:val>
                                            <p:strVal val="#ppt_x"/>
                                          </p:val>
                                        </p:tav>
                                        <p:tav tm="100000">
                                          <p:val>
                                            <p:strVal val="#ppt_x"/>
                                          </p:val>
                                        </p:tav>
                                      </p:tavLst>
                                    </p:anim>
                                    <p:anim calcmode="lin" valueType="num">
                                      <p:cBhvr>
                                        <p:cTn id="27"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244"/>
                                        </p:tgtEl>
                                        <p:attrNameLst>
                                          <p:attrName>style.visibility</p:attrName>
                                        </p:attrNameLst>
                                      </p:cBhvr>
                                      <p:to>
                                        <p:strVal val="visible"/>
                                      </p:to>
                                    </p:set>
                                    <p:animEffect transition="in" filter="wipe(down)">
                                      <p:cBhvr>
                                        <p:cTn id="32" dur="500"/>
                                        <p:tgtEl>
                                          <p:spTgt spid="1024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0246"/>
                                        </p:tgtEl>
                                        <p:attrNameLst>
                                          <p:attrName>style.visibility</p:attrName>
                                        </p:attrNameLst>
                                      </p:cBhvr>
                                      <p:to>
                                        <p:strVal val="visible"/>
                                      </p:to>
                                    </p:set>
                                    <p:animEffect transition="in" filter="circle(in)">
                                      <p:cBhvr>
                                        <p:cTn id="37" dur="20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257996"/>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1 Tabla"/>
          <p:cNvGraphicFramePr>
            <a:graphicFrameLocks noGrp="1"/>
          </p:cNvGraphicFramePr>
          <p:nvPr>
            <p:extLst>
              <p:ext uri="{D42A27DB-BD31-4B8C-83A1-F6EECF244321}">
                <p14:modId xmlns:p14="http://schemas.microsoft.com/office/powerpoint/2010/main" val="153151071"/>
              </p:ext>
            </p:extLst>
          </p:nvPr>
        </p:nvGraphicFramePr>
        <p:xfrm>
          <a:off x="657677" y="823570"/>
          <a:ext cx="8208912" cy="5603121"/>
        </p:xfrm>
        <a:graphic>
          <a:graphicData uri="http://schemas.openxmlformats.org/drawingml/2006/table">
            <a:tbl>
              <a:tblPr firstRow="1" firstCol="1" bandRow="1">
                <a:tableStyleId>{5940675A-B579-460E-94D1-54222C63F5DA}</a:tableStyleId>
              </a:tblPr>
              <a:tblGrid>
                <a:gridCol w="8208912">
                  <a:extLst>
                    <a:ext uri="{9D8B030D-6E8A-4147-A177-3AD203B41FA5}">
                      <a16:colId xmlns:a16="http://schemas.microsoft.com/office/drawing/2014/main" val="20000"/>
                    </a:ext>
                  </a:extLst>
                </a:gridCol>
              </a:tblGrid>
              <a:tr h="449151">
                <a:tc>
                  <a:txBody>
                    <a:bodyPr/>
                    <a:lstStyle/>
                    <a:p>
                      <a:pPr algn="ctr">
                        <a:lnSpc>
                          <a:spcPct val="150000"/>
                        </a:lnSpc>
                        <a:spcAft>
                          <a:spcPts val="0"/>
                        </a:spcAft>
                      </a:pPr>
                      <a:r>
                        <a:rPr lang="es-EC" sz="1400" dirty="0">
                          <a:effectLst/>
                        </a:rPr>
                        <a:t>Grupos</a:t>
                      </a:r>
                      <a:endParaRPr lang="es-ES" sz="1200" dirty="0">
                        <a:solidFill>
                          <a:schemeClr val="tx1"/>
                        </a:solidFill>
                        <a:effectLst/>
                        <a:latin typeface="Calibri"/>
                        <a:ea typeface="Calibri"/>
                        <a:cs typeface="Times New Roman"/>
                      </a:endParaRPr>
                    </a:p>
                  </a:txBody>
                  <a:tcPr marL="66558" marR="66558" marT="0" marB="0"/>
                </a:tc>
                <a:extLst>
                  <a:ext uri="{0D108BD9-81ED-4DB2-BD59-A6C34878D82A}">
                    <a16:rowId xmlns:a16="http://schemas.microsoft.com/office/drawing/2014/main" val="10000"/>
                  </a:ext>
                </a:extLst>
              </a:tr>
              <a:tr h="288917">
                <a:tc>
                  <a:txBody>
                    <a:bodyPr/>
                    <a:lstStyle/>
                    <a:p>
                      <a:pPr algn="ctr">
                        <a:lnSpc>
                          <a:spcPct val="150000"/>
                        </a:lnSpc>
                        <a:spcAft>
                          <a:spcPts val="0"/>
                        </a:spcAft>
                      </a:pPr>
                      <a:r>
                        <a:rPr lang="es-EC" sz="1400" dirty="0">
                          <a:effectLst/>
                        </a:rPr>
                        <a:t>Suficiencia y vulnerabilidad patrimonial</a:t>
                      </a:r>
                      <a:endParaRPr lang="es-ES" sz="1200" dirty="0">
                        <a:solidFill>
                          <a:schemeClr val="tx1"/>
                        </a:solidFill>
                        <a:effectLst/>
                        <a:latin typeface="Calibri"/>
                        <a:ea typeface="Calibri"/>
                        <a:cs typeface="Times New Roman"/>
                      </a:endParaRPr>
                    </a:p>
                  </a:txBody>
                  <a:tcPr marL="66558" marR="66558" marT="0" marB="0"/>
                </a:tc>
                <a:extLst>
                  <a:ext uri="{0D108BD9-81ED-4DB2-BD59-A6C34878D82A}">
                    <a16:rowId xmlns:a16="http://schemas.microsoft.com/office/drawing/2014/main" val="10001"/>
                  </a:ext>
                </a:extLst>
              </a:tr>
              <a:tr h="322262">
                <a:tc>
                  <a:txBody>
                    <a:bodyPr/>
                    <a:lstStyle/>
                    <a:p>
                      <a:pPr algn="ctr">
                        <a:lnSpc>
                          <a:spcPct val="150000"/>
                        </a:lnSpc>
                        <a:spcAft>
                          <a:spcPts val="0"/>
                        </a:spcAft>
                      </a:pPr>
                      <a:r>
                        <a:rPr lang="es-EC" sz="1400" dirty="0">
                          <a:effectLst/>
                        </a:rPr>
                        <a:t>Estructura y calidad de activos</a:t>
                      </a:r>
                      <a:endParaRPr lang="es-ES" sz="1200" dirty="0">
                        <a:solidFill>
                          <a:schemeClr val="tx1"/>
                        </a:solidFill>
                        <a:effectLst/>
                        <a:latin typeface="Calibri"/>
                        <a:ea typeface="Calibri"/>
                        <a:cs typeface="Times New Roman"/>
                      </a:endParaRPr>
                    </a:p>
                  </a:txBody>
                  <a:tcPr marL="66558" marR="66558" marT="0" marB="0"/>
                </a:tc>
                <a:extLst>
                  <a:ext uri="{0D108BD9-81ED-4DB2-BD59-A6C34878D82A}">
                    <a16:rowId xmlns:a16="http://schemas.microsoft.com/office/drawing/2014/main" val="10002"/>
                  </a:ext>
                </a:extLst>
              </a:tr>
              <a:tr h="322262">
                <a:tc>
                  <a:txBody>
                    <a:bodyPr/>
                    <a:lstStyle/>
                    <a:p>
                      <a:pPr algn="ctr">
                        <a:lnSpc>
                          <a:spcPct val="150000"/>
                        </a:lnSpc>
                        <a:spcAft>
                          <a:spcPts val="0"/>
                        </a:spcAft>
                      </a:pPr>
                      <a:r>
                        <a:rPr lang="es-EC" sz="1400">
                          <a:effectLst/>
                        </a:rPr>
                        <a:t>Índices de morosidad</a:t>
                      </a:r>
                      <a:endParaRPr lang="es-ES" sz="1200">
                        <a:solidFill>
                          <a:schemeClr val="tx1"/>
                        </a:solidFill>
                        <a:effectLst/>
                        <a:latin typeface="Calibri"/>
                        <a:ea typeface="Calibri"/>
                        <a:cs typeface="Times New Roman"/>
                      </a:endParaRPr>
                    </a:p>
                  </a:txBody>
                  <a:tcPr marL="66558" marR="66558" marT="0" marB="0"/>
                </a:tc>
                <a:extLst>
                  <a:ext uri="{0D108BD9-81ED-4DB2-BD59-A6C34878D82A}">
                    <a16:rowId xmlns:a16="http://schemas.microsoft.com/office/drawing/2014/main" val="10003"/>
                  </a:ext>
                </a:extLst>
              </a:tr>
              <a:tr h="322262">
                <a:tc>
                  <a:txBody>
                    <a:bodyPr/>
                    <a:lstStyle/>
                    <a:p>
                      <a:pPr algn="ctr">
                        <a:lnSpc>
                          <a:spcPct val="150000"/>
                        </a:lnSpc>
                        <a:spcAft>
                          <a:spcPts val="0"/>
                        </a:spcAft>
                      </a:pPr>
                      <a:r>
                        <a:rPr lang="es-EC" sz="1400">
                          <a:effectLst/>
                        </a:rPr>
                        <a:t>Provisiones</a:t>
                      </a:r>
                      <a:endParaRPr lang="es-ES" sz="1200">
                        <a:solidFill>
                          <a:schemeClr val="tx1"/>
                        </a:solidFill>
                        <a:effectLst/>
                        <a:latin typeface="Calibri"/>
                        <a:ea typeface="Calibri"/>
                        <a:cs typeface="Times New Roman"/>
                      </a:endParaRPr>
                    </a:p>
                  </a:txBody>
                  <a:tcPr marL="66558" marR="66558" marT="0" marB="0"/>
                </a:tc>
                <a:extLst>
                  <a:ext uri="{0D108BD9-81ED-4DB2-BD59-A6C34878D82A}">
                    <a16:rowId xmlns:a16="http://schemas.microsoft.com/office/drawing/2014/main" val="10004"/>
                  </a:ext>
                </a:extLst>
              </a:tr>
              <a:tr h="322262">
                <a:tc>
                  <a:txBody>
                    <a:bodyPr/>
                    <a:lstStyle/>
                    <a:p>
                      <a:pPr algn="ctr">
                        <a:lnSpc>
                          <a:spcPct val="150000"/>
                        </a:lnSpc>
                        <a:spcAft>
                          <a:spcPts val="0"/>
                        </a:spcAft>
                      </a:pPr>
                      <a:r>
                        <a:rPr lang="es-EC" sz="1400">
                          <a:effectLst/>
                        </a:rPr>
                        <a:t>Eficiencia microeconómica</a:t>
                      </a:r>
                      <a:endParaRPr lang="es-ES" sz="1200">
                        <a:solidFill>
                          <a:schemeClr val="tx1"/>
                        </a:solidFill>
                        <a:effectLst/>
                        <a:latin typeface="Calibri"/>
                        <a:ea typeface="Calibri"/>
                        <a:cs typeface="Times New Roman"/>
                      </a:endParaRPr>
                    </a:p>
                  </a:txBody>
                  <a:tcPr marL="66558" marR="66558" marT="0" marB="0"/>
                </a:tc>
                <a:extLst>
                  <a:ext uri="{0D108BD9-81ED-4DB2-BD59-A6C34878D82A}">
                    <a16:rowId xmlns:a16="http://schemas.microsoft.com/office/drawing/2014/main" val="10005"/>
                  </a:ext>
                </a:extLst>
              </a:tr>
              <a:tr h="322262">
                <a:tc>
                  <a:txBody>
                    <a:bodyPr/>
                    <a:lstStyle/>
                    <a:p>
                      <a:pPr algn="ctr">
                        <a:lnSpc>
                          <a:spcPct val="150000"/>
                        </a:lnSpc>
                        <a:spcAft>
                          <a:spcPts val="0"/>
                        </a:spcAft>
                      </a:pPr>
                      <a:r>
                        <a:rPr lang="es-EC" sz="1400">
                          <a:effectLst/>
                        </a:rPr>
                        <a:t>Rentabilidad</a:t>
                      </a:r>
                      <a:endParaRPr lang="es-ES" sz="1200">
                        <a:solidFill>
                          <a:schemeClr val="tx1"/>
                        </a:solidFill>
                        <a:effectLst/>
                        <a:latin typeface="Calibri"/>
                        <a:ea typeface="Calibri"/>
                        <a:cs typeface="Times New Roman"/>
                      </a:endParaRPr>
                    </a:p>
                  </a:txBody>
                  <a:tcPr marL="66558" marR="66558" marT="0" marB="0"/>
                </a:tc>
                <a:extLst>
                  <a:ext uri="{0D108BD9-81ED-4DB2-BD59-A6C34878D82A}">
                    <a16:rowId xmlns:a16="http://schemas.microsoft.com/office/drawing/2014/main" val="10006"/>
                  </a:ext>
                </a:extLst>
              </a:tr>
              <a:tr h="322262">
                <a:tc>
                  <a:txBody>
                    <a:bodyPr/>
                    <a:lstStyle/>
                    <a:p>
                      <a:pPr algn="ctr">
                        <a:lnSpc>
                          <a:spcPct val="150000"/>
                        </a:lnSpc>
                        <a:spcAft>
                          <a:spcPts val="0"/>
                        </a:spcAft>
                      </a:pPr>
                      <a:r>
                        <a:rPr lang="es-EC" sz="1400">
                          <a:effectLst/>
                        </a:rPr>
                        <a:t>Rendimiento de cartera</a:t>
                      </a:r>
                      <a:endParaRPr lang="es-ES" sz="1200">
                        <a:solidFill>
                          <a:schemeClr val="tx1"/>
                        </a:solidFill>
                        <a:effectLst/>
                        <a:latin typeface="Calibri"/>
                        <a:ea typeface="Calibri"/>
                        <a:cs typeface="Times New Roman"/>
                      </a:endParaRPr>
                    </a:p>
                  </a:txBody>
                  <a:tcPr marL="66558" marR="66558" marT="0" marB="0"/>
                </a:tc>
                <a:extLst>
                  <a:ext uri="{0D108BD9-81ED-4DB2-BD59-A6C34878D82A}">
                    <a16:rowId xmlns:a16="http://schemas.microsoft.com/office/drawing/2014/main" val="10007"/>
                  </a:ext>
                </a:extLst>
              </a:tr>
              <a:tr h="322262">
                <a:tc>
                  <a:txBody>
                    <a:bodyPr/>
                    <a:lstStyle/>
                    <a:p>
                      <a:pPr algn="ctr">
                        <a:lnSpc>
                          <a:spcPct val="150000"/>
                        </a:lnSpc>
                        <a:spcAft>
                          <a:spcPts val="0"/>
                        </a:spcAft>
                      </a:pPr>
                      <a:r>
                        <a:rPr lang="es-EC" sz="1400">
                          <a:effectLst/>
                        </a:rPr>
                        <a:t>Liquidez</a:t>
                      </a:r>
                      <a:endParaRPr lang="es-ES" sz="1200">
                        <a:solidFill>
                          <a:schemeClr val="tx1"/>
                        </a:solidFill>
                        <a:effectLst/>
                        <a:latin typeface="Calibri"/>
                        <a:ea typeface="Calibri"/>
                        <a:cs typeface="Times New Roman"/>
                      </a:endParaRPr>
                    </a:p>
                  </a:txBody>
                  <a:tcPr marL="66558" marR="66558" marT="0" marB="0"/>
                </a:tc>
                <a:extLst>
                  <a:ext uri="{0D108BD9-81ED-4DB2-BD59-A6C34878D82A}">
                    <a16:rowId xmlns:a16="http://schemas.microsoft.com/office/drawing/2014/main" val="10008"/>
                  </a:ext>
                </a:extLst>
              </a:tr>
              <a:tr h="322262">
                <a:tc>
                  <a:txBody>
                    <a:bodyPr/>
                    <a:lstStyle/>
                    <a:p>
                      <a:pPr algn="ctr">
                        <a:lnSpc>
                          <a:spcPct val="150000"/>
                        </a:lnSpc>
                        <a:spcAft>
                          <a:spcPts val="0"/>
                        </a:spcAft>
                      </a:pPr>
                      <a:r>
                        <a:rPr lang="es-EC" sz="1400">
                          <a:effectLst/>
                        </a:rPr>
                        <a:t>Competitividad cooperativa</a:t>
                      </a:r>
                      <a:endParaRPr lang="es-ES" sz="1200">
                        <a:solidFill>
                          <a:schemeClr val="tx1"/>
                        </a:solidFill>
                        <a:effectLst/>
                        <a:latin typeface="Calibri"/>
                        <a:ea typeface="Calibri"/>
                        <a:cs typeface="Times New Roman"/>
                      </a:endParaRPr>
                    </a:p>
                  </a:txBody>
                  <a:tcPr marL="66558" marR="66558" marT="0" marB="0"/>
                </a:tc>
                <a:extLst>
                  <a:ext uri="{0D108BD9-81ED-4DB2-BD59-A6C34878D82A}">
                    <a16:rowId xmlns:a16="http://schemas.microsoft.com/office/drawing/2014/main" val="10009"/>
                  </a:ext>
                </a:extLst>
              </a:tr>
              <a:tr h="322262">
                <a:tc>
                  <a:txBody>
                    <a:bodyPr/>
                    <a:lstStyle/>
                    <a:p>
                      <a:pPr algn="ctr">
                        <a:lnSpc>
                          <a:spcPct val="150000"/>
                        </a:lnSpc>
                        <a:spcAft>
                          <a:spcPts val="0"/>
                        </a:spcAft>
                      </a:pPr>
                      <a:r>
                        <a:rPr lang="es-EC" sz="1400">
                          <a:effectLst/>
                        </a:rPr>
                        <a:t>Crecimiento</a:t>
                      </a:r>
                      <a:endParaRPr lang="es-ES" sz="1200">
                        <a:solidFill>
                          <a:schemeClr val="tx1"/>
                        </a:solidFill>
                        <a:effectLst/>
                        <a:latin typeface="Calibri"/>
                        <a:ea typeface="Calibri"/>
                        <a:cs typeface="Times New Roman"/>
                      </a:endParaRPr>
                    </a:p>
                  </a:txBody>
                  <a:tcPr marL="66558" marR="66558" marT="0" marB="0"/>
                </a:tc>
                <a:extLst>
                  <a:ext uri="{0D108BD9-81ED-4DB2-BD59-A6C34878D82A}">
                    <a16:rowId xmlns:a16="http://schemas.microsoft.com/office/drawing/2014/main" val="10010"/>
                  </a:ext>
                </a:extLst>
              </a:tr>
              <a:tr h="322262">
                <a:tc>
                  <a:txBody>
                    <a:bodyPr/>
                    <a:lstStyle/>
                    <a:p>
                      <a:pPr algn="ctr">
                        <a:lnSpc>
                          <a:spcPct val="150000"/>
                        </a:lnSpc>
                        <a:spcAft>
                          <a:spcPts val="0"/>
                        </a:spcAft>
                      </a:pPr>
                      <a:r>
                        <a:rPr lang="es-EC" sz="1400">
                          <a:effectLst/>
                        </a:rPr>
                        <a:t>Estructura financiera</a:t>
                      </a:r>
                      <a:endParaRPr lang="es-ES" sz="1200">
                        <a:solidFill>
                          <a:schemeClr val="tx1"/>
                        </a:solidFill>
                        <a:effectLst/>
                        <a:latin typeface="Calibri"/>
                        <a:ea typeface="Calibri"/>
                        <a:cs typeface="Times New Roman"/>
                      </a:endParaRPr>
                    </a:p>
                  </a:txBody>
                  <a:tcPr marL="66558" marR="66558" marT="0" marB="0"/>
                </a:tc>
                <a:extLst>
                  <a:ext uri="{0D108BD9-81ED-4DB2-BD59-A6C34878D82A}">
                    <a16:rowId xmlns:a16="http://schemas.microsoft.com/office/drawing/2014/main" val="10011"/>
                  </a:ext>
                </a:extLst>
              </a:tr>
              <a:tr h="322262">
                <a:tc>
                  <a:txBody>
                    <a:bodyPr/>
                    <a:lstStyle/>
                    <a:p>
                      <a:pPr algn="ctr">
                        <a:lnSpc>
                          <a:spcPct val="150000"/>
                        </a:lnSpc>
                        <a:spcAft>
                          <a:spcPts val="0"/>
                        </a:spcAft>
                      </a:pPr>
                      <a:r>
                        <a:rPr lang="es-EC" sz="1400">
                          <a:effectLst/>
                        </a:rPr>
                        <a:t>Tasas de rendimientos y costos financieros</a:t>
                      </a:r>
                      <a:endParaRPr lang="es-ES" sz="1200">
                        <a:solidFill>
                          <a:schemeClr val="tx1"/>
                        </a:solidFill>
                        <a:effectLst/>
                        <a:latin typeface="Calibri"/>
                        <a:ea typeface="Calibri"/>
                        <a:cs typeface="Times New Roman"/>
                      </a:endParaRPr>
                    </a:p>
                  </a:txBody>
                  <a:tcPr marL="66558" marR="66558" marT="0" marB="0"/>
                </a:tc>
                <a:extLst>
                  <a:ext uri="{0D108BD9-81ED-4DB2-BD59-A6C34878D82A}">
                    <a16:rowId xmlns:a16="http://schemas.microsoft.com/office/drawing/2014/main" val="10012"/>
                  </a:ext>
                </a:extLst>
              </a:tr>
              <a:tr h="322262">
                <a:tc>
                  <a:txBody>
                    <a:bodyPr/>
                    <a:lstStyle/>
                    <a:p>
                      <a:pPr algn="ctr">
                        <a:lnSpc>
                          <a:spcPct val="150000"/>
                        </a:lnSpc>
                        <a:spcAft>
                          <a:spcPts val="0"/>
                        </a:spcAft>
                      </a:pPr>
                      <a:r>
                        <a:rPr lang="es-EC" sz="1400">
                          <a:effectLst/>
                        </a:rPr>
                        <a:t>Amplitud servicios de crédito</a:t>
                      </a:r>
                      <a:endParaRPr lang="es-ES" sz="1200">
                        <a:solidFill>
                          <a:schemeClr val="tx1"/>
                        </a:solidFill>
                        <a:effectLst/>
                        <a:latin typeface="Calibri"/>
                        <a:ea typeface="Calibri"/>
                        <a:cs typeface="Times New Roman"/>
                      </a:endParaRPr>
                    </a:p>
                  </a:txBody>
                  <a:tcPr marL="66558" marR="66558" marT="0" marB="0"/>
                </a:tc>
                <a:extLst>
                  <a:ext uri="{0D108BD9-81ED-4DB2-BD59-A6C34878D82A}">
                    <a16:rowId xmlns:a16="http://schemas.microsoft.com/office/drawing/2014/main" val="10013"/>
                  </a:ext>
                </a:extLst>
              </a:tr>
              <a:tr h="322262">
                <a:tc>
                  <a:txBody>
                    <a:bodyPr/>
                    <a:lstStyle/>
                    <a:p>
                      <a:pPr algn="ctr">
                        <a:lnSpc>
                          <a:spcPct val="150000"/>
                        </a:lnSpc>
                        <a:spcAft>
                          <a:spcPts val="0"/>
                        </a:spcAft>
                      </a:pPr>
                      <a:r>
                        <a:rPr lang="es-EC" sz="1400">
                          <a:effectLst/>
                        </a:rPr>
                        <a:t>Amplitud de intermediación financiera</a:t>
                      </a:r>
                      <a:endParaRPr lang="es-ES" sz="1200">
                        <a:solidFill>
                          <a:schemeClr val="tx1"/>
                        </a:solidFill>
                        <a:effectLst/>
                        <a:latin typeface="Calibri"/>
                        <a:ea typeface="Calibri"/>
                        <a:cs typeface="Times New Roman"/>
                      </a:endParaRPr>
                    </a:p>
                  </a:txBody>
                  <a:tcPr marL="66558" marR="66558" marT="0" marB="0"/>
                </a:tc>
                <a:extLst>
                  <a:ext uri="{0D108BD9-81ED-4DB2-BD59-A6C34878D82A}">
                    <a16:rowId xmlns:a16="http://schemas.microsoft.com/office/drawing/2014/main" val="10014"/>
                  </a:ext>
                </a:extLst>
              </a:tr>
              <a:tr h="322262">
                <a:tc>
                  <a:txBody>
                    <a:bodyPr/>
                    <a:lstStyle/>
                    <a:p>
                      <a:pPr algn="ctr">
                        <a:lnSpc>
                          <a:spcPct val="150000"/>
                        </a:lnSpc>
                        <a:spcAft>
                          <a:spcPts val="0"/>
                        </a:spcAft>
                      </a:pPr>
                      <a:r>
                        <a:rPr lang="es-EC" sz="1400">
                          <a:effectLst/>
                        </a:rPr>
                        <a:t>Profundidad</a:t>
                      </a:r>
                      <a:endParaRPr lang="es-ES" sz="1200">
                        <a:solidFill>
                          <a:schemeClr val="tx1"/>
                        </a:solidFill>
                        <a:effectLst/>
                        <a:latin typeface="Calibri"/>
                        <a:ea typeface="Calibri"/>
                        <a:cs typeface="Times New Roman"/>
                      </a:endParaRPr>
                    </a:p>
                  </a:txBody>
                  <a:tcPr marL="66558" marR="66558" marT="0" marB="0"/>
                </a:tc>
                <a:extLst>
                  <a:ext uri="{0D108BD9-81ED-4DB2-BD59-A6C34878D82A}">
                    <a16:rowId xmlns:a16="http://schemas.microsoft.com/office/drawing/2014/main" val="10015"/>
                  </a:ext>
                </a:extLst>
              </a:tr>
              <a:tr h="322262">
                <a:tc>
                  <a:txBody>
                    <a:bodyPr/>
                    <a:lstStyle/>
                    <a:p>
                      <a:pPr algn="ctr">
                        <a:lnSpc>
                          <a:spcPct val="150000"/>
                        </a:lnSpc>
                        <a:spcAft>
                          <a:spcPts val="0"/>
                        </a:spcAft>
                      </a:pPr>
                      <a:r>
                        <a:rPr lang="es-EC" sz="1400" dirty="0">
                          <a:effectLst/>
                        </a:rPr>
                        <a:t>Tasas de interés efectivas</a:t>
                      </a:r>
                      <a:endParaRPr lang="es-ES" sz="1200" dirty="0">
                        <a:solidFill>
                          <a:schemeClr val="tx1"/>
                        </a:solidFill>
                        <a:effectLst/>
                        <a:latin typeface="Calibri"/>
                        <a:ea typeface="Calibri"/>
                        <a:cs typeface="Times New Roman"/>
                      </a:endParaRPr>
                    </a:p>
                  </a:txBody>
                  <a:tcPr marL="66558" marR="66558" marT="0" marB="0"/>
                </a:tc>
                <a:extLst>
                  <a:ext uri="{0D108BD9-81ED-4DB2-BD59-A6C34878D82A}">
                    <a16:rowId xmlns:a16="http://schemas.microsoft.com/office/drawing/2014/main" val="10016"/>
                  </a:ext>
                </a:extLst>
              </a:tr>
            </a:tbl>
          </a:graphicData>
        </a:graphic>
      </p:graphicFrame>
      <p:sp>
        <p:nvSpPr>
          <p:cNvPr id="6" name="1 Título"/>
          <p:cNvSpPr txBox="1">
            <a:spLocks/>
          </p:cNvSpPr>
          <p:nvPr/>
        </p:nvSpPr>
        <p:spPr>
          <a:xfrm>
            <a:off x="252028" y="116632"/>
            <a:ext cx="2411760" cy="6926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VE" sz="3200" b="1" dirty="0">
                <a:solidFill>
                  <a:schemeClr val="tx2"/>
                </a:solidFill>
                <a:latin typeface="Arial" panose="020B0604020202020204" pitchFamily="34" charset="0"/>
                <a:cs typeface="Arial" panose="020B0604020202020204" pitchFamily="34" charset="0"/>
              </a:rPr>
              <a:t>MÉTODO</a:t>
            </a:r>
          </a:p>
        </p:txBody>
      </p:sp>
    </p:spTree>
    <p:extLst>
      <p:ext uri="{BB962C8B-B14F-4D97-AF65-F5344CB8AC3E}">
        <p14:creationId xmlns:p14="http://schemas.microsoft.com/office/powerpoint/2010/main" val="16125542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252028" y="257996"/>
            <a:ext cx="2411760" cy="692696"/>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VE" sz="3200" b="1" dirty="0">
                <a:solidFill>
                  <a:schemeClr val="tx2"/>
                </a:solidFill>
                <a:latin typeface="Arial" panose="020B0604020202020204" pitchFamily="34" charset="0"/>
                <a:cs typeface="Arial" panose="020B0604020202020204" pitchFamily="34" charset="0"/>
              </a:rPr>
              <a:t>RESULTADOS</a:t>
            </a:r>
          </a:p>
        </p:txBody>
      </p:sp>
      <p:graphicFrame>
        <p:nvGraphicFramePr>
          <p:cNvPr id="5" name="4 Diagrama"/>
          <p:cNvGraphicFramePr/>
          <p:nvPr>
            <p:extLst>
              <p:ext uri="{D42A27DB-BD31-4B8C-83A1-F6EECF244321}">
                <p14:modId xmlns:p14="http://schemas.microsoft.com/office/powerpoint/2010/main" val="2524351322"/>
              </p:ext>
            </p:extLst>
          </p:nvPr>
        </p:nvGraphicFramePr>
        <p:xfrm>
          <a:off x="228480" y="-510221"/>
          <a:ext cx="4535996" cy="5646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7 Conector recto de flecha"/>
          <p:cNvCxnSpPr/>
          <p:nvPr/>
        </p:nvCxnSpPr>
        <p:spPr>
          <a:xfrm>
            <a:off x="1883710" y="4100606"/>
            <a:ext cx="129614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1835696" y="3717032"/>
            <a:ext cx="1440160" cy="369332"/>
          </a:xfrm>
          <a:prstGeom prst="rect">
            <a:avLst/>
          </a:prstGeom>
          <a:noFill/>
        </p:spPr>
        <p:txBody>
          <a:bodyPr wrap="square" rtlCol="0">
            <a:spAutoFit/>
          </a:bodyPr>
          <a:lstStyle/>
          <a:p>
            <a:r>
              <a:rPr lang="es-ES" dirty="0"/>
              <a:t>Capaces de</a:t>
            </a:r>
          </a:p>
        </p:txBody>
      </p:sp>
      <p:sp>
        <p:nvSpPr>
          <p:cNvPr id="10" name="AutoShape 2" descr="Resultado de imagen para analisis factori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 name="AutoShape 4" descr="Resultado de imagen para analisis factorial"/>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2" name="AutoShape 6" descr="Resultado de imagen para analisis factoria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 name="AutoShape 8" descr="Resultado de imagen para analisis factoria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4" name="AutoShape 10" descr="Resultado de imagen para analisis factorial"/>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7179" name="Picture 11"/>
          <p:cNvPicPr>
            <a:picLocks noChangeAspect="1" noChangeArrowheads="1"/>
          </p:cNvPicPr>
          <p:nvPr/>
        </p:nvPicPr>
        <p:blipFill rotWithShape="1">
          <a:blip r:embed="rId7">
            <a:extLst>
              <a:ext uri="{28A0092B-C50C-407E-A947-70E740481C1C}">
                <a14:useLocalDpi xmlns:a14="http://schemas.microsoft.com/office/drawing/2010/main" val="0"/>
              </a:ext>
            </a:extLst>
          </a:blip>
          <a:srcRect l="18183" t="43850" r="54710" b="25991"/>
          <a:stretch/>
        </p:blipFill>
        <p:spPr bwMode="auto">
          <a:xfrm>
            <a:off x="900302" y="4437112"/>
            <a:ext cx="3526972" cy="22061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cxnSp>
        <p:nvCxnSpPr>
          <p:cNvPr id="16" name="15 Conector curvado"/>
          <p:cNvCxnSpPr/>
          <p:nvPr/>
        </p:nvCxnSpPr>
        <p:spPr>
          <a:xfrm rot="16200000" flipH="1">
            <a:off x="2856508" y="3717031"/>
            <a:ext cx="5472608" cy="1"/>
          </a:xfrm>
          <a:prstGeom prst="curved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8" name="AutoShape 13" descr="Resultado de imagen para sps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9" name="AutoShape 15" descr="Resultado de imagen para sps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 name="19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96492" y="788875"/>
            <a:ext cx="2124075" cy="2152650"/>
          </a:xfrm>
          <a:prstGeom prst="rect">
            <a:avLst/>
          </a:prstGeom>
        </p:spPr>
      </p:pic>
      <p:pic>
        <p:nvPicPr>
          <p:cNvPr id="22" name="21 Imagen"/>
          <p:cNvPicPr/>
          <p:nvPr/>
        </p:nvPicPr>
        <p:blipFill rotWithShape="1">
          <a:blip r:embed="rId9" cstate="print">
            <a:extLst>
              <a:ext uri="{28A0092B-C50C-407E-A947-70E740481C1C}">
                <a14:useLocalDpi xmlns:a14="http://schemas.microsoft.com/office/drawing/2010/main" val="0"/>
              </a:ext>
            </a:extLst>
          </a:blip>
          <a:srcRect r="47120" b="8430"/>
          <a:stretch/>
        </p:blipFill>
        <p:spPr bwMode="auto">
          <a:xfrm>
            <a:off x="5765183" y="3213542"/>
            <a:ext cx="3027962" cy="32403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2841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inVertical)">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circle(in)">
                                      <p:cBhvr>
                                        <p:cTn id="19"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2">
            <a:extLst>
              <a:ext uri="{28A0092B-C50C-407E-A947-70E740481C1C}">
                <a14:useLocalDpi xmlns:a14="http://schemas.microsoft.com/office/drawing/2010/main" val="0"/>
              </a:ext>
            </a:extLst>
          </a:blip>
          <a:srcRect l="12072" t="56176" r="35673" b="13823"/>
          <a:stretch/>
        </p:blipFill>
        <p:spPr bwMode="auto">
          <a:xfrm>
            <a:off x="827584" y="950692"/>
            <a:ext cx="4491355" cy="1449070"/>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3" name="1 Título"/>
          <p:cNvSpPr txBox="1">
            <a:spLocks/>
          </p:cNvSpPr>
          <p:nvPr/>
        </p:nvSpPr>
        <p:spPr>
          <a:xfrm>
            <a:off x="252028" y="257996"/>
            <a:ext cx="2411760" cy="692696"/>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VE" sz="3200" b="1" dirty="0">
                <a:solidFill>
                  <a:schemeClr val="tx2"/>
                </a:solidFill>
                <a:latin typeface="Arial" panose="020B0604020202020204" pitchFamily="34" charset="0"/>
                <a:cs typeface="Arial" panose="020B0604020202020204" pitchFamily="34" charset="0"/>
              </a:rPr>
              <a:t>RESULTADOS</a:t>
            </a:r>
          </a:p>
        </p:txBody>
      </p:sp>
      <p:pic>
        <p:nvPicPr>
          <p:cNvPr id="4" name="3 Imagen"/>
          <p:cNvPicPr/>
          <p:nvPr/>
        </p:nvPicPr>
        <p:blipFill rotWithShape="1">
          <a:blip r:embed="rId3">
            <a:extLst>
              <a:ext uri="{28A0092B-C50C-407E-A947-70E740481C1C}">
                <a14:useLocalDpi xmlns:a14="http://schemas.microsoft.com/office/drawing/2010/main" val="0"/>
              </a:ext>
            </a:extLst>
          </a:blip>
          <a:srcRect l="13560" t="15294" r="14177" b="23529"/>
          <a:stretch/>
        </p:blipFill>
        <p:spPr bwMode="auto">
          <a:xfrm>
            <a:off x="252028" y="2636912"/>
            <a:ext cx="8280412" cy="4032448"/>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5" name="4 CuadroTexto"/>
          <p:cNvSpPr txBox="1"/>
          <p:nvPr/>
        </p:nvSpPr>
        <p:spPr>
          <a:xfrm>
            <a:off x="5687616" y="1197890"/>
            <a:ext cx="345638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C" dirty="0"/>
              <a:t>RANGOS:</a:t>
            </a:r>
            <a:endParaRPr lang="es-ES" dirty="0"/>
          </a:p>
          <a:p>
            <a:r>
              <a:rPr lang="es-EC" dirty="0"/>
              <a:t>Recomendable - KMO:  &gt; 0.50 </a:t>
            </a:r>
            <a:endParaRPr lang="es-ES" dirty="0"/>
          </a:p>
          <a:p>
            <a:r>
              <a:rPr lang="es-EC" dirty="0"/>
              <a:t>Obligatorio - Significancia: &lt; 0.05</a:t>
            </a:r>
            <a:endParaRPr lang="es-ES" dirty="0"/>
          </a:p>
          <a:p>
            <a:endParaRPr lang="es-ES" dirty="0"/>
          </a:p>
        </p:txBody>
      </p:sp>
    </p:spTree>
    <p:extLst>
      <p:ext uri="{BB962C8B-B14F-4D97-AF65-F5344CB8AC3E}">
        <p14:creationId xmlns:p14="http://schemas.microsoft.com/office/powerpoint/2010/main" val="25604288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2" cstate="print">
            <a:extLst>
              <a:ext uri="{28A0092B-C50C-407E-A947-70E740481C1C}">
                <a14:useLocalDpi xmlns:a14="http://schemas.microsoft.com/office/drawing/2010/main" val="0"/>
              </a:ext>
            </a:extLst>
          </a:blip>
          <a:srcRect l="17364" t="13235" r="32201" b="20589"/>
          <a:stretch/>
        </p:blipFill>
        <p:spPr bwMode="auto">
          <a:xfrm>
            <a:off x="219916" y="980214"/>
            <a:ext cx="7736459" cy="47530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3" name="1 Título"/>
          <p:cNvSpPr txBox="1">
            <a:spLocks/>
          </p:cNvSpPr>
          <p:nvPr/>
        </p:nvSpPr>
        <p:spPr>
          <a:xfrm>
            <a:off x="252028" y="257996"/>
            <a:ext cx="2411760" cy="692696"/>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VE" sz="3200" b="1" dirty="0">
                <a:solidFill>
                  <a:schemeClr val="tx2"/>
                </a:solidFill>
                <a:latin typeface="Arial" panose="020B0604020202020204" pitchFamily="34" charset="0"/>
                <a:cs typeface="Arial" panose="020B0604020202020204" pitchFamily="34" charset="0"/>
              </a:rPr>
              <a:t>RESULTADOS</a:t>
            </a:r>
          </a:p>
        </p:txBody>
      </p:sp>
      <p:pic>
        <p:nvPicPr>
          <p:cNvPr id="4" name="3 Imagen"/>
          <p:cNvPicPr/>
          <p:nvPr/>
        </p:nvPicPr>
        <p:blipFill rotWithShape="1">
          <a:blip r:embed="rId3" cstate="print">
            <a:extLst>
              <a:ext uri="{28A0092B-C50C-407E-A947-70E740481C1C}">
                <a14:useLocalDpi xmlns:a14="http://schemas.microsoft.com/office/drawing/2010/main" val="0"/>
              </a:ext>
            </a:extLst>
          </a:blip>
          <a:srcRect l="16389" t="12732" r="39452" b="8907"/>
          <a:stretch/>
        </p:blipFill>
        <p:spPr bwMode="auto">
          <a:xfrm>
            <a:off x="1835696" y="880234"/>
            <a:ext cx="7056784" cy="57171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4019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662704663"/>
              </p:ext>
            </p:extLst>
          </p:nvPr>
        </p:nvGraphicFramePr>
        <p:xfrm>
          <a:off x="467544" y="922773"/>
          <a:ext cx="8280921" cy="5857140"/>
        </p:xfrm>
        <a:graphic>
          <a:graphicData uri="http://schemas.openxmlformats.org/drawingml/2006/table">
            <a:tbl>
              <a:tblPr firstRow="1" firstCol="1" bandRow="1">
                <a:tableStyleId>{5940675A-B579-460E-94D1-54222C63F5DA}</a:tableStyleId>
              </a:tblPr>
              <a:tblGrid>
                <a:gridCol w="4635911">
                  <a:extLst>
                    <a:ext uri="{9D8B030D-6E8A-4147-A177-3AD203B41FA5}">
                      <a16:colId xmlns:a16="http://schemas.microsoft.com/office/drawing/2014/main" val="20000"/>
                    </a:ext>
                  </a:extLst>
                </a:gridCol>
                <a:gridCol w="700663">
                  <a:extLst>
                    <a:ext uri="{9D8B030D-6E8A-4147-A177-3AD203B41FA5}">
                      <a16:colId xmlns:a16="http://schemas.microsoft.com/office/drawing/2014/main" val="20001"/>
                    </a:ext>
                  </a:extLst>
                </a:gridCol>
                <a:gridCol w="700663">
                  <a:extLst>
                    <a:ext uri="{9D8B030D-6E8A-4147-A177-3AD203B41FA5}">
                      <a16:colId xmlns:a16="http://schemas.microsoft.com/office/drawing/2014/main" val="20002"/>
                    </a:ext>
                  </a:extLst>
                </a:gridCol>
                <a:gridCol w="560921">
                  <a:extLst>
                    <a:ext uri="{9D8B030D-6E8A-4147-A177-3AD203B41FA5}">
                      <a16:colId xmlns:a16="http://schemas.microsoft.com/office/drawing/2014/main" val="20003"/>
                    </a:ext>
                  </a:extLst>
                </a:gridCol>
                <a:gridCol w="560921">
                  <a:extLst>
                    <a:ext uri="{9D8B030D-6E8A-4147-A177-3AD203B41FA5}">
                      <a16:colId xmlns:a16="http://schemas.microsoft.com/office/drawing/2014/main" val="20004"/>
                    </a:ext>
                  </a:extLst>
                </a:gridCol>
                <a:gridCol w="560921">
                  <a:extLst>
                    <a:ext uri="{9D8B030D-6E8A-4147-A177-3AD203B41FA5}">
                      <a16:colId xmlns:a16="http://schemas.microsoft.com/office/drawing/2014/main" val="20005"/>
                    </a:ext>
                  </a:extLst>
                </a:gridCol>
                <a:gridCol w="560921">
                  <a:extLst>
                    <a:ext uri="{9D8B030D-6E8A-4147-A177-3AD203B41FA5}">
                      <a16:colId xmlns:a16="http://schemas.microsoft.com/office/drawing/2014/main" val="20006"/>
                    </a:ext>
                  </a:extLst>
                </a:gridCol>
              </a:tblGrid>
              <a:tr h="131366">
                <a:tc gridSpan="7">
                  <a:txBody>
                    <a:bodyPr/>
                    <a:lstStyle/>
                    <a:p>
                      <a:pPr algn="ctr">
                        <a:lnSpc>
                          <a:spcPct val="107000"/>
                        </a:lnSpc>
                        <a:spcAft>
                          <a:spcPts val="0"/>
                        </a:spcAft>
                      </a:pPr>
                      <a:r>
                        <a:rPr lang="es-ES" sz="1400">
                          <a:effectLst/>
                        </a:rPr>
                        <a:t>Matriz de componente rotado</a:t>
                      </a:r>
                      <a:r>
                        <a:rPr lang="es-ES" sz="1400" baseline="30000">
                          <a:effectLst/>
                        </a:rPr>
                        <a:t>a</a:t>
                      </a:r>
                      <a:endParaRPr lang="es-ES" sz="1600">
                        <a:effectLst/>
                        <a:latin typeface="Calibri"/>
                        <a:ea typeface="Calibri"/>
                        <a:cs typeface="Times New Roman"/>
                      </a:endParaRPr>
                    </a:p>
                  </a:txBody>
                  <a:tcPr marL="30831" marR="30831"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131366">
                <a:tc rowSpan="2">
                  <a:txBody>
                    <a:bodyPr/>
                    <a:lstStyle/>
                    <a:p>
                      <a:pPr>
                        <a:lnSpc>
                          <a:spcPct val="107000"/>
                        </a:lnSpc>
                        <a:spcAft>
                          <a:spcPts val="0"/>
                        </a:spcAft>
                      </a:pPr>
                      <a:r>
                        <a:rPr lang="es-ES" sz="1400">
                          <a:effectLst/>
                        </a:rPr>
                        <a:t>VARIABLES</a:t>
                      </a:r>
                      <a:endParaRPr lang="es-ES" sz="1600">
                        <a:effectLst/>
                        <a:latin typeface="Calibri"/>
                        <a:ea typeface="Calibri"/>
                        <a:cs typeface="Times New Roman"/>
                      </a:endParaRPr>
                    </a:p>
                  </a:txBody>
                  <a:tcPr marL="30831" marR="30831" marT="0" marB="0" anchor="ctr"/>
                </a:tc>
                <a:tc gridSpan="6">
                  <a:txBody>
                    <a:bodyPr/>
                    <a:lstStyle/>
                    <a:p>
                      <a:pPr>
                        <a:lnSpc>
                          <a:spcPct val="107000"/>
                        </a:lnSpc>
                        <a:spcAft>
                          <a:spcPts val="0"/>
                        </a:spcAft>
                      </a:pPr>
                      <a:r>
                        <a:rPr lang="es-ES" sz="1400">
                          <a:effectLst/>
                        </a:rPr>
                        <a:t>Componente</a:t>
                      </a:r>
                      <a:endParaRPr lang="es-ES" sz="1600">
                        <a:effectLst/>
                        <a:latin typeface="Calibri"/>
                        <a:ea typeface="Calibri"/>
                        <a:cs typeface="Times New Roman"/>
                      </a:endParaRPr>
                    </a:p>
                  </a:txBody>
                  <a:tcPr marL="30831" marR="30831"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1"/>
                  </a:ext>
                </a:extLst>
              </a:tr>
              <a:tr h="131366">
                <a:tc vMerge="1">
                  <a:txBody>
                    <a:bodyPr/>
                    <a:lstStyle/>
                    <a:p>
                      <a:endParaRPr lang="es-ES"/>
                    </a:p>
                  </a:txBody>
                  <a:tcPr/>
                </a:tc>
                <a:tc>
                  <a:txBody>
                    <a:bodyPr/>
                    <a:lstStyle/>
                    <a:p>
                      <a:pPr algn="ctr">
                        <a:lnSpc>
                          <a:spcPct val="107000"/>
                        </a:lnSpc>
                        <a:spcAft>
                          <a:spcPts val="0"/>
                        </a:spcAft>
                      </a:pPr>
                      <a:r>
                        <a:rPr lang="es-ES" sz="1400">
                          <a:effectLst/>
                        </a:rPr>
                        <a:t>1</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2</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3</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4</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5</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6</a:t>
                      </a:r>
                      <a:endParaRPr lang="es-ES" sz="1600">
                        <a:effectLst/>
                        <a:latin typeface="Calibri"/>
                        <a:ea typeface="Calibri"/>
                        <a:cs typeface="Times New Roman"/>
                      </a:endParaRPr>
                    </a:p>
                  </a:txBody>
                  <a:tcPr marL="30831" marR="30831" marT="0" marB="0" anchor="ctr"/>
                </a:tc>
                <a:extLst>
                  <a:ext uri="{0D108BD9-81ED-4DB2-BD59-A6C34878D82A}">
                    <a16:rowId xmlns:a16="http://schemas.microsoft.com/office/drawing/2014/main" val="10002"/>
                  </a:ext>
                </a:extLst>
              </a:tr>
              <a:tr h="228663">
                <a:tc>
                  <a:txBody>
                    <a:bodyPr/>
                    <a:lstStyle/>
                    <a:p>
                      <a:pPr>
                        <a:lnSpc>
                          <a:spcPct val="107000"/>
                        </a:lnSpc>
                        <a:spcAft>
                          <a:spcPts val="0"/>
                        </a:spcAft>
                      </a:pPr>
                      <a:r>
                        <a:rPr lang="es-ES" sz="1400">
                          <a:effectLst/>
                        </a:rPr>
                        <a:t>ESTRUCTURAYCALIDADDEACTIVOS</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-.156</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-.228</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-.137</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highlight>
                            <a:srgbClr val="00FF00"/>
                          </a:highlight>
                        </a:rPr>
                        <a:t>.888</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.041</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.174</a:t>
                      </a:r>
                      <a:endParaRPr lang="es-ES" sz="1600">
                        <a:effectLst/>
                        <a:latin typeface="Calibri"/>
                        <a:ea typeface="Calibri"/>
                        <a:cs typeface="Times New Roman"/>
                      </a:endParaRPr>
                    </a:p>
                  </a:txBody>
                  <a:tcPr marL="30831" marR="30831" marT="0" marB="0" anchor="ctr"/>
                </a:tc>
                <a:extLst>
                  <a:ext uri="{0D108BD9-81ED-4DB2-BD59-A6C34878D82A}">
                    <a16:rowId xmlns:a16="http://schemas.microsoft.com/office/drawing/2014/main" val="10003"/>
                  </a:ext>
                </a:extLst>
              </a:tr>
              <a:tr h="241963">
                <a:tc>
                  <a:txBody>
                    <a:bodyPr/>
                    <a:lstStyle/>
                    <a:p>
                      <a:pPr>
                        <a:lnSpc>
                          <a:spcPct val="107000"/>
                        </a:lnSpc>
                        <a:spcAft>
                          <a:spcPts val="0"/>
                        </a:spcAft>
                      </a:pPr>
                      <a:r>
                        <a:rPr lang="es-ES" sz="1400">
                          <a:effectLst/>
                        </a:rPr>
                        <a:t>PROVISIONES</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.078</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-.027</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-.057</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.098</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highlight>
                            <a:srgbClr val="00FF00"/>
                          </a:highlight>
                        </a:rPr>
                        <a:t>.831</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.168</a:t>
                      </a:r>
                      <a:endParaRPr lang="es-ES" sz="1600">
                        <a:effectLst/>
                        <a:latin typeface="Calibri"/>
                        <a:ea typeface="Calibri"/>
                        <a:cs typeface="Times New Roman"/>
                      </a:endParaRPr>
                    </a:p>
                  </a:txBody>
                  <a:tcPr marL="30831" marR="30831" marT="0" marB="0" anchor="ctr"/>
                </a:tc>
                <a:extLst>
                  <a:ext uri="{0D108BD9-81ED-4DB2-BD59-A6C34878D82A}">
                    <a16:rowId xmlns:a16="http://schemas.microsoft.com/office/drawing/2014/main" val="10004"/>
                  </a:ext>
                </a:extLst>
              </a:tr>
              <a:tr h="304883">
                <a:tc>
                  <a:txBody>
                    <a:bodyPr/>
                    <a:lstStyle/>
                    <a:p>
                      <a:pPr>
                        <a:lnSpc>
                          <a:spcPct val="107000"/>
                        </a:lnSpc>
                        <a:spcAft>
                          <a:spcPts val="0"/>
                        </a:spcAft>
                      </a:pPr>
                      <a:r>
                        <a:rPr lang="es-ES" sz="1400">
                          <a:effectLst/>
                        </a:rPr>
                        <a:t>EFICIENCIAMICROECONOMICAPORCENTAJES</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.014</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a:t>
                      </a:r>
                      <a:r>
                        <a:rPr lang="es-ES" sz="1400">
                          <a:effectLst/>
                          <a:highlight>
                            <a:srgbClr val="00FF00"/>
                          </a:highlight>
                        </a:rPr>
                        <a:t>640</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-.214</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-.030</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-.597</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.211</a:t>
                      </a:r>
                      <a:endParaRPr lang="es-ES" sz="1600">
                        <a:effectLst/>
                        <a:latin typeface="Calibri"/>
                        <a:ea typeface="Calibri"/>
                        <a:cs typeface="Times New Roman"/>
                      </a:endParaRPr>
                    </a:p>
                  </a:txBody>
                  <a:tcPr marL="30831" marR="30831" marT="0" marB="0" anchor="ctr"/>
                </a:tc>
                <a:extLst>
                  <a:ext uri="{0D108BD9-81ED-4DB2-BD59-A6C34878D82A}">
                    <a16:rowId xmlns:a16="http://schemas.microsoft.com/office/drawing/2014/main" val="10005"/>
                  </a:ext>
                </a:extLst>
              </a:tr>
              <a:tr h="304883">
                <a:tc>
                  <a:txBody>
                    <a:bodyPr/>
                    <a:lstStyle/>
                    <a:p>
                      <a:pPr>
                        <a:lnSpc>
                          <a:spcPct val="107000"/>
                        </a:lnSpc>
                        <a:spcAft>
                          <a:spcPts val="0"/>
                        </a:spcAft>
                      </a:pPr>
                      <a:r>
                        <a:rPr lang="es-ES" sz="1400">
                          <a:effectLst/>
                        </a:rPr>
                        <a:t>EFICIENCIAMICROECONOMICAVALORES</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highlight>
                            <a:srgbClr val="00FF00"/>
                          </a:highlight>
                        </a:rPr>
                        <a:t>.980</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.012</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.035</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-.065</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.060</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-.054</a:t>
                      </a:r>
                      <a:endParaRPr lang="es-ES" sz="1600">
                        <a:effectLst/>
                        <a:latin typeface="Calibri"/>
                        <a:ea typeface="Calibri"/>
                        <a:cs typeface="Times New Roman"/>
                      </a:endParaRPr>
                    </a:p>
                  </a:txBody>
                  <a:tcPr marL="30831" marR="30831" marT="0" marB="0" anchor="ctr"/>
                </a:tc>
                <a:extLst>
                  <a:ext uri="{0D108BD9-81ED-4DB2-BD59-A6C34878D82A}">
                    <a16:rowId xmlns:a16="http://schemas.microsoft.com/office/drawing/2014/main" val="10006"/>
                  </a:ext>
                </a:extLst>
              </a:tr>
              <a:tr h="229174">
                <a:tc>
                  <a:txBody>
                    <a:bodyPr/>
                    <a:lstStyle/>
                    <a:p>
                      <a:pPr>
                        <a:lnSpc>
                          <a:spcPct val="107000"/>
                        </a:lnSpc>
                        <a:spcAft>
                          <a:spcPts val="0"/>
                        </a:spcAft>
                      </a:pPr>
                      <a:r>
                        <a:rPr lang="es-ES" sz="1400">
                          <a:effectLst/>
                        </a:rPr>
                        <a:t>RENTABILIDAD</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-.039</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-.371</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highlight>
                            <a:srgbClr val="00FF00"/>
                          </a:highlight>
                        </a:rPr>
                        <a:t>-.833</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.032</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.080</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.259</a:t>
                      </a:r>
                      <a:endParaRPr lang="es-ES" sz="1600">
                        <a:effectLst/>
                        <a:latin typeface="Calibri"/>
                        <a:ea typeface="Calibri"/>
                        <a:cs typeface="Times New Roman"/>
                      </a:endParaRPr>
                    </a:p>
                  </a:txBody>
                  <a:tcPr marL="30831" marR="30831" marT="0" marB="0" anchor="ctr"/>
                </a:tc>
                <a:extLst>
                  <a:ext uri="{0D108BD9-81ED-4DB2-BD59-A6C34878D82A}">
                    <a16:rowId xmlns:a16="http://schemas.microsoft.com/office/drawing/2014/main" val="10007"/>
                  </a:ext>
                </a:extLst>
              </a:tr>
              <a:tr h="228663">
                <a:tc>
                  <a:txBody>
                    <a:bodyPr/>
                    <a:lstStyle/>
                    <a:p>
                      <a:pPr>
                        <a:lnSpc>
                          <a:spcPct val="107000"/>
                        </a:lnSpc>
                        <a:spcAft>
                          <a:spcPts val="0"/>
                        </a:spcAft>
                      </a:pPr>
                      <a:r>
                        <a:rPr lang="es-ES" sz="1400">
                          <a:effectLst/>
                        </a:rPr>
                        <a:t>RENDIMIENTODECARTERA</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.125</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highlight>
                            <a:srgbClr val="00FF00"/>
                          </a:highlight>
                        </a:rPr>
                        <a:t>.746</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-.026</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-.232</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-.012</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-.061</a:t>
                      </a:r>
                      <a:endParaRPr lang="es-ES" sz="1600">
                        <a:effectLst/>
                        <a:latin typeface="Calibri"/>
                        <a:ea typeface="Calibri"/>
                        <a:cs typeface="Times New Roman"/>
                      </a:endParaRPr>
                    </a:p>
                  </a:txBody>
                  <a:tcPr marL="30831" marR="30831" marT="0" marB="0" anchor="ctr"/>
                </a:tc>
                <a:extLst>
                  <a:ext uri="{0D108BD9-81ED-4DB2-BD59-A6C34878D82A}">
                    <a16:rowId xmlns:a16="http://schemas.microsoft.com/office/drawing/2014/main" val="10008"/>
                  </a:ext>
                </a:extLst>
              </a:tr>
              <a:tr h="209225">
                <a:tc>
                  <a:txBody>
                    <a:bodyPr/>
                    <a:lstStyle/>
                    <a:p>
                      <a:pPr>
                        <a:lnSpc>
                          <a:spcPct val="107000"/>
                        </a:lnSpc>
                        <a:spcAft>
                          <a:spcPts val="0"/>
                        </a:spcAft>
                      </a:pPr>
                      <a:r>
                        <a:rPr lang="es-ES" sz="1400">
                          <a:effectLst/>
                        </a:rPr>
                        <a:t>LIQUIDEZ</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-.023</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-.137</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.055</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-.133</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-.141</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highlight>
                            <a:srgbClr val="00FF00"/>
                          </a:highlight>
                        </a:rPr>
                        <a:t>-.942</a:t>
                      </a:r>
                      <a:endParaRPr lang="es-ES" sz="1600">
                        <a:effectLst/>
                        <a:latin typeface="Calibri"/>
                        <a:ea typeface="Calibri"/>
                        <a:cs typeface="Times New Roman"/>
                      </a:endParaRPr>
                    </a:p>
                  </a:txBody>
                  <a:tcPr marL="30831" marR="30831" marT="0" marB="0" anchor="ctr"/>
                </a:tc>
                <a:extLst>
                  <a:ext uri="{0D108BD9-81ED-4DB2-BD59-A6C34878D82A}">
                    <a16:rowId xmlns:a16="http://schemas.microsoft.com/office/drawing/2014/main" val="10009"/>
                  </a:ext>
                </a:extLst>
              </a:tr>
              <a:tr h="254751">
                <a:tc>
                  <a:txBody>
                    <a:bodyPr/>
                    <a:lstStyle/>
                    <a:p>
                      <a:pPr>
                        <a:lnSpc>
                          <a:spcPct val="107000"/>
                        </a:lnSpc>
                        <a:spcAft>
                          <a:spcPts val="0"/>
                        </a:spcAft>
                      </a:pPr>
                      <a:r>
                        <a:rPr lang="es-ES" sz="1400">
                          <a:effectLst/>
                        </a:rPr>
                        <a:t>CRECIMIENTO</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.016</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-.083</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highlight>
                            <a:srgbClr val="00FF00"/>
                          </a:highlight>
                        </a:rPr>
                        <a:t>.688</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.240</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.453</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.116</a:t>
                      </a:r>
                      <a:endParaRPr lang="es-ES" sz="1600">
                        <a:effectLst/>
                        <a:latin typeface="Calibri"/>
                        <a:ea typeface="Calibri"/>
                        <a:cs typeface="Times New Roman"/>
                      </a:endParaRPr>
                    </a:p>
                  </a:txBody>
                  <a:tcPr marL="30831" marR="30831" marT="0" marB="0" anchor="ctr"/>
                </a:tc>
                <a:extLst>
                  <a:ext uri="{0D108BD9-81ED-4DB2-BD59-A6C34878D82A}">
                    <a16:rowId xmlns:a16="http://schemas.microsoft.com/office/drawing/2014/main" val="10010"/>
                  </a:ext>
                </a:extLst>
              </a:tr>
              <a:tr h="228663">
                <a:tc>
                  <a:txBody>
                    <a:bodyPr/>
                    <a:lstStyle/>
                    <a:p>
                      <a:pPr>
                        <a:lnSpc>
                          <a:spcPct val="107000"/>
                        </a:lnSpc>
                        <a:spcAft>
                          <a:spcPts val="0"/>
                        </a:spcAft>
                      </a:pPr>
                      <a:r>
                        <a:rPr lang="es-ES" sz="1400">
                          <a:effectLst/>
                        </a:rPr>
                        <a:t>ESTRUCTURAFINANCIERA</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.008</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-.465</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.083</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-.113</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-.022</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-.108</a:t>
                      </a:r>
                      <a:endParaRPr lang="es-ES" sz="1600">
                        <a:effectLst/>
                        <a:latin typeface="Calibri"/>
                        <a:ea typeface="Calibri"/>
                        <a:cs typeface="Times New Roman"/>
                      </a:endParaRPr>
                    </a:p>
                  </a:txBody>
                  <a:tcPr marL="30831" marR="30831" marT="0" marB="0" anchor="ctr"/>
                </a:tc>
                <a:extLst>
                  <a:ext uri="{0D108BD9-81ED-4DB2-BD59-A6C34878D82A}">
                    <a16:rowId xmlns:a16="http://schemas.microsoft.com/office/drawing/2014/main" val="10011"/>
                  </a:ext>
                </a:extLst>
              </a:tr>
              <a:tr h="228663">
                <a:tc>
                  <a:txBody>
                    <a:bodyPr/>
                    <a:lstStyle/>
                    <a:p>
                      <a:pPr>
                        <a:lnSpc>
                          <a:spcPct val="107000"/>
                        </a:lnSpc>
                        <a:spcAft>
                          <a:spcPts val="0"/>
                        </a:spcAft>
                      </a:pPr>
                      <a:r>
                        <a:rPr lang="es-ES" sz="1400">
                          <a:effectLst/>
                        </a:rPr>
                        <a:t>TASASDERENDIMIENTOYCOSTOS</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-.194</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highlight>
                            <a:srgbClr val="00FF00"/>
                          </a:highlight>
                        </a:rPr>
                        <a:t>.753</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-.018</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.040</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-.210</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.120</a:t>
                      </a:r>
                      <a:endParaRPr lang="es-ES" sz="1600">
                        <a:effectLst/>
                        <a:latin typeface="Calibri"/>
                        <a:ea typeface="Calibri"/>
                        <a:cs typeface="Times New Roman"/>
                      </a:endParaRPr>
                    </a:p>
                  </a:txBody>
                  <a:tcPr marL="30831" marR="30831" marT="0" marB="0" anchor="ctr"/>
                </a:tc>
                <a:extLst>
                  <a:ext uri="{0D108BD9-81ED-4DB2-BD59-A6C34878D82A}">
                    <a16:rowId xmlns:a16="http://schemas.microsoft.com/office/drawing/2014/main" val="10012"/>
                  </a:ext>
                </a:extLst>
              </a:tr>
              <a:tr h="304883">
                <a:tc>
                  <a:txBody>
                    <a:bodyPr/>
                    <a:lstStyle/>
                    <a:p>
                      <a:pPr>
                        <a:lnSpc>
                          <a:spcPct val="107000"/>
                        </a:lnSpc>
                        <a:spcAft>
                          <a:spcPts val="0"/>
                        </a:spcAft>
                      </a:pPr>
                      <a:r>
                        <a:rPr lang="es-ES" sz="1400">
                          <a:effectLst/>
                        </a:rPr>
                        <a:t>AMPLITUDINTERMEDIACIONFINANCIERA</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-.165</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-.475</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highlight>
                            <a:srgbClr val="00FF00"/>
                          </a:highlight>
                        </a:rPr>
                        <a:t>.770</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-.122</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-.110</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.199</a:t>
                      </a:r>
                      <a:endParaRPr lang="es-ES" sz="1600">
                        <a:effectLst/>
                        <a:latin typeface="Calibri"/>
                        <a:ea typeface="Calibri"/>
                        <a:cs typeface="Times New Roman"/>
                      </a:endParaRPr>
                    </a:p>
                  </a:txBody>
                  <a:tcPr marL="30831" marR="30831" marT="0" marB="0" anchor="ctr"/>
                </a:tc>
                <a:extLst>
                  <a:ext uri="{0D108BD9-81ED-4DB2-BD59-A6C34878D82A}">
                    <a16:rowId xmlns:a16="http://schemas.microsoft.com/office/drawing/2014/main" val="10013"/>
                  </a:ext>
                </a:extLst>
              </a:tr>
              <a:tr h="306419">
                <a:tc>
                  <a:txBody>
                    <a:bodyPr/>
                    <a:lstStyle/>
                    <a:p>
                      <a:pPr>
                        <a:lnSpc>
                          <a:spcPct val="107000"/>
                        </a:lnSpc>
                        <a:spcAft>
                          <a:spcPts val="0"/>
                        </a:spcAft>
                      </a:pPr>
                      <a:r>
                        <a:rPr lang="es-ES" sz="1400">
                          <a:effectLst/>
                        </a:rPr>
                        <a:t>PROFUNDIDADVALORES</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highlight>
                            <a:srgbClr val="00FF00"/>
                          </a:highlight>
                        </a:rPr>
                        <a:t>.909</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-.128</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-.092</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.050</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-.005</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.021</a:t>
                      </a:r>
                      <a:endParaRPr lang="es-ES" sz="1600">
                        <a:effectLst/>
                        <a:latin typeface="Calibri"/>
                        <a:ea typeface="Calibri"/>
                        <a:cs typeface="Times New Roman"/>
                      </a:endParaRPr>
                    </a:p>
                  </a:txBody>
                  <a:tcPr marL="30831" marR="30831" marT="0" marB="0" anchor="ctr"/>
                </a:tc>
                <a:extLst>
                  <a:ext uri="{0D108BD9-81ED-4DB2-BD59-A6C34878D82A}">
                    <a16:rowId xmlns:a16="http://schemas.microsoft.com/office/drawing/2014/main" val="10014"/>
                  </a:ext>
                </a:extLst>
              </a:tr>
              <a:tr h="304883">
                <a:tc>
                  <a:txBody>
                    <a:bodyPr/>
                    <a:lstStyle/>
                    <a:p>
                      <a:pPr>
                        <a:lnSpc>
                          <a:spcPct val="107000"/>
                        </a:lnSpc>
                        <a:spcAft>
                          <a:spcPts val="0"/>
                        </a:spcAft>
                      </a:pPr>
                      <a:r>
                        <a:rPr lang="es-ES" sz="1400">
                          <a:effectLst/>
                        </a:rPr>
                        <a:t>AMPLITUDSERVICIOSCREDITOVALORES</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a:t>
                      </a:r>
                      <a:r>
                        <a:rPr lang="es-ES" sz="1400">
                          <a:effectLst/>
                          <a:highlight>
                            <a:srgbClr val="00FF00"/>
                          </a:highlight>
                        </a:rPr>
                        <a:t>955</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.047</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.026</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-.045</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.130</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.114</a:t>
                      </a:r>
                      <a:endParaRPr lang="es-ES" sz="1600">
                        <a:effectLst/>
                        <a:latin typeface="Calibri"/>
                        <a:ea typeface="Calibri"/>
                        <a:cs typeface="Times New Roman"/>
                      </a:endParaRPr>
                    </a:p>
                  </a:txBody>
                  <a:tcPr marL="30831" marR="30831" marT="0" marB="0" anchor="ctr"/>
                </a:tc>
                <a:extLst>
                  <a:ext uri="{0D108BD9-81ED-4DB2-BD59-A6C34878D82A}">
                    <a16:rowId xmlns:a16="http://schemas.microsoft.com/office/drawing/2014/main" val="10015"/>
                  </a:ext>
                </a:extLst>
              </a:tr>
              <a:tr h="304883">
                <a:tc>
                  <a:txBody>
                    <a:bodyPr/>
                    <a:lstStyle/>
                    <a:p>
                      <a:pPr>
                        <a:lnSpc>
                          <a:spcPct val="107000"/>
                        </a:lnSpc>
                        <a:spcAft>
                          <a:spcPts val="0"/>
                        </a:spcAft>
                      </a:pPr>
                      <a:r>
                        <a:rPr lang="es-ES" sz="1400">
                          <a:effectLst/>
                        </a:rPr>
                        <a:t>COMPETITIVIDADCOOPERATIVAVALORES</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a:t>
                      </a:r>
                      <a:r>
                        <a:rPr lang="es-ES" sz="1400">
                          <a:effectLst/>
                          <a:highlight>
                            <a:srgbClr val="00FF00"/>
                          </a:highlight>
                        </a:rPr>
                        <a:t>954</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-.087</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-.010</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-.056</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-.068</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-.065</a:t>
                      </a:r>
                      <a:endParaRPr lang="es-ES" sz="1600">
                        <a:effectLst/>
                        <a:latin typeface="Calibri"/>
                        <a:ea typeface="Calibri"/>
                        <a:cs typeface="Times New Roman"/>
                      </a:endParaRPr>
                    </a:p>
                  </a:txBody>
                  <a:tcPr marL="30831" marR="30831" marT="0" marB="0" anchor="ctr"/>
                </a:tc>
                <a:extLst>
                  <a:ext uri="{0D108BD9-81ED-4DB2-BD59-A6C34878D82A}">
                    <a16:rowId xmlns:a16="http://schemas.microsoft.com/office/drawing/2014/main" val="10016"/>
                  </a:ext>
                </a:extLst>
              </a:tr>
              <a:tr h="304883">
                <a:tc>
                  <a:txBody>
                    <a:bodyPr/>
                    <a:lstStyle/>
                    <a:p>
                      <a:pPr>
                        <a:lnSpc>
                          <a:spcPct val="107000"/>
                        </a:lnSpc>
                        <a:spcAft>
                          <a:spcPts val="0"/>
                        </a:spcAft>
                      </a:pPr>
                      <a:r>
                        <a:rPr lang="es-ES" sz="1400">
                          <a:effectLst/>
                        </a:rPr>
                        <a:t>COMPETITIVIDADCOOPERATIVAPORCENTAJES</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.029</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highlight>
                            <a:srgbClr val="00FF00"/>
                          </a:highlight>
                        </a:rPr>
                        <a:t>-.622</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.526</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-.108</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-.005</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.462</a:t>
                      </a:r>
                      <a:endParaRPr lang="es-ES" sz="1600">
                        <a:effectLst/>
                        <a:latin typeface="Calibri"/>
                        <a:ea typeface="Calibri"/>
                        <a:cs typeface="Times New Roman"/>
                      </a:endParaRPr>
                    </a:p>
                  </a:txBody>
                  <a:tcPr marL="30831" marR="30831" marT="0" marB="0" anchor="ctr"/>
                </a:tc>
                <a:extLst>
                  <a:ext uri="{0D108BD9-81ED-4DB2-BD59-A6C34878D82A}">
                    <a16:rowId xmlns:a16="http://schemas.microsoft.com/office/drawing/2014/main" val="10017"/>
                  </a:ext>
                </a:extLst>
              </a:tr>
              <a:tr h="228663">
                <a:tc>
                  <a:txBody>
                    <a:bodyPr/>
                    <a:lstStyle/>
                    <a:p>
                      <a:pPr>
                        <a:lnSpc>
                          <a:spcPct val="107000"/>
                        </a:lnSpc>
                        <a:spcAft>
                          <a:spcPts val="0"/>
                        </a:spcAft>
                      </a:pPr>
                      <a:r>
                        <a:rPr lang="es-ES" sz="1400">
                          <a:effectLst/>
                        </a:rPr>
                        <a:t>INDICESDEMOROSIDAD</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-.210</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highlight>
                            <a:srgbClr val="00FF00"/>
                          </a:highlight>
                        </a:rPr>
                        <a:t>.554</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-.179</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-.257</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.170</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.131</a:t>
                      </a:r>
                      <a:endParaRPr lang="es-ES" sz="1600">
                        <a:effectLst/>
                        <a:latin typeface="Calibri"/>
                        <a:ea typeface="Calibri"/>
                        <a:cs typeface="Times New Roman"/>
                      </a:endParaRPr>
                    </a:p>
                  </a:txBody>
                  <a:tcPr marL="30831" marR="30831" marT="0" marB="0" anchor="ctr"/>
                </a:tc>
                <a:extLst>
                  <a:ext uri="{0D108BD9-81ED-4DB2-BD59-A6C34878D82A}">
                    <a16:rowId xmlns:a16="http://schemas.microsoft.com/office/drawing/2014/main" val="10018"/>
                  </a:ext>
                </a:extLst>
              </a:tr>
              <a:tr h="254240">
                <a:tc>
                  <a:txBody>
                    <a:bodyPr/>
                    <a:lstStyle/>
                    <a:p>
                      <a:pPr>
                        <a:lnSpc>
                          <a:spcPct val="107000"/>
                        </a:lnSpc>
                        <a:spcAft>
                          <a:spcPts val="0"/>
                        </a:spcAft>
                      </a:pPr>
                      <a:r>
                        <a:rPr lang="es-ES" sz="1400">
                          <a:effectLst/>
                        </a:rPr>
                        <a:t>SUFICIENCIAYVULNERABILIDADPATRIMONIAL</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.028</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-.028</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.049</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highlight>
                            <a:srgbClr val="00FF00"/>
                          </a:highlight>
                        </a:rPr>
                        <a:t>.956</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.119</a:t>
                      </a:r>
                      <a:endParaRPr lang="es-ES" sz="1600">
                        <a:effectLst/>
                        <a:latin typeface="Calibri"/>
                        <a:ea typeface="Calibri"/>
                        <a:cs typeface="Times New Roman"/>
                      </a:endParaRPr>
                    </a:p>
                  </a:txBody>
                  <a:tcPr marL="30831" marR="30831" marT="0" marB="0" anchor="ctr"/>
                </a:tc>
                <a:tc>
                  <a:txBody>
                    <a:bodyPr/>
                    <a:lstStyle/>
                    <a:p>
                      <a:pPr algn="ctr">
                        <a:lnSpc>
                          <a:spcPct val="107000"/>
                        </a:lnSpc>
                        <a:spcAft>
                          <a:spcPts val="0"/>
                        </a:spcAft>
                      </a:pPr>
                      <a:r>
                        <a:rPr lang="es-ES" sz="1400">
                          <a:effectLst/>
                        </a:rPr>
                        <a:t>-.018</a:t>
                      </a:r>
                      <a:endParaRPr lang="es-ES" sz="1600">
                        <a:effectLst/>
                        <a:latin typeface="Calibri"/>
                        <a:ea typeface="Calibri"/>
                        <a:cs typeface="Times New Roman"/>
                      </a:endParaRPr>
                    </a:p>
                  </a:txBody>
                  <a:tcPr marL="30831" marR="30831" marT="0" marB="0" anchor="ctr"/>
                </a:tc>
                <a:extLst>
                  <a:ext uri="{0D108BD9-81ED-4DB2-BD59-A6C34878D82A}">
                    <a16:rowId xmlns:a16="http://schemas.microsoft.com/office/drawing/2014/main" val="10019"/>
                  </a:ext>
                </a:extLst>
              </a:tr>
              <a:tr h="262732">
                <a:tc gridSpan="7">
                  <a:txBody>
                    <a:bodyPr/>
                    <a:lstStyle/>
                    <a:p>
                      <a:pPr>
                        <a:lnSpc>
                          <a:spcPct val="107000"/>
                        </a:lnSpc>
                        <a:spcAft>
                          <a:spcPts val="0"/>
                        </a:spcAft>
                      </a:pPr>
                      <a:r>
                        <a:rPr lang="es-ES" sz="1400">
                          <a:effectLst/>
                        </a:rPr>
                        <a:t>Método de extracción: análisis de componentes principales. </a:t>
                      </a:r>
                      <a:br>
                        <a:rPr lang="es-ES" sz="1400">
                          <a:effectLst/>
                        </a:rPr>
                      </a:br>
                      <a:r>
                        <a:rPr lang="es-ES" sz="1400">
                          <a:effectLst/>
                        </a:rPr>
                        <a:t> Método de rotación: Varimax con normalización Kaiser.</a:t>
                      </a:r>
                      <a:r>
                        <a:rPr lang="es-ES" sz="1400" baseline="30000">
                          <a:effectLst/>
                        </a:rPr>
                        <a:t>a</a:t>
                      </a:r>
                      <a:endParaRPr lang="es-ES" sz="1600">
                        <a:effectLst/>
                        <a:latin typeface="Calibri"/>
                        <a:ea typeface="Calibri"/>
                        <a:cs typeface="Times New Roman"/>
                      </a:endParaRPr>
                    </a:p>
                  </a:txBody>
                  <a:tcPr marL="30831" marR="30831"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20"/>
                  </a:ext>
                </a:extLst>
              </a:tr>
              <a:tr h="131366">
                <a:tc gridSpan="7">
                  <a:txBody>
                    <a:bodyPr/>
                    <a:lstStyle/>
                    <a:p>
                      <a:pPr marL="342900" lvl="0" indent="-342900">
                        <a:lnSpc>
                          <a:spcPct val="107000"/>
                        </a:lnSpc>
                        <a:spcAft>
                          <a:spcPts val="0"/>
                        </a:spcAft>
                        <a:buFont typeface="+mj-lt"/>
                        <a:buAutoNum type="alphaLcPeriod"/>
                      </a:pPr>
                      <a:r>
                        <a:rPr lang="es-ES" sz="1400" dirty="0">
                          <a:effectLst/>
                        </a:rPr>
                        <a:t>La rotación ha convergido en 12 iteraciones.</a:t>
                      </a:r>
                      <a:endParaRPr lang="es-ES" sz="1600" dirty="0">
                        <a:effectLst/>
                        <a:latin typeface="Calibri"/>
                        <a:ea typeface="Calibri"/>
                        <a:cs typeface="Times New Roman"/>
                      </a:endParaRPr>
                    </a:p>
                  </a:txBody>
                  <a:tcPr marL="30831" marR="30831"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21"/>
                  </a:ext>
                </a:extLst>
              </a:tr>
            </a:tbl>
          </a:graphicData>
        </a:graphic>
      </p:graphicFrame>
      <p:sp>
        <p:nvSpPr>
          <p:cNvPr id="3" name="1 Título"/>
          <p:cNvSpPr txBox="1">
            <a:spLocks/>
          </p:cNvSpPr>
          <p:nvPr/>
        </p:nvSpPr>
        <p:spPr>
          <a:xfrm>
            <a:off x="252028" y="257996"/>
            <a:ext cx="2411760" cy="692696"/>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VE" sz="3200" b="1" dirty="0">
                <a:solidFill>
                  <a:schemeClr val="tx2"/>
                </a:solidFill>
                <a:latin typeface="Arial" panose="020B0604020202020204" pitchFamily="34" charset="0"/>
                <a:cs typeface="Arial" panose="020B0604020202020204" pitchFamily="34" charset="0"/>
              </a:rPr>
              <a:t>RESULTADOS</a:t>
            </a:r>
          </a:p>
        </p:txBody>
      </p:sp>
      <p:sp>
        <p:nvSpPr>
          <p:cNvPr id="4" name="3 CuadroTexto"/>
          <p:cNvSpPr txBox="1"/>
          <p:nvPr/>
        </p:nvSpPr>
        <p:spPr>
          <a:xfrm>
            <a:off x="5418437" y="116632"/>
            <a:ext cx="34563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C" dirty="0"/>
              <a:t>RANGOS:</a:t>
            </a:r>
            <a:endParaRPr lang="es-ES" dirty="0"/>
          </a:p>
          <a:p>
            <a:r>
              <a:rPr lang="es-ES" dirty="0"/>
              <a:t>Superior a 0,5 ( Indistinto + ò -)</a:t>
            </a:r>
          </a:p>
        </p:txBody>
      </p:sp>
    </p:spTree>
    <p:extLst>
      <p:ext uri="{BB962C8B-B14F-4D97-AF65-F5344CB8AC3E}">
        <p14:creationId xmlns:p14="http://schemas.microsoft.com/office/powerpoint/2010/main" val="188137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252028" y="257996"/>
            <a:ext cx="2411760" cy="692696"/>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VE" sz="3200" b="1" dirty="0">
                <a:solidFill>
                  <a:schemeClr val="tx2"/>
                </a:solidFill>
                <a:latin typeface="Arial" panose="020B0604020202020204" pitchFamily="34" charset="0"/>
                <a:cs typeface="Arial" panose="020B0604020202020204" pitchFamily="34" charset="0"/>
              </a:rPr>
              <a:t>RESULTADOS</a:t>
            </a:r>
          </a:p>
        </p:txBody>
      </p:sp>
      <p:graphicFrame>
        <p:nvGraphicFramePr>
          <p:cNvPr id="5" name="4 Tabla"/>
          <p:cNvGraphicFramePr>
            <a:graphicFrameLocks noGrp="1"/>
          </p:cNvGraphicFramePr>
          <p:nvPr>
            <p:extLst>
              <p:ext uri="{D42A27DB-BD31-4B8C-83A1-F6EECF244321}">
                <p14:modId xmlns:p14="http://schemas.microsoft.com/office/powerpoint/2010/main" val="3354719167"/>
              </p:ext>
            </p:extLst>
          </p:nvPr>
        </p:nvGraphicFramePr>
        <p:xfrm>
          <a:off x="252028" y="836712"/>
          <a:ext cx="8536932" cy="5806294"/>
        </p:xfrm>
        <a:graphic>
          <a:graphicData uri="http://schemas.openxmlformats.org/drawingml/2006/table">
            <a:tbl>
              <a:tblPr firstRow="1" firstCol="1" bandRow="1">
                <a:tableStyleId>{5940675A-B579-460E-94D1-54222C63F5DA}</a:tableStyleId>
              </a:tblPr>
              <a:tblGrid>
                <a:gridCol w="2344244">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gridCol w="3240360">
                  <a:extLst>
                    <a:ext uri="{9D8B030D-6E8A-4147-A177-3AD203B41FA5}">
                      <a16:colId xmlns:a16="http://schemas.microsoft.com/office/drawing/2014/main" val="20002"/>
                    </a:ext>
                  </a:extLst>
                </a:gridCol>
              </a:tblGrid>
              <a:tr h="664289">
                <a:tc>
                  <a:txBody>
                    <a:bodyPr/>
                    <a:lstStyle/>
                    <a:p>
                      <a:pPr algn="ctr">
                        <a:lnSpc>
                          <a:spcPct val="107000"/>
                        </a:lnSpc>
                        <a:spcAft>
                          <a:spcPts val="0"/>
                        </a:spcAft>
                      </a:pPr>
                      <a:r>
                        <a:rPr lang="es-ES" sz="1800" b="1" dirty="0">
                          <a:effectLst/>
                        </a:rPr>
                        <a:t>Componente</a:t>
                      </a:r>
                      <a:endParaRPr lang="es-ES" sz="2400" b="1" dirty="0">
                        <a:effectLst/>
                        <a:latin typeface="Calibri"/>
                        <a:ea typeface="Calibri"/>
                        <a:cs typeface="Times New Roman"/>
                      </a:endParaRPr>
                    </a:p>
                  </a:txBody>
                  <a:tcPr marL="44450" marR="44450" marT="0" marB="0"/>
                </a:tc>
                <a:tc>
                  <a:txBody>
                    <a:bodyPr/>
                    <a:lstStyle/>
                    <a:p>
                      <a:pPr algn="ctr">
                        <a:lnSpc>
                          <a:spcPct val="107000"/>
                        </a:lnSpc>
                        <a:spcAft>
                          <a:spcPts val="0"/>
                        </a:spcAft>
                      </a:pPr>
                      <a:r>
                        <a:rPr lang="es-ES" sz="1800" b="1" dirty="0">
                          <a:effectLst/>
                        </a:rPr>
                        <a:t>Grupo</a:t>
                      </a:r>
                      <a:endParaRPr lang="es-ES" sz="2400" b="1" dirty="0">
                        <a:effectLst/>
                        <a:latin typeface="Calibri"/>
                        <a:ea typeface="Calibri"/>
                        <a:cs typeface="Times New Roman"/>
                      </a:endParaRPr>
                    </a:p>
                  </a:txBody>
                  <a:tcPr marL="44450" marR="44450" marT="0" marB="0"/>
                </a:tc>
                <a:tc>
                  <a:txBody>
                    <a:bodyPr/>
                    <a:lstStyle/>
                    <a:p>
                      <a:pPr algn="ctr">
                        <a:lnSpc>
                          <a:spcPct val="107000"/>
                        </a:lnSpc>
                        <a:spcAft>
                          <a:spcPts val="0"/>
                        </a:spcAft>
                      </a:pPr>
                      <a:r>
                        <a:rPr lang="es-ES" sz="1800" b="1" dirty="0">
                          <a:effectLst/>
                        </a:rPr>
                        <a:t>Indicador</a:t>
                      </a:r>
                      <a:endParaRPr lang="es-ES" sz="2400" b="1" dirty="0">
                        <a:effectLst/>
                        <a:latin typeface="Calibri"/>
                        <a:ea typeface="Calibri"/>
                        <a:cs typeface="Times New Roman"/>
                      </a:endParaRPr>
                    </a:p>
                  </a:txBody>
                  <a:tcPr marL="44450" marR="44450" marT="0" marB="0"/>
                </a:tc>
                <a:extLst>
                  <a:ext uri="{0D108BD9-81ED-4DB2-BD59-A6C34878D82A}">
                    <a16:rowId xmlns:a16="http://schemas.microsoft.com/office/drawing/2014/main" val="10000"/>
                  </a:ext>
                </a:extLst>
              </a:tr>
              <a:tr h="543388">
                <a:tc rowSpan="8">
                  <a:txBody>
                    <a:bodyPr/>
                    <a:lstStyle/>
                    <a:p>
                      <a:pPr algn="ctr">
                        <a:lnSpc>
                          <a:spcPct val="107000"/>
                        </a:lnSpc>
                        <a:spcAft>
                          <a:spcPts val="0"/>
                        </a:spcAft>
                      </a:pPr>
                      <a:r>
                        <a:rPr lang="es-ES" sz="11500" b="1" dirty="0">
                          <a:effectLst/>
                        </a:rPr>
                        <a:t>1</a:t>
                      </a:r>
                      <a:endParaRPr lang="es-ES" sz="16600" b="1" dirty="0">
                        <a:effectLst/>
                        <a:latin typeface="Calibri"/>
                        <a:ea typeface="Calibri"/>
                        <a:cs typeface="Times New Roman"/>
                      </a:endParaRPr>
                    </a:p>
                  </a:txBody>
                  <a:tcPr marL="44450" marR="44450" marT="0" marB="0" anchor="ctr"/>
                </a:tc>
                <a:tc rowSpan="2">
                  <a:txBody>
                    <a:bodyPr/>
                    <a:lstStyle/>
                    <a:p>
                      <a:pPr algn="ctr">
                        <a:lnSpc>
                          <a:spcPct val="107000"/>
                        </a:lnSpc>
                        <a:spcAft>
                          <a:spcPts val="0"/>
                        </a:spcAft>
                      </a:pPr>
                      <a:r>
                        <a:rPr lang="es-ES" sz="1800" dirty="0">
                          <a:effectLst/>
                        </a:rPr>
                        <a:t>Eficiencia microeconómica en valores</a:t>
                      </a:r>
                      <a:endParaRPr lang="es-ES" sz="2400" dirty="0">
                        <a:effectLst/>
                        <a:latin typeface="Calibri"/>
                        <a:ea typeface="Calibri"/>
                        <a:cs typeface="Times New Roman"/>
                      </a:endParaRPr>
                    </a:p>
                  </a:txBody>
                  <a:tcPr marL="44450" marR="44450" marT="0" marB="0" anchor="ctr"/>
                </a:tc>
                <a:tc>
                  <a:txBody>
                    <a:bodyPr/>
                    <a:lstStyle/>
                    <a:p>
                      <a:pPr algn="l" fontAlgn="b"/>
                      <a:r>
                        <a:rPr lang="es-ES" sz="1800" kern="1200" dirty="0">
                          <a:solidFill>
                            <a:schemeClr val="tx1"/>
                          </a:solidFill>
                          <a:effectLst/>
                          <a:latin typeface="+mn-lt"/>
                          <a:ea typeface="+mn-ea"/>
                          <a:cs typeface="+mn-cs"/>
                        </a:rPr>
                        <a:t>Activo total/</a:t>
                      </a:r>
                      <a:r>
                        <a:rPr lang="es-ES" sz="1800" kern="1200" baseline="0" dirty="0">
                          <a:solidFill>
                            <a:schemeClr val="tx1"/>
                          </a:solidFill>
                          <a:effectLst/>
                          <a:latin typeface="+mn-lt"/>
                          <a:ea typeface="+mn-ea"/>
                          <a:cs typeface="+mn-cs"/>
                        </a:rPr>
                        <a:t> total de empleados</a:t>
                      </a:r>
                      <a:endParaRPr lang="es-ES" sz="1800" kern="1200" dirty="0">
                        <a:solidFill>
                          <a:schemeClr val="tx1"/>
                        </a:solidFill>
                        <a:effectLst/>
                        <a:latin typeface="+mn-lt"/>
                        <a:ea typeface="+mn-ea"/>
                        <a:cs typeface="+mn-cs"/>
                      </a:endParaRPr>
                    </a:p>
                  </a:txBody>
                  <a:tcPr marL="9525" marR="9525" marT="9525" marB="0" anchor="b"/>
                </a:tc>
                <a:extLst>
                  <a:ext uri="{0D108BD9-81ED-4DB2-BD59-A6C34878D82A}">
                    <a16:rowId xmlns:a16="http://schemas.microsoft.com/office/drawing/2014/main" val="10001"/>
                  </a:ext>
                </a:extLst>
              </a:tr>
              <a:tr h="543388">
                <a:tc vMerge="1">
                  <a:txBody>
                    <a:bodyPr/>
                    <a:lstStyle/>
                    <a:p>
                      <a:endParaRPr lang="es-ES"/>
                    </a:p>
                  </a:txBody>
                  <a:tcPr/>
                </a:tc>
                <a:tc vMerge="1">
                  <a:txBody>
                    <a:bodyPr/>
                    <a:lstStyle/>
                    <a:p>
                      <a:endParaRPr lang="es-ES"/>
                    </a:p>
                  </a:txBody>
                  <a:tcPr/>
                </a:tc>
                <a:tc>
                  <a:txBody>
                    <a:bodyPr/>
                    <a:lstStyle/>
                    <a:p>
                      <a:pPr marL="0" algn="l" defTabSz="914400" rtl="0" eaLnBrk="1" fontAlgn="b" latinLnBrk="0" hangingPunct="1"/>
                      <a:r>
                        <a:rPr lang="es-ES" sz="1800" kern="1200" dirty="0">
                          <a:solidFill>
                            <a:schemeClr val="tx1"/>
                          </a:solidFill>
                          <a:effectLst/>
                          <a:latin typeface="+mn-lt"/>
                          <a:ea typeface="+mn-ea"/>
                          <a:cs typeface="+mn-cs"/>
                        </a:rPr>
                        <a:t>Ingreso total / Total de empleados</a:t>
                      </a:r>
                    </a:p>
                  </a:txBody>
                  <a:tcPr marL="9525" marR="9525" marT="9525" marB="0" anchor="b"/>
                </a:tc>
                <a:extLst>
                  <a:ext uri="{0D108BD9-81ED-4DB2-BD59-A6C34878D82A}">
                    <a16:rowId xmlns:a16="http://schemas.microsoft.com/office/drawing/2014/main" val="10002"/>
                  </a:ext>
                </a:extLst>
              </a:tr>
              <a:tr h="1100953">
                <a:tc vMerge="1">
                  <a:txBody>
                    <a:bodyPr/>
                    <a:lstStyle/>
                    <a:p>
                      <a:endParaRPr lang="es-ES"/>
                    </a:p>
                  </a:txBody>
                  <a:tcPr/>
                </a:tc>
                <a:tc>
                  <a:txBody>
                    <a:bodyPr/>
                    <a:lstStyle/>
                    <a:p>
                      <a:pPr algn="ctr">
                        <a:lnSpc>
                          <a:spcPct val="107000"/>
                        </a:lnSpc>
                        <a:spcAft>
                          <a:spcPts val="0"/>
                        </a:spcAft>
                      </a:pPr>
                      <a:r>
                        <a:rPr lang="es-ES" sz="1800">
                          <a:effectLst/>
                        </a:rPr>
                        <a:t>Profundidad</a:t>
                      </a:r>
                      <a:endParaRPr lang="es-ES" sz="2400">
                        <a:effectLst/>
                        <a:latin typeface="Calibri"/>
                        <a:ea typeface="Calibri"/>
                        <a:cs typeface="Times New Roman"/>
                      </a:endParaRPr>
                    </a:p>
                  </a:txBody>
                  <a:tcPr marL="44450" marR="44450" marT="0" marB="0" anchor="ctr"/>
                </a:tc>
                <a:tc>
                  <a:txBody>
                    <a:bodyPr/>
                    <a:lstStyle/>
                    <a:p>
                      <a:pPr>
                        <a:lnSpc>
                          <a:spcPct val="107000"/>
                        </a:lnSpc>
                        <a:spcAft>
                          <a:spcPts val="0"/>
                        </a:spcAft>
                      </a:pPr>
                      <a:r>
                        <a:rPr lang="es-ES" sz="1800" dirty="0">
                          <a:effectLst/>
                        </a:rPr>
                        <a:t>El tamaño promedio de los préstamos= Valor de Créditos</a:t>
                      </a:r>
                      <a:r>
                        <a:rPr lang="es-ES" sz="1800" baseline="0" dirty="0">
                          <a:effectLst/>
                        </a:rPr>
                        <a:t> Concedidos/ Número de préstamos</a:t>
                      </a:r>
                      <a:endParaRPr lang="es-ES" sz="2400" dirty="0">
                        <a:effectLst/>
                        <a:latin typeface="Calibri"/>
                        <a:ea typeface="Calibri"/>
                        <a:cs typeface="Times New Roman"/>
                      </a:endParaRPr>
                    </a:p>
                  </a:txBody>
                  <a:tcPr marL="44450" marR="44450" marT="0" marB="0"/>
                </a:tc>
                <a:extLst>
                  <a:ext uri="{0D108BD9-81ED-4DB2-BD59-A6C34878D82A}">
                    <a16:rowId xmlns:a16="http://schemas.microsoft.com/office/drawing/2014/main" val="10003"/>
                  </a:ext>
                </a:extLst>
              </a:tr>
              <a:tr h="543388">
                <a:tc vMerge="1">
                  <a:txBody>
                    <a:bodyPr/>
                    <a:lstStyle/>
                    <a:p>
                      <a:endParaRPr lang="es-ES"/>
                    </a:p>
                  </a:txBody>
                  <a:tcPr/>
                </a:tc>
                <a:tc rowSpan="2">
                  <a:txBody>
                    <a:bodyPr/>
                    <a:lstStyle/>
                    <a:p>
                      <a:pPr algn="ctr">
                        <a:lnSpc>
                          <a:spcPct val="107000"/>
                        </a:lnSpc>
                        <a:spcAft>
                          <a:spcPts val="0"/>
                        </a:spcAft>
                      </a:pPr>
                      <a:r>
                        <a:rPr lang="es-ES" sz="1800">
                          <a:effectLst/>
                        </a:rPr>
                        <a:t>Amplitud servicio crédito en valores</a:t>
                      </a:r>
                      <a:endParaRPr lang="es-ES" sz="2400">
                        <a:effectLst/>
                        <a:latin typeface="Calibri"/>
                        <a:ea typeface="Calibri"/>
                        <a:cs typeface="Times New Roman"/>
                      </a:endParaRPr>
                    </a:p>
                  </a:txBody>
                  <a:tcPr marL="44450" marR="44450" marT="0" marB="0" anchor="ctr"/>
                </a:tc>
                <a:tc>
                  <a:txBody>
                    <a:bodyPr/>
                    <a:lstStyle/>
                    <a:p>
                      <a:pPr>
                        <a:lnSpc>
                          <a:spcPct val="107000"/>
                        </a:lnSpc>
                        <a:spcAft>
                          <a:spcPts val="0"/>
                        </a:spcAft>
                      </a:pPr>
                      <a:r>
                        <a:rPr lang="es-ES" sz="1800" dirty="0">
                          <a:effectLst/>
                        </a:rPr>
                        <a:t>Número de préstamos</a:t>
                      </a:r>
                      <a:endParaRPr lang="es-ES" sz="2400" dirty="0">
                        <a:effectLst/>
                        <a:latin typeface="Calibri"/>
                        <a:ea typeface="Calibri"/>
                        <a:cs typeface="Times New Roman"/>
                      </a:endParaRPr>
                    </a:p>
                  </a:txBody>
                  <a:tcPr marL="44450" marR="44450" marT="0" marB="0"/>
                </a:tc>
                <a:extLst>
                  <a:ext uri="{0D108BD9-81ED-4DB2-BD59-A6C34878D82A}">
                    <a16:rowId xmlns:a16="http://schemas.microsoft.com/office/drawing/2014/main" val="10004"/>
                  </a:ext>
                </a:extLst>
              </a:tr>
              <a:tr h="586788">
                <a:tc vMerge="1">
                  <a:txBody>
                    <a:bodyPr/>
                    <a:lstStyle/>
                    <a:p>
                      <a:endParaRPr lang="es-ES"/>
                    </a:p>
                  </a:txBody>
                  <a:tcPr/>
                </a:tc>
                <a:tc vMerge="1">
                  <a:txBody>
                    <a:bodyPr/>
                    <a:lstStyle/>
                    <a:p>
                      <a:endParaRPr lang="es-ES"/>
                    </a:p>
                  </a:txBody>
                  <a:tcPr/>
                </a:tc>
                <a:tc>
                  <a:txBody>
                    <a:bodyPr/>
                    <a:lstStyle/>
                    <a:p>
                      <a:pPr>
                        <a:lnSpc>
                          <a:spcPct val="107000"/>
                        </a:lnSpc>
                        <a:spcAft>
                          <a:spcPts val="0"/>
                        </a:spcAft>
                      </a:pPr>
                      <a:r>
                        <a:rPr lang="es-ES" sz="1800">
                          <a:effectLst/>
                        </a:rPr>
                        <a:t>Valor de créditos concedidos</a:t>
                      </a:r>
                      <a:endParaRPr lang="es-ES" sz="2400">
                        <a:effectLst/>
                        <a:latin typeface="Calibri"/>
                        <a:ea typeface="Calibri"/>
                        <a:cs typeface="Times New Roman"/>
                      </a:endParaRPr>
                    </a:p>
                  </a:txBody>
                  <a:tcPr marL="44450" marR="44450" marT="0" marB="0"/>
                </a:tc>
                <a:extLst>
                  <a:ext uri="{0D108BD9-81ED-4DB2-BD59-A6C34878D82A}">
                    <a16:rowId xmlns:a16="http://schemas.microsoft.com/office/drawing/2014/main" val="10005"/>
                  </a:ext>
                </a:extLst>
              </a:tr>
              <a:tr h="543388">
                <a:tc vMerge="1">
                  <a:txBody>
                    <a:bodyPr/>
                    <a:lstStyle/>
                    <a:p>
                      <a:endParaRPr lang="es-ES"/>
                    </a:p>
                  </a:txBody>
                  <a:tcPr/>
                </a:tc>
                <a:tc rowSpan="3">
                  <a:txBody>
                    <a:bodyPr/>
                    <a:lstStyle/>
                    <a:p>
                      <a:pPr algn="ctr">
                        <a:lnSpc>
                          <a:spcPct val="107000"/>
                        </a:lnSpc>
                        <a:spcAft>
                          <a:spcPts val="0"/>
                        </a:spcAft>
                      </a:pPr>
                      <a:r>
                        <a:rPr lang="es-ES" sz="1800" dirty="0">
                          <a:effectLst/>
                        </a:rPr>
                        <a:t>Competitividad cooperativa</a:t>
                      </a:r>
                      <a:endParaRPr lang="es-ES" sz="2400" dirty="0">
                        <a:effectLst/>
                        <a:latin typeface="Calibri"/>
                        <a:ea typeface="Calibri"/>
                        <a:cs typeface="Times New Roman"/>
                      </a:endParaRPr>
                    </a:p>
                  </a:txBody>
                  <a:tcPr marL="44450" marR="44450" marT="0" marB="0" anchor="ctr"/>
                </a:tc>
                <a:tc>
                  <a:txBody>
                    <a:bodyPr/>
                    <a:lstStyle/>
                    <a:p>
                      <a:pPr>
                        <a:lnSpc>
                          <a:spcPct val="107000"/>
                        </a:lnSpc>
                        <a:spcAft>
                          <a:spcPts val="0"/>
                        </a:spcAft>
                      </a:pPr>
                      <a:r>
                        <a:rPr lang="es-ES" sz="1800" dirty="0">
                          <a:effectLst/>
                        </a:rPr>
                        <a:t>Activo Total/ Asociados</a:t>
                      </a:r>
                      <a:endParaRPr lang="es-ES" sz="2400" dirty="0">
                        <a:effectLst/>
                        <a:latin typeface="Calibri"/>
                        <a:ea typeface="Calibri"/>
                        <a:cs typeface="Times New Roman"/>
                      </a:endParaRPr>
                    </a:p>
                  </a:txBody>
                  <a:tcPr marL="44450" marR="44450" marT="0" marB="0"/>
                </a:tc>
                <a:extLst>
                  <a:ext uri="{0D108BD9-81ED-4DB2-BD59-A6C34878D82A}">
                    <a16:rowId xmlns:a16="http://schemas.microsoft.com/office/drawing/2014/main" val="10006"/>
                  </a:ext>
                </a:extLst>
              </a:tr>
              <a:tr h="543388">
                <a:tc vMerge="1">
                  <a:txBody>
                    <a:bodyPr/>
                    <a:lstStyle/>
                    <a:p>
                      <a:endParaRPr lang="es-ES"/>
                    </a:p>
                  </a:txBody>
                  <a:tcPr/>
                </a:tc>
                <a:tc vMerge="1">
                  <a:txBody>
                    <a:bodyPr/>
                    <a:lstStyle/>
                    <a:p>
                      <a:endParaRPr lang="es-ES"/>
                    </a:p>
                  </a:txBody>
                  <a:tcPr/>
                </a:tc>
                <a:tc>
                  <a:txBody>
                    <a:bodyPr/>
                    <a:lstStyle/>
                    <a:p>
                      <a:pPr>
                        <a:lnSpc>
                          <a:spcPct val="107000"/>
                        </a:lnSpc>
                        <a:spcAft>
                          <a:spcPts val="0"/>
                        </a:spcAft>
                      </a:pPr>
                      <a:r>
                        <a:rPr lang="es-ES" sz="1800" dirty="0">
                          <a:effectLst/>
                        </a:rPr>
                        <a:t>Aportaciones /Asociados Activos</a:t>
                      </a:r>
                      <a:endParaRPr lang="es-ES" sz="2400" dirty="0">
                        <a:effectLst/>
                        <a:latin typeface="Calibri"/>
                        <a:ea typeface="Calibri"/>
                        <a:cs typeface="Times New Roman"/>
                      </a:endParaRPr>
                    </a:p>
                  </a:txBody>
                  <a:tcPr marL="44450" marR="44450" marT="0" marB="0"/>
                </a:tc>
                <a:extLst>
                  <a:ext uri="{0D108BD9-81ED-4DB2-BD59-A6C34878D82A}">
                    <a16:rowId xmlns:a16="http://schemas.microsoft.com/office/drawing/2014/main" val="10007"/>
                  </a:ext>
                </a:extLst>
              </a:tr>
              <a:tr h="664289">
                <a:tc vMerge="1">
                  <a:txBody>
                    <a:bodyPr/>
                    <a:lstStyle/>
                    <a:p>
                      <a:endParaRPr lang="es-ES"/>
                    </a:p>
                  </a:txBody>
                  <a:tcPr/>
                </a:tc>
                <a:tc vMerge="1">
                  <a:txBody>
                    <a:bodyPr/>
                    <a:lstStyle/>
                    <a:p>
                      <a:endParaRPr lang="es-ES"/>
                    </a:p>
                  </a:txBody>
                  <a:tcPr/>
                </a:tc>
                <a:tc>
                  <a:txBody>
                    <a:bodyPr/>
                    <a:lstStyle/>
                    <a:p>
                      <a:pPr>
                        <a:lnSpc>
                          <a:spcPct val="107000"/>
                        </a:lnSpc>
                        <a:spcAft>
                          <a:spcPts val="0"/>
                        </a:spcAft>
                      </a:pPr>
                      <a:r>
                        <a:rPr lang="es-ES" sz="1800" dirty="0">
                          <a:effectLst/>
                        </a:rPr>
                        <a:t>Cartera Total/Asociados Activos</a:t>
                      </a:r>
                      <a:endParaRPr lang="es-ES" sz="2400" dirty="0">
                        <a:effectLst/>
                        <a:latin typeface="Calibri"/>
                        <a:ea typeface="Calibri"/>
                        <a:cs typeface="Times New Roman"/>
                      </a:endParaRPr>
                    </a:p>
                  </a:txBody>
                  <a:tcPr marL="44450" marR="4445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02004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a:hlinkClick r:id="rId2" action="ppaction://hlinksldjump"/>
          </p:cNvPr>
          <p:cNvSpPr>
            <a:spLocks noChangeArrowheads="1"/>
          </p:cNvSpPr>
          <p:nvPr/>
        </p:nvSpPr>
        <p:spPr bwMode="gray">
          <a:xfrm>
            <a:off x="457200" y="1288830"/>
            <a:ext cx="4244677" cy="420988"/>
          </a:xfrm>
          <a:prstGeom prst="roundRect">
            <a:avLst>
              <a:gd name="adj" fmla="val 16667"/>
            </a:avLst>
          </a:prstGeom>
          <a:solidFill>
            <a:schemeClr val="bg1">
              <a:lumMod val="95000"/>
            </a:schemeClr>
          </a:soli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1600" b="1" dirty="0">
                <a:effectLst>
                  <a:outerShdw blurRad="38100" dist="38100" dir="2700000" algn="tl">
                    <a:srgbClr val="000000"/>
                  </a:outerShdw>
                </a:effectLst>
                <a:latin typeface="Arial" panose="020B0604020202020204" pitchFamily="34" charset="0"/>
                <a:cs typeface="Arial" panose="020B0604020202020204" pitchFamily="34" charset="0"/>
              </a:rPr>
              <a:t>1. PLANTEAMIENTO DEL PROBLEMA</a:t>
            </a:r>
          </a:p>
        </p:txBody>
      </p:sp>
      <p:sp>
        <p:nvSpPr>
          <p:cNvPr id="3" name="AutoShape 6">
            <a:hlinkClick r:id="" action="ppaction://noaction"/>
          </p:cNvPr>
          <p:cNvSpPr>
            <a:spLocks noChangeArrowheads="1"/>
          </p:cNvSpPr>
          <p:nvPr/>
        </p:nvSpPr>
        <p:spPr bwMode="gray">
          <a:xfrm>
            <a:off x="750404" y="1916832"/>
            <a:ext cx="4253644" cy="400095"/>
          </a:xfrm>
          <a:prstGeom prst="roundRect">
            <a:avLst>
              <a:gd name="adj" fmla="val 16667"/>
            </a:avLst>
          </a:prstGeom>
          <a:solidFill>
            <a:schemeClr val="tx1">
              <a:lumMod val="50000"/>
              <a:lumOff val="50000"/>
            </a:schemeClr>
          </a:soli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1600" b="1" dirty="0">
                <a:effectLst>
                  <a:outerShdw blurRad="38100" dist="38100" dir="2700000" algn="tl">
                    <a:srgbClr val="000000"/>
                  </a:outerShdw>
                </a:effectLst>
                <a:latin typeface="Arial" panose="020B0604020202020204" pitchFamily="34" charset="0"/>
                <a:cs typeface="Arial" panose="020B0604020202020204" pitchFamily="34" charset="0"/>
              </a:rPr>
              <a:t>2. OBJETIVOS DE LA INVESTIGACIÓN </a:t>
            </a:r>
          </a:p>
        </p:txBody>
      </p:sp>
      <p:sp>
        <p:nvSpPr>
          <p:cNvPr id="4" name="AutoShape 4">
            <a:hlinkClick r:id="" action="ppaction://noaction"/>
          </p:cNvPr>
          <p:cNvSpPr>
            <a:spLocks noChangeArrowheads="1"/>
          </p:cNvSpPr>
          <p:nvPr/>
        </p:nvSpPr>
        <p:spPr bwMode="gray">
          <a:xfrm>
            <a:off x="994975" y="2492896"/>
            <a:ext cx="4225097" cy="385634"/>
          </a:xfrm>
          <a:prstGeom prst="roundRect">
            <a:avLst>
              <a:gd name="adj" fmla="val 16667"/>
            </a:avLst>
          </a:prstGeom>
          <a:solidFill>
            <a:schemeClr val="bg2">
              <a:lumMod val="75000"/>
            </a:schemeClr>
          </a:soli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1600" b="1" dirty="0">
                <a:effectLst>
                  <a:outerShdw blurRad="38100" dist="38100" dir="2700000" algn="tl">
                    <a:srgbClr val="000000"/>
                  </a:outerShdw>
                </a:effectLst>
                <a:latin typeface="Arial" panose="020B0604020202020204" pitchFamily="34" charset="0"/>
                <a:cs typeface="Arial" panose="020B0604020202020204" pitchFamily="34" charset="0"/>
              </a:rPr>
              <a:t>3. JUSTIFICACIÓN</a:t>
            </a:r>
          </a:p>
        </p:txBody>
      </p:sp>
      <p:sp>
        <p:nvSpPr>
          <p:cNvPr id="5" name="AutoShape 7">
            <a:hlinkClick r:id="" action="ppaction://noaction"/>
          </p:cNvPr>
          <p:cNvSpPr>
            <a:spLocks noChangeArrowheads="1"/>
          </p:cNvSpPr>
          <p:nvPr/>
        </p:nvSpPr>
        <p:spPr bwMode="gray">
          <a:xfrm>
            <a:off x="2753008" y="5877272"/>
            <a:ext cx="4843328" cy="404290"/>
          </a:xfrm>
          <a:prstGeom prst="roundRect">
            <a:avLst>
              <a:gd name="adj" fmla="val 16667"/>
            </a:avLst>
          </a:prstGeom>
          <a:solidFill>
            <a:srgbClr val="FFFF00"/>
          </a:soli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1600" b="1" dirty="0">
                <a:effectLst>
                  <a:outerShdw blurRad="38100" dist="38100" dir="2700000" algn="tl">
                    <a:srgbClr val="000000"/>
                  </a:outerShdw>
                </a:effectLst>
                <a:latin typeface="Arial" panose="020B0604020202020204" pitchFamily="34" charset="0"/>
                <a:cs typeface="Arial" panose="020B0604020202020204" pitchFamily="34" charset="0"/>
              </a:rPr>
              <a:t>9. CONCLUSIONES Y  RECOMENDACIONES</a:t>
            </a:r>
          </a:p>
        </p:txBody>
      </p:sp>
      <p:sp>
        <p:nvSpPr>
          <p:cNvPr id="6" name="AutoShape 6">
            <a:hlinkClick r:id="" action="ppaction://noaction"/>
          </p:cNvPr>
          <p:cNvSpPr>
            <a:spLocks noChangeArrowheads="1"/>
          </p:cNvSpPr>
          <p:nvPr/>
        </p:nvSpPr>
        <p:spPr bwMode="gray">
          <a:xfrm>
            <a:off x="1326468" y="3069859"/>
            <a:ext cx="4253644" cy="400095"/>
          </a:xfrm>
          <a:prstGeom prst="roundRect">
            <a:avLst>
              <a:gd name="adj" fmla="val 16667"/>
            </a:avLst>
          </a:prstGeom>
          <a:solidFill>
            <a:schemeClr val="tx2">
              <a:lumMod val="60000"/>
              <a:lumOff val="40000"/>
            </a:schemeClr>
          </a:soli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1600" b="1" dirty="0">
                <a:effectLst>
                  <a:outerShdw blurRad="38100" dist="38100" dir="2700000" algn="tl">
                    <a:srgbClr val="000000"/>
                  </a:outerShdw>
                </a:effectLst>
                <a:latin typeface="Arial" panose="020B0604020202020204" pitchFamily="34" charset="0"/>
                <a:cs typeface="Arial" panose="020B0604020202020204" pitchFamily="34" charset="0"/>
              </a:rPr>
              <a:t>4. MARCO TEÓRICO</a:t>
            </a:r>
          </a:p>
        </p:txBody>
      </p:sp>
      <p:sp>
        <p:nvSpPr>
          <p:cNvPr id="7" name="AutoShape 4">
            <a:hlinkClick r:id="" action="ppaction://noaction"/>
          </p:cNvPr>
          <p:cNvSpPr>
            <a:spLocks noChangeArrowheads="1"/>
          </p:cNvSpPr>
          <p:nvPr/>
        </p:nvSpPr>
        <p:spPr bwMode="gray">
          <a:xfrm>
            <a:off x="1571039" y="3629344"/>
            <a:ext cx="4225097" cy="385634"/>
          </a:xfrm>
          <a:prstGeom prst="roundRect">
            <a:avLst>
              <a:gd name="adj" fmla="val 16667"/>
            </a:avLst>
          </a:prstGeom>
          <a:solidFill>
            <a:schemeClr val="accent1">
              <a:lumMod val="60000"/>
              <a:lumOff val="40000"/>
            </a:schemeClr>
          </a:soli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1600" b="1" dirty="0">
                <a:effectLst>
                  <a:outerShdw blurRad="38100" dist="38100" dir="2700000" algn="tl">
                    <a:srgbClr val="000000"/>
                  </a:outerShdw>
                </a:effectLst>
                <a:latin typeface="Arial" panose="020B0604020202020204" pitchFamily="34" charset="0"/>
                <a:cs typeface="Arial" panose="020B0604020202020204" pitchFamily="34" charset="0"/>
              </a:rPr>
              <a:t>5. MARCO REFERENCIAL</a:t>
            </a:r>
          </a:p>
        </p:txBody>
      </p:sp>
      <p:sp>
        <p:nvSpPr>
          <p:cNvPr id="8" name="AutoShape 6">
            <a:hlinkClick r:id="" action="ppaction://noaction"/>
          </p:cNvPr>
          <p:cNvSpPr>
            <a:spLocks noChangeArrowheads="1"/>
          </p:cNvSpPr>
          <p:nvPr/>
        </p:nvSpPr>
        <p:spPr bwMode="gray">
          <a:xfrm>
            <a:off x="1902532" y="4176486"/>
            <a:ext cx="4253644" cy="400095"/>
          </a:xfrm>
          <a:prstGeom prst="roundRect">
            <a:avLst>
              <a:gd name="adj" fmla="val 16667"/>
            </a:avLst>
          </a:prstGeom>
          <a:solidFill>
            <a:schemeClr val="accent2">
              <a:lumMod val="75000"/>
            </a:schemeClr>
          </a:soli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1600" b="1" dirty="0">
                <a:effectLst>
                  <a:outerShdw blurRad="38100" dist="38100" dir="2700000" algn="tl">
                    <a:srgbClr val="000000"/>
                  </a:outerShdw>
                </a:effectLst>
                <a:latin typeface="Arial" panose="020B0604020202020204" pitchFamily="34" charset="0"/>
                <a:cs typeface="Arial" panose="020B0604020202020204" pitchFamily="34" charset="0"/>
              </a:rPr>
              <a:t>6. MARCO CONTEXTUAL O SITUACIONAL</a:t>
            </a:r>
          </a:p>
        </p:txBody>
      </p:sp>
      <p:sp>
        <p:nvSpPr>
          <p:cNvPr id="9" name="AutoShape 4">
            <a:hlinkClick r:id="" action="ppaction://noaction"/>
          </p:cNvPr>
          <p:cNvSpPr>
            <a:spLocks noChangeArrowheads="1"/>
          </p:cNvSpPr>
          <p:nvPr/>
        </p:nvSpPr>
        <p:spPr bwMode="gray">
          <a:xfrm>
            <a:off x="2219111" y="4723628"/>
            <a:ext cx="4225097" cy="385634"/>
          </a:xfrm>
          <a:prstGeom prst="roundRect">
            <a:avLst>
              <a:gd name="adj" fmla="val 16667"/>
            </a:avLst>
          </a:prstGeom>
          <a:solidFill>
            <a:schemeClr val="accent3">
              <a:lumMod val="50000"/>
            </a:schemeClr>
          </a:soli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1600" b="1" dirty="0">
                <a:effectLst>
                  <a:outerShdw blurRad="38100" dist="38100" dir="2700000" algn="tl">
                    <a:srgbClr val="000000"/>
                  </a:outerShdw>
                </a:effectLst>
                <a:latin typeface="Arial" panose="020B0604020202020204" pitchFamily="34" charset="0"/>
                <a:cs typeface="Arial" panose="020B0604020202020204" pitchFamily="34" charset="0"/>
              </a:rPr>
              <a:t>7. MARCO METODOLÓGICO</a:t>
            </a:r>
          </a:p>
        </p:txBody>
      </p:sp>
      <p:sp>
        <p:nvSpPr>
          <p:cNvPr id="10" name="AutoShape 6">
            <a:hlinkClick r:id="" action="ppaction://noaction"/>
          </p:cNvPr>
          <p:cNvSpPr>
            <a:spLocks noChangeArrowheads="1"/>
          </p:cNvSpPr>
          <p:nvPr/>
        </p:nvSpPr>
        <p:spPr bwMode="gray">
          <a:xfrm>
            <a:off x="2478596" y="5285231"/>
            <a:ext cx="4253644" cy="400095"/>
          </a:xfrm>
          <a:prstGeom prst="roundRect">
            <a:avLst>
              <a:gd name="adj" fmla="val 16667"/>
            </a:avLst>
          </a:prstGeom>
          <a:solidFill>
            <a:schemeClr val="accent4">
              <a:lumMod val="50000"/>
            </a:schemeClr>
          </a:soli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1600" b="1" dirty="0">
                <a:effectLst>
                  <a:outerShdw blurRad="38100" dist="38100" dir="2700000" algn="tl">
                    <a:srgbClr val="000000"/>
                  </a:outerShdw>
                </a:effectLst>
                <a:latin typeface="Arial" panose="020B0604020202020204" pitchFamily="34" charset="0"/>
                <a:cs typeface="Arial" panose="020B0604020202020204" pitchFamily="34" charset="0"/>
              </a:rPr>
              <a:t>8. RESULTADOS</a:t>
            </a:r>
          </a:p>
        </p:txBody>
      </p:sp>
      <p:sp>
        <p:nvSpPr>
          <p:cNvPr id="11" name="1 Título"/>
          <p:cNvSpPr txBox="1">
            <a:spLocks/>
          </p:cNvSpPr>
          <p:nvPr/>
        </p:nvSpPr>
        <p:spPr>
          <a:xfrm>
            <a:off x="2219111" y="0"/>
            <a:ext cx="7200292" cy="82382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VE" sz="2800" b="1" dirty="0">
                <a:solidFill>
                  <a:schemeClr val="tx2"/>
                </a:solidFill>
                <a:latin typeface="Arial" panose="020B0604020202020204" pitchFamily="34" charset="0"/>
                <a:cs typeface="Arial" panose="020B0604020202020204" pitchFamily="34" charset="0"/>
              </a:rPr>
              <a:t>CONTENIDO GENERAL</a:t>
            </a:r>
          </a:p>
        </p:txBody>
      </p:sp>
    </p:spTree>
    <p:extLst>
      <p:ext uri="{BB962C8B-B14F-4D97-AF65-F5344CB8AC3E}">
        <p14:creationId xmlns:p14="http://schemas.microsoft.com/office/powerpoint/2010/main" val="207285917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224319" y="77887"/>
            <a:ext cx="2411760" cy="692696"/>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VE" sz="3200" b="1" dirty="0">
                <a:solidFill>
                  <a:schemeClr val="tx2"/>
                </a:solidFill>
                <a:latin typeface="Arial" panose="020B0604020202020204" pitchFamily="34" charset="0"/>
                <a:cs typeface="Arial" panose="020B0604020202020204" pitchFamily="34" charset="0"/>
              </a:rPr>
              <a:t>RESULTADOS</a:t>
            </a:r>
          </a:p>
        </p:txBody>
      </p:sp>
      <p:graphicFrame>
        <p:nvGraphicFramePr>
          <p:cNvPr id="6" name="5 Tabla"/>
          <p:cNvGraphicFramePr>
            <a:graphicFrameLocks noGrp="1"/>
          </p:cNvGraphicFramePr>
          <p:nvPr>
            <p:extLst>
              <p:ext uri="{D42A27DB-BD31-4B8C-83A1-F6EECF244321}">
                <p14:modId xmlns:p14="http://schemas.microsoft.com/office/powerpoint/2010/main" val="2967980458"/>
              </p:ext>
            </p:extLst>
          </p:nvPr>
        </p:nvGraphicFramePr>
        <p:xfrm>
          <a:off x="107504" y="764704"/>
          <a:ext cx="8663556" cy="5662940"/>
        </p:xfrm>
        <a:graphic>
          <a:graphicData uri="http://schemas.openxmlformats.org/drawingml/2006/table">
            <a:tbl>
              <a:tblPr firstRow="1" firstCol="1" bandRow="1">
                <a:tableStyleId>{5940675A-B579-460E-94D1-54222C63F5DA}</a:tableStyleId>
              </a:tblPr>
              <a:tblGrid>
                <a:gridCol w="2376264">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3983036">
                  <a:extLst>
                    <a:ext uri="{9D8B030D-6E8A-4147-A177-3AD203B41FA5}">
                      <a16:colId xmlns:a16="http://schemas.microsoft.com/office/drawing/2014/main" val="20002"/>
                    </a:ext>
                  </a:extLst>
                </a:gridCol>
              </a:tblGrid>
              <a:tr h="184898">
                <a:tc>
                  <a:txBody>
                    <a:bodyPr/>
                    <a:lstStyle/>
                    <a:p>
                      <a:pPr algn="ctr">
                        <a:lnSpc>
                          <a:spcPct val="107000"/>
                        </a:lnSpc>
                        <a:spcAft>
                          <a:spcPts val="0"/>
                        </a:spcAft>
                      </a:pPr>
                      <a:r>
                        <a:rPr lang="es-ES" sz="1800" b="1" dirty="0">
                          <a:effectLst/>
                        </a:rPr>
                        <a:t>Componente</a:t>
                      </a:r>
                      <a:endParaRPr lang="es-ES" sz="2000" b="1" dirty="0">
                        <a:effectLst/>
                        <a:latin typeface="Calibri"/>
                        <a:ea typeface="Calibri"/>
                        <a:cs typeface="Times New Roman"/>
                      </a:endParaRPr>
                    </a:p>
                  </a:txBody>
                  <a:tcPr marL="23225" marR="23225" marT="0" marB="0"/>
                </a:tc>
                <a:tc>
                  <a:txBody>
                    <a:bodyPr/>
                    <a:lstStyle/>
                    <a:p>
                      <a:pPr algn="ctr">
                        <a:lnSpc>
                          <a:spcPct val="107000"/>
                        </a:lnSpc>
                        <a:spcAft>
                          <a:spcPts val="0"/>
                        </a:spcAft>
                      </a:pPr>
                      <a:r>
                        <a:rPr lang="es-ES" sz="1800" b="1" dirty="0">
                          <a:effectLst/>
                        </a:rPr>
                        <a:t>Grupo</a:t>
                      </a:r>
                      <a:endParaRPr lang="es-ES" sz="2000" b="1" dirty="0">
                        <a:effectLst/>
                        <a:latin typeface="Calibri"/>
                        <a:ea typeface="Calibri"/>
                        <a:cs typeface="Times New Roman"/>
                      </a:endParaRPr>
                    </a:p>
                  </a:txBody>
                  <a:tcPr marL="23225" marR="23225" marT="0" marB="0"/>
                </a:tc>
                <a:tc>
                  <a:txBody>
                    <a:bodyPr/>
                    <a:lstStyle/>
                    <a:p>
                      <a:pPr algn="ctr">
                        <a:lnSpc>
                          <a:spcPct val="107000"/>
                        </a:lnSpc>
                        <a:spcAft>
                          <a:spcPts val="0"/>
                        </a:spcAft>
                      </a:pPr>
                      <a:r>
                        <a:rPr lang="es-ES" sz="1800" b="1" dirty="0">
                          <a:effectLst/>
                        </a:rPr>
                        <a:t>Indicador</a:t>
                      </a:r>
                      <a:endParaRPr lang="es-ES" sz="2000" b="1" dirty="0">
                        <a:effectLst/>
                        <a:latin typeface="Calibri"/>
                        <a:ea typeface="Calibri"/>
                        <a:cs typeface="Times New Roman"/>
                      </a:endParaRPr>
                    </a:p>
                  </a:txBody>
                  <a:tcPr marL="23225" marR="23225" marT="0" marB="0"/>
                </a:tc>
                <a:extLst>
                  <a:ext uri="{0D108BD9-81ED-4DB2-BD59-A6C34878D82A}">
                    <a16:rowId xmlns:a16="http://schemas.microsoft.com/office/drawing/2014/main" val="10000"/>
                  </a:ext>
                </a:extLst>
              </a:tr>
              <a:tr h="316544">
                <a:tc rowSpan="19">
                  <a:txBody>
                    <a:bodyPr/>
                    <a:lstStyle/>
                    <a:p>
                      <a:pPr indent="449580" algn="ctr">
                        <a:lnSpc>
                          <a:spcPct val="107000"/>
                        </a:lnSpc>
                        <a:spcAft>
                          <a:spcPts val="0"/>
                        </a:spcAft>
                      </a:pPr>
                      <a:r>
                        <a:rPr lang="es-EC" sz="11500" b="1" dirty="0">
                          <a:effectLst/>
                        </a:rPr>
                        <a:t>2</a:t>
                      </a:r>
                      <a:endParaRPr lang="es-ES" sz="13800" b="1" dirty="0">
                        <a:effectLst/>
                        <a:latin typeface="Calibri"/>
                        <a:ea typeface="Calibri"/>
                        <a:cs typeface="Times New Roman"/>
                      </a:endParaRPr>
                    </a:p>
                  </a:txBody>
                  <a:tcPr marL="23225" marR="23225" marT="0" marB="0" anchor="ctr"/>
                </a:tc>
                <a:tc rowSpan="7">
                  <a:txBody>
                    <a:bodyPr/>
                    <a:lstStyle/>
                    <a:p>
                      <a:pPr algn="ctr">
                        <a:lnSpc>
                          <a:spcPct val="107000"/>
                        </a:lnSpc>
                        <a:spcAft>
                          <a:spcPts val="0"/>
                        </a:spcAft>
                      </a:pPr>
                      <a:r>
                        <a:rPr lang="es-EC" sz="1050" dirty="0">
                          <a:effectLst/>
                        </a:rPr>
                        <a:t>Eficiencia microeconómica en porcentajes</a:t>
                      </a:r>
                      <a:endParaRPr lang="es-ES" sz="1100" dirty="0">
                        <a:effectLst/>
                        <a:latin typeface="Calibri"/>
                        <a:ea typeface="Calibri"/>
                        <a:cs typeface="Times New Roman"/>
                      </a:endParaRPr>
                    </a:p>
                  </a:txBody>
                  <a:tcPr marL="23225" marR="23225" marT="0" marB="0" anchor="ctr"/>
                </a:tc>
                <a:tc>
                  <a:txBody>
                    <a:bodyPr/>
                    <a:lstStyle/>
                    <a:p>
                      <a:pPr algn="just">
                        <a:lnSpc>
                          <a:spcPct val="107000"/>
                        </a:lnSpc>
                        <a:spcAft>
                          <a:spcPts val="0"/>
                        </a:spcAft>
                      </a:pPr>
                      <a:r>
                        <a:rPr lang="es-EC" sz="1050" dirty="0">
                          <a:effectLst/>
                        </a:rPr>
                        <a:t>Gastos de operación estimados / total activo promedio </a:t>
                      </a:r>
                      <a:endParaRPr lang="es-ES" sz="1100" dirty="0">
                        <a:effectLst/>
                        <a:latin typeface="Calibri"/>
                        <a:ea typeface="Calibri"/>
                        <a:cs typeface="Times New Roman"/>
                      </a:endParaRPr>
                    </a:p>
                  </a:txBody>
                  <a:tcPr marL="23225" marR="23225" marT="0" marB="0" anchor="ctr"/>
                </a:tc>
                <a:extLst>
                  <a:ext uri="{0D108BD9-81ED-4DB2-BD59-A6C34878D82A}">
                    <a16:rowId xmlns:a16="http://schemas.microsoft.com/office/drawing/2014/main" val="10001"/>
                  </a:ext>
                </a:extLst>
              </a:tr>
              <a:tr h="316544">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es-EC" sz="1050">
                          <a:effectLst/>
                        </a:rPr>
                        <a:t>Gastos de operación / margen financiero</a:t>
                      </a:r>
                      <a:endParaRPr lang="es-ES" sz="1100">
                        <a:effectLst/>
                        <a:latin typeface="Calibri"/>
                        <a:ea typeface="Calibri"/>
                        <a:cs typeface="Times New Roman"/>
                      </a:endParaRPr>
                    </a:p>
                  </a:txBody>
                  <a:tcPr marL="23225" marR="23225" marT="0" marB="0" anchor="ctr"/>
                </a:tc>
                <a:extLst>
                  <a:ext uri="{0D108BD9-81ED-4DB2-BD59-A6C34878D82A}">
                    <a16:rowId xmlns:a16="http://schemas.microsoft.com/office/drawing/2014/main" val="10002"/>
                  </a:ext>
                </a:extLst>
              </a:tr>
              <a:tr h="316544">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es-EC" sz="1050">
                          <a:effectLst/>
                        </a:rPr>
                        <a:t>Gastos de personal estimados / activo promedio </a:t>
                      </a:r>
                      <a:endParaRPr lang="es-ES" sz="1100">
                        <a:effectLst/>
                        <a:latin typeface="Calibri"/>
                        <a:ea typeface="Calibri"/>
                        <a:cs typeface="Times New Roman"/>
                      </a:endParaRPr>
                    </a:p>
                  </a:txBody>
                  <a:tcPr marL="23225" marR="23225" marT="0" marB="0" anchor="ctr"/>
                </a:tc>
                <a:extLst>
                  <a:ext uri="{0D108BD9-81ED-4DB2-BD59-A6C34878D82A}">
                    <a16:rowId xmlns:a16="http://schemas.microsoft.com/office/drawing/2014/main" val="10003"/>
                  </a:ext>
                </a:extLst>
              </a:tr>
              <a:tr h="184898">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es-EC" sz="1050" dirty="0">
                          <a:effectLst/>
                        </a:rPr>
                        <a:t>Eficiencia económica</a:t>
                      </a:r>
                      <a:r>
                        <a:rPr lang="es-EC" sz="1050" baseline="0" dirty="0">
                          <a:effectLst/>
                        </a:rPr>
                        <a:t> = Gasto Total/ Ingreso Total</a:t>
                      </a:r>
                      <a:endParaRPr lang="es-ES" sz="1100" dirty="0">
                        <a:effectLst/>
                        <a:latin typeface="Calibri"/>
                        <a:ea typeface="Calibri"/>
                        <a:cs typeface="Times New Roman"/>
                      </a:endParaRPr>
                    </a:p>
                  </a:txBody>
                  <a:tcPr marL="23225" marR="23225" marT="0" marB="0" anchor="ctr"/>
                </a:tc>
                <a:extLst>
                  <a:ext uri="{0D108BD9-81ED-4DB2-BD59-A6C34878D82A}">
                    <a16:rowId xmlns:a16="http://schemas.microsoft.com/office/drawing/2014/main" val="10004"/>
                  </a:ext>
                </a:extLst>
              </a:tr>
              <a:tr h="158272">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es-EC" sz="1050" dirty="0">
                          <a:effectLst/>
                        </a:rPr>
                        <a:t>Eficiencia administrativa= Gasto Operativo/ Ingreso</a:t>
                      </a:r>
                      <a:r>
                        <a:rPr lang="es-EC" sz="1050" baseline="0" dirty="0">
                          <a:effectLst/>
                        </a:rPr>
                        <a:t> Total</a:t>
                      </a:r>
                      <a:endParaRPr lang="es-ES" sz="1100" dirty="0">
                        <a:effectLst/>
                        <a:latin typeface="Calibri"/>
                        <a:ea typeface="Calibri"/>
                        <a:cs typeface="Times New Roman"/>
                      </a:endParaRPr>
                    </a:p>
                  </a:txBody>
                  <a:tcPr marL="23225" marR="23225" marT="0" marB="0" anchor="ctr"/>
                </a:tc>
                <a:extLst>
                  <a:ext uri="{0D108BD9-81ED-4DB2-BD59-A6C34878D82A}">
                    <a16:rowId xmlns:a16="http://schemas.microsoft.com/office/drawing/2014/main" val="10005"/>
                  </a:ext>
                </a:extLst>
              </a:tr>
              <a:tr h="158272">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es-EC" sz="1050" dirty="0">
                          <a:effectLst/>
                        </a:rPr>
                        <a:t>Formación del recurso humano = Gasto Capacitación/</a:t>
                      </a:r>
                      <a:r>
                        <a:rPr lang="es-EC" sz="1050" baseline="0" dirty="0">
                          <a:effectLst/>
                        </a:rPr>
                        <a:t> Ingreso Total</a:t>
                      </a:r>
                      <a:endParaRPr lang="es-ES" sz="1100" dirty="0">
                        <a:effectLst/>
                        <a:latin typeface="Calibri"/>
                        <a:ea typeface="Calibri"/>
                        <a:cs typeface="Times New Roman"/>
                      </a:endParaRPr>
                    </a:p>
                  </a:txBody>
                  <a:tcPr marL="23225" marR="23225" marT="0" marB="0" anchor="ctr"/>
                </a:tc>
                <a:extLst>
                  <a:ext uri="{0D108BD9-81ED-4DB2-BD59-A6C34878D82A}">
                    <a16:rowId xmlns:a16="http://schemas.microsoft.com/office/drawing/2014/main" val="10006"/>
                  </a:ext>
                </a:extLst>
              </a:tr>
              <a:tr h="316544">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es-EC" sz="1050">
                          <a:effectLst/>
                        </a:rPr>
                        <a:t>Gastos operativos / Promedio de activos</a:t>
                      </a:r>
                      <a:endParaRPr lang="es-ES" sz="1100">
                        <a:effectLst/>
                        <a:latin typeface="Calibri"/>
                        <a:ea typeface="Calibri"/>
                        <a:cs typeface="Times New Roman"/>
                      </a:endParaRPr>
                    </a:p>
                  </a:txBody>
                  <a:tcPr marL="23225" marR="23225" marT="0" marB="0" anchor="ctr"/>
                </a:tc>
                <a:extLst>
                  <a:ext uri="{0D108BD9-81ED-4DB2-BD59-A6C34878D82A}">
                    <a16:rowId xmlns:a16="http://schemas.microsoft.com/office/drawing/2014/main" val="10007"/>
                  </a:ext>
                </a:extLst>
              </a:tr>
              <a:tr h="316544">
                <a:tc vMerge="1">
                  <a:txBody>
                    <a:bodyPr/>
                    <a:lstStyle/>
                    <a:p>
                      <a:endParaRPr lang="es-ES"/>
                    </a:p>
                  </a:txBody>
                  <a:tcPr/>
                </a:tc>
                <a:tc rowSpan="12">
                  <a:txBody>
                    <a:bodyPr/>
                    <a:lstStyle/>
                    <a:p>
                      <a:pPr algn="ctr">
                        <a:lnSpc>
                          <a:spcPct val="107000"/>
                        </a:lnSpc>
                        <a:spcAft>
                          <a:spcPts val="0"/>
                        </a:spcAft>
                      </a:pPr>
                      <a:r>
                        <a:rPr lang="es-EC" sz="1050" dirty="0">
                          <a:effectLst/>
                        </a:rPr>
                        <a:t>Rendimiento de cartera</a:t>
                      </a:r>
                      <a:endParaRPr lang="es-ES" sz="1100" dirty="0">
                        <a:effectLst/>
                        <a:latin typeface="Calibri"/>
                        <a:ea typeface="Calibri"/>
                        <a:cs typeface="Times New Roman"/>
                      </a:endParaRPr>
                    </a:p>
                  </a:txBody>
                  <a:tcPr marL="23225" marR="23225" marT="0" marB="0" anchor="ctr"/>
                </a:tc>
                <a:tc>
                  <a:txBody>
                    <a:bodyPr/>
                    <a:lstStyle/>
                    <a:p>
                      <a:pPr algn="just">
                        <a:lnSpc>
                          <a:spcPct val="107000"/>
                        </a:lnSpc>
                        <a:spcAft>
                          <a:spcPts val="0"/>
                        </a:spcAft>
                      </a:pPr>
                      <a:r>
                        <a:rPr lang="es-EC" sz="1050" dirty="0">
                          <a:effectLst/>
                        </a:rPr>
                        <a:t>Rendimiento de la cartera de créditos comercial prioritario por vencer</a:t>
                      </a:r>
                      <a:endParaRPr lang="es-ES" sz="1100" dirty="0">
                        <a:effectLst/>
                        <a:latin typeface="Calibri"/>
                        <a:ea typeface="Calibri"/>
                        <a:cs typeface="Times New Roman"/>
                      </a:endParaRPr>
                    </a:p>
                  </a:txBody>
                  <a:tcPr marL="23225" marR="23225" marT="0" marB="0" anchor="ctr"/>
                </a:tc>
                <a:extLst>
                  <a:ext uri="{0D108BD9-81ED-4DB2-BD59-A6C34878D82A}">
                    <a16:rowId xmlns:a16="http://schemas.microsoft.com/office/drawing/2014/main" val="10008"/>
                  </a:ext>
                </a:extLst>
              </a:tr>
              <a:tr h="316544">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es-EC" sz="1050" dirty="0">
                          <a:effectLst/>
                        </a:rPr>
                        <a:t>Rendimiento de la cartera de créditos de consumo prioritario por vencer</a:t>
                      </a:r>
                      <a:endParaRPr lang="es-ES" sz="1100" dirty="0">
                        <a:effectLst/>
                        <a:latin typeface="Calibri"/>
                        <a:ea typeface="Calibri"/>
                        <a:cs typeface="Times New Roman"/>
                      </a:endParaRPr>
                    </a:p>
                  </a:txBody>
                  <a:tcPr marL="23225" marR="23225" marT="0" marB="0" anchor="ctr"/>
                </a:tc>
                <a:extLst>
                  <a:ext uri="{0D108BD9-81ED-4DB2-BD59-A6C34878D82A}">
                    <a16:rowId xmlns:a16="http://schemas.microsoft.com/office/drawing/2014/main" val="10009"/>
                  </a:ext>
                </a:extLst>
              </a:tr>
              <a:tr h="316544">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es-EC" sz="1050" dirty="0">
                          <a:effectLst/>
                        </a:rPr>
                        <a:t>Rendimiento de la cartera de crédito inmobiliario por vencer</a:t>
                      </a:r>
                      <a:endParaRPr lang="es-ES" sz="1100" dirty="0">
                        <a:effectLst/>
                        <a:latin typeface="Calibri"/>
                        <a:ea typeface="Calibri"/>
                        <a:cs typeface="Times New Roman"/>
                      </a:endParaRPr>
                    </a:p>
                  </a:txBody>
                  <a:tcPr marL="23225" marR="23225" marT="0" marB="0" anchor="ctr"/>
                </a:tc>
                <a:extLst>
                  <a:ext uri="{0D108BD9-81ED-4DB2-BD59-A6C34878D82A}">
                    <a16:rowId xmlns:a16="http://schemas.microsoft.com/office/drawing/2014/main" val="10010"/>
                  </a:ext>
                </a:extLst>
              </a:tr>
              <a:tr h="316544">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es-EC" sz="1050" dirty="0">
                          <a:effectLst/>
                        </a:rPr>
                        <a:t>Rendimiento de la cartera de microcrédito por vencer</a:t>
                      </a:r>
                      <a:endParaRPr lang="es-ES" sz="1100" dirty="0">
                        <a:effectLst/>
                        <a:latin typeface="Calibri"/>
                        <a:ea typeface="Calibri"/>
                        <a:cs typeface="Times New Roman"/>
                      </a:endParaRPr>
                    </a:p>
                  </a:txBody>
                  <a:tcPr marL="23225" marR="23225" marT="0" marB="0" anchor="ctr"/>
                </a:tc>
                <a:extLst>
                  <a:ext uri="{0D108BD9-81ED-4DB2-BD59-A6C34878D82A}">
                    <a16:rowId xmlns:a16="http://schemas.microsoft.com/office/drawing/2014/main" val="10011"/>
                  </a:ext>
                </a:extLst>
              </a:tr>
              <a:tr h="316544">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es-EC" sz="1050" dirty="0">
                          <a:effectLst/>
                        </a:rPr>
                        <a:t>Rendimiento de la cartera crédito productivo por vencer</a:t>
                      </a:r>
                      <a:endParaRPr lang="es-ES" sz="1100" dirty="0">
                        <a:effectLst/>
                        <a:latin typeface="Calibri"/>
                        <a:ea typeface="Calibri"/>
                        <a:cs typeface="Times New Roman"/>
                      </a:endParaRPr>
                    </a:p>
                  </a:txBody>
                  <a:tcPr marL="23225" marR="23225" marT="0" marB="0" anchor="ctr"/>
                </a:tc>
                <a:extLst>
                  <a:ext uri="{0D108BD9-81ED-4DB2-BD59-A6C34878D82A}">
                    <a16:rowId xmlns:a16="http://schemas.microsoft.com/office/drawing/2014/main" val="10012"/>
                  </a:ext>
                </a:extLst>
              </a:tr>
              <a:tr h="316544">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es-EC" sz="1050" dirty="0">
                          <a:effectLst/>
                        </a:rPr>
                        <a:t>Rendimiento de la cartera de crédito comercial ordinario por vencer</a:t>
                      </a:r>
                      <a:endParaRPr lang="es-ES" sz="1100" dirty="0">
                        <a:effectLst/>
                        <a:latin typeface="Calibri"/>
                        <a:ea typeface="Calibri"/>
                        <a:cs typeface="Times New Roman"/>
                      </a:endParaRPr>
                    </a:p>
                  </a:txBody>
                  <a:tcPr marL="23225" marR="23225" marT="0" marB="0" anchor="ctr"/>
                </a:tc>
                <a:extLst>
                  <a:ext uri="{0D108BD9-81ED-4DB2-BD59-A6C34878D82A}">
                    <a16:rowId xmlns:a16="http://schemas.microsoft.com/office/drawing/2014/main" val="10013"/>
                  </a:ext>
                </a:extLst>
              </a:tr>
              <a:tr h="316544">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es-EC" sz="1050" dirty="0">
                          <a:effectLst/>
                        </a:rPr>
                        <a:t>Rendimiento de la cartera de consumo ordinario por vencer</a:t>
                      </a:r>
                      <a:endParaRPr lang="es-ES" sz="1100" dirty="0">
                        <a:effectLst/>
                        <a:latin typeface="Calibri"/>
                        <a:ea typeface="Calibri"/>
                        <a:cs typeface="Times New Roman"/>
                      </a:endParaRPr>
                    </a:p>
                  </a:txBody>
                  <a:tcPr marL="23225" marR="23225" marT="0" marB="0" anchor="ctr"/>
                </a:tc>
                <a:extLst>
                  <a:ext uri="{0D108BD9-81ED-4DB2-BD59-A6C34878D82A}">
                    <a16:rowId xmlns:a16="http://schemas.microsoft.com/office/drawing/2014/main" val="10014"/>
                  </a:ext>
                </a:extLst>
              </a:tr>
              <a:tr h="316544">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es-EC" sz="1050" dirty="0">
                          <a:effectLst/>
                        </a:rPr>
                        <a:t>Rendimiento de la cartera de vivienda de interés público por vencer</a:t>
                      </a:r>
                      <a:endParaRPr lang="es-ES" sz="1100" dirty="0">
                        <a:effectLst/>
                        <a:latin typeface="Calibri"/>
                        <a:ea typeface="Calibri"/>
                        <a:cs typeface="Times New Roman"/>
                      </a:endParaRPr>
                    </a:p>
                  </a:txBody>
                  <a:tcPr marL="23225" marR="23225" marT="0" marB="0" anchor="ctr"/>
                </a:tc>
                <a:extLst>
                  <a:ext uri="{0D108BD9-81ED-4DB2-BD59-A6C34878D82A}">
                    <a16:rowId xmlns:a16="http://schemas.microsoft.com/office/drawing/2014/main" val="10015"/>
                  </a:ext>
                </a:extLst>
              </a:tr>
              <a:tr h="316544">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es-EC" sz="1050" dirty="0">
                          <a:effectLst/>
                        </a:rPr>
                        <a:t>Rendimiento de la cartera de crédito educativo por vencer</a:t>
                      </a:r>
                      <a:endParaRPr lang="es-ES" sz="1100" dirty="0">
                        <a:effectLst/>
                        <a:latin typeface="Calibri"/>
                        <a:ea typeface="Calibri"/>
                        <a:cs typeface="Times New Roman"/>
                      </a:endParaRPr>
                    </a:p>
                  </a:txBody>
                  <a:tcPr marL="23225" marR="23225" marT="0" marB="0" anchor="ctr"/>
                </a:tc>
                <a:extLst>
                  <a:ext uri="{0D108BD9-81ED-4DB2-BD59-A6C34878D82A}">
                    <a16:rowId xmlns:a16="http://schemas.microsoft.com/office/drawing/2014/main" val="10016"/>
                  </a:ext>
                </a:extLst>
              </a:tr>
              <a:tr h="158272">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es-EC" sz="1050" dirty="0">
                          <a:effectLst/>
                        </a:rPr>
                        <a:t>Carteras de créditos refinanciadas</a:t>
                      </a:r>
                      <a:endParaRPr lang="es-ES" sz="1100" dirty="0">
                        <a:effectLst/>
                        <a:latin typeface="Calibri"/>
                        <a:ea typeface="Calibri"/>
                        <a:cs typeface="Times New Roman"/>
                      </a:endParaRPr>
                    </a:p>
                  </a:txBody>
                  <a:tcPr marL="23225" marR="23225" marT="0" marB="0" anchor="ctr"/>
                </a:tc>
                <a:extLst>
                  <a:ext uri="{0D108BD9-81ED-4DB2-BD59-A6C34878D82A}">
                    <a16:rowId xmlns:a16="http://schemas.microsoft.com/office/drawing/2014/main" val="10017"/>
                  </a:ext>
                </a:extLst>
              </a:tr>
              <a:tr h="158272">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es-EC" sz="1050" dirty="0">
                          <a:effectLst/>
                        </a:rPr>
                        <a:t>Carteras de créditos reestructuradas</a:t>
                      </a:r>
                      <a:endParaRPr lang="es-ES" sz="1100" dirty="0">
                        <a:effectLst/>
                        <a:latin typeface="Calibri"/>
                        <a:ea typeface="Calibri"/>
                        <a:cs typeface="Times New Roman"/>
                      </a:endParaRPr>
                    </a:p>
                  </a:txBody>
                  <a:tcPr marL="23225" marR="23225" marT="0" marB="0" anchor="ctr"/>
                </a:tc>
                <a:extLst>
                  <a:ext uri="{0D108BD9-81ED-4DB2-BD59-A6C34878D82A}">
                    <a16:rowId xmlns:a16="http://schemas.microsoft.com/office/drawing/2014/main" val="10018"/>
                  </a:ext>
                </a:extLst>
              </a:tr>
              <a:tr h="384689">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es-EC" sz="1050" dirty="0">
                          <a:effectLst/>
                        </a:rPr>
                        <a:t>Cartera por vencer total</a:t>
                      </a:r>
                      <a:endParaRPr lang="es-ES" sz="1100" dirty="0">
                        <a:effectLst/>
                        <a:latin typeface="Calibri"/>
                        <a:ea typeface="Calibri"/>
                        <a:cs typeface="Times New Roman"/>
                      </a:endParaRPr>
                    </a:p>
                  </a:txBody>
                  <a:tcPr marL="23225" marR="23225" marT="0" marB="0" anchor="ct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2423772597"/>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567514177"/>
              </p:ext>
            </p:extLst>
          </p:nvPr>
        </p:nvGraphicFramePr>
        <p:xfrm>
          <a:off x="467544" y="605069"/>
          <a:ext cx="8424936" cy="6070540"/>
        </p:xfrm>
        <a:graphic>
          <a:graphicData uri="http://schemas.openxmlformats.org/drawingml/2006/table">
            <a:tbl>
              <a:tblPr firstRow="1" firstCol="1" bandRow="1">
                <a:tableStyleId>{5940675A-B579-460E-94D1-54222C63F5DA}</a:tableStyleId>
              </a:tblPr>
              <a:tblGrid>
                <a:gridCol w="1291293">
                  <a:extLst>
                    <a:ext uri="{9D8B030D-6E8A-4147-A177-3AD203B41FA5}">
                      <a16:colId xmlns:a16="http://schemas.microsoft.com/office/drawing/2014/main" val="20000"/>
                    </a:ext>
                  </a:extLst>
                </a:gridCol>
                <a:gridCol w="2132739">
                  <a:extLst>
                    <a:ext uri="{9D8B030D-6E8A-4147-A177-3AD203B41FA5}">
                      <a16:colId xmlns:a16="http://schemas.microsoft.com/office/drawing/2014/main" val="20001"/>
                    </a:ext>
                  </a:extLst>
                </a:gridCol>
                <a:gridCol w="5000904">
                  <a:extLst>
                    <a:ext uri="{9D8B030D-6E8A-4147-A177-3AD203B41FA5}">
                      <a16:colId xmlns:a16="http://schemas.microsoft.com/office/drawing/2014/main" val="20002"/>
                    </a:ext>
                  </a:extLst>
                </a:gridCol>
              </a:tblGrid>
              <a:tr h="218777">
                <a:tc>
                  <a:txBody>
                    <a:bodyPr/>
                    <a:lstStyle/>
                    <a:p>
                      <a:pPr algn="ctr">
                        <a:lnSpc>
                          <a:spcPct val="107000"/>
                        </a:lnSpc>
                        <a:spcAft>
                          <a:spcPts val="0"/>
                        </a:spcAft>
                      </a:pPr>
                      <a:r>
                        <a:rPr lang="es-ES" sz="1100" dirty="0">
                          <a:effectLst/>
                        </a:rPr>
                        <a:t>Componente</a:t>
                      </a:r>
                      <a:endParaRPr lang="es-ES" sz="1200" dirty="0">
                        <a:effectLst/>
                        <a:latin typeface="Calibri"/>
                        <a:ea typeface="Calibri"/>
                        <a:cs typeface="Times New Roman"/>
                      </a:endParaRPr>
                    </a:p>
                  </a:txBody>
                  <a:tcPr marL="23225" marR="23225" marT="0" marB="0"/>
                </a:tc>
                <a:tc>
                  <a:txBody>
                    <a:bodyPr/>
                    <a:lstStyle/>
                    <a:p>
                      <a:pPr algn="ctr">
                        <a:lnSpc>
                          <a:spcPct val="107000"/>
                        </a:lnSpc>
                        <a:spcAft>
                          <a:spcPts val="0"/>
                        </a:spcAft>
                      </a:pPr>
                      <a:r>
                        <a:rPr lang="es-ES" sz="1100" dirty="0">
                          <a:effectLst/>
                        </a:rPr>
                        <a:t>Grupo</a:t>
                      </a:r>
                      <a:endParaRPr lang="es-ES" sz="1200" dirty="0">
                        <a:effectLst/>
                        <a:latin typeface="Calibri"/>
                        <a:ea typeface="Calibri"/>
                        <a:cs typeface="Times New Roman"/>
                      </a:endParaRPr>
                    </a:p>
                  </a:txBody>
                  <a:tcPr marL="23225" marR="23225" marT="0" marB="0"/>
                </a:tc>
                <a:tc>
                  <a:txBody>
                    <a:bodyPr/>
                    <a:lstStyle/>
                    <a:p>
                      <a:pPr algn="ctr">
                        <a:lnSpc>
                          <a:spcPct val="107000"/>
                        </a:lnSpc>
                        <a:spcAft>
                          <a:spcPts val="0"/>
                        </a:spcAft>
                      </a:pPr>
                      <a:r>
                        <a:rPr lang="es-ES" sz="1400" dirty="0">
                          <a:effectLst/>
                        </a:rPr>
                        <a:t>Indicador</a:t>
                      </a:r>
                      <a:endParaRPr lang="es-ES" sz="1600" dirty="0">
                        <a:effectLst/>
                        <a:latin typeface="Calibri"/>
                        <a:ea typeface="Calibri"/>
                        <a:cs typeface="Times New Roman"/>
                      </a:endParaRPr>
                    </a:p>
                  </a:txBody>
                  <a:tcPr marL="23225" marR="23225" marT="0" marB="0"/>
                </a:tc>
                <a:extLst>
                  <a:ext uri="{0D108BD9-81ED-4DB2-BD59-A6C34878D82A}">
                    <a16:rowId xmlns:a16="http://schemas.microsoft.com/office/drawing/2014/main" val="10000"/>
                  </a:ext>
                </a:extLst>
              </a:tr>
              <a:tr h="206483">
                <a:tc rowSpan="28">
                  <a:txBody>
                    <a:bodyPr/>
                    <a:lstStyle/>
                    <a:p>
                      <a:pPr indent="449580" algn="ctr">
                        <a:lnSpc>
                          <a:spcPct val="107000"/>
                        </a:lnSpc>
                        <a:spcAft>
                          <a:spcPts val="0"/>
                        </a:spcAft>
                      </a:pPr>
                      <a:r>
                        <a:rPr lang="es-EC" sz="11500" b="1" dirty="0">
                          <a:effectLst/>
                        </a:rPr>
                        <a:t>2</a:t>
                      </a:r>
                      <a:endParaRPr lang="es-ES" sz="13800" b="1" dirty="0">
                        <a:effectLst/>
                        <a:latin typeface="Calibri"/>
                        <a:ea typeface="Calibri"/>
                        <a:cs typeface="Times New Roman"/>
                      </a:endParaRPr>
                    </a:p>
                  </a:txBody>
                  <a:tcPr marL="23225" marR="23225" marT="0" marB="0" anchor="ctr"/>
                </a:tc>
                <a:tc>
                  <a:txBody>
                    <a:bodyPr/>
                    <a:lstStyle/>
                    <a:p>
                      <a:pPr algn="ctr">
                        <a:lnSpc>
                          <a:spcPct val="107000"/>
                        </a:lnSpc>
                        <a:spcAft>
                          <a:spcPts val="0"/>
                        </a:spcAft>
                      </a:pPr>
                      <a:endParaRPr lang="es-ES" sz="1050" dirty="0">
                        <a:effectLst/>
                        <a:latin typeface="Calibri"/>
                        <a:ea typeface="Calibri"/>
                        <a:cs typeface="Times New Roman"/>
                      </a:endParaRPr>
                    </a:p>
                  </a:txBody>
                  <a:tcPr marL="23225" marR="23225" marT="0" marB="0" anchor="ctr"/>
                </a:tc>
                <a:tc>
                  <a:txBody>
                    <a:bodyPr/>
                    <a:lstStyle/>
                    <a:p>
                      <a:pPr algn="just">
                        <a:lnSpc>
                          <a:spcPct val="107000"/>
                        </a:lnSpc>
                        <a:spcAft>
                          <a:spcPts val="0"/>
                        </a:spcAft>
                      </a:pPr>
                      <a:r>
                        <a:rPr lang="es-EC" sz="1100" dirty="0">
                          <a:effectLst/>
                        </a:rPr>
                        <a:t>Gastos de operación estimados / total activo promedio </a:t>
                      </a:r>
                      <a:endParaRPr lang="es-ES" sz="1200" dirty="0">
                        <a:effectLst/>
                        <a:latin typeface="Calibri"/>
                        <a:ea typeface="Calibri"/>
                        <a:cs typeface="Times New Roman"/>
                      </a:endParaRPr>
                    </a:p>
                  </a:txBody>
                  <a:tcPr marL="23225" marR="23225" marT="0" marB="0" anchor="ctr"/>
                </a:tc>
                <a:extLst>
                  <a:ext uri="{0D108BD9-81ED-4DB2-BD59-A6C34878D82A}">
                    <a16:rowId xmlns:a16="http://schemas.microsoft.com/office/drawing/2014/main" val="10001"/>
                  </a:ext>
                </a:extLst>
              </a:tr>
              <a:tr h="171917">
                <a:tc vMerge="1">
                  <a:txBody>
                    <a:bodyPr/>
                    <a:lstStyle/>
                    <a:p>
                      <a:endParaRPr lang="es-ES"/>
                    </a:p>
                  </a:txBody>
                  <a:tcPr/>
                </a:tc>
                <a:tc rowSpan="9">
                  <a:txBody>
                    <a:bodyPr/>
                    <a:lstStyle/>
                    <a:p>
                      <a:pPr algn="ctr">
                        <a:lnSpc>
                          <a:spcPct val="107000"/>
                        </a:lnSpc>
                        <a:spcAft>
                          <a:spcPts val="0"/>
                        </a:spcAft>
                      </a:pPr>
                      <a:r>
                        <a:rPr lang="es-EC" sz="1000" dirty="0">
                          <a:effectLst/>
                        </a:rPr>
                        <a:t>Tasas de rendimiento y costos</a:t>
                      </a:r>
                      <a:endParaRPr lang="es-ES" sz="1050" dirty="0">
                        <a:effectLst/>
                        <a:latin typeface="Calibri"/>
                        <a:ea typeface="Calibri"/>
                        <a:cs typeface="Times New Roman"/>
                      </a:endParaRPr>
                    </a:p>
                  </a:txBody>
                  <a:tcPr marL="23225" marR="23225" marT="0" marB="0" anchor="ctr"/>
                </a:tc>
                <a:tc>
                  <a:txBody>
                    <a:bodyPr/>
                    <a:lstStyle/>
                    <a:p>
                      <a:pPr algn="just">
                        <a:lnSpc>
                          <a:spcPct val="107000"/>
                        </a:lnSpc>
                        <a:spcAft>
                          <a:spcPts val="0"/>
                        </a:spcAft>
                      </a:pPr>
                      <a:r>
                        <a:rPr lang="es-EC" sz="1100" dirty="0">
                          <a:effectLst/>
                        </a:rPr>
                        <a:t>Ingreso neto de préstamos / Promedio neto de la cartera de préstamos</a:t>
                      </a:r>
                      <a:endParaRPr lang="es-ES" sz="1200" dirty="0">
                        <a:effectLst/>
                        <a:latin typeface="Calibri"/>
                        <a:ea typeface="Calibri"/>
                        <a:cs typeface="Times New Roman"/>
                      </a:endParaRPr>
                    </a:p>
                  </a:txBody>
                  <a:tcPr marL="23225" marR="23225" marT="0" marB="0" anchor="ctr"/>
                </a:tc>
                <a:extLst>
                  <a:ext uri="{0D108BD9-81ED-4DB2-BD59-A6C34878D82A}">
                    <a16:rowId xmlns:a16="http://schemas.microsoft.com/office/drawing/2014/main" val="10002"/>
                  </a:ext>
                </a:extLst>
              </a:tr>
              <a:tr h="206483">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es-EC" sz="1100" dirty="0">
                          <a:effectLst/>
                        </a:rPr>
                        <a:t>Ingresos de activos líquidos / Promedio de activos líquidos</a:t>
                      </a:r>
                      <a:endParaRPr lang="es-ES" sz="1200" dirty="0">
                        <a:effectLst/>
                        <a:latin typeface="Calibri"/>
                        <a:ea typeface="Calibri"/>
                        <a:cs typeface="Times New Roman"/>
                      </a:endParaRPr>
                    </a:p>
                  </a:txBody>
                  <a:tcPr marL="23225" marR="23225" marT="0" marB="0" anchor="ctr"/>
                </a:tc>
                <a:extLst>
                  <a:ext uri="{0D108BD9-81ED-4DB2-BD59-A6C34878D82A}">
                    <a16:rowId xmlns:a16="http://schemas.microsoft.com/office/drawing/2014/main" val="10003"/>
                  </a:ext>
                </a:extLst>
              </a:tr>
              <a:tr h="206483">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es-EC" sz="1100" dirty="0">
                          <a:effectLst/>
                        </a:rPr>
                        <a:t>Ingresos de inversiones financieras / Promedio de inversiones financieras</a:t>
                      </a:r>
                      <a:endParaRPr lang="es-ES" sz="1200" dirty="0">
                        <a:effectLst/>
                        <a:latin typeface="Calibri"/>
                        <a:ea typeface="Calibri"/>
                        <a:cs typeface="Times New Roman"/>
                      </a:endParaRPr>
                    </a:p>
                  </a:txBody>
                  <a:tcPr marL="23225" marR="23225" marT="0" marB="0" anchor="ctr"/>
                </a:tc>
                <a:extLst>
                  <a:ext uri="{0D108BD9-81ED-4DB2-BD59-A6C34878D82A}">
                    <a16:rowId xmlns:a16="http://schemas.microsoft.com/office/drawing/2014/main" val="10004"/>
                  </a:ext>
                </a:extLst>
              </a:tr>
              <a:tr h="171917">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es-EC" sz="1100" dirty="0">
                          <a:effectLst/>
                        </a:rPr>
                        <a:t>Margen bruto / Promedio de activos</a:t>
                      </a:r>
                      <a:endParaRPr lang="es-ES" sz="1200" dirty="0">
                        <a:effectLst/>
                        <a:latin typeface="Calibri"/>
                        <a:ea typeface="Calibri"/>
                        <a:cs typeface="Times New Roman"/>
                      </a:endParaRPr>
                    </a:p>
                  </a:txBody>
                  <a:tcPr marL="23225" marR="23225" marT="0" marB="0" anchor="ctr"/>
                </a:tc>
                <a:extLst>
                  <a:ext uri="{0D108BD9-81ED-4DB2-BD59-A6C34878D82A}">
                    <a16:rowId xmlns:a16="http://schemas.microsoft.com/office/drawing/2014/main" val="10005"/>
                  </a:ext>
                </a:extLst>
              </a:tr>
              <a:tr h="206483">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es-EC" sz="1100" dirty="0">
                          <a:effectLst/>
                        </a:rPr>
                        <a:t>Otros ingresos o gastos / Promedio de activos</a:t>
                      </a:r>
                      <a:endParaRPr lang="es-ES" sz="1200" dirty="0">
                        <a:effectLst/>
                        <a:latin typeface="Calibri"/>
                        <a:ea typeface="Calibri"/>
                        <a:cs typeface="Times New Roman"/>
                      </a:endParaRPr>
                    </a:p>
                  </a:txBody>
                  <a:tcPr marL="23225" marR="23225" marT="0" marB="0" anchor="ctr"/>
                </a:tc>
                <a:extLst>
                  <a:ext uri="{0D108BD9-81ED-4DB2-BD59-A6C34878D82A}">
                    <a16:rowId xmlns:a16="http://schemas.microsoft.com/office/drawing/2014/main" val="10006"/>
                  </a:ext>
                </a:extLst>
              </a:tr>
              <a:tr h="171917">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es-EC" sz="1100" dirty="0">
                          <a:effectLst/>
                        </a:rPr>
                        <a:t>Ingreso neto / Promedio de activos</a:t>
                      </a:r>
                      <a:endParaRPr lang="es-ES" sz="1200" dirty="0">
                        <a:effectLst/>
                        <a:latin typeface="Calibri"/>
                        <a:ea typeface="Calibri"/>
                        <a:cs typeface="Times New Roman"/>
                      </a:endParaRPr>
                    </a:p>
                  </a:txBody>
                  <a:tcPr marL="23225" marR="23225" marT="0" marB="0" anchor="ctr"/>
                </a:tc>
                <a:extLst>
                  <a:ext uri="{0D108BD9-81ED-4DB2-BD59-A6C34878D82A}">
                    <a16:rowId xmlns:a16="http://schemas.microsoft.com/office/drawing/2014/main" val="10007"/>
                  </a:ext>
                </a:extLst>
              </a:tr>
              <a:tr h="309726">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es-EC" sz="1100" dirty="0">
                          <a:effectLst/>
                        </a:rPr>
                        <a:t>Costos financieros: depósitos de ahorros / Promedio de depósitos de ahorros</a:t>
                      </a:r>
                      <a:endParaRPr lang="es-ES" sz="1200" dirty="0">
                        <a:effectLst/>
                        <a:latin typeface="Calibri"/>
                        <a:ea typeface="Calibri"/>
                        <a:cs typeface="Times New Roman"/>
                      </a:endParaRPr>
                    </a:p>
                  </a:txBody>
                  <a:tcPr marL="23225" marR="23225" marT="0" marB="0" anchor="ctr"/>
                </a:tc>
                <a:extLst>
                  <a:ext uri="{0D108BD9-81ED-4DB2-BD59-A6C34878D82A}">
                    <a16:rowId xmlns:a16="http://schemas.microsoft.com/office/drawing/2014/main" val="10008"/>
                  </a:ext>
                </a:extLst>
              </a:tr>
              <a:tr h="206483">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es-EC" sz="1100" dirty="0">
                          <a:effectLst/>
                        </a:rPr>
                        <a:t>Costos financieros: Crédito externo / Promedio de crédito externo</a:t>
                      </a:r>
                      <a:endParaRPr lang="es-ES" sz="1200" dirty="0">
                        <a:effectLst/>
                        <a:latin typeface="Calibri"/>
                        <a:ea typeface="Calibri"/>
                        <a:cs typeface="Times New Roman"/>
                      </a:endParaRPr>
                    </a:p>
                  </a:txBody>
                  <a:tcPr marL="23225" marR="23225" marT="0" marB="0" anchor="ctr"/>
                </a:tc>
                <a:extLst>
                  <a:ext uri="{0D108BD9-81ED-4DB2-BD59-A6C34878D82A}">
                    <a16:rowId xmlns:a16="http://schemas.microsoft.com/office/drawing/2014/main" val="10009"/>
                  </a:ext>
                </a:extLst>
              </a:tr>
              <a:tr h="309726">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es-EC" sz="1100">
                          <a:effectLst/>
                        </a:rPr>
                        <a:t>Costos financieros: Aportaciones de socios / Promedio de aportaciones de socios</a:t>
                      </a:r>
                      <a:endParaRPr lang="es-ES" sz="1200">
                        <a:effectLst/>
                        <a:latin typeface="Calibri"/>
                        <a:ea typeface="Calibri"/>
                        <a:cs typeface="Times New Roman"/>
                      </a:endParaRPr>
                    </a:p>
                  </a:txBody>
                  <a:tcPr marL="23225" marR="23225" marT="0" marB="0" anchor="ctr"/>
                </a:tc>
                <a:extLst>
                  <a:ext uri="{0D108BD9-81ED-4DB2-BD59-A6C34878D82A}">
                    <a16:rowId xmlns:a16="http://schemas.microsoft.com/office/drawing/2014/main" val="10010"/>
                  </a:ext>
                </a:extLst>
              </a:tr>
              <a:tr h="171917">
                <a:tc vMerge="1">
                  <a:txBody>
                    <a:bodyPr/>
                    <a:lstStyle/>
                    <a:p>
                      <a:endParaRPr lang="es-ES"/>
                    </a:p>
                  </a:txBody>
                  <a:tcPr/>
                </a:tc>
                <a:tc rowSpan="7">
                  <a:txBody>
                    <a:bodyPr/>
                    <a:lstStyle/>
                    <a:p>
                      <a:pPr algn="ctr">
                        <a:lnSpc>
                          <a:spcPct val="107000"/>
                        </a:lnSpc>
                        <a:spcAft>
                          <a:spcPts val="0"/>
                        </a:spcAft>
                      </a:pPr>
                      <a:r>
                        <a:rPr lang="es-EC" sz="1000">
                          <a:effectLst/>
                        </a:rPr>
                        <a:t>Competitividad cooperativa porcentajes</a:t>
                      </a:r>
                      <a:endParaRPr lang="es-ES" sz="1050">
                        <a:effectLst/>
                        <a:latin typeface="Calibri"/>
                        <a:ea typeface="Calibri"/>
                        <a:cs typeface="Times New Roman"/>
                      </a:endParaRPr>
                    </a:p>
                  </a:txBody>
                  <a:tcPr marL="23225" marR="23225" marT="0" marB="0" anchor="ctr"/>
                </a:tc>
                <a:tc>
                  <a:txBody>
                    <a:bodyPr/>
                    <a:lstStyle/>
                    <a:p>
                      <a:pPr algn="just">
                        <a:lnSpc>
                          <a:spcPct val="107000"/>
                        </a:lnSpc>
                        <a:spcAft>
                          <a:spcPts val="0"/>
                        </a:spcAft>
                      </a:pPr>
                      <a:r>
                        <a:rPr lang="es-EC" sz="1100" dirty="0">
                          <a:effectLst/>
                        </a:rPr>
                        <a:t>Penetración del mercado=</a:t>
                      </a:r>
                      <a:r>
                        <a:rPr lang="es-EC" sz="1100" baseline="0" dirty="0">
                          <a:effectLst/>
                        </a:rPr>
                        <a:t> Asociados Activos/ Tamaño del Mercado</a:t>
                      </a:r>
                      <a:endParaRPr lang="es-ES" sz="1200" dirty="0">
                        <a:effectLst/>
                        <a:latin typeface="Calibri"/>
                        <a:ea typeface="Calibri"/>
                        <a:cs typeface="Times New Roman"/>
                      </a:endParaRPr>
                    </a:p>
                  </a:txBody>
                  <a:tcPr marL="23225" marR="23225" marT="0" marB="0" anchor="ctr"/>
                </a:tc>
                <a:extLst>
                  <a:ext uri="{0D108BD9-81ED-4DB2-BD59-A6C34878D82A}">
                    <a16:rowId xmlns:a16="http://schemas.microsoft.com/office/drawing/2014/main" val="10011"/>
                  </a:ext>
                </a:extLst>
              </a:tr>
              <a:tr h="171917">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es-EC" sz="1100" dirty="0">
                          <a:effectLst/>
                        </a:rPr>
                        <a:t>Ahorros por asociados = Depòsitos</a:t>
                      </a:r>
                      <a:r>
                        <a:rPr lang="es-EC" sz="1100" baseline="0" dirty="0">
                          <a:effectLst/>
                        </a:rPr>
                        <a:t>+Cta de ahorro/ Activo Total</a:t>
                      </a:r>
                      <a:endParaRPr lang="es-ES" sz="1200" dirty="0">
                        <a:effectLst/>
                        <a:latin typeface="Calibri"/>
                        <a:ea typeface="Calibri"/>
                        <a:cs typeface="Times New Roman"/>
                      </a:endParaRPr>
                    </a:p>
                  </a:txBody>
                  <a:tcPr marL="23225" marR="23225" marT="0" marB="0" anchor="ctr"/>
                </a:tc>
                <a:extLst>
                  <a:ext uri="{0D108BD9-81ED-4DB2-BD59-A6C34878D82A}">
                    <a16:rowId xmlns:a16="http://schemas.microsoft.com/office/drawing/2014/main" val="10012"/>
                  </a:ext>
                </a:extLst>
              </a:tr>
              <a:tr h="171917">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es-EC" sz="1100" dirty="0">
                          <a:effectLst/>
                        </a:rPr>
                        <a:t>Actividad cooperativa = Depósitos + Patrimonio/ Activo Total</a:t>
                      </a:r>
                      <a:endParaRPr lang="es-ES" sz="1200" dirty="0">
                        <a:effectLst/>
                        <a:latin typeface="Calibri"/>
                        <a:ea typeface="Calibri"/>
                        <a:cs typeface="Times New Roman"/>
                      </a:endParaRPr>
                    </a:p>
                  </a:txBody>
                  <a:tcPr marL="23225" marR="23225" marT="0" marB="0" anchor="ctr"/>
                </a:tc>
                <a:extLst>
                  <a:ext uri="{0D108BD9-81ED-4DB2-BD59-A6C34878D82A}">
                    <a16:rowId xmlns:a16="http://schemas.microsoft.com/office/drawing/2014/main" val="10013"/>
                  </a:ext>
                </a:extLst>
              </a:tr>
              <a:tr h="171917">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es-EC" sz="1100" dirty="0">
                          <a:effectLst/>
                        </a:rPr>
                        <a:t>Gasto en gobernabilidad = Gasto en gobernabilidad/ Activo Total</a:t>
                      </a:r>
                      <a:endParaRPr lang="es-ES" sz="1200" dirty="0">
                        <a:effectLst/>
                        <a:latin typeface="Calibri"/>
                        <a:ea typeface="Calibri"/>
                        <a:cs typeface="Times New Roman"/>
                      </a:endParaRPr>
                    </a:p>
                  </a:txBody>
                  <a:tcPr marL="23225" marR="23225" marT="0" marB="0" anchor="ctr"/>
                </a:tc>
                <a:extLst>
                  <a:ext uri="{0D108BD9-81ED-4DB2-BD59-A6C34878D82A}">
                    <a16:rowId xmlns:a16="http://schemas.microsoft.com/office/drawing/2014/main" val="10014"/>
                  </a:ext>
                </a:extLst>
              </a:tr>
              <a:tr h="171917">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es-EC" sz="1100" dirty="0">
                          <a:effectLst/>
                        </a:rPr>
                        <a:t>Nivel de publicidad= Gasto Publicidad/</a:t>
                      </a:r>
                      <a:r>
                        <a:rPr lang="es-EC" sz="1100" baseline="0" dirty="0">
                          <a:effectLst/>
                        </a:rPr>
                        <a:t> Gasto Total</a:t>
                      </a:r>
                      <a:endParaRPr lang="es-ES" sz="1200" dirty="0">
                        <a:effectLst/>
                        <a:latin typeface="Calibri"/>
                        <a:ea typeface="Calibri"/>
                        <a:cs typeface="Times New Roman"/>
                      </a:endParaRPr>
                    </a:p>
                  </a:txBody>
                  <a:tcPr marL="23225" marR="23225" marT="0" marB="0" anchor="ctr"/>
                </a:tc>
                <a:extLst>
                  <a:ext uri="{0D108BD9-81ED-4DB2-BD59-A6C34878D82A}">
                    <a16:rowId xmlns:a16="http://schemas.microsoft.com/office/drawing/2014/main" val="10015"/>
                  </a:ext>
                </a:extLst>
              </a:tr>
              <a:tr h="171917">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es-EC" sz="1100" dirty="0">
                          <a:effectLst/>
                        </a:rPr>
                        <a:t>Gasto de tecnología= Gasto tecnología/</a:t>
                      </a:r>
                      <a:r>
                        <a:rPr lang="es-EC" sz="1100" baseline="0" dirty="0">
                          <a:effectLst/>
                        </a:rPr>
                        <a:t> Gasto Total</a:t>
                      </a:r>
                      <a:endParaRPr lang="es-ES" sz="1200" dirty="0">
                        <a:effectLst/>
                        <a:latin typeface="Calibri"/>
                        <a:ea typeface="Calibri"/>
                        <a:cs typeface="Times New Roman"/>
                      </a:endParaRPr>
                    </a:p>
                  </a:txBody>
                  <a:tcPr marL="23225" marR="23225" marT="0" marB="0" anchor="ctr"/>
                </a:tc>
                <a:extLst>
                  <a:ext uri="{0D108BD9-81ED-4DB2-BD59-A6C34878D82A}">
                    <a16:rowId xmlns:a16="http://schemas.microsoft.com/office/drawing/2014/main" val="10016"/>
                  </a:ext>
                </a:extLst>
              </a:tr>
              <a:tr h="171917">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es-EC" sz="1100" dirty="0">
                          <a:effectLst/>
                        </a:rPr>
                        <a:t>Equipos tecnológicos = Equipos de tecnología/</a:t>
                      </a:r>
                      <a:r>
                        <a:rPr lang="es-EC" sz="1100" baseline="0" dirty="0">
                          <a:effectLst/>
                        </a:rPr>
                        <a:t> Activo Fijo Neto</a:t>
                      </a:r>
                      <a:endParaRPr lang="es-ES" sz="1200" dirty="0">
                        <a:effectLst/>
                        <a:latin typeface="Calibri"/>
                        <a:ea typeface="Calibri"/>
                        <a:cs typeface="Times New Roman"/>
                      </a:endParaRPr>
                    </a:p>
                  </a:txBody>
                  <a:tcPr marL="23225" marR="23225" marT="0" marB="0" anchor="ctr"/>
                </a:tc>
                <a:extLst>
                  <a:ext uri="{0D108BD9-81ED-4DB2-BD59-A6C34878D82A}">
                    <a16:rowId xmlns:a16="http://schemas.microsoft.com/office/drawing/2014/main" val="10017"/>
                  </a:ext>
                </a:extLst>
              </a:tr>
              <a:tr h="344294">
                <a:tc vMerge="1">
                  <a:txBody>
                    <a:bodyPr/>
                    <a:lstStyle/>
                    <a:p>
                      <a:endParaRPr lang="es-ES"/>
                    </a:p>
                  </a:txBody>
                  <a:tcPr/>
                </a:tc>
                <a:tc rowSpan="11">
                  <a:txBody>
                    <a:bodyPr/>
                    <a:lstStyle/>
                    <a:p>
                      <a:pPr algn="ctr">
                        <a:lnSpc>
                          <a:spcPct val="107000"/>
                        </a:lnSpc>
                        <a:spcAft>
                          <a:spcPts val="0"/>
                        </a:spcAft>
                      </a:pPr>
                      <a:r>
                        <a:rPr lang="es-EC" sz="1000">
                          <a:effectLst/>
                        </a:rPr>
                        <a:t>Índices de morosidad</a:t>
                      </a:r>
                      <a:endParaRPr lang="es-ES" sz="1050">
                        <a:effectLst/>
                        <a:latin typeface="Calibri"/>
                        <a:ea typeface="Calibri"/>
                        <a:cs typeface="Times New Roman"/>
                      </a:endParaRPr>
                    </a:p>
                  </a:txBody>
                  <a:tcPr marL="23225" marR="23225" marT="0" marB="0" anchor="ctr"/>
                </a:tc>
                <a:tc>
                  <a:txBody>
                    <a:bodyPr/>
                    <a:lstStyle/>
                    <a:p>
                      <a:pPr algn="just">
                        <a:lnSpc>
                          <a:spcPct val="107000"/>
                        </a:lnSpc>
                        <a:spcAft>
                          <a:spcPts val="0"/>
                        </a:spcAft>
                      </a:pPr>
                      <a:r>
                        <a:rPr lang="es-EC" sz="1100" dirty="0">
                          <a:effectLst/>
                        </a:rPr>
                        <a:t>Morosidad de crédito comercial prioritario=</a:t>
                      </a:r>
                      <a:r>
                        <a:rPr lang="es-EC" sz="1100" baseline="0" dirty="0">
                          <a:effectLst/>
                        </a:rPr>
                        <a:t> </a:t>
                      </a:r>
                      <a:r>
                        <a:rPr lang="it-IT" sz="1100" baseline="0" dirty="0">
                          <a:effectLst/>
                        </a:rPr>
                        <a:t>CARTERA IMPRODUCTIVA COMERCIAL PRIORITARIO/CARTERA BRUTA COMERCIAL PRIORITARIO</a:t>
                      </a:r>
                      <a:endParaRPr lang="es-ES" sz="1200" dirty="0">
                        <a:effectLst/>
                        <a:latin typeface="Calibri"/>
                        <a:ea typeface="Calibri"/>
                        <a:cs typeface="Times New Roman"/>
                      </a:endParaRPr>
                    </a:p>
                  </a:txBody>
                  <a:tcPr marL="23225" marR="23225" marT="0" marB="0" anchor="ctr"/>
                </a:tc>
                <a:extLst>
                  <a:ext uri="{0D108BD9-81ED-4DB2-BD59-A6C34878D82A}">
                    <a16:rowId xmlns:a16="http://schemas.microsoft.com/office/drawing/2014/main" val="10018"/>
                  </a:ext>
                </a:extLst>
              </a:tr>
              <a:tr h="206483">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es-EC" sz="1100" dirty="0">
                          <a:effectLst/>
                        </a:rPr>
                        <a:t>Morosidad de crédito de consumo prioritario</a:t>
                      </a:r>
                      <a:endParaRPr lang="es-ES" sz="1200" dirty="0">
                        <a:effectLst/>
                        <a:latin typeface="Calibri"/>
                        <a:ea typeface="Calibri"/>
                        <a:cs typeface="Times New Roman"/>
                      </a:endParaRPr>
                    </a:p>
                  </a:txBody>
                  <a:tcPr marL="23225" marR="23225" marT="0" marB="0" anchor="ctr"/>
                </a:tc>
                <a:extLst>
                  <a:ext uri="{0D108BD9-81ED-4DB2-BD59-A6C34878D82A}">
                    <a16:rowId xmlns:a16="http://schemas.microsoft.com/office/drawing/2014/main" val="10019"/>
                  </a:ext>
                </a:extLst>
              </a:tr>
              <a:tr h="206483">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es-EC" sz="1100" dirty="0">
                          <a:effectLst/>
                        </a:rPr>
                        <a:t>Morosidad de la cartera de crédito inmobiliario</a:t>
                      </a:r>
                      <a:endParaRPr lang="es-ES" sz="1200" dirty="0">
                        <a:effectLst/>
                        <a:latin typeface="Calibri"/>
                        <a:ea typeface="Calibri"/>
                        <a:cs typeface="Times New Roman"/>
                      </a:endParaRPr>
                    </a:p>
                  </a:txBody>
                  <a:tcPr marL="23225" marR="23225" marT="0" marB="0" anchor="ctr"/>
                </a:tc>
                <a:extLst>
                  <a:ext uri="{0D108BD9-81ED-4DB2-BD59-A6C34878D82A}">
                    <a16:rowId xmlns:a16="http://schemas.microsoft.com/office/drawing/2014/main" val="10020"/>
                  </a:ext>
                </a:extLst>
              </a:tr>
              <a:tr h="206483">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es-EC" sz="1100" dirty="0">
                          <a:effectLst/>
                        </a:rPr>
                        <a:t>Morosidad de la cartera de microcrédito</a:t>
                      </a:r>
                      <a:endParaRPr lang="es-ES" sz="1200" dirty="0">
                        <a:effectLst/>
                        <a:latin typeface="Calibri"/>
                        <a:ea typeface="Calibri"/>
                        <a:cs typeface="Times New Roman"/>
                      </a:endParaRPr>
                    </a:p>
                  </a:txBody>
                  <a:tcPr marL="23225" marR="23225" marT="0" marB="0" anchor="ctr"/>
                </a:tc>
                <a:extLst>
                  <a:ext uri="{0D108BD9-81ED-4DB2-BD59-A6C34878D82A}">
                    <a16:rowId xmlns:a16="http://schemas.microsoft.com/office/drawing/2014/main" val="10021"/>
                  </a:ext>
                </a:extLst>
              </a:tr>
              <a:tr h="206483">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es-EC" sz="1100" dirty="0">
                          <a:effectLst/>
                        </a:rPr>
                        <a:t>Morosidad de la cartera crédito productivo</a:t>
                      </a:r>
                      <a:endParaRPr lang="es-ES" sz="1200" dirty="0">
                        <a:effectLst/>
                        <a:latin typeface="Calibri"/>
                        <a:ea typeface="Calibri"/>
                        <a:cs typeface="Times New Roman"/>
                      </a:endParaRPr>
                    </a:p>
                  </a:txBody>
                  <a:tcPr marL="23225" marR="23225" marT="0" marB="0" anchor="ctr"/>
                </a:tc>
                <a:extLst>
                  <a:ext uri="{0D108BD9-81ED-4DB2-BD59-A6C34878D82A}">
                    <a16:rowId xmlns:a16="http://schemas.microsoft.com/office/drawing/2014/main" val="10022"/>
                  </a:ext>
                </a:extLst>
              </a:tr>
              <a:tr h="206483">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es-EC" sz="1100" dirty="0">
                          <a:effectLst/>
                        </a:rPr>
                        <a:t>Morosidad de la cartera de crédito comercial ordinario</a:t>
                      </a:r>
                      <a:endParaRPr lang="es-ES" sz="1200" dirty="0">
                        <a:effectLst/>
                        <a:latin typeface="Calibri"/>
                        <a:ea typeface="Calibri"/>
                        <a:cs typeface="Times New Roman"/>
                      </a:endParaRPr>
                    </a:p>
                  </a:txBody>
                  <a:tcPr marL="23225" marR="23225" marT="0" marB="0" anchor="ctr"/>
                </a:tc>
                <a:extLst>
                  <a:ext uri="{0D108BD9-81ED-4DB2-BD59-A6C34878D82A}">
                    <a16:rowId xmlns:a16="http://schemas.microsoft.com/office/drawing/2014/main" val="10023"/>
                  </a:ext>
                </a:extLst>
              </a:tr>
              <a:tr h="206483">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es-EC" sz="1100" dirty="0">
                          <a:effectLst/>
                        </a:rPr>
                        <a:t>Morosidad de la cartera de consumo ordinario</a:t>
                      </a:r>
                      <a:endParaRPr lang="es-ES" sz="1200" dirty="0">
                        <a:effectLst/>
                        <a:latin typeface="Calibri"/>
                        <a:ea typeface="Calibri"/>
                        <a:cs typeface="Times New Roman"/>
                      </a:endParaRPr>
                    </a:p>
                  </a:txBody>
                  <a:tcPr marL="23225" marR="23225" marT="0" marB="0" anchor="ctr"/>
                </a:tc>
                <a:extLst>
                  <a:ext uri="{0D108BD9-81ED-4DB2-BD59-A6C34878D82A}">
                    <a16:rowId xmlns:a16="http://schemas.microsoft.com/office/drawing/2014/main" val="10024"/>
                  </a:ext>
                </a:extLst>
              </a:tr>
              <a:tr h="206483">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es-EC" sz="1100" dirty="0">
                          <a:effectLst/>
                        </a:rPr>
                        <a:t>Morosidad de la cartera de vivienda de interés publico</a:t>
                      </a:r>
                      <a:endParaRPr lang="es-ES" sz="1200" dirty="0">
                        <a:effectLst/>
                        <a:latin typeface="Calibri"/>
                        <a:ea typeface="Calibri"/>
                        <a:cs typeface="Times New Roman"/>
                      </a:endParaRPr>
                    </a:p>
                  </a:txBody>
                  <a:tcPr marL="23225" marR="23225" marT="0" marB="0" anchor="ctr"/>
                </a:tc>
                <a:extLst>
                  <a:ext uri="{0D108BD9-81ED-4DB2-BD59-A6C34878D82A}">
                    <a16:rowId xmlns:a16="http://schemas.microsoft.com/office/drawing/2014/main" val="10025"/>
                  </a:ext>
                </a:extLst>
              </a:tr>
              <a:tr h="206483">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es-EC" sz="1100" dirty="0">
                          <a:effectLst/>
                        </a:rPr>
                        <a:t>Morosidad de la cartera de crédito educativo</a:t>
                      </a:r>
                      <a:endParaRPr lang="es-ES" sz="1200" dirty="0">
                        <a:effectLst/>
                        <a:latin typeface="Calibri"/>
                        <a:ea typeface="Calibri"/>
                        <a:cs typeface="Times New Roman"/>
                      </a:endParaRPr>
                    </a:p>
                  </a:txBody>
                  <a:tcPr marL="23225" marR="23225" marT="0" marB="0" anchor="ctr"/>
                </a:tc>
                <a:extLst>
                  <a:ext uri="{0D108BD9-81ED-4DB2-BD59-A6C34878D82A}">
                    <a16:rowId xmlns:a16="http://schemas.microsoft.com/office/drawing/2014/main" val="10026"/>
                  </a:ext>
                </a:extLst>
              </a:tr>
              <a:tr h="171917">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es-EC" sz="1100" dirty="0">
                          <a:effectLst/>
                        </a:rPr>
                        <a:t>Morosidad de la cartera total = Cartera Improductiva / Cartera Bruta</a:t>
                      </a:r>
                      <a:endParaRPr lang="es-ES" sz="1200" dirty="0">
                        <a:effectLst/>
                        <a:latin typeface="Calibri"/>
                        <a:ea typeface="Calibri"/>
                        <a:cs typeface="Times New Roman"/>
                      </a:endParaRPr>
                    </a:p>
                  </a:txBody>
                  <a:tcPr marL="23225" marR="23225" marT="0" marB="0" anchor="ctr"/>
                </a:tc>
                <a:extLst>
                  <a:ext uri="{0D108BD9-81ED-4DB2-BD59-A6C34878D82A}">
                    <a16:rowId xmlns:a16="http://schemas.microsoft.com/office/drawing/2014/main" val="10027"/>
                  </a:ext>
                </a:extLst>
              </a:tr>
              <a:tr h="206483">
                <a:tc vMerge="1">
                  <a:txBody>
                    <a:bodyPr/>
                    <a:lstStyle/>
                    <a:p>
                      <a:endParaRPr lang="es-ES"/>
                    </a:p>
                  </a:txBody>
                  <a:tcPr/>
                </a:tc>
                <a:tc vMerge="1">
                  <a:txBody>
                    <a:bodyPr/>
                    <a:lstStyle/>
                    <a:p>
                      <a:endParaRPr lang="es-ES"/>
                    </a:p>
                  </a:txBody>
                  <a:tcPr/>
                </a:tc>
                <a:tc>
                  <a:txBody>
                    <a:bodyPr/>
                    <a:lstStyle/>
                    <a:p>
                      <a:pPr algn="just">
                        <a:lnSpc>
                          <a:spcPct val="107000"/>
                        </a:lnSpc>
                        <a:spcAft>
                          <a:spcPts val="0"/>
                        </a:spcAft>
                      </a:pPr>
                      <a:r>
                        <a:rPr lang="es-EC" sz="1100" dirty="0">
                          <a:effectLst/>
                        </a:rPr>
                        <a:t>Total, morosidad / Total cartera de préstamos</a:t>
                      </a:r>
                      <a:endParaRPr lang="es-ES" sz="1200" dirty="0">
                        <a:effectLst/>
                        <a:latin typeface="Calibri"/>
                        <a:ea typeface="Calibri"/>
                        <a:cs typeface="Times New Roman"/>
                      </a:endParaRPr>
                    </a:p>
                  </a:txBody>
                  <a:tcPr marL="23225" marR="23225" marT="0" marB="0" anchor="ctr"/>
                </a:tc>
                <a:extLst>
                  <a:ext uri="{0D108BD9-81ED-4DB2-BD59-A6C34878D82A}">
                    <a16:rowId xmlns:a16="http://schemas.microsoft.com/office/drawing/2014/main" val="10028"/>
                  </a:ext>
                </a:extLst>
              </a:tr>
            </a:tbl>
          </a:graphicData>
        </a:graphic>
      </p:graphicFrame>
      <p:sp>
        <p:nvSpPr>
          <p:cNvPr id="3" name="1 Título"/>
          <p:cNvSpPr txBox="1">
            <a:spLocks/>
          </p:cNvSpPr>
          <p:nvPr/>
        </p:nvSpPr>
        <p:spPr>
          <a:xfrm>
            <a:off x="252028" y="5796"/>
            <a:ext cx="2411760" cy="692696"/>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VE" sz="3200" b="1" dirty="0">
                <a:solidFill>
                  <a:schemeClr val="tx2"/>
                </a:solidFill>
                <a:latin typeface="Arial" panose="020B0604020202020204" pitchFamily="34" charset="0"/>
                <a:cs typeface="Arial" panose="020B0604020202020204" pitchFamily="34" charset="0"/>
              </a:rPr>
              <a:t>RESULTADOS</a:t>
            </a:r>
          </a:p>
        </p:txBody>
      </p:sp>
    </p:spTree>
    <p:extLst>
      <p:ext uri="{BB962C8B-B14F-4D97-AF65-F5344CB8AC3E}">
        <p14:creationId xmlns:p14="http://schemas.microsoft.com/office/powerpoint/2010/main" val="20744964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830312884"/>
              </p:ext>
            </p:extLst>
          </p:nvPr>
        </p:nvGraphicFramePr>
        <p:xfrm>
          <a:off x="247270" y="476672"/>
          <a:ext cx="8501373" cy="6393522"/>
        </p:xfrm>
        <a:graphic>
          <a:graphicData uri="http://schemas.openxmlformats.org/drawingml/2006/table">
            <a:tbl>
              <a:tblPr firstRow="1" firstCol="1" bandRow="1">
                <a:tableStyleId>{5940675A-B579-460E-94D1-54222C63F5DA}</a:tableStyleId>
              </a:tblPr>
              <a:tblGrid>
                <a:gridCol w="2092660">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3672409">
                  <a:extLst>
                    <a:ext uri="{9D8B030D-6E8A-4147-A177-3AD203B41FA5}">
                      <a16:colId xmlns:a16="http://schemas.microsoft.com/office/drawing/2014/main" val="20002"/>
                    </a:ext>
                  </a:extLst>
                </a:gridCol>
              </a:tblGrid>
              <a:tr h="231001">
                <a:tc>
                  <a:txBody>
                    <a:bodyPr/>
                    <a:lstStyle/>
                    <a:p>
                      <a:pPr algn="ctr">
                        <a:lnSpc>
                          <a:spcPct val="107000"/>
                        </a:lnSpc>
                        <a:spcAft>
                          <a:spcPts val="0"/>
                        </a:spcAft>
                      </a:pPr>
                      <a:r>
                        <a:rPr lang="es-ES" sz="1800" b="1" dirty="0">
                          <a:effectLst/>
                        </a:rPr>
                        <a:t>Componente</a:t>
                      </a:r>
                      <a:endParaRPr lang="es-ES" sz="1800" b="1" dirty="0">
                        <a:effectLst/>
                        <a:latin typeface="Calibri"/>
                        <a:ea typeface="Calibri"/>
                        <a:cs typeface="Times New Roman"/>
                      </a:endParaRPr>
                    </a:p>
                  </a:txBody>
                  <a:tcPr marL="42296" marR="42296" marT="0" marB="0"/>
                </a:tc>
                <a:tc>
                  <a:txBody>
                    <a:bodyPr/>
                    <a:lstStyle/>
                    <a:p>
                      <a:pPr algn="ctr">
                        <a:lnSpc>
                          <a:spcPct val="107000"/>
                        </a:lnSpc>
                        <a:spcAft>
                          <a:spcPts val="0"/>
                        </a:spcAft>
                      </a:pPr>
                      <a:r>
                        <a:rPr lang="es-ES" sz="1800" b="1" dirty="0">
                          <a:effectLst/>
                        </a:rPr>
                        <a:t>Grupo</a:t>
                      </a:r>
                      <a:endParaRPr lang="es-ES" sz="1800" b="1" dirty="0">
                        <a:effectLst/>
                        <a:latin typeface="Calibri"/>
                        <a:ea typeface="Calibri"/>
                        <a:cs typeface="Times New Roman"/>
                      </a:endParaRPr>
                    </a:p>
                  </a:txBody>
                  <a:tcPr marL="42296" marR="42296" marT="0" marB="0"/>
                </a:tc>
                <a:tc>
                  <a:txBody>
                    <a:bodyPr/>
                    <a:lstStyle/>
                    <a:p>
                      <a:pPr algn="ctr">
                        <a:lnSpc>
                          <a:spcPct val="107000"/>
                        </a:lnSpc>
                        <a:spcAft>
                          <a:spcPts val="0"/>
                        </a:spcAft>
                      </a:pPr>
                      <a:r>
                        <a:rPr lang="es-ES" sz="1800" b="1" dirty="0">
                          <a:effectLst/>
                        </a:rPr>
                        <a:t>Indicador</a:t>
                      </a:r>
                      <a:endParaRPr lang="es-ES" sz="1800" b="1" dirty="0">
                        <a:effectLst/>
                        <a:latin typeface="Calibri"/>
                        <a:ea typeface="Calibri"/>
                        <a:cs typeface="Times New Roman"/>
                      </a:endParaRPr>
                    </a:p>
                  </a:txBody>
                  <a:tcPr marL="42296" marR="42296" marT="0" marB="0"/>
                </a:tc>
                <a:extLst>
                  <a:ext uri="{0D108BD9-81ED-4DB2-BD59-A6C34878D82A}">
                    <a16:rowId xmlns:a16="http://schemas.microsoft.com/office/drawing/2014/main" val="10000"/>
                  </a:ext>
                </a:extLst>
              </a:tr>
              <a:tr h="145912">
                <a:tc rowSpan="21">
                  <a:txBody>
                    <a:bodyPr/>
                    <a:lstStyle/>
                    <a:p>
                      <a:pPr algn="ctr">
                        <a:lnSpc>
                          <a:spcPct val="107000"/>
                        </a:lnSpc>
                        <a:spcAft>
                          <a:spcPts val="0"/>
                        </a:spcAft>
                      </a:pPr>
                      <a:r>
                        <a:rPr lang="es-ES" sz="11500" b="1" dirty="0">
                          <a:effectLst/>
                        </a:rPr>
                        <a:t>3</a:t>
                      </a:r>
                      <a:endParaRPr lang="es-ES" sz="11500" b="1" dirty="0">
                        <a:effectLst/>
                        <a:latin typeface="Calibri"/>
                        <a:ea typeface="Calibri"/>
                        <a:cs typeface="Times New Roman"/>
                      </a:endParaRPr>
                    </a:p>
                  </a:txBody>
                  <a:tcPr marL="42296" marR="42296" marT="0" marB="0" anchor="ctr"/>
                </a:tc>
                <a:tc rowSpan="10">
                  <a:txBody>
                    <a:bodyPr/>
                    <a:lstStyle/>
                    <a:p>
                      <a:pPr algn="ctr">
                        <a:lnSpc>
                          <a:spcPct val="107000"/>
                        </a:lnSpc>
                        <a:spcAft>
                          <a:spcPts val="0"/>
                        </a:spcAft>
                      </a:pPr>
                      <a:r>
                        <a:rPr lang="es-ES" sz="1200" dirty="0">
                          <a:effectLst/>
                        </a:rPr>
                        <a:t>Rentabilidad</a:t>
                      </a:r>
                      <a:endParaRPr lang="es-ES" sz="1200" dirty="0">
                        <a:effectLst/>
                        <a:latin typeface="Calibri"/>
                        <a:ea typeface="Calibri"/>
                        <a:cs typeface="Times New Roman"/>
                      </a:endParaRPr>
                    </a:p>
                  </a:txBody>
                  <a:tcPr marL="42296" marR="42296" marT="0" marB="0" anchor="ctr"/>
                </a:tc>
                <a:tc>
                  <a:txBody>
                    <a:bodyPr/>
                    <a:lstStyle/>
                    <a:p>
                      <a:pPr algn="l" fontAlgn="b"/>
                      <a:r>
                        <a:rPr lang="es-ES" sz="1100" b="0" i="0" u="none" strike="noStrike" dirty="0">
                          <a:solidFill>
                            <a:srgbClr val="000000"/>
                          </a:solidFill>
                          <a:effectLst/>
                          <a:latin typeface="Calibri"/>
                        </a:rPr>
                        <a:t>ROA= EXCEDENTE NETO / ACTIVO TOTAL</a:t>
                      </a:r>
                    </a:p>
                  </a:txBody>
                  <a:tcPr marL="9525" marR="9525" marT="9525" marB="0" anchor="b"/>
                </a:tc>
                <a:extLst>
                  <a:ext uri="{0D108BD9-81ED-4DB2-BD59-A6C34878D82A}">
                    <a16:rowId xmlns:a16="http://schemas.microsoft.com/office/drawing/2014/main" val="10001"/>
                  </a:ext>
                </a:extLst>
              </a:tr>
              <a:tr h="145912">
                <a:tc vMerge="1">
                  <a:txBody>
                    <a:bodyPr/>
                    <a:lstStyle/>
                    <a:p>
                      <a:endParaRPr lang="es-ES"/>
                    </a:p>
                  </a:txBody>
                  <a:tcPr/>
                </a:tc>
                <a:tc vMerge="1">
                  <a:txBody>
                    <a:bodyPr/>
                    <a:lstStyle/>
                    <a:p>
                      <a:endParaRPr lang="es-ES"/>
                    </a:p>
                  </a:txBody>
                  <a:tcPr/>
                </a:tc>
                <a:tc>
                  <a:txBody>
                    <a:bodyPr/>
                    <a:lstStyle/>
                    <a:p>
                      <a:pPr algn="l" fontAlgn="b"/>
                      <a:r>
                        <a:rPr lang="es-ES" sz="1100" b="0" i="0" u="none" strike="noStrike" dirty="0">
                          <a:solidFill>
                            <a:srgbClr val="000000"/>
                          </a:solidFill>
                          <a:effectLst/>
                          <a:latin typeface="Calibri"/>
                        </a:rPr>
                        <a:t>ROE= EXCEDENTE NETO / PATRIMONIO TOTAL</a:t>
                      </a:r>
                    </a:p>
                  </a:txBody>
                  <a:tcPr marL="9525" marR="9525" marT="9525" marB="0" anchor="b"/>
                </a:tc>
                <a:extLst>
                  <a:ext uri="{0D108BD9-81ED-4DB2-BD59-A6C34878D82A}">
                    <a16:rowId xmlns:a16="http://schemas.microsoft.com/office/drawing/2014/main" val="10002"/>
                  </a:ext>
                </a:extLst>
              </a:tr>
              <a:tr h="218992">
                <a:tc vMerge="1">
                  <a:txBody>
                    <a:bodyPr/>
                    <a:lstStyle/>
                    <a:p>
                      <a:endParaRPr lang="es-ES"/>
                    </a:p>
                  </a:txBody>
                  <a:tcPr/>
                </a:tc>
                <a:tc vMerge="1">
                  <a:txBody>
                    <a:bodyPr/>
                    <a:lstStyle/>
                    <a:p>
                      <a:endParaRPr lang="es-ES"/>
                    </a:p>
                  </a:txBody>
                  <a:tcPr/>
                </a:tc>
                <a:tc>
                  <a:txBody>
                    <a:bodyPr/>
                    <a:lstStyle/>
                    <a:p>
                      <a:pPr>
                        <a:lnSpc>
                          <a:spcPct val="107000"/>
                        </a:lnSpc>
                        <a:spcAft>
                          <a:spcPts val="0"/>
                        </a:spcAft>
                      </a:pPr>
                      <a:r>
                        <a:rPr lang="es-ES" sz="1200" dirty="0">
                          <a:effectLst/>
                        </a:rPr>
                        <a:t>Cartera bruta / (depósitos a la vista + depósitos a plazo)</a:t>
                      </a:r>
                      <a:endParaRPr lang="es-ES" sz="1200" dirty="0">
                        <a:effectLst/>
                        <a:latin typeface="Calibri"/>
                        <a:ea typeface="Calibri"/>
                        <a:cs typeface="Times New Roman"/>
                      </a:endParaRPr>
                    </a:p>
                  </a:txBody>
                  <a:tcPr marL="42296" marR="42296" marT="0" marB="0"/>
                </a:tc>
                <a:extLst>
                  <a:ext uri="{0D108BD9-81ED-4DB2-BD59-A6C34878D82A}">
                    <a16:rowId xmlns:a16="http://schemas.microsoft.com/office/drawing/2014/main" val="10003"/>
                  </a:ext>
                </a:extLst>
              </a:tr>
              <a:tr h="315253">
                <a:tc vMerge="1">
                  <a:txBody>
                    <a:bodyPr/>
                    <a:lstStyle/>
                    <a:p>
                      <a:endParaRPr lang="es-ES"/>
                    </a:p>
                  </a:txBody>
                  <a:tcPr/>
                </a:tc>
                <a:tc vMerge="1">
                  <a:txBody>
                    <a:bodyPr/>
                    <a:lstStyle/>
                    <a:p>
                      <a:endParaRPr lang="es-ES"/>
                    </a:p>
                  </a:txBody>
                  <a:tcPr/>
                </a:tc>
                <a:tc>
                  <a:txBody>
                    <a:bodyPr/>
                    <a:lstStyle/>
                    <a:p>
                      <a:pPr>
                        <a:lnSpc>
                          <a:spcPct val="107000"/>
                        </a:lnSpc>
                        <a:spcAft>
                          <a:spcPts val="0"/>
                        </a:spcAft>
                      </a:pPr>
                      <a:r>
                        <a:rPr lang="es-ES" sz="1200" dirty="0">
                          <a:effectLst/>
                        </a:rPr>
                        <a:t>Margen de intermediación estimado / patrimonio promedio</a:t>
                      </a:r>
                      <a:endParaRPr lang="es-ES" sz="1200" dirty="0">
                        <a:effectLst/>
                        <a:latin typeface="Calibri"/>
                        <a:ea typeface="Calibri"/>
                        <a:cs typeface="Times New Roman"/>
                      </a:endParaRPr>
                    </a:p>
                  </a:txBody>
                  <a:tcPr marL="42296" marR="42296" marT="0" marB="0"/>
                </a:tc>
                <a:extLst>
                  <a:ext uri="{0D108BD9-81ED-4DB2-BD59-A6C34878D82A}">
                    <a16:rowId xmlns:a16="http://schemas.microsoft.com/office/drawing/2014/main" val="10004"/>
                  </a:ext>
                </a:extLst>
              </a:tr>
              <a:tr h="218992">
                <a:tc vMerge="1">
                  <a:txBody>
                    <a:bodyPr/>
                    <a:lstStyle/>
                    <a:p>
                      <a:endParaRPr lang="es-ES"/>
                    </a:p>
                  </a:txBody>
                  <a:tcPr/>
                </a:tc>
                <a:tc vMerge="1">
                  <a:txBody>
                    <a:bodyPr/>
                    <a:lstStyle/>
                    <a:p>
                      <a:endParaRPr lang="es-ES"/>
                    </a:p>
                  </a:txBody>
                  <a:tcPr/>
                </a:tc>
                <a:tc>
                  <a:txBody>
                    <a:bodyPr/>
                    <a:lstStyle/>
                    <a:p>
                      <a:pPr>
                        <a:lnSpc>
                          <a:spcPct val="107000"/>
                        </a:lnSpc>
                        <a:spcAft>
                          <a:spcPts val="0"/>
                        </a:spcAft>
                      </a:pPr>
                      <a:r>
                        <a:rPr lang="es-ES" sz="1200" dirty="0">
                          <a:effectLst/>
                        </a:rPr>
                        <a:t>Margen de intermediación estimado / activo promedio</a:t>
                      </a:r>
                      <a:endParaRPr lang="es-ES" sz="1200" dirty="0">
                        <a:effectLst/>
                        <a:latin typeface="Calibri"/>
                        <a:ea typeface="Calibri"/>
                        <a:cs typeface="Times New Roman"/>
                      </a:endParaRPr>
                    </a:p>
                  </a:txBody>
                  <a:tcPr marL="42296" marR="42296" marT="0" marB="0"/>
                </a:tc>
                <a:extLst>
                  <a:ext uri="{0D108BD9-81ED-4DB2-BD59-A6C34878D82A}">
                    <a16:rowId xmlns:a16="http://schemas.microsoft.com/office/drawing/2014/main" val="10005"/>
                  </a:ext>
                </a:extLst>
              </a:tr>
              <a:tr h="315253">
                <a:tc vMerge="1">
                  <a:txBody>
                    <a:bodyPr/>
                    <a:lstStyle/>
                    <a:p>
                      <a:endParaRPr lang="es-ES"/>
                    </a:p>
                  </a:txBody>
                  <a:tcPr/>
                </a:tc>
                <a:tc vMerge="1">
                  <a:txBody>
                    <a:bodyPr/>
                    <a:lstStyle/>
                    <a:p>
                      <a:endParaRPr lang="es-ES"/>
                    </a:p>
                  </a:txBody>
                  <a:tcPr/>
                </a:tc>
                <a:tc>
                  <a:txBody>
                    <a:bodyPr/>
                    <a:lstStyle/>
                    <a:p>
                      <a:pPr>
                        <a:lnSpc>
                          <a:spcPct val="107000"/>
                        </a:lnSpc>
                        <a:spcAft>
                          <a:spcPts val="0"/>
                        </a:spcAft>
                      </a:pPr>
                      <a:r>
                        <a:rPr lang="es-ES" sz="1200" dirty="0">
                          <a:effectLst/>
                        </a:rPr>
                        <a:t>Rendimiento financiero= Ingresos financieros/ Activos Productivos</a:t>
                      </a:r>
                      <a:endParaRPr lang="es-ES" sz="1200" dirty="0">
                        <a:effectLst/>
                        <a:latin typeface="Calibri"/>
                        <a:ea typeface="Calibri"/>
                        <a:cs typeface="Times New Roman"/>
                      </a:endParaRPr>
                    </a:p>
                  </a:txBody>
                  <a:tcPr marL="42296" marR="42296" marT="0" marB="0"/>
                </a:tc>
                <a:extLst>
                  <a:ext uri="{0D108BD9-81ED-4DB2-BD59-A6C34878D82A}">
                    <a16:rowId xmlns:a16="http://schemas.microsoft.com/office/drawing/2014/main" val="10006"/>
                  </a:ext>
                </a:extLst>
              </a:tr>
              <a:tr h="315253">
                <a:tc vMerge="1">
                  <a:txBody>
                    <a:bodyPr/>
                    <a:lstStyle/>
                    <a:p>
                      <a:endParaRPr lang="es-ES"/>
                    </a:p>
                  </a:txBody>
                  <a:tcPr/>
                </a:tc>
                <a:tc vMerge="1">
                  <a:txBody>
                    <a:bodyPr/>
                    <a:lstStyle/>
                    <a:p>
                      <a:endParaRPr lang="es-ES"/>
                    </a:p>
                  </a:txBody>
                  <a:tcPr/>
                </a:tc>
                <a:tc>
                  <a:txBody>
                    <a:bodyPr/>
                    <a:lstStyle/>
                    <a:p>
                      <a:pPr>
                        <a:lnSpc>
                          <a:spcPct val="107000"/>
                        </a:lnSpc>
                        <a:spcAft>
                          <a:spcPts val="0"/>
                        </a:spcAft>
                      </a:pPr>
                      <a:r>
                        <a:rPr lang="es-ES" sz="1200" dirty="0">
                          <a:effectLst/>
                        </a:rPr>
                        <a:t>Costo financiero= Egresos Financieros/</a:t>
                      </a:r>
                      <a:r>
                        <a:rPr lang="es-ES" sz="1200" baseline="0" dirty="0">
                          <a:effectLst/>
                        </a:rPr>
                        <a:t> Pasivos Financieros</a:t>
                      </a:r>
                      <a:endParaRPr lang="es-ES" sz="1200" dirty="0">
                        <a:effectLst/>
                        <a:latin typeface="Calibri"/>
                        <a:ea typeface="Calibri"/>
                        <a:cs typeface="Times New Roman"/>
                      </a:endParaRPr>
                    </a:p>
                  </a:txBody>
                  <a:tcPr marL="42296" marR="42296" marT="0" marB="0"/>
                </a:tc>
                <a:extLst>
                  <a:ext uri="{0D108BD9-81ED-4DB2-BD59-A6C34878D82A}">
                    <a16:rowId xmlns:a16="http://schemas.microsoft.com/office/drawing/2014/main" val="10007"/>
                  </a:ext>
                </a:extLst>
              </a:tr>
              <a:tr h="315253">
                <a:tc vMerge="1">
                  <a:txBody>
                    <a:bodyPr/>
                    <a:lstStyle/>
                    <a:p>
                      <a:endParaRPr lang="es-ES"/>
                    </a:p>
                  </a:txBody>
                  <a:tcPr/>
                </a:tc>
                <a:tc vMerge="1">
                  <a:txBody>
                    <a:bodyPr/>
                    <a:lstStyle/>
                    <a:p>
                      <a:endParaRPr lang="es-ES"/>
                    </a:p>
                  </a:txBody>
                  <a:tcPr/>
                </a:tc>
                <a:tc>
                  <a:txBody>
                    <a:bodyPr/>
                    <a:lstStyle/>
                    <a:p>
                      <a:pPr>
                        <a:lnSpc>
                          <a:spcPct val="107000"/>
                        </a:lnSpc>
                        <a:spcAft>
                          <a:spcPts val="0"/>
                        </a:spcAft>
                      </a:pPr>
                      <a:r>
                        <a:rPr lang="es-ES" sz="1200" dirty="0">
                          <a:effectLst/>
                        </a:rPr>
                        <a:t>Margen de contribución (spread)= R Financiero- C Financiero/ Costo Financiero</a:t>
                      </a:r>
                      <a:endParaRPr lang="es-ES" sz="1200" dirty="0">
                        <a:effectLst/>
                        <a:latin typeface="Calibri"/>
                        <a:ea typeface="Calibri"/>
                        <a:cs typeface="Times New Roman"/>
                      </a:endParaRPr>
                    </a:p>
                  </a:txBody>
                  <a:tcPr marL="42296" marR="42296" marT="0" marB="0"/>
                </a:tc>
                <a:extLst>
                  <a:ext uri="{0D108BD9-81ED-4DB2-BD59-A6C34878D82A}">
                    <a16:rowId xmlns:a16="http://schemas.microsoft.com/office/drawing/2014/main" val="10008"/>
                  </a:ext>
                </a:extLst>
              </a:tr>
              <a:tr h="315253">
                <a:tc vMerge="1">
                  <a:txBody>
                    <a:bodyPr/>
                    <a:lstStyle/>
                    <a:p>
                      <a:endParaRPr lang="es-ES"/>
                    </a:p>
                  </a:txBody>
                  <a:tcPr/>
                </a:tc>
                <a:tc vMerge="1">
                  <a:txBody>
                    <a:bodyPr/>
                    <a:lstStyle/>
                    <a:p>
                      <a:endParaRPr lang="es-ES"/>
                    </a:p>
                  </a:txBody>
                  <a:tcPr/>
                </a:tc>
                <a:tc>
                  <a:txBody>
                    <a:bodyPr/>
                    <a:lstStyle/>
                    <a:p>
                      <a:pPr>
                        <a:lnSpc>
                          <a:spcPct val="107000"/>
                        </a:lnSpc>
                        <a:spcAft>
                          <a:spcPts val="0"/>
                        </a:spcAft>
                      </a:pPr>
                      <a:r>
                        <a:rPr lang="es-ES" sz="1200" dirty="0">
                          <a:effectLst/>
                        </a:rPr>
                        <a:t>Margen excedente = Excedente</a:t>
                      </a:r>
                      <a:r>
                        <a:rPr lang="es-ES" sz="1200" baseline="0" dirty="0">
                          <a:effectLst/>
                        </a:rPr>
                        <a:t> Neto/ Ingresos Operativos</a:t>
                      </a:r>
                      <a:endParaRPr lang="es-ES" sz="1200" dirty="0">
                        <a:effectLst/>
                        <a:latin typeface="Calibri"/>
                        <a:ea typeface="Calibri"/>
                        <a:cs typeface="Times New Roman"/>
                      </a:endParaRPr>
                    </a:p>
                  </a:txBody>
                  <a:tcPr marL="42296" marR="42296" marT="0" marB="0"/>
                </a:tc>
                <a:extLst>
                  <a:ext uri="{0D108BD9-81ED-4DB2-BD59-A6C34878D82A}">
                    <a16:rowId xmlns:a16="http://schemas.microsoft.com/office/drawing/2014/main" val="10009"/>
                  </a:ext>
                </a:extLst>
              </a:tr>
              <a:tr h="154070">
                <a:tc vMerge="1">
                  <a:txBody>
                    <a:bodyPr/>
                    <a:lstStyle/>
                    <a:p>
                      <a:endParaRPr lang="es-ES"/>
                    </a:p>
                  </a:txBody>
                  <a:tcPr/>
                </a:tc>
                <a:tc vMerge="1">
                  <a:txBody>
                    <a:bodyPr/>
                    <a:lstStyle/>
                    <a:p>
                      <a:endParaRPr lang="es-ES"/>
                    </a:p>
                  </a:txBody>
                  <a:tcPr/>
                </a:tc>
                <a:tc>
                  <a:txBody>
                    <a:bodyPr/>
                    <a:lstStyle/>
                    <a:p>
                      <a:pPr>
                        <a:lnSpc>
                          <a:spcPct val="107000"/>
                        </a:lnSpc>
                        <a:spcAft>
                          <a:spcPts val="0"/>
                        </a:spcAft>
                      </a:pPr>
                      <a:r>
                        <a:rPr lang="es-ES" sz="1200" dirty="0">
                          <a:effectLst/>
                        </a:rPr>
                        <a:t>Solvencia</a:t>
                      </a:r>
                      <a:endParaRPr lang="es-ES" sz="1200" dirty="0">
                        <a:effectLst/>
                        <a:latin typeface="Calibri"/>
                        <a:ea typeface="Calibri"/>
                        <a:cs typeface="Times New Roman"/>
                      </a:endParaRPr>
                    </a:p>
                  </a:txBody>
                  <a:tcPr marL="42296" marR="42296" marT="0" marB="0"/>
                </a:tc>
                <a:extLst>
                  <a:ext uri="{0D108BD9-81ED-4DB2-BD59-A6C34878D82A}">
                    <a16:rowId xmlns:a16="http://schemas.microsoft.com/office/drawing/2014/main" val="10010"/>
                  </a:ext>
                </a:extLst>
              </a:tr>
              <a:tr h="133360">
                <a:tc vMerge="1">
                  <a:txBody>
                    <a:bodyPr/>
                    <a:lstStyle/>
                    <a:p>
                      <a:endParaRPr lang="es-ES"/>
                    </a:p>
                  </a:txBody>
                  <a:tcPr/>
                </a:tc>
                <a:tc rowSpan="8">
                  <a:txBody>
                    <a:bodyPr/>
                    <a:lstStyle/>
                    <a:p>
                      <a:pPr algn="ctr">
                        <a:lnSpc>
                          <a:spcPct val="107000"/>
                        </a:lnSpc>
                        <a:spcAft>
                          <a:spcPts val="0"/>
                        </a:spcAft>
                      </a:pPr>
                      <a:r>
                        <a:rPr lang="es-ES" sz="1200">
                          <a:effectLst/>
                        </a:rPr>
                        <a:t>Crecimiento</a:t>
                      </a:r>
                      <a:endParaRPr lang="es-ES" sz="1200">
                        <a:effectLst/>
                        <a:latin typeface="Calibri"/>
                        <a:ea typeface="Calibri"/>
                        <a:cs typeface="Times New Roman"/>
                      </a:endParaRPr>
                    </a:p>
                  </a:txBody>
                  <a:tcPr marL="42296" marR="42296" marT="0" marB="0" anchor="ctr"/>
                </a:tc>
                <a:tc>
                  <a:txBody>
                    <a:bodyPr/>
                    <a:lstStyle/>
                    <a:p>
                      <a:pPr algn="l" fontAlgn="b"/>
                      <a:r>
                        <a:rPr lang="es-ES" sz="1000" b="0" i="0" u="none" strike="noStrike" dirty="0">
                          <a:solidFill>
                            <a:srgbClr val="000000"/>
                          </a:solidFill>
                          <a:effectLst/>
                          <a:latin typeface="Calibri"/>
                        </a:rPr>
                        <a:t>ACTIVO ACTUAL - ACTIVO ANTERIOR / ACTIVO ANTERIOR ) *100</a:t>
                      </a:r>
                    </a:p>
                  </a:txBody>
                  <a:tcPr marL="9525" marR="9525" marT="9525" marB="0" anchor="b"/>
                </a:tc>
                <a:extLst>
                  <a:ext uri="{0D108BD9-81ED-4DB2-BD59-A6C34878D82A}">
                    <a16:rowId xmlns:a16="http://schemas.microsoft.com/office/drawing/2014/main" val="10011"/>
                  </a:ext>
                </a:extLst>
              </a:tr>
              <a:tr h="258876">
                <a:tc vMerge="1">
                  <a:txBody>
                    <a:bodyPr/>
                    <a:lstStyle/>
                    <a:p>
                      <a:endParaRPr lang="es-ES"/>
                    </a:p>
                  </a:txBody>
                  <a:tcPr/>
                </a:tc>
                <a:tc vMerge="1">
                  <a:txBody>
                    <a:bodyPr/>
                    <a:lstStyle/>
                    <a:p>
                      <a:endParaRPr lang="es-ES"/>
                    </a:p>
                  </a:txBody>
                  <a:tcPr/>
                </a:tc>
                <a:tc>
                  <a:txBody>
                    <a:bodyPr/>
                    <a:lstStyle/>
                    <a:p>
                      <a:pPr algn="l" fontAlgn="b"/>
                      <a:r>
                        <a:rPr lang="es-ES" sz="1000" b="0" i="0" u="none" strike="noStrike" dirty="0">
                          <a:solidFill>
                            <a:srgbClr val="000000"/>
                          </a:solidFill>
                          <a:effectLst/>
                          <a:latin typeface="Calibri"/>
                        </a:rPr>
                        <a:t>(PRESTAMOS ACTUALES - PRESTAMO ANTERIOR / PRESTAMO ANTERIOR ) *100</a:t>
                      </a:r>
                    </a:p>
                  </a:txBody>
                  <a:tcPr marL="9525" marR="9525" marT="9525" marB="0" anchor="b"/>
                </a:tc>
                <a:extLst>
                  <a:ext uri="{0D108BD9-81ED-4DB2-BD59-A6C34878D82A}">
                    <a16:rowId xmlns:a16="http://schemas.microsoft.com/office/drawing/2014/main" val="10012"/>
                  </a:ext>
                </a:extLst>
              </a:tr>
              <a:tr h="258876">
                <a:tc vMerge="1">
                  <a:txBody>
                    <a:bodyPr/>
                    <a:lstStyle/>
                    <a:p>
                      <a:endParaRPr lang="es-ES"/>
                    </a:p>
                  </a:txBody>
                  <a:tcPr/>
                </a:tc>
                <a:tc vMerge="1">
                  <a:txBody>
                    <a:bodyPr/>
                    <a:lstStyle/>
                    <a:p>
                      <a:endParaRPr lang="es-ES"/>
                    </a:p>
                  </a:txBody>
                  <a:tcPr/>
                </a:tc>
                <a:tc>
                  <a:txBody>
                    <a:bodyPr/>
                    <a:lstStyle/>
                    <a:p>
                      <a:pPr algn="l" fontAlgn="b"/>
                      <a:r>
                        <a:rPr lang="pt-BR" sz="1000" b="0" i="0" u="none" strike="noStrike">
                          <a:solidFill>
                            <a:srgbClr val="000000"/>
                          </a:solidFill>
                          <a:effectLst/>
                          <a:latin typeface="Calibri"/>
                        </a:rPr>
                        <a:t>DEPOSITOS ACTUAL - DEPOSITOS ANTERIOR /  DEPOSITOS ANTERIOR ) *100</a:t>
                      </a:r>
                    </a:p>
                  </a:txBody>
                  <a:tcPr marL="9525" marR="9525" marT="9525" marB="0" anchor="b"/>
                </a:tc>
                <a:extLst>
                  <a:ext uri="{0D108BD9-81ED-4DB2-BD59-A6C34878D82A}">
                    <a16:rowId xmlns:a16="http://schemas.microsoft.com/office/drawing/2014/main" val="10013"/>
                  </a:ext>
                </a:extLst>
              </a:tr>
              <a:tr h="258876">
                <a:tc vMerge="1">
                  <a:txBody>
                    <a:bodyPr/>
                    <a:lstStyle/>
                    <a:p>
                      <a:endParaRPr lang="es-ES"/>
                    </a:p>
                  </a:txBody>
                  <a:tcPr/>
                </a:tc>
                <a:tc vMerge="1">
                  <a:txBody>
                    <a:bodyPr/>
                    <a:lstStyle/>
                    <a:p>
                      <a:endParaRPr lang="es-ES"/>
                    </a:p>
                  </a:txBody>
                  <a:tcPr/>
                </a:tc>
                <a:tc>
                  <a:txBody>
                    <a:bodyPr/>
                    <a:lstStyle/>
                    <a:p>
                      <a:pPr algn="l" fontAlgn="b"/>
                      <a:r>
                        <a:rPr lang="es-ES" sz="1000" b="0" i="0" u="none" strike="noStrike" dirty="0">
                          <a:solidFill>
                            <a:srgbClr val="000000"/>
                          </a:solidFill>
                          <a:effectLst/>
                          <a:latin typeface="Calibri"/>
                        </a:rPr>
                        <a:t>PATRIMONIO ACTUAL - PATRIMONIO ANTERIOR / PATRIMONIO ANTERIOR ) *100</a:t>
                      </a:r>
                    </a:p>
                  </a:txBody>
                  <a:tcPr marL="9525" marR="9525" marT="9525" marB="0" anchor="b"/>
                </a:tc>
                <a:extLst>
                  <a:ext uri="{0D108BD9-81ED-4DB2-BD59-A6C34878D82A}">
                    <a16:rowId xmlns:a16="http://schemas.microsoft.com/office/drawing/2014/main" val="10014"/>
                  </a:ext>
                </a:extLst>
              </a:tr>
              <a:tr h="258876">
                <a:tc vMerge="1">
                  <a:txBody>
                    <a:bodyPr/>
                    <a:lstStyle/>
                    <a:p>
                      <a:endParaRPr lang="es-ES"/>
                    </a:p>
                  </a:txBody>
                  <a:tcPr/>
                </a:tc>
                <a:tc vMerge="1">
                  <a:txBody>
                    <a:bodyPr/>
                    <a:lstStyle/>
                    <a:p>
                      <a:endParaRPr lang="es-ES"/>
                    </a:p>
                  </a:txBody>
                  <a:tcPr/>
                </a:tc>
                <a:tc>
                  <a:txBody>
                    <a:bodyPr/>
                    <a:lstStyle/>
                    <a:p>
                      <a:pPr algn="l" fontAlgn="b"/>
                      <a:r>
                        <a:rPr lang="es-ES" sz="1000" b="0" i="0" u="none" strike="noStrike" dirty="0">
                          <a:solidFill>
                            <a:srgbClr val="000000"/>
                          </a:solidFill>
                          <a:effectLst/>
                          <a:latin typeface="Calibri"/>
                        </a:rPr>
                        <a:t>(ASOCIADOS ACTUALES - ASOCIADOS ANTERIORES / ASOCIADO ANTERIOR )* 100</a:t>
                      </a:r>
                    </a:p>
                  </a:txBody>
                  <a:tcPr marL="9525" marR="9525" marT="9525" marB="0" anchor="b"/>
                </a:tc>
                <a:extLst>
                  <a:ext uri="{0D108BD9-81ED-4DB2-BD59-A6C34878D82A}">
                    <a16:rowId xmlns:a16="http://schemas.microsoft.com/office/drawing/2014/main" val="10015"/>
                  </a:ext>
                </a:extLst>
              </a:tr>
              <a:tr h="154070">
                <a:tc vMerge="1">
                  <a:txBody>
                    <a:bodyPr/>
                    <a:lstStyle/>
                    <a:p>
                      <a:endParaRPr lang="es-ES"/>
                    </a:p>
                  </a:txBody>
                  <a:tcPr/>
                </a:tc>
                <a:tc vMerge="1">
                  <a:txBody>
                    <a:bodyPr/>
                    <a:lstStyle/>
                    <a:p>
                      <a:endParaRPr lang="es-ES"/>
                    </a:p>
                  </a:txBody>
                  <a:tcPr/>
                </a:tc>
                <a:tc>
                  <a:txBody>
                    <a:bodyPr/>
                    <a:lstStyle/>
                    <a:p>
                      <a:pPr algn="l" fontAlgn="b"/>
                      <a:r>
                        <a:rPr lang="es-ES" sz="1200" b="0" i="0" u="none" strike="noStrike" dirty="0">
                          <a:solidFill>
                            <a:srgbClr val="000000"/>
                          </a:solidFill>
                          <a:effectLst/>
                          <a:latin typeface="+mn-lt"/>
                        </a:rPr>
                        <a:t>(Créditos</a:t>
                      </a:r>
                      <a:r>
                        <a:rPr lang="es-ES" sz="1200" b="0" i="0" u="none" strike="noStrike" baseline="0" dirty="0">
                          <a:solidFill>
                            <a:srgbClr val="000000"/>
                          </a:solidFill>
                          <a:effectLst/>
                          <a:latin typeface="+mn-lt"/>
                        </a:rPr>
                        <a:t>  Externo Actuales</a:t>
                      </a:r>
                      <a:r>
                        <a:rPr lang="es-ES" sz="1200" b="0" i="0" u="none" strike="noStrike" dirty="0">
                          <a:solidFill>
                            <a:srgbClr val="000000"/>
                          </a:solidFill>
                          <a:effectLst/>
                          <a:latin typeface="+mn-lt"/>
                        </a:rPr>
                        <a:t> – Créditos  Externo Anteriores / Crédito Externo Anterior)* 100</a:t>
                      </a:r>
                    </a:p>
                  </a:txBody>
                  <a:tcPr marL="42296" marR="42296" marT="0" marB="0"/>
                </a:tc>
                <a:extLst>
                  <a:ext uri="{0D108BD9-81ED-4DB2-BD59-A6C34878D82A}">
                    <a16:rowId xmlns:a16="http://schemas.microsoft.com/office/drawing/2014/main" val="10016"/>
                  </a:ext>
                </a:extLst>
              </a:tr>
              <a:tr h="154070">
                <a:tc vMerge="1">
                  <a:txBody>
                    <a:bodyPr/>
                    <a:lstStyle/>
                    <a:p>
                      <a:endParaRPr lang="es-ES"/>
                    </a:p>
                  </a:txBody>
                  <a:tcPr/>
                </a:tc>
                <a:tc vMerge="1">
                  <a:txBody>
                    <a:bodyPr/>
                    <a:lstStyle/>
                    <a:p>
                      <a:endParaRPr lang="es-ES"/>
                    </a:p>
                  </a:txBody>
                  <a:tcPr/>
                </a:tc>
                <a:tc>
                  <a:txBody>
                    <a:bodyPr/>
                    <a:lstStyle/>
                    <a:p>
                      <a:pPr>
                        <a:lnSpc>
                          <a:spcPct val="107000"/>
                        </a:lnSpc>
                        <a:spcAft>
                          <a:spcPts val="0"/>
                        </a:spcAft>
                      </a:pPr>
                      <a:r>
                        <a:rPr lang="es-ES" sz="1200" dirty="0">
                          <a:effectLst/>
                        </a:rPr>
                        <a:t>Capital de aportaciones</a:t>
                      </a:r>
                      <a:endParaRPr lang="es-ES" sz="1200" dirty="0">
                        <a:effectLst/>
                        <a:latin typeface="Calibri"/>
                        <a:ea typeface="Calibri"/>
                        <a:cs typeface="Times New Roman"/>
                      </a:endParaRPr>
                    </a:p>
                  </a:txBody>
                  <a:tcPr marL="42296" marR="42296" marT="0" marB="0"/>
                </a:tc>
                <a:extLst>
                  <a:ext uri="{0D108BD9-81ED-4DB2-BD59-A6C34878D82A}">
                    <a16:rowId xmlns:a16="http://schemas.microsoft.com/office/drawing/2014/main" val="10017"/>
                  </a:ext>
                </a:extLst>
              </a:tr>
              <a:tr h="154070">
                <a:tc vMerge="1">
                  <a:txBody>
                    <a:bodyPr/>
                    <a:lstStyle/>
                    <a:p>
                      <a:endParaRPr lang="es-ES"/>
                    </a:p>
                  </a:txBody>
                  <a:tcPr/>
                </a:tc>
                <a:tc vMerge="1">
                  <a:txBody>
                    <a:bodyPr/>
                    <a:lstStyle/>
                    <a:p>
                      <a:endParaRPr lang="es-ES"/>
                    </a:p>
                  </a:txBody>
                  <a:tcPr/>
                </a:tc>
                <a:tc>
                  <a:txBody>
                    <a:bodyPr/>
                    <a:lstStyle/>
                    <a:p>
                      <a:pPr>
                        <a:lnSpc>
                          <a:spcPct val="107000"/>
                        </a:lnSpc>
                        <a:spcAft>
                          <a:spcPts val="0"/>
                        </a:spcAft>
                      </a:pPr>
                      <a:r>
                        <a:rPr lang="es-ES" sz="1200" dirty="0">
                          <a:effectLst/>
                        </a:rPr>
                        <a:t>Crecimiento volumen del pasivo</a:t>
                      </a:r>
                      <a:endParaRPr lang="es-ES" sz="1200" dirty="0">
                        <a:effectLst/>
                        <a:latin typeface="Calibri"/>
                        <a:ea typeface="Calibri"/>
                        <a:cs typeface="Times New Roman"/>
                      </a:endParaRPr>
                    </a:p>
                  </a:txBody>
                  <a:tcPr marL="42296" marR="42296" marT="0" marB="0"/>
                </a:tc>
                <a:extLst>
                  <a:ext uri="{0D108BD9-81ED-4DB2-BD59-A6C34878D82A}">
                    <a16:rowId xmlns:a16="http://schemas.microsoft.com/office/drawing/2014/main" val="10018"/>
                  </a:ext>
                </a:extLst>
              </a:tr>
              <a:tr h="154070">
                <a:tc vMerge="1">
                  <a:txBody>
                    <a:bodyPr/>
                    <a:lstStyle/>
                    <a:p>
                      <a:endParaRPr lang="es-ES"/>
                    </a:p>
                  </a:txBody>
                  <a:tcPr/>
                </a:tc>
                <a:tc rowSpan="3">
                  <a:txBody>
                    <a:bodyPr/>
                    <a:lstStyle/>
                    <a:p>
                      <a:pPr algn="ctr">
                        <a:lnSpc>
                          <a:spcPct val="107000"/>
                        </a:lnSpc>
                        <a:spcAft>
                          <a:spcPts val="0"/>
                        </a:spcAft>
                      </a:pPr>
                      <a:r>
                        <a:rPr lang="es-ES" sz="1200">
                          <a:effectLst/>
                        </a:rPr>
                        <a:t>Amplitud de intermediación financiera</a:t>
                      </a:r>
                      <a:endParaRPr lang="es-ES" sz="1200">
                        <a:effectLst/>
                        <a:latin typeface="Calibri"/>
                        <a:ea typeface="Calibri"/>
                        <a:cs typeface="Times New Roman"/>
                      </a:endParaRPr>
                    </a:p>
                  </a:txBody>
                  <a:tcPr marL="42296" marR="42296" marT="0" marB="0" anchor="ctr"/>
                </a:tc>
                <a:tc>
                  <a:txBody>
                    <a:bodyPr/>
                    <a:lstStyle/>
                    <a:p>
                      <a:pPr>
                        <a:lnSpc>
                          <a:spcPct val="107000"/>
                        </a:lnSpc>
                        <a:spcAft>
                          <a:spcPts val="0"/>
                        </a:spcAft>
                      </a:pPr>
                      <a:r>
                        <a:rPr lang="es-ES" sz="1200" dirty="0">
                          <a:effectLst/>
                        </a:rPr>
                        <a:t>La tasa de apalancamiento financiero</a:t>
                      </a:r>
                      <a:endParaRPr lang="es-ES" sz="1200" dirty="0">
                        <a:effectLst/>
                        <a:latin typeface="Calibri"/>
                        <a:ea typeface="Calibri"/>
                        <a:cs typeface="Times New Roman"/>
                      </a:endParaRPr>
                    </a:p>
                  </a:txBody>
                  <a:tcPr marL="42296" marR="42296" marT="0" marB="0"/>
                </a:tc>
                <a:extLst>
                  <a:ext uri="{0D108BD9-81ED-4DB2-BD59-A6C34878D82A}">
                    <a16:rowId xmlns:a16="http://schemas.microsoft.com/office/drawing/2014/main" val="10019"/>
                  </a:ext>
                </a:extLst>
              </a:tr>
              <a:tr h="330974">
                <a:tc vMerge="1">
                  <a:txBody>
                    <a:bodyPr/>
                    <a:lstStyle/>
                    <a:p>
                      <a:endParaRPr lang="es-ES"/>
                    </a:p>
                  </a:txBody>
                  <a:tcPr/>
                </a:tc>
                <a:tc vMerge="1">
                  <a:txBody>
                    <a:bodyPr/>
                    <a:lstStyle/>
                    <a:p>
                      <a:endParaRPr lang="es-ES"/>
                    </a:p>
                  </a:txBody>
                  <a:tcPr/>
                </a:tc>
                <a:tc>
                  <a:txBody>
                    <a:bodyPr/>
                    <a:lstStyle/>
                    <a:p>
                      <a:pPr>
                        <a:lnSpc>
                          <a:spcPct val="107000"/>
                        </a:lnSpc>
                        <a:spcAft>
                          <a:spcPts val="0"/>
                        </a:spcAft>
                      </a:pPr>
                      <a:r>
                        <a:rPr lang="es-ES" sz="1200" dirty="0">
                          <a:effectLst/>
                        </a:rPr>
                        <a:t>La razón volumen de pasivos promedio/volumen de cartera de crédito promedio</a:t>
                      </a:r>
                      <a:endParaRPr lang="es-ES" sz="1200" dirty="0">
                        <a:effectLst/>
                        <a:latin typeface="Calibri"/>
                        <a:ea typeface="Calibri"/>
                        <a:cs typeface="Times New Roman"/>
                      </a:endParaRPr>
                    </a:p>
                  </a:txBody>
                  <a:tcPr marL="42296" marR="42296" marT="0" marB="0"/>
                </a:tc>
                <a:extLst>
                  <a:ext uri="{0D108BD9-81ED-4DB2-BD59-A6C34878D82A}">
                    <a16:rowId xmlns:a16="http://schemas.microsoft.com/office/drawing/2014/main" val="10020"/>
                  </a:ext>
                </a:extLst>
              </a:tr>
              <a:tr h="330974">
                <a:tc vMerge="1">
                  <a:txBody>
                    <a:bodyPr/>
                    <a:lstStyle/>
                    <a:p>
                      <a:endParaRPr lang="es-ES"/>
                    </a:p>
                  </a:txBody>
                  <a:tcPr/>
                </a:tc>
                <a:tc vMerge="1">
                  <a:txBody>
                    <a:bodyPr/>
                    <a:lstStyle/>
                    <a:p>
                      <a:endParaRPr lang="es-ES"/>
                    </a:p>
                  </a:txBody>
                  <a:tcPr/>
                </a:tc>
                <a:tc>
                  <a:txBody>
                    <a:bodyPr/>
                    <a:lstStyle/>
                    <a:p>
                      <a:pPr>
                        <a:lnSpc>
                          <a:spcPct val="107000"/>
                        </a:lnSpc>
                        <a:spcAft>
                          <a:spcPts val="0"/>
                        </a:spcAft>
                      </a:pPr>
                      <a:r>
                        <a:rPr lang="es-ES" sz="1200" dirty="0">
                          <a:effectLst/>
                        </a:rPr>
                        <a:t>La razón volumen de depósitos promedio/volumen de pasivos promedio</a:t>
                      </a:r>
                      <a:endParaRPr lang="es-ES" sz="1200" dirty="0">
                        <a:effectLst/>
                        <a:latin typeface="Calibri"/>
                        <a:ea typeface="Calibri"/>
                        <a:cs typeface="Times New Roman"/>
                      </a:endParaRPr>
                    </a:p>
                  </a:txBody>
                  <a:tcPr marL="42296" marR="42296" marT="0" marB="0"/>
                </a:tc>
                <a:extLst>
                  <a:ext uri="{0D108BD9-81ED-4DB2-BD59-A6C34878D82A}">
                    <a16:rowId xmlns:a16="http://schemas.microsoft.com/office/drawing/2014/main" val="10021"/>
                  </a:ext>
                </a:extLst>
              </a:tr>
            </a:tbl>
          </a:graphicData>
        </a:graphic>
      </p:graphicFrame>
      <p:sp>
        <p:nvSpPr>
          <p:cNvPr id="3" name="1 Título"/>
          <p:cNvSpPr txBox="1">
            <a:spLocks/>
          </p:cNvSpPr>
          <p:nvPr/>
        </p:nvSpPr>
        <p:spPr>
          <a:xfrm>
            <a:off x="252028" y="5796"/>
            <a:ext cx="2411760" cy="692696"/>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VE" sz="3200" b="1" dirty="0">
                <a:solidFill>
                  <a:schemeClr val="tx2"/>
                </a:solidFill>
                <a:latin typeface="Arial" panose="020B0604020202020204" pitchFamily="34" charset="0"/>
                <a:cs typeface="Arial" panose="020B0604020202020204" pitchFamily="34" charset="0"/>
              </a:rPr>
              <a:t>RESULTADOS</a:t>
            </a:r>
          </a:p>
        </p:txBody>
      </p:sp>
    </p:spTree>
    <p:extLst>
      <p:ext uri="{BB962C8B-B14F-4D97-AF65-F5344CB8AC3E}">
        <p14:creationId xmlns:p14="http://schemas.microsoft.com/office/powerpoint/2010/main" val="25038313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2028" y="5796"/>
            <a:ext cx="7920372" cy="692696"/>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VE" sz="3200" b="1" dirty="0">
                <a:solidFill>
                  <a:schemeClr val="tx2"/>
                </a:solidFill>
                <a:latin typeface="Arial" panose="020B0604020202020204" pitchFamily="34" charset="0"/>
                <a:cs typeface="Arial" panose="020B0604020202020204" pitchFamily="34" charset="0"/>
              </a:rPr>
              <a:t>RESULTADOS DESEMPEÑO FINANCIERO</a:t>
            </a:r>
          </a:p>
        </p:txBody>
      </p:sp>
      <p:pic>
        <p:nvPicPr>
          <p:cNvPr id="3" name="2 Imagen"/>
          <p:cNvPicPr/>
          <p:nvPr/>
        </p:nvPicPr>
        <p:blipFill rotWithShape="1">
          <a:blip r:embed="rId2">
            <a:extLst>
              <a:ext uri="{28A0092B-C50C-407E-A947-70E740481C1C}">
                <a14:useLocalDpi xmlns:a14="http://schemas.microsoft.com/office/drawing/2010/main" val="0"/>
              </a:ext>
            </a:extLst>
          </a:blip>
          <a:srcRect l="10935" t="31368" r="13228" b="14991"/>
          <a:stretch/>
        </p:blipFill>
        <p:spPr bwMode="auto">
          <a:xfrm>
            <a:off x="252028" y="908720"/>
            <a:ext cx="8568444" cy="4536504"/>
          </a:xfrm>
          <a:prstGeom prst="rect">
            <a:avLst/>
          </a:prstGeom>
          <a:ln>
            <a:noFill/>
          </a:ln>
          <a:extLst>
            <a:ext uri="{53640926-AAD7-44D8-BBD7-CCE9431645EC}">
              <a14:shadowObscured xmlns:a14="http://schemas.microsoft.com/office/drawing/2010/main"/>
            </a:ext>
          </a:extLst>
        </p:spPr>
      </p:pic>
      <p:sp>
        <p:nvSpPr>
          <p:cNvPr id="4" name="3 Rectángulo"/>
          <p:cNvSpPr/>
          <p:nvPr/>
        </p:nvSpPr>
        <p:spPr>
          <a:xfrm>
            <a:off x="384239" y="5770995"/>
            <a:ext cx="8424936" cy="923330"/>
          </a:xfrm>
          <a:prstGeom prst="rect">
            <a:avLst/>
          </a:prstGeom>
        </p:spPr>
        <p:txBody>
          <a:bodyPr wrap="square">
            <a:spAutoFit/>
          </a:bodyPr>
          <a:lstStyle/>
          <a:p>
            <a:r>
              <a:rPr lang="es-EC" dirty="0"/>
              <a:t>La cooperativa con índices bajos considerándose la mejor es Policía Nacional, en estas variables las cooperativas con mayores ingresos, y aportaciones a nivel de empleados y socios son las que obtienen mejor puntaje. </a:t>
            </a:r>
            <a:endParaRPr lang="es-ES" dirty="0"/>
          </a:p>
        </p:txBody>
      </p:sp>
    </p:spTree>
    <p:extLst>
      <p:ext uri="{BB962C8B-B14F-4D97-AF65-F5344CB8AC3E}">
        <p14:creationId xmlns:p14="http://schemas.microsoft.com/office/powerpoint/2010/main" val="2682746294"/>
      </p:ext>
    </p:extLst>
  </p:cSld>
  <p:clrMapOvr>
    <a:masterClrMapping/>
  </p:clrMapOvr>
  <p:transition spd="slow">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2028" y="5796"/>
            <a:ext cx="7920372" cy="692696"/>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VE" sz="3200" b="1" dirty="0">
                <a:solidFill>
                  <a:schemeClr val="tx2"/>
                </a:solidFill>
                <a:latin typeface="Arial" panose="020B0604020202020204" pitchFamily="34" charset="0"/>
                <a:cs typeface="Arial" panose="020B0604020202020204" pitchFamily="34" charset="0"/>
              </a:rPr>
              <a:t>RESULTADOS DESEMPEÑO FINANCIERO</a:t>
            </a:r>
          </a:p>
        </p:txBody>
      </p:sp>
      <p:sp>
        <p:nvSpPr>
          <p:cNvPr id="4" name="3 Rectángulo"/>
          <p:cNvSpPr/>
          <p:nvPr/>
        </p:nvSpPr>
        <p:spPr>
          <a:xfrm>
            <a:off x="384239" y="5770995"/>
            <a:ext cx="8424936" cy="923330"/>
          </a:xfrm>
          <a:prstGeom prst="rect">
            <a:avLst/>
          </a:prstGeom>
        </p:spPr>
        <p:txBody>
          <a:bodyPr wrap="square">
            <a:spAutoFit/>
          </a:bodyPr>
          <a:lstStyle/>
          <a:p>
            <a:r>
              <a:rPr lang="es-EC" dirty="0"/>
              <a:t>La cooperativa mejor posicionada dentro de este componente es  Policía Nacional ocupando el primero lugar, y la cooperativa que ocupa el último lugar es </a:t>
            </a:r>
            <a:r>
              <a:rPr lang="es-EC" dirty="0" err="1"/>
              <a:t>Pilhuin</a:t>
            </a:r>
            <a:r>
              <a:rPr lang="es-EC" dirty="0"/>
              <a:t> Tío. </a:t>
            </a:r>
            <a:endParaRPr lang="es-ES" dirty="0"/>
          </a:p>
          <a:p>
            <a:endParaRPr lang="es-ES" dirty="0"/>
          </a:p>
        </p:txBody>
      </p:sp>
      <p:pic>
        <p:nvPicPr>
          <p:cNvPr id="5" name="4 Imagen"/>
          <p:cNvPicPr/>
          <p:nvPr/>
        </p:nvPicPr>
        <p:blipFill rotWithShape="1">
          <a:blip r:embed="rId2" cstate="print">
            <a:extLst>
              <a:ext uri="{28A0092B-C50C-407E-A947-70E740481C1C}">
                <a14:useLocalDpi xmlns:a14="http://schemas.microsoft.com/office/drawing/2010/main" val="0"/>
              </a:ext>
            </a:extLst>
          </a:blip>
          <a:srcRect l="11111" t="27291" r="13228" b="13421"/>
          <a:stretch/>
        </p:blipFill>
        <p:spPr bwMode="auto">
          <a:xfrm>
            <a:off x="107503" y="1009650"/>
            <a:ext cx="8701671" cy="42195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992769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2028" y="5796"/>
            <a:ext cx="7920372" cy="692696"/>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VE" sz="3200" b="1" dirty="0">
                <a:solidFill>
                  <a:schemeClr val="tx2"/>
                </a:solidFill>
                <a:latin typeface="Arial" panose="020B0604020202020204" pitchFamily="34" charset="0"/>
                <a:cs typeface="Arial" panose="020B0604020202020204" pitchFamily="34" charset="0"/>
              </a:rPr>
              <a:t>RESULTADOS DESEMPEÑO FINANCIERO</a:t>
            </a:r>
          </a:p>
        </p:txBody>
      </p:sp>
      <p:graphicFrame>
        <p:nvGraphicFramePr>
          <p:cNvPr id="6" name="5 Gráfico">
            <a:extLst>
              <a:ext uri="{FF2B5EF4-FFF2-40B4-BE49-F238E27FC236}">
                <a16:creationId xmlns:a16="http://schemas.microsoft.com/office/drawing/2014/main" id="{9ED1035C-7C22-4DC4-B4E7-1C9E99017641}"/>
              </a:ext>
            </a:extLst>
          </p:cNvPr>
          <p:cNvGraphicFramePr/>
          <p:nvPr>
            <p:extLst>
              <p:ext uri="{D42A27DB-BD31-4B8C-83A1-F6EECF244321}">
                <p14:modId xmlns:p14="http://schemas.microsoft.com/office/powerpoint/2010/main" val="3961986548"/>
              </p:ext>
            </p:extLst>
          </p:nvPr>
        </p:nvGraphicFramePr>
        <p:xfrm>
          <a:off x="384239" y="836712"/>
          <a:ext cx="8580249"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3" name="2 Rectángulo"/>
          <p:cNvSpPr/>
          <p:nvPr/>
        </p:nvSpPr>
        <p:spPr>
          <a:xfrm>
            <a:off x="238606" y="6008097"/>
            <a:ext cx="8888880" cy="830997"/>
          </a:xfrm>
          <a:prstGeom prst="rect">
            <a:avLst/>
          </a:prstGeom>
        </p:spPr>
        <p:txBody>
          <a:bodyPr wrap="square">
            <a:spAutoFit/>
          </a:bodyPr>
          <a:lstStyle/>
          <a:p>
            <a:r>
              <a:rPr lang="es-EC" sz="1600" dirty="0"/>
              <a:t>La cooperativa con índices bajos considerándose la mejor es Andalucía, seguida de muy cerca por la 23 de Julio, es decir estas cooperativas son las que tienen menos porcentaje de morosidad, costos y gastos y mayor nivel de cobertura de créditos. </a:t>
            </a:r>
            <a:endParaRPr lang="es-ES" sz="1600" dirty="0"/>
          </a:p>
        </p:txBody>
      </p:sp>
    </p:spTree>
    <p:extLst>
      <p:ext uri="{BB962C8B-B14F-4D97-AF65-F5344CB8AC3E}">
        <p14:creationId xmlns:p14="http://schemas.microsoft.com/office/powerpoint/2010/main" val="1346509270"/>
      </p:ext>
    </p:extLst>
  </p:cSld>
  <p:clrMapOvr>
    <a:masterClrMapping/>
  </p:clrMapOvr>
  <p:transition spd="slow">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2028" y="5796"/>
            <a:ext cx="7920372" cy="692696"/>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VE" sz="3200" b="1" dirty="0">
                <a:solidFill>
                  <a:schemeClr val="tx2"/>
                </a:solidFill>
                <a:latin typeface="Arial" panose="020B0604020202020204" pitchFamily="34" charset="0"/>
                <a:cs typeface="Arial" panose="020B0604020202020204" pitchFamily="34" charset="0"/>
              </a:rPr>
              <a:t>RESULTADOS DESEMPEÑO FINANCIERO</a:t>
            </a:r>
          </a:p>
        </p:txBody>
      </p:sp>
      <p:graphicFrame>
        <p:nvGraphicFramePr>
          <p:cNvPr id="5" name="4 Gráfico">
            <a:extLst>
              <a:ext uri="{FF2B5EF4-FFF2-40B4-BE49-F238E27FC236}">
                <a16:creationId xmlns:a16="http://schemas.microsoft.com/office/drawing/2014/main" id="{CFBA265D-2EC9-40B0-B889-3657E31F177B}"/>
              </a:ext>
            </a:extLst>
          </p:cNvPr>
          <p:cNvGraphicFramePr/>
          <p:nvPr>
            <p:extLst>
              <p:ext uri="{D42A27DB-BD31-4B8C-83A1-F6EECF244321}">
                <p14:modId xmlns:p14="http://schemas.microsoft.com/office/powerpoint/2010/main" val="2639153167"/>
              </p:ext>
            </p:extLst>
          </p:nvPr>
        </p:nvGraphicFramePr>
        <p:xfrm>
          <a:off x="287778" y="548680"/>
          <a:ext cx="8568444"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4" name="3 Rectángulo"/>
          <p:cNvSpPr/>
          <p:nvPr/>
        </p:nvSpPr>
        <p:spPr>
          <a:xfrm>
            <a:off x="252028" y="5661248"/>
            <a:ext cx="8725424" cy="861774"/>
          </a:xfrm>
          <a:prstGeom prst="rect">
            <a:avLst/>
          </a:prstGeom>
        </p:spPr>
        <p:txBody>
          <a:bodyPr wrap="square">
            <a:spAutoFit/>
          </a:bodyPr>
          <a:lstStyle/>
          <a:p>
            <a:r>
              <a:rPr lang="es-EC" sz="1600" dirty="0"/>
              <a:t>La cooperativa con el mejor puntaje dentro de este componente es Andalucía y la que tiene la última posición dentro de este ranking es Santa Rosa. </a:t>
            </a:r>
            <a:endParaRPr lang="es-ES" sz="1600" dirty="0"/>
          </a:p>
          <a:p>
            <a:r>
              <a:rPr lang="es-EC" sz="1600" dirty="0"/>
              <a:t> </a:t>
            </a:r>
            <a:endParaRPr lang="es-ES" sz="1600" dirty="0"/>
          </a:p>
        </p:txBody>
      </p:sp>
    </p:spTree>
    <p:extLst>
      <p:ext uri="{BB962C8B-B14F-4D97-AF65-F5344CB8AC3E}">
        <p14:creationId xmlns:p14="http://schemas.microsoft.com/office/powerpoint/2010/main" val="9653194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2028" y="5796"/>
            <a:ext cx="7920372" cy="692696"/>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VE" sz="3200" b="1" dirty="0">
                <a:solidFill>
                  <a:schemeClr val="tx2"/>
                </a:solidFill>
                <a:latin typeface="Arial" panose="020B0604020202020204" pitchFamily="34" charset="0"/>
                <a:cs typeface="Arial" panose="020B0604020202020204" pitchFamily="34" charset="0"/>
              </a:rPr>
              <a:t>RESULTADOS DESEMPEÑO FINANCIERO</a:t>
            </a:r>
          </a:p>
        </p:txBody>
      </p:sp>
      <p:pic>
        <p:nvPicPr>
          <p:cNvPr id="6" name="5 Imagen"/>
          <p:cNvPicPr/>
          <p:nvPr/>
        </p:nvPicPr>
        <p:blipFill rotWithShape="1">
          <a:blip r:embed="rId2" cstate="print">
            <a:extLst>
              <a:ext uri="{28A0092B-C50C-407E-A947-70E740481C1C}">
                <a14:useLocalDpi xmlns:a14="http://schemas.microsoft.com/office/drawing/2010/main" val="0"/>
              </a:ext>
            </a:extLst>
          </a:blip>
          <a:srcRect l="25926" t="27291" r="14639" b="13421"/>
          <a:stretch/>
        </p:blipFill>
        <p:spPr bwMode="auto">
          <a:xfrm>
            <a:off x="107504" y="836712"/>
            <a:ext cx="8869948" cy="4824536"/>
          </a:xfrm>
          <a:prstGeom prst="rect">
            <a:avLst/>
          </a:prstGeom>
          <a:ln>
            <a:noFill/>
          </a:ln>
          <a:extLst>
            <a:ext uri="{53640926-AAD7-44D8-BBD7-CCE9431645EC}">
              <a14:shadowObscured xmlns:a14="http://schemas.microsoft.com/office/drawing/2010/main"/>
            </a:ext>
          </a:extLst>
        </p:spPr>
      </p:pic>
      <p:sp>
        <p:nvSpPr>
          <p:cNvPr id="3" name="2 Rectángulo"/>
          <p:cNvSpPr/>
          <p:nvPr/>
        </p:nvSpPr>
        <p:spPr>
          <a:xfrm>
            <a:off x="201483" y="5638647"/>
            <a:ext cx="8681989" cy="830997"/>
          </a:xfrm>
          <a:prstGeom prst="rect">
            <a:avLst/>
          </a:prstGeom>
        </p:spPr>
        <p:txBody>
          <a:bodyPr wrap="square">
            <a:spAutoFit/>
          </a:bodyPr>
          <a:lstStyle/>
          <a:p>
            <a:r>
              <a:rPr lang="es-EC" sz="1600" dirty="0"/>
              <a:t>La cooperativa tiene mayor crecimiento, margen de excedente y volumen de pasivos y depósitos es Tulcán, mientras que la que se encuentra en el último lugar con respecto a estas variables es Pilahuin Tío.</a:t>
            </a:r>
            <a:endParaRPr lang="es-ES" sz="1600" dirty="0"/>
          </a:p>
        </p:txBody>
      </p:sp>
    </p:spTree>
    <p:extLst>
      <p:ext uri="{BB962C8B-B14F-4D97-AF65-F5344CB8AC3E}">
        <p14:creationId xmlns:p14="http://schemas.microsoft.com/office/powerpoint/2010/main" val="383259117"/>
      </p:ext>
    </p:extLst>
  </p:cSld>
  <p:clrMapOvr>
    <a:masterClrMapping/>
  </p:clrMapOvr>
  <p:transition spd="slow">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2028" y="5796"/>
            <a:ext cx="7920372" cy="692696"/>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VE" sz="3200" b="1" dirty="0">
                <a:solidFill>
                  <a:schemeClr val="tx2"/>
                </a:solidFill>
                <a:latin typeface="Arial" panose="020B0604020202020204" pitchFamily="34" charset="0"/>
                <a:cs typeface="Arial" panose="020B0604020202020204" pitchFamily="34" charset="0"/>
              </a:rPr>
              <a:t>RESULTADOS DESEMPEÑO FINANCIERO</a:t>
            </a:r>
          </a:p>
        </p:txBody>
      </p:sp>
      <p:sp>
        <p:nvSpPr>
          <p:cNvPr id="3" name="2 Rectángulo"/>
          <p:cNvSpPr/>
          <p:nvPr/>
        </p:nvSpPr>
        <p:spPr>
          <a:xfrm>
            <a:off x="201483" y="5638647"/>
            <a:ext cx="8681989" cy="830997"/>
          </a:xfrm>
          <a:prstGeom prst="rect">
            <a:avLst/>
          </a:prstGeom>
        </p:spPr>
        <p:txBody>
          <a:bodyPr wrap="square">
            <a:spAutoFit/>
          </a:bodyPr>
          <a:lstStyle/>
          <a:p>
            <a:r>
              <a:rPr lang="es-EC" sz="1600" dirty="0"/>
              <a:t>La cooperativa que ocupa el primer lugar es Tulcán,  y la que tiene la última posición  dentro de este ranking es Pilahuin Tío. </a:t>
            </a:r>
            <a:endParaRPr lang="es-ES" sz="1600" dirty="0"/>
          </a:p>
          <a:p>
            <a:endParaRPr lang="es-ES" sz="1600" dirty="0"/>
          </a:p>
        </p:txBody>
      </p:sp>
      <p:graphicFrame>
        <p:nvGraphicFramePr>
          <p:cNvPr id="5" name="4 Gráfico">
            <a:extLst>
              <a:ext uri="{FF2B5EF4-FFF2-40B4-BE49-F238E27FC236}">
                <a16:creationId xmlns:a16="http://schemas.microsoft.com/office/drawing/2014/main" id="{078FEE5A-A6C5-42A4-8AD5-38AF88886FBD}"/>
              </a:ext>
            </a:extLst>
          </p:cNvPr>
          <p:cNvGraphicFramePr/>
          <p:nvPr>
            <p:extLst>
              <p:ext uri="{D42A27DB-BD31-4B8C-83A1-F6EECF244321}">
                <p14:modId xmlns:p14="http://schemas.microsoft.com/office/powerpoint/2010/main" val="1815622027"/>
              </p:ext>
            </p:extLst>
          </p:nvPr>
        </p:nvGraphicFramePr>
        <p:xfrm>
          <a:off x="232996" y="908720"/>
          <a:ext cx="8650476" cy="44644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49852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a:extLst>
              <a:ext uri="{FF2B5EF4-FFF2-40B4-BE49-F238E27FC236}">
                <a16:creationId xmlns:a16="http://schemas.microsoft.com/office/drawing/2014/main" id="{331AEDC0-3F6F-4B82-9A34-982083708BAD}"/>
              </a:ext>
            </a:extLst>
          </p:cNvPr>
          <p:cNvGraphicFramePr/>
          <p:nvPr>
            <p:extLst>
              <p:ext uri="{D42A27DB-BD31-4B8C-83A1-F6EECF244321}">
                <p14:modId xmlns:p14="http://schemas.microsoft.com/office/powerpoint/2010/main" val="2528494034"/>
              </p:ext>
            </p:extLst>
          </p:nvPr>
        </p:nvGraphicFramePr>
        <p:xfrm>
          <a:off x="251520" y="838200"/>
          <a:ext cx="864096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3" name="1 Título"/>
          <p:cNvSpPr txBox="1">
            <a:spLocks/>
          </p:cNvSpPr>
          <p:nvPr/>
        </p:nvSpPr>
        <p:spPr>
          <a:xfrm>
            <a:off x="539552" y="61183"/>
            <a:ext cx="7920372" cy="692696"/>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VE" sz="3200" b="1" dirty="0">
                <a:solidFill>
                  <a:schemeClr val="tx2"/>
                </a:solidFill>
                <a:latin typeface="Arial" panose="020B0604020202020204" pitchFamily="34" charset="0"/>
                <a:cs typeface="Arial" panose="020B0604020202020204" pitchFamily="34" charset="0"/>
              </a:rPr>
              <a:t>RESULTADOS DESEMPEÑO FINANCIERO</a:t>
            </a:r>
          </a:p>
        </p:txBody>
      </p:sp>
      <p:sp>
        <p:nvSpPr>
          <p:cNvPr id="4" name="3 Rectángulo"/>
          <p:cNvSpPr/>
          <p:nvPr/>
        </p:nvSpPr>
        <p:spPr>
          <a:xfrm>
            <a:off x="323528" y="6161853"/>
            <a:ext cx="8640960" cy="584775"/>
          </a:xfrm>
          <a:prstGeom prst="rect">
            <a:avLst/>
          </a:prstGeom>
        </p:spPr>
        <p:txBody>
          <a:bodyPr wrap="square">
            <a:spAutoFit/>
          </a:bodyPr>
          <a:lstStyle/>
          <a:p>
            <a:r>
              <a:rPr lang="es-EC" sz="1600" dirty="0"/>
              <a:t>La cooperativa con el mejor puntaje a nivel global es JARDIN AZUAYO, mientras que la peor en el ranking de las 25 cooperativas que corresponden al segmento 1 es Pilahuin </a:t>
            </a:r>
            <a:r>
              <a:rPr lang="es-EC" sz="1600" dirty="0" err="1"/>
              <a:t>Tio</a:t>
            </a:r>
            <a:r>
              <a:rPr lang="es-EC" sz="1600" dirty="0"/>
              <a:t>. </a:t>
            </a:r>
            <a:endParaRPr lang="es-ES" sz="1600" dirty="0"/>
          </a:p>
        </p:txBody>
      </p:sp>
    </p:spTree>
    <p:extLst>
      <p:ext uri="{BB962C8B-B14F-4D97-AF65-F5344CB8AC3E}">
        <p14:creationId xmlns:p14="http://schemas.microsoft.com/office/powerpoint/2010/main" val="4055635740"/>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252028" y="257996"/>
            <a:ext cx="7200292" cy="6926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s-VE" sz="2600" b="1" dirty="0">
                <a:solidFill>
                  <a:schemeClr val="tx2"/>
                </a:solidFill>
                <a:latin typeface="Arial" panose="020B0604020202020204" pitchFamily="34" charset="0"/>
                <a:cs typeface="Arial" panose="020B0604020202020204" pitchFamily="34" charset="0"/>
              </a:rPr>
              <a:t>PLANTEAMIENTO DEL PROBLEMA</a:t>
            </a:r>
          </a:p>
        </p:txBody>
      </p:sp>
      <p:pic>
        <p:nvPicPr>
          <p:cNvPr id="5" name="Picture 3" descr="Resultado de imagen para S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988" y="836712"/>
            <a:ext cx="3430268" cy="10004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5 Diagrama"/>
          <p:cNvGraphicFramePr/>
          <p:nvPr>
            <p:extLst>
              <p:ext uri="{D42A27DB-BD31-4B8C-83A1-F6EECF244321}">
                <p14:modId xmlns:p14="http://schemas.microsoft.com/office/powerpoint/2010/main" val="3974099788"/>
              </p:ext>
            </p:extLst>
          </p:nvPr>
        </p:nvGraphicFramePr>
        <p:xfrm>
          <a:off x="4054887" y="404664"/>
          <a:ext cx="3541449" cy="6269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6 Grupo"/>
          <p:cNvGrpSpPr/>
          <p:nvPr/>
        </p:nvGrpSpPr>
        <p:grpSpPr>
          <a:xfrm>
            <a:off x="6718629" y="1196752"/>
            <a:ext cx="2389875" cy="4863335"/>
            <a:chOff x="6581419" y="1270224"/>
            <a:chExt cx="2389875" cy="4863335"/>
          </a:xfrm>
        </p:grpSpPr>
        <p:sp>
          <p:nvSpPr>
            <p:cNvPr id="8" name="7 Flecha circular"/>
            <p:cNvSpPr/>
            <p:nvPr/>
          </p:nvSpPr>
          <p:spPr>
            <a:xfrm>
              <a:off x="7085473" y="1270224"/>
              <a:ext cx="1885821" cy="1886108"/>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9" name="8 Grupo"/>
            <p:cNvGrpSpPr/>
            <p:nvPr/>
          </p:nvGrpSpPr>
          <p:grpSpPr>
            <a:xfrm>
              <a:off x="7517520" y="2001844"/>
              <a:ext cx="1047914" cy="523831"/>
              <a:chOff x="1512170" y="1563609"/>
              <a:chExt cx="1047914" cy="523831"/>
            </a:xfrm>
          </p:grpSpPr>
          <p:sp>
            <p:nvSpPr>
              <p:cNvPr id="18" name="17 Rectángulo"/>
              <p:cNvSpPr/>
              <p:nvPr/>
            </p:nvSpPr>
            <p:spPr>
              <a:xfrm>
                <a:off x="1512170" y="1563609"/>
                <a:ext cx="1047914" cy="523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18 Rectángulo"/>
              <p:cNvSpPr/>
              <p:nvPr/>
            </p:nvSpPr>
            <p:spPr>
              <a:xfrm>
                <a:off x="1512170" y="1563609"/>
                <a:ext cx="1047914" cy="52383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a:latin typeface="Times New Roman" pitchFamily="18" charset="0"/>
                    <a:cs typeface="Times New Roman" pitchFamily="18" charset="0"/>
                  </a:rPr>
                  <a:t>Cada metodología mide aspectos diferentes</a:t>
                </a:r>
              </a:p>
            </p:txBody>
          </p:sp>
        </p:grpSp>
        <p:sp>
          <p:nvSpPr>
            <p:cNvPr id="10" name="9 Forma"/>
            <p:cNvSpPr/>
            <p:nvPr/>
          </p:nvSpPr>
          <p:spPr>
            <a:xfrm>
              <a:off x="6581419" y="2849810"/>
              <a:ext cx="1885821" cy="1886108"/>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grpSp>
          <p:nvGrpSpPr>
            <p:cNvPr id="11" name="10 Grupo"/>
            <p:cNvGrpSpPr/>
            <p:nvPr/>
          </p:nvGrpSpPr>
          <p:grpSpPr>
            <a:xfrm>
              <a:off x="7013459" y="3497881"/>
              <a:ext cx="1047914" cy="523831"/>
              <a:chOff x="1008109" y="3059646"/>
              <a:chExt cx="1047914" cy="523831"/>
            </a:xfrm>
          </p:grpSpPr>
          <p:sp>
            <p:nvSpPr>
              <p:cNvPr id="16" name="15 Rectángulo"/>
              <p:cNvSpPr/>
              <p:nvPr/>
            </p:nvSpPr>
            <p:spPr>
              <a:xfrm>
                <a:off x="1008109" y="3059646"/>
                <a:ext cx="1047914" cy="523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16 Rectángulo"/>
              <p:cNvSpPr/>
              <p:nvPr/>
            </p:nvSpPr>
            <p:spPr>
              <a:xfrm>
                <a:off x="1008109" y="3059646"/>
                <a:ext cx="1047914" cy="52383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dirty="0">
                    <a:latin typeface="Times New Roman" pitchFamily="18" charset="0"/>
                    <a:cs typeface="Times New Roman" pitchFamily="18" charset="0"/>
                  </a:rPr>
                  <a:t>Evaluar desempeño financiero</a:t>
                </a:r>
                <a:endParaRPr lang="es-EC" sz="1200" kern="1200" dirty="0">
                  <a:latin typeface="Times New Roman" pitchFamily="18" charset="0"/>
                  <a:cs typeface="Times New Roman" pitchFamily="18" charset="0"/>
                </a:endParaRPr>
              </a:p>
            </p:txBody>
          </p:sp>
        </p:grpSp>
        <p:grpSp>
          <p:nvGrpSpPr>
            <p:cNvPr id="13" name="12 Grupo"/>
            <p:cNvGrpSpPr/>
            <p:nvPr/>
          </p:nvGrpSpPr>
          <p:grpSpPr>
            <a:xfrm>
              <a:off x="7517515" y="5154065"/>
              <a:ext cx="1047914" cy="979494"/>
              <a:chOff x="1512165" y="4715830"/>
              <a:chExt cx="1047914" cy="523831"/>
            </a:xfrm>
          </p:grpSpPr>
          <p:sp>
            <p:nvSpPr>
              <p:cNvPr id="14" name="13 Rectángulo"/>
              <p:cNvSpPr/>
              <p:nvPr/>
            </p:nvSpPr>
            <p:spPr>
              <a:xfrm>
                <a:off x="1512165" y="4715830"/>
                <a:ext cx="1047914" cy="5238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14 Rectángulo"/>
              <p:cNvSpPr/>
              <p:nvPr/>
            </p:nvSpPr>
            <p:spPr>
              <a:xfrm>
                <a:off x="1512165" y="4715830"/>
                <a:ext cx="1047914" cy="52383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EC" sz="1200" kern="1200" dirty="0">
                  <a:latin typeface="Times New Roman" pitchFamily="18" charset="0"/>
                  <a:cs typeface="Times New Roman" pitchFamily="18" charset="0"/>
                </a:endParaRPr>
              </a:p>
            </p:txBody>
          </p:sp>
        </p:grpSp>
      </p:grpSp>
      <p:pic>
        <p:nvPicPr>
          <p:cNvPr id="20" name="Picture 2">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28384" y="257996"/>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11 Tabla"/>
          <p:cNvGraphicFramePr>
            <a:graphicFrameLocks noGrp="1"/>
          </p:cNvGraphicFramePr>
          <p:nvPr>
            <p:extLst>
              <p:ext uri="{D42A27DB-BD31-4B8C-83A1-F6EECF244321}">
                <p14:modId xmlns:p14="http://schemas.microsoft.com/office/powerpoint/2010/main" val="3399735304"/>
              </p:ext>
            </p:extLst>
          </p:nvPr>
        </p:nvGraphicFramePr>
        <p:xfrm>
          <a:off x="222653" y="1837201"/>
          <a:ext cx="4493363" cy="4856422"/>
        </p:xfrm>
        <a:graphic>
          <a:graphicData uri="http://schemas.openxmlformats.org/drawingml/2006/table">
            <a:tbl>
              <a:tblPr firstRow="1" firstCol="1" bandRow="1">
                <a:tableStyleId>{5940675A-B579-460E-94D1-54222C63F5DA}</a:tableStyleId>
              </a:tblPr>
              <a:tblGrid>
                <a:gridCol w="979933">
                  <a:extLst>
                    <a:ext uri="{9D8B030D-6E8A-4147-A177-3AD203B41FA5}">
                      <a16:colId xmlns:a16="http://schemas.microsoft.com/office/drawing/2014/main" val="20000"/>
                    </a:ext>
                  </a:extLst>
                </a:gridCol>
                <a:gridCol w="948592">
                  <a:extLst>
                    <a:ext uri="{9D8B030D-6E8A-4147-A177-3AD203B41FA5}">
                      <a16:colId xmlns:a16="http://schemas.microsoft.com/office/drawing/2014/main" val="20001"/>
                    </a:ext>
                  </a:extLst>
                </a:gridCol>
                <a:gridCol w="1282419">
                  <a:extLst>
                    <a:ext uri="{9D8B030D-6E8A-4147-A177-3AD203B41FA5}">
                      <a16:colId xmlns:a16="http://schemas.microsoft.com/office/drawing/2014/main" val="20002"/>
                    </a:ext>
                  </a:extLst>
                </a:gridCol>
                <a:gridCol w="1282419">
                  <a:extLst>
                    <a:ext uri="{9D8B030D-6E8A-4147-A177-3AD203B41FA5}">
                      <a16:colId xmlns:a16="http://schemas.microsoft.com/office/drawing/2014/main" val="20003"/>
                    </a:ext>
                  </a:extLst>
                </a:gridCol>
              </a:tblGrid>
              <a:tr h="444708">
                <a:tc>
                  <a:txBody>
                    <a:bodyPr/>
                    <a:lstStyle/>
                    <a:p>
                      <a:pPr algn="ctr">
                        <a:lnSpc>
                          <a:spcPct val="107000"/>
                        </a:lnSpc>
                        <a:spcAft>
                          <a:spcPts val="0"/>
                        </a:spcAft>
                      </a:pPr>
                      <a:r>
                        <a:rPr lang="es-EC" sz="1200" dirty="0">
                          <a:effectLst/>
                        </a:rPr>
                        <a:t>Todo</a:t>
                      </a:r>
                      <a:endParaRPr lang="es-ES" sz="11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200">
                          <a:effectLst/>
                        </a:rPr>
                        <a:t>Interdependiente</a:t>
                      </a:r>
                      <a:endParaRPr lang="es-ES" sz="1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200">
                          <a:effectLst/>
                        </a:rPr>
                        <a:t>Covariables</a:t>
                      </a:r>
                      <a:endParaRPr lang="es-ES" sz="1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EC" sz="1200">
                          <a:effectLst/>
                        </a:rPr>
                        <a:t>Categoría de variable</a:t>
                      </a:r>
                      <a:endParaRPr lang="es-ES"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207781">
                <a:tc rowSpan="19">
                  <a:txBody>
                    <a:bodyPr/>
                    <a:lstStyle/>
                    <a:p>
                      <a:pPr algn="ctr">
                        <a:lnSpc>
                          <a:spcPct val="150000"/>
                        </a:lnSpc>
                        <a:spcAft>
                          <a:spcPts val="0"/>
                        </a:spcAft>
                      </a:pPr>
                      <a:r>
                        <a:rPr lang="es-EC" sz="1200" dirty="0">
                          <a:effectLst/>
                        </a:rPr>
                        <a:t>Desempeño financiero en las COAC`S del segmento 1</a:t>
                      </a:r>
                      <a:endParaRPr lang="es-ES" sz="1100" dirty="0">
                        <a:effectLst/>
                        <a:latin typeface="Calibri"/>
                        <a:ea typeface="Calibri"/>
                        <a:cs typeface="Times New Roman"/>
                      </a:endParaRPr>
                    </a:p>
                  </a:txBody>
                  <a:tcPr marL="68580" marR="68580" marT="0" marB="0" anchor="ctr"/>
                </a:tc>
                <a:tc rowSpan="19">
                  <a:txBody>
                    <a:bodyPr/>
                    <a:lstStyle/>
                    <a:p>
                      <a:pPr algn="ctr">
                        <a:lnSpc>
                          <a:spcPct val="150000"/>
                        </a:lnSpc>
                        <a:spcAft>
                          <a:spcPts val="0"/>
                        </a:spcAft>
                      </a:pPr>
                      <a:r>
                        <a:rPr lang="es-EC" sz="1200">
                          <a:effectLst/>
                        </a:rPr>
                        <a:t>Evaluación financiera</a:t>
                      </a:r>
                      <a:endParaRPr lang="es-ES" sz="1100">
                        <a:effectLst/>
                        <a:latin typeface="Calibri"/>
                        <a:ea typeface="Calibri"/>
                        <a:cs typeface="Times New Roman"/>
                      </a:endParaRPr>
                    </a:p>
                  </a:txBody>
                  <a:tcPr marL="68580" marR="68580" marT="0" marB="0" anchor="ctr"/>
                </a:tc>
                <a:tc rowSpan="5">
                  <a:txBody>
                    <a:bodyPr/>
                    <a:lstStyle/>
                    <a:p>
                      <a:pPr algn="ctr">
                        <a:lnSpc>
                          <a:spcPct val="150000"/>
                        </a:lnSpc>
                        <a:spcAft>
                          <a:spcPts val="0"/>
                        </a:spcAft>
                      </a:pPr>
                      <a:r>
                        <a:rPr lang="es-EC" sz="1000">
                          <a:effectLst/>
                        </a:rPr>
                        <a:t> </a:t>
                      </a:r>
                      <a:endParaRPr lang="es-ES" sz="1100">
                        <a:effectLst/>
                      </a:endParaRPr>
                    </a:p>
                    <a:p>
                      <a:pPr algn="ctr">
                        <a:lnSpc>
                          <a:spcPct val="150000"/>
                        </a:lnSpc>
                        <a:spcAft>
                          <a:spcPts val="0"/>
                        </a:spcAft>
                      </a:pPr>
                      <a:r>
                        <a:rPr lang="es-EC" sz="1000">
                          <a:effectLst/>
                        </a:rPr>
                        <a:t> </a:t>
                      </a:r>
                      <a:endParaRPr lang="es-ES" sz="1100">
                        <a:effectLst/>
                      </a:endParaRPr>
                    </a:p>
                    <a:p>
                      <a:pPr algn="ctr">
                        <a:lnSpc>
                          <a:spcPct val="150000"/>
                        </a:lnSpc>
                        <a:spcAft>
                          <a:spcPts val="0"/>
                        </a:spcAft>
                      </a:pPr>
                      <a:r>
                        <a:rPr lang="es-EC" sz="1000">
                          <a:effectLst/>
                        </a:rPr>
                        <a:t>CAMEL</a:t>
                      </a:r>
                      <a:endParaRPr lang="es-ES" sz="1100">
                        <a:effectLst/>
                      </a:endParaRPr>
                    </a:p>
                    <a:p>
                      <a:pPr algn="ctr">
                        <a:lnSpc>
                          <a:spcPct val="150000"/>
                        </a:lnSpc>
                        <a:spcAft>
                          <a:spcPts val="0"/>
                        </a:spcAft>
                      </a:pPr>
                      <a:r>
                        <a:rPr lang="es-EC" sz="1000">
                          <a:effectLst/>
                        </a:rPr>
                        <a:t> </a:t>
                      </a:r>
                      <a:endParaRPr lang="es-ES" sz="11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800">
                          <a:effectLst/>
                        </a:rPr>
                        <a:t>Capital</a:t>
                      </a:r>
                      <a:endParaRPr lang="es-ES"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20778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50000"/>
                        </a:lnSpc>
                        <a:spcAft>
                          <a:spcPts val="0"/>
                        </a:spcAft>
                      </a:pPr>
                      <a:r>
                        <a:rPr lang="es-EC" sz="800">
                          <a:effectLst/>
                        </a:rPr>
                        <a:t>Activos</a:t>
                      </a:r>
                      <a:endParaRPr lang="es-ES"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20778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50000"/>
                        </a:lnSpc>
                        <a:spcAft>
                          <a:spcPts val="0"/>
                        </a:spcAft>
                      </a:pPr>
                      <a:r>
                        <a:rPr lang="es-EC" sz="800">
                          <a:effectLst/>
                        </a:rPr>
                        <a:t>Manejo corporativo</a:t>
                      </a:r>
                      <a:endParaRPr lang="es-ES"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r h="20778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50000"/>
                        </a:lnSpc>
                        <a:spcAft>
                          <a:spcPts val="0"/>
                        </a:spcAft>
                      </a:pPr>
                      <a:r>
                        <a:rPr lang="es-EC" sz="800">
                          <a:effectLst/>
                        </a:rPr>
                        <a:t>Utilidad</a:t>
                      </a:r>
                      <a:endParaRPr lang="es-ES"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r h="20778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50000"/>
                        </a:lnSpc>
                        <a:spcAft>
                          <a:spcPts val="0"/>
                        </a:spcAft>
                      </a:pPr>
                      <a:r>
                        <a:rPr lang="es-EC" sz="800">
                          <a:effectLst/>
                        </a:rPr>
                        <a:t>Liquidez</a:t>
                      </a:r>
                      <a:endParaRPr lang="es-ES"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05"/>
                  </a:ext>
                </a:extLst>
              </a:tr>
              <a:tr h="207781">
                <a:tc vMerge="1">
                  <a:txBody>
                    <a:bodyPr/>
                    <a:lstStyle/>
                    <a:p>
                      <a:endParaRPr lang="es-ES"/>
                    </a:p>
                  </a:txBody>
                  <a:tcPr/>
                </a:tc>
                <a:tc vMerge="1">
                  <a:txBody>
                    <a:bodyPr/>
                    <a:lstStyle/>
                    <a:p>
                      <a:endParaRPr lang="es-ES"/>
                    </a:p>
                  </a:txBody>
                  <a:tcPr/>
                </a:tc>
                <a:tc rowSpan="6">
                  <a:txBody>
                    <a:bodyPr/>
                    <a:lstStyle/>
                    <a:p>
                      <a:pPr algn="ctr">
                        <a:lnSpc>
                          <a:spcPct val="150000"/>
                        </a:lnSpc>
                        <a:spcAft>
                          <a:spcPts val="0"/>
                        </a:spcAft>
                      </a:pPr>
                      <a:r>
                        <a:rPr lang="es-EC" sz="1000">
                          <a:effectLst/>
                        </a:rPr>
                        <a:t>PERLAS</a:t>
                      </a:r>
                      <a:endParaRPr lang="es-ES" sz="1100">
                        <a:effectLst/>
                      </a:endParaRPr>
                    </a:p>
                    <a:p>
                      <a:pPr algn="ctr">
                        <a:lnSpc>
                          <a:spcPct val="150000"/>
                        </a:lnSpc>
                        <a:spcAft>
                          <a:spcPts val="0"/>
                        </a:spcAft>
                      </a:pPr>
                      <a:r>
                        <a:rPr lang="es-EC" sz="1000">
                          <a:effectLst/>
                        </a:rPr>
                        <a:t> </a:t>
                      </a:r>
                      <a:endParaRPr lang="es-ES" sz="11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800">
                          <a:effectLst/>
                        </a:rPr>
                        <a:t>Protección</a:t>
                      </a:r>
                      <a:endParaRPr lang="es-ES"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06"/>
                  </a:ext>
                </a:extLst>
              </a:tr>
              <a:tr h="293146">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50000"/>
                        </a:lnSpc>
                        <a:spcAft>
                          <a:spcPts val="0"/>
                        </a:spcAft>
                      </a:pPr>
                      <a:r>
                        <a:rPr lang="es-EC" sz="800">
                          <a:effectLst/>
                        </a:rPr>
                        <a:t>Estructura financiera eficaz</a:t>
                      </a:r>
                      <a:endParaRPr lang="es-ES"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07"/>
                  </a:ext>
                </a:extLst>
              </a:tr>
              <a:tr h="20778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50000"/>
                        </a:lnSpc>
                        <a:spcAft>
                          <a:spcPts val="0"/>
                        </a:spcAft>
                      </a:pPr>
                      <a:r>
                        <a:rPr lang="es-EC" sz="800">
                          <a:effectLst/>
                        </a:rPr>
                        <a:t>Calidad de los activos</a:t>
                      </a:r>
                      <a:endParaRPr lang="es-ES"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08"/>
                  </a:ext>
                </a:extLst>
              </a:tr>
              <a:tr h="41556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50000"/>
                        </a:lnSpc>
                        <a:spcAft>
                          <a:spcPts val="0"/>
                        </a:spcAft>
                      </a:pPr>
                      <a:r>
                        <a:rPr lang="es-EC" sz="800">
                          <a:effectLst/>
                        </a:rPr>
                        <a:t>Tasa de rendimientos y costos</a:t>
                      </a:r>
                      <a:endParaRPr lang="es-ES"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09"/>
                  </a:ext>
                </a:extLst>
              </a:tr>
              <a:tr h="20778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50000"/>
                        </a:lnSpc>
                        <a:spcAft>
                          <a:spcPts val="0"/>
                        </a:spcAft>
                      </a:pPr>
                      <a:r>
                        <a:rPr lang="es-EC" sz="800">
                          <a:effectLst/>
                        </a:rPr>
                        <a:t>Liquidez</a:t>
                      </a:r>
                      <a:endParaRPr lang="es-ES"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10"/>
                  </a:ext>
                </a:extLst>
              </a:tr>
              <a:tr h="20778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50000"/>
                        </a:lnSpc>
                        <a:spcAft>
                          <a:spcPts val="0"/>
                        </a:spcAft>
                      </a:pPr>
                      <a:r>
                        <a:rPr lang="es-EC" sz="800">
                          <a:effectLst/>
                        </a:rPr>
                        <a:t>Señales de crecimiento</a:t>
                      </a:r>
                      <a:endParaRPr lang="es-ES"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11"/>
                  </a:ext>
                </a:extLst>
              </a:tr>
              <a:tr h="293146">
                <a:tc vMerge="1">
                  <a:txBody>
                    <a:bodyPr/>
                    <a:lstStyle/>
                    <a:p>
                      <a:endParaRPr lang="es-ES"/>
                    </a:p>
                  </a:txBody>
                  <a:tcPr/>
                </a:tc>
                <a:tc vMerge="1">
                  <a:txBody>
                    <a:bodyPr/>
                    <a:lstStyle/>
                    <a:p>
                      <a:endParaRPr lang="es-ES"/>
                    </a:p>
                  </a:txBody>
                  <a:tcPr/>
                </a:tc>
                <a:tc rowSpan="5">
                  <a:txBody>
                    <a:bodyPr/>
                    <a:lstStyle/>
                    <a:p>
                      <a:pPr algn="ctr">
                        <a:lnSpc>
                          <a:spcPct val="150000"/>
                        </a:lnSpc>
                        <a:spcAft>
                          <a:spcPts val="0"/>
                        </a:spcAft>
                      </a:pPr>
                      <a:r>
                        <a:rPr lang="es-EC" sz="1000">
                          <a:effectLst/>
                        </a:rPr>
                        <a:t> </a:t>
                      </a:r>
                      <a:endParaRPr lang="es-ES" sz="1100">
                        <a:effectLst/>
                      </a:endParaRPr>
                    </a:p>
                    <a:p>
                      <a:pPr algn="ctr">
                        <a:lnSpc>
                          <a:spcPct val="150000"/>
                        </a:lnSpc>
                        <a:spcAft>
                          <a:spcPts val="0"/>
                        </a:spcAft>
                      </a:pPr>
                      <a:r>
                        <a:rPr lang="es-EC" sz="1000">
                          <a:effectLst/>
                        </a:rPr>
                        <a:t> </a:t>
                      </a:r>
                      <a:endParaRPr lang="es-ES" sz="1100">
                        <a:effectLst/>
                      </a:endParaRPr>
                    </a:p>
                    <a:p>
                      <a:pPr algn="ctr">
                        <a:lnSpc>
                          <a:spcPct val="150000"/>
                        </a:lnSpc>
                        <a:spcAft>
                          <a:spcPts val="0"/>
                        </a:spcAft>
                      </a:pPr>
                      <a:r>
                        <a:rPr lang="es-EC" sz="1000">
                          <a:effectLst/>
                        </a:rPr>
                        <a:t>COLAC</a:t>
                      </a:r>
                      <a:endParaRPr lang="es-ES" sz="1100">
                        <a:effectLst/>
                      </a:endParaRPr>
                    </a:p>
                    <a:p>
                      <a:pPr algn="ctr">
                        <a:lnSpc>
                          <a:spcPct val="150000"/>
                        </a:lnSpc>
                        <a:spcAft>
                          <a:spcPts val="0"/>
                        </a:spcAft>
                      </a:pPr>
                      <a:r>
                        <a:rPr lang="es-EC" sz="1000">
                          <a:effectLst/>
                        </a:rPr>
                        <a:t> </a:t>
                      </a:r>
                      <a:endParaRPr lang="es-ES" sz="11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800">
                          <a:effectLst/>
                        </a:rPr>
                        <a:t>Competitividad progresiva</a:t>
                      </a:r>
                      <a:endParaRPr lang="es-ES"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12"/>
                  </a:ext>
                </a:extLst>
              </a:tr>
              <a:tr h="20778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50000"/>
                        </a:lnSpc>
                        <a:spcAft>
                          <a:spcPts val="0"/>
                        </a:spcAft>
                      </a:pPr>
                      <a:r>
                        <a:rPr lang="es-EC" sz="800">
                          <a:effectLst/>
                        </a:rPr>
                        <a:t>Operaciones y resultados</a:t>
                      </a:r>
                      <a:endParaRPr lang="es-ES"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13"/>
                  </a:ext>
                </a:extLst>
              </a:tr>
              <a:tr h="293146">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50000"/>
                        </a:lnSpc>
                        <a:spcAft>
                          <a:spcPts val="0"/>
                        </a:spcAft>
                      </a:pPr>
                      <a:r>
                        <a:rPr lang="es-EC" sz="800">
                          <a:effectLst/>
                        </a:rPr>
                        <a:t>Liquidez y apalancamiento</a:t>
                      </a:r>
                      <a:endParaRPr lang="es-ES"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14"/>
                  </a:ext>
                </a:extLst>
              </a:tr>
              <a:tr h="20778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50000"/>
                        </a:lnSpc>
                        <a:spcAft>
                          <a:spcPts val="0"/>
                        </a:spcAft>
                      </a:pPr>
                      <a:r>
                        <a:rPr lang="es-EC" sz="800">
                          <a:effectLst/>
                        </a:rPr>
                        <a:t>Administración y control</a:t>
                      </a:r>
                      <a:endParaRPr lang="es-ES"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15"/>
                  </a:ext>
                </a:extLst>
              </a:tr>
              <a:tr h="20778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50000"/>
                        </a:lnSpc>
                        <a:spcAft>
                          <a:spcPts val="0"/>
                        </a:spcAft>
                      </a:pPr>
                      <a:r>
                        <a:rPr lang="es-EC" sz="800">
                          <a:effectLst/>
                        </a:rPr>
                        <a:t>Crecimiento y tecnología</a:t>
                      </a:r>
                      <a:endParaRPr lang="es-ES"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16"/>
                  </a:ext>
                </a:extLst>
              </a:tr>
              <a:tr h="207781">
                <a:tc vMerge="1">
                  <a:txBody>
                    <a:bodyPr/>
                    <a:lstStyle/>
                    <a:p>
                      <a:endParaRPr lang="es-ES"/>
                    </a:p>
                  </a:txBody>
                  <a:tcPr/>
                </a:tc>
                <a:tc vMerge="1">
                  <a:txBody>
                    <a:bodyPr/>
                    <a:lstStyle/>
                    <a:p>
                      <a:endParaRPr lang="es-ES"/>
                    </a:p>
                  </a:txBody>
                  <a:tcPr/>
                </a:tc>
                <a:tc rowSpan="3">
                  <a:txBody>
                    <a:bodyPr/>
                    <a:lstStyle/>
                    <a:p>
                      <a:pPr algn="ctr">
                        <a:lnSpc>
                          <a:spcPct val="150000"/>
                        </a:lnSpc>
                        <a:spcAft>
                          <a:spcPts val="0"/>
                        </a:spcAft>
                      </a:pPr>
                      <a:r>
                        <a:rPr lang="es-EC" sz="1000">
                          <a:effectLst/>
                        </a:rPr>
                        <a:t>INCAE</a:t>
                      </a:r>
                      <a:endParaRPr lang="es-ES" sz="1100">
                        <a:effectLst/>
                      </a:endParaRPr>
                    </a:p>
                    <a:p>
                      <a:pPr algn="ctr">
                        <a:lnSpc>
                          <a:spcPct val="150000"/>
                        </a:lnSpc>
                        <a:spcAft>
                          <a:spcPts val="0"/>
                        </a:spcAft>
                      </a:pPr>
                      <a:r>
                        <a:rPr lang="es-EC" sz="1000">
                          <a:effectLst/>
                        </a:rPr>
                        <a:t> </a:t>
                      </a:r>
                      <a:endParaRPr lang="es-ES" sz="1100">
                        <a:effectLst/>
                        <a:latin typeface="Calibri"/>
                        <a:ea typeface="Calibri"/>
                        <a:cs typeface="Times New Roman"/>
                      </a:endParaRPr>
                    </a:p>
                  </a:txBody>
                  <a:tcPr marL="68580" marR="68580" marT="0" marB="0" anchor="b"/>
                </a:tc>
                <a:tc>
                  <a:txBody>
                    <a:bodyPr/>
                    <a:lstStyle/>
                    <a:p>
                      <a:pPr algn="ctr">
                        <a:lnSpc>
                          <a:spcPct val="150000"/>
                        </a:lnSpc>
                        <a:spcAft>
                          <a:spcPts val="0"/>
                        </a:spcAft>
                      </a:pPr>
                      <a:r>
                        <a:rPr lang="es-EC" sz="800">
                          <a:effectLst/>
                        </a:rPr>
                        <a:t>Sostenibilidad</a:t>
                      </a:r>
                      <a:endParaRPr lang="es-ES"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17"/>
                  </a:ext>
                </a:extLst>
              </a:tr>
              <a:tr h="20778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50000"/>
                        </a:lnSpc>
                        <a:spcAft>
                          <a:spcPts val="0"/>
                        </a:spcAft>
                      </a:pPr>
                      <a:r>
                        <a:rPr lang="es-EC" sz="800">
                          <a:effectLst/>
                        </a:rPr>
                        <a:t>Crecimiento</a:t>
                      </a:r>
                      <a:endParaRPr lang="es-ES"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18"/>
                  </a:ext>
                </a:extLst>
              </a:tr>
              <a:tr h="20778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50000"/>
                        </a:lnSpc>
                        <a:spcAft>
                          <a:spcPts val="0"/>
                        </a:spcAft>
                      </a:pPr>
                      <a:r>
                        <a:rPr lang="es-EC" sz="800" dirty="0">
                          <a:effectLst/>
                        </a:rPr>
                        <a:t>Calidad</a:t>
                      </a:r>
                      <a:endParaRPr lang="es-ES"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24989141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80">
                                          <p:stCondLst>
                                            <p:cond delay="0"/>
                                          </p:stCondLst>
                                        </p:cTn>
                                        <p:tgtEl>
                                          <p:spTgt spid="7"/>
                                        </p:tgtEl>
                                      </p:cBhvr>
                                    </p:animEffect>
                                    <p:anim calcmode="lin" valueType="num">
                                      <p:cBhvr>
                                        <p:cTn id="2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5" dur="26">
                                          <p:stCondLst>
                                            <p:cond delay="650"/>
                                          </p:stCondLst>
                                        </p:cTn>
                                        <p:tgtEl>
                                          <p:spTgt spid="7"/>
                                        </p:tgtEl>
                                      </p:cBhvr>
                                      <p:to x="100000" y="60000"/>
                                    </p:animScale>
                                    <p:animScale>
                                      <p:cBhvr>
                                        <p:cTn id="26" dur="166" decel="50000">
                                          <p:stCondLst>
                                            <p:cond delay="676"/>
                                          </p:stCondLst>
                                        </p:cTn>
                                        <p:tgtEl>
                                          <p:spTgt spid="7"/>
                                        </p:tgtEl>
                                      </p:cBhvr>
                                      <p:to x="100000" y="100000"/>
                                    </p:animScale>
                                    <p:animScale>
                                      <p:cBhvr>
                                        <p:cTn id="27" dur="26">
                                          <p:stCondLst>
                                            <p:cond delay="1312"/>
                                          </p:stCondLst>
                                        </p:cTn>
                                        <p:tgtEl>
                                          <p:spTgt spid="7"/>
                                        </p:tgtEl>
                                      </p:cBhvr>
                                      <p:to x="100000" y="80000"/>
                                    </p:animScale>
                                    <p:animScale>
                                      <p:cBhvr>
                                        <p:cTn id="28" dur="166" decel="50000">
                                          <p:stCondLst>
                                            <p:cond delay="1338"/>
                                          </p:stCondLst>
                                        </p:cTn>
                                        <p:tgtEl>
                                          <p:spTgt spid="7"/>
                                        </p:tgtEl>
                                      </p:cBhvr>
                                      <p:to x="100000" y="100000"/>
                                    </p:animScale>
                                    <p:animScale>
                                      <p:cBhvr>
                                        <p:cTn id="29" dur="26">
                                          <p:stCondLst>
                                            <p:cond delay="1642"/>
                                          </p:stCondLst>
                                        </p:cTn>
                                        <p:tgtEl>
                                          <p:spTgt spid="7"/>
                                        </p:tgtEl>
                                      </p:cBhvr>
                                      <p:to x="100000" y="90000"/>
                                    </p:animScale>
                                    <p:animScale>
                                      <p:cBhvr>
                                        <p:cTn id="30" dur="166" decel="50000">
                                          <p:stCondLst>
                                            <p:cond delay="1668"/>
                                          </p:stCondLst>
                                        </p:cTn>
                                        <p:tgtEl>
                                          <p:spTgt spid="7"/>
                                        </p:tgtEl>
                                      </p:cBhvr>
                                      <p:to x="100000" y="100000"/>
                                    </p:animScale>
                                    <p:animScale>
                                      <p:cBhvr>
                                        <p:cTn id="31" dur="26">
                                          <p:stCondLst>
                                            <p:cond delay="1808"/>
                                          </p:stCondLst>
                                        </p:cTn>
                                        <p:tgtEl>
                                          <p:spTgt spid="7"/>
                                        </p:tgtEl>
                                      </p:cBhvr>
                                      <p:to x="100000" y="95000"/>
                                    </p:animScale>
                                    <p:animScale>
                                      <p:cBhvr>
                                        <p:cTn id="3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27B71FA-94B2-4795-8B72-C40CD6DDA530}"/>
              </a:ext>
            </a:extLst>
          </p:cNvPr>
          <p:cNvPicPr/>
          <p:nvPr/>
        </p:nvPicPr>
        <p:blipFill rotWithShape="1">
          <a:blip r:embed="rId2">
            <a:extLst>
              <a:ext uri="{28A0092B-C50C-407E-A947-70E740481C1C}">
                <a14:useLocalDpi xmlns:a14="http://schemas.microsoft.com/office/drawing/2010/main" val="0"/>
              </a:ext>
            </a:extLst>
          </a:blip>
          <a:srcRect l="1682" t="33533" r="49818" b="11798"/>
          <a:stretch/>
        </p:blipFill>
        <p:spPr bwMode="auto">
          <a:xfrm>
            <a:off x="827584" y="548680"/>
            <a:ext cx="7560840" cy="59046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89728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539552" y="61183"/>
            <a:ext cx="7920372" cy="692696"/>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VE" sz="3200" b="1" dirty="0">
                <a:solidFill>
                  <a:schemeClr val="tx2"/>
                </a:solidFill>
                <a:latin typeface="Arial" panose="020B0604020202020204" pitchFamily="34" charset="0"/>
                <a:cs typeface="Arial" panose="020B0604020202020204" pitchFamily="34" charset="0"/>
              </a:rPr>
              <a:t>RESULTADOS DESEMPEÑO FINANCIERO</a:t>
            </a:r>
          </a:p>
        </p:txBody>
      </p:sp>
      <p:sp>
        <p:nvSpPr>
          <p:cNvPr id="4" name="3 Rectángulo"/>
          <p:cNvSpPr/>
          <p:nvPr/>
        </p:nvSpPr>
        <p:spPr>
          <a:xfrm>
            <a:off x="332981" y="5879900"/>
            <a:ext cx="8640960" cy="769441"/>
          </a:xfrm>
          <a:prstGeom prst="rect">
            <a:avLst/>
          </a:prstGeom>
        </p:spPr>
        <p:txBody>
          <a:bodyPr wrap="square">
            <a:spAutoFit/>
          </a:bodyPr>
          <a:lstStyle/>
          <a:p>
            <a:r>
              <a:rPr lang="es-EC" sz="1100" dirty="0"/>
              <a:t>La imagen muestra el posicionamiento de las 25 cooperativas, después del cálculo de los indicadores agrupados en 3 componentes que se obtuvieron del análisis factorial a través del programa SPSS, ocupando el primer lugar la cooperativa  JARDIN AZUAYO, y siendo la última Pilahuin </a:t>
            </a:r>
            <a:r>
              <a:rPr lang="es-EC" sz="1100" dirty="0" err="1"/>
              <a:t>Tio</a:t>
            </a:r>
            <a:r>
              <a:rPr lang="es-EC" sz="1100" dirty="0"/>
              <a:t>. Este cuadro nos permite observar el posicionamiento de las COAC`S con respecto al desempeño financiero que estas tuvieron del 1 de enero al 31 de diciembre del 2016.</a:t>
            </a:r>
            <a:endParaRPr lang="es-ES" sz="1100" dirty="0"/>
          </a:p>
        </p:txBody>
      </p:sp>
      <p:pic>
        <p:nvPicPr>
          <p:cNvPr id="6" name="5 Imagen"/>
          <p:cNvPicPr/>
          <p:nvPr/>
        </p:nvPicPr>
        <p:blipFill rotWithShape="1">
          <a:blip r:embed="rId2" cstate="print">
            <a:extLst>
              <a:ext uri="{28A0092B-C50C-407E-A947-70E740481C1C}">
                <a14:useLocalDpi xmlns:a14="http://schemas.microsoft.com/office/drawing/2010/main" val="0"/>
              </a:ext>
            </a:extLst>
          </a:blip>
          <a:srcRect l="9876" t="31369" r="4056" b="12481"/>
          <a:stretch/>
        </p:blipFill>
        <p:spPr bwMode="auto">
          <a:xfrm>
            <a:off x="332981" y="980728"/>
            <a:ext cx="8415483" cy="46805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07311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2776629" y="15719"/>
            <a:ext cx="6394450" cy="748985"/>
          </a:xfrm>
        </p:spPr>
        <p:txBody>
          <a:bodyPr>
            <a:normAutofit fontScale="90000"/>
          </a:bodyPr>
          <a:lstStyle/>
          <a:p>
            <a:r>
              <a:rPr lang="es-MX" b="1" dirty="0">
                <a:solidFill>
                  <a:schemeClr val="tx2"/>
                </a:solidFill>
                <a:latin typeface="Times New Roman" pitchFamily="18" charset="0"/>
                <a:cs typeface="Times New Roman" pitchFamily="18" charset="0"/>
              </a:rPr>
              <a:t>CONCLUSIONES</a:t>
            </a:r>
            <a:endParaRPr lang="es-VE" b="1" dirty="0">
              <a:solidFill>
                <a:schemeClr val="tx2"/>
              </a:solidFill>
              <a:latin typeface="Times New Roman" pitchFamily="18" charset="0"/>
              <a:cs typeface="Times New Roman" pitchFamily="18" charset="0"/>
            </a:endParaRPr>
          </a:p>
        </p:txBody>
      </p:sp>
      <p:sp>
        <p:nvSpPr>
          <p:cNvPr id="6" name="Rectángulo 5"/>
          <p:cNvSpPr/>
          <p:nvPr/>
        </p:nvSpPr>
        <p:spPr>
          <a:xfrm>
            <a:off x="585098" y="861697"/>
            <a:ext cx="8568952" cy="5016758"/>
          </a:xfrm>
          <a:prstGeom prst="rect">
            <a:avLst/>
          </a:prstGeom>
        </p:spPr>
        <p:txBody>
          <a:bodyPr wrap="square">
            <a:spAutoFit/>
          </a:bodyPr>
          <a:lstStyle/>
          <a:p>
            <a:pPr marL="285750" indent="-285750">
              <a:buFont typeface="Arial" pitchFamily="34" charset="0"/>
              <a:buChar char="•"/>
            </a:pPr>
            <a:r>
              <a:rPr lang="es-EC" sz="1600" dirty="0">
                <a:latin typeface="Times New Roman" pitchFamily="18" charset="0"/>
                <a:cs typeface="Times New Roman" pitchFamily="18" charset="0"/>
              </a:rPr>
              <a:t>Se han cumplido los objetivos planteados, por cuanto se establecieron los indicadores más representativos, que mediante su aplicación en las COAC`S permiten conocer el desempeño de las mismas, de una manera fácil y descifrable para que  la interpretación de  la información presentada permita a los directivos de las cooperativas tomar decisiones acertadas sobre el manejo de las operaciones financieras. </a:t>
            </a:r>
            <a:endParaRPr lang="es-ES" sz="1600" dirty="0">
              <a:latin typeface="Times New Roman" pitchFamily="18" charset="0"/>
              <a:cs typeface="Times New Roman" pitchFamily="18" charset="0"/>
            </a:endParaRPr>
          </a:p>
          <a:p>
            <a:pPr marL="285750" indent="-285750">
              <a:buFont typeface="Arial" pitchFamily="34" charset="0"/>
              <a:buChar char="•"/>
            </a:pPr>
            <a:r>
              <a:rPr lang="es-EC" sz="1600" dirty="0">
                <a:latin typeface="Times New Roman" pitchFamily="18" charset="0"/>
                <a:cs typeface="Times New Roman" pitchFamily="18" charset="0"/>
              </a:rPr>
              <a:t>Se cumplió con la hipótesis planteada, por cuánto  los indicadores obtenidos han pasado por los análisis estadísticos que validan el uso de las variables para que las COAC`S puedan utilizarlo, teniendo así un total de 12 grupos con 76 indicadores, siendo los más representativos, sin que esto quiera decir que los 4 grupos restantes compuestos por 49 indicadores dejen de ser importantes, sino más bien quiere decir que con el análisis de los 3 primeros factores se puede cubrir la representatividad el 56% del problema original. </a:t>
            </a:r>
            <a:endParaRPr lang="es-ES" sz="1600" dirty="0">
              <a:latin typeface="Times New Roman" pitchFamily="18" charset="0"/>
              <a:cs typeface="Times New Roman" pitchFamily="18" charset="0"/>
            </a:endParaRPr>
          </a:p>
          <a:p>
            <a:pPr marL="285750" indent="-285750">
              <a:buFont typeface="Arial" pitchFamily="34" charset="0"/>
              <a:buChar char="•"/>
            </a:pPr>
            <a:r>
              <a:rPr lang="es-EC" sz="1600" dirty="0">
                <a:latin typeface="Times New Roman" pitchFamily="18" charset="0"/>
                <a:cs typeface="Times New Roman" pitchFamily="18" charset="0"/>
              </a:rPr>
              <a:t>Las teorías de soporte que ayudaron al desarrollo de la investigación fueron: teoría del valor intrínseco del cooperativismo, esta teoría es base fundamental para nuestra investigación, porque el sector donde se aplicó la investigación son las cooperativas de ahorro y crédito en Ecuador, por otro lado también se utilizó la teoría del riesgo y la incertidumbre, esta teoría demuestra que el riesgo está implícito en cada institución financiera y que es necesario tomarla en cuenta y plantear escenarios para enfrentarla. Con esta teoría se puede considerar que los indicadores son un comodín para medir el riesgo en el presente y futuro de las COAC`S, con el fin de evitar pérdidas o situaciones que les impidan continuar con sus operaciones. </a:t>
            </a:r>
            <a:endParaRPr lang="es-ES" sz="1600" dirty="0">
              <a:latin typeface="Times New Roman" pitchFamily="18" charset="0"/>
              <a:cs typeface="Times New Roman" pitchFamily="18" charset="0"/>
            </a:endParaRPr>
          </a:p>
          <a:p>
            <a:pPr marL="285750" indent="-285750">
              <a:buFont typeface="Arial" pitchFamily="34" charset="0"/>
              <a:buChar char="•"/>
            </a:pPr>
            <a:endParaRPr lang="es-ES" sz="1600" dirty="0">
              <a:latin typeface="Times New Roman" pitchFamily="18" charset="0"/>
              <a:cs typeface="Times New Roman" pitchFamily="18" charset="0"/>
            </a:endParaRPr>
          </a:p>
        </p:txBody>
      </p:sp>
    </p:spTree>
    <p:extLst>
      <p:ext uri="{BB962C8B-B14F-4D97-AF65-F5344CB8AC3E}">
        <p14:creationId xmlns:p14="http://schemas.microsoft.com/office/powerpoint/2010/main" val="2166230520"/>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2776629" y="15719"/>
            <a:ext cx="6394450" cy="748985"/>
          </a:xfrm>
        </p:spPr>
        <p:txBody>
          <a:bodyPr>
            <a:normAutofit fontScale="90000"/>
          </a:bodyPr>
          <a:lstStyle/>
          <a:p>
            <a:r>
              <a:rPr lang="es-MX" b="1" dirty="0">
                <a:solidFill>
                  <a:schemeClr val="tx2"/>
                </a:solidFill>
                <a:latin typeface="Times New Roman" pitchFamily="18" charset="0"/>
                <a:cs typeface="Times New Roman" pitchFamily="18" charset="0"/>
              </a:rPr>
              <a:t>CONCLUSIONES</a:t>
            </a:r>
            <a:endParaRPr lang="es-VE" b="1" dirty="0">
              <a:solidFill>
                <a:schemeClr val="tx2"/>
              </a:solidFill>
              <a:latin typeface="Times New Roman" pitchFamily="18" charset="0"/>
              <a:cs typeface="Times New Roman" pitchFamily="18" charset="0"/>
            </a:endParaRPr>
          </a:p>
        </p:txBody>
      </p:sp>
      <p:sp>
        <p:nvSpPr>
          <p:cNvPr id="6" name="Rectángulo 5"/>
          <p:cNvSpPr/>
          <p:nvPr/>
        </p:nvSpPr>
        <p:spPr>
          <a:xfrm>
            <a:off x="1187624" y="980728"/>
            <a:ext cx="7704856" cy="3785652"/>
          </a:xfrm>
          <a:prstGeom prst="rect">
            <a:avLst/>
          </a:prstGeom>
        </p:spPr>
        <p:txBody>
          <a:bodyPr wrap="square">
            <a:spAutoFit/>
          </a:bodyPr>
          <a:lstStyle/>
          <a:p>
            <a:pPr marL="285750" indent="-285750">
              <a:buFont typeface="Arial" pitchFamily="34" charset="0"/>
              <a:buChar char="•"/>
            </a:pPr>
            <a:r>
              <a:rPr lang="es-EC" sz="1600" dirty="0">
                <a:latin typeface="Times New Roman" pitchFamily="18" charset="0"/>
                <a:cs typeface="Times New Roman" pitchFamily="18" charset="0"/>
              </a:rPr>
              <a:t>Tras la investigación realizada se pudo encontrar ventajas y desventajas del uso de ratios financieros, entre las desventajas se encontró que, para el cálculo de los indicadores, al ser la base de estudio los estados financieros, se necesita que los ratios pasen por ajustes analíticos que les permitan evaluar cifras que no son fiables debido a maquillaje de estados financieros o cuentas que no están incluidas en los balances. Entre las ventajas se encontró que la utilización de ratios financieros es muy útil para mejorar el desempeño de las instituciones y para que los directivos puedan tomar buenas decisiones.</a:t>
            </a:r>
            <a:endParaRPr lang="es-ES" sz="1600" dirty="0">
              <a:latin typeface="Times New Roman" pitchFamily="18" charset="0"/>
              <a:cs typeface="Times New Roman" pitchFamily="18" charset="0"/>
            </a:endParaRPr>
          </a:p>
          <a:p>
            <a:pPr marL="285750" indent="-285750">
              <a:buFont typeface="Arial" pitchFamily="34" charset="0"/>
              <a:buChar char="•"/>
            </a:pPr>
            <a:r>
              <a:rPr lang="es-EC" sz="1600" dirty="0">
                <a:latin typeface="Times New Roman" pitchFamily="18" charset="0"/>
                <a:cs typeface="Times New Roman" pitchFamily="18" charset="0"/>
              </a:rPr>
              <a:t>Al analizar las metodologías CAMEL, PERLAS, COLAC, E INCAE, se encontraron aspectos como: que cada modelo utiliza formas diferentes para medir los indicadores, la composición de cada componente es diferente a las de los demás, sin embargo en algunos casos algunas fórmulas de los indicadores resultaron ser las mismas como por ejemplo: Activos improductivos, El crecimiento de los préstamos y depósitos, entre otros. La base de modelo en esta investigación fue la metodología CAMEL, debido a que es utilizado por el ente de control de las cooperativas SEPS. </a:t>
            </a:r>
            <a:endParaRPr lang="es-ES" sz="1600" dirty="0">
              <a:latin typeface="Times New Roman" pitchFamily="18" charset="0"/>
              <a:cs typeface="Times New Roman" pitchFamily="18" charset="0"/>
            </a:endParaRPr>
          </a:p>
        </p:txBody>
      </p:sp>
    </p:spTree>
    <p:extLst>
      <p:ext uri="{BB962C8B-B14F-4D97-AF65-F5344CB8AC3E}">
        <p14:creationId xmlns:p14="http://schemas.microsoft.com/office/powerpoint/2010/main" val="3774645211"/>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2776629" y="15719"/>
            <a:ext cx="6394450" cy="748985"/>
          </a:xfrm>
        </p:spPr>
        <p:txBody>
          <a:bodyPr>
            <a:normAutofit fontScale="90000"/>
          </a:bodyPr>
          <a:lstStyle/>
          <a:p>
            <a:r>
              <a:rPr lang="es-MX" b="1" dirty="0">
                <a:solidFill>
                  <a:schemeClr val="tx2"/>
                </a:solidFill>
                <a:latin typeface="Times New Roman" pitchFamily="18" charset="0"/>
                <a:cs typeface="Times New Roman" pitchFamily="18" charset="0"/>
              </a:rPr>
              <a:t>CONCLUSIONES</a:t>
            </a:r>
            <a:endParaRPr lang="es-VE" b="1" dirty="0">
              <a:solidFill>
                <a:schemeClr val="tx2"/>
              </a:solidFill>
              <a:latin typeface="Times New Roman" pitchFamily="18" charset="0"/>
              <a:cs typeface="Times New Roman" pitchFamily="18" charset="0"/>
            </a:endParaRPr>
          </a:p>
        </p:txBody>
      </p:sp>
      <p:sp>
        <p:nvSpPr>
          <p:cNvPr id="6" name="Rectángulo 5"/>
          <p:cNvSpPr/>
          <p:nvPr/>
        </p:nvSpPr>
        <p:spPr>
          <a:xfrm>
            <a:off x="1187624" y="980728"/>
            <a:ext cx="7704856" cy="4031873"/>
          </a:xfrm>
          <a:prstGeom prst="rect">
            <a:avLst/>
          </a:prstGeom>
        </p:spPr>
        <p:txBody>
          <a:bodyPr wrap="square">
            <a:spAutoFit/>
          </a:bodyPr>
          <a:lstStyle/>
          <a:p>
            <a:pPr marL="285750" indent="-285750">
              <a:buFont typeface="Arial" pitchFamily="34" charset="0"/>
              <a:buChar char="•"/>
            </a:pPr>
            <a:r>
              <a:rPr lang="es-EC" sz="1600" dirty="0">
                <a:latin typeface="Times New Roman" pitchFamily="18" charset="0"/>
                <a:cs typeface="Times New Roman" pitchFamily="18" charset="0"/>
              </a:rPr>
              <a:t>Dentro de esta investigación se consideraron casos prácticos en los que se utiliza el análisis estadístico factorial a través del programa SPSS, con la base de que, ante la gama de indicadores que se han dado a conocer en el mercado financiero, se genera la necesidad de que cada entidad seleccione los indicadores que considere aplicables según sus operaciones y objetivos; el problema que se genera al reducir o aumentar ratios financieros, es que al ser seleccionados por su popularidad o por la intuición de analistas financieros, hace que se elijan indicadores que midan esencialmente lo mismo que otros, causando redundancia en los resultados, además de que se generen varias teorías de análisis, y lo más acertado seria tener una teoría sólida para que todos puedan guiarse.</a:t>
            </a:r>
            <a:endParaRPr lang="es-ES" sz="1600" dirty="0">
              <a:latin typeface="Times New Roman" pitchFamily="18" charset="0"/>
              <a:cs typeface="Times New Roman" pitchFamily="18" charset="0"/>
            </a:endParaRPr>
          </a:p>
          <a:p>
            <a:pPr marL="285750" indent="-285750">
              <a:buFont typeface="Arial" pitchFamily="34" charset="0"/>
              <a:buChar char="•"/>
            </a:pPr>
            <a:r>
              <a:rPr lang="es-EC" sz="1600" dirty="0">
                <a:latin typeface="Times New Roman" pitchFamily="18" charset="0"/>
                <a:cs typeface="Times New Roman" pitchFamily="18" charset="0"/>
              </a:rPr>
              <a:t>Como solución a los problemas que originan la aplicación de los indicadores financieros, se considera que mediante el uso de métodos estadísticos </a:t>
            </a:r>
            <a:r>
              <a:rPr lang="es-EC" sz="1600" dirty="0" err="1">
                <a:latin typeface="Times New Roman" pitchFamily="18" charset="0"/>
                <a:cs typeface="Times New Roman" pitchFamily="18" charset="0"/>
              </a:rPr>
              <a:t>multivariables</a:t>
            </a:r>
            <a:r>
              <a:rPr lang="es-EC" sz="1600" dirty="0">
                <a:latin typeface="Times New Roman" pitchFamily="18" charset="0"/>
                <a:cs typeface="Times New Roman" pitchFamily="18" charset="0"/>
              </a:rPr>
              <a:t> como el SPSS que se utilizó en este estudio, se puede llegar a una interpretación simple, proporcionando instrumentos más potentes y confiables; evitando así el problema de la colinealidad y basando la investigación en un programa que permite reducir las variables y tomar en cuenta los indicadores representativos que permitan a las COAC`S del Ecuador tener un solo formato de ratios para evaluar su desempeño financiero.</a:t>
            </a:r>
            <a:endParaRPr lang="es-ES" sz="1600" dirty="0">
              <a:latin typeface="Times New Roman" pitchFamily="18" charset="0"/>
              <a:cs typeface="Times New Roman" pitchFamily="18" charset="0"/>
            </a:endParaRPr>
          </a:p>
        </p:txBody>
      </p:sp>
    </p:spTree>
    <p:extLst>
      <p:ext uri="{BB962C8B-B14F-4D97-AF65-F5344CB8AC3E}">
        <p14:creationId xmlns:p14="http://schemas.microsoft.com/office/powerpoint/2010/main" val="2285938249"/>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2776629" y="15719"/>
            <a:ext cx="6394450" cy="748985"/>
          </a:xfrm>
        </p:spPr>
        <p:txBody>
          <a:bodyPr>
            <a:normAutofit fontScale="90000"/>
          </a:bodyPr>
          <a:lstStyle/>
          <a:p>
            <a:r>
              <a:rPr lang="es-MX" b="1" dirty="0">
                <a:solidFill>
                  <a:schemeClr val="tx2"/>
                </a:solidFill>
                <a:latin typeface="Times New Roman" pitchFamily="18" charset="0"/>
                <a:cs typeface="Times New Roman" pitchFamily="18" charset="0"/>
              </a:rPr>
              <a:t>CONCLUSIONES</a:t>
            </a:r>
            <a:endParaRPr lang="es-VE" b="1" dirty="0">
              <a:solidFill>
                <a:schemeClr val="tx2"/>
              </a:solidFill>
              <a:latin typeface="Times New Roman" pitchFamily="18" charset="0"/>
              <a:cs typeface="Times New Roman" pitchFamily="18" charset="0"/>
            </a:endParaRPr>
          </a:p>
        </p:txBody>
      </p:sp>
      <p:sp>
        <p:nvSpPr>
          <p:cNvPr id="6" name="Rectángulo 5"/>
          <p:cNvSpPr/>
          <p:nvPr/>
        </p:nvSpPr>
        <p:spPr>
          <a:xfrm>
            <a:off x="1259632" y="946638"/>
            <a:ext cx="7704856" cy="1077218"/>
          </a:xfrm>
          <a:prstGeom prst="rect">
            <a:avLst/>
          </a:prstGeom>
        </p:spPr>
        <p:txBody>
          <a:bodyPr wrap="square">
            <a:spAutoFit/>
          </a:bodyPr>
          <a:lstStyle/>
          <a:p>
            <a:pPr marL="285750" indent="-285750">
              <a:buFont typeface="Arial" pitchFamily="34" charset="0"/>
              <a:buChar char="•"/>
            </a:pPr>
            <a:r>
              <a:rPr lang="es-EC" sz="1600" dirty="0">
                <a:latin typeface="Times New Roman" pitchFamily="18" charset="0"/>
                <a:cs typeface="Times New Roman" pitchFamily="18" charset="0"/>
              </a:rPr>
              <a:t>Al graficar los componentes obtenidos a través del programa SPSS, aplicando los resultados a cada cooperativa, se pudo observar que la cooperativa con el mejor puntaje a nivel global es JARDIN AZUAYO, mientras que la peor en el ranking de las 25 cooperativas que corresponden al segmento 1 es Pilahuin Tío.  </a:t>
            </a:r>
            <a:endParaRPr lang="es-ES" sz="1600" dirty="0">
              <a:latin typeface="Times New Roman" pitchFamily="18" charset="0"/>
              <a:cs typeface="Times New Roman" pitchFamily="18" charset="0"/>
            </a:endParaRPr>
          </a:p>
        </p:txBody>
      </p:sp>
    </p:spTree>
    <p:extLst>
      <p:ext uri="{BB962C8B-B14F-4D97-AF65-F5344CB8AC3E}">
        <p14:creationId xmlns:p14="http://schemas.microsoft.com/office/powerpoint/2010/main" val="858764716"/>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1403648" y="1484784"/>
            <a:ext cx="7113587" cy="4525963"/>
          </a:xfrm>
        </p:spPr>
        <p:txBody>
          <a:bodyPr>
            <a:normAutofit/>
          </a:bodyPr>
          <a:lstStyle/>
          <a:p>
            <a:pPr marL="0" indent="0">
              <a:buNone/>
            </a:pPr>
            <a:br>
              <a:rPr lang="es-ES" dirty="0"/>
            </a:br>
            <a:endParaRPr lang="es-VE" dirty="0"/>
          </a:p>
        </p:txBody>
      </p:sp>
      <p:sp>
        <p:nvSpPr>
          <p:cNvPr id="6" name="Rectángulo 5"/>
          <p:cNvSpPr/>
          <p:nvPr/>
        </p:nvSpPr>
        <p:spPr>
          <a:xfrm>
            <a:off x="1313758" y="1124744"/>
            <a:ext cx="7293365" cy="4801314"/>
          </a:xfrm>
          <a:prstGeom prst="rect">
            <a:avLst/>
          </a:prstGeom>
        </p:spPr>
        <p:txBody>
          <a:bodyPr wrap="square">
            <a:spAutoFit/>
          </a:bodyPr>
          <a:lstStyle/>
          <a:p>
            <a:pPr marL="285750" indent="-285750">
              <a:buFont typeface="Arial" pitchFamily="34" charset="0"/>
              <a:buChar char="•"/>
            </a:pPr>
            <a:r>
              <a:rPr lang="es-EC" dirty="0"/>
              <a:t>Para próximas investigaciones se recomienda aplicar los indicadores seleccionados en esta investigación, para realizar un análisis del desempeño financiero del sector cooperativo, creando un índice mínimo y máximo que les permita a las cooperativas mantenerse dentro del rango, sin que afecte a sus resultados y operación. </a:t>
            </a:r>
          </a:p>
          <a:p>
            <a:pPr marL="285750" indent="-285750">
              <a:buFont typeface="Arial" pitchFamily="34" charset="0"/>
              <a:buChar char="•"/>
            </a:pPr>
            <a:r>
              <a:rPr lang="es-EC" dirty="0"/>
              <a:t>Según la investigación realizada se recomienda cerciorarse que la información de las variables en este caso los indicadores financieros, sea fiable y se encuentre validada por los entes de control en este caso la Superintendencia de Economía Popular y Solidaria, además se recomienda que para próximas investigaciones, se tomen en cuenta ratios financieros que sean aplicables a las COAC`S del Ecuador, y teniendo como base los grupos propuestos en esta investigación, ya que el problema principal al realizar el análisis de desempeño financiero de una institución es que existen demasiadas metodologías propuestas y esto no permite tener una uniformidad en el análisis de todo el sector cooperativo.</a:t>
            </a:r>
            <a:endParaRPr lang="es-ES" dirty="0"/>
          </a:p>
          <a:p>
            <a:pPr marL="285750" indent="-285750">
              <a:buFont typeface="Arial" pitchFamily="34" charset="0"/>
              <a:buChar char="•"/>
            </a:pPr>
            <a:endParaRPr lang="es-ES" dirty="0"/>
          </a:p>
        </p:txBody>
      </p:sp>
      <p:sp>
        <p:nvSpPr>
          <p:cNvPr id="7" name="1 Título"/>
          <p:cNvSpPr txBox="1">
            <a:spLocks/>
          </p:cNvSpPr>
          <p:nvPr/>
        </p:nvSpPr>
        <p:spPr>
          <a:xfrm>
            <a:off x="2776629" y="15719"/>
            <a:ext cx="6394450" cy="74898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MX" b="1" dirty="0">
                <a:solidFill>
                  <a:schemeClr val="tx2"/>
                </a:solidFill>
              </a:rPr>
              <a:t>RECOMENDACIONES</a:t>
            </a:r>
          </a:p>
        </p:txBody>
      </p:sp>
    </p:spTree>
    <p:extLst>
      <p:ext uri="{BB962C8B-B14F-4D97-AF65-F5344CB8AC3E}">
        <p14:creationId xmlns:p14="http://schemas.microsoft.com/office/powerpoint/2010/main" val="367460511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1403648" y="1484784"/>
            <a:ext cx="7113587" cy="4525963"/>
          </a:xfrm>
        </p:spPr>
        <p:txBody>
          <a:bodyPr>
            <a:normAutofit/>
          </a:bodyPr>
          <a:lstStyle/>
          <a:p>
            <a:pPr marL="0" indent="0">
              <a:buNone/>
            </a:pPr>
            <a:br>
              <a:rPr lang="es-ES" dirty="0"/>
            </a:br>
            <a:endParaRPr lang="es-VE" dirty="0"/>
          </a:p>
        </p:txBody>
      </p:sp>
      <p:sp>
        <p:nvSpPr>
          <p:cNvPr id="6" name="Rectángulo 5"/>
          <p:cNvSpPr/>
          <p:nvPr/>
        </p:nvSpPr>
        <p:spPr>
          <a:xfrm>
            <a:off x="1313758" y="1124744"/>
            <a:ext cx="7293365" cy="2862322"/>
          </a:xfrm>
          <a:prstGeom prst="rect">
            <a:avLst/>
          </a:prstGeom>
        </p:spPr>
        <p:txBody>
          <a:bodyPr wrap="square">
            <a:spAutoFit/>
          </a:bodyPr>
          <a:lstStyle/>
          <a:p>
            <a:pPr marL="285750" indent="-285750">
              <a:buFont typeface="Arial" pitchFamily="34" charset="0"/>
              <a:buChar char="•"/>
            </a:pPr>
            <a:r>
              <a:rPr lang="es-EC" dirty="0"/>
              <a:t>Se recomienda tener claro las teorías que soporten las variables tratadas en la investigación, y analizar éstas desde la perspectiva real que tiene el país, teniendo en cuenta que las dos variables: desempeño financiero e indicadores financieros, deben estar relacionadas, y éste desempeño puede ser medido por diferentes indicadores, por lo cual se recomienda que estos ratios pasen por análisis estadísticos para ser aplicados, ya que muchas veces se toma en consideración solo el criterio de expertos financieros, que basan su experiencia en estados financieros que muchas veces pueden pasar por alteración u omisión de información.</a:t>
            </a:r>
            <a:endParaRPr lang="es-ES" dirty="0"/>
          </a:p>
          <a:p>
            <a:pPr marL="285750" indent="-285750">
              <a:buFont typeface="Arial" pitchFamily="34" charset="0"/>
              <a:buChar char="•"/>
            </a:pPr>
            <a:endParaRPr lang="es-ES" dirty="0">
              <a:latin typeface="Times New Roman" pitchFamily="18" charset="0"/>
              <a:cs typeface="Times New Roman" pitchFamily="18" charset="0"/>
            </a:endParaRPr>
          </a:p>
        </p:txBody>
      </p:sp>
      <p:sp>
        <p:nvSpPr>
          <p:cNvPr id="7" name="1 Título"/>
          <p:cNvSpPr txBox="1">
            <a:spLocks/>
          </p:cNvSpPr>
          <p:nvPr/>
        </p:nvSpPr>
        <p:spPr>
          <a:xfrm>
            <a:off x="2776629" y="15719"/>
            <a:ext cx="6394450" cy="74898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MX" b="1" dirty="0">
                <a:solidFill>
                  <a:schemeClr val="tx2"/>
                </a:solidFill>
                <a:latin typeface="Times New Roman" pitchFamily="18" charset="0"/>
                <a:cs typeface="Times New Roman" pitchFamily="18" charset="0"/>
              </a:rPr>
              <a:t>RECOMENDACIONES</a:t>
            </a:r>
            <a:endParaRPr lang="es-VE" b="1"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54907070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71600" y="758683"/>
            <a:ext cx="4752528" cy="2670317"/>
          </a:xfrm>
          <a:prstGeom prst="rect">
            <a:avLst/>
          </a:prstGeom>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240868"/>
            <a:ext cx="3384376" cy="280831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47306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92896"/>
            <a:ext cx="2457006" cy="24482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257996"/>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1 Diagrama"/>
          <p:cNvGraphicFramePr/>
          <p:nvPr>
            <p:extLst>
              <p:ext uri="{D42A27DB-BD31-4B8C-83A1-F6EECF244321}">
                <p14:modId xmlns:p14="http://schemas.microsoft.com/office/powerpoint/2010/main" val="3779651909"/>
              </p:ext>
            </p:extLst>
          </p:nvPr>
        </p:nvGraphicFramePr>
        <p:xfrm>
          <a:off x="98396" y="992225"/>
          <a:ext cx="8784976" cy="57491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1 Título"/>
          <p:cNvSpPr txBox="1">
            <a:spLocks/>
          </p:cNvSpPr>
          <p:nvPr/>
        </p:nvSpPr>
        <p:spPr>
          <a:xfrm>
            <a:off x="252028" y="257996"/>
            <a:ext cx="7200292" cy="6926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s-VE" sz="2600" b="1" dirty="0">
                <a:solidFill>
                  <a:schemeClr val="tx2"/>
                </a:solidFill>
                <a:latin typeface="Arial" panose="020B0604020202020204" pitchFamily="34" charset="0"/>
                <a:cs typeface="Arial" panose="020B0604020202020204" pitchFamily="34" charset="0"/>
              </a:rPr>
              <a:t>OBJETIVOS DE LA INVESTIGACIÓN</a:t>
            </a:r>
          </a:p>
        </p:txBody>
      </p:sp>
      <p:sp>
        <p:nvSpPr>
          <p:cNvPr id="7" name="CuadroTexto 6"/>
          <p:cNvSpPr txBox="1"/>
          <p:nvPr/>
        </p:nvSpPr>
        <p:spPr>
          <a:xfrm>
            <a:off x="8604448" y="6516052"/>
            <a:ext cx="648072" cy="369332"/>
          </a:xfrm>
          <a:prstGeom prst="rect">
            <a:avLst/>
          </a:prstGeom>
          <a:noFill/>
        </p:spPr>
        <p:txBody>
          <a:bodyPr wrap="square" rtlCol="0">
            <a:spAutoFit/>
          </a:bodyPr>
          <a:lstStyle/>
          <a:p>
            <a:r>
              <a:rPr lang="es-ES" dirty="0"/>
              <a:t>LM</a:t>
            </a:r>
            <a:endParaRPr lang="es-EC" dirty="0"/>
          </a:p>
        </p:txBody>
      </p:sp>
    </p:spTree>
    <p:extLst>
      <p:ext uri="{BB962C8B-B14F-4D97-AF65-F5344CB8AC3E}">
        <p14:creationId xmlns:p14="http://schemas.microsoft.com/office/powerpoint/2010/main" val="44349147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257996"/>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1 Título"/>
          <p:cNvSpPr txBox="1">
            <a:spLocks/>
          </p:cNvSpPr>
          <p:nvPr/>
        </p:nvSpPr>
        <p:spPr>
          <a:xfrm>
            <a:off x="252028" y="257996"/>
            <a:ext cx="7200292" cy="6926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s-VE" sz="2600" b="1" dirty="0">
                <a:solidFill>
                  <a:schemeClr val="tx2"/>
                </a:solidFill>
                <a:latin typeface="Arial" panose="020B0604020202020204" pitchFamily="34" charset="0"/>
                <a:cs typeface="Arial" panose="020B0604020202020204" pitchFamily="34" charset="0"/>
              </a:rPr>
              <a:t>JUSTIFICACIÓN</a:t>
            </a:r>
          </a:p>
        </p:txBody>
      </p:sp>
      <p:pic>
        <p:nvPicPr>
          <p:cNvPr id="2050" name="Picture 2" descr="Resultado de imagen para cooperativismo INICIO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32314"/>
          <a:stretch/>
        </p:blipFill>
        <p:spPr bwMode="auto">
          <a:xfrm>
            <a:off x="2843808" y="766056"/>
            <a:ext cx="3312367" cy="8285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Diagrama"/>
          <p:cNvGraphicFramePr/>
          <p:nvPr>
            <p:extLst>
              <p:ext uri="{D42A27DB-BD31-4B8C-83A1-F6EECF244321}">
                <p14:modId xmlns:p14="http://schemas.microsoft.com/office/powerpoint/2010/main" val="425722203"/>
              </p:ext>
            </p:extLst>
          </p:nvPr>
        </p:nvGraphicFramePr>
        <p:xfrm>
          <a:off x="249115" y="1412776"/>
          <a:ext cx="8568952" cy="374441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052" name="Picture 4" descr="Resultado de imagen para pueblo indigena ecuatoriano"/>
          <p:cNvPicPr>
            <a:picLocks noChangeAspect="1" noChangeArrowheads="1"/>
          </p:cNvPicPr>
          <p:nvPr/>
        </p:nvPicPr>
        <p:blipFill rotWithShape="1">
          <a:blip r:embed="rId11">
            <a:extLst>
              <a:ext uri="{28A0092B-C50C-407E-A947-70E740481C1C}">
                <a14:useLocalDpi xmlns:a14="http://schemas.microsoft.com/office/drawing/2010/main" val="0"/>
              </a:ext>
            </a:extLst>
          </a:blip>
          <a:srcRect l="-15016" r="27236"/>
          <a:stretch/>
        </p:blipFill>
        <p:spPr bwMode="auto">
          <a:xfrm>
            <a:off x="252028" y="4581128"/>
            <a:ext cx="2591780" cy="21324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constituciòn del ecuado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03848" y="4941168"/>
            <a:ext cx="2016224" cy="17723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Resultado de imagen para SEP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36321" y="5445224"/>
            <a:ext cx="3430268" cy="1000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8994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wipe(down)">
                                      <p:cBhvr>
                                        <p:cTn id="15" dur="500"/>
                                        <p:tgtEl>
                                          <p:spTgt spid="205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54"/>
                                        </p:tgtEl>
                                        <p:attrNameLst>
                                          <p:attrName>style.visibility</p:attrName>
                                        </p:attrNameLst>
                                      </p:cBhvr>
                                      <p:to>
                                        <p:strVal val="visible"/>
                                      </p:to>
                                    </p:set>
                                    <p:animEffect transition="in" filter="fade">
                                      <p:cBhvr>
                                        <p:cTn id="20" dur="500"/>
                                        <p:tgtEl>
                                          <p:spTgt spid="205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257996"/>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1 Título"/>
          <p:cNvSpPr txBox="1">
            <a:spLocks/>
          </p:cNvSpPr>
          <p:nvPr/>
        </p:nvSpPr>
        <p:spPr>
          <a:xfrm>
            <a:off x="252028" y="257996"/>
            <a:ext cx="7200292" cy="6926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s-VE" sz="2600" b="1" dirty="0">
                <a:solidFill>
                  <a:schemeClr val="tx2"/>
                </a:solidFill>
                <a:latin typeface="Arial" panose="020B0604020202020204" pitchFamily="34" charset="0"/>
                <a:cs typeface="Arial" panose="020B0604020202020204" pitchFamily="34" charset="0"/>
              </a:rPr>
              <a:t>JUSTIFICACIÓN</a:t>
            </a:r>
          </a:p>
        </p:txBody>
      </p:sp>
      <p:sp>
        <p:nvSpPr>
          <p:cNvPr id="3" name="AutoShape 2" descr="Resultado de imagen para crecimient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4" descr="Resultado de imagen para crecimient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6" descr="Resultado de imagen para crecimient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8" descr="Resultado de imagen para crecimient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 name="AutoShape 10" descr="Resultado de imagen para crecimient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 name="AutoShape 12" descr="Resultado de imagen para crecimiento"/>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 name="AutoShape 14" descr="Resultado de imagen para crecimiento"/>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2" name="AutoShape 16" descr="Resultado de imagen para crecimiento"/>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 name="AutoShape 18" descr="Resultado de imagen para crecimiento"/>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4116" name="Picture 20"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7" y="2204864"/>
            <a:ext cx="2673895" cy="1365423"/>
          </a:xfrm>
          <a:prstGeom prst="rect">
            <a:avLst/>
          </a:prstGeom>
          <a:noFill/>
          <a:extLst>
            <a:ext uri="{909E8E84-426E-40DD-AFC4-6F175D3DCCD1}">
              <a14:hiddenFill xmlns:a14="http://schemas.microsoft.com/office/drawing/2010/main">
                <a:solidFill>
                  <a:srgbClr val="FFFFFF"/>
                </a:solidFill>
              </a14:hiddenFill>
            </a:ext>
          </a:extLst>
        </p:spPr>
      </p:pic>
      <p:sp>
        <p:nvSpPr>
          <p:cNvPr id="14" name="13 Elipse"/>
          <p:cNvSpPr/>
          <p:nvPr/>
        </p:nvSpPr>
        <p:spPr>
          <a:xfrm>
            <a:off x="765175" y="950692"/>
            <a:ext cx="1790601" cy="89413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a:t>COAC`S ECUADOR</a:t>
            </a:r>
          </a:p>
        </p:txBody>
      </p:sp>
      <p:cxnSp>
        <p:nvCxnSpPr>
          <p:cNvPr id="16" name="15 Conector recto de flecha"/>
          <p:cNvCxnSpPr/>
          <p:nvPr/>
        </p:nvCxnSpPr>
        <p:spPr>
          <a:xfrm>
            <a:off x="1644922" y="3789040"/>
            <a:ext cx="0" cy="36004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2" name="21 Conector recto de flecha"/>
          <p:cNvCxnSpPr/>
          <p:nvPr/>
        </p:nvCxnSpPr>
        <p:spPr>
          <a:xfrm>
            <a:off x="1644922" y="2024844"/>
            <a:ext cx="0" cy="36004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4120" name="Picture 24" descr="Resultado de imagen para COMYF JUNTA DE POLITICA MONETARIO Y FINANCIER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375" y="4149080"/>
            <a:ext cx="2667000" cy="923925"/>
          </a:xfrm>
          <a:prstGeom prst="rect">
            <a:avLst/>
          </a:prstGeom>
          <a:noFill/>
          <a:extLst>
            <a:ext uri="{909E8E84-426E-40DD-AFC4-6F175D3DCCD1}">
              <a14:hiddenFill xmlns:a14="http://schemas.microsoft.com/office/drawing/2010/main">
                <a:solidFill>
                  <a:srgbClr val="FFFFFF"/>
                </a:solidFill>
              </a14:hiddenFill>
            </a:ext>
          </a:extLst>
        </p:spPr>
      </p:pic>
      <p:sp>
        <p:nvSpPr>
          <p:cNvPr id="17" name="16 Rectángulo"/>
          <p:cNvSpPr/>
          <p:nvPr/>
        </p:nvSpPr>
        <p:spPr>
          <a:xfrm>
            <a:off x="523862" y="5409220"/>
            <a:ext cx="2311425"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COMYF Art. 283</a:t>
            </a:r>
          </a:p>
        </p:txBody>
      </p:sp>
      <p:pic>
        <p:nvPicPr>
          <p:cNvPr id="4122" name="Picture 26" descr="Resultado de imagen para indicadores financiero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72965" y="4903036"/>
            <a:ext cx="2213916" cy="1660437"/>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26 Conector recto de flecha"/>
          <p:cNvCxnSpPr/>
          <p:nvPr/>
        </p:nvCxnSpPr>
        <p:spPr>
          <a:xfrm>
            <a:off x="1679575" y="4915741"/>
            <a:ext cx="0" cy="36004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9" name="28 Conector recto de flecha"/>
          <p:cNvCxnSpPr/>
          <p:nvPr/>
        </p:nvCxnSpPr>
        <p:spPr>
          <a:xfrm>
            <a:off x="2997422" y="5733255"/>
            <a:ext cx="436513"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1" name="30 Conector recto de flecha"/>
          <p:cNvCxnSpPr/>
          <p:nvPr/>
        </p:nvCxnSpPr>
        <p:spPr>
          <a:xfrm flipV="1">
            <a:off x="4679923" y="4722918"/>
            <a:ext cx="0" cy="38564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graphicFrame>
        <p:nvGraphicFramePr>
          <p:cNvPr id="23" name="22 Diagrama"/>
          <p:cNvGraphicFramePr/>
          <p:nvPr>
            <p:extLst>
              <p:ext uri="{D42A27DB-BD31-4B8C-83A1-F6EECF244321}">
                <p14:modId xmlns:p14="http://schemas.microsoft.com/office/powerpoint/2010/main" val="338913091"/>
              </p:ext>
            </p:extLst>
          </p:nvPr>
        </p:nvGraphicFramePr>
        <p:xfrm>
          <a:off x="3835406" y="1844824"/>
          <a:ext cx="4109788" cy="25734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839759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116"/>
                                        </p:tgtEl>
                                        <p:attrNameLst>
                                          <p:attrName>style.visibility</p:attrName>
                                        </p:attrNameLst>
                                      </p:cBhvr>
                                      <p:to>
                                        <p:strVal val="visible"/>
                                      </p:to>
                                    </p:set>
                                    <p:animEffect transition="in" filter="fade">
                                      <p:cBhvr>
                                        <p:cTn id="14" dur="2000"/>
                                        <p:tgtEl>
                                          <p:spTgt spid="4116"/>
                                        </p:tgtEl>
                                      </p:cBhvr>
                                    </p:animEffect>
                                    <p:anim calcmode="lin" valueType="num">
                                      <p:cBhvr>
                                        <p:cTn id="15" dur="2000" fill="hold"/>
                                        <p:tgtEl>
                                          <p:spTgt spid="4116"/>
                                        </p:tgtEl>
                                        <p:attrNameLst>
                                          <p:attrName>ppt_w</p:attrName>
                                        </p:attrNameLst>
                                      </p:cBhvr>
                                      <p:tavLst>
                                        <p:tav tm="0" fmla="#ppt_w*sin(2.5*pi*$)">
                                          <p:val>
                                            <p:fltVal val="0"/>
                                          </p:val>
                                        </p:tav>
                                        <p:tav tm="100000">
                                          <p:val>
                                            <p:fltVal val="1"/>
                                          </p:val>
                                        </p:tav>
                                      </p:tavLst>
                                    </p:anim>
                                    <p:anim calcmode="lin" valueType="num">
                                      <p:cBhvr>
                                        <p:cTn id="16" dur="2000" fill="hold"/>
                                        <p:tgtEl>
                                          <p:spTgt spid="411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120"/>
                                        </p:tgtEl>
                                        <p:attrNameLst>
                                          <p:attrName>fillcolor</p:attrName>
                                        </p:attrNameLst>
                                      </p:cBhvr>
                                      <p:to>
                                        <a:schemeClr val="accent2"/>
                                      </p:to>
                                    </p:animClr>
                                    <p:set>
                                      <p:cBhvr>
                                        <p:cTn id="21" dur="2000" fill="hold"/>
                                        <p:tgtEl>
                                          <p:spTgt spid="4120"/>
                                        </p:tgtEl>
                                        <p:attrNameLst>
                                          <p:attrName>fill.type</p:attrName>
                                        </p:attrNameLst>
                                      </p:cBhvr>
                                      <p:to>
                                        <p:strVal val="solid"/>
                                      </p:to>
                                    </p:set>
                                    <p:set>
                                      <p:cBhvr>
                                        <p:cTn id="22" dur="2000" fill="hold"/>
                                        <p:tgtEl>
                                          <p:spTgt spid="4120"/>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randombar(horizontal)">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Graphic spid="2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257996"/>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Diagrama"/>
          <p:cNvGraphicFramePr/>
          <p:nvPr>
            <p:extLst>
              <p:ext uri="{D42A27DB-BD31-4B8C-83A1-F6EECF244321}">
                <p14:modId xmlns:p14="http://schemas.microsoft.com/office/powerpoint/2010/main" val="441800502"/>
              </p:ext>
            </p:extLst>
          </p:nvPr>
        </p:nvGraphicFramePr>
        <p:xfrm>
          <a:off x="239777" y="1256726"/>
          <a:ext cx="8784468" cy="55355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ángulo 2"/>
          <p:cNvSpPr/>
          <p:nvPr/>
        </p:nvSpPr>
        <p:spPr>
          <a:xfrm>
            <a:off x="647564" y="745645"/>
            <a:ext cx="6408712" cy="338554"/>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1600" b="1" dirty="0">
                <a:ln/>
                <a:solidFill>
                  <a:srgbClr val="C00000"/>
                </a:solidFill>
                <a:latin typeface="Times New Roman" pitchFamily="18" charset="0"/>
                <a:cs typeface="Times New Roman" pitchFamily="18" charset="0"/>
              </a:rPr>
              <a:t>TEORÍAS DE SOPORTE</a:t>
            </a:r>
            <a:endParaRPr lang="es-ES" sz="1600" b="1" cap="none" spc="0" dirty="0">
              <a:ln/>
              <a:solidFill>
                <a:srgbClr val="C00000"/>
              </a:solidFill>
              <a:effectLst/>
              <a:latin typeface="Times New Roman" pitchFamily="18" charset="0"/>
              <a:cs typeface="Times New Roman" pitchFamily="18" charset="0"/>
            </a:endParaRPr>
          </a:p>
        </p:txBody>
      </p:sp>
      <p:sp>
        <p:nvSpPr>
          <p:cNvPr id="6" name="1 Título"/>
          <p:cNvSpPr txBox="1">
            <a:spLocks/>
          </p:cNvSpPr>
          <p:nvPr/>
        </p:nvSpPr>
        <p:spPr>
          <a:xfrm>
            <a:off x="252028" y="257996"/>
            <a:ext cx="7200292" cy="6926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s-VE" sz="2600" b="1" dirty="0">
                <a:solidFill>
                  <a:schemeClr val="tx2"/>
                </a:solidFill>
                <a:latin typeface="Times New Roman" pitchFamily="18" charset="0"/>
                <a:cs typeface="Times New Roman" pitchFamily="18" charset="0"/>
              </a:rPr>
              <a:t>MARCO TEÓRICO</a:t>
            </a:r>
          </a:p>
        </p:txBody>
      </p:sp>
    </p:spTree>
    <p:extLst>
      <p:ext uri="{BB962C8B-B14F-4D97-AF65-F5344CB8AC3E}">
        <p14:creationId xmlns:p14="http://schemas.microsoft.com/office/powerpoint/2010/main" val="15241731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3"/>
                                        </p:tgtEl>
                                        <p:attrNameLst>
                                          <p:attrName>style.color</p:attrName>
                                        </p:attrNameLst>
                                      </p:cBhvr>
                                      <p:by>
                                        <p:hsl h="0" s="12549" l="25098"/>
                                      </p:by>
                                    </p:animClr>
                                    <p:animClr clrSpc="hsl" dir="cw">
                                      <p:cBhvr>
                                        <p:cTn id="7" dur="500" fill="hold"/>
                                        <p:tgtEl>
                                          <p:spTgt spid="3"/>
                                        </p:tgtEl>
                                        <p:attrNameLst>
                                          <p:attrName>fillcolor</p:attrName>
                                        </p:attrNameLst>
                                      </p:cBhvr>
                                      <p:by>
                                        <p:hsl h="0" s="12549" l="25098"/>
                                      </p:by>
                                    </p:animClr>
                                    <p:animClr clrSpc="hsl" dir="cw">
                                      <p:cBhvr>
                                        <p:cTn id="8" dur="500" fill="hold"/>
                                        <p:tgtEl>
                                          <p:spTgt spid="3"/>
                                        </p:tgtEl>
                                        <p:attrNameLst>
                                          <p:attrName>stroke.color</p:attrName>
                                        </p:attrNameLst>
                                      </p:cBhvr>
                                      <p:by>
                                        <p:hsl h="0" s="12549" l="25098"/>
                                      </p:by>
                                    </p:animClr>
                                    <p:set>
                                      <p:cBhvr>
                                        <p:cTn id="9"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257996"/>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1 Título"/>
          <p:cNvSpPr txBox="1">
            <a:spLocks/>
          </p:cNvSpPr>
          <p:nvPr/>
        </p:nvSpPr>
        <p:spPr>
          <a:xfrm>
            <a:off x="252028" y="257996"/>
            <a:ext cx="7200292" cy="6926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s-VE" sz="2600" b="1" dirty="0">
                <a:solidFill>
                  <a:schemeClr val="tx2"/>
                </a:solidFill>
                <a:latin typeface="Times New Roman" pitchFamily="18" charset="0"/>
                <a:cs typeface="Times New Roman" pitchFamily="18" charset="0"/>
              </a:rPr>
              <a:t>MARCO REFERENCIAL</a:t>
            </a:r>
          </a:p>
        </p:txBody>
      </p:sp>
      <p:graphicFrame>
        <p:nvGraphicFramePr>
          <p:cNvPr id="2" name="1 Diagrama"/>
          <p:cNvGraphicFramePr/>
          <p:nvPr>
            <p:extLst>
              <p:ext uri="{D42A27DB-BD31-4B8C-83A1-F6EECF244321}">
                <p14:modId xmlns:p14="http://schemas.microsoft.com/office/powerpoint/2010/main" val="26840939"/>
              </p:ext>
            </p:extLst>
          </p:nvPr>
        </p:nvGraphicFramePr>
        <p:xfrm>
          <a:off x="245114" y="836712"/>
          <a:ext cx="4477308" cy="35766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4 Rectángulo"/>
          <p:cNvSpPr/>
          <p:nvPr/>
        </p:nvSpPr>
        <p:spPr>
          <a:xfrm>
            <a:off x="491208" y="4392394"/>
            <a:ext cx="4032448"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s-EC" dirty="0"/>
              <a:t>Se han promovido varios ratios financieros y reglas empíricas para instituciones financieras en todo el mundo, pero pocos de estos han sido consolidados en un programa de evaluación que sea capaz de medir tanto los componentes individuales como el sistema entero”. </a:t>
            </a:r>
            <a:r>
              <a:rPr lang="es-ES" dirty="0"/>
              <a:t>(WOCCU, 2017)</a:t>
            </a:r>
          </a:p>
        </p:txBody>
      </p:sp>
      <p:cxnSp>
        <p:nvCxnSpPr>
          <p:cNvPr id="9" name="8 Conector recto de flecha"/>
          <p:cNvCxnSpPr/>
          <p:nvPr/>
        </p:nvCxnSpPr>
        <p:spPr>
          <a:xfrm>
            <a:off x="4788024" y="1052736"/>
            <a:ext cx="0" cy="525658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10" name="9 Diagrama"/>
          <p:cNvGraphicFramePr/>
          <p:nvPr>
            <p:extLst>
              <p:ext uri="{D42A27DB-BD31-4B8C-83A1-F6EECF244321}">
                <p14:modId xmlns:p14="http://schemas.microsoft.com/office/powerpoint/2010/main" val="2151262744"/>
              </p:ext>
            </p:extLst>
          </p:nvPr>
        </p:nvGraphicFramePr>
        <p:xfrm>
          <a:off x="5046716" y="1124744"/>
          <a:ext cx="3881767" cy="539130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40022822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8384" y="257996"/>
            <a:ext cx="838205" cy="79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1 Título"/>
          <p:cNvSpPr txBox="1">
            <a:spLocks/>
          </p:cNvSpPr>
          <p:nvPr/>
        </p:nvSpPr>
        <p:spPr>
          <a:xfrm>
            <a:off x="252028" y="257996"/>
            <a:ext cx="7200292" cy="6926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s-VE" sz="2600" b="1" dirty="0">
                <a:solidFill>
                  <a:schemeClr val="tx2"/>
                </a:solidFill>
                <a:latin typeface="Times New Roman" pitchFamily="18" charset="0"/>
                <a:cs typeface="Times New Roman" pitchFamily="18" charset="0"/>
              </a:rPr>
              <a:t>MARCO CONTEXTUAL O SITUACIONAL</a:t>
            </a:r>
          </a:p>
        </p:txBody>
      </p:sp>
      <p:pic>
        <p:nvPicPr>
          <p:cNvPr id="4" name="Imagen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3848" y="836712"/>
            <a:ext cx="2777449" cy="1080120"/>
          </a:xfrm>
          <a:prstGeom prst="rect">
            <a:avLst/>
          </a:prstGeom>
        </p:spPr>
      </p:pic>
      <p:cxnSp>
        <p:nvCxnSpPr>
          <p:cNvPr id="6" name="Conector recto de flecha 5"/>
          <p:cNvCxnSpPr>
            <a:stCxn id="4" idx="2"/>
          </p:cNvCxnSpPr>
          <p:nvPr/>
        </p:nvCxnSpPr>
        <p:spPr>
          <a:xfrm flipH="1">
            <a:off x="2771800" y="1916832"/>
            <a:ext cx="1820773" cy="50405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 name="Conector recto de flecha 7"/>
          <p:cNvCxnSpPr>
            <a:stCxn id="4" idx="2"/>
          </p:cNvCxnSpPr>
          <p:nvPr/>
        </p:nvCxnSpPr>
        <p:spPr>
          <a:xfrm>
            <a:off x="4592573" y="1916832"/>
            <a:ext cx="1707619" cy="50405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0" name="Rectángulo 9"/>
          <p:cNvSpPr/>
          <p:nvPr/>
        </p:nvSpPr>
        <p:spPr>
          <a:xfrm>
            <a:off x="1644451" y="2392209"/>
            <a:ext cx="3294112" cy="369332"/>
          </a:xfrm>
          <a:prstGeom prst="rect">
            <a:avLst/>
          </a:prstGeom>
        </p:spPr>
        <p:txBody>
          <a:bodyPr wrap="square">
            <a:spAutoFit/>
          </a:bodyPr>
          <a:lstStyle/>
          <a:p>
            <a:r>
              <a:rPr lang="es-EC" dirty="0">
                <a:latin typeface="Times New Roman" pitchFamily="18" charset="0"/>
                <a:ea typeface="Times New Roman" pitchFamily="18" charset="0"/>
                <a:cs typeface="Times New Roman" pitchFamily="18" charset="0"/>
              </a:rPr>
              <a:t>Financiero</a:t>
            </a:r>
          </a:p>
        </p:txBody>
      </p:sp>
      <p:sp>
        <p:nvSpPr>
          <p:cNvPr id="11" name="Rectángulo 10"/>
          <p:cNvSpPr/>
          <p:nvPr/>
        </p:nvSpPr>
        <p:spPr>
          <a:xfrm>
            <a:off x="5327576" y="2369013"/>
            <a:ext cx="3816424" cy="646331"/>
          </a:xfrm>
          <a:prstGeom prst="rect">
            <a:avLst/>
          </a:prstGeom>
        </p:spPr>
        <p:txBody>
          <a:bodyPr wrap="square">
            <a:spAutoFit/>
          </a:bodyPr>
          <a:lstStyle/>
          <a:p>
            <a:r>
              <a:rPr lang="es-EC" dirty="0">
                <a:latin typeface="Times New Roman" pitchFamily="18" charset="0"/>
                <a:ea typeface="Times New Roman" pitchFamily="18" charset="0"/>
                <a:cs typeface="Times New Roman" pitchFamily="18" charset="0"/>
              </a:rPr>
              <a:t>No financiero</a:t>
            </a:r>
          </a:p>
          <a:p>
            <a:endParaRPr lang="es-EC" dirty="0">
              <a:latin typeface="Times New Roman" pitchFamily="18" charset="0"/>
              <a:cs typeface="Times New Roman" pitchFamily="18" charset="0"/>
            </a:endParaRPr>
          </a:p>
        </p:txBody>
      </p:sp>
      <p:graphicFrame>
        <p:nvGraphicFramePr>
          <p:cNvPr id="12" name="Objeto 11"/>
          <p:cNvGraphicFramePr>
            <a:graphicFrameLocks noChangeAspect="1"/>
          </p:cNvGraphicFramePr>
          <p:nvPr>
            <p:extLst>
              <p:ext uri="{D42A27DB-BD31-4B8C-83A1-F6EECF244321}">
                <p14:modId xmlns:p14="http://schemas.microsoft.com/office/powerpoint/2010/main" val="2599488874"/>
              </p:ext>
            </p:extLst>
          </p:nvPr>
        </p:nvGraphicFramePr>
        <p:xfrm>
          <a:off x="252028" y="3201195"/>
          <a:ext cx="6002181" cy="2343108"/>
        </p:xfrm>
        <a:graphic>
          <a:graphicData uri="http://schemas.openxmlformats.org/presentationml/2006/ole">
            <mc:AlternateContent xmlns:mc="http://schemas.openxmlformats.org/markup-compatibility/2006">
              <mc:Choice xmlns:v="urn:schemas-microsoft-com:vml" Requires="v">
                <p:oleObj spid="_x0000_s6358" name="Documento" r:id="rId7" imgW="5530923" imgH="2414773" progId="Word.Document.12">
                  <p:embed/>
                </p:oleObj>
              </mc:Choice>
              <mc:Fallback>
                <p:oleObj name="Documento" r:id="rId7" imgW="5530923" imgH="2414773" progId="Word.Document.12">
                  <p:embed/>
                  <p:pic>
                    <p:nvPicPr>
                      <p:cNvPr id="0" name=""/>
                      <p:cNvPicPr/>
                      <p:nvPr/>
                    </p:nvPicPr>
                    <p:blipFill>
                      <a:blip r:embed="rId8"/>
                      <a:stretch>
                        <a:fillRect/>
                      </a:stretch>
                    </p:blipFill>
                    <p:spPr>
                      <a:xfrm>
                        <a:off x="252028" y="3201195"/>
                        <a:ext cx="6002181" cy="2343108"/>
                      </a:xfrm>
                      <a:prstGeom prst="rect">
                        <a:avLst/>
                      </a:prstGeom>
                    </p:spPr>
                  </p:pic>
                </p:oleObj>
              </mc:Fallback>
            </mc:AlternateContent>
          </a:graphicData>
        </a:graphic>
      </p:graphicFrame>
      <p:sp>
        <p:nvSpPr>
          <p:cNvPr id="13" name="Rectángulo 12"/>
          <p:cNvSpPr/>
          <p:nvPr/>
        </p:nvSpPr>
        <p:spPr>
          <a:xfrm>
            <a:off x="368796" y="2882972"/>
            <a:ext cx="6399584" cy="2923877"/>
          </a:xfrm>
          <a:prstGeom prst="rect">
            <a:avLst/>
          </a:prstGeom>
        </p:spPr>
        <p:txBody>
          <a:bodyPr wrap="square">
            <a:spAutoFit/>
          </a:bodyPr>
          <a:lstStyle/>
          <a:p>
            <a:r>
              <a:rPr lang="es-EC" sz="1200" dirty="0">
                <a:latin typeface="Times New Roman" pitchFamily="18" charset="0"/>
                <a:ea typeface="Times New Roman" panose="02020603050405020304" pitchFamily="18" charset="0"/>
                <a:cs typeface="Times New Roman" pitchFamily="18" charset="0"/>
              </a:rPr>
              <a:t>Tabla 3. Segmentación de las entidades del SFPS </a:t>
            </a:r>
          </a:p>
          <a:p>
            <a:endParaRPr lang="es-EC" sz="1200" dirty="0">
              <a:latin typeface="Times New Roman" pitchFamily="18" charset="0"/>
              <a:ea typeface="Times New Roman" panose="02020603050405020304" pitchFamily="18" charset="0"/>
              <a:cs typeface="Times New Roman" pitchFamily="18" charset="0"/>
            </a:endParaRPr>
          </a:p>
          <a:p>
            <a:endParaRPr lang="es-ES" sz="1200" dirty="0">
              <a:latin typeface="Times New Roman" pitchFamily="18" charset="0"/>
              <a:ea typeface="Times New Roman" panose="02020603050405020304" pitchFamily="18" charset="0"/>
              <a:cs typeface="Times New Roman" pitchFamily="18" charset="0"/>
            </a:endParaRPr>
          </a:p>
          <a:p>
            <a:endParaRPr lang="es-ES" sz="1200" dirty="0">
              <a:latin typeface="Times New Roman" pitchFamily="18" charset="0"/>
              <a:ea typeface="Times New Roman" panose="02020603050405020304" pitchFamily="18" charset="0"/>
              <a:cs typeface="Times New Roman" pitchFamily="18" charset="0"/>
            </a:endParaRPr>
          </a:p>
          <a:p>
            <a:endParaRPr lang="es-ES" sz="1200" dirty="0">
              <a:latin typeface="Times New Roman" pitchFamily="18" charset="0"/>
              <a:ea typeface="Times New Roman" panose="02020603050405020304" pitchFamily="18" charset="0"/>
              <a:cs typeface="Times New Roman" pitchFamily="18" charset="0"/>
            </a:endParaRPr>
          </a:p>
          <a:p>
            <a:endParaRPr lang="es-ES" sz="1200" dirty="0">
              <a:latin typeface="Times New Roman" pitchFamily="18" charset="0"/>
              <a:ea typeface="Times New Roman" panose="02020603050405020304" pitchFamily="18" charset="0"/>
              <a:cs typeface="Times New Roman" pitchFamily="18" charset="0"/>
            </a:endParaRPr>
          </a:p>
          <a:p>
            <a:endParaRPr lang="es-ES" sz="1200" dirty="0">
              <a:latin typeface="Times New Roman" pitchFamily="18" charset="0"/>
              <a:ea typeface="Times New Roman" panose="02020603050405020304" pitchFamily="18" charset="0"/>
              <a:cs typeface="Times New Roman" pitchFamily="18" charset="0"/>
            </a:endParaRPr>
          </a:p>
          <a:p>
            <a:endParaRPr lang="es-ES" sz="1200" dirty="0">
              <a:latin typeface="Times New Roman" pitchFamily="18" charset="0"/>
              <a:ea typeface="Times New Roman" panose="02020603050405020304" pitchFamily="18" charset="0"/>
              <a:cs typeface="Times New Roman" pitchFamily="18" charset="0"/>
            </a:endParaRPr>
          </a:p>
          <a:p>
            <a:endParaRPr lang="es-ES" sz="1200" dirty="0">
              <a:latin typeface="Times New Roman" pitchFamily="18" charset="0"/>
              <a:ea typeface="Times New Roman" panose="02020603050405020304" pitchFamily="18" charset="0"/>
              <a:cs typeface="Times New Roman" pitchFamily="18" charset="0"/>
            </a:endParaRPr>
          </a:p>
          <a:p>
            <a:endParaRPr lang="es-ES" sz="1200" dirty="0">
              <a:latin typeface="Times New Roman" pitchFamily="18" charset="0"/>
              <a:ea typeface="Times New Roman" panose="02020603050405020304" pitchFamily="18" charset="0"/>
              <a:cs typeface="Times New Roman" pitchFamily="18" charset="0"/>
            </a:endParaRPr>
          </a:p>
          <a:p>
            <a:endParaRPr lang="es-ES" sz="1200" dirty="0">
              <a:latin typeface="Times New Roman" pitchFamily="18" charset="0"/>
              <a:ea typeface="Times New Roman" panose="02020603050405020304" pitchFamily="18" charset="0"/>
              <a:cs typeface="Times New Roman" pitchFamily="18" charset="0"/>
            </a:endParaRPr>
          </a:p>
          <a:p>
            <a:endParaRPr lang="es-ES" sz="1200" dirty="0">
              <a:latin typeface="Times New Roman" pitchFamily="18" charset="0"/>
              <a:ea typeface="Times New Roman" panose="02020603050405020304" pitchFamily="18" charset="0"/>
              <a:cs typeface="Times New Roman" pitchFamily="18" charset="0"/>
            </a:endParaRPr>
          </a:p>
          <a:p>
            <a:endParaRPr lang="es-EC" sz="1200" dirty="0">
              <a:latin typeface="Times New Roman" pitchFamily="18" charset="0"/>
              <a:ea typeface="Times New Roman" panose="02020603050405020304" pitchFamily="18" charset="0"/>
              <a:cs typeface="Times New Roman" pitchFamily="18" charset="0"/>
            </a:endParaRPr>
          </a:p>
          <a:p>
            <a:r>
              <a:rPr lang="es-EC" sz="1400" dirty="0">
                <a:ea typeface="Times New Roman" panose="02020603050405020304" pitchFamily="18" charset="0"/>
                <a:cs typeface="Times New Roman" pitchFamily="18" charset="0"/>
              </a:rPr>
              <a:t>Junta de política y regulación monetaria </a:t>
            </a:r>
            <a:r>
              <a:rPr lang="es-EC" sz="1400" dirty="0"/>
              <a:t> expide la resolución No. 038-2015-F el 13 de febrero de 2015</a:t>
            </a:r>
            <a:endParaRPr lang="es-EC" sz="1400" dirty="0">
              <a:ea typeface="Times New Roman" panose="02020603050405020304" pitchFamily="18" charset="0"/>
              <a:cs typeface="Times New Roman" pitchFamily="18" charset="0"/>
            </a:endParaRPr>
          </a:p>
        </p:txBody>
      </p:sp>
      <p:pic>
        <p:nvPicPr>
          <p:cNvPr id="14" name="Imagen 13">
            <a:extLst>
              <a:ext uri="{FF2B5EF4-FFF2-40B4-BE49-F238E27FC236}">
                <a16:creationId xmlns:a16="http://schemas.microsoft.com/office/drawing/2014/main" id="{22133F9E-0E33-4776-9A72-147242E87EEE}"/>
              </a:ext>
            </a:extLst>
          </p:cNvPr>
          <p:cNvPicPr>
            <a:picLocks noChangeAspect="1"/>
          </p:cNvPicPr>
          <p:nvPr/>
        </p:nvPicPr>
        <p:blipFill rotWithShape="1">
          <a:blip r:embed="rId9"/>
          <a:srcRect l="25589" t="39549" r="26254" b="42285"/>
          <a:stretch/>
        </p:blipFill>
        <p:spPr>
          <a:xfrm>
            <a:off x="3774183" y="5644878"/>
            <a:ext cx="5052018" cy="1071493"/>
          </a:xfrm>
          <a:prstGeom prst="rect">
            <a:avLst/>
          </a:prstGeom>
        </p:spPr>
      </p:pic>
    </p:spTree>
    <p:extLst>
      <p:ext uri="{BB962C8B-B14F-4D97-AF65-F5344CB8AC3E}">
        <p14:creationId xmlns:p14="http://schemas.microsoft.com/office/powerpoint/2010/main" val="42265100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651</TotalTime>
  <Words>3218</Words>
  <Application>Microsoft Office PowerPoint</Application>
  <PresentationFormat>Presentación en pantalla (4:3)</PresentationFormat>
  <Paragraphs>451</Paragraphs>
  <Slides>38</Slides>
  <Notes>7</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2</vt:i4>
      </vt:variant>
      <vt:variant>
        <vt:lpstr>Títulos de diapositiva</vt:lpstr>
      </vt:variant>
      <vt:variant>
        <vt:i4>38</vt:i4>
      </vt:variant>
    </vt:vector>
  </HeadingPairs>
  <TitlesOfParts>
    <vt:vector size="44" baseType="lpstr">
      <vt:lpstr>Arial</vt:lpstr>
      <vt:lpstr>Calibri</vt:lpstr>
      <vt:lpstr>Times New Roman</vt:lpstr>
      <vt:lpstr>Tema de Office</vt:lpstr>
      <vt:lpstr>CorelDRAW</vt:lpstr>
      <vt:lpstr>Documento</vt:lpstr>
      <vt:lpstr>    DEFENSA DE PROYECTO DE INVESTIGACIÒN  DEPARTAMENTODE CIENCIAS ECONÓMICAS ADMINISTRATIVAS Y DE COMERCIO   CARRERA DE INGENIERÍA EN FINANZAS Y AUDITORIA     TRABAJO DE TITULACIÓN PREVIO A LA OBTENCIÓN DEL TÍTULO EN INGENIERÍA EN FINANZAS Y AUDITORIA  TEMA:“REPRESENTATIVIDAD DE INDICADORES DE MÈTODOS DE EVALUACIÒN FINANCIERA EN EL DESEMPEÑO COAC’S”  NOMBRES:  IPIALES PAREDES MARCIA KARINA VILLALBA VILLAVICENCIO NICHOLE MONSERRATH  SANGOLQUÌ, FEBRERO 2018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CONCLUSIONES</vt:lpstr>
      <vt:lpstr>CONCLUSIONES</vt:lpstr>
      <vt:lpstr>CONCLUSIONES</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DEFENSA DE PROYECTO  DEPARTAMENTODE CIENCIAS ECONÓMICAS ADMINISTRATIVAS Y DE COMERCIO   CARRERA DE INGENIERÍA EN FINANZAS Y AUDITORIA     TRABAJO DE TITULACIÓN PREVIO A LA OBTENCIÓN DEL TÍTULO EN INGENIERÍA EN FINANZAS Y AUDITORIA  TEMA:“REPRESENTATIVIDAD DE INDICADORES DE MÈTODOS DE EVALUACIÒN FINANCIERA EN EL DESEMPEÑO COAC’S”  NOMBRES:  IPIALES PAREDES MARCIA KARINA VILLALBA VILLVICENCIO NICHOLE MONSERRATH  SANGOLQUÌ, ENERO 2018</dc:title>
  <dc:creator>Oficina1</dc:creator>
  <cp:lastModifiedBy>Nico Villalba</cp:lastModifiedBy>
  <cp:revision>168</cp:revision>
  <dcterms:created xsi:type="dcterms:W3CDTF">2018-01-16T15:45:41Z</dcterms:created>
  <dcterms:modified xsi:type="dcterms:W3CDTF">2018-02-08T19:18:59Z</dcterms:modified>
</cp:coreProperties>
</file>