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2" r:id="rId3"/>
    <p:sldId id="305" r:id="rId4"/>
    <p:sldId id="307" r:id="rId5"/>
    <p:sldId id="323" r:id="rId6"/>
    <p:sldId id="363" r:id="rId7"/>
    <p:sldId id="364" r:id="rId8"/>
    <p:sldId id="365" r:id="rId9"/>
    <p:sldId id="368" r:id="rId10"/>
    <p:sldId id="366" r:id="rId11"/>
    <p:sldId id="377" r:id="rId12"/>
    <p:sldId id="367" r:id="rId13"/>
    <p:sldId id="370" r:id="rId14"/>
    <p:sldId id="371" r:id="rId15"/>
    <p:sldId id="372" r:id="rId16"/>
    <p:sldId id="373" r:id="rId17"/>
    <p:sldId id="374" r:id="rId18"/>
    <p:sldId id="375" r:id="rId19"/>
    <p:sldId id="376" r:id="rId20"/>
    <p:sldId id="359" r:id="rId21"/>
    <p:sldId id="378" r:id="rId22"/>
    <p:sldId id="380" r:id="rId23"/>
    <p:sldId id="379" r:id="rId2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CC"/>
    <a:srgbClr val="FFFFCC"/>
    <a:srgbClr val="FFFFFF"/>
    <a:srgbClr val="E5F5FF"/>
    <a:srgbClr val="FF9999"/>
    <a:srgbClr val="F5C7EE"/>
    <a:srgbClr val="FFCCFF"/>
    <a:srgbClr val="99FF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7" autoAdjust="0"/>
    <p:restoredTop sz="97707" autoAdjust="0"/>
  </p:normalViewPr>
  <p:slideViewPr>
    <p:cSldViewPr>
      <p:cViewPr>
        <p:scale>
          <a:sx n="79" d="100"/>
          <a:sy n="79" d="100"/>
        </p:scale>
        <p:origin x="-97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KY\AppData\Local\Temp\Entrega%20informaci&#243;n_RIESGO%20DEL%20TRABAJO-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OKY\AppData\Local\Temp\Entrega%20informaci&#243;n_RIESGO%20DEL%20TRABAJO-1.xls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Libro1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s-EC" sz="1400" dirty="0"/>
              <a:t>Personal Afiliado por Actividad </a:t>
            </a:r>
            <a:r>
              <a:rPr lang="es-EC" sz="1400" dirty="0" smtClean="0"/>
              <a:t>Económica, Año 2015</a:t>
            </a:r>
            <a:r>
              <a:rPr lang="es-EC" sz="1400" baseline="0" dirty="0" smtClean="0"/>
              <a:t> </a:t>
            </a:r>
            <a:endParaRPr lang="es-EC" sz="1400" dirty="0"/>
          </a:p>
        </c:rich>
      </c:tx>
      <c:layout>
        <c:manualLayout>
          <c:xMode val="edge"/>
          <c:yMode val="edge"/>
          <c:x val="2.2789662021861001E-2"/>
          <c:y val="1.977750052363657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932160303996337E-2"/>
          <c:y val="0.11345796619293237"/>
          <c:w val="0.61405111914658728"/>
          <c:h val="0.82612073151835397"/>
        </c:manualLayout>
      </c:layout>
      <c:pie3DChart>
        <c:varyColors val="1"/>
        <c:ser>
          <c:idx val="0"/>
          <c:order val="0"/>
          <c:explosion val="24"/>
          <c:dLbls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9-44C5-971D-2899DA83D68B}"/>
                </c:ext>
              </c:extLst>
            </c:dLbl>
            <c:dLbl>
              <c:idx val="3"/>
              <c:layout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A9-44C5-971D-2899DA83D68B}"/>
                </c:ext>
              </c:extLst>
            </c:dLbl>
            <c:dLbl>
              <c:idx val="4"/>
              <c:spPr>
                <a:effectLst>
                  <a:outerShdw blurRad="50800" dist="50800" dir="5400000" algn="ctr" rotWithShape="0">
                    <a:srgbClr val="FF0000"/>
                  </a:outerShdw>
                </a:effectLst>
              </c:spPr>
              <c:txPr>
                <a:bodyPr/>
                <a:lstStyle/>
                <a:p>
                  <a:pPr>
                    <a:defRPr/>
                  </a:pPr>
                  <a:endParaRPr lang="es-EC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9-44C5-971D-2899DA83D68B}"/>
                </c:ext>
              </c:extLst>
            </c:dLbl>
            <c:dLbl>
              <c:idx val="11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A9-44C5-971D-2899DA83D68B}"/>
                </c:ext>
              </c:extLst>
            </c:dLbl>
            <c:dLbl>
              <c:idx val="12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9-44C5-971D-2899DA83D68B}"/>
                </c:ext>
              </c:extLst>
            </c:dLbl>
            <c:dLbl>
              <c:idx val="13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A9-44C5-971D-2899DA83D68B}"/>
                </c:ext>
              </c:extLst>
            </c:dLbl>
            <c:dLbl>
              <c:idx val="14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A9-44C5-971D-2899DA83D68B}"/>
                </c:ext>
              </c:extLst>
            </c:dLbl>
            <c:dLbl>
              <c:idx val="15"/>
              <c:layout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A9-44C5-971D-2899DA83D6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Hoja2!$C$7:$C$22</c:f>
              <c:strCache>
                <c:ptCount val="16"/>
                <c:pt idx="0">
                  <c:v>Comercio, Reparación Automotores y Motocicletas</c:v>
                </c:pt>
                <c:pt idx="1">
                  <c:v>Industrias Manufactureras</c:v>
                </c:pt>
                <c:pt idx="2">
                  <c:v>Agricultura, Ganadería,  Silvicultura y Pesca</c:v>
                </c:pt>
                <c:pt idx="3">
                  <c:v>Actividades de Servicios Administrativos y De Apoyo</c:v>
                </c:pt>
                <c:pt idx="4">
                  <c:v>Construcción</c:v>
                </c:pt>
                <c:pt idx="5">
                  <c:v>Actividades Profesionales, Científicas y Técnicas</c:v>
                </c:pt>
                <c:pt idx="6">
                  <c:v>Transporte y Almacenamiento</c:v>
                </c:pt>
                <c:pt idx="7">
                  <c:v>Actividades de Alojamiento y de Servicio de Comidas</c:v>
                </c:pt>
                <c:pt idx="8">
                  <c:v>Actividades Financieras y de Seguros</c:v>
                </c:pt>
                <c:pt idx="9">
                  <c:v>Información y Comunicación</c:v>
                </c:pt>
                <c:pt idx="10">
                  <c:v>Explotación Minas y Canteras</c:v>
                </c:pt>
                <c:pt idx="11">
                  <c:v>Otras Actividades de Servicios</c:v>
                </c:pt>
                <c:pt idx="12">
                  <c:v>Actividades Inmobiliarias</c:v>
                </c:pt>
                <c:pt idx="13">
                  <c:v>Suministro Electricidad, Gas, Vapor y Aire Acondicionado</c:v>
                </c:pt>
                <c:pt idx="14">
                  <c:v>Distribución Agua; Alcantarillado, Desechos y Saneamiento</c:v>
                </c:pt>
                <c:pt idx="15">
                  <c:v>Artes, Entretenimiento y Recreación</c:v>
                </c:pt>
              </c:strCache>
            </c:strRef>
          </c:cat>
          <c:val>
            <c:numRef>
              <c:f>Hoja2!$D$7:$D$22</c:f>
              <c:numCache>
                <c:formatCode>0.0%</c:formatCode>
                <c:ptCount val="16"/>
                <c:pt idx="0">
                  <c:v>0.26147916636221663</c:v>
                </c:pt>
                <c:pt idx="1">
                  <c:v>0.19499985068680872</c:v>
                </c:pt>
                <c:pt idx="2">
                  <c:v>0.10813261298719773</c:v>
                </c:pt>
                <c:pt idx="3">
                  <c:v>8.5786464346233521E-2</c:v>
                </c:pt>
                <c:pt idx="4">
                  <c:v>5.788967724841821E-2</c:v>
                </c:pt>
                <c:pt idx="5">
                  <c:v>5.5076870878400006E-2</c:v>
                </c:pt>
                <c:pt idx="6">
                  <c:v>4.9362305598990484E-2</c:v>
                </c:pt>
                <c:pt idx="7">
                  <c:v>4.2694677397731515E-2</c:v>
                </c:pt>
                <c:pt idx="8">
                  <c:v>3.8188595903227297E-2</c:v>
                </c:pt>
                <c:pt idx="9">
                  <c:v>3.0931339440984092E-2</c:v>
                </c:pt>
                <c:pt idx="10">
                  <c:v>2.2006222865504372E-2</c:v>
                </c:pt>
                <c:pt idx="11">
                  <c:v>1.3834025998285752E-2</c:v>
                </c:pt>
                <c:pt idx="12">
                  <c:v>1.2565181561663485E-2</c:v>
                </c:pt>
                <c:pt idx="13">
                  <c:v>1.241396224473002E-2</c:v>
                </c:pt>
                <c:pt idx="14">
                  <c:v>9.0776066429756278E-3</c:v>
                </c:pt>
                <c:pt idx="15">
                  <c:v>5.5614398366323013E-3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A9-44C5-971D-2899DA83D6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59442623320154"/>
          <c:y val="3.999856729917467E-2"/>
          <c:w val="0.33408010693942225"/>
          <c:h val="0.96000143270082539"/>
        </c:manualLayout>
      </c:layout>
      <c:overlay val="0"/>
      <c:txPr>
        <a:bodyPr/>
        <a:lstStyle/>
        <a:p>
          <a:pPr>
            <a:defRPr sz="800"/>
          </a:pPr>
          <a:endParaRPr lang="es-EC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s-EC" sz="1400" dirty="0" smtClean="0">
                <a:effectLst/>
              </a:rPr>
              <a:t>Accidentes Calificados en el Sector de la Construcción</a:t>
            </a:r>
            <a:endParaRPr lang="es-EC" sz="14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'[Entrega información_RIESGO DEL TRABAJO-1.xls]Hoja2'!$A$2</c:f>
              <c:strCache>
                <c:ptCount val="1"/>
                <c:pt idx="0">
                  <c:v>CONSTRUCCIÓN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13-40DB-BEA5-5D35068BBBE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effectLst>
                <a:outerShdw blurRad="40000" dist="23000" dir="5400000" rotWithShape="0">
                  <a:schemeClr val="accent6">
                    <a:lumMod val="75000"/>
                    <a:alpha val="35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13-40DB-BEA5-5D35068BBBED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F13-40DB-BEA5-5D35068BBBE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'[Entrega información_RIESGO DEL TRABAJO-1.xls]Hoja2'!$B$1:$D$1</c:f>
              <c:strCache>
                <c:ptCount val="3"/>
                <c:pt idx="0">
                  <c:v>Año 2014</c:v>
                </c:pt>
                <c:pt idx="1">
                  <c:v>Año 2015</c:v>
                </c:pt>
                <c:pt idx="2">
                  <c:v>Año 2016</c:v>
                </c:pt>
              </c:strCache>
            </c:strRef>
          </c:cat>
          <c:val>
            <c:numRef>
              <c:f>'[Entrega información_RIESGO DEL TRABAJO-1.xls]Hoja2'!$B$2:$D$2</c:f>
              <c:numCache>
                <c:formatCode>_(* #,##0.00_);_(* \(#,##0.00\);_(* "-"??_);_(@_)</c:formatCode>
                <c:ptCount val="3"/>
                <c:pt idx="0">
                  <c:v>1673</c:v>
                </c:pt>
                <c:pt idx="1">
                  <c:v>1818</c:v>
                </c:pt>
                <c:pt idx="2">
                  <c:v>1123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13-40DB-BEA5-5D35068BBB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5636224"/>
        <c:axId val="85637760"/>
      </c:barChart>
      <c:catAx>
        <c:axId val="85636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5637760"/>
        <c:crosses val="autoZero"/>
        <c:auto val="1"/>
        <c:lblAlgn val="ctr"/>
        <c:lblOffset val="100"/>
        <c:noMultiLvlLbl val="0"/>
      </c:catAx>
      <c:valAx>
        <c:axId val="85637760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856362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s-EC" sz="1400" dirty="0" smtClean="0">
                <a:effectLst/>
              </a:rPr>
              <a:t>Accidentes Calificados en la Ciudad de Quito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 sz="1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'[Entrega información_RIESGO DEL TRABAJO-1.xls]Hoja2'!$A$2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rgbClr val="92D050"/>
            </a:solidFill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9CF-45DA-BD00-85ED7492C030}"/>
              </c:ext>
            </c:extLst>
          </c:dPt>
          <c:dPt>
            <c:idx val="1"/>
            <c:invertIfNegative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CF-45DA-BD00-85ED7492C030}"/>
              </c:ext>
            </c:extLst>
          </c:dPt>
          <c:dPt>
            <c:idx val="2"/>
            <c:invertIfNegative val="1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CF-45DA-BD00-85ED7492C03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'[Entrega información_RIESGO DEL TRABAJO-1.xls]Hoja2'!$B$1:$D$1</c:f>
              <c:strCache>
                <c:ptCount val="3"/>
                <c:pt idx="0">
                  <c:v>Año 2014</c:v>
                </c:pt>
                <c:pt idx="1">
                  <c:v>Año 2015</c:v>
                </c:pt>
                <c:pt idx="2">
                  <c:v>Año 2016</c:v>
                </c:pt>
              </c:strCache>
            </c:strRef>
          </c:cat>
          <c:val>
            <c:numRef>
              <c:f>'[Entrega información_RIESGO DEL TRABAJO-1.xls]Hoja2'!$B$2:$D$2</c:f>
              <c:numCache>
                <c:formatCode>_(* #,##0.00_);_(* \(#,##0.00\);_(* "-"??_);_(@_)</c:formatCode>
                <c:ptCount val="3"/>
                <c:pt idx="0">
                  <c:v>4960</c:v>
                </c:pt>
                <c:pt idx="1">
                  <c:v>5222</c:v>
                </c:pt>
                <c:pt idx="2">
                  <c:v>4781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CF-45DA-BD00-85ED7492C030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1414400"/>
        <c:axId val="101415936"/>
      </c:barChart>
      <c:catAx>
        <c:axId val="1014144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415936"/>
        <c:crosses val="autoZero"/>
        <c:auto val="1"/>
        <c:lblAlgn val="ctr"/>
        <c:lblOffset val="100"/>
        <c:noMultiLvlLbl val="0"/>
      </c:catAx>
      <c:valAx>
        <c:axId val="10141593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out"/>
        <c:minorTickMark val="none"/>
        <c:tickLblPos val="nextTo"/>
        <c:crossAx val="10141440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Factor de Riesgo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A4-4961-848C-EC986A4479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A4-4961-848C-EC986A4479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A4-4961-848C-EC986A4479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A4-4961-848C-EC986A4479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A4-4961-848C-EC986A4479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EA4-4961-848C-EC986A4479E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Hoja1!$C$3:$C$8</c:f>
              <c:strCache>
                <c:ptCount val="6"/>
                <c:pt idx="0">
                  <c:v>Mecánico </c:v>
                </c:pt>
                <c:pt idx="1">
                  <c:v>Químico </c:v>
                </c:pt>
                <c:pt idx="2">
                  <c:v>Biológico </c:v>
                </c:pt>
                <c:pt idx="3">
                  <c:v>Físicos </c:v>
                </c:pt>
                <c:pt idx="4">
                  <c:v>Ergonómicos </c:v>
                </c:pt>
                <c:pt idx="5">
                  <c:v>Psicológicos </c:v>
                </c:pt>
              </c:strCache>
            </c:strRef>
          </c:cat>
          <c:val>
            <c:numRef>
              <c:f>Hoja1!$D$3:$D$8</c:f>
              <c:numCache>
                <c:formatCode>0.00%</c:formatCode>
                <c:ptCount val="6"/>
                <c:pt idx="0">
                  <c:v>0.221</c:v>
                </c:pt>
                <c:pt idx="1">
                  <c:v>0.48899999999999999</c:v>
                </c:pt>
                <c:pt idx="2">
                  <c:v>0.4894</c:v>
                </c:pt>
                <c:pt idx="3">
                  <c:v>0.36200000000000004</c:v>
                </c:pt>
                <c:pt idx="4">
                  <c:v>0.17</c:v>
                </c:pt>
                <c:pt idx="5">
                  <c:v>0.51500000000000001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EA4-4961-848C-EC986A4479E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Causas Básicas </a:t>
            </a:r>
            <a:r>
              <a:rPr lang="es-EC" dirty="0" smtClean="0"/>
              <a:t>e </a:t>
            </a:r>
            <a:r>
              <a:rPr lang="es-EC" dirty="0"/>
              <a:t>Inmediatas </a:t>
            </a:r>
          </a:p>
        </c:rich>
      </c:tx>
      <c:layout>
        <c:manualLayout>
          <c:xMode val="edge"/>
          <c:yMode val="edge"/>
          <c:x val="0.1325067804024497"/>
          <c:y val="3.240740740740740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F53-43C2-8D42-F7602F141F0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F53-43C2-8D42-F7602F141F0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F53-43C2-8D42-F7602F141F0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F53-43C2-8D42-F7602F141F0E}"/>
              </c:ext>
            </c:extLst>
          </c:dPt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F53-43C2-8D42-F7602F141F0E}"/>
                </c:ext>
              </c:extLst>
            </c:dLbl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53-43C2-8D42-F7602F141F0E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53-43C2-8D42-F7602F141F0E}"/>
                </c:ext>
              </c:extLst>
            </c:dLbl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53-43C2-8D42-F7602F141F0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Hoja2!$C$5:$C$8</c:f>
              <c:strCache>
                <c:ptCount val="4"/>
                <c:pt idx="0">
                  <c:v>Factor Personal </c:v>
                </c:pt>
                <c:pt idx="1">
                  <c:v>Factor de Trabajo </c:v>
                </c:pt>
                <c:pt idx="2">
                  <c:v>Actos Inseguros </c:v>
                </c:pt>
                <c:pt idx="3">
                  <c:v>C. A. Peligrosas </c:v>
                </c:pt>
              </c:strCache>
            </c:strRef>
          </c:cat>
          <c:val>
            <c:numRef>
              <c:f>Hoja2!$D$5:$D$8</c:f>
              <c:numCache>
                <c:formatCode>0.00%</c:formatCode>
                <c:ptCount val="4"/>
                <c:pt idx="0">
                  <c:v>0.27200000000000002</c:v>
                </c:pt>
                <c:pt idx="1">
                  <c:v>0.54</c:v>
                </c:pt>
                <c:pt idx="2">
                  <c:v>0.47699999999999998</c:v>
                </c:pt>
                <c:pt idx="3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F53-43C2-8D42-F7602F141F0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Plan Estrategico Administrativas 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E3-4CFA-9864-7118B96F30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E3-4CFA-9864-7118B96F30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E3-4CFA-9864-7118B96F30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E3-4CFA-9864-7118B96F30EC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Hoja3!$C$4:$C$7</c:f>
              <c:strCache>
                <c:ptCount val="4"/>
                <c:pt idx="0">
                  <c:v>Presupuesto </c:v>
                </c:pt>
                <c:pt idx="1">
                  <c:v>Plan de Capacitación</c:v>
                </c:pt>
                <c:pt idx="2">
                  <c:v>Primeros Auxilios </c:v>
                </c:pt>
                <c:pt idx="3">
                  <c:v>Aseguramiento </c:v>
                </c:pt>
              </c:strCache>
            </c:strRef>
          </c:cat>
          <c:val>
            <c:numRef>
              <c:f>Hoja3!$D$4:$D$7</c:f>
              <c:numCache>
                <c:formatCode>0.00%</c:formatCode>
                <c:ptCount val="4"/>
                <c:pt idx="0">
                  <c:v>0.17399999999999999</c:v>
                </c:pt>
                <c:pt idx="1">
                  <c:v>0.27200000000000002</c:v>
                </c:pt>
                <c:pt idx="2">
                  <c:v>0.76600000000000001</c:v>
                </c:pt>
                <c:pt idx="3" formatCode="0%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E3-4CFA-9864-7118B96F30E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83AFA5-161F-4B55-A9E8-607B69032110}" type="doc">
      <dgm:prSet loTypeId="urn:microsoft.com/office/officeart/2005/8/layout/bProcess3" loCatId="process" qsTypeId="urn:microsoft.com/office/officeart/2005/8/quickstyle/simple3" qsCatId="simple" csTypeId="urn:microsoft.com/office/officeart/2005/8/colors/accent0_1" csCatId="mainScheme" phldr="1"/>
      <dgm:spPr/>
    </dgm:pt>
    <dgm:pt modelId="{9F1F9E85-C46B-46D7-8A5E-552D6654D5A1}">
      <dgm:prSet phldrT="[Texto]" custT="1"/>
      <dgm:spPr/>
      <dgm:t>
        <a:bodyPr/>
        <a:lstStyle/>
        <a:p>
          <a:r>
            <a:rPr lang="es-EC" sz="1000" b="1" i="1" u="none" dirty="0" smtClean="0"/>
            <a:t>Importante </a:t>
          </a:r>
          <a:endParaRPr lang="es-EC" sz="1000" b="1" i="1" u="none" dirty="0"/>
        </a:p>
      </dgm:t>
    </dgm:pt>
    <dgm:pt modelId="{D4862668-75A4-4E66-8760-454DB49742DC}" type="parTrans" cxnId="{E736ACB2-673E-4483-9A5B-6DF5F63FDAE2}">
      <dgm:prSet/>
      <dgm:spPr/>
      <dgm:t>
        <a:bodyPr/>
        <a:lstStyle/>
        <a:p>
          <a:endParaRPr lang="es-EC" sz="2800" b="1" i="1" u="none"/>
        </a:p>
      </dgm:t>
    </dgm:pt>
    <dgm:pt modelId="{B5F8C143-4C66-4068-99BC-35D47278AAC9}" type="sibTrans" cxnId="{E736ACB2-673E-4483-9A5B-6DF5F63FDAE2}">
      <dgm:prSet custT="1"/>
      <dgm:spPr/>
      <dgm:t>
        <a:bodyPr/>
        <a:lstStyle/>
        <a:p>
          <a:endParaRPr lang="es-EC" sz="2800" b="1" i="1" u="none"/>
        </a:p>
      </dgm:t>
    </dgm:pt>
    <dgm:pt modelId="{6D6D33E2-A9C2-4BE7-8327-CC25C1257DBF}">
      <dgm:prSet phldrT="[Texto]" custT="1"/>
      <dgm:spPr/>
      <dgm:t>
        <a:bodyPr/>
        <a:lstStyle/>
        <a:p>
          <a:r>
            <a:rPr lang="es-EC" sz="1050" b="1" i="1" u="none" dirty="0" smtClean="0"/>
            <a:t>Actividad económica </a:t>
          </a:r>
          <a:endParaRPr lang="es-EC" sz="1050" b="1" i="1" u="none" dirty="0"/>
        </a:p>
      </dgm:t>
    </dgm:pt>
    <dgm:pt modelId="{E6ADB46A-E6B2-41F8-85CB-5884C0AE53A4}" type="parTrans" cxnId="{FC38B6B5-6089-44EC-A6DF-554FE68AB8A7}">
      <dgm:prSet/>
      <dgm:spPr/>
      <dgm:t>
        <a:bodyPr/>
        <a:lstStyle/>
        <a:p>
          <a:endParaRPr lang="es-EC" sz="2800" b="1" i="1" u="none"/>
        </a:p>
      </dgm:t>
    </dgm:pt>
    <dgm:pt modelId="{601EF3B5-D3D2-44C9-9C1F-978862F6C457}" type="sibTrans" cxnId="{FC38B6B5-6089-44EC-A6DF-554FE68AB8A7}">
      <dgm:prSet custT="1"/>
      <dgm:spPr/>
      <dgm:t>
        <a:bodyPr/>
        <a:lstStyle/>
        <a:p>
          <a:endParaRPr lang="es-EC" sz="2800" b="1" i="1" u="none"/>
        </a:p>
      </dgm:t>
    </dgm:pt>
    <dgm:pt modelId="{A2DF73DA-0077-4EE0-B5BB-E7E9D3F61DAB}">
      <dgm:prSet phldrT="[Texto]" custT="1"/>
      <dgm:spPr/>
      <dgm:t>
        <a:bodyPr/>
        <a:lstStyle/>
        <a:p>
          <a:r>
            <a:rPr lang="es-EC" sz="1000" b="1" i="1" u="none" dirty="0" smtClean="0"/>
            <a:t>Riqueza de los países </a:t>
          </a:r>
          <a:endParaRPr lang="es-EC" sz="1000" b="1" i="1" u="none" dirty="0"/>
        </a:p>
      </dgm:t>
    </dgm:pt>
    <dgm:pt modelId="{651C3A20-3852-44E4-9363-B66B56D87775}" type="parTrans" cxnId="{7E531DE8-F793-4304-A147-74E5477B709E}">
      <dgm:prSet/>
      <dgm:spPr/>
      <dgm:t>
        <a:bodyPr/>
        <a:lstStyle/>
        <a:p>
          <a:endParaRPr lang="es-EC" sz="2800" b="1" i="1" u="none"/>
        </a:p>
      </dgm:t>
    </dgm:pt>
    <dgm:pt modelId="{F0270169-AAC3-4AF4-9411-065B28FD0709}" type="sibTrans" cxnId="{7E531DE8-F793-4304-A147-74E5477B709E}">
      <dgm:prSet custT="1"/>
      <dgm:spPr/>
      <dgm:t>
        <a:bodyPr/>
        <a:lstStyle/>
        <a:p>
          <a:endParaRPr lang="es-EC" sz="2800" b="1" i="1" u="none"/>
        </a:p>
      </dgm:t>
    </dgm:pt>
    <dgm:pt modelId="{F44EBF7D-D1B1-4666-BAAC-7EFADFCB7DA7}">
      <dgm:prSet phldrT="[Texto]" custT="1"/>
      <dgm:spPr/>
      <dgm:t>
        <a:bodyPr/>
        <a:lstStyle/>
        <a:p>
          <a:r>
            <a:rPr lang="es-EC" sz="1000" b="1" i="1" u="none" dirty="0" smtClean="0"/>
            <a:t>Trabajo directo e indirecto </a:t>
          </a:r>
          <a:endParaRPr lang="es-EC" sz="1000" b="1" i="1" u="none" dirty="0"/>
        </a:p>
      </dgm:t>
    </dgm:pt>
    <dgm:pt modelId="{F9F1EB28-723A-48C0-A278-EBD549EBCC8E}" type="parTrans" cxnId="{98C857D4-0D4A-4E9C-A75E-263F254AD55D}">
      <dgm:prSet/>
      <dgm:spPr/>
      <dgm:t>
        <a:bodyPr/>
        <a:lstStyle/>
        <a:p>
          <a:endParaRPr lang="es-EC" sz="2800" b="1" i="1" u="none"/>
        </a:p>
      </dgm:t>
    </dgm:pt>
    <dgm:pt modelId="{392594A3-8A55-4F9F-887E-7694C6E8CAF5}" type="sibTrans" cxnId="{98C857D4-0D4A-4E9C-A75E-263F254AD55D}">
      <dgm:prSet/>
      <dgm:spPr/>
      <dgm:t>
        <a:bodyPr/>
        <a:lstStyle/>
        <a:p>
          <a:endParaRPr lang="es-EC" sz="2800" b="1" i="1" u="none"/>
        </a:p>
      </dgm:t>
    </dgm:pt>
    <dgm:pt modelId="{2D39871F-B204-4CD4-A4FC-D41A5FA596E1}" type="pres">
      <dgm:prSet presAssocID="{B383AFA5-161F-4B55-A9E8-607B69032110}" presName="Name0" presStyleCnt="0">
        <dgm:presLayoutVars>
          <dgm:dir/>
          <dgm:resizeHandles val="exact"/>
        </dgm:presLayoutVars>
      </dgm:prSet>
      <dgm:spPr/>
    </dgm:pt>
    <dgm:pt modelId="{0BF4DD89-4DDD-47F7-8C1F-457E850CB080}" type="pres">
      <dgm:prSet presAssocID="{9F1F9E85-C46B-46D7-8A5E-552D6654D5A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4D6BD-7677-4480-AFDA-8E1A58C9BBF7}" type="pres">
      <dgm:prSet presAssocID="{B5F8C143-4C66-4068-99BC-35D47278AAC9}" presName="sibTrans" presStyleLbl="sibTrans1D1" presStyleIdx="0" presStyleCnt="3"/>
      <dgm:spPr/>
      <dgm:t>
        <a:bodyPr/>
        <a:lstStyle/>
        <a:p>
          <a:endParaRPr lang="es-ES"/>
        </a:p>
      </dgm:t>
    </dgm:pt>
    <dgm:pt modelId="{D2DAD298-2D42-4B9B-B55A-B7BC3BC6986C}" type="pres">
      <dgm:prSet presAssocID="{B5F8C143-4C66-4068-99BC-35D47278AAC9}" presName="connectorText" presStyleLbl="sibTrans1D1" presStyleIdx="0" presStyleCnt="3"/>
      <dgm:spPr/>
      <dgm:t>
        <a:bodyPr/>
        <a:lstStyle/>
        <a:p>
          <a:endParaRPr lang="es-ES"/>
        </a:p>
      </dgm:t>
    </dgm:pt>
    <dgm:pt modelId="{9ABBAD30-0C1A-4C18-8D64-001FEA06FFC3}" type="pres">
      <dgm:prSet presAssocID="{6D6D33E2-A9C2-4BE7-8327-CC25C1257D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CE6B22-FEB7-40E8-B48C-DFFF27A50625}" type="pres">
      <dgm:prSet presAssocID="{601EF3B5-D3D2-44C9-9C1F-978862F6C457}" presName="sibTrans" presStyleLbl="sibTrans1D1" presStyleIdx="1" presStyleCnt="3"/>
      <dgm:spPr/>
      <dgm:t>
        <a:bodyPr/>
        <a:lstStyle/>
        <a:p>
          <a:endParaRPr lang="es-ES"/>
        </a:p>
      </dgm:t>
    </dgm:pt>
    <dgm:pt modelId="{BD32FD96-1833-4D29-A478-A7DCE791351E}" type="pres">
      <dgm:prSet presAssocID="{601EF3B5-D3D2-44C9-9C1F-978862F6C457}" presName="connectorText" presStyleLbl="sibTrans1D1" presStyleIdx="1" presStyleCnt="3"/>
      <dgm:spPr/>
      <dgm:t>
        <a:bodyPr/>
        <a:lstStyle/>
        <a:p>
          <a:endParaRPr lang="es-ES"/>
        </a:p>
      </dgm:t>
    </dgm:pt>
    <dgm:pt modelId="{848FC24D-13B4-47F1-BB24-7B75F582F921}" type="pres">
      <dgm:prSet presAssocID="{A2DF73DA-0077-4EE0-B5BB-E7E9D3F61D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CF1C15-9973-4770-A168-C490F99EA25D}" type="pres">
      <dgm:prSet presAssocID="{F0270169-AAC3-4AF4-9411-065B28FD0709}" presName="sibTrans" presStyleLbl="sibTrans1D1" presStyleIdx="2" presStyleCnt="3"/>
      <dgm:spPr/>
      <dgm:t>
        <a:bodyPr/>
        <a:lstStyle/>
        <a:p>
          <a:endParaRPr lang="es-ES"/>
        </a:p>
      </dgm:t>
    </dgm:pt>
    <dgm:pt modelId="{3867D932-B2BB-4A98-9F1F-C77469213694}" type="pres">
      <dgm:prSet presAssocID="{F0270169-AAC3-4AF4-9411-065B28FD0709}" presName="connectorText" presStyleLbl="sibTrans1D1" presStyleIdx="2" presStyleCnt="3"/>
      <dgm:spPr/>
      <dgm:t>
        <a:bodyPr/>
        <a:lstStyle/>
        <a:p>
          <a:endParaRPr lang="es-ES"/>
        </a:p>
      </dgm:t>
    </dgm:pt>
    <dgm:pt modelId="{50ABD0A4-A169-4B20-8CBA-E988D29FBA4D}" type="pres">
      <dgm:prSet presAssocID="{F44EBF7D-D1B1-4666-BAAC-7EFADFCB7DA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B1B798-7E54-4028-9689-06D64561F838}" type="presOf" srcId="{B5F8C143-4C66-4068-99BC-35D47278AAC9}" destId="{D2DAD298-2D42-4B9B-B55A-B7BC3BC6986C}" srcOrd="1" destOrd="0" presId="urn:microsoft.com/office/officeart/2005/8/layout/bProcess3"/>
    <dgm:cxn modelId="{98C857D4-0D4A-4E9C-A75E-263F254AD55D}" srcId="{B383AFA5-161F-4B55-A9E8-607B69032110}" destId="{F44EBF7D-D1B1-4666-BAAC-7EFADFCB7DA7}" srcOrd="3" destOrd="0" parTransId="{F9F1EB28-723A-48C0-A278-EBD549EBCC8E}" sibTransId="{392594A3-8A55-4F9F-887E-7694C6E8CAF5}"/>
    <dgm:cxn modelId="{7E531DE8-F793-4304-A147-74E5477B709E}" srcId="{B383AFA5-161F-4B55-A9E8-607B69032110}" destId="{A2DF73DA-0077-4EE0-B5BB-E7E9D3F61DAB}" srcOrd="2" destOrd="0" parTransId="{651C3A20-3852-44E4-9363-B66B56D87775}" sibTransId="{F0270169-AAC3-4AF4-9411-065B28FD0709}"/>
    <dgm:cxn modelId="{A1CC752C-9AA5-4B6D-82C4-2FC580377ADF}" type="presOf" srcId="{601EF3B5-D3D2-44C9-9C1F-978862F6C457}" destId="{BD32FD96-1833-4D29-A478-A7DCE791351E}" srcOrd="1" destOrd="0" presId="urn:microsoft.com/office/officeart/2005/8/layout/bProcess3"/>
    <dgm:cxn modelId="{E52CF195-3015-402E-995B-B557397A2803}" type="presOf" srcId="{B383AFA5-161F-4B55-A9E8-607B69032110}" destId="{2D39871F-B204-4CD4-A4FC-D41A5FA596E1}" srcOrd="0" destOrd="0" presId="urn:microsoft.com/office/officeart/2005/8/layout/bProcess3"/>
    <dgm:cxn modelId="{E736ACB2-673E-4483-9A5B-6DF5F63FDAE2}" srcId="{B383AFA5-161F-4B55-A9E8-607B69032110}" destId="{9F1F9E85-C46B-46D7-8A5E-552D6654D5A1}" srcOrd="0" destOrd="0" parTransId="{D4862668-75A4-4E66-8760-454DB49742DC}" sibTransId="{B5F8C143-4C66-4068-99BC-35D47278AAC9}"/>
    <dgm:cxn modelId="{ECB38D96-19A3-4496-9D25-BF2DF7E9A57F}" type="presOf" srcId="{6D6D33E2-A9C2-4BE7-8327-CC25C1257DBF}" destId="{9ABBAD30-0C1A-4C18-8D64-001FEA06FFC3}" srcOrd="0" destOrd="0" presId="urn:microsoft.com/office/officeart/2005/8/layout/bProcess3"/>
    <dgm:cxn modelId="{D8FDA16F-C369-41EC-94D4-FD6E43332D7B}" type="presOf" srcId="{A2DF73DA-0077-4EE0-B5BB-E7E9D3F61DAB}" destId="{848FC24D-13B4-47F1-BB24-7B75F582F921}" srcOrd="0" destOrd="0" presId="urn:microsoft.com/office/officeart/2005/8/layout/bProcess3"/>
    <dgm:cxn modelId="{60DA4092-BE80-4064-9814-ABB49D571015}" type="presOf" srcId="{9F1F9E85-C46B-46D7-8A5E-552D6654D5A1}" destId="{0BF4DD89-4DDD-47F7-8C1F-457E850CB080}" srcOrd="0" destOrd="0" presId="urn:microsoft.com/office/officeart/2005/8/layout/bProcess3"/>
    <dgm:cxn modelId="{B706415C-A6D9-466A-BDFB-BDFF67AD9A88}" type="presOf" srcId="{B5F8C143-4C66-4068-99BC-35D47278AAC9}" destId="{2704D6BD-7677-4480-AFDA-8E1A58C9BBF7}" srcOrd="0" destOrd="0" presId="urn:microsoft.com/office/officeart/2005/8/layout/bProcess3"/>
    <dgm:cxn modelId="{F587A89D-CBA9-4442-903A-E1393AFB9973}" type="presOf" srcId="{601EF3B5-D3D2-44C9-9C1F-978862F6C457}" destId="{4CCE6B22-FEB7-40E8-B48C-DFFF27A50625}" srcOrd="0" destOrd="0" presId="urn:microsoft.com/office/officeart/2005/8/layout/bProcess3"/>
    <dgm:cxn modelId="{F305B6BA-EECF-485C-AE55-F48D9A370D1E}" type="presOf" srcId="{F44EBF7D-D1B1-4666-BAAC-7EFADFCB7DA7}" destId="{50ABD0A4-A169-4B20-8CBA-E988D29FBA4D}" srcOrd="0" destOrd="0" presId="urn:microsoft.com/office/officeart/2005/8/layout/bProcess3"/>
    <dgm:cxn modelId="{48BF26C9-5659-442A-87AE-C05C96E13958}" type="presOf" srcId="{F0270169-AAC3-4AF4-9411-065B28FD0709}" destId="{3867D932-B2BB-4A98-9F1F-C77469213694}" srcOrd="1" destOrd="0" presId="urn:microsoft.com/office/officeart/2005/8/layout/bProcess3"/>
    <dgm:cxn modelId="{FC38B6B5-6089-44EC-A6DF-554FE68AB8A7}" srcId="{B383AFA5-161F-4B55-A9E8-607B69032110}" destId="{6D6D33E2-A9C2-4BE7-8327-CC25C1257DBF}" srcOrd="1" destOrd="0" parTransId="{E6ADB46A-E6B2-41F8-85CB-5884C0AE53A4}" sibTransId="{601EF3B5-D3D2-44C9-9C1F-978862F6C457}"/>
    <dgm:cxn modelId="{1EE7B8C8-FEC0-42BB-9342-460730B2FB4D}" type="presOf" srcId="{F0270169-AAC3-4AF4-9411-065B28FD0709}" destId="{9BCF1C15-9973-4770-A168-C490F99EA25D}" srcOrd="0" destOrd="0" presId="urn:microsoft.com/office/officeart/2005/8/layout/bProcess3"/>
    <dgm:cxn modelId="{5C493EB6-8A79-4E46-9FE6-ECD2FB3F6E23}" type="presParOf" srcId="{2D39871F-B204-4CD4-A4FC-D41A5FA596E1}" destId="{0BF4DD89-4DDD-47F7-8C1F-457E850CB080}" srcOrd="0" destOrd="0" presId="urn:microsoft.com/office/officeart/2005/8/layout/bProcess3"/>
    <dgm:cxn modelId="{1CB67BB7-A0BB-4737-9270-C478F54F6652}" type="presParOf" srcId="{2D39871F-B204-4CD4-A4FC-D41A5FA596E1}" destId="{2704D6BD-7677-4480-AFDA-8E1A58C9BBF7}" srcOrd="1" destOrd="0" presId="urn:microsoft.com/office/officeart/2005/8/layout/bProcess3"/>
    <dgm:cxn modelId="{23253473-13C1-4FDD-A731-5C18607A6DD0}" type="presParOf" srcId="{2704D6BD-7677-4480-AFDA-8E1A58C9BBF7}" destId="{D2DAD298-2D42-4B9B-B55A-B7BC3BC6986C}" srcOrd="0" destOrd="0" presId="urn:microsoft.com/office/officeart/2005/8/layout/bProcess3"/>
    <dgm:cxn modelId="{152353A0-69C6-410E-8D7C-552A8B1ADD2C}" type="presParOf" srcId="{2D39871F-B204-4CD4-A4FC-D41A5FA596E1}" destId="{9ABBAD30-0C1A-4C18-8D64-001FEA06FFC3}" srcOrd="2" destOrd="0" presId="urn:microsoft.com/office/officeart/2005/8/layout/bProcess3"/>
    <dgm:cxn modelId="{5773ABE9-9B19-4E71-B0A5-77B79DE3B5E0}" type="presParOf" srcId="{2D39871F-B204-4CD4-A4FC-D41A5FA596E1}" destId="{4CCE6B22-FEB7-40E8-B48C-DFFF27A50625}" srcOrd="3" destOrd="0" presId="urn:microsoft.com/office/officeart/2005/8/layout/bProcess3"/>
    <dgm:cxn modelId="{DE55EBFB-7405-4801-861C-9353BAD484DD}" type="presParOf" srcId="{4CCE6B22-FEB7-40E8-B48C-DFFF27A50625}" destId="{BD32FD96-1833-4D29-A478-A7DCE791351E}" srcOrd="0" destOrd="0" presId="urn:microsoft.com/office/officeart/2005/8/layout/bProcess3"/>
    <dgm:cxn modelId="{60E70704-390E-4F66-A1D1-796F2B9347CB}" type="presParOf" srcId="{2D39871F-B204-4CD4-A4FC-D41A5FA596E1}" destId="{848FC24D-13B4-47F1-BB24-7B75F582F921}" srcOrd="4" destOrd="0" presId="urn:microsoft.com/office/officeart/2005/8/layout/bProcess3"/>
    <dgm:cxn modelId="{02C55F8F-BE6E-440D-8423-EA9DD6DAF570}" type="presParOf" srcId="{2D39871F-B204-4CD4-A4FC-D41A5FA596E1}" destId="{9BCF1C15-9973-4770-A168-C490F99EA25D}" srcOrd="5" destOrd="0" presId="urn:microsoft.com/office/officeart/2005/8/layout/bProcess3"/>
    <dgm:cxn modelId="{903ADEE5-1B84-4D78-B1D9-2F76EBAEE716}" type="presParOf" srcId="{9BCF1C15-9973-4770-A168-C490F99EA25D}" destId="{3867D932-B2BB-4A98-9F1F-C77469213694}" srcOrd="0" destOrd="0" presId="urn:microsoft.com/office/officeart/2005/8/layout/bProcess3"/>
    <dgm:cxn modelId="{37FAFCCA-D75B-49CE-94EE-28248727CCD5}" type="presParOf" srcId="{2D39871F-B204-4CD4-A4FC-D41A5FA596E1}" destId="{50ABD0A4-A169-4B20-8CBA-E988D29FBA4D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EB48D9-2C44-4BD1-9056-8C9056E30254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442732AE-50C6-4221-85B2-84398C750AD8}">
      <dgm:prSet phldrT="[Texto]" custT="1"/>
      <dgm:spPr/>
      <dgm:t>
        <a:bodyPr/>
        <a:lstStyle/>
        <a:p>
          <a:r>
            <a:rPr lang="es-EC" sz="1400" dirty="0" smtClean="0"/>
            <a:t>Perdida de salud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87930192-D9D6-4ACD-AA6E-F0E4EBD60E37}" type="parTrans" cxnId="{F8B8D619-2A04-4D23-B04B-2C878CB8A6E7}">
      <dgm:prSet/>
      <dgm:spPr/>
      <dgm:t>
        <a:bodyPr/>
        <a:lstStyle/>
        <a:p>
          <a:endParaRPr lang="es-EC" sz="2000"/>
        </a:p>
      </dgm:t>
    </dgm:pt>
    <dgm:pt modelId="{38FC1AB4-97AD-4F92-A002-23E2F9269A63}" type="sibTrans" cxnId="{F8B8D619-2A04-4D23-B04B-2C878CB8A6E7}">
      <dgm:prSet/>
      <dgm:spPr/>
      <dgm:t>
        <a:bodyPr/>
        <a:lstStyle/>
        <a:p>
          <a:endParaRPr lang="es-EC" sz="2000"/>
        </a:p>
      </dgm:t>
    </dgm:pt>
    <dgm:pt modelId="{0D23F2BE-B45A-434E-9736-2ADE63500FEA}">
      <dgm:prSet custT="1"/>
      <dgm:spPr/>
      <dgm:t>
        <a:bodyPr/>
        <a:lstStyle/>
        <a:p>
          <a:r>
            <a:rPr lang="es-EC" sz="1400" dirty="0" smtClean="0"/>
            <a:t>Incapacidad parcial o permanente </a:t>
          </a:r>
          <a:endParaRPr lang="es-EC" sz="1400" dirty="0"/>
        </a:p>
      </dgm:t>
    </dgm:pt>
    <dgm:pt modelId="{9F435571-9729-4DF9-A29E-E8D9B7745425}" type="parTrans" cxnId="{9B81A2F7-49D8-423B-9662-6C42E7AA7770}">
      <dgm:prSet/>
      <dgm:spPr/>
      <dgm:t>
        <a:bodyPr/>
        <a:lstStyle/>
        <a:p>
          <a:endParaRPr lang="es-EC" sz="2000"/>
        </a:p>
      </dgm:t>
    </dgm:pt>
    <dgm:pt modelId="{0AABAE34-1064-4C01-8D5C-8912C7103F98}" type="sibTrans" cxnId="{9B81A2F7-49D8-423B-9662-6C42E7AA7770}">
      <dgm:prSet/>
      <dgm:spPr/>
      <dgm:t>
        <a:bodyPr/>
        <a:lstStyle/>
        <a:p>
          <a:endParaRPr lang="es-EC" sz="2000"/>
        </a:p>
      </dgm:t>
    </dgm:pt>
    <dgm:pt modelId="{3C15ED17-01B3-4677-B56C-F9512BFEF5C1}">
      <dgm:prSet custT="1"/>
      <dgm:spPr/>
      <dgm:t>
        <a:bodyPr/>
        <a:lstStyle/>
        <a:p>
          <a:r>
            <a:rPr lang="es-EC" sz="1400" dirty="0" smtClean="0"/>
            <a:t>Altas índices de mortalidad </a:t>
          </a:r>
          <a:endParaRPr lang="es-EC" sz="1400" dirty="0"/>
        </a:p>
      </dgm:t>
    </dgm:pt>
    <dgm:pt modelId="{703EB461-3FE2-4EB4-B0A4-EFFDDE28E416}" type="parTrans" cxnId="{A8D68239-C0F5-44F2-81D2-278C8B7627D9}">
      <dgm:prSet/>
      <dgm:spPr/>
      <dgm:t>
        <a:bodyPr/>
        <a:lstStyle/>
        <a:p>
          <a:endParaRPr lang="es-EC" sz="2000"/>
        </a:p>
      </dgm:t>
    </dgm:pt>
    <dgm:pt modelId="{EAF38448-15B4-47D8-8416-D5A7012F86A7}" type="sibTrans" cxnId="{A8D68239-C0F5-44F2-81D2-278C8B7627D9}">
      <dgm:prSet/>
      <dgm:spPr/>
      <dgm:t>
        <a:bodyPr/>
        <a:lstStyle/>
        <a:p>
          <a:endParaRPr lang="es-EC" sz="2000"/>
        </a:p>
      </dgm:t>
    </dgm:pt>
    <dgm:pt modelId="{074D96C4-5CDC-4445-90C7-55992A264500}">
      <dgm:prSet phldrT="[Texto]" custT="1"/>
      <dgm:spPr/>
      <dgm:t>
        <a:bodyPr/>
        <a:lstStyle/>
        <a:p>
          <a:r>
            <a:rPr lang="es-EC" sz="1400" dirty="0" smtClean="0"/>
            <a:t>Lesiones </a:t>
          </a:r>
          <a:endParaRPr lang="es-EC" sz="1400" dirty="0">
            <a:latin typeface="Times New Roman" pitchFamily="18" charset="0"/>
            <a:cs typeface="Times New Roman" pitchFamily="18" charset="0"/>
          </a:endParaRPr>
        </a:p>
      </dgm:t>
    </dgm:pt>
    <dgm:pt modelId="{C4C5A93B-71F9-4720-8D0A-C5C368D44F14}" type="parTrans" cxnId="{53F37994-28C9-43DF-A9F8-75F275B9B25E}">
      <dgm:prSet/>
      <dgm:spPr/>
      <dgm:t>
        <a:bodyPr/>
        <a:lstStyle/>
        <a:p>
          <a:endParaRPr lang="es-EC" sz="2000"/>
        </a:p>
      </dgm:t>
    </dgm:pt>
    <dgm:pt modelId="{44FF7578-0524-472A-98CF-07E276D710DE}" type="sibTrans" cxnId="{53F37994-28C9-43DF-A9F8-75F275B9B25E}">
      <dgm:prSet/>
      <dgm:spPr/>
      <dgm:t>
        <a:bodyPr/>
        <a:lstStyle/>
        <a:p>
          <a:endParaRPr lang="es-EC" sz="2000"/>
        </a:p>
      </dgm:t>
    </dgm:pt>
    <dgm:pt modelId="{B4500044-065F-4810-B7B2-F7088343E4D9}" type="pres">
      <dgm:prSet presAssocID="{9CEB48D9-2C44-4BD1-9056-8C9056E3025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7EB9688-0707-4F46-A1C9-97326C3D25C6}" type="pres">
      <dgm:prSet presAssocID="{9CEB48D9-2C44-4BD1-9056-8C9056E30254}" presName="arrow" presStyleLbl="bgShp" presStyleIdx="0" presStyleCnt="1" custScaleX="117647"/>
      <dgm:spPr/>
    </dgm:pt>
    <dgm:pt modelId="{B6ED1772-DD45-471B-AEED-4126329B6A6E}" type="pres">
      <dgm:prSet presAssocID="{9CEB48D9-2C44-4BD1-9056-8C9056E30254}" presName="linearProcess" presStyleCnt="0"/>
      <dgm:spPr/>
    </dgm:pt>
    <dgm:pt modelId="{9CBAB015-3C3A-4FEC-8CB9-0201A0A65245}" type="pres">
      <dgm:prSet presAssocID="{442732AE-50C6-4221-85B2-84398C750AD8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76745A-46C0-43B2-850E-D8C873163F80}" type="pres">
      <dgm:prSet presAssocID="{38FC1AB4-97AD-4F92-A002-23E2F9269A63}" presName="sibTrans" presStyleCnt="0"/>
      <dgm:spPr/>
    </dgm:pt>
    <dgm:pt modelId="{843245E5-4F0C-41AE-B85F-FCE15C95D7AD}" type="pres">
      <dgm:prSet presAssocID="{074D96C4-5CDC-4445-90C7-55992A26450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3C18D9A-EE96-4E3B-9786-BE040B8DBD65}" type="pres">
      <dgm:prSet presAssocID="{44FF7578-0524-472A-98CF-07E276D710DE}" presName="sibTrans" presStyleCnt="0"/>
      <dgm:spPr/>
    </dgm:pt>
    <dgm:pt modelId="{410CB6A2-9A26-4935-AEA7-E00D6F1B70F9}" type="pres">
      <dgm:prSet presAssocID="{0D23F2BE-B45A-434E-9736-2ADE63500FEA}" presName="textNode" presStyleLbl="node1" presStyleIdx="2" presStyleCnt="4" custLinFactNeighborX="178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E3F5AC6-8C34-4F0E-897F-72579DC1986D}" type="pres">
      <dgm:prSet presAssocID="{0AABAE34-1064-4C01-8D5C-8912C7103F98}" presName="sibTrans" presStyleCnt="0"/>
      <dgm:spPr/>
    </dgm:pt>
    <dgm:pt modelId="{82075123-86C2-4F06-96D7-F1278267942B}" type="pres">
      <dgm:prSet presAssocID="{3C15ED17-01B3-4677-B56C-F9512BFEF5C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8C2D607-1898-4B9E-B6F8-E7F4AE689C7E}" type="presOf" srcId="{9CEB48D9-2C44-4BD1-9056-8C9056E30254}" destId="{B4500044-065F-4810-B7B2-F7088343E4D9}" srcOrd="0" destOrd="0" presId="urn:microsoft.com/office/officeart/2005/8/layout/hProcess9"/>
    <dgm:cxn modelId="{9B81A2F7-49D8-423B-9662-6C42E7AA7770}" srcId="{9CEB48D9-2C44-4BD1-9056-8C9056E30254}" destId="{0D23F2BE-B45A-434E-9736-2ADE63500FEA}" srcOrd="2" destOrd="0" parTransId="{9F435571-9729-4DF9-A29E-E8D9B7745425}" sibTransId="{0AABAE34-1064-4C01-8D5C-8912C7103F98}"/>
    <dgm:cxn modelId="{FB523933-7574-43A4-B356-B4CB113F2285}" type="presOf" srcId="{0D23F2BE-B45A-434E-9736-2ADE63500FEA}" destId="{410CB6A2-9A26-4935-AEA7-E00D6F1B70F9}" srcOrd="0" destOrd="0" presId="urn:microsoft.com/office/officeart/2005/8/layout/hProcess9"/>
    <dgm:cxn modelId="{F8B8D619-2A04-4D23-B04B-2C878CB8A6E7}" srcId="{9CEB48D9-2C44-4BD1-9056-8C9056E30254}" destId="{442732AE-50C6-4221-85B2-84398C750AD8}" srcOrd="0" destOrd="0" parTransId="{87930192-D9D6-4ACD-AA6E-F0E4EBD60E37}" sibTransId="{38FC1AB4-97AD-4F92-A002-23E2F9269A63}"/>
    <dgm:cxn modelId="{6639CED4-1B9A-4467-8832-2CD0CE06DC60}" type="presOf" srcId="{3C15ED17-01B3-4677-B56C-F9512BFEF5C1}" destId="{82075123-86C2-4F06-96D7-F1278267942B}" srcOrd="0" destOrd="0" presId="urn:microsoft.com/office/officeart/2005/8/layout/hProcess9"/>
    <dgm:cxn modelId="{D69189EB-1D71-457E-A23D-FA5A8222D833}" type="presOf" srcId="{074D96C4-5CDC-4445-90C7-55992A264500}" destId="{843245E5-4F0C-41AE-B85F-FCE15C95D7AD}" srcOrd="0" destOrd="0" presId="urn:microsoft.com/office/officeart/2005/8/layout/hProcess9"/>
    <dgm:cxn modelId="{46DD8671-3C3D-43FB-A938-177A68F31169}" type="presOf" srcId="{442732AE-50C6-4221-85B2-84398C750AD8}" destId="{9CBAB015-3C3A-4FEC-8CB9-0201A0A65245}" srcOrd="0" destOrd="0" presId="urn:microsoft.com/office/officeart/2005/8/layout/hProcess9"/>
    <dgm:cxn modelId="{A8D68239-C0F5-44F2-81D2-278C8B7627D9}" srcId="{9CEB48D9-2C44-4BD1-9056-8C9056E30254}" destId="{3C15ED17-01B3-4677-B56C-F9512BFEF5C1}" srcOrd="3" destOrd="0" parTransId="{703EB461-3FE2-4EB4-B0A4-EFFDDE28E416}" sibTransId="{EAF38448-15B4-47D8-8416-D5A7012F86A7}"/>
    <dgm:cxn modelId="{53F37994-28C9-43DF-A9F8-75F275B9B25E}" srcId="{9CEB48D9-2C44-4BD1-9056-8C9056E30254}" destId="{074D96C4-5CDC-4445-90C7-55992A264500}" srcOrd="1" destOrd="0" parTransId="{C4C5A93B-71F9-4720-8D0A-C5C368D44F14}" sibTransId="{44FF7578-0524-472A-98CF-07E276D710DE}"/>
    <dgm:cxn modelId="{1C237B3D-4448-4838-A107-360C616B0D21}" type="presParOf" srcId="{B4500044-065F-4810-B7B2-F7088343E4D9}" destId="{47EB9688-0707-4F46-A1C9-97326C3D25C6}" srcOrd="0" destOrd="0" presId="urn:microsoft.com/office/officeart/2005/8/layout/hProcess9"/>
    <dgm:cxn modelId="{61BD4916-A45A-43C5-AC6E-1E8360C6AB29}" type="presParOf" srcId="{B4500044-065F-4810-B7B2-F7088343E4D9}" destId="{B6ED1772-DD45-471B-AEED-4126329B6A6E}" srcOrd="1" destOrd="0" presId="urn:microsoft.com/office/officeart/2005/8/layout/hProcess9"/>
    <dgm:cxn modelId="{70A315C5-EFCD-414E-AEE1-4C185783AFEF}" type="presParOf" srcId="{B6ED1772-DD45-471B-AEED-4126329B6A6E}" destId="{9CBAB015-3C3A-4FEC-8CB9-0201A0A65245}" srcOrd="0" destOrd="0" presId="urn:microsoft.com/office/officeart/2005/8/layout/hProcess9"/>
    <dgm:cxn modelId="{1B9A5A0B-54DE-47C7-8153-A58A658C5233}" type="presParOf" srcId="{B6ED1772-DD45-471B-AEED-4126329B6A6E}" destId="{7C76745A-46C0-43B2-850E-D8C873163F80}" srcOrd="1" destOrd="0" presId="urn:microsoft.com/office/officeart/2005/8/layout/hProcess9"/>
    <dgm:cxn modelId="{B6F40D48-D06F-4AD5-8443-58E0D598109D}" type="presParOf" srcId="{B6ED1772-DD45-471B-AEED-4126329B6A6E}" destId="{843245E5-4F0C-41AE-B85F-FCE15C95D7AD}" srcOrd="2" destOrd="0" presId="urn:microsoft.com/office/officeart/2005/8/layout/hProcess9"/>
    <dgm:cxn modelId="{21AC5925-B21B-4C00-AE0A-7EB77A3FB47F}" type="presParOf" srcId="{B6ED1772-DD45-471B-AEED-4126329B6A6E}" destId="{D3C18D9A-EE96-4E3B-9786-BE040B8DBD65}" srcOrd="3" destOrd="0" presId="urn:microsoft.com/office/officeart/2005/8/layout/hProcess9"/>
    <dgm:cxn modelId="{8CD5B730-41D1-4883-A21F-F37BF58B6145}" type="presParOf" srcId="{B6ED1772-DD45-471B-AEED-4126329B6A6E}" destId="{410CB6A2-9A26-4935-AEA7-E00D6F1B70F9}" srcOrd="4" destOrd="0" presId="urn:microsoft.com/office/officeart/2005/8/layout/hProcess9"/>
    <dgm:cxn modelId="{5F13F09C-0D16-46DC-816F-26F082B5C139}" type="presParOf" srcId="{B6ED1772-DD45-471B-AEED-4126329B6A6E}" destId="{9E3F5AC6-8C34-4F0E-897F-72579DC1986D}" srcOrd="5" destOrd="0" presId="urn:microsoft.com/office/officeart/2005/8/layout/hProcess9"/>
    <dgm:cxn modelId="{FB854AB5-CF27-46ED-A71F-7CACB53CDF5C}" type="presParOf" srcId="{B6ED1772-DD45-471B-AEED-4126329B6A6E}" destId="{82075123-86C2-4F06-96D7-F1278267942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4D6BD-7677-4480-AFDA-8E1A58C9BBF7}">
      <dsp:nvSpPr>
        <dsp:cNvPr id="0" name=""/>
        <dsp:cNvSpPr/>
      </dsp:nvSpPr>
      <dsp:spPr>
        <a:xfrm>
          <a:off x="1411479" y="458336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1" i="1" u="none" kern="1200"/>
        </a:p>
      </dsp:txBody>
      <dsp:txXfrm>
        <a:off x="1550436" y="502432"/>
        <a:ext cx="16237" cy="3247"/>
      </dsp:txXfrm>
    </dsp:sp>
    <dsp:sp modelId="{0BF4DD89-4DDD-47F7-8C1F-457E850CB080}">
      <dsp:nvSpPr>
        <dsp:cNvPr id="0" name=""/>
        <dsp:cNvSpPr/>
      </dsp:nvSpPr>
      <dsp:spPr>
        <a:xfrm>
          <a:off x="1318" y="80467"/>
          <a:ext cx="1411961" cy="847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i="1" u="none" kern="1200" dirty="0" smtClean="0"/>
            <a:t>Importante </a:t>
          </a:r>
          <a:endParaRPr lang="es-EC" sz="1000" b="1" i="1" u="none" kern="1200" dirty="0"/>
        </a:p>
      </dsp:txBody>
      <dsp:txXfrm>
        <a:off x="1318" y="80467"/>
        <a:ext cx="1411961" cy="847176"/>
      </dsp:txXfrm>
    </dsp:sp>
    <dsp:sp modelId="{4CCE6B22-FEB7-40E8-B48C-DFFF27A50625}">
      <dsp:nvSpPr>
        <dsp:cNvPr id="0" name=""/>
        <dsp:cNvSpPr/>
      </dsp:nvSpPr>
      <dsp:spPr>
        <a:xfrm>
          <a:off x="3148192" y="458336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1" i="1" u="none" kern="1200"/>
        </a:p>
      </dsp:txBody>
      <dsp:txXfrm>
        <a:off x="3287149" y="502432"/>
        <a:ext cx="16237" cy="3247"/>
      </dsp:txXfrm>
    </dsp:sp>
    <dsp:sp modelId="{9ABBAD30-0C1A-4C18-8D64-001FEA06FFC3}">
      <dsp:nvSpPr>
        <dsp:cNvPr id="0" name=""/>
        <dsp:cNvSpPr/>
      </dsp:nvSpPr>
      <dsp:spPr>
        <a:xfrm>
          <a:off x="1738030" y="80467"/>
          <a:ext cx="1411961" cy="847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i="1" u="none" kern="1200" dirty="0" smtClean="0"/>
            <a:t>Actividad económica </a:t>
          </a:r>
          <a:endParaRPr lang="es-EC" sz="1050" b="1" i="1" u="none" kern="1200" dirty="0"/>
        </a:p>
      </dsp:txBody>
      <dsp:txXfrm>
        <a:off x="1738030" y="80467"/>
        <a:ext cx="1411961" cy="847176"/>
      </dsp:txXfrm>
    </dsp:sp>
    <dsp:sp modelId="{9BCF1C15-9973-4770-A168-C490F99EA25D}">
      <dsp:nvSpPr>
        <dsp:cNvPr id="0" name=""/>
        <dsp:cNvSpPr/>
      </dsp:nvSpPr>
      <dsp:spPr>
        <a:xfrm>
          <a:off x="4884905" y="458336"/>
          <a:ext cx="294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415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800" b="1" i="1" u="none" kern="1200"/>
        </a:p>
      </dsp:txBody>
      <dsp:txXfrm>
        <a:off x="5023861" y="502432"/>
        <a:ext cx="16237" cy="3247"/>
      </dsp:txXfrm>
    </dsp:sp>
    <dsp:sp modelId="{848FC24D-13B4-47F1-BB24-7B75F582F921}">
      <dsp:nvSpPr>
        <dsp:cNvPr id="0" name=""/>
        <dsp:cNvSpPr/>
      </dsp:nvSpPr>
      <dsp:spPr>
        <a:xfrm>
          <a:off x="3474743" y="80467"/>
          <a:ext cx="1411961" cy="847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i="1" u="none" kern="1200" dirty="0" smtClean="0"/>
            <a:t>Riqueza de los países </a:t>
          </a:r>
          <a:endParaRPr lang="es-EC" sz="1000" b="1" i="1" u="none" kern="1200" dirty="0"/>
        </a:p>
      </dsp:txBody>
      <dsp:txXfrm>
        <a:off x="3474743" y="80467"/>
        <a:ext cx="1411961" cy="847176"/>
      </dsp:txXfrm>
    </dsp:sp>
    <dsp:sp modelId="{50ABD0A4-A169-4B20-8CBA-E988D29FBA4D}">
      <dsp:nvSpPr>
        <dsp:cNvPr id="0" name=""/>
        <dsp:cNvSpPr/>
      </dsp:nvSpPr>
      <dsp:spPr>
        <a:xfrm>
          <a:off x="5211456" y="80467"/>
          <a:ext cx="1411961" cy="8471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b="1" i="1" u="none" kern="1200" dirty="0" smtClean="0"/>
            <a:t>Trabajo directo e indirecto </a:t>
          </a:r>
          <a:endParaRPr lang="es-EC" sz="1000" b="1" i="1" u="none" kern="1200" dirty="0"/>
        </a:p>
      </dsp:txBody>
      <dsp:txXfrm>
        <a:off x="5211456" y="80467"/>
        <a:ext cx="1411961" cy="8471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B9688-0707-4F46-A1C9-97326C3D25C6}">
      <dsp:nvSpPr>
        <dsp:cNvPr id="0" name=""/>
        <dsp:cNvSpPr/>
      </dsp:nvSpPr>
      <dsp:spPr>
        <a:xfrm>
          <a:off x="2" y="0"/>
          <a:ext cx="8856979" cy="316835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BAB015-3C3A-4FEC-8CB9-0201A0A65245}">
      <dsp:nvSpPr>
        <dsp:cNvPr id="0" name=""/>
        <dsp:cNvSpPr/>
      </dsp:nvSpPr>
      <dsp:spPr>
        <a:xfrm>
          <a:off x="3027" y="950505"/>
          <a:ext cx="1966873" cy="1267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Perdida de salud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93" y="1012371"/>
        <a:ext cx="1843141" cy="1143608"/>
      </dsp:txXfrm>
    </dsp:sp>
    <dsp:sp modelId="{843245E5-4F0C-41AE-B85F-FCE15C95D7AD}">
      <dsp:nvSpPr>
        <dsp:cNvPr id="0" name=""/>
        <dsp:cNvSpPr/>
      </dsp:nvSpPr>
      <dsp:spPr>
        <a:xfrm>
          <a:off x="2297712" y="950505"/>
          <a:ext cx="1966873" cy="1267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Lesiones </a:t>
          </a:r>
          <a:endParaRPr lang="es-EC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59578" y="1012371"/>
        <a:ext cx="1843141" cy="1143608"/>
      </dsp:txXfrm>
    </dsp:sp>
    <dsp:sp modelId="{410CB6A2-9A26-4935-AEA7-E00D6F1B70F9}">
      <dsp:nvSpPr>
        <dsp:cNvPr id="0" name=""/>
        <dsp:cNvSpPr/>
      </dsp:nvSpPr>
      <dsp:spPr>
        <a:xfrm>
          <a:off x="4650755" y="950505"/>
          <a:ext cx="1966873" cy="1267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Incapacidad parcial o permanente </a:t>
          </a:r>
          <a:endParaRPr lang="es-EC" sz="1400" kern="1200" dirty="0"/>
        </a:p>
      </dsp:txBody>
      <dsp:txXfrm>
        <a:off x="4712621" y="1012371"/>
        <a:ext cx="1843141" cy="1143608"/>
      </dsp:txXfrm>
    </dsp:sp>
    <dsp:sp modelId="{82075123-86C2-4F06-96D7-F1278267942B}">
      <dsp:nvSpPr>
        <dsp:cNvPr id="0" name=""/>
        <dsp:cNvSpPr/>
      </dsp:nvSpPr>
      <dsp:spPr>
        <a:xfrm>
          <a:off x="6887083" y="950505"/>
          <a:ext cx="1966873" cy="12673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Altas índices de mortalidad </a:t>
          </a:r>
          <a:endParaRPr lang="es-EC" sz="1400" kern="1200" dirty="0"/>
        </a:p>
      </dsp:txBody>
      <dsp:txXfrm>
        <a:off x="6948949" y="1012371"/>
        <a:ext cx="1843141" cy="1143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8F513-517E-4CF4-875C-566F382BDF2E}" type="datetimeFigureOut">
              <a:rPr lang="es-ES" smtClean="0"/>
              <a:pPr/>
              <a:t>12/03/2018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75A72-D475-4644-863B-4274F2D12A4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28841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l">
              <a:defRPr sz="14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3" y="0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/>
          <a:lstStyle>
            <a:lvl1pPr algn="r">
              <a:defRPr sz="1400"/>
            </a:lvl1pPr>
          </a:lstStyle>
          <a:p>
            <a:fld id="{467A6AF2-C3A6-4EA1-BB42-D573A88196E2}" type="datetimeFigureOut">
              <a:rPr lang="es-ES" smtClean="0"/>
              <a:pPr/>
              <a:t>12/03/2018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75" tIns="49937" rIns="99875" bIns="49937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3"/>
            <a:ext cx="5679440" cy="4605576"/>
          </a:xfrm>
          <a:prstGeom prst="rect">
            <a:avLst/>
          </a:prstGeom>
        </p:spPr>
        <p:txBody>
          <a:bodyPr vert="horz" lIns="99875" tIns="49937" rIns="99875" bIns="49937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l">
              <a:defRPr sz="1400"/>
            </a:lvl1pPr>
          </a:lstStyle>
          <a:p>
            <a:r>
              <a:rPr lang="es-ES"/>
              <a:t>CÓDIGO: SGC.DI.269       VERSIÓN: 1.0        DICIEMBRE 13 2011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3" y="9721106"/>
            <a:ext cx="3076363" cy="511731"/>
          </a:xfrm>
          <a:prstGeom prst="rect">
            <a:avLst/>
          </a:prstGeom>
        </p:spPr>
        <p:txBody>
          <a:bodyPr vert="horz" lIns="99875" tIns="49937" rIns="99875" bIns="49937" rtlCol="0" anchor="b"/>
          <a:lstStyle>
            <a:lvl1pPr algn="r">
              <a:defRPr sz="1400"/>
            </a:lvl1pPr>
          </a:lstStyle>
          <a:p>
            <a:fld id="{6A7441D7-C633-4324-86FF-E00342CAD5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46240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CÓDIGO: SGC.DI.269       VERSIÓN: 1.0        DICIEMBRE 13 2011</a:t>
            </a:r>
          </a:p>
        </p:txBody>
      </p:sp>
    </p:spTree>
    <p:extLst>
      <p:ext uri="{BB962C8B-B14F-4D97-AF65-F5344CB8AC3E}">
        <p14:creationId xmlns:p14="http://schemas.microsoft.com/office/powerpoint/2010/main" val="2775109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8373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GRACIAS</a:t>
            </a:r>
            <a:endParaRPr lang="es-EC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C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/>
              <a:t>CÓDIGO: SGC.DI.269       VERSIÓN: 1.0        DICIEMBRE 13 2011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7441D7-C633-4324-86FF-E00342CAD518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866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5661248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11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5662451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2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5662451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2" y="222164"/>
            <a:ext cx="2232000" cy="5764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C" b="1"/>
              <a:t>FECHA ÚLTIMA REVISIÓN: 13/12/11</a:t>
            </a:r>
            <a:endParaRPr lang="es-EC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C" b="1"/>
              <a:t>VERSIÓN: </a:t>
            </a:r>
            <a:r>
              <a:rPr lang="es-EC"/>
              <a:t>1.0</a:t>
            </a:r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800">
              <a:solidFill>
                <a:schemeClr val="tx1"/>
              </a:solidFill>
            </a:endParaRP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2"/>
          </p:nvPr>
        </p:nvSpPr>
        <p:spPr>
          <a:xfrm>
            <a:off x="385192" y="6656871"/>
            <a:ext cx="202656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FECHA ÚLTIMA REVISIÓN: </a:t>
            </a:r>
            <a:r>
              <a:rPr lang="es-EC" dirty="0"/>
              <a:t>09/10/13</a:t>
            </a:r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8160" y="6658074"/>
            <a:ext cx="144780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/>
              <a:t>CÓDIGO: </a:t>
            </a:r>
            <a:r>
              <a:rPr lang="es-EC"/>
              <a:t>SGC.DI.260</a:t>
            </a:r>
            <a:endParaRPr lang="es-EC" dirty="0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812360" y="6658074"/>
            <a:ext cx="874440" cy="2136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0">
                <a:solidFill>
                  <a:schemeClr val="tx1"/>
                </a:solidFill>
              </a:defRPr>
            </a:lvl1pPr>
          </a:lstStyle>
          <a:p>
            <a:r>
              <a:rPr lang="es-EC" b="1" dirty="0"/>
              <a:t>VERSIÓN: </a:t>
            </a:r>
            <a:r>
              <a:rPr lang="es-EC" dirty="0"/>
              <a:t>1.1</a:t>
            </a:r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214" y="5981170"/>
            <a:ext cx="2232000" cy="5764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1043608" y="1206619"/>
            <a:ext cx="78488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j-lt"/>
                <a:cs typeface="Times New Roman" panose="02020603050405020304" pitchFamily="18" charset="0"/>
              </a:rPr>
              <a:t>UNIVERSIDAD DE LAS FUERZAS ARMADAS </a:t>
            </a:r>
          </a:p>
          <a:p>
            <a:pPr algn="ctr"/>
            <a:r>
              <a:rPr lang="es-ES" sz="2000" b="1" dirty="0" smtClean="0">
                <a:latin typeface="+mj-lt"/>
                <a:cs typeface="Times New Roman" panose="02020603050405020304" pitchFamily="18" charset="0"/>
              </a:rPr>
              <a:t>“ESPE”</a:t>
            </a:r>
          </a:p>
          <a:p>
            <a:endParaRPr lang="es-ES" sz="16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anose="02020603050405020304" pitchFamily="18" charset="0"/>
              </a:rPr>
              <a:t>DEPARTAMENTO DE CIENCIAS ECONÓMICAS, ADMINISTRATIVAS Y DEL COMERCIO</a:t>
            </a:r>
          </a:p>
          <a:p>
            <a:pPr algn="ctr"/>
            <a:endParaRPr lang="es-ES" sz="16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cs typeface="Times New Roman" panose="02020603050405020304" pitchFamily="18" charset="0"/>
              </a:rPr>
              <a:t>CARRERA DE ADMINISTRACIÓN</a:t>
            </a:r>
          </a:p>
          <a:p>
            <a:endParaRPr lang="es-ES" sz="16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anose="02020603050405020304" pitchFamily="18" charset="0"/>
              </a:rPr>
              <a:t>TEMA “</a:t>
            </a:r>
            <a:r>
              <a:rPr lang="es-EC" sz="1600" b="1" dirty="0" smtClean="0">
                <a:latin typeface="+mj-lt"/>
                <a:cs typeface="Times New Roman" panose="02020603050405020304" pitchFamily="18" charset="0"/>
              </a:rPr>
              <a:t>IMPACTO DE ACCIDENTES LABORALES EN EL SECTOR DE LA CONSTRUCCIÓN EN LA CIUDAD DE QUITO”</a:t>
            </a:r>
            <a:endParaRPr lang="es-ES" sz="1600" b="1" dirty="0" smtClean="0">
              <a:latin typeface="+mj-lt"/>
              <a:cs typeface="Times New Roman" panose="02020603050405020304" pitchFamily="18" charset="0"/>
            </a:endParaRPr>
          </a:p>
          <a:p>
            <a:endParaRPr lang="es-ES" sz="1600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600" b="1" dirty="0" smtClean="0">
                <a:latin typeface="+mj-lt"/>
                <a:cs typeface="Times New Roman" panose="02020603050405020304" pitchFamily="18" charset="0"/>
              </a:rPr>
              <a:t>AUTOR: PAUCAR GUALLICHICO ROBERTO WILSON</a:t>
            </a:r>
          </a:p>
          <a:p>
            <a:pPr algn="ctr"/>
            <a:endParaRPr lang="es-ES" sz="1600" b="1" dirty="0" smtClean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s-ES" sz="1400" b="1" dirty="0" smtClean="0">
                <a:latin typeface="+mj-lt"/>
                <a:cs typeface="Times New Roman" panose="02020603050405020304" pitchFamily="18" charset="0"/>
              </a:rPr>
              <a:t>DIRECTOR: ING. </a:t>
            </a:r>
            <a:r>
              <a:rPr lang="es-ES" sz="1400" b="1" dirty="0" smtClean="0">
                <a:latin typeface="+mj-lt"/>
                <a:cs typeface="Times New Roman" panose="02020603050405020304" pitchFamily="18" charset="0"/>
              </a:rPr>
              <a:t>JARAMILLO CARRERA MARCO VINICIO</a:t>
            </a:r>
            <a:endParaRPr lang="es-ES" sz="11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755576" y="1113794"/>
                <a:ext cx="5256584" cy="3689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s-EC" sz="1400" b="1" dirty="0" smtClean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Formula</a:t>
                </a:r>
                <a:endParaRPr lang="es-EC" sz="105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indent="448310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𝒏</m:t>
                      </m:r>
                      <m:r>
                        <a:rPr lang="es-EC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 </m:t>
                      </m:r>
                      <m:f>
                        <m:fPr>
                          <m:ctrlPr>
                            <a:rPr lang="es-EC" b="1" i="1">
                              <a:solidFill>
                                <a:srgbClr val="000000"/>
                              </a:solidFill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𝑵</m:t>
                          </m:r>
                        </m:num>
                        <m:den>
                          <m:sSup>
                            <m:sSupPr>
                              <m:ctrlP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s-EC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(</m:t>
                          </m:r>
                          <m:r>
                            <a:rPr lang="es-EC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𝑵</m:t>
                          </m:r>
                          <m:r>
                            <a:rPr lang="es-EC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es-EC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  <m:r>
                            <a:rPr lang="es-EC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)+</m:t>
                          </m:r>
                          <m:sSup>
                            <m:sSupPr>
                              <m:ctrlP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𝒁</m:t>
                              </m:r>
                            </m:e>
                            <m:sup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s-EC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sz="1050" dirty="0" smtClean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200" b="1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Dónde: </a:t>
                </a:r>
                <a:endParaRPr lang="es-EC" sz="1000" b="1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𝑇𝑎𝑚𝑎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ñ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𝑙𝑎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𝑝𝑜𝑏𝑙𝑎𝑐𝑖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ó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s-EC" sz="12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605 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𝑒𝑚𝑝𝑟𝑒𝑠𝑎𝑠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𝑑𝑒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𝑙𝑎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𝑐𝑜𝑛𝑡𝑟𝑢𝑐𝑖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ó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s-EC" sz="10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𝑇𝑎𝑚𝑎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ñ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𝑙𝑎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𝑚𝑢𝑒𝑠𝑡𝑟𝑎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s-EC" sz="1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𝑒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𝐸𝑟𝑟𝑜𝑟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𝑥𝑖𝑚𝑜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𝑎𝑑𝑚𝑖𝑠𝑖𝑏𝑙𝑒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𝑑𝑒𝑙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𝑡𝑎𝑚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ñ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𝑜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𝑙𝑎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𝑚𝑢𝑒𝑠𝑡𝑟𝑎</m:t>
                    </m:r>
                    <m:r>
                      <a:rPr lang="es-EC" sz="1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s-EC" sz="12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0,5→</m:t>
                        </m:r>
                        <m:r>
                          <a:rPr lang="es-EC" sz="1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0,05</m:t>
                        </m:r>
                      </m:e>
                    </m:d>
                  </m:oMath>
                </a14:m>
                <a:endParaRPr lang="es-EC" sz="10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p>
                        <m:r>
                          <a:rPr lang="es-EC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𝑉𝑎𝑟𝑖𝑎𝑛𝑧𝑎</m:t>
                    </m:r>
                    <m:r>
                      <a:rPr lang="es-EC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0,25</m:t>
                    </m:r>
                  </m:oMath>
                </a14:m>
                <a:endParaRPr lang="es-EC" sz="105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indent="-28575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EC" sz="1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C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p>
                        <m:r>
                          <a:rPr lang="es-EC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𝑁𝑖𝑣𝑒𝑙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𝑐𝑜𝑛𝑓𝑖𝑎𝑛𝑧𝑎</m:t>
                    </m:r>
                    <m:r>
                      <a:rPr lang="es-EC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s-EC" sz="1400" i="1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C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95% →1,96</m:t>
                        </m:r>
                      </m:e>
                    </m:d>
                  </m:oMath>
                </a14:m>
                <a:endParaRPr lang="es-EC" sz="10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113794"/>
                <a:ext cx="5256584" cy="3689280"/>
              </a:xfrm>
              <a:prstGeom prst="rect">
                <a:avLst/>
              </a:prstGeom>
              <a:blipFill>
                <a:blip r:embed="rId2"/>
                <a:stretch>
                  <a:fillRect l="-348" t="-331" b="-496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Muestra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5508104" y="404664"/>
                <a:ext cx="3405064" cy="5885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endParaRPr lang="es-EC" sz="1400" b="1" dirty="0" smtClean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es-EC" sz="1200" b="1" dirty="0" smtClean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Cálculo de la muestra</a:t>
                </a:r>
                <a:endParaRPr lang="es-EC" sz="12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∗605</m:t>
                          </m:r>
                        </m:num>
                        <m:den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605−1</m:t>
                              </m:r>
                            </m:e>
                          </m:d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(1,96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sz="1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581, 0420</m:t>
                          </m:r>
                        </m:num>
                        <m:den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605−1</m:t>
                              </m:r>
                            </m:e>
                          </m:d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(1,96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0,5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s-EC" sz="1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581, 0420</m:t>
                          </m:r>
                        </m:num>
                        <m:den>
                          <m:sSup>
                            <m:sSup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d>
                            <m:d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605−1</m:t>
                              </m:r>
                            </m:e>
                          </m:d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+(0,9604)</m:t>
                          </m:r>
                        </m:den>
                      </m:f>
                    </m:oMath>
                  </m:oMathPara>
                </a14:m>
                <a:endParaRPr lang="es-EC" sz="1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581, 0420</m:t>
                          </m:r>
                        </m:num>
                        <m:den>
                          <m:d>
                            <m:dPr>
                              <m:ctrlPr>
                                <a:rPr lang="es-EC" sz="1100" i="1">
                                  <a:latin typeface="Cambria Math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s-EC" sz="11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1, 5100</m:t>
                              </m:r>
                            </m:e>
                          </m:d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+(0,9604)</m:t>
                          </m:r>
                        </m:den>
                      </m:f>
                    </m:oMath>
                  </m:oMathPara>
                </a14:m>
                <a:endParaRPr lang="es-EC" sz="1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𝑛</m:t>
                      </m:r>
                      <m:r>
                        <a:rPr lang="es-EC" sz="11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EC" sz="1100" i="1">
                              <a:latin typeface="Cambria Math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581, 0420</m:t>
                          </m:r>
                        </m:num>
                        <m:den>
                          <m:r>
                            <a:rPr lang="es-EC" sz="11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2,4704</m:t>
                          </m:r>
                        </m:den>
                      </m:f>
                    </m:oMath>
                  </m:oMathPara>
                </a14:m>
                <a:endParaRPr lang="es-EC" sz="1100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20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𝒏</m:t>
                      </m:r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𝟐𝟑𝟓</m:t>
                      </m:r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s-EC" sz="1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𝟐𝟑</m:t>
                      </m:r>
                      <m:r>
                        <a:rPr lang="es-MX" sz="1400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𝟓</m:t>
                      </m:r>
                    </m:oMath>
                  </m:oMathPara>
                </a14:m>
                <a:endParaRPr lang="es-EC" sz="1400" b="1" dirty="0"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s-EC" sz="1100" b="1" dirty="0">
                    <a:latin typeface="+mj-lt"/>
                    <a:ea typeface="Calibri" panose="020F0502020204030204" pitchFamily="34" charset="0"/>
                  </a:rPr>
                  <a:t/>
                </a:r>
                <a:br>
                  <a:rPr lang="es-EC" sz="1100" b="1" dirty="0">
                    <a:latin typeface="+mj-lt"/>
                    <a:ea typeface="Calibri" panose="020F0502020204030204" pitchFamily="34" charset="0"/>
                  </a:rPr>
                </a:br>
                <a:endParaRPr lang="es-EC" sz="11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04664"/>
                <a:ext cx="3405064" cy="5885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07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848941080"/>
              </p:ext>
            </p:extLst>
          </p:nvPr>
        </p:nvGraphicFramePr>
        <p:xfrm>
          <a:off x="323528" y="764704"/>
          <a:ext cx="388843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Ejecutivo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347378"/>
              </p:ext>
            </p:extLst>
          </p:nvPr>
        </p:nvGraphicFramePr>
        <p:xfrm>
          <a:off x="4370365" y="786732"/>
          <a:ext cx="4572000" cy="242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1829133"/>
              </p:ext>
            </p:extLst>
          </p:nvPr>
        </p:nvGraphicFramePr>
        <p:xfrm>
          <a:off x="2245149" y="3356992"/>
          <a:ext cx="45720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1895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043608" y="764704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b="1" dirty="0" smtClean="0">
                <a:latin typeface="+mj-lt"/>
                <a:ea typeface="Calibri" panose="020F0502020204030204" pitchFamily="34" charset="0"/>
              </a:rPr>
              <a:t>Riesgos Mecánicos</a:t>
            </a:r>
            <a:endParaRPr lang="es-EC" sz="2000" b="1" dirty="0">
              <a:latin typeface="+mj-lt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4" b="17331"/>
          <a:stretch/>
        </p:blipFill>
        <p:spPr bwMode="auto">
          <a:xfrm>
            <a:off x="971600" y="1268760"/>
            <a:ext cx="7416824" cy="4608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87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9"/>
          <a:stretch/>
        </p:blipFill>
        <p:spPr bwMode="auto">
          <a:xfrm>
            <a:off x="1043608" y="1189692"/>
            <a:ext cx="7344816" cy="47595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599892" y="692696"/>
            <a:ext cx="24842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EC" sz="20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Riesgos Físicos</a:t>
            </a:r>
            <a:endParaRPr lang="es-EC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/>
          <a:stretch/>
        </p:blipFill>
        <p:spPr bwMode="auto">
          <a:xfrm>
            <a:off x="683568" y="1144655"/>
            <a:ext cx="8064896" cy="47326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376546" y="746917"/>
            <a:ext cx="2678940" cy="3977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20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Factores personales</a:t>
            </a:r>
            <a:endParaRPr lang="es-EC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47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1"/>
          <a:stretch/>
        </p:blipFill>
        <p:spPr bwMode="auto">
          <a:xfrm>
            <a:off x="1475656" y="1124744"/>
            <a:ext cx="6552728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707904" y="705278"/>
            <a:ext cx="2607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Factores de Trabajo</a:t>
            </a:r>
            <a:endParaRPr lang="es-EC" sz="2000" b="1" dirty="0">
              <a:latin typeface="+mj-lt"/>
            </a:endParaRPr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9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419872" y="915963"/>
            <a:ext cx="2271777" cy="3046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ctr">
              <a:lnSpc>
                <a:spcPts val="1600"/>
              </a:lnSpc>
              <a:spcAft>
                <a:spcPts val="0"/>
              </a:spcAft>
            </a:pPr>
            <a:r>
              <a:rPr lang="es-EC" sz="20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Actos Inseguros</a:t>
            </a:r>
            <a:endParaRPr lang="es-EC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46"/>
          <a:stretch/>
        </p:blipFill>
        <p:spPr bwMode="auto">
          <a:xfrm>
            <a:off x="899592" y="1340768"/>
            <a:ext cx="7488832" cy="4536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5816" y="908720"/>
            <a:ext cx="3796937" cy="2975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0" marR="38100" algn="ctr">
              <a:lnSpc>
                <a:spcPts val="1600"/>
              </a:lnSpc>
              <a:spcAft>
                <a:spcPts val="0"/>
              </a:spcAft>
            </a:pPr>
            <a:r>
              <a:rPr lang="es-EC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Condiciones Ambientales Peligrosas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79"/>
          <a:stretch/>
        </p:blipFill>
        <p:spPr bwMode="auto">
          <a:xfrm>
            <a:off x="2051720" y="1206237"/>
            <a:ext cx="5976664" cy="40949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9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r="13521" b="17111"/>
          <a:stretch/>
        </p:blipFill>
        <p:spPr bwMode="auto">
          <a:xfrm>
            <a:off x="2627783" y="1220035"/>
            <a:ext cx="3485759" cy="2861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11815" y="777944"/>
            <a:ext cx="5917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600" b="1" dirty="0" smtClean="0">
                <a:latin typeface="+mj-lt"/>
                <a:ea typeface="Times New Roman" panose="02020603050405020304" pitchFamily="18" charset="0"/>
              </a:rPr>
              <a:t>Trabajadores que </a:t>
            </a:r>
            <a:r>
              <a:rPr lang="es-EC" sz="1600" b="1" dirty="0">
                <a:latin typeface="+mj-lt"/>
                <a:ea typeface="Times New Roman" panose="02020603050405020304" pitchFamily="18" charset="0"/>
              </a:rPr>
              <a:t>han fallecido en el último período</a:t>
            </a:r>
            <a:endParaRPr lang="es-EC" sz="1600" b="1" dirty="0">
              <a:latin typeface="+mj-lt"/>
            </a:endParaRPr>
          </a:p>
        </p:txBody>
      </p:sp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Informe por variables 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8" name="Imagen 7" descr="Imagen relacionad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79" y="4280356"/>
            <a:ext cx="2736304" cy="1816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 descr="Resultado de imagen para incapacidad total permanent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6" y="4280356"/>
            <a:ext cx="2729168" cy="18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/>
          <p:nvPr/>
        </p:nvPicPr>
        <p:blipFill rotWithShape="1">
          <a:blip r:embed="rId5"/>
          <a:srcRect l="2920" t="30471" r="50173" b="14836"/>
          <a:stretch/>
        </p:blipFill>
        <p:spPr bwMode="auto">
          <a:xfrm>
            <a:off x="6267238" y="4272392"/>
            <a:ext cx="2532380" cy="1659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998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Rectángulo"/>
          <p:cNvSpPr/>
          <p:nvPr/>
        </p:nvSpPr>
        <p:spPr>
          <a:xfrm>
            <a:off x="611560" y="764704"/>
            <a:ext cx="7920880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Arial (Cuerpo)"/>
              </a:rPr>
              <a:t>Los principales factores de riesgos laborales a los que están expuestos los trabajadores del sector de la construcción son: los riesgos mecánicos </a:t>
            </a:r>
            <a:r>
              <a:rPr lang="es-EC" dirty="0">
                <a:latin typeface="Arial (Cuerpo)"/>
              </a:rPr>
              <a:t>“caídas en el mismo nivel”,</a:t>
            </a:r>
            <a:r>
              <a:rPr lang="es-ES" dirty="0">
                <a:latin typeface="Arial (Cuerpo)"/>
              </a:rPr>
              <a:t> físicos </a:t>
            </a:r>
            <a:r>
              <a:rPr lang="es-EC" dirty="0">
                <a:latin typeface="Arial (Cuerpo)"/>
              </a:rPr>
              <a:t>“ruido” </a:t>
            </a:r>
            <a:r>
              <a:rPr lang="es-ES" dirty="0">
                <a:latin typeface="Arial (Cuerpo)"/>
              </a:rPr>
              <a:t>y psicológicos </a:t>
            </a:r>
            <a:r>
              <a:rPr lang="es-EC" dirty="0">
                <a:latin typeface="Arial (Cuerpo)"/>
              </a:rPr>
              <a:t>“altos niveles de exigencia” a los que son sometidos los trabajadores cuando existen retrasos en la obra.</a:t>
            </a:r>
          </a:p>
          <a:p>
            <a:pPr lvl="0" algn="just"/>
            <a:endParaRPr lang="es-EC" sz="1700" dirty="0">
              <a:latin typeface="Arial (Cuerpo)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700" dirty="0">
                <a:latin typeface="Arial (Cuerpo)"/>
                <a:cs typeface="Times New Roman" panose="02020603050405020304" pitchFamily="18" charset="0"/>
              </a:rPr>
              <a:t>Las causas que provocan accidentes laborales </a:t>
            </a:r>
            <a:r>
              <a:rPr lang="es-EC" sz="1700" dirty="0">
                <a:latin typeface="Arial (Cuerpo)"/>
              </a:rPr>
              <a:t>en las empresas de la construcción, son: causa básica “falta de conocimiento” y  “aumento de ritmo de trabajo”, causa inmediata, “operar sin autorización” y “condiciones inseguras” </a:t>
            </a:r>
            <a:r>
              <a:rPr lang="es-EC" sz="1700" dirty="0" smtClean="0">
                <a:latin typeface="Arial (Cuerpo)"/>
              </a:rPr>
              <a:t>estas hacen que el sector </a:t>
            </a:r>
            <a:r>
              <a:rPr lang="es-EC" sz="1700" dirty="0">
                <a:latin typeface="Arial (Cuerpo)"/>
              </a:rPr>
              <a:t>de la construcción </a:t>
            </a:r>
            <a:r>
              <a:rPr lang="es-EC" sz="1700" dirty="0" smtClean="0">
                <a:latin typeface="Arial (Cuerpo)"/>
              </a:rPr>
              <a:t>generen </a:t>
            </a:r>
            <a:r>
              <a:rPr lang="es-EC" sz="1700" dirty="0">
                <a:latin typeface="Arial (Cuerpo)"/>
              </a:rPr>
              <a:t>alto nivel </a:t>
            </a:r>
            <a:r>
              <a:rPr lang="es-EC" sz="1700" dirty="0" smtClean="0">
                <a:latin typeface="Arial (Cuerpo)"/>
              </a:rPr>
              <a:t>de accidentes laborales.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700" dirty="0"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700" dirty="0"/>
              <a:t>El personal no tiene una consciencia clara sobre las prácticas de prevención de riesgos laborales que se deben realizar dentro de las obras y pese a que están conscientes de los riesgos no todos acatan las normas o disposiciones de seguridad y prevención adecuadas para prevenir los mismos; esto debido a la falta de control interno y seguimiento que existe por parte de la administración.</a:t>
            </a:r>
            <a:endParaRPr lang="es-EC" sz="1700" dirty="0"/>
          </a:p>
        </p:txBody>
      </p:sp>
      <p:sp>
        <p:nvSpPr>
          <p:cNvPr id="7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CONCLUSIONES </a:t>
            </a:r>
          </a:p>
        </p:txBody>
      </p:sp>
    </p:spTree>
    <p:extLst>
      <p:ext uri="{BB962C8B-B14F-4D97-AF65-F5344CB8AC3E}">
        <p14:creationId xmlns:p14="http://schemas.microsoft.com/office/powerpoint/2010/main" val="33604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35017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  <a:endParaRPr lang="es-ES" dirty="0"/>
          </a:p>
        </p:txBody>
      </p:sp>
      <p:graphicFrame>
        <p:nvGraphicFramePr>
          <p:cNvPr id="11" name="10 Diagrama"/>
          <p:cNvGraphicFramePr/>
          <p:nvPr>
            <p:extLst>
              <p:ext uri="{D42A27DB-BD31-4B8C-83A1-F6EECF244321}">
                <p14:modId xmlns:p14="http://schemas.microsoft.com/office/powerpoint/2010/main" val="2060923846"/>
              </p:ext>
            </p:extLst>
          </p:nvPr>
        </p:nvGraphicFramePr>
        <p:xfrm>
          <a:off x="1403648" y="764704"/>
          <a:ext cx="6624736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872725"/>
              </p:ext>
            </p:extLst>
          </p:nvPr>
        </p:nvGraphicFramePr>
        <p:xfrm>
          <a:off x="1043608" y="1971565"/>
          <a:ext cx="7128792" cy="385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1187624" y="5301208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i="1" dirty="0" smtClean="0"/>
              <a:t>Total  </a:t>
            </a:r>
            <a:endParaRPr lang="es-EC" sz="1400" b="1" i="1" dirty="0"/>
          </a:p>
          <a:p>
            <a:pPr algn="ctr"/>
            <a:r>
              <a:rPr lang="es-EC" sz="1400" b="1" i="1" dirty="0"/>
              <a:t>3.088.905</a:t>
            </a:r>
          </a:p>
        </p:txBody>
      </p:sp>
      <p:sp>
        <p:nvSpPr>
          <p:cNvPr id="29" name="28 Rectángulo"/>
          <p:cNvSpPr/>
          <p:nvPr/>
        </p:nvSpPr>
        <p:spPr>
          <a:xfrm>
            <a:off x="3131840" y="5301208"/>
            <a:ext cx="2304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i="1" dirty="0" smtClean="0"/>
              <a:t>          Construcción</a:t>
            </a:r>
            <a:endParaRPr lang="es-EC" sz="1400" b="1" i="1" dirty="0"/>
          </a:p>
          <a:p>
            <a:pPr algn="ctr"/>
            <a:r>
              <a:rPr lang="es-EC" sz="1400" b="1" i="1" dirty="0"/>
              <a:t>157.072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043608" y="5878201"/>
            <a:ext cx="3308919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Fuente:</a:t>
            </a:r>
            <a:r>
              <a:rPr lang="es-MX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Directorio </a:t>
            </a:r>
            <a:r>
              <a:rPr lang="es-MX" sz="1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es-MX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empresas – DIEE 2015</a:t>
            </a:r>
            <a:endParaRPr lang="es-EC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6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755576" y="-32102"/>
            <a:ext cx="8229600" cy="1143000"/>
          </a:xfrm>
        </p:spPr>
        <p:txBody>
          <a:bodyPr/>
          <a:lstStyle/>
          <a:p>
            <a:r>
              <a:rPr lang="es-ES" sz="4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909936" y="908720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Elaborar una metodología  de evaluación de riesgos basadas en las necesidades de las empresas de construcción utilizando la Matriz de Riesgos del Ministerios del Trabajo y en el contexto internacional como el Método de Evaluación de Riesgos establecido </a:t>
            </a:r>
            <a:r>
              <a:rPr lang="es-ES" dirty="0"/>
              <a:t>por </a:t>
            </a:r>
            <a:r>
              <a:rPr lang="es-ES" dirty="0" smtClean="0"/>
              <a:t>(INSHT).</a:t>
            </a:r>
          </a:p>
          <a:p>
            <a:pPr algn="just"/>
            <a:endParaRPr lang="es-EC" dirty="0">
              <a:latin typeface="+mj-lt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/>
              <a:t>Trazar </a:t>
            </a:r>
            <a:r>
              <a:rPr lang="es-ES" dirty="0"/>
              <a:t>un plan general anual </a:t>
            </a:r>
            <a:r>
              <a:rPr lang="es-ES" dirty="0" smtClean="0"/>
              <a:t>de capacitación sobre los riesgos </a:t>
            </a:r>
            <a:r>
              <a:rPr lang="es-ES" dirty="0"/>
              <a:t>laborales </a:t>
            </a:r>
            <a:r>
              <a:rPr lang="es-ES" dirty="0" smtClean="0"/>
              <a:t>a los que están expuestos el sector de la construcción que ajuste </a:t>
            </a:r>
            <a:r>
              <a:rPr lang="es-ES" dirty="0"/>
              <a:t>a las necesidades y requerimientos particulares del personal que labora dentro de ella</a:t>
            </a:r>
            <a:r>
              <a:rPr lang="es-ES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cs typeface="Times New Roman" panose="02020603050405020304" pitchFamily="18" charset="0"/>
              </a:rPr>
              <a:t>Realizar un sistema de gestión </a:t>
            </a:r>
            <a:r>
              <a:rPr lang="es-EC" dirty="0" smtClean="0">
                <a:cs typeface="Times New Roman" panose="02020603050405020304" pitchFamily="18" charset="0"/>
              </a:rPr>
              <a:t>sobre prevención en seguridad </a:t>
            </a:r>
            <a:r>
              <a:rPr lang="es-EC" dirty="0">
                <a:cs typeface="Times New Roman" panose="02020603050405020304" pitchFamily="18" charset="0"/>
              </a:rPr>
              <a:t>y salud en el trabajo, basado en la gestión administrativa, técnica, y de TT.HH, con  procedimientos y programas de los cuales deben disponer las empresas de construcción con el contexto ecuatoriano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7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755576" y="-32102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44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S" sz="4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67544" y="870152"/>
            <a:ext cx="79208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Realizar una escuela o instituto donde se pueda profesionalizar a los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trabajadores en materia de </a:t>
            </a:r>
            <a:r>
              <a:rPr lang="es-EC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construcción y sobre la Seguridad y Salud en el trabajo.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7544" y="4711919"/>
            <a:ext cx="7920880" cy="95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Exigir a las empresas de construcción que se contrate un seguro de salud y de vida privada para sus trabajadores ya que </a:t>
            </a:r>
            <a:r>
              <a:rPr lang="es-EC" dirty="0" smtClean="0"/>
              <a:t>situado </a:t>
            </a:r>
            <a:r>
              <a:rPr lang="es-EC" dirty="0"/>
              <a:t>en el primero de la lista de </a:t>
            </a:r>
            <a:r>
              <a:rPr lang="es-EC" dirty="0" smtClean="0"/>
              <a:t>accidentabilidad.</a:t>
            </a:r>
            <a:endParaRPr lang="es-EC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 descr="Resultado de imagen para escuelas de capacitacion en seguridad en el traba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51502"/>
            <a:ext cx="4603750" cy="2239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18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 txBox="1">
            <a:spLocks/>
          </p:cNvSpPr>
          <p:nvPr/>
        </p:nvSpPr>
        <p:spPr>
          <a:xfrm>
            <a:off x="755576" y="-32102"/>
            <a:ext cx="82296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S" sz="4400" kern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PROPUESTA </a:t>
            </a:r>
            <a:endParaRPr lang="es-ES" sz="4400" kern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418912"/>
                  </p:ext>
                </p:extLst>
              </p:nvPr>
            </p:nvGraphicFramePr>
            <p:xfrm>
              <a:off x="251519" y="1110898"/>
              <a:ext cx="8733658" cy="47746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06722">
                      <a:extLst>
                        <a:ext uri="{9D8B030D-6E8A-4147-A177-3AD203B41FA5}">
                          <a16:colId xmlns="" xmlns:a16="http://schemas.microsoft.com/office/drawing/2014/main" val="1622855892"/>
                        </a:ext>
                      </a:extLst>
                    </a:gridCol>
                    <a:gridCol w="4116477">
                      <a:extLst>
                        <a:ext uri="{9D8B030D-6E8A-4147-A177-3AD203B41FA5}">
                          <a16:colId xmlns="" xmlns:a16="http://schemas.microsoft.com/office/drawing/2014/main" val="2236842542"/>
                        </a:ext>
                      </a:extLst>
                    </a:gridCol>
                    <a:gridCol w="2310459">
                      <a:extLst>
                        <a:ext uri="{9D8B030D-6E8A-4147-A177-3AD203B41FA5}">
                          <a16:colId xmlns="" xmlns:a16="http://schemas.microsoft.com/office/drawing/2014/main" val="1857994608"/>
                        </a:ext>
                      </a:extLst>
                    </a:gridCol>
                  </a:tblGrid>
                  <a:tr h="25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Dimensión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Definición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61699532"/>
                      </a:ext>
                    </a:extLst>
                  </a:tr>
                  <a:tr h="6889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Accidentes Mortales 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𝐴𝑀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𝑎𝑐𝑐𝑖𝑑𝑒𝑛𝑡𝑒𝑠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𝑚𝑜𝑟𝑡𝑎𝑙𝑒𝑠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ñ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accidentes mortales ocurrido al año dentro del área de trabajo.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04060077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Accidentes </a:t>
                          </a:r>
                          <a:r>
                            <a:rPr lang="es-EC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Año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𝑎𝑐𝑐𝑖𝑑𝑒𝑛𝑡𝑒𝑠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ñ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accidentes ocurridos en el año dentro del área de trabajo.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99888830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Días sin accidentes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í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𝑎𝑠</m:t>
                                    </m:r>
                                    <m:func>
                                      <m:funcPr>
                                        <m:ctrlPr>
                                          <a:rPr lang="es-EC" sz="10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EC" sz="100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s-EC" sz="1000" i="1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𝑎𝑐𝑐𝑖𝑑𝑒𝑛𝑡𝑒𝑠</m:t>
                                        </m:r>
                                      </m:e>
                                    </m:func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ñ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días sin accidentes al año dentro del área de trabajo. 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93532827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Días perdidos por accidentes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í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𝑝𝑒𝑟𝑑𝑖𝑑𝑜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𝑝𝑜𝑟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𝑎𝑐𝑐𝑖𝑑𝑒𝑛𝑡𝑒𝑠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ñ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días sin actividades de trabajo por accidentes al año.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967069561"/>
                      </a:ext>
                    </a:extLst>
                  </a:tr>
                  <a:tr h="5052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Enfermedades relacionadas al trabajo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𝑝𝑒𝑟𝑠𝑜𝑛𝑎𝑠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𝑐𝑜𝑛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𝑒𝑛𝑓𝑒𝑟𝑚𝑒𝑑𝑎𝑑𝑒𝑠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𝑟𝑒𝑙𝑎𝑐𝑖𝑜𝑛𝑎𝑑𝑎𝑠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𝑐𝑜𝑛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𝑒𝑙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𝑡𝑟𝑎𝑏𝑎𝑗𝑜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𝑡𝑟𝑎𝑏𝑎𝑗𝑎𝑑𝑜𝑟𝑒𝑠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Nivel de personas con enfermedades generadas por el trabajo.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464635612"/>
                      </a:ext>
                    </a:extLst>
                  </a:tr>
                  <a:tr h="5092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Exámenes médicos ocupacionales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𝐸𝑥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𝑡𝑟𝑎𝑏𝑎𝑗𝑎𝑑𝑜𝑟𝑒𝑠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𝑛𝑜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𝑎𝑝𝑡𝑜𝑠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𝑡𝑟𝑎𝑏𝑎𝑗𝑎𝑑𝑜𝑟𝑒𝑠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𝑒𝑣𝑎𝑙𝑢𝑎𝑑𝑜𝑠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Nivel de trabajadores aptos para trabajar.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52066887"/>
                      </a:ext>
                    </a:extLst>
                  </a:tr>
                  <a:tr h="5052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Incidentes e incidentes peligrosos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𝑃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𝑖𝑛𝑐𝑖𝑑𝑒𝑛𝑡𝑒𝑠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𝑝𝑒𝑙𝑖𝑔𝑟𝑜𝑠𝑜𝑠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ñ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𝑜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incidentes peligrosos suscitados en el área de trabajo.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79356502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Programa anual SST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𝑆𝑆𝑇</m:t>
                                </m:r>
                                <m:r>
                                  <a:rPr lang="es-EC" sz="10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𝑎𝑐𝑡𝑖𝑣𝑖𝑑𝑎𝑑𝑒𝑠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𝑒𝑗𝑒𝑐𝑢𝑡𝑎𝑑𝑎𝑠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 </m:t>
                                    </m:r>
                                  </m:num>
                                  <m:den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°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𝑑𝑒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𝑎𝑐𝑡𝑖𝑣𝑖𝑑𝑎𝑒𝑠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0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𝑡𝑜𝑡𝑎𝑙𝑒𝑠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Nivel de avance del programa de salud y seguridad en el trabajo.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331928248"/>
                      </a:ext>
                    </a:extLst>
                  </a:tr>
                  <a:tr h="460969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Elaborado por: </a:t>
                          </a:r>
                          <a:r>
                            <a:rPr lang="es-EC" sz="1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Autor</a:t>
                          </a:r>
                          <a:endParaRPr lang="es-EC" sz="1050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="" xmlns:a16="http://schemas.microsoft.com/office/drawing/2014/main" val="39689084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3418912"/>
                  </p:ext>
                </p:extLst>
              </p:nvPr>
            </p:nvGraphicFramePr>
            <p:xfrm>
              <a:off x="251519" y="1110898"/>
              <a:ext cx="8733658" cy="4774661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2306722">
                      <a:extLst>
                        <a:ext uri="{9D8B030D-6E8A-4147-A177-3AD203B41FA5}">
                          <a16:colId xmlns:a16="http://schemas.microsoft.com/office/drawing/2014/main" val="1622855892"/>
                        </a:ext>
                      </a:extLst>
                    </a:gridCol>
                    <a:gridCol w="4116477">
                      <a:extLst>
                        <a:ext uri="{9D8B030D-6E8A-4147-A177-3AD203B41FA5}">
                          <a16:colId xmlns:a16="http://schemas.microsoft.com/office/drawing/2014/main" val="2236842542"/>
                        </a:ext>
                      </a:extLst>
                    </a:gridCol>
                    <a:gridCol w="2310459">
                      <a:extLst>
                        <a:ext uri="{9D8B030D-6E8A-4147-A177-3AD203B41FA5}">
                          <a16:colId xmlns:a16="http://schemas.microsoft.com/office/drawing/2014/main" val="1857994608"/>
                        </a:ext>
                      </a:extLst>
                    </a:gridCol>
                  </a:tblGrid>
                  <a:tr h="25265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Dimensión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Indicador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Definición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861699532"/>
                      </a:ext>
                    </a:extLst>
                  </a:tr>
                  <a:tr h="68899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Accidentes Mortales 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43860" r="-56213" b="-551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accidentes mortales ocurrido al año dentro del área de trabajo.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060077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Accidentes </a:t>
                          </a:r>
                          <a:r>
                            <a:rPr lang="es-EC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Año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218667" r="-56213" b="-73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accidentes ocurridos en el año dentro del área de trabajo.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99888830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Días sin accidentes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314474" r="-56213" b="-6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días sin accidentes al año dentro del área de trabajo. 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93532827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Días perdidos por accidentes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414474" r="-56213" b="-5289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días sin actividades de trabajo por accidentes al año.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67069561"/>
                      </a:ext>
                    </a:extLst>
                  </a:tr>
                  <a:tr h="5135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Enfermedades relacionadas al trabajo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465476" r="-56213" b="-3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Nivel de personas con enfermedades generadas por el trabajo.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64635612"/>
                      </a:ext>
                    </a:extLst>
                  </a:tr>
                  <a:tr h="5092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Exámenes médicos ocupacionales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565476" r="-56213" b="-27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Nivel de trabajadores aptos para trabajar. 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152066887"/>
                      </a:ext>
                    </a:extLst>
                  </a:tr>
                  <a:tr h="50529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Incidentes e incidentes peligrosos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2"/>
                          <a:stretch>
                            <a:fillRect l="-55917" t="-673494" r="-56213" b="-1819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Número de incidentes peligrosos suscitados en el área de trabajo.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79356502"/>
                      </a:ext>
                    </a:extLst>
                  </a:tr>
                  <a:tr h="46096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200" b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Programa anual SST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5917" t="-856000" r="-56213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i="1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Nivel de avance del programa de salud y seguridad en el trabajo.</a:t>
                          </a:r>
                          <a:endParaRPr lang="es-EC" sz="105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31928248"/>
                      </a:ext>
                    </a:extLst>
                  </a:tr>
                  <a:tr h="460969"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00" b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Elaborado por: </a:t>
                          </a:r>
                          <a:r>
                            <a:rPr lang="es-EC" sz="1000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Autor</a:t>
                          </a:r>
                          <a:endParaRPr lang="es-EC" sz="1050" dirty="0" smtClean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s-EC" sz="1050" b="1" i="1" dirty="0" smtClean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es-EC" sz="1050" dirty="0">
                            <a:solidFill>
                              <a:srgbClr val="0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0736" marR="60736" marT="0" marB="0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890840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Rectángulo 7"/>
          <p:cNvSpPr/>
          <p:nvPr/>
        </p:nvSpPr>
        <p:spPr>
          <a:xfrm>
            <a:off x="280654" y="724945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>
                <a:latin typeface="+mj-lt"/>
                <a:ea typeface="Calibri" panose="020F0502020204030204" pitchFamily="34" charset="0"/>
              </a:rPr>
              <a:t>Indicadores de Cumplimiento </a:t>
            </a:r>
            <a:endParaRPr lang="es-EC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1"/>
          <p:cNvSpPr txBox="1"/>
          <p:nvPr/>
        </p:nvSpPr>
        <p:spPr>
          <a:xfrm>
            <a:off x="2051720" y="1988840"/>
            <a:ext cx="4888902" cy="166584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10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GRACIAS</a:t>
            </a:r>
            <a:endParaRPr lang="es-EC" sz="11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4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  <a:cs typeface="Times New Roman" panose="02020603050405020304" pitchFamily="18" charset="0"/>
              </a:rPr>
              <a:t>Planteamiento del Problema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169008272"/>
              </p:ext>
            </p:extLst>
          </p:nvPr>
        </p:nvGraphicFramePr>
        <p:xfrm>
          <a:off x="179512" y="692696"/>
          <a:ext cx="8856984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1717"/>
              </p:ext>
            </p:extLst>
          </p:nvPr>
        </p:nvGraphicFramePr>
        <p:xfrm>
          <a:off x="4647278" y="3120008"/>
          <a:ext cx="3857625" cy="2757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0966517"/>
              </p:ext>
            </p:extLst>
          </p:nvPr>
        </p:nvGraphicFramePr>
        <p:xfrm>
          <a:off x="258060" y="3120009"/>
          <a:ext cx="3857625" cy="275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" name="Rectángulo 9"/>
          <p:cNvSpPr/>
          <p:nvPr/>
        </p:nvSpPr>
        <p:spPr>
          <a:xfrm>
            <a:off x="457310" y="5934472"/>
            <a:ext cx="490677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00" b="1" dirty="0"/>
              <a:t>Fuente: </a:t>
            </a:r>
            <a:r>
              <a:rPr lang="es-EC" sz="1000" dirty="0"/>
              <a:t>Unidades Provinciales del Seguro de Riesgos del Trabajo-Sistema SRSRT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55576" y="692696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b="1" i="1" dirty="0" smtClean="0"/>
              <a:t>ALTOS </a:t>
            </a:r>
            <a:r>
              <a:rPr lang="es-EC" sz="1400" b="1" i="1" dirty="0"/>
              <a:t>ÍNDICES DE ACCIDENTES LABORALES EN EL SECTOR DE LA CONSTRUCCIÓN </a:t>
            </a:r>
            <a:r>
              <a:rPr lang="es-EC" sz="1400" b="1" i="1" dirty="0" smtClean="0"/>
              <a:t> EN LA CIUDAD DE QUITO</a:t>
            </a:r>
            <a:endParaRPr lang="es-EC" sz="1400" b="1" i="1" dirty="0"/>
          </a:p>
        </p:txBody>
      </p:sp>
    </p:spTree>
    <p:extLst>
      <p:ext uri="{BB962C8B-B14F-4D97-AF65-F5344CB8AC3E}">
        <p14:creationId xmlns:p14="http://schemas.microsoft.com/office/powerpoint/2010/main" val="86642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39552" y="-4047"/>
            <a:ext cx="8229600" cy="114300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Matriz del Marco </a:t>
            </a:r>
            <a:r>
              <a:rPr lang="es-EC" dirty="0">
                <a:solidFill>
                  <a:schemeClr val="tx1"/>
                </a:solidFill>
                <a:cs typeface="Times New Roman" panose="02020603050405020304" pitchFamily="18" charset="0"/>
              </a:rPr>
              <a:t>T</a:t>
            </a:r>
            <a:r>
              <a:rPr lang="es-EC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eórico</a:t>
            </a:r>
            <a:endParaRPr lang="es-EC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840219"/>
              </p:ext>
            </p:extLst>
          </p:nvPr>
        </p:nvGraphicFramePr>
        <p:xfrm>
          <a:off x="628650" y="692695"/>
          <a:ext cx="8263829" cy="5193223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650969">
                  <a:extLst>
                    <a:ext uri="{9D8B030D-6E8A-4147-A177-3AD203B41FA5}">
                      <a16:colId xmlns="" xmlns:a16="http://schemas.microsoft.com/office/drawing/2014/main" val="3510031091"/>
                    </a:ext>
                  </a:extLst>
                </a:gridCol>
                <a:gridCol w="1650969">
                  <a:extLst>
                    <a:ext uri="{9D8B030D-6E8A-4147-A177-3AD203B41FA5}">
                      <a16:colId xmlns="" xmlns:a16="http://schemas.microsoft.com/office/drawing/2014/main" val="38376816"/>
                    </a:ext>
                  </a:extLst>
                </a:gridCol>
                <a:gridCol w="1650969">
                  <a:extLst>
                    <a:ext uri="{9D8B030D-6E8A-4147-A177-3AD203B41FA5}">
                      <a16:colId xmlns="" xmlns:a16="http://schemas.microsoft.com/office/drawing/2014/main" val="2428650577"/>
                    </a:ext>
                  </a:extLst>
                </a:gridCol>
                <a:gridCol w="1655461">
                  <a:extLst>
                    <a:ext uri="{9D8B030D-6E8A-4147-A177-3AD203B41FA5}">
                      <a16:colId xmlns="" xmlns:a16="http://schemas.microsoft.com/office/drawing/2014/main" val="883124037"/>
                    </a:ext>
                  </a:extLst>
                </a:gridCol>
                <a:gridCol w="1655461">
                  <a:extLst>
                    <a:ext uri="{9D8B030D-6E8A-4147-A177-3AD203B41FA5}">
                      <a16:colId xmlns="" xmlns:a16="http://schemas.microsoft.com/office/drawing/2014/main" val="2657164363"/>
                    </a:ext>
                  </a:extLst>
                </a:gridCol>
              </a:tblGrid>
              <a:tr h="215256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</a:rPr>
                        <a:t>MATRIZ DE INTERÉS DEL MARCO TEÓRICO 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7534291"/>
                  </a:ext>
                </a:extLst>
              </a:tr>
              <a:tr h="193715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TEMA: IMPACTO DE ACCIDENTES LABORALES EN SECTOR DE LA CONSTRUCCIÓN EN LA CIUDAD DE QUITO 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2870083"/>
                  </a:ext>
                </a:extLst>
              </a:tr>
              <a:tr h="193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Teoría de Soporte 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Paper Base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effectLst/>
                        </a:rPr>
                        <a:t>Estudios Relacionados 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2721533"/>
                  </a:ext>
                </a:extLst>
              </a:tr>
              <a:tr h="397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Teoría </a:t>
                      </a:r>
                      <a:r>
                        <a:rPr lang="es-EC" sz="1000" dirty="0">
                          <a:effectLst/>
                        </a:rPr>
                        <a:t>del </a:t>
                      </a:r>
                      <a:r>
                        <a:rPr lang="es-EC" sz="1000" dirty="0" smtClean="0">
                          <a:effectLst/>
                        </a:rPr>
                        <a:t>Efecto </a:t>
                      </a:r>
                      <a:r>
                        <a:rPr lang="es-EC" sz="1000" dirty="0">
                          <a:effectLst/>
                        </a:rPr>
                        <a:t>D</a:t>
                      </a:r>
                      <a:r>
                        <a:rPr lang="es-EC" sz="1000" dirty="0" smtClean="0">
                          <a:effectLst/>
                        </a:rPr>
                        <a:t>omino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Autor: Seokho Chi, Sangwon Han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Paper#1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Paper#2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Paper#3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88691430"/>
                  </a:ext>
                </a:extLst>
              </a:tr>
              <a:tr h="397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effectLst/>
                        </a:rPr>
                        <a:t>Autor:</a:t>
                      </a:r>
                      <a:r>
                        <a:rPr lang="es-EC" sz="1000" baseline="0" dirty="0" smtClean="0">
                          <a:effectLst/>
                        </a:rPr>
                        <a:t> </a:t>
                      </a:r>
                      <a:r>
                        <a:rPr lang="es-EC" sz="1000" dirty="0" smtClean="0">
                          <a:effectLst/>
                        </a:rPr>
                        <a:t>W</a:t>
                      </a:r>
                      <a:r>
                        <a:rPr lang="es-EC" sz="1000" dirty="0">
                          <a:effectLst/>
                        </a:rPr>
                        <a:t>. H. Heinrich (1931)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Título: </a:t>
                      </a:r>
                      <a:r>
                        <a:rPr lang="es-EC" sz="1000" dirty="0" smtClean="0">
                          <a:effectLst/>
                        </a:rPr>
                        <a:t>Análisis de la teoría de sistemas para la construcción de la prevención de accidentes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Autor: Antonio López Arquillos, Juan Carlos Rubio Romero, Alistair Gibb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Autor: Miguel Camilo López, Dale O Ritzel, Ignacio Fontaneda, Oscar J. González </a:t>
                      </a:r>
                      <a:r>
                        <a:rPr lang="es-EC" sz="1000" dirty="0" smtClean="0">
                          <a:effectLst/>
                        </a:rPr>
                        <a:t>Alcántara 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Autor:  Javier Eloy Martínez Guirao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53991226"/>
                  </a:ext>
                </a:extLst>
              </a:tr>
              <a:tr h="193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9714368"/>
                  </a:ext>
                </a:extLst>
              </a:tr>
              <a:tr h="214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Teoría de la </a:t>
                      </a:r>
                      <a:r>
                        <a:rPr lang="es-EC" sz="1000" dirty="0" smtClean="0">
                          <a:effectLst/>
                        </a:rPr>
                        <a:t>Causalidad  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700538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Autor:  Frank E. Bird </a:t>
                      </a:r>
                      <a:r>
                        <a:rPr lang="en-US" sz="1000" dirty="0" smtClean="0">
                          <a:effectLst/>
                        </a:rPr>
                        <a:t>Jr (1969)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Título: Estudio de la Siniestralidad en Seguridad en Empresas del Sector Construcción a partir de la Nueva Legislación Peruana  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Título:  Accidentes en la industria de la construcción en España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Título: Riesgos laborales en la construcción. España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2874369"/>
                  </a:ext>
                </a:extLst>
              </a:tr>
              <a:tr h="81550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</a:rPr>
                        <a:t>Categorías </a:t>
                      </a:r>
                      <a:r>
                        <a:rPr lang="es-EC" sz="1000" b="1" dirty="0">
                          <a:effectLst/>
                        </a:rPr>
                        <a:t>del estudio 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00" b="1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</a:rPr>
                        <a:t>Categorías </a:t>
                      </a:r>
                      <a:r>
                        <a:rPr lang="es-EC" sz="1000" b="1" dirty="0">
                          <a:effectLst/>
                        </a:rPr>
                        <a:t>del Estudio </a:t>
                      </a:r>
                      <a:endParaRPr lang="es-EC" sz="105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68311678"/>
                  </a:ext>
                </a:extLst>
              </a:tr>
              <a:tr h="19371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1)  Control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1)</a:t>
                      </a:r>
                      <a:r>
                        <a:rPr lang="es-EC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Factores  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 riesgo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</a:rPr>
                        <a:t>Categorías del Estudio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</a:rPr>
                        <a:t>Categorías del Estudio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</a:rPr>
                        <a:t>Categorías del Estudio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72029185"/>
                  </a:ext>
                </a:extLst>
              </a:tr>
              <a:tr h="39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s-EC" sz="1000" b="0" dirty="0" smtClean="0">
                          <a:solidFill>
                            <a:schemeClr val="tx1"/>
                          </a:solidFill>
                          <a:effectLst/>
                        </a:rPr>
                        <a:t>Causas Laborales</a:t>
                      </a:r>
                      <a:endParaRPr lang="es-EC" sz="105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1) Material  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1) </a:t>
                      </a: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Gestión</a:t>
                      </a:r>
                      <a:r>
                        <a:rPr lang="es-EC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Administrativa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50153388"/>
                  </a:ext>
                </a:extLst>
              </a:tr>
              <a:tr h="16018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2)  Causas básicas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C" sz="105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8000373"/>
                  </a:ext>
                </a:extLst>
              </a:tr>
              <a:tr h="39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2)</a:t>
                      </a:r>
                      <a:r>
                        <a:rPr lang="es-EC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C" sz="1000" dirty="0" smtClean="0">
                          <a:solidFill>
                            <a:schemeClr val="tx1"/>
                          </a:solidFill>
                          <a:effectLst/>
                        </a:rPr>
                        <a:t>Fuente </a:t>
                      </a: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de lesión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2)  Riesgo Laboral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2) Personal 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2) Medidas de Protección Individuales y Colectivas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94032453"/>
                  </a:ext>
                </a:extLst>
              </a:tr>
              <a:tr h="20828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3)  Causas inmediatas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7596282"/>
                  </a:ext>
                </a:extLst>
              </a:tr>
              <a:tr h="3970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3) Tipo de accidentes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3)  Siniestralidad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3) Negocio  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3) Cultura de Trabajo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9792687"/>
                  </a:ext>
                </a:extLst>
              </a:tr>
              <a:tr h="16018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4) Accidente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4715184"/>
                  </a:ext>
                </a:extLst>
              </a:tr>
              <a:tr h="1937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4) Tipo de lesión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solidFill>
                            <a:schemeClr val="tx1"/>
                          </a:solidFill>
                          <a:effectLst/>
                        </a:rPr>
                        <a:t> 4) Frecuencia de Accidente</a:t>
                      </a:r>
                      <a:endParaRPr lang="es-EC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4) Temporal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4) Salud en el Trabajo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16809544"/>
                  </a:ext>
                </a:extLst>
              </a:tr>
              <a:tr h="19371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5) Perdida 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5) Parte del cuerpo lesionado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5) Espaciales o geográficas 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5) Accidentes en el Trabajo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00888572"/>
                  </a:ext>
                </a:extLst>
              </a:tr>
              <a:tr h="1937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solidFill>
                            <a:schemeClr val="tx1"/>
                          </a:solidFill>
                          <a:effectLst/>
                        </a:rPr>
                        <a:t>7) Grado de lesión</a:t>
                      </a:r>
                      <a:endParaRPr lang="es-EC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chemeClr val="tx1"/>
                          </a:solidFill>
                          <a:effectLst/>
                        </a:rPr>
                        <a:t>Nuevos Estudios Relacionados </a:t>
                      </a:r>
                      <a:endParaRPr lang="es-EC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79888358"/>
                  </a:ext>
                </a:extLst>
              </a:tr>
              <a:tr h="3975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1) Grado de alcohol en el lugar de trabajo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66438380"/>
                  </a:ext>
                </a:extLst>
              </a:tr>
              <a:tr h="215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>
                          <a:effectLst/>
                        </a:rPr>
                        <a:t> </a:t>
                      </a:r>
                      <a:endParaRPr lang="es-EC" sz="105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5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12" marR="579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2572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  <a:cs typeface="Times New Roman" panose="02020603050405020304" pitchFamily="18" charset="0"/>
              </a:rPr>
              <a:t>Objetivos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57200" y="836712"/>
            <a:ext cx="80752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i="1" dirty="0"/>
              <a:t>Objetivo G</a:t>
            </a:r>
            <a:r>
              <a:rPr lang="es-EC" b="1" i="1" dirty="0" smtClean="0"/>
              <a:t>eneral</a:t>
            </a:r>
            <a:endParaRPr lang="es-EC" b="1" i="1" dirty="0"/>
          </a:p>
          <a:p>
            <a:endParaRPr lang="es-EC" sz="1600" dirty="0"/>
          </a:p>
          <a:p>
            <a:pPr algn="just"/>
            <a:r>
              <a:rPr lang="es-ES" sz="1600" dirty="0" smtClean="0"/>
              <a:t>Realizar un </a:t>
            </a:r>
            <a:r>
              <a:rPr lang="es-ES" sz="1600" dirty="0"/>
              <a:t>diagnóstico </a:t>
            </a:r>
            <a:r>
              <a:rPr lang="es-ES" sz="1600" dirty="0" smtClean="0"/>
              <a:t>de las situaciones que originan los accidentes laborales en el sector de la construcción en la ciudad de Quito.  </a:t>
            </a:r>
            <a:endParaRPr lang="es-EC" sz="1600" dirty="0"/>
          </a:p>
        </p:txBody>
      </p:sp>
      <p:sp>
        <p:nvSpPr>
          <p:cNvPr id="6" name="Rectángulo 5"/>
          <p:cNvSpPr/>
          <p:nvPr/>
        </p:nvSpPr>
        <p:spPr>
          <a:xfrm>
            <a:off x="469095" y="2276872"/>
            <a:ext cx="8075240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C" b="1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Objetivos E</a:t>
            </a:r>
            <a:r>
              <a:rPr lang="es-EC" b="1" i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specíficos</a:t>
            </a:r>
            <a:endParaRPr lang="es-EC" b="1" i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Determinar cuáles son los factores de los riesgos a los que están expuestos las personas que laboran en las empresas de construcción.  </a:t>
            </a: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Conocer las causas que provocan los accidentes laborales en el sector de la construcción y las consecuencias que generan como resultado de las afectación.</a:t>
            </a:r>
          </a:p>
          <a:p>
            <a:pPr lvl="0" algn="just"/>
            <a:endParaRPr lang="es-EC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sz="1600" dirty="0" smtClean="0"/>
              <a:t>Plantear estrategias administrativas en gestión de Seguridad y </a:t>
            </a:r>
            <a:r>
              <a:rPr lang="es-EC" sz="1600" dirty="0"/>
              <a:t>S</a:t>
            </a:r>
            <a:r>
              <a:rPr lang="es-EC" sz="1600" dirty="0" smtClean="0"/>
              <a:t>alud en el </a:t>
            </a:r>
            <a:r>
              <a:rPr lang="es-EC" sz="1600" dirty="0"/>
              <a:t>T</a:t>
            </a:r>
            <a:r>
              <a:rPr lang="es-EC" sz="1600" dirty="0" smtClean="0"/>
              <a:t>rabajo para reducir los accidentes en sector de la construcción a partir de las normativas Internacionales y Nacionales vigentes.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EC" sz="1600" dirty="0"/>
          </a:p>
          <a:p>
            <a:pPr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endParaRPr lang="es-EC" b="1" i="1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Matriz Operacional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597784"/>
              </p:ext>
            </p:extLst>
          </p:nvPr>
        </p:nvGraphicFramePr>
        <p:xfrm>
          <a:off x="467545" y="836712"/>
          <a:ext cx="8136903" cy="468051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28057">
                  <a:extLst>
                    <a:ext uri="{9D8B030D-6E8A-4147-A177-3AD203B41FA5}">
                      <a16:colId xmlns="" xmlns:a16="http://schemas.microsoft.com/office/drawing/2014/main" val="3901329409"/>
                    </a:ext>
                  </a:extLst>
                </a:gridCol>
                <a:gridCol w="2000334">
                  <a:extLst>
                    <a:ext uri="{9D8B030D-6E8A-4147-A177-3AD203B41FA5}">
                      <a16:colId xmlns="" xmlns:a16="http://schemas.microsoft.com/office/drawing/2014/main" val="428142243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64159155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632916070"/>
                    </a:ext>
                  </a:extLst>
                </a:gridCol>
              </a:tblGrid>
              <a:tr h="7950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Categorías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Variables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>
                          <a:effectLst/>
                        </a:rPr>
                        <a:t>Indicador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Técnicas e instrumento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57641482"/>
                  </a:ext>
                </a:extLst>
              </a:tr>
              <a:tr h="536047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1.1 Factores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1.1.1 Mecánicos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Caídas, cortes, golpes, atrapamientos, </a:t>
                      </a:r>
                      <a:r>
                        <a:rPr lang="es-EC" sz="1200" u="none" strike="noStrike" dirty="0" smtClean="0">
                          <a:effectLst/>
                        </a:rPr>
                        <a:t>quemaduras.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Encuesta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5915131"/>
                  </a:ext>
                </a:extLst>
              </a:tr>
              <a:tr h="5576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1.1.2 Químicos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Material particulado, exposiciones a gases, manipulación agentes </a:t>
                      </a:r>
                      <a:r>
                        <a:rPr lang="es-EC" sz="1200" u="none" strike="noStrike" dirty="0" smtClean="0">
                          <a:effectLst/>
                        </a:rPr>
                        <a:t>químicos.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784439"/>
                  </a:ext>
                </a:extLst>
              </a:tr>
              <a:tr h="5360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1.1.3 Biológicos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Virus, bacterias, hongos, paracitos, </a:t>
                      </a:r>
                      <a:r>
                        <a:rPr lang="es-EC" sz="1200" u="none" strike="noStrike" dirty="0" smtClean="0">
                          <a:effectLst/>
                        </a:rPr>
                        <a:t>insectos.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2455"/>
                  </a:ext>
                </a:extLst>
              </a:tr>
              <a:tr h="5360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1.1.4 Físicos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Ruido, vibración, contacto eléctrico, temperatura, </a:t>
                      </a:r>
                      <a:r>
                        <a:rPr lang="es-EC" sz="1200" u="none" strike="noStrike" dirty="0" smtClean="0">
                          <a:effectLst/>
                        </a:rPr>
                        <a:t>incendios.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32382809"/>
                  </a:ext>
                </a:extLst>
              </a:tr>
              <a:tr h="5360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1.1.5 Ergonómicos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Posturas, </a:t>
                      </a:r>
                      <a:r>
                        <a:rPr lang="es-EC" sz="1200" u="none" strike="noStrike" dirty="0" smtClean="0">
                          <a:effectLst/>
                        </a:rPr>
                        <a:t>movimientos </a:t>
                      </a:r>
                      <a:r>
                        <a:rPr lang="es-EC" sz="1200" u="none" strike="noStrike" dirty="0">
                          <a:effectLst/>
                        </a:rPr>
                        <a:t>repetitivos, </a:t>
                      </a:r>
                      <a:r>
                        <a:rPr lang="es-EC" sz="1200" u="none" strike="noStrike" dirty="0" smtClean="0">
                          <a:effectLst/>
                        </a:rPr>
                        <a:t>desplazamientos.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31606876"/>
                  </a:ext>
                </a:extLst>
              </a:tr>
              <a:tr h="5360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1.1.6 Psicológicos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Presión, sobre carga mental, sobre carga </a:t>
                      </a:r>
                      <a:r>
                        <a:rPr lang="es-EC" sz="1200" u="none" strike="noStrike" dirty="0" smtClean="0">
                          <a:effectLst/>
                        </a:rPr>
                        <a:t>emocional.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00414947"/>
                  </a:ext>
                </a:extLst>
              </a:tr>
              <a:tr h="6475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1.2  Ocurrencia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1.2 Semanal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 smtClean="0">
                          <a:effectLst/>
                        </a:rPr>
                        <a:t>Días </a:t>
                      </a:r>
                      <a:r>
                        <a:rPr lang="es-EC" sz="1200" u="none" strike="noStrike" dirty="0">
                          <a:effectLst/>
                        </a:rPr>
                        <a:t>de la semana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Encuesta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62767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64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52720"/>
              </p:ext>
            </p:extLst>
          </p:nvPr>
        </p:nvGraphicFramePr>
        <p:xfrm>
          <a:off x="755576" y="692698"/>
          <a:ext cx="7632848" cy="49685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33398">
                  <a:extLst>
                    <a:ext uri="{9D8B030D-6E8A-4147-A177-3AD203B41FA5}">
                      <a16:colId xmlns="" xmlns:a16="http://schemas.microsoft.com/office/drawing/2014/main" val="3346698996"/>
                    </a:ext>
                  </a:extLst>
                </a:gridCol>
                <a:gridCol w="2735403">
                  <a:extLst>
                    <a:ext uri="{9D8B030D-6E8A-4147-A177-3AD203B41FA5}">
                      <a16:colId xmlns="" xmlns:a16="http://schemas.microsoft.com/office/drawing/2014/main" val="123900056"/>
                    </a:ext>
                  </a:extLst>
                </a:gridCol>
                <a:gridCol w="2095895">
                  <a:extLst>
                    <a:ext uri="{9D8B030D-6E8A-4147-A177-3AD203B41FA5}">
                      <a16:colId xmlns="" xmlns:a16="http://schemas.microsoft.com/office/drawing/2014/main" val="345373883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4129423864"/>
                    </a:ext>
                  </a:extLst>
                </a:gridCol>
              </a:tblGrid>
              <a:tr h="75675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Categorías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Variables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Indicador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Técnicas e instrumento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21929362"/>
                  </a:ext>
                </a:extLst>
              </a:tr>
              <a:tr h="701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2.1 </a:t>
                      </a:r>
                      <a:r>
                        <a:rPr lang="es-EC" sz="1200" u="none" strike="noStrike" dirty="0" smtClean="0">
                          <a:effectLst/>
                        </a:rPr>
                        <a:t>Causas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2.1.1 Causas Básicas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Factores personales, trabajo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Encuesta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990487145"/>
                  </a:ext>
                </a:extLst>
              </a:tr>
              <a:tr h="7019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2.1.2 Causas Inmediatas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Actos inseguros, condiciones inseguras 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3179403"/>
                  </a:ext>
                </a:extLst>
              </a:tr>
              <a:tr h="70196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2.2 Consecuencias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2.2.1 Incapacidad parcial temporal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 smtClean="0">
                          <a:effectLst/>
                        </a:rPr>
                        <a:t>% personal que ha sufrido accidentes laboral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Encuesta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839387146"/>
                  </a:ext>
                </a:extLst>
              </a:tr>
              <a:tr h="7019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2.2.2 Incapacidad parcial permanente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% personal que ha sufrido accidentes laboral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9388008"/>
                  </a:ext>
                </a:extLst>
              </a:tr>
              <a:tr h="7019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2.2.3 Incapacidad total permanente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% personal que ha sufrido accidentes laboral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3130919"/>
                  </a:ext>
                </a:extLst>
              </a:tr>
              <a:tr h="70196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2.2.4 Perdida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% personal que ha sufrido accidentes laboral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5994176"/>
                  </a:ext>
                </a:extLst>
              </a:tr>
            </a:tbl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Matriz Operacional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97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35395"/>
              </p:ext>
            </p:extLst>
          </p:nvPr>
        </p:nvGraphicFramePr>
        <p:xfrm>
          <a:off x="395537" y="836710"/>
          <a:ext cx="8208911" cy="489654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41579">
                  <a:extLst>
                    <a:ext uri="{9D8B030D-6E8A-4147-A177-3AD203B41FA5}">
                      <a16:colId xmlns="" xmlns:a16="http://schemas.microsoft.com/office/drawing/2014/main" val="1966460527"/>
                    </a:ext>
                  </a:extLst>
                </a:gridCol>
                <a:gridCol w="1842796">
                  <a:extLst>
                    <a:ext uri="{9D8B030D-6E8A-4147-A177-3AD203B41FA5}">
                      <a16:colId xmlns="" xmlns:a16="http://schemas.microsoft.com/office/drawing/2014/main" val="2586472400"/>
                    </a:ext>
                  </a:extLst>
                </a:gridCol>
                <a:gridCol w="3384376">
                  <a:extLst>
                    <a:ext uri="{9D8B030D-6E8A-4147-A177-3AD203B41FA5}">
                      <a16:colId xmlns="" xmlns:a16="http://schemas.microsoft.com/office/drawing/2014/main" val="1058856578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801883905"/>
                    </a:ext>
                  </a:extLst>
                </a:gridCol>
              </a:tblGrid>
              <a:tr h="74578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 smtClean="0">
                          <a:effectLst/>
                        </a:rPr>
                        <a:t>Categorías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Variables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Indicador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Técnicas e instrumento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281958675"/>
                  </a:ext>
                </a:extLst>
              </a:tr>
              <a:tr h="69179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3.1 Estrategias administrativas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3.1.1 Presupuesto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Asignación económica </a:t>
                      </a:r>
                      <a:r>
                        <a:rPr lang="es-EC" sz="1200" u="none" strike="noStrike" dirty="0" smtClean="0">
                          <a:effectLst/>
                        </a:rPr>
                        <a:t>para prevención </a:t>
                      </a:r>
                      <a:r>
                        <a:rPr lang="es-EC" sz="1200" u="none" strike="noStrike" dirty="0">
                          <a:effectLst/>
                        </a:rPr>
                        <a:t>de </a:t>
                      </a:r>
                      <a:r>
                        <a:rPr lang="es-EC" sz="1200" u="none" strike="noStrike" dirty="0" smtClean="0">
                          <a:effectLst/>
                        </a:rPr>
                        <a:t>accidentes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Encuesta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738076057"/>
                  </a:ext>
                </a:extLst>
              </a:tr>
              <a:tr h="691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3.1.2 Plan anual de capacitación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>
                          <a:effectLst/>
                        </a:rPr>
                        <a:t>Programas de capacitación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308449"/>
                  </a:ext>
                </a:extLst>
              </a:tr>
              <a:tr h="691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3.1.3 Primeros auxilios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>
                          <a:effectLst/>
                        </a:rPr>
                        <a:t>Medidas de prevención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5783222"/>
                  </a:ext>
                </a:extLst>
              </a:tr>
              <a:tr h="691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3.1.4 Aseguramiento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 smtClean="0">
                          <a:effectLst/>
                        </a:rPr>
                        <a:t>Tipos de aseguramiento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8236499"/>
                  </a:ext>
                </a:extLst>
              </a:tr>
              <a:tr h="6917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3.2 Gestión de seguridad y salud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3.2.1 EPP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>
                          <a:effectLst/>
                        </a:rPr>
                        <a:t>Equipos de  protección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Encuesta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977519558"/>
                  </a:ext>
                </a:extLst>
              </a:tr>
              <a:tr h="691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3.2.2 Gestión de riesgos laborales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Conocimiento de la gestión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5380772"/>
                  </a:ext>
                </a:extLst>
              </a:tr>
            </a:tbl>
          </a:graphicData>
        </a:graphic>
      </p:graphicFrame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Matriz Operacional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1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/>
          <p:cNvSpPr>
            <a:spLocks noGrp="1"/>
          </p:cNvSpPr>
          <p:nvPr>
            <p:ph type="title"/>
          </p:nvPr>
        </p:nvSpPr>
        <p:spPr>
          <a:xfrm>
            <a:off x="683568" y="-29206"/>
            <a:ext cx="8229600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Población</a:t>
            </a:r>
            <a:endParaRPr lang="es-E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219566"/>
              </p:ext>
            </p:extLst>
          </p:nvPr>
        </p:nvGraphicFramePr>
        <p:xfrm>
          <a:off x="5405235" y="1048661"/>
          <a:ext cx="3199213" cy="446856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744594">
                  <a:extLst>
                    <a:ext uri="{9D8B030D-6E8A-4147-A177-3AD203B41FA5}">
                      <a16:colId xmlns="" xmlns:a16="http://schemas.microsoft.com/office/drawing/2014/main" val="3942282212"/>
                    </a:ext>
                  </a:extLst>
                </a:gridCol>
                <a:gridCol w="1454619">
                  <a:extLst>
                    <a:ext uri="{9D8B030D-6E8A-4147-A177-3AD203B41FA5}">
                      <a16:colId xmlns="" xmlns:a16="http://schemas.microsoft.com/office/drawing/2014/main" val="2318861844"/>
                    </a:ext>
                  </a:extLst>
                </a:gridCol>
              </a:tblGrid>
              <a:tr h="2071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UBICACIÓN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</a:rPr>
                        <a:t>#</a:t>
                      </a:r>
                      <a:r>
                        <a:rPr lang="es-EC" sz="1200" b="1" baseline="0" dirty="0" smtClean="0">
                          <a:effectLst/>
                        </a:rPr>
                        <a:t> </a:t>
                      </a:r>
                      <a:r>
                        <a:rPr lang="es-EC" sz="1200" b="1" dirty="0" smtClean="0">
                          <a:effectLst/>
                        </a:rPr>
                        <a:t>EMPRESAS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97840372"/>
                  </a:ext>
                </a:extLst>
              </a:tr>
              <a:tr h="532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Calderón (Carapungo)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940071850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Cayambe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528618314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Conocoto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471545600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Cumbayá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85687975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El Quinche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293688493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Nayón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79942475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Pomasqui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689229022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Puembo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747468005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Quito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570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068408133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San Antonio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16757738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San Rafael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183530958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Sangolquí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11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4185575169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Tabacundo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55151248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Tumbaco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923901598"/>
                  </a:ext>
                </a:extLst>
              </a:tr>
              <a:tr h="2663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Total 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605</a:t>
                      </a:r>
                      <a:endParaRPr lang="es-EC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2932856412"/>
                  </a:ext>
                </a:extLst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8" y="3282945"/>
            <a:ext cx="4721667" cy="2304256"/>
          </a:xfrm>
          <a:prstGeom prst="rect">
            <a:avLst/>
          </a:prstGeom>
        </p:spPr>
      </p:pic>
      <p:pic>
        <p:nvPicPr>
          <p:cNvPr id="10" name="Imagen 9" descr="Resultado de imagen para fotos del sector de la construcció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3" y="692696"/>
            <a:ext cx="4721667" cy="2376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6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7195</TotalTime>
  <Words>1733</Words>
  <Application>Microsoft Office PowerPoint</Application>
  <PresentationFormat>Presentación en pantalla (4:3)</PresentationFormat>
  <Paragraphs>306</Paragraphs>
  <Slides>23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Diseño predeterminado</vt:lpstr>
      <vt:lpstr>CorelDRAW</vt:lpstr>
      <vt:lpstr>Presentación de PowerPoint</vt:lpstr>
      <vt:lpstr>Introducción</vt:lpstr>
      <vt:lpstr>Planteamiento del Problema</vt:lpstr>
      <vt:lpstr>Matriz del Marco Teórico</vt:lpstr>
      <vt:lpstr>Objetivos</vt:lpstr>
      <vt:lpstr>Matriz Operacional</vt:lpstr>
      <vt:lpstr>Matriz Operacional</vt:lpstr>
      <vt:lpstr>Matriz Operacional</vt:lpstr>
      <vt:lpstr>Población</vt:lpstr>
      <vt:lpstr>Muestra </vt:lpstr>
      <vt:lpstr>Informe Ejecutivo</vt:lpstr>
      <vt:lpstr>Informe por variables </vt:lpstr>
      <vt:lpstr>Informe por variables </vt:lpstr>
      <vt:lpstr>Informe por variables </vt:lpstr>
      <vt:lpstr>Informe por variables </vt:lpstr>
      <vt:lpstr>Informe por variables </vt:lpstr>
      <vt:lpstr>Informe por variables </vt:lpstr>
      <vt:lpstr>Informe por variables </vt:lpstr>
      <vt:lpstr>CONCLUSIONES </vt:lpstr>
      <vt:lpstr>RECOMENDACIONES </vt:lpstr>
      <vt:lpstr>Presentación de PowerPoint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MACROPROCESO GESTIÓN FINANCIERA</dc:title>
  <dc:subject>MANUAL DE PROCESOS</dc:subject>
  <dc:creator>ESPE</dc:creator>
  <dc:description>VERSIÓN 1.0 - MAYO 23 2009</dc:description>
  <cp:lastModifiedBy>CGuachamin</cp:lastModifiedBy>
  <cp:revision>425</cp:revision>
  <dcterms:created xsi:type="dcterms:W3CDTF">2008-08-08T13:28:34Z</dcterms:created>
  <dcterms:modified xsi:type="dcterms:W3CDTF">2018-03-12T13:50:21Z</dcterms:modified>
</cp:coreProperties>
</file>