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2"/>
  </p:notesMasterIdLst>
  <p:handoutMasterIdLst>
    <p:handoutMasterId r:id="rId33"/>
  </p:handoutMasterIdLst>
  <p:sldIdLst>
    <p:sldId id="366" r:id="rId2"/>
    <p:sldId id="256" r:id="rId3"/>
    <p:sldId id="257" r:id="rId4"/>
    <p:sldId id="352" r:id="rId5"/>
    <p:sldId id="305" r:id="rId6"/>
    <p:sldId id="323" r:id="rId7"/>
    <p:sldId id="292" r:id="rId8"/>
    <p:sldId id="379" r:id="rId9"/>
    <p:sldId id="362" r:id="rId10"/>
    <p:sldId id="324" r:id="rId11"/>
    <p:sldId id="294" r:id="rId12"/>
    <p:sldId id="380" r:id="rId13"/>
    <p:sldId id="367" r:id="rId14"/>
    <p:sldId id="382" r:id="rId15"/>
    <p:sldId id="312" r:id="rId16"/>
    <p:sldId id="343" r:id="rId17"/>
    <p:sldId id="368" r:id="rId18"/>
    <p:sldId id="369" r:id="rId19"/>
    <p:sldId id="371" r:id="rId20"/>
    <p:sldId id="370" r:id="rId21"/>
    <p:sldId id="372" r:id="rId22"/>
    <p:sldId id="316" r:id="rId23"/>
    <p:sldId id="318" r:id="rId24"/>
    <p:sldId id="358" r:id="rId25"/>
    <p:sldId id="374" r:id="rId26"/>
    <p:sldId id="375" r:id="rId27"/>
    <p:sldId id="376" r:id="rId28"/>
    <p:sldId id="377" r:id="rId29"/>
    <p:sldId id="378" r:id="rId30"/>
    <p:sldId id="360" r:id="rId31"/>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CCFF99"/>
    <a:srgbClr val="FFFFCC"/>
    <a:srgbClr val="FFFFFF"/>
    <a:srgbClr val="E5F5FF"/>
    <a:srgbClr val="FF9999"/>
    <a:srgbClr val="F5C7EE"/>
    <a:srgbClr val="FFCCFF"/>
    <a:srgbClr val="99FF66"/>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24" autoAdjust="0"/>
    <p:restoredTop sz="90352" autoAdjust="0"/>
  </p:normalViewPr>
  <p:slideViewPr>
    <p:cSldViewPr>
      <p:cViewPr varScale="1">
        <p:scale>
          <a:sx n="72" d="100"/>
          <a:sy n="72" d="100"/>
        </p:scale>
        <p:origin x="119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DC26DC-D567-4098-88D0-63F9183EE592}"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S"/>
        </a:p>
      </dgm:t>
    </dgm:pt>
    <dgm:pt modelId="{B5F1DC10-D3FC-4DDC-9338-5B6D1E80F0AC}">
      <dgm:prSet phldrT="[Texto]"/>
      <dgm:spPr/>
      <dgm:t>
        <a:bodyPr/>
        <a:lstStyle/>
        <a:p>
          <a:r>
            <a:rPr lang="es-EC" dirty="0" smtClean="0"/>
            <a:t>56.041 créditos 2016</a:t>
          </a:r>
          <a:endParaRPr lang="es-ES" dirty="0"/>
        </a:p>
      </dgm:t>
    </dgm:pt>
    <dgm:pt modelId="{3D53CD7C-8542-4111-AFBF-63B708492BDF}" type="parTrans" cxnId="{FA8B463B-15F9-4045-95FA-43636A07B1D7}">
      <dgm:prSet/>
      <dgm:spPr/>
      <dgm:t>
        <a:bodyPr/>
        <a:lstStyle/>
        <a:p>
          <a:endParaRPr lang="es-ES"/>
        </a:p>
      </dgm:t>
    </dgm:pt>
    <dgm:pt modelId="{58AC2756-34A8-4451-9AC1-762544B6D3C6}" type="sibTrans" cxnId="{FA8B463B-15F9-4045-95FA-43636A07B1D7}">
      <dgm:prSet/>
      <dgm:spPr/>
      <dgm:t>
        <a:bodyPr/>
        <a:lstStyle/>
        <a:p>
          <a:endParaRPr lang="es-ES"/>
        </a:p>
      </dgm:t>
    </dgm:pt>
    <dgm:pt modelId="{41046AD4-40DE-4E58-9737-EC458B689E5D}">
      <dgm:prSet phldrT="[Texto]"/>
      <dgm:spPr/>
      <dgm:t>
        <a:bodyPr/>
        <a:lstStyle/>
        <a:p>
          <a:r>
            <a:rPr lang="es-ES" dirty="0" smtClean="0">
              <a:latin typeface="Times New Roman" panose="02020603050405020304" pitchFamily="18" charset="0"/>
              <a:cs typeface="Times New Roman" panose="02020603050405020304" pitchFamily="18" charset="0"/>
            </a:rPr>
            <a:t>∆</a:t>
          </a:r>
          <a:r>
            <a:rPr lang="es-ES" dirty="0" smtClean="0"/>
            <a:t>+ 99% 2017</a:t>
          </a:r>
          <a:endParaRPr lang="es-ES" dirty="0"/>
        </a:p>
      </dgm:t>
    </dgm:pt>
    <dgm:pt modelId="{8DCDAFDE-3735-4D78-BD2B-F9DC5076669A}" type="parTrans" cxnId="{108E7495-8504-4119-9372-446F5175F6F7}">
      <dgm:prSet/>
      <dgm:spPr/>
      <dgm:t>
        <a:bodyPr/>
        <a:lstStyle/>
        <a:p>
          <a:endParaRPr lang="es-ES"/>
        </a:p>
      </dgm:t>
    </dgm:pt>
    <dgm:pt modelId="{209EF096-4F41-4747-88D8-9F6CA63A53B3}" type="sibTrans" cxnId="{108E7495-8504-4119-9372-446F5175F6F7}">
      <dgm:prSet/>
      <dgm:spPr/>
      <dgm:t>
        <a:bodyPr/>
        <a:lstStyle/>
        <a:p>
          <a:endParaRPr lang="es-ES"/>
        </a:p>
      </dgm:t>
    </dgm:pt>
    <dgm:pt modelId="{ADFA7A54-152F-4252-A7FB-B61C95E7D909}">
      <dgm:prSet phldrT="[Texto]"/>
      <dgm:spPr/>
      <dgm:t>
        <a:bodyPr/>
        <a:lstStyle/>
        <a:p>
          <a:r>
            <a:rPr lang="es-ES" dirty="0" smtClean="0"/>
            <a:t>Cifras BCE</a:t>
          </a:r>
          <a:endParaRPr lang="es-ES" dirty="0"/>
        </a:p>
      </dgm:t>
    </dgm:pt>
    <dgm:pt modelId="{7133D3F4-C1EA-492A-9A57-5B45A2351EB5}" type="parTrans" cxnId="{47CC24F3-06A0-4FFC-B58A-6170D580DF10}">
      <dgm:prSet/>
      <dgm:spPr/>
      <dgm:t>
        <a:bodyPr/>
        <a:lstStyle/>
        <a:p>
          <a:endParaRPr lang="es-ES"/>
        </a:p>
      </dgm:t>
    </dgm:pt>
    <dgm:pt modelId="{2DEA01CE-0325-4E48-B09B-4FD93F86F734}" type="sibTrans" cxnId="{47CC24F3-06A0-4FFC-B58A-6170D580DF10}">
      <dgm:prSet/>
      <dgm:spPr/>
      <dgm:t>
        <a:bodyPr/>
        <a:lstStyle/>
        <a:p>
          <a:endParaRPr lang="es-ES"/>
        </a:p>
      </dgm:t>
    </dgm:pt>
    <dgm:pt modelId="{B1C56A81-C9DA-416E-B1A9-370C79A4D33F}" type="pres">
      <dgm:prSet presAssocID="{16DC26DC-D567-4098-88D0-63F9183EE592}" presName="rootnode" presStyleCnt="0">
        <dgm:presLayoutVars>
          <dgm:chMax/>
          <dgm:chPref/>
          <dgm:dir/>
          <dgm:animLvl val="lvl"/>
        </dgm:presLayoutVars>
      </dgm:prSet>
      <dgm:spPr/>
      <dgm:t>
        <a:bodyPr/>
        <a:lstStyle/>
        <a:p>
          <a:endParaRPr lang="es-ES"/>
        </a:p>
      </dgm:t>
    </dgm:pt>
    <dgm:pt modelId="{CF129EE0-78C2-4D13-891D-F842A8312626}" type="pres">
      <dgm:prSet presAssocID="{B5F1DC10-D3FC-4DDC-9338-5B6D1E80F0AC}" presName="composite" presStyleCnt="0"/>
      <dgm:spPr/>
    </dgm:pt>
    <dgm:pt modelId="{F8122181-EC5B-4CB2-8F45-7DA1F7CFD737}" type="pres">
      <dgm:prSet presAssocID="{B5F1DC10-D3FC-4DDC-9338-5B6D1E80F0AC}" presName="LShape" presStyleLbl="alignNode1" presStyleIdx="0" presStyleCnt="5"/>
      <dgm:spPr/>
    </dgm:pt>
    <dgm:pt modelId="{D56D1951-968D-45B0-9FEE-B1348F901B7D}" type="pres">
      <dgm:prSet presAssocID="{B5F1DC10-D3FC-4DDC-9338-5B6D1E80F0AC}" presName="ParentText" presStyleLbl="revTx" presStyleIdx="0" presStyleCnt="3">
        <dgm:presLayoutVars>
          <dgm:chMax val="0"/>
          <dgm:chPref val="0"/>
          <dgm:bulletEnabled val="1"/>
        </dgm:presLayoutVars>
      </dgm:prSet>
      <dgm:spPr/>
      <dgm:t>
        <a:bodyPr/>
        <a:lstStyle/>
        <a:p>
          <a:endParaRPr lang="es-ES"/>
        </a:p>
      </dgm:t>
    </dgm:pt>
    <dgm:pt modelId="{C3AAFA51-EB02-4807-931F-519E707BD480}" type="pres">
      <dgm:prSet presAssocID="{B5F1DC10-D3FC-4DDC-9338-5B6D1E80F0AC}" presName="Triangle" presStyleLbl="alignNode1" presStyleIdx="1" presStyleCnt="5"/>
      <dgm:spPr/>
    </dgm:pt>
    <dgm:pt modelId="{CE9CCD4C-107D-4E2A-921F-496D2D072D78}" type="pres">
      <dgm:prSet presAssocID="{58AC2756-34A8-4451-9AC1-762544B6D3C6}" presName="sibTrans" presStyleCnt="0"/>
      <dgm:spPr/>
    </dgm:pt>
    <dgm:pt modelId="{D038B453-8C95-43FE-82C8-FD49967E2AA7}" type="pres">
      <dgm:prSet presAssocID="{58AC2756-34A8-4451-9AC1-762544B6D3C6}" presName="space" presStyleCnt="0"/>
      <dgm:spPr/>
    </dgm:pt>
    <dgm:pt modelId="{CAB139A7-9D40-4C88-A4A2-54DE7B8B9221}" type="pres">
      <dgm:prSet presAssocID="{41046AD4-40DE-4E58-9737-EC458B689E5D}" presName="composite" presStyleCnt="0"/>
      <dgm:spPr/>
    </dgm:pt>
    <dgm:pt modelId="{C3B573DE-6B67-42F8-97E6-C07475D703B5}" type="pres">
      <dgm:prSet presAssocID="{41046AD4-40DE-4E58-9737-EC458B689E5D}" presName="LShape" presStyleLbl="alignNode1" presStyleIdx="2" presStyleCnt="5"/>
      <dgm:spPr/>
    </dgm:pt>
    <dgm:pt modelId="{41E6F2BF-E967-42C1-ADAC-6A8B402A5850}" type="pres">
      <dgm:prSet presAssocID="{41046AD4-40DE-4E58-9737-EC458B689E5D}" presName="ParentText" presStyleLbl="revTx" presStyleIdx="1" presStyleCnt="3">
        <dgm:presLayoutVars>
          <dgm:chMax val="0"/>
          <dgm:chPref val="0"/>
          <dgm:bulletEnabled val="1"/>
        </dgm:presLayoutVars>
      </dgm:prSet>
      <dgm:spPr/>
      <dgm:t>
        <a:bodyPr/>
        <a:lstStyle/>
        <a:p>
          <a:endParaRPr lang="es-ES"/>
        </a:p>
      </dgm:t>
    </dgm:pt>
    <dgm:pt modelId="{AAA6E485-B160-4B58-BE85-DC224F6700FF}" type="pres">
      <dgm:prSet presAssocID="{41046AD4-40DE-4E58-9737-EC458B689E5D}" presName="Triangle" presStyleLbl="alignNode1" presStyleIdx="3" presStyleCnt="5"/>
      <dgm:spPr/>
    </dgm:pt>
    <dgm:pt modelId="{688D7F90-8A15-4F03-B5D1-D909CDEBD032}" type="pres">
      <dgm:prSet presAssocID="{209EF096-4F41-4747-88D8-9F6CA63A53B3}" presName="sibTrans" presStyleCnt="0"/>
      <dgm:spPr/>
    </dgm:pt>
    <dgm:pt modelId="{96DF51AC-3C22-4574-8C67-1EEF239450CD}" type="pres">
      <dgm:prSet presAssocID="{209EF096-4F41-4747-88D8-9F6CA63A53B3}" presName="space" presStyleCnt="0"/>
      <dgm:spPr/>
    </dgm:pt>
    <dgm:pt modelId="{F4042A3E-A04A-4F8F-ADFB-B98BE3F6212C}" type="pres">
      <dgm:prSet presAssocID="{ADFA7A54-152F-4252-A7FB-B61C95E7D909}" presName="composite" presStyleCnt="0"/>
      <dgm:spPr/>
    </dgm:pt>
    <dgm:pt modelId="{EBFC3AE6-D6B6-43AF-9EF0-3624CC46811E}" type="pres">
      <dgm:prSet presAssocID="{ADFA7A54-152F-4252-A7FB-B61C95E7D909}" presName="LShape" presStyleLbl="alignNode1" presStyleIdx="4" presStyleCnt="5"/>
      <dgm:spPr/>
    </dgm:pt>
    <dgm:pt modelId="{6171391E-2A3E-4A70-B5F5-07AAEECF6E21}" type="pres">
      <dgm:prSet presAssocID="{ADFA7A54-152F-4252-A7FB-B61C95E7D909}" presName="ParentText" presStyleLbl="revTx" presStyleIdx="2" presStyleCnt="3">
        <dgm:presLayoutVars>
          <dgm:chMax val="0"/>
          <dgm:chPref val="0"/>
          <dgm:bulletEnabled val="1"/>
        </dgm:presLayoutVars>
      </dgm:prSet>
      <dgm:spPr/>
      <dgm:t>
        <a:bodyPr/>
        <a:lstStyle/>
        <a:p>
          <a:endParaRPr lang="es-ES"/>
        </a:p>
      </dgm:t>
    </dgm:pt>
  </dgm:ptLst>
  <dgm:cxnLst>
    <dgm:cxn modelId="{43C847B5-FAC3-40E2-BF84-CF00335999EA}" type="presOf" srcId="{B5F1DC10-D3FC-4DDC-9338-5B6D1E80F0AC}" destId="{D56D1951-968D-45B0-9FEE-B1348F901B7D}" srcOrd="0" destOrd="0" presId="urn:microsoft.com/office/officeart/2009/3/layout/StepUpProcess"/>
    <dgm:cxn modelId="{556153CD-17E8-453E-BC57-A303DE6219C3}" type="presOf" srcId="{41046AD4-40DE-4E58-9737-EC458B689E5D}" destId="{41E6F2BF-E967-42C1-ADAC-6A8B402A5850}" srcOrd="0" destOrd="0" presId="urn:microsoft.com/office/officeart/2009/3/layout/StepUpProcess"/>
    <dgm:cxn modelId="{A84F410A-4D09-490A-8547-3B005E5C9C89}" type="presOf" srcId="{16DC26DC-D567-4098-88D0-63F9183EE592}" destId="{B1C56A81-C9DA-416E-B1A9-370C79A4D33F}" srcOrd="0" destOrd="0" presId="urn:microsoft.com/office/officeart/2009/3/layout/StepUpProcess"/>
    <dgm:cxn modelId="{108E7495-8504-4119-9372-446F5175F6F7}" srcId="{16DC26DC-D567-4098-88D0-63F9183EE592}" destId="{41046AD4-40DE-4E58-9737-EC458B689E5D}" srcOrd="1" destOrd="0" parTransId="{8DCDAFDE-3735-4D78-BD2B-F9DC5076669A}" sibTransId="{209EF096-4F41-4747-88D8-9F6CA63A53B3}"/>
    <dgm:cxn modelId="{FA8B463B-15F9-4045-95FA-43636A07B1D7}" srcId="{16DC26DC-D567-4098-88D0-63F9183EE592}" destId="{B5F1DC10-D3FC-4DDC-9338-5B6D1E80F0AC}" srcOrd="0" destOrd="0" parTransId="{3D53CD7C-8542-4111-AFBF-63B708492BDF}" sibTransId="{58AC2756-34A8-4451-9AC1-762544B6D3C6}"/>
    <dgm:cxn modelId="{47CC24F3-06A0-4FFC-B58A-6170D580DF10}" srcId="{16DC26DC-D567-4098-88D0-63F9183EE592}" destId="{ADFA7A54-152F-4252-A7FB-B61C95E7D909}" srcOrd="2" destOrd="0" parTransId="{7133D3F4-C1EA-492A-9A57-5B45A2351EB5}" sibTransId="{2DEA01CE-0325-4E48-B09B-4FD93F86F734}"/>
    <dgm:cxn modelId="{D6483490-412A-49F7-8928-854FBBD740F9}" type="presOf" srcId="{ADFA7A54-152F-4252-A7FB-B61C95E7D909}" destId="{6171391E-2A3E-4A70-B5F5-07AAEECF6E21}" srcOrd="0" destOrd="0" presId="urn:microsoft.com/office/officeart/2009/3/layout/StepUpProcess"/>
    <dgm:cxn modelId="{AC0474EF-B947-4B56-93A9-974FF85F6614}" type="presParOf" srcId="{B1C56A81-C9DA-416E-B1A9-370C79A4D33F}" destId="{CF129EE0-78C2-4D13-891D-F842A8312626}" srcOrd="0" destOrd="0" presId="urn:microsoft.com/office/officeart/2009/3/layout/StepUpProcess"/>
    <dgm:cxn modelId="{164EB59E-073B-4EF0-A32F-8DA8C9CE7E3B}" type="presParOf" srcId="{CF129EE0-78C2-4D13-891D-F842A8312626}" destId="{F8122181-EC5B-4CB2-8F45-7DA1F7CFD737}" srcOrd="0" destOrd="0" presId="urn:microsoft.com/office/officeart/2009/3/layout/StepUpProcess"/>
    <dgm:cxn modelId="{A314DFA3-3AE5-4A0F-B070-AFFA02C7B991}" type="presParOf" srcId="{CF129EE0-78C2-4D13-891D-F842A8312626}" destId="{D56D1951-968D-45B0-9FEE-B1348F901B7D}" srcOrd="1" destOrd="0" presId="urn:microsoft.com/office/officeart/2009/3/layout/StepUpProcess"/>
    <dgm:cxn modelId="{42C5515F-3E75-4532-A5BD-A3407FEB082E}" type="presParOf" srcId="{CF129EE0-78C2-4D13-891D-F842A8312626}" destId="{C3AAFA51-EB02-4807-931F-519E707BD480}" srcOrd="2" destOrd="0" presId="urn:microsoft.com/office/officeart/2009/3/layout/StepUpProcess"/>
    <dgm:cxn modelId="{686E0A63-9CF5-4737-97F9-E094EE1931ED}" type="presParOf" srcId="{B1C56A81-C9DA-416E-B1A9-370C79A4D33F}" destId="{CE9CCD4C-107D-4E2A-921F-496D2D072D78}" srcOrd="1" destOrd="0" presId="urn:microsoft.com/office/officeart/2009/3/layout/StepUpProcess"/>
    <dgm:cxn modelId="{1C16737A-5D5B-4398-A6EE-B910B3CA2D19}" type="presParOf" srcId="{CE9CCD4C-107D-4E2A-921F-496D2D072D78}" destId="{D038B453-8C95-43FE-82C8-FD49967E2AA7}" srcOrd="0" destOrd="0" presId="urn:microsoft.com/office/officeart/2009/3/layout/StepUpProcess"/>
    <dgm:cxn modelId="{12EB603A-8CDA-46C6-89C1-AC04D1BC3EE3}" type="presParOf" srcId="{B1C56A81-C9DA-416E-B1A9-370C79A4D33F}" destId="{CAB139A7-9D40-4C88-A4A2-54DE7B8B9221}" srcOrd="2" destOrd="0" presId="urn:microsoft.com/office/officeart/2009/3/layout/StepUpProcess"/>
    <dgm:cxn modelId="{C90A1D49-A877-4B6F-84BB-0DC75E611E07}" type="presParOf" srcId="{CAB139A7-9D40-4C88-A4A2-54DE7B8B9221}" destId="{C3B573DE-6B67-42F8-97E6-C07475D703B5}" srcOrd="0" destOrd="0" presId="urn:microsoft.com/office/officeart/2009/3/layout/StepUpProcess"/>
    <dgm:cxn modelId="{9140F83E-780E-4E14-86C2-FEB6A7B7428F}" type="presParOf" srcId="{CAB139A7-9D40-4C88-A4A2-54DE7B8B9221}" destId="{41E6F2BF-E967-42C1-ADAC-6A8B402A5850}" srcOrd="1" destOrd="0" presId="urn:microsoft.com/office/officeart/2009/3/layout/StepUpProcess"/>
    <dgm:cxn modelId="{A980E7BA-D9F7-4AC9-8FCC-175341B3056B}" type="presParOf" srcId="{CAB139A7-9D40-4C88-A4A2-54DE7B8B9221}" destId="{AAA6E485-B160-4B58-BE85-DC224F6700FF}" srcOrd="2" destOrd="0" presId="urn:microsoft.com/office/officeart/2009/3/layout/StepUpProcess"/>
    <dgm:cxn modelId="{2B307981-3B31-4F10-8D06-6B2ABBEDBDAB}" type="presParOf" srcId="{B1C56A81-C9DA-416E-B1A9-370C79A4D33F}" destId="{688D7F90-8A15-4F03-B5D1-D909CDEBD032}" srcOrd="3" destOrd="0" presId="urn:microsoft.com/office/officeart/2009/3/layout/StepUpProcess"/>
    <dgm:cxn modelId="{C216B635-5F4D-4EA8-A1CF-8A8CF9CCFC50}" type="presParOf" srcId="{688D7F90-8A15-4F03-B5D1-D909CDEBD032}" destId="{96DF51AC-3C22-4574-8C67-1EEF239450CD}" srcOrd="0" destOrd="0" presId="urn:microsoft.com/office/officeart/2009/3/layout/StepUpProcess"/>
    <dgm:cxn modelId="{B87F0AA9-1DF6-4055-82EF-34F1CDAC9BA0}" type="presParOf" srcId="{B1C56A81-C9DA-416E-B1A9-370C79A4D33F}" destId="{F4042A3E-A04A-4F8F-ADFB-B98BE3F6212C}" srcOrd="4" destOrd="0" presId="urn:microsoft.com/office/officeart/2009/3/layout/StepUpProcess"/>
    <dgm:cxn modelId="{8424FACB-196B-4A6C-A6AB-C612C38147EE}" type="presParOf" srcId="{F4042A3E-A04A-4F8F-ADFB-B98BE3F6212C}" destId="{EBFC3AE6-D6B6-43AF-9EF0-3624CC46811E}" srcOrd="0" destOrd="0" presId="urn:microsoft.com/office/officeart/2009/3/layout/StepUpProcess"/>
    <dgm:cxn modelId="{5355E0B7-1FEF-492B-B046-E92588F8C6C4}" type="presParOf" srcId="{F4042A3E-A04A-4F8F-ADFB-B98BE3F6212C}" destId="{6171391E-2A3E-4A70-B5F5-07AAEECF6E2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77CC6E-1917-4047-89C1-60E33FA480C1}" type="doc">
      <dgm:prSet loTypeId="urn:microsoft.com/office/officeart/2005/8/layout/process1" loCatId="process" qsTypeId="urn:microsoft.com/office/officeart/2005/8/quickstyle/simple1" qsCatId="simple" csTypeId="urn:microsoft.com/office/officeart/2005/8/colors/accent2_1" csCatId="accent2" phldr="1"/>
      <dgm:spPr/>
    </dgm:pt>
    <dgm:pt modelId="{4A031A45-3F9B-4034-AF30-D00277C04742}">
      <dgm:prSet phldrT="[Texto]"/>
      <dgm:spPr/>
      <dgm:t>
        <a:bodyPr/>
        <a:lstStyle/>
        <a:p>
          <a:r>
            <a:rPr lang="es-ES" dirty="0" smtClean="0"/>
            <a:t>CIIU</a:t>
          </a:r>
          <a:endParaRPr lang="es-ES" dirty="0"/>
        </a:p>
      </dgm:t>
    </dgm:pt>
    <dgm:pt modelId="{62E57093-D377-46FA-9658-DAC7D7B68CC2}" type="parTrans" cxnId="{33601756-E940-4436-8FA8-F676CB971F62}">
      <dgm:prSet/>
      <dgm:spPr/>
      <dgm:t>
        <a:bodyPr/>
        <a:lstStyle/>
        <a:p>
          <a:endParaRPr lang="es-ES"/>
        </a:p>
      </dgm:t>
    </dgm:pt>
    <dgm:pt modelId="{EBC6D22E-A68C-45EB-A3DA-C9C2153E5BF6}" type="sibTrans" cxnId="{33601756-E940-4436-8FA8-F676CB971F62}">
      <dgm:prSet/>
      <dgm:spPr/>
      <dgm:t>
        <a:bodyPr/>
        <a:lstStyle/>
        <a:p>
          <a:endParaRPr lang="es-ES"/>
        </a:p>
      </dgm:t>
    </dgm:pt>
    <dgm:pt modelId="{FD99BD07-D078-45F0-80EE-35F08EE6F80C}">
      <dgm:prSet phldrT="[Texto]"/>
      <dgm:spPr/>
      <dgm:t>
        <a:bodyPr/>
        <a:lstStyle/>
        <a:p>
          <a:r>
            <a:rPr lang="es-EC" dirty="0" smtClean="0"/>
            <a:t>Sección A: Agricultura, ganadería, caza, silvicultura y pesca</a:t>
          </a:r>
          <a:endParaRPr lang="es-ES" dirty="0"/>
        </a:p>
      </dgm:t>
    </dgm:pt>
    <dgm:pt modelId="{E4F11121-EC3A-42BF-BC36-93A48340FBED}" type="parTrans" cxnId="{6959FF7E-980C-4997-93CD-BC026E8F0B4A}">
      <dgm:prSet/>
      <dgm:spPr/>
      <dgm:t>
        <a:bodyPr/>
        <a:lstStyle/>
        <a:p>
          <a:endParaRPr lang="es-ES"/>
        </a:p>
      </dgm:t>
    </dgm:pt>
    <dgm:pt modelId="{74D58E71-8113-4179-9EEE-BC0D48E1FD51}" type="sibTrans" cxnId="{6959FF7E-980C-4997-93CD-BC026E8F0B4A}">
      <dgm:prSet/>
      <dgm:spPr/>
      <dgm:t>
        <a:bodyPr/>
        <a:lstStyle/>
        <a:p>
          <a:endParaRPr lang="es-ES"/>
        </a:p>
      </dgm:t>
    </dgm:pt>
    <dgm:pt modelId="{23CC7526-7F6D-4F33-9708-BD619948C0AD}">
      <dgm:prSet phldrT="[Texto]"/>
      <dgm:spPr/>
      <dgm:t>
        <a:bodyPr/>
        <a:lstStyle/>
        <a:p>
          <a:r>
            <a:rPr lang="es-ES" dirty="0" smtClean="0"/>
            <a:t>8,5% PIB </a:t>
          </a:r>
        </a:p>
        <a:p>
          <a:r>
            <a:rPr lang="es-ES" dirty="0" smtClean="0"/>
            <a:t>+</a:t>
          </a:r>
          <a:r>
            <a:rPr lang="es-ES" dirty="0" smtClean="0">
              <a:latin typeface="Times New Roman" panose="02020603050405020304" pitchFamily="18" charset="0"/>
              <a:cs typeface="Times New Roman" panose="02020603050405020304" pitchFamily="18" charset="0"/>
            </a:rPr>
            <a:t>↓ </a:t>
          </a:r>
          <a:r>
            <a:rPr lang="es-ES" dirty="0" smtClean="0"/>
            <a:t>2,1% PIB</a:t>
          </a:r>
          <a:endParaRPr lang="es-ES" dirty="0"/>
        </a:p>
      </dgm:t>
    </dgm:pt>
    <dgm:pt modelId="{767BFB99-835D-4269-BBD6-0A733E4DE2B4}" type="parTrans" cxnId="{7A1B991B-DD85-44D2-BBA9-04BBE15675DA}">
      <dgm:prSet/>
      <dgm:spPr/>
      <dgm:t>
        <a:bodyPr/>
        <a:lstStyle/>
        <a:p>
          <a:endParaRPr lang="es-ES"/>
        </a:p>
      </dgm:t>
    </dgm:pt>
    <dgm:pt modelId="{69639074-F2C3-488A-B147-2C259071C6E6}" type="sibTrans" cxnId="{7A1B991B-DD85-44D2-BBA9-04BBE15675DA}">
      <dgm:prSet/>
      <dgm:spPr/>
      <dgm:t>
        <a:bodyPr/>
        <a:lstStyle/>
        <a:p>
          <a:endParaRPr lang="es-ES"/>
        </a:p>
      </dgm:t>
    </dgm:pt>
    <dgm:pt modelId="{751D40B5-AC1C-45B7-AA17-9E39D125BC79}" type="pres">
      <dgm:prSet presAssocID="{F977CC6E-1917-4047-89C1-60E33FA480C1}" presName="Name0" presStyleCnt="0">
        <dgm:presLayoutVars>
          <dgm:dir/>
          <dgm:resizeHandles val="exact"/>
        </dgm:presLayoutVars>
      </dgm:prSet>
      <dgm:spPr/>
    </dgm:pt>
    <dgm:pt modelId="{3B4F6462-7849-4F97-8DB4-5CD09491B715}" type="pres">
      <dgm:prSet presAssocID="{4A031A45-3F9B-4034-AF30-D00277C04742}" presName="node" presStyleLbl="node1" presStyleIdx="0" presStyleCnt="3">
        <dgm:presLayoutVars>
          <dgm:bulletEnabled val="1"/>
        </dgm:presLayoutVars>
      </dgm:prSet>
      <dgm:spPr/>
      <dgm:t>
        <a:bodyPr/>
        <a:lstStyle/>
        <a:p>
          <a:endParaRPr lang="es-ES"/>
        </a:p>
      </dgm:t>
    </dgm:pt>
    <dgm:pt modelId="{9E1DCAB7-6B49-4A8B-877A-2966D46A133B}" type="pres">
      <dgm:prSet presAssocID="{EBC6D22E-A68C-45EB-A3DA-C9C2153E5BF6}" presName="sibTrans" presStyleLbl="sibTrans2D1" presStyleIdx="0" presStyleCnt="2"/>
      <dgm:spPr/>
      <dgm:t>
        <a:bodyPr/>
        <a:lstStyle/>
        <a:p>
          <a:endParaRPr lang="es-ES"/>
        </a:p>
      </dgm:t>
    </dgm:pt>
    <dgm:pt modelId="{59F95988-78BF-4C8C-8089-48CEBCE94C1D}" type="pres">
      <dgm:prSet presAssocID="{EBC6D22E-A68C-45EB-A3DA-C9C2153E5BF6}" presName="connectorText" presStyleLbl="sibTrans2D1" presStyleIdx="0" presStyleCnt="2"/>
      <dgm:spPr/>
      <dgm:t>
        <a:bodyPr/>
        <a:lstStyle/>
        <a:p>
          <a:endParaRPr lang="es-ES"/>
        </a:p>
      </dgm:t>
    </dgm:pt>
    <dgm:pt modelId="{B630FACF-9630-4CE5-8E55-2229C7EABD41}" type="pres">
      <dgm:prSet presAssocID="{FD99BD07-D078-45F0-80EE-35F08EE6F80C}" presName="node" presStyleLbl="node1" presStyleIdx="1" presStyleCnt="3">
        <dgm:presLayoutVars>
          <dgm:bulletEnabled val="1"/>
        </dgm:presLayoutVars>
      </dgm:prSet>
      <dgm:spPr/>
      <dgm:t>
        <a:bodyPr/>
        <a:lstStyle/>
        <a:p>
          <a:endParaRPr lang="es-ES"/>
        </a:p>
      </dgm:t>
    </dgm:pt>
    <dgm:pt modelId="{964990FA-C498-4BCE-970B-2DC9701DF6EC}" type="pres">
      <dgm:prSet presAssocID="{74D58E71-8113-4179-9EEE-BC0D48E1FD51}" presName="sibTrans" presStyleLbl="sibTrans2D1" presStyleIdx="1" presStyleCnt="2"/>
      <dgm:spPr/>
      <dgm:t>
        <a:bodyPr/>
        <a:lstStyle/>
        <a:p>
          <a:endParaRPr lang="es-ES"/>
        </a:p>
      </dgm:t>
    </dgm:pt>
    <dgm:pt modelId="{A6D9F7BB-B676-494E-9F1F-938FADA98829}" type="pres">
      <dgm:prSet presAssocID="{74D58E71-8113-4179-9EEE-BC0D48E1FD51}" presName="connectorText" presStyleLbl="sibTrans2D1" presStyleIdx="1" presStyleCnt="2"/>
      <dgm:spPr/>
      <dgm:t>
        <a:bodyPr/>
        <a:lstStyle/>
        <a:p>
          <a:endParaRPr lang="es-ES"/>
        </a:p>
      </dgm:t>
    </dgm:pt>
    <dgm:pt modelId="{F16C779E-D3C6-44E6-9179-9CC95317BAB6}" type="pres">
      <dgm:prSet presAssocID="{23CC7526-7F6D-4F33-9708-BD619948C0AD}" presName="node" presStyleLbl="node1" presStyleIdx="2" presStyleCnt="3">
        <dgm:presLayoutVars>
          <dgm:bulletEnabled val="1"/>
        </dgm:presLayoutVars>
      </dgm:prSet>
      <dgm:spPr/>
      <dgm:t>
        <a:bodyPr/>
        <a:lstStyle/>
        <a:p>
          <a:endParaRPr lang="es-ES"/>
        </a:p>
      </dgm:t>
    </dgm:pt>
  </dgm:ptLst>
  <dgm:cxnLst>
    <dgm:cxn modelId="{90A33D54-ACC8-4BB6-8F18-30DBE233D684}" type="presOf" srcId="{4A031A45-3F9B-4034-AF30-D00277C04742}" destId="{3B4F6462-7849-4F97-8DB4-5CD09491B715}" srcOrd="0" destOrd="0" presId="urn:microsoft.com/office/officeart/2005/8/layout/process1"/>
    <dgm:cxn modelId="{C34FE6F2-D859-4DCB-BD69-BEF58FAB0263}" type="presOf" srcId="{23CC7526-7F6D-4F33-9708-BD619948C0AD}" destId="{F16C779E-D3C6-44E6-9179-9CC95317BAB6}" srcOrd="0" destOrd="0" presId="urn:microsoft.com/office/officeart/2005/8/layout/process1"/>
    <dgm:cxn modelId="{5B11FB5C-CC2E-44D2-93D4-03C7095BB33A}" type="presOf" srcId="{EBC6D22E-A68C-45EB-A3DA-C9C2153E5BF6}" destId="{9E1DCAB7-6B49-4A8B-877A-2966D46A133B}" srcOrd="0" destOrd="0" presId="urn:microsoft.com/office/officeart/2005/8/layout/process1"/>
    <dgm:cxn modelId="{6959FF7E-980C-4997-93CD-BC026E8F0B4A}" srcId="{F977CC6E-1917-4047-89C1-60E33FA480C1}" destId="{FD99BD07-D078-45F0-80EE-35F08EE6F80C}" srcOrd="1" destOrd="0" parTransId="{E4F11121-EC3A-42BF-BC36-93A48340FBED}" sibTransId="{74D58E71-8113-4179-9EEE-BC0D48E1FD51}"/>
    <dgm:cxn modelId="{B5A89137-E590-47CE-98E8-15F98C9C7FE4}" type="presOf" srcId="{74D58E71-8113-4179-9EEE-BC0D48E1FD51}" destId="{964990FA-C498-4BCE-970B-2DC9701DF6EC}" srcOrd="0" destOrd="0" presId="urn:microsoft.com/office/officeart/2005/8/layout/process1"/>
    <dgm:cxn modelId="{7857B812-B521-4B0D-9D8B-A321B37E2266}" type="presOf" srcId="{EBC6D22E-A68C-45EB-A3DA-C9C2153E5BF6}" destId="{59F95988-78BF-4C8C-8089-48CEBCE94C1D}" srcOrd="1" destOrd="0" presId="urn:microsoft.com/office/officeart/2005/8/layout/process1"/>
    <dgm:cxn modelId="{33430BE1-D704-4D29-AB5B-2F7A632D069D}" type="presOf" srcId="{74D58E71-8113-4179-9EEE-BC0D48E1FD51}" destId="{A6D9F7BB-B676-494E-9F1F-938FADA98829}" srcOrd="1" destOrd="0" presId="urn:microsoft.com/office/officeart/2005/8/layout/process1"/>
    <dgm:cxn modelId="{D4ADA141-DF71-494C-B70D-C42EED78E516}" type="presOf" srcId="{FD99BD07-D078-45F0-80EE-35F08EE6F80C}" destId="{B630FACF-9630-4CE5-8E55-2229C7EABD41}" srcOrd="0" destOrd="0" presId="urn:microsoft.com/office/officeart/2005/8/layout/process1"/>
    <dgm:cxn modelId="{7964A586-6590-4626-B286-0C4EC8D2DDB0}" type="presOf" srcId="{F977CC6E-1917-4047-89C1-60E33FA480C1}" destId="{751D40B5-AC1C-45B7-AA17-9E39D125BC79}" srcOrd="0" destOrd="0" presId="urn:microsoft.com/office/officeart/2005/8/layout/process1"/>
    <dgm:cxn modelId="{33601756-E940-4436-8FA8-F676CB971F62}" srcId="{F977CC6E-1917-4047-89C1-60E33FA480C1}" destId="{4A031A45-3F9B-4034-AF30-D00277C04742}" srcOrd="0" destOrd="0" parTransId="{62E57093-D377-46FA-9658-DAC7D7B68CC2}" sibTransId="{EBC6D22E-A68C-45EB-A3DA-C9C2153E5BF6}"/>
    <dgm:cxn modelId="{7A1B991B-DD85-44D2-BBA9-04BBE15675DA}" srcId="{F977CC6E-1917-4047-89C1-60E33FA480C1}" destId="{23CC7526-7F6D-4F33-9708-BD619948C0AD}" srcOrd="2" destOrd="0" parTransId="{767BFB99-835D-4269-BBD6-0A733E4DE2B4}" sibTransId="{69639074-F2C3-488A-B147-2C259071C6E6}"/>
    <dgm:cxn modelId="{31923E2A-E1E9-49E6-9086-22C5C907949F}" type="presParOf" srcId="{751D40B5-AC1C-45B7-AA17-9E39D125BC79}" destId="{3B4F6462-7849-4F97-8DB4-5CD09491B715}" srcOrd="0" destOrd="0" presId="urn:microsoft.com/office/officeart/2005/8/layout/process1"/>
    <dgm:cxn modelId="{925AC7FC-1BC7-4F2E-B507-809C3E9C5433}" type="presParOf" srcId="{751D40B5-AC1C-45B7-AA17-9E39D125BC79}" destId="{9E1DCAB7-6B49-4A8B-877A-2966D46A133B}" srcOrd="1" destOrd="0" presId="urn:microsoft.com/office/officeart/2005/8/layout/process1"/>
    <dgm:cxn modelId="{61A576A1-B0D5-4466-917D-83DD84AF3A04}" type="presParOf" srcId="{9E1DCAB7-6B49-4A8B-877A-2966D46A133B}" destId="{59F95988-78BF-4C8C-8089-48CEBCE94C1D}" srcOrd="0" destOrd="0" presId="urn:microsoft.com/office/officeart/2005/8/layout/process1"/>
    <dgm:cxn modelId="{70837D53-E89A-42FD-A1F1-7CACB0A18E18}" type="presParOf" srcId="{751D40B5-AC1C-45B7-AA17-9E39D125BC79}" destId="{B630FACF-9630-4CE5-8E55-2229C7EABD41}" srcOrd="2" destOrd="0" presId="urn:microsoft.com/office/officeart/2005/8/layout/process1"/>
    <dgm:cxn modelId="{05590446-051F-4D3B-9BBB-E8D6A5ACC125}" type="presParOf" srcId="{751D40B5-AC1C-45B7-AA17-9E39D125BC79}" destId="{964990FA-C498-4BCE-970B-2DC9701DF6EC}" srcOrd="3" destOrd="0" presId="urn:microsoft.com/office/officeart/2005/8/layout/process1"/>
    <dgm:cxn modelId="{38159641-7952-439B-95A5-E7F5DA798402}" type="presParOf" srcId="{964990FA-C498-4BCE-970B-2DC9701DF6EC}" destId="{A6D9F7BB-B676-494E-9F1F-938FADA98829}" srcOrd="0" destOrd="0" presId="urn:microsoft.com/office/officeart/2005/8/layout/process1"/>
    <dgm:cxn modelId="{FBB10046-DF42-43B4-9198-F8E13FCE436F}" type="presParOf" srcId="{751D40B5-AC1C-45B7-AA17-9E39D125BC79}" destId="{F16C779E-D3C6-44E6-9179-9CC95317BAB6}"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677509-E823-48FB-8B35-C8F1C42A2C56}" type="doc">
      <dgm:prSet loTypeId="urn:microsoft.com/office/officeart/2009/3/layout/SubStepProcess" loCatId="process" qsTypeId="urn:microsoft.com/office/officeart/2005/8/quickstyle/3d2" qsCatId="3D" csTypeId="urn:microsoft.com/office/officeart/2005/8/colors/accent0_2" csCatId="mainScheme" phldr="1"/>
      <dgm:spPr/>
    </dgm:pt>
    <dgm:pt modelId="{F9B92F30-82E6-4DD7-A8BB-49F438784B24}">
      <dgm:prSet phldrT="[Texto]" custT="1"/>
      <dgm:spPr/>
      <dgm:t>
        <a:bodyPr/>
        <a:lstStyle/>
        <a:p>
          <a:r>
            <a:rPr lang="es-EC" sz="1800" dirty="0" smtClean="0"/>
            <a:t>Cantón Mejía </a:t>
          </a:r>
          <a:endParaRPr lang="es-ES" sz="1800" dirty="0"/>
        </a:p>
      </dgm:t>
    </dgm:pt>
    <dgm:pt modelId="{487C4BB7-B7E2-43D0-A188-2A7E612A0577}" type="parTrans" cxnId="{0106456B-94CA-4DEC-886C-8369D1C7821C}">
      <dgm:prSet/>
      <dgm:spPr/>
      <dgm:t>
        <a:bodyPr/>
        <a:lstStyle/>
        <a:p>
          <a:endParaRPr lang="es-ES" sz="2000"/>
        </a:p>
      </dgm:t>
    </dgm:pt>
    <dgm:pt modelId="{D9E43E48-DBD2-45C8-9DCF-0B5467EBF877}" type="sibTrans" cxnId="{0106456B-94CA-4DEC-886C-8369D1C7821C}">
      <dgm:prSet/>
      <dgm:spPr/>
      <dgm:t>
        <a:bodyPr/>
        <a:lstStyle/>
        <a:p>
          <a:endParaRPr lang="es-ES" sz="2000"/>
        </a:p>
      </dgm:t>
    </dgm:pt>
    <dgm:pt modelId="{E6F4D6CD-B7B6-41BA-A10E-3AE289DF6486}">
      <dgm:prSet phldrT="[Texto]" custT="1"/>
      <dgm:spPr/>
      <dgm:t>
        <a:bodyPr/>
        <a:lstStyle/>
        <a:p>
          <a:r>
            <a:rPr lang="es-EC" sz="1800" dirty="0" smtClean="0"/>
            <a:t>23,60% </a:t>
          </a:r>
          <a:endParaRPr lang="es-ES" sz="1800" dirty="0"/>
        </a:p>
      </dgm:t>
    </dgm:pt>
    <dgm:pt modelId="{2DB34009-53B1-450C-AE6D-98C873DD83FB}" type="parTrans" cxnId="{FACEE017-B203-41DB-AA49-662C96E9C133}">
      <dgm:prSet/>
      <dgm:spPr/>
      <dgm:t>
        <a:bodyPr/>
        <a:lstStyle/>
        <a:p>
          <a:endParaRPr lang="es-ES" sz="2000"/>
        </a:p>
      </dgm:t>
    </dgm:pt>
    <dgm:pt modelId="{490FB40E-6631-4B80-B044-617ABB20E596}" type="sibTrans" cxnId="{FACEE017-B203-41DB-AA49-662C96E9C133}">
      <dgm:prSet/>
      <dgm:spPr/>
      <dgm:t>
        <a:bodyPr/>
        <a:lstStyle/>
        <a:p>
          <a:endParaRPr lang="es-ES" sz="2000"/>
        </a:p>
      </dgm:t>
    </dgm:pt>
    <dgm:pt modelId="{D00AE50E-BB21-484F-AF73-586B8522045F}">
      <dgm:prSet phldrT="[Texto]" custT="1"/>
      <dgm:spPr/>
      <dgm:t>
        <a:bodyPr/>
        <a:lstStyle/>
        <a:p>
          <a:r>
            <a:rPr lang="es-ES" sz="1200" dirty="0" smtClean="0"/>
            <a:t>SEMPLADES</a:t>
          </a:r>
          <a:endParaRPr lang="es-ES" sz="1200" dirty="0"/>
        </a:p>
      </dgm:t>
    </dgm:pt>
    <dgm:pt modelId="{830DE6C6-CD69-4C32-AC42-C85562058DA2}" type="parTrans" cxnId="{423BB104-FA7B-4D95-9C81-C6D34278A865}">
      <dgm:prSet/>
      <dgm:spPr/>
      <dgm:t>
        <a:bodyPr/>
        <a:lstStyle/>
        <a:p>
          <a:endParaRPr lang="es-ES" sz="2000"/>
        </a:p>
      </dgm:t>
    </dgm:pt>
    <dgm:pt modelId="{19E287F6-80E3-41DD-AFF3-7F1F392D5F94}" type="sibTrans" cxnId="{423BB104-FA7B-4D95-9C81-C6D34278A865}">
      <dgm:prSet/>
      <dgm:spPr/>
      <dgm:t>
        <a:bodyPr/>
        <a:lstStyle/>
        <a:p>
          <a:endParaRPr lang="es-ES" sz="2000"/>
        </a:p>
      </dgm:t>
    </dgm:pt>
    <dgm:pt modelId="{6326C1CE-9FEA-4852-B680-950B70D6EC01}" type="pres">
      <dgm:prSet presAssocID="{01677509-E823-48FB-8B35-C8F1C42A2C56}" presName="Name0" presStyleCnt="0">
        <dgm:presLayoutVars>
          <dgm:chMax val="7"/>
          <dgm:dir/>
          <dgm:animOne val="branch"/>
        </dgm:presLayoutVars>
      </dgm:prSet>
      <dgm:spPr/>
    </dgm:pt>
    <dgm:pt modelId="{D3D473FF-BFF6-4C4D-8723-029AC5C05B83}" type="pres">
      <dgm:prSet presAssocID="{F9B92F30-82E6-4DD7-A8BB-49F438784B24}" presName="parTx1" presStyleLbl="node1" presStyleIdx="0" presStyleCnt="3"/>
      <dgm:spPr/>
      <dgm:t>
        <a:bodyPr/>
        <a:lstStyle/>
        <a:p>
          <a:endParaRPr lang="es-ES"/>
        </a:p>
      </dgm:t>
    </dgm:pt>
    <dgm:pt modelId="{D885E78C-EDBB-4E3B-9B61-C6AB8C19F490}" type="pres">
      <dgm:prSet presAssocID="{E6F4D6CD-B7B6-41BA-A10E-3AE289DF6486}" presName="parTx2" presStyleLbl="node1" presStyleIdx="1" presStyleCnt="3"/>
      <dgm:spPr/>
      <dgm:t>
        <a:bodyPr/>
        <a:lstStyle/>
        <a:p>
          <a:endParaRPr lang="es-ES"/>
        </a:p>
      </dgm:t>
    </dgm:pt>
    <dgm:pt modelId="{B4941C51-26C3-42F2-8DB7-1096B0C5674E}" type="pres">
      <dgm:prSet presAssocID="{D00AE50E-BB21-484F-AF73-586B8522045F}" presName="parTx3" presStyleLbl="node1" presStyleIdx="2" presStyleCnt="3"/>
      <dgm:spPr/>
      <dgm:t>
        <a:bodyPr/>
        <a:lstStyle/>
        <a:p>
          <a:endParaRPr lang="es-ES"/>
        </a:p>
      </dgm:t>
    </dgm:pt>
  </dgm:ptLst>
  <dgm:cxnLst>
    <dgm:cxn modelId="{DD2E9A17-1F5A-4AB8-9FD5-2A7BE55A37FE}" type="presOf" srcId="{F9B92F30-82E6-4DD7-A8BB-49F438784B24}" destId="{D3D473FF-BFF6-4C4D-8723-029AC5C05B83}" srcOrd="0" destOrd="0" presId="urn:microsoft.com/office/officeart/2009/3/layout/SubStepProcess"/>
    <dgm:cxn modelId="{423BB104-FA7B-4D95-9C81-C6D34278A865}" srcId="{01677509-E823-48FB-8B35-C8F1C42A2C56}" destId="{D00AE50E-BB21-484F-AF73-586B8522045F}" srcOrd="2" destOrd="0" parTransId="{830DE6C6-CD69-4C32-AC42-C85562058DA2}" sibTransId="{19E287F6-80E3-41DD-AFF3-7F1F392D5F94}"/>
    <dgm:cxn modelId="{B50FD739-59BB-44F1-AE96-F063D6534BEA}" type="presOf" srcId="{D00AE50E-BB21-484F-AF73-586B8522045F}" destId="{B4941C51-26C3-42F2-8DB7-1096B0C5674E}" srcOrd="0" destOrd="0" presId="urn:microsoft.com/office/officeart/2009/3/layout/SubStepProcess"/>
    <dgm:cxn modelId="{04215129-D74E-4E24-B95E-4969623A73AB}" type="presOf" srcId="{E6F4D6CD-B7B6-41BA-A10E-3AE289DF6486}" destId="{D885E78C-EDBB-4E3B-9B61-C6AB8C19F490}" srcOrd="0" destOrd="0" presId="urn:microsoft.com/office/officeart/2009/3/layout/SubStepProcess"/>
    <dgm:cxn modelId="{0106456B-94CA-4DEC-886C-8369D1C7821C}" srcId="{01677509-E823-48FB-8B35-C8F1C42A2C56}" destId="{F9B92F30-82E6-4DD7-A8BB-49F438784B24}" srcOrd="0" destOrd="0" parTransId="{487C4BB7-B7E2-43D0-A188-2A7E612A0577}" sibTransId="{D9E43E48-DBD2-45C8-9DCF-0B5467EBF877}"/>
    <dgm:cxn modelId="{9A49746D-EF7D-4440-A66D-FE4FFD1C982F}" type="presOf" srcId="{01677509-E823-48FB-8B35-C8F1C42A2C56}" destId="{6326C1CE-9FEA-4852-B680-950B70D6EC01}" srcOrd="0" destOrd="0" presId="urn:microsoft.com/office/officeart/2009/3/layout/SubStepProcess"/>
    <dgm:cxn modelId="{FACEE017-B203-41DB-AA49-662C96E9C133}" srcId="{01677509-E823-48FB-8B35-C8F1C42A2C56}" destId="{E6F4D6CD-B7B6-41BA-A10E-3AE289DF6486}" srcOrd="1" destOrd="0" parTransId="{2DB34009-53B1-450C-AE6D-98C873DD83FB}" sibTransId="{490FB40E-6631-4B80-B044-617ABB20E596}"/>
    <dgm:cxn modelId="{10A47F82-038C-4017-BC93-FD3B649A3CEC}" type="presParOf" srcId="{6326C1CE-9FEA-4852-B680-950B70D6EC01}" destId="{D3D473FF-BFF6-4C4D-8723-029AC5C05B83}" srcOrd="0" destOrd="0" presId="urn:microsoft.com/office/officeart/2009/3/layout/SubStepProcess"/>
    <dgm:cxn modelId="{797FA977-F4B2-48A1-975B-2B2E794B234E}" type="presParOf" srcId="{6326C1CE-9FEA-4852-B680-950B70D6EC01}" destId="{D885E78C-EDBB-4E3B-9B61-C6AB8C19F490}" srcOrd="1" destOrd="0" presId="urn:microsoft.com/office/officeart/2009/3/layout/SubStepProcess"/>
    <dgm:cxn modelId="{1038ACDB-B77F-4B46-B8FC-E5419FAB4D00}" type="presParOf" srcId="{6326C1CE-9FEA-4852-B680-950B70D6EC01}" destId="{B4941C51-26C3-42F2-8DB7-1096B0C5674E}" srcOrd="2" destOrd="0" presId="urn:microsoft.com/office/officeart/2009/3/layout/SubStep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C55894-9886-42DE-A7D4-BE1C40D0F8F8}"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s-ES"/>
        </a:p>
      </dgm:t>
    </dgm:pt>
    <dgm:pt modelId="{1C5189C6-A563-4D3C-81DF-1E7F18401789}">
      <dgm:prSet phldrT="[Texto]"/>
      <dgm:spPr/>
      <dgm:t>
        <a:bodyPr/>
        <a:lstStyle/>
        <a:p>
          <a:r>
            <a:rPr lang="es-ES" b="1" smtClean="0">
              <a:solidFill>
                <a:schemeClr val="tx1"/>
              </a:solidFill>
              <a:latin typeface="Times New Roman" pitchFamily="18" charset="0"/>
              <a:cs typeface="Times New Roman" pitchFamily="18" charset="0"/>
            </a:rPr>
            <a:t>CONSITUCIÓN DE ECUADOR</a:t>
          </a:r>
          <a:endParaRPr lang="es-ES"/>
        </a:p>
      </dgm:t>
    </dgm:pt>
    <dgm:pt modelId="{D1F4AB19-0A77-4EDE-A106-44B068D404EA}" type="parTrans" cxnId="{3E31A98A-0C92-45AE-9C0A-6B9A1BE0CC3C}">
      <dgm:prSet/>
      <dgm:spPr/>
      <dgm:t>
        <a:bodyPr/>
        <a:lstStyle/>
        <a:p>
          <a:endParaRPr lang="es-ES"/>
        </a:p>
      </dgm:t>
    </dgm:pt>
    <dgm:pt modelId="{DF0E61C2-5C40-425C-B9BF-9F858997409A}" type="sibTrans" cxnId="{3E31A98A-0C92-45AE-9C0A-6B9A1BE0CC3C}">
      <dgm:prSet/>
      <dgm:spPr/>
      <dgm:t>
        <a:bodyPr/>
        <a:lstStyle/>
        <a:p>
          <a:endParaRPr lang="es-ES"/>
        </a:p>
      </dgm:t>
    </dgm:pt>
    <dgm:pt modelId="{02F65060-146C-43BD-B34A-42F4B5517D3F}">
      <dgm:prSet phldrT="[Texto]"/>
      <dgm:spPr/>
      <dgm:t>
        <a:bodyPr/>
        <a:lstStyle/>
        <a:p>
          <a:r>
            <a:rPr lang="es-ES" b="0" dirty="0" smtClean="0">
              <a:solidFill>
                <a:schemeClr val="tx1"/>
              </a:solidFill>
              <a:effectLst/>
              <a:latin typeface="+mn-lt"/>
              <a:cs typeface="Times New Roman" panose="02020603050405020304" pitchFamily="18" charset="0"/>
            </a:rPr>
            <a:t>Art. 242.- La organización y el funcionamiento de la economía responderán a los principios de eficiencia, solidaridad, sustentabilidad y calidad, a fin de asegurar a los habitantes una existencia digna e iguales derechos y oportunidades para acceder al trabajo, a los bienes y servicios: y a la propiedad de los medios de producción.</a:t>
          </a:r>
          <a:endParaRPr lang="es-ES" b="0" dirty="0">
            <a:solidFill>
              <a:schemeClr val="tx1"/>
            </a:solidFill>
            <a:effectLst/>
            <a:latin typeface="+mn-lt"/>
            <a:cs typeface="Times New Roman" pitchFamily="18" charset="0"/>
          </a:endParaRPr>
        </a:p>
      </dgm:t>
    </dgm:pt>
    <dgm:pt modelId="{0EA7193A-9321-43CA-8EF7-AADD74C20BFB}" type="parTrans" cxnId="{DC806103-D1A0-408F-AD34-D3588FF23DE4}">
      <dgm:prSet/>
      <dgm:spPr/>
      <dgm:t>
        <a:bodyPr/>
        <a:lstStyle/>
        <a:p>
          <a:endParaRPr lang="es-ES"/>
        </a:p>
      </dgm:t>
    </dgm:pt>
    <dgm:pt modelId="{3B69F58E-7B0B-43D1-8F8B-89E1484B9DA0}" type="sibTrans" cxnId="{DC806103-D1A0-408F-AD34-D3588FF23DE4}">
      <dgm:prSet/>
      <dgm:spPr/>
      <dgm:t>
        <a:bodyPr/>
        <a:lstStyle/>
        <a:p>
          <a:endParaRPr lang="es-ES"/>
        </a:p>
      </dgm:t>
    </dgm:pt>
    <dgm:pt modelId="{5B63B75C-DC7D-424D-8CDE-4BFA5C16EAD5}">
      <dgm:prSet/>
      <dgm:spPr/>
      <dgm:t>
        <a:bodyPr/>
        <a:lstStyle/>
        <a:p>
          <a:endParaRPr lang="es-ES" dirty="0" smtClean="0">
            <a:solidFill>
              <a:schemeClr val="tx1"/>
            </a:solidFill>
          </a:endParaRPr>
        </a:p>
      </dgm:t>
    </dgm:pt>
    <dgm:pt modelId="{F883438C-329C-4EB7-98F5-DE3A9C62956F}" type="parTrans" cxnId="{1765AB93-C22F-46BB-B312-E306BB78E1DF}">
      <dgm:prSet/>
      <dgm:spPr/>
      <dgm:t>
        <a:bodyPr/>
        <a:lstStyle/>
        <a:p>
          <a:endParaRPr lang="es-ES"/>
        </a:p>
      </dgm:t>
    </dgm:pt>
    <dgm:pt modelId="{3DBE430B-C4CD-4C2E-A813-BA8E6F3849C4}" type="sibTrans" cxnId="{1765AB93-C22F-46BB-B312-E306BB78E1DF}">
      <dgm:prSet/>
      <dgm:spPr/>
      <dgm:t>
        <a:bodyPr/>
        <a:lstStyle/>
        <a:p>
          <a:endParaRPr lang="es-ES"/>
        </a:p>
      </dgm:t>
    </dgm:pt>
    <dgm:pt modelId="{66702F09-FDF3-4C9D-B7B1-6E3CF741D82F}">
      <dgm:prSet phldrT="[Texto]"/>
      <dgm:spPr/>
      <dgm:t>
        <a:bodyPr/>
        <a:lstStyle/>
        <a:p>
          <a:r>
            <a:rPr lang="es-ES" b="1" dirty="0" smtClean="0">
              <a:solidFill>
                <a:schemeClr val="tx1"/>
              </a:solidFill>
              <a:latin typeface="Times New Roman" pitchFamily="18" charset="0"/>
              <a:cs typeface="Times New Roman" pitchFamily="18" charset="0"/>
            </a:rPr>
            <a:t>LEY ECONOMIA POPULAR Y SOLIDARIA</a:t>
          </a:r>
          <a:endParaRPr lang="es-ES" b="1" dirty="0">
            <a:solidFill>
              <a:schemeClr val="tx1"/>
            </a:solidFill>
            <a:latin typeface="Times New Roman" pitchFamily="18" charset="0"/>
            <a:cs typeface="Times New Roman" pitchFamily="18" charset="0"/>
          </a:endParaRPr>
        </a:p>
      </dgm:t>
    </dgm:pt>
    <dgm:pt modelId="{192B1B4F-9FCD-4B4A-AF66-A13FDC11D7CB}" type="parTrans" cxnId="{0C197EA5-5261-44AE-A7DD-6D043C1C8D87}">
      <dgm:prSet/>
      <dgm:spPr/>
      <dgm:t>
        <a:bodyPr/>
        <a:lstStyle/>
        <a:p>
          <a:endParaRPr lang="es-ES"/>
        </a:p>
      </dgm:t>
    </dgm:pt>
    <dgm:pt modelId="{E9D95305-9CE5-4485-82EA-A805F95C69C3}" type="sibTrans" cxnId="{0C197EA5-5261-44AE-A7DD-6D043C1C8D87}">
      <dgm:prSet/>
      <dgm:spPr/>
      <dgm:t>
        <a:bodyPr/>
        <a:lstStyle/>
        <a:p>
          <a:endParaRPr lang="es-ES"/>
        </a:p>
      </dgm:t>
    </dgm:pt>
    <dgm:pt modelId="{8453E012-C25C-47DF-8C2F-F58234D0A7FB}">
      <dgm:prSet phldrT="[Texto]"/>
      <dgm:spPr/>
      <dgm:t>
        <a:bodyPr/>
        <a:lstStyle/>
        <a:p>
          <a:r>
            <a:rPr lang="es-ES" dirty="0" smtClean="0">
              <a:solidFill>
                <a:schemeClr val="tx1"/>
              </a:solidFill>
              <a:latin typeface="Times New Roman" pitchFamily="18" charset="0"/>
              <a:cs typeface="Times New Roman" pitchFamily="18" charset="0"/>
            </a:rPr>
            <a:t>Art. 24.- Cooperativas de producción</a:t>
          </a:r>
          <a:endParaRPr lang="es-ES" dirty="0">
            <a:solidFill>
              <a:schemeClr val="tx1"/>
            </a:solidFill>
            <a:latin typeface="Times New Roman" pitchFamily="18" charset="0"/>
            <a:cs typeface="Times New Roman" pitchFamily="18" charset="0"/>
          </a:endParaRPr>
        </a:p>
      </dgm:t>
    </dgm:pt>
    <dgm:pt modelId="{A821B66B-3692-462C-8FEB-DD23352F4CB4}" type="parTrans" cxnId="{A85175B8-4F35-4E75-83DF-4935184A6998}">
      <dgm:prSet/>
      <dgm:spPr/>
      <dgm:t>
        <a:bodyPr/>
        <a:lstStyle/>
        <a:p>
          <a:endParaRPr lang="es-ES"/>
        </a:p>
      </dgm:t>
    </dgm:pt>
    <dgm:pt modelId="{1FDB3E21-59DE-4CED-A964-CF372DB4B8E1}" type="sibTrans" cxnId="{A85175B8-4F35-4E75-83DF-4935184A6998}">
      <dgm:prSet/>
      <dgm:spPr/>
      <dgm:t>
        <a:bodyPr/>
        <a:lstStyle/>
        <a:p>
          <a:endParaRPr lang="es-ES"/>
        </a:p>
      </dgm:t>
    </dgm:pt>
    <dgm:pt modelId="{E18F9F41-FC7B-46F7-920A-D32657D379F6}">
      <dgm:prSet phldrT="[Texto]"/>
      <dgm:spPr/>
      <dgm:t>
        <a:bodyPr/>
        <a:lstStyle/>
        <a:p>
          <a:r>
            <a:rPr lang="es-ES" dirty="0" smtClean="0">
              <a:solidFill>
                <a:schemeClr val="tx1"/>
              </a:solidFill>
              <a:latin typeface="Times New Roman" pitchFamily="18" charset="0"/>
              <a:cs typeface="Times New Roman" pitchFamily="18" charset="0"/>
            </a:rPr>
            <a:t> Son aquellas en las que sus socios se dedican personalmente a actividades productivas lícitas, en una sociedad de propiedad colectiva y manejada en común, tales como:</a:t>
          </a:r>
          <a:endParaRPr lang="es-ES" dirty="0">
            <a:solidFill>
              <a:schemeClr val="tx1"/>
            </a:solidFill>
            <a:latin typeface="Times New Roman" pitchFamily="18" charset="0"/>
            <a:cs typeface="Times New Roman" pitchFamily="18" charset="0"/>
          </a:endParaRPr>
        </a:p>
      </dgm:t>
    </dgm:pt>
    <dgm:pt modelId="{19EC40AA-B039-43ED-819F-9136BA46CDF4}" type="parTrans" cxnId="{5ADBF416-1EFD-45FA-B70D-088A7CA599BC}">
      <dgm:prSet/>
      <dgm:spPr/>
      <dgm:t>
        <a:bodyPr/>
        <a:lstStyle/>
        <a:p>
          <a:endParaRPr lang="es-ES"/>
        </a:p>
      </dgm:t>
    </dgm:pt>
    <dgm:pt modelId="{6776A25A-4025-43C3-90EA-2EB5FE2FC78E}" type="sibTrans" cxnId="{5ADBF416-1EFD-45FA-B70D-088A7CA599BC}">
      <dgm:prSet/>
      <dgm:spPr/>
      <dgm:t>
        <a:bodyPr/>
        <a:lstStyle/>
        <a:p>
          <a:endParaRPr lang="es-ES"/>
        </a:p>
      </dgm:t>
    </dgm:pt>
    <dgm:pt modelId="{76D98B15-AEC7-4CA0-9EDA-1B6D73BE3980}">
      <dgm:prSet phldrT="[Texto]"/>
      <dgm:spPr/>
      <dgm:t>
        <a:bodyPr/>
        <a:lstStyle/>
        <a:p>
          <a:r>
            <a:rPr lang="es-ES" dirty="0" smtClean="0">
              <a:solidFill>
                <a:schemeClr val="tx1"/>
              </a:solidFill>
              <a:latin typeface="Times New Roman" pitchFamily="18" charset="0"/>
              <a:cs typeface="Times New Roman" pitchFamily="18" charset="0"/>
            </a:rPr>
            <a:t>agropecuarias, huertos familiares, pesqueras, artesanales, industriales, textiles.</a:t>
          </a:r>
          <a:endParaRPr lang="es-ES" dirty="0">
            <a:solidFill>
              <a:schemeClr val="tx1"/>
            </a:solidFill>
            <a:latin typeface="Times New Roman" pitchFamily="18" charset="0"/>
            <a:cs typeface="Times New Roman" pitchFamily="18" charset="0"/>
          </a:endParaRPr>
        </a:p>
      </dgm:t>
    </dgm:pt>
    <dgm:pt modelId="{54BC4097-66FF-40F1-A575-07988EFD02BA}" type="parTrans" cxnId="{347EF58E-9140-407F-B3D3-E2C0734713D9}">
      <dgm:prSet/>
      <dgm:spPr/>
      <dgm:t>
        <a:bodyPr/>
        <a:lstStyle/>
        <a:p>
          <a:endParaRPr lang="es-ES"/>
        </a:p>
      </dgm:t>
    </dgm:pt>
    <dgm:pt modelId="{5B828444-B018-480B-B813-16EA0AA12491}" type="sibTrans" cxnId="{347EF58E-9140-407F-B3D3-E2C0734713D9}">
      <dgm:prSet/>
      <dgm:spPr/>
      <dgm:t>
        <a:bodyPr/>
        <a:lstStyle/>
        <a:p>
          <a:endParaRPr lang="es-ES"/>
        </a:p>
      </dgm:t>
    </dgm:pt>
    <dgm:pt modelId="{63D572A3-1546-4477-BDE5-07F26B0B0606}">
      <dgm:prSet phldrT="[Texto]"/>
      <dgm:spPr/>
      <dgm:t>
        <a:bodyPr/>
        <a:lstStyle/>
        <a:p>
          <a:r>
            <a:rPr lang="es-ES" b="1" dirty="0" smtClean="0">
              <a:solidFill>
                <a:schemeClr val="tx1"/>
              </a:solidFill>
              <a:latin typeface="Times New Roman" pitchFamily="18" charset="0"/>
              <a:cs typeface="Times New Roman" pitchFamily="18" charset="0"/>
            </a:rPr>
            <a:t>PLAN NACIONAL DEL BUEN VIVIR</a:t>
          </a:r>
          <a:endParaRPr lang="es-ES" dirty="0">
            <a:solidFill>
              <a:schemeClr val="tx1"/>
            </a:solidFill>
            <a:latin typeface="Times New Roman" pitchFamily="18" charset="0"/>
            <a:cs typeface="Times New Roman" pitchFamily="18" charset="0"/>
          </a:endParaRPr>
        </a:p>
      </dgm:t>
    </dgm:pt>
    <dgm:pt modelId="{B25A230F-EE0B-4A22-98FB-4C456C165F26}" type="parTrans" cxnId="{9AA58434-5361-43E8-B718-C028714FB632}">
      <dgm:prSet/>
      <dgm:spPr/>
      <dgm:t>
        <a:bodyPr/>
        <a:lstStyle/>
        <a:p>
          <a:endParaRPr lang="es-ES"/>
        </a:p>
      </dgm:t>
    </dgm:pt>
    <dgm:pt modelId="{DD81AA76-4A9C-4B79-9C74-A04DCE2FB452}" type="sibTrans" cxnId="{9AA58434-5361-43E8-B718-C028714FB632}">
      <dgm:prSet/>
      <dgm:spPr/>
      <dgm:t>
        <a:bodyPr/>
        <a:lstStyle/>
        <a:p>
          <a:endParaRPr lang="es-ES"/>
        </a:p>
      </dgm:t>
    </dgm:pt>
    <dgm:pt modelId="{0F79AB52-139C-47B2-957D-8F596013D8F4}">
      <dgm:prSet phldrT="[Texto]"/>
      <dgm:spPr/>
      <dgm:t>
        <a:bodyPr/>
        <a:lstStyle/>
        <a:p>
          <a:r>
            <a:rPr lang="es-ES" dirty="0" smtClean="0">
              <a:solidFill>
                <a:schemeClr val="tx1"/>
              </a:solidFill>
              <a:latin typeface="Times New Roman" pitchFamily="18" charset="0"/>
              <a:cs typeface="Times New Roman" pitchFamily="18" charset="0"/>
            </a:rPr>
            <a:t>Fomentar la innovación y la sustentabilidad en el sector agropecuario, para garantizar la seguridad y soberanía alimentaria, así como la prevención del ingreso de especies invasoras, mediante el acceso a sistemas productivos sustentables, la bioseguridad, el uso de tecnologías apropiadas y la cohesión del tejido social, que dinamicen la economía social y solidaria.</a:t>
          </a:r>
          <a:endParaRPr lang="es-ES" dirty="0">
            <a:solidFill>
              <a:schemeClr val="tx1"/>
            </a:solidFill>
            <a:latin typeface="Times New Roman" pitchFamily="18" charset="0"/>
            <a:cs typeface="Times New Roman" pitchFamily="18" charset="0"/>
          </a:endParaRPr>
        </a:p>
      </dgm:t>
    </dgm:pt>
    <dgm:pt modelId="{C57DD72A-95FD-458F-BBE2-86B1924CE4D4}" type="parTrans" cxnId="{B514C721-BDCE-4417-85A8-185914427E09}">
      <dgm:prSet/>
      <dgm:spPr/>
      <dgm:t>
        <a:bodyPr/>
        <a:lstStyle/>
        <a:p>
          <a:endParaRPr lang="es-ES"/>
        </a:p>
      </dgm:t>
    </dgm:pt>
    <dgm:pt modelId="{1B81D22E-2F39-49BF-A503-EB927ACB2FD7}" type="sibTrans" cxnId="{B514C721-BDCE-4417-85A8-185914427E09}">
      <dgm:prSet/>
      <dgm:spPr/>
      <dgm:t>
        <a:bodyPr/>
        <a:lstStyle/>
        <a:p>
          <a:endParaRPr lang="es-ES"/>
        </a:p>
      </dgm:t>
    </dgm:pt>
    <dgm:pt modelId="{8CFF07C5-BE67-4DEE-A5E1-5173B98EF392}" type="pres">
      <dgm:prSet presAssocID="{0BC55894-9886-42DE-A7D4-BE1C40D0F8F8}" presName="Name0" presStyleCnt="0">
        <dgm:presLayoutVars>
          <dgm:dir/>
          <dgm:animLvl val="lvl"/>
          <dgm:resizeHandles val="exact"/>
        </dgm:presLayoutVars>
      </dgm:prSet>
      <dgm:spPr/>
      <dgm:t>
        <a:bodyPr/>
        <a:lstStyle/>
        <a:p>
          <a:endParaRPr lang="es-ES"/>
        </a:p>
      </dgm:t>
    </dgm:pt>
    <dgm:pt modelId="{FA958D3B-3D36-43CD-A376-2042DCB8E78F}" type="pres">
      <dgm:prSet presAssocID="{1C5189C6-A563-4D3C-81DF-1E7F18401789}" presName="compositeNode" presStyleCnt="0">
        <dgm:presLayoutVars>
          <dgm:bulletEnabled val="1"/>
        </dgm:presLayoutVars>
      </dgm:prSet>
      <dgm:spPr/>
    </dgm:pt>
    <dgm:pt modelId="{B1D65BC5-C936-42AC-BE3E-C0BE11558E60}" type="pres">
      <dgm:prSet presAssocID="{1C5189C6-A563-4D3C-81DF-1E7F18401789}" presName="bgRect" presStyleLbl="node1" presStyleIdx="0" presStyleCnt="3" custScaleX="103494" custScaleY="116448"/>
      <dgm:spPr/>
      <dgm:t>
        <a:bodyPr/>
        <a:lstStyle/>
        <a:p>
          <a:endParaRPr lang="es-ES"/>
        </a:p>
      </dgm:t>
    </dgm:pt>
    <dgm:pt modelId="{F57C8203-B4D2-4705-A162-379E9B7654B9}" type="pres">
      <dgm:prSet presAssocID="{1C5189C6-A563-4D3C-81DF-1E7F18401789}" presName="parentNode" presStyleLbl="node1" presStyleIdx="0" presStyleCnt="3">
        <dgm:presLayoutVars>
          <dgm:chMax val="0"/>
          <dgm:bulletEnabled val="1"/>
        </dgm:presLayoutVars>
      </dgm:prSet>
      <dgm:spPr/>
      <dgm:t>
        <a:bodyPr/>
        <a:lstStyle/>
        <a:p>
          <a:endParaRPr lang="es-ES"/>
        </a:p>
      </dgm:t>
    </dgm:pt>
    <dgm:pt modelId="{6914981E-A2FF-4441-87F7-AD213F0ED57C}" type="pres">
      <dgm:prSet presAssocID="{1C5189C6-A563-4D3C-81DF-1E7F18401789}" presName="childNode" presStyleLbl="node1" presStyleIdx="0" presStyleCnt="3">
        <dgm:presLayoutVars>
          <dgm:bulletEnabled val="1"/>
        </dgm:presLayoutVars>
      </dgm:prSet>
      <dgm:spPr/>
      <dgm:t>
        <a:bodyPr/>
        <a:lstStyle/>
        <a:p>
          <a:endParaRPr lang="es-ES"/>
        </a:p>
      </dgm:t>
    </dgm:pt>
    <dgm:pt modelId="{04DC5ED9-AFED-4640-99B5-D31FF25E1F4A}" type="pres">
      <dgm:prSet presAssocID="{DF0E61C2-5C40-425C-B9BF-9F858997409A}" presName="hSp" presStyleCnt="0"/>
      <dgm:spPr/>
    </dgm:pt>
    <dgm:pt modelId="{2D7F7703-061B-4C77-85A3-922B84B282CC}" type="pres">
      <dgm:prSet presAssocID="{DF0E61C2-5C40-425C-B9BF-9F858997409A}" presName="vProcSp" presStyleCnt="0"/>
      <dgm:spPr/>
    </dgm:pt>
    <dgm:pt modelId="{087A0025-4EB4-4279-9D9A-CBDE0C1470FB}" type="pres">
      <dgm:prSet presAssocID="{DF0E61C2-5C40-425C-B9BF-9F858997409A}" presName="vSp1" presStyleCnt="0"/>
      <dgm:spPr/>
    </dgm:pt>
    <dgm:pt modelId="{B9567B25-2F02-42DC-A2FB-C064E61029BB}" type="pres">
      <dgm:prSet presAssocID="{DF0E61C2-5C40-425C-B9BF-9F858997409A}" presName="simulatedConn" presStyleLbl="solidFgAcc1" presStyleIdx="0" presStyleCnt="2"/>
      <dgm:spPr/>
    </dgm:pt>
    <dgm:pt modelId="{DA370DE6-7811-4C27-A3D5-F7C0D46C7E8A}" type="pres">
      <dgm:prSet presAssocID="{DF0E61C2-5C40-425C-B9BF-9F858997409A}" presName="vSp2" presStyleCnt="0"/>
      <dgm:spPr/>
    </dgm:pt>
    <dgm:pt modelId="{B701C760-3492-4412-9837-53257EA8701F}" type="pres">
      <dgm:prSet presAssocID="{DF0E61C2-5C40-425C-B9BF-9F858997409A}" presName="sibTrans" presStyleCnt="0"/>
      <dgm:spPr/>
    </dgm:pt>
    <dgm:pt modelId="{1D478FCE-EA1F-484D-9253-E7F03E123108}" type="pres">
      <dgm:prSet presAssocID="{66702F09-FDF3-4C9D-B7B1-6E3CF741D82F}" presName="compositeNode" presStyleCnt="0">
        <dgm:presLayoutVars>
          <dgm:bulletEnabled val="1"/>
        </dgm:presLayoutVars>
      </dgm:prSet>
      <dgm:spPr/>
    </dgm:pt>
    <dgm:pt modelId="{D7C38ADA-E61A-4EE6-B185-22D9D77795C6}" type="pres">
      <dgm:prSet presAssocID="{66702F09-FDF3-4C9D-B7B1-6E3CF741D82F}" presName="bgRect" presStyleLbl="node1" presStyleIdx="1" presStyleCnt="3" custScaleX="100657" custScaleY="115270"/>
      <dgm:spPr/>
      <dgm:t>
        <a:bodyPr/>
        <a:lstStyle/>
        <a:p>
          <a:endParaRPr lang="es-ES"/>
        </a:p>
      </dgm:t>
    </dgm:pt>
    <dgm:pt modelId="{6F7D7759-C9A7-4884-8A15-298D3621BF00}" type="pres">
      <dgm:prSet presAssocID="{66702F09-FDF3-4C9D-B7B1-6E3CF741D82F}" presName="parentNode" presStyleLbl="node1" presStyleIdx="1" presStyleCnt="3">
        <dgm:presLayoutVars>
          <dgm:chMax val="0"/>
          <dgm:bulletEnabled val="1"/>
        </dgm:presLayoutVars>
      </dgm:prSet>
      <dgm:spPr/>
      <dgm:t>
        <a:bodyPr/>
        <a:lstStyle/>
        <a:p>
          <a:endParaRPr lang="es-ES"/>
        </a:p>
      </dgm:t>
    </dgm:pt>
    <dgm:pt modelId="{8DC88824-5B39-49E0-8E65-D58A7FA643CE}" type="pres">
      <dgm:prSet presAssocID="{66702F09-FDF3-4C9D-B7B1-6E3CF741D82F}" presName="childNode" presStyleLbl="node1" presStyleIdx="1" presStyleCnt="3">
        <dgm:presLayoutVars>
          <dgm:bulletEnabled val="1"/>
        </dgm:presLayoutVars>
      </dgm:prSet>
      <dgm:spPr/>
      <dgm:t>
        <a:bodyPr/>
        <a:lstStyle/>
        <a:p>
          <a:endParaRPr lang="es-ES"/>
        </a:p>
      </dgm:t>
    </dgm:pt>
    <dgm:pt modelId="{A0D47AF4-D70B-40A0-B4C4-017E03E2B5CF}" type="pres">
      <dgm:prSet presAssocID="{E9D95305-9CE5-4485-82EA-A805F95C69C3}" presName="hSp" presStyleCnt="0"/>
      <dgm:spPr/>
    </dgm:pt>
    <dgm:pt modelId="{23E9D4F6-87AB-4E75-BAB2-4AB909035FB9}" type="pres">
      <dgm:prSet presAssocID="{E9D95305-9CE5-4485-82EA-A805F95C69C3}" presName="vProcSp" presStyleCnt="0"/>
      <dgm:spPr/>
    </dgm:pt>
    <dgm:pt modelId="{FF378745-682C-48B3-927E-66FCA31FD57A}" type="pres">
      <dgm:prSet presAssocID="{E9D95305-9CE5-4485-82EA-A805F95C69C3}" presName="vSp1" presStyleCnt="0"/>
      <dgm:spPr/>
    </dgm:pt>
    <dgm:pt modelId="{CBE6CB9A-CCCD-4BDD-A01E-53D6C90B8035}" type="pres">
      <dgm:prSet presAssocID="{E9D95305-9CE5-4485-82EA-A805F95C69C3}" presName="simulatedConn" presStyleLbl="solidFgAcc1" presStyleIdx="1" presStyleCnt="2"/>
      <dgm:spPr/>
    </dgm:pt>
    <dgm:pt modelId="{06F93F27-D6E7-4AB7-94A7-D3313383FCDD}" type="pres">
      <dgm:prSet presAssocID="{E9D95305-9CE5-4485-82EA-A805F95C69C3}" presName="vSp2" presStyleCnt="0"/>
      <dgm:spPr/>
    </dgm:pt>
    <dgm:pt modelId="{90D151E9-6C74-401F-B73A-00CFA9474750}" type="pres">
      <dgm:prSet presAssocID="{E9D95305-9CE5-4485-82EA-A805F95C69C3}" presName="sibTrans" presStyleCnt="0"/>
      <dgm:spPr/>
    </dgm:pt>
    <dgm:pt modelId="{41B22BA9-F48F-4B92-B4E8-04219C965646}" type="pres">
      <dgm:prSet presAssocID="{63D572A3-1546-4477-BDE5-07F26B0B0606}" presName="compositeNode" presStyleCnt="0">
        <dgm:presLayoutVars>
          <dgm:bulletEnabled val="1"/>
        </dgm:presLayoutVars>
      </dgm:prSet>
      <dgm:spPr/>
    </dgm:pt>
    <dgm:pt modelId="{A898C6F2-59B1-4286-8949-C421BDE7C435}" type="pres">
      <dgm:prSet presAssocID="{63D572A3-1546-4477-BDE5-07F26B0B0606}" presName="bgRect" presStyleLbl="node1" presStyleIdx="2" presStyleCnt="3" custScaleX="103494" custScaleY="116448"/>
      <dgm:spPr/>
      <dgm:t>
        <a:bodyPr/>
        <a:lstStyle/>
        <a:p>
          <a:endParaRPr lang="es-ES"/>
        </a:p>
      </dgm:t>
    </dgm:pt>
    <dgm:pt modelId="{03E683C5-F7BC-4EA9-BA8D-F4B4F912117E}" type="pres">
      <dgm:prSet presAssocID="{63D572A3-1546-4477-BDE5-07F26B0B0606}" presName="parentNode" presStyleLbl="node1" presStyleIdx="2" presStyleCnt="3">
        <dgm:presLayoutVars>
          <dgm:chMax val="0"/>
          <dgm:bulletEnabled val="1"/>
        </dgm:presLayoutVars>
      </dgm:prSet>
      <dgm:spPr/>
      <dgm:t>
        <a:bodyPr/>
        <a:lstStyle/>
        <a:p>
          <a:endParaRPr lang="es-ES"/>
        </a:p>
      </dgm:t>
    </dgm:pt>
    <dgm:pt modelId="{305E4C5C-0397-4101-9338-C860D021439A}" type="pres">
      <dgm:prSet presAssocID="{63D572A3-1546-4477-BDE5-07F26B0B0606}" presName="childNode" presStyleLbl="node1" presStyleIdx="2" presStyleCnt="3">
        <dgm:presLayoutVars>
          <dgm:bulletEnabled val="1"/>
        </dgm:presLayoutVars>
      </dgm:prSet>
      <dgm:spPr/>
      <dgm:t>
        <a:bodyPr/>
        <a:lstStyle/>
        <a:p>
          <a:endParaRPr lang="es-ES"/>
        </a:p>
      </dgm:t>
    </dgm:pt>
  </dgm:ptLst>
  <dgm:cxnLst>
    <dgm:cxn modelId="{3E31A98A-0C92-45AE-9C0A-6B9A1BE0CC3C}" srcId="{0BC55894-9886-42DE-A7D4-BE1C40D0F8F8}" destId="{1C5189C6-A563-4D3C-81DF-1E7F18401789}" srcOrd="0" destOrd="0" parTransId="{D1F4AB19-0A77-4EDE-A106-44B068D404EA}" sibTransId="{DF0E61C2-5C40-425C-B9BF-9F858997409A}"/>
    <dgm:cxn modelId="{E830E3D7-3281-42C2-8992-76DC08C04CA2}" type="presOf" srcId="{0BC55894-9886-42DE-A7D4-BE1C40D0F8F8}" destId="{8CFF07C5-BE67-4DEE-A5E1-5173B98EF392}" srcOrd="0" destOrd="0" presId="urn:microsoft.com/office/officeart/2005/8/layout/hProcess7"/>
    <dgm:cxn modelId="{A85175B8-4F35-4E75-83DF-4935184A6998}" srcId="{66702F09-FDF3-4C9D-B7B1-6E3CF741D82F}" destId="{8453E012-C25C-47DF-8C2F-F58234D0A7FB}" srcOrd="0" destOrd="0" parTransId="{A821B66B-3692-462C-8FEB-DD23352F4CB4}" sibTransId="{1FDB3E21-59DE-4CED-A964-CF372DB4B8E1}"/>
    <dgm:cxn modelId="{8A15C8A9-96D1-44E8-BCA9-3D5DB09453BE}" type="presOf" srcId="{E18F9F41-FC7B-46F7-920A-D32657D379F6}" destId="{8DC88824-5B39-49E0-8E65-D58A7FA643CE}" srcOrd="0" destOrd="1" presId="urn:microsoft.com/office/officeart/2005/8/layout/hProcess7"/>
    <dgm:cxn modelId="{347EF58E-9140-407F-B3D3-E2C0734713D9}" srcId="{66702F09-FDF3-4C9D-B7B1-6E3CF741D82F}" destId="{76D98B15-AEC7-4CA0-9EDA-1B6D73BE3980}" srcOrd="2" destOrd="0" parTransId="{54BC4097-66FF-40F1-A575-07988EFD02BA}" sibTransId="{5B828444-B018-480B-B813-16EA0AA12491}"/>
    <dgm:cxn modelId="{5D7F26CB-4ED8-484B-8628-85C36D816B4B}" type="presOf" srcId="{66702F09-FDF3-4C9D-B7B1-6E3CF741D82F}" destId="{D7C38ADA-E61A-4EE6-B185-22D9D77795C6}" srcOrd="0" destOrd="0" presId="urn:microsoft.com/office/officeart/2005/8/layout/hProcess7"/>
    <dgm:cxn modelId="{1B164B88-2839-4F0A-8C94-26F442BA9AE5}" type="presOf" srcId="{66702F09-FDF3-4C9D-B7B1-6E3CF741D82F}" destId="{6F7D7759-C9A7-4884-8A15-298D3621BF00}" srcOrd="1" destOrd="0" presId="urn:microsoft.com/office/officeart/2005/8/layout/hProcess7"/>
    <dgm:cxn modelId="{F7C0C5E2-E6A1-4278-B9A4-8A9A287A9B1B}" type="presOf" srcId="{0F79AB52-139C-47B2-957D-8F596013D8F4}" destId="{305E4C5C-0397-4101-9338-C860D021439A}" srcOrd="0" destOrd="0" presId="urn:microsoft.com/office/officeart/2005/8/layout/hProcess7"/>
    <dgm:cxn modelId="{9AA58434-5361-43E8-B718-C028714FB632}" srcId="{0BC55894-9886-42DE-A7D4-BE1C40D0F8F8}" destId="{63D572A3-1546-4477-BDE5-07F26B0B0606}" srcOrd="2" destOrd="0" parTransId="{B25A230F-EE0B-4A22-98FB-4C456C165F26}" sibTransId="{DD81AA76-4A9C-4B79-9C74-A04DCE2FB452}"/>
    <dgm:cxn modelId="{0C197EA5-5261-44AE-A7DD-6D043C1C8D87}" srcId="{0BC55894-9886-42DE-A7D4-BE1C40D0F8F8}" destId="{66702F09-FDF3-4C9D-B7B1-6E3CF741D82F}" srcOrd="1" destOrd="0" parTransId="{192B1B4F-9FCD-4B4A-AF66-A13FDC11D7CB}" sibTransId="{E9D95305-9CE5-4485-82EA-A805F95C69C3}"/>
    <dgm:cxn modelId="{FDCECA42-B229-46DA-B2B1-0669A9494327}" type="presOf" srcId="{76D98B15-AEC7-4CA0-9EDA-1B6D73BE3980}" destId="{8DC88824-5B39-49E0-8E65-D58A7FA643CE}" srcOrd="0" destOrd="2" presId="urn:microsoft.com/office/officeart/2005/8/layout/hProcess7"/>
    <dgm:cxn modelId="{23D649C8-3808-4BCC-B041-1D5014D5A84A}" type="presOf" srcId="{63D572A3-1546-4477-BDE5-07F26B0B0606}" destId="{A898C6F2-59B1-4286-8949-C421BDE7C435}" srcOrd="0" destOrd="0" presId="urn:microsoft.com/office/officeart/2005/8/layout/hProcess7"/>
    <dgm:cxn modelId="{1765AB93-C22F-46BB-B312-E306BB78E1DF}" srcId="{1C5189C6-A563-4D3C-81DF-1E7F18401789}" destId="{5B63B75C-DC7D-424D-8CDE-4BFA5C16EAD5}" srcOrd="1" destOrd="0" parTransId="{F883438C-329C-4EB7-98F5-DE3A9C62956F}" sibTransId="{3DBE430B-C4CD-4C2E-A813-BA8E6F3849C4}"/>
    <dgm:cxn modelId="{B514C721-BDCE-4417-85A8-185914427E09}" srcId="{63D572A3-1546-4477-BDE5-07F26B0B0606}" destId="{0F79AB52-139C-47B2-957D-8F596013D8F4}" srcOrd="0" destOrd="0" parTransId="{C57DD72A-95FD-458F-BBE2-86B1924CE4D4}" sibTransId="{1B81D22E-2F39-49BF-A503-EB927ACB2FD7}"/>
    <dgm:cxn modelId="{70C7F51F-0A56-4FD9-84B9-1B6E785D56FD}" type="presOf" srcId="{1C5189C6-A563-4D3C-81DF-1E7F18401789}" destId="{F57C8203-B4D2-4705-A162-379E9B7654B9}" srcOrd="1" destOrd="0" presId="urn:microsoft.com/office/officeart/2005/8/layout/hProcess7"/>
    <dgm:cxn modelId="{F793DBDF-5674-4192-913A-1E83837A2778}" type="presOf" srcId="{8453E012-C25C-47DF-8C2F-F58234D0A7FB}" destId="{8DC88824-5B39-49E0-8E65-D58A7FA643CE}" srcOrd="0" destOrd="0" presId="urn:microsoft.com/office/officeart/2005/8/layout/hProcess7"/>
    <dgm:cxn modelId="{D0098924-063F-42B9-9EBF-62678B16072B}" type="presOf" srcId="{63D572A3-1546-4477-BDE5-07F26B0B0606}" destId="{03E683C5-F7BC-4EA9-BA8D-F4B4F912117E}" srcOrd="1" destOrd="0" presId="urn:microsoft.com/office/officeart/2005/8/layout/hProcess7"/>
    <dgm:cxn modelId="{5ADBF416-1EFD-45FA-B70D-088A7CA599BC}" srcId="{66702F09-FDF3-4C9D-B7B1-6E3CF741D82F}" destId="{E18F9F41-FC7B-46F7-920A-D32657D379F6}" srcOrd="1" destOrd="0" parTransId="{19EC40AA-B039-43ED-819F-9136BA46CDF4}" sibTransId="{6776A25A-4025-43C3-90EA-2EB5FE2FC78E}"/>
    <dgm:cxn modelId="{3D9E8D8E-ED3A-452A-BC48-1D2EB49E8D7F}" type="presOf" srcId="{02F65060-146C-43BD-B34A-42F4B5517D3F}" destId="{6914981E-A2FF-4441-87F7-AD213F0ED57C}" srcOrd="0" destOrd="0" presId="urn:microsoft.com/office/officeart/2005/8/layout/hProcess7"/>
    <dgm:cxn modelId="{DC806103-D1A0-408F-AD34-D3588FF23DE4}" srcId="{1C5189C6-A563-4D3C-81DF-1E7F18401789}" destId="{02F65060-146C-43BD-B34A-42F4B5517D3F}" srcOrd="0" destOrd="0" parTransId="{0EA7193A-9321-43CA-8EF7-AADD74C20BFB}" sibTransId="{3B69F58E-7B0B-43D1-8F8B-89E1484B9DA0}"/>
    <dgm:cxn modelId="{C484D4CC-073A-46E0-893A-BEF4C587F48A}" type="presOf" srcId="{5B63B75C-DC7D-424D-8CDE-4BFA5C16EAD5}" destId="{6914981E-A2FF-4441-87F7-AD213F0ED57C}" srcOrd="0" destOrd="1" presId="urn:microsoft.com/office/officeart/2005/8/layout/hProcess7"/>
    <dgm:cxn modelId="{1F183AFA-50A2-414F-B92F-14B9DEBCF250}" type="presOf" srcId="{1C5189C6-A563-4D3C-81DF-1E7F18401789}" destId="{B1D65BC5-C936-42AC-BE3E-C0BE11558E60}" srcOrd="0" destOrd="0" presId="urn:microsoft.com/office/officeart/2005/8/layout/hProcess7"/>
    <dgm:cxn modelId="{18E4510A-4D3B-4D44-94E1-47AE861F51E6}" type="presParOf" srcId="{8CFF07C5-BE67-4DEE-A5E1-5173B98EF392}" destId="{FA958D3B-3D36-43CD-A376-2042DCB8E78F}" srcOrd="0" destOrd="0" presId="urn:microsoft.com/office/officeart/2005/8/layout/hProcess7"/>
    <dgm:cxn modelId="{73A4ADFC-4935-48A9-9BA4-92A778774379}" type="presParOf" srcId="{FA958D3B-3D36-43CD-A376-2042DCB8E78F}" destId="{B1D65BC5-C936-42AC-BE3E-C0BE11558E60}" srcOrd="0" destOrd="0" presId="urn:microsoft.com/office/officeart/2005/8/layout/hProcess7"/>
    <dgm:cxn modelId="{D070EF1E-298F-498D-9604-6783CF2D3170}" type="presParOf" srcId="{FA958D3B-3D36-43CD-A376-2042DCB8E78F}" destId="{F57C8203-B4D2-4705-A162-379E9B7654B9}" srcOrd="1" destOrd="0" presId="urn:microsoft.com/office/officeart/2005/8/layout/hProcess7"/>
    <dgm:cxn modelId="{99AC3F4F-BEB8-499B-BE48-D85243A3298A}" type="presParOf" srcId="{FA958D3B-3D36-43CD-A376-2042DCB8E78F}" destId="{6914981E-A2FF-4441-87F7-AD213F0ED57C}" srcOrd="2" destOrd="0" presId="urn:microsoft.com/office/officeart/2005/8/layout/hProcess7"/>
    <dgm:cxn modelId="{C82BB9B9-C32B-44D4-930D-384B241EFC34}" type="presParOf" srcId="{8CFF07C5-BE67-4DEE-A5E1-5173B98EF392}" destId="{04DC5ED9-AFED-4640-99B5-D31FF25E1F4A}" srcOrd="1" destOrd="0" presId="urn:microsoft.com/office/officeart/2005/8/layout/hProcess7"/>
    <dgm:cxn modelId="{0FCFBC71-4572-4955-8061-4C327D71F246}" type="presParOf" srcId="{8CFF07C5-BE67-4DEE-A5E1-5173B98EF392}" destId="{2D7F7703-061B-4C77-85A3-922B84B282CC}" srcOrd="2" destOrd="0" presId="urn:microsoft.com/office/officeart/2005/8/layout/hProcess7"/>
    <dgm:cxn modelId="{5FEEE761-9BEE-4C86-AB3D-FBBD4FABFFA8}" type="presParOf" srcId="{2D7F7703-061B-4C77-85A3-922B84B282CC}" destId="{087A0025-4EB4-4279-9D9A-CBDE0C1470FB}" srcOrd="0" destOrd="0" presId="urn:microsoft.com/office/officeart/2005/8/layout/hProcess7"/>
    <dgm:cxn modelId="{BCB77724-02A9-425A-9F65-674F0D8E0686}" type="presParOf" srcId="{2D7F7703-061B-4C77-85A3-922B84B282CC}" destId="{B9567B25-2F02-42DC-A2FB-C064E61029BB}" srcOrd="1" destOrd="0" presId="urn:microsoft.com/office/officeart/2005/8/layout/hProcess7"/>
    <dgm:cxn modelId="{FD609C70-305B-45AD-94CE-C15E0F8B83E6}" type="presParOf" srcId="{2D7F7703-061B-4C77-85A3-922B84B282CC}" destId="{DA370DE6-7811-4C27-A3D5-F7C0D46C7E8A}" srcOrd="2" destOrd="0" presId="urn:microsoft.com/office/officeart/2005/8/layout/hProcess7"/>
    <dgm:cxn modelId="{C05DED7C-26C1-4365-8402-40D6F057A9D5}" type="presParOf" srcId="{8CFF07C5-BE67-4DEE-A5E1-5173B98EF392}" destId="{B701C760-3492-4412-9837-53257EA8701F}" srcOrd="3" destOrd="0" presId="urn:microsoft.com/office/officeart/2005/8/layout/hProcess7"/>
    <dgm:cxn modelId="{984EF20A-8A39-4C5C-A463-C61563328244}" type="presParOf" srcId="{8CFF07C5-BE67-4DEE-A5E1-5173B98EF392}" destId="{1D478FCE-EA1F-484D-9253-E7F03E123108}" srcOrd="4" destOrd="0" presId="urn:microsoft.com/office/officeart/2005/8/layout/hProcess7"/>
    <dgm:cxn modelId="{AF13948B-B041-4100-BC77-BE3A3B57F926}" type="presParOf" srcId="{1D478FCE-EA1F-484D-9253-E7F03E123108}" destId="{D7C38ADA-E61A-4EE6-B185-22D9D77795C6}" srcOrd="0" destOrd="0" presId="urn:microsoft.com/office/officeart/2005/8/layout/hProcess7"/>
    <dgm:cxn modelId="{1F72C6B4-DA6B-4EF1-841D-786A33A1984C}" type="presParOf" srcId="{1D478FCE-EA1F-484D-9253-E7F03E123108}" destId="{6F7D7759-C9A7-4884-8A15-298D3621BF00}" srcOrd="1" destOrd="0" presId="urn:microsoft.com/office/officeart/2005/8/layout/hProcess7"/>
    <dgm:cxn modelId="{F3EA5AA1-FF48-4146-9A2F-5C33981A14C0}" type="presParOf" srcId="{1D478FCE-EA1F-484D-9253-E7F03E123108}" destId="{8DC88824-5B39-49E0-8E65-D58A7FA643CE}" srcOrd="2" destOrd="0" presId="urn:microsoft.com/office/officeart/2005/8/layout/hProcess7"/>
    <dgm:cxn modelId="{352FAB15-4ADE-44CE-B94B-2557897F21D6}" type="presParOf" srcId="{8CFF07C5-BE67-4DEE-A5E1-5173B98EF392}" destId="{A0D47AF4-D70B-40A0-B4C4-017E03E2B5CF}" srcOrd="5" destOrd="0" presId="urn:microsoft.com/office/officeart/2005/8/layout/hProcess7"/>
    <dgm:cxn modelId="{420DD682-FB25-4A0E-B7DE-EC11F2A10E35}" type="presParOf" srcId="{8CFF07C5-BE67-4DEE-A5E1-5173B98EF392}" destId="{23E9D4F6-87AB-4E75-BAB2-4AB909035FB9}" srcOrd="6" destOrd="0" presId="urn:microsoft.com/office/officeart/2005/8/layout/hProcess7"/>
    <dgm:cxn modelId="{EF11CA4C-53C7-4019-A1F8-90C48AEB8246}" type="presParOf" srcId="{23E9D4F6-87AB-4E75-BAB2-4AB909035FB9}" destId="{FF378745-682C-48B3-927E-66FCA31FD57A}" srcOrd="0" destOrd="0" presId="urn:microsoft.com/office/officeart/2005/8/layout/hProcess7"/>
    <dgm:cxn modelId="{EDA01930-7836-48B8-8FB1-BE264C7FF6D8}" type="presParOf" srcId="{23E9D4F6-87AB-4E75-BAB2-4AB909035FB9}" destId="{CBE6CB9A-CCCD-4BDD-A01E-53D6C90B8035}" srcOrd="1" destOrd="0" presId="urn:microsoft.com/office/officeart/2005/8/layout/hProcess7"/>
    <dgm:cxn modelId="{D6C58774-CEEE-48D0-B900-1F9A40CAC331}" type="presParOf" srcId="{23E9D4F6-87AB-4E75-BAB2-4AB909035FB9}" destId="{06F93F27-D6E7-4AB7-94A7-D3313383FCDD}" srcOrd="2" destOrd="0" presId="urn:microsoft.com/office/officeart/2005/8/layout/hProcess7"/>
    <dgm:cxn modelId="{60766CFF-8328-4B76-B710-742F400E35CC}" type="presParOf" srcId="{8CFF07C5-BE67-4DEE-A5E1-5173B98EF392}" destId="{90D151E9-6C74-401F-B73A-00CFA9474750}" srcOrd="7" destOrd="0" presId="urn:microsoft.com/office/officeart/2005/8/layout/hProcess7"/>
    <dgm:cxn modelId="{D8E92AA2-6FE8-4B79-BFA3-AA548FDF306B}" type="presParOf" srcId="{8CFF07C5-BE67-4DEE-A5E1-5173B98EF392}" destId="{41B22BA9-F48F-4B92-B4E8-04219C965646}" srcOrd="8" destOrd="0" presId="urn:microsoft.com/office/officeart/2005/8/layout/hProcess7"/>
    <dgm:cxn modelId="{714D3C12-D0AF-4FA3-9595-6209C626CBF4}" type="presParOf" srcId="{41B22BA9-F48F-4B92-B4E8-04219C965646}" destId="{A898C6F2-59B1-4286-8949-C421BDE7C435}" srcOrd="0" destOrd="0" presId="urn:microsoft.com/office/officeart/2005/8/layout/hProcess7"/>
    <dgm:cxn modelId="{63106A7C-4346-4043-AD04-38F816FF26BD}" type="presParOf" srcId="{41B22BA9-F48F-4B92-B4E8-04219C965646}" destId="{03E683C5-F7BC-4EA9-BA8D-F4B4F912117E}" srcOrd="1" destOrd="0" presId="urn:microsoft.com/office/officeart/2005/8/layout/hProcess7"/>
    <dgm:cxn modelId="{D5E89C34-921F-47AC-A993-64D04CB0679A}" type="presParOf" srcId="{41B22BA9-F48F-4B92-B4E8-04219C965646}" destId="{305E4C5C-0397-4101-9338-C860D021439A}"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D59496-72B5-47DF-A94E-9AC3024A5C25}" type="doc">
      <dgm:prSet loTypeId="urn:microsoft.com/office/officeart/2008/layout/IncreasingCircleProcess" loCatId="list" qsTypeId="urn:microsoft.com/office/officeart/2005/8/quickstyle/simple5" qsCatId="simple" csTypeId="urn:microsoft.com/office/officeart/2005/8/colors/accent1_2" csCatId="accent1" phldr="1"/>
      <dgm:spPr/>
      <dgm:t>
        <a:bodyPr/>
        <a:lstStyle/>
        <a:p>
          <a:endParaRPr lang="es-ES"/>
        </a:p>
      </dgm:t>
    </dgm:pt>
    <dgm:pt modelId="{01A2C374-362D-4BCA-AA12-90EEC46C0B9F}">
      <dgm:prSet phldrT="[Texto]" custT="1"/>
      <dgm:spPr/>
      <dgm:t>
        <a:bodyPr/>
        <a:lstStyle/>
        <a:p>
          <a:r>
            <a:rPr lang="es-EC" sz="1400" dirty="0" smtClean="0"/>
            <a:t>AME</a:t>
          </a:r>
          <a:endParaRPr lang="es-ES" sz="1400" dirty="0"/>
        </a:p>
      </dgm:t>
    </dgm:pt>
    <dgm:pt modelId="{C5987BE5-1732-4A43-8211-9C351253F856}" type="parTrans" cxnId="{8C24D12F-A06D-4DCF-9C50-66B37ED3FDB4}">
      <dgm:prSet/>
      <dgm:spPr/>
      <dgm:t>
        <a:bodyPr/>
        <a:lstStyle/>
        <a:p>
          <a:endParaRPr lang="es-ES" sz="4000"/>
        </a:p>
      </dgm:t>
    </dgm:pt>
    <dgm:pt modelId="{6C5CEA5E-4ED2-4296-88D6-4A53C757DE83}" type="sibTrans" cxnId="{8C24D12F-A06D-4DCF-9C50-66B37ED3FDB4}">
      <dgm:prSet/>
      <dgm:spPr/>
      <dgm:t>
        <a:bodyPr/>
        <a:lstStyle/>
        <a:p>
          <a:endParaRPr lang="es-ES" sz="4000"/>
        </a:p>
      </dgm:t>
    </dgm:pt>
    <dgm:pt modelId="{15B5B874-16F8-4488-9601-1DE4440ED523}">
      <dgm:prSet phldrT="[Texto]" custT="1"/>
      <dgm:spPr/>
      <dgm:t>
        <a:bodyPr/>
        <a:lstStyle/>
        <a:p>
          <a:r>
            <a:rPr lang="es-EC" sz="1400" dirty="0" smtClean="0"/>
            <a:t>72553 habitantes </a:t>
          </a:r>
          <a:endParaRPr lang="es-ES" sz="1400" dirty="0"/>
        </a:p>
      </dgm:t>
    </dgm:pt>
    <dgm:pt modelId="{49E2D256-A997-4F70-874A-96BB194E1BC3}" type="parTrans" cxnId="{6BBA8C6E-5E85-44DE-95D8-835B4A016798}">
      <dgm:prSet/>
      <dgm:spPr/>
      <dgm:t>
        <a:bodyPr/>
        <a:lstStyle/>
        <a:p>
          <a:endParaRPr lang="es-ES" sz="4000"/>
        </a:p>
      </dgm:t>
    </dgm:pt>
    <dgm:pt modelId="{A960430A-FAEC-4865-B6A8-6D8F71F78BC2}" type="sibTrans" cxnId="{6BBA8C6E-5E85-44DE-95D8-835B4A016798}">
      <dgm:prSet/>
      <dgm:spPr/>
      <dgm:t>
        <a:bodyPr/>
        <a:lstStyle/>
        <a:p>
          <a:endParaRPr lang="es-ES" sz="4000"/>
        </a:p>
      </dgm:t>
    </dgm:pt>
    <dgm:pt modelId="{81C1CCE3-06FC-4BD0-8A59-2DE64D419FE4}">
      <dgm:prSet phldrT="[Texto]" custT="1"/>
      <dgm:spPr/>
      <dgm:t>
        <a:bodyPr/>
        <a:lstStyle/>
        <a:p>
          <a:r>
            <a:rPr lang="es-EC" sz="1400" dirty="0" smtClean="0"/>
            <a:t>SENPLADES</a:t>
          </a:r>
          <a:endParaRPr lang="es-ES" sz="1400" dirty="0"/>
        </a:p>
      </dgm:t>
    </dgm:pt>
    <dgm:pt modelId="{39974B1B-D1EE-4D37-ADFC-2ECB1E16806F}" type="parTrans" cxnId="{B2573554-0E3A-4628-A842-ACEEEAE3ED1F}">
      <dgm:prSet/>
      <dgm:spPr/>
      <dgm:t>
        <a:bodyPr/>
        <a:lstStyle/>
        <a:p>
          <a:endParaRPr lang="es-ES" sz="4000"/>
        </a:p>
      </dgm:t>
    </dgm:pt>
    <dgm:pt modelId="{9B5E0C9F-8D70-4E24-9C8E-5FC09BB72EE9}" type="sibTrans" cxnId="{B2573554-0E3A-4628-A842-ACEEEAE3ED1F}">
      <dgm:prSet/>
      <dgm:spPr/>
      <dgm:t>
        <a:bodyPr/>
        <a:lstStyle/>
        <a:p>
          <a:endParaRPr lang="es-ES" sz="4000"/>
        </a:p>
      </dgm:t>
    </dgm:pt>
    <dgm:pt modelId="{CA0154BB-D84D-49F1-8079-3F4E93BA52A2}">
      <dgm:prSet phldrT="[Texto]" custT="1"/>
      <dgm:spPr/>
      <dgm:t>
        <a:bodyPr/>
        <a:lstStyle/>
        <a:p>
          <a:r>
            <a:rPr lang="es-EC" sz="1400" dirty="0" smtClean="0"/>
            <a:t>23,60% </a:t>
          </a:r>
          <a:endParaRPr lang="es-ES" sz="1400" dirty="0"/>
        </a:p>
      </dgm:t>
    </dgm:pt>
    <dgm:pt modelId="{2E3FE87D-E390-4CA2-82D0-8DFE21F098C4}" type="parTrans" cxnId="{6214A5D4-853E-4126-8DD3-B291361C266F}">
      <dgm:prSet/>
      <dgm:spPr/>
      <dgm:t>
        <a:bodyPr/>
        <a:lstStyle/>
        <a:p>
          <a:endParaRPr lang="es-ES" sz="4000"/>
        </a:p>
      </dgm:t>
    </dgm:pt>
    <dgm:pt modelId="{17A7EC68-46E7-4870-B57D-5CE7690B6EA7}" type="sibTrans" cxnId="{6214A5D4-853E-4126-8DD3-B291361C266F}">
      <dgm:prSet/>
      <dgm:spPr/>
      <dgm:t>
        <a:bodyPr/>
        <a:lstStyle/>
        <a:p>
          <a:endParaRPr lang="es-ES" sz="4000"/>
        </a:p>
      </dgm:t>
    </dgm:pt>
    <dgm:pt modelId="{A1219920-239C-42C4-84C8-4B23FC8C2305}">
      <dgm:prSet phldrT="[Texto]" custT="1"/>
      <dgm:spPr/>
      <dgm:t>
        <a:bodyPr/>
        <a:lstStyle/>
        <a:p>
          <a:r>
            <a:rPr lang="es-ES" sz="1400" dirty="0" smtClean="0"/>
            <a:t>Población de análisis </a:t>
          </a:r>
          <a:endParaRPr lang="es-ES" sz="1400" dirty="0"/>
        </a:p>
      </dgm:t>
    </dgm:pt>
    <dgm:pt modelId="{93277B05-8F4A-4563-A39B-3125A81C0A0A}" type="parTrans" cxnId="{3C7F0E97-E28C-46C4-A853-26A50B736A86}">
      <dgm:prSet/>
      <dgm:spPr/>
      <dgm:t>
        <a:bodyPr/>
        <a:lstStyle/>
        <a:p>
          <a:endParaRPr lang="es-ES" sz="4000"/>
        </a:p>
      </dgm:t>
    </dgm:pt>
    <dgm:pt modelId="{5815B2F8-55CD-4358-A7EE-DEC8EFA5AAB8}" type="sibTrans" cxnId="{3C7F0E97-E28C-46C4-A853-26A50B736A86}">
      <dgm:prSet/>
      <dgm:spPr/>
      <dgm:t>
        <a:bodyPr/>
        <a:lstStyle/>
        <a:p>
          <a:endParaRPr lang="es-ES" sz="4000"/>
        </a:p>
      </dgm:t>
    </dgm:pt>
    <dgm:pt modelId="{FA281C31-FF05-49F9-9EF8-57CDC7C0C994}">
      <dgm:prSet phldrT="[Texto]" custT="1"/>
      <dgm:spPr/>
      <dgm:t>
        <a:bodyPr/>
        <a:lstStyle/>
        <a:p>
          <a:r>
            <a:rPr lang="es-EC" sz="1400" dirty="0" smtClean="0"/>
            <a:t>17.122.</a:t>
          </a:r>
          <a:endParaRPr lang="es-ES" sz="1400" dirty="0"/>
        </a:p>
      </dgm:t>
    </dgm:pt>
    <dgm:pt modelId="{97629814-327C-42B3-8532-B5454A6FBBBC}" type="parTrans" cxnId="{E350D4B8-2BE4-49BC-97A8-9B8E085501EE}">
      <dgm:prSet/>
      <dgm:spPr/>
      <dgm:t>
        <a:bodyPr/>
        <a:lstStyle/>
        <a:p>
          <a:endParaRPr lang="es-ES" sz="4000"/>
        </a:p>
      </dgm:t>
    </dgm:pt>
    <dgm:pt modelId="{50D6247A-20ED-4777-8456-6A08B296E07C}" type="sibTrans" cxnId="{E350D4B8-2BE4-49BC-97A8-9B8E085501EE}">
      <dgm:prSet/>
      <dgm:spPr/>
      <dgm:t>
        <a:bodyPr/>
        <a:lstStyle/>
        <a:p>
          <a:endParaRPr lang="es-ES" sz="4000"/>
        </a:p>
      </dgm:t>
    </dgm:pt>
    <dgm:pt modelId="{458535FA-A35A-4BBC-A516-08B358408C7B}" type="pres">
      <dgm:prSet presAssocID="{3AD59496-72B5-47DF-A94E-9AC3024A5C25}" presName="Name0" presStyleCnt="0">
        <dgm:presLayoutVars>
          <dgm:chMax val="7"/>
          <dgm:chPref val="7"/>
          <dgm:dir/>
          <dgm:animOne val="branch"/>
          <dgm:animLvl val="lvl"/>
        </dgm:presLayoutVars>
      </dgm:prSet>
      <dgm:spPr/>
      <dgm:t>
        <a:bodyPr/>
        <a:lstStyle/>
        <a:p>
          <a:endParaRPr lang="es-ES"/>
        </a:p>
      </dgm:t>
    </dgm:pt>
    <dgm:pt modelId="{1BA2F1C2-E64B-44F3-9296-9D9A813C8018}" type="pres">
      <dgm:prSet presAssocID="{01A2C374-362D-4BCA-AA12-90EEC46C0B9F}" presName="composite" presStyleCnt="0"/>
      <dgm:spPr/>
    </dgm:pt>
    <dgm:pt modelId="{98074DAC-BD64-4679-A6F2-9398E83A8CB3}" type="pres">
      <dgm:prSet presAssocID="{01A2C374-362D-4BCA-AA12-90EEC46C0B9F}" presName="BackAccent" presStyleLbl="bgShp" presStyleIdx="0" presStyleCnt="3"/>
      <dgm:spPr/>
    </dgm:pt>
    <dgm:pt modelId="{718D1E93-D31B-4DFB-B651-5AD88E35D8F8}" type="pres">
      <dgm:prSet presAssocID="{01A2C374-362D-4BCA-AA12-90EEC46C0B9F}" presName="Accent" presStyleLbl="alignNode1" presStyleIdx="0" presStyleCnt="3"/>
      <dgm:spPr/>
    </dgm:pt>
    <dgm:pt modelId="{772C879E-CA5A-44BC-8ABE-FEEB86AAD98C}" type="pres">
      <dgm:prSet presAssocID="{01A2C374-362D-4BCA-AA12-90EEC46C0B9F}" presName="Child" presStyleLbl="revTx" presStyleIdx="0" presStyleCnt="6">
        <dgm:presLayoutVars>
          <dgm:chMax val="0"/>
          <dgm:chPref val="0"/>
          <dgm:bulletEnabled val="1"/>
        </dgm:presLayoutVars>
      </dgm:prSet>
      <dgm:spPr/>
      <dgm:t>
        <a:bodyPr/>
        <a:lstStyle/>
        <a:p>
          <a:endParaRPr lang="es-ES"/>
        </a:p>
      </dgm:t>
    </dgm:pt>
    <dgm:pt modelId="{8DD6AE61-0C11-4515-B54E-E504407D3C8B}" type="pres">
      <dgm:prSet presAssocID="{01A2C374-362D-4BCA-AA12-90EEC46C0B9F}" presName="Parent" presStyleLbl="revTx" presStyleIdx="1" presStyleCnt="6">
        <dgm:presLayoutVars>
          <dgm:chMax val="1"/>
          <dgm:chPref val="1"/>
          <dgm:bulletEnabled val="1"/>
        </dgm:presLayoutVars>
      </dgm:prSet>
      <dgm:spPr/>
      <dgm:t>
        <a:bodyPr/>
        <a:lstStyle/>
        <a:p>
          <a:endParaRPr lang="es-ES"/>
        </a:p>
      </dgm:t>
    </dgm:pt>
    <dgm:pt modelId="{2525BC52-98F3-4255-ACF7-88146CFB7412}" type="pres">
      <dgm:prSet presAssocID="{6C5CEA5E-4ED2-4296-88D6-4A53C757DE83}" presName="sibTrans" presStyleCnt="0"/>
      <dgm:spPr/>
    </dgm:pt>
    <dgm:pt modelId="{47E30F6F-487A-4CE4-ABAF-1EA2370FDF18}" type="pres">
      <dgm:prSet presAssocID="{81C1CCE3-06FC-4BD0-8A59-2DE64D419FE4}" presName="composite" presStyleCnt="0"/>
      <dgm:spPr/>
    </dgm:pt>
    <dgm:pt modelId="{FD33147E-1B01-42A1-8423-60C55C612A9D}" type="pres">
      <dgm:prSet presAssocID="{81C1CCE3-06FC-4BD0-8A59-2DE64D419FE4}" presName="BackAccent" presStyleLbl="bgShp" presStyleIdx="1" presStyleCnt="3"/>
      <dgm:spPr/>
    </dgm:pt>
    <dgm:pt modelId="{92481467-F5E7-4253-A9B2-6D9ED0C86C4A}" type="pres">
      <dgm:prSet presAssocID="{81C1CCE3-06FC-4BD0-8A59-2DE64D419FE4}" presName="Accent" presStyleLbl="alignNode1" presStyleIdx="1" presStyleCnt="3"/>
      <dgm:spPr/>
    </dgm:pt>
    <dgm:pt modelId="{AF272480-910C-47C2-877C-3A4193D7E14D}" type="pres">
      <dgm:prSet presAssocID="{81C1CCE3-06FC-4BD0-8A59-2DE64D419FE4}" presName="Child" presStyleLbl="revTx" presStyleIdx="2" presStyleCnt="6">
        <dgm:presLayoutVars>
          <dgm:chMax val="0"/>
          <dgm:chPref val="0"/>
          <dgm:bulletEnabled val="1"/>
        </dgm:presLayoutVars>
      </dgm:prSet>
      <dgm:spPr/>
      <dgm:t>
        <a:bodyPr/>
        <a:lstStyle/>
        <a:p>
          <a:endParaRPr lang="es-ES"/>
        </a:p>
      </dgm:t>
    </dgm:pt>
    <dgm:pt modelId="{B8ECD53E-7960-4667-917A-424606DA71B6}" type="pres">
      <dgm:prSet presAssocID="{81C1CCE3-06FC-4BD0-8A59-2DE64D419FE4}" presName="Parent" presStyleLbl="revTx" presStyleIdx="3" presStyleCnt="6">
        <dgm:presLayoutVars>
          <dgm:chMax val="1"/>
          <dgm:chPref val="1"/>
          <dgm:bulletEnabled val="1"/>
        </dgm:presLayoutVars>
      </dgm:prSet>
      <dgm:spPr/>
      <dgm:t>
        <a:bodyPr/>
        <a:lstStyle/>
        <a:p>
          <a:endParaRPr lang="es-ES"/>
        </a:p>
      </dgm:t>
    </dgm:pt>
    <dgm:pt modelId="{1314B680-C651-4A5D-9014-1CE35A3791B6}" type="pres">
      <dgm:prSet presAssocID="{9B5E0C9F-8D70-4E24-9C8E-5FC09BB72EE9}" presName="sibTrans" presStyleCnt="0"/>
      <dgm:spPr/>
    </dgm:pt>
    <dgm:pt modelId="{4C5FB9FE-EF4A-48B8-A0C1-FA46F789D872}" type="pres">
      <dgm:prSet presAssocID="{A1219920-239C-42C4-84C8-4B23FC8C2305}" presName="composite" presStyleCnt="0"/>
      <dgm:spPr/>
    </dgm:pt>
    <dgm:pt modelId="{B4131BC8-2585-4BC4-B5E3-434509759DC4}" type="pres">
      <dgm:prSet presAssocID="{A1219920-239C-42C4-84C8-4B23FC8C2305}" presName="BackAccent" presStyleLbl="bgShp" presStyleIdx="2" presStyleCnt="3"/>
      <dgm:spPr/>
    </dgm:pt>
    <dgm:pt modelId="{6BD7D0C7-0D47-40FA-A25E-67E38F4BB684}" type="pres">
      <dgm:prSet presAssocID="{A1219920-239C-42C4-84C8-4B23FC8C2305}" presName="Accent" presStyleLbl="alignNode1" presStyleIdx="2" presStyleCnt="3"/>
      <dgm:spPr/>
    </dgm:pt>
    <dgm:pt modelId="{E49ADF78-EADB-454E-AE5B-094EFA7EB201}" type="pres">
      <dgm:prSet presAssocID="{A1219920-239C-42C4-84C8-4B23FC8C2305}" presName="Child" presStyleLbl="revTx" presStyleIdx="4" presStyleCnt="6">
        <dgm:presLayoutVars>
          <dgm:chMax val="0"/>
          <dgm:chPref val="0"/>
          <dgm:bulletEnabled val="1"/>
        </dgm:presLayoutVars>
      </dgm:prSet>
      <dgm:spPr/>
      <dgm:t>
        <a:bodyPr/>
        <a:lstStyle/>
        <a:p>
          <a:endParaRPr lang="es-ES"/>
        </a:p>
      </dgm:t>
    </dgm:pt>
    <dgm:pt modelId="{A7DD6F29-AEC9-46A2-A6EF-B102609D49F5}" type="pres">
      <dgm:prSet presAssocID="{A1219920-239C-42C4-84C8-4B23FC8C2305}" presName="Parent" presStyleLbl="revTx" presStyleIdx="5" presStyleCnt="6">
        <dgm:presLayoutVars>
          <dgm:chMax val="1"/>
          <dgm:chPref val="1"/>
          <dgm:bulletEnabled val="1"/>
        </dgm:presLayoutVars>
      </dgm:prSet>
      <dgm:spPr/>
      <dgm:t>
        <a:bodyPr/>
        <a:lstStyle/>
        <a:p>
          <a:endParaRPr lang="es-ES"/>
        </a:p>
      </dgm:t>
    </dgm:pt>
  </dgm:ptLst>
  <dgm:cxnLst>
    <dgm:cxn modelId="{39569E54-4C52-46C6-9B5E-D43CE99FF334}" type="presOf" srcId="{A1219920-239C-42C4-84C8-4B23FC8C2305}" destId="{A7DD6F29-AEC9-46A2-A6EF-B102609D49F5}" srcOrd="0" destOrd="0" presId="urn:microsoft.com/office/officeart/2008/layout/IncreasingCircleProcess"/>
    <dgm:cxn modelId="{DDC8FABD-04C6-424D-8349-38578178D444}" type="presOf" srcId="{FA281C31-FF05-49F9-9EF8-57CDC7C0C994}" destId="{E49ADF78-EADB-454E-AE5B-094EFA7EB201}" srcOrd="0" destOrd="0" presId="urn:microsoft.com/office/officeart/2008/layout/IncreasingCircleProcess"/>
    <dgm:cxn modelId="{61F25F5F-8998-408E-BB8C-53781F9015A6}" type="presOf" srcId="{01A2C374-362D-4BCA-AA12-90EEC46C0B9F}" destId="{8DD6AE61-0C11-4515-B54E-E504407D3C8B}" srcOrd="0" destOrd="0" presId="urn:microsoft.com/office/officeart/2008/layout/IncreasingCircleProcess"/>
    <dgm:cxn modelId="{39C0978A-75DB-4B91-9C10-53F572895BA7}" type="presOf" srcId="{3AD59496-72B5-47DF-A94E-9AC3024A5C25}" destId="{458535FA-A35A-4BBC-A516-08B358408C7B}" srcOrd="0" destOrd="0" presId="urn:microsoft.com/office/officeart/2008/layout/IncreasingCircleProcess"/>
    <dgm:cxn modelId="{6BBA8C6E-5E85-44DE-95D8-835B4A016798}" srcId="{01A2C374-362D-4BCA-AA12-90EEC46C0B9F}" destId="{15B5B874-16F8-4488-9601-1DE4440ED523}" srcOrd="0" destOrd="0" parTransId="{49E2D256-A997-4F70-874A-96BB194E1BC3}" sibTransId="{A960430A-FAEC-4865-B6A8-6D8F71F78BC2}"/>
    <dgm:cxn modelId="{B2573554-0E3A-4628-A842-ACEEEAE3ED1F}" srcId="{3AD59496-72B5-47DF-A94E-9AC3024A5C25}" destId="{81C1CCE3-06FC-4BD0-8A59-2DE64D419FE4}" srcOrd="1" destOrd="0" parTransId="{39974B1B-D1EE-4D37-ADFC-2ECB1E16806F}" sibTransId="{9B5E0C9F-8D70-4E24-9C8E-5FC09BB72EE9}"/>
    <dgm:cxn modelId="{3C7F0E97-E28C-46C4-A853-26A50B736A86}" srcId="{3AD59496-72B5-47DF-A94E-9AC3024A5C25}" destId="{A1219920-239C-42C4-84C8-4B23FC8C2305}" srcOrd="2" destOrd="0" parTransId="{93277B05-8F4A-4563-A39B-3125A81C0A0A}" sibTransId="{5815B2F8-55CD-4358-A7EE-DEC8EFA5AAB8}"/>
    <dgm:cxn modelId="{D233A922-9B79-4E7D-8014-C8E7FD4F32B6}" type="presOf" srcId="{15B5B874-16F8-4488-9601-1DE4440ED523}" destId="{772C879E-CA5A-44BC-8ABE-FEEB86AAD98C}" srcOrd="0" destOrd="0" presId="urn:microsoft.com/office/officeart/2008/layout/IncreasingCircleProcess"/>
    <dgm:cxn modelId="{E350D4B8-2BE4-49BC-97A8-9B8E085501EE}" srcId="{A1219920-239C-42C4-84C8-4B23FC8C2305}" destId="{FA281C31-FF05-49F9-9EF8-57CDC7C0C994}" srcOrd="0" destOrd="0" parTransId="{97629814-327C-42B3-8532-B5454A6FBBBC}" sibTransId="{50D6247A-20ED-4777-8456-6A08B296E07C}"/>
    <dgm:cxn modelId="{8C24D12F-A06D-4DCF-9C50-66B37ED3FDB4}" srcId="{3AD59496-72B5-47DF-A94E-9AC3024A5C25}" destId="{01A2C374-362D-4BCA-AA12-90EEC46C0B9F}" srcOrd="0" destOrd="0" parTransId="{C5987BE5-1732-4A43-8211-9C351253F856}" sibTransId="{6C5CEA5E-4ED2-4296-88D6-4A53C757DE83}"/>
    <dgm:cxn modelId="{2B2F3982-9C4E-48D4-9944-CCB2933BF02C}" type="presOf" srcId="{CA0154BB-D84D-49F1-8079-3F4E93BA52A2}" destId="{AF272480-910C-47C2-877C-3A4193D7E14D}" srcOrd="0" destOrd="0" presId="urn:microsoft.com/office/officeart/2008/layout/IncreasingCircleProcess"/>
    <dgm:cxn modelId="{6214A5D4-853E-4126-8DD3-B291361C266F}" srcId="{81C1CCE3-06FC-4BD0-8A59-2DE64D419FE4}" destId="{CA0154BB-D84D-49F1-8079-3F4E93BA52A2}" srcOrd="0" destOrd="0" parTransId="{2E3FE87D-E390-4CA2-82D0-8DFE21F098C4}" sibTransId="{17A7EC68-46E7-4870-B57D-5CE7690B6EA7}"/>
    <dgm:cxn modelId="{82914B32-0F45-46DB-8C5B-C9316AFC3507}" type="presOf" srcId="{81C1CCE3-06FC-4BD0-8A59-2DE64D419FE4}" destId="{B8ECD53E-7960-4667-917A-424606DA71B6}" srcOrd="0" destOrd="0" presId="urn:microsoft.com/office/officeart/2008/layout/IncreasingCircleProcess"/>
    <dgm:cxn modelId="{37404DFB-4F6D-45CD-91F1-3C9E64D05766}" type="presParOf" srcId="{458535FA-A35A-4BBC-A516-08B358408C7B}" destId="{1BA2F1C2-E64B-44F3-9296-9D9A813C8018}" srcOrd="0" destOrd="0" presId="urn:microsoft.com/office/officeart/2008/layout/IncreasingCircleProcess"/>
    <dgm:cxn modelId="{FE4EC93C-118A-4812-8FD9-F0D2A8A80587}" type="presParOf" srcId="{1BA2F1C2-E64B-44F3-9296-9D9A813C8018}" destId="{98074DAC-BD64-4679-A6F2-9398E83A8CB3}" srcOrd="0" destOrd="0" presId="urn:microsoft.com/office/officeart/2008/layout/IncreasingCircleProcess"/>
    <dgm:cxn modelId="{7B17D149-F496-4B8E-9363-6E95E1F43375}" type="presParOf" srcId="{1BA2F1C2-E64B-44F3-9296-9D9A813C8018}" destId="{718D1E93-D31B-4DFB-B651-5AD88E35D8F8}" srcOrd="1" destOrd="0" presId="urn:microsoft.com/office/officeart/2008/layout/IncreasingCircleProcess"/>
    <dgm:cxn modelId="{D7F2AAEE-ED6A-43AA-912C-A378001CABDF}" type="presParOf" srcId="{1BA2F1C2-E64B-44F3-9296-9D9A813C8018}" destId="{772C879E-CA5A-44BC-8ABE-FEEB86AAD98C}" srcOrd="2" destOrd="0" presId="urn:microsoft.com/office/officeart/2008/layout/IncreasingCircleProcess"/>
    <dgm:cxn modelId="{A78345DB-272E-434B-9C0F-A77FDF0D1460}" type="presParOf" srcId="{1BA2F1C2-E64B-44F3-9296-9D9A813C8018}" destId="{8DD6AE61-0C11-4515-B54E-E504407D3C8B}" srcOrd="3" destOrd="0" presId="urn:microsoft.com/office/officeart/2008/layout/IncreasingCircleProcess"/>
    <dgm:cxn modelId="{373292B8-266C-4F07-85F6-44CFDC32293D}" type="presParOf" srcId="{458535FA-A35A-4BBC-A516-08B358408C7B}" destId="{2525BC52-98F3-4255-ACF7-88146CFB7412}" srcOrd="1" destOrd="0" presId="urn:microsoft.com/office/officeart/2008/layout/IncreasingCircleProcess"/>
    <dgm:cxn modelId="{7F4FE592-2A1D-4422-82BC-69771B31917F}" type="presParOf" srcId="{458535FA-A35A-4BBC-A516-08B358408C7B}" destId="{47E30F6F-487A-4CE4-ABAF-1EA2370FDF18}" srcOrd="2" destOrd="0" presId="urn:microsoft.com/office/officeart/2008/layout/IncreasingCircleProcess"/>
    <dgm:cxn modelId="{9BC2B9ED-581D-4DCE-94A8-B44EEE2A1509}" type="presParOf" srcId="{47E30F6F-487A-4CE4-ABAF-1EA2370FDF18}" destId="{FD33147E-1B01-42A1-8423-60C55C612A9D}" srcOrd="0" destOrd="0" presId="urn:microsoft.com/office/officeart/2008/layout/IncreasingCircleProcess"/>
    <dgm:cxn modelId="{6628E19F-D85F-48C2-B197-4C84BC7BCC96}" type="presParOf" srcId="{47E30F6F-487A-4CE4-ABAF-1EA2370FDF18}" destId="{92481467-F5E7-4253-A9B2-6D9ED0C86C4A}" srcOrd="1" destOrd="0" presId="urn:microsoft.com/office/officeart/2008/layout/IncreasingCircleProcess"/>
    <dgm:cxn modelId="{48A85028-5A45-43EA-9AF4-C570178DCD9B}" type="presParOf" srcId="{47E30F6F-487A-4CE4-ABAF-1EA2370FDF18}" destId="{AF272480-910C-47C2-877C-3A4193D7E14D}" srcOrd="2" destOrd="0" presId="urn:microsoft.com/office/officeart/2008/layout/IncreasingCircleProcess"/>
    <dgm:cxn modelId="{6B9B0007-7595-4CB9-9E72-EA949A6EDE46}" type="presParOf" srcId="{47E30F6F-487A-4CE4-ABAF-1EA2370FDF18}" destId="{B8ECD53E-7960-4667-917A-424606DA71B6}" srcOrd="3" destOrd="0" presId="urn:microsoft.com/office/officeart/2008/layout/IncreasingCircleProcess"/>
    <dgm:cxn modelId="{128F647E-A024-4038-97E7-6270208EE8CF}" type="presParOf" srcId="{458535FA-A35A-4BBC-A516-08B358408C7B}" destId="{1314B680-C651-4A5D-9014-1CE35A3791B6}" srcOrd="3" destOrd="0" presId="urn:microsoft.com/office/officeart/2008/layout/IncreasingCircleProcess"/>
    <dgm:cxn modelId="{EA40E729-710A-46D4-84F1-41A9344437F3}" type="presParOf" srcId="{458535FA-A35A-4BBC-A516-08B358408C7B}" destId="{4C5FB9FE-EF4A-48B8-A0C1-FA46F789D872}" srcOrd="4" destOrd="0" presId="urn:microsoft.com/office/officeart/2008/layout/IncreasingCircleProcess"/>
    <dgm:cxn modelId="{D24B2BFC-B236-4AE3-9ABB-C922028448A1}" type="presParOf" srcId="{4C5FB9FE-EF4A-48B8-A0C1-FA46F789D872}" destId="{B4131BC8-2585-4BC4-B5E3-434509759DC4}" srcOrd="0" destOrd="0" presId="urn:microsoft.com/office/officeart/2008/layout/IncreasingCircleProcess"/>
    <dgm:cxn modelId="{6128EB84-545B-41C7-B66F-42D675EB2D5A}" type="presParOf" srcId="{4C5FB9FE-EF4A-48B8-A0C1-FA46F789D872}" destId="{6BD7D0C7-0D47-40FA-A25E-67E38F4BB684}" srcOrd="1" destOrd="0" presId="urn:microsoft.com/office/officeart/2008/layout/IncreasingCircleProcess"/>
    <dgm:cxn modelId="{AC5FF7E8-0134-4900-B7B1-DC5125C89DFE}" type="presParOf" srcId="{4C5FB9FE-EF4A-48B8-A0C1-FA46F789D872}" destId="{E49ADF78-EADB-454E-AE5B-094EFA7EB201}" srcOrd="2" destOrd="0" presId="urn:microsoft.com/office/officeart/2008/layout/IncreasingCircleProcess"/>
    <dgm:cxn modelId="{1306443D-2724-4150-B2C9-9CCC65588521}" type="presParOf" srcId="{4C5FB9FE-EF4A-48B8-A0C1-FA46F789D872}" destId="{A7DD6F29-AEC9-46A2-A6EF-B102609D49F5}"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F785E0-9EDC-4773-B93F-385AC4C19F52}" type="doc">
      <dgm:prSet loTypeId="urn:microsoft.com/office/officeart/2005/8/layout/arrow5" loCatId="process" qsTypeId="urn:microsoft.com/office/officeart/2005/8/quickstyle/simple2" qsCatId="simple" csTypeId="urn:microsoft.com/office/officeart/2005/8/colors/accent2_1" csCatId="accent2" phldr="1"/>
      <dgm:spPr/>
    </dgm:pt>
    <dgm:pt modelId="{A0175702-A047-4607-B710-87C02C9F5E7E}">
      <dgm:prSet phldrT="[Texto]"/>
      <dgm:spPr/>
      <dgm:t>
        <a:bodyPr/>
        <a:lstStyle/>
        <a:p>
          <a:r>
            <a:rPr lang="es-EC" dirty="0" smtClean="0"/>
            <a:t>H</a:t>
          </a:r>
          <a:r>
            <a:rPr lang="es-EC" baseline="-25000" dirty="0" smtClean="0"/>
            <a:t>i</a:t>
          </a:r>
          <a:r>
            <a:rPr lang="es-EC" dirty="0" smtClean="0"/>
            <a:t>: </a:t>
          </a:r>
          <a:r>
            <a:rPr lang="es-ES" dirty="0" smtClean="0"/>
            <a:t>El crédito cooperativo incide positivamente en el desarrollo productivo del sector agropecuario del cantón Mejía.</a:t>
          </a:r>
          <a:endParaRPr lang="es-ES" dirty="0"/>
        </a:p>
      </dgm:t>
    </dgm:pt>
    <dgm:pt modelId="{2CC91CF9-DBDF-4885-B89C-02A3666604D8}" type="parTrans" cxnId="{0BA40ACC-E126-483D-ACAC-62B43C16A1FE}">
      <dgm:prSet/>
      <dgm:spPr/>
      <dgm:t>
        <a:bodyPr/>
        <a:lstStyle/>
        <a:p>
          <a:endParaRPr lang="es-ES"/>
        </a:p>
      </dgm:t>
    </dgm:pt>
    <dgm:pt modelId="{8DBA2034-E49E-4409-A479-7533A5E66D75}" type="sibTrans" cxnId="{0BA40ACC-E126-483D-ACAC-62B43C16A1FE}">
      <dgm:prSet/>
      <dgm:spPr/>
      <dgm:t>
        <a:bodyPr/>
        <a:lstStyle/>
        <a:p>
          <a:endParaRPr lang="es-ES"/>
        </a:p>
      </dgm:t>
    </dgm:pt>
    <dgm:pt modelId="{F3C6D1F4-E763-4625-B7B5-ADC82942048C}">
      <dgm:prSet/>
      <dgm:spPr/>
      <dgm:t>
        <a:bodyPr/>
        <a:lstStyle/>
        <a:p>
          <a:r>
            <a:rPr lang="es-EC" dirty="0" smtClean="0"/>
            <a:t>H</a:t>
          </a:r>
          <a:r>
            <a:rPr lang="es-EC" baseline="-25000" dirty="0" smtClean="0"/>
            <a:t>o</a:t>
          </a:r>
          <a:r>
            <a:rPr lang="es-EC" dirty="0" smtClean="0"/>
            <a:t>: </a:t>
          </a:r>
          <a:r>
            <a:rPr lang="es-ES" dirty="0" smtClean="0"/>
            <a:t>El crédito cooperativo no incide positivamente en el desarrollo productivo del sector agropecuario del cantón Mejía.</a:t>
          </a:r>
          <a:endParaRPr lang="es-ES" dirty="0"/>
        </a:p>
      </dgm:t>
    </dgm:pt>
    <dgm:pt modelId="{8C172FF2-DBEE-4883-8C24-2F1FD389DF00}" type="parTrans" cxnId="{51CEFF5C-4803-4D4C-824A-260CD309A0EF}">
      <dgm:prSet/>
      <dgm:spPr/>
      <dgm:t>
        <a:bodyPr/>
        <a:lstStyle/>
        <a:p>
          <a:endParaRPr lang="es-ES"/>
        </a:p>
      </dgm:t>
    </dgm:pt>
    <dgm:pt modelId="{48F94C89-226D-4D9A-B5E2-0BAE63F2B68E}" type="sibTrans" cxnId="{51CEFF5C-4803-4D4C-824A-260CD309A0EF}">
      <dgm:prSet/>
      <dgm:spPr/>
      <dgm:t>
        <a:bodyPr/>
        <a:lstStyle/>
        <a:p>
          <a:endParaRPr lang="es-ES"/>
        </a:p>
      </dgm:t>
    </dgm:pt>
    <dgm:pt modelId="{471A7DA9-D536-4081-94DD-0837D8418754}" type="pres">
      <dgm:prSet presAssocID="{03F785E0-9EDC-4773-B93F-385AC4C19F52}" presName="diagram" presStyleCnt="0">
        <dgm:presLayoutVars>
          <dgm:dir/>
          <dgm:resizeHandles val="exact"/>
        </dgm:presLayoutVars>
      </dgm:prSet>
      <dgm:spPr/>
    </dgm:pt>
    <dgm:pt modelId="{E32094D6-C4FA-4D77-9661-3DCE08BF9294}" type="pres">
      <dgm:prSet presAssocID="{A0175702-A047-4607-B710-87C02C9F5E7E}" presName="arrow" presStyleLbl="node1" presStyleIdx="0" presStyleCnt="2">
        <dgm:presLayoutVars>
          <dgm:bulletEnabled val="1"/>
        </dgm:presLayoutVars>
      </dgm:prSet>
      <dgm:spPr/>
      <dgm:t>
        <a:bodyPr/>
        <a:lstStyle/>
        <a:p>
          <a:endParaRPr lang="es-ES"/>
        </a:p>
      </dgm:t>
    </dgm:pt>
    <dgm:pt modelId="{39E8E4CF-F16B-457E-93AC-EF9E27404F22}" type="pres">
      <dgm:prSet presAssocID="{F3C6D1F4-E763-4625-B7B5-ADC82942048C}" presName="arrow" presStyleLbl="node1" presStyleIdx="1" presStyleCnt="2">
        <dgm:presLayoutVars>
          <dgm:bulletEnabled val="1"/>
        </dgm:presLayoutVars>
      </dgm:prSet>
      <dgm:spPr/>
      <dgm:t>
        <a:bodyPr/>
        <a:lstStyle/>
        <a:p>
          <a:endParaRPr lang="es-ES"/>
        </a:p>
      </dgm:t>
    </dgm:pt>
  </dgm:ptLst>
  <dgm:cxnLst>
    <dgm:cxn modelId="{1854DF39-D9F5-478D-9F8A-D36F1AC0CB7B}" type="presOf" srcId="{A0175702-A047-4607-B710-87C02C9F5E7E}" destId="{E32094D6-C4FA-4D77-9661-3DCE08BF9294}" srcOrd="0" destOrd="0" presId="urn:microsoft.com/office/officeart/2005/8/layout/arrow5"/>
    <dgm:cxn modelId="{B6769785-E9B1-49A2-8B89-E1C5A3425D0B}" type="presOf" srcId="{F3C6D1F4-E763-4625-B7B5-ADC82942048C}" destId="{39E8E4CF-F16B-457E-93AC-EF9E27404F22}" srcOrd="0" destOrd="0" presId="urn:microsoft.com/office/officeart/2005/8/layout/arrow5"/>
    <dgm:cxn modelId="{1669D9CB-AC40-4050-8C0E-9655E80D14C7}" type="presOf" srcId="{03F785E0-9EDC-4773-B93F-385AC4C19F52}" destId="{471A7DA9-D536-4081-94DD-0837D8418754}" srcOrd="0" destOrd="0" presId="urn:microsoft.com/office/officeart/2005/8/layout/arrow5"/>
    <dgm:cxn modelId="{0BA40ACC-E126-483D-ACAC-62B43C16A1FE}" srcId="{03F785E0-9EDC-4773-B93F-385AC4C19F52}" destId="{A0175702-A047-4607-B710-87C02C9F5E7E}" srcOrd="0" destOrd="0" parTransId="{2CC91CF9-DBDF-4885-B89C-02A3666604D8}" sibTransId="{8DBA2034-E49E-4409-A479-7533A5E66D75}"/>
    <dgm:cxn modelId="{51CEFF5C-4803-4D4C-824A-260CD309A0EF}" srcId="{03F785E0-9EDC-4773-B93F-385AC4C19F52}" destId="{F3C6D1F4-E763-4625-B7B5-ADC82942048C}" srcOrd="1" destOrd="0" parTransId="{8C172FF2-DBEE-4883-8C24-2F1FD389DF00}" sibTransId="{48F94C89-226D-4D9A-B5E2-0BAE63F2B68E}"/>
    <dgm:cxn modelId="{C1D6A486-820D-4F05-871B-CB08481A8B49}" type="presParOf" srcId="{471A7DA9-D536-4081-94DD-0837D8418754}" destId="{E32094D6-C4FA-4D77-9661-3DCE08BF9294}" srcOrd="0" destOrd="0" presId="urn:microsoft.com/office/officeart/2005/8/layout/arrow5"/>
    <dgm:cxn modelId="{3C9FE853-0CFB-4EED-A875-12E9F9246E01}" type="presParOf" srcId="{471A7DA9-D536-4081-94DD-0837D8418754}" destId="{39E8E4CF-F16B-457E-93AC-EF9E27404F22}"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3EB1CA-905A-4D84-859A-DDCF3BE1DD10}" type="doc">
      <dgm:prSet loTypeId="urn:microsoft.com/office/officeart/2009/3/layout/PieProcess" loCatId="list" qsTypeId="urn:microsoft.com/office/officeart/2005/8/quickstyle/3d3" qsCatId="3D" csTypeId="urn:microsoft.com/office/officeart/2005/8/colors/colorful5" csCatId="colorful" phldr="1"/>
      <dgm:spPr/>
      <dgm:t>
        <a:bodyPr/>
        <a:lstStyle/>
        <a:p>
          <a:endParaRPr lang="es-ES"/>
        </a:p>
      </dgm:t>
    </dgm:pt>
    <dgm:pt modelId="{ACDE5E71-F688-4520-9554-8508CD3683E0}">
      <dgm:prSet phldrT="[Texto]"/>
      <dgm:spPr/>
      <dgm:t>
        <a:bodyPr/>
        <a:lstStyle/>
        <a:p>
          <a:r>
            <a:rPr lang="es-EC" b="0" dirty="0" smtClean="0">
              <a:latin typeface="+mn-lt"/>
            </a:rPr>
            <a:t>ORIGEN DEL PROYECTO </a:t>
          </a:r>
          <a:endParaRPr lang="es-ES" b="0" dirty="0">
            <a:latin typeface="+mn-lt"/>
          </a:endParaRPr>
        </a:p>
      </dgm:t>
    </dgm:pt>
    <dgm:pt modelId="{B8CB9FB5-0777-48B9-A2F0-070354A06732}" type="parTrans" cxnId="{1E7D7807-6ED7-409F-833F-F0FB5B37B69D}">
      <dgm:prSet/>
      <dgm:spPr/>
      <dgm:t>
        <a:bodyPr/>
        <a:lstStyle/>
        <a:p>
          <a:endParaRPr lang="es-ES" b="0">
            <a:latin typeface="+mn-lt"/>
          </a:endParaRPr>
        </a:p>
      </dgm:t>
    </dgm:pt>
    <dgm:pt modelId="{8CCF1D2C-729D-4903-BFD6-9713250E375B}" type="sibTrans" cxnId="{1E7D7807-6ED7-409F-833F-F0FB5B37B69D}">
      <dgm:prSet/>
      <dgm:spPr/>
      <dgm:t>
        <a:bodyPr/>
        <a:lstStyle/>
        <a:p>
          <a:endParaRPr lang="es-ES" b="0">
            <a:latin typeface="+mn-lt"/>
          </a:endParaRPr>
        </a:p>
      </dgm:t>
    </dgm:pt>
    <dgm:pt modelId="{A45F3356-E2C3-4604-B86B-DA4C40D525DC}">
      <dgm:prSet phldrT="[Texto]"/>
      <dgm:spPr/>
      <dgm:t>
        <a:bodyPr/>
        <a:lstStyle/>
        <a:p>
          <a:r>
            <a:rPr lang="es-EC" b="0" dirty="0" smtClean="0">
              <a:latin typeface="+mn-lt"/>
            </a:rPr>
            <a:t>OBJETIVO</a:t>
          </a:r>
          <a:endParaRPr lang="es-ES" b="0" dirty="0">
            <a:latin typeface="+mn-lt"/>
          </a:endParaRPr>
        </a:p>
      </dgm:t>
    </dgm:pt>
    <dgm:pt modelId="{35983398-F0BC-4677-9DE5-692FEB60B75A}" type="parTrans" cxnId="{1CB97C0D-4C04-4F35-8366-E7A7447ACB41}">
      <dgm:prSet/>
      <dgm:spPr/>
      <dgm:t>
        <a:bodyPr/>
        <a:lstStyle/>
        <a:p>
          <a:endParaRPr lang="es-ES" b="0">
            <a:latin typeface="+mn-lt"/>
          </a:endParaRPr>
        </a:p>
      </dgm:t>
    </dgm:pt>
    <dgm:pt modelId="{210ABA63-2E82-42EE-B6D9-7CC5BE853BDC}" type="sibTrans" cxnId="{1CB97C0D-4C04-4F35-8366-E7A7447ACB41}">
      <dgm:prSet/>
      <dgm:spPr/>
      <dgm:t>
        <a:bodyPr/>
        <a:lstStyle/>
        <a:p>
          <a:endParaRPr lang="es-ES" b="0">
            <a:latin typeface="+mn-lt"/>
          </a:endParaRPr>
        </a:p>
      </dgm:t>
    </dgm:pt>
    <dgm:pt modelId="{9F5C0DE5-C218-4CC3-B9D4-956AADDD6E12}">
      <dgm:prSet phldrT="[Texto]"/>
      <dgm:spPr/>
      <dgm:t>
        <a:bodyPr/>
        <a:lstStyle/>
        <a:p>
          <a:r>
            <a:rPr lang="es-EC" b="0" dirty="0" smtClean="0">
              <a:latin typeface="+mn-lt"/>
            </a:rPr>
            <a:t>CARACTERÍSTICAS</a:t>
          </a:r>
          <a:endParaRPr lang="es-ES" b="0" dirty="0">
            <a:latin typeface="+mn-lt"/>
          </a:endParaRPr>
        </a:p>
      </dgm:t>
    </dgm:pt>
    <dgm:pt modelId="{F703F719-1FD5-4902-9A70-81A7D36F4E9F}" type="parTrans" cxnId="{ECCDF832-F1CD-47BE-B17D-7498CA3A2E15}">
      <dgm:prSet/>
      <dgm:spPr/>
      <dgm:t>
        <a:bodyPr/>
        <a:lstStyle/>
        <a:p>
          <a:endParaRPr lang="es-ES" b="0">
            <a:latin typeface="+mn-lt"/>
          </a:endParaRPr>
        </a:p>
      </dgm:t>
    </dgm:pt>
    <dgm:pt modelId="{0382E6B8-5000-4F9D-AC2F-6923766D94ED}" type="sibTrans" cxnId="{ECCDF832-F1CD-47BE-B17D-7498CA3A2E15}">
      <dgm:prSet/>
      <dgm:spPr/>
      <dgm:t>
        <a:bodyPr/>
        <a:lstStyle/>
        <a:p>
          <a:endParaRPr lang="es-ES" b="0">
            <a:latin typeface="+mn-lt"/>
          </a:endParaRPr>
        </a:p>
      </dgm:t>
    </dgm:pt>
    <dgm:pt modelId="{91D0737D-DE6A-47A8-AE34-0DDFE10309B0}">
      <dgm:prSet phldrT="[Texto]"/>
      <dgm:spPr/>
      <dgm:t>
        <a:bodyPr/>
        <a:lstStyle/>
        <a:p>
          <a:r>
            <a:rPr lang="es-EC" b="0" dirty="0" smtClean="0">
              <a:latin typeface="+mn-lt"/>
            </a:rPr>
            <a:t>Cobertura territorial </a:t>
          </a:r>
          <a:endParaRPr lang="es-ES" b="0" dirty="0">
            <a:latin typeface="+mn-lt"/>
          </a:endParaRPr>
        </a:p>
      </dgm:t>
    </dgm:pt>
    <dgm:pt modelId="{30E66C03-A563-4B45-9D86-FEA4311E44CF}" type="parTrans" cxnId="{153769B2-72BC-482D-B6BC-1D6ACD303D80}">
      <dgm:prSet/>
      <dgm:spPr/>
      <dgm:t>
        <a:bodyPr/>
        <a:lstStyle/>
        <a:p>
          <a:endParaRPr lang="es-ES" b="0">
            <a:latin typeface="+mn-lt"/>
          </a:endParaRPr>
        </a:p>
      </dgm:t>
    </dgm:pt>
    <dgm:pt modelId="{F2617578-F199-4974-B1AC-1A6A005059D2}" type="sibTrans" cxnId="{153769B2-72BC-482D-B6BC-1D6ACD303D80}">
      <dgm:prSet/>
      <dgm:spPr/>
      <dgm:t>
        <a:bodyPr/>
        <a:lstStyle/>
        <a:p>
          <a:endParaRPr lang="es-ES" b="0">
            <a:latin typeface="+mn-lt"/>
          </a:endParaRPr>
        </a:p>
      </dgm:t>
    </dgm:pt>
    <dgm:pt modelId="{C08AAC42-AE53-4E5C-A0D4-CBA997B35A24}">
      <dgm:prSet phldrT="[Texto]"/>
      <dgm:spPr/>
      <dgm:t>
        <a:bodyPr/>
        <a:lstStyle/>
        <a:p>
          <a:r>
            <a:rPr lang="es-EC" b="0" dirty="0" smtClean="0">
              <a:latin typeface="+mn-lt"/>
            </a:rPr>
            <a:t>Duración </a:t>
          </a:r>
          <a:endParaRPr lang="es-ES" b="0" dirty="0">
            <a:latin typeface="+mn-lt"/>
          </a:endParaRPr>
        </a:p>
      </dgm:t>
    </dgm:pt>
    <dgm:pt modelId="{4FAF5330-7F85-46FE-9727-711AB525B22A}" type="parTrans" cxnId="{6822394D-36AF-40FA-8BDC-B5BB0EDB177B}">
      <dgm:prSet/>
      <dgm:spPr/>
      <dgm:t>
        <a:bodyPr/>
        <a:lstStyle/>
        <a:p>
          <a:endParaRPr lang="es-ES" b="0">
            <a:latin typeface="+mn-lt"/>
          </a:endParaRPr>
        </a:p>
      </dgm:t>
    </dgm:pt>
    <dgm:pt modelId="{005E3102-0B8F-429B-BA17-71B20CF92825}" type="sibTrans" cxnId="{6822394D-36AF-40FA-8BDC-B5BB0EDB177B}">
      <dgm:prSet/>
      <dgm:spPr/>
      <dgm:t>
        <a:bodyPr/>
        <a:lstStyle/>
        <a:p>
          <a:endParaRPr lang="es-ES" b="0">
            <a:latin typeface="+mn-lt"/>
          </a:endParaRPr>
        </a:p>
      </dgm:t>
    </dgm:pt>
    <dgm:pt modelId="{274A701F-3459-4D9C-BF02-7FF91756BD08}">
      <dgm:prSet phldrT="[Texto]"/>
      <dgm:spPr/>
      <dgm:t>
        <a:bodyPr/>
        <a:lstStyle/>
        <a:p>
          <a:r>
            <a:rPr lang="es-EC" b="0" dirty="0" smtClean="0">
              <a:latin typeface="+mn-lt"/>
            </a:rPr>
            <a:t>Público objetivo</a:t>
          </a:r>
          <a:endParaRPr lang="es-ES" b="0" dirty="0">
            <a:latin typeface="+mn-lt"/>
          </a:endParaRPr>
        </a:p>
      </dgm:t>
    </dgm:pt>
    <dgm:pt modelId="{42726A5F-5A78-418F-96D8-3137AD1B60DE}" type="parTrans" cxnId="{8AEB149F-62C8-4A18-B1C8-3F5F9F7F3435}">
      <dgm:prSet/>
      <dgm:spPr/>
      <dgm:t>
        <a:bodyPr/>
        <a:lstStyle/>
        <a:p>
          <a:endParaRPr lang="es-ES" b="0">
            <a:latin typeface="+mn-lt"/>
          </a:endParaRPr>
        </a:p>
      </dgm:t>
    </dgm:pt>
    <dgm:pt modelId="{5DE4C3A3-BCB0-411C-A614-047704C6936F}" type="sibTrans" cxnId="{8AEB149F-62C8-4A18-B1C8-3F5F9F7F3435}">
      <dgm:prSet/>
      <dgm:spPr/>
      <dgm:t>
        <a:bodyPr/>
        <a:lstStyle/>
        <a:p>
          <a:endParaRPr lang="es-ES" b="0">
            <a:latin typeface="+mn-lt"/>
          </a:endParaRPr>
        </a:p>
      </dgm:t>
    </dgm:pt>
    <dgm:pt modelId="{6E42244F-7887-46DD-8369-0C0188018458}">
      <dgm:prSet phldrT="[Texto]"/>
      <dgm:spPr/>
      <dgm:t>
        <a:bodyPr/>
        <a:lstStyle/>
        <a:p>
          <a:r>
            <a:rPr lang="es-EC" b="0" smtClean="0">
              <a:latin typeface="+mn-lt"/>
            </a:rPr>
            <a:t>ESTRATEGIAS </a:t>
          </a:r>
          <a:endParaRPr lang="es-ES" b="0" dirty="0">
            <a:latin typeface="+mn-lt"/>
          </a:endParaRPr>
        </a:p>
      </dgm:t>
    </dgm:pt>
    <dgm:pt modelId="{8C30F922-63CD-41A5-BC7A-7DE3683E2688}" type="parTrans" cxnId="{3A748A7F-7A6A-44ED-AC74-2571FFCE2E8B}">
      <dgm:prSet/>
      <dgm:spPr/>
      <dgm:t>
        <a:bodyPr/>
        <a:lstStyle/>
        <a:p>
          <a:endParaRPr lang="es-ES" b="0">
            <a:latin typeface="+mn-lt"/>
          </a:endParaRPr>
        </a:p>
      </dgm:t>
    </dgm:pt>
    <dgm:pt modelId="{E9A537FB-C2E0-4098-A103-4E9FEC2DB22D}" type="sibTrans" cxnId="{3A748A7F-7A6A-44ED-AC74-2571FFCE2E8B}">
      <dgm:prSet/>
      <dgm:spPr/>
      <dgm:t>
        <a:bodyPr/>
        <a:lstStyle/>
        <a:p>
          <a:endParaRPr lang="es-ES" b="0">
            <a:latin typeface="+mn-lt"/>
          </a:endParaRPr>
        </a:p>
      </dgm:t>
    </dgm:pt>
    <dgm:pt modelId="{6D8DA926-FE3D-4B27-853E-A580FB9827B2}">
      <dgm:prSet phldrT="[Texto]"/>
      <dgm:spPr/>
      <dgm:t>
        <a:bodyPr/>
        <a:lstStyle/>
        <a:p>
          <a:r>
            <a:rPr lang="es-EC" b="0" smtClean="0">
              <a:latin typeface="+mn-lt"/>
            </a:rPr>
            <a:t>INSTRUMENTOS </a:t>
          </a:r>
          <a:endParaRPr lang="es-ES" b="0" dirty="0">
            <a:latin typeface="+mn-lt"/>
          </a:endParaRPr>
        </a:p>
      </dgm:t>
    </dgm:pt>
    <dgm:pt modelId="{346F7EBC-C450-4A07-B0E4-27B5323649FF}" type="parTrans" cxnId="{09D7D800-9C33-43DD-B55D-A34D00D2EBCC}">
      <dgm:prSet/>
      <dgm:spPr/>
      <dgm:t>
        <a:bodyPr/>
        <a:lstStyle/>
        <a:p>
          <a:endParaRPr lang="es-ES" b="0">
            <a:latin typeface="+mn-lt"/>
          </a:endParaRPr>
        </a:p>
      </dgm:t>
    </dgm:pt>
    <dgm:pt modelId="{1B2DF3F3-2280-4AE8-B57E-9A63D4660CE4}" type="sibTrans" cxnId="{09D7D800-9C33-43DD-B55D-A34D00D2EBCC}">
      <dgm:prSet/>
      <dgm:spPr/>
      <dgm:t>
        <a:bodyPr/>
        <a:lstStyle/>
        <a:p>
          <a:endParaRPr lang="es-ES" b="0">
            <a:latin typeface="+mn-lt"/>
          </a:endParaRPr>
        </a:p>
      </dgm:t>
    </dgm:pt>
    <dgm:pt modelId="{59A7F9CF-6CFD-44A8-B1F3-4772C404D3E3}">
      <dgm:prSet phldrT="[Texto]"/>
      <dgm:spPr/>
      <dgm:t>
        <a:bodyPr/>
        <a:lstStyle/>
        <a:p>
          <a:r>
            <a:rPr lang="es-EC" b="0" smtClean="0">
              <a:latin typeface="+mn-lt"/>
            </a:rPr>
            <a:t>INCLUSIÓN DE CRÉDITOS COOPERATIVOS </a:t>
          </a:r>
          <a:endParaRPr lang="es-ES" b="0" dirty="0">
            <a:latin typeface="+mn-lt"/>
          </a:endParaRPr>
        </a:p>
      </dgm:t>
    </dgm:pt>
    <dgm:pt modelId="{A4EC0076-500C-480B-BE40-26C8873B2924}" type="parTrans" cxnId="{0C131CA7-B483-4A9B-A364-1406524E75AA}">
      <dgm:prSet/>
      <dgm:spPr/>
      <dgm:t>
        <a:bodyPr/>
        <a:lstStyle/>
        <a:p>
          <a:endParaRPr lang="es-ES" b="0">
            <a:latin typeface="+mn-lt"/>
          </a:endParaRPr>
        </a:p>
      </dgm:t>
    </dgm:pt>
    <dgm:pt modelId="{C3C566A7-7F20-4D18-8F30-D7157DB0EFA9}" type="sibTrans" cxnId="{0C131CA7-B483-4A9B-A364-1406524E75AA}">
      <dgm:prSet/>
      <dgm:spPr/>
      <dgm:t>
        <a:bodyPr/>
        <a:lstStyle/>
        <a:p>
          <a:endParaRPr lang="es-ES" b="0">
            <a:latin typeface="+mn-lt"/>
          </a:endParaRPr>
        </a:p>
      </dgm:t>
    </dgm:pt>
    <dgm:pt modelId="{EDFB059F-9406-4D77-BA7D-9F704EC202C1}">
      <dgm:prSet phldrT="[Texto]"/>
      <dgm:spPr/>
      <dgm:t>
        <a:bodyPr/>
        <a:lstStyle/>
        <a:p>
          <a:r>
            <a:rPr lang="es-EC" b="0" dirty="0" smtClean="0">
              <a:latin typeface="+mn-lt"/>
            </a:rPr>
            <a:t>Formato modelo de costos </a:t>
          </a:r>
          <a:endParaRPr lang="es-ES" b="0" dirty="0">
            <a:latin typeface="+mn-lt"/>
          </a:endParaRPr>
        </a:p>
      </dgm:t>
    </dgm:pt>
    <dgm:pt modelId="{45219CEB-6EA2-48A2-9324-F040D32B375A}" type="parTrans" cxnId="{8B4AC9ED-5396-4C86-A6F1-A95AB17C5E1C}">
      <dgm:prSet/>
      <dgm:spPr/>
      <dgm:t>
        <a:bodyPr/>
        <a:lstStyle/>
        <a:p>
          <a:endParaRPr lang="es-ES" b="0">
            <a:latin typeface="+mn-lt"/>
          </a:endParaRPr>
        </a:p>
      </dgm:t>
    </dgm:pt>
    <dgm:pt modelId="{81D81FCE-B2BB-4091-88EE-1024E9290BEE}" type="sibTrans" cxnId="{8B4AC9ED-5396-4C86-A6F1-A95AB17C5E1C}">
      <dgm:prSet/>
      <dgm:spPr/>
      <dgm:t>
        <a:bodyPr/>
        <a:lstStyle/>
        <a:p>
          <a:endParaRPr lang="es-ES" b="0">
            <a:latin typeface="+mn-lt"/>
          </a:endParaRPr>
        </a:p>
      </dgm:t>
    </dgm:pt>
    <dgm:pt modelId="{D37C3E24-C9C3-4D0D-9A01-6867E3E3B046}">
      <dgm:prSet phldrT="[Texto]"/>
      <dgm:spPr/>
      <dgm:t>
        <a:bodyPr/>
        <a:lstStyle/>
        <a:p>
          <a:r>
            <a:rPr lang="es-EC" b="0" dirty="0" smtClean="0">
              <a:latin typeface="+mn-lt"/>
            </a:rPr>
            <a:t>Cronograma de capacitación </a:t>
          </a:r>
          <a:endParaRPr lang="es-ES" b="0" dirty="0">
            <a:latin typeface="+mn-lt"/>
          </a:endParaRPr>
        </a:p>
      </dgm:t>
    </dgm:pt>
    <dgm:pt modelId="{618C55F7-592D-4247-A162-B4EE5DE7ED3A}" type="parTrans" cxnId="{67F81328-4D37-4A6D-A57C-7F3F2660448F}">
      <dgm:prSet/>
      <dgm:spPr/>
      <dgm:t>
        <a:bodyPr/>
        <a:lstStyle/>
        <a:p>
          <a:endParaRPr lang="es-ES" b="0">
            <a:latin typeface="+mn-lt"/>
          </a:endParaRPr>
        </a:p>
      </dgm:t>
    </dgm:pt>
    <dgm:pt modelId="{A5C17E6B-2812-40E0-94C7-26610FF1A493}" type="sibTrans" cxnId="{67F81328-4D37-4A6D-A57C-7F3F2660448F}">
      <dgm:prSet/>
      <dgm:spPr/>
      <dgm:t>
        <a:bodyPr/>
        <a:lstStyle/>
        <a:p>
          <a:endParaRPr lang="es-ES" b="0">
            <a:latin typeface="+mn-lt"/>
          </a:endParaRPr>
        </a:p>
      </dgm:t>
    </dgm:pt>
    <dgm:pt modelId="{228A5440-A4DB-4290-B4B6-185125DFE7D3}">
      <dgm:prSet phldrT="[Texto]"/>
      <dgm:spPr/>
      <dgm:t>
        <a:bodyPr/>
        <a:lstStyle/>
        <a:p>
          <a:r>
            <a:rPr lang="es-EC" b="0" dirty="0" smtClean="0">
              <a:latin typeface="+mn-lt"/>
            </a:rPr>
            <a:t>Ejemplo de un crédito agropecuario</a:t>
          </a:r>
          <a:endParaRPr lang="es-ES" b="0" dirty="0">
            <a:latin typeface="+mn-lt"/>
          </a:endParaRPr>
        </a:p>
      </dgm:t>
    </dgm:pt>
    <dgm:pt modelId="{63C71460-76FD-4F10-84C7-455FAA28BCC6}" type="parTrans" cxnId="{21CC6B85-E184-4686-BCD6-426B32E5CC3D}">
      <dgm:prSet/>
      <dgm:spPr/>
      <dgm:t>
        <a:bodyPr/>
        <a:lstStyle/>
        <a:p>
          <a:endParaRPr lang="es-ES" b="0">
            <a:latin typeface="+mn-lt"/>
          </a:endParaRPr>
        </a:p>
      </dgm:t>
    </dgm:pt>
    <dgm:pt modelId="{E6FF792D-D990-4594-9C8F-C02741642A0E}" type="sibTrans" cxnId="{21CC6B85-E184-4686-BCD6-426B32E5CC3D}">
      <dgm:prSet/>
      <dgm:spPr/>
      <dgm:t>
        <a:bodyPr/>
        <a:lstStyle/>
        <a:p>
          <a:endParaRPr lang="es-ES" b="0">
            <a:latin typeface="+mn-lt"/>
          </a:endParaRPr>
        </a:p>
      </dgm:t>
    </dgm:pt>
    <dgm:pt modelId="{B98ACC81-888C-438E-8D35-D5D6F538FC4B}" type="pres">
      <dgm:prSet presAssocID="{F63EB1CA-905A-4D84-859A-DDCF3BE1DD10}" presName="Name0" presStyleCnt="0">
        <dgm:presLayoutVars>
          <dgm:chMax val="7"/>
          <dgm:chPref val="7"/>
          <dgm:dir/>
          <dgm:animOne val="branch"/>
          <dgm:animLvl val="lvl"/>
        </dgm:presLayoutVars>
      </dgm:prSet>
      <dgm:spPr/>
      <dgm:t>
        <a:bodyPr/>
        <a:lstStyle/>
        <a:p>
          <a:endParaRPr lang="es-ES"/>
        </a:p>
      </dgm:t>
    </dgm:pt>
    <dgm:pt modelId="{AC528F07-5803-4A61-9689-CDEDF95E141B}" type="pres">
      <dgm:prSet presAssocID="{ACDE5E71-F688-4520-9554-8508CD3683E0}" presName="ParentComposite" presStyleCnt="0"/>
      <dgm:spPr/>
    </dgm:pt>
    <dgm:pt modelId="{3FD8D497-BFDB-4516-B5C8-4D8ECEC573A1}" type="pres">
      <dgm:prSet presAssocID="{ACDE5E71-F688-4520-9554-8508CD3683E0}" presName="Chord" presStyleLbl="bgShp" presStyleIdx="0" presStyleCnt="6"/>
      <dgm:spPr/>
    </dgm:pt>
    <dgm:pt modelId="{1C185C6A-F2F0-4845-882C-8D9B97B2BBFC}" type="pres">
      <dgm:prSet presAssocID="{ACDE5E71-F688-4520-9554-8508CD3683E0}" presName="Pie" presStyleLbl="alignNode1" presStyleIdx="0" presStyleCnt="6"/>
      <dgm:spPr/>
    </dgm:pt>
    <dgm:pt modelId="{63EB321F-2D47-436F-86D2-AF826509FD87}" type="pres">
      <dgm:prSet presAssocID="{ACDE5E71-F688-4520-9554-8508CD3683E0}" presName="Parent" presStyleLbl="revTx" presStyleIdx="0" presStyleCnt="8">
        <dgm:presLayoutVars>
          <dgm:chMax val="1"/>
          <dgm:chPref val="1"/>
          <dgm:bulletEnabled val="1"/>
        </dgm:presLayoutVars>
      </dgm:prSet>
      <dgm:spPr/>
      <dgm:t>
        <a:bodyPr/>
        <a:lstStyle/>
        <a:p>
          <a:endParaRPr lang="es-ES"/>
        </a:p>
      </dgm:t>
    </dgm:pt>
    <dgm:pt modelId="{B3F2833C-4646-40A3-BA1C-7D1A10EF4882}" type="pres">
      <dgm:prSet presAssocID="{A45F3356-E2C3-4604-B86B-DA4C40D525DC}" presName="ParentComposite" presStyleCnt="0"/>
      <dgm:spPr/>
    </dgm:pt>
    <dgm:pt modelId="{60B9FD52-EAEA-4686-B42E-CA3CDBB8C383}" type="pres">
      <dgm:prSet presAssocID="{A45F3356-E2C3-4604-B86B-DA4C40D525DC}" presName="Chord" presStyleLbl="bgShp" presStyleIdx="1" presStyleCnt="6"/>
      <dgm:spPr/>
    </dgm:pt>
    <dgm:pt modelId="{8A7CA8A0-CCEF-4BBB-9F10-EC995CDB8104}" type="pres">
      <dgm:prSet presAssocID="{A45F3356-E2C3-4604-B86B-DA4C40D525DC}" presName="Pie" presStyleLbl="alignNode1" presStyleIdx="1" presStyleCnt="6"/>
      <dgm:spPr/>
    </dgm:pt>
    <dgm:pt modelId="{9B0601E5-7EC8-4B48-A2D5-F81B030CEE2B}" type="pres">
      <dgm:prSet presAssocID="{A45F3356-E2C3-4604-B86B-DA4C40D525DC}" presName="Parent" presStyleLbl="revTx" presStyleIdx="1" presStyleCnt="8">
        <dgm:presLayoutVars>
          <dgm:chMax val="1"/>
          <dgm:chPref val="1"/>
          <dgm:bulletEnabled val="1"/>
        </dgm:presLayoutVars>
      </dgm:prSet>
      <dgm:spPr/>
      <dgm:t>
        <a:bodyPr/>
        <a:lstStyle/>
        <a:p>
          <a:endParaRPr lang="es-ES"/>
        </a:p>
      </dgm:t>
    </dgm:pt>
    <dgm:pt modelId="{FA4EFB76-97BB-4A7A-BF5B-261D3EBC764F}" type="pres">
      <dgm:prSet presAssocID="{9F5C0DE5-C218-4CC3-B9D4-956AADDD6E12}" presName="ParentComposite" presStyleCnt="0"/>
      <dgm:spPr/>
    </dgm:pt>
    <dgm:pt modelId="{FD3F0799-7CA3-4CB2-A6F7-F2A383DFDD31}" type="pres">
      <dgm:prSet presAssocID="{9F5C0DE5-C218-4CC3-B9D4-956AADDD6E12}" presName="Chord" presStyleLbl="bgShp" presStyleIdx="2" presStyleCnt="6"/>
      <dgm:spPr/>
    </dgm:pt>
    <dgm:pt modelId="{5F328191-ED0D-4FD7-BBEE-C6FCDD53423D}" type="pres">
      <dgm:prSet presAssocID="{9F5C0DE5-C218-4CC3-B9D4-956AADDD6E12}" presName="Pie" presStyleLbl="alignNode1" presStyleIdx="2" presStyleCnt="6"/>
      <dgm:spPr/>
    </dgm:pt>
    <dgm:pt modelId="{A6445DE2-1C2C-4B57-8258-A35A401E8D51}" type="pres">
      <dgm:prSet presAssocID="{9F5C0DE5-C218-4CC3-B9D4-956AADDD6E12}" presName="Parent" presStyleLbl="revTx" presStyleIdx="2" presStyleCnt="8">
        <dgm:presLayoutVars>
          <dgm:chMax val="1"/>
          <dgm:chPref val="1"/>
          <dgm:bulletEnabled val="1"/>
        </dgm:presLayoutVars>
      </dgm:prSet>
      <dgm:spPr/>
      <dgm:t>
        <a:bodyPr/>
        <a:lstStyle/>
        <a:p>
          <a:endParaRPr lang="es-ES"/>
        </a:p>
      </dgm:t>
    </dgm:pt>
    <dgm:pt modelId="{D9331B39-493D-4CDD-8E84-9D96C3C11DF1}" type="pres">
      <dgm:prSet presAssocID="{F2617578-F199-4974-B1AC-1A6A005059D2}" presName="negSibTrans" presStyleCnt="0"/>
      <dgm:spPr/>
    </dgm:pt>
    <dgm:pt modelId="{3AB8F25B-9B1B-45A7-A732-17D74C891964}" type="pres">
      <dgm:prSet presAssocID="{9F5C0DE5-C218-4CC3-B9D4-956AADDD6E12}" presName="composite" presStyleCnt="0"/>
      <dgm:spPr/>
    </dgm:pt>
    <dgm:pt modelId="{B4B61F0D-624D-4E75-9E33-051801F26F82}" type="pres">
      <dgm:prSet presAssocID="{9F5C0DE5-C218-4CC3-B9D4-956AADDD6E12}" presName="Child" presStyleLbl="revTx" presStyleIdx="3" presStyleCnt="8">
        <dgm:presLayoutVars>
          <dgm:chMax val="0"/>
          <dgm:chPref val="0"/>
          <dgm:bulletEnabled val="1"/>
        </dgm:presLayoutVars>
      </dgm:prSet>
      <dgm:spPr/>
      <dgm:t>
        <a:bodyPr/>
        <a:lstStyle/>
        <a:p>
          <a:endParaRPr lang="es-ES"/>
        </a:p>
      </dgm:t>
    </dgm:pt>
    <dgm:pt modelId="{565975D0-D11F-4032-8682-8741DD549966}" type="pres">
      <dgm:prSet presAssocID="{0382E6B8-5000-4F9D-AC2F-6923766D94ED}" presName="sibTrans" presStyleCnt="0"/>
      <dgm:spPr/>
    </dgm:pt>
    <dgm:pt modelId="{CF7319D3-3480-4CFC-8A7A-4E1B1ACE6791}" type="pres">
      <dgm:prSet presAssocID="{6E42244F-7887-46DD-8369-0C0188018458}" presName="ParentComposite" presStyleCnt="0"/>
      <dgm:spPr/>
    </dgm:pt>
    <dgm:pt modelId="{253244AD-1796-429B-BD51-FE9E207DEC7E}" type="pres">
      <dgm:prSet presAssocID="{6E42244F-7887-46DD-8369-0C0188018458}" presName="Chord" presStyleLbl="bgShp" presStyleIdx="3" presStyleCnt="6"/>
      <dgm:spPr/>
    </dgm:pt>
    <dgm:pt modelId="{35864544-237E-46D8-9220-4E4BD650EE6A}" type="pres">
      <dgm:prSet presAssocID="{6E42244F-7887-46DD-8369-0C0188018458}" presName="Pie" presStyleLbl="alignNode1" presStyleIdx="3" presStyleCnt="6"/>
      <dgm:spPr/>
    </dgm:pt>
    <dgm:pt modelId="{67B7196D-185F-4E35-8204-DC52DDFBD125}" type="pres">
      <dgm:prSet presAssocID="{6E42244F-7887-46DD-8369-0C0188018458}" presName="Parent" presStyleLbl="revTx" presStyleIdx="4" presStyleCnt="8">
        <dgm:presLayoutVars>
          <dgm:chMax val="1"/>
          <dgm:chPref val="1"/>
          <dgm:bulletEnabled val="1"/>
        </dgm:presLayoutVars>
      </dgm:prSet>
      <dgm:spPr/>
      <dgm:t>
        <a:bodyPr/>
        <a:lstStyle/>
        <a:p>
          <a:endParaRPr lang="es-ES"/>
        </a:p>
      </dgm:t>
    </dgm:pt>
    <dgm:pt modelId="{52A9ADB0-EA6C-49A4-8740-CFA0E47062C2}" type="pres">
      <dgm:prSet presAssocID="{6D8DA926-FE3D-4B27-853E-A580FB9827B2}" presName="ParentComposite" presStyleCnt="0"/>
      <dgm:spPr/>
    </dgm:pt>
    <dgm:pt modelId="{517F687C-A411-4C0E-97A8-EA3DC0AA8A82}" type="pres">
      <dgm:prSet presAssocID="{6D8DA926-FE3D-4B27-853E-A580FB9827B2}" presName="Chord" presStyleLbl="bgShp" presStyleIdx="4" presStyleCnt="6"/>
      <dgm:spPr/>
    </dgm:pt>
    <dgm:pt modelId="{D7C92F87-760F-49DA-A784-58166FC01077}" type="pres">
      <dgm:prSet presAssocID="{6D8DA926-FE3D-4B27-853E-A580FB9827B2}" presName="Pie" presStyleLbl="alignNode1" presStyleIdx="4" presStyleCnt="6"/>
      <dgm:spPr/>
    </dgm:pt>
    <dgm:pt modelId="{B74C6EF1-77B8-4594-8455-456B2FE9FEA0}" type="pres">
      <dgm:prSet presAssocID="{6D8DA926-FE3D-4B27-853E-A580FB9827B2}" presName="Parent" presStyleLbl="revTx" presStyleIdx="5" presStyleCnt="8">
        <dgm:presLayoutVars>
          <dgm:chMax val="1"/>
          <dgm:chPref val="1"/>
          <dgm:bulletEnabled val="1"/>
        </dgm:presLayoutVars>
      </dgm:prSet>
      <dgm:spPr/>
      <dgm:t>
        <a:bodyPr/>
        <a:lstStyle/>
        <a:p>
          <a:endParaRPr lang="es-ES"/>
        </a:p>
      </dgm:t>
    </dgm:pt>
    <dgm:pt modelId="{1A94FD27-9434-434B-B82D-BF65D9A5C7B5}" type="pres">
      <dgm:prSet presAssocID="{59A7F9CF-6CFD-44A8-B1F3-4772C404D3E3}" presName="ParentComposite" presStyleCnt="0"/>
      <dgm:spPr/>
    </dgm:pt>
    <dgm:pt modelId="{50621181-6181-44FA-BE7D-351860D10E85}" type="pres">
      <dgm:prSet presAssocID="{59A7F9CF-6CFD-44A8-B1F3-4772C404D3E3}" presName="Chord" presStyleLbl="bgShp" presStyleIdx="5" presStyleCnt="6"/>
      <dgm:spPr/>
    </dgm:pt>
    <dgm:pt modelId="{2B2D7040-A4CD-47EA-94A8-A2110B429055}" type="pres">
      <dgm:prSet presAssocID="{59A7F9CF-6CFD-44A8-B1F3-4772C404D3E3}" presName="Pie" presStyleLbl="alignNode1" presStyleIdx="5" presStyleCnt="6"/>
      <dgm:spPr/>
    </dgm:pt>
    <dgm:pt modelId="{EDA23731-14AA-4AFB-A804-69353B6277C5}" type="pres">
      <dgm:prSet presAssocID="{59A7F9CF-6CFD-44A8-B1F3-4772C404D3E3}" presName="Parent" presStyleLbl="revTx" presStyleIdx="6" presStyleCnt="8">
        <dgm:presLayoutVars>
          <dgm:chMax val="1"/>
          <dgm:chPref val="1"/>
          <dgm:bulletEnabled val="1"/>
        </dgm:presLayoutVars>
      </dgm:prSet>
      <dgm:spPr/>
      <dgm:t>
        <a:bodyPr/>
        <a:lstStyle/>
        <a:p>
          <a:endParaRPr lang="es-ES"/>
        </a:p>
      </dgm:t>
    </dgm:pt>
    <dgm:pt modelId="{0826FEA5-9ACE-445F-B6B2-BDC94999AB26}" type="pres">
      <dgm:prSet presAssocID="{81D81FCE-B2BB-4091-88EE-1024E9290BEE}" presName="negSibTrans" presStyleCnt="0"/>
      <dgm:spPr/>
    </dgm:pt>
    <dgm:pt modelId="{88187D1E-0ED5-4D1F-9E8C-459784350F6A}" type="pres">
      <dgm:prSet presAssocID="{59A7F9CF-6CFD-44A8-B1F3-4772C404D3E3}" presName="composite" presStyleCnt="0"/>
      <dgm:spPr/>
    </dgm:pt>
    <dgm:pt modelId="{10585CF2-4D2B-427E-BE3C-2E48686516B0}" type="pres">
      <dgm:prSet presAssocID="{59A7F9CF-6CFD-44A8-B1F3-4772C404D3E3}" presName="Child" presStyleLbl="revTx" presStyleIdx="7" presStyleCnt="8">
        <dgm:presLayoutVars>
          <dgm:chMax val="0"/>
          <dgm:chPref val="0"/>
          <dgm:bulletEnabled val="1"/>
        </dgm:presLayoutVars>
      </dgm:prSet>
      <dgm:spPr/>
      <dgm:t>
        <a:bodyPr/>
        <a:lstStyle/>
        <a:p>
          <a:endParaRPr lang="es-ES"/>
        </a:p>
      </dgm:t>
    </dgm:pt>
  </dgm:ptLst>
  <dgm:cxnLst>
    <dgm:cxn modelId="{6822394D-36AF-40FA-8BDC-B5BB0EDB177B}" srcId="{9F5C0DE5-C218-4CC3-B9D4-956AADDD6E12}" destId="{C08AAC42-AE53-4E5C-A0D4-CBA997B35A24}" srcOrd="1" destOrd="0" parTransId="{4FAF5330-7F85-46FE-9727-711AB525B22A}" sibTransId="{005E3102-0B8F-429B-BA17-71B20CF92825}"/>
    <dgm:cxn modelId="{8AEB149F-62C8-4A18-B1C8-3F5F9F7F3435}" srcId="{9F5C0DE5-C218-4CC3-B9D4-956AADDD6E12}" destId="{274A701F-3459-4D9C-BF02-7FF91756BD08}" srcOrd="2" destOrd="0" parTransId="{42726A5F-5A78-418F-96D8-3137AD1B60DE}" sibTransId="{5DE4C3A3-BCB0-411C-A614-047704C6936F}"/>
    <dgm:cxn modelId="{1FAA7270-5C3C-4A75-B5C4-F96F73478241}" type="presOf" srcId="{D37C3E24-C9C3-4D0D-9A01-6867E3E3B046}" destId="{10585CF2-4D2B-427E-BE3C-2E48686516B0}" srcOrd="0" destOrd="1" presId="urn:microsoft.com/office/officeart/2009/3/layout/PieProcess"/>
    <dgm:cxn modelId="{E695F5BB-2EA9-416A-8081-2011E336E731}" type="presOf" srcId="{59A7F9CF-6CFD-44A8-B1F3-4772C404D3E3}" destId="{EDA23731-14AA-4AFB-A804-69353B6277C5}" srcOrd="0" destOrd="0" presId="urn:microsoft.com/office/officeart/2009/3/layout/PieProcess"/>
    <dgm:cxn modelId="{4D146986-9928-4F0A-8E1C-1608E0E82667}" type="presOf" srcId="{6E42244F-7887-46DD-8369-0C0188018458}" destId="{67B7196D-185F-4E35-8204-DC52DDFBD125}" srcOrd="0" destOrd="0" presId="urn:microsoft.com/office/officeart/2009/3/layout/PieProcess"/>
    <dgm:cxn modelId="{09D7D800-9C33-43DD-B55D-A34D00D2EBCC}" srcId="{F63EB1CA-905A-4D84-859A-DDCF3BE1DD10}" destId="{6D8DA926-FE3D-4B27-853E-A580FB9827B2}" srcOrd="4" destOrd="0" parTransId="{346F7EBC-C450-4A07-B0E4-27B5323649FF}" sibTransId="{1B2DF3F3-2280-4AE8-B57E-9A63D4660CE4}"/>
    <dgm:cxn modelId="{21CC6B85-E184-4686-BCD6-426B32E5CC3D}" srcId="{59A7F9CF-6CFD-44A8-B1F3-4772C404D3E3}" destId="{228A5440-A4DB-4290-B4B6-185125DFE7D3}" srcOrd="2" destOrd="0" parTransId="{63C71460-76FD-4F10-84C7-455FAA28BCC6}" sibTransId="{E6FF792D-D990-4594-9C8F-C02741642A0E}"/>
    <dgm:cxn modelId="{ECCDF832-F1CD-47BE-B17D-7498CA3A2E15}" srcId="{F63EB1CA-905A-4D84-859A-DDCF3BE1DD10}" destId="{9F5C0DE5-C218-4CC3-B9D4-956AADDD6E12}" srcOrd="2" destOrd="0" parTransId="{F703F719-1FD5-4902-9A70-81A7D36F4E9F}" sibTransId="{0382E6B8-5000-4F9D-AC2F-6923766D94ED}"/>
    <dgm:cxn modelId="{8D137D34-6DC8-4738-934D-1F7F1436B14E}" type="presOf" srcId="{F63EB1CA-905A-4D84-859A-DDCF3BE1DD10}" destId="{B98ACC81-888C-438E-8D35-D5D6F538FC4B}" srcOrd="0" destOrd="0" presId="urn:microsoft.com/office/officeart/2009/3/layout/PieProcess"/>
    <dgm:cxn modelId="{B08205A1-EE4E-4109-9BBB-A40FABBDD18B}" type="presOf" srcId="{C08AAC42-AE53-4E5C-A0D4-CBA997B35A24}" destId="{B4B61F0D-624D-4E75-9E33-051801F26F82}" srcOrd="0" destOrd="1" presId="urn:microsoft.com/office/officeart/2009/3/layout/PieProcess"/>
    <dgm:cxn modelId="{1E7D7807-6ED7-409F-833F-F0FB5B37B69D}" srcId="{F63EB1CA-905A-4D84-859A-DDCF3BE1DD10}" destId="{ACDE5E71-F688-4520-9554-8508CD3683E0}" srcOrd="0" destOrd="0" parTransId="{B8CB9FB5-0777-48B9-A2F0-070354A06732}" sibTransId="{8CCF1D2C-729D-4903-BFD6-9713250E375B}"/>
    <dgm:cxn modelId="{1FB13ABB-CD1E-461B-A980-D139830283EA}" type="presOf" srcId="{274A701F-3459-4D9C-BF02-7FF91756BD08}" destId="{B4B61F0D-624D-4E75-9E33-051801F26F82}" srcOrd="0" destOrd="2" presId="urn:microsoft.com/office/officeart/2009/3/layout/PieProcess"/>
    <dgm:cxn modelId="{153769B2-72BC-482D-B6BC-1D6ACD303D80}" srcId="{9F5C0DE5-C218-4CC3-B9D4-956AADDD6E12}" destId="{91D0737D-DE6A-47A8-AE34-0DDFE10309B0}" srcOrd="0" destOrd="0" parTransId="{30E66C03-A563-4B45-9D86-FEA4311E44CF}" sibTransId="{F2617578-F199-4974-B1AC-1A6A005059D2}"/>
    <dgm:cxn modelId="{422600DD-BBDB-4A24-AC9A-999B9A61C929}" type="presOf" srcId="{228A5440-A4DB-4290-B4B6-185125DFE7D3}" destId="{10585CF2-4D2B-427E-BE3C-2E48686516B0}" srcOrd="0" destOrd="2" presId="urn:microsoft.com/office/officeart/2009/3/layout/PieProcess"/>
    <dgm:cxn modelId="{3A748A7F-7A6A-44ED-AC74-2571FFCE2E8B}" srcId="{F63EB1CA-905A-4D84-859A-DDCF3BE1DD10}" destId="{6E42244F-7887-46DD-8369-0C0188018458}" srcOrd="3" destOrd="0" parTransId="{8C30F922-63CD-41A5-BC7A-7DE3683E2688}" sibTransId="{E9A537FB-C2E0-4098-A103-4E9FEC2DB22D}"/>
    <dgm:cxn modelId="{67F81328-4D37-4A6D-A57C-7F3F2660448F}" srcId="{59A7F9CF-6CFD-44A8-B1F3-4772C404D3E3}" destId="{D37C3E24-C9C3-4D0D-9A01-6867E3E3B046}" srcOrd="1" destOrd="0" parTransId="{618C55F7-592D-4247-A162-B4EE5DE7ED3A}" sibTransId="{A5C17E6B-2812-40E0-94C7-26610FF1A493}"/>
    <dgm:cxn modelId="{8B4AC9ED-5396-4C86-A6F1-A95AB17C5E1C}" srcId="{59A7F9CF-6CFD-44A8-B1F3-4772C404D3E3}" destId="{EDFB059F-9406-4D77-BA7D-9F704EC202C1}" srcOrd="0" destOrd="0" parTransId="{45219CEB-6EA2-48A2-9324-F040D32B375A}" sibTransId="{81D81FCE-B2BB-4091-88EE-1024E9290BEE}"/>
    <dgm:cxn modelId="{5179DE4C-C847-4CF8-B72E-295EE786B5B0}" type="presOf" srcId="{ACDE5E71-F688-4520-9554-8508CD3683E0}" destId="{63EB321F-2D47-436F-86D2-AF826509FD87}" srcOrd="0" destOrd="0" presId="urn:microsoft.com/office/officeart/2009/3/layout/PieProcess"/>
    <dgm:cxn modelId="{1AF1DA1A-1410-4C83-8926-948C6BA1437A}" type="presOf" srcId="{6D8DA926-FE3D-4B27-853E-A580FB9827B2}" destId="{B74C6EF1-77B8-4594-8455-456B2FE9FEA0}" srcOrd="0" destOrd="0" presId="urn:microsoft.com/office/officeart/2009/3/layout/PieProcess"/>
    <dgm:cxn modelId="{6913560C-A18D-425D-A264-3ED175C9B22E}" type="presOf" srcId="{A45F3356-E2C3-4604-B86B-DA4C40D525DC}" destId="{9B0601E5-7EC8-4B48-A2D5-F81B030CEE2B}" srcOrd="0" destOrd="0" presId="urn:microsoft.com/office/officeart/2009/3/layout/PieProcess"/>
    <dgm:cxn modelId="{0062FBBF-B4D0-4C8A-A3B6-5A4AEC456401}" type="presOf" srcId="{EDFB059F-9406-4D77-BA7D-9F704EC202C1}" destId="{10585CF2-4D2B-427E-BE3C-2E48686516B0}" srcOrd="0" destOrd="0" presId="urn:microsoft.com/office/officeart/2009/3/layout/PieProcess"/>
    <dgm:cxn modelId="{9A96D2B7-55ED-4F6B-875B-0A51053AF589}" type="presOf" srcId="{91D0737D-DE6A-47A8-AE34-0DDFE10309B0}" destId="{B4B61F0D-624D-4E75-9E33-051801F26F82}" srcOrd="0" destOrd="0" presId="urn:microsoft.com/office/officeart/2009/3/layout/PieProcess"/>
    <dgm:cxn modelId="{0C131CA7-B483-4A9B-A364-1406524E75AA}" srcId="{F63EB1CA-905A-4D84-859A-DDCF3BE1DD10}" destId="{59A7F9CF-6CFD-44A8-B1F3-4772C404D3E3}" srcOrd="5" destOrd="0" parTransId="{A4EC0076-500C-480B-BE40-26C8873B2924}" sibTransId="{C3C566A7-7F20-4D18-8F30-D7157DB0EFA9}"/>
    <dgm:cxn modelId="{08ECFF00-8572-4827-8BDC-14C2F847B48D}" type="presOf" srcId="{9F5C0DE5-C218-4CC3-B9D4-956AADDD6E12}" destId="{A6445DE2-1C2C-4B57-8258-A35A401E8D51}" srcOrd="0" destOrd="0" presId="urn:microsoft.com/office/officeart/2009/3/layout/PieProcess"/>
    <dgm:cxn modelId="{1CB97C0D-4C04-4F35-8366-E7A7447ACB41}" srcId="{F63EB1CA-905A-4D84-859A-DDCF3BE1DD10}" destId="{A45F3356-E2C3-4604-B86B-DA4C40D525DC}" srcOrd="1" destOrd="0" parTransId="{35983398-F0BC-4677-9DE5-692FEB60B75A}" sibTransId="{210ABA63-2E82-42EE-B6D9-7CC5BE853BDC}"/>
    <dgm:cxn modelId="{D8D21DE0-56DD-4331-9F60-48818CEAF011}" type="presParOf" srcId="{B98ACC81-888C-438E-8D35-D5D6F538FC4B}" destId="{AC528F07-5803-4A61-9689-CDEDF95E141B}" srcOrd="0" destOrd="0" presId="urn:microsoft.com/office/officeart/2009/3/layout/PieProcess"/>
    <dgm:cxn modelId="{D05DEA35-D901-443A-9C90-C0FB04863FA0}" type="presParOf" srcId="{AC528F07-5803-4A61-9689-CDEDF95E141B}" destId="{3FD8D497-BFDB-4516-B5C8-4D8ECEC573A1}" srcOrd="0" destOrd="0" presId="urn:microsoft.com/office/officeart/2009/3/layout/PieProcess"/>
    <dgm:cxn modelId="{CEF435EB-2C1F-4E9A-9977-E9D5B1BE1C04}" type="presParOf" srcId="{AC528F07-5803-4A61-9689-CDEDF95E141B}" destId="{1C185C6A-F2F0-4845-882C-8D9B97B2BBFC}" srcOrd="1" destOrd="0" presId="urn:microsoft.com/office/officeart/2009/3/layout/PieProcess"/>
    <dgm:cxn modelId="{100A3745-CF51-47CB-B6FD-D356FEE2CBB7}" type="presParOf" srcId="{AC528F07-5803-4A61-9689-CDEDF95E141B}" destId="{63EB321F-2D47-436F-86D2-AF826509FD87}" srcOrd="2" destOrd="0" presId="urn:microsoft.com/office/officeart/2009/3/layout/PieProcess"/>
    <dgm:cxn modelId="{093527CB-BD80-4A69-9969-1BA9EA266139}" type="presParOf" srcId="{B98ACC81-888C-438E-8D35-D5D6F538FC4B}" destId="{B3F2833C-4646-40A3-BA1C-7D1A10EF4882}" srcOrd="1" destOrd="0" presId="urn:microsoft.com/office/officeart/2009/3/layout/PieProcess"/>
    <dgm:cxn modelId="{912AD431-B7A2-4F16-8DCA-6FD5C5453C7E}" type="presParOf" srcId="{B3F2833C-4646-40A3-BA1C-7D1A10EF4882}" destId="{60B9FD52-EAEA-4686-B42E-CA3CDBB8C383}" srcOrd="0" destOrd="0" presId="urn:microsoft.com/office/officeart/2009/3/layout/PieProcess"/>
    <dgm:cxn modelId="{3319B05B-C2B7-4BD0-B18D-3C73E2BA6E2B}" type="presParOf" srcId="{B3F2833C-4646-40A3-BA1C-7D1A10EF4882}" destId="{8A7CA8A0-CCEF-4BBB-9F10-EC995CDB8104}" srcOrd="1" destOrd="0" presId="urn:microsoft.com/office/officeart/2009/3/layout/PieProcess"/>
    <dgm:cxn modelId="{53BC07BF-4862-47DF-BA8F-70B4184D27CD}" type="presParOf" srcId="{B3F2833C-4646-40A3-BA1C-7D1A10EF4882}" destId="{9B0601E5-7EC8-4B48-A2D5-F81B030CEE2B}" srcOrd="2" destOrd="0" presId="urn:microsoft.com/office/officeart/2009/3/layout/PieProcess"/>
    <dgm:cxn modelId="{0A93AB92-6204-415D-B349-63B58AFBE699}" type="presParOf" srcId="{B98ACC81-888C-438E-8D35-D5D6F538FC4B}" destId="{FA4EFB76-97BB-4A7A-BF5B-261D3EBC764F}" srcOrd="2" destOrd="0" presId="urn:microsoft.com/office/officeart/2009/3/layout/PieProcess"/>
    <dgm:cxn modelId="{3F978684-44BF-4231-AE69-F061CBDF35E2}" type="presParOf" srcId="{FA4EFB76-97BB-4A7A-BF5B-261D3EBC764F}" destId="{FD3F0799-7CA3-4CB2-A6F7-F2A383DFDD31}" srcOrd="0" destOrd="0" presId="urn:microsoft.com/office/officeart/2009/3/layout/PieProcess"/>
    <dgm:cxn modelId="{46752B63-1C68-4A2C-B5E8-05929616386D}" type="presParOf" srcId="{FA4EFB76-97BB-4A7A-BF5B-261D3EBC764F}" destId="{5F328191-ED0D-4FD7-BBEE-C6FCDD53423D}" srcOrd="1" destOrd="0" presId="urn:microsoft.com/office/officeart/2009/3/layout/PieProcess"/>
    <dgm:cxn modelId="{F48A73BB-BD2E-47AB-9853-A02145559F9F}" type="presParOf" srcId="{FA4EFB76-97BB-4A7A-BF5B-261D3EBC764F}" destId="{A6445DE2-1C2C-4B57-8258-A35A401E8D51}" srcOrd="2" destOrd="0" presId="urn:microsoft.com/office/officeart/2009/3/layout/PieProcess"/>
    <dgm:cxn modelId="{B5299118-4E56-4BAA-85B6-6D0CD6388E71}" type="presParOf" srcId="{B98ACC81-888C-438E-8D35-D5D6F538FC4B}" destId="{D9331B39-493D-4CDD-8E84-9D96C3C11DF1}" srcOrd="3" destOrd="0" presId="urn:microsoft.com/office/officeart/2009/3/layout/PieProcess"/>
    <dgm:cxn modelId="{07DE8D17-BCFC-4FBC-9213-FE72CD6AC52D}" type="presParOf" srcId="{B98ACC81-888C-438E-8D35-D5D6F538FC4B}" destId="{3AB8F25B-9B1B-45A7-A732-17D74C891964}" srcOrd="4" destOrd="0" presId="urn:microsoft.com/office/officeart/2009/3/layout/PieProcess"/>
    <dgm:cxn modelId="{E8FAAADD-5954-4379-8735-733C607B35C5}" type="presParOf" srcId="{3AB8F25B-9B1B-45A7-A732-17D74C891964}" destId="{B4B61F0D-624D-4E75-9E33-051801F26F82}" srcOrd="0" destOrd="0" presId="urn:microsoft.com/office/officeart/2009/3/layout/PieProcess"/>
    <dgm:cxn modelId="{4372CEBE-4FE6-44DD-9F9A-B1BB0FDDDD82}" type="presParOf" srcId="{B98ACC81-888C-438E-8D35-D5D6F538FC4B}" destId="{565975D0-D11F-4032-8682-8741DD549966}" srcOrd="5" destOrd="0" presId="urn:microsoft.com/office/officeart/2009/3/layout/PieProcess"/>
    <dgm:cxn modelId="{6E2705FD-9BF9-40D7-9E63-E201D72D2DEE}" type="presParOf" srcId="{B98ACC81-888C-438E-8D35-D5D6F538FC4B}" destId="{CF7319D3-3480-4CFC-8A7A-4E1B1ACE6791}" srcOrd="6" destOrd="0" presId="urn:microsoft.com/office/officeart/2009/3/layout/PieProcess"/>
    <dgm:cxn modelId="{DA634CC1-D94B-4E07-9FAD-2A7268EA9B61}" type="presParOf" srcId="{CF7319D3-3480-4CFC-8A7A-4E1B1ACE6791}" destId="{253244AD-1796-429B-BD51-FE9E207DEC7E}" srcOrd="0" destOrd="0" presId="urn:microsoft.com/office/officeart/2009/3/layout/PieProcess"/>
    <dgm:cxn modelId="{94D4AD37-CC7F-459A-9BD2-376BDEFB5D1D}" type="presParOf" srcId="{CF7319D3-3480-4CFC-8A7A-4E1B1ACE6791}" destId="{35864544-237E-46D8-9220-4E4BD650EE6A}" srcOrd="1" destOrd="0" presId="urn:microsoft.com/office/officeart/2009/3/layout/PieProcess"/>
    <dgm:cxn modelId="{AE445CBF-DB1F-4F7A-ABCE-0BCFA4947198}" type="presParOf" srcId="{CF7319D3-3480-4CFC-8A7A-4E1B1ACE6791}" destId="{67B7196D-185F-4E35-8204-DC52DDFBD125}" srcOrd="2" destOrd="0" presId="urn:microsoft.com/office/officeart/2009/3/layout/PieProcess"/>
    <dgm:cxn modelId="{698475A0-9A25-4657-9FEB-8C61C401D230}" type="presParOf" srcId="{B98ACC81-888C-438E-8D35-D5D6F538FC4B}" destId="{52A9ADB0-EA6C-49A4-8740-CFA0E47062C2}" srcOrd="7" destOrd="0" presId="urn:microsoft.com/office/officeart/2009/3/layout/PieProcess"/>
    <dgm:cxn modelId="{AE7F98EE-DAF4-4320-92FA-4F6BAFC98AA2}" type="presParOf" srcId="{52A9ADB0-EA6C-49A4-8740-CFA0E47062C2}" destId="{517F687C-A411-4C0E-97A8-EA3DC0AA8A82}" srcOrd="0" destOrd="0" presId="urn:microsoft.com/office/officeart/2009/3/layout/PieProcess"/>
    <dgm:cxn modelId="{E7EB802E-D0A4-4C5C-A6B0-B0AA97AC78FC}" type="presParOf" srcId="{52A9ADB0-EA6C-49A4-8740-CFA0E47062C2}" destId="{D7C92F87-760F-49DA-A784-58166FC01077}" srcOrd="1" destOrd="0" presId="urn:microsoft.com/office/officeart/2009/3/layout/PieProcess"/>
    <dgm:cxn modelId="{89A458B1-FE0A-4E5E-B7AD-14711B0794E6}" type="presParOf" srcId="{52A9ADB0-EA6C-49A4-8740-CFA0E47062C2}" destId="{B74C6EF1-77B8-4594-8455-456B2FE9FEA0}" srcOrd="2" destOrd="0" presId="urn:microsoft.com/office/officeart/2009/3/layout/PieProcess"/>
    <dgm:cxn modelId="{AA29BA98-C763-4793-87C8-5EF5A511BDE7}" type="presParOf" srcId="{B98ACC81-888C-438E-8D35-D5D6F538FC4B}" destId="{1A94FD27-9434-434B-B82D-BF65D9A5C7B5}" srcOrd="8" destOrd="0" presId="urn:microsoft.com/office/officeart/2009/3/layout/PieProcess"/>
    <dgm:cxn modelId="{CC33285E-9973-4ED8-AE67-2069A40052AE}" type="presParOf" srcId="{1A94FD27-9434-434B-B82D-BF65D9A5C7B5}" destId="{50621181-6181-44FA-BE7D-351860D10E85}" srcOrd="0" destOrd="0" presId="urn:microsoft.com/office/officeart/2009/3/layout/PieProcess"/>
    <dgm:cxn modelId="{8260A5AB-0C59-4A57-984E-0290D6811D45}" type="presParOf" srcId="{1A94FD27-9434-434B-B82D-BF65D9A5C7B5}" destId="{2B2D7040-A4CD-47EA-94A8-A2110B429055}" srcOrd="1" destOrd="0" presId="urn:microsoft.com/office/officeart/2009/3/layout/PieProcess"/>
    <dgm:cxn modelId="{0677981F-5669-4F31-89A2-81A21F3EC94E}" type="presParOf" srcId="{1A94FD27-9434-434B-B82D-BF65D9A5C7B5}" destId="{EDA23731-14AA-4AFB-A804-69353B6277C5}" srcOrd="2" destOrd="0" presId="urn:microsoft.com/office/officeart/2009/3/layout/PieProcess"/>
    <dgm:cxn modelId="{0D8F257A-CDA7-4FC8-8F15-71B21DC0E614}" type="presParOf" srcId="{B98ACC81-888C-438E-8D35-D5D6F538FC4B}" destId="{0826FEA5-9ACE-445F-B6B2-BDC94999AB26}" srcOrd="9" destOrd="0" presId="urn:microsoft.com/office/officeart/2009/3/layout/PieProcess"/>
    <dgm:cxn modelId="{493ACFF3-5C1B-4C1F-A85D-3BD4BC164069}" type="presParOf" srcId="{B98ACC81-888C-438E-8D35-D5D6F538FC4B}" destId="{88187D1E-0ED5-4D1F-9E8C-459784350F6A}" srcOrd="10" destOrd="0" presId="urn:microsoft.com/office/officeart/2009/3/layout/PieProcess"/>
    <dgm:cxn modelId="{2A7354E8-AC18-4B60-8886-5E82C7479F34}" type="presParOf" srcId="{88187D1E-0ED5-4D1F-9E8C-459784350F6A}" destId="{10585CF2-4D2B-427E-BE3C-2E48686516B0}"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22181-EC5B-4CB2-8F45-7DA1F7CFD737}">
      <dsp:nvSpPr>
        <dsp:cNvPr id="0" name=""/>
        <dsp:cNvSpPr/>
      </dsp:nvSpPr>
      <dsp:spPr>
        <a:xfrm rot="5400000">
          <a:off x="380755" y="1327890"/>
          <a:ext cx="1139501" cy="189610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6D1951-968D-45B0-9FEE-B1348F901B7D}">
      <dsp:nvSpPr>
        <dsp:cNvPr id="0" name=""/>
        <dsp:cNvSpPr/>
      </dsp:nvSpPr>
      <dsp:spPr>
        <a:xfrm>
          <a:off x="190544" y="1894416"/>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s-EC" sz="3100" kern="1200" dirty="0" smtClean="0"/>
            <a:t>56.041 créditos 2016</a:t>
          </a:r>
          <a:endParaRPr lang="es-ES" sz="3100" kern="1200" dirty="0"/>
        </a:p>
      </dsp:txBody>
      <dsp:txXfrm>
        <a:off x="190544" y="1894416"/>
        <a:ext cx="1711813" cy="1500505"/>
      </dsp:txXfrm>
    </dsp:sp>
    <dsp:sp modelId="{C3AAFA51-EB02-4807-931F-519E707BD480}">
      <dsp:nvSpPr>
        <dsp:cNvPr id="0" name=""/>
        <dsp:cNvSpPr/>
      </dsp:nvSpPr>
      <dsp:spPr>
        <a:xfrm>
          <a:off x="1579374" y="1188296"/>
          <a:ext cx="322983" cy="32298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B573DE-6B67-42F8-97E6-C07475D703B5}">
      <dsp:nvSpPr>
        <dsp:cNvPr id="0" name=""/>
        <dsp:cNvSpPr/>
      </dsp:nvSpPr>
      <dsp:spPr>
        <a:xfrm rot="5400000">
          <a:off x="2476349" y="809333"/>
          <a:ext cx="1139501" cy="189610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E6F2BF-E967-42C1-ADAC-6A8B402A5850}">
      <dsp:nvSpPr>
        <dsp:cNvPr id="0" name=""/>
        <dsp:cNvSpPr/>
      </dsp:nvSpPr>
      <dsp:spPr>
        <a:xfrm>
          <a:off x="2286138" y="1375860"/>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s-ES" sz="3100" kern="1200" dirty="0" smtClean="0">
              <a:latin typeface="Times New Roman" panose="02020603050405020304" pitchFamily="18" charset="0"/>
              <a:cs typeface="Times New Roman" panose="02020603050405020304" pitchFamily="18" charset="0"/>
            </a:rPr>
            <a:t>∆</a:t>
          </a:r>
          <a:r>
            <a:rPr lang="es-ES" sz="3100" kern="1200" dirty="0" smtClean="0"/>
            <a:t>+ 99% 2017</a:t>
          </a:r>
          <a:endParaRPr lang="es-ES" sz="3100" kern="1200" dirty="0"/>
        </a:p>
      </dsp:txBody>
      <dsp:txXfrm>
        <a:off x="2286138" y="1375860"/>
        <a:ext cx="1711813" cy="1500505"/>
      </dsp:txXfrm>
    </dsp:sp>
    <dsp:sp modelId="{AAA6E485-B160-4B58-BE85-DC224F6700FF}">
      <dsp:nvSpPr>
        <dsp:cNvPr id="0" name=""/>
        <dsp:cNvSpPr/>
      </dsp:nvSpPr>
      <dsp:spPr>
        <a:xfrm>
          <a:off x="3674968" y="669740"/>
          <a:ext cx="322983" cy="32298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FC3AE6-D6B6-43AF-9EF0-3624CC46811E}">
      <dsp:nvSpPr>
        <dsp:cNvPr id="0" name=""/>
        <dsp:cNvSpPr/>
      </dsp:nvSpPr>
      <dsp:spPr>
        <a:xfrm rot="5400000">
          <a:off x="4571943" y="290776"/>
          <a:ext cx="1139501" cy="189610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71391E-2A3E-4A70-B5F5-07AAEECF6E21}">
      <dsp:nvSpPr>
        <dsp:cNvPr id="0" name=""/>
        <dsp:cNvSpPr/>
      </dsp:nvSpPr>
      <dsp:spPr>
        <a:xfrm>
          <a:off x="4381732" y="857303"/>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s-ES" sz="3100" kern="1200" dirty="0" smtClean="0"/>
            <a:t>Cifras BCE</a:t>
          </a:r>
          <a:endParaRPr lang="es-ES" sz="3100" kern="1200" dirty="0"/>
        </a:p>
      </dsp:txBody>
      <dsp:txXfrm>
        <a:off x="4381732" y="857303"/>
        <a:ext cx="1711813" cy="1500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F6462-7849-4F97-8DB4-5CD09491B715}">
      <dsp:nvSpPr>
        <dsp:cNvPr id="0" name=""/>
        <dsp:cNvSpPr/>
      </dsp:nvSpPr>
      <dsp:spPr>
        <a:xfrm>
          <a:off x="4493" y="0"/>
          <a:ext cx="1343047" cy="72008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CIIU</a:t>
          </a:r>
          <a:endParaRPr lang="es-ES" sz="1100" kern="1200" dirty="0"/>
        </a:p>
      </dsp:txBody>
      <dsp:txXfrm>
        <a:off x="25583" y="21090"/>
        <a:ext cx="1300867" cy="677900"/>
      </dsp:txXfrm>
    </dsp:sp>
    <dsp:sp modelId="{9E1DCAB7-6B49-4A8B-877A-2966D46A133B}">
      <dsp:nvSpPr>
        <dsp:cNvPr id="0" name=""/>
        <dsp:cNvSpPr/>
      </dsp:nvSpPr>
      <dsp:spPr>
        <a:xfrm>
          <a:off x="1481845" y="193502"/>
          <a:ext cx="284726" cy="33307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1481845" y="260117"/>
        <a:ext cx="199308" cy="199845"/>
      </dsp:txXfrm>
    </dsp:sp>
    <dsp:sp modelId="{B630FACF-9630-4CE5-8E55-2229C7EABD41}">
      <dsp:nvSpPr>
        <dsp:cNvPr id="0" name=""/>
        <dsp:cNvSpPr/>
      </dsp:nvSpPr>
      <dsp:spPr>
        <a:xfrm>
          <a:off x="1884760" y="0"/>
          <a:ext cx="1343047" cy="72008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Sección A: Agricultura, ganadería, caza, silvicultura y pesca</a:t>
          </a:r>
          <a:endParaRPr lang="es-ES" sz="1100" kern="1200" dirty="0"/>
        </a:p>
      </dsp:txBody>
      <dsp:txXfrm>
        <a:off x="1905850" y="21090"/>
        <a:ext cx="1300867" cy="677900"/>
      </dsp:txXfrm>
    </dsp:sp>
    <dsp:sp modelId="{964990FA-C498-4BCE-970B-2DC9701DF6EC}">
      <dsp:nvSpPr>
        <dsp:cNvPr id="0" name=""/>
        <dsp:cNvSpPr/>
      </dsp:nvSpPr>
      <dsp:spPr>
        <a:xfrm>
          <a:off x="3362112" y="193502"/>
          <a:ext cx="284726" cy="33307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3362112" y="260117"/>
        <a:ext cx="199308" cy="199845"/>
      </dsp:txXfrm>
    </dsp:sp>
    <dsp:sp modelId="{F16C779E-D3C6-44E6-9179-9CC95317BAB6}">
      <dsp:nvSpPr>
        <dsp:cNvPr id="0" name=""/>
        <dsp:cNvSpPr/>
      </dsp:nvSpPr>
      <dsp:spPr>
        <a:xfrm>
          <a:off x="3765026" y="0"/>
          <a:ext cx="1343047" cy="72008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8,5% PIB </a:t>
          </a:r>
        </a:p>
        <a:p>
          <a:pPr lvl="0" algn="ctr" defTabSz="488950">
            <a:lnSpc>
              <a:spcPct val="90000"/>
            </a:lnSpc>
            <a:spcBef>
              <a:spcPct val="0"/>
            </a:spcBef>
            <a:spcAft>
              <a:spcPct val="35000"/>
            </a:spcAft>
          </a:pPr>
          <a:r>
            <a:rPr lang="es-ES" sz="1100" kern="1200" dirty="0" smtClean="0"/>
            <a:t>+</a:t>
          </a:r>
          <a:r>
            <a:rPr lang="es-ES" sz="1100" kern="1200" dirty="0" smtClean="0">
              <a:latin typeface="Times New Roman" panose="02020603050405020304" pitchFamily="18" charset="0"/>
              <a:cs typeface="Times New Roman" panose="02020603050405020304" pitchFamily="18" charset="0"/>
            </a:rPr>
            <a:t>↓ </a:t>
          </a:r>
          <a:r>
            <a:rPr lang="es-ES" sz="1100" kern="1200" dirty="0" smtClean="0"/>
            <a:t>2,1% PIB</a:t>
          </a:r>
          <a:endParaRPr lang="es-ES" sz="1100" kern="1200" dirty="0"/>
        </a:p>
      </dsp:txBody>
      <dsp:txXfrm>
        <a:off x="3786116" y="21090"/>
        <a:ext cx="1300867" cy="6779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473FF-BFF6-4C4D-8723-029AC5C05B83}">
      <dsp:nvSpPr>
        <dsp:cNvPr id="0" name=""/>
        <dsp:cNvSpPr/>
      </dsp:nvSpPr>
      <dsp:spPr>
        <a:xfrm>
          <a:off x="972108" y="0"/>
          <a:ext cx="1383928" cy="1383928"/>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C" sz="1800" kern="1200" dirty="0" smtClean="0"/>
            <a:t>Cantón Mejía </a:t>
          </a:r>
          <a:endParaRPr lang="es-ES" sz="1800" kern="1200" dirty="0"/>
        </a:p>
      </dsp:txBody>
      <dsp:txXfrm>
        <a:off x="1174780" y="202672"/>
        <a:ext cx="978584" cy="978584"/>
      </dsp:txXfrm>
    </dsp:sp>
    <dsp:sp modelId="{D885E78C-EDBB-4E3B-9B61-C6AB8C19F490}">
      <dsp:nvSpPr>
        <dsp:cNvPr id="0" name=""/>
        <dsp:cNvSpPr/>
      </dsp:nvSpPr>
      <dsp:spPr>
        <a:xfrm>
          <a:off x="2356036" y="0"/>
          <a:ext cx="1383928" cy="1383928"/>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C" sz="1800" kern="1200" dirty="0" smtClean="0"/>
            <a:t>23,60% </a:t>
          </a:r>
          <a:endParaRPr lang="es-ES" sz="1800" kern="1200" dirty="0"/>
        </a:p>
      </dsp:txBody>
      <dsp:txXfrm>
        <a:off x="2558708" y="202672"/>
        <a:ext cx="978584" cy="978584"/>
      </dsp:txXfrm>
    </dsp:sp>
    <dsp:sp modelId="{B4941C51-26C3-42F2-8DB7-1096B0C5674E}">
      <dsp:nvSpPr>
        <dsp:cNvPr id="0" name=""/>
        <dsp:cNvSpPr/>
      </dsp:nvSpPr>
      <dsp:spPr>
        <a:xfrm>
          <a:off x="3739964" y="0"/>
          <a:ext cx="1383928" cy="1383928"/>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S" sz="1200" kern="1200" dirty="0" smtClean="0"/>
            <a:t>SEMPLADES</a:t>
          </a:r>
          <a:endParaRPr lang="es-ES" sz="1200" kern="1200" dirty="0"/>
        </a:p>
      </dsp:txBody>
      <dsp:txXfrm>
        <a:off x="3942636" y="202672"/>
        <a:ext cx="978584" cy="9785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65BC5-C936-42AC-BE3E-C0BE11558E60}">
      <dsp:nvSpPr>
        <dsp:cNvPr id="0" name=""/>
        <dsp:cNvSpPr/>
      </dsp:nvSpPr>
      <dsp:spPr>
        <a:xfrm>
          <a:off x="5774" y="443660"/>
          <a:ext cx="2767356" cy="3736485"/>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lvl="0" algn="r" defTabSz="755650">
            <a:lnSpc>
              <a:spcPct val="90000"/>
            </a:lnSpc>
            <a:spcBef>
              <a:spcPct val="0"/>
            </a:spcBef>
            <a:spcAft>
              <a:spcPct val="35000"/>
            </a:spcAft>
          </a:pPr>
          <a:r>
            <a:rPr lang="es-ES" sz="1700" b="1" kern="1200" smtClean="0">
              <a:solidFill>
                <a:schemeClr val="tx1"/>
              </a:solidFill>
              <a:latin typeface="Times New Roman" pitchFamily="18" charset="0"/>
              <a:cs typeface="Times New Roman" pitchFamily="18" charset="0"/>
            </a:rPr>
            <a:t>CONSITUCIÓN DE ECUADOR</a:t>
          </a:r>
          <a:endParaRPr lang="es-ES" sz="1700" kern="1200"/>
        </a:p>
      </dsp:txBody>
      <dsp:txXfrm rot="16200000">
        <a:off x="-1249448" y="1698883"/>
        <a:ext cx="3063918" cy="553471"/>
      </dsp:txXfrm>
    </dsp:sp>
    <dsp:sp modelId="{6914981E-A2FF-4441-87F7-AD213F0ED57C}">
      <dsp:nvSpPr>
        <dsp:cNvPr id="0" name=""/>
        <dsp:cNvSpPr/>
      </dsp:nvSpPr>
      <dsp:spPr>
        <a:xfrm>
          <a:off x="552472" y="443660"/>
          <a:ext cx="2061680" cy="373648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lvl="0" algn="l" defTabSz="666750">
            <a:lnSpc>
              <a:spcPct val="90000"/>
            </a:lnSpc>
            <a:spcBef>
              <a:spcPct val="0"/>
            </a:spcBef>
            <a:spcAft>
              <a:spcPct val="35000"/>
            </a:spcAft>
          </a:pPr>
          <a:r>
            <a:rPr lang="es-ES" sz="1500" b="0" kern="1200" dirty="0" smtClean="0">
              <a:solidFill>
                <a:schemeClr val="tx1"/>
              </a:solidFill>
              <a:effectLst/>
              <a:latin typeface="+mn-lt"/>
              <a:cs typeface="Times New Roman" panose="02020603050405020304" pitchFamily="18" charset="0"/>
            </a:rPr>
            <a:t>Art. 242.- La organización y el funcionamiento de la economía responderán a los principios de eficiencia, solidaridad, sustentabilidad y calidad, a fin de asegurar a los habitantes una existencia digna e iguales derechos y oportunidades para acceder al trabajo, a los bienes y servicios: y a la propiedad de los medios de producción.</a:t>
          </a:r>
          <a:endParaRPr lang="es-ES" sz="1500" b="0" kern="1200" dirty="0">
            <a:solidFill>
              <a:schemeClr val="tx1"/>
            </a:solidFill>
            <a:effectLst/>
            <a:latin typeface="+mn-lt"/>
            <a:cs typeface="Times New Roman" pitchFamily="18" charset="0"/>
          </a:endParaRPr>
        </a:p>
        <a:p>
          <a:pPr lvl="0" algn="l" defTabSz="666750">
            <a:lnSpc>
              <a:spcPct val="90000"/>
            </a:lnSpc>
            <a:spcBef>
              <a:spcPct val="0"/>
            </a:spcBef>
            <a:spcAft>
              <a:spcPct val="35000"/>
            </a:spcAft>
          </a:pPr>
          <a:endParaRPr lang="es-ES" sz="1500" kern="1200" dirty="0" smtClean="0">
            <a:solidFill>
              <a:schemeClr val="tx1"/>
            </a:solidFill>
          </a:endParaRPr>
        </a:p>
      </dsp:txBody>
      <dsp:txXfrm>
        <a:off x="552472" y="443660"/>
        <a:ext cx="2061680" cy="3736485"/>
      </dsp:txXfrm>
    </dsp:sp>
    <dsp:sp modelId="{D7C38ADA-E61A-4EE6-B185-22D9D77795C6}">
      <dsp:nvSpPr>
        <dsp:cNvPr id="0" name=""/>
        <dsp:cNvSpPr/>
      </dsp:nvSpPr>
      <dsp:spPr>
        <a:xfrm>
          <a:off x="2866719" y="443660"/>
          <a:ext cx="2691497" cy="3698686"/>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lvl="0" algn="r" defTabSz="755650">
            <a:lnSpc>
              <a:spcPct val="90000"/>
            </a:lnSpc>
            <a:spcBef>
              <a:spcPct val="0"/>
            </a:spcBef>
            <a:spcAft>
              <a:spcPct val="35000"/>
            </a:spcAft>
          </a:pPr>
          <a:r>
            <a:rPr lang="es-ES" sz="1700" b="1" kern="1200" dirty="0" smtClean="0">
              <a:solidFill>
                <a:schemeClr val="tx1"/>
              </a:solidFill>
              <a:latin typeface="Times New Roman" pitchFamily="18" charset="0"/>
              <a:cs typeface="Times New Roman" pitchFamily="18" charset="0"/>
            </a:rPr>
            <a:t>LEY ECONOMIA POPULAR Y SOLIDARIA</a:t>
          </a:r>
          <a:endParaRPr lang="es-ES" sz="1700" b="1" kern="1200" dirty="0">
            <a:solidFill>
              <a:schemeClr val="tx1"/>
            </a:solidFill>
            <a:latin typeface="Times New Roman" pitchFamily="18" charset="0"/>
            <a:cs typeface="Times New Roman" pitchFamily="18" charset="0"/>
          </a:endParaRPr>
        </a:p>
      </dsp:txBody>
      <dsp:txXfrm rot="16200000">
        <a:off x="1619407" y="1690972"/>
        <a:ext cx="3032923" cy="538299"/>
      </dsp:txXfrm>
    </dsp:sp>
    <dsp:sp modelId="{B9567B25-2F02-42DC-A2FB-C064E61029BB}">
      <dsp:nvSpPr>
        <dsp:cNvPr id="0" name=""/>
        <dsp:cNvSpPr/>
      </dsp:nvSpPr>
      <dsp:spPr>
        <a:xfrm rot="5400000">
          <a:off x="2644442" y="2992320"/>
          <a:ext cx="471292" cy="401089"/>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C88824-5B39-49E0-8E65-D58A7FA643CE}">
      <dsp:nvSpPr>
        <dsp:cNvPr id="0" name=""/>
        <dsp:cNvSpPr/>
      </dsp:nvSpPr>
      <dsp:spPr>
        <a:xfrm>
          <a:off x="3403745" y="443660"/>
          <a:ext cx="2005165" cy="369868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lvl="0" algn="l" defTabSz="666750">
            <a:lnSpc>
              <a:spcPct val="90000"/>
            </a:lnSpc>
            <a:spcBef>
              <a:spcPct val="0"/>
            </a:spcBef>
            <a:spcAft>
              <a:spcPct val="35000"/>
            </a:spcAft>
          </a:pPr>
          <a:r>
            <a:rPr lang="es-ES" sz="1500" kern="1200" dirty="0" smtClean="0">
              <a:solidFill>
                <a:schemeClr val="tx1"/>
              </a:solidFill>
              <a:latin typeface="Times New Roman" pitchFamily="18" charset="0"/>
              <a:cs typeface="Times New Roman" pitchFamily="18" charset="0"/>
            </a:rPr>
            <a:t>Art. 24.- Cooperativas de producción</a:t>
          </a:r>
          <a:endParaRPr lang="es-ES" sz="1500" kern="1200" dirty="0">
            <a:solidFill>
              <a:schemeClr val="tx1"/>
            </a:solidFill>
            <a:latin typeface="Times New Roman" pitchFamily="18" charset="0"/>
            <a:cs typeface="Times New Roman" pitchFamily="18" charset="0"/>
          </a:endParaRPr>
        </a:p>
        <a:p>
          <a:pPr lvl="0" algn="l" defTabSz="666750">
            <a:lnSpc>
              <a:spcPct val="90000"/>
            </a:lnSpc>
            <a:spcBef>
              <a:spcPct val="0"/>
            </a:spcBef>
            <a:spcAft>
              <a:spcPct val="35000"/>
            </a:spcAft>
          </a:pPr>
          <a:r>
            <a:rPr lang="es-ES" sz="1500" kern="1200" dirty="0" smtClean="0">
              <a:solidFill>
                <a:schemeClr val="tx1"/>
              </a:solidFill>
              <a:latin typeface="Times New Roman" pitchFamily="18" charset="0"/>
              <a:cs typeface="Times New Roman" pitchFamily="18" charset="0"/>
            </a:rPr>
            <a:t> Son aquellas en las que sus socios se dedican personalmente a actividades productivas lícitas, en una sociedad de propiedad colectiva y manejada en común, tales como:</a:t>
          </a:r>
          <a:endParaRPr lang="es-ES" sz="1500" kern="1200" dirty="0">
            <a:solidFill>
              <a:schemeClr val="tx1"/>
            </a:solidFill>
            <a:latin typeface="Times New Roman" pitchFamily="18" charset="0"/>
            <a:cs typeface="Times New Roman" pitchFamily="18" charset="0"/>
          </a:endParaRPr>
        </a:p>
        <a:p>
          <a:pPr lvl="0" algn="l" defTabSz="666750">
            <a:lnSpc>
              <a:spcPct val="90000"/>
            </a:lnSpc>
            <a:spcBef>
              <a:spcPct val="0"/>
            </a:spcBef>
            <a:spcAft>
              <a:spcPct val="35000"/>
            </a:spcAft>
          </a:pPr>
          <a:r>
            <a:rPr lang="es-ES" sz="1500" kern="1200" dirty="0" smtClean="0">
              <a:solidFill>
                <a:schemeClr val="tx1"/>
              </a:solidFill>
              <a:latin typeface="Times New Roman" pitchFamily="18" charset="0"/>
              <a:cs typeface="Times New Roman" pitchFamily="18" charset="0"/>
            </a:rPr>
            <a:t>agropecuarias, huertos familiares, pesqueras, artesanales, industriales, textiles.</a:t>
          </a:r>
          <a:endParaRPr lang="es-ES" sz="1500" kern="1200" dirty="0">
            <a:solidFill>
              <a:schemeClr val="tx1"/>
            </a:solidFill>
            <a:latin typeface="Times New Roman" pitchFamily="18" charset="0"/>
            <a:cs typeface="Times New Roman" pitchFamily="18" charset="0"/>
          </a:endParaRPr>
        </a:p>
      </dsp:txBody>
      <dsp:txXfrm>
        <a:off x="3403745" y="443660"/>
        <a:ext cx="2005165" cy="3698686"/>
      </dsp:txXfrm>
    </dsp:sp>
    <dsp:sp modelId="{A898C6F2-59B1-4286-8949-C421BDE7C435}">
      <dsp:nvSpPr>
        <dsp:cNvPr id="0" name=""/>
        <dsp:cNvSpPr/>
      </dsp:nvSpPr>
      <dsp:spPr>
        <a:xfrm>
          <a:off x="5651804" y="443660"/>
          <a:ext cx="2767356" cy="3736485"/>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lvl="0" algn="r" defTabSz="755650">
            <a:lnSpc>
              <a:spcPct val="90000"/>
            </a:lnSpc>
            <a:spcBef>
              <a:spcPct val="0"/>
            </a:spcBef>
            <a:spcAft>
              <a:spcPct val="35000"/>
            </a:spcAft>
          </a:pPr>
          <a:r>
            <a:rPr lang="es-ES" sz="1700" b="1" kern="1200" dirty="0" smtClean="0">
              <a:solidFill>
                <a:schemeClr val="tx1"/>
              </a:solidFill>
              <a:latin typeface="Times New Roman" pitchFamily="18" charset="0"/>
              <a:cs typeface="Times New Roman" pitchFamily="18" charset="0"/>
            </a:rPr>
            <a:t>PLAN NACIONAL DEL BUEN VIVIR</a:t>
          </a:r>
          <a:endParaRPr lang="es-ES" sz="1700" kern="1200" dirty="0">
            <a:solidFill>
              <a:schemeClr val="tx1"/>
            </a:solidFill>
            <a:latin typeface="Times New Roman" pitchFamily="18" charset="0"/>
            <a:cs typeface="Times New Roman" pitchFamily="18" charset="0"/>
          </a:endParaRPr>
        </a:p>
      </dsp:txBody>
      <dsp:txXfrm rot="16200000">
        <a:off x="4396581" y="1698883"/>
        <a:ext cx="3063918" cy="553471"/>
      </dsp:txXfrm>
    </dsp:sp>
    <dsp:sp modelId="{CBE6CB9A-CCCD-4BDD-A01E-53D6C90B8035}">
      <dsp:nvSpPr>
        <dsp:cNvPr id="0" name=""/>
        <dsp:cNvSpPr/>
      </dsp:nvSpPr>
      <dsp:spPr>
        <a:xfrm rot="5400000">
          <a:off x="5429527" y="2992320"/>
          <a:ext cx="471292" cy="401089"/>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5E4C5C-0397-4101-9338-C860D021439A}">
      <dsp:nvSpPr>
        <dsp:cNvPr id="0" name=""/>
        <dsp:cNvSpPr/>
      </dsp:nvSpPr>
      <dsp:spPr>
        <a:xfrm>
          <a:off x="6198502" y="443660"/>
          <a:ext cx="2061680" cy="373648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lvl="0" algn="l" defTabSz="666750">
            <a:lnSpc>
              <a:spcPct val="90000"/>
            </a:lnSpc>
            <a:spcBef>
              <a:spcPct val="0"/>
            </a:spcBef>
            <a:spcAft>
              <a:spcPct val="35000"/>
            </a:spcAft>
          </a:pPr>
          <a:r>
            <a:rPr lang="es-ES" sz="1500" kern="1200" dirty="0" smtClean="0">
              <a:solidFill>
                <a:schemeClr val="tx1"/>
              </a:solidFill>
              <a:latin typeface="Times New Roman" pitchFamily="18" charset="0"/>
              <a:cs typeface="Times New Roman" pitchFamily="18" charset="0"/>
            </a:rPr>
            <a:t>Fomentar la innovación y la sustentabilidad en el sector agropecuario, para garantizar la seguridad y soberanía alimentaria, así como la prevención del ingreso de especies invasoras, mediante el acceso a sistemas productivos sustentables, la bioseguridad, el uso de tecnologías apropiadas y la cohesión del tejido social, que dinamicen la economía social y solidaria.</a:t>
          </a:r>
          <a:endParaRPr lang="es-ES" sz="1500" kern="1200" dirty="0">
            <a:solidFill>
              <a:schemeClr val="tx1"/>
            </a:solidFill>
            <a:latin typeface="Times New Roman" pitchFamily="18" charset="0"/>
            <a:cs typeface="Times New Roman" pitchFamily="18" charset="0"/>
          </a:endParaRPr>
        </a:p>
      </dsp:txBody>
      <dsp:txXfrm>
        <a:off x="6198502" y="443660"/>
        <a:ext cx="2061680" cy="37364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74DAC-BD64-4679-A6F2-9398E83A8CB3}">
      <dsp:nvSpPr>
        <dsp:cNvPr id="0" name=""/>
        <dsp:cNvSpPr/>
      </dsp:nvSpPr>
      <dsp:spPr>
        <a:xfrm>
          <a:off x="3937" y="0"/>
          <a:ext cx="623769" cy="623769"/>
        </a:xfrm>
        <a:prstGeom prst="ellipse">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18D1E93-D31B-4DFB-B651-5AD88E35D8F8}">
      <dsp:nvSpPr>
        <dsp:cNvPr id="0" name=""/>
        <dsp:cNvSpPr/>
      </dsp:nvSpPr>
      <dsp:spPr>
        <a:xfrm>
          <a:off x="66314" y="62376"/>
          <a:ext cx="499015" cy="499015"/>
        </a:xfrm>
        <a:prstGeom prst="chord">
          <a:avLst>
            <a:gd name="adj1" fmla="val 1168272"/>
            <a:gd name="adj2" fmla="val 9631728"/>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72C879E-CA5A-44BC-8ABE-FEEB86AAD98C}">
      <dsp:nvSpPr>
        <dsp:cNvPr id="0" name=""/>
        <dsp:cNvSpPr/>
      </dsp:nvSpPr>
      <dsp:spPr>
        <a:xfrm>
          <a:off x="757659" y="623769"/>
          <a:ext cx="1845317" cy="2625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lvl="0" algn="l" defTabSz="622300">
            <a:lnSpc>
              <a:spcPct val="90000"/>
            </a:lnSpc>
            <a:spcBef>
              <a:spcPct val="0"/>
            </a:spcBef>
            <a:spcAft>
              <a:spcPct val="35000"/>
            </a:spcAft>
          </a:pPr>
          <a:r>
            <a:rPr lang="es-EC" sz="1400" kern="1200" dirty="0" smtClean="0"/>
            <a:t>72553 habitantes </a:t>
          </a:r>
          <a:endParaRPr lang="es-ES" sz="1400" kern="1200" dirty="0"/>
        </a:p>
      </dsp:txBody>
      <dsp:txXfrm>
        <a:off x="757659" y="623769"/>
        <a:ext cx="1845317" cy="2625029"/>
      </dsp:txXfrm>
    </dsp:sp>
    <dsp:sp modelId="{8DD6AE61-0C11-4515-B54E-E504407D3C8B}">
      <dsp:nvSpPr>
        <dsp:cNvPr id="0" name=""/>
        <dsp:cNvSpPr/>
      </dsp:nvSpPr>
      <dsp:spPr>
        <a:xfrm>
          <a:off x="757659" y="0"/>
          <a:ext cx="1845317" cy="623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b" anchorCtr="0">
          <a:noAutofit/>
        </a:bodyPr>
        <a:lstStyle/>
        <a:p>
          <a:pPr lvl="0" algn="l" defTabSz="622300">
            <a:lnSpc>
              <a:spcPct val="90000"/>
            </a:lnSpc>
            <a:spcBef>
              <a:spcPct val="0"/>
            </a:spcBef>
            <a:spcAft>
              <a:spcPct val="35000"/>
            </a:spcAft>
          </a:pPr>
          <a:r>
            <a:rPr lang="es-EC" sz="1400" kern="1200" dirty="0" smtClean="0"/>
            <a:t>AME</a:t>
          </a:r>
          <a:endParaRPr lang="es-ES" sz="1400" kern="1200" dirty="0"/>
        </a:p>
      </dsp:txBody>
      <dsp:txXfrm>
        <a:off x="757659" y="0"/>
        <a:ext cx="1845317" cy="623769"/>
      </dsp:txXfrm>
    </dsp:sp>
    <dsp:sp modelId="{FD33147E-1B01-42A1-8423-60C55C612A9D}">
      <dsp:nvSpPr>
        <dsp:cNvPr id="0" name=""/>
        <dsp:cNvSpPr/>
      </dsp:nvSpPr>
      <dsp:spPr>
        <a:xfrm>
          <a:off x="2732928" y="0"/>
          <a:ext cx="623769" cy="623769"/>
        </a:xfrm>
        <a:prstGeom prst="ellipse">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2481467-F5E7-4253-A9B2-6D9ED0C86C4A}">
      <dsp:nvSpPr>
        <dsp:cNvPr id="0" name=""/>
        <dsp:cNvSpPr/>
      </dsp:nvSpPr>
      <dsp:spPr>
        <a:xfrm>
          <a:off x="2795305" y="62376"/>
          <a:ext cx="499015" cy="499015"/>
        </a:xfrm>
        <a:prstGeom prst="chord">
          <a:avLst>
            <a:gd name="adj1" fmla="val 20431728"/>
            <a:gd name="adj2" fmla="val 11968272"/>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F272480-910C-47C2-877C-3A4193D7E14D}">
      <dsp:nvSpPr>
        <dsp:cNvPr id="0" name=""/>
        <dsp:cNvSpPr/>
      </dsp:nvSpPr>
      <dsp:spPr>
        <a:xfrm>
          <a:off x="3486649" y="623769"/>
          <a:ext cx="1845317" cy="2625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lvl="0" algn="l" defTabSz="622300">
            <a:lnSpc>
              <a:spcPct val="90000"/>
            </a:lnSpc>
            <a:spcBef>
              <a:spcPct val="0"/>
            </a:spcBef>
            <a:spcAft>
              <a:spcPct val="35000"/>
            </a:spcAft>
          </a:pPr>
          <a:r>
            <a:rPr lang="es-EC" sz="1400" kern="1200" dirty="0" smtClean="0"/>
            <a:t>23,60% </a:t>
          </a:r>
          <a:endParaRPr lang="es-ES" sz="1400" kern="1200" dirty="0"/>
        </a:p>
      </dsp:txBody>
      <dsp:txXfrm>
        <a:off x="3486649" y="623769"/>
        <a:ext cx="1845317" cy="2625029"/>
      </dsp:txXfrm>
    </dsp:sp>
    <dsp:sp modelId="{B8ECD53E-7960-4667-917A-424606DA71B6}">
      <dsp:nvSpPr>
        <dsp:cNvPr id="0" name=""/>
        <dsp:cNvSpPr/>
      </dsp:nvSpPr>
      <dsp:spPr>
        <a:xfrm>
          <a:off x="3486649" y="0"/>
          <a:ext cx="1845317" cy="623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b" anchorCtr="0">
          <a:noAutofit/>
        </a:bodyPr>
        <a:lstStyle/>
        <a:p>
          <a:pPr lvl="0" algn="l" defTabSz="622300">
            <a:lnSpc>
              <a:spcPct val="90000"/>
            </a:lnSpc>
            <a:spcBef>
              <a:spcPct val="0"/>
            </a:spcBef>
            <a:spcAft>
              <a:spcPct val="35000"/>
            </a:spcAft>
          </a:pPr>
          <a:r>
            <a:rPr lang="es-EC" sz="1400" kern="1200" dirty="0" smtClean="0"/>
            <a:t>SENPLADES</a:t>
          </a:r>
          <a:endParaRPr lang="es-ES" sz="1400" kern="1200" dirty="0"/>
        </a:p>
      </dsp:txBody>
      <dsp:txXfrm>
        <a:off x="3486649" y="0"/>
        <a:ext cx="1845317" cy="623769"/>
      </dsp:txXfrm>
    </dsp:sp>
    <dsp:sp modelId="{B4131BC8-2585-4BC4-B5E3-434509759DC4}">
      <dsp:nvSpPr>
        <dsp:cNvPr id="0" name=""/>
        <dsp:cNvSpPr/>
      </dsp:nvSpPr>
      <dsp:spPr>
        <a:xfrm>
          <a:off x="5461919" y="0"/>
          <a:ext cx="623769" cy="623769"/>
        </a:xfrm>
        <a:prstGeom prst="ellipse">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BD7D0C7-0D47-40FA-A25E-67E38F4BB684}">
      <dsp:nvSpPr>
        <dsp:cNvPr id="0" name=""/>
        <dsp:cNvSpPr/>
      </dsp:nvSpPr>
      <dsp:spPr>
        <a:xfrm>
          <a:off x="5524296" y="62376"/>
          <a:ext cx="499015" cy="499015"/>
        </a:xfrm>
        <a:prstGeom prst="chord">
          <a:avLst>
            <a:gd name="adj1" fmla="val 162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49ADF78-EADB-454E-AE5B-094EFA7EB201}">
      <dsp:nvSpPr>
        <dsp:cNvPr id="0" name=""/>
        <dsp:cNvSpPr/>
      </dsp:nvSpPr>
      <dsp:spPr>
        <a:xfrm>
          <a:off x="6215640" y="623769"/>
          <a:ext cx="1845317" cy="2625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lvl="0" algn="l" defTabSz="622300">
            <a:lnSpc>
              <a:spcPct val="90000"/>
            </a:lnSpc>
            <a:spcBef>
              <a:spcPct val="0"/>
            </a:spcBef>
            <a:spcAft>
              <a:spcPct val="35000"/>
            </a:spcAft>
          </a:pPr>
          <a:r>
            <a:rPr lang="es-EC" sz="1400" kern="1200" dirty="0" smtClean="0"/>
            <a:t>17.122.</a:t>
          </a:r>
          <a:endParaRPr lang="es-ES" sz="1400" kern="1200" dirty="0"/>
        </a:p>
      </dsp:txBody>
      <dsp:txXfrm>
        <a:off x="6215640" y="623769"/>
        <a:ext cx="1845317" cy="2625029"/>
      </dsp:txXfrm>
    </dsp:sp>
    <dsp:sp modelId="{A7DD6F29-AEC9-46A2-A6EF-B102609D49F5}">
      <dsp:nvSpPr>
        <dsp:cNvPr id="0" name=""/>
        <dsp:cNvSpPr/>
      </dsp:nvSpPr>
      <dsp:spPr>
        <a:xfrm>
          <a:off x="6215640" y="0"/>
          <a:ext cx="1845317" cy="623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b" anchorCtr="0">
          <a:noAutofit/>
        </a:bodyPr>
        <a:lstStyle/>
        <a:p>
          <a:pPr lvl="0" algn="l" defTabSz="622300">
            <a:lnSpc>
              <a:spcPct val="90000"/>
            </a:lnSpc>
            <a:spcBef>
              <a:spcPct val="0"/>
            </a:spcBef>
            <a:spcAft>
              <a:spcPct val="35000"/>
            </a:spcAft>
          </a:pPr>
          <a:r>
            <a:rPr lang="es-ES" sz="1400" kern="1200" dirty="0" smtClean="0"/>
            <a:t>Población de análisis </a:t>
          </a:r>
          <a:endParaRPr lang="es-ES" sz="1400" kern="1200" dirty="0"/>
        </a:p>
      </dsp:txBody>
      <dsp:txXfrm>
        <a:off x="6215640" y="0"/>
        <a:ext cx="1845317" cy="6237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094D6-C4FA-4D77-9661-3DCE08BF9294}">
      <dsp:nvSpPr>
        <dsp:cNvPr id="0" name=""/>
        <dsp:cNvSpPr/>
      </dsp:nvSpPr>
      <dsp:spPr>
        <a:xfrm rot="16200000">
          <a:off x="684" y="212409"/>
          <a:ext cx="3897227" cy="3897227"/>
        </a:xfrm>
        <a:prstGeom prst="downArrow">
          <a:avLst>
            <a:gd name="adj1" fmla="val 50000"/>
            <a:gd name="adj2" fmla="val 35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t>H</a:t>
          </a:r>
          <a:r>
            <a:rPr lang="es-EC" sz="2000" kern="1200" baseline="-25000" dirty="0" smtClean="0"/>
            <a:t>i</a:t>
          </a:r>
          <a:r>
            <a:rPr lang="es-EC" sz="2000" kern="1200" dirty="0" smtClean="0"/>
            <a:t>: </a:t>
          </a:r>
          <a:r>
            <a:rPr lang="es-ES" sz="2000" kern="1200" dirty="0" smtClean="0"/>
            <a:t>El crédito cooperativo incide positivamente en el desarrollo productivo del sector agropecuario del cantón Mejía.</a:t>
          </a:r>
          <a:endParaRPr lang="es-ES" sz="2000" kern="1200" dirty="0"/>
        </a:p>
      </dsp:txBody>
      <dsp:txXfrm rot="5400000">
        <a:off x="685" y="1186716"/>
        <a:ext cx="3215212" cy="1948613"/>
      </dsp:txXfrm>
    </dsp:sp>
    <dsp:sp modelId="{39E8E4CF-F16B-457E-93AC-EF9E27404F22}">
      <dsp:nvSpPr>
        <dsp:cNvPr id="0" name=""/>
        <dsp:cNvSpPr/>
      </dsp:nvSpPr>
      <dsp:spPr>
        <a:xfrm rot="5400000">
          <a:off x="4115664" y="212409"/>
          <a:ext cx="3897227" cy="3897227"/>
        </a:xfrm>
        <a:prstGeom prst="downArrow">
          <a:avLst>
            <a:gd name="adj1" fmla="val 50000"/>
            <a:gd name="adj2" fmla="val 35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t>H</a:t>
          </a:r>
          <a:r>
            <a:rPr lang="es-EC" sz="2000" kern="1200" baseline="-25000" dirty="0" smtClean="0"/>
            <a:t>o</a:t>
          </a:r>
          <a:r>
            <a:rPr lang="es-EC" sz="2000" kern="1200" dirty="0" smtClean="0"/>
            <a:t>: </a:t>
          </a:r>
          <a:r>
            <a:rPr lang="es-ES" sz="2000" kern="1200" dirty="0" smtClean="0"/>
            <a:t>El crédito cooperativo no incide positivamente en el desarrollo productivo del sector agropecuario del cantón Mejía.</a:t>
          </a:r>
          <a:endParaRPr lang="es-ES" sz="2000" kern="1200" dirty="0"/>
        </a:p>
      </dsp:txBody>
      <dsp:txXfrm rot="-5400000">
        <a:off x="4797680" y="1186716"/>
        <a:ext cx="3215212" cy="19486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8D497-BFDB-4516-B5C8-4D8ECEC573A1}">
      <dsp:nvSpPr>
        <dsp:cNvPr id="0" name=""/>
        <dsp:cNvSpPr/>
      </dsp:nvSpPr>
      <dsp:spPr>
        <a:xfrm>
          <a:off x="4134" y="291703"/>
          <a:ext cx="870148" cy="870148"/>
        </a:xfrm>
        <a:prstGeom prst="chord">
          <a:avLst>
            <a:gd name="adj1" fmla="val 4800000"/>
            <a:gd name="adj2" fmla="val 16800000"/>
          </a:avLst>
        </a:prstGeom>
        <a:solidFill>
          <a:schemeClr val="accent5">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C185C6A-F2F0-4845-882C-8D9B97B2BBFC}">
      <dsp:nvSpPr>
        <dsp:cNvPr id="0" name=""/>
        <dsp:cNvSpPr/>
      </dsp:nvSpPr>
      <dsp:spPr>
        <a:xfrm>
          <a:off x="91149" y="378717"/>
          <a:ext cx="696118" cy="696118"/>
        </a:xfrm>
        <a:prstGeom prst="pie">
          <a:avLst>
            <a:gd name="adj1" fmla="val 14400000"/>
            <a:gd name="adj2" fmla="val 1620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3EB321F-2D47-436F-86D2-AF826509FD87}">
      <dsp:nvSpPr>
        <dsp:cNvPr id="0" name=""/>
        <dsp:cNvSpPr/>
      </dsp:nvSpPr>
      <dsp:spPr>
        <a:xfrm rot="16200000">
          <a:off x="-996536" y="2249537"/>
          <a:ext cx="2523430" cy="52208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666750">
            <a:lnSpc>
              <a:spcPct val="90000"/>
            </a:lnSpc>
            <a:spcBef>
              <a:spcPct val="0"/>
            </a:spcBef>
            <a:spcAft>
              <a:spcPct val="35000"/>
            </a:spcAft>
          </a:pPr>
          <a:r>
            <a:rPr lang="es-EC" sz="1500" b="0" kern="1200" dirty="0" smtClean="0">
              <a:latin typeface="+mn-lt"/>
            </a:rPr>
            <a:t>ORIGEN DEL PROYECTO </a:t>
          </a:r>
          <a:endParaRPr lang="es-ES" sz="1500" b="0" kern="1200" dirty="0">
            <a:latin typeface="+mn-lt"/>
          </a:endParaRPr>
        </a:p>
      </dsp:txBody>
      <dsp:txXfrm>
        <a:off x="-996536" y="2249537"/>
        <a:ext cx="2523430" cy="522089"/>
      </dsp:txXfrm>
    </dsp:sp>
    <dsp:sp modelId="{60B9FD52-EAEA-4686-B42E-CA3CDBB8C383}">
      <dsp:nvSpPr>
        <dsp:cNvPr id="0" name=""/>
        <dsp:cNvSpPr/>
      </dsp:nvSpPr>
      <dsp:spPr>
        <a:xfrm>
          <a:off x="874282" y="291703"/>
          <a:ext cx="870148" cy="870148"/>
        </a:xfrm>
        <a:prstGeom prst="chord">
          <a:avLst>
            <a:gd name="adj1" fmla="val 4800000"/>
            <a:gd name="adj2" fmla="val 16800000"/>
          </a:avLst>
        </a:prstGeom>
        <a:solidFill>
          <a:schemeClr val="accent5">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A7CA8A0-CCEF-4BBB-9F10-EC995CDB8104}">
      <dsp:nvSpPr>
        <dsp:cNvPr id="0" name=""/>
        <dsp:cNvSpPr/>
      </dsp:nvSpPr>
      <dsp:spPr>
        <a:xfrm>
          <a:off x="961297" y="378717"/>
          <a:ext cx="696118" cy="696118"/>
        </a:xfrm>
        <a:prstGeom prst="pie">
          <a:avLst>
            <a:gd name="adj1" fmla="val 12600000"/>
            <a:gd name="adj2" fmla="val 16200000"/>
          </a:avLst>
        </a:prstGeom>
        <a:solidFill>
          <a:schemeClr val="accent5">
            <a:hueOff val="651405"/>
            <a:satOff val="2239"/>
            <a:lumOff val="-10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B0601E5-7EC8-4B48-A2D5-F81B030CEE2B}">
      <dsp:nvSpPr>
        <dsp:cNvPr id="0" name=""/>
        <dsp:cNvSpPr/>
      </dsp:nvSpPr>
      <dsp:spPr>
        <a:xfrm rot="16200000">
          <a:off x="-126387" y="2249537"/>
          <a:ext cx="2523430" cy="52208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666750">
            <a:lnSpc>
              <a:spcPct val="90000"/>
            </a:lnSpc>
            <a:spcBef>
              <a:spcPct val="0"/>
            </a:spcBef>
            <a:spcAft>
              <a:spcPct val="35000"/>
            </a:spcAft>
          </a:pPr>
          <a:r>
            <a:rPr lang="es-EC" sz="1500" b="0" kern="1200" dirty="0" smtClean="0">
              <a:latin typeface="+mn-lt"/>
            </a:rPr>
            <a:t>OBJETIVO</a:t>
          </a:r>
          <a:endParaRPr lang="es-ES" sz="1500" b="0" kern="1200" dirty="0">
            <a:latin typeface="+mn-lt"/>
          </a:endParaRPr>
        </a:p>
      </dsp:txBody>
      <dsp:txXfrm>
        <a:off x="-126387" y="2249537"/>
        <a:ext cx="2523430" cy="522089"/>
      </dsp:txXfrm>
    </dsp:sp>
    <dsp:sp modelId="{FD3F0799-7CA3-4CB2-A6F7-F2A383DFDD31}">
      <dsp:nvSpPr>
        <dsp:cNvPr id="0" name=""/>
        <dsp:cNvSpPr/>
      </dsp:nvSpPr>
      <dsp:spPr>
        <a:xfrm>
          <a:off x="1744431" y="291703"/>
          <a:ext cx="870148" cy="870148"/>
        </a:xfrm>
        <a:prstGeom prst="chord">
          <a:avLst>
            <a:gd name="adj1" fmla="val 4800000"/>
            <a:gd name="adj2" fmla="val 16800000"/>
          </a:avLst>
        </a:prstGeom>
        <a:solidFill>
          <a:schemeClr val="accent5">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5F328191-ED0D-4FD7-BBEE-C6FCDD53423D}">
      <dsp:nvSpPr>
        <dsp:cNvPr id="0" name=""/>
        <dsp:cNvSpPr/>
      </dsp:nvSpPr>
      <dsp:spPr>
        <a:xfrm>
          <a:off x="1831446" y="378717"/>
          <a:ext cx="696118" cy="696118"/>
        </a:xfrm>
        <a:prstGeom prst="pie">
          <a:avLst>
            <a:gd name="adj1" fmla="val 10800000"/>
            <a:gd name="adj2" fmla="val 16200000"/>
          </a:avLst>
        </a:prstGeom>
        <a:solidFill>
          <a:schemeClr val="accent5">
            <a:hueOff val="1302810"/>
            <a:satOff val="4478"/>
            <a:lumOff val="-2149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6445DE2-1C2C-4B57-8258-A35A401E8D51}">
      <dsp:nvSpPr>
        <dsp:cNvPr id="0" name=""/>
        <dsp:cNvSpPr/>
      </dsp:nvSpPr>
      <dsp:spPr>
        <a:xfrm rot="16200000">
          <a:off x="743760" y="2249537"/>
          <a:ext cx="2523430" cy="52208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666750">
            <a:lnSpc>
              <a:spcPct val="90000"/>
            </a:lnSpc>
            <a:spcBef>
              <a:spcPct val="0"/>
            </a:spcBef>
            <a:spcAft>
              <a:spcPct val="35000"/>
            </a:spcAft>
          </a:pPr>
          <a:r>
            <a:rPr lang="es-EC" sz="1500" b="0" kern="1200" dirty="0" smtClean="0">
              <a:latin typeface="+mn-lt"/>
            </a:rPr>
            <a:t>CARACTERÍSTICAS</a:t>
          </a:r>
          <a:endParaRPr lang="es-ES" sz="1500" b="0" kern="1200" dirty="0">
            <a:latin typeface="+mn-lt"/>
          </a:endParaRPr>
        </a:p>
      </dsp:txBody>
      <dsp:txXfrm>
        <a:off x="743760" y="2249537"/>
        <a:ext cx="2523430" cy="522089"/>
      </dsp:txXfrm>
    </dsp:sp>
    <dsp:sp modelId="{B4B61F0D-624D-4E75-9E33-051801F26F82}">
      <dsp:nvSpPr>
        <dsp:cNvPr id="0" name=""/>
        <dsp:cNvSpPr/>
      </dsp:nvSpPr>
      <dsp:spPr>
        <a:xfrm>
          <a:off x="2353535" y="291703"/>
          <a:ext cx="1740296" cy="348059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66750">
            <a:lnSpc>
              <a:spcPct val="90000"/>
            </a:lnSpc>
            <a:spcBef>
              <a:spcPct val="0"/>
            </a:spcBef>
            <a:spcAft>
              <a:spcPct val="35000"/>
            </a:spcAft>
          </a:pPr>
          <a:r>
            <a:rPr lang="es-EC" sz="1500" b="0" kern="1200" dirty="0" smtClean="0">
              <a:latin typeface="+mn-lt"/>
            </a:rPr>
            <a:t>Cobertura territorial </a:t>
          </a:r>
          <a:endParaRPr lang="es-ES" sz="1500" b="0" kern="1200" dirty="0">
            <a:latin typeface="+mn-lt"/>
          </a:endParaRPr>
        </a:p>
        <a:p>
          <a:pPr lvl="0" algn="l" defTabSz="666750">
            <a:lnSpc>
              <a:spcPct val="90000"/>
            </a:lnSpc>
            <a:spcBef>
              <a:spcPct val="0"/>
            </a:spcBef>
            <a:spcAft>
              <a:spcPct val="35000"/>
            </a:spcAft>
          </a:pPr>
          <a:r>
            <a:rPr lang="es-EC" sz="1500" b="0" kern="1200" dirty="0" smtClean="0">
              <a:latin typeface="+mn-lt"/>
            </a:rPr>
            <a:t>Duración </a:t>
          </a:r>
          <a:endParaRPr lang="es-ES" sz="1500" b="0" kern="1200" dirty="0">
            <a:latin typeface="+mn-lt"/>
          </a:endParaRPr>
        </a:p>
        <a:p>
          <a:pPr lvl="0" algn="l" defTabSz="666750">
            <a:lnSpc>
              <a:spcPct val="90000"/>
            </a:lnSpc>
            <a:spcBef>
              <a:spcPct val="0"/>
            </a:spcBef>
            <a:spcAft>
              <a:spcPct val="35000"/>
            </a:spcAft>
          </a:pPr>
          <a:r>
            <a:rPr lang="es-EC" sz="1500" b="0" kern="1200" dirty="0" smtClean="0">
              <a:latin typeface="+mn-lt"/>
            </a:rPr>
            <a:t>Público objetivo</a:t>
          </a:r>
          <a:endParaRPr lang="es-ES" sz="1500" b="0" kern="1200" dirty="0">
            <a:latin typeface="+mn-lt"/>
          </a:endParaRPr>
        </a:p>
      </dsp:txBody>
      <dsp:txXfrm>
        <a:off x="2353535" y="291703"/>
        <a:ext cx="1740296" cy="3480593"/>
      </dsp:txXfrm>
    </dsp:sp>
    <dsp:sp modelId="{253244AD-1796-429B-BD51-FE9E207DEC7E}">
      <dsp:nvSpPr>
        <dsp:cNvPr id="0" name=""/>
        <dsp:cNvSpPr/>
      </dsp:nvSpPr>
      <dsp:spPr>
        <a:xfrm>
          <a:off x="4403111" y="291703"/>
          <a:ext cx="870148" cy="870148"/>
        </a:xfrm>
        <a:prstGeom prst="chord">
          <a:avLst>
            <a:gd name="adj1" fmla="val 4800000"/>
            <a:gd name="adj2" fmla="val 16800000"/>
          </a:avLst>
        </a:prstGeom>
        <a:solidFill>
          <a:schemeClr val="accent5">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5864544-237E-46D8-9220-4E4BD650EE6A}">
      <dsp:nvSpPr>
        <dsp:cNvPr id="0" name=""/>
        <dsp:cNvSpPr/>
      </dsp:nvSpPr>
      <dsp:spPr>
        <a:xfrm>
          <a:off x="4490126" y="378717"/>
          <a:ext cx="696118" cy="696118"/>
        </a:xfrm>
        <a:prstGeom prst="pie">
          <a:avLst>
            <a:gd name="adj1" fmla="val 9000000"/>
            <a:gd name="adj2" fmla="val 16200000"/>
          </a:avLst>
        </a:prstGeom>
        <a:solidFill>
          <a:schemeClr val="accent5">
            <a:hueOff val="1954216"/>
            <a:satOff val="6718"/>
            <a:lumOff val="-3223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7B7196D-185F-4E35-8204-DC52DDFBD125}">
      <dsp:nvSpPr>
        <dsp:cNvPr id="0" name=""/>
        <dsp:cNvSpPr/>
      </dsp:nvSpPr>
      <dsp:spPr>
        <a:xfrm rot="16200000">
          <a:off x="3402441" y="2249537"/>
          <a:ext cx="2523430" cy="52208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666750">
            <a:lnSpc>
              <a:spcPct val="90000"/>
            </a:lnSpc>
            <a:spcBef>
              <a:spcPct val="0"/>
            </a:spcBef>
            <a:spcAft>
              <a:spcPct val="35000"/>
            </a:spcAft>
          </a:pPr>
          <a:r>
            <a:rPr lang="es-EC" sz="1500" b="0" kern="1200" smtClean="0">
              <a:latin typeface="+mn-lt"/>
            </a:rPr>
            <a:t>ESTRATEGIAS </a:t>
          </a:r>
          <a:endParaRPr lang="es-ES" sz="1500" b="0" kern="1200" dirty="0">
            <a:latin typeface="+mn-lt"/>
          </a:endParaRPr>
        </a:p>
      </dsp:txBody>
      <dsp:txXfrm>
        <a:off x="3402441" y="2249537"/>
        <a:ext cx="2523430" cy="522089"/>
      </dsp:txXfrm>
    </dsp:sp>
    <dsp:sp modelId="{517F687C-A411-4C0E-97A8-EA3DC0AA8A82}">
      <dsp:nvSpPr>
        <dsp:cNvPr id="0" name=""/>
        <dsp:cNvSpPr/>
      </dsp:nvSpPr>
      <dsp:spPr>
        <a:xfrm>
          <a:off x="5273260" y="291703"/>
          <a:ext cx="870148" cy="870148"/>
        </a:xfrm>
        <a:prstGeom prst="chord">
          <a:avLst>
            <a:gd name="adj1" fmla="val 4800000"/>
            <a:gd name="adj2" fmla="val 16800000"/>
          </a:avLst>
        </a:prstGeom>
        <a:solidFill>
          <a:schemeClr val="accent5">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D7C92F87-760F-49DA-A784-58166FC01077}">
      <dsp:nvSpPr>
        <dsp:cNvPr id="0" name=""/>
        <dsp:cNvSpPr/>
      </dsp:nvSpPr>
      <dsp:spPr>
        <a:xfrm>
          <a:off x="5360275" y="378717"/>
          <a:ext cx="696118" cy="696118"/>
        </a:xfrm>
        <a:prstGeom prst="pie">
          <a:avLst>
            <a:gd name="adj1" fmla="val 7200000"/>
            <a:gd name="adj2" fmla="val 16200000"/>
          </a:avLst>
        </a:prstGeom>
        <a:solidFill>
          <a:schemeClr val="accent5">
            <a:hueOff val="2605621"/>
            <a:satOff val="8957"/>
            <a:lumOff val="-4298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74C6EF1-77B8-4594-8455-456B2FE9FEA0}">
      <dsp:nvSpPr>
        <dsp:cNvPr id="0" name=""/>
        <dsp:cNvSpPr/>
      </dsp:nvSpPr>
      <dsp:spPr>
        <a:xfrm rot="16200000">
          <a:off x="4272589" y="2249537"/>
          <a:ext cx="2523430" cy="52208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666750">
            <a:lnSpc>
              <a:spcPct val="90000"/>
            </a:lnSpc>
            <a:spcBef>
              <a:spcPct val="0"/>
            </a:spcBef>
            <a:spcAft>
              <a:spcPct val="35000"/>
            </a:spcAft>
          </a:pPr>
          <a:r>
            <a:rPr lang="es-EC" sz="1500" b="0" kern="1200" smtClean="0">
              <a:latin typeface="+mn-lt"/>
            </a:rPr>
            <a:t>INSTRUMENTOS </a:t>
          </a:r>
          <a:endParaRPr lang="es-ES" sz="1500" b="0" kern="1200" dirty="0">
            <a:latin typeface="+mn-lt"/>
          </a:endParaRPr>
        </a:p>
      </dsp:txBody>
      <dsp:txXfrm>
        <a:off x="4272589" y="2249537"/>
        <a:ext cx="2523430" cy="522089"/>
      </dsp:txXfrm>
    </dsp:sp>
    <dsp:sp modelId="{50621181-6181-44FA-BE7D-351860D10E85}">
      <dsp:nvSpPr>
        <dsp:cNvPr id="0" name=""/>
        <dsp:cNvSpPr/>
      </dsp:nvSpPr>
      <dsp:spPr>
        <a:xfrm>
          <a:off x="6143408" y="291703"/>
          <a:ext cx="870148" cy="870148"/>
        </a:xfrm>
        <a:prstGeom prst="chord">
          <a:avLst>
            <a:gd name="adj1" fmla="val 4800000"/>
            <a:gd name="adj2" fmla="val 16800000"/>
          </a:avLst>
        </a:prstGeom>
        <a:solidFill>
          <a:schemeClr val="accent5">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B2D7040-A4CD-47EA-94A8-A2110B429055}">
      <dsp:nvSpPr>
        <dsp:cNvPr id="0" name=""/>
        <dsp:cNvSpPr/>
      </dsp:nvSpPr>
      <dsp:spPr>
        <a:xfrm>
          <a:off x="6230423" y="378717"/>
          <a:ext cx="696118" cy="696118"/>
        </a:xfrm>
        <a:prstGeom prst="pie">
          <a:avLst>
            <a:gd name="adj1" fmla="val 5400000"/>
            <a:gd name="adj2" fmla="val 16200000"/>
          </a:avLst>
        </a:prstGeom>
        <a:solidFill>
          <a:schemeClr val="accent5">
            <a:hueOff val="3257026"/>
            <a:satOff val="11196"/>
            <a:lumOff val="-5372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DA23731-14AA-4AFB-A804-69353B6277C5}">
      <dsp:nvSpPr>
        <dsp:cNvPr id="0" name=""/>
        <dsp:cNvSpPr/>
      </dsp:nvSpPr>
      <dsp:spPr>
        <a:xfrm rot="16200000">
          <a:off x="5142737" y="2249537"/>
          <a:ext cx="2523430" cy="52208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666750">
            <a:lnSpc>
              <a:spcPct val="90000"/>
            </a:lnSpc>
            <a:spcBef>
              <a:spcPct val="0"/>
            </a:spcBef>
            <a:spcAft>
              <a:spcPct val="35000"/>
            </a:spcAft>
          </a:pPr>
          <a:r>
            <a:rPr lang="es-EC" sz="1500" b="0" kern="1200" smtClean="0">
              <a:latin typeface="+mn-lt"/>
            </a:rPr>
            <a:t>INCLUSIÓN DE CRÉDITOS COOPERATIVOS </a:t>
          </a:r>
          <a:endParaRPr lang="es-ES" sz="1500" b="0" kern="1200" dirty="0">
            <a:latin typeface="+mn-lt"/>
          </a:endParaRPr>
        </a:p>
      </dsp:txBody>
      <dsp:txXfrm>
        <a:off x="5142737" y="2249537"/>
        <a:ext cx="2523430" cy="522089"/>
      </dsp:txXfrm>
    </dsp:sp>
    <dsp:sp modelId="{10585CF2-4D2B-427E-BE3C-2E48686516B0}">
      <dsp:nvSpPr>
        <dsp:cNvPr id="0" name=""/>
        <dsp:cNvSpPr/>
      </dsp:nvSpPr>
      <dsp:spPr>
        <a:xfrm>
          <a:off x="6752512" y="291703"/>
          <a:ext cx="1740296" cy="348059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66750">
            <a:lnSpc>
              <a:spcPct val="90000"/>
            </a:lnSpc>
            <a:spcBef>
              <a:spcPct val="0"/>
            </a:spcBef>
            <a:spcAft>
              <a:spcPct val="35000"/>
            </a:spcAft>
          </a:pPr>
          <a:r>
            <a:rPr lang="es-EC" sz="1500" b="0" kern="1200" dirty="0" smtClean="0">
              <a:latin typeface="+mn-lt"/>
            </a:rPr>
            <a:t>Formato modelo de costos </a:t>
          </a:r>
          <a:endParaRPr lang="es-ES" sz="1500" b="0" kern="1200" dirty="0">
            <a:latin typeface="+mn-lt"/>
          </a:endParaRPr>
        </a:p>
        <a:p>
          <a:pPr lvl="0" algn="l" defTabSz="666750">
            <a:lnSpc>
              <a:spcPct val="90000"/>
            </a:lnSpc>
            <a:spcBef>
              <a:spcPct val="0"/>
            </a:spcBef>
            <a:spcAft>
              <a:spcPct val="35000"/>
            </a:spcAft>
          </a:pPr>
          <a:r>
            <a:rPr lang="es-EC" sz="1500" b="0" kern="1200" dirty="0" smtClean="0">
              <a:latin typeface="+mn-lt"/>
            </a:rPr>
            <a:t>Cronograma de capacitación </a:t>
          </a:r>
          <a:endParaRPr lang="es-ES" sz="1500" b="0" kern="1200" dirty="0">
            <a:latin typeface="+mn-lt"/>
          </a:endParaRPr>
        </a:p>
        <a:p>
          <a:pPr lvl="0" algn="l" defTabSz="666750">
            <a:lnSpc>
              <a:spcPct val="90000"/>
            </a:lnSpc>
            <a:spcBef>
              <a:spcPct val="0"/>
            </a:spcBef>
            <a:spcAft>
              <a:spcPct val="35000"/>
            </a:spcAft>
          </a:pPr>
          <a:r>
            <a:rPr lang="es-EC" sz="1500" b="0" kern="1200" dirty="0" smtClean="0">
              <a:latin typeface="+mn-lt"/>
            </a:rPr>
            <a:t>Ejemplo de un crédito agropecuario</a:t>
          </a:r>
          <a:endParaRPr lang="es-ES" sz="1500" b="0" kern="1200" dirty="0">
            <a:latin typeface="+mn-lt"/>
          </a:endParaRPr>
        </a:p>
      </dsp:txBody>
      <dsp:txXfrm>
        <a:off x="6752512" y="291703"/>
        <a:ext cx="1740296" cy="3480593"/>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5688F513-517E-4CF4-875C-566F382BDF2E}" type="datetimeFigureOut">
              <a:rPr lang="es-ES" smtClean="0"/>
              <a:pPr/>
              <a:t>05/03/2018</a:t>
            </a:fld>
            <a:endParaRPr lang="es-ES"/>
          </a:p>
        </p:txBody>
      </p:sp>
      <p:sp>
        <p:nvSpPr>
          <p:cNvPr id="4" name="3 Marcador de pie de página"/>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r>
              <a:rPr lang="es-ES"/>
              <a:t>CÓDIGO: SGC.DI.269       VERSIÓN: 1.0        DICIEMBRE 13 2011</a:t>
            </a:r>
          </a:p>
        </p:txBody>
      </p:sp>
      <p:sp>
        <p:nvSpPr>
          <p:cNvPr id="5" name="4 Marcador de número de diapositiva"/>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D75A72-D475-4644-863B-4274F2D12A47}" type="slidenum">
              <a:rPr lang="es-ES" smtClean="0"/>
              <a:pPr/>
              <a:t>‹Nº›</a:t>
            </a:fld>
            <a:endParaRPr lang="es-ES"/>
          </a:p>
        </p:txBody>
      </p:sp>
    </p:spTree>
    <p:extLst>
      <p:ext uri="{BB962C8B-B14F-4D97-AF65-F5344CB8AC3E}">
        <p14:creationId xmlns:p14="http://schemas.microsoft.com/office/powerpoint/2010/main" val="19128841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875" tIns="49937" rIns="99875" bIns="49937" rtlCol="0"/>
          <a:lstStyle>
            <a:lvl1pPr algn="l">
              <a:defRPr sz="1400"/>
            </a:lvl1pPr>
          </a:lstStyle>
          <a:p>
            <a:endParaRPr lang="es-ES"/>
          </a:p>
        </p:txBody>
      </p:sp>
      <p:sp>
        <p:nvSpPr>
          <p:cNvPr id="3" name="2 Marcador de fecha"/>
          <p:cNvSpPr>
            <a:spLocks noGrp="1"/>
          </p:cNvSpPr>
          <p:nvPr>
            <p:ph type="dt" idx="1"/>
          </p:nvPr>
        </p:nvSpPr>
        <p:spPr>
          <a:xfrm>
            <a:off x="4021293" y="0"/>
            <a:ext cx="3076363" cy="511731"/>
          </a:xfrm>
          <a:prstGeom prst="rect">
            <a:avLst/>
          </a:prstGeom>
        </p:spPr>
        <p:txBody>
          <a:bodyPr vert="horz" lIns="99875" tIns="49937" rIns="99875" bIns="49937" rtlCol="0"/>
          <a:lstStyle>
            <a:lvl1pPr algn="r">
              <a:defRPr sz="1400"/>
            </a:lvl1pPr>
          </a:lstStyle>
          <a:p>
            <a:fld id="{467A6AF2-C3A6-4EA1-BB42-D573A88196E2}" type="datetimeFigureOut">
              <a:rPr lang="es-ES" smtClean="0"/>
              <a:pPr/>
              <a:t>05/03/2018</a:t>
            </a:fld>
            <a:endParaRPr lang="es-ES"/>
          </a:p>
        </p:txBody>
      </p:sp>
      <p:sp>
        <p:nvSpPr>
          <p:cNvPr id="4" name="3 Marcador de imagen de diapositiva"/>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9875" tIns="49937" rIns="99875" bIns="49937" rtlCol="0" anchor="ctr"/>
          <a:lstStyle/>
          <a:p>
            <a:endParaRPr lang="es-ES"/>
          </a:p>
        </p:txBody>
      </p:sp>
      <p:sp>
        <p:nvSpPr>
          <p:cNvPr id="5" name="4 Marcador de notas"/>
          <p:cNvSpPr>
            <a:spLocks noGrp="1"/>
          </p:cNvSpPr>
          <p:nvPr>
            <p:ph type="body" sz="quarter" idx="3"/>
          </p:nvPr>
        </p:nvSpPr>
        <p:spPr>
          <a:xfrm>
            <a:off x="709930" y="4861443"/>
            <a:ext cx="5679440" cy="4605576"/>
          </a:xfrm>
          <a:prstGeom prst="rect">
            <a:avLst/>
          </a:prstGeom>
        </p:spPr>
        <p:txBody>
          <a:bodyPr vert="horz" lIns="99875" tIns="49937" rIns="99875" bIns="49937"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875" tIns="49937" rIns="99875" bIns="49937" rtlCol="0" anchor="b"/>
          <a:lstStyle>
            <a:lvl1pPr algn="l">
              <a:defRPr sz="1400"/>
            </a:lvl1pPr>
          </a:lstStyle>
          <a:p>
            <a:r>
              <a:rPr lang="es-ES"/>
              <a:t>CÓDIGO: SGC.DI.269       VERSIÓN: 1.0        DICIEMBRE 13 2011</a:t>
            </a:r>
          </a:p>
        </p:txBody>
      </p:sp>
      <p:sp>
        <p:nvSpPr>
          <p:cNvPr id="7" name="6 Marcador de número de diapositiva"/>
          <p:cNvSpPr>
            <a:spLocks noGrp="1"/>
          </p:cNvSpPr>
          <p:nvPr>
            <p:ph type="sldNum" sz="quarter" idx="5"/>
          </p:nvPr>
        </p:nvSpPr>
        <p:spPr>
          <a:xfrm>
            <a:off x="4021293" y="9721106"/>
            <a:ext cx="3076363" cy="511731"/>
          </a:xfrm>
          <a:prstGeom prst="rect">
            <a:avLst/>
          </a:prstGeom>
        </p:spPr>
        <p:txBody>
          <a:bodyPr vert="horz" lIns="99875" tIns="49937" rIns="99875" bIns="49937" rtlCol="0" anchor="b"/>
          <a:lstStyle>
            <a:lvl1pPr algn="r">
              <a:defRPr sz="1400"/>
            </a:lvl1pPr>
          </a:lstStyle>
          <a:p>
            <a:fld id="{6A7441D7-C633-4324-86FF-E00342CAD518}" type="slidenum">
              <a:rPr lang="es-ES" smtClean="0"/>
              <a:pPr/>
              <a:t>‹Nº›</a:t>
            </a:fld>
            <a:endParaRPr lang="es-ES"/>
          </a:p>
        </p:txBody>
      </p:sp>
    </p:spTree>
    <p:extLst>
      <p:ext uri="{BB962C8B-B14F-4D97-AF65-F5344CB8AC3E}">
        <p14:creationId xmlns:p14="http://schemas.microsoft.com/office/powerpoint/2010/main" val="112462409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7441D7-C633-4324-86FF-E00342CAD518}" type="slidenum">
              <a:rPr lang="es-ES" smtClean="0"/>
              <a:pPr/>
              <a:t>2</a:t>
            </a:fld>
            <a:endParaRPr lang="es-ES"/>
          </a:p>
        </p:txBody>
      </p:sp>
      <p:sp>
        <p:nvSpPr>
          <p:cNvPr id="5" name="4 Marcador de pie de página"/>
          <p:cNvSpPr>
            <a:spLocks noGrp="1"/>
          </p:cNvSpPr>
          <p:nvPr>
            <p:ph type="ftr" sz="quarter" idx="11"/>
          </p:nvPr>
        </p:nvSpPr>
        <p:spPr/>
        <p:txBody>
          <a:bodyPr/>
          <a:lstStyle/>
          <a:p>
            <a:r>
              <a:rPr lang="es-ES"/>
              <a:t>CÓDIGO: SGC.DI.269       VERSIÓN: 1.0        DICIEMBRE 13 2011</a:t>
            </a:r>
          </a:p>
        </p:txBody>
      </p:sp>
    </p:spTree>
    <p:extLst>
      <p:ext uri="{BB962C8B-B14F-4D97-AF65-F5344CB8AC3E}">
        <p14:creationId xmlns:p14="http://schemas.microsoft.com/office/powerpoint/2010/main" val="2775109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smtClean="0"/>
              <a:t>CÓDIGO: SGC.DI.269       VERSIÓN: 1.0        DICIEMBRE 13 2011</a:t>
            </a:r>
            <a:endParaRPr lang="es-ES"/>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4</a:t>
            </a:fld>
            <a:endParaRPr lang="es-ES"/>
          </a:p>
        </p:txBody>
      </p:sp>
    </p:spTree>
    <p:extLst>
      <p:ext uri="{BB962C8B-B14F-4D97-AF65-F5344CB8AC3E}">
        <p14:creationId xmlns:p14="http://schemas.microsoft.com/office/powerpoint/2010/main" val="3853172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smtClean="0"/>
              <a:t>CÓDIGO: SGC.DI.269       VERSIÓN: 1.0        DICIEMBRE 13 2011</a:t>
            </a:r>
            <a:endParaRPr lang="es-ES"/>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5</a:t>
            </a:fld>
            <a:endParaRPr lang="es-ES"/>
          </a:p>
        </p:txBody>
      </p:sp>
    </p:spTree>
    <p:extLst>
      <p:ext uri="{BB962C8B-B14F-4D97-AF65-F5344CB8AC3E}">
        <p14:creationId xmlns:p14="http://schemas.microsoft.com/office/powerpoint/2010/main" val="1827341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smtClean="0"/>
              <a:t>CÓDIGO: SGC.DI.269       VERSIÓN: 1.0        DICIEMBRE 13 2011</a:t>
            </a:r>
            <a:endParaRPr lang="es-ES"/>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13</a:t>
            </a:fld>
            <a:endParaRPr lang="es-ES"/>
          </a:p>
        </p:txBody>
      </p:sp>
    </p:spTree>
    <p:extLst>
      <p:ext uri="{BB962C8B-B14F-4D97-AF65-F5344CB8AC3E}">
        <p14:creationId xmlns:p14="http://schemas.microsoft.com/office/powerpoint/2010/main" val="1045116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smtClean="0"/>
              <a:t>CÓDIGO: SGC.DI.269       VERSIÓN: 1.0        DICIEMBRE 13 2011</a:t>
            </a:r>
            <a:endParaRPr lang="es-ES"/>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14</a:t>
            </a:fld>
            <a:endParaRPr lang="es-ES"/>
          </a:p>
        </p:txBody>
      </p:sp>
    </p:spTree>
    <p:extLst>
      <p:ext uri="{BB962C8B-B14F-4D97-AF65-F5344CB8AC3E}">
        <p14:creationId xmlns:p14="http://schemas.microsoft.com/office/powerpoint/2010/main" val="519469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1193" name="CorelDRAW" r:id="rId3" imgW="9168480" imgH="5375520" progId="">
                  <p:embed/>
                </p:oleObj>
              </mc:Choice>
              <mc:Fallback>
                <p:oleObj name="CorelDRAW" r:id="rId3" imgW="9168480" imgH="537552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5"/>
            <a:ext cx="9144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385192" y="5661248"/>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4388160" y="5662451"/>
            <a:ext cx="14478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7812360" y="5662451"/>
            <a:ext cx="87444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3102" y="222164"/>
            <a:ext cx="2232000" cy="5764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a:t>VERSIÓN: </a:t>
            </a:r>
            <a:r>
              <a:rPr lang="es-EC"/>
              <a:t>1.0</a:t>
            </a:r>
            <a:endParaRPr lang="es-EC" dirty="0"/>
          </a:p>
        </p:txBody>
      </p:sp>
      <p:sp>
        <p:nvSpPr>
          <p:cNvPr id="4" name="3 Marcador de pie de página"/>
          <p:cNvSpPr>
            <a:spLocks noGrp="1"/>
          </p:cNvSpPr>
          <p:nvPr>
            <p:ph type="ftr" sz="quarter" idx="12"/>
          </p:nvPr>
        </p:nvSpPr>
        <p:spPr/>
        <p:txBody>
          <a:bodyPr/>
          <a:lstStyle/>
          <a:p>
            <a:r>
              <a:rPr lang="es-EC" b="1"/>
              <a:t>CÓDIGO: </a:t>
            </a:r>
            <a:r>
              <a:rPr lang="es-EC"/>
              <a:t>SGC.DI.260</a:t>
            </a:r>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a:solidFill>
                <a:schemeClr val="tx1"/>
              </a:solidFill>
            </a:endParaRPr>
          </a:p>
        </p:txBody>
      </p:sp>
      <p:sp>
        <p:nvSpPr>
          <p:cNvPr id="1047" name="Line 23"/>
          <p:cNvSpPr>
            <a:spLocks noChangeShapeType="1"/>
          </p:cNvSpPr>
          <p:nvPr userDrawn="1"/>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sz="800">
              <a:solidFill>
                <a:schemeClr val="tx1"/>
              </a:solidFill>
            </a:endParaRPr>
          </a:p>
        </p:txBody>
      </p:sp>
      <p:sp>
        <p:nvSpPr>
          <p:cNvPr id="1048" name="Line 24"/>
          <p:cNvSpPr>
            <a:spLocks noChangeShapeType="1"/>
          </p:cNvSpPr>
          <p:nvPr userDrawn="1"/>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sz="800">
              <a:solidFill>
                <a:schemeClr val="tx1"/>
              </a:solidFill>
            </a:endParaRPr>
          </a:p>
        </p:txBody>
      </p:sp>
      <p:sp>
        <p:nvSpPr>
          <p:cNvPr id="8" name="7 Marcador de fecha"/>
          <p:cNvSpPr>
            <a:spLocks noGrp="1"/>
          </p:cNvSpPr>
          <p:nvPr>
            <p:ph type="dt" sz="half" idx="2"/>
          </p:nvPr>
        </p:nvSpPr>
        <p:spPr>
          <a:xfrm>
            <a:off x="385192" y="6656871"/>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9" name="8 Marcador de pie de página"/>
          <p:cNvSpPr>
            <a:spLocks noGrp="1"/>
          </p:cNvSpPr>
          <p:nvPr>
            <p:ph type="ftr" sz="quarter" idx="3"/>
          </p:nvPr>
        </p:nvSpPr>
        <p:spPr>
          <a:xfrm>
            <a:off x="4388160" y="6658074"/>
            <a:ext cx="14478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0" name="9 Marcador de número de diapositiva"/>
          <p:cNvSpPr>
            <a:spLocks noGrp="1"/>
          </p:cNvSpPr>
          <p:nvPr>
            <p:ph type="sldNum" sz="quarter" idx="4"/>
          </p:nvPr>
        </p:nvSpPr>
        <p:spPr>
          <a:xfrm>
            <a:off x="7812360" y="6658074"/>
            <a:ext cx="87444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11" name="10 Imagen"/>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700214" y="5981170"/>
            <a:ext cx="2232000" cy="576448"/>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r>
              <a:rPr lang="es-EC" b="1" smtClean="0"/>
              <a:t>FECHA ÚLTIMA REVISIÓN: 13/12/11</a:t>
            </a:r>
            <a:endParaRPr lang="es-EC" dirty="0"/>
          </a:p>
        </p:txBody>
      </p:sp>
      <p:sp>
        <p:nvSpPr>
          <p:cNvPr id="3" name="Marcador de número de diapositiva 2"/>
          <p:cNvSpPr>
            <a:spLocks noGrp="1"/>
          </p:cNvSpPr>
          <p:nvPr>
            <p:ph type="sldNum" sz="quarter" idx="11"/>
          </p:nvPr>
        </p:nvSpPr>
        <p:spPr/>
        <p:txBody>
          <a:bodyPr/>
          <a:lstStyle/>
          <a:p>
            <a:r>
              <a:rPr lang="es-EC" b="1" smtClean="0"/>
              <a:t>VERSIÓN: </a:t>
            </a:r>
            <a:r>
              <a:rPr lang="es-EC" smtClean="0"/>
              <a:t>1.0</a:t>
            </a:r>
            <a:endParaRPr lang="es-EC" dirty="0"/>
          </a:p>
        </p:txBody>
      </p:sp>
      <p:sp>
        <p:nvSpPr>
          <p:cNvPr id="4" name="Marcador de pie de página 3"/>
          <p:cNvSpPr>
            <a:spLocks noGrp="1"/>
          </p:cNvSpPr>
          <p:nvPr>
            <p:ph type="ftr" sz="quarter" idx="12"/>
          </p:nvPr>
        </p:nvSpPr>
        <p:spPr/>
        <p:txBody>
          <a:bodyPr/>
          <a:lstStyle/>
          <a:p>
            <a:r>
              <a:rPr lang="es-EC" b="1" smtClean="0"/>
              <a:t>CÓDIGO: </a:t>
            </a:r>
            <a:r>
              <a:rPr lang="es-EC" smtClean="0"/>
              <a:t>SGC.DI.260</a:t>
            </a:r>
            <a:endParaRPr lang="es-EC" dirty="0"/>
          </a:p>
        </p:txBody>
      </p:sp>
      <p:pic>
        <p:nvPicPr>
          <p:cNvPr id="2050" name="Picture 2" descr="Resultado de imagen para machachi agrico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6" y="-11124"/>
            <a:ext cx="4752528" cy="23536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l="2633" r="4969" b="2001"/>
          <a:stretch/>
        </p:blipFill>
        <p:spPr bwMode="auto">
          <a:xfrm>
            <a:off x="4740912" y="-50752"/>
            <a:ext cx="4413888" cy="35110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machachi agricola"/>
          <p:cNvPicPr>
            <a:picLocks noChangeAspect="1" noChangeArrowheads="1"/>
          </p:cNvPicPr>
          <p:nvPr/>
        </p:nvPicPr>
        <p:blipFill rotWithShape="1">
          <a:blip r:embed="rId4">
            <a:extLst>
              <a:ext uri="{28A0092B-C50C-407E-A947-70E740481C1C}">
                <a14:useLocalDpi xmlns:a14="http://schemas.microsoft.com/office/drawing/2010/main" val="0"/>
              </a:ext>
            </a:extLst>
          </a:blip>
          <a:srcRect l="53651" t="6899"/>
          <a:stretch/>
        </p:blipFill>
        <p:spPr bwMode="auto">
          <a:xfrm>
            <a:off x="-11616" y="2357267"/>
            <a:ext cx="3204666" cy="256101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machachi agricol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4987" y="2335704"/>
            <a:ext cx="3169577" cy="211252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6"/>
          <a:stretch>
            <a:fillRect/>
          </a:stretch>
        </p:blipFill>
        <p:spPr>
          <a:xfrm>
            <a:off x="4644008" y="3813287"/>
            <a:ext cx="4481721" cy="3005145"/>
          </a:xfrm>
          <a:prstGeom prst="rect">
            <a:avLst/>
          </a:prstGeom>
        </p:spPr>
      </p:pic>
      <p:pic>
        <p:nvPicPr>
          <p:cNvPr id="6" name="Imagen 5"/>
          <p:cNvPicPr>
            <a:picLocks noChangeAspect="1"/>
          </p:cNvPicPr>
          <p:nvPr/>
        </p:nvPicPr>
        <p:blipFill>
          <a:blip r:embed="rId7"/>
          <a:stretch>
            <a:fillRect/>
          </a:stretch>
        </p:blipFill>
        <p:spPr>
          <a:xfrm>
            <a:off x="3839373" y="3798459"/>
            <a:ext cx="2520280" cy="1352797"/>
          </a:xfrm>
          <a:prstGeom prst="rect">
            <a:avLst/>
          </a:prstGeom>
        </p:spPr>
      </p:pic>
      <p:pic>
        <p:nvPicPr>
          <p:cNvPr id="2058" name="Picture 10" descr="Imagen relacionad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02" y="4253277"/>
            <a:ext cx="4610706" cy="256150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esultado de imagen para machachi agropecuari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4564" y="2902439"/>
            <a:ext cx="2821632" cy="2189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783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p:cNvSpPr txBox="1">
            <a:spLocks/>
          </p:cNvSpPr>
          <p:nvPr/>
        </p:nvSpPr>
        <p:spPr>
          <a:xfrm>
            <a:off x="755576" y="24991"/>
            <a:ext cx="82296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dirty="0" smtClean="0">
                <a:solidFill>
                  <a:schemeClr val="tx1"/>
                </a:solidFill>
              </a:rPr>
              <a:t>Marco Legal</a:t>
            </a:r>
            <a:endParaRPr lang="es-EC" kern="0" dirty="0">
              <a:solidFill>
                <a:schemeClr val="tx1"/>
              </a:solidFill>
            </a:endParaRPr>
          </a:p>
        </p:txBody>
      </p:sp>
      <p:graphicFrame>
        <p:nvGraphicFramePr>
          <p:cNvPr id="2" name="Diagrama 1"/>
          <p:cNvGraphicFramePr/>
          <p:nvPr>
            <p:extLst>
              <p:ext uri="{D42A27DB-BD31-4B8C-83A1-F6EECF244321}">
                <p14:modId xmlns:p14="http://schemas.microsoft.com/office/powerpoint/2010/main" val="165812510"/>
              </p:ext>
            </p:extLst>
          </p:nvPr>
        </p:nvGraphicFramePr>
        <p:xfrm>
          <a:off x="395536" y="1181458"/>
          <a:ext cx="8424936" cy="4623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8442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395536" y="1916832"/>
            <a:ext cx="8229600" cy="1143000"/>
          </a:xfrm>
        </p:spPr>
        <p:txBody>
          <a:bodyPr/>
          <a:lstStyle/>
          <a:p>
            <a:r>
              <a:rPr lang="es-ES" sz="660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t>MARCO </a:t>
            </a:r>
            <a:br>
              <a:rPr lang="es-ES" sz="660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br>
            <a:r>
              <a:rPr lang="es-ES" sz="660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t>METODOLÓGICO</a:t>
            </a:r>
          </a:p>
        </p:txBody>
      </p:sp>
    </p:spTree>
    <p:extLst>
      <p:ext uri="{BB962C8B-B14F-4D97-AF65-F5344CB8AC3E}">
        <p14:creationId xmlns:p14="http://schemas.microsoft.com/office/powerpoint/2010/main" val="3226107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4047"/>
            <a:ext cx="8229600" cy="1143000"/>
          </a:xfrm>
        </p:spPr>
        <p:txBody>
          <a:bodyPr/>
          <a:lstStyle/>
          <a:p>
            <a:r>
              <a:rPr lang="es-EC" dirty="0" smtClean="0">
                <a:solidFill>
                  <a:schemeClr val="tx1"/>
                </a:solidFill>
                <a:cs typeface="Times New Roman" panose="02020603050405020304" pitchFamily="18" charset="0"/>
              </a:rPr>
              <a:t>Marco Metodológico</a:t>
            </a:r>
            <a:endParaRPr lang="es-EC" dirty="0">
              <a:solidFill>
                <a:schemeClr val="tx1"/>
              </a:solidFill>
              <a:cs typeface="Times New Roman" panose="02020603050405020304" pitchFamily="18" charset="0"/>
            </a:endParaRPr>
          </a:p>
        </p:txBody>
      </p:sp>
      <p:pic>
        <p:nvPicPr>
          <p:cNvPr id="4" name="Imagen 3"/>
          <p:cNvPicPr>
            <a:picLocks noChangeAspect="1"/>
          </p:cNvPicPr>
          <p:nvPr/>
        </p:nvPicPr>
        <p:blipFill rotWithShape="1">
          <a:blip r:embed="rId2"/>
          <a:srcRect l="15646" t="51301" r="25800" b="22438"/>
          <a:stretch/>
        </p:blipFill>
        <p:spPr>
          <a:xfrm>
            <a:off x="-36512" y="620688"/>
            <a:ext cx="9217024" cy="2324118"/>
          </a:xfrm>
          <a:prstGeom prst="rect">
            <a:avLst/>
          </a:prstGeom>
        </p:spPr>
      </p:pic>
      <p:pic>
        <p:nvPicPr>
          <p:cNvPr id="2" name="Imagen 1"/>
          <p:cNvPicPr>
            <a:picLocks noChangeAspect="1"/>
          </p:cNvPicPr>
          <p:nvPr/>
        </p:nvPicPr>
        <p:blipFill rotWithShape="1">
          <a:blip r:embed="rId3"/>
          <a:srcRect l="19950" t="39172" r="19760" b="21454"/>
          <a:stretch/>
        </p:blipFill>
        <p:spPr>
          <a:xfrm>
            <a:off x="-36512" y="2348880"/>
            <a:ext cx="9217024" cy="3384376"/>
          </a:xfrm>
          <a:prstGeom prst="rect">
            <a:avLst/>
          </a:prstGeom>
        </p:spPr>
      </p:pic>
    </p:spTree>
    <p:extLst>
      <p:ext uri="{BB962C8B-B14F-4D97-AF65-F5344CB8AC3E}">
        <p14:creationId xmlns:p14="http://schemas.microsoft.com/office/powerpoint/2010/main" val="4163858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4047"/>
            <a:ext cx="8229600" cy="1143000"/>
          </a:xfrm>
        </p:spPr>
        <p:txBody>
          <a:bodyPr/>
          <a:lstStyle/>
          <a:p>
            <a:r>
              <a:rPr lang="es-EC" dirty="0" smtClean="0">
                <a:solidFill>
                  <a:schemeClr val="tx1"/>
                </a:solidFill>
                <a:cs typeface="Times New Roman" panose="02020603050405020304" pitchFamily="18" charset="0"/>
              </a:rPr>
              <a:t>Marco Metodológico</a:t>
            </a:r>
            <a:endParaRPr lang="es-EC" dirty="0">
              <a:solidFill>
                <a:schemeClr val="tx1"/>
              </a:solidFill>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2764953777"/>
              </p:ext>
            </p:extLst>
          </p:nvPr>
        </p:nvGraphicFramePr>
        <p:xfrm>
          <a:off x="683568" y="1628800"/>
          <a:ext cx="8064896"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redondeado 5"/>
          <p:cNvSpPr/>
          <p:nvPr/>
        </p:nvSpPr>
        <p:spPr>
          <a:xfrm>
            <a:off x="2123728" y="850921"/>
            <a:ext cx="3744416" cy="576064"/>
          </a:xfrm>
          <a:prstGeom prst="roundRect">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2000" dirty="0" smtClean="0">
                <a:solidFill>
                  <a:schemeClr val="bg1"/>
                </a:solidFill>
              </a:rPr>
              <a:t>Población y muestra </a:t>
            </a:r>
            <a:endParaRPr lang="es-ES" sz="2000" dirty="0">
              <a:solidFill>
                <a:schemeClr val="bg1"/>
              </a:solidFill>
            </a:endParaRPr>
          </a:p>
        </p:txBody>
      </p:sp>
      <p:pic>
        <p:nvPicPr>
          <p:cNvPr id="2050" name="Picture 2" descr="Resultado de imagen para poblacion agropecuar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2708918"/>
            <a:ext cx="4032448" cy="30243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ángulo 6"/>
          <p:cNvSpPr/>
          <p:nvPr/>
        </p:nvSpPr>
        <p:spPr>
          <a:xfrm>
            <a:off x="5220072" y="2708918"/>
            <a:ext cx="2497706" cy="9541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s-EC" sz="2800" dirty="0" smtClean="0">
                <a:latin typeface="Times New Roman" panose="02020603050405020304" pitchFamily="18" charset="0"/>
                <a:ea typeface="Calibri" panose="020F0502020204030204" pitchFamily="34" charset="0"/>
              </a:rPr>
              <a:t>376 muestra población </a:t>
            </a:r>
            <a:endParaRPr lang="es-ES" sz="2800" dirty="0"/>
          </a:p>
        </p:txBody>
      </p:sp>
      <p:pic>
        <p:nvPicPr>
          <p:cNvPr id="9" name="Picture 10" descr="Resultado de imagen para analisi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48659" y="3717032"/>
            <a:ext cx="2795341" cy="1440160"/>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5220072" y="4797152"/>
            <a:ext cx="2497706"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s-ES" sz="2800" dirty="0" smtClean="0"/>
              <a:t>ENCUESTAS</a:t>
            </a:r>
            <a:endParaRPr lang="es-ES" sz="2800" dirty="0"/>
          </a:p>
        </p:txBody>
      </p:sp>
      <p:cxnSp>
        <p:nvCxnSpPr>
          <p:cNvPr id="11" name="Conector recto de flecha 10"/>
          <p:cNvCxnSpPr/>
          <p:nvPr/>
        </p:nvCxnSpPr>
        <p:spPr>
          <a:xfrm>
            <a:off x="6348659" y="3789039"/>
            <a:ext cx="0" cy="86409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534606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99392"/>
            <a:ext cx="8229600" cy="1143000"/>
          </a:xfrm>
        </p:spPr>
        <p:txBody>
          <a:bodyPr/>
          <a:lstStyle/>
          <a:p>
            <a:r>
              <a:rPr lang="es-EC" dirty="0" smtClean="0">
                <a:solidFill>
                  <a:schemeClr val="tx1"/>
                </a:solidFill>
                <a:cs typeface="Times New Roman" panose="02020603050405020304" pitchFamily="18" charset="0"/>
              </a:rPr>
              <a:t>Hipótesis</a:t>
            </a:r>
            <a:endParaRPr lang="es-EC" dirty="0">
              <a:solidFill>
                <a:schemeClr val="tx1"/>
              </a:solidFill>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2230545935"/>
              </p:ext>
            </p:extLst>
          </p:nvPr>
        </p:nvGraphicFramePr>
        <p:xfrm>
          <a:off x="575556" y="1043608"/>
          <a:ext cx="8013576" cy="4322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2346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395536" y="1916832"/>
            <a:ext cx="8229600" cy="1143000"/>
          </a:xfrm>
        </p:spPr>
        <p:txBody>
          <a:bodyPr/>
          <a:lstStyle/>
          <a:p>
            <a:r>
              <a:rPr lang="es-ES" sz="660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t>RESULTADOS</a:t>
            </a:r>
          </a:p>
        </p:txBody>
      </p:sp>
    </p:spTree>
    <p:extLst>
      <p:ext uri="{BB962C8B-B14F-4D97-AF65-F5344CB8AC3E}">
        <p14:creationId xmlns:p14="http://schemas.microsoft.com/office/powerpoint/2010/main" val="3681936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a:xfrm>
            <a:off x="0" y="-326226"/>
            <a:ext cx="8686800" cy="1143000"/>
          </a:xfrm>
        </p:spPr>
        <p:txBody>
          <a:bodyPr/>
          <a:lstStyle/>
          <a:p>
            <a:r>
              <a:rPr lang="es-ES" dirty="0">
                <a:ln w="10541" cmpd="sng">
                  <a:solidFill>
                    <a:schemeClr val="accent1">
                      <a:shade val="88000"/>
                      <a:satMod val="110000"/>
                    </a:schemeClr>
                  </a:solidFill>
                  <a:prstDash val="solid"/>
                </a:ln>
                <a:solidFill>
                  <a:schemeClr val="tx1"/>
                </a:solidFill>
                <a:effectLst>
                  <a:outerShdw blurRad="38100" dist="38100" dir="2700000" algn="tl">
                    <a:srgbClr val="000000">
                      <a:alpha val="43137"/>
                    </a:srgbClr>
                  </a:outerShdw>
                </a:effectLst>
              </a:rPr>
              <a:t/>
            </a:r>
            <a:br>
              <a:rPr lang="es-ES" dirty="0">
                <a:ln w="10541" cmpd="sng">
                  <a:solidFill>
                    <a:schemeClr val="accent1">
                      <a:shade val="88000"/>
                      <a:satMod val="110000"/>
                    </a:schemeClr>
                  </a:solidFill>
                  <a:prstDash val="solid"/>
                </a:ln>
                <a:solidFill>
                  <a:schemeClr val="tx1"/>
                </a:solidFill>
                <a:effectLst>
                  <a:outerShdw blurRad="38100" dist="38100" dir="2700000" algn="tl">
                    <a:srgbClr val="000000">
                      <a:alpha val="43137"/>
                    </a:srgbClr>
                  </a:outerShdw>
                </a:effectLst>
              </a:rPr>
            </a:br>
            <a:r>
              <a:rPr lang="es-ES" sz="2400" dirty="0">
                <a:ln w="10541" cmpd="sng">
                  <a:solidFill>
                    <a:schemeClr val="accent1">
                      <a:shade val="88000"/>
                      <a:satMod val="110000"/>
                    </a:schemeClr>
                  </a:solidFill>
                  <a:prstDash val="solid"/>
                </a:ln>
                <a:solidFill>
                  <a:schemeClr val="tx1"/>
                </a:solidFill>
                <a:effectLst>
                  <a:outerShdw blurRad="38100" dist="38100" dir="2700000" algn="tl">
                    <a:srgbClr val="000000">
                      <a:alpha val="43137"/>
                    </a:srgbClr>
                  </a:outerShdw>
                </a:effectLst>
              </a:rPr>
              <a:t>RESULTADOS DE LA INVESTIGACIÓN DE CAMPO</a:t>
            </a:r>
            <a:endParaRPr lang="es-EC" sz="2400" dirty="0">
              <a:effectLst>
                <a:outerShdw blurRad="38100" dist="38100" dir="2700000" algn="tl">
                  <a:srgbClr val="000000">
                    <a:alpha val="43137"/>
                  </a:srgbClr>
                </a:outerShdw>
              </a:effectLst>
            </a:endParaRPr>
          </a:p>
        </p:txBody>
      </p:sp>
      <p:sp>
        <p:nvSpPr>
          <p:cNvPr id="2" name="Rectángulo 1"/>
          <p:cNvSpPr/>
          <p:nvPr/>
        </p:nvSpPr>
        <p:spPr>
          <a:xfrm>
            <a:off x="971600" y="1052736"/>
            <a:ext cx="4185761" cy="369332"/>
          </a:xfrm>
          <a:prstGeom prst="rect">
            <a:avLst/>
          </a:prstGeom>
        </p:spPr>
        <p:txBody>
          <a:bodyPr wrap="none">
            <a:spAutoFit/>
          </a:bodyPr>
          <a:lstStyle/>
          <a:p>
            <a:r>
              <a:rPr lang="es-ES" dirty="0">
                <a:latin typeface="Times New Roman" panose="02020603050405020304" pitchFamily="18" charset="0"/>
                <a:ea typeface="Times New Roman" panose="02020603050405020304" pitchFamily="18" charset="0"/>
              </a:rPr>
              <a:t>¿Ha adquirido usted alguna vez un crédito?</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1747737712"/>
              </p:ext>
            </p:extLst>
          </p:nvPr>
        </p:nvGraphicFramePr>
        <p:xfrm>
          <a:off x="464416" y="2203071"/>
          <a:ext cx="4675557" cy="1242381"/>
        </p:xfrm>
        <a:graphic>
          <a:graphicData uri="http://schemas.openxmlformats.org/drawingml/2006/table">
            <a:tbl>
              <a:tblPr>
                <a:tableStyleId>{5940675A-B579-460E-94D1-54222C63F5DA}</a:tableStyleId>
              </a:tblPr>
              <a:tblGrid>
                <a:gridCol w="800269">
                  <a:extLst>
                    <a:ext uri="{9D8B030D-6E8A-4147-A177-3AD203B41FA5}">
                      <a16:colId xmlns="" xmlns:a16="http://schemas.microsoft.com/office/drawing/2014/main" val="20000"/>
                    </a:ext>
                  </a:extLst>
                </a:gridCol>
                <a:gridCol w="1210768">
                  <a:extLst>
                    <a:ext uri="{9D8B030D-6E8A-4147-A177-3AD203B41FA5}">
                      <a16:colId xmlns="" xmlns:a16="http://schemas.microsoft.com/office/drawing/2014/main" val="20001"/>
                    </a:ext>
                  </a:extLst>
                </a:gridCol>
                <a:gridCol w="1210768">
                  <a:extLst>
                    <a:ext uri="{9D8B030D-6E8A-4147-A177-3AD203B41FA5}">
                      <a16:colId xmlns="" xmlns:a16="http://schemas.microsoft.com/office/drawing/2014/main" val="20002"/>
                    </a:ext>
                  </a:extLst>
                </a:gridCol>
                <a:gridCol w="1453752">
                  <a:extLst>
                    <a:ext uri="{9D8B030D-6E8A-4147-A177-3AD203B41FA5}">
                      <a16:colId xmlns="" xmlns:a16="http://schemas.microsoft.com/office/drawing/2014/main" val="20003"/>
                    </a:ext>
                  </a:extLst>
                </a:gridCol>
              </a:tblGrid>
              <a:tr h="495433">
                <a:tc gridSpan="2">
                  <a:txBody>
                    <a:bodyPr/>
                    <a:lstStyle/>
                    <a:p>
                      <a:pPr algn="ctr">
                        <a:lnSpc>
                          <a:spcPct val="107000"/>
                        </a:lnSpc>
                        <a:spcAft>
                          <a:spcPts val="0"/>
                        </a:spcAft>
                      </a:pPr>
                      <a:r>
                        <a:rPr lang="es-ES" sz="1600" dirty="0">
                          <a:effectLst/>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a:txBody>
                    <a:bodyPr/>
                    <a:lstStyle/>
                    <a:p>
                      <a:pPr marR="38100" algn="ctr">
                        <a:lnSpc>
                          <a:spcPts val="1600"/>
                        </a:lnSpc>
                        <a:spcAft>
                          <a:spcPts val="0"/>
                        </a:spcAft>
                      </a:pPr>
                      <a:r>
                        <a:rPr lang="es-ES" sz="1600">
                          <a:effectLst/>
                        </a:rPr>
                        <a:t>Frecuencia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38100" algn="ctr">
                        <a:lnSpc>
                          <a:spcPts val="1600"/>
                        </a:lnSpc>
                        <a:spcAft>
                          <a:spcPts val="0"/>
                        </a:spcAft>
                      </a:pPr>
                      <a:r>
                        <a:rPr lang="es-ES" sz="1600">
                          <a:effectLst/>
                        </a:rPr>
                        <a:t>Porcentaje</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0"/>
                  </a:ext>
                </a:extLst>
              </a:tr>
              <a:tr h="241152">
                <a:tc rowSpan="3">
                  <a:txBody>
                    <a:bodyPr/>
                    <a:lstStyle/>
                    <a:p>
                      <a:pPr marR="38100" algn="ctr">
                        <a:lnSpc>
                          <a:spcPts val="1600"/>
                        </a:lnSpc>
                        <a:spcAft>
                          <a:spcPts val="0"/>
                        </a:spcAft>
                      </a:pPr>
                      <a:r>
                        <a:rPr lang="es-ES" sz="1600">
                          <a:effectLst/>
                        </a:rPr>
                        <a:t>Válido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38100" algn="ctr">
                        <a:lnSpc>
                          <a:spcPts val="1600"/>
                        </a:lnSpc>
                        <a:spcAft>
                          <a:spcPts val="0"/>
                        </a:spcAft>
                      </a:pPr>
                      <a:r>
                        <a:rPr lang="es-ES" sz="1600">
                          <a:effectLst/>
                        </a:rPr>
                        <a:t>Si</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38100" algn="ctr">
                        <a:lnSpc>
                          <a:spcPts val="1600"/>
                        </a:lnSpc>
                        <a:spcAft>
                          <a:spcPts val="0"/>
                        </a:spcAft>
                      </a:pPr>
                      <a:r>
                        <a:rPr lang="es-ES" sz="1600">
                          <a:effectLst/>
                        </a:rPr>
                        <a:t>268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38100" algn="ctr">
                        <a:lnSpc>
                          <a:spcPts val="1600"/>
                        </a:lnSpc>
                        <a:spcAft>
                          <a:spcPts val="0"/>
                        </a:spcAft>
                      </a:pPr>
                      <a:r>
                        <a:rPr lang="es-ES" sz="1600">
                          <a:effectLst/>
                        </a:rPr>
                        <a:t>71,3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252898">
                <a:tc vMerge="1">
                  <a:txBody>
                    <a:bodyPr/>
                    <a:lstStyle/>
                    <a:p>
                      <a:endParaRPr lang="es-ES"/>
                    </a:p>
                  </a:txBody>
                  <a:tcPr/>
                </a:tc>
                <a:tc>
                  <a:txBody>
                    <a:bodyPr/>
                    <a:lstStyle/>
                    <a:p>
                      <a:pPr marR="38100" algn="ctr">
                        <a:lnSpc>
                          <a:spcPts val="1600"/>
                        </a:lnSpc>
                        <a:spcAft>
                          <a:spcPts val="0"/>
                        </a:spcAft>
                      </a:pPr>
                      <a:r>
                        <a:rPr lang="es-ES" sz="1600">
                          <a:effectLst/>
                        </a:rPr>
                        <a:t>No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38100" algn="ctr">
                        <a:lnSpc>
                          <a:spcPts val="1600"/>
                        </a:lnSpc>
                        <a:spcAft>
                          <a:spcPts val="0"/>
                        </a:spcAft>
                      </a:pPr>
                      <a:r>
                        <a:rPr lang="es-ES" sz="1600">
                          <a:effectLst/>
                        </a:rPr>
                        <a:t>108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38100" algn="ctr">
                        <a:lnSpc>
                          <a:spcPts val="1600"/>
                        </a:lnSpc>
                        <a:spcAft>
                          <a:spcPts val="0"/>
                        </a:spcAft>
                      </a:pPr>
                      <a:r>
                        <a:rPr lang="es-ES" sz="1600">
                          <a:effectLst/>
                        </a:rPr>
                        <a:t>28,7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252898">
                <a:tc vMerge="1">
                  <a:txBody>
                    <a:bodyPr/>
                    <a:lstStyle/>
                    <a:p>
                      <a:endParaRPr lang="es-ES"/>
                    </a:p>
                  </a:txBody>
                  <a:tcPr/>
                </a:tc>
                <a:tc>
                  <a:txBody>
                    <a:bodyPr/>
                    <a:lstStyle/>
                    <a:p>
                      <a:pPr marR="38100" algn="ctr">
                        <a:lnSpc>
                          <a:spcPts val="1600"/>
                        </a:lnSpc>
                        <a:spcAft>
                          <a:spcPts val="0"/>
                        </a:spcAft>
                      </a:pPr>
                      <a:r>
                        <a:rPr lang="es-ES" sz="1600">
                          <a:effectLst/>
                        </a:rPr>
                        <a:t>Total</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38100" algn="ctr">
                        <a:lnSpc>
                          <a:spcPts val="1600"/>
                        </a:lnSpc>
                        <a:spcAft>
                          <a:spcPts val="0"/>
                        </a:spcAft>
                      </a:pPr>
                      <a:r>
                        <a:rPr lang="es-ES" sz="1600">
                          <a:effectLst/>
                        </a:rPr>
                        <a:t>376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38100" algn="ctr">
                        <a:lnSpc>
                          <a:spcPts val="1600"/>
                        </a:lnSpc>
                        <a:spcAft>
                          <a:spcPts val="0"/>
                        </a:spcAft>
                      </a:pPr>
                      <a:r>
                        <a:rPr lang="es-ES" sz="1600" dirty="0">
                          <a:effectLst/>
                        </a:rPr>
                        <a:t>100,0</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bl>
          </a:graphicData>
        </a:graphic>
      </p:graphicFrame>
      <p:pic>
        <p:nvPicPr>
          <p:cNvPr id="5" name="Imagen 4"/>
          <p:cNvPicPr/>
          <p:nvPr/>
        </p:nvPicPr>
        <p:blipFill rotWithShape="1">
          <a:blip r:embed="rId2">
            <a:extLst>
              <a:ext uri="{28A0092B-C50C-407E-A947-70E740481C1C}">
                <a14:useLocalDpi xmlns:a14="http://schemas.microsoft.com/office/drawing/2010/main" val="0"/>
              </a:ext>
            </a:extLst>
          </a:blip>
          <a:srcRect t="6701" r="24921" b="-1"/>
          <a:stretch/>
        </p:blipFill>
        <p:spPr bwMode="auto">
          <a:xfrm>
            <a:off x="5364088" y="1237402"/>
            <a:ext cx="3529439" cy="3384376"/>
          </a:xfrm>
          <a:prstGeom prst="rect">
            <a:avLst/>
          </a:prstGeom>
          <a:noFill/>
          <a:ln>
            <a:noFill/>
          </a:ln>
        </p:spPr>
      </p:pic>
      <p:pic>
        <p:nvPicPr>
          <p:cNvPr id="6" name="Imagen 5"/>
          <p:cNvPicPr/>
          <p:nvPr/>
        </p:nvPicPr>
        <p:blipFill rotWithShape="1">
          <a:blip r:embed="rId2">
            <a:extLst>
              <a:ext uri="{28A0092B-C50C-407E-A947-70E740481C1C}">
                <a14:useLocalDpi xmlns:a14="http://schemas.microsoft.com/office/drawing/2010/main" val="0"/>
              </a:ext>
            </a:extLst>
          </a:blip>
          <a:srcRect l="72008" t="6139" r="16536" b="85483"/>
          <a:stretch/>
        </p:blipFill>
        <p:spPr bwMode="auto">
          <a:xfrm>
            <a:off x="4463988" y="4621778"/>
            <a:ext cx="1800200" cy="864096"/>
          </a:xfrm>
          <a:prstGeom prst="rect">
            <a:avLst/>
          </a:prstGeom>
          <a:noFill/>
          <a:ln>
            <a:noFill/>
          </a:ln>
        </p:spPr>
      </p:pic>
    </p:spTree>
    <p:extLst>
      <p:ext uri="{BB962C8B-B14F-4D97-AF65-F5344CB8AC3E}">
        <p14:creationId xmlns:p14="http://schemas.microsoft.com/office/powerpoint/2010/main" val="2193258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a:xfrm>
            <a:off x="0" y="-326226"/>
            <a:ext cx="8686800" cy="1143000"/>
          </a:xfrm>
        </p:spPr>
        <p:txBody>
          <a:bodyPr/>
          <a:lstStyle/>
          <a:p>
            <a:r>
              <a:rPr lang="es-ES" dirty="0">
                <a:ln w="10541" cmpd="sng">
                  <a:solidFill>
                    <a:schemeClr val="accent1">
                      <a:shade val="88000"/>
                      <a:satMod val="110000"/>
                    </a:schemeClr>
                  </a:solidFill>
                  <a:prstDash val="solid"/>
                </a:ln>
                <a:solidFill>
                  <a:schemeClr val="tx1"/>
                </a:solidFill>
                <a:effectLst>
                  <a:outerShdw blurRad="38100" dist="38100" dir="2700000" algn="tl">
                    <a:srgbClr val="000000">
                      <a:alpha val="43137"/>
                    </a:srgbClr>
                  </a:outerShdw>
                </a:effectLst>
              </a:rPr>
              <a:t/>
            </a:r>
            <a:br>
              <a:rPr lang="es-ES" dirty="0">
                <a:ln w="10541" cmpd="sng">
                  <a:solidFill>
                    <a:schemeClr val="accent1">
                      <a:shade val="88000"/>
                      <a:satMod val="110000"/>
                    </a:schemeClr>
                  </a:solidFill>
                  <a:prstDash val="solid"/>
                </a:ln>
                <a:solidFill>
                  <a:schemeClr val="tx1"/>
                </a:solidFill>
                <a:effectLst>
                  <a:outerShdw blurRad="38100" dist="38100" dir="2700000" algn="tl">
                    <a:srgbClr val="000000">
                      <a:alpha val="43137"/>
                    </a:srgbClr>
                  </a:outerShdw>
                </a:effectLst>
              </a:rPr>
            </a:br>
            <a:r>
              <a:rPr lang="es-ES" sz="2400" dirty="0">
                <a:ln w="10541" cmpd="sng">
                  <a:solidFill>
                    <a:schemeClr val="accent1">
                      <a:shade val="88000"/>
                      <a:satMod val="110000"/>
                    </a:schemeClr>
                  </a:solidFill>
                  <a:prstDash val="solid"/>
                </a:ln>
                <a:solidFill>
                  <a:schemeClr val="tx1"/>
                </a:solidFill>
                <a:effectLst>
                  <a:outerShdw blurRad="38100" dist="38100" dir="2700000" algn="tl">
                    <a:srgbClr val="000000">
                      <a:alpha val="43137"/>
                    </a:srgbClr>
                  </a:outerShdw>
                </a:effectLst>
              </a:rPr>
              <a:t>RESULTADOS DE LA INVESTIGACIÓN DE CAMPO</a:t>
            </a:r>
            <a:endParaRPr lang="es-EC" sz="2400" dirty="0">
              <a:effectLst>
                <a:outerShdw blurRad="38100" dist="38100" dir="2700000" algn="tl">
                  <a:srgbClr val="000000">
                    <a:alpha val="43137"/>
                  </a:srgbClr>
                </a:outerShdw>
              </a:effectLst>
            </a:endParaRPr>
          </a:p>
        </p:txBody>
      </p:sp>
      <p:graphicFrame>
        <p:nvGraphicFramePr>
          <p:cNvPr id="6" name="Tabla 5"/>
          <p:cNvGraphicFramePr>
            <a:graphicFrameLocks noGrp="1"/>
          </p:cNvGraphicFramePr>
          <p:nvPr>
            <p:extLst>
              <p:ext uri="{D42A27DB-BD31-4B8C-83A1-F6EECF244321}">
                <p14:modId xmlns:p14="http://schemas.microsoft.com/office/powerpoint/2010/main" val="2286129957"/>
              </p:ext>
            </p:extLst>
          </p:nvPr>
        </p:nvGraphicFramePr>
        <p:xfrm>
          <a:off x="323528" y="1640519"/>
          <a:ext cx="5688632" cy="2757793"/>
        </p:xfrm>
        <a:graphic>
          <a:graphicData uri="http://schemas.openxmlformats.org/drawingml/2006/table">
            <a:tbl>
              <a:tblPr>
                <a:tableStyleId>{5940675A-B579-460E-94D1-54222C63F5DA}</a:tableStyleId>
              </a:tblPr>
              <a:tblGrid>
                <a:gridCol w="1504100">
                  <a:extLst>
                    <a:ext uri="{9D8B030D-6E8A-4147-A177-3AD203B41FA5}">
                      <a16:colId xmlns="" xmlns:a16="http://schemas.microsoft.com/office/drawing/2014/main" val="20000"/>
                    </a:ext>
                  </a:extLst>
                </a:gridCol>
                <a:gridCol w="1504100">
                  <a:extLst>
                    <a:ext uri="{9D8B030D-6E8A-4147-A177-3AD203B41FA5}">
                      <a16:colId xmlns="" xmlns:a16="http://schemas.microsoft.com/office/drawing/2014/main" val="20001"/>
                    </a:ext>
                  </a:extLst>
                </a:gridCol>
                <a:gridCol w="1286277">
                  <a:extLst>
                    <a:ext uri="{9D8B030D-6E8A-4147-A177-3AD203B41FA5}">
                      <a16:colId xmlns="" xmlns:a16="http://schemas.microsoft.com/office/drawing/2014/main" val="20002"/>
                    </a:ext>
                  </a:extLst>
                </a:gridCol>
                <a:gridCol w="1394155">
                  <a:extLst>
                    <a:ext uri="{9D8B030D-6E8A-4147-A177-3AD203B41FA5}">
                      <a16:colId xmlns="" xmlns:a16="http://schemas.microsoft.com/office/drawing/2014/main" val="20003"/>
                    </a:ext>
                  </a:extLst>
                </a:gridCol>
              </a:tblGrid>
              <a:tr h="257078">
                <a:tc gridSpan="2">
                  <a:txBody>
                    <a:bodyPr/>
                    <a:lstStyle/>
                    <a:p>
                      <a:pPr marL="0" marR="38100" algn="ctr" defTabSz="914400" rtl="0" eaLnBrk="1" latinLnBrk="0" hangingPunct="1">
                        <a:lnSpc>
                          <a:spcPts val="1600"/>
                        </a:lnSpc>
                        <a:spcAft>
                          <a:spcPts val="0"/>
                        </a:spcAft>
                      </a:pPr>
                      <a:r>
                        <a:rPr lang="es-ES" sz="1400" kern="1200" dirty="0">
                          <a:effectLst/>
                        </a:rPr>
                        <a:t> </a:t>
                      </a:r>
                      <a:endParaRPr lang="es-ES" sz="1400" kern="1200" dirty="0">
                        <a:solidFill>
                          <a:schemeClr val="tx1"/>
                        </a:solidFill>
                        <a:effectLst/>
                        <a:latin typeface="+mn-lt"/>
                        <a:ea typeface="+mn-ea"/>
                        <a:cs typeface="+mn-cs"/>
                      </a:endParaRPr>
                    </a:p>
                  </a:txBody>
                  <a:tcPr marL="68580" marR="68580" marT="0" marB="0" anchor="ctr"/>
                </a:tc>
                <a:tc hMerge="1">
                  <a:txBody>
                    <a:bodyPr/>
                    <a:lstStyle/>
                    <a:p>
                      <a:endParaRPr lang="es-ES"/>
                    </a:p>
                  </a:txBody>
                  <a:tcPr/>
                </a:tc>
                <a:tc>
                  <a:txBody>
                    <a:bodyPr/>
                    <a:lstStyle/>
                    <a:p>
                      <a:pPr marL="0" marR="38100" algn="ctr" defTabSz="914400" rtl="0" eaLnBrk="1" latinLnBrk="0" hangingPunct="1">
                        <a:lnSpc>
                          <a:spcPts val="1600"/>
                        </a:lnSpc>
                        <a:spcAft>
                          <a:spcPts val="0"/>
                        </a:spcAft>
                      </a:pPr>
                      <a:r>
                        <a:rPr lang="es-ES" sz="1400" kern="1200">
                          <a:effectLst/>
                        </a:rPr>
                        <a:t>Frecuencia</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Porcentaje</a:t>
                      </a:r>
                      <a:endParaRPr lang="es-ES" sz="1400" kern="120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10000"/>
                  </a:ext>
                </a:extLst>
              </a:tr>
              <a:tr h="257078">
                <a:tc rowSpan="6">
                  <a:txBody>
                    <a:bodyPr/>
                    <a:lstStyle/>
                    <a:p>
                      <a:pPr marL="0" marR="38100" algn="ctr" defTabSz="914400" rtl="0" eaLnBrk="1" latinLnBrk="0" hangingPunct="1">
                        <a:lnSpc>
                          <a:spcPts val="1600"/>
                        </a:lnSpc>
                        <a:spcAft>
                          <a:spcPts val="0"/>
                        </a:spcAft>
                      </a:pPr>
                      <a:r>
                        <a:rPr lang="es-ES" sz="1400" kern="1200">
                          <a:effectLst/>
                        </a:rPr>
                        <a:t>Válido</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Cooperativas</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dirty="0">
                          <a:effectLst/>
                        </a:rPr>
                        <a:t>138</a:t>
                      </a:r>
                      <a:endParaRPr lang="es-ES" sz="1400" kern="1200" dirty="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36,7</a:t>
                      </a:r>
                      <a:endParaRPr lang="es-ES" sz="1400" kern="120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10001"/>
                  </a:ext>
                </a:extLst>
              </a:tr>
              <a:tr h="224364">
                <a:tc vMerge="1">
                  <a:txBody>
                    <a:bodyPr/>
                    <a:lstStyle/>
                    <a:p>
                      <a:endParaRPr lang="es-ES"/>
                    </a:p>
                  </a:txBody>
                  <a:tcPr/>
                </a:tc>
                <a:tc>
                  <a:txBody>
                    <a:bodyPr/>
                    <a:lstStyle/>
                    <a:p>
                      <a:pPr marL="0" marR="38100" algn="ctr" defTabSz="914400" rtl="0" eaLnBrk="1" latinLnBrk="0" hangingPunct="1">
                        <a:lnSpc>
                          <a:spcPts val="1600"/>
                        </a:lnSpc>
                        <a:spcAft>
                          <a:spcPts val="0"/>
                        </a:spcAft>
                      </a:pPr>
                      <a:r>
                        <a:rPr lang="es-ES" sz="1400" kern="1200">
                          <a:effectLst/>
                        </a:rPr>
                        <a:t>Banco</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45</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12,0</a:t>
                      </a:r>
                      <a:endParaRPr lang="es-ES" sz="1400" kern="120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10002"/>
                  </a:ext>
                </a:extLst>
              </a:tr>
              <a:tr h="448727">
                <a:tc vMerge="1">
                  <a:txBody>
                    <a:bodyPr/>
                    <a:lstStyle/>
                    <a:p>
                      <a:endParaRPr lang="es-ES"/>
                    </a:p>
                  </a:txBody>
                  <a:tcPr/>
                </a:tc>
                <a:tc>
                  <a:txBody>
                    <a:bodyPr/>
                    <a:lstStyle/>
                    <a:p>
                      <a:pPr marL="0" marR="38100" algn="ctr" defTabSz="914400" rtl="0" eaLnBrk="1" latinLnBrk="0" hangingPunct="1">
                        <a:lnSpc>
                          <a:spcPts val="1600"/>
                        </a:lnSpc>
                        <a:spcAft>
                          <a:spcPts val="0"/>
                        </a:spcAft>
                      </a:pPr>
                      <a:r>
                        <a:rPr lang="es-ES" sz="1400" kern="1200">
                          <a:effectLst/>
                        </a:rPr>
                        <a:t>Prestamista informal</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14</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dirty="0">
                          <a:effectLst/>
                        </a:rPr>
                        <a:t>3,7</a:t>
                      </a:r>
                      <a:endParaRPr lang="es-ES" sz="1400" kern="1200" dirty="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10003"/>
                  </a:ext>
                </a:extLst>
              </a:tr>
              <a:tr h="448727">
                <a:tc vMerge="1">
                  <a:txBody>
                    <a:bodyPr/>
                    <a:lstStyle/>
                    <a:p>
                      <a:endParaRPr lang="es-ES"/>
                    </a:p>
                  </a:txBody>
                  <a:tcPr/>
                </a:tc>
                <a:tc>
                  <a:txBody>
                    <a:bodyPr/>
                    <a:lstStyle/>
                    <a:p>
                      <a:pPr marL="0" marR="38100" algn="ctr" defTabSz="914400" rtl="0" eaLnBrk="1" latinLnBrk="0" hangingPunct="1">
                        <a:lnSpc>
                          <a:spcPts val="1600"/>
                        </a:lnSpc>
                        <a:spcAft>
                          <a:spcPts val="0"/>
                        </a:spcAft>
                      </a:pPr>
                      <a:r>
                        <a:rPr lang="es-ES" sz="1400" kern="1200">
                          <a:effectLst/>
                        </a:rPr>
                        <a:t>Familiares / Amigos</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43</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11,4</a:t>
                      </a:r>
                      <a:endParaRPr lang="es-ES" sz="1400" kern="120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10004"/>
                  </a:ext>
                </a:extLst>
              </a:tr>
              <a:tr h="448727">
                <a:tc vMerge="1">
                  <a:txBody>
                    <a:bodyPr/>
                    <a:lstStyle/>
                    <a:p>
                      <a:endParaRPr lang="es-ES"/>
                    </a:p>
                  </a:txBody>
                  <a:tcPr/>
                </a:tc>
                <a:tc>
                  <a:txBody>
                    <a:bodyPr/>
                    <a:lstStyle/>
                    <a:p>
                      <a:pPr marL="0" marR="38100" algn="ctr" defTabSz="914400" rtl="0" eaLnBrk="1" latinLnBrk="0" hangingPunct="1">
                        <a:lnSpc>
                          <a:spcPts val="1600"/>
                        </a:lnSpc>
                        <a:spcAft>
                          <a:spcPts val="0"/>
                        </a:spcAft>
                      </a:pPr>
                      <a:r>
                        <a:rPr lang="es-ES" sz="1400" kern="1200">
                          <a:effectLst/>
                        </a:rPr>
                        <a:t>Institución Publica</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35</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9,3</a:t>
                      </a:r>
                      <a:endParaRPr lang="es-ES" sz="1400" kern="120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10005"/>
                  </a:ext>
                </a:extLst>
              </a:tr>
              <a:tr h="224364">
                <a:tc vMerge="1">
                  <a:txBody>
                    <a:bodyPr/>
                    <a:lstStyle/>
                    <a:p>
                      <a:endParaRPr lang="es-ES"/>
                    </a:p>
                  </a:txBody>
                  <a:tcPr/>
                </a:tc>
                <a:tc>
                  <a:txBody>
                    <a:bodyPr/>
                    <a:lstStyle/>
                    <a:p>
                      <a:pPr marL="0" marR="38100" algn="ctr" defTabSz="914400" rtl="0" eaLnBrk="1" latinLnBrk="0" hangingPunct="1">
                        <a:lnSpc>
                          <a:spcPts val="1600"/>
                        </a:lnSpc>
                        <a:spcAft>
                          <a:spcPts val="0"/>
                        </a:spcAft>
                      </a:pPr>
                      <a:r>
                        <a:rPr lang="es-ES" sz="1400" kern="1200">
                          <a:effectLst/>
                        </a:rPr>
                        <a:t>Total</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275</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73,1</a:t>
                      </a:r>
                      <a:endParaRPr lang="es-ES" sz="1400" kern="120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10006"/>
                  </a:ext>
                </a:extLst>
              </a:tr>
              <a:tr h="224364">
                <a:tc>
                  <a:txBody>
                    <a:bodyPr/>
                    <a:lstStyle/>
                    <a:p>
                      <a:pPr marL="0" marR="38100" algn="ctr" defTabSz="914400" rtl="0" eaLnBrk="1" latinLnBrk="0" hangingPunct="1">
                        <a:lnSpc>
                          <a:spcPts val="1600"/>
                        </a:lnSpc>
                        <a:spcAft>
                          <a:spcPts val="0"/>
                        </a:spcAft>
                      </a:pPr>
                      <a:r>
                        <a:rPr lang="es-ES" sz="1400" kern="1200" dirty="0">
                          <a:effectLst/>
                        </a:rPr>
                        <a:t>Perdidos</a:t>
                      </a:r>
                      <a:endParaRPr lang="es-ES" sz="1400" kern="1200" dirty="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No aplica</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101</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26,9</a:t>
                      </a:r>
                      <a:endParaRPr lang="es-ES" sz="1400" kern="120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10007"/>
                  </a:ext>
                </a:extLst>
              </a:tr>
              <a:tr h="224364">
                <a:tc gridSpan="2">
                  <a:txBody>
                    <a:bodyPr/>
                    <a:lstStyle/>
                    <a:p>
                      <a:pPr marL="0" marR="38100" algn="ctr" defTabSz="914400" rtl="0" eaLnBrk="1" latinLnBrk="0" hangingPunct="1">
                        <a:lnSpc>
                          <a:spcPts val="1600"/>
                        </a:lnSpc>
                        <a:spcAft>
                          <a:spcPts val="0"/>
                        </a:spcAft>
                      </a:pPr>
                      <a:r>
                        <a:rPr lang="es-ES" sz="1400" kern="1200">
                          <a:effectLst/>
                        </a:rPr>
                        <a:t>Total</a:t>
                      </a:r>
                      <a:endParaRPr lang="es-ES" sz="1400" kern="1200">
                        <a:solidFill>
                          <a:schemeClr val="tx1"/>
                        </a:solidFill>
                        <a:effectLst/>
                        <a:latin typeface="+mn-lt"/>
                        <a:ea typeface="+mn-ea"/>
                        <a:cs typeface="+mn-cs"/>
                      </a:endParaRPr>
                    </a:p>
                  </a:txBody>
                  <a:tcPr marL="68580" marR="68580" marT="0" marB="0" anchor="ctr"/>
                </a:tc>
                <a:tc hMerge="1">
                  <a:txBody>
                    <a:bodyPr/>
                    <a:lstStyle/>
                    <a:p>
                      <a:endParaRPr lang="es-ES"/>
                    </a:p>
                  </a:txBody>
                  <a:tcPr/>
                </a:tc>
                <a:tc>
                  <a:txBody>
                    <a:bodyPr/>
                    <a:lstStyle/>
                    <a:p>
                      <a:pPr marL="0" marR="38100" algn="ctr" defTabSz="914400" rtl="0" eaLnBrk="1" latinLnBrk="0" hangingPunct="1">
                        <a:lnSpc>
                          <a:spcPts val="1600"/>
                        </a:lnSpc>
                        <a:spcAft>
                          <a:spcPts val="0"/>
                        </a:spcAft>
                      </a:pPr>
                      <a:r>
                        <a:rPr lang="es-ES" sz="1400" kern="1200">
                          <a:effectLst/>
                        </a:rPr>
                        <a:t>376</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dirty="0">
                          <a:effectLst/>
                        </a:rPr>
                        <a:t>100,0</a:t>
                      </a:r>
                      <a:endParaRPr lang="es-ES" sz="1400" kern="1200" dirty="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10008"/>
                  </a:ext>
                </a:extLst>
              </a:tr>
            </a:tbl>
          </a:graphicData>
        </a:graphic>
      </p:graphicFrame>
      <p:pic>
        <p:nvPicPr>
          <p:cNvPr id="7" name="Imagen 6"/>
          <p:cNvPicPr/>
          <p:nvPr/>
        </p:nvPicPr>
        <p:blipFill rotWithShape="1">
          <a:blip r:embed="rId2">
            <a:extLst>
              <a:ext uri="{28A0092B-C50C-407E-A947-70E740481C1C}">
                <a14:useLocalDpi xmlns:a14="http://schemas.microsoft.com/office/drawing/2010/main" val="0"/>
              </a:ext>
            </a:extLst>
          </a:blip>
          <a:srcRect t="7198" r="25197"/>
          <a:stretch/>
        </p:blipFill>
        <p:spPr bwMode="auto">
          <a:xfrm>
            <a:off x="6156176" y="1844824"/>
            <a:ext cx="2952328" cy="2832229"/>
          </a:xfrm>
          <a:prstGeom prst="rect">
            <a:avLst/>
          </a:prstGeom>
          <a:noFill/>
          <a:ln>
            <a:noFill/>
          </a:ln>
        </p:spPr>
      </p:pic>
      <p:pic>
        <p:nvPicPr>
          <p:cNvPr id="8" name="Imagen 7"/>
          <p:cNvPicPr/>
          <p:nvPr/>
        </p:nvPicPr>
        <p:blipFill rotWithShape="1">
          <a:blip r:embed="rId2">
            <a:extLst>
              <a:ext uri="{28A0092B-C50C-407E-A947-70E740481C1C}">
                <a14:useLocalDpi xmlns:a14="http://schemas.microsoft.com/office/drawing/2010/main" val="0"/>
              </a:ext>
            </a:extLst>
          </a:blip>
          <a:srcRect l="73711" t="7258" r="3012" b="75806"/>
          <a:stretch/>
        </p:blipFill>
        <p:spPr bwMode="auto">
          <a:xfrm>
            <a:off x="6153224" y="4914006"/>
            <a:ext cx="2091184" cy="891257"/>
          </a:xfrm>
          <a:prstGeom prst="rect">
            <a:avLst/>
          </a:prstGeom>
          <a:noFill/>
          <a:ln>
            <a:noFill/>
          </a:ln>
        </p:spPr>
      </p:pic>
      <p:sp>
        <p:nvSpPr>
          <p:cNvPr id="10" name="Rectángulo 9"/>
          <p:cNvSpPr/>
          <p:nvPr/>
        </p:nvSpPr>
        <p:spPr>
          <a:xfrm>
            <a:off x="683568" y="942103"/>
            <a:ext cx="5256584" cy="388696"/>
          </a:xfrm>
          <a:prstGeom prst="rect">
            <a:avLst/>
          </a:prstGeom>
        </p:spPr>
        <p:txBody>
          <a:bodyPr wrap="square">
            <a:spAutoFit/>
          </a:bodyPr>
          <a:lstStyle/>
          <a:p>
            <a:pPr>
              <a:lnSpc>
                <a:spcPct val="107000"/>
              </a:lnSpc>
              <a:spcAft>
                <a:spcPts val="0"/>
              </a:spcAft>
            </a:pPr>
            <a:r>
              <a:rPr lang="es-ES"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s-ES" dirty="0">
                <a:latin typeface="Times New Roman" panose="02020603050405020304" pitchFamily="18" charset="0"/>
                <a:ea typeface="Times New Roman" panose="02020603050405020304" pitchFamily="18" charset="0"/>
                <a:cs typeface="Times New Roman" panose="02020603050405020304" pitchFamily="18" charset="0"/>
              </a:rPr>
              <a:t>Por qué medio ha adquirido usted el crédito?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91932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a:xfrm>
            <a:off x="0" y="-326226"/>
            <a:ext cx="8686800" cy="1143000"/>
          </a:xfrm>
        </p:spPr>
        <p:txBody>
          <a:bodyPr/>
          <a:lstStyle/>
          <a:p>
            <a:r>
              <a:rPr lang="es-ES" dirty="0">
                <a:ln w="10541" cmpd="sng">
                  <a:solidFill>
                    <a:schemeClr val="accent1">
                      <a:shade val="88000"/>
                      <a:satMod val="110000"/>
                    </a:schemeClr>
                  </a:solidFill>
                  <a:prstDash val="solid"/>
                </a:ln>
                <a:solidFill>
                  <a:schemeClr val="tx1"/>
                </a:solidFill>
                <a:effectLst>
                  <a:outerShdw blurRad="38100" dist="38100" dir="2700000" algn="tl">
                    <a:srgbClr val="000000">
                      <a:alpha val="43137"/>
                    </a:srgbClr>
                  </a:outerShdw>
                </a:effectLst>
              </a:rPr>
              <a:t/>
            </a:r>
            <a:br>
              <a:rPr lang="es-ES" dirty="0">
                <a:ln w="10541" cmpd="sng">
                  <a:solidFill>
                    <a:schemeClr val="accent1">
                      <a:shade val="88000"/>
                      <a:satMod val="110000"/>
                    </a:schemeClr>
                  </a:solidFill>
                  <a:prstDash val="solid"/>
                </a:ln>
                <a:solidFill>
                  <a:schemeClr val="tx1"/>
                </a:solidFill>
                <a:effectLst>
                  <a:outerShdw blurRad="38100" dist="38100" dir="2700000" algn="tl">
                    <a:srgbClr val="000000">
                      <a:alpha val="43137"/>
                    </a:srgbClr>
                  </a:outerShdw>
                </a:effectLst>
              </a:rPr>
            </a:br>
            <a:r>
              <a:rPr lang="es-ES" sz="2400" dirty="0">
                <a:ln w="10541" cmpd="sng">
                  <a:solidFill>
                    <a:schemeClr val="accent1">
                      <a:shade val="88000"/>
                      <a:satMod val="110000"/>
                    </a:schemeClr>
                  </a:solidFill>
                  <a:prstDash val="solid"/>
                </a:ln>
                <a:solidFill>
                  <a:schemeClr val="tx1"/>
                </a:solidFill>
                <a:effectLst>
                  <a:outerShdw blurRad="38100" dist="38100" dir="2700000" algn="tl">
                    <a:srgbClr val="000000">
                      <a:alpha val="43137"/>
                    </a:srgbClr>
                  </a:outerShdw>
                </a:effectLst>
              </a:rPr>
              <a:t>RESULTADOS DE LA INVESTIGACIÓN DE CAMPO</a:t>
            </a:r>
            <a:endParaRPr lang="es-EC" sz="2400" dirty="0">
              <a:effectLst>
                <a:outerShdw blurRad="38100" dist="38100" dir="2700000" algn="tl">
                  <a:srgbClr val="000000">
                    <a:alpha val="43137"/>
                  </a:srgbClr>
                </a:outerShdw>
              </a:effectLst>
            </a:endParaRPr>
          </a:p>
        </p:txBody>
      </p:sp>
      <p:graphicFrame>
        <p:nvGraphicFramePr>
          <p:cNvPr id="6" name="Tabla 5"/>
          <p:cNvGraphicFramePr>
            <a:graphicFrameLocks noGrp="1"/>
          </p:cNvGraphicFramePr>
          <p:nvPr>
            <p:extLst>
              <p:ext uri="{D42A27DB-BD31-4B8C-83A1-F6EECF244321}">
                <p14:modId xmlns:p14="http://schemas.microsoft.com/office/powerpoint/2010/main" val="3138451901"/>
              </p:ext>
            </p:extLst>
          </p:nvPr>
        </p:nvGraphicFramePr>
        <p:xfrm>
          <a:off x="323528" y="1640519"/>
          <a:ext cx="5688632" cy="2757793"/>
        </p:xfrm>
        <a:graphic>
          <a:graphicData uri="http://schemas.openxmlformats.org/drawingml/2006/table">
            <a:tbl>
              <a:tblPr>
                <a:tableStyleId>{5940675A-B579-460E-94D1-54222C63F5DA}</a:tableStyleId>
              </a:tblPr>
              <a:tblGrid>
                <a:gridCol w="1504100">
                  <a:extLst>
                    <a:ext uri="{9D8B030D-6E8A-4147-A177-3AD203B41FA5}">
                      <a16:colId xmlns="" xmlns:a16="http://schemas.microsoft.com/office/drawing/2014/main" val="20000"/>
                    </a:ext>
                  </a:extLst>
                </a:gridCol>
                <a:gridCol w="1504100">
                  <a:extLst>
                    <a:ext uri="{9D8B030D-6E8A-4147-A177-3AD203B41FA5}">
                      <a16:colId xmlns="" xmlns:a16="http://schemas.microsoft.com/office/drawing/2014/main" val="20001"/>
                    </a:ext>
                  </a:extLst>
                </a:gridCol>
                <a:gridCol w="1286277">
                  <a:extLst>
                    <a:ext uri="{9D8B030D-6E8A-4147-A177-3AD203B41FA5}">
                      <a16:colId xmlns="" xmlns:a16="http://schemas.microsoft.com/office/drawing/2014/main" val="20002"/>
                    </a:ext>
                  </a:extLst>
                </a:gridCol>
                <a:gridCol w="1394155">
                  <a:extLst>
                    <a:ext uri="{9D8B030D-6E8A-4147-A177-3AD203B41FA5}">
                      <a16:colId xmlns="" xmlns:a16="http://schemas.microsoft.com/office/drawing/2014/main" val="20003"/>
                    </a:ext>
                  </a:extLst>
                </a:gridCol>
              </a:tblGrid>
              <a:tr h="257078">
                <a:tc gridSpan="2">
                  <a:txBody>
                    <a:bodyPr/>
                    <a:lstStyle/>
                    <a:p>
                      <a:pPr marL="0" marR="38100" algn="ctr" defTabSz="914400" rtl="0" eaLnBrk="1" latinLnBrk="0" hangingPunct="1">
                        <a:lnSpc>
                          <a:spcPts val="1600"/>
                        </a:lnSpc>
                        <a:spcAft>
                          <a:spcPts val="0"/>
                        </a:spcAft>
                      </a:pPr>
                      <a:r>
                        <a:rPr lang="es-ES" sz="1400" kern="1200" dirty="0">
                          <a:effectLst/>
                        </a:rPr>
                        <a:t> </a:t>
                      </a:r>
                      <a:endParaRPr lang="es-ES" sz="1400" kern="1200" dirty="0">
                        <a:solidFill>
                          <a:schemeClr val="tx1"/>
                        </a:solidFill>
                        <a:effectLst/>
                        <a:latin typeface="+mn-lt"/>
                        <a:ea typeface="+mn-ea"/>
                        <a:cs typeface="+mn-cs"/>
                      </a:endParaRPr>
                    </a:p>
                  </a:txBody>
                  <a:tcPr marL="68580" marR="68580" marT="0" marB="0" anchor="ctr"/>
                </a:tc>
                <a:tc hMerge="1">
                  <a:txBody>
                    <a:bodyPr/>
                    <a:lstStyle/>
                    <a:p>
                      <a:endParaRPr lang="es-ES"/>
                    </a:p>
                  </a:txBody>
                  <a:tcPr/>
                </a:tc>
                <a:tc>
                  <a:txBody>
                    <a:bodyPr/>
                    <a:lstStyle/>
                    <a:p>
                      <a:pPr marL="0" marR="38100" algn="ctr" defTabSz="914400" rtl="0" eaLnBrk="1" latinLnBrk="0" hangingPunct="1">
                        <a:lnSpc>
                          <a:spcPts val="1600"/>
                        </a:lnSpc>
                        <a:spcAft>
                          <a:spcPts val="0"/>
                        </a:spcAft>
                      </a:pPr>
                      <a:r>
                        <a:rPr lang="es-ES" sz="1400" kern="1200">
                          <a:effectLst/>
                        </a:rPr>
                        <a:t>Frecuencia</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Porcentaje</a:t>
                      </a:r>
                      <a:endParaRPr lang="es-ES" sz="1400" kern="120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10000"/>
                  </a:ext>
                </a:extLst>
              </a:tr>
              <a:tr h="257078">
                <a:tc rowSpan="6">
                  <a:txBody>
                    <a:bodyPr/>
                    <a:lstStyle/>
                    <a:p>
                      <a:pPr marL="0" marR="38100" algn="ctr" defTabSz="914400" rtl="0" eaLnBrk="1" latinLnBrk="0" hangingPunct="1">
                        <a:lnSpc>
                          <a:spcPts val="1600"/>
                        </a:lnSpc>
                        <a:spcAft>
                          <a:spcPts val="0"/>
                        </a:spcAft>
                      </a:pPr>
                      <a:r>
                        <a:rPr lang="es-ES" sz="1400" kern="1200">
                          <a:effectLst/>
                        </a:rPr>
                        <a:t>Válido</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Cooperativas</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dirty="0">
                          <a:effectLst/>
                        </a:rPr>
                        <a:t>138</a:t>
                      </a:r>
                      <a:endParaRPr lang="es-ES" sz="1400" kern="1200" dirty="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36,7</a:t>
                      </a:r>
                      <a:endParaRPr lang="es-ES" sz="1400" kern="120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10001"/>
                  </a:ext>
                </a:extLst>
              </a:tr>
              <a:tr h="224364">
                <a:tc vMerge="1">
                  <a:txBody>
                    <a:bodyPr/>
                    <a:lstStyle/>
                    <a:p>
                      <a:endParaRPr lang="es-ES"/>
                    </a:p>
                  </a:txBody>
                  <a:tcPr/>
                </a:tc>
                <a:tc>
                  <a:txBody>
                    <a:bodyPr/>
                    <a:lstStyle/>
                    <a:p>
                      <a:pPr marL="0" marR="38100" algn="ctr" defTabSz="914400" rtl="0" eaLnBrk="1" latinLnBrk="0" hangingPunct="1">
                        <a:lnSpc>
                          <a:spcPts val="1600"/>
                        </a:lnSpc>
                        <a:spcAft>
                          <a:spcPts val="0"/>
                        </a:spcAft>
                      </a:pPr>
                      <a:r>
                        <a:rPr lang="es-ES" sz="1400" kern="1200">
                          <a:effectLst/>
                        </a:rPr>
                        <a:t>Banco</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45</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12,0</a:t>
                      </a:r>
                      <a:endParaRPr lang="es-ES" sz="1400" kern="120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10002"/>
                  </a:ext>
                </a:extLst>
              </a:tr>
              <a:tr h="448727">
                <a:tc vMerge="1">
                  <a:txBody>
                    <a:bodyPr/>
                    <a:lstStyle/>
                    <a:p>
                      <a:endParaRPr lang="es-ES"/>
                    </a:p>
                  </a:txBody>
                  <a:tcPr/>
                </a:tc>
                <a:tc>
                  <a:txBody>
                    <a:bodyPr/>
                    <a:lstStyle/>
                    <a:p>
                      <a:pPr marL="0" marR="38100" algn="ctr" defTabSz="914400" rtl="0" eaLnBrk="1" latinLnBrk="0" hangingPunct="1">
                        <a:lnSpc>
                          <a:spcPts val="1600"/>
                        </a:lnSpc>
                        <a:spcAft>
                          <a:spcPts val="0"/>
                        </a:spcAft>
                      </a:pPr>
                      <a:r>
                        <a:rPr lang="es-ES" sz="1400" kern="1200">
                          <a:effectLst/>
                        </a:rPr>
                        <a:t>Prestamista informal</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14</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dirty="0">
                          <a:effectLst/>
                        </a:rPr>
                        <a:t>3,7</a:t>
                      </a:r>
                      <a:endParaRPr lang="es-ES" sz="1400" kern="1200" dirty="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10003"/>
                  </a:ext>
                </a:extLst>
              </a:tr>
              <a:tr h="448727">
                <a:tc vMerge="1">
                  <a:txBody>
                    <a:bodyPr/>
                    <a:lstStyle/>
                    <a:p>
                      <a:endParaRPr lang="es-ES"/>
                    </a:p>
                  </a:txBody>
                  <a:tcPr/>
                </a:tc>
                <a:tc>
                  <a:txBody>
                    <a:bodyPr/>
                    <a:lstStyle/>
                    <a:p>
                      <a:pPr marL="0" marR="38100" algn="ctr" defTabSz="914400" rtl="0" eaLnBrk="1" latinLnBrk="0" hangingPunct="1">
                        <a:lnSpc>
                          <a:spcPts val="1600"/>
                        </a:lnSpc>
                        <a:spcAft>
                          <a:spcPts val="0"/>
                        </a:spcAft>
                      </a:pPr>
                      <a:r>
                        <a:rPr lang="es-ES" sz="1400" kern="1200">
                          <a:effectLst/>
                        </a:rPr>
                        <a:t>Familiares / Amigos</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43</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11,4</a:t>
                      </a:r>
                      <a:endParaRPr lang="es-ES" sz="1400" kern="120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10004"/>
                  </a:ext>
                </a:extLst>
              </a:tr>
              <a:tr h="448727">
                <a:tc vMerge="1">
                  <a:txBody>
                    <a:bodyPr/>
                    <a:lstStyle/>
                    <a:p>
                      <a:endParaRPr lang="es-ES"/>
                    </a:p>
                  </a:txBody>
                  <a:tcPr/>
                </a:tc>
                <a:tc>
                  <a:txBody>
                    <a:bodyPr/>
                    <a:lstStyle/>
                    <a:p>
                      <a:pPr marL="0" marR="38100" algn="ctr" defTabSz="914400" rtl="0" eaLnBrk="1" latinLnBrk="0" hangingPunct="1">
                        <a:lnSpc>
                          <a:spcPts val="1600"/>
                        </a:lnSpc>
                        <a:spcAft>
                          <a:spcPts val="0"/>
                        </a:spcAft>
                      </a:pPr>
                      <a:r>
                        <a:rPr lang="es-ES" sz="1400" kern="1200">
                          <a:effectLst/>
                        </a:rPr>
                        <a:t>Institución Publica</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35</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9,3</a:t>
                      </a:r>
                      <a:endParaRPr lang="es-ES" sz="1400" kern="120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10005"/>
                  </a:ext>
                </a:extLst>
              </a:tr>
              <a:tr h="224364">
                <a:tc vMerge="1">
                  <a:txBody>
                    <a:bodyPr/>
                    <a:lstStyle/>
                    <a:p>
                      <a:endParaRPr lang="es-ES"/>
                    </a:p>
                  </a:txBody>
                  <a:tcPr/>
                </a:tc>
                <a:tc>
                  <a:txBody>
                    <a:bodyPr/>
                    <a:lstStyle/>
                    <a:p>
                      <a:pPr marL="0" marR="38100" algn="ctr" defTabSz="914400" rtl="0" eaLnBrk="1" latinLnBrk="0" hangingPunct="1">
                        <a:lnSpc>
                          <a:spcPts val="1600"/>
                        </a:lnSpc>
                        <a:spcAft>
                          <a:spcPts val="0"/>
                        </a:spcAft>
                      </a:pPr>
                      <a:r>
                        <a:rPr lang="es-ES" sz="1400" kern="1200">
                          <a:effectLst/>
                        </a:rPr>
                        <a:t>Total</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275</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73,1</a:t>
                      </a:r>
                      <a:endParaRPr lang="es-ES" sz="1400" kern="120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10006"/>
                  </a:ext>
                </a:extLst>
              </a:tr>
              <a:tr h="224364">
                <a:tc>
                  <a:txBody>
                    <a:bodyPr/>
                    <a:lstStyle/>
                    <a:p>
                      <a:pPr marL="0" marR="38100" algn="ctr" defTabSz="914400" rtl="0" eaLnBrk="1" latinLnBrk="0" hangingPunct="1">
                        <a:lnSpc>
                          <a:spcPts val="1600"/>
                        </a:lnSpc>
                        <a:spcAft>
                          <a:spcPts val="0"/>
                        </a:spcAft>
                      </a:pPr>
                      <a:r>
                        <a:rPr lang="es-ES" sz="1400" kern="1200" dirty="0">
                          <a:effectLst/>
                        </a:rPr>
                        <a:t>Perdidos</a:t>
                      </a:r>
                      <a:endParaRPr lang="es-ES" sz="1400" kern="1200" dirty="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No aplica</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101</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26,9</a:t>
                      </a:r>
                      <a:endParaRPr lang="es-ES" sz="1400" kern="120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10007"/>
                  </a:ext>
                </a:extLst>
              </a:tr>
              <a:tr h="224364">
                <a:tc gridSpan="2">
                  <a:txBody>
                    <a:bodyPr/>
                    <a:lstStyle/>
                    <a:p>
                      <a:pPr marL="0" marR="38100" algn="ctr" defTabSz="914400" rtl="0" eaLnBrk="1" latinLnBrk="0" hangingPunct="1">
                        <a:lnSpc>
                          <a:spcPts val="1600"/>
                        </a:lnSpc>
                        <a:spcAft>
                          <a:spcPts val="0"/>
                        </a:spcAft>
                      </a:pPr>
                      <a:r>
                        <a:rPr lang="es-ES" sz="1400" kern="1200">
                          <a:effectLst/>
                        </a:rPr>
                        <a:t>Total</a:t>
                      </a:r>
                      <a:endParaRPr lang="es-ES" sz="1400" kern="1200">
                        <a:solidFill>
                          <a:schemeClr val="tx1"/>
                        </a:solidFill>
                        <a:effectLst/>
                        <a:latin typeface="+mn-lt"/>
                        <a:ea typeface="+mn-ea"/>
                        <a:cs typeface="+mn-cs"/>
                      </a:endParaRPr>
                    </a:p>
                  </a:txBody>
                  <a:tcPr marL="68580" marR="68580" marT="0" marB="0" anchor="ctr"/>
                </a:tc>
                <a:tc hMerge="1">
                  <a:txBody>
                    <a:bodyPr/>
                    <a:lstStyle/>
                    <a:p>
                      <a:endParaRPr lang="es-ES"/>
                    </a:p>
                  </a:txBody>
                  <a:tcPr/>
                </a:tc>
                <a:tc>
                  <a:txBody>
                    <a:bodyPr/>
                    <a:lstStyle/>
                    <a:p>
                      <a:pPr marL="0" marR="38100" algn="ctr" defTabSz="914400" rtl="0" eaLnBrk="1" latinLnBrk="0" hangingPunct="1">
                        <a:lnSpc>
                          <a:spcPts val="1600"/>
                        </a:lnSpc>
                        <a:spcAft>
                          <a:spcPts val="0"/>
                        </a:spcAft>
                      </a:pPr>
                      <a:r>
                        <a:rPr lang="es-ES" sz="1400" kern="1200">
                          <a:effectLst/>
                        </a:rPr>
                        <a:t>376</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dirty="0">
                          <a:effectLst/>
                        </a:rPr>
                        <a:t>100,0</a:t>
                      </a:r>
                      <a:endParaRPr lang="es-ES" sz="1400" kern="1200" dirty="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10008"/>
                  </a:ext>
                </a:extLst>
              </a:tr>
            </a:tbl>
          </a:graphicData>
        </a:graphic>
      </p:graphicFrame>
      <p:pic>
        <p:nvPicPr>
          <p:cNvPr id="7" name="Imagen 6"/>
          <p:cNvPicPr/>
          <p:nvPr/>
        </p:nvPicPr>
        <p:blipFill rotWithShape="1">
          <a:blip r:embed="rId2">
            <a:extLst>
              <a:ext uri="{28A0092B-C50C-407E-A947-70E740481C1C}">
                <a14:useLocalDpi xmlns:a14="http://schemas.microsoft.com/office/drawing/2010/main" val="0"/>
              </a:ext>
            </a:extLst>
          </a:blip>
          <a:srcRect t="7198" r="25197"/>
          <a:stretch/>
        </p:blipFill>
        <p:spPr bwMode="auto">
          <a:xfrm>
            <a:off x="6156176" y="1844824"/>
            <a:ext cx="2952328" cy="2832229"/>
          </a:xfrm>
          <a:prstGeom prst="rect">
            <a:avLst/>
          </a:prstGeom>
          <a:noFill/>
          <a:ln>
            <a:noFill/>
          </a:ln>
        </p:spPr>
      </p:pic>
      <p:pic>
        <p:nvPicPr>
          <p:cNvPr id="8" name="Imagen 7"/>
          <p:cNvPicPr/>
          <p:nvPr/>
        </p:nvPicPr>
        <p:blipFill rotWithShape="1">
          <a:blip r:embed="rId2">
            <a:extLst>
              <a:ext uri="{28A0092B-C50C-407E-A947-70E740481C1C}">
                <a14:useLocalDpi xmlns:a14="http://schemas.microsoft.com/office/drawing/2010/main" val="0"/>
              </a:ext>
            </a:extLst>
          </a:blip>
          <a:srcRect l="73711" t="7258" r="3012" b="75806"/>
          <a:stretch/>
        </p:blipFill>
        <p:spPr bwMode="auto">
          <a:xfrm>
            <a:off x="6153224" y="4914006"/>
            <a:ext cx="2091184" cy="891257"/>
          </a:xfrm>
          <a:prstGeom prst="rect">
            <a:avLst/>
          </a:prstGeom>
          <a:noFill/>
          <a:ln>
            <a:noFill/>
          </a:ln>
        </p:spPr>
      </p:pic>
      <p:sp>
        <p:nvSpPr>
          <p:cNvPr id="10" name="Rectángulo 9"/>
          <p:cNvSpPr/>
          <p:nvPr/>
        </p:nvSpPr>
        <p:spPr>
          <a:xfrm>
            <a:off x="683568" y="942103"/>
            <a:ext cx="5256584" cy="388696"/>
          </a:xfrm>
          <a:prstGeom prst="rect">
            <a:avLst/>
          </a:prstGeom>
        </p:spPr>
        <p:txBody>
          <a:bodyPr wrap="square">
            <a:spAutoFit/>
          </a:bodyPr>
          <a:lstStyle/>
          <a:p>
            <a:pPr>
              <a:lnSpc>
                <a:spcPct val="107000"/>
              </a:lnSpc>
              <a:spcAft>
                <a:spcPts val="0"/>
              </a:spcAft>
            </a:pPr>
            <a:r>
              <a:rPr lang="es-ES"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s-ES" dirty="0">
                <a:latin typeface="Times New Roman" panose="02020603050405020304" pitchFamily="18" charset="0"/>
                <a:ea typeface="Times New Roman" panose="02020603050405020304" pitchFamily="18" charset="0"/>
                <a:cs typeface="Times New Roman" panose="02020603050405020304" pitchFamily="18" charset="0"/>
              </a:rPr>
              <a:t>Por qué medio ha adquirido usted el crédito?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6359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a:xfrm>
            <a:off x="0" y="-326226"/>
            <a:ext cx="8686800" cy="1143000"/>
          </a:xfrm>
        </p:spPr>
        <p:txBody>
          <a:bodyPr/>
          <a:lstStyle/>
          <a:p>
            <a:r>
              <a:rPr lang="es-ES" dirty="0">
                <a:ln w="10541" cmpd="sng">
                  <a:solidFill>
                    <a:schemeClr val="accent1">
                      <a:shade val="88000"/>
                      <a:satMod val="110000"/>
                    </a:schemeClr>
                  </a:solidFill>
                  <a:prstDash val="solid"/>
                </a:ln>
                <a:solidFill>
                  <a:schemeClr val="tx1"/>
                </a:solidFill>
                <a:effectLst>
                  <a:outerShdw blurRad="38100" dist="38100" dir="2700000" algn="tl">
                    <a:srgbClr val="000000">
                      <a:alpha val="43137"/>
                    </a:srgbClr>
                  </a:outerShdw>
                </a:effectLst>
              </a:rPr>
              <a:t/>
            </a:r>
            <a:br>
              <a:rPr lang="es-ES" dirty="0">
                <a:ln w="10541" cmpd="sng">
                  <a:solidFill>
                    <a:schemeClr val="accent1">
                      <a:shade val="88000"/>
                      <a:satMod val="110000"/>
                    </a:schemeClr>
                  </a:solidFill>
                  <a:prstDash val="solid"/>
                </a:ln>
                <a:solidFill>
                  <a:schemeClr val="tx1"/>
                </a:solidFill>
                <a:effectLst>
                  <a:outerShdw blurRad="38100" dist="38100" dir="2700000" algn="tl">
                    <a:srgbClr val="000000">
                      <a:alpha val="43137"/>
                    </a:srgbClr>
                  </a:outerShdw>
                </a:effectLst>
              </a:rPr>
            </a:br>
            <a:r>
              <a:rPr lang="es-ES" sz="2400" dirty="0">
                <a:ln w="10541" cmpd="sng">
                  <a:solidFill>
                    <a:schemeClr val="accent1">
                      <a:shade val="88000"/>
                      <a:satMod val="110000"/>
                    </a:schemeClr>
                  </a:solidFill>
                  <a:prstDash val="solid"/>
                </a:ln>
                <a:solidFill>
                  <a:schemeClr val="tx1"/>
                </a:solidFill>
                <a:effectLst>
                  <a:outerShdw blurRad="38100" dist="38100" dir="2700000" algn="tl">
                    <a:srgbClr val="000000">
                      <a:alpha val="43137"/>
                    </a:srgbClr>
                  </a:outerShdw>
                </a:effectLst>
              </a:rPr>
              <a:t>RESULTADOS DE LA INVESTIGACIÓN DE CAMPO</a:t>
            </a:r>
            <a:endParaRPr lang="es-EC" sz="2400" dirty="0">
              <a:effectLst>
                <a:outerShdw blurRad="38100" dist="38100" dir="2700000" algn="tl">
                  <a:srgbClr val="000000">
                    <a:alpha val="43137"/>
                  </a:srgbClr>
                </a:outerShdw>
              </a:effectLst>
            </a:endParaRPr>
          </a:p>
        </p:txBody>
      </p:sp>
      <p:sp>
        <p:nvSpPr>
          <p:cNvPr id="2" name="Rectángulo 1"/>
          <p:cNvSpPr/>
          <p:nvPr/>
        </p:nvSpPr>
        <p:spPr>
          <a:xfrm>
            <a:off x="595499" y="1081720"/>
            <a:ext cx="3249608" cy="374077"/>
          </a:xfrm>
          <a:prstGeom prst="rect">
            <a:avLst/>
          </a:prstGeom>
        </p:spPr>
        <p:txBody>
          <a:bodyPr wrap="none">
            <a:spAutoFit/>
          </a:bodyPr>
          <a:lstStyle/>
          <a:p>
            <a:pPr>
              <a:lnSpc>
                <a:spcPct val="107000"/>
              </a:lnSpc>
              <a:spcAft>
                <a:spcPts val="0"/>
              </a:spcAft>
            </a:pPr>
            <a:r>
              <a:rPr lang="es-ES" dirty="0" smtClean="0">
                <a:latin typeface="Times New Roman" panose="02020603050405020304" pitchFamily="18" charset="0"/>
                <a:ea typeface="Times New Roman" panose="02020603050405020304" pitchFamily="18" charset="0"/>
                <a:cs typeface="Times New Roman" panose="02020603050405020304" pitchFamily="18" charset="0"/>
              </a:rPr>
              <a:t>¿Es </a:t>
            </a:r>
            <a:r>
              <a:rPr lang="es-ES" dirty="0">
                <a:latin typeface="Times New Roman" panose="02020603050405020304" pitchFamily="18" charset="0"/>
                <a:ea typeface="Times New Roman" panose="02020603050405020304" pitchFamily="18" charset="0"/>
                <a:cs typeface="Times New Roman" panose="02020603050405020304" pitchFamily="18" charset="0"/>
              </a:rPr>
              <a:t>socio de alguna cooperativa?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631236664"/>
              </p:ext>
            </p:extLst>
          </p:nvPr>
        </p:nvGraphicFramePr>
        <p:xfrm>
          <a:off x="323528" y="1556792"/>
          <a:ext cx="4161298" cy="1800200"/>
        </p:xfrm>
        <a:graphic>
          <a:graphicData uri="http://schemas.openxmlformats.org/drawingml/2006/table">
            <a:tbl>
              <a:tblPr>
                <a:tableStyleId>{5940675A-B579-460E-94D1-54222C63F5DA}</a:tableStyleId>
              </a:tblPr>
              <a:tblGrid>
                <a:gridCol w="903839">
                  <a:extLst>
                    <a:ext uri="{9D8B030D-6E8A-4147-A177-3AD203B41FA5}">
                      <a16:colId xmlns="" xmlns:a16="http://schemas.microsoft.com/office/drawing/2014/main" val="20000"/>
                    </a:ext>
                  </a:extLst>
                </a:gridCol>
                <a:gridCol w="1017577">
                  <a:extLst>
                    <a:ext uri="{9D8B030D-6E8A-4147-A177-3AD203B41FA5}">
                      <a16:colId xmlns="" xmlns:a16="http://schemas.microsoft.com/office/drawing/2014/main" val="20001"/>
                    </a:ext>
                  </a:extLst>
                </a:gridCol>
                <a:gridCol w="1100620">
                  <a:extLst>
                    <a:ext uri="{9D8B030D-6E8A-4147-A177-3AD203B41FA5}">
                      <a16:colId xmlns="" xmlns:a16="http://schemas.microsoft.com/office/drawing/2014/main" val="20002"/>
                    </a:ext>
                  </a:extLst>
                </a:gridCol>
                <a:gridCol w="1139262">
                  <a:extLst>
                    <a:ext uri="{9D8B030D-6E8A-4147-A177-3AD203B41FA5}">
                      <a16:colId xmlns="" xmlns:a16="http://schemas.microsoft.com/office/drawing/2014/main" val="20003"/>
                    </a:ext>
                  </a:extLst>
                </a:gridCol>
              </a:tblGrid>
              <a:tr h="450050">
                <a:tc gridSpan="2">
                  <a:txBody>
                    <a:bodyPr/>
                    <a:lstStyle/>
                    <a:p>
                      <a:pPr marL="0" marR="38100" algn="ctr" defTabSz="914400" rtl="0" eaLnBrk="1" latinLnBrk="0" hangingPunct="1">
                        <a:lnSpc>
                          <a:spcPts val="1600"/>
                        </a:lnSpc>
                        <a:spcAft>
                          <a:spcPts val="0"/>
                        </a:spcAft>
                      </a:pPr>
                      <a:r>
                        <a:rPr lang="es-ES" sz="1400" kern="1200" dirty="0">
                          <a:effectLst/>
                        </a:rPr>
                        <a:t> </a:t>
                      </a:r>
                      <a:endParaRPr lang="es-ES" sz="1400" kern="1200" dirty="0">
                        <a:solidFill>
                          <a:schemeClr val="tx1"/>
                        </a:solidFill>
                        <a:effectLst/>
                        <a:latin typeface="+mn-lt"/>
                        <a:ea typeface="+mn-ea"/>
                        <a:cs typeface="+mn-cs"/>
                      </a:endParaRPr>
                    </a:p>
                  </a:txBody>
                  <a:tcPr marL="68580" marR="68580" marT="0" marB="0" anchor="ctr"/>
                </a:tc>
                <a:tc hMerge="1">
                  <a:txBody>
                    <a:bodyPr/>
                    <a:lstStyle/>
                    <a:p>
                      <a:endParaRPr lang="es-ES"/>
                    </a:p>
                  </a:txBody>
                  <a:tcPr/>
                </a:tc>
                <a:tc>
                  <a:txBody>
                    <a:bodyPr/>
                    <a:lstStyle/>
                    <a:p>
                      <a:pPr marL="0" marR="38100" algn="ctr" defTabSz="914400" rtl="0" eaLnBrk="1" latinLnBrk="0" hangingPunct="1">
                        <a:lnSpc>
                          <a:spcPts val="1600"/>
                        </a:lnSpc>
                        <a:spcAft>
                          <a:spcPts val="0"/>
                        </a:spcAft>
                      </a:pPr>
                      <a:r>
                        <a:rPr lang="es-ES" sz="1400" kern="1200">
                          <a:effectLst/>
                        </a:rPr>
                        <a:t>Frecuencia</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dirty="0">
                          <a:effectLst/>
                        </a:rPr>
                        <a:t>Porcentaje</a:t>
                      </a:r>
                      <a:endParaRPr lang="es-ES" sz="1400" kern="1200" dirty="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10000"/>
                  </a:ext>
                </a:extLst>
              </a:tr>
              <a:tr h="225025">
                <a:tc rowSpan="3">
                  <a:txBody>
                    <a:bodyPr/>
                    <a:lstStyle/>
                    <a:p>
                      <a:pPr marL="0" marR="38100" algn="ctr" defTabSz="914400" rtl="0" eaLnBrk="1" latinLnBrk="0" hangingPunct="1">
                        <a:lnSpc>
                          <a:spcPts val="1600"/>
                        </a:lnSpc>
                        <a:spcAft>
                          <a:spcPts val="0"/>
                        </a:spcAft>
                      </a:pPr>
                      <a:r>
                        <a:rPr lang="es-ES" sz="1400" kern="1200">
                          <a:effectLst/>
                        </a:rPr>
                        <a:t>Válido</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dirty="0">
                          <a:effectLst/>
                        </a:rPr>
                        <a:t>Si</a:t>
                      </a:r>
                      <a:endParaRPr lang="es-ES" sz="1400" kern="1200" dirty="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212</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56,4</a:t>
                      </a:r>
                      <a:endParaRPr lang="es-ES" sz="1400" kern="120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10001"/>
                  </a:ext>
                </a:extLst>
              </a:tr>
              <a:tr h="225025">
                <a:tc vMerge="1">
                  <a:txBody>
                    <a:bodyPr/>
                    <a:lstStyle/>
                    <a:p>
                      <a:endParaRPr lang="es-ES"/>
                    </a:p>
                  </a:txBody>
                  <a:tcPr/>
                </a:tc>
                <a:tc>
                  <a:txBody>
                    <a:bodyPr/>
                    <a:lstStyle/>
                    <a:p>
                      <a:pPr marL="0" marR="38100" algn="ctr" defTabSz="914400" rtl="0" eaLnBrk="1" latinLnBrk="0" hangingPunct="1">
                        <a:lnSpc>
                          <a:spcPts val="1600"/>
                        </a:lnSpc>
                        <a:spcAft>
                          <a:spcPts val="0"/>
                        </a:spcAft>
                      </a:pPr>
                      <a:r>
                        <a:rPr lang="es-ES" sz="1400" kern="1200">
                          <a:effectLst/>
                        </a:rPr>
                        <a:t>No</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dirty="0">
                          <a:effectLst/>
                        </a:rPr>
                        <a:t>63</a:t>
                      </a:r>
                      <a:endParaRPr lang="es-ES" sz="1400" kern="1200" dirty="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16,8</a:t>
                      </a:r>
                      <a:endParaRPr lang="es-ES" sz="1400" kern="120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10002"/>
                  </a:ext>
                </a:extLst>
              </a:tr>
              <a:tr h="225025">
                <a:tc vMerge="1">
                  <a:txBody>
                    <a:bodyPr/>
                    <a:lstStyle/>
                    <a:p>
                      <a:endParaRPr lang="es-ES"/>
                    </a:p>
                  </a:txBody>
                  <a:tcPr/>
                </a:tc>
                <a:tc>
                  <a:txBody>
                    <a:bodyPr/>
                    <a:lstStyle/>
                    <a:p>
                      <a:pPr marL="0" marR="38100" algn="ctr" defTabSz="914400" rtl="0" eaLnBrk="1" latinLnBrk="0" hangingPunct="1">
                        <a:lnSpc>
                          <a:spcPts val="1600"/>
                        </a:lnSpc>
                        <a:spcAft>
                          <a:spcPts val="0"/>
                        </a:spcAft>
                      </a:pPr>
                      <a:r>
                        <a:rPr lang="es-ES" sz="1400" kern="1200">
                          <a:effectLst/>
                        </a:rPr>
                        <a:t>Total</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dirty="0">
                          <a:effectLst/>
                        </a:rPr>
                        <a:t>275</a:t>
                      </a:r>
                      <a:endParaRPr lang="es-ES" sz="1400" kern="1200" dirty="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dirty="0">
                          <a:effectLst/>
                        </a:rPr>
                        <a:t>73,1</a:t>
                      </a:r>
                      <a:endParaRPr lang="es-ES" sz="1400" kern="1200" dirty="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10003"/>
                  </a:ext>
                </a:extLst>
              </a:tr>
              <a:tr h="450050">
                <a:tc>
                  <a:txBody>
                    <a:bodyPr/>
                    <a:lstStyle/>
                    <a:p>
                      <a:pPr marL="0" marR="38100" algn="ctr" defTabSz="914400" rtl="0" eaLnBrk="1" latinLnBrk="0" hangingPunct="1">
                        <a:lnSpc>
                          <a:spcPts val="1600"/>
                        </a:lnSpc>
                        <a:spcAft>
                          <a:spcPts val="0"/>
                        </a:spcAft>
                      </a:pPr>
                      <a:r>
                        <a:rPr lang="es-ES" sz="1400" kern="1200">
                          <a:effectLst/>
                        </a:rPr>
                        <a:t>Perdidos</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No aplica</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dirty="0">
                          <a:effectLst/>
                        </a:rPr>
                        <a:t>101</a:t>
                      </a:r>
                      <a:endParaRPr lang="es-ES" sz="1400" kern="1200" dirty="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dirty="0">
                          <a:effectLst/>
                        </a:rPr>
                        <a:t>26,9</a:t>
                      </a:r>
                      <a:endParaRPr lang="es-ES" sz="1400" kern="1200" dirty="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10004"/>
                  </a:ext>
                </a:extLst>
              </a:tr>
              <a:tr h="225025">
                <a:tc gridSpan="2">
                  <a:txBody>
                    <a:bodyPr/>
                    <a:lstStyle/>
                    <a:p>
                      <a:pPr marL="0" marR="38100" algn="ctr" defTabSz="914400" rtl="0" eaLnBrk="1" latinLnBrk="0" hangingPunct="1">
                        <a:lnSpc>
                          <a:spcPts val="1600"/>
                        </a:lnSpc>
                        <a:spcAft>
                          <a:spcPts val="0"/>
                        </a:spcAft>
                      </a:pPr>
                      <a:r>
                        <a:rPr lang="es-ES" sz="1400" kern="1200">
                          <a:effectLst/>
                        </a:rPr>
                        <a:t>Total</a:t>
                      </a:r>
                      <a:endParaRPr lang="es-ES" sz="1400" kern="1200">
                        <a:solidFill>
                          <a:schemeClr val="tx1"/>
                        </a:solidFill>
                        <a:effectLst/>
                        <a:latin typeface="+mn-lt"/>
                        <a:ea typeface="+mn-ea"/>
                        <a:cs typeface="+mn-cs"/>
                      </a:endParaRPr>
                    </a:p>
                  </a:txBody>
                  <a:tcPr marL="68580" marR="68580" marT="0" marB="0" anchor="ctr"/>
                </a:tc>
                <a:tc hMerge="1">
                  <a:txBody>
                    <a:bodyPr/>
                    <a:lstStyle/>
                    <a:p>
                      <a:endParaRPr lang="es-ES"/>
                    </a:p>
                  </a:txBody>
                  <a:tcPr/>
                </a:tc>
                <a:tc>
                  <a:txBody>
                    <a:bodyPr/>
                    <a:lstStyle/>
                    <a:p>
                      <a:pPr marL="0" marR="38100" algn="ctr" defTabSz="914400" rtl="0" eaLnBrk="1" latinLnBrk="0" hangingPunct="1">
                        <a:lnSpc>
                          <a:spcPts val="1600"/>
                        </a:lnSpc>
                        <a:spcAft>
                          <a:spcPts val="0"/>
                        </a:spcAft>
                      </a:pPr>
                      <a:r>
                        <a:rPr lang="es-ES" sz="1400" kern="1200">
                          <a:effectLst/>
                        </a:rPr>
                        <a:t>376</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dirty="0">
                          <a:effectLst/>
                        </a:rPr>
                        <a:t>100,0</a:t>
                      </a:r>
                      <a:endParaRPr lang="es-ES" sz="1400" kern="1200" dirty="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10005"/>
                  </a:ext>
                </a:extLst>
              </a:tr>
            </a:tbl>
          </a:graphicData>
        </a:graphic>
      </p:graphicFrame>
      <p:sp>
        <p:nvSpPr>
          <p:cNvPr id="5" name="Rectángulo 4"/>
          <p:cNvSpPr/>
          <p:nvPr/>
        </p:nvSpPr>
        <p:spPr>
          <a:xfrm>
            <a:off x="5222528" y="811094"/>
            <a:ext cx="3464272" cy="685059"/>
          </a:xfrm>
          <a:prstGeom prst="rect">
            <a:avLst/>
          </a:prstGeom>
        </p:spPr>
        <p:txBody>
          <a:bodyPr wrap="square">
            <a:spAutoFit/>
          </a:bodyPr>
          <a:lstStyle/>
          <a:p>
            <a:pPr>
              <a:lnSpc>
                <a:spcPct val="107000"/>
              </a:lnSpc>
              <a:spcAft>
                <a:spcPts val="0"/>
              </a:spcAft>
            </a:pPr>
            <a:r>
              <a:rPr lang="es-ES" dirty="0" smtClean="0">
                <a:latin typeface="Times New Roman" panose="02020603050405020304" pitchFamily="18" charset="0"/>
                <a:ea typeface="Times New Roman" panose="02020603050405020304" pitchFamily="18" charset="0"/>
                <a:cs typeface="Times New Roman" panose="02020603050405020304" pitchFamily="18" charset="0"/>
              </a:rPr>
              <a:t>¿Ha </a:t>
            </a:r>
            <a:r>
              <a:rPr lang="es-ES" dirty="0">
                <a:latin typeface="Times New Roman" panose="02020603050405020304" pitchFamily="18" charset="0"/>
                <a:ea typeface="Times New Roman" panose="02020603050405020304" pitchFamily="18" charset="0"/>
                <a:cs typeface="Times New Roman" panose="02020603050405020304" pitchFamily="18" charset="0"/>
              </a:rPr>
              <a:t>adquirido algún crédito en esta cooperativa?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a 8"/>
          <p:cNvGraphicFramePr>
            <a:graphicFrameLocks noGrp="1"/>
          </p:cNvGraphicFramePr>
          <p:nvPr>
            <p:extLst>
              <p:ext uri="{D42A27DB-BD31-4B8C-83A1-F6EECF244321}">
                <p14:modId xmlns:p14="http://schemas.microsoft.com/office/powerpoint/2010/main" val="3657857423"/>
              </p:ext>
            </p:extLst>
          </p:nvPr>
        </p:nvGraphicFramePr>
        <p:xfrm>
          <a:off x="4872182" y="1556792"/>
          <a:ext cx="4193836" cy="1800198"/>
        </p:xfrm>
        <a:graphic>
          <a:graphicData uri="http://schemas.openxmlformats.org/drawingml/2006/table">
            <a:tbl>
              <a:tblPr>
                <a:tableStyleId>{5940675A-B579-460E-94D1-54222C63F5DA}</a:tableStyleId>
              </a:tblPr>
              <a:tblGrid>
                <a:gridCol w="981768">
                  <a:extLst>
                    <a:ext uri="{9D8B030D-6E8A-4147-A177-3AD203B41FA5}">
                      <a16:colId xmlns="" xmlns:a16="http://schemas.microsoft.com/office/drawing/2014/main" val="20000"/>
                    </a:ext>
                  </a:extLst>
                </a:gridCol>
                <a:gridCol w="1003488">
                  <a:extLst>
                    <a:ext uri="{9D8B030D-6E8A-4147-A177-3AD203B41FA5}">
                      <a16:colId xmlns="" xmlns:a16="http://schemas.microsoft.com/office/drawing/2014/main" val="20001"/>
                    </a:ext>
                  </a:extLst>
                </a:gridCol>
                <a:gridCol w="1111088">
                  <a:extLst>
                    <a:ext uri="{9D8B030D-6E8A-4147-A177-3AD203B41FA5}">
                      <a16:colId xmlns="" xmlns:a16="http://schemas.microsoft.com/office/drawing/2014/main" val="20002"/>
                    </a:ext>
                  </a:extLst>
                </a:gridCol>
                <a:gridCol w="1097492">
                  <a:extLst>
                    <a:ext uri="{9D8B030D-6E8A-4147-A177-3AD203B41FA5}">
                      <a16:colId xmlns="" xmlns:a16="http://schemas.microsoft.com/office/drawing/2014/main" val="20003"/>
                    </a:ext>
                  </a:extLst>
                </a:gridCol>
              </a:tblGrid>
              <a:tr h="450049">
                <a:tc gridSpan="2">
                  <a:txBody>
                    <a:bodyPr/>
                    <a:lstStyle/>
                    <a:p>
                      <a:pPr marL="0" marR="38100" algn="ctr" defTabSz="914400" rtl="0" eaLnBrk="1" latinLnBrk="0" hangingPunct="1">
                        <a:lnSpc>
                          <a:spcPts val="1600"/>
                        </a:lnSpc>
                        <a:spcAft>
                          <a:spcPts val="0"/>
                        </a:spcAft>
                      </a:pPr>
                      <a:r>
                        <a:rPr lang="es-ES" sz="1400" kern="1200" dirty="0">
                          <a:effectLst/>
                        </a:rPr>
                        <a:t> </a:t>
                      </a:r>
                      <a:endParaRPr lang="es-ES" sz="1400" kern="1200" dirty="0">
                        <a:solidFill>
                          <a:schemeClr val="tx1"/>
                        </a:solidFill>
                        <a:effectLst/>
                        <a:latin typeface="+mn-lt"/>
                        <a:ea typeface="+mn-ea"/>
                        <a:cs typeface="+mn-cs"/>
                      </a:endParaRPr>
                    </a:p>
                  </a:txBody>
                  <a:tcPr marL="68580" marR="68580" marT="0" marB="0" anchor="ctr"/>
                </a:tc>
                <a:tc hMerge="1">
                  <a:txBody>
                    <a:bodyPr/>
                    <a:lstStyle/>
                    <a:p>
                      <a:endParaRPr lang="es-ES"/>
                    </a:p>
                  </a:txBody>
                  <a:tcPr/>
                </a:tc>
                <a:tc>
                  <a:txBody>
                    <a:bodyPr/>
                    <a:lstStyle/>
                    <a:p>
                      <a:pPr marL="0" marR="38100" algn="ctr" defTabSz="914400" rtl="0" eaLnBrk="1" latinLnBrk="0" hangingPunct="1">
                        <a:lnSpc>
                          <a:spcPts val="1600"/>
                        </a:lnSpc>
                        <a:spcAft>
                          <a:spcPts val="0"/>
                        </a:spcAft>
                      </a:pPr>
                      <a:r>
                        <a:rPr lang="es-ES" sz="1400" kern="1200">
                          <a:effectLst/>
                        </a:rPr>
                        <a:t>Frecuencia</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Porcentaje</a:t>
                      </a:r>
                      <a:endParaRPr lang="es-ES" sz="1400" kern="120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10000"/>
                  </a:ext>
                </a:extLst>
              </a:tr>
              <a:tr h="225025">
                <a:tc rowSpan="3">
                  <a:txBody>
                    <a:bodyPr/>
                    <a:lstStyle/>
                    <a:p>
                      <a:pPr marL="0" marR="38100" algn="ctr" defTabSz="914400" rtl="0" eaLnBrk="1" latinLnBrk="0" hangingPunct="1">
                        <a:lnSpc>
                          <a:spcPts val="1600"/>
                        </a:lnSpc>
                        <a:spcAft>
                          <a:spcPts val="0"/>
                        </a:spcAft>
                      </a:pPr>
                      <a:r>
                        <a:rPr lang="es-ES" sz="1400" kern="1200">
                          <a:effectLst/>
                        </a:rPr>
                        <a:t>Válido</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Si</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144</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38,3</a:t>
                      </a:r>
                      <a:endParaRPr lang="es-ES" sz="1400" kern="120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10001"/>
                  </a:ext>
                </a:extLst>
              </a:tr>
              <a:tr h="225025">
                <a:tc vMerge="1">
                  <a:txBody>
                    <a:bodyPr/>
                    <a:lstStyle/>
                    <a:p>
                      <a:endParaRPr lang="es-ES"/>
                    </a:p>
                  </a:txBody>
                  <a:tcPr/>
                </a:tc>
                <a:tc>
                  <a:txBody>
                    <a:bodyPr/>
                    <a:lstStyle/>
                    <a:p>
                      <a:pPr marL="0" marR="38100" algn="ctr" defTabSz="914400" rtl="0" eaLnBrk="1" latinLnBrk="0" hangingPunct="1">
                        <a:lnSpc>
                          <a:spcPts val="1600"/>
                        </a:lnSpc>
                        <a:spcAft>
                          <a:spcPts val="0"/>
                        </a:spcAft>
                      </a:pPr>
                      <a:r>
                        <a:rPr lang="es-ES" sz="1400" kern="1200">
                          <a:effectLst/>
                        </a:rPr>
                        <a:t>No</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129</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34,3</a:t>
                      </a:r>
                      <a:endParaRPr lang="es-ES" sz="1400" kern="120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10002"/>
                  </a:ext>
                </a:extLst>
              </a:tr>
              <a:tr h="225025">
                <a:tc vMerge="1">
                  <a:txBody>
                    <a:bodyPr/>
                    <a:lstStyle/>
                    <a:p>
                      <a:endParaRPr lang="es-ES"/>
                    </a:p>
                  </a:txBody>
                  <a:tcPr/>
                </a:tc>
                <a:tc>
                  <a:txBody>
                    <a:bodyPr/>
                    <a:lstStyle/>
                    <a:p>
                      <a:pPr marL="0" marR="38100" algn="ctr" defTabSz="914400" rtl="0" eaLnBrk="1" latinLnBrk="0" hangingPunct="1">
                        <a:lnSpc>
                          <a:spcPts val="1600"/>
                        </a:lnSpc>
                        <a:spcAft>
                          <a:spcPts val="0"/>
                        </a:spcAft>
                      </a:pPr>
                      <a:r>
                        <a:rPr lang="es-ES" sz="1400" kern="1200" dirty="0">
                          <a:effectLst/>
                        </a:rPr>
                        <a:t>Total</a:t>
                      </a:r>
                      <a:endParaRPr lang="es-ES" sz="1400" kern="1200" dirty="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273</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72,6</a:t>
                      </a:r>
                      <a:endParaRPr lang="es-ES" sz="1400" kern="120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10003"/>
                  </a:ext>
                </a:extLst>
              </a:tr>
              <a:tr h="450049">
                <a:tc>
                  <a:txBody>
                    <a:bodyPr/>
                    <a:lstStyle/>
                    <a:p>
                      <a:pPr marL="0" marR="38100" algn="ctr" defTabSz="914400" rtl="0" eaLnBrk="1" latinLnBrk="0" hangingPunct="1">
                        <a:lnSpc>
                          <a:spcPts val="1600"/>
                        </a:lnSpc>
                        <a:spcAft>
                          <a:spcPts val="0"/>
                        </a:spcAft>
                      </a:pPr>
                      <a:r>
                        <a:rPr lang="es-ES" sz="1400" kern="1200">
                          <a:effectLst/>
                        </a:rPr>
                        <a:t>Perdidos</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dirty="0">
                          <a:effectLst/>
                        </a:rPr>
                        <a:t>No aplica</a:t>
                      </a:r>
                      <a:endParaRPr lang="es-ES" sz="1400" kern="1200" dirty="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dirty="0">
                          <a:effectLst/>
                        </a:rPr>
                        <a:t>103</a:t>
                      </a:r>
                      <a:endParaRPr lang="es-ES" sz="1400" kern="1200" dirty="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effectLst/>
                        </a:rPr>
                        <a:t>27,4</a:t>
                      </a:r>
                      <a:endParaRPr lang="es-ES" sz="1400" kern="120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10004"/>
                  </a:ext>
                </a:extLst>
              </a:tr>
              <a:tr h="225025">
                <a:tc gridSpan="2">
                  <a:txBody>
                    <a:bodyPr/>
                    <a:lstStyle/>
                    <a:p>
                      <a:pPr marL="0" marR="38100" algn="ctr" defTabSz="914400" rtl="0" eaLnBrk="1" latinLnBrk="0" hangingPunct="1">
                        <a:lnSpc>
                          <a:spcPts val="1600"/>
                        </a:lnSpc>
                        <a:spcAft>
                          <a:spcPts val="0"/>
                        </a:spcAft>
                      </a:pPr>
                      <a:r>
                        <a:rPr lang="es-ES" sz="1400" kern="1200" dirty="0">
                          <a:effectLst/>
                        </a:rPr>
                        <a:t>Total</a:t>
                      </a:r>
                      <a:endParaRPr lang="es-ES" sz="1400" kern="1200" dirty="0">
                        <a:solidFill>
                          <a:schemeClr val="tx1"/>
                        </a:solidFill>
                        <a:effectLst/>
                        <a:latin typeface="+mn-lt"/>
                        <a:ea typeface="+mn-ea"/>
                        <a:cs typeface="+mn-cs"/>
                      </a:endParaRPr>
                    </a:p>
                  </a:txBody>
                  <a:tcPr marL="68580" marR="68580" marT="0" marB="0" anchor="ctr"/>
                </a:tc>
                <a:tc hMerge="1">
                  <a:txBody>
                    <a:bodyPr/>
                    <a:lstStyle/>
                    <a:p>
                      <a:endParaRPr lang="es-ES"/>
                    </a:p>
                  </a:txBody>
                  <a:tcPr/>
                </a:tc>
                <a:tc>
                  <a:txBody>
                    <a:bodyPr/>
                    <a:lstStyle/>
                    <a:p>
                      <a:pPr marL="0" marR="38100" algn="ctr" defTabSz="914400" rtl="0" eaLnBrk="1" latinLnBrk="0" hangingPunct="1">
                        <a:lnSpc>
                          <a:spcPts val="1600"/>
                        </a:lnSpc>
                        <a:spcAft>
                          <a:spcPts val="0"/>
                        </a:spcAft>
                      </a:pPr>
                      <a:r>
                        <a:rPr lang="es-ES" sz="1400" kern="1200" dirty="0">
                          <a:effectLst/>
                        </a:rPr>
                        <a:t>376</a:t>
                      </a:r>
                      <a:endParaRPr lang="es-ES" sz="1400" kern="1200" dirty="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S" sz="1400" kern="1200" dirty="0">
                          <a:effectLst/>
                        </a:rPr>
                        <a:t>100,0</a:t>
                      </a:r>
                      <a:endParaRPr lang="es-ES" sz="1400" kern="1200" dirty="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10005"/>
                  </a:ext>
                </a:extLst>
              </a:tr>
            </a:tbl>
          </a:graphicData>
        </a:graphic>
      </p:graphicFrame>
      <p:pic>
        <p:nvPicPr>
          <p:cNvPr id="11" name="Imagen 10"/>
          <p:cNvPicPr/>
          <p:nvPr/>
        </p:nvPicPr>
        <p:blipFill rotWithShape="1">
          <a:blip r:embed="rId2">
            <a:extLst>
              <a:ext uri="{28A0092B-C50C-407E-A947-70E740481C1C}">
                <a14:useLocalDpi xmlns:a14="http://schemas.microsoft.com/office/drawing/2010/main" val="0"/>
              </a:ext>
            </a:extLst>
          </a:blip>
          <a:srcRect t="6355" r="25366"/>
          <a:stretch/>
        </p:blipFill>
        <p:spPr bwMode="auto">
          <a:xfrm>
            <a:off x="971601" y="3392140"/>
            <a:ext cx="2664296" cy="2629148"/>
          </a:xfrm>
          <a:prstGeom prst="rect">
            <a:avLst/>
          </a:prstGeom>
          <a:noFill/>
          <a:ln>
            <a:noFill/>
          </a:ln>
        </p:spPr>
      </p:pic>
      <p:pic>
        <p:nvPicPr>
          <p:cNvPr id="10" name="Imagen 9"/>
          <p:cNvPicPr/>
          <p:nvPr/>
        </p:nvPicPr>
        <p:blipFill rotWithShape="1">
          <a:blip r:embed="rId3">
            <a:extLst>
              <a:ext uri="{28A0092B-C50C-407E-A947-70E740481C1C}">
                <a14:useLocalDpi xmlns:a14="http://schemas.microsoft.com/office/drawing/2010/main" val="0"/>
              </a:ext>
            </a:extLst>
          </a:blip>
          <a:srcRect t="6039" r="25021"/>
          <a:stretch/>
        </p:blipFill>
        <p:spPr bwMode="auto">
          <a:xfrm>
            <a:off x="5194300" y="3392140"/>
            <a:ext cx="2445816" cy="2507471"/>
          </a:xfrm>
          <a:prstGeom prst="rect">
            <a:avLst/>
          </a:prstGeom>
          <a:noFill/>
          <a:ln>
            <a:noFill/>
          </a:ln>
        </p:spPr>
      </p:pic>
    </p:spTree>
    <p:extLst>
      <p:ext uri="{BB962C8B-B14F-4D97-AF65-F5344CB8AC3E}">
        <p14:creationId xmlns:p14="http://schemas.microsoft.com/office/powerpoint/2010/main" val="2899060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fecha"/>
          <p:cNvSpPr>
            <a:spLocks noGrp="1"/>
          </p:cNvSpPr>
          <p:nvPr>
            <p:ph type="dt" sz="half" idx="2"/>
          </p:nvPr>
        </p:nvSpPr>
        <p:spPr/>
        <p:txBody>
          <a:bodyPr/>
          <a:lstStyle/>
          <a:p>
            <a:r>
              <a:rPr lang="es-EC" b="1" dirty="0"/>
              <a:t>FECHA ÚLTIMA REVISIÓN: 13/12/11</a:t>
            </a:r>
            <a:endParaRPr lang="es-EC" dirty="0"/>
          </a:p>
        </p:txBody>
      </p:sp>
      <p:sp>
        <p:nvSpPr>
          <p:cNvPr id="7" name="6 Marcador de pie de página"/>
          <p:cNvSpPr>
            <a:spLocks noGrp="1"/>
          </p:cNvSpPr>
          <p:nvPr>
            <p:ph type="ftr" sz="quarter" idx="3"/>
          </p:nvPr>
        </p:nvSpPr>
        <p:spPr/>
        <p:txBody>
          <a:bodyPr/>
          <a:lstStyle/>
          <a:p>
            <a:r>
              <a:rPr lang="es-EC" b="1"/>
              <a:t>CÓDIGO: </a:t>
            </a:r>
            <a:r>
              <a:rPr lang="es-EC"/>
              <a:t>SGC.DI.260</a:t>
            </a:r>
            <a:endParaRPr lang="es-EC" dirty="0"/>
          </a:p>
        </p:txBody>
      </p:sp>
      <p:sp>
        <p:nvSpPr>
          <p:cNvPr id="6" name="5 Marcador de número de diapositiva"/>
          <p:cNvSpPr>
            <a:spLocks noGrp="1"/>
          </p:cNvSpPr>
          <p:nvPr>
            <p:ph type="sldNum" sz="quarter" idx="4"/>
          </p:nvPr>
        </p:nvSpPr>
        <p:spPr/>
        <p:txBody>
          <a:bodyPr/>
          <a:lstStyle/>
          <a:p>
            <a:r>
              <a:rPr lang="es-EC" b="1"/>
              <a:t>VERSIÓN: </a:t>
            </a:r>
            <a:r>
              <a:rPr lang="es-EC"/>
              <a:t>1.0</a:t>
            </a:r>
            <a:endParaRPr lang="es-EC" dirty="0"/>
          </a:p>
        </p:txBody>
      </p:sp>
      <p:sp>
        <p:nvSpPr>
          <p:cNvPr id="8" name="3 CuadroTexto"/>
          <p:cNvSpPr txBox="1"/>
          <p:nvPr/>
        </p:nvSpPr>
        <p:spPr>
          <a:xfrm>
            <a:off x="1043608" y="887350"/>
            <a:ext cx="7514242" cy="4893647"/>
          </a:xfrm>
          <a:prstGeom prst="rect">
            <a:avLst/>
          </a:prstGeom>
          <a:noFill/>
        </p:spPr>
        <p:txBody>
          <a:bodyPr wrap="square" rtlCol="0">
            <a:spAutoFit/>
          </a:bodyPr>
          <a:lstStyle/>
          <a:p>
            <a:pPr algn="ctr"/>
            <a:r>
              <a:rPr lang="es-ES" sz="2800" b="1" dirty="0" smtClean="0">
                <a:latin typeface="+mj-lt"/>
                <a:cs typeface="Times New Roman" panose="02020603050405020304" pitchFamily="18" charset="0"/>
              </a:rPr>
              <a:t>UNIVERSIDAD </a:t>
            </a:r>
            <a:r>
              <a:rPr lang="es-ES" sz="2800" b="1" dirty="0">
                <a:latin typeface="+mj-lt"/>
                <a:cs typeface="Times New Roman" panose="02020603050405020304" pitchFamily="18" charset="0"/>
              </a:rPr>
              <a:t>DE LAS FUERZAS ARMADAS </a:t>
            </a:r>
            <a:endParaRPr lang="es-ES" sz="2800" b="1" dirty="0" smtClean="0">
              <a:latin typeface="+mj-lt"/>
              <a:cs typeface="Times New Roman" panose="02020603050405020304" pitchFamily="18" charset="0"/>
            </a:endParaRPr>
          </a:p>
          <a:p>
            <a:pPr algn="ctr"/>
            <a:r>
              <a:rPr lang="es-ES" sz="2800" b="1" dirty="0" smtClean="0">
                <a:latin typeface="+mj-lt"/>
                <a:cs typeface="Times New Roman" panose="02020603050405020304" pitchFamily="18" charset="0"/>
              </a:rPr>
              <a:t>“ESPE”</a:t>
            </a:r>
            <a:endParaRPr lang="es-ES" sz="2800" b="1" dirty="0">
              <a:latin typeface="+mj-lt"/>
              <a:cs typeface="Times New Roman" panose="02020603050405020304" pitchFamily="18" charset="0"/>
            </a:endParaRPr>
          </a:p>
          <a:p>
            <a:endParaRPr lang="es-ES" sz="2400" dirty="0">
              <a:latin typeface="+mj-lt"/>
              <a:cs typeface="Times New Roman" panose="02020603050405020304" pitchFamily="18" charset="0"/>
            </a:endParaRPr>
          </a:p>
          <a:p>
            <a:pPr algn="ctr"/>
            <a:r>
              <a:rPr lang="es-ES" sz="2400" b="1" dirty="0" smtClean="0">
                <a:latin typeface="+mj-lt"/>
                <a:cs typeface="Times New Roman" panose="02020603050405020304" pitchFamily="18" charset="0"/>
              </a:rPr>
              <a:t>DEPARTAMENTO </a:t>
            </a:r>
            <a:r>
              <a:rPr lang="es-ES" sz="2400" b="1" dirty="0">
                <a:latin typeface="+mj-lt"/>
                <a:cs typeface="Times New Roman" panose="02020603050405020304" pitchFamily="18" charset="0"/>
              </a:rPr>
              <a:t>DE CIENCIAS ECONÓMICAS, ADMINISTRATIVAS Y DE COMERCIO</a:t>
            </a:r>
          </a:p>
          <a:p>
            <a:endParaRPr lang="es-ES" sz="2400" dirty="0">
              <a:latin typeface="+mj-lt"/>
              <a:cs typeface="Times New Roman" panose="02020603050405020304" pitchFamily="18" charset="0"/>
            </a:endParaRPr>
          </a:p>
          <a:p>
            <a:endParaRPr lang="es-ES" sz="2400" dirty="0">
              <a:latin typeface="+mj-lt"/>
              <a:cs typeface="Times New Roman" panose="02020603050405020304" pitchFamily="18" charset="0"/>
            </a:endParaRPr>
          </a:p>
          <a:p>
            <a:pPr algn="ctr"/>
            <a:r>
              <a:rPr lang="es-ES" sz="2400" b="1" dirty="0">
                <a:latin typeface="+mj-lt"/>
                <a:cs typeface="Times New Roman" panose="02020603050405020304" pitchFamily="18" charset="0"/>
              </a:rPr>
              <a:t>CARRERA DE INGENIERÍA </a:t>
            </a:r>
            <a:r>
              <a:rPr lang="es-ES" sz="2400" b="1" dirty="0" smtClean="0">
                <a:latin typeface="+mj-lt"/>
                <a:cs typeface="Times New Roman" panose="02020603050405020304" pitchFamily="18" charset="0"/>
              </a:rPr>
              <a:t>EN FINANZAS Y AUDITORIA</a:t>
            </a:r>
            <a:endParaRPr lang="es-ES" sz="2400" b="1" dirty="0">
              <a:latin typeface="+mj-lt"/>
              <a:cs typeface="Times New Roman" panose="02020603050405020304" pitchFamily="18" charset="0"/>
            </a:endParaRPr>
          </a:p>
          <a:p>
            <a:pPr algn="ctr"/>
            <a:endParaRPr lang="es-ES" sz="2400" b="1" dirty="0">
              <a:latin typeface="+mj-lt"/>
              <a:cs typeface="Times New Roman" panose="02020603050405020304" pitchFamily="18" charset="0"/>
            </a:endParaRPr>
          </a:p>
          <a:p>
            <a:pPr algn="ctr"/>
            <a:r>
              <a:rPr lang="es-ES" dirty="0" smtClean="0">
                <a:latin typeface="+mj-lt"/>
                <a:cs typeface="Times New Roman" panose="02020603050405020304" pitchFamily="18" charset="0"/>
              </a:rPr>
              <a:t>JESSICA ALEXANDRA TACURI PEREZ</a:t>
            </a:r>
            <a:endParaRPr lang="es-ES" dirty="0">
              <a:latin typeface="+mj-lt"/>
              <a:cs typeface="Times New Roman" panose="02020603050405020304" pitchFamily="18" charset="0"/>
            </a:endParaRPr>
          </a:p>
          <a:p>
            <a:endParaRPr lang="es-ES"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a:xfrm>
            <a:off x="0" y="-326226"/>
            <a:ext cx="8686800" cy="1143000"/>
          </a:xfrm>
        </p:spPr>
        <p:txBody>
          <a:bodyPr/>
          <a:lstStyle/>
          <a:p>
            <a:r>
              <a:rPr lang="es-ES" dirty="0">
                <a:ln w="10541" cmpd="sng">
                  <a:solidFill>
                    <a:schemeClr val="accent1">
                      <a:shade val="88000"/>
                      <a:satMod val="110000"/>
                    </a:schemeClr>
                  </a:solidFill>
                  <a:prstDash val="solid"/>
                </a:ln>
                <a:solidFill>
                  <a:schemeClr val="tx1"/>
                </a:solidFill>
                <a:effectLst>
                  <a:outerShdw blurRad="38100" dist="38100" dir="2700000" algn="tl">
                    <a:srgbClr val="000000">
                      <a:alpha val="43137"/>
                    </a:srgbClr>
                  </a:outerShdw>
                </a:effectLst>
              </a:rPr>
              <a:t/>
            </a:r>
            <a:br>
              <a:rPr lang="es-ES" dirty="0">
                <a:ln w="10541" cmpd="sng">
                  <a:solidFill>
                    <a:schemeClr val="accent1">
                      <a:shade val="88000"/>
                      <a:satMod val="110000"/>
                    </a:schemeClr>
                  </a:solidFill>
                  <a:prstDash val="solid"/>
                </a:ln>
                <a:solidFill>
                  <a:schemeClr val="tx1"/>
                </a:solidFill>
                <a:effectLst>
                  <a:outerShdw blurRad="38100" dist="38100" dir="2700000" algn="tl">
                    <a:srgbClr val="000000">
                      <a:alpha val="43137"/>
                    </a:srgbClr>
                  </a:outerShdw>
                </a:effectLst>
              </a:rPr>
            </a:br>
            <a:r>
              <a:rPr lang="es-ES" sz="2400" dirty="0">
                <a:ln w="10541" cmpd="sng">
                  <a:solidFill>
                    <a:schemeClr val="accent1">
                      <a:shade val="88000"/>
                      <a:satMod val="110000"/>
                    </a:schemeClr>
                  </a:solidFill>
                  <a:prstDash val="solid"/>
                </a:ln>
                <a:solidFill>
                  <a:schemeClr val="tx1"/>
                </a:solidFill>
                <a:effectLst>
                  <a:outerShdw blurRad="38100" dist="38100" dir="2700000" algn="tl">
                    <a:srgbClr val="000000">
                      <a:alpha val="43137"/>
                    </a:srgbClr>
                  </a:outerShdw>
                </a:effectLst>
              </a:rPr>
              <a:t>RESULTADOS DE LA INVESTIGACIÓN DE CAMPO</a:t>
            </a:r>
            <a:endParaRPr lang="es-EC" sz="2400" dirty="0">
              <a:effectLst>
                <a:outerShdw blurRad="38100" dist="38100" dir="2700000" algn="tl">
                  <a:srgbClr val="000000">
                    <a:alpha val="43137"/>
                  </a:srgbClr>
                </a:outerShdw>
              </a:effectLst>
            </a:endParaRPr>
          </a:p>
        </p:txBody>
      </p:sp>
      <p:sp>
        <p:nvSpPr>
          <p:cNvPr id="13" name="Rectángulo 12"/>
          <p:cNvSpPr/>
          <p:nvPr/>
        </p:nvSpPr>
        <p:spPr>
          <a:xfrm>
            <a:off x="467544" y="908720"/>
            <a:ext cx="6480720" cy="388696"/>
          </a:xfrm>
          <a:prstGeom prst="rect">
            <a:avLst/>
          </a:prstGeom>
        </p:spPr>
        <p:txBody>
          <a:bodyPr wrap="square">
            <a:spAutoFit/>
          </a:bodyPr>
          <a:lstStyle/>
          <a:p>
            <a:pPr>
              <a:lnSpc>
                <a:spcPct val="107000"/>
              </a:lnSpc>
              <a:spcAft>
                <a:spcPts val="0"/>
              </a:spcAft>
            </a:pPr>
            <a:r>
              <a:rPr lang="es-ES" dirty="0" smtClean="0">
                <a:latin typeface="Times New Roman" panose="02020603050405020304" pitchFamily="18" charset="0"/>
                <a:ea typeface="Times New Roman" panose="02020603050405020304" pitchFamily="18" charset="0"/>
                <a:cs typeface="Times New Roman" panose="02020603050405020304" pitchFamily="18" charset="0"/>
              </a:rPr>
              <a:t>¿Cuál </a:t>
            </a:r>
            <a:r>
              <a:rPr lang="es-ES" dirty="0">
                <a:latin typeface="Times New Roman" panose="02020603050405020304" pitchFamily="18" charset="0"/>
                <a:ea typeface="Times New Roman" panose="02020603050405020304" pitchFamily="18" charset="0"/>
                <a:cs typeface="Times New Roman" panose="02020603050405020304" pitchFamily="18" charset="0"/>
              </a:rPr>
              <a:t>es el grado de satisfacción sobre los créditos cooperativos?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Tabla 13"/>
          <p:cNvGraphicFramePr>
            <a:graphicFrameLocks noGrp="1"/>
          </p:cNvGraphicFramePr>
          <p:nvPr>
            <p:extLst>
              <p:ext uri="{D42A27DB-BD31-4B8C-83A1-F6EECF244321}">
                <p14:modId xmlns:p14="http://schemas.microsoft.com/office/powerpoint/2010/main" val="4082419573"/>
              </p:ext>
            </p:extLst>
          </p:nvPr>
        </p:nvGraphicFramePr>
        <p:xfrm>
          <a:off x="342019" y="2132855"/>
          <a:ext cx="4680521" cy="2016225"/>
        </p:xfrm>
        <a:graphic>
          <a:graphicData uri="http://schemas.openxmlformats.org/drawingml/2006/table">
            <a:tbl>
              <a:tblPr>
                <a:tableStyleId>{5940675A-B579-460E-94D1-54222C63F5DA}</a:tableStyleId>
              </a:tblPr>
              <a:tblGrid>
                <a:gridCol w="1037843">
                  <a:extLst>
                    <a:ext uri="{9D8B030D-6E8A-4147-A177-3AD203B41FA5}">
                      <a16:colId xmlns="" xmlns:a16="http://schemas.microsoft.com/office/drawing/2014/main" val="20000"/>
                    </a:ext>
                  </a:extLst>
                </a:gridCol>
                <a:gridCol w="1138439">
                  <a:extLst>
                    <a:ext uri="{9D8B030D-6E8A-4147-A177-3AD203B41FA5}">
                      <a16:colId xmlns="" xmlns:a16="http://schemas.microsoft.com/office/drawing/2014/main" val="20001"/>
                    </a:ext>
                  </a:extLst>
                </a:gridCol>
                <a:gridCol w="1138439">
                  <a:extLst>
                    <a:ext uri="{9D8B030D-6E8A-4147-A177-3AD203B41FA5}">
                      <a16:colId xmlns="" xmlns:a16="http://schemas.microsoft.com/office/drawing/2014/main" val="20002"/>
                    </a:ext>
                  </a:extLst>
                </a:gridCol>
                <a:gridCol w="1365800">
                  <a:extLst>
                    <a:ext uri="{9D8B030D-6E8A-4147-A177-3AD203B41FA5}">
                      <a16:colId xmlns="" xmlns:a16="http://schemas.microsoft.com/office/drawing/2014/main" val="20003"/>
                    </a:ext>
                  </a:extLst>
                </a:gridCol>
              </a:tblGrid>
              <a:tr h="330346">
                <a:tc gridSpan="2">
                  <a:txBody>
                    <a:bodyPr/>
                    <a:lstStyle/>
                    <a:p>
                      <a:pPr marL="0" marR="38100" algn="ctr" defTabSz="914400" rtl="0" eaLnBrk="1" latinLnBrk="0" hangingPunct="1">
                        <a:lnSpc>
                          <a:spcPts val="1600"/>
                        </a:lnSpc>
                        <a:spcAft>
                          <a:spcPts val="0"/>
                        </a:spcAft>
                      </a:pPr>
                      <a:r>
                        <a:rPr lang="es-ES" sz="1400" kern="1200" dirty="0">
                          <a:solidFill>
                            <a:schemeClr val="tx1"/>
                          </a:solidFill>
                          <a:effectLst/>
                          <a:latin typeface="+mn-lt"/>
                          <a:ea typeface="+mn-ea"/>
                          <a:cs typeface="+mn-cs"/>
                        </a:rPr>
                        <a:t> </a:t>
                      </a:r>
                    </a:p>
                  </a:txBody>
                  <a:tcPr marL="68580" marR="68580" marT="0" marB="0" anchor="ctr"/>
                </a:tc>
                <a:tc hMerge="1">
                  <a:txBody>
                    <a:bodyPr/>
                    <a:lstStyle/>
                    <a:p>
                      <a:endParaRPr lang="es-ES"/>
                    </a:p>
                  </a:txBody>
                  <a:tcPr/>
                </a:tc>
                <a:tc>
                  <a:txBody>
                    <a:bodyPr/>
                    <a:lstStyle/>
                    <a:p>
                      <a:pPr marL="0" marR="38100" algn="ctr" defTabSz="914400" rtl="0" eaLnBrk="1" latinLnBrk="0" hangingPunct="1">
                        <a:lnSpc>
                          <a:spcPts val="1600"/>
                        </a:lnSpc>
                        <a:spcAft>
                          <a:spcPts val="0"/>
                        </a:spcAft>
                      </a:pPr>
                      <a:r>
                        <a:rPr lang="es-ES" sz="1400" kern="1200">
                          <a:solidFill>
                            <a:schemeClr val="tx1"/>
                          </a:solidFill>
                          <a:effectLst/>
                          <a:latin typeface="+mn-lt"/>
                          <a:ea typeface="+mn-ea"/>
                          <a:cs typeface="+mn-cs"/>
                        </a:rPr>
                        <a:t>Frecuencia</a:t>
                      </a: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solidFill>
                            <a:schemeClr val="tx1"/>
                          </a:solidFill>
                          <a:effectLst/>
                          <a:latin typeface="+mn-lt"/>
                          <a:ea typeface="+mn-ea"/>
                          <a:cs typeface="+mn-cs"/>
                        </a:rPr>
                        <a:t>Porcentaje</a:t>
                      </a:r>
                    </a:p>
                  </a:txBody>
                  <a:tcPr marL="68580" marR="68580" marT="0" marB="0" anchor="ctr"/>
                </a:tc>
                <a:extLst>
                  <a:ext uri="{0D108BD9-81ED-4DB2-BD59-A6C34878D82A}">
                    <a16:rowId xmlns="" xmlns:a16="http://schemas.microsoft.com/office/drawing/2014/main" val="10000"/>
                  </a:ext>
                </a:extLst>
              </a:tr>
              <a:tr h="254113">
                <a:tc rowSpan="4">
                  <a:txBody>
                    <a:bodyPr/>
                    <a:lstStyle/>
                    <a:p>
                      <a:pPr marL="0" marR="38100" algn="ctr" defTabSz="914400" rtl="0" eaLnBrk="1" latinLnBrk="0" hangingPunct="1">
                        <a:lnSpc>
                          <a:spcPts val="1600"/>
                        </a:lnSpc>
                        <a:spcAft>
                          <a:spcPts val="0"/>
                        </a:spcAft>
                      </a:pPr>
                      <a:r>
                        <a:rPr lang="es-ES" sz="1400" kern="1200" dirty="0">
                          <a:solidFill>
                            <a:schemeClr val="tx1"/>
                          </a:solidFill>
                          <a:effectLst/>
                          <a:latin typeface="+mn-lt"/>
                          <a:ea typeface="+mn-ea"/>
                          <a:cs typeface="+mn-cs"/>
                        </a:rPr>
                        <a:t>Válido</a:t>
                      </a: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solidFill>
                            <a:schemeClr val="tx1"/>
                          </a:solidFill>
                          <a:effectLst/>
                          <a:latin typeface="+mn-lt"/>
                          <a:ea typeface="+mn-ea"/>
                          <a:cs typeface="+mn-cs"/>
                        </a:rPr>
                        <a:t>Alto</a:t>
                      </a: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solidFill>
                            <a:schemeClr val="tx1"/>
                          </a:solidFill>
                          <a:effectLst/>
                          <a:latin typeface="+mn-lt"/>
                          <a:ea typeface="+mn-ea"/>
                          <a:cs typeface="+mn-cs"/>
                        </a:rPr>
                        <a:t>25</a:t>
                      </a: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solidFill>
                            <a:schemeClr val="tx1"/>
                          </a:solidFill>
                          <a:effectLst/>
                          <a:latin typeface="+mn-lt"/>
                          <a:ea typeface="+mn-ea"/>
                          <a:cs typeface="+mn-cs"/>
                        </a:rPr>
                        <a:t>6,6</a:t>
                      </a:r>
                    </a:p>
                  </a:txBody>
                  <a:tcPr marL="68580" marR="68580" marT="0" marB="0" anchor="ctr"/>
                </a:tc>
                <a:extLst>
                  <a:ext uri="{0D108BD9-81ED-4DB2-BD59-A6C34878D82A}">
                    <a16:rowId xmlns="" xmlns:a16="http://schemas.microsoft.com/office/drawing/2014/main" val="10001"/>
                  </a:ext>
                </a:extLst>
              </a:tr>
              <a:tr h="339081">
                <a:tc vMerge="1">
                  <a:txBody>
                    <a:bodyPr/>
                    <a:lstStyle/>
                    <a:p>
                      <a:endParaRPr lang="es-ES"/>
                    </a:p>
                  </a:txBody>
                  <a:tcPr/>
                </a:tc>
                <a:tc>
                  <a:txBody>
                    <a:bodyPr/>
                    <a:lstStyle/>
                    <a:p>
                      <a:pPr marL="0" marR="38100" algn="ctr" defTabSz="914400" rtl="0" eaLnBrk="1" latinLnBrk="0" hangingPunct="1">
                        <a:lnSpc>
                          <a:spcPts val="1600"/>
                        </a:lnSpc>
                        <a:spcAft>
                          <a:spcPts val="0"/>
                        </a:spcAft>
                      </a:pPr>
                      <a:r>
                        <a:rPr lang="es-ES" sz="1400" kern="1200" dirty="0">
                          <a:solidFill>
                            <a:schemeClr val="tx1"/>
                          </a:solidFill>
                          <a:effectLst/>
                          <a:latin typeface="+mn-lt"/>
                          <a:ea typeface="+mn-ea"/>
                          <a:cs typeface="+mn-cs"/>
                        </a:rPr>
                        <a:t>Aceptable</a:t>
                      </a: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solidFill>
                            <a:schemeClr val="tx1"/>
                          </a:solidFill>
                          <a:effectLst/>
                          <a:latin typeface="+mn-lt"/>
                          <a:ea typeface="+mn-ea"/>
                          <a:cs typeface="+mn-cs"/>
                        </a:rPr>
                        <a:t>120</a:t>
                      </a: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solidFill>
                            <a:schemeClr val="tx1"/>
                          </a:solidFill>
                          <a:effectLst/>
                          <a:latin typeface="+mn-lt"/>
                          <a:ea typeface="+mn-ea"/>
                          <a:cs typeface="+mn-cs"/>
                        </a:rPr>
                        <a:t>31,9</a:t>
                      </a:r>
                    </a:p>
                  </a:txBody>
                  <a:tcPr marL="68580" marR="68580" marT="0" marB="0" anchor="ctr"/>
                </a:tc>
                <a:extLst>
                  <a:ext uri="{0D108BD9-81ED-4DB2-BD59-A6C34878D82A}">
                    <a16:rowId xmlns="" xmlns:a16="http://schemas.microsoft.com/office/drawing/2014/main" val="10002"/>
                  </a:ext>
                </a:extLst>
              </a:tr>
              <a:tr h="254113">
                <a:tc vMerge="1">
                  <a:txBody>
                    <a:bodyPr/>
                    <a:lstStyle/>
                    <a:p>
                      <a:endParaRPr lang="es-ES"/>
                    </a:p>
                  </a:txBody>
                  <a:tcPr/>
                </a:tc>
                <a:tc>
                  <a:txBody>
                    <a:bodyPr/>
                    <a:lstStyle/>
                    <a:p>
                      <a:pPr marL="0" marR="38100" algn="ctr" defTabSz="914400" rtl="0" eaLnBrk="1" latinLnBrk="0" hangingPunct="1">
                        <a:lnSpc>
                          <a:spcPts val="1600"/>
                        </a:lnSpc>
                        <a:spcAft>
                          <a:spcPts val="0"/>
                        </a:spcAft>
                      </a:pPr>
                      <a:r>
                        <a:rPr lang="es-ES" sz="1400" kern="1200" dirty="0">
                          <a:solidFill>
                            <a:schemeClr val="tx1"/>
                          </a:solidFill>
                          <a:effectLst/>
                          <a:latin typeface="+mn-lt"/>
                          <a:ea typeface="+mn-ea"/>
                          <a:cs typeface="+mn-cs"/>
                        </a:rPr>
                        <a:t>Bajo</a:t>
                      </a: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solidFill>
                            <a:schemeClr val="tx1"/>
                          </a:solidFill>
                          <a:effectLst/>
                          <a:latin typeface="+mn-lt"/>
                          <a:ea typeface="+mn-ea"/>
                          <a:cs typeface="+mn-cs"/>
                        </a:rPr>
                        <a:t>3</a:t>
                      </a: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solidFill>
                            <a:schemeClr val="tx1"/>
                          </a:solidFill>
                          <a:effectLst/>
                          <a:latin typeface="+mn-lt"/>
                          <a:ea typeface="+mn-ea"/>
                          <a:cs typeface="+mn-cs"/>
                        </a:rPr>
                        <a:t>,8</a:t>
                      </a:r>
                    </a:p>
                  </a:txBody>
                  <a:tcPr marL="68580" marR="68580" marT="0" marB="0" anchor="ctr"/>
                </a:tc>
                <a:extLst>
                  <a:ext uri="{0D108BD9-81ED-4DB2-BD59-A6C34878D82A}">
                    <a16:rowId xmlns="" xmlns:a16="http://schemas.microsoft.com/office/drawing/2014/main" val="10003"/>
                  </a:ext>
                </a:extLst>
              </a:tr>
              <a:tr h="254113">
                <a:tc vMerge="1">
                  <a:txBody>
                    <a:bodyPr/>
                    <a:lstStyle/>
                    <a:p>
                      <a:endParaRPr lang="es-ES"/>
                    </a:p>
                  </a:txBody>
                  <a:tcPr/>
                </a:tc>
                <a:tc>
                  <a:txBody>
                    <a:bodyPr/>
                    <a:lstStyle/>
                    <a:p>
                      <a:pPr marL="0" marR="38100" algn="ctr" defTabSz="914400" rtl="0" eaLnBrk="1" latinLnBrk="0" hangingPunct="1">
                        <a:lnSpc>
                          <a:spcPts val="1600"/>
                        </a:lnSpc>
                        <a:spcAft>
                          <a:spcPts val="0"/>
                        </a:spcAft>
                      </a:pPr>
                      <a:r>
                        <a:rPr lang="es-ES" sz="1400" kern="1200" dirty="0">
                          <a:solidFill>
                            <a:schemeClr val="tx1"/>
                          </a:solidFill>
                          <a:effectLst/>
                          <a:latin typeface="+mn-lt"/>
                          <a:ea typeface="+mn-ea"/>
                          <a:cs typeface="+mn-cs"/>
                        </a:rPr>
                        <a:t>Total</a:t>
                      </a:r>
                    </a:p>
                  </a:txBody>
                  <a:tcPr marL="68580" marR="68580" marT="0" marB="0" anchor="ctr"/>
                </a:tc>
                <a:tc>
                  <a:txBody>
                    <a:bodyPr/>
                    <a:lstStyle/>
                    <a:p>
                      <a:pPr marL="0" marR="38100" algn="ctr" defTabSz="914400" rtl="0" eaLnBrk="1" latinLnBrk="0" hangingPunct="1">
                        <a:lnSpc>
                          <a:spcPts val="1600"/>
                        </a:lnSpc>
                        <a:spcAft>
                          <a:spcPts val="0"/>
                        </a:spcAft>
                      </a:pPr>
                      <a:r>
                        <a:rPr lang="es-ES" sz="1400" kern="1200" dirty="0">
                          <a:solidFill>
                            <a:schemeClr val="tx1"/>
                          </a:solidFill>
                          <a:effectLst/>
                          <a:latin typeface="+mn-lt"/>
                          <a:ea typeface="+mn-ea"/>
                          <a:cs typeface="+mn-cs"/>
                        </a:rPr>
                        <a:t>148</a:t>
                      </a: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solidFill>
                            <a:schemeClr val="tx1"/>
                          </a:solidFill>
                          <a:effectLst/>
                          <a:latin typeface="+mn-lt"/>
                          <a:ea typeface="+mn-ea"/>
                          <a:cs typeface="+mn-cs"/>
                        </a:rPr>
                        <a:t>39,4</a:t>
                      </a:r>
                    </a:p>
                  </a:txBody>
                  <a:tcPr marL="68580" marR="68580" marT="0" marB="0" anchor="ctr"/>
                </a:tc>
                <a:extLst>
                  <a:ext uri="{0D108BD9-81ED-4DB2-BD59-A6C34878D82A}">
                    <a16:rowId xmlns="" xmlns:a16="http://schemas.microsoft.com/office/drawing/2014/main" val="10004"/>
                  </a:ext>
                </a:extLst>
              </a:tr>
              <a:tr h="330346">
                <a:tc>
                  <a:txBody>
                    <a:bodyPr/>
                    <a:lstStyle/>
                    <a:p>
                      <a:pPr marL="0" marR="38100" algn="ctr" defTabSz="914400" rtl="0" eaLnBrk="1" latinLnBrk="0" hangingPunct="1">
                        <a:lnSpc>
                          <a:spcPts val="1600"/>
                        </a:lnSpc>
                        <a:spcAft>
                          <a:spcPts val="0"/>
                        </a:spcAft>
                      </a:pPr>
                      <a:r>
                        <a:rPr lang="es-ES" sz="1400" kern="1200">
                          <a:solidFill>
                            <a:schemeClr val="tx1"/>
                          </a:solidFill>
                          <a:effectLst/>
                          <a:latin typeface="+mn-lt"/>
                          <a:ea typeface="+mn-ea"/>
                          <a:cs typeface="+mn-cs"/>
                        </a:rPr>
                        <a:t>Perdidos</a:t>
                      </a:r>
                    </a:p>
                  </a:txBody>
                  <a:tcPr marL="68580" marR="68580" marT="0" marB="0" anchor="ctr"/>
                </a:tc>
                <a:tc>
                  <a:txBody>
                    <a:bodyPr/>
                    <a:lstStyle/>
                    <a:p>
                      <a:pPr marL="0" marR="38100" algn="ctr" defTabSz="914400" rtl="0" eaLnBrk="1" latinLnBrk="0" hangingPunct="1">
                        <a:lnSpc>
                          <a:spcPts val="1600"/>
                        </a:lnSpc>
                        <a:spcAft>
                          <a:spcPts val="0"/>
                        </a:spcAft>
                      </a:pPr>
                      <a:r>
                        <a:rPr lang="es-ES" sz="1400" kern="1200" dirty="0">
                          <a:solidFill>
                            <a:schemeClr val="tx1"/>
                          </a:solidFill>
                          <a:effectLst/>
                          <a:latin typeface="+mn-lt"/>
                          <a:ea typeface="+mn-ea"/>
                          <a:cs typeface="+mn-cs"/>
                        </a:rPr>
                        <a:t>No aplica</a:t>
                      </a:r>
                    </a:p>
                  </a:txBody>
                  <a:tcPr marL="68580" marR="68580" marT="0" marB="0" anchor="ctr"/>
                </a:tc>
                <a:tc>
                  <a:txBody>
                    <a:bodyPr/>
                    <a:lstStyle/>
                    <a:p>
                      <a:pPr marL="0" marR="38100" algn="ctr" defTabSz="914400" rtl="0" eaLnBrk="1" latinLnBrk="0" hangingPunct="1">
                        <a:lnSpc>
                          <a:spcPts val="1600"/>
                        </a:lnSpc>
                        <a:spcAft>
                          <a:spcPts val="0"/>
                        </a:spcAft>
                      </a:pPr>
                      <a:r>
                        <a:rPr lang="es-ES" sz="1400" kern="1200" dirty="0">
                          <a:solidFill>
                            <a:schemeClr val="tx1"/>
                          </a:solidFill>
                          <a:effectLst/>
                          <a:latin typeface="+mn-lt"/>
                          <a:ea typeface="+mn-ea"/>
                          <a:cs typeface="+mn-cs"/>
                        </a:rPr>
                        <a:t>228</a:t>
                      </a:r>
                    </a:p>
                  </a:txBody>
                  <a:tcPr marL="68580" marR="68580" marT="0" marB="0" anchor="ctr"/>
                </a:tc>
                <a:tc>
                  <a:txBody>
                    <a:bodyPr/>
                    <a:lstStyle/>
                    <a:p>
                      <a:pPr marL="0" marR="38100" algn="ctr" defTabSz="914400" rtl="0" eaLnBrk="1" latinLnBrk="0" hangingPunct="1">
                        <a:lnSpc>
                          <a:spcPts val="1600"/>
                        </a:lnSpc>
                        <a:spcAft>
                          <a:spcPts val="0"/>
                        </a:spcAft>
                      </a:pPr>
                      <a:r>
                        <a:rPr lang="es-ES" sz="1400" kern="1200">
                          <a:solidFill>
                            <a:schemeClr val="tx1"/>
                          </a:solidFill>
                          <a:effectLst/>
                          <a:latin typeface="+mn-lt"/>
                          <a:ea typeface="+mn-ea"/>
                          <a:cs typeface="+mn-cs"/>
                        </a:rPr>
                        <a:t>60,6</a:t>
                      </a:r>
                    </a:p>
                  </a:txBody>
                  <a:tcPr marL="68580" marR="68580" marT="0" marB="0" anchor="ctr"/>
                </a:tc>
                <a:extLst>
                  <a:ext uri="{0D108BD9-81ED-4DB2-BD59-A6C34878D82A}">
                    <a16:rowId xmlns="" xmlns:a16="http://schemas.microsoft.com/office/drawing/2014/main" val="10005"/>
                  </a:ext>
                </a:extLst>
              </a:tr>
              <a:tr h="254113">
                <a:tc gridSpan="2">
                  <a:txBody>
                    <a:bodyPr/>
                    <a:lstStyle/>
                    <a:p>
                      <a:pPr marL="0" marR="38100" algn="ctr" defTabSz="914400" rtl="0" eaLnBrk="1" latinLnBrk="0" hangingPunct="1">
                        <a:lnSpc>
                          <a:spcPts val="1600"/>
                        </a:lnSpc>
                        <a:spcAft>
                          <a:spcPts val="0"/>
                        </a:spcAft>
                      </a:pPr>
                      <a:r>
                        <a:rPr lang="es-ES" sz="1400" kern="1200">
                          <a:solidFill>
                            <a:schemeClr val="tx1"/>
                          </a:solidFill>
                          <a:effectLst/>
                          <a:latin typeface="+mn-lt"/>
                          <a:ea typeface="+mn-ea"/>
                          <a:cs typeface="+mn-cs"/>
                        </a:rPr>
                        <a:t>Total</a:t>
                      </a:r>
                    </a:p>
                  </a:txBody>
                  <a:tcPr marL="68580" marR="68580" marT="0" marB="0" anchor="ctr"/>
                </a:tc>
                <a:tc hMerge="1">
                  <a:txBody>
                    <a:bodyPr/>
                    <a:lstStyle/>
                    <a:p>
                      <a:endParaRPr lang="es-ES"/>
                    </a:p>
                  </a:txBody>
                  <a:tcPr/>
                </a:tc>
                <a:tc>
                  <a:txBody>
                    <a:bodyPr/>
                    <a:lstStyle/>
                    <a:p>
                      <a:pPr marL="0" marR="38100" algn="ctr" defTabSz="914400" rtl="0" eaLnBrk="1" latinLnBrk="0" hangingPunct="1">
                        <a:lnSpc>
                          <a:spcPts val="1600"/>
                        </a:lnSpc>
                        <a:spcAft>
                          <a:spcPts val="0"/>
                        </a:spcAft>
                      </a:pPr>
                      <a:r>
                        <a:rPr lang="es-ES" sz="1400" kern="1200" dirty="0">
                          <a:solidFill>
                            <a:schemeClr val="tx1"/>
                          </a:solidFill>
                          <a:effectLst/>
                          <a:latin typeface="+mn-lt"/>
                          <a:ea typeface="+mn-ea"/>
                          <a:cs typeface="+mn-cs"/>
                        </a:rPr>
                        <a:t>376</a:t>
                      </a:r>
                    </a:p>
                  </a:txBody>
                  <a:tcPr marL="68580" marR="68580" marT="0" marB="0" anchor="ctr"/>
                </a:tc>
                <a:tc>
                  <a:txBody>
                    <a:bodyPr/>
                    <a:lstStyle/>
                    <a:p>
                      <a:pPr marL="0" marR="38100" algn="ctr" defTabSz="914400" rtl="0" eaLnBrk="1" latinLnBrk="0" hangingPunct="1">
                        <a:lnSpc>
                          <a:spcPts val="1600"/>
                        </a:lnSpc>
                        <a:spcAft>
                          <a:spcPts val="0"/>
                        </a:spcAft>
                      </a:pPr>
                      <a:r>
                        <a:rPr lang="es-ES" sz="1400" kern="1200" dirty="0">
                          <a:solidFill>
                            <a:schemeClr val="tx1"/>
                          </a:solidFill>
                          <a:effectLst/>
                          <a:latin typeface="+mn-lt"/>
                          <a:ea typeface="+mn-ea"/>
                          <a:cs typeface="+mn-cs"/>
                        </a:rPr>
                        <a:t>100,0</a:t>
                      </a:r>
                    </a:p>
                  </a:txBody>
                  <a:tcPr marL="68580" marR="68580" marT="0" marB="0" anchor="ctr"/>
                </a:tc>
                <a:extLst>
                  <a:ext uri="{0D108BD9-81ED-4DB2-BD59-A6C34878D82A}">
                    <a16:rowId xmlns="" xmlns:a16="http://schemas.microsoft.com/office/drawing/2014/main" val="10006"/>
                  </a:ext>
                </a:extLst>
              </a:tr>
            </a:tbl>
          </a:graphicData>
        </a:graphic>
      </p:graphicFrame>
      <p:pic>
        <p:nvPicPr>
          <p:cNvPr id="15" name="Imagen 14"/>
          <p:cNvPicPr/>
          <p:nvPr/>
        </p:nvPicPr>
        <p:blipFill rotWithShape="1">
          <a:blip r:embed="rId2">
            <a:extLst>
              <a:ext uri="{28A0092B-C50C-407E-A947-70E740481C1C}">
                <a14:useLocalDpi xmlns:a14="http://schemas.microsoft.com/office/drawing/2010/main" val="0"/>
              </a:ext>
            </a:extLst>
          </a:blip>
          <a:srcRect l="70250" t="5631" r="7250" b="80293"/>
          <a:stretch/>
        </p:blipFill>
        <p:spPr bwMode="auto">
          <a:xfrm>
            <a:off x="3707904" y="4941168"/>
            <a:ext cx="2376264" cy="925370"/>
          </a:xfrm>
          <a:prstGeom prst="rect">
            <a:avLst/>
          </a:prstGeom>
          <a:noFill/>
          <a:ln>
            <a:noFill/>
          </a:ln>
        </p:spPr>
      </p:pic>
      <p:pic>
        <p:nvPicPr>
          <p:cNvPr id="16" name="Imagen 15"/>
          <p:cNvPicPr/>
          <p:nvPr/>
        </p:nvPicPr>
        <p:blipFill rotWithShape="1">
          <a:blip r:embed="rId2">
            <a:extLst>
              <a:ext uri="{28A0092B-C50C-407E-A947-70E740481C1C}">
                <a14:useLocalDpi xmlns:a14="http://schemas.microsoft.com/office/drawing/2010/main" val="0"/>
              </a:ext>
            </a:extLst>
          </a:blip>
          <a:srcRect t="6541" r="25143"/>
          <a:stretch/>
        </p:blipFill>
        <p:spPr bwMode="auto">
          <a:xfrm>
            <a:off x="5220072" y="1563480"/>
            <a:ext cx="3466728" cy="3377688"/>
          </a:xfrm>
          <a:prstGeom prst="rect">
            <a:avLst/>
          </a:prstGeom>
          <a:noFill/>
          <a:ln>
            <a:noFill/>
          </a:ln>
        </p:spPr>
      </p:pic>
    </p:spTree>
    <p:extLst>
      <p:ext uri="{BB962C8B-B14F-4D97-AF65-F5344CB8AC3E}">
        <p14:creationId xmlns:p14="http://schemas.microsoft.com/office/powerpoint/2010/main" val="5050447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a:xfrm>
            <a:off x="0" y="-326226"/>
            <a:ext cx="8686800" cy="1143000"/>
          </a:xfrm>
        </p:spPr>
        <p:txBody>
          <a:bodyPr/>
          <a:lstStyle/>
          <a:p>
            <a:r>
              <a:rPr lang="es-ES" dirty="0">
                <a:ln w="10541" cmpd="sng">
                  <a:solidFill>
                    <a:schemeClr val="accent1">
                      <a:shade val="88000"/>
                      <a:satMod val="110000"/>
                    </a:schemeClr>
                  </a:solidFill>
                  <a:prstDash val="solid"/>
                </a:ln>
                <a:solidFill>
                  <a:schemeClr val="tx1"/>
                </a:solidFill>
                <a:effectLst/>
              </a:rPr>
              <a:t/>
            </a:r>
            <a:br>
              <a:rPr lang="es-ES" dirty="0">
                <a:ln w="10541" cmpd="sng">
                  <a:solidFill>
                    <a:schemeClr val="accent1">
                      <a:shade val="88000"/>
                      <a:satMod val="110000"/>
                    </a:schemeClr>
                  </a:solidFill>
                  <a:prstDash val="solid"/>
                </a:ln>
                <a:solidFill>
                  <a:schemeClr val="tx1"/>
                </a:solidFill>
                <a:effectLst/>
              </a:rPr>
            </a:br>
            <a:r>
              <a:rPr lang="es-ES" sz="2400" dirty="0">
                <a:ln w="10541" cmpd="sng">
                  <a:solidFill>
                    <a:schemeClr val="accent1">
                      <a:shade val="88000"/>
                      <a:satMod val="110000"/>
                    </a:schemeClr>
                  </a:solidFill>
                  <a:prstDash val="solid"/>
                </a:ln>
                <a:solidFill>
                  <a:schemeClr val="tx1"/>
                </a:solidFill>
                <a:effectLst/>
              </a:rPr>
              <a:t>RESULTADOS DE LA INVESTIGACIÓN DE </a:t>
            </a:r>
            <a:r>
              <a:rPr lang="es-ES" sz="2400" dirty="0" smtClean="0">
                <a:ln w="10541" cmpd="sng">
                  <a:solidFill>
                    <a:schemeClr val="accent1">
                      <a:shade val="88000"/>
                      <a:satMod val="110000"/>
                    </a:schemeClr>
                  </a:solidFill>
                  <a:prstDash val="solid"/>
                </a:ln>
                <a:solidFill>
                  <a:schemeClr val="tx1"/>
                </a:solidFill>
                <a:effectLst/>
              </a:rPr>
              <a:t>CAMPO		COMPROBACIÓN DE HIPÓTESIS </a:t>
            </a:r>
            <a:endParaRPr lang="es-EC" sz="2400" dirty="0">
              <a:effectLst/>
            </a:endParaRPr>
          </a:p>
        </p:txBody>
      </p:sp>
      <p:graphicFrame>
        <p:nvGraphicFramePr>
          <p:cNvPr id="2" name="Tabla 1"/>
          <p:cNvGraphicFramePr>
            <a:graphicFrameLocks noGrp="1"/>
          </p:cNvGraphicFramePr>
          <p:nvPr>
            <p:extLst>
              <p:ext uri="{D42A27DB-BD31-4B8C-83A1-F6EECF244321}">
                <p14:modId xmlns:p14="http://schemas.microsoft.com/office/powerpoint/2010/main" val="2777925598"/>
              </p:ext>
            </p:extLst>
          </p:nvPr>
        </p:nvGraphicFramePr>
        <p:xfrm>
          <a:off x="2843808" y="1055046"/>
          <a:ext cx="6192688" cy="3598090"/>
        </p:xfrm>
        <a:graphic>
          <a:graphicData uri="http://schemas.openxmlformats.org/drawingml/2006/table">
            <a:tbl>
              <a:tblPr>
                <a:tableStyleId>{5940675A-B579-460E-94D1-54222C63F5DA}</a:tableStyleId>
              </a:tblPr>
              <a:tblGrid>
                <a:gridCol w="1322366">
                  <a:extLst>
                    <a:ext uri="{9D8B030D-6E8A-4147-A177-3AD203B41FA5}">
                      <a16:colId xmlns="" xmlns:a16="http://schemas.microsoft.com/office/drawing/2014/main" val="20000"/>
                    </a:ext>
                  </a:extLst>
                </a:gridCol>
                <a:gridCol w="828692">
                  <a:extLst>
                    <a:ext uri="{9D8B030D-6E8A-4147-A177-3AD203B41FA5}">
                      <a16:colId xmlns="" xmlns:a16="http://schemas.microsoft.com/office/drawing/2014/main" val="20001"/>
                    </a:ext>
                  </a:extLst>
                </a:gridCol>
                <a:gridCol w="413979">
                  <a:extLst>
                    <a:ext uri="{9D8B030D-6E8A-4147-A177-3AD203B41FA5}">
                      <a16:colId xmlns="" xmlns:a16="http://schemas.microsoft.com/office/drawing/2014/main" val="20002"/>
                    </a:ext>
                  </a:extLst>
                </a:gridCol>
                <a:gridCol w="1140836">
                  <a:extLst>
                    <a:ext uri="{9D8B030D-6E8A-4147-A177-3AD203B41FA5}">
                      <a16:colId xmlns="" xmlns:a16="http://schemas.microsoft.com/office/drawing/2014/main" val="20003"/>
                    </a:ext>
                  </a:extLst>
                </a:gridCol>
                <a:gridCol w="828692">
                  <a:extLst>
                    <a:ext uri="{9D8B030D-6E8A-4147-A177-3AD203B41FA5}">
                      <a16:colId xmlns="" xmlns:a16="http://schemas.microsoft.com/office/drawing/2014/main" val="20004"/>
                    </a:ext>
                  </a:extLst>
                </a:gridCol>
                <a:gridCol w="517287">
                  <a:extLst>
                    <a:ext uri="{9D8B030D-6E8A-4147-A177-3AD203B41FA5}">
                      <a16:colId xmlns="" xmlns:a16="http://schemas.microsoft.com/office/drawing/2014/main" val="20005"/>
                    </a:ext>
                  </a:extLst>
                </a:gridCol>
                <a:gridCol w="1140836">
                  <a:extLst>
                    <a:ext uri="{9D8B030D-6E8A-4147-A177-3AD203B41FA5}">
                      <a16:colId xmlns="" xmlns:a16="http://schemas.microsoft.com/office/drawing/2014/main" val="20006"/>
                    </a:ext>
                  </a:extLst>
                </a:gridCol>
              </a:tblGrid>
              <a:tr h="478408">
                <a:tc gridSpan="7">
                  <a:txBody>
                    <a:bodyPr/>
                    <a:lstStyle/>
                    <a:p>
                      <a:pPr marL="0" marR="38100" indent="270510" algn="ctr" defTabSz="914400" rtl="0" eaLnBrk="1" latinLnBrk="0" hangingPunct="1">
                        <a:lnSpc>
                          <a:spcPts val="1600"/>
                        </a:lnSpc>
                        <a:spcAft>
                          <a:spcPts val="0"/>
                        </a:spcAft>
                      </a:pPr>
                      <a:r>
                        <a:rPr lang="es-EC" sz="1400" kern="1200" dirty="0" smtClean="0">
                          <a:solidFill>
                            <a:schemeClr val="tx1"/>
                          </a:solidFill>
                          <a:effectLst/>
                          <a:latin typeface="+mn-lt"/>
                          <a:ea typeface="+mn-ea"/>
                          <a:cs typeface="+mn-cs"/>
                        </a:rPr>
                        <a:t>¿Considera </a:t>
                      </a:r>
                      <a:r>
                        <a:rPr lang="es-EC" sz="1400" kern="1200" dirty="0">
                          <a:solidFill>
                            <a:schemeClr val="tx1"/>
                          </a:solidFill>
                          <a:effectLst/>
                          <a:latin typeface="+mn-lt"/>
                          <a:ea typeface="+mn-ea"/>
                          <a:cs typeface="+mn-cs"/>
                        </a:rPr>
                        <a:t>usted importante el aporte de las cooperativas al desarrollo productivo?</a:t>
                      </a:r>
                      <a:endParaRPr lang="es-ES" sz="1400" kern="1200" dirty="0">
                        <a:solidFill>
                          <a:schemeClr val="tx1"/>
                        </a:solidFill>
                        <a:effectLst/>
                        <a:latin typeface="+mn-lt"/>
                        <a:ea typeface="+mn-ea"/>
                        <a:cs typeface="+mn-cs"/>
                      </a:endParaRPr>
                    </a:p>
                  </a:txBody>
                  <a:tcPr marL="68580" marR="6858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00"/>
                  </a:ext>
                </a:extLst>
              </a:tr>
              <a:tr h="485465">
                <a:tc>
                  <a:txBody>
                    <a:bodyPr/>
                    <a:lstStyle/>
                    <a:p>
                      <a:pPr marL="0" marR="38100" algn="ctr" defTabSz="914400" rtl="0" eaLnBrk="1" latinLnBrk="0" hangingPunct="1">
                        <a:lnSpc>
                          <a:spcPts val="1600"/>
                        </a:lnSpc>
                        <a:spcAft>
                          <a:spcPts val="0"/>
                        </a:spcAft>
                      </a:pPr>
                      <a:r>
                        <a:rPr lang="es-EC" sz="1400" kern="1200">
                          <a:solidFill>
                            <a:schemeClr val="tx1"/>
                          </a:solidFill>
                          <a:effectLst/>
                          <a:latin typeface="+mn-lt"/>
                          <a:ea typeface="+mn-ea"/>
                          <a:cs typeface="+mn-cs"/>
                        </a:rPr>
                        <a:t> </a:t>
                      </a:r>
                      <a:endParaRPr lang="es-ES" sz="1400" kern="1200">
                        <a:solidFill>
                          <a:schemeClr val="tx1"/>
                        </a:solidFill>
                        <a:effectLst/>
                        <a:latin typeface="+mn-lt"/>
                        <a:ea typeface="+mn-ea"/>
                        <a:cs typeface="+mn-cs"/>
                      </a:endParaRPr>
                    </a:p>
                  </a:txBody>
                  <a:tcPr marL="68580" marR="68580" marT="0" marB="0" anchor="ctr"/>
                </a:tc>
                <a:tc gridSpan="3">
                  <a:txBody>
                    <a:bodyPr/>
                    <a:lstStyle/>
                    <a:p>
                      <a:pPr marL="0" marR="38100" algn="ctr" defTabSz="914400" rtl="0" eaLnBrk="1" latinLnBrk="0" hangingPunct="1">
                        <a:lnSpc>
                          <a:spcPts val="1600"/>
                        </a:lnSpc>
                        <a:spcAft>
                          <a:spcPts val="0"/>
                        </a:spcAft>
                      </a:pPr>
                      <a:r>
                        <a:rPr lang="es-EC" sz="1400" kern="1200">
                          <a:solidFill>
                            <a:schemeClr val="tx1"/>
                          </a:solidFill>
                          <a:effectLst/>
                          <a:latin typeface="+mn-lt"/>
                          <a:ea typeface="+mn-ea"/>
                          <a:cs typeface="+mn-cs"/>
                        </a:rPr>
                        <a:t>¿Ha adquirido usted alguna vez un crédito?</a:t>
                      </a:r>
                      <a:endParaRPr lang="es-ES" sz="1400" kern="1200">
                        <a:solidFill>
                          <a:schemeClr val="tx1"/>
                        </a:solidFill>
                        <a:effectLst/>
                        <a:latin typeface="+mn-lt"/>
                        <a:ea typeface="+mn-ea"/>
                        <a:cs typeface="+mn-cs"/>
                      </a:endParaRPr>
                    </a:p>
                  </a:txBody>
                  <a:tcPr marL="68580" marR="68580" marT="0" marB="0" anchor="ctr"/>
                </a:tc>
                <a:tc hMerge="1">
                  <a:txBody>
                    <a:bodyPr/>
                    <a:lstStyle/>
                    <a:p>
                      <a:endParaRPr lang="es-ES"/>
                    </a:p>
                  </a:txBody>
                  <a:tcPr/>
                </a:tc>
                <a:tc hMerge="1">
                  <a:txBody>
                    <a:bodyPr/>
                    <a:lstStyle/>
                    <a:p>
                      <a:endParaRPr lang="es-ES"/>
                    </a:p>
                  </a:txBody>
                  <a:tcPr/>
                </a:tc>
                <a:tc gridSpan="3">
                  <a:txBody>
                    <a:bodyPr/>
                    <a:lstStyle/>
                    <a:p>
                      <a:pPr marL="0" marR="38100" algn="ctr" defTabSz="914400" rtl="0" eaLnBrk="1" latinLnBrk="0" hangingPunct="1">
                        <a:lnSpc>
                          <a:spcPts val="1600"/>
                        </a:lnSpc>
                        <a:spcAft>
                          <a:spcPts val="0"/>
                        </a:spcAft>
                      </a:pPr>
                      <a:r>
                        <a:rPr lang="es-EC" sz="1400" kern="1200">
                          <a:solidFill>
                            <a:schemeClr val="tx1"/>
                          </a:solidFill>
                          <a:effectLst/>
                          <a:latin typeface="+mn-lt"/>
                          <a:ea typeface="+mn-ea"/>
                          <a:cs typeface="+mn-cs"/>
                        </a:rPr>
                        <a:t>¿Por qué medio ha adquirido usted el crédito?</a:t>
                      </a:r>
                      <a:endParaRPr lang="es-ES" sz="1400" kern="1200">
                        <a:solidFill>
                          <a:schemeClr val="tx1"/>
                        </a:solidFill>
                        <a:effectLst/>
                        <a:latin typeface="+mn-lt"/>
                        <a:ea typeface="+mn-ea"/>
                        <a:cs typeface="+mn-cs"/>
                      </a:endParaRPr>
                    </a:p>
                  </a:txBody>
                  <a:tcPr marL="68580" marR="68580" marT="0" marB="0" anchor="ct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01"/>
                  </a:ext>
                </a:extLst>
              </a:tr>
              <a:tr h="647287">
                <a:tc>
                  <a:txBody>
                    <a:bodyPr/>
                    <a:lstStyle/>
                    <a:p>
                      <a:pPr marL="0" marR="38100" indent="270510" algn="ctr" defTabSz="914400" rtl="0" eaLnBrk="1" latinLnBrk="0" hangingPunct="1">
                        <a:lnSpc>
                          <a:spcPts val="1600"/>
                        </a:lnSpc>
                        <a:spcAft>
                          <a:spcPts val="0"/>
                        </a:spcAft>
                      </a:pPr>
                      <a:r>
                        <a:rPr lang="es-EC" sz="1400" kern="1200">
                          <a:solidFill>
                            <a:schemeClr val="tx1"/>
                          </a:solidFill>
                          <a:effectLst/>
                          <a:latin typeface="+mn-lt"/>
                          <a:ea typeface="+mn-ea"/>
                          <a:cs typeface="+mn-cs"/>
                        </a:rPr>
                        <a:t> </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C" sz="1400" kern="1200">
                          <a:solidFill>
                            <a:schemeClr val="tx1"/>
                          </a:solidFill>
                          <a:effectLst/>
                          <a:latin typeface="+mn-lt"/>
                          <a:ea typeface="+mn-ea"/>
                          <a:cs typeface="+mn-cs"/>
                        </a:rPr>
                        <a:t>Valor</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C" sz="1400" kern="1200">
                          <a:solidFill>
                            <a:schemeClr val="tx1"/>
                          </a:solidFill>
                          <a:effectLst/>
                          <a:latin typeface="+mn-lt"/>
                          <a:ea typeface="+mn-ea"/>
                          <a:cs typeface="+mn-cs"/>
                        </a:rPr>
                        <a:t>df</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C" sz="1400" kern="1200">
                          <a:solidFill>
                            <a:schemeClr val="tx1"/>
                          </a:solidFill>
                          <a:effectLst/>
                          <a:latin typeface="+mn-lt"/>
                          <a:ea typeface="+mn-ea"/>
                          <a:cs typeface="+mn-cs"/>
                        </a:rPr>
                        <a:t>Significación asintótica (bilateral)</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C" sz="1400" kern="1200">
                          <a:solidFill>
                            <a:schemeClr val="tx1"/>
                          </a:solidFill>
                          <a:effectLst/>
                          <a:latin typeface="+mn-lt"/>
                          <a:ea typeface="+mn-ea"/>
                          <a:cs typeface="+mn-cs"/>
                        </a:rPr>
                        <a:t>Valor</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C" sz="1400" kern="1200">
                          <a:solidFill>
                            <a:schemeClr val="tx1"/>
                          </a:solidFill>
                          <a:effectLst/>
                          <a:latin typeface="+mn-lt"/>
                          <a:ea typeface="+mn-ea"/>
                          <a:cs typeface="+mn-cs"/>
                        </a:rPr>
                        <a:t>df</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C" sz="1400" kern="1200">
                          <a:solidFill>
                            <a:schemeClr val="tx1"/>
                          </a:solidFill>
                          <a:effectLst/>
                          <a:latin typeface="+mn-lt"/>
                          <a:ea typeface="+mn-ea"/>
                          <a:cs typeface="+mn-cs"/>
                        </a:rPr>
                        <a:t>Significación asintótica (bilateral)</a:t>
                      </a:r>
                      <a:endParaRPr lang="es-ES" sz="1400" kern="120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10002"/>
                  </a:ext>
                </a:extLst>
              </a:tr>
              <a:tr h="485465">
                <a:tc>
                  <a:txBody>
                    <a:bodyPr/>
                    <a:lstStyle/>
                    <a:p>
                      <a:pPr marL="0" marR="38100" algn="ctr" defTabSz="914400" rtl="0" eaLnBrk="1" latinLnBrk="0" hangingPunct="1">
                        <a:lnSpc>
                          <a:spcPts val="1600"/>
                        </a:lnSpc>
                        <a:spcAft>
                          <a:spcPts val="0"/>
                        </a:spcAft>
                      </a:pPr>
                      <a:r>
                        <a:rPr lang="es-EC" sz="1400" kern="1200">
                          <a:solidFill>
                            <a:schemeClr val="tx1"/>
                          </a:solidFill>
                          <a:effectLst/>
                          <a:latin typeface="+mn-lt"/>
                          <a:ea typeface="+mn-ea"/>
                          <a:cs typeface="+mn-cs"/>
                        </a:rPr>
                        <a:t>Chi-cuadrado de Pearson</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C" sz="1400" kern="1200">
                          <a:solidFill>
                            <a:schemeClr val="tx1"/>
                          </a:solidFill>
                          <a:effectLst/>
                          <a:latin typeface="+mn-lt"/>
                          <a:ea typeface="+mn-ea"/>
                          <a:cs typeface="+mn-cs"/>
                        </a:rPr>
                        <a:t>72,744a</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C" sz="1400" kern="1200">
                          <a:solidFill>
                            <a:schemeClr val="tx1"/>
                          </a:solidFill>
                          <a:effectLst/>
                          <a:latin typeface="+mn-lt"/>
                          <a:ea typeface="+mn-ea"/>
                          <a:cs typeface="+mn-cs"/>
                        </a:rPr>
                        <a:t>1</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C" sz="1400" kern="1200" dirty="0">
                          <a:solidFill>
                            <a:srgbClr val="FF0000"/>
                          </a:solidFill>
                          <a:effectLst/>
                          <a:latin typeface="+mn-lt"/>
                          <a:ea typeface="+mn-ea"/>
                          <a:cs typeface="+mn-cs"/>
                        </a:rPr>
                        <a:t>,000</a:t>
                      </a:r>
                      <a:endParaRPr lang="es-ES" sz="1400" kern="1200" dirty="0">
                        <a:solidFill>
                          <a:srgbClr val="FF0000"/>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C" sz="1400" kern="1200">
                          <a:solidFill>
                            <a:schemeClr val="tx1"/>
                          </a:solidFill>
                          <a:effectLst/>
                          <a:latin typeface="+mn-lt"/>
                          <a:ea typeface="+mn-ea"/>
                          <a:cs typeface="+mn-cs"/>
                        </a:rPr>
                        <a:t>38,407a</a:t>
                      </a:r>
                      <a:endParaRPr lang="es-ES" sz="1400" kern="1200">
                        <a:solidFill>
                          <a:schemeClr val="tx1"/>
                        </a:solidFill>
                        <a:effectLst/>
                        <a:latin typeface="+mn-lt"/>
                        <a:ea typeface="+mn-ea"/>
                        <a:cs typeface="+mn-cs"/>
                      </a:endParaRPr>
                    </a:p>
                  </a:txBody>
                  <a:tcPr marL="68580" marR="68580" marT="0" marB="0" anchor="ctr"/>
                </a:tc>
                <a:tc>
                  <a:txBody>
                    <a:bodyPr/>
                    <a:lstStyle/>
                    <a:p>
                      <a:pPr marL="0" marR="38100" indent="270510" algn="ctr" defTabSz="914400" rtl="0" eaLnBrk="1" latinLnBrk="0" hangingPunct="1">
                        <a:lnSpc>
                          <a:spcPts val="1600"/>
                        </a:lnSpc>
                        <a:spcAft>
                          <a:spcPts val="0"/>
                        </a:spcAft>
                      </a:pPr>
                      <a:r>
                        <a:rPr lang="es-EC" sz="1400" kern="1200">
                          <a:solidFill>
                            <a:schemeClr val="tx1"/>
                          </a:solidFill>
                          <a:effectLst/>
                          <a:latin typeface="+mn-lt"/>
                          <a:ea typeface="+mn-ea"/>
                          <a:cs typeface="+mn-cs"/>
                        </a:rPr>
                        <a:t>4</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C" sz="1400" kern="1200" dirty="0">
                          <a:solidFill>
                            <a:srgbClr val="FF0000"/>
                          </a:solidFill>
                          <a:effectLst/>
                          <a:latin typeface="+mn-lt"/>
                          <a:ea typeface="+mn-ea"/>
                          <a:cs typeface="+mn-cs"/>
                        </a:rPr>
                        <a:t>,000</a:t>
                      </a:r>
                      <a:endParaRPr lang="es-ES" sz="1400" kern="1200" dirty="0">
                        <a:solidFill>
                          <a:srgbClr val="FF0000"/>
                        </a:solidFill>
                        <a:effectLst/>
                        <a:latin typeface="+mn-lt"/>
                        <a:ea typeface="+mn-ea"/>
                        <a:cs typeface="+mn-cs"/>
                      </a:endParaRPr>
                    </a:p>
                  </a:txBody>
                  <a:tcPr marL="68580" marR="68580" marT="0" marB="0" anchor="ctr"/>
                </a:tc>
                <a:extLst>
                  <a:ext uri="{0D108BD9-81ED-4DB2-BD59-A6C34878D82A}">
                    <a16:rowId xmlns="" xmlns:a16="http://schemas.microsoft.com/office/drawing/2014/main" val="10003"/>
                  </a:ext>
                </a:extLst>
              </a:tr>
              <a:tr h="485465">
                <a:tc>
                  <a:txBody>
                    <a:bodyPr/>
                    <a:lstStyle/>
                    <a:p>
                      <a:pPr marL="0" marR="38100" algn="ctr" defTabSz="914400" rtl="0" eaLnBrk="1" latinLnBrk="0" hangingPunct="1">
                        <a:lnSpc>
                          <a:spcPts val="1600"/>
                        </a:lnSpc>
                        <a:spcAft>
                          <a:spcPts val="0"/>
                        </a:spcAft>
                      </a:pPr>
                      <a:r>
                        <a:rPr lang="es-EC" sz="1400" kern="1200">
                          <a:solidFill>
                            <a:schemeClr val="tx1"/>
                          </a:solidFill>
                          <a:effectLst/>
                          <a:latin typeface="+mn-lt"/>
                          <a:ea typeface="+mn-ea"/>
                          <a:cs typeface="+mn-cs"/>
                        </a:rPr>
                        <a:t>Razón de verosimilitud</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C" sz="1400" kern="1200">
                          <a:solidFill>
                            <a:schemeClr val="tx1"/>
                          </a:solidFill>
                          <a:effectLst/>
                          <a:latin typeface="+mn-lt"/>
                          <a:ea typeface="+mn-ea"/>
                          <a:cs typeface="+mn-cs"/>
                        </a:rPr>
                        <a:t>67,986</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C" sz="1400" kern="1200">
                          <a:solidFill>
                            <a:schemeClr val="tx1"/>
                          </a:solidFill>
                          <a:effectLst/>
                          <a:latin typeface="+mn-lt"/>
                          <a:ea typeface="+mn-ea"/>
                          <a:cs typeface="+mn-cs"/>
                        </a:rPr>
                        <a:t>1</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C" sz="1400" kern="1200" dirty="0">
                          <a:solidFill>
                            <a:srgbClr val="FF0000"/>
                          </a:solidFill>
                          <a:effectLst/>
                          <a:latin typeface="+mn-lt"/>
                          <a:ea typeface="+mn-ea"/>
                          <a:cs typeface="+mn-cs"/>
                        </a:rPr>
                        <a:t>,000</a:t>
                      </a:r>
                      <a:endParaRPr lang="es-ES" sz="1400" kern="1200" dirty="0">
                        <a:solidFill>
                          <a:srgbClr val="FF0000"/>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C" sz="1400" kern="1200">
                          <a:solidFill>
                            <a:schemeClr val="tx1"/>
                          </a:solidFill>
                          <a:effectLst/>
                          <a:latin typeface="+mn-lt"/>
                          <a:ea typeface="+mn-ea"/>
                          <a:cs typeface="+mn-cs"/>
                        </a:rPr>
                        <a:t>39,089</a:t>
                      </a:r>
                      <a:endParaRPr lang="es-ES" sz="1400" kern="1200">
                        <a:solidFill>
                          <a:schemeClr val="tx1"/>
                        </a:solidFill>
                        <a:effectLst/>
                        <a:latin typeface="+mn-lt"/>
                        <a:ea typeface="+mn-ea"/>
                        <a:cs typeface="+mn-cs"/>
                      </a:endParaRPr>
                    </a:p>
                  </a:txBody>
                  <a:tcPr marL="68580" marR="68580" marT="0" marB="0" anchor="ctr"/>
                </a:tc>
                <a:tc>
                  <a:txBody>
                    <a:bodyPr/>
                    <a:lstStyle/>
                    <a:p>
                      <a:pPr marL="0" marR="38100" indent="270510" algn="ctr" defTabSz="914400" rtl="0" eaLnBrk="1" latinLnBrk="0" hangingPunct="1">
                        <a:lnSpc>
                          <a:spcPts val="1600"/>
                        </a:lnSpc>
                        <a:spcAft>
                          <a:spcPts val="0"/>
                        </a:spcAft>
                      </a:pPr>
                      <a:r>
                        <a:rPr lang="es-EC" sz="1400" kern="1200">
                          <a:solidFill>
                            <a:schemeClr val="tx1"/>
                          </a:solidFill>
                          <a:effectLst/>
                          <a:latin typeface="+mn-lt"/>
                          <a:ea typeface="+mn-ea"/>
                          <a:cs typeface="+mn-cs"/>
                        </a:rPr>
                        <a:t>4</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C" sz="1400" kern="1200" dirty="0">
                          <a:solidFill>
                            <a:srgbClr val="FF0000"/>
                          </a:solidFill>
                          <a:effectLst/>
                          <a:latin typeface="+mn-lt"/>
                          <a:ea typeface="+mn-ea"/>
                          <a:cs typeface="+mn-cs"/>
                        </a:rPr>
                        <a:t>,000</a:t>
                      </a:r>
                      <a:endParaRPr lang="es-ES" sz="1400" kern="1200" dirty="0">
                        <a:solidFill>
                          <a:srgbClr val="FF0000"/>
                        </a:solidFill>
                        <a:effectLst/>
                        <a:latin typeface="+mn-lt"/>
                        <a:ea typeface="+mn-ea"/>
                        <a:cs typeface="+mn-cs"/>
                      </a:endParaRPr>
                    </a:p>
                  </a:txBody>
                  <a:tcPr marL="68580" marR="68580" marT="0" marB="0" anchor="ctr"/>
                </a:tc>
                <a:extLst>
                  <a:ext uri="{0D108BD9-81ED-4DB2-BD59-A6C34878D82A}">
                    <a16:rowId xmlns="" xmlns:a16="http://schemas.microsoft.com/office/drawing/2014/main" val="10004"/>
                  </a:ext>
                </a:extLst>
              </a:tr>
              <a:tr h="485465">
                <a:tc>
                  <a:txBody>
                    <a:bodyPr/>
                    <a:lstStyle/>
                    <a:p>
                      <a:pPr marL="0" marR="38100" algn="ctr" defTabSz="914400" rtl="0" eaLnBrk="1" latinLnBrk="0" hangingPunct="1">
                        <a:lnSpc>
                          <a:spcPts val="1600"/>
                        </a:lnSpc>
                        <a:spcAft>
                          <a:spcPts val="0"/>
                        </a:spcAft>
                      </a:pPr>
                      <a:r>
                        <a:rPr lang="es-EC" sz="1400" kern="1200">
                          <a:solidFill>
                            <a:schemeClr val="tx1"/>
                          </a:solidFill>
                          <a:effectLst/>
                          <a:latin typeface="+mn-lt"/>
                          <a:ea typeface="+mn-ea"/>
                          <a:cs typeface="+mn-cs"/>
                        </a:rPr>
                        <a:t>Asociación lineal por lineal</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C" sz="1400" kern="1200">
                          <a:solidFill>
                            <a:schemeClr val="tx1"/>
                          </a:solidFill>
                          <a:effectLst/>
                          <a:latin typeface="+mn-lt"/>
                          <a:ea typeface="+mn-ea"/>
                          <a:cs typeface="+mn-cs"/>
                        </a:rPr>
                        <a:t>72,551</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C" sz="1400" kern="1200">
                          <a:solidFill>
                            <a:schemeClr val="tx1"/>
                          </a:solidFill>
                          <a:effectLst/>
                          <a:latin typeface="+mn-lt"/>
                          <a:ea typeface="+mn-ea"/>
                          <a:cs typeface="+mn-cs"/>
                        </a:rPr>
                        <a:t>1</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C" sz="1400" kern="1200" dirty="0">
                          <a:solidFill>
                            <a:srgbClr val="FF0000"/>
                          </a:solidFill>
                          <a:effectLst/>
                          <a:latin typeface="+mn-lt"/>
                          <a:ea typeface="+mn-ea"/>
                          <a:cs typeface="+mn-cs"/>
                        </a:rPr>
                        <a:t>,000</a:t>
                      </a:r>
                      <a:endParaRPr lang="es-ES" sz="1400" kern="1200" dirty="0">
                        <a:solidFill>
                          <a:srgbClr val="FF0000"/>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C" sz="1400" kern="1200" dirty="0">
                          <a:solidFill>
                            <a:schemeClr val="tx1"/>
                          </a:solidFill>
                          <a:effectLst/>
                          <a:latin typeface="+mn-lt"/>
                          <a:ea typeface="+mn-ea"/>
                          <a:cs typeface="+mn-cs"/>
                        </a:rPr>
                        <a:t>36,911</a:t>
                      </a:r>
                      <a:endParaRPr lang="es-ES" sz="1400" kern="1200" dirty="0">
                        <a:solidFill>
                          <a:schemeClr val="tx1"/>
                        </a:solidFill>
                        <a:effectLst/>
                        <a:latin typeface="+mn-lt"/>
                        <a:ea typeface="+mn-ea"/>
                        <a:cs typeface="+mn-cs"/>
                      </a:endParaRPr>
                    </a:p>
                  </a:txBody>
                  <a:tcPr marL="68580" marR="68580" marT="0" marB="0" anchor="ctr"/>
                </a:tc>
                <a:tc>
                  <a:txBody>
                    <a:bodyPr/>
                    <a:lstStyle/>
                    <a:p>
                      <a:pPr marL="0" marR="38100" indent="270510" algn="ctr" defTabSz="914400" rtl="0" eaLnBrk="1" latinLnBrk="0" hangingPunct="1">
                        <a:lnSpc>
                          <a:spcPts val="1600"/>
                        </a:lnSpc>
                        <a:spcAft>
                          <a:spcPts val="0"/>
                        </a:spcAft>
                      </a:pPr>
                      <a:r>
                        <a:rPr lang="es-EC" sz="1400" kern="1200">
                          <a:solidFill>
                            <a:schemeClr val="tx1"/>
                          </a:solidFill>
                          <a:effectLst/>
                          <a:latin typeface="+mn-lt"/>
                          <a:ea typeface="+mn-ea"/>
                          <a:cs typeface="+mn-cs"/>
                        </a:rPr>
                        <a:t>1</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C" sz="1400" kern="1200" dirty="0">
                          <a:solidFill>
                            <a:srgbClr val="FF0000"/>
                          </a:solidFill>
                          <a:effectLst/>
                          <a:latin typeface="+mn-lt"/>
                          <a:ea typeface="+mn-ea"/>
                          <a:cs typeface="+mn-cs"/>
                        </a:rPr>
                        <a:t>,000</a:t>
                      </a:r>
                      <a:endParaRPr lang="es-ES" sz="1400" kern="1200" dirty="0">
                        <a:solidFill>
                          <a:srgbClr val="FF0000"/>
                        </a:solidFill>
                        <a:effectLst/>
                        <a:latin typeface="+mn-lt"/>
                        <a:ea typeface="+mn-ea"/>
                        <a:cs typeface="+mn-cs"/>
                      </a:endParaRPr>
                    </a:p>
                  </a:txBody>
                  <a:tcPr marL="68580" marR="68580" marT="0" marB="0" anchor="ctr"/>
                </a:tc>
                <a:extLst>
                  <a:ext uri="{0D108BD9-81ED-4DB2-BD59-A6C34878D82A}">
                    <a16:rowId xmlns="" xmlns:a16="http://schemas.microsoft.com/office/drawing/2014/main" val="10005"/>
                  </a:ext>
                </a:extLst>
              </a:tr>
              <a:tr h="366666">
                <a:tc>
                  <a:txBody>
                    <a:bodyPr/>
                    <a:lstStyle/>
                    <a:p>
                      <a:pPr marL="0" marR="38100" algn="ctr" defTabSz="914400" rtl="0" eaLnBrk="1" latinLnBrk="0" hangingPunct="1">
                        <a:lnSpc>
                          <a:spcPts val="1600"/>
                        </a:lnSpc>
                        <a:spcAft>
                          <a:spcPts val="0"/>
                        </a:spcAft>
                      </a:pPr>
                      <a:r>
                        <a:rPr lang="es-EC" sz="1400" kern="1200">
                          <a:solidFill>
                            <a:schemeClr val="tx1"/>
                          </a:solidFill>
                          <a:effectLst/>
                          <a:latin typeface="+mn-lt"/>
                          <a:ea typeface="+mn-ea"/>
                          <a:cs typeface="+mn-cs"/>
                        </a:rPr>
                        <a:t>N de casos válidos</a:t>
                      </a:r>
                      <a:endParaRPr lang="es-ES" sz="1400" kern="1200">
                        <a:solidFill>
                          <a:schemeClr val="tx1"/>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C" sz="1400" kern="1200">
                          <a:solidFill>
                            <a:schemeClr val="tx1"/>
                          </a:solidFill>
                          <a:effectLst/>
                          <a:latin typeface="+mn-lt"/>
                          <a:ea typeface="+mn-ea"/>
                          <a:cs typeface="+mn-cs"/>
                        </a:rPr>
                        <a:t>376</a:t>
                      </a:r>
                      <a:endParaRPr lang="es-ES" sz="1400" kern="1200">
                        <a:solidFill>
                          <a:schemeClr val="tx1"/>
                        </a:solidFill>
                        <a:effectLst/>
                        <a:latin typeface="+mn-lt"/>
                        <a:ea typeface="+mn-ea"/>
                        <a:cs typeface="+mn-cs"/>
                      </a:endParaRPr>
                    </a:p>
                  </a:txBody>
                  <a:tcPr marL="68580" marR="68580" marT="0" marB="0" anchor="ctr"/>
                </a:tc>
                <a:tc>
                  <a:txBody>
                    <a:bodyPr/>
                    <a:lstStyle/>
                    <a:p>
                      <a:pPr marL="0" marR="38100" indent="270510" algn="ctr" defTabSz="914400" rtl="0" eaLnBrk="1" latinLnBrk="0" hangingPunct="1">
                        <a:lnSpc>
                          <a:spcPts val="1600"/>
                        </a:lnSpc>
                        <a:spcAft>
                          <a:spcPts val="0"/>
                        </a:spcAft>
                      </a:pPr>
                      <a:r>
                        <a:rPr lang="es-EC" sz="1400" kern="1200">
                          <a:solidFill>
                            <a:schemeClr val="tx1"/>
                          </a:solidFill>
                          <a:effectLst/>
                          <a:latin typeface="+mn-lt"/>
                          <a:ea typeface="+mn-ea"/>
                          <a:cs typeface="+mn-cs"/>
                        </a:rPr>
                        <a:t> </a:t>
                      </a:r>
                      <a:endParaRPr lang="es-ES" sz="1400" kern="1200">
                        <a:solidFill>
                          <a:schemeClr val="tx1"/>
                        </a:solidFill>
                        <a:effectLst/>
                        <a:latin typeface="+mn-lt"/>
                        <a:ea typeface="+mn-ea"/>
                        <a:cs typeface="+mn-cs"/>
                      </a:endParaRPr>
                    </a:p>
                  </a:txBody>
                  <a:tcPr marL="68580" marR="68580" marT="0" marB="0" anchor="ctr"/>
                </a:tc>
                <a:tc>
                  <a:txBody>
                    <a:bodyPr/>
                    <a:lstStyle/>
                    <a:p>
                      <a:pPr marL="0" marR="38100" indent="270510" algn="ctr" defTabSz="914400" rtl="0" eaLnBrk="1" latinLnBrk="0" hangingPunct="1">
                        <a:lnSpc>
                          <a:spcPts val="1600"/>
                        </a:lnSpc>
                        <a:spcAft>
                          <a:spcPts val="0"/>
                        </a:spcAft>
                      </a:pPr>
                      <a:r>
                        <a:rPr lang="es-EC" sz="1400" kern="1200" dirty="0">
                          <a:solidFill>
                            <a:srgbClr val="FF0000"/>
                          </a:solidFill>
                          <a:effectLst/>
                          <a:latin typeface="+mn-lt"/>
                          <a:ea typeface="+mn-ea"/>
                          <a:cs typeface="+mn-cs"/>
                        </a:rPr>
                        <a:t> </a:t>
                      </a:r>
                      <a:endParaRPr lang="es-ES" sz="1400" kern="1200" dirty="0">
                        <a:solidFill>
                          <a:srgbClr val="FF0000"/>
                        </a:solidFill>
                        <a:effectLst/>
                        <a:latin typeface="+mn-lt"/>
                        <a:ea typeface="+mn-ea"/>
                        <a:cs typeface="+mn-cs"/>
                      </a:endParaRPr>
                    </a:p>
                  </a:txBody>
                  <a:tcPr marL="68580" marR="68580" marT="0" marB="0" anchor="ctr"/>
                </a:tc>
                <a:tc>
                  <a:txBody>
                    <a:bodyPr/>
                    <a:lstStyle/>
                    <a:p>
                      <a:pPr marL="0" marR="38100" algn="ctr" defTabSz="914400" rtl="0" eaLnBrk="1" latinLnBrk="0" hangingPunct="1">
                        <a:lnSpc>
                          <a:spcPts val="1600"/>
                        </a:lnSpc>
                        <a:spcAft>
                          <a:spcPts val="0"/>
                        </a:spcAft>
                      </a:pPr>
                      <a:r>
                        <a:rPr lang="es-EC" sz="1400" kern="1200" dirty="0">
                          <a:solidFill>
                            <a:schemeClr val="tx1"/>
                          </a:solidFill>
                          <a:effectLst/>
                          <a:latin typeface="+mn-lt"/>
                          <a:ea typeface="+mn-ea"/>
                          <a:cs typeface="+mn-cs"/>
                        </a:rPr>
                        <a:t>275</a:t>
                      </a:r>
                      <a:endParaRPr lang="es-ES" sz="1400" kern="1200" dirty="0">
                        <a:solidFill>
                          <a:schemeClr val="tx1"/>
                        </a:solidFill>
                        <a:effectLst/>
                        <a:latin typeface="+mn-lt"/>
                        <a:ea typeface="+mn-ea"/>
                        <a:cs typeface="+mn-cs"/>
                      </a:endParaRPr>
                    </a:p>
                  </a:txBody>
                  <a:tcPr marL="68580" marR="68580" marT="0" marB="0" anchor="ctr"/>
                </a:tc>
                <a:tc>
                  <a:txBody>
                    <a:bodyPr/>
                    <a:lstStyle/>
                    <a:p>
                      <a:pPr marL="0" marR="38100" indent="270510" algn="ctr" defTabSz="914400" rtl="0" eaLnBrk="1" latinLnBrk="0" hangingPunct="1">
                        <a:lnSpc>
                          <a:spcPts val="1600"/>
                        </a:lnSpc>
                        <a:spcAft>
                          <a:spcPts val="0"/>
                        </a:spcAft>
                      </a:pPr>
                      <a:r>
                        <a:rPr lang="es-EC" sz="1400" kern="1200" dirty="0">
                          <a:solidFill>
                            <a:schemeClr val="tx1"/>
                          </a:solidFill>
                          <a:effectLst/>
                          <a:latin typeface="+mn-lt"/>
                          <a:ea typeface="+mn-ea"/>
                          <a:cs typeface="+mn-cs"/>
                        </a:rPr>
                        <a:t> </a:t>
                      </a:r>
                      <a:endParaRPr lang="es-ES" sz="1400" kern="1200" dirty="0">
                        <a:solidFill>
                          <a:schemeClr val="tx1"/>
                        </a:solidFill>
                        <a:effectLst/>
                        <a:latin typeface="+mn-lt"/>
                        <a:ea typeface="+mn-ea"/>
                        <a:cs typeface="+mn-cs"/>
                      </a:endParaRPr>
                    </a:p>
                  </a:txBody>
                  <a:tcPr marL="68580" marR="68580" marT="0" marB="0" anchor="ctr"/>
                </a:tc>
                <a:tc>
                  <a:txBody>
                    <a:bodyPr/>
                    <a:lstStyle/>
                    <a:p>
                      <a:pPr marL="0" marR="38100" indent="270510" algn="ctr" defTabSz="914400" rtl="0" eaLnBrk="1" latinLnBrk="0" hangingPunct="1">
                        <a:lnSpc>
                          <a:spcPts val="1600"/>
                        </a:lnSpc>
                        <a:spcAft>
                          <a:spcPts val="0"/>
                        </a:spcAft>
                      </a:pPr>
                      <a:r>
                        <a:rPr lang="es-EC" sz="1400" kern="1200" dirty="0">
                          <a:solidFill>
                            <a:schemeClr val="tx1"/>
                          </a:solidFill>
                          <a:effectLst/>
                          <a:latin typeface="+mn-lt"/>
                          <a:ea typeface="+mn-ea"/>
                          <a:cs typeface="+mn-cs"/>
                        </a:rPr>
                        <a:t> </a:t>
                      </a:r>
                      <a:endParaRPr lang="es-ES" sz="1400" kern="1200" dirty="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10006"/>
                  </a:ext>
                </a:extLst>
              </a:tr>
            </a:tbl>
          </a:graphicData>
        </a:graphic>
      </p:graphicFrame>
      <p:sp>
        <p:nvSpPr>
          <p:cNvPr id="3" name="Rectángulo 2"/>
          <p:cNvSpPr/>
          <p:nvPr/>
        </p:nvSpPr>
        <p:spPr>
          <a:xfrm>
            <a:off x="49418" y="4970298"/>
            <a:ext cx="6984776" cy="1267014"/>
          </a:xfrm>
          <a:prstGeom prst="rect">
            <a:avLst/>
          </a:prstGeom>
        </p:spPr>
        <p:txBody>
          <a:bodyPr wrap="square">
            <a:spAutoFit/>
          </a:bodyPr>
          <a:lstStyle/>
          <a:p>
            <a:pPr indent="270510" algn="just">
              <a:lnSpc>
                <a:spcPct val="15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Hipótesis:</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Times New Roman" panose="02020603050405020304" pitchFamily="18" charset="0"/>
              <a:buChar char="•"/>
            </a:pPr>
            <a:r>
              <a:rPr lang="es-EC" dirty="0">
                <a:latin typeface="Times New Roman" panose="02020603050405020304" pitchFamily="18" charset="0"/>
                <a:ea typeface="Times New Roman" panose="02020603050405020304" pitchFamily="18" charset="0"/>
                <a:cs typeface="Times New Roman" panose="02020603050405020304" pitchFamily="18" charset="0"/>
              </a:rPr>
              <a:t>Ho: Si las preguntas 1, 2 y 21 son &gt; 5% = Se rechaza la hipótesis. </a:t>
            </a:r>
            <a:endParaRPr lang="es-ES"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800"/>
              </a:spcAft>
              <a:buFont typeface="Times New Roman" panose="02020603050405020304" pitchFamily="18" charset="0"/>
              <a:buChar char="•"/>
            </a:pPr>
            <a:r>
              <a:rPr lang="es-EC" dirty="0">
                <a:latin typeface="Times New Roman" panose="02020603050405020304" pitchFamily="18" charset="0"/>
                <a:ea typeface="Times New Roman" panose="02020603050405020304" pitchFamily="18" charset="0"/>
                <a:cs typeface="Times New Roman" panose="02020603050405020304" pitchFamily="18" charset="0"/>
              </a:rPr>
              <a:t>Ha: Si las preguntas 1, 2 y 21 son &lt; 5% = Se Acepta la hipótesis.</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19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 y="1988841"/>
            <a:ext cx="2817054" cy="1152128"/>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2267743" y="4706803"/>
            <a:ext cx="6663747" cy="646331"/>
          </a:xfrm>
          <a:prstGeom prst="rect">
            <a:avLst/>
          </a:prstGeom>
        </p:spPr>
        <p:txBody>
          <a:bodyPr wrap="square">
            <a:spAutoFit/>
          </a:bodyPr>
          <a:lstStyle/>
          <a:p>
            <a:pPr indent="270510" algn="just">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El crédito cooperativo incide positivamente en el desarrollo productivo del sector agropecuario del cantón Mejía.</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0907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755576" y="-32102"/>
            <a:ext cx="8229600" cy="1143000"/>
          </a:xfrm>
        </p:spPr>
        <p:txBody>
          <a:bodyPr/>
          <a:lstStyle/>
          <a:p>
            <a:r>
              <a:rPr lang="es-ES" sz="4400" dirty="0">
                <a:ln w="10541" cmpd="sng">
                  <a:solidFill>
                    <a:schemeClr val="accent1">
                      <a:shade val="88000"/>
                      <a:satMod val="110000"/>
                    </a:schemeClr>
                  </a:solidFill>
                  <a:prstDash val="solid"/>
                </a:ln>
                <a:solidFill>
                  <a:schemeClr val="tx1"/>
                </a:solidFill>
                <a:effectLst/>
              </a:rPr>
              <a:t>CONCLUSIONES </a:t>
            </a:r>
          </a:p>
        </p:txBody>
      </p:sp>
      <p:sp>
        <p:nvSpPr>
          <p:cNvPr id="2" name="1 Rectángulo"/>
          <p:cNvSpPr/>
          <p:nvPr/>
        </p:nvSpPr>
        <p:spPr>
          <a:xfrm>
            <a:off x="755576" y="836712"/>
            <a:ext cx="7920880" cy="5324535"/>
          </a:xfrm>
          <a:prstGeom prst="rect">
            <a:avLst/>
          </a:prstGeom>
        </p:spPr>
        <p:txBody>
          <a:bodyPr wrap="square">
            <a:spAutoFit/>
          </a:bodyPr>
          <a:lstStyle/>
          <a:p>
            <a:pPr marL="285750" lvl="0" indent="-285750" algn="just">
              <a:buFont typeface="Arial" panose="020B0604020202020204" pitchFamily="34" charset="0"/>
              <a:buChar char="•"/>
            </a:pPr>
            <a:r>
              <a:rPr lang="es-ES" sz="1700" dirty="0"/>
              <a:t>De acuerdo a la investigación realizada se </a:t>
            </a:r>
            <a:r>
              <a:rPr lang="es-ES" sz="1700" dirty="0" smtClean="0"/>
              <a:t>identifica </a:t>
            </a:r>
            <a:r>
              <a:rPr lang="es-ES" sz="1700" dirty="0"/>
              <a:t>que el sector agropecuario del cantón Mejía forma un parte importante en el área de producción tanto agropecuaria como ganadera</a:t>
            </a:r>
            <a:r>
              <a:rPr lang="es-ES" sz="1700" dirty="0" smtClean="0"/>
              <a:t>, y para un desarrollo productivo, se pudo identificar que en necesario contar con una línea de crédito.</a:t>
            </a:r>
          </a:p>
          <a:p>
            <a:pPr marL="285750" lvl="0" indent="-285750" algn="just">
              <a:buFont typeface="Arial" panose="020B0604020202020204" pitchFamily="34" charset="0"/>
              <a:buChar char="•"/>
            </a:pPr>
            <a:endParaRPr lang="es-ES" sz="1700" dirty="0" smtClean="0"/>
          </a:p>
          <a:p>
            <a:pPr marL="285750" lvl="0" indent="-285750" algn="just">
              <a:buFont typeface="Arial" panose="020B0604020202020204" pitchFamily="34" charset="0"/>
              <a:buChar char="•"/>
            </a:pPr>
            <a:r>
              <a:rPr lang="es-ES" sz="1700" dirty="0" smtClean="0"/>
              <a:t>Además </a:t>
            </a:r>
            <a:r>
              <a:rPr lang="es-ES" sz="1700" dirty="0"/>
              <a:t>se puede identificar que </a:t>
            </a:r>
            <a:r>
              <a:rPr lang="es-ES" sz="1700" dirty="0" smtClean="0"/>
              <a:t>los créditos cooperativos son satisfactorios para </a:t>
            </a:r>
            <a:r>
              <a:rPr lang="es-ES" sz="1700" dirty="0"/>
              <a:t>el área productiva, teniendo programas que benefician a los productores y hacendados, pero por la falta de educación y conocimiento de los </a:t>
            </a:r>
            <a:r>
              <a:rPr lang="es-ES" sz="1700" dirty="0" smtClean="0"/>
              <a:t>productores, </a:t>
            </a:r>
            <a:r>
              <a:rPr lang="es-ES" sz="1700" dirty="0"/>
              <a:t>optan por no adquirir un préstamo </a:t>
            </a:r>
            <a:r>
              <a:rPr lang="es-ES" sz="1700" dirty="0" smtClean="0"/>
              <a:t>cooperativo y los </a:t>
            </a:r>
            <a:r>
              <a:rPr lang="es-ES" sz="1700" dirty="0"/>
              <a:t>productores que se adhieren a créditos prefieren hacerlos por medio de familiares, amigos por motivo de existir una afinidad entre ellos pero eso les limita al monto de crédito que </a:t>
            </a:r>
            <a:r>
              <a:rPr lang="es-ES" sz="1700" dirty="0" smtClean="0"/>
              <a:t>realizan, cuando se trata de montos elevados prefieren adquirirlo </a:t>
            </a:r>
            <a:r>
              <a:rPr lang="es-ES" sz="1700" dirty="0"/>
              <a:t>por medio de bancos </a:t>
            </a:r>
            <a:r>
              <a:rPr lang="es-ES" sz="1700" dirty="0" smtClean="0"/>
              <a:t>reconocidos</a:t>
            </a:r>
            <a:r>
              <a:rPr lang="es-ES" sz="1700" dirty="0"/>
              <a:t>, debido a la seguridad que sienten los productores</a:t>
            </a:r>
            <a:r>
              <a:rPr lang="es-ES" sz="1700" dirty="0" smtClean="0"/>
              <a:t>.</a:t>
            </a:r>
          </a:p>
          <a:p>
            <a:pPr marL="285750" lvl="0" indent="-285750" algn="just">
              <a:buFont typeface="Arial" panose="020B0604020202020204" pitchFamily="34" charset="0"/>
              <a:buChar char="•"/>
            </a:pPr>
            <a:endParaRPr lang="es-ES" sz="1700" dirty="0" smtClean="0"/>
          </a:p>
          <a:p>
            <a:pPr marL="285750" indent="-285750" algn="just">
              <a:buFont typeface="Arial" panose="020B0604020202020204" pitchFamily="34" charset="0"/>
              <a:buChar char="•"/>
            </a:pPr>
            <a:r>
              <a:rPr lang="es-ES" sz="1700" dirty="0"/>
              <a:t>Las mayores asociaciones que se encuentran en el cantón Mejía en su gran mayoría se encuentran afiliados al seguro campesino, no con el objetivo de solicitar crédito, sino por los beneficios que brinda para el sector de estudio.</a:t>
            </a:r>
          </a:p>
          <a:p>
            <a:pPr marL="285750" lvl="0" indent="-285750" algn="just">
              <a:buFont typeface="Arial" panose="020B0604020202020204" pitchFamily="34" charset="0"/>
              <a:buChar char="•"/>
            </a:pPr>
            <a:endParaRPr lang="es-ES" sz="1700" dirty="0" smtClean="0"/>
          </a:p>
        </p:txBody>
      </p:sp>
    </p:spTree>
    <p:extLst>
      <p:ext uri="{BB962C8B-B14F-4D97-AF65-F5344CB8AC3E}">
        <p14:creationId xmlns:p14="http://schemas.microsoft.com/office/powerpoint/2010/main" val="660790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755576" y="-32102"/>
            <a:ext cx="8229600" cy="1143000"/>
          </a:xfrm>
        </p:spPr>
        <p:txBody>
          <a:bodyPr/>
          <a:lstStyle/>
          <a:p>
            <a:r>
              <a:rPr lang="es-ES" sz="4400" dirty="0">
                <a:ln w="10541" cmpd="sng">
                  <a:solidFill>
                    <a:schemeClr val="accent1">
                      <a:shade val="88000"/>
                      <a:satMod val="110000"/>
                    </a:schemeClr>
                  </a:solidFill>
                  <a:prstDash val="solid"/>
                </a:ln>
                <a:solidFill>
                  <a:schemeClr val="tx1"/>
                </a:solidFill>
                <a:effectLst/>
              </a:rPr>
              <a:t>CONCLUSIONES </a:t>
            </a:r>
          </a:p>
        </p:txBody>
      </p:sp>
      <p:sp>
        <p:nvSpPr>
          <p:cNvPr id="3" name="2 Rectángulo"/>
          <p:cNvSpPr/>
          <p:nvPr/>
        </p:nvSpPr>
        <p:spPr>
          <a:xfrm>
            <a:off x="539552" y="1088326"/>
            <a:ext cx="7920880" cy="5324535"/>
          </a:xfrm>
          <a:prstGeom prst="rect">
            <a:avLst/>
          </a:prstGeom>
        </p:spPr>
        <p:txBody>
          <a:bodyPr wrap="square">
            <a:spAutoFit/>
          </a:bodyPr>
          <a:lstStyle/>
          <a:p>
            <a:pPr marL="285750" lvl="0" indent="-285750" algn="just">
              <a:buFont typeface="Arial" panose="020B0604020202020204" pitchFamily="34" charset="0"/>
              <a:buChar char="•"/>
            </a:pPr>
            <a:r>
              <a:rPr lang="es-ES" sz="1700" dirty="0"/>
              <a:t>Dentro de los </a:t>
            </a:r>
            <a:r>
              <a:rPr lang="es-ES" sz="1700" dirty="0" smtClean="0"/>
              <a:t>requisitos que mas afecta los productores que deciden adquirir un crédito cooperativo es </a:t>
            </a:r>
            <a:r>
              <a:rPr lang="es-ES" sz="1700" dirty="0"/>
              <a:t>la </a:t>
            </a:r>
            <a:r>
              <a:rPr lang="es-ES" sz="1700" dirty="0" smtClean="0"/>
              <a:t>edad, además de la falta de conocimiento transmitido a sus generaciones no teniendo oportunidad </a:t>
            </a:r>
            <a:r>
              <a:rPr lang="es-ES" sz="1700" dirty="0"/>
              <a:t>para adquirir un crédito, y generando así el incumplimiento  de los  requisitos en la solicitud del préstamo.</a:t>
            </a:r>
            <a:endParaRPr lang="es-EC" sz="1700" dirty="0"/>
          </a:p>
          <a:p>
            <a:pPr marL="285750" lvl="0" indent="-285750">
              <a:buFont typeface="Arial" panose="020B0604020202020204" pitchFamily="34" charset="0"/>
              <a:buChar char="•"/>
            </a:pPr>
            <a:endParaRPr lang="es-EC" sz="1700" dirty="0"/>
          </a:p>
          <a:p>
            <a:pPr marL="285750" indent="-285750" algn="just">
              <a:buFont typeface="Arial" panose="020B0604020202020204" pitchFamily="34" charset="0"/>
              <a:buChar char="•"/>
            </a:pPr>
            <a:r>
              <a:rPr lang="es-ES" sz="1700" dirty="0" smtClean="0"/>
              <a:t>Se </a:t>
            </a:r>
            <a:r>
              <a:rPr lang="es-ES" sz="1700" dirty="0"/>
              <a:t>pudo identificar que las personas que han adquirido un crédito cooperativo han podido experimentar la ayuda del sector cooperativo para el desarrollo productivo en el sector agropecuario del cantón Mejía, haciendo crecer </a:t>
            </a:r>
            <a:r>
              <a:rPr lang="es-ES" sz="1700" dirty="0" smtClean="0"/>
              <a:t>su producción y crecimiento/implementación de tecnificación </a:t>
            </a:r>
            <a:r>
              <a:rPr lang="es-ES" sz="1700" dirty="0"/>
              <a:t>en los procesos de producción, para tener mayor </a:t>
            </a:r>
            <a:r>
              <a:rPr lang="es-ES" sz="1700" dirty="0" smtClean="0"/>
              <a:t>oportunidad en </a:t>
            </a:r>
            <a:r>
              <a:rPr lang="es-ES" sz="1700" dirty="0"/>
              <a:t>el </a:t>
            </a:r>
            <a:r>
              <a:rPr lang="es-ES" sz="1700" dirty="0" smtClean="0"/>
              <a:t>mercado, presentado productos </a:t>
            </a:r>
            <a:r>
              <a:rPr lang="es-ES" sz="1700" dirty="0"/>
              <a:t>de mejor calidad. </a:t>
            </a:r>
            <a:endParaRPr lang="es-ES" sz="1700" dirty="0" smtClean="0"/>
          </a:p>
          <a:p>
            <a:pPr marL="285750" lvl="0" indent="-285750" algn="just">
              <a:buFont typeface="Arial" panose="020B0604020202020204" pitchFamily="34" charset="0"/>
              <a:buChar char="•"/>
            </a:pPr>
            <a:endParaRPr lang="es-EC" sz="1700" dirty="0" smtClean="0"/>
          </a:p>
          <a:p>
            <a:pPr marL="285750" indent="-285750" algn="just">
              <a:buFont typeface="Arial" panose="020B0604020202020204" pitchFamily="34" charset="0"/>
              <a:buChar char="•"/>
            </a:pPr>
            <a:r>
              <a:rPr lang="es-ES" sz="1700" dirty="0"/>
              <a:t>Además los productores que adquieren prestamos están acostumbrados a pagar mensualmente su crédito, pero la mayor parte de productores termina de cancelar su crédito una vez su producción fue vendida, esta se estima de 6 meses a 1 año, identificando que lo mas beneficioso para los productores seria cuotas semestrales, así el productores tendrían una mayor estabilidad económica en el trascurso de su producción. </a:t>
            </a:r>
            <a:endParaRPr lang="es-EC" sz="1700" dirty="0"/>
          </a:p>
          <a:p>
            <a:pPr marL="285750" lvl="0" indent="-285750" algn="just">
              <a:buFont typeface="Arial" panose="020B0604020202020204" pitchFamily="34" charset="0"/>
              <a:buChar char="•"/>
            </a:pPr>
            <a:endParaRPr lang="es-EC" sz="1700" dirty="0"/>
          </a:p>
        </p:txBody>
      </p:sp>
    </p:spTree>
    <p:extLst>
      <p:ext uri="{BB962C8B-B14F-4D97-AF65-F5344CB8AC3E}">
        <p14:creationId xmlns:p14="http://schemas.microsoft.com/office/powerpoint/2010/main" val="2262850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755576" y="-32102"/>
            <a:ext cx="8229600" cy="1143000"/>
          </a:xfrm>
        </p:spPr>
        <p:txBody>
          <a:bodyPr/>
          <a:lstStyle/>
          <a:p>
            <a:r>
              <a:rPr lang="es-ES" sz="4400" dirty="0" smtClean="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t>RECOMENDACIONES </a:t>
            </a:r>
            <a:endParaRPr lang="es-ES" sz="440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endParaRPr>
          </a:p>
        </p:txBody>
      </p:sp>
      <p:sp>
        <p:nvSpPr>
          <p:cNvPr id="2" name="1 Rectángulo"/>
          <p:cNvSpPr/>
          <p:nvPr/>
        </p:nvSpPr>
        <p:spPr>
          <a:xfrm>
            <a:off x="539552" y="980728"/>
            <a:ext cx="7920880" cy="5078313"/>
          </a:xfrm>
          <a:prstGeom prst="rect">
            <a:avLst/>
          </a:prstGeom>
        </p:spPr>
        <p:txBody>
          <a:bodyPr wrap="square">
            <a:spAutoFit/>
          </a:bodyPr>
          <a:lstStyle/>
          <a:p>
            <a:pPr marL="285750" indent="-285750">
              <a:buFont typeface="Arial" panose="020B0604020202020204" pitchFamily="34" charset="0"/>
              <a:buChar char="•"/>
            </a:pPr>
            <a:endParaRPr lang="es-ES" sz="1700" dirty="0" smtClean="0"/>
          </a:p>
          <a:p>
            <a:pPr marL="285750" indent="-285750" algn="just">
              <a:buFont typeface="Arial" panose="020B0604020202020204" pitchFamily="34" charset="0"/>
              <a:buChar char="•"/>
            </a:pPr>
            <a:r>
              <a:rPr lang="es-ES" sz="1700" dirty="0"/>
              <a:t>A los productores se recomienda contar con líneas de crédito para tener un mayor desarrollo en su actividad </a:t>
            </a:r>
            <a:r>
              <a:rPr lang="es-ES" sz="1700" dirty="0" smtClean="0"/>
              <a:t>productiva</a:t>
            </a:r>
          </a:p>
          <a:p>
            <a:pPr marL="285750" indent="-285750" algn="just">
              <a:buFont typeface="Arial" panose="020B0604020202020204" pitchFamily="34" charset="0"/>
              <a:buChar char="•"/>
            </a:pPr>
            <a:endParaRPr lang="es-ES" sz="1700" dirty="0"/>
          </a:p>
          <a:p>
            <a:pPr marL="285750" indent="-285750" algn="just">
              <a:buFont typeface="Arial" panose="020B0604020202020204" pitchFamily="34" charset="0"/>
              <a:buChar char="•"/>
            </a:pPr>
            <a:r>
              <a:rPr lang="es-ES" sz="1700" dirty="0" smtClean="0"/>
              <a:t>Tomando </a:t>
            </a:r>
            <a:r>
              <a:rPr lang="es-ES" sz="1700" dirty="0"/>
              <a:t>en cuenta la importancia que tiene el sector cooperativo para el desarrollo productivo del cantón Mejía se recomienda la unión del sector cooperativo del Cantón Mejía a una capacitación de productores sobre créditos enfocados al sector agropecuario, indicando beneficios, tasa de intereses, plazos de pago, según estimaciones de producción.</a:t>
            </a:r>
            <a:endParaRPr lang="es-EC" sz="1700" dirty="0"/>
          </a:p>
          <a:p>
            <a:pPr marL="285750" lvl="0" indent="-285750">
              <a:buFont typeface="Arial" panose="020B0604020202020204" pitchFamily="34" charset="0"/>
              <a:buChar char="•"/>
            </a:pPr>
            <a:endParaRPr lang="es-EC" dirty="0"/>
          </a:p>
          <a:p>
            <a:pPr marL="285750" lvl="0" indent="-285750" algn="just">
              <a:buFont typeface="Arial" panose="020B0604020202020204" pitchFamily="34" charset="0"/>
              <a:buChar char="•"/>
            </a:pPr>
            <a:r>
              <a:rPr lang="es-ES" sz="1700" dirty="0" smtClean="0"/>
              <a:t>A las cooperativas, al </a:t>
            </a:r>
            <a:r>
              <a:rPr lang="es-ES" sz="1700" dirty="0"/>
              <a:t>momento de adquirir un crédito cooperativo el productor pueda ser guiado para la mejor toma de decisión respecto a plazos de pago, teniendo en cuenta la producción que va a realizar</a:t>
            </a:r>
            <a:r>
              <a:rPr lang="es-ES" sz="1700" dirty="0" smtClean="0"/>
              <a:t>.</a:t>
            </a:r>
          </a:p>
          <a:p>
            <a:pPr marL="285750" lvl="0" indent="-285750" algn="just">
              <a:buFont typeface="Arial" panose="020B0604020202020204" pitchFamily="34" charset="0"/>
              <a:buChar char="•"/>
            </a:pPr>
            <a:endParaRPr lang="es-ES" sz="1700" dirty="0"/>
          </a:p>
          <a:p>
            <a:pPr marL="285750" indent="-285750" algn="just">
              <a:buFont typeface="Arial" panose="020B0604020202020204" pitchFamily="34" charset="0"/>
              <a:buChar char="•"/>
            </a:pPr>
            <a:r>
              <a:rPr lang="es-ES" sz="1700" dirty="0"/>
              <a:t>Se recomienda al sector cooperativo motivar a los productores por medio de charlas y programas de desarrollo que transmitan el conocimiento agropecuario a sus generaciones, involucrando así a nuevas generaciones para una producción más efectiva y tecnificada.</a:t>
            </a:r>
            <a:endParaRPr lang="es-EC" sz="1700" dirty="0"/>
          </a:p>
          <a:p>
            <a:pPr marL="285750" lvl="0" indent="-285750" algn="just">
              <a:buFont typeface="Arial" panose="020B0604020202020204" pitchFamily="34" charset="0"/>
              <a:buChar char="•"/>
            </a:pPr>
            <a:endParaRPr lang="es-EC" sz="1700" dirty="0"/>
          </a:p>
        </p:txBody>
      </p:sp>
    </p:spTree>
    <p:extLst>
      <p:ext uri="{BB962C8B-B14F-4D97-AF65-F5344CB8AC3E}">
        <p14:creationId xmlns:p14="http://schemas.microsoft.com/office/powerpoint/2010/main" val="42602408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395536" y="1916832"/>
            <a:ext cx="8229600" cy="1143000"/>
          </a:xfrm>
        </p:spPr>
        <p:txBody>
          <a:bodyPr/>
          <a:lstStyle/>
          <a:p>
            <a:r>
              <a:rPr lang="es-ES" sz="6600" dirty="0" smtClean="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t>PROPUESTA</a:t>
            </a:r>
            <a:endParaRPr lang="es-ES" sz="660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23804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4047"/>
            <a:ext cx="8229600" cy="1143000"/>
          </a:xfrm>
        </p:spPr>
        <p:txBody>
          <a:bodyPr/>
          <a:lstStyle/>
          <a:p>
            <a:r>
              <a:rPr lang="es-EC" dirty="0" smtClean="0">
                <a:solidFill>
                  <a:schemeClr val="tx1"/>
                </a:solidFill>
                <a:cs typeface="Times New Roman" panose="02020603050405020304" pitchFamily="18" charset="0"/>
              </a:rPr>
              <a:t>Contenido propuesta</a:t>
            </a:r>
            <a:endParaRPr lang="es-EC" dirty="0">
              <a:solidFill>
                <a:schemeClr val="tx1"/>
              </a:solidFill>
              <a:cs typeface="Times New Roman" panose="02020603050405020304" pitchFamily="18" charset="0"/>
            </a:endParaRPr>
          </a:p>
        </p:txBody>
      </p:sp>
      <p:sp>
        <p:nvSpPr>
          <p:cNvPr id="2" name="Rectángulo 1"/>
          <p:cNvSpPr/>
          <p:nvPr/>
        </p:nvSpPr>
        <p:spPr>
          <a:xfrm>
            <a:off x="1547664" y="908721"/>
            <a:ext cx="6768752" cy="707886"/>
          </a:xfrm>
          <a:prstGeom prst="rect">
            <a:avLst/>
          </a:prstGeom>
        </p:spPr>
        <p:txBody>
          <a:bodyPr wrap="square">
            <a:spAutoFit/>
          </a:bodyPr>
          <a:lstStyle/>
          <a:p>
            <a:pPr lvl="1" algn="ctr">
              <a:spcBef>
                <a:spcPts val="1000"/>
              </a:spcBef>
              <a:spcAft>
                <a:spcPts val="0"/>
              </a:spcAft>
            </a:pPr>
            <a:r>
              <a:rPr lang="es-ES" sz="2000" b="1" dirty="0">
                <a:latin typeface="Times New Roman" panose="02020603050405020304" pitchFamily="18" charset="0"/>
                <a:ea typeface="Times New Roman" panose="02020603050405020304" pitchFamily="18" charset="0"/>
                <a:cs typeface="Times New Roman" panose="02020603050405020304" pitchFamily="18" charset="0"/>
              </a:rPr>
              <a:t>Título: Plan de Capacitación sobre finanzas al sector Agropecuario del Cantón Mejía</a:t>
            </a:r>
            <a:endParaRPr lang="es-SV"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1419742641"/>
              </p:ext>
            </p:extLst>
          </p:nvPr>
        </p:nvGraphicFramePr>
        <p:xfrm>
          <a:off x="538483" y="1844824"/>
          <a:ext cx="849694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8230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4047"/>
            <a:ext cx="8229600" cy="1143000"/>
          </a:xfrm>
        </p:spPr>
        <p:txBody>
          <a:bodyPr/>
          <a:lstStyle/>
          <a:p>
            <a:r>
              <a:rPr lang="es-ES" dirty="0" smtClean="0">
                <a:solidFill>
                  <a:schemeClr val="tx1"/>
                </a:solidFill>
                <a:cs typeface="Times New Roman" panose="02020603050405020304" pitchFamily="18" charset="0"/>
              </a:rPr>
              <a:t>Formato modelo de costos generado </a:t>
            </a:r>
            <a:br>
              <a:rPr lang="es-ES" dirty="0" smtClean="0">
                <a:solidFill>
                  <a:schemeClr val="tx1"/>
                </a:solidFill>
                <a:cs typeface="Times New Roman" panose="02020603050405020304" pitchFamily="18" charset="0"/>
              </a:rPr>
            </a:br>
            <a:r>
              <a:rPr lang="es-ES" dirty="0" smtClean="0">
                <a:solidFill>
                  <a:schemeClr val="tx1"/>
                </a:solidFill>
                <a:cs typeface="Times New Roman" panose="02020603050405020304" pitchFamily="18" charset="0"/>
              </a:rPr>
              <a:t>por la capacitación.</a:t>
            </a:r>
            <a:endParaRPr lang="es-EC" dirty="0">
              <a:solidFill>
                <a:schemeClr val="tx1"/>
              </a:solidFill>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19599139"/>
              </p:ext>
            </p:extLst>
          </p:nvPr>
        </p:nvGraphicFramePr>
        <p:xfrm>
          <a:off x="899591" y="1268761"/>
          <a:ext cx="6768753" cy="4467773"/>
        </p:xfrm>
        <a:graphic>
          <a:graphicData uri="http://schemas.openxmlformats.org/drawingml/2006/table">
            <a:tbl>
              <a:tblPr firstRow="1" firstCol="1" bandRow="1">
                <a:tableStyleId>{5940675A-B579-460E-94D1-54222C63F5DA}</a:tableStyleId>
              </a:tblPr>
              <a:tblGrid>
                <a:gridCol w="3585283"/>
                <a:gridCol w="695006"/>
                <a:gridCol w="793826"/>
                <a:gridCol w="793826"/>
                <a:gridCol w="900812"/>
              </a:tblGrid>
              <a:tr h="403122">
                <a:tc rowSpan="2">
                  <a:txBody>
                    <a:bodyPr/>
                    <a:lstStyle/>
                    <a:p>
                      <a:pPr marL="0" marR="38100" indent="18415" algn="ctr" defTabSz="914400" rtl="0" eaLnBrk="1" latinLnBrk="0" hangingPunct="1">
                        <a:lnSpc>
                          <a:spcPts val="1600"/>
                        </a:lnSpc>
                        <a:spcAft>
                          <a:spcPts val="0"/>
                        </a:spcAft>
                      </a:pPr>
                      <a:r>
                        <a:rPr lang="es-EC" sz="1400" kern="1200" dirty="0">
                          <a:effectLst/>
                        </a:rPr>
                        <a:t>Gastos realizados para la implantación de la capacitación. </a:t>
                      </a:r>
                      <a:endParaRPr lang="es-ES" sz="1400" kern="1200" dirty="0">
                        <a:solidFill>
                          <a:schemeClr val="tx1"/>
                        </a:solidFill>
                        <a:effectLst/>
                        <a:latin typeface="+mn-lt"/>
                        <a:ea typeface="+mn-ea"/>
                        <a:cs typeface="+mn-cs"/>
                      </a:endParaRPr>
                    </a:p>
                  </a:txBody>
                  <a:tcPr marL="49609" marR="49609" marT="0" marB="0"/>
                </a:tc>
                <a:tc gridSpan="3">
                  <a:txBody>
                    <a:bodyPr/>
                    <a:lstStyle/>
                    <a:p>
                      <a:pPr marL="0" marR="38100" indent="18415" algn="ctr" defTabSz="914400" rtl="0" eaLnBrk="1" latinLnBrk="0" hangingPunct="1">
                        <a:lnSpc>
                          <a:spcPts val="1600"/>
                        </a:lnSpc>
                        <a:spcAft>
                          <a:spcPts val="0"/>
                        </a:spcAft>
                      </a:pPr>
                      <a:r>
                        <a:rPr lang="es-EC" sz="1400" kern="1200">
                          <a:effectLst/>
                        </a:rPr>
                        <a:t>Días impartidos capacitación</a:t>
                      </a:r>
                      <a:endParaRPr lang="es-ES" sz="1400" kern="1200">
                        <a:solidFill>
                          <a:schemeClr val="tx1"/>
                        </a:solidFill>
                        <a:effectLst/>
                        <a:latin typeface="+mn-lt"/>
                        <a:ea typeface="+mn-ea"/>
                        <a:cs typeface="+mn-cs"/>
                      </a:endParaRPr>
                    </a:p>
                  </a:txBody>
                  <a:tcPr marL="49609" marR="49609" marT="0" marB="0"/>
                </a:tc>
                <a:tc hMerge="1">
                  <a:txBody>
                    <a:bodyPr/>
                    <a:lstStyle/>
                    <a:p>
                      <a:endParaRPr lang="es-ES"/>
                    </a:p>
                  </a:txBody>
                  <a:tcPr/>
                </a:tc>
                <a:tc hMerge="1">
                  <a:txBody>
                    <a:bodyPr/>
                    <a:lstStyle/>
                    <a:p>
                      <a:endParaRPr lang="es-ES"/>
                    </a:p>
                  </a:txBody>
                  <a:tcPr/>
                </a:tc>
                <a:tc rowSpan="2">
                  <a:txBody>
                    <a:bodyPr/>
                    <a:lstStyle/>
                    <a:p>
                      <a:pPr marL="0" marR="38100" indent="18415" algn="ctr" defTabSz="914400" rtl="0" eaLnBrk="1" latinLnBrk="0" hangingPunct="1">
                        <a:lnSpc>
                          <a:spcPts val="1600"/>
                        </a:lnSpc>
                        <a:spcAft>
                          <a:spcPts val="0"/>
                        </a:spcAft>
                      </a:pPr>
                      <a:r>
                        <a:rPr lang="es-EC" sz="1400" kern="1200">
                          <a:effectLst/>
                        </a:rPr>
                        <a:t>Gastos totales </a:t>
                      </a:r>
                      <a:endParaRPr lang="es-ES" sz="1400" kern="1200">
                        <a:solidFill>
                          <a:schemeClr val="tx1"/>
                        </a:solidFill>
                        <a:effectLst/>
                        <a:latin typeface="+mn-lt"/>
                        <a:ea typeface="+mn-ea"/>
                        <a:cs typeface="+mn-cs"/>
                      </a:endParaRPr>
                    </a:p>
                  </a:txBody>
                  <a:tcPr marL="49609" marR="49609" marT="0" marB="0"/>
                </a:tc>
              </a:tr>
              <a:tr h="211268">
                <a:tc vMerge="1">
                  <a:txBody>
                    <a:bodyPr/>
                    <a:lstStyle/>
                    <a:p>
                      <a:endParaRPr lang="es-ES"/>
                    </a:p>
                  </a:txBody>
                  <a:tcPr/>
                </a:tc>
                <a:tc>
                  <a:txBody>
                    <a:bodyPr/>
                    <a:lstStyle/>
                    <a:p>
                      <a:pPr marL="0" marR="38100" indent="18415" algn="ctr" defTabSz="914400" rtl="0" eaLnBrk="1" latinLnBrk="0" hangingPunct="1">
                        <a:lnSpc>
                          <a:spcPts val="1600"/>
                        </a:lnSpc>
                        <a:spcAft>
                          <a:spcPts val="0"/>
                        </a:spcAft>
                      </a:pPr>
                      <a:r>
                        <a:rPr lang="es-EC" sz="1400" kern="1200">
                          <a:effectLst/>
                        </a:rPr>
                        <a:t>Día 1</a:t>
                      </a:r>
                      <a:endParaRPr lang="es-ES" sz="1400" kern="120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Día 2</a:t>
                      </a:r>
                      <a:endParaRPr lang="es-ES" sz="1400" kern="120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Día 3</a:t>
                      </a:r>
                      <a:endParaRPr lang="es-ES" sz="1400" kern="1200">
                        <a:solidFill>
                          <a:schemeClr val="tx1"/>
                        </a:solidFill>
                        <a:effectLst/>
                        <a:latin typeface="+mn-lt"/>
                        <a:ea typeface="+mn-ea"/>
                        <a:cs typeface="+mn-cs"/>
                      </a:endParaRPr>
                    </a:p>
                  </a:txBody>
                  <a:tcPr marL="49609" marR="49609" marT="0" marB="0"/>
                </a:tc>
                <a:tc vMerge="1">
                  <a:txBody>
                    <a:bodyPr/>
                    <a:lstStyle/>
                    <a:p>
                      <a:endParaRPr lang="es-ES"/>
                    </a:p>
                  </a:txBody>
                  <a:tcPr/>
                </a:tc>
              </a:tr>
              <a:tr h="265829">
                <a:tc>
                  <a:txBody>
                    <a:bodyPr/>
                    <a:lstStyle/>
                    <a:p>
                      <a:pPr marL="0" marR="38100" indent="18415" algn="ctr" defTabSz="914400" rtl="0" eaLnBrk="1" latinLnBrk="0" hangingPunct="1">
                        <a:lnSpc>
                          <a:spcPts val="1600"/>
                        </a:lnSpc>
                        <a:spcAft>
                          <a:spcPts val="0"/>
                        </a:spcAft>
                      </a:pPr>
                      <a:r>
                        <a:rPr lang="es-EC" sz="1400" b="1" kern="1200" dirty="0">
                          <a:effectLst/>
                        </a:rPr>
                        <a:t>Gasto de Capacitación</a:t>
                      </a:r>
                      <a:endParaRPr lang="es-ES" sz="1400" b="1" kern="1200" dirty="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 </a:t>
                      </a:r>
                      <a:endParaRPr lang="es-ES" sz="1400" kern="120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 </a:t>
                      </a:r>
                      <a:endParaRPr lang="es-ES" sz="1400" kern="120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 </a:t>
                      </a:r>
                      <a:endParaRPr lang="es-ES" sz="1400" kern="120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 </a:t>
                      </a:r>
                      <a:endParaRPr lang="es-ES" sz="1400" kern="1200">
                        <a:solidFill>
                          <a:schemeClr val="tx1"/>
                        </a:solidFill>
                        <a:effectLst/>
                        <a:latin typeface="+mn-lt"/>
                        <a:ea typeface="+mn-ea"/>
                        <a:cs typeface="+mn-cs"/>
                      </a:endParaRPr>
                    </a:p>
                  </a:txBody>
                  <a:tcPr marL="49609" marR="49609" marT="0" marB="0"/>
                </a:tc>
              </a:tr>
              <a:tr h="211268">
                <a:tc>
                  <a:txBody>
                    <a:bodyPr/>
                    <a:lstStyle/>
                    <a:p>
                      <a:pPr marL="0" marR="38100" indent="18415" algn="ctr" defTabSz="914400" rtl="0" eaLnBrk="1" latinLnBrk="0" hangingPunct="1">
                        <a:lnSpc>
                          <a:spcPts val="1600"/>
                        </a:lnSpc>
                        <a:spcAft>
                          <a:spcPts val="0"/>
                        </a:spcAft>
                      </a:pPr>
                      <a:r>
                        <a:rPr lang="es-EC" sz="1400" kern="1200" dirty="0">
                          <a:effectLst/>
                        </a:rPr>
                        <a:t>- Materiales de capacitación</a:t>
                      </a:r>
                      <a:endParaRPr lang="es-ES" sz="1400" kern="1200" dirty="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15</a:t>
                      </a:r>
                      <a:endParaRPr lang="es-ES" sz="1400" kern="120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5</a:t>
                      </a:r>
                      <a:endParaRPr lang="es-ES" sz="1400" kern="120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5</a:t>
                      </a:r>
                      <a:endParaRPr lang="es-ES" sz="1400" kern="120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20</a:t>
                      </a:r>
                      <a:endParaRPr lang="es-ES" sz="1400" kern="1200">
                        <a:solidFill>
                          <a:schemeClr val="tx1"/>
                        </a:solidFill>
                        <a:effectLst/>
                        <a:latin typeface="+mn-lt"/>
                        <a:ea typeface="+mn-ea"/>
                        <a:cs typeface="+mn-cs"/>
                      </a:endParaRPr>
                    </a:p>
                  </a:txBody>
                  <a:tcPr marL="49609" marR="49609" marT="0" marB="0"/>
                </a:tc>
              </a:tr>
              <a:tr h="265223">
                <a:tc>
                  <a:txBody>
                    <a:bodyPr/>
                    <a:lstStyle/>
                    <a:p>
                      <a:pPr marL="0" marR="38100" indent="18415" algn="ctr" defTabSz="914400" rtl="0" eaLnBrk="1" latinLnBrk="0" hangingPunct="1">
                        <a:lnSpc>
                          <a:spcPts val="1600"/>
                        </a:lnSpc>
                        <a:spcAft>
                          <a:spcPts val="0"/>
                        </a:spcAft>
                      </a:pPr>
                      <a:r>
                        <a:rPr lang="es-EC" sz="1400" kern="1200" dirty="0">
                          <a:effectLst/>
                        </a:rPr>
                        <a:t>- Alquiler de lugar para la capacitación</a:t>
                      </a:r>
                      <a:endParaRPr lang="es-ES" sz="1400" kern="1200" dirty="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dirty="0">
                          <a:effectLst/>
                        </a:rPr>
                        <a:t>25</a:t>
                      </a:r>
                      <a:endParaRPr lang="es-ES" sz="1400" kern="1200" dirty="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25</a:t>
                      </a:r>
                      <a:endParaRPr lang="es-ES" sz="1400" kern="120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25</a:t>
                      </a:r>
                      <a:endParaRPr lang="es-ES" sz="1400" kern="120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75</a:t>
                      </a:r>
                      <a:endParaRPr lang="es-ES" sz="1400" kern="1200">
                        <a:solidFill>
                          <a:schemeClr val="tx1"/>
                        </a:solidFill>
                        <a:effectLst/>
                        <a:latin typeface="+mn-lt"/>
                        <a:ea typeface="+mn-ea"/>
                        <a:cs typeface="+mn-cs"/>
                      </a:endParaRPr>
                    </a:p>
                  </a:txBody>
                  <a:tcPr marL="49609" marR="49609" marT="0" marB="0"/>
                </a:tc>
              </a:tr>
              <a:tr h="211268">
                <a:tc>
                  <a:txBody>
                    <a:bodyPr/>
                    <a:lstStyle/>
                    <a:p>
                      <a:pPr marL="0" marR="38100" indent="18415" algn="ctr" defTabSz="914400" rtl="0" eaLnBrk="1" latinLnBrk="0" hangingPunct="1">
                        <a:lnSpc>
                          <a:spcPts val="1600"/>
                        </a:lnSpc>
                        <a:spcAft>
                          <a:spcPts val="0"/>
                        </a:spcAft>
                      </a:pPr>
                      <a:r>
                        <a:rPr lang="es-EC" sz="1400" kern="1200" dirty="0">
                          <a:effectLst/>
                        </a:rPr>
                        <a:t>- Alquiler de equipo y soporte</a:t>
                      </a:r>
                      <a:endParaRPr lang="es-ES" sz="1400" kern="1200" dirty="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15</a:t>
                      </a:r>
                      <a:endParaRPr lang="es-ES" sz="1400" kern="120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15</a:t>
                      </a:r>
                      <a:endParaRPr lang="es-ES" sz="1400" kern="120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15</a:t>
                      </a:r>
                      <a:endParaRPr lang="es-ES" sz="1400" kern="120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45</a:t>
                      </a:r>
                      <a:endParaRPr lang="es-ES" sz="1400" kern="1200">
                        <a:solidFill>
                          <a:schemeClr val="tx1"/>
                        </a:solidFill>
                        <a:effectLst/>
                        <a:latin typeface="+mn-lt"/>
                        <a:ea typeface="+mn-ea"/>
                        <a:cs typeface="+mn-cs"/>
                      </a:endParaRPr>
                    </a:p>
                  </a:txBody>
                  <a:tcPr marL="49609" marR="49609" marT="0" marB="0"/>
                </a:tc>
              </a:tr>
              <a:tr h="211268">
                <a:tc>
                  <a:txBody>
                    <a:bodyPr/>
                    <a:lstStyle/>
                    <a:p>
                      <a:pPr marL="0" marR="38100" indent="18415" algn="ctr" defTabSz="914400" rtl="0" eaLnBrk="1" latinLnBrk="0" hangingPunct="1">
                        <a:lnSpc>
                          <a:spcPts val="1600"/>
                        </a:lnSpc>
                        <a:spcAft>
                          <a:spcPts val="0"/>
                        </a:spcAft>
                      </a:pPr>
                      <a:r>
                        <a:rPr lang="es-EC" sz="1400" kern="1200">
                          <a:effectLst/>
                        </a:rPr>
                        <a:t>- Viáticos (viaje y hospedaje)</a:t>
                      </a:r>
                      <a:endParaRPr lang="es-ES" sz="1400" kern="120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dirty="0">
                          <a:effectLst/>
                        </a:rPr>
                        <a:t>30</a:t>
                      </a:r>
                      <a:endParaRPr lang="es-ES" sz="1400" kern="1200" dirty="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15</a:t>
                      </a:r>
                      <a:endParaRPr lang="es-ES" sz="1400" kern="120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15</a:t>
                      </a:r>
                      <a:endParaRPr lang="es-ES" sz="1400" kern="120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60</a:t>
                      </a:r>
                      <a:endParaRPr lang="es-ES" sz="1400" kern="1200">
                        <a:solidFill>
                          <a:schemeClr val="tx1"/>
                        </a:solidFill>
                        <a:effectLst/>
                        <a:latin typeface="+mn-lt"/>
                        <a:ea typeface="+mn-ea"/>
                        <a:cs typeface="+mn-cs"/>
                      </a:endParaRPr>
                    </a:p>
                  </a:txBody>
                  <a:tcPr marL="49609" marR="49609" marT="0" marB="0"/>
                </a:tc>
              </a:tr>
              <a:tr h="403122">
                <a:tc>
                  <a:txBody>
                    <a:bodyPr/>
                    <a:lstStyle/>
                    <a:p>
                      <a:pPr marL="0" marR="38100" indent="18415" algn="ctr" defTabSz="914400" rtl="0" eaLnBrk="1" latinLnBrk="0" hangingPunct="1">
                        <a:lnSpc>
                          <a:spcPts val="1600"/>
                        </a:lnSpc>
                        <a:spcAft>
                          <a:spcPts val="0"/>
                        </a:spcAft>
                      </a:pPr>
                      <a:r>
                        <a:rPr lang="es-EC" sz="1400" kern="1200" dirty="0">
                          <a:effectLst/>
                        </a:rPr>
                        <a:t>- Alimentación (Productores e Instructores)</a:t>
                      </a:r>
                      <a:endParaRPr lang="es-ES" sz="1400" kern="1200" dirty="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dirty="0">
                          <a:effectLst/>
                        </a:rPr>
                        <a:t>20</a:t>
                      </a:r>
                      <a:endParaRPr lang="es-ES" sz="1400" kern="1200" dirty="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20</a:t>
                      </a:r>
                      <a:endParaRPr lang="es-ES" sz="1400" kern="120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20</a:t>
                      </a:r>
                      <a:endParaRPr lang="es-ES" sz="1400" kern="120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60</a:t>
                      </a:r>
                      <a:endParaRPr lang="es-ES" sz="1400" kern="1200">
                        <a:solidFill>
                          <a:schemeClr val="tx1"/>
                        </a:solidFill>
                        <a:effectLst/>
                        <a:latin typeface="+mn-lt"/>
                        <a:ea typeface="+mn-ea"/>
                        <a:cs typeface="+mn-cs"/>
                      </a:endParaRPr>
                    </a:p>
                  </a:txBody>
                  <a:tcPr marL="49609" marR="49609" marT="0" marB="0"/>
                </a:tc>
              </a:tr>
              <a:tr h="211268">
                <a:tc>
                  <a:txBody>
                    <a:bodyPr/>
                    <a:lstStyle/>
                    <a:p>
                      <a:pPr marL="0" marR="38100" indent="18415" algn="ctr" defTabSz="914400" rtl="0" eaLnBrk="1" latinLnBrk="0" hangingPunct="1">
                        <a:lnSpc>
                          <a:spcPts val="1600"/>
                        </a:lnSpc>
                        <a:spcAft>
                          <a:spcPts val="0"/>
                        </a:spcAft>
                      </a:pPr>
                      <a:r>
                        <a:rPr lang="es-EC" sz="1400" kern="1200">
                          <a:effectLst/>
                        </a:rPr>
                        <a:t>- Gastos Administrativos</a:t>
                      </a:r>
                      <a:endParaRPr lang="es-ES" sz="1400" kern="120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10</a:t>
                      </a:r>
                      <a:endParaRPr lang="es-ES" sz="1400" kern="120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dirty="0">
                          <a:effectLst/>
                        </a:rPr>
                        <a:t>10</a:t>
                      </a:r>
                      <a:endParaRPr lang="es-ES" sz="1400" kern="1200" dirty="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10</a:t>
                      </a:r>
                      <a:endParaRPr lang="es-ES" sz="1400" kern="120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30</a:t>
                      </a:r>
                      <a:endParaRPr lang="es-ES" sz="1400" kern="1200">
                        <a:solidFill>
                          <a:schemeClr val="tx1"/>
                        </a:solidFill>
                        <a:effectLst/>
                        <a:latin typeface="+mn-lt"/>
                        <a:ea typeface="+mn-ea"/>
                        <a:cs typeface="+mn-cs"/>
                      </a:endParaRPr>
                    </a:p>
                  </a:txBody>
                  <a:tcPr marL="49609" marR="49609" marT="0" marB="0"/>
                </a:tc>
              </a:tr>
              <a:tr h="265829">
                <a:tc>
                  <a:txBody>
                    <a:bodyPr/>
                    <a:lstStyle/>
                    <a:p>
                      <a:pPr marL="0" marR="38100" indent="18415" algn="ctr" defTabSz="914400" rtl="0" eaLnBrk="1" latinLnBrk="0" hangingPunct="1">
                        <a:lnSpc>
                          <a:spcPts val="1600"/>
                        </a:lnSpc>
                        <a:spcAft>
                          <a:spcPts val="0"/>
                        </a:spcAft>
                      </a:pPr>
                      <a:r>
                        <a:rPr lang="es-EC" sz="1400" b="1" kern="1200" dirty="0">
                          <a:effectLst/>
                        </a:rPr>
                        <a:t>Total, Gasto de Capacitación:</a:t>
                      </a:r>
                      <a:endParaRPr lang="es-ES" sz="1400" b="1" kern="1200" dirty="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 </a:t>
                      </a:r>
                      <a:endParaRPr lang="es-ES" sz="1400" kern="120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dirty="0">
                          <a:effectLst/>
                        </a:rPr>
                        <a:t> </a:t>
                      </a:r>
                      <a:endParaRPr lang="es-ES" sz="1400" kern="1200" dirty="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dirty="0">
                          <a:effectLst/>
                        </a:rPr>
                        <a:t> </a:t>
                      </a:r>
                      <a:endParaRPr lang="es-ES" sz="1400" kern="1200" dirty="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290</a:t>
                      </a:r>
                      <a:endParaRPr lang="es-ES" sz="1400" kern="1200">
                        <a:solidFill>
                          <a:schemeClr val="tx1"/>
                        </a:solidFill>
                        <a:effectLst/>
                        <a:latin typeface="+mn-lt"/>
                        <a:ea typeface="+mn-ea"/>
                        <a:cs typeface="+mn-cs"/>
                      </a:endParaRPr>
                    </a:p>
                  </a:txBody>
                  <a:tcPr marL="49609" marR="49609" marT="0" marB="0"/>
                </a:tc>
              </a:tr>
              <a:tr h="265829">
                <a:tc>
                  <a:txBody>
                    <a:bodyPr/>
                    <a:lstStyle/>
                    <a:p>
                      <a:pPr marL="0" marR="38100" indent="18415" algn="ctr" defTabSz="914400" rtl="0" eaLnBrk="1" latinLnBrk="0" hangingPunct="1">
                        <a:lnSpc>
                          <a:spcPts val="1600"/>
                        </a:lnSpc>
                        <a:spcAft>
                          <a:spcPts val="0"/>
                        </a:spcAft>
                      </a:pPr>
                      <a:r>
                        <a:rPr lang="es-EC" sz="1400" b="1" kern="1200" dirty="0">
                          <a:effectLst/>
                        </a:rPr>
                        <a:t>Gasto de Salarios</a:t>
                      </a:r>
                      <a:endParaRPr lang="es-ES" sz="1400" b="1" kern="1200" dirty="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 </a:t>
                      </a:r>
                      <a:endParaRPr lang="es-ES" sz="1400" kern="120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dirty="0">
                          <a:effectLst/>
                        </a:rPr>
                        <a:t> </a:t>
                      </a:r>
                      <a:endParaRPr lang="es-ES" sz="1400" kern="1200" dirty="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 </a:t>
                      </a:r>
                      <a:endParaRPr lang="es-ES" sz="1400" kern="120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 </a:t>
                      </a:r>
                      <a:endParaRPr lang="es-ES" sz="1400" kern="1200">
                        <a:solidFill>
                          <a:schemeClr val="tx1"/>
                        </a:solidFill>
                        <a:effectLst/>
                        <a:latin typeface="+mn-lt"/>
                        <a:ea typeface="+mn-ea"/>
                        <a:cs typeface="+mn-cs"/>
                      </a:endParaRPr>
                    </a:p>
                  </a:txBody>
                  <a:tcPr marL="49609" marR="49609" marT="0" marB="0"/>
                </a:tc>
              </a:tr>
              <a:tr h="211268">
                <a:tc>
                  <a:txBody>
                    <a:bodyPr/>
                    <a:lstStyle/>
                    <a:p>
                      <a:pPr marL="0" marR="38100" indent="18415" algn="ctr" defTabSz="914400" rtl="0" eaLnBrk="1" latinLnBrk="0" hangingPunct="1">
                        <a:lnSpc>
                          <a:spcPts val="1600"/>
                        </a:lnSpc>
                        <a:spcAft>
                          <a:spcPts val="0"/>
                        </a:spcAft>
                      </a:pPr>
                      <a:r>
                        <a:rPr lang="es-EC" sz="1400" kern="1200">
                          <a:effectLst/>
                        </a:rPr>
                        <a:t>- Salario de Instructores</a:t>
                      </a:r>
                      <a:endParaRPr lang="es-ES" sz="1400" kern="120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20</a:t>
                      </a:r>
                      <a:endParaRPr lang="es-ES" sz="1400" kern="120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dirty="0">
                          <a:effectLst/>
                        </a:rPr>
                        <a:t>20</a:t>
                      </a:r>
                      <a:endParaRPr lang="es-ES" sz="1400" kern="1200" dirty="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20</a:t>
                      </a:r>
                      <a:endParaRPr lang="es-ES" sz="1400" kern="120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60</a:t>
                      </a:r>
                      <a:endParaRPr lang="es-ES" sz="1400" kern="1200">
                        <a:solidFill>
                          <a:schemeClr val="tx1"/>
                        </a:solidFill>
                        <a:effectLst/>
                        <a:latin typeface="+mn-lt"/>
                        <a:ea typeface="+mn-ea"/>
                        <a:cs typeface="+mn-cs"/>
                      </a:endParaRPr>
                    </a:p>
                  </a:txBody>
                  <a:tcPr marL="49609" marR="49609" marT="0" marB="0"/>
                </a:tc>
              </a:tr>
              <a:tr h="265829">
                <a:tc>
                  <a:txBody>
                    <a:bodyPr/>
                    <a:lstStyle/>
                    <a:p>
                      <a:pPr marL="0" marR="38100" indent="18415" algn="ctr" defTabSz="914400" rtl="0" eaLnBrk="1" latinLnBrk="0" hangingPunct="1">
                        <a:lnSpc>
                          <a:spcPts val="1600"/>
                        </a:lnSpc>
                        <a:spcAft>
                          <a:spcPts val="0"/>
                        </a:spcAft>
                      </a:pPr>
                      <a:r>
                        <a:rPr lang="es-EC" sz="1400" kern="1200">
                          <a:effectLst/>
                        </a:rPr>
                        <a:t>Total, Gasto de Salarios</a:t>
                      </a:r>
                      <a:endParaRPr lang="es-ES" sz="1400" kern="120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 </a:t>
                      </a:r>
                      <a:endParaRPr lang="es-ES" sz="1400" kern="120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dirty="0">
                          <a:effectLst/>
                        </a:rPr>
                        <a:t> </a:t>
                      </a:r>
                      <a:endParaRPr lang="es-ES" sz="1400" kern="1200" dirty="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 </a:t>
                      </a:r>
                      <a:endParaRPr lang="es-ES" sz="1400" kern="120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60</a:t>
                      </a:r>
                      <a:endParaRPr lang="es-ES" sz="1400" kern="1200">
                        <a:solidFill>
                          <a:schemeClr val="tx1"/>
                        </a:solidFill>
                        <a:effectLst/>
                        <a:latin typeface="+mn-lt"/>
                        <a:ea typeface="+mn-ea"/>
                        <a:cs typeface="+mn-cs"/>
                      </a:endParaRPr>
                    </a:p>
                  </a:txBody>
                  <a:tcPr marL="49609" marR="49609" marT="0" marB="0"/>
                </a:tc>
              </a:tr>
              <a:tr h="265829">
                <a:tc>
                  <a:txBody>
                    <a:bodyPr/>
                    <a:lstStyle/>
                    <a:p>
                      <a:pPr marL="0" marR="38100" indent="18415" algn="ctr" defTabSz="914400" rtl="0" eaLnBrk="1" latinLnBrk="0" hangingPunct="1">
                        <a:lnSpc>
                          <a:spcPts val="1600"/>
                        </a:lnSpc>
                        <a:spcAft>
                          <a:spcPts val="0"/>
                        </a:spcAft>
                      </a:pPr>
                      <a:r>
                        <a:rPr lang="es-EC" sz="1400" kern="1200">
                          <a:effectLst/>
                        </a:rPr>
                        <a:t> Otros Gastos de capacitación</a:t>
                      </a:r>
                      <a:endParaRPr lang="es-ES" sz="1400" kern="120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 </a:t>
                      </a:r>
                      <a:endParaRPr lang="es-ES" sz="1400" kern="120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dirty="0">
                          <a:effectLst/>
                        </a:rPr>
                        <a:t> </a:t>
                      </a:r>
                      <a:endParaRPr lang="es-ES" sz="1400" kern="1200" dirty="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 </a:t>
                      </a:r>
                      <a:endParaRPr lang="es-ES" sz="1400" kern="120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 </a:t>
                      </a:r>
                      <a:endParaRPr lang="es-ES" sz="1400" kern="1200">
                        <a:solidFill>
                          <a:schemeClr val="tx1"/>
                        </a:solidFill>
                        <a:effectLst/>
                        <a:latin typeface="+mn-lt"/>
                        <a:ea typeface="+mn-ea"/>
                        <a:cs typeface="+mn-cs"/>
                      </a:endParaRPr>
                    </a:p>
                  </a:txBody>
                  <a:tcPr marL="49609" marR="49609" marT="0" marB="0"/>
                </a:tc>
              </a:tr>
              <a:tr h="265829">
                <a:tc>
                  <a:txBody>
                    <a:bodyPr/>
                    <a:lstStyle/>
                    <a:p>
                      <a:pPr marL="0" marR="38100" indent="18415" algn="ctr" defTabSz="914400" rtl="0" eaLnBrk="1" latinLnBrk="0" hangingPunct="1">
                        <a:lnSpc>
                          <a:spcPts val="1600"/>
                        </a:lnSpc>
                        <a:spcAft>
                          <a:spcPts val="0"/>
                        </a:spcAft>
                      </a:pPr>
                      <a:r>
                        <a:rPr lang="es-EC" sz="1400" b="1" kern="1200" dirty="0">
                          <a:solidFill>
                            <a:srgbClr val="FF0000"/>
                          </a:solidFill>
                          <a:effectLst/>
                        </a:rPr>
                        <a:t>Gasto Total por la Capacitación:</a:t>
                      </a:r>
                      <a:endParaRPr lang="es-ES" sz="1400" b="1" kern="1200" dirty="0">
                        <a:solidFill>
                          <a:srgbClr val="FF0000"/>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 </a:t>
                      </a:r>
                      <a:endParaRPr lang="es-ES" sz="1400" kern="120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dirty="0">
                          <a:effectLst/>
                        </a:rPr>
                        <a:t> </a:t>
                      </a:r>
                      <a:endParaRPr lang="es-ES" sz="1400" kern="1200" dirty="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kern="1200">
                          <a:effectLst/>
                        </a:rPr>
                        <a:t> </a:t>
                      </a:r>
                      <a:endParaRPr lang="es-ES" sz="1400" kern="1200">
                        <a:solidFill>
                          <a:schemeClr val="tx1"/>
                        </a:solidFill>
                        <a:effectLst/>
                        <a:latin typeface="+mn-lt"/>
                        <a:ea typeface="+mn-ea"/>
                        <a:cs typeface="+mn-cs"/>
                      </a:endParaRPr>
                    </a:p>
                  </a:txBody>
                  <a:tcPr marL="49609" marR="49609" marT="0" marB="0"/>
                </a:tc>
                <a:tc>
                  <a:txBody>
                    <a:bodyPr/>
                    <a:lstStyle/>
                    <a:p>
                      <a:pPr marL="0" marR="38100" indent="18415" algn="ctr" defTabSz="914400" rtl="0" eaLnBrk="1" latinLnBrk="0" hangingPunct="1">
                        <a:lnSpc>
                          <a:spcPts val="1600"/>
                        </a:lnSpc>
                        <a:spcAft>
                          <a:spcPts val="0"/>
                        </a:spcAft>
                      </a:pPr>
                      <a:r>
                        <a:rPr lang="es-EC" sz="1400" b="1" kern="1200" dirty="0">
                          <a:solidFill>
                            <a:srgbClr val="FF0000"/>
                          </a:solidFill>
                          <a:effectLst/>
                        </a:rPr>
                        <a:t>350</a:t>
                      </a:r>
                      <a:endParaRPr lang="es-ES" sz="1400" b="1" kern="1200" dirty="0">
                        <a:solidFill>
                          <a:srgbClr val="FF0000"/>
                        </a:solidFill>
                        <a:effectLst/>
                        <a:latin typeface="+mn-lt"/>
                        <a:ea typeface="+mn-ea"/>
                        <a:cs typeface="+mn-cs"/>
                      </a:endParaRPr>
                    </a:p>
                  </a:txBody>
                  <a:tcPr marL="49609" marR="49609" marT="0" marB="0"/>
                </a:tc>
              </a:tr>
              <a:tr h="265223">
                <a:tc>
                  <a:txBody>
                    <a:bodyPr/>
                    <a:lstStyle/>
                    <a:p>
                      <a:pPr marL="0" marR="38100" indent="18415" algn="ctr" defTabSz="914400" rtl="0" eaLnBrk="1" latinLnBrk="0" hangingPunct="1">
                        <a:lnSpc>
                          <a:spcPts val="1600"/>
                        </a:lnSpc>
                        <a:spcAft>
                          <a:spcPts val="0"/>
                        </a:spcAft>
                      </a:pPr>
                      <a:r>
                        <a:rPr lang="es-EC" sz="1400" kern="1200">
                          <a:effectLst/>
                        </a:rPr>
                        <a:t>- Número de productores capacitados</a:t>
                      </a:r>
                      <a:endParaRPr lang="es-ES" sz="1400" kern="1200">
                        <a:solidFill>
                          <a:schemeClr val="tx1"/>
                        </a:solidFill>
                        <a:effectLst/>
                        <a:latin typeface="+mn-lt"/>
                        <a:ea typeface="+mn-ea"/>
                        <a:cs typeface="+mn-cs"/>
                      </a:endParaRPr>
                    </a:p>
                  </a:txBody>
                  <a:tcPr marL="49609" marR="49609" marT="0" marB="0"/>
                </a:tc>
                <a:tc gridSpan="4">
                  <a:txBody>
                    <a:bodyPr/>
                    <a:lstStyle/>
                    <a:p>
                      <a:pPr marL="0" marR="38100" indent="18415" algn="ctr" defTabSz="914400" rtl="0" eaLnBrk="1" latinLnBrk="0" hangingPunct="1">
                        <a:lnSpc>
                          <a:spcPts val="1600"/>
                        </a:lnSpc>
                        <a:spcAft>
                          <a:spcPts val="0"/>
                        </a:spcAft>
                      </a:pPr>
                      <a:r>
                        <a:rPr lang="es-EC" sz="1400" kern="1200" dirty="0">
                          <a:effectLst/>
                        </a:rPr>
                        <a:t>30</a:t>
                      </a:r>
                      <a:endParaRPr lang="es-ES" sz="1400" kern="1200" dirty="0">
                        <a:solidFill>
                          <a:schemeClr val="tx1"/>
                        </a:solidFill>
                        <a:effectLst/>
                        <a:latin typeface="+mn-lt"/>
                        <a:ea typeface="+mn-ea"/>
                        <a:cs typeface="+mn-cs"/>
                      </a:endParaRPr>
                    </a:p>
                  </a:txBody>
                  <a:tcPr marL="49609" marR="49609" marT="0" marB="0"/>
                </a:tc>
                <a:tc hMerge="1">
                  <a:txBody>
                    <a:bodyPr/>
                    <a:lstStyle/>
                    <a:p>
                      <a:endParaRPr lang="es-ES"/>
                    </a:p>
                  </a:txBody>
                  <a:tcPr/>
                </a:tc>
                <a:tc hMerge="1">
                  <a:txBody>
                    <a:bodyPr/>
                    <a:lstStyle/>
                    <a:p>
                      <a:endParaRPr lang="es-ES"/>
                    </a:p>
                  </a:txBody>
                  <a:tcPr/>
                </a:tc>
                <a:tc hMerge="1">
                  <a:txBody>
                    <a:bodyPr/>
                    <a:lstStyle/>
                    <a:p>
                      <a:endParaRPr lang="es-ES"/>
                    </a:p>
                  </a:txBody>
                  <a:tcPr/>
                </a:tc>
              </a:tr>
              <a:tr h="265223">
                <a:tc>
                  <a:txBody>
                    <a:bodyPr/>
                    <a:lstStyle/>
                    <a:p>
                      <a:pPr marL="0" marR="38100" indent="18415" algn="ctr" defTabSz="914400" rtl="0" eaLnBrk="1" latinLnBrk="0" hangingPunct="1">
                        <a:lnSpc>
                          <a:spcPts val="1600"/>
                        </a:lnSpc>
                        <a:spcAft>
                          <a:spcPts val="0"/>
                        </a:spcAft>
                      </a:pPr>
                      <a:r>
                        <a:rPr lang="es-EC" sz="1400" kern="1200" dirty="0">
                          <a:effectLst/>
                        </a:rPr>
                        <a:t>- Número de horas de capacitación</a:t>
                      </a:r>
                      <a:endParaRPr lang="es-ES" sz="1400" kern="1200" dirty="0">
                        <a:solidFill>
                          <a:schemeClr val="tx1"/>
                        </a:solidFill>
                        <a:effectLst/>
                        <a:latin typeface="+mn-lt"/>
                        <a:ea typeface="+mn-ea"/>
                        <a:cs typeface="+mn-cs"/>
                      </a:endParaRPr>
                    </a:p>
                  </a:txBody>
                  <a:tcPr marL="49609" marR="49609" marT="0" marB="0"/>
                </a:tc>
                <a:tc gridSpan="4">
                  <a:txBody>
                    <a:bodyPr/>
                    <a:lstStyle/>
                    <a:p>
                      <a:pPr marL="0" marR="38100" indent="18415" algn="ctr" defTabSz="914400" rtl="0" eaLnBrk="1" latinLnBrk="0" hangingPunct="1">
                        <a:lnSpc>
                          <a:spcPts val="1600"/>
                        </a:lnSpc>
                        <a:spcAft>
                          <a:spcPts val="0"/>
                        </a:spcAft>
                      </a:pPr>
                      <a:r>
                        <a:rPr lang="es-EC" sz="1400" kern="1200" dirty="0">
                          <a:effectLst/>
                        </a:rPr>
                        <a:t>6h00</a:t>
                      </a:r>
                      <a:endParaRPr lang="es-ES" sz="1400" kern="1200" dirty="0">
                        <a:solidFill>
                          <a:schemeClr val="tx1"/>
                        </a:solidFill>
                        <a:effectLst/>
                        <a:latin typeface="+mn-lt"/>
                        <a:ea typeface="+mn-ea"/>
                        <a:cs typeface="+mn-cs"/>
                      </a:endParaRPr>
                    </a:p>
                  </a:txBody>
                  <a:tcPr marL="49609" marR="49609" marT="0" marB="0"/>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Tree>
    <p:extLst>
      <p:ext uri="{BB962C8B-B14F-4D97-AF65-F5344CB8AC3E}">
        <p14:creationId xmlns:p14="http://schemas.microsoft.com/office/powerpoint/2010/main" val="6926328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4047"/>
            <a:ext cx="8229600" cy="1143000"/>
          </a:xfrm>
        </p:spPr>
        <p:txBody>
          <a:bodyPr/>
          <a:lstStyle/>
          <a:p>
            <a:r>
              <a:rPr lang="es-SV" dirty="0" smtClean="0">
                <a:solidFill>
                  <a:schemeClr val="tx1"/>
                </a:solidFill>
                <a:cs typeface="Times New Roman" panose="02020603050405020304" pitchFamily="18" charset="0"/>
              </a:rPr>
              <a:t>Cronograma de capacitación</a:t>
            </a:r>
            <a:endParaRPr lang="es-EC" dirty="0">
              <a:solidFill>
                <a:schemeClr val="tx1"/>
              </a:solidFill>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797614536"/>
              </p:ext>
            </p:extLst>
          </p:nvPr>
        </p:nvGraphicFramePr>
        <p:xfrm>
          <a:off x="755576" y="692696"/>
          <a:ext cx="6840760" cy="5427889"/>
        </p:xfrm>
        <a:graphic>
          <a:graphicData uri="http://schemas.openxmlformats.org/drawingml/2006/table">
            <a:tbl>
              <a:tblPr firstRow="1" firstCol="1" bandRow="1">
                <a:tableStyleId>{5940675A-B579-460E-94D1-54222C63F5DA}</a:tableStyleId>
              </a:tblPr>
              <a:tblGrid>
                <a:gridCol w="4860541">
                  <a:extLst>
                    <a:ext uri="{9D8B030D-6E8A-4147-A177-3AD203B41FA5}">
                      <a16:colId xmlns="" xmlns:a16="http://schemas.microsoft.com/office/drawing/2014/main" val="870513407"/>
                    </a:ext>
                  </a:extLst>
                </a:gridCol>
                <a:gridCol w="720081">
                  <a:extLst>
                    <a:ext uri="{9D8B030D-6E8A-4147-A177-3AD203B41FA5}">
                      <a16:colId xmlns="" xmlns:a16="http://schemas.microsoft.com/office/drawing/2014/main" val="1689472255"/>
                    </a:ext>
                  </a:extLst>
                </a:gridCol>
                <a:gridCol w="630069">
                  <a:extLst>
                    <a:ext uri="{9D8B030D-6E8A-4147-A177-3AD203B41FA5}">
                      <a16:colId xmlns="" xmlns:a16="http://schemas.microsoft.com/office/drawing/2014/main" val="1756983400"/>
                    </a:ext>
                  </a:extLst>
                </a:gridCol>
                <a:gridCol w="630069">
                  <a:extLst>
                    <a:ext uri="{9D8B030D-6E8A-4147-A177-3AD203B41FA5}">
                      <a16:colId xmlns="" xmlns:a16="http://schemas.microsoft.com/office/drawing/2014/main" val="235728108"/>
                    </a:ext>
                  </a:extLst>
                </a:gridCol>
              </a:tblGrid>
              <a:tr h="308017">
                <a:tc rowSpan="2">
                  <a:txBody>
                    <a:bodyPr/>
                    <a:lstStyle/>
                    <a:p>
                      <a:pPr marL="0" marR="38100" indent="18415" algn="ctr" defTabSz="914400" rtl="0" eaLnBrk="1" latinLnBrk="0" hangingPunct="1">
                        <a:lnSpc>
                          <a:spcPts val="1600"/>
                        </a:lnSpc>
                        <a:spcAft>
                          <a:spcPts val="0"/>
                        </a:spcAft>
                      </a:pPr>
                      <a:r>
                        <a:rPr lang="es-EC" sz="1400" kern="1200" dirty="0">
                          <a:solidFill>
                            <a:schemeClr val="tx1"/>
                          </a:solidFill>
                          <a:effectLst/>
                          <a:latin typeface="+mn-lt"/>
                          <a:ea typeface="+mn-ea"/>
                          <a:cs typeface="+mn-cs"/>
                        </a:rPr>
                        <a:t>Actividades en la capacitación </a:t>
                      </a:r>
                      <a:endParaRPr lang="es-SV" sz="1400" kern="1200" dirty="0">
                        <a:solidFill>
                          <a:schemeClr val="tx1"/>
                        </a:solidFill>
                        <a:effectLst/>
                        <a:latin typeface="+mn-lt"/>
                        <a:ea typeface="+mn-ea"/>
                        <a:cs typeface="+mn-cs"/>
                      </a:endParaRPr>
                    </a:p>
                    <a:p>
                      <a:pPr marL="0" marR="38100" indent="18415" algn="ctr" defTabSz="914400" rtl="0" eaLnBrk="1" latinLnBrk="0" hangingPunct="1">
                        <a:lnSpc>
                          <a:spcPts val="1600"/>
                        </a:lnSpc>
                        <a:spcAft>
                          <a:spcPts val="0"/>
                        </a:spcAft>
                      </a:pPr>
                      <a:r>
                        <a:rPr lang="es-EC" sz="1400" kern="1200" dirty="0">
                          <a:solidFill>
                            <a:schemeClr val="tx1"/>
                          </a:solidFill>
                          <a:effectLst/>
                          <a:latin typeface="+mn-lt"/>
                          <a:ea typeface="+mn-ea"/>
                          <a:cs typeface="+mn-cs"/>
                        </a:rPr>
                        <a:t> </a:t>
                      </a:r>
                      <a:endParaRPr lang="es-SV" sz="1400" kern="1200" dirty="0">
                        <a:solidFill>
                          <a:schemeClr val="tx1"/>
                        </a:solidFill>
                        <a:effectLst/>
                        <a:latin typeface="+mn-lt"/>
                        <a:ea typeface="+mn-ea"/>
                        <a:cs typeface="+mn-cs"/>
                      </a:endParaRPr>
                    </a:p>
                  </a:txBody>
                  <a:tcPr marL="26172" marR="26172" marT="0" marB="0" anchor="b"/>
                </a:tc>
                <a:tc gridSpan="3">
                  <a:txBody>
                    <a:bodyPr/>
                    <a:lstStyle/>
                    <a:p>
                      <a:pPr indent="18415" algn="ctr">
                        <a:lnSpc>
                          <a:spcPct val="150000"/>
                        </a:lnSpc>
                        <a:spcAft>
                          <a:spcPts val="800"/>
                        </a:spcAft>
                      </a:pPr>
                      <a:r>
                        <a:rPr lang="es-EC" sz="1400" kern="1200" dirty="0">
                          <a:solidFill>
                            <a:schemeClr val="tx1"/>
                          </a:solidFill>
                          <a:effectLst/>
                          <a:latin typeface="+mn-lt"/>
                          <a:ea typeface="+mn-ea"/>
                          <a:cs typeface="+mn-cs"/>
                        </a:rPr>
                        <a:t>Mes</a:t>
                      </a:r>
                      <a:endParaRPr lang="es-SV" sz="1400" kern="1200" dirty="0">
                        <a:solidFill>
                          <a:schemeClr val="tx1"/>
                        </a:solidFill>
                        <a:effectLst/>
                        <a:latin typeface="+mn-lt"/>
                        <a:ea typeface="+mn-ea"/>
                        <a:cs typeface="+mn-cs"/>
                      </a:endParaRPr>
                    </a:p>
                  </a:txBody>
                  <a:tcPr marL="26172" marR="26172" marT="0" marB="0" anchor="b"/>
                </a:tc>
                <a:tc hMerge="1">
                  <a:txBody>
                    <a:bodyPr/>
                    <a:lstStyle/>
                    <a:p>
                      <a:endParaRPr lang="es-SV"/>
                    </a:p>
                  </a:txBody>
                  <a:tcPr/>
                </a:tc>
                <a:tc hMerge="1">
                  <a:txBody>
                    <a:bodyPr/>
                    <a:lstStyle/>
                    <a:p>
                      <a:endParaRPr lang="es-SV"/>
                    </a:p>
                  </a:txBody>
                  <a:tcPr/>
                </a:tc>
                <a:extLst>
                  <a:ext uri="{0D108BD9-81ED-4DB2-BD59-A6C34878D82A}">
                    <a16:rowId xmlns="" xmlns:a16="http://schemas.microsoft.com/office/drawing/2014/main" val="947899604"/>
                  </a:ext>
                </a:extLst>
              </a:tr>
              <a:tr h="283514">
                <a:tc vMerge="1">
                  <a:txBody>
                    <a:bodyPr/>
                    <a:lstStyle/>
                    <a:p>
                      <a:endParaRPr lang="es-SV"/>
                    </a:p>
                  </a:txBody>
                  <a:tcPr/>
                </a:tc>
                <a:tc>
                  <a:txBody>
                    <a:bodyPr/>
                    <a:lstStyle/>
                    <a:p>
                      <a:pPr marL="0" marR="38100" indent="18415" algn="ctr" defTabSz="914400" rtl="0" eaLnBrk="1" latinLnBrk="0" hangingPunct="1">
                        <a:lnSpc>
                          <a:spcPts val="1600"/>
                        </a:lnSpc>
                        <a:spcAft>
                          <a:spcPts val="0"/>
                        </a:spcAft>
                      </a:pPr>
                      <a:r>
                        <a:rPr lang="es-EC" sz="1400" kern="1200">
                          <a:solidFill>
                            <a:schemeClr val="tx1"/>
                          </a:solidFill>
                          <a:effectLst/>
                          <a:latin typeface="+mn-lt"/>
                          <a:ea typeface="+mn-ea"/>
                          <a:cs typeface="+mn-cs"/>
                        </a:rPr>
                        <a:t>I</a:t>
                      </a:r>
                      <a:endParaRPr lang="es-SV" sz="1400" kern="1200">
                        <a:solidFill>
                          <a:schemeClr val="tx1"/>
                        </a:solidFill>
                        <a:effectLst/>
                        <a:latin typeface="+mn-lt"/>
                        <a:ea typeface="+mn-ea"/>
                        <a:cs typeface="+mn-cs"/>
                      </a:endParaRPr>
                    </a:p>
                  </a:txBody>
                  <a:tcPr marL="26172" marR="26172" marT="0" marB="0" anchor="b"/>
                </a:tc>
                <a:tc>
                  <a:txBody>
                    <a:bodyPr/>
                    <a:lstStyle/>
                    <a:p>
                      <a:pPr marL="0" marR="38100" indent="18415" algn="ctr" defTabSz="914400" rtl="0" eaLnBrk="1" latinLnBrk="0" hangingPunct="1">
                        <a:lnSpc>
                          <a:spcPts val="1600"/>
                        </a:lnSpc>
                        <a:spcAft>
                          <a:spcPts val="0"/>
                        </a:spcAft>
                      </a:pPr>
                      <a:r>
                        <a:rPr lang="es-EC" sz="1400" kern="1200">
                          <a:solidFill>
                            <a:schemeClr val="tx1"/>
                          </a:solidFill>
                          <a:effectLst/>
                          <a:latin typeface="+mn-lt"/>
                          <a:ea typeface="+mn-ea"/>
                          <a:cs typeface="+mn-cs"/>
                        </a:rPr>
                        <a:t>II</a:t>
                      </a:r>
                      <a:endParaRPr lang="es-SV" sz="1400" kern="1200">
                        <a:solidFill>
                          <a:schemeClr val="tx1"/>
                        </a:solidFill>
                        <a:effectLst/>
                        <a:latin typeface="+mn-lt"/>
                        <a:ea typeface="+mn-ea"/>
                        <a:cs typeface="+mn-cs"/>
                      </a:endParaRPr>
                    </a:p>
                  </a:txBody>
                  <a:tcPr marL="26172" marR="26172" marT="0" marB="0" anchor="b"/>
                </a:tc>
                <a:tc>
                  <a:txBody>
                    <a:bodyPr/>
                    <a:lstStyle/>
                    <a:p>
                      <a:pPr marL="0" marR="38100" indent="18415" algn="ctr" defTabSz="914400" rtl="0" eaLnBrk="1" latinLnBrk="0" hangingPunct="1">
                        <a:lnSpc>
                          <a:spcPts val="1600"/>
                        </a:lnSpc>
                        <a:spcAft>
                          <a:spcPts val="0"/>
                        </a:spcAft>
                      </a:pPr>
                      <a:r>
                        <a:rPr lang="es-EC" sz="1400" kern="1200" dirty="0">
                          <a:solidFill>
                            <a:schemeClr val="tx1"/>
                          </a:solidFill>
                          <a:effectLst/>
                          <a:latin typeface="+mn-lt"/>
                          <a:ea typeface="+mn-ea"/>
                          <a:cs typeface="+mn-cs"/>
                        </a:rPr>
                        <a:t>III</a:t>
                      </a:r>
                      <a:endParaRPr lang="es-SV" sz="1400" kern="1200" dirty="0">
                        <a:solidFill>
                          <a:schemeClr val="tx1"/>
                        </a:solidFill>
                        <a:effectLst/>
                        <a:latin typeface="+mn-lt"/>
                        <a:ea typeface="+mn-ea"/>
                        <a:cs typeface="+mn-cs"/>
                      </a:endParaRPr>
                    </a:p>
                  </a:txBody>
                  <a:tcPr marL="26172" marR="26172" marT="0" marB="0" anchor="b"/>
                </a:tc>
                <a:extLst>
                  <a:ext uri="{0D108BD9-81ED-4DB2-BD59-A6C34878D82A}">
                    <a16:rowId xmlns="" xmlns:a16="http://schemas.microsoft.com/office/drawing/2014/main" val="3354986360"/>
                  </a:ext>
                </a:extLst>
              </a:tr>
              <a:tr h="540218">
                <a:tc>
                  <a:txBody>
                    <a:bodyPr/>
                    <a:lstStyle/>
                    <a:p>
                      <a:pPr marL="0" marR="38100" indent="18415" algn="ctr" defTabSz="914400" rtl="0" eaLnBrk="1" latinLnBrk="0" hangingPunct="1">
                        <a:lnSpc>
                          <a:spcPts val="1600"/>
                        </a:lnSpc>
                        <a:spcAft>
                          <a:spcPts val="0"/>
                        </a:spcAft>
                      </a:pPr>
                      <a:r>
                        <a:rPr lang="es-EC" sz="1400" kern="1200" dirty="0">
                          <a:solidFill>
                            <a:schemeClr val="tx1"/>
                          </a:solidFill>
                          <a:effectLst/>
                          <a:latin typeface="+mn-lt"/>
                          <a:ea typeface="+mn-ea"/>
                          <a:cs typeface="+mn-cs"/>
                        </a:rPr>
                        <a:t>1.      Presentación de análisis de realizados de la situación actual del sector agropecuario</a:t>
                      </a:r>
                      <a:endParaRPr lang="es-SV" sz="1400" kern="1200" dirty="0">
                        <a:solidFill>
                          <a:schemeClr val="tx1"/>
                        </a:solidFill>
                        <a:effectLst/>
                        <a:latin typeface="+mn-lt"/>
                        <a:ea typeface="+mn-ea"/>
                        <a:cs typeface="+mn-cs"/>
                      </a:endParaRPr>
                    </a:p>
                  </a:txBody>
                  <a:tcPr marL="26172" marR="26172" marT="0" marB="0" anchor="b"/>
                </a:tc>
                <a:tc>
                  <a:txBody>
                    <a:bodyPr/>
                    <a:lstStyle/>
                    <a:p>
                      <a:pPr marL="0" marR="38100" indent="18415" algn="ctr" defTabSz="914400" rtl="0" eaLnBrk="1" latinLnBrk="0" hangingPunct="1">
                        <a:lnSpc>
                          <a:spcPts val="1600"/>
                        </a:lnSpc>
                        <a:spcAft>
                          <a:spcPts val="0"/>
                        </a:spcAft>
                      </a:pPr>
                      <a:r>
                        <a:rPr lang="es-EC" sz="1400" kern="1200" dirty="0">
                          <a:solidFill>
                            <a:schemeClr val="tx1"/>
                          </a:solidFill>
                          <a:effectLst/>
                          <a:latin typeface="+mn-lt"/>
                          <a:ea typeface="+mn-ea"/>
                          <a:cs typeface="+mn-cs"/>
                        </a:rPr>
                        <a:t> </a:t>
                      </a:r>
                      <a:endParaRPr lang="es-SV" sz="1400" kern="1200" dirty="0">
                        <a:solidFill>
                          <a:schemeClr val="tx1"/>
                        </a:solidFill>
                        <a:effectLst/>
                        <a:latin typeface="+mn-lt"/>
                        <a:ea typeface="+mn-ea"/>
                        <a:cs typeface="+mn-cs"/>
                      </a:endParaRPr>
                    </a:p>
                  </a:txBody>
                  <a:tcPr marL="26172" marR="26172" marT="0" marB="0" anchor="b">
                    <a:solidFill>
                      <a:srgbClr val="92D050"/>
                    </a:solidFill>
                  </a:tcPr>
                </a:tc>
                <a:tc>
                  <a:txBody>
                    <a:bodyPr/>
                    <a:lstStyle/>
                    <a:p>
                      <a:pPr marL="0" marR="38100" indent="18415" algn="ctr" defTabSz="914400" rtl="0" eaLnBrk="1" latinLnBrk="0" hangingPunct="1">
                        <a:lnSpc>
                          <a:spcPts val="1600"/>
                        </a:lnSpc>
                        <a:spcAft>
                          <a:spcPts val="0"/>
                        </a:spcAft>
                      </a:pPr>
                      <a:r>
                        <a:rPr lang="es-EC" sz="1400" kern="1200" dirty="0">
                          <a:solidFill>
                            <a:schemeClr val="tx1"/>
                          </a:solidFill>
                          <a:effectLst/>
                          <a:latin typeface="+mn-lt"/>
                          <a:ea typeface="+mn-ea"/>
                          <a:cs typeface="+mn-cs"/>
                        </a:rPr>
                        <a:t> </a:t>
                      </a:r>
                      <a:endParaRPr lang="es-SV" sz="1400" kern="1200" dirty="0">
                        <a:solidFill>
                          <a:schemeClr val="tx1"/>
                        </a:solidFill>
                        <a:effectLst/>
                        <a:latin typeface="+mn-lt"/>
                        <a:ea typeface="+mn-ea"/>
                        <a:cs typeface="+mn-cs"/>
                      </a:endParaRPr>
                    </a:p>
                  </a:txBody>
                  <a:tcPr marL="26172" marR="26172" marT="0" marB="0" anchor="b"/>
                </a:tc>
                <a:tc>
                  <a:txBody>
                    <a:bodyPr/>
                    <a:lstStyle/>
                    <a:p>
                      <a:pPr marL="0" marR="38100" indent="18415" algn="ctr" defTabSz="914400" rtl="0" eaLnBrk="1" latinLnBrk="0" hangingPunct="1">
                        <a:lnSpc>
                          <a:spcPts val="1600"/>
                        </a:lnSpc>
                        <a:spcAft>
                          <a:spcPts val="0"/>
                        </a:spcAft>
                      </a:pPr>
                      <a:r>
                        <a:rPr lang="es-EC" sz="1400" kern="1200" dirty="0">
                          <a:solidFill>
                            <a:schemeClr val="tx1"/>
                          </a:solidFill>
                          <a:effectLst/>
                          <a:latin typeface="+mn-lt"/>
                          <a:ea typeface="+mn-ea"/>
                          <a:cs typeface="+mn-cs"/>
                        </a:rPr>
                        <a:t> </a:t>
                      </a:r>
                      <a:endParaRPr lang="es-SV" sz="1400" kern="1200" dirty="0">
                        <a:solidFill>
                          <a:schemeClr val="tx1"/>
                        </a:solidFill>
                        <a:effectLst/>
                        <a:latin typeface="+mn-lt"/>
                        <a:ea typeface="+mn-ea"/>
                        <a:cs typeface="+mn-cs"/>
                      </a:endParaRPr>
                    </a:p>
                  </a:txBody>
                  <a:tcPr marL="26172" marR="26172" marT="0" marB="0" anchor="b"/>
                </a:tc>
                <a:extLst>
                  <a:ext uri="{0D108BD9-81ED-4DB2-BD59-A6C34878D82A}">
                    <a16:rowId xmlns="" xmlns:a16="http://schemas.microsoft.com/office/drawing/2014/main" val="844469396"/>
                  </a:ext>
                </a:extLst>
              </a:tr>
              <a:tr h="377036">
                <a:tc>
                  <a:txBody>
                    <a:bodyPr/>
                    <a:lstStyle/>
                    <a:p>
                      <a:pPr marL="0" marR="38100" indent="18415" algn="ctr" defTabSz="914400" rtl="0" eaLnBrk="1" latinLnBrk="0" hangingPunct="1">
                        <a:lnSpc>
                          <a:spcPts val="1600"/>
                        </a:lnSpc>
                        <a:spcAft>
                          <a:spcPts val="0"/>
                        </a:spcAft>
                      </a:pPr>
                      <a:r>
                        <a:rPr lang="es-EC" sz="1400" kern="1200" dirty="0">
                          <a:solidFill>
                            <a:schemeClr val="tx1"/>
                          </a:solidFill>
                          <a:effectLst/>
                          <a:latin typeface="+mn-lt"/>
                          <a:ea typeface="+mn-ea"/>
                          <a:cs typeface="+mn-cs"/>
                        </a:rPr>
                        <a:t>2.      Presentación de manual a tratar en el taller presente</a:t>
                      </a:r>
                      <a:endParaRPr lang="es-SV" sz="1400" kern="1200" dirty="0">
                        <a:solidFill>
                          <a:schemeClr val="tx1"/>
                        </a:solidFill>
                        <a:effectLst/>
                        <a:latin typeface="+mn-lt"/>
                        <a:ea typeface="+mn-ea"/>
                        <a:cs typeface="+mn-cs"/>
                      </a:endParaRPr>
                    </a:p>
                  </a:txBody>
                  <a:tcPr marL="26172" marR="26172" marT="0" marB="0" anchor="b"/>
                </a:tc>
                <a:tc>
                  <a:txBody>
                    <a:bodyPr/>
                    <a:lstStyle/>
                    <a:p>
                      <a:pPr marL="0" marR="38100" indent="18415" algn="ctr" defTabSz="914400" rtl="0" eaLnBrk="1" latinLnBrk="0" hangingPunct="1">
                        <a:lnSpc>
                          <a:spcPts val="1600"/>
                        </a:lnSpc>
                        <a:spcAft>
                          <a:spcPts val="0"/>
                        </a:spcAft>
                      </a:pPr>
                      <a:r>
                        <a:rPr lang="es-EC" sz="1400" kern="1200" dirty="0">
                          <a:solidFill>
                            <a:schemeClr val="tx1"/>
                          </a:solidFill>
                          <a:effectLst/>
                          <a:latin typeface="+mn-lt"/>
                          <a:ea typeface="+mn-ea"/>
                          <a:cs typeface="+mn-cs"/>
                        </a:rPr>
                        <a:t> </a:t>
                      </a:r>
                      <a:endParaRPr lang="es-SV" sz="1400" kern="1200" dirty="0">
                        <a:solidFill>
                          <a:schemeClr val="tx1"/>
                        </a:solidFill>
                        <a:effectLst/>
                        <a:latin typeface="+mn-lt"/>
                        <a:ea typeface="+mn-ea"/>
                        <a:cs typeface="+mn-cs"/>
                      </a:endParaRPr>
                    </a:p>
                  </a:txBody>
                  <a:tcPr marL="26172" marR="26172" marT="0" marB="0" anchor="b">
                    <a:solidFill>
                      <a:srgbClr val="92D050"/>
                    </a:solidFill>
                  </a:tcPr>
                </a:tc>
                <a:tc>
                  <a:txBody>
                    <a:bodyPr/>
                    <a:lstStyle/>
                    <a:p>
                      <a:pPr marL="0" marR="38100" indent="18415" algn="ctr" defTabSz="914400" rtl="0" eaLnBrk="1" latinLnBrk="0" hangingPunct="1">
                        <a:lnSpc>
                          <a:spcPts val="1600"/>
                        </a:lnSpc>
                        <a:spcAft>
                          <a:spcPts val="0"/>
                        </a:spcAft>
                      </a:pPr>
                      <a:r>
                        <a:rPr lang="es-EC" sz="1400" kern="1200">
                          <a:solidFill>
                            <a:schemeClr val="tx1"/>
                          </a:solidFill>
                          <a:effectLst/>
                          <a:latin typeface="+mn-lt"/>
                          <a:ea typeface="+mn-ea"/>
                          <a:cs typeface="+mn-cs"/>
                        </a:rPr>
                        <a:t> </a:t>
                      </a:r>
                      <a:endParaRPr lang="es-SV" sz="1400" kern="1200">
                        <a:solidFill>
                          <a:schemeClr val="tx1"/>
                        </a:solidFill>
                        <a:effectLst/>
                        <a:latin typeface="+mn-lt"/>
                        <a:ea typeface="+mn-ea"/>
                        <a:cs typeface="+mn-cs"/>
                      </a:endParaRPr>
                    </a:p>
                  </a:txBody>
                  <a:tcPr marL="26172" marR="26172" marT="0" marB="0" anchor="b"/>
                </a:tc>
                <a:tc>
                  <a:txBody>
                    <a:bodyPr/>
                    <a:lstStyle/>
                    <a:p>
                      <a:pPr marL="0" marR="38100" indent="18415" algn="ctr" defTabSz="914400" rtl="0" eaLnBrk="1" latinLnBrk="0" hangingPunct="1">
                        <a:lnSpc>
                          <a:spcPts val="1600"/>
                        </a:lnSpc>
                        <a:spcAft>
                          <a:spcPts val="0"/>
                        </a:spcAft>
                      </a:pPr>
                      <a:r>
                        <a:rPr lang="es-EC" sz="1400" kern="1200">
                          <a:solidFill>
                            <a:schemeClr val="tx1"/>
                          </a:solidFill>
                          <a:effectLst/>
                          <a:latin typeface="+mn-lt"/>
                          <a:ea typeface="+mn-ea"/>
                          <a:cs typeface="+mn-cs"/>
                        </a:rPr>
                        <a:t> </a:t>
                      </a:r>
                      <a:endParaRPr lang="es-SV" sz="1400" kern="1200">
                        <a:solidFill>
                          <a:schemeClr val="tx1"/>
                        </a:solidFill>
                        <a:effectLst/>
                        <a:latin typeface="+mn-lt"/>
                        <a:ea typeface="+mn-ea"/>
                        <a:cs typeface="+mn-cs"/>
                      </a:endParaRPr>
                    </a:p>
                  </a:txBody>
                  <a:tcPr marL="26172" marR="26172" marT="0" marB="0" anchor="b"/>
                </a:tc>
                <a:extLst>
                  <a:ext uri="{0D108BD9-81ED-4DB2-BD59-A6C34878D82A}">
                    <a16:rowId xmlns="" xmlns:a16="http://schemas.microsoft.com/office/drawing/2014/main" val="1276811936"/>
                  </a:ext>
                </a:extLst>
              </a:tr>
              <a:tr h="377036">
                <a:tc>
                  <a:txBody>
                    <a:bodyPr/>
                    <a:lstStyle/>
                    <a:p>
                      <a:pPr marL="0" marR="38100" indent="18415" algn="ctr" defTabSz="914400" rtl="0" eaLnBrk="1" latinLnBrk="0" hangingPunct="1">
                        <a:lnSpc>
                          <a:spcPts val="1600"/>
                        </a:lnSpc>
                        <a:spcAft>
                          <a:spcPts val="0"/>
                        </a:spcAft>
                      </a:pPr>
                      <a:r>
                        <a:rPr lang="es-EC" sz="1400" kern="1200" dirty="0">
                          <a:solidFill>
                            <a:schemeClr val="tx1"/>
                          </a:solidFill>
                          <a:effectLst/>
                          <a:latin typeface="+mn-lt"/>
                          <a:ea typeface="+mn-ea"/>
                          <a:cs typeface="+mn-cs"/>
                        </a:rPr>
                        <a:t>3.      Introducción de créditos cooperativos y los beneficios </a:t>
                      </a:r>
                      <a:endParaRPr lang="es-SV" sz="1400" kern="1200" dirty="0">
                        <a:solidFill>
                          <a:schemeClr val="tx1"/>
                        </a:solidFill>
                        <a:effectLst/>
                        <a:latin typeface="+mn-lt"/>
                        <a:ea typeface="+mn-ea"/>
                        <a:cs typeface="+mn-cs"/>
                      </a:endParaRPr>
                    </a:p>
                  </a:txBody>
                  <a:tcPr marL="26172" marR="26172" marT="0" marB="0" anchor="b"/>
                </a:tc>
                <a:tc>
                  <a:txBody>
                    <a:bodyPr/>
                    <a:lstStyle/>
                    <a:p>
                      <a:pPr marL="0" marR="38100" indent="18415" algn="ctr" defTabSz="914400" rtl="0" eaLnBrk="1" latinLnBrk="0" hangingPunct="1">
                        <a:lnSpc>
                          <a:spcPts val="1600"/>
                        </a:lnSpc>
                        <a:spcAft>
                          <a:spcPts val="0"/>
                        </a:spcAft>
                      </a:pPr>
                      <a:r>
                        <a:rPr lang="es-EC" sz="1400" kern="1200" dirty="0">
                          <a:solidFill>
                            <a:schemeClr val="tx1"/>
                          </a:solidFill>
                          <a:effectLst/>
                          <a:latin typeface="+mn-lt"/>
                          <a:ea typeface="+mn-ea"/>
                          <a:cs typeface="+mn-cs"/>
                        </a:rPr>
                        <a:t> </a:t>
                      </a:r>
                      <a:endParaRPr lang="es-SV" sz="1400" kern="1200" dirty="0">
                        <a:solidFill>
                          <a:schemeClr val="tx1"/>
                        </a:solidFill>
                        <a:effectLst/>
                        <a:latin typeface="+mn-lt"/>
                        <a:ea typeface="+mn-ea"/>
                        <a:cs typeface="+mn-cs"/>
                      </a:endParaRPr>
                    </a:p>
                  </a:txBody>
                  <a:tcPr marL="26172" marR="26172" marT="0" marB="0" anchor="b">
                    <a:solidFill>
                      <a:srgbClr val="92D050"/>
                    </a:solidFill>
                  </a:tcPr>
                </a:tc>
                <a:tc>
                  <a:txBody>
                    <a:bodyPr/>
                    <a:lstStyle/>
                    <a:p>
                      <a:pPr marL="0" marR="38100" indent="18415" algn="ctr" defTabSz="914400" rtl="0" eaLnBrk="1" latinLnBrk="0" hangingPunct="1">
                        <a:lnSpc>
                          <a:spcPts val="1600"/>
                        </a:lnSpc>
                        <a:spcAft>
                          <a:spcPts val="0"/>
                        </a:spcAft>
                      </a:pPr>
                      <a:r>
                        <a:rPr lang="es-EC" sz="1400" kern="1200">
                          <a:solidFill>
                            <a:schemeClr val="tx1"/>
                          </a:solidFill>
                          <a:effectLst/>
                          <a:latin typeface="+mn-lt"/>
                          <a:ea typeface="+mn-ea"/>
                          <a:cs typeface="+mn-cs"/>
                        </a:rPr>
                        <a:t> </a:t>
                      </a:r>
                      <a:endParaRPr lang="es-SV" sz="1400" kern="1200">
                        <a:solidFill>
                          <a:schemeClr val="tx1"/>
                        </a:solidFill>
                        <a:effectLst/>
                        <a:latin typeface="+mn-lt"/>
                        <a:ea typeface="+mn-ea"/>
                        <a:cs typeface="+mn-cs"/>
                      </a:endParaRPr>
                    </a:p>
                  </a:txBody>
                  <a:tcPr marL="26172" marR="26172" marT="0" marB="0" anchor="b"/>
                </a:tc>
                <a:tc>
                  <a:txBody>
                    <a:bodyPr/>
                    <a:lstStyle/>
                    <a:p>
                      <a:pPr marL="0" marR="38100" indent="18415" algn="ctr" defTabSz="914400" rtl="0" eaLnBrk="1" latinLnBrk="0" hangingPunct="1">
                        <a:lnSpc>
                          <a:spcPts val="1600"/>
                        </a:lnSpc>
                        <a:spcAft>
                          <a:spcPts val="0"/>
                        </a:spcAft>
                      </a:pPr>
                      <a:r>
                        <a:rPr lang="es-EC" sz="1400" kern="1200">
                          <a:solidFill>
                            <a:schemeClr val="tx1"/>
                          </a:solidFill>
                          <a:effectLst/>
                          <a:latin typeface="+mn-lt"/>
                          <a:ea typeface="+mn-ea"/>
                          <a:cs typeface="+mn-cs"/>
                        </a:rPr>
                        <a:t> </a:t>
                      </a:r>
                      <a:endParaRPr lang="es-SV" sz="1400" kern="1200">
                        <a:solidFill>
                          <a:schemeClr val="tx1"/>
                        </a:solidFill>
                        <a:effectLst/>
                        <a:latin typeface="+mn-lt"/>
                        <a:ea typeface="+mn-ea"/>
                        <a:cs typeface="+mn-cs"/>
                      </a:endParaRPr>
                    </a:p>
                  </a:txBody>
                  <a:tcPr marL="26172" marR="26172" marT="0" marB="0" anchor="b"/>
                </a:tc>
                <a:extLst>
                  <a:ext uri="{0D108BD9-81ED-4DB2-BD59-A6C34878D82A}">
                    <a16:rowId xmlns="" xmlns:a16="http://schemas.microsoft.com/office/drawing/2014/main" val="1094510028"/>
                  </a:ext>
                </a:extLst>
              </a:tr>
              <a:tr h="565555">
                <a:tc>
                  <a:txBody>
                    <a:bodyPr/>
                    <a:lstStyle/>
                    <a:p>
                      <a:pPr marL="0" marR="38100" indent="18415" algn="l" defTabSz="914400" rtl="0" eaLnBrk="1" latinLnBrk="0" hangingPunct="1">
                        <a:lnSpc>
                          <a:spcPts val="1600"/>
                        </a:lnSpc>
                        <a:spcAft>
                          <a:spcPts val="0"/>
                        </a:spcAft>
                      </a:pPr>
                      <a:r>
                        <a:rPr lang="es-EC" sz="1400" kern="1200" dirty="0">
                          <a:solidFill>
                            <a:schemeClr val="tx1"/>
                          </a:solidFill>
                          <a:effectLst/>
                          <a:latin typeface="+mn-lt"/>
                          <a:ea typeface="+mn-ea"/>
                          <a:cs typeface="+mn-cs"/>
                        </a:rPr>
                        <a:t>4.      Información de líneas crediticias que pueden beneficiar a los productores agropecuarios</a:t>
                      </a:r>
                      <a:endParaRPr lang="es-SV" sz="1400" kern="1200" dirty="0">
                        <a:solidFill>
                          <a:schemeClr val="tx1"/>
                        </a:solidFill>
                        <a:effectLst/>
                        <a:latin typeface="+mn-lt"/>
                        <a:ea typeface="+mn-ea"/>
                        <a:cs typeface="+mn-cs"/>
                      </a:endParaRPr>
                    </a:p>
                  </a:txBody>
                  <a:tcPr marL="26172" marR="26172" marT="0" marB="0" anchor="b"/>
                </a:tc>
                <a:tc>
                  <a:txBody>
                    <a:bodyPr/>
                    <a:lstStyle/>
                    <a:p>
                      <a:pPr marL="0" marR="38100" indent="18415" algn="ctr" defTabSz="914400" rtl="0" eaLnBrk="1" latinLnBrk="0" hangingPunct="1">
                        <a:lnSpc>
                          <a:spcPts val="1600"/>
                        </a:lnSpc>
                        <a:spcAft>
                          <a:spcPts val="0"/>
                        </a:spcAft>
                      </a:pPr>
                      <a:r>
                        <a:rPr lang="es-EC" sz="1400" kern="1200" dirty="0">
                          <a:solidFill>
                            <a:schemeClr val="tx1"/>
                          </a:solidFill>
                          <a:effectLst/>
                          <a:latin typeface="+mn-lt"/>
                          <a:ea typeface="+mn-ea"/>
                          <a:cs typeface="+mn-cs"/>
                        </a:rPr>
                        <a:t> </a:t>
                      </a:r>
                      <a:endParaRPr lang="es-SV" sz="1400" kern="1200" dirty="0">
                        <a:solidFill>
                          <a:schemeClr val="tx1"/>
                        </a:solidFill>
                        <a:effectLst/>
                        <a:latin typeface="+mn-lt"/>
                        <a:ea typeface="+mn-ea"/>
                        <a:cs typeface="+mn-cs"/>
                      </a:endParaRPr>
                    </a:p>
                  </a:txBody>
                  <a:tcPr marL="26172" marR="26172" marT="0" marB="0" anchor="b"/>
                </a:tc>
                <a:tc>
                  <a:txBody>
                    <a:bodyPr/>
                    <a:lstStyle/>
                    <a:p>
                      <a:pPr marL="0" marR="38100" indent="18415" algn="ctr" defTabSz="914400" rtl="0" eaLnBrk="1" latinLnBrk="0" hangingPunct="1">
                        <a:lnSpc>
                          <a:spcPts val="1600"/>
                        </a:lnSpc>
                        <a:spcAft>
                          <a:spcPts val="0"/>
                        </a:spcAft>
                      </a:pPr>
                      <a:r>
                        <a:rPr lang="es-EC" sz="1400" kern="1200" dirty="0">
                          <a:solidFill>
                            <a:schemeClr val="tx1"/>
                          </a:solidFill>
                          <a:effectLst/>
                          <a:latin typeface="+mn-lt"/>
                          <a:ea typeface="+mn-ea"/>
                          <a:cs typeface="+mn-cs"/>
                        </a:rPr>
                        <a:t> </a:t>
                      </a:r>
                      <a:endParaRPr lang="es-SV" sz="1400" kern="1200" dirty="0">
                        <a:solidFill>
                          <a:schemeClr val="tx1"/>
                        </a:solidFill>
                        <a:effectLst/>
                        <a:latin typeface="+mn-lt"/>
                        <a:ea typeface="+mn-ea"/>
                        <a:cs typeface="+mn-cs"/>
                      </a:endParaRPr>
                    </a:p>
                  </a:txBody>
                  <a:tcPr marL="26172" marR="26172" marT="0" marB="0" anchor="b">
                    <a:solidFill>
                      <a:srgbClr val="92D050"/>
                    </a:solidFill>
                  </a:tcPr>
                </a:tc>
                <a:tc>
                  <a:txBody>
                    <a:bodyPr/>
                    <a:lstStyle/>
                    <a:p>
                      <a:pPr marL="0" marR="38100" indent="18415" algn="ctr" defTabSz="914400" rtl="0" eaLnBrk="1" latinLnBrk="0" hangingPunct="1">
                        <a:lnSpc>
                          <a:spcPts val="1600"/>
                        </a:lnSpc>
                        <a:spcAft>
                          <a:spcPts val="0"/>
                        </a:spcAft>
                      </a:pPr>
                      <a:r>
                        <a:rPr lang="es-EC" sz="1400" kern="1200">
                          <a:solidFill>
                            <a:schemeClr val="tx1"/>
                          </a:solidFill>
                          <a:effectLst/>
                          <a:latin typeface="+mn-lt"/>
                          <a:ea typeface="+mn-ea"/>
                          <a:cs typeface="+mn-cs"/>
                        </a:rPr>
                        <a:t> </a:t>
                      </a:r>
                      <a:endParaRPr lang="es-SV" sz="1400" kern="1200">
                        <a:solidFill>
                          <a:schemeClr val="tx1"/>
                        </a:solidFill>
                        <a:effectLst/>
                        <a:latin typeface="+mn-lt"/>
                        <a:ea typeface="+mn-ea"/>
                        <a:cs typeface="+mn-cs"/>
                      </a:endParaRPr>
                    </a:p>
                  </a:txBody>
                  <a:tcPr marL="26172" marR="26172" marT="0" marB="0" anchor="b"/>
                </a:tc>
                <a:extLst>
                  <a:ext uri="{0D108BD9-81ED-4DB2-BD59-A6C34878D82A}">
                    <a16:rowId xmlns="" xmlns:a16="http://schemas.microsoft.com/office/drawing/2014/main" val="3958887122"/>
                  </a:ext>
                </a:extLst>
              </a:tr>
              <a:tr h="565555">
                <a:tc>
                  <a:txBody>
                    <a:bodyPr/>
                    <a:lstStyle/>
                    <a:p>
                      <a:pPr marL="0" marR="38100" indent="18415" algn="ctr" defTabSz="914400" rtl="0" eaLnBrk="1" latinLnBrk="0" hangingPunct="1">
                        <a:lnSpc>
                          <a:spcPts val="1600"/>
                        </a:lnSpc>
                        <a:spcAft>
                          <a:spcPts val="0"/>
                        </a:spcAft>
                      </a:pPr>
                      <a:r>
                        <a:rPr lang="es-EC" sz="1400" kern="1200" dirty="0">
                          <a:solidFill>
                            <a:schemeClr val="tx1"/>
                          </a:solidFill>
                          <a:effectLst/>
                          <a:latin typeface="+mn-lt"/>
                          <a:ea typeface="+mn-ea"/>
                          <a:cs typeface="+mn-cs"/>
                        </a:rPr>
                        <a:t>5.      Charla de motivación con experiencia de productores pequeños a grandes productores</a:t>
                      </a:r>
                      <a:endParaRPr lang="es-SV" sz="1400" kern="1200" dirty="0">
                        <a:solidFill>
                          <a:schemeClr val="tx1"/>
                        </a:solidFill>
                        <a:effectLst/>
                        <a:latin typeface="+mn-lt"/>
                        <a:ea typeface="+mn-ea"/>
                        <a:cs typeface="+mn-cs"/>
                      </a:endParaRPr>
                    </a:p>
                  </a:txBody>
                  <a:tcPr marL="26172" marR="26172" marT="0" marB="0" anchor="b"/>
                </a:tc>
                <a:tc>
                  <a:txBody>
                    <a:bodyPr/>
                    <a:lstStyle/>
                    <a:p>
                      <a:pPr marL="0" marR="38100" indent="18415" algn="ctr" defTabSz="914400" rtl="0" eaLnBrk="1" latinLnBrk="0" hangingPunct="1">
                        <a:lnSpc>
                          <a:spcPts val="1600"/>
                        </a:lnSpc>
                        <a:spcAft>
                          <a:spcPts val="0"/>
                        </a:spcAft>
                      </a:pPr>
                      <a:r>
                        <a:rPr lang="es-EC" sz="1400" kern="1200">
                          <a:solidFill>
                            <a:schemeClr val="tx1"/>
                          </a:solidFill>
                          <a:effectLst/>
                          <a:latin typeface="+mn-lt"/>
                          <a:ea typeface="+mn-ea"/>
                          <a:cs typeface="+mn-cs"/>
                        </a:rPr>
                        <a:t> </a:t>
                      </a:r>
                      <a:endParaRPr lang="es-SV" sz="1400" kern="1200">
                        <a:solidFill>
                          <a:schemeClr val="tx1"/>
                        </a:solidFill>
                        <a:effectLst/>
                        <a:latin typeface="+mn-lt"/>
                        <a:ea typeface="+mn-ea"/>
                        <a:cs typeface="+mn-cs"/>
                      </a:endParaRPr>
                    </a:p>
                  </a:txBody>
                  <a:tcPr marL="26172" marR="26172" marT="0" marB="0" anchor="b"/>
                </a:tc>
                <a:tc>
                  <a:txBody>
                    <a:bodyPr/>
                    <a:lstStyle/>
                    <a:p>
                      <a:pPr marL="0" marR="38100" indent="18415" algn="ctr" defTabSz="914400" rtl="0" eaLnBrk="1" latinLnBrk="0" hangingPunct="1">
                        <a:lnSpc>
                          <a:spcPts val="1600"/>
                        </a:lnSpc>
                        <a:spcAft>
                          <a:spcPts val="0"/>
                        </a:spcAft>
                      </a:pPr>
                      <a:r>
                        <a:rPr lang="es-EC" sz="1400" kern="1200" dirty="0">
                          <a:solidFill>
                            <a:schemeClr val="tx1"/>
                          </a:solidFill>
                          <a:effectLst/>
                          <a:latin typeface="+mn-lt"/>
                          <a:ea typeface="+mn-ea"/>
                          <a:cs typeface="+mn-cs"/>
                        </a:rPr>
                        <a:t> </a:t>
                      </a:r>
                      <a:endParaRPr lang="es-SV" sz="1400" kern="1200" dirty="0">
                        <a:solidFill>
                          <a:schemeClr val="tx1"/>
                        </a:solidFill>
                        <a:effectLst/>
                        <a:latin typeface="+mn-lt"/>
                        <a:ea typeface="+mn-ea"/>
                        <a:cs typeface="+mn-cs"/>
                      </a:endParaRPr>
                    </a:p>
                  </a:txBody>
                  <a:tcPr marL="26172" marR="26172" marT="0" marB="0" anchor="b">
                    <a:solidFill>
                      <a:srgbClr val="92D050"/>
                    </a:solidFill>
                  </a:tcPr>
                </a:tc>
                <a:tc>
                  <a:txBody>
                    <a:bodyPr/>
                    <a:lstStyle/>
                    <a:p>
                      <a:pPr marL="0" marR="38100" indent="18415" algn="ctr" defTabSz="914400" rtl="0" eaLnBrk="1" latinLnBrk="0" hangingPunct="1">
                        <a:lnSpc>
                          <a:spcPts val="1600"/>
                        </a:lnSpc>
                        <a:spcAft>
                          <a:spcPts val="0"/>
                        </a:spcAft>
                      </a:pPr>
                      <a:r>
                        <a:rPr lang="es-EC" sz="1400" kern="1200">
                          <a:solidFill>
                            <a:schemeClr val="tx1"/>
                          </a:solidFill>
                          <a:effectLst/>
                          <a:latin typeface="+mn-lt"/>
                          <a:ea typeface="+mn-ea"/>
                          <a:cs typeface="+mn-cs"/>
                        </a:rPr>
                        <a:t> </a:t>
                      </a:r>
                      <a:endParaRPr lang="es-SV" sz="1400" kern="1200">
                        <a:solidFill>
                          <a:schemeClr val="tx1"/>
                        </a:solidFill>
                        <a:effectLst/>
                        <a:latin typeface="+mn-lt"/>
                        <a:ea typeface="+mn-ea"/>
                        <a:cs typeface="+mn-cs"/>
                      </a:endParaRPr>
                    </a:p>
                  </a:txBody>
                  <a:tcPr marL="26172" marR="26172" marT="0" marB="0" anchor="b"/>
                </a:tc>
                <a:extLst>
                  <a:ext uri="{0D108BD9-81ED-4DB2-BD59-A6C34878D82A}">
                    <a16:rowId xmlns="" xmlns:a16="http://schemas.microsoft.com/office/drawing/2014/main" val="2562471442"/>
                  </a:ext>
                </a:extLst>
              </a:tr>
              <a:tr h="565555">
                <a:tc>
                  <a:txBody>
                    <a:bodyPr/>
                    <a:lstStyle/>
                    <a:p>
                      <a:pPr marL="0" marR="38100" indent="18415" algn="ctr" defTabSz="914400" rtl="0" eaLnBrk="1" latinLnBrk="0" hangingPunct="1">
                        <a:lnSpc>
                          <a:spcPts val="1600"/>
                        </a:lnSpc>
                        <a:spcAft>
                          <a:spcPts val="0"/>
                        </a:spcAft>
                      </a:pPr>
                      <a:r>
                        <a:rPr lang="es-EC" sz="1400" kern="1200" dirty="0">
                          <a:solidFill>
                            <a:schemeClr val="tx1"/>
                          </a:solidFill>
                          <a:effectLst/>
                          <a:latin typeface="+mn-lt"/>
                          <a:ea typeface="+mn-ea"/>
                          <a:cs typeface="+mn-cs"/>
                        </a:rPr>
                        <a:t>6.      Capacitad del manejo del financiamiento obteniendo para la aplicación de la producción.</a:t>
                      </a:r>
                      <a:endParaRPr lang="es-SV" sz="1400" kern="1200" dirty="0">
                        <a:solidFill>
                          <a:schemeClr val="tx1"/>
                        </a:solidFill>
                        <a:effectLst/>
                        <a:latin typeface="+mn-lt"/>
                        <a:ea typeface="+mn-ea"/>
                        <a:cs typeface="+mn-cs"/>
                      </a:endParaRPr>
                    </a:p>
                  </a:txBody>
                  <a:tcPr marL="26172" marR="26172" marT="0" marB="0" anchor="b"/>
                </a:tc>
                <a:tc>
                  <a:txBody>
                    <a:bodyPr/>
                    <a:lstStyle/>
                    <a:p>
                      <a:pPr marL="0" marR="38100" indent="18415" algn="ctr" defTabSz="914400" rtl="0" eaLnBrk="1" latinLnBrk="0" hangingPunct="1">
                        <a:lnSpc>
                          <a:spcPts val="1600"/>
                        </a:lnSpc>
                        <a:spcAft>
                          <a:spcPts val="0"/>
                        </a:spcAft>
                      </a:pPr>
                      <a:r>
                        <a:rPr lang="es-EC" sz="1400" kern="1200">
                          <a:solidFill>
                            <a:schemeClr val="tx1"/>
                          </a:solidFill>
                          <a:effectLst/>
                          <a:latin typeface="+mn-lt"/>
                          <a:ea typeface="+mn-ea"/>
                          <a:cs typeface="+mn-cs"/>
                        </a:rPr>
                        <a:t> </a:t>
                      </a:r>
                      <a:endParaRPr lang="es-SV" sz="1400" kern="1200">
                        <a:solidFill>
                          <a:schemeClr val="tx1"/>
                        </a:solidFill>
                        <a:effectLst/>
                        <a:latin typeface="+mn-lt"/>
                        <a:ea typeface="+mn-ea"/>
                        <a:cs typeface="+mn-cs"/>
                      </a:endParaRPr>
                    </a:p>
                  </a:txBody>
                  <a:tcPr marL="26172" marR="26172" marT="0" marB="0" anchor="b"/>
                </a:tc>
                <a:tc>
                  <a:txBody>
                    <a:bodyPr/>
                    <a:lstStyle/>
                    <a:p>
                      <a:pPr marL="0" marR="38100" indent="18415" algn="ctr" defTabSz="914400" rtl="0" eaLnBrk="1" latinLnBrk="0" hangingPunct="1">
                        <a:lnSpc>
                          <a:spcPts val="1600"/>
                        </a:lnSpc>
                        <a:spcAft>
                          <a:spcPts val="0"/>
                        </a:spcAft>
                      </a:pPr>
                      <a:r>
                        <a:rPr lang="es-EC" sz="1400" kern="1200" dirty="0">
                          <a:solidFill>
                            <a:schemeClr val="tx1"/>
                          </a:solidFill>
                          <a:effectLst/>
                          <a:latin typeface="+mn-lt"/>
                          <a:ea typeface="+mn-ea"/>
                          <a:cs typeface="+mn-cs"/>
                        </a:rPr>
                        <a:t> </a:t>
                      </a:r>
                      <a:endParaRPr lang="es-SV" sz="1400" kern="1200" dirty="0">
                        <a:solidFill>
                          <a:schemeClr val="tx1"/>
                        </a:solidFill>
                        <a:effectLst/>
                        <a:latin typeface="+mn-lt"/>
                        <a:ea typeface="+mn-ea"/>
                        <a:cs typeface="+mn-cs"/>
                      </a:endParaRPr>
                    </a:p>
                  </a:txBody>
                  <a:tcPr marL="26172" marR="26172" marT="0" marB="0" anchor="b">
                    <a:solidFill>
                      <a:srgbClr val="92D050"/>
                    </a:solidFill>
                  </a:tcPr>
                </a:tc>
                <a:tc>
                  <a:txBody>
                    <a:bodyPr/>
                    <a:lstStyle/>
                    <a:p>
                      <a:pPr marL="0" marR="38100" indent="18415" algn="ctr" defTabSz="914400" rtl="0" eaLnBrk="1" latinLnBrk="0" hangingPunct="1">
                        <a:lnSpc>
                          <a:spcPts val="1600"/>
                        </a:lnSpc>
                        <a:spcAft>
                          <a:spcPts val="0"/>
                        </a:spcAft>
                      </a:pPr>
                      <a:r>
                        <a:rPr lang="es-EC" sz="1400" kern="1200" dirty="0">
                          <a:solidFill>
                            <a:schemeClr val="tx1"/>
                          </a:solidFill>
                          <a:effectLst/>
                          <a:latin typeface="+mn-lt"/>
                          <a:ea typeface="+mn-ea"/>
                          <a:cs typeface="+mn-cs"/>
                        </a:rPr>
                        <a:t> </a:t>
                      </a:r>
                      <a:endParaRPr lang="es-SV" sz="1400" kern="1200" dirty="0">
                        <a:solidFill>
                          <a:schemeClr val="tx1"/>
                        </a:solidFill>
                        <a:effectLst/>
                        <a:latin typeface="+mn-lt"/>
                        <a:ea typeface="+mn-ea"/>
                        <a:cs typeface="+mn-cs"/>
                      </a:endParaRPr>
                    </a:p>
                  </a:txBody>
                  <a:tcPr marL="26172" marR="26172" marT="0" marB="0" anchor="b">
                    <a:solidFill>
                      <a:srgbClr val="92D050"/>
                    </a:solidFill>
                  </a:tcPr>
                </a:tc>
                <a:extLst>
                  <a:ext uri="{0D108BD9-81ED-4DB2-BD59-A6C34878D82A}">
                    <a16:rowId xmlns="" xmlns:a16="http://schemas.microsoft.com/office/drawing/2014/main" val="3241681256"/>
                  </a:ext>
                </a:extLst>
              </a:tr>
              <a:tr h="565555">
                <a:tc>
                  <a:txBody>
                    <a:bodyPr/>
                    <a:lstStyle/>
                    <a:p>
                      <a:pPr marL="0" marR="38100" indent="18415" algn="ctr" defTabSz="914400" rtl="0" eaLnBrk="1" latinLnBrk="0" hangingPunct="1">
                        <a:lnSpc>
                          <a:spcPts val="1600"/>
                        </a:lnSpc>
                        <a:spcAft>
                          <a:spcPts val="0"/>
                        </a:spcAft>
                      </a:pPr>
                      <a:r>
                        <a:rPr lang="es-EC" sz="1400" kern="1200" dirty="0">
                          <a:solidFill>
                            <a:schemeClr val="tx1"/>
                          </a:solidFill>
                          <a:effectLst/>
                          <a:latin typeface="+mn-lt"/>
                          <a:ea typeface="+mn-ea"/>
                          <a:cs typeface="+mn-cs"/>
                        </a:rPr>
                        <a:t>7.      Capacitación por sección de producción que realizan y nueva producción que se puede realizar</a:t>
                      </a:r>
                      <a:endParaRPr lang="es-SV" sz="1400" kern="1200" dirty="0">
                        <a:solidFill>
                          <a:schemeClr val="tx1"/>
                        </a:solidFill>
                        <a:effectLst/>
                        <a:latin typeface="+mn-lt"/>
                        <a:ea typeface="+mn-ea"/>
                        <a:cs typeface="+mn-cs"/>
                      </a:endParaRPr>
                    </a:p>
                  </a:txBody>
                  <a:tcPr marL="26172" marR="26172" marT="0" marB="0" anchor="b"/>
                </a:tc>
                <a:tc>
                  <a:txBody>
                    <a:bodyPr/>
                    <a:lstStyle/>
                    <a:p>
                      <a:pPr marL="0" marR="38100" indent="18415" algn="ctr" defTabSz="914400" rtl="0" eaLnBrk="1" latinLnBrk="0" hangingPunct="1">
                        <a:lnSpc>
                          <a:spcPts val="1600"/>
                        </a:lnSpc>
                        <a:spcAft>
                          <a:spcPts val="0"/>
                        </a:spcAft>
                      </a:pPr>
                      <a:r>
                        <a:rPr lang="es-EC" sz="1400" kern="1200" dirty="0">
                          <a:solidFill>
                            <a:schemeClr val="tx1"/>
                          </a:solidFill>
                          <a:effectLst/>
                          <a:latin typeface="+mn-lt"/>
                          <a:ea typeface="+mn-ea"/>
                          <a:cs typeface="+mn-cs"/>
                        </a:rPr>
                        <a:t> </a:t>
                      </a:r>
                      <a:endParaRPr lang="es-SV" sz="1400" kern="1200" dirty="0">
                        <a:solidFill>
                          <a:schemeClr val="tx1"/>
                        </a:solidFill>
                        <a:effectLst/>
                        <a:latin typeface="+mn-lt"/>
                        <a:ea typeface="+mn-ea"/>
                        <a:cs typeface="+mn-cs"/>
                      </a:endParaRPr>
                    </a:p>
                  </a:txBody>
                  <a:tcPr marL="26172" marR="26172" marT="0" marB="0" anchor="b"/>
                </a:tc>
                <a:tc>
                  <a:txBody>
                    <a:bodyPr/>
                    <a:lstStyle/>
                    <a:p>
                      <a:pPr marL="0" marR="38100" indent="18415" algn="ctr" defTabSz="914400" rtl="0" eaLnBrk="1" latinLnBrk="0" hangingPunct="1">
                        <a:lnSpc>
                          <a:spcPts val="1600"/>
                        </a:lnSpc>
                        <a:spcAft>
                          <a:spcPts val="0"/>
                        </a:spcAft>
                      </a:pPr>
                      <a:r>
                        <a:rPr lang="es-EC" sz="1400" kern="1200">
                          <a:solidFill>
                            <a:schemeClr val="tx1"/>
                          </a:solidFill>
                          <a:effectLst/>
                          <a:latin typeface="+mn-lt"/>
                          <a:ea typeface="+mn-ea"/>
                          <a:cs typeface="+mn-cs"/>
                        </a:rPr>
                        <a:t> </a:t>
                      </a:r>
                      <a:endParaRPr lang="es-SV" sz="1400" kern="1200">
                        <a:solidFill>
                          <a:schemeClr val="tx1"/>
                        </a:solidFill>
                        <a:effectLst/>
                        <a:latin typeface="+mn-lt"/>
                        <a:ea typeface="+mn-ea"/>
                        <a:cs typeface="+mn-cs"/>
                      </a:endParaRPr>
                    </a:p>
                  </a:txBody>
                  <a:tcPr marL="26172" marR="26172" marT="0" marB="0" anchor="b"/>
                </a:tc>
                <a:tc>
                  <a:txBody>
                    <a:bodyPr/>
                    <a:lstStyle/>
                    <a:p>
                      <a:pPr marL="0" marR="38100" indent="18415" algn="ctr" defTabSz="914400" rtl="0" eaLnBrk="1" latinLnBrk="0" hangingPunct="1">
                        <a:lnSpc>
                          <a:spcPts val="1600"/>
                        </a:lnSpc>
                        <a:spcAft>
                          <a:spcPts val="0"/>
                        </a:spcAft>
                      </a:pPr>
                      <a:r>
                        <a:rPr lang="es-EC" sz="1400" kern="1200" dirty="0">
                          <a:solidFill>
                            <a:schemeClr val="tx1"/>
                          </a:solidFill>
                          <a:effectLst/>
                          <a:latin typeface="+mn-lt"/>
                          <a:ea typeface="+mn-ea"/>
                          <a:cs typeface="+mn-cs"/>
                        </a:rPr>
                        <a:t> </a:t>
                      </a:r>
                      <a:endParaRPr lang="es-SV" sz="1400" kern="1200" dirty="0">
                        <a:solidFill>
                          <a:schemeClr val="tx1"/>
                        </a:solidFill>
                        <a:effectLst/>
                        <a:latin typeface="+mn-lt"/>
                        <a:ea typeface="+mn-ea"/>
                        <a:cs typeface="+mn-cs"/>
                      </a:endParaRPr>
                    </a:p>
                  </a:txBody>
                  <a:tcPr marL="26172" marR="26172" marT="0" marB="0" anchor="b">
                    <a:solidFill>
                      <a:srgbClr val="92D050"/>
                    </a:solidFill>
                  </a:tcPr>
                </a:tc>
                <a:extLst>
                  <a:ext uri="{0D108BD9-81ED-4DB2-BD59-A6C34878D82A}">
                    <a16:rowId xmlns="" xmlns:a16="http://schemas.microsoft.com/office/drawing/2014/main" val="3851724416"/>
                  </a:ext>
                </a:extLst>
              </a:tr>
              <a:tr h="391132">
                <a:tc>
                  <a:txBody>
                    <a:bodyPr/>
                    <a:lstStyle/>
                    <a:p>
                      <a:pPr marL="0" marR="38100" indent="18415" algn="ctr" defTabSz="914400" rtl="0" eaLnBrk="1" latinLnBrk="0" hangingPunct="1">
                        <a:lnSpc>
                          <a:spcPts val="1600"/>
                        </a:lnSpc>
                        <a:spcAft>
                          <a:spcPts val="0"/>
                        </a:spcAft>
                      </a:pPr>
                      <a:r>
                        <a:rPr lang="es-EC" sz="1400" kern="1200">
                          <a:solidFill>
                            <a:schemeClr val="tx1"/>
                          </a:solidFill>
                          <a:effectLst/>
                          <a:latin typeface="+mn-lt"/>
                          <a:ea typeface="+mn-ea"/>
                          <a:cs typeface="+mn-cs"/>
                        </a:rPr>
                        <a:t>8.      Diagnóstico de políticas y políticas y procedimientos crediticio </a:t>
                      </a:r>
                      <a:endParaRPr lang="es-SV" sz="1400" kern="1200">
                        <a:solidFill>
                          <a:schemeClr val="tx1"/>
                        </a:solidFill>
                        <a:effectLst/>
                        <a:latin typeface="+mn-lt"/>
                        <a:ea typeface="+mn-ea"/>
                        <a:cs typeface="+mn-cs"/>
                      </a:endParaRPr>
                    </a:p>
                  </a:txBody>
                  <a:tcPr marL="26172" marR="26172" marT="0" marB="0" anchor="b"/>
                </a:tc>
                <a:tc>
                  <a:txBody>
                    <a:bodyPr/>
                    <a:lstStyle/>
                    <a:p>
                      <a:pPr marL="0" marR="38100" indent="18415" algn="ctr" defTabSz="914400" rtl="0" eaLnBrk="1" latinLnBrk="0" hangingPunct="1">
                        <a:lnSpc>
                          <a:spcPts val="1600"/>
                        </a:lnSpc>
                        <a:spcAft>
                          <a:spcPts val="0"/>
                        </a:spcAft>
                      </a:pPr>
                      <a:r>
                        <a:rPr lang="es-EC" sz="1400" kern="1200">
                          <a:solidFill>
                            <a:schemeClr val="tx1"/>
                          </a:solidFill>
                          <a:effectLst/>
                          <a:latin typeface="+mn-lt"/>
                          <a:ea typeface="+mn-ea"/>
                          <a:cs typeface="+mn-cs"/>
                        </a:rPr>
                        <a:t> </a:t>
                      </a:r>
                      <a:endParaRPr lang="es-SV" sz="1400" kern="1200">
                        <a:solidFill>
                          <a:schemeClr val="tx1"/>
                        </a:solidFill>
                        <a:effectLst/>
                        <a:latin typeface="+mn-lt"/>
                        <a:ea typeface="+mn-ea"/>
                        <a:cs typeface="+mn-cs"/>
                      </a:endParaRPr>
                    </a:p>
                  </a:txBody>
                  <a:tcPr marL="26172" marR="26172" marT="0" marB="0" anchor="b"/>
                </a:tc>
                <a:tc>
                  <a:txBody>
                    <a:bodyPr/>
                    <a:lstStyle/>
                    <a:p>
                      <a:pPr marL="0" marR="38100" indent="18415" algn="ctr" defTabSz="914400" rtl="0" eaLnBrk="1" latinLnBrk="0" hangingPunct="1">
                        <a:lnSpc>
                          <a:spcPts val="1600"/>
                        </a:lnSpc>
                        <a:spcAft>
                          <a:spcPts val="0"/>
                        </a:spcAft>
                      </a:pPr>
                      <a:r>
                        <a:rPr lang="es-EC" sz="1400" kern="1200">
                          <a:solidFill>
                            <a:schemeClr val="tx1"/>
                          </a:solidFill>
                          <a:effectLst/>
                          <a:latin typeface="+mn-lt"/>
                          <a:ea typeface="+mn-ea"/>
                          <a:cs typeface="+mn-cs"/>
                        </a:rPr>
                        <a:t> </a:t>
                      </a:r>
                      <a:endParaRPr lang="es-SV" sz="1400" kern="1200">
                        <a:solidFill>
                          <a:schemeClr val="tx1"/>
                        </a:solidFill>
                        <a:effectLst/>
                        <a:latin typeface="+mn-lt"/>
                        <a:ea typeface="+mn-ea"/>
                        <a:cs typeface="+mn-cs"/>
                      </a:endParaRPr>
                    </a:p>
                  </a:txBody>
                  <a:tcPr marL="26172" marR="26172" marT="0" marB="0" anchor="b"/>
                </a:tc>
                <a:tc>
                  <a:txBody>
                    <a:bodyPr/>
                    <a:lstStyle/>
                    <a:p>
                      <a:pPr marL="0" marR="38100" indent="18415" algn="ctr" defTabSz="914400" rtl="0" eaLnBrk="1" latinLnBrk="0" hangingPunct="1">
                        <a:lnSpc>
                          <a:spcPts val="1600"/>
                        </a:lnSpc>
                        <a:spcAft>
                          <a:spcPts val="0"/>
                        </a:spcAft>
                      </a:pPr>
                      <a:r>
                        <a:rPr lang="es-EC" sz="1400" kern="1200" dirty="0">
                          <a:solidFill>
                            <a:schemeClr val="tx1"/>
                          </a:solidFill>
                          <a:effectLst/>
                          <a:latin typeface="+mn-lt"/>
                          <a:ea typeface="+mn-ea"/>
                          <a:cs typeface="+mn-cs"/>
                        </a:rPr>
                        <a:t> </a:t>
                      </a:r>
                      <a:endParaRPr lang="es-SV" sz="1400" kern="1200" dirty="0">
                        <a:solidFill>
                          <a:schemeClr val="tx1"/>
                        </a:solidFill>
                        <a:effectLst/>
                        <a:latin typeface="+mn-lt"/>
                        <a:ea typeface="+mn-ea"/>
                        <a:cs typeface="+mn-cs"/>
                      </a:endParaRPr>
                    </a:p>
                  </a:txBody>
                  <a:tcPr marL="26172" marR="26172" marT="0" marB="0" anchor="b">
                    <a:solidFill>
                      <a:srgbClr val="92D050"/>
                    </a:solidFill>
                  </a:tcPr>
                </a:tc>
                <a:extLst>
                  <a:ext uri="{0D108BD9-81ED-4DB2-BD59-A6C34878D82A}">
                    <a16:rowId xmlns="" xmlns:a16="http://schemas.microsoft.com/office/drawing/2014/main" val="2677695898"/>
                  </a:ext>
                </a:extLst>
              </a:tr>
              <a:tr h="565555">
                <a:tc>
                  <a:txBody>
                    <a:bodyPr/>
                    <a:lstStyle/>
                    <a:p>
                      <a:pPr marL="0" marR="38100" indent="18415" algn="ctr" defTabSz="914400" rtl="0" eaLnBrk="1" latinLnBrk="0" hangingPunct="1">
                        <a:lnSpc>
                          <a:spcPts val="1600"/>
                        </a:lnSpc>
                        <a:spcAft>
                          <a:spcPts val="0"/>
                        </a:spcAft>
                      </a:pPr>
                      <a:r>
                        <a:rPr lang="es-EC" sz="1400" kern="1200">
                          <a:solidFill>
                            <a:schemeClr val="tx1"/>
                          </a:solidFill>
                          <a:effectLst/>
                          <a:latin typeface="+mn-lt"/>
                          <a:ea typeface="+mn-ea"/>
                          <a:cs typeface="+mn-cs"/>
                        </a:rPr>
                        <a:t>9.      Motivación de emprendimiento para los nuevos proyectos y desarrollo de los existentes</a:t>
                      </a:r>
                      <a:endParaRPr lang="es-SV" sz="1400" kern="1200">
                        <a:solidFill>
                          <a:schemeClr val="tx1"/>
                        </a:solidFill>
                        <a:effectLst/>
                        <a:latin typeface="+mn-lt"/>
                        <a:ea typeface="+mn-ea"/>
                        <a:cs typeface="+mn-cs"/>
                      </a:endParaRPr>
                    </a:p>
                  </a:txBody>
                  <a:tcPr marL="26172" marR="26172" marT="0" marB="0" anchor="b"/>
                </a:tc>
                <a:tc>
                  <a:txBody>
                    <a:bodyPr/>
                    <a:lstStyle/>
                    <a:p>
                      <a:pPr marL="0" marR="38100" indent="18415" algn="ctr" defTabSz="914400" rtl="0" eaLnBrk="1" latinLnBrk="0" hangingPunct="1">
                        <a:lnSpc>
                          <a:spcPts val="1600"/>
                        </a:lnSpc>
                        <a:spcAft>
                          <a:spcPts val="0"/>
                        </a:spcAft>
                      </a:pPr>
                      <a:r>
                        <a:rPr lang="es-EC" sz="1400" kern="1200" dirty="0">
                          <a:solidFill>
                            <a:schemeClr val="tx1"/>
                          </a:solidFill>
                          <a:effectLst/>
                          <a:latin typeface="+mn-lt"/>
                          <a:ea typeface="+mn-ea"/>
                          <a:cs typeface="+mn-cs"/>
                        </a:rPr>
                        <a:t> </a:t>
                      </a:r>
                      <a:endParaRPr lang="es-SV" sz="1400" kern="1200" dirty="0">
                        <a:solidFill>
                          <a:schemeClr val="tx1"/>
                        </a:solidFill>
                        <a:effectLst/>
                        <a:latin typeface="+mn-lt"/>
                        <a:ea typeface="+mn-ea"/>
                        <a:cs typeface="+mn-cs"/>
                      </a:endParaRPr>
                    </a:p>
                  </a:txBody>
                  <a:tcPr marL="26172" marR="26172" marT="0" marB="0" anchor="b"/>
                </a:tc>
                <a:tc>
                  <a:txBody>
                    <a:bodyPr/>
                    <a:lstStyle/>
                    <a:p>
                      <a:pPr marL="0" marR="38100" indent="18415" algn="ctr" defTabSz="914400" rtl="0" eaLnBrk="1" latinLnBrk="0" hangingPunct="1">
                        <a:lnSpc>
                          <a:spcPts val="1600"/>
                        </a:lnSpc>
                        <a:spcAft>
                          <a:spcPts val="0"/>
                        </a:spcAft>
                      </a:pPr>
                      <a:r>
                        <a:rPr lang="es-EC" sz="1400" kern="1200">
                          <a:solidFill>
                            <a:schemeClr val="tx1"/>
                          </a:solidFill>
                          <a:effectLst/>
                          <a:latin typeface="+mn-lt"/>
                          <a:ea typeface="+mn-ea"/>
                          <a:cs typeface="+mn-cs"/>
                        </a:rPr>
                        <a:t> </a:t>
                      </a:r>
                      <a:endParaRPr lang="es-SV" sz="1400" kern="1200">
                        <a:solidFill>
                          <a:schemeClr val="tx1"/>
                        </a:solidFill>
                        <a:effectLst/>
                        <a:latin typeface="+mn-lt"/>
                        <a:ea typeface="+mn-ea"/>
                        <a:cs typeface="+mn-cs"/>
                      </a:endParaRPr>
                    </a:p>
                  </a:txBody>
                  <a:tcPr marL="26172" marR="26172" marT="0" marB="0" anchor="b"/>
                </a:tc>
                <a:tc>
                  <a:txBody>
                    <a:bodyPr/>
                    <a:lstStyle/>
                    <a:p>
                      <a:pPr marL="0" marR="38100" indent="18415" algn="ctr" defTabSz="914400" rtl="0" eaLnBrk="1" latinLnBrk="0" hangingPunct="1">
                        <a:lnSpc>
                          <a:spcPts val="1600"/>
                        </a:lnSpc>
                        <a:spcAft>
                          <a:spcPts val="0"/>
                        </a:spcAft>
                      </a:pPr>
                      <a:r>
                        <a:rPr lang="es-EC" sz="1400" kern="1200" dirty="0">
                          <a:solidFill>
                            <a:schemeClr val="tx1"/>
                          </a:solidFill>
                          <a:effectLst/>
                          <a:latin typeface="+mn-lt"/>
                          <a:ea typeface="+mn-ea"/>
                          <a:cs typeface="+mn-cs"/>
                        </a:rPr>
                        <a:t> </a:t>
                      </a:r>
                      <a:endParaRPr lang="es-SV" sz="1400" kern="1200" dirty="0">
                        <a:solidFill>
                          <a:schemeClr val="tx1"/>
                        </a:solidFill>
                        <a:effectLst/>
                        <a:latin typeface="+mn-lt"/>
                        <a:ea typeface="+mn-ea"/>
                        <a:cs typeface="+mn-cs"/>
                      </a:endParaRPr>
                    </a:p>
                  </a:txBody>
                  <a:tcPr marL="26172" marR="26172" marT="0" marB="0" anchor="b">
                    <a:solidFill>
                      <a:srgbClr val="92D050"/>
                    </a:solidFill>
                  </a:tcPr>
                </a:tc>
                <a:extLst>
                  <a:ext uri="{0D108BD9-81ED-4DB2-BD59-A6C34878D82A}">
                    <a16:rowId xmlns="" xmlns:a16="http://schemas.microsoft.com/office/drawing/2014/main" val="3156280016"/>
                  </a:ext>
                </a:extLst>
              </a:tr>
              <a:tr h="295870">
                <a:tc>
                  <a:txBody>
                    <a:bodyPr/>
                    <a:lstStyle/>
                    <a:p>
                      <a:pPr marL="0" marR="38100" indent="18415" algn="ctr" defTabSz="914400" rtl="0" eaLnBrk="1" latinLnBrk="0" hangingPunct="1">
                        <a:lnSpc>
                          <a:spcPts val="1600"/>
                        </a:lnSpc>
                        <a:spcAft>
                          <a:spcPts val="0"/>
                        </a:spcAft>
                      </a:pPr>
                      <a:r>
                        <a:rPr lang="es-EC" sz="1400" kern="1200" dirty="0">
                          <a:solidFill>
                            <a:schemeClr val="tx1"/>
                          </a:solidFill>
                          <a:effectLst/>
                          <a:latin typeface="+mn-lt"/>
                          <a:ea typeface="+mn-ea"/>
                          <a:cs typeface="+mn-cs"/>
                        </a:rPr>
                        <a:t>10.  Entrega de certificados</a:t>
                      </a:r>
                      <a:endParaRPr lang="es-SV" sz="1400" kern="1200" dirty="0">
                        <a:solidFill>
                          <a:schemeClr val="tx1"/>
                        </a:solidFill>
                        <a:effectLst/>
                        <a:latin typeface="+mn-lt"/>
                        <a:ea typeface="+mn-ea"/>
                        <a:cs typeface="+mn-cs"/>
                      </a:endParaRPr>
                    </a:p>
                  </a:txBody>
                  <a:tcPr marL="26172" marR="26172" marT="0" marB="0" anchor="b"/>
                </a:tc>
                <a:tc>
                  <a:txBody>
                    <a:bodyPr/>
                    <a:lstStyle/>
                    <a:p>
                      <a:pPr marL="0" marR="38100" indent="18415" algn="ctr" defTabSz="914400" rtl="0" eaLnBrk="1" latinLnBrk="0" hangingPunct="1">
                        <a:lnSpc>
                          <a:spcPts val="1600"/>
                        </a:lnSpc>
                        <a:spcAft>
                          <a:spcPts val="0"/>
                        </a:spcAft>
                      </a:pPr>
                      <a:r>
                        <a:rPr lang="es-EC" sz="1400" kern="1200">
                          <a:solidFill>
                            <a:schemeClr val="tx1"/>
                          </a:solidFill>
                          <a:effectLst/>
                          <a:latin typeface="+mn-lt"/>
                          <a:ea typeface="+mn-ea"/>
                          <a:cs typeface="+mn-cs"/>
                        </a:rPr>
                        <a:t> </a:t>
                      </a:r>
                      <a:endParaRPr lang="es-SV" sz="1400" kern="1200">
                        <a:solidFill>
                          <a:schemeClr val="tx1"/>
                        </a:solidFill>
                        <a:effectLst/>
                        <a:latin typeface="+mn-lt"/>
                        <a:ea typeface="+mn-ea"/>
                        <a:cs typeface="+mn-cs"/>
                      </a:endParaRPr>
                    </a:p>
                  </a:txBody>
                  <a:tcPr marL="26172" marR="26172" marT="0" marB="0" anchor="b"/>
                </a:tc>
                <a:tc>
                  <a:txBody>
                    <a:bodyPr/>
                    <a:lstStyle/>
                    <a:p>
                      <a:pPr marL="0" marR="38100" indent="18415" algn="ctr" defTabSz="914400" rtl="0" eaLnBrk="1" latinLnBrk="0" hangingPunct="1">
                        <a:lnSpc>
                          <a:spcPts val="1600"/>
                        </a:lnSpc>
                        <a:spcAft>
                          <a:spcPts val="0"/>
                        </a:spcAft>
                      </a:pPr>
                      <a:r>
                        <a:rPr lang="es-EC" sz="1400" kern="1200" dirty="0">
                          <a:solidFill>
                            <a:schemeClr val="tx1"/>
                          </a:solidFill>
                          <a:effectLst/>
                          <a:latin typeface="+mn-lt"/>
                          <a:ea typeface="+mn-ea"/>
                          <a:cs typeface="+mn-cs"/>
                        </a:rPr>
                        <a:t> </a:t>
                      </a:r>
                      <a:endParaRPr lang="es-SV" sz="1400" kern="1200" dirty="0">
                        <a:solidFill>
                          <a:schemeClr val="tx1"/>
                        </a:solidFill>
                        <a:effectLst/>
                        <a:latin typeface="+mn-lt"/>
                        <a:ea typeface="+mn-ea"/>
                        <a:cs typeface="+mn-cs"/>
                      </a:endParaRPr>
                    </a:p>
                  </a:txBody>
                  <a:tcPr marL="26172" marR="26172" marT="0" marB="0" anchor="b"/>
                </a:tc>
                <a:tc>
                  <a:txBody>
                    <a:bodyPr/>
                    <a:lstStyle/>
                    <a:p>
                      <a:pPr marL="0" marR="38100" indent="18415" algn="ctr" defTabSz="914400" rtl="0" eaLnBrk="1" latinLnBrk="0" hangingPunct="1">
                        <a:lnSpc>
                          <a:spcPts val="1600"/>
                        </a:lnSpc>
                        <a:spcAft>
                          <a:spcPts val="0"/>
                        </a:spcAft>
                      </a:pPr>
                      <a:r>
                        <a:rPr lang="es-EC" sz="1400" kern="1200" dirty="0">
                          <a:solidFill>
                            <a:schemeClr val="tx1"/>
                          </a:solidFill>
                          <a:effectLst/>
                          <a:latin typeface="+mn-lt"/>
                          <a:ea typeface="+mn-ea"/>
                          <a:cs typeface="+mn-cs"/>
                        </a:rPr>
                        <a:t> </a:t>
                      </a:r>
                      <a:endParaRPr lang="es-SV" sz="1400" kern="1200" dirty="0">
                        <a:solidFill>
                          <a:schemeClr val="tx1"/>
                        </a:solidFill>
                        <a:effectLst/>
                        <a:latin typeface="+mn-lt"/>
                        <a:ea typeface="+mn-ea"/>
                        <a:cs typeface="+mn-cs"/>
                      </a:endParaRPr>
                    </a:p>
                  </a:txBody>
                  <a:tcPr marL="26172" marR="26172" marT="0" marB="0" anchor="b">
                    <a:solidFill>
                      <a:srgbClr val="92D050"/>
                    </a:solidFill>
                  </a:tcPr>
                </a:tc>
                <a:extLst>
                  <a:ext uri="{0D108BD9-81ED-4DB2-BD59-A6C34878D82A}">
                    <a16:rowId xmlns="" xmlns:a16="http://schemas.microsoft.com/office/drawing/2014/main" val="3425054636"/>
                  </a:ext>
                </a:extLst>
              </a:tr>
            </a:tbl>
          </a:graphicData>
        </a:graphic>
      </p:graphicFrame>
    </p:spTree>
    <p:extLst>
      <p:ext uri="{BB962C8B-B14F-4D97-AF65-F5344CB8AC3E}">
        <p14:creationId xmlns:p14="http://schemas.microsoft.com/office/powerpoint/2010/main" val="42079911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4047"/>
            <a:ext cx="8229600" cy="1143000"/>
          </a:xfrm>
        </p:spPr>
        <p:txBody>
          <a:bodyPr/>
          <a:lstStyle/>
          <a:p>
            <a:r>
              <a:rPr lang="es-ES" dirty="0" smtClean="0">
                <a:solidFill>
                  <a:schemeClr val="tx1"/>
                </a:solidFill>
                <a:cs typeface="Times New Roman" panose="02020603050405020304" pitchFamily="18" charset="0"/>
              </a:rPr>
              <a:t>Ejemplo de un crédito agropecuario.</a:t>
            </a:r>
            <a:endParaRPr lang="es-EC" dirty="0">
              <a:solidFill>
                <a:schemeClr val="tx1"/>
              </a:solidFill>
              <a:cs typeface="Times New Roman" panose="02020603050405020304" pitchFamily="18" charset="0"/>
            </a:endParaRPr>
          </a:p>
        </p:txBody>
      </p:sp>
      <p:sp>
        <p:nvSpPr>
          <p:cNvPr id="2" name="Rectángulo 1"/>
          <p:cNvSpPr/>
          <p:nvPr/>
        </p:nvSpPr>
        <p:spPr>
          <a:xfrm>
            <a:off x="539552" y="836712"/>
            <a:ext cx="7776864" cy="4770537"/>
          </a:xfrm>
          <a:prstGeom prst="rect">
            <a:avLst/>
          </a:prstGeom>
        </p:spPr>
        <p:txBody>
          <a:bodyPr wrap="square">
            <a:spAutoFit/>
          </a:bodyPr>
          <a:lstStyle/>
          <a:p>
            <a:pPr marL="285750" indent="-285750" algn="just">
              <a:spcAft>
                <a:spcPts val="800"/>
              </a:spcAft>
              <a:buFont typeface="Wingdings" panose="05000000000000000000" pitchFamily="2" charset="2"/>
              <a:buChar char="ü"/>
            </a:pPr>
            <a:r>
              <a:rPr lang="es-EC" sz="1400" b="1" dirty="0">
                <a:latin typeface="Times New Roman" panose="02020603050405020304" pitchFamily="18" charset="0"/>
                <a:ea typeface="Calibri" panose="020F0502020204030204" pitchFamily="34" charset="0"/>
                <a:cs typeface="Times New Roman" panose="02020603050405020304" pitchFamily="18" charset="0"/>
              </a:rPr>
              <a:t>Beneficiarios</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  Personas </a:t>
            </a:r>
            <a:r>
              <a:rPr lang="es-EC" sz="1400" dirty="0">
                <a:latin typeface="Times New Roman" panose="02020603050405020304" pitchFamily="18" charset="0"/>
                <a:ea typeface="Calibri" panose="020F0502020204030204" pitchFamily="34" charset="0"/>
                <a:cs typeface="Times New Roman" panose="02020603050405020304" pitchFamily="18" charset="0"/>
              </a:rPr>
              <a:t>naturales y jurídicas.</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Wingdings" panose="05000000000000000000" pitchFamily="2" charset="2"/>
              <a:buChar char="ü"/>
            </a:pPr>
            <a:r>
              <a:rPr lang="es-EC" sz="1400" b="1" dirty="0">
                <a:latin typeface="Times New Roman" panose="02020603050405020304" pitchFamily="18" charset="0"/>
                <a:ea typeface="Calibri" panose="020F0502020204030204" pitchFamily="34" charset="0"/>
                <a:cs typeface="Times New Roman" panose="02020603050405020304" pitchFamily="18" charset="0"/>
              </a:rPr>
              <a:t>Sector de productivo al que se </a:t>
            </a:r>
            <a:r>
              <a:rPr lang="es-EC" sz="1400" b="1" dirty="0" smtClean="0">
                <a:latin typeface="Times New Roman" panose="02020603050405020304" pitchFamily="18" charset="0"/>
                <a:ea typeface="Calibri" panose="020F0502020204030204" pitchFamily="34" charset="0"/>
                <a:cs typeface="Times New Roman" panose="02020603050405020304" pitchFamily="18" charset="0"/>
              </a:rPr>
              <a:t>dirige: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Productores </a:t>
            </a:r>
            <a:r>
              <a:rPr lang="es-EC" sz="1400" dirty="0">
                <a:latin typeface="Times New Roman" panose="02020603050405020304" pitchFamily="18" charset="0"/>
                <a:ea typeface="Calibri" panose="020F0502020204030204" pitchFamily="34" charset="0"/>
                <a:cs typeface="Times New Roman" panose="02020603050405020304" pitchFamily="18" charset="0"/>
              </a:rPr>
              <a:t>ganaderos, productores agrícolas (medianos y pequeños) </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Wingdings" panose="05000000000000000000" pitchFamily="2" charset="2"/>
              <a:buChar char="ü"/>
            </a:pPr>
            <a:r>
              <a:rPr lang="es-EC" sz="1400" b="1" dirty="0">
                <a:latin typeface="Times New Roman" panose="02020603050405020304" pitchFamily="18" charset="0"/>
                <a:ea typeface="Calibri" panose="020F0502020204030204" pitchFamily="34" charset="0"/>
                <a:cs typeface="Times New Roman" panose="02020603050405020304" pitchFamily="18" charset="0"/>
              </a:rPr>
              <a:t>Monto mínimo de </a:t>
            </a:r>
            <a:r>
              <a:rPr lang="es-EC" sz="1400" b="1" dirty="0" smtClean="0">
                <a:latin typeface="Times New Roman" panose="02020603050405020304" pitchFamily="18" charset="0"/>
                <a:ea typeface="Calibri" panose="020F0502020204030204" pitchFamily="34" charset="0"/>
                <a:cs typeface="Times New Roman" panose="02020603050405020304" pitchFamily="18" charset="0"/>
              </a:rPr>
              <a:t>financiamiento</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 USD </a:t>
            </a:r>
            <a:r>
              <a:rPr lang="es-EC" sz="1400" dirty="0">
                <a:latin typeface="Times New Roman" panose="02020603050405020304" pitchFamily="18" charset="0"/>
                <a:ea typeface="Calibri" panose="020F0502020204030204" pitchFamily="34" charset="0"/>
                <a:cs typeface="Times New Roman" panose="02020603050405020304" pitchFamily="18" charset="0"/>
              </a:rPr>
              <a:t>1.000.</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Wingdings" panose="05000000000000000000" pitchFamily="2" charset="2"/>
              <a:buChar char="ü"/>
            </a:pPr>
            <a:r>
              <a:rPr lang="es-EC" sz="1400" b="1" dirty="0">
                <a:latin typeface="Times New Roman" panose="02020603050405020304" pitchFamily="18" charset="0"/>
                <a:ea typeface="Calibri" panose="020F0502020204030204" pitchFamily="34" charset="0"/>
                <a:cs typeface="Times New Roman" panose="02020603050405020304" pitchFamily="18" charset="0"/>
              </a:rPr>
              <a:t>Monto máximo de </a:t>
            </a:r>
            <a:r>
              <a:rPr lang="es-EC" sz="1400" b="1" dirty="0" smtClean="0">
                <a:latin typeface="Times New Roman" panose="02020603050405020304" pitchFamily="18" charset="0"/>
                <a:ea typeface="Calibri" panose="020F0502020204030204" pitchFamily="34" charset="0"/>
                <a:cs typeface="Times New Roman" panose="02020603050405020304" pitchFamily="18" charset="0"/>
              </a:rPr>
              <a:t>financiamiento</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 Valor </a:t>
            </a:r>
            <a:r>
              <a:rPr lang="es-EC" sz="1400" dirty="0">
                <a:latin typeface="Times New Roman" panose="02020603050405020304" pitchFamily="18" charset="0"/>
                <a:ea typeface="Calibri" panose="020F0502020204030204" pitchFamily="34" charset="0"/>
                <a:cs typeface="Times New Roman" panose="02020603050405020304" pitchFamily="18" charset="0"/>
              </a:rPr>
              <a:t>que el productor desee refinanciar.</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Wingdings" panose="05000000000000000000" pitchFamily="2" charset="2"/>
              <a:buChar char="ü"/>
            </a:pPr>
            <a:r>
              <a:rPr lang="es-EC" sz="1400" b="1" dirty="0">
                <a:latin typeface="Times New Roman" panose="02020603050405020304" pitchFamily="18" charset="0"/>
                <a:ea typeface="Calibri" panose="020F0502020204030204" pitchFamily="34" charset="0"/>
                <a:cs typeface="Times New Roman" panose="02020603050405020304" pitchFamily="18" charset="0"/>
              </a:rPr>
              <a:t>Porcentaje de financiamiento </a:t>
            </a:r>
            <a:r>
              <a:rPr lang="es-EC" sz="1400" dirty="0">
                <a:latin typeface="Times New Roman" panose="02020603050405020304" pitchFamily="18" charset="0"/>
                <a:ea typeface="Calibri" panose="020F0502020204030204" pitchFamily="34" charset="0"/>
                <a:cs typeface="Times New Roman" panose="02020603050405020304" pitchFamily="18" charset="0"/>
              </a:rPr>
              <a:t>(en función al valor total del proyecto</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 </a:t>
            </a:r>
          </a:p>
          <a:p>
            <a:pPr indent="270510" algn="just">
              <a:spcAft>
                <a:spcPts val="800"/>
              </a:spcAft>
            </a:pPr>
            <a:r>
              <a:rPr lang="es-EC" sz="1400" dirty="0" smtClean="0">
                <a:latin typeface="Times New Roman" panose="02020603050405020304" pitchFamily="18" charset="0"/>
                <a:ea typeface="Calibri" panose="020F0502020204030204" pitchFamily="34" charset="0"/>
                <a:cs typeface="Times New Roman" panose="02020603050405020304" pitchFamily="18" charset="0"/>
              </a:rPr>
              <a:t>Hasta </a:t>
            </a:r>
            <a:r>
              <a:rPr lang="es-EC" sz="1400" dirty="0">
                <a:latin typeface="Times New Roman" panose="02020603050405020304" pitchFamily="18" charset="0"/>
                <a:ea typeface="Calibri" panose="020F0502020204030204" pitchFamily="34" charset="0"/>
                <a:cs typeface="Times New Roman" panose="02020603050405020304" pitchFamily="18" charset="0"/>
              </a:rPr>
              <a:t>el 70% para proyectos nuevos y hasta el 100% para proyectos en marcha.</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Wingdings" panose="05000000000000000000" pitchFamily="2" charset="2"/>
              <a:buChar char="ü"/>
            </a:pPr>
            <a:r>
              <a:rPr lang="es-EC" sz="1400" b="1" dirty="0">
                <a:latin typeface="Times New Roman" panose="02020603050405020304" pitchFamily="18" charset="0"/>
                <a:ea typeface="Calibri" panose="020F0502020204030204" pitchFamily="34" charset="0"/>
                <a:cs typeface="Times New Roman" panose="02020603050405020304" pitchFamily="18" charset="0"/>
              </a:rPr>
              <a:t>Tasa de </a:t>
            </a:r>
            <a:r>
              <a:rPr lang="es-EC" sz="1400" b="1" dirty="0" smtClean="0">
                <a:latin typeface="Times New Roman" panose="02020603050405020304" pitchFamily="18" charset="0"/>
                <a:ea typeface="Calibri" panose="020F0502020204030204" pitchFamily="34" charset="0"/>
                <a:cs typeface="Times New Roman" panose="02020603050405020304" pitchFamily="18" charset="0"/>
              </a:rPr>
              <a:t>interés</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 Vigente </a:t>
            </a:r>
            <a:r>
              <a:rPr lang="es-EC" sz="1400" dirty="0">
                <a:latin typeface="Times New Roman" panose="02020603050405020304" pitchFamily="18" charset="0"/>
                <a:ea typeface="Calibri" panose="020F0502020204030204" pitchFamily="34" charset="0"/>
                <a:cs typeface="Times New Roman" panose="02020603050405020304" pitchFamily="18" charset="0"/>
              </a:rPr>
              <a:t>a la firma del Contrato.</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Wingdings" panose="05000000000000000000" pitchFamily="2" charset="2"/>
              <a:buChar char="ü"/>
            </a:pPr>
            <a:r>
              <a:rPr lang="es-EC" sz="1400" b="1" dirty="0">
                <a:latin typeface="Times New Roman" panose="02020603050405020304" pitchFamily="18" charset="0"/>
                <a:ea typeface="Calibri" panose="020F0502020204030204" pitchFamily="34" charset="0"/>
                <a:cs typeface="Times New Roman" panose="02020603050405020304" pitchFamily="18" charset="0"/>
              </a:rPr>
              <a:t>Periodo de </a:t>
            </a:r>
            <a:r>
              <a:rPr lang="es-EC" sz="1400" b="1" dirty="0" smtClean="0">
                <a:latin typeface="Times New Roman" panose="02020603050405020304" pitchFamily="18" charset="0"/>
                <a:ea typeface="Calibri" panose="020F0502020204030204" pitchFamily="34" charset="0"/>
                <a:cs typeface="Times New Roman" panose="02020603050405020304" pitchFamily="18" charset="0"/>
              </a:rPr>
              <a:t>gracia</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 Hasta </a:t>
            </a:r>
            <a:r>
              <a:rPr lang="es-EC" sz="1400" dirty="0">
                <a:latin typeface="Times New Roman" panose="02020603050405020304" pitchFamily="18" charset="0"/>
                <a:ea typeface="Calibri" panose="020F0502020204030204" pitchFamily="34" charset="0"/>
                <a:cs typeface="Times New Roman" panose="02020603050405020304" pitchFamily="18" charset="0"/>
              </a:rPr>
              <a:t>2 años, se determina de acuerdo al flujo del proyecto.</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Wingdings" panose="05000000000000000000" pitchFamily="2" charset="2"/>
              <a:buChar char="ü"/>
            </a:pPr>
            <a:r>
              <a:rPr lang="es-EC" sz="1400" b="1" dirty="0">
                <a:latin typeface="Times New Roman" panose="02020603050405020304" pitchFamily="18" charset="0"/>
                <a:ea typeface="Calibri" panose="020F0502020204030204" pitchFamily="34" charset="0"/>
                <a:cs typeface="Times New Roman" panose="02020603050405020304" pitchFamily="18" charset="0"/>
              </a:rPr>
              <a:t>Operaciones </a:t>
            </a:r>
            <a:r>
              <a:rPr lang="es-EC" sz="1400" b="1" dirty="0" smtClean="0">
                <a:latin typeface="Times New Roman" panose="02020603050405020304" pitchFamily="18" charset="0"/>
                <a:ea typeface="Calibri" panose="020F0502020204030204" pitchFamily="34" charset="0"/>
                <a:cs typeface="Times New Roman" panose="02020603050405020304" pitchFamily="18" charset="0"/>
              </a:rPr>
              <a:t>financiables: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Financiamiento </a:t>
            </a:r>
            <a:r>
              <a:rPr lang="es-EC" sz="1400" dirty="0">
                <a:latin typeface="Times New Roman" panose="02020603050405020304" pitchFamily="18" charset="0"/>
                <a:ea typeface="Calibri" panose="020F0502020204030204" pitchFamily="34" charset="0"/>
                <a:cs typeface="Times New Roman" panose="02020603050405020304" pitchFamily="18" charset="0"/>
              </a:rPr>
              <a:t>de pasivos adquiridos con proveedores nacionales.</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Wingdings" panose="05000000000000000000" pitchFamily="2" charset="2"/>
              <a:buChar char="ü"/>
            </a:pPr>
            <a:r>
              <a:rPr lang="es-EC" sz="1400" b="1" dirty="0">
                <a:latin typeface="Times New Roman" panose="02020603050405020304" pitchFamily="18" charset="0"/>
                <a:ea typeface="Calibri" panose="020F0502020204030204" pitchFamily="34" charset="0"/>
                <a:cs typeface="Times New Roman" panose="02020603050405020304" pitchFamily="18" charset="0"/>
              </a:rPr>
              <a:t>Nuevo financiamiento para ampliación operativa:</a:t>
            </a:r>
            <a:endParaRPr lang="es-ES" sz="1200" b="1" dirty="0">
              <a:latin typeface="Calibri" panose="020F0502020204030204" pitchFamily="34" charset="0"/>
              <a:ea typeface="Calibri" panose="020F0502020204030204" pitchFamily="34" charset="0"/>
              <a:cs typeface="Times New Roman" panose="02020603050405020304" pitchFamily="18" charset="0"/>
            </a:endParaRPr>
          </a:p>
          <a:p>
            <a:pPr indent="270510" algn="just">
              <a:spcAft>
                <a:spcPts val="80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 Activo Fijo;</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indent="270510" algn="just">
              <a:spcAft>
                <a:spcPts val="80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 Activo Fijo combinado con Capital de Trabajo.</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indent="270510" algn="just">
              <a:spcAft>
                <a:spcPts val="80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Para clientes nuevos: El monto del nuevo financiamiento deberá ser de al menos el 30% del monto total de las operaciones refinanciadas y podrá alcanzar el 100% de la inversión necesaria para la ampliación a efectuarse.</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8935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b="1" dirty="0"/>
              <a:t>FECHA ÚLTIMA REVISIÓN: 13/12/11</a:t>
            </a:r>
            <a:endParaRPr lang="es-EC" dirty="0"/>
          </a:p>
        </p:txBody>
      </p:sp>
      <p:sp>
        <p:nvSpPr>
          <p:cNvPr id="5" name="4 Marcador de número de diapositiva"/>
          <p:cNvSpPr>
            <a:spLocks noGrp="1"/>
          </p:cNvSpPr>
          <p:nvPr>
            <p:ph type="sldNum" sz="quarter" idx="11"/>
          </p:nvPr>
        </p:nvSpPr>
        <p:spPr/>
        <p:txBody>
          <a:bodyPr/>
          <a:lstStyle/>
          <a:p>
            <a:r>
              <a:rPr lang="es-EC" b="1"/>
              <a:t>VERSIÓN: </a:t>
            </a:r>
            <a:r>
              <a:rPr lang="es-EC"/>
              <a:t>1.0</a:t>
            </a:r>
            <a:endParaRPr lang="es-EC" dirty="0"/>
          </a:p>
        </p:txBody>
      </p:sp>
      <p:sp>
        <p:nvSpPr>
          <p:cNvPr id="6" name="5 Marcador de pie de página"/>
          <p:cNvSpPr>
            <a:spLocks noGrp="1"/>
          </p:cNvSpPr>
          <p:nvPr>
            <p:ph type="ftr" sz="quarter" idx="12"/>
          </p:nvPr>
        </p:nvSpPr>
        <p:spPr/>
        <p:txBody>
          <a:bodyPr/>
          <a:lstStyle/>
          <a:p>
            <a:r>
              <a:rPr lang="es-EC" b="1" dirty="0"/>
              <a:t>CÓDIGO: </a:t>
            </a:r>
            <a:r>
              <a:rPr lang="es-EC" dirty="0"/>
              <a:t>SGC.DI.260</a:t>
            </a:r>
          </a:p>
        </p:txBody>
      </p:sp>
      <p:sp>
        <p:nvSpPr>
          <p:cNvPr id="7" name="1 Título"/>
          <p:cNvSpPr txBox="1">
            <a:spLocks/>
          </p:cNvSpPr>
          <p:nvPr/>
        </p:nvSpPr>
        <p:spPr>
          <a:xfrm>
            <a:off x="683568" y="1844824"/>
            <a:ext cx="7467600" cy="3024336"/>
          </a:xfrm>
          <a:prstGeom prst="rect">
            <a:avLst/>
          </a:prstGeom>
        </p:spPr>
        <p:txBody>
          <a:bodyPr>
            <a:normAutofit fontScale="97500"/>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S" sz="3700" dirty="0" smtClean="0">
                <a:solidFill>
                  <a:schemeClr val="tx1"/>
                </a:solidFill>
                <a:effectLst/>
                <a:latin typeface="Times New Roman" panose="02020603050405020304" pitchFamily="18" charset="0"/>
                <a:cs typeface="Times New Roman" panose="02020603050405020304" pitchFamily="18" charset="0"/>
              </a:rPr>
              <a:t>CRÉDITO </a:t>
            </a:r>
            <a:r>
              <a:rPr lang="es-ES" sz="3700" dirty="0">
                <a:solidFill>
                  <a:schemeClr val="tx1"/>
                </a:solidFill>
                <a:effectLst/>
                <a:latin typeface="Times New Roman" panose="02020603050405020304" pitchFamily="18" charset="0"/>
                <a:cs typeface="Times New Roman" panose="02020603050405020304" pitchFamily="18" charset="0"/>
              </a:rPr>
              <a:t>COOPERATIVO Y DESARROLLO PRODUCTIVO DEL SECTOR AGROPECUARIO DEL CANTON MEJÍA </a:t>
            </a:r>
            <a:r>
              <a:rPr lang="es-EC" sz="3700" dirty="0" smtClean="0">
                <a:solidFill>
                  <a:schemeClr val="tx1"/>
                </a:solidFill>
                <a:effectLst/>
                <a:latin typeface="Times New Roman" panose="02020603050405020304" pitchFamily="18" charset="0"/>
                <a:cs typeface="Times New Roman" panose="02020603050405020304" pitchFamily="18" charset="0"/>
              </a:rPr>
              <a:t> </a:t>
            </a:r>
            <a:endParaRPr lang="es-EC" sz="3700" dirty="0">
              <a:solidFill>
                <a:schemeClr val="tx1"/>
              </a:solidFill>
              <a:effectLst/>
              <a:latin typeface="Times New Roman" panose="02020603050405020304" pitchFamily="18" charset="0"/>
              <a:cs typeface="Times New Roman" panose="02020603050405020304" pitchFamily="18" charset="0"/>
            </a:endParaRPr>
          </a:p>
          <a:p>
            <a:pPr algn="ctr"/>
            <a:endParaRPr lang="es-ES" kern="0"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gracias para diapositivas form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764704"/>
            <a:ext cx="5875040" cy="4406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288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35017"/>
            <a:ext cx="8229600" cy="1143000"/>
          </a:xfrm>
        </p:spPr>
        <p:txBody>
          <a:bodyPr/>
          <a:lstStyle/>
          <a:p>
            <a:r>
              <a:rPr lang="es-EC" dirty="0" smtClean="0">
                <a:solidFill>
                  <a:schemeClr val="tx1"/>
                </a:solidFill>
              </a:rPr>
              <a:t>Introducción</a:t>
            </a:r>
            <a:endParaRPr lang="es-ES" dirty="0"/>
          </a:p>
        </p:txBody>
      </p:sp>
      <p:sp>
        <p:nvSpPr>
          <p:cNvPr id="5" name="Más 4"/>
          <p:cNvSpPr/>
          <p:nvPr/>
        </p:nvSpPr>
        <p:spPr>
          <a:xfrm>
            <a:off x="467544" y="980728"/>
            <a:ext cx="1656184" cy="1296144"/>
          </a:xfrm>
          <a:prstGeom prst="mathPlu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 dirty="0" smtClean="0"/>
              <a:t>E.A.</a:t>
            </a:r>
            <a:endParaRPr lang="es-ES" dirty="0"/>
          </a:p>
        </p:txBody>
      </p:sp>
      <p:sp>
        <p:nvSpPr>
          <p:cNvPr id="6" name="CuadroTexto 5"/>
          <p:cNvSpPr txBox="1"/>
          <p:nvPr/>
        </p:nvSpPr>
        <p:spPr>
          <a:xfrm>
            <a:off x="2267744" y="1178017"/>
            <a:ext cx="1656184" cy="646331"/>
          </a:xfrm>
          <a:prstGeom prst="rect">
            <a:avLst/>
          </a:prstGeom>
          <a:noFill/>
        </p:spPr>
        <p:txBody>
          <a:bodyPr wrap="square" rtlCol="0">
            <a:spAutoFit/>
          </a:bodyPr>
          <a:lstStyle/>
          <a:p>
            <a:r>
              <a:rPr lang="es-ES" dirty="0" smtClean="0"/>
              <a:t>Sector agropecuario</a:t>
            </a:r>
            <a:endParaRPr lang="es-ES" dirty="0"/>
          </a:p>
        </p:txBody>
      </p:sp>
      <p:graphicFrame>
        <p:nvGraphicFramePr>
          <p:cNvPr id="7" name="Diagrama 6"/>
          <p:cNvGraphicFramePr/>
          <p:nvPr>
            <p:extLst>
              <p:ext uri="{D42A27DB-BD31-4B8C-83A1-F6EECF244321}">
                <p14:modId xmlns:p14="http://schemas.microsoft.com/office/powerpoint/2010/main" val="303777325"/>
              </p:ext>
            </p:extLst>
          </p:nvPr>
        </p:nvGraphicFramePr>
        <p:xfrm>
          <a:off x="971600" y="66114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a 8"/>
          <p:cNvGraphicFramePr/>
          <p:nvPr>
            <p:extLst>
              <p:ext uri="{D42A27DB-BD31-4B8C-83A1-F6EECF244321}">
                <p14:modId xmlns:p14="http://schemas.microsoft.com/office/powerpoint/2010/main" val="3858965480"/>
              </p:ext>
            </p:extLst>
          </p:nvPr>
        </p:nvGraphicFramePr>
        <p:xfrm>
          <a:off x="3923928" y="2996952"/>
          <a:ext cx="5112568" cy="7200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a 9"/>
          <p:cNvGraphicFramePr/>
          <p:nvPr>
            <p:extLst>
              <p:ext uri="{D42A27DB-BD31-4B8C-83A1-F6EECF244321}">
                <p14:modId xmlns:p14="http://schemas.microsoft.com/office/powerpoint/2010/main" val="686953298"/>
              </p:ext>
            </p:extLst>
          </p:nvPr>
        </p:nvGraphicFramePr>
        <p:xfrm>
          <a:off x="-396552" y="3933056"/>
          <a:ext cx="6096000" cy="138392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1" name="Flecha izquierda y derecha 10"/>
          <p:cNvSpPr/>
          <p:nvPr/>
        </p:nvSpPr>
        <p:spPr>
          <a:xfrm>
            <a:off x="5508104" y="4365104"/>
            <a:ext cx="3024336" cy="1152128"/>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smtClean="0"/>
              <a:t>Desarrollo </a:t>
            </a:r>
          </a:p>
          <a:p>
            <a:pPr algn="ctr"/>
            <a:r>
              <a:rPr lang="es-ES" dirty="0" smtClean="0"/>
              <a:t>Líneas de crédito</a:t>
            </a:r>
            <a:endParaRPr lang="es-ES" dirty="0"/>
          </a:p>
        </p:txBody>
      </p:sp>
    </p:spTree>
    <p:extLst>
      <p:ext uri="{BB962C8B-B14F-4D97-AF65-F5344CB8AC3E}">
        <p14:creationId xmlns:p14="http://schemas.microsoft.com/office/powerpoint/2010/main" val="2234616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0"/>
            <a:ext cx="8229600" cy="1143000"/>
          </a:xfrm>
        </p:spPr>
        <p:txBody>
          <a:bodyPr/>
          <a:lstStyle/>
          <a:p>
            <a:r>
              <a:rPr lang="es-EC" dirty="0">
                <a:solidFill>
                  <a:schemeClr val="tx1"/>
                </a:solidFill>
                <a:cs typeface="Times New Roman" panose="02020603050405020304" pitchFamily="18" charset="0"/>
              </a:rPr>
              <a:t>Planteamiento del Problema</a:t>
            </a:r>
          </a:p>
        </p:txBody>
      </p:sp>
      <p:pic>
        <p:nvPicPr>
          <p:cNvPr id="2050" name="Picture 2" descr="Resultado de imagen para productores agropecuari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202" y="800708"/>
            <a:ext cx="2631448" cy="197358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Resultado de imagen para lineas de credi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04" y="620688"/>
            <a:ext cx="2381250" cy="23336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4" name="Conector recto de flecha 3"/>
          <p:cNvCxnSpPr>
            <a:stCxn id="2050" idx="6"/>
            <a:endCxn id="2052" idx="2"/>
          </p:cNvCxnSpPr>
          <p:nvPr/>
        </p:nvCxnSpPr>
        <p:spPr>
          <a:xfrm>
            <a:off x="2905650" y="1787501"/>
            <a:ext cx="101545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2058" name="Picture 10" descr="Resultado de imagen para productores grand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636" y="3140968"/>
            <a:ext cx="324036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esultado de imagen para pequeños productor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86693" y="3789040"/>
            <a:ext cx="3230195" cy="197400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n relacionada"/>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553" r="35418"/>
          <a:stretch/>
        </p:blipFill>
        <p:spPr bwMode="auto">
          <a:xfrm>
            <a:off x="8294153" y="2954314"/>
            <a:ext cx="793654" cy="1392109"/>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n relacionad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05318" y="2622131"/>
            <a:ext cx="1471337" cy="147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429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683568" y="-29206"/>
            <a:ext cx="8229600" cy="1143000"/>
          </a:xfrm>
        </p:spPr>
        <p:txBody>
          <a:bodyPr/>
          <a:lstStyle/>
          <a:p>
            <a:r>
              <a:rPr lang="es-ES" dirty="0">
                <a:solidFill>
                  <a:schemeClr val="tx1"/>
                </a:solidFill>
                <a:cs typeface="Times New Roman" panose="02020603050405020304" pitchFamily="18" charset="0"/>
              </a:rPr>
              <a:t>Objetivos</a:t>
            </a:r>
          </a:p>
        </p:txBody>
      </p:sp>
      <p:sp>
        <p:nvSpPr>
          <p:cNvPr id="5" name="CuadroTexto 4"/>
          <p:cNvSpPr txBox="1"/>
          <p:nvPr/>
        </p:nvSpPr>
        <p:spPr>
          <a:xfrm>
            <a:off x="457200" y="836712"/>
            <a:ext cx="8075240" cy="1631216"/>
          </a:xfrm>
          <a:prstGeom prst="rect">
            <a:avLst/>
          </a:prstGeom>
          <a:noFill/>
        </p:spPr>
        <p:txBody>
          <a:bodyPr wrap="square" rtlCol="0">
            <a:spAutoFit/>
          </a:bodyPr>
          <a:lstStyle/>
          <a:p>
            <a:r>
              <a:rPr lang="es-EC" b="1" i="1" dirty="0"/>
              <a:t>Objetivo general</a:t>
            </a:r>
          </a:p>
          <a:p>
            <a:endParaRPr lang="es-EC" sz="1600" dirty="0"/>
          </a:p>
          <a:p>
            <a:pPr algn="just"/>
            <a:r>
              <a:rPr lang="es-ES" sz="1600" dirty="0"/>
              <a:t>Analizar el impacto del crédito cooperativo en el desarrollo productivo del sector agropecuario del cantón Mejía, con el fin de proponer alternativas para el aprovechamiento de este tipo de créditos en el desarrollo de este sector</a:t>
            </a:r>
            <a:r>
              <a:rPr lang="es-ES" sz="1600" dirty="0" smtClean="0"/>
              <a:t>.</a:t>
            </a:r>
            <a:endParaRPr lang="es-EC" sz="1600" dirty="0"/>
          </a:p>
          <a:p>
            <a:endParaRPr lang="es-EC" dirty="0"/>
          </a:p>
        </p:txBody>
      </p:sp>
      <p:sp>
        <p:nvSpPr>
          <p:cNvPr id="6" name="Rectángulo 5"/>
          <p:cNvSpPr/>
          <p:nvPr/>
        </p:nvSpPr>
        <p:spPr>
          <a:xfrm>
            <a:off x="457200" y="2221707"/>
            <a:ext cx="8075240" cy="4252446"/>
          </a:xfrm>
          <a:prstGeom prst="rect">
            <a:avLst/>
          </a:prstGeom>
        </p:spPr>
        <p:txBody>
          <a:bodyPr wrap="square">
            <a:spAutoFit/>
          </a:bodyPr>
          <a:lstStyle/>
          <a:p>
            <a:pPr algn="just">
              <a:lnSpc>
                <a:spcPct val="150000"/>
              </a:lnSpc>
              <a:spcBef>
                <a:spcPts val="1000"/>
              </a:spcBef>
              <a:spcAft>
                <a:spcPts val="0"/>
              </a:spcAft>
            </a:pPr>
            <a:r>
              <a:rPr lang="es-EC" b="1" i="1" dirty="0">
                <a:solidFill>
                  <a:srgbClr val="000000"/>
                </a:solidFill>
                <a:latin typeface="+mj-lt"/>
                <a:ea typeface="Times New Roman" panose="02020603050405020304" pitchFamily="18" charset="0"/>
                <a:cs typeface="Times New Roman" panose="02020603050405020304" pitchFamily="18" charset="0"/>
              </a:rPr>
              <a:t>Objetivos </a:t>
            </a:r>
            <a:r>
              <a:rPr lang="es-EC" b="1" i="1" dirty="0" smtClean="0">
                <a:solidFill>
                  <a:srgbClr val="000000"/>
                </a:solidFill>
                <a:latin typeface="+mj-lt"/>
                <a:ea typeface="Times New Roman" panose="02020603050405020304" pitchFamily="18" charset="0"/>
                <a:cs typeface="Times New Roman" panose="02020603050405020304" pitchFamily="18" charset="0"/>
              </a:rPr>
              <a:t>específicos</a:t>
            </a:r>
          </a:p>
          <a:p>
            <a:pPr marL="285750" lvl="0" indent="-285750" algn="just">
              <a:buFont typeface="Arial" panose="020B0604020202020204" pitchFamily="34" charset="0"/>
              <a:buChar char="•"/>
            </a:pPr>
            <a:r>
              <a:rPr lang="es-ES" sz="1600" dirty="0" smtClean="0"/>
              <a:t>Construir </a:t>
            </a:r>
            <a:r>
              <a:rPr lang="es-ES" sz="1600" dirty="0"/>
              <a:t>el marco teórico relacionado con a las variables: crédito cooperativo y desarrollo productivo. </a:t>
            </a:r>
            <a:endParaRPr lang="es-ES" sz="1600" dirty="0" smtClean="0"/>
          </a:p>
          <a:p>
            <a:pPr marL="285750" lvl="0" indent="-285750" algn="just">
              <a:buFont typeface="Arial" panose="020B0604020202020204" pitchFamily="34" charset="0"/>
              <a:buChar char="•"/>
            </a:pPr>
            <a:endParaRPr lang="es-ES" sz="1600" dirty="0" smtClean="0"/>
          </a:p>
          <a:p>
            <a:pPr marL="285750" lvl="0" indent="-285750" algn="just">
              <a:buFont typeface="Arial" panose="020B0604020202020204" pitchFamily="34" charset="0"/>
              <a:buChar char="•"/>
            </a:pPr>
            <a:r>
              <a:rPr lang="es-ES" sz="1600" dirty="0" smtClean="0"/>
              <a:t>Diagnosticar </a:t>
            </a:r>
            <a:r>
              <a:rPr lang="es-ES" sz="1600" dirty="0"/>
              <a:t>la situación actual del sector agropecuario del Cantón Mejía </a:t>
            </a:r>
          </a:p>
          <a:p>
            <a:pPr marL="285750" lvl="0" indent="-285750" algn="just">
              <a:buFont typeface="Arial" panose="020B0604020202020204" pitchFamily="34" charset="0"/>
              <a:buChar char="•"/>
            </a:pPr>
            <a:endParaRPr lang="es-ES" sz="1600" dirty="0" smtClean="0"/>
          </a:p>
          <a:p>
            <a:pPr marL="285750" lvl="0" indent="-285750" algn="just">
              <a:buFont typeface="Arial" panose="020B0604020202020204" pitchFamily="34" charset="0"/>
              <a:buChar char="•"/>
            </a:pPr>
            <a:r>
              <a:rPr lang="es-ES" sz="1600" dirty="0" smtClean="0"/>
              <a:t>Diseñar </a:t>
            </a:r>
            <a:r>
              <a:rPr lang="es-ES" sz="1600" dirty="0"/>
              <a:t>la metodología de la investigación que contemple los enfoques técnicas e instrumentos a ser utilizados en el levantamiento y procesamiento de los datos </a:t>
            </a:r>
          </a:p>
          <a:p>
            <a:pPr marL="285750" lvl="0" indent="-285750" algn="just">
              <a:buFont typeface="Arial" panose="020B0604020202020204" pitchFamily="34" charset="0"/>
              <a:buChar char="•"/>
            </a:pPr>
            <a:endParaRPr lang="es-ES" sz="1600" dirty="0" smtClean="0"/>
          </a:p>
          <a:p>
            <a:pPr marL="285750" lvl="0" indent="-285750" algn="just">
              <a:buFont typeface="Arial" panose="020B0604020202020204" pitchFamily="34" charset="0"/>
              <a:buChar char="•"/>
            </a:pPr>
            <a:r>
              <a:rPr lang="es-ES" sz="1600" dirty="0" smtClean="0"/>
              <a:t>Analizar </a:t>
            </a:r>
            <a:r>
              <a:rPr lang="es-ES" sz="1600" dirty="0"/>
              <a:t>los resultados obtenidos de la investigación y comprobar las hipótesis de estudio.</a:t>
            </a:r>
          </a:p>
          <a:p>
            <a:pPr marL="285750" lvl="0" indent="-285750" algn="just">
              <a:buFont typeface="Arial" panose="020B0604020202020204" pitchFamily="34" charset="0"/>
              <a:buChar char="•"/>
            </a:pPr>
            <a:endParaRPr lang="es-ES" sz="1600" dirty="0" smtClean="0"/>
          </a:p>
          <a:p>
            <a:pPr marL="285750" lvl="0" indent="-285750" algn="just">
              <a:buFont typeface="Arial" panose="020B0604020202020204" pitchFamily="34" charset="0"/>
              <a:buChar char="•"/>
            </a:pPr>
            <a:r>
              <a:rPr lang="es-ES" sz="1600" dirty="0" smtClean="0"/>
              <a:t>Plantear </a:t>
            </a:r>
            <a:r>
              <a:rPr lang="es-ES" sz="1600" dirty="0"/>
              <a:t>alternativas para el mejoramiento del crédito cooperativo que permita el fortalecimiento del sector agropecuario del cantón Mejía.</a:t>
            </a:r>
          </a:p>
          <a:p>
            <a:pPr algn="just">
              <a:lnSpc>
                <a:spcPct val="150000"/>
              </a:lnSpc>
              <a:spcBef>
                <a:spcPts val="1000"/>
              </a:spcBef>
              <a:spcAft>
                <a:spcPts val="0"/>
              </a:spcAft>
            </a:pPr>
            <a:endParaRPr lang="es-EC" b="1" i="1" dirty="0">
              <a:solidFill>
                <a:srgbClr val="000000"/>
              </a:solidFill>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7245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95536" y="1916832"/>
            <a:ext cx="8229600" cy="2304256"/>
          </a:xfrm>
        </p:spPr>
        <p:txBody>
          <a:bodyPr/>
          <a:lstStyle/>
          <a:p>
            <a:r>
              <a:rPr lang="es-ES" sz="660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t>MARCO </a:t>
            </a:r>
            <a:br>
              <a:rPr lang="es-ES" sz="660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br>
            <a:r>
              <a:rPr lang="es-ES" sz="660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t>TEÓRICO</a:t>
            </a:r>
          </a:p>
        </p:txBody>
      </p:sp>
    </p:spTree>
    <p:extLst>
      <p:ext uri="{BB962C8B-B14F-4D97-AF65-F5344CB8AC3E}">
        <p14:creationId xmlns:p14="http://schemas.microsoft.com/office/powerpoint/2010/main" val="2710934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4047"/>
            <a:ext cx="8229600" cy="1143000"/>
          </a:xfrm>
        </p:spPr>
        <p:txBody>
          <a:bodyPr/>
          <a:lstStyle/>
          <a:p>
            <a:r>
              <a:rPr lang="es-EC" dirty="0">
                <a:solidFill>
                  <a:schemeClr val="tx1"/>
                </a:solidFill>
                <a:cs typeface="Times New Roman" panose="02020603050405020304" pitchFamily="18" charset="0"/>
              </a:rPr>
              <a:t>Teorías de Soporte</a:t>
            </a:r>
          </a:p>
        </p:txBody>
      </p:sp>
      <p:pic>
        <p:nvPicPr>
          <p:cNvPr id="2" name="Imagen 1"/>
          <p:cNvPicPr>
            <a:picLocks noChangeAspect="1"/>
          </p:cNvPicPr>
          <p:nvPr/>
        </p:nvPicPr>
        <p:blipFill rotWithShape="1">
          <a:blip r:embed="rId2"/>
          <a:srcRect l="8492" t="22438" r="21222" b="5704"/>
          <a:stretch/>
        </p:blipFill>
        <p:spPr>
          <a:xfrm>
            <a:off x="0" y="595672"/>
            <a:ext cx="9145017" cy="5256584"/>
          </a:xfrm>
          <a:prstGeom prst="rect">
            <a:avLst/>
          </a:prstGeom>
        </p:spPr>
      </p:pic>
    </p:spTree>
    <p:extLst>
      <p:ext uri="{BB962C8B-B14F-4D97-AF65-F5344CB8AC3E}">
        <p14:creationId xmlns:p14="http://schemas.microsoft.com/office/powerpoint/2010/main" val="1520971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4047"/>
            <a:ext cx="8229600" cy="1143000"/>
          </a:xfrm>
        </p:spPr>
        <p:txBody>
          <a:bodyPr/>
          <a:lstStyle/>
          <a:p>
            <a:r>
              <a:rPr lang="es-EC" dirty="0" smtClean="0">
                <a:solidFill>
                  <a:schemeClr val="tx1"/>
                </a:solidFill>
                <a:cs typeface="Times New Roman" panose="02020603050405020304" pitchFamily="18" charset="0"/>
              </a:rPr>
              <a:t>Marco Referencial </a:t>
            </a:r>
            <a:endParaRPr lang="es-EC" dirty="0">
              <a:solidFill>
                <a:schemeClr val="tx1"/>
              </a:solidFill>
              <a:cs typeface="Times New Roman" panose="02020603050405020304" pitchFamily="18" charset="0"/>
            </a:endParaRPr>
          </a:p>
        </p:txBody>
      </p:sp>
      <p:pic>
        <p:nvPicPr>
          <p:cNvPr id="4" name="Imagen 3"/>
          <p:cNvPicPr>
            <a:picLocks noChangeAspect="1"/>
          </p:cNvPicPr>
          <p:nvPr/>
        </p:nvPicPr>
        <p:blipFill rotWithShape="1">
          <a:blip r:embed="rId2"/>
          <a:srcRect l="15687" t="28345" r="17348" b="14562"/>
          <a:stretch/>
        </p:blipFill>
        <p:spPr>
          <a:xfrm>
            <a:off x="0" y="908720"/>
            <a:ext cx="9185413" cy="4402925"/>
          </a:xfrm>
          <a:prstGeom prst="rect">
            <a:avLst/>
          </a:prstGeom>
        </p:spPr>
      </p:pic>
    </p:spTree>
    <p:extLst>
      <p:ext uri="{BB962C8B-B14F-4D97-AF65-F5344CB8AC3E}">
        <p14:creationId xmlns:p14="http://schemas.microsoft.com/office/powerpoint/2010/main" val="783673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5339</TotalTime>
  <Words>1806</Words>
  <Application>Microsoft Office PowerPoint</Application>
  <PresentationFormat>Presentación en pantalla (4:3)</PresentationFormat>
  <Paragraphs>449</Paragraphs>
  <Slides>30</Slides>
  <Notes>5</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36" baseType="lpstr">
      <vt:lpstr>Arial</vt:lpstr>
      <vt:lpstr>Calibri</vt:lpstr>
      <vt:lpstr>Times New Roman</vt:lpstr>
      <vt:lpstr>Wingdings</vt:lpstr>
      <vt:lpstr>Diseño predeterminado</vt:lpstr>
      <vt:lpstr>CorelDRAW</vt:lpstr>
      <vt:lpstr>Presentación de PowerPoint</vt:lpstr>
      <vt:lpstr>Presentación de PowerPoint</vt:lpstr>
      <vt:lpstr>Presentación de PowerPoint</vt:lpstr>
      <vt:lpstr>Introducción</vt:lpstr>
      <vt:lpstr>Planteamiento del Problema</vt:lpstr>
      <vt:lpstr>Objetivos</vt:lpstr>
      <vt:lpstr>MARCO  TEÓRICO</vt:lpstr>
      <vt:lpstr>Teorías de Soporte</vt:lpstr>
      <vt:lpstr>Marco Referencial </vt:lpstr>
      <vt:lpstr>Presentación de PowerPoint</vt:lpstr>
      <vt:lpstr>MARCO  METODOLÓGICO</vt:lpstr>
      <vt:lpstr>Marco Metodológico</vt:lpstr>
      <vt:lpstr>Marco Metodológico</vt:lpstr>
      <vt:lpstr>Hipótesis</vt:lpstr>
      <vt:lpstr>RESULTADOS</vt:lpstr>
      <vt:lpstr> RESULTADOS DE LA INVESTIGACIÓN DE CAMPO</vt:lpstr>
      <vt:lpstr> RESULTADOS DE LA INVESTIGACIÓN DE CAMPO</vt:lpstr>
      <vt:lpstr> RESULTADOS DE LA INVESTIGACIÓN DE CAMPO</vt:lpstr>
      <vt:lpstr> RESULTADOS DE LA INVESTIGACIÓN DE CAMPO</vt:lpstr>
      <vt:lpstr> RESULTADOS DE LA INVESTIGACIÓN DE CAMPO</vt:lpstr>
      <vt:lpstr> RESULTADOS DE LA INVESTIGACIÓN DE CAMPO  COMPROBACIÓN DE HIPÓTESIS </vt:lpstr>
      <vt:lpstr>CONCLUSIONES </vt:lpstr>
      <vt:lpstr>CONCLUSIONES </vt:lpstr>
      <vt:lpstr>RECOMENDACIONES </vt:lpstr>
      <vt:lpstr>PROPUESTA</vt:lpstr>
      <vt:lpstr>Contenido propuesta</vt:lpstr>
      <vt:lpstr>Formato modelo de costos generado  por la capacitación.</vt:lpstr>
      <vt:lpstr>Cronograma de capacitación</vt:lpstr>
      <vt:lpstr>Ejemplo de un crédito agropecuario.</vt:lpstr>
      <vt:lpstr>Presentación de PowerPoint</vt:lpstr>
    </vt:vector>
  </TitlesOfParts>
  <Company>espe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CARACTERIZACIÓN MACROPROCESO GESTIÓN FINANCIERA</dc:title>
  <dc:subject>MANUAL DE PROCESOS</dc:subject>
  <dc:creator>ESPE</dc:creator>
  <dc:description>VERSIÓN 1.0 - MAYO 23 2009</dc:description>
  <cp:lastModifiedBy>Luis Tacuri</cp:lastModifiedBy>
  <cp:revision>357</cp:revision>
  <dcterms:created xsi:type="dcterms:W3CDTF">2008-08-08T13:28:34Z</dcterms:created>
  <dcterms:modified xsi:type="dcterms:W3CDTF">2018-03-05T07:17:07Z</dcterms:modified>
</cp:coreProperties>
</file>