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90" r:id="rId4"/>
    <p:sldId id="257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86" r:id="rId14"/>
    <p:sldId id="287" r:id="rId15"/>
    <p:sldId id="288" r:id="rId16"/>
    <p:sldId id="289" r:id="rId17"/>
    <p:sldId id="294" r:id="rId18"/>
    <p:sldId id="285" r:id="rId19"/>
    <p:sldId id="266" r:id="rId20"/>
    <p:sldId id="293" r:id="rId21"/>
    <p:sldId id="267" r:id="rId22"/>
    <p:sldId id="268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1" r:id="rId32"/>
    <p:sldId id="282" r:id="rId33"/>
    <p:sldId id="283" r:id="rId34"/>
    <p:sldId id="284" r:id="rId35"/>
    <p:sldId id="295" r:id="rId36"/>
    <p:sldId id="292" r:id="rId37"/>
    <p:sldId id="296" r:id="rId38"/>
    <p:sldId id="291" r:id="rId39"/>
    <p:sldId id="280" r:id="rId40"/>
    <p:sldId id="279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49CE4-AA17-43DB-8224-C02A5FE1EC6F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65A3-0EF8-4722-AECC-458216BAD3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68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65A3-0EF8-4722-AECC-458216BAD31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73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65A3-0EF8-4722-AECC-458216BAD31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15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65A3-0EF8-4722-AECC-458216BAD31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64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65A3-0EF8-4722-AECC-458216BAD31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1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65A3-0EF8-4722-AECC-458216BAD31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9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03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18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83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61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10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567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27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0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83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68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07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20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97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09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7366-4194-42DD-8832-710CDF75CDE5}" type="datetimeFigureOut">
              <a:rPr lang="es-ES" smtClean="0"/>
              <a:t>16/07/2017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45CBCC-923C-44F2-81D1-BC55D7ED9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97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3131044"/>
            <a:ext cx="7766936" cy="1646302"/>
          </a:xfrm>
        </p:spPr>
        <p:txBody>
          <a:bodyPr/>
          <a:lstStyle/>
          <a:p>
            <a:pPr algn="ctr"/>
            <a:r>
              <a:rPr lang="es-EC" sz="4000" b="1" dirty="0"/>
              <a:t>PLANTEAMIENTO DE UN MODELO DE ESTIMACIÓN DE PROYECTOS DE SOFTWARE EN ETAPAS TEMPRANAS BASADO EN REDES NEURONALES </a:t>
            </a:r>
            <a:r>
              <a:rPr lang="es-EC" sz="4000" b="1" dirty="0" smtClean="0"/>
              <a:t>ARTIFICIALES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9385" y="4977759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smtClean="0"/>
              <a:t>Autor: Henry Coral</a:t>
            </a:r>
          </a:p>
          <a:p>
            <a:pPr algn="ctr"/>
            <a:r>
              <a:rPr lang="es-ES" dirty="0" smtClean="0"/>
              <a:t>Director: Rodrigo Fonseca</a:t>
            </a:r>
          </a:p>
          <a:p>
            <a:pPr algn="ctr"/>
            <a:r>
              <a:rPr lang="es-ES" dirty="0" smtClean="0"/>
              <a:t>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74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334" y="2700867"/>
            <a:ext cx="9243279" cy="1826581"/>
          </a:xfrm>
        </p:spPr>
        <p:txBody>
          <a:bodyPr>
            <a:noAutofit/>
          </a:bodyPr>
          <a:lstStyle/>
          <a:p>
            <a:r>
              <a:rPr lang="es-ES" sz="11500" dirty="0" smtClean="0"/>
              <a:t>Marco Teórico</a:t>
            </a:r>
            <a:endParaRPr lang="es-ES" sz="11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6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Red de Categorías</a:t>
            </a:r>
            <a:endParaRPr lang="es-ES" sz="48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6" y="1670463"/>
            <a:ext cx="6008778" cy="5043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01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9669167" cy="1320800"/>
          </a:xfrm>
        </p:spPr>
        <p:txBody>
          <a:bodyPr>
            <a:normAutofit fontScale="90000"/>
          </a:bodyPr>
          <a:lstStyle/>
          <a:p>
            <a:r>
              <a:rPr lang="es-ES" sz="5300" dirty="0" smtClean="0"/>
              <a:t>Marco Teórico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_tradnl" sz="4400" dirty="0"/>
              <a:t>Descubrimiento del Conocimiento en </a:t>
            </a:r>
            <a:r>
              <a:rPr lang="es-ES_tradnl" sz="4400" dirty="0" smtClean="0"/>
              <a:t>BD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22802"/>
            <a:ext cx="9193176" cy="3880773"/>
          </a:xfrm>
        </p:spPr>
        <p:txBody>
          <a:bodyPr>
            <a:noAutofit/>
          </a:bodyPr>
          <a:lstStyle/>
          <a:p>
            <a:r>
              <a:rPr lang="es-ES" sz="2800" dirty="0" smtClean="0"/>
              <a:t>Se extrae patrones </a:t>
            </a:r>
            <a:r>
              <a:rPr lang="es-ES" sz="2800" dirty="0"/>
              <a:t>en forma de reglas o funciones, a partir de los datos, para que el usuario los </a:t>
            </a:r>
            <a:r>
              <a:rPr lang="es-ES" sz="2800" dirty="0" smtClean="0"/>
              <a:t>analice.</a:t>
            </a:r>
          </a:p>
          <a:p>
            <a:r>
              <a:rPr lang="es-ES_tradnl" sz="2800" dirty="0"/>
              <a:t>Esta tarea implica </a:t>
            </a:r>
            <a:r>
              <a:rPr lang="es-ES_tradnl" sz="2800" dirty="0" smtClean="0"/>
              <a:t>pre-procesar </a:t>
            </a:r>
            <a:r>
              <a:rPr lang="es-ES_tradnl" sz="2800" dirty="0"/>
              <a:t>los datos, hacer minería de datos  y presentar </a:t>
            </a:r>
            <a:r>
              <a:rPr lang="es-ES_tradnl" sz="2800" dirty="0" smtClean="0"/>
              <a:t>resultados.</a:t>
            </a:r>
            <a:endParaRPr lang="es-ES" sz="2800" dirty="0" smtClean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78" y="4141572"/>
            <a:ext cx="7164888" cy="26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9669167" cy="1320800"/>
          </a:xfrm>
        </p:spPr>
        <p:txBody>
          <a:bodyPr>
            <a:normAutofit fontScale="90000"/>
          </a:bodyPr>
          <a:lstStyle/>
          <a:p>
            <a:r>
              <a:rPr lang="es-ES" sz="5300" dirty="0" smtClean="0"/>
              <a:t>Marco Teórico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_tradnl" sz="4400" dirty="0" smtClean="0"/>
              <a:t>Minería de Datos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22802"/>
            <a:ext cx="6049143" cy="3880773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Es el proceso de dar </a:t>
            </a:r>
            <a:r>
              <a:rPr lang="es-ES_tradnl" sz="2800" dirty="0"/>
              <a:t>sentido a los datos descubriendo patrones y formulando </a:t>
            </a:r>
            <a:r>
              <a:rPr lang="es-ES_tradnl" sz="2800" dirty="0" smtClean="0"/>
              <a:t>teorías </a:t>
            </a:r>
            <a:r>
              <a:rPr lang="es-ES_tradnl" sz="2800" dirty="0"/>
              <a:t>que pueden usarse para predecir lo que sucederá en situaciones </a:t>
            </a:r>
            <a:r>
              <a:rPr lang="es-ES_tradnl" sz="2800" dirty="0" smtClean="0"/>
              <a:t>nuevas.</a:t>
            </a:r>
          </a:p>
          <a:p>
            <a:r>
              <a:rPr lang="es-ES_tradnl" sz="2800" dirty="0"/>
              <a:t>E</a:t>
            </a:r>
            <a:r>
              <a:rPr lang="es-ES_tradnl" sz="2800" dirty="0" smtClean="0"/>
              <a:t>s </a:t>
            </a:r>
            <a:r>
              <a:rPr lang="es-ES_tradnl" sz="2800" dirty="0"/>
              <a:t>un medio para producir información predictiva a partir de grandes cantidades de datos. </a:t>
            </a:r>
            <a:r>
              <a:rPr lang="es-ES_tradnl" sz="2800" dirty="0" smtClean="0"/>
              <a:t> </a:t>
            </a:r>
            <a:endParaRPr lang="es-ES" sz="2800" dirty="0" smtClean="0"/>
          </a:p>
        </p:txBody>
      </p:sp>
      <p:pic>
        <p:nvPicPr>
          <p:cNvPr id="9218" name="Picture 2" descr="Resultado de imagen para data m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2022802"/>
            <a:ext cx="47529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1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9669167" cy="1320800"/>
          </a:xfrm>
        </p:spPr>
        <p:txBody>
          <a:bodyPr>
            <a:normAutofit fontScale="90000"/>
          </a:bodyPr>
          <a:lstStyle/>
          <a:p>
            <a:r>
              <a:rPr lang="es-ES" sz="5300" dirty="0" smtClean="0"/>
              <a:t>Marco Teórico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_tradnl" sz="4400" dirty="0" smtClean="0"/>
              <a:t>Redes Neuronales Artificiales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22802"/>
            <a:ext cx="6049143" cy="3880773"/>
          </a:xfrm>
        </p:spPr>
        <p:txBody>
          <a:bodyPr>
            <a:noAutofit/>
          </a:bodyPr>
          <a:lstStyle/>
          <a:p>
            <a:r>
              <a:rPr lang="es-ES_tradnl" sz="2800" dirty="0"/>
              <a:t>S</a:t>
            </a:r>
            <a:r>
              <a:rPr lang="es-ES_tradnl" sz="2800" dirty="0" smtClean="0"/>
              <a:t>on </a:t>
            </a:r>
            <a:r>
              <a:rPr lang="es-ES_tradnl" sz="2800" dirty="0"/>
              <a:t>algoritmos computacionales que aprenden de un conjunto de datos y tienen la capacidad de resolver nuevos </a:t>
            </a:r>
            <a:r>
              <a:rPr lang="es-ES_tradnl" sz="2800" dirty="0" smtClean="0"/>
              <a:t>problemas.</a:t>
            </a:r>
          </a:p>
          <a:p>
            <a:r>
              <a:rPr lang="es-ES_tradnl" sz="2800" dirty="0"/>
              <a:t>El aprendizaje se da como resultado de un proceso de </a:t>
            </a:r>
            <a:r>
              <a:rPr lang="es-ES_tradnl" sz="2800" dirty="0" smtClean="0"/>
              <a:t>entrenamiento.</a:t>
            </a:r>
          </a:p>
          <a:p>
            <a:r>
              <a:rPr lang="es-ES_tradnl" sz="2800" dirty="0"/>
              <a:t>T</a:t>
            </a:r>
            <a:r>
              <a:rPr lang="es-ES_tradnl" sz="2800" dirty="0" smtClean="0"/>
              <a:t>ienen </a:t>
            </a:r>
            <a:r>
              <a:rPr lang="es-ES_tradnl" sz="2800" dirty="0"/>
              <a:t>la capacidad de predecir, clasificar y segmentar datos.</a:t>
            </a:r>
            <a:endParaRPr lang="es-ES" sz="2800" dirty="0" smtClean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77" y="2407085"/>
            <a:ext cx="5465523" cy="33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10132630" cy="1320800"/>
          </a:xfrm>
        </p:spPr>
        <p:txBody>
          <a:bodyPr>
            <a:normAutofit fontScale="90000"/>
          </a:bodyPr>
          <a:lstStyle/>
          <a:p>
            <a:r>
              <a:rPr lang="es-ES" sz="5300" dirty="0" smtClean="0"/>
              <a:t>Marco Teórico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Estimación Esfuerzo </a:t>
            </a:r>
            <a:r>
              <a:rPr lang="es-ES" sz="4400" dirty="0"/>
              <a:t>en Proyectos </a:t>
            </a:r>
            <a:r>
              <a:rPr lang="es-ES" sz="4400" dirty="0" smtClean="0"/>
              <a:t> </a:t>
            </a:r>
            <a:r>
              <a:rPr lang="es-ES" sz="4400" dirty="0"/>
              <a:t>Software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22802"/>
            <a:ext cx="8955181" cy="3880773"/>
          </a:xfrm>
        </p:spPr>
        <p:txBody>
          <a:bodyPr>
            <a:noAutofit/>
          </a:bodyPr>
          <a:lstStyle/>
          <a:p>
            <a:r>
              <a:rPr lang="es-ES" sz="2800" dirty="0"/>
              <a:t>La estimación del esfuerzo para un proyecto es uno de los procesos de la “Gestión del Tiempo” definido por el </a:t>
            </a:r>
            <a:r>
              <a:rPr lang="es-ES" sz="2800" dirty="0" smtClean="0"/>
              <a:t>PMI.</a:t>
            </a:r>
          </a:p>
          <a:p>
            <a:r>
              <a:rPr lang="es-ES" sz="2800" dirty="0"/>
              <a:t>“La estimación de recursos, costos y programación para un esfuerzo de ingeniería de software requiere experiencia, acceso a buena información histórica </a:t>
            </a:r>
            <a:r>
              <a:rPr lang="es-ES" sz="2800" dirty="0" smtClean="0"/>
              <a:t>y </a:t>
            </a:r>
            <a:r>
              <a:rPr lang="es-ES" sz="2800" dirty="0"/>
              <a:t>el coraje de comprometerse a predicciones cuantitativas cuando la información cualitativa es todo lo que existe.”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20513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10132630" cy="1320800"/>
          </a:xfrm>
        </p:spPr>
        <p:txBody>
          <a:bodyPr>
            <a:normAutofit fontScale="90000"/>
          </a:bodyPr>
          <a:lstStyle/>
          <a:p>
            <a:r>
              <a:rPr lang="es-ES" sz="5300" dirty="0" smtClean="0"/>
              <a:t>Marco Teórico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Estimación del Tamaño del Producto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22802"/>
            <a:ext cx="8955181" cy="3880773"/>
          </a:xfrm>
        </p:spPr>
        <p:txBody>
          <a:bodyPr>
            <a:noAutofit/>
          </a:bodyPr>
          <a:lstStyle/>
          <a:p>
            <a:r>
              <a:rPr lang="es-ES" sz="2800" dirty="0"/>
              <a:t>Juicio de Expertos.- Se guía en la información histórica y puede proporcionar información sobre la estimación de la duración recomendada en base a proyectos anteriores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El Juicio de Expertos, es la técnica más utilizada en la industria local; al solo contar con información de alto nivel en etapas tempranas de un proyecto.</a:t>
            </a:r>
          </a:p>
        </p:txBody>
      </p:sp>
    </p:spTree>
    <p:extLst>
      <p:ext uri="{BB962C8B-B14F-4D97-AF65-F5344CB8AC3E}">
        <p14:creationId xmlns:p14="http://schemas.microsoft.com/office/powerpoint/2010/main" val="88879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1500" dirty="0" smtClean="0"/>
              <a:t>Metodología</a:t>
            </a:r>
            <a:endParaRPr lang="es-ES" sz="11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257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Metodología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47022"/>
            <a:ext cx="9193176" cy="3880773"/>
          </a:xfrm>
        </p:spPr>
        <p:txBody>
          <a:bodyPr>
            <a:noAutofit/>
          </a:bodyPr>
          <a:lstStyle/>
          <a:p>
            <a:r>
              <a:rPr lang="es-ES" sz="2800" dirty="0" smtClean="0"/>
              <a:t>CRISP-DM, creada en el año 2000 por un grupo de empresas en base a la experiencia previa de los participantes en proyectos de minería de datos.</a:t>
            </a:r>
          </a:p>
          <a:p>
            <a:r>
              <a:rPr lang="es-ES" sz="2800" dirty="0" smtClean="0"/>
              <a:t>Utilizada en el 43% de los proyectos de minería de datos a nivel mundial.</a:t>
            </a:r>
          </a:p>
          <a:p>
            <a:r>
              <a:rPr lang="es-ES" sz="2800" dirty="0" smtClean="0"/>
              <a:t>Comprende </a:t>
            </a:r>
            <a:r>
              <a:rPr lang="es-ES" sz="2800" dirty="0"/>
              <a:t>seis fases: Comprensión del negocio, Comprensión de los datos, Preparación de los datos, Modelado, Evaluación e </a:t>
            </a:r>
            <a:r>
              <a:rPr lang="es-ES" sz="2800" dirty="0" smtClean="0"/>
              <a:t>Implantación.</a:t>
            </a:r>
          </a:p>
          <a:p>
            <a:r>
              <a:rPr lang="es-ES" sz="2800" dirty="0" smtClean="0"/>
              <a:t>Las fases </a:t>
            </a:r>
            <a:r>
              <a:rPr lang="es-ES" sz="2800" dirty="0"/>
              <a:t>están compuestas por varias tareas y sub-tareas; que son las que definen las actividades a ser </a:t>
            </a:r>
            <a:r>
              <a:rPr lang="es-ES" sz="2800" dirty="0" smtClean="0"/>
              <a:t>realizadas</a:t>
            </a:r>
          </a:p>
          <a:p>
            <a:r>
              <a:rPr lang="es-ES" sz="2800" dirty="0" smtClean="0"/>
              <a:t>Es iterativa.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1770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Metodología – CRISP-DM</a:t>
            </a:r>
            <a:endParaRPr lang="es-ES" sz="4800" dirty="0"/>
          </a:p>
        </p:txBody>
      </p:sp>
      <p:pic>
        <p:nvPicPr>
          <p:cNvPr id="4" name="Imagen 3" descr="C:\Users\alede\Dropbox\Hendrix\Fases_CRIS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55" y="1592198"/>
            <a:ext cx="5263425" cy="477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24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126" y="396658"/>
            <a:ext cx="8596668" cy="1320800"/>
          </a:xfrm>
        </p:spPr>
        <p:txBody>
          <a:bodyPr>
            <a:normAutofit/>
          </a:bodyPr>
          <a:lstStyle/>
          <a:p>
            <a:r>
              <a:rPr lang="es-ES" sz="4800" dirty="0" smtClean="0"/>
              <a:t>Agenda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599" y="1358923"/>
            <a:ext cx="8596668" cy="3880773"/>
          </a:xfrm>
        </p:spPr>
        <p:txBody>
          <a:bodyPr>
            <a:noAutofit/>
          </a:bodyPr>
          <a:lstStyle/>
          <a:p>
            <a:r>
              <a:rPr lang="es-ES" sz="3200" dirty="0" smtClean="0"/>
              <a:t>El Problema</a:t>
            </a:r>
          </a:p>
          <a:p>
            <a:r>
              <a:rPr lang="es-ES" sz="3200" dirty="0" smtClean="0"/>
              <a:t>Objetivos</a:t>
            </a:r>
          </a:p>
          <a:p>
            <a:r>
              <a:rPr lang="es-ES" sz="3200" dirty="0" smtClean="0"/>
              <a:t>Marco Teórico</a:t>
            </a:r>
          </a:p>
          <a:p>
            <a:r>
              <a:rPr lang="es-ES" sz="3200" dirty="0" smtClean="0"/>
              <a:t>Metodología</a:t>
            </a:r>
          </a:p>
          <a:p>
            <a:r>
              <a:rPr lang="es-ES" sz="3200" dirty="0" smtClean="0"/>
              <a:t>Desarrollo del Proyecto de Investigación</a:t>
            </a:r>
          </a:p>
          <a:p>
            <a:r>
              <a:rPr lang="es-ES" sz="3200" dirty="0" smtClean="0"/>
              <a:t>Análisis de Resultados</a:t>
            </a:r>
          </a:p>
          <a:p>
            <a:r>
              <a:rPr lang="es-ES" sz="3200" dirty="0" smtClean="0"/>
              <a:t>Conclusiones</a:t>
            </a:r>
          </a:p>
          <a:p>
            <a:r>
              <a:rPr lang="es-ES" sz="3200" dirty="0" smtClean="0"/>
              <a:t>Preguntas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523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1500" dirty="0" smtClean="0"/>
              <a:t>Desarrollo del Proyecto </a:t>
            </a:r>
            <a:endParaRPr lang="es-ES" sz="11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25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Antecedentes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 smtClean="0"/>
              <a:t>Gestor cuenta con información del esfuerzo real en el desarrollo de requisitos de software de su producto “Gestor Web Fiducia Fondos”, de los últimos 8 años.</a:t>
            </a:r>
          </a:p>
          <a:p>
            <a:r>
              <a:rPr lang="es-ES" sz="2400" dirty="0" smtClean="0"/>
              <a:t>Gestor no ha realizado análisis a sus datos, ni los ha utilizado una vez que un proyecto finaliza.</a:t>
            </a:r>
          </a:p>
          <a:p>
            <a:r>
              <a:rPr lang="es-ES" sz="2400" dirty="0" smtClean="0"/>
              <a:t>En ninguno de los proyectos de Gestor en sus 20 años de vida ha contado con la descripción detallada de los requisitos para estimar el tiempo y costo de sus proyectos.</a:t>
            </a:r>
          </a:p>
          <a:p>
            <a:r>
              <a:rPr lang="es-ES" sz="2400" dirty="0" smtClean="0"/>
              <a:t>Gestor utiliza actualmente el método de Juicio Experto, para la estimación del esfuerzo.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26844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Comprensión de los Datos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La información de los proyectos de la empresa está almacenada en una base de datos relacional.</a:t>
            </a:r>
          </a:p>
          <a:p>
            <a:r>
              <a:rPr lang="es-ES" sz="2800" dirty="0" smtClean="0"/>
              <a:t>La empresa desarrolló su propio sistema para la gestión de proyectos hace 8 años.</a:t>
            </a:r>
          </a:p>
          <a:p>
            <a:r>
              <a:rPr lang="es-ES" sz="2800" dirty="0" smtClean="0"/>
              <a:t>Se trabajará solo con los datos de los últimos 5 años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22939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Comprensión de los Datos</a:t>
            </a:r>
            <a:endParaRPr lang="es-ES" sz="44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2" b="16829"/>
          <a:stretch/>
        </p:blipFill>
        <p:spPr bwMode="auto">
          <a:xfrm>
            <a:off x="1474643" y="2229997"/>
            <a:ext cx="7002049" cy="4321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4736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Preparación de los Datos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Se tomó solo la información de los proyectos relacionados con el producto “Gestor Web Fiducia Fondos”, obteniendo 13524 registros.</a:t>
            </a:r>
          </a:p>
          <a:p>
            <a:r>
              <a:rPr lang="es-ES" sz="2800" dirty="0" smtClean="0"/>
              <a:t>Al ejecutar la tarea de limpieza de los datos este número se redujo a 4324 registros.</a:t>
            </a:r>
          </a:p>
          <a:p>
            <a:r>
              <a:rPr lang="es-ES" sz="2800" dirty="0" smtClean="0"/>
              <a:t>Se eliminó columnas de información no necesaria y al final se creo una estructura final para proceder al modelado.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08705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Preparación de los Datos</a:t>
            </a:r>
            <a:endParaRPr lang="es-ES" sz="4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40059"/>
              </p:ext>
            </p:extLst>
          </p:nvPr>
        </p:nvGraphicFramePr>
        <p:xfrm>
          <a:off x="1265129" y="2034042"/>
          <a:ext cx="9056318" cy="4736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216"/>
                <a:gridCol w="7027102"/>
              </a:tblGrid>
              <a:tr h="3454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Campo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Descripción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</a:tr>
              <a:tr h="103643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COD_DIFICULTAD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Parámetro que indica la dificultad del desarrollo del requerimiento evaluada por el experto en el sistema.  Toma los siguientes valores: 1. Baja, 2. Media, 3. Alta, 4. Muy Alta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</a:tr>
              <a:tr h="69095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NRO_FORMAS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Especifica el número de pantallas que se debe crear o modificar para cumplir con la funcionalidad del requerimiento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</a:tr>
              <a:tr h="103643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NRO_OBJ_BD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Especifica el número de: tablas, paquetes, procedimientos  almacenados, funciones o disparadores; que deben ser desarrollados o modificados.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</a:tr>
              <a:tr h="69095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NRO_REPORTES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Especifica el número de reportes que se necesita modificar o desarrollar como parte del requerimiento.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</a:tr>
              <a:tr h="90469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TIEMPO_FINAL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Tiempo final real que tomó el desarrollo del requerimiento.  Este tiempo incluye: tiempo de desarrollo, tiempo de pruebas y tiempo de re-proceso. 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2" marR="510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04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Modelado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Técnica: </a:t>
            </a:r>
            <a:r>
              <a:rPr lang="es-ES" sz="2800" dirty="0" smtClean="0"/>
              <a:t>Red Neuronal, tipo </a:t>
            </a:r>
            <a:r>
              <a:rPr lang="es-ES" sz="2800" dirty="0" err="1" smtClean="0"/>
              <a:t>Perceptron</a:t>
            </a:r>
            <a:endParaRPr lang="es-ES" sz="2800" dirty="0" smtClean="0"/>
          </a:p>
          <a:p>
            <a:r>
              <a:rPr lang="es-ES" sz="2800" b="1" dirty="0" smtClean="0"/>
              <a:t>Algoritmo Aprendizaje: </a:t>
            </a:r>
            <a:r>
              <a:rPr lang="es-ES" sz="2800" dirty="0" smtClean="0"/>
              <a:t>Back </a:t>
            </a:r>
            <a:r>
              <a:rPr lang="es-ES" sz="2800" dirty="0" err="1" smtClean="0"/>
              <a:t>Propagation</a:t>
            </a:r>
            <a:endParaRPr lang="es-ES" sz="2800" dirty="0" smtClean="0"/>
          </a:p>
          <a:p>
            <a:r>
              <a:rPr lang="es-ES" sz="2800" b="1" dirty="0" smtClean="0"/>
              <a:t>Herramienta: </a:t>
            </a:r>
            <a:r>
              <a:rPr lang="es-ES" sz="2800" dirty="0" err="1" smtClean="0"/>
              <a:t>RapidMiner</a:t>
            </a:r>
            <a:endParaRPr lang="es-ES" sz="2800" dirty="0" smtClean="0"/>
          </a:p>
          <a:p>
            <a:r>
              <a:rPr lang="es-ES" sz="2800" b="1" dirty="0" smtClean="0"/>
              <a:t>Datos Entrenamiento: </a:t>
            </a:r>
            <a:r>
              <a:rPr lang="es-ES" sz="2800" dirty="0" smtClean="0"/>
              <a:t>Registros del 2011 al 2015</a:t>
            </a:r>
          </a:p>
          <a:p>
            <a:r>
              <a:rPr lang="es-ES" sz="2800" b="1" dirty="0" smtClean="0"/>
              <a:t>Datos de Prueba: </a:t>
            </a:r>
            <a:r>
              <a:rPr lang="es-ES" sz="2800" dirty="0" smtClean="0"/>
              <a:t>Registros de proyectos del 2016</a:t>
            </a:r>
          </a:p>
          <a:p>
            <a:r>
              <a:rPr lang="es-ES" sz="2800" b="1" dirty="0" smtClean="0"/>
              <a:t>Variable </a:t>
            </a:r>
            <a:r>
              <a:rPr lang="es-ES" sz="2800" b="1" dirty="0"/>
              <a:t>D</a:t>
            </a:r>
            <a:r>
              <a:rPr lang="es-ES" sz="2800" b="1" dirty="0" smtClean="0"/>
              <a:t>ependiente: </a:t>
            </a:r>
            <a:r>
              <a:rPr lang="es-ES" sz="2800" dirty="0" smtClean="0"/>
              <a:t>Tiempo Real </a:t>
            </a:r>
          </a:p>
          <a:p>
            <a:r>
              <a:rPr lang="es-ES" sz="2800" b="1" dirty="0" smtClean="0"/>
              <a:t>Variables Independientes: </a:t>
            </a:r>
            <a:r>
              <a:rPr lang="es-ES" sz="2800" dirty="0" smtClean="0"/>
              <a:t>Dificultad, # pantallas, # objetos de BD, # de reportes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23250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Modelado</a:t>
            </a:r>
            <a:endParaRPr lang="es-ES" sz="44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"/>
          <a:stretch/>
        </p:blipFill>
        <p:spPr bwMode="auto">
          <a:xfrm>
            <a:off x="1615859" y="2195120"/>
            <a:ext cx="7816240" cy="39676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728592" y="5686816"/>
            <a:ext cx="1277655" cy="3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295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Modelado</a:t>
            </a:r>
            <a:endParaRPr lang="es-ES" sz="4400" dirty="0"/>
          </a:p>
        </p:txBody>
      </p:sp>
      <p:sp>
        <p:nvSpPr>
          <p:cNvPr id="6" name="Rectángulo 5"/>
          <p:cNvSpPr/>
          <p:nvPr/>
        </p:nvSpPr>
        <p:spPr>
          <a:xfrm>
            <a:off x="1728592" y="5686816"/>
            <a:ext cx="1277655" cy="3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t="14486"/>
          <a:stretch/>
        </p:blipFill>
        <p:spPr bwMode="auto">
          <a:xfrm>
            <a:off x="1553228" y="2068947"/>
            <a:ext cx="7720774" cy="3918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048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Evaluación de Resultados</a:t>
            </a:r>
            <a:endParaRPr lang="es-ES" sz="4400" dirty="0"/>
          </a:p>
        </p:txBody>
      </p:sp>
      <p:sp>
        <p:nvSpPr>
          <p:cNvPr id="6" name="Rectángulo 5"/>
          <p:cNvSpPr/>
          <p:nvPr/>
        </p:nvSpPr>
        <p:spPr>
          <a:xfrm>
            <a:off x="1728592" y="5686816"/>
            <a:ext cx="1277655" cy="3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83" y="2302179"/>
            <a:ext cx="8292231" cy="4035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26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126" y="396658"/>
            <a:ext cx="8596668" cy="1320800"/>
          </a:xfrm>
        </p:spPr>
        <p:txBody>
          <a:bodyPr>
            <a:normAutofit/>
          </a:bodyPr>
          <a:lstStyle/>
          <a:p>
            <a:r>
              <a:rPr lang="es-ES" sz="4800" dirty="0" smtClean="0"/>
              <a:t>Quién soy yo  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599" y="1358923"/>
            <a:ext cx="8596668" cy="3880773"/>
          </a:xfrm>
        </p:spPr>
        <p:txBody>
          <a:bodyPr>
            <a:noAutofit/>
          </a:bodyPr>
          <a:lstStyle/>
          <a:p>
            <a:r>
              <a:rPr lang="es-ES" sz="2400" dirty="0" smtClean="0"/>
              <a:t>Henry Coral, 38 años, un hijo. </a:t>
            </a:r>
            <a:r>
              <a:rPr lang="es-ES" sz="2400" dirty="0" smtClean="0">
                <a:sym typeface="Wingdings" panose="05000000000000000000" pitchFamily="2" charset="2"/>
              </a:rPr>
              <a:t></a:t>
            </a:r>
            <a:endParaRPr lang="es-ES" sz="2400" dirty="0" smtClean="0"/>
          </a:p>
          <a:p>
            <a:r>
              <a:rPr lang="es-ES" sz="2400" dirty="0" smtClean="0"/>
              <a:t>En el año 2002 obtuve el título de Ing. En Sistemas e Informática, en este misma universidad. </a:t>
            </a:r>
            <a:r>
              <a:rPr lang="es-ES" sz="2400" dirty="0" smtClean="0">
                <a:sym typeface="Wingdings" panose="05000000000000000000" pitchFamily="2" charset="2"/>
              </a:rPr>
              <a:t></a:t>
            </a:r>
            <a:endParaRPr lang="es-ES" sz="2400" dirty="0" smtClean="0"/>
          </a:p>
          <a:p>
            <a:r>
              <a:rPr lang="es-ES" sz="2400" dirty="0" smtClean="0"/>
              <a:t>He acumulado 17 años de experiencia en desarrollo de software y 14 años como docente universitario. </a:t>
            </a:r>
            <a:r>
              <a:rPr lang="es-ES" sz="2400" dirty="0" smtClean="0">
                <a:sym typeface="Wingdings" panose="05000000000000000000" pitchFamily="2" charset="2"/>
              </a:rPr>
              <a:t></a:t>
            </a:r>
            <a:endParaRPr lang="es-ES" sz="2400" dirty="0" smtClean="0"/>
          </a:p>
          <a:p>
            <a:r>
              <a:rPr lang="es-ES" sz="2400" dirty="0" smtClean="0"/>
              <a:t>En mi experiencia laboral he pasado por todos los roles en proyectos de software, muchas veces trabajé en jornadas de más de 12 horas para compensar estimaciones iniciales demasiado optimistas. </a:t>
            </a:r>
            <a:r>
              <a:rPr lang="es-ES" sz="2400" dirty="0" smtClean="0">
                <a:sym typeface="Wingdings" panose="05000000000000000000" pitchFamily="2" charset="2"/>
              </a:rPr>
              <a:t>  </a:t>
            </a:r>
            <a:endParaRPr lang="es-ES" sz="2400" dirty="0" smtClean="0"/>
          </a:p>
          <a:p>
            <a:r>
              <a:rPr lang="es-ES" sz="2400" dirty="0" smtClean="0"/>
              <a:t>En la actualidad me dedico a la investigación tecnológica y al desarrollo de nuevos productos, enfocado en la inteligencia artificial. </a:t>
            </a:r>
            <a:r>
              <a:rPr lang="es-ES" sz="2400" dirty="0" smtClean="0">
                <a:sym typeface="Wingdings" panose="05000000000000000000" pitchFamily="2" charset="2"/>
              </a:rPr>
              <a:t></a:t>
            </a:r>
            <a:endParaRPr lang="es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9"/>
          <a:stretch/>
        </p:blipFill>
        <p:spPr>
          <a:xfrm>
            <a:off x="8898225" y="827925"/>
            <a:ext cx="1589589" cy="17491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6965" r="17914"/>
          <a:stretch/>
        </p:blipFill>
        <p:spPr>
          <a:xfrm>
            <a:off x="9911616" y="2577045"/>
            <a:ext cx="2179528" cy="20452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67" y="4622267"/>
            <a:ext cx="2195708" cy="14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Evaluación de Resultados</a:t>
            </a:r>
            <a:endParaRPr lang="es-ES" sz="4400" dirty="0"/>
          </a:p>
        </p:txBody>
      </p:sp>
      <p:sp>
        <p:nvSpPr>
          <p:cNvPr id="6" name="Rectángulo 5"/>
          <p:cNvSpPr/>
          <p:nvPr/>
        </p:nvSpPr>
        <p:spPr>
          <a:xfrm>
            <a:off x="1728592" y="5686816"/>
            <a:ext cx="1277655" cy="3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71696"/>
              </p:ext>
            </p:extLst>
          </p:nvPr>
        </p:nvGraphicFramePr>
        <p:xfrm>
          <a:off x="1579886" y="4375341"/>
          <a:ext cx="6724870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8728"/>
                <a:gridCol w="2956142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Iteración 3,</a:t>
                      </a:r>
                      <a:r>
                        <a:rPr lang="es-ES" sz="2000" baseline="0" dirty="0" smtClean="0"/>
                        <a:t> 900 ciclos de aprendizaje</a:t>
                      </a:r>
                      <a:endParaRPr lang="es-ES" sz="2000" dirty="0" smtClean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Error Absoluto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6.083 +/- 1.753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Error Relativo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92.66% +/- 54.36%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Raiz Error Cuadratico Medio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10.024 +/- 1.745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Promedio de Predicción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16.006 %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72009"/>
              </p:ext>
            </p:extLst>
          </p:nvPr>
        </p:nvGraphicFramePr>
        <p:xfrm>
          <a:off x="1628384" y="2149751"/>
          <a:ext cx="6713950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6477"/>
                <a:gridCol w="2927473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2000" dirty="0" smtClean="0"/>
                        <a:t>Iteración 2,</a:t>
                      </a:r>
                      <a:r>
                        <a:rPr lang="es-ES" sz="2000" baseline="0" dirty="0" smtClean="0"/>
                        <a:t> 500 ciclos de aprendizaje</a:t>
                      </a:r>
                      <a:endParaRPr lang="es-ES" sz="20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Error Absoluto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6.243 +/- 1.816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Error Relativo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94.97% +/- 56.73%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Raiz Error Cuadratico Medio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10.170 +/- 1.760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Promedio de Predicción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16.006 %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2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Análisis de Errores en la Predicción</a:t>
            </a:r>
            <a:endParaRPr lang="es-ES" sz="4400" dirty="0"/>
          </a:p>
        </p:txBody>
      </p:sp>
      <p:sp>
        <p:nvSpPr>
          <p:cNvPr id="6" name="Rectángulo 5"/>
          <p:cNvSpPr/>
          <p:nvPr/>
        </p:nvSpPr>
        <p:spPr>
          <a:xfrm>
            <a:off x="1728592" y="5686816"/>
            <a:ext cx="1277655" cy="3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34002"/>
              </p:ext>
            </p:extLst>
          </p:nvPr>
        </p:nvGraphicFramePr>
        <p:xfrm>
          <a:off x="2254685" y="2492676"/>
          <a:ext cx="5536503" cy="2229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5301"/>
                <a:gridCol w="1440601"/>
                <a:gridCol w="1440601"/>
              </a:tblGrid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Rango Error Relativo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Registros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Porcentaje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0%-10%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173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24%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10%-25%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186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26%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25%-50%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153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21%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50%-100%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108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15%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Mayores 100%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14%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28592" y="5185775"/>
            <a:ext cx="742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50% de los casos tiene un error relativo menor al 25%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467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Análisis de Errores en la Predicción</a:t>
            </a:r>
            <a:endParaRPr lang="es-ES" sz="4400" dirty="0"/>
          </a:p>
        </p:txBody>
      </p:sp>
      <p:sp>
        <p:nvSpPr>
          <p:cNvPr id="6" name="Rectángulo 5"/>
          <p:cNvSpPr/>
          <p:nvPr/>
        </p:nvSpPr>
        <p:spPr>
          <a:xfrm>
            <a:off x="1728592" y="5686816"/>
            <a:ext cx="1277655" cy="3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34002"/>
              </p:ext>
            </p:extLst>
          </p:nvPr>
        </p:nvGraphicFramePr>
        <p:xfrm>
          <a:off x="2254685" y="2492676"/>
          <a:ext cx="5536503" cy="2229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5301"/>
                <a:gridCol w="1440601"/>
                <a:gridCol w="1440601"/>
              </a:tblGrid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Rango Error Relativo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Registros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Porcentaje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0%-10%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173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24%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10%-25%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186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26%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25%-50%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153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21%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50%-100%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108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15%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61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Mayores 100%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14%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28592" y="5185775"/>
            <a:ext cx="742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50% de los casos tiene un error relativo menor al 25%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5422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Análisis de Errores en la Predicción</a:t>
            </a:r>
            <a:endParaRPr lang="es-ES" sz="4400" dirty="0"/>
          </a:p>
        </p:txBody>
      </p:sp>
      <p:sp>
        <p:nvSpPr>
          <p:cNvPr id="6" name="Rectángulo 5"/>
          <p:cNvSpPr/>
          <p:nvPr/>
        </p:nvSpPr>
        <p:spPr>
          <a:xfrm>
            <a:off x="1728592" y="5686816"/>
            <a:ext cx="1277655" cy="3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728592" y="5185775"/>
            <a:ext cx="742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mayoría de casos erróneos y con un alto valor en error relativo esta en desarrollos pequeños que tienen hasta 6 objetos.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78092"/>
              </p:ext>
            </p:extLst>
          </p:nvPr>
        </p:nvGraphicFramePr>
        <p:xfrm>
          <a:off x="2393304" y="2301316"/>
          <a:ext cx="5986609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977"/>
                <a:gridCol w="2337559"/>
                <a:gridCol w="1820073"/>
              </a:tblGrid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Total objetos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Requerimientos </a:t>
                      </a:r>
                      <a:r>
                        <a:rPr lang="es-419" sz="1800" dirty="0" smtClean="0">
                          <a:effectLst/>
                        </a:rPr>
                        <a:t>Error </a:t>
                      </a:r>
                      <a:r>
                        <a:rPr lang="es-419" sz="1800" dirty="0">
                          <a:effectLst/>
                        </a:rPr>
                        <a:t>Relativo </a:t>
                      </a:r>
                      <a:r>
                        <a:rPr lang="es-419" sz="1800" dirty="0" smtClean="0">
                          <a:effectLst/>
                        </a:rPr>
                        <a:t>&gt; </a:t>
                      </a:r>
                      <a:r>
                        <a:rPr lang="es-419" sz="1800" dirty="0">
                          <a:effectLst/>
                        </a:rPr>
                        <a:t>25%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Porcentaje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199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</a:rPr>
                        <a:t>55%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56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</a:rPr>
                        <a:t>16%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 78%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673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Análisis de Errores en la Predicción</a:t>
            </a:r>
            <a:endParaRPr lang="es-ES" sz="4400" dirty="0"/>
          </a:p>
        </p:txBody>
      </p:sp>
      <p:sp>
        <p:nvSpPr>
          <p:cNvPr id="6" name="Rectángulo 5"/>
          <p:cNvSpPr/>
          <p:nvPr/>
        </p:nvSpPr>
        <p:spPr>
          <a:xfrm>
            <a:off x="1728592" y="5686816"/>
            <a:ext cx="1277655" cy="3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728592" y="5185775"/>
            <a:ext cx="742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mayoría de casos erróneos (90%) se da en desarrollos que duran menos de dos días (16 horas).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29624"/>
              </p:ext>
            </p:extLst>
          </p:nvPr>
        </p:nvGraphicFramePr>
        <p:xfrm>
          <a:off x="2091848" y="2354892"/>
          <a:ext cx="5899758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518"/>
                <a:gridCol w="1110170"/>
                <a:gridCol w="2326070"/>
              </a:tblGrid>
              <a:tr h="40083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Tiempo Desarrollo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Casos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Porcentaje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83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Menor a 2 horas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82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29.3%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83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De 2 a 4 horas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85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30.4%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83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De 4 a 8 horas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41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14.6%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83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De 8 a 16 horas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43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15.4%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83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Mayores a 16 horas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29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10.4%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744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Desarrollo del Proyecto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400" dirty="0" smtClean="0"/>
              <a:t>Evaluación de Resultados</a:t>
            </a:r>
            <a:endParaRPr lang="es-ES" sz="4400" dirty="0"/>
          </a:p>
        </p:txBody>
      </p:sp>
      <p:sp>
        <p:nvSpPr>
          <p:cNvPr id="6" name="Rectángulo 5"/>
          <p:cNvSpPr/>
          <p:nvPr/>
        </p:nvSpPr>
        <p:spPr>
          <a:xfrm>
            <a:off x="1728592" y="5686816"/>
            <a:ext cx="1277655" cy="3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5034"/>
              </p:ext>
            </p:extLst>
          </p:nvPr>
        </p:nvGraphicFramePr>
        <p:xfrm>
          <a:off x="1579886" y="2947373"/>
          <a:ext cx="6724870" cy="153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8728"/>
                <a:gridCol w="2956142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Juicio</a:t>
                      </a:r>
                      <a:r>
                        <a:rPr lang="es-ES" sz="2000" baseline="0" dirty="0" smtClean="0"/>
                        <a:t> Experto</a:t>
                      </a:r>
                      <a:endParaRPr lang="es-ES" sz="2000" dirty="0" smtClean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Error Absoluto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</a:rPr>
                        <a:t>4,95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Error Relativo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</a:rPr>
                        <a:t>53,22%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Raiz Error Cuadratico Medio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</a:rPr>
                        <a:t>7,29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28384" y="4860099"/>
            <a:ext cx="695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estimación por el método de Juicio Experto es mejor que la del modelo generado.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2220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1500" dirty="0" smtClean="0"/>
              <a:t>Conclusiones </a:t>
            </a:r>
            <a:endParaRPr lang="es-ES" sz="11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458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77334" y="1240077"/>
            <a:ext cx="9381066" cy="4801285"/>
          </a:xfrm>
        </p:spPr>
        <p:txBody>
          <a:bodyPr>
            <a:noAutofit/>
          </a:bodyPr>
          <a:lstStyle/>
          <a:p>
            <a:r>
              <a:rPr lang="es-ES_tradnl" sz="2400" dirty="0"/>
              <a:t>E</a:t>
            </a:r>
            <a:r>
              <a:rPr lang="es-ES_tradnl" sz="2400" dirty="0" smtClean="0"/>
              <a:t>n </a:t>
            </a:r>
            <a:r>
              <a:rPr lang="es-ES_tradnl" sz="2400" dirty="0"/>
              <a:t>base a la información que posee la empresa Gestor de sus proyectos; no se ha podido construir un modelo de predicción que mejore el porcentaje de fiabilidad en la estimación en comparación a los resultados obtenidos por el método de </a:t>
            </a:r>
            <a:r>
              <a:rPr lang="es-ES_tradnl" sz="2400" dirty="0" smtClean="0"/>
              <a:t>Juicio Experto,</a:t>
            </a:r>
          </a:p>
          <a:p>
            <a:r>
              <a:rPr lang="es-ES_tradnl" sz="2400" dirty="0"/>
              <a:t>L</a:t>
            </a:r>
            <a:r>
              <a:rPr lang="es-ES_tradnl" sz="2400" dirty="0" smtClean="0"/>
              <a:t>a </a:t>
            </a:r>
            <a:r>
              <a:rPr lang="es-ES_tradnl" sz="2400" dirty="0"/>
              <a:t>mayor cantidad de casos fallidos de estimación se encuentra en requerimientos pequeños; es decir requerimientos de menos de un día de </a:t>
            </a:r>
            <a:r>
              <a:rPr lang="es-ES_tradnl" sz="2400" dirty="0" smtClean="0"/>
              <a:t>desarrollo.</a:t>
            </a:r>
          </a:p>
          <a:p>
            <a:r>
              <a:rPr lang="es-ES_tradnl" sz="2400" dirty="0" smtClean="0"/>
              <a:t>Gracias </a:t>
            </a:r>
            <a:r>
              <a:rPr lang="es-ES_tradnl" sz="2400" dirty="0"/>
              <a:t>al proceso de minería de datos, se descubrió que muchos registros presentaban inconsistencias en base a lo que se debía realizar y al tiempo registrado por los desarrolladores; es decir, se llego a detectar que </a:t>
            </a:r>
            <a:r>
              <a:rPr lang="es-ES_tradnl" sz="2400" dirty="0" smtClean="0"/>
              <a:t>muchos </a:t>
            </a:r>
            <a:r>
              <a:rPr lang="es-ES_tradnl" sz="2400" dirty="0"/>
              <a:t>desarrolladores registraban más tiempo del que realmente debían haber empleado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58628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1500" dirty="0" smtClean="0"/>
              <a:t>Preguntas</a:t>
            </a:r>
            <a:endParaRPr lang="es-ES" sz="11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53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16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263"/>
          </a:xfrm>
        </p:spPr>
        <p:txBody>
          <a:bodyPr>
            <a:noAutofit/>
          </a:bodyPr>
          <a:lstStyle/>
          <a:p>
            <a:r>
              <a:rPr lang="es-ES" sz="4800" dirty="0" smtClean="0"/>
              <a:t>El Problema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540701"/>
            <a:ext cx="9218229" cy="465968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Las empresas desarrolladoras de software no cuentan con una descripción detallada de los requisitos al momento de realizar la oferta económica de un proyecto.</a:t>
            </a:r>
          </a:p>
          <a:p>
            <a:r>
              <a:rPr lang="es-ES" sz="2800" dirty="0" smtClean="0"/>
              <a:t>Las estimaciones del esfuerzo requerido para desarrollar una aplicación se basan en documentos de alto nivel.</a:t>
            </a:r>
          </a:p>
          <a:p>
            <a:r>
              <a:rPr lang="es-ES" sz="2800" dirty="0" smtClean="0"/>
              <a:t>Muchas empresas guardan información referente a sus procesos de desarrollo de software; sin embargo, muy pocas la utilizan.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743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AGRADECIMIENTOS y DEDICATORIA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77333" y="2160589"/>
            <a:ext cx="8930129" cy="3880773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err="1" smtClean="0"/>
              <a:t>Dennys</a:t>
            </a:r>
            <a:r>
              <a:rPr lang="es-ES" sz="2400" dirty="0" smtClean="0"/>
              <a:t> Guzmán, Gerente de Sistemas de Gestor; y experto en SQL</a:t>
            </a:r>
          </a:p>
          <a:p>
            <a:r>
              <a:rPr lang="es-ES" sz="2400" dirty="0" smtClean="0"/>
              <a:t>Rodrigo Fonseca, director de la tesis</a:t>
            </a:r>
          </a:p>
          <a:p>
            <a:r>
              <a:rPr lang="es-ES" sz="2400" dirty="0" smtClean="0"/>
              <a:t>Germán </a:t>
            </a:r>
            <a:r>
              <a:rPr lang="es-ES" sz="2400" dirty="0" err="1" smtClean="0"/>
              <a:t>Ñacato</a:t>
            </a:r>
            <a:r>
              <a:rPr lang="es-ES" sz="2400" dirty="0" smtClean="0"/>
              <a:t>, director de la maestría.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Matías Sebastián, Gloria Esperanza y </a:t>
            </a:r>
            <a:r>
              <a:rPr lang="es-ES" sz="2400" smtClean="0"/>
              <a:t>Andrea Estefanía.</a:t>
            </a: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Banda Sonora: </a:t>
            </a:r>
            <a:r>
              <a:rPr lang="es-ES" sz="2400" dirty="0" err="1" smtClean="0"/>
              <a:t>Rockeros</a:t>
            </a:r>
            <a:r>
              <a:rPr lang="es-ES" sz="2400" dirty="0" smtClean="0"/>
              <a:t> de los 80’s y 90’s del Río de la Plata.</a:t>
            </a:r>
          </a:p>
        </p:txBody>
      </p:sp>
    </p:spTree>
    <p:extLst>
      <p:ext uri="{BB962C8B-B14F-4D97-AF65-F5344CB8AC3E}">
        <p14:creationId xmlns:p14="http://schemas.microsoft.com/office/powerpoint/2010/main" val="215783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rfp ice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4" y="739038"/>
            <a:ext cx="5242142" cy="524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711868" y="1007070"/>
            <a:ext cx="303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RFP</a:t>
            </a:r>
            <a:endParaRPr lang="es-ES" sz="5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711868" y="2652223"/>
            <a:ext cx="429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Requerimientos</a:t>
            </a:r>
            <a:endParaRPr lang="es-ES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11868" y="4081932"/>
            <a:ext cx="429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Software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1341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221" y="495778"/>
            <a:ext cx="5086752" cy="51555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59" y="1300680"/>
            <a:ext cx="4521448" cy="42245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125" y="3117931"/>
            <a:ext cx="523544" cy="4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7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Objetivo</a:t>
            </a:r>
            <a:endParaRPr lang="es-E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4000" b="1" dirty="0"/>
              <a:t>Definir  un modelo de estimación del esfuerzo en etapas tempranas para Proyectos de Software basado en Redes Neuronales Artificiales.</a:t>
            </a:r>
            <a:endParaRPr lang="es-ES" sz="40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854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45702"/>
            <a:ext cx="3418677" cy="34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miner le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11" y="2411154"/>
            <a:ext cx="2331879" cy="23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01" y="2517451"/>
            <a:ext cx="3370414" cy="22216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7334" y="5436297"/>
            <a:ext cx="307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Información de Proyectos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509369" y="4837201"/>
            <a:ext cx="2041743" cy="36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Minería de Datos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252570" y="4739147"/>
            <a:ext cx="216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Red</a:t>
            </a:r>
          </a:p>
          <a:p>
            <a:r>
              <a:rPr lang="es-ES" dirty="0" smtClean="0"/>
              <a:t>Neuronal Artificial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9632515" y="3732756"/>
            <a:ext cx="1841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Estimación</a:t>
            </a:r>
          </a:p>
          <a:p>
            <a:r>
              <a:rPr lang="es-ES" sz="2000" b="1" dirty="0" smtClean="0"/>
              <a:t>Esfuerzo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8667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Objetivos Específicos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822386"/>
            <a:ext cx="9005285" cy="4540836"/>
          </a:xfrm>
        </p:spPr>
        <p:txBody>
          <a:bodyPr>
            <a:noAutofit/>
          </a:bodyPr>
          <a:lstStyle/>
          <a:p>
            <a:pPr lvl="0" algn="just"/>
            <a:r>
              <a:rPr lang="es-419" sz="2800" dirty="0"/>
              <a:t>Utilizar la información historíca de los proyectos de implantación de la empresa Gestor en la construcción del modelo de estimación. </a:t>
            </a:r>
            <a:endParaRPr lang="es-ES" sz="2800" dirty="0"/>
          </a:p>
          <a:p>
            <a:pPr algn="just"/>
            <a:r>
              <a:rPr lang="es-ES_tradnl" sz="2800" dirty="0" smtClean="0"/>
              <a:t>Validar </a:t>
            </a:r>
            <a:r>
              <a:rPr lang="es-ES_tradnl" sz="2800" dirty="0"/>
              <a:t>la calidad de la información que la empresa Gestor mantiene y </a:t>
            </a:r>
            <a:r>
              <a:rPr lang="es-ES_tradnl" sz="2800" dirty="0" smtClean="0"/>
              <a:t>verificar </a:t>
            </a:r>
            <a:r>
              <a:rPr lang="es-ES_tradnl" sz="2800" dirty="0"/>
              <a:t>su uso en la construcción del modelo de </a:t>
            </a:r>
            <a:r>
              <a:rPr lang="es-ES_tradnl" sz="2800" dirty="0" smtClean="0"/>
              <a:t>estimación.</a:t>
            </a:r>
          </a:p>
          <a:p>
            <a:pPr algn="just"/>
            <a:r>
              <a:rPr lang="es-ES_tradnl" sz="2800" dirty="0"/>
              <a:t>Evaluar el nivel de fiabilidad del modelo de estimación planteado utilizando un subconjunto de los registros históricos que dispone la empresa Gestor.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999596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1599</Words>
  <Application>Microsoft Office PowerPoint</Application>
  <PresentationFormat>Panorámica</PresentationFormat>
  <Paragraphs>227</Paragraphs>
  <Slides>40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Arial</vt:lpstr>
      <vt:lpstr>Calibri</vt:lpstr>
      <vt:lpstr>Times New Roman</vt:lpstr>
      <vt:lpstr>Trebuchet MS</vt:lpstr>
      <vt:lpstr>Wingdings</vt:lpstr>
      <vt:lpstr>Wingdings 3</vt:lpstr>
      <vt:lpstr>Faceta</vt:lpstr>
      <vt:lpstr>PLANTEAMIENTO DE UN MODELO DE ESTIMACIÓN DE PROYECTOS DE SOFTWARE EN ETAPAS TEMPRANAS BASADO EN REDES NEURONALES ARTIFICIALES</vt:lpstr>
      <vt:lpstr>Agenda</vt:lpstr>
      <vt:lpstr>Quién soy yo  </vt:lpstr>
      <vt:lpstr>El Problema</vt:lpstr>
      <vt:lpstr>Presentación de PowerPoint</vt:lpstr>
      <vt:lpstr>Presentación de PowerPoint</vt:lpstr>
      <vt:lpstr>Objetivo</vt:lpstr>
      <vt:lpstr>Presentación de PowerPoint</vt:lpstr>
      <vt:lpstr>Objetivos Específicos</vt:lpstr>
      <vt:lpstr>Marco Teórico</vt:lpstr>
      <vt:lpstr>Red de Categorías</vt:lpstr>
      <vt:lpstr>Marco Teórico Descubrimiento del Conocimiento en BD</vt:lpstr>
      <vt:lpstr>Marco Teórico Minería de Datos</vt:lpstr>
      <vt:lpstr>Marco Teórico Redes Neuronales Artificiales</vt:lpstr>
      <vt:lpstr>Marco Teórico Estimación Esfuerzo en Proyectos  Software</vt:lpstr>
      <vt:lpstr>Marco Teórico Estimación del Tamaño del Producto</vt:lpstr>
      <vt:lpstr>Metodología</vt:lpstr>
      <vt:lpstr>Metodología</vt:lpstr>
      <vt:lpstr>Metodología – CRISP-DM</vt:lpstr>
      <vt:lpstr>Desarrollo del Proyecto </vt:lpstr>
      <vt:lpstr>Desarrollo del Proyecto Antecedentes</vt:lpstr>
      <vt:lpstr>Desarrollo del Proyecto Comprensión de los Datos</vt:lpstr>
      <vt:lpstr>Desarrollo del Proyecto Comprensión de los Datos</vt:lpstr>
      <vt:lpstr>Desarrollo del Proyecto Preparación de los Datos</vt:lpstr>
      <vt:lpstr>Desarrollo del Proyecto Preparación de los Datos</vt:lpstr>
      <vt:lpstr>Desarrollo del Proyecto Modelado</vt:lpstr>
      <vt:lpstr>Desarrollo del Proyecto Modelado</vt:lpstr>
      <vt:lpstr>Desarrollo del Proyecto Modelado</vt:lpstr>
      <vt:lpstr>Desarrollo del Proyecto Evaluación de Resultados</vt:lpstr>
      <vt:lpstr>Desarrollo del Proyecto Evaluación de Resultados</vt:lpstr>
      <vt:lpstr>Desarrollo del Proyecto Análisis de Errores en la Predicción</vt:lpstr>
      <vt:lpstr>Desarrollo del Proyecto Análisis de Errores en la Predicción</vt:lpstr>
      <vt:lpstr>Desarrollo del Proyecto Análisis de Errores en la Predicción</vt:lpstr>
      <vt:lpstr>Desarrollo del Proyecto Análisis de Errores en la Predicción</vt:lpstr>
      <vt:lpstr>Desarrollo del Proyecto Evaluación de Resultados</vt:lpstr>
      <vt:lpstr>Conclusiones </vt:lpstr>
      <vt:lpstr>Conclusiones</vt:lpstr>
      <vt:lpstr>Preguntas</vt:lpstr>
      <vt:lpstr>Presentación de PowerPoint</vt:lpstr>
      <vt:lpstr>AGRADECIMIENTOS y DEDICATORIA</vt:lpstr>
    </vt:vector>
  </TitlesOfParts>
  <Company>Gestor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PLANTEAMIENTO DE UN MODELO DE ESTIMACIÓN DE PROYECTOS DE SOFTWARE EN ETAPAS TEMPRANAS BASADO EN REDES NEURONALES ARTIFICIALES</dc:title>
  <dc:creator>Hendrix</dc:creator>
  <cp:lastModifiedBy>Hendrix</cp:lastModifiedBy>
  <cp:revision>36</cp:revision>
  <dcterms:created xsi:type="dcterms:W3CDTF">2017-07-17T04:03:36Z</dcterms:created>
  <dcterms:modified xsi:type="dcterms:W3CDTF">2017-07-17T18:30:54Z</dcterms:modified>
</cp:coreProperties>
</file>