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5" r:id="rId3"/>
    <p:sldMasterId id="2147483698" r:id="rId4"/>
  </p:sldMasterIdLst>
  <p:notesMasterIdLst>
    <p:notesMasterId r:id="rId50"/>
  </p:notesMasterIdLst>
  <p:handoutMasterIdLst>
    <p:handoutMasterId r:id="rId51"/>
  </p:handoutMasterIdLst>
  <p:sldIdLst>
    <p:sldId id="257" r:id="rId5"/>
    <p:sldId id="515" r:id="rId6"/>
    <p:sldId id="522" r:id="rId7"/>
    <p:sldId id="492" r:id="rId8"/>
    <p:sldId id="521" r:id="rId9"/>
    <p:sldId id="536" r:id="rId10"/>
    <p:sldId id="551" r:id="rId11"/>
    <p:sldId id="550" r:id="rId12"/>
    <p:sldId id="516" r:id="rId13"/>
    <p:sldId id="534" r:id="rId14"/>
    <p:sldId id="547" r:id="rId15"/>
    <p:sldId id="548" r:id="rId16"/>
    <p:sldId id="518" r:id="rId17"/>
    <p:sldId id="557" r:id="rId18"/>
    <p:sldId id="495" r:id="rId19"/>
    <p:sldId id="527" r:id="rId20"/>
    <p:sldId id="556" r:id="rId21"/>
    <p:sldId id="496" r:id="rId22"/>
    <p:sldId id="554" r:id="rId23"/>
    <p:sldId id="499" r:id="rId24"/>
    <p:sldId id="513" r:id="rId25"/>
    <p:sldId id="514" r:id="rId26"/>
    <p:sldId id="539" r:id="rId27"/>
    <p:sldId id="529" r:id="rId28"/>
    <p:sldId id="497" r:id="rId29"/>
    <p:sldId id="561" r:id="rId30"/>
    <p:sldId id="504" r:id="rId31"/>
    <p:sldId id="541" r:id="rId32"/>
    <p:sldId id="491" r:id="rId33"/>
    <p:sldId id="542" r:id="rId34"/>
    <p:sldId id="558" r:id="rId35"/>
    <p:sldId id="507" r:id="rId36"/>
    <p:sldId id="545" r:id="rId37"/>
    <p:sldId id="510" r:id="rId38"/>
    <p:sldId id="511" r:id="rId39"/>
    <p:sldId id="512" r:id="rId40"/>
    <p:sldId id="543" r:id="rId41"/>
    <p:sldId id="530" r:id="rId42"/>
    <p:sldId id="559" r:id="rId43"/>
    <p:sldId id="560" r:id="rId44"/>
    <p:sldId id="531" r:id="rId45"/>
    <p:sldId id="485" r:id="rId46"/>
    <p:sldId id="532" r:id="rId47"/>
    <p:sldId id="494" r:id="rId48"/>
    <p:sldId id="486" r:id="rId49"/>
  </p:sldIdLst>
  <p:sldSz cx="9145588" cy="6858000"/>
  <p:notesSz cx="7023100" cy="93091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40EC"/>
    <a:srgbClr val="FF8001"/>
    <a:srgbClr val="E3DE00"/>
    <a:srgbClr val="FFC000"/>
    <a:srgbClr val="DA0000"/>
    <a:srgbClr val="0065B0"/>
    <a:srgbClr val="FF6D09"/>
    <a:srgbClr val="66FF99"/>
    <a:srgbClr val="6D2197"/>
    <a:srgbClr val="DBD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Acento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89048" autoAdjust="0"/>
  </p:normalViewPr>
  <p:slideViewPr>
    <p:cSldViewPr snapToGrid="0" snapToObjects="1">
      <p:cViewPr varScale="1">
        <p:scale>
          <a:sx n="57" d="100"/>
          <a:sy n="57" d="100"/>
        </p:scale>
        <p:origin x="1596" y="78"/>
      </p:cViewPr>
      <p:guideLst>
        <p:guide orient="horz" pos="2137"/>
        <p:guide pos="384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DEFINITIVOS\SECUENCIAS\Perfil%20al&#233;lico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oleObject" Target="file:///F:\DEFINITIVOS\SECUENCIAS\Perfil%20al&#233;lic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>
              <a:noFill/>
            </a:ln>
          </c:spPr>
          <c:dPt>
            <c:idx val="0"/>
            <c:bubble3D val="0"/>
            <c:spPr>
              <a:pattFill prst="lgGrid">
                <a:fgClr>
                  <a:schemeClr val="bg1"/>
                </a:fgClr>
                <a:bgClr>
                  <a:srgbClr val="FF8001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4C8-4D99-B28E-207C49DC1D17}"/>
              </c:ext>
            </c:extLst>
          </c:dPt>
          <c:dPt>
            <c:idx val="1"/>
            <c:bubble3D val="0"/>
            <c:spPr>
              <a:solidFill>
                <a:srgbClr val="FF800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4C8-4D99-B28E-207C49DC1D17}"/>
              </c:ext>
            </c:extLst>
          </c:dPt>
          <c:dPt>
            <c:idx val="2"/>
            <c:bubble3D val="0"/>
            <c:spPr>
              <a:pattFill prst="lgGrid">
                <a:fgClr>
                  <a:schemeClr val="bg1"/>
                </a:fgClr>
                <a:bgClr>
                  <a:srgbClr val="FF0000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4C8-4D99-B28E-207C49DC1D17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4C8-4D99-B28E-207C49DC1D17}"/>
              </c:ext>
            </c:extLst>
          </c:dPt>
          <c:dPt>
            <c:idx val="4"/>
            <c:bubble3D val="0"/>
            <c:spPr>
              <a:pattFill prst="lgGrid">
                <a:fgClr>
                  <a:schemeClr val="bg1"/>
                </a:fgClr>
                <a:bgClr>
                  <a:srgbClr val="E3DE00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4C8-4D99-B28E-207C49DC1D17}"/>
              </c:ext>
            </c:extLst>
          </c:dPt>
          <c:dPt>
            <c:idx val="5"/>
            <c:bubble3D val="0"/>
            <c:spPr>
              <a:solidFill>
                <a:srgbClr val="E3DE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74C8-4D99-B28E-207C49DC1D17}"/>
              </c:ext>
            </c:extLst>
          </c:dPt>
          <c:dPt>
            <c:idx val="6"/>
            <c:bubble3D val="0"/>
            <c:spPr>
              <a:pattFill prst="lgGrid">
                <a:fgClr>
                  <a:schemeClr val="bg1"/>
                </a:fgClr>
                <a:bgClr>
                  <a:srgbClr val="00B050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74C8-4D99-B28E-207C49DC1D17}"/>
              </c:ext>
            </c:extLst>
          </c:dPt>
          <c:dPt>
            <c:idx val="7"/>
            <c:bubble3D val="0"/>
            <c:spPr>
              <a:solidFill>
                <a:srgbClr val="00B05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74C8-4D99-B28E-207C49DC1D17}"/>
              </c:ext>
            </c:extLst>
          </c:dPt>
          <c:dLbls>
            <c:dLbl>
              <c:idx val="0"/>
              <c:layout>
                <c:manualLayout>
                  <c:x val="6.6639257623526627E-2"/>
                  <c:y val="0.1338326593783161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C8-4D99-B28E-207C49DC1D1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8-4D99-B28E-207C49DC1D17}"/>
                </c:ext>
              </c:extLst>
            </c:dLbl>
            <c:dLbl>
              <c:idx val="2"/>
              <c:layout>
                <c:manualLayout>
                  <c:x val="-0.13508671698909563"/>
                  <c:y val="4.822862058389065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38%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C8-4D99-B28E-207C49DC1D1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C8-4D99-B28E-207C49DC1D17}"/>
                </c:ext>
              </c:extLst>
            </c:dLbl>
            <c:dLbl>
              <c:idx val="4"/>
              <c:layout>
                <c:manualLayout>
                  <c:x val="7.1549529173486103E-3"/>
                  <c:y val="-3.873419848709731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C8-4D99-B28E-207C49DC1D1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4C8-4D99-B28E-207C49DC1D17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4C8-4D99-B28E-207C49DC1D17}"/>
                </c:ext>
              </c:extLst>
            </c:dLbl>
            <c:dLbl>
              <c:idx val="7"/>
              <c:layout>
                <c:manualLayout>
                  <c:x val="-5.5017221481688521E-2"/>
                  <c:y val="0.1015499496443373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C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360981239327156E-2"/>
                      <c:h val="5.578050101827727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74C8-4D99-B28E-207C49DC1D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C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Hoja3!$B$2:$I$2</c:f>
              <c:strCache>
                <c:ptCount val="8"/>
                <c:pt idx="0">
                  <c:v>BLEE</c:v>
                </c:pt>
                <c:pt idx="1">
                  <c:v>BLEE</c:v>
                </c:pt>
                <c:pt idx="2">
                  <c:v>CRE</c:v>
                </c:pt>
                <c:pt idx="3">
                  <c:v>CRE</c:v>
                </c:pt>
                <c:pt idx="4">
                  <c:v>BLEE/CRE</c:v>
                </c:pt>
                <c:pt idx="5">
                  <c:v>BLEE/CRE</c:v>
                </c:pt>
                <c:pt idx="6">
                  <c:v>SENSIBLE</c:v>
                </c:pt>
                <c:pt idx="7">
                  <c:v>SENSIBLE</c:v>
                </c:pt>
              </c:strCache>
            </c:strRef>
          </c:cat>
          <c:val>
            <c:numRef>
              <c:f>Hoja3!$B$3:$I$3</c:f>
              <c:numCache>
                <c:formatCode>General</c:formatCode>
                <c:ptCount val="8"/>
                <c:pt idx="0">
                  <c:v>9</c:v>
                </c:pt>
                <c:pt idx="1">
                  <c:v>12</c:v>
                </c:pt>
                <c:pt idx="2">
                  <c:v>10</c:v>
                </c:pt>
                <c:pt idx="3">
                  <c:v>14</c:v>
                </c:pt>
                <c:pt idx="4">
                  <c:v>1</c:v>
                </c:pt>
                <c:pt idx="5">
                  <c:v>2</c:v>
                </c:pt>
                <c:pt idx="6">
                  <c:v>7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4C8-4D99-B28E-207C49DC1D1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s-EC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Hoja2!$G$2:$M$2</c:f>
              <c:numCache>
                <c:formatCode>0.000</c:formatCode>
                <c:ptCount val="7"/>
                <c:pt idx="0">
                  <c:v>0.1875</c:v>
                </c:pt>
                <c:pt idx="1">
                  <c:v>0.71875</c:v>
                </c:pt>
                <c:pt idx="2">
                  <c:v>0.3125</c:v>
                </c:pt>
                <c:pt idx="3">
                  <c:v>0.703125</c:v>
                </c:pt>
                <c:pt idx="4">
                  <c:v>0.453125</c:v>
                </c:pt>
                <c:pt idx="5">
                  <c:v>0.34375</c:v>
                </c:pt>
                <c:pt idx="6">
                  <c:v>0.59375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C1-419D-9447-31A1AC8F394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Hoja2!$G$3:$M$3</c:f>
              <c:numCache>
                <c:formatCode>0.000</c:formatCode>
                <c:ptCount val="7"/>
                <c:pt idx="0">
                  <c:v>0.171875</c:v>
                </c:pt>
                <c:pt idx="1">
                  <c:v>9.375E-2</c:v>
                </c:pt>
                <c:pt idx="2">
                  <c:v>0.1875</c:v>
                </c:pt>
                <c:pt idx="3">
                  <c:v>0.15625</c:v>
                </c:pt>
                <c:pt idx="4">
                  <c:v>0.265625</c:v>
                </c:pt>
                <c:pt idx="5">
                  <c:v>0.34375</c:v>
                </c:pt>
                <c:pt idx="6">
                  <c:v>0.203125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6C1-419D-9447-31A1AC8F3949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Hoja2!$G$4:$M$4</c:f>
              <c:numCache>
                <c:formatCode>0.000</c:formatCode>
                <c:ptCount val="7"/>
                <c:pt idx="0">
                  <c:v>0.109375</c:v>
                </c:pt>
                <c:pt idx="1">
                  <c:v>7.8125E-2</c:v>
                </c:pt>
                <c:pt idx="2">
                  <c:v>0.125</c:v>
                </c:pt>
                <c:pt idx="3">
                  <c:v>4.6875E-2</c:v>
                </c:pt>
                <c:pt idx="4">
                  <c:v>6.25E-2</c:v>
                </c:pt>
                <c:pt idx="5">
                  <c:v>6.25E-2</c:v>
                </c:pt>
                <c:pt idx="6">
                  <c:v>7.8125E-2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6C1-419D-9447-31A1AC8F3949}"/>
            </c:ext>
          </c:extLst>
        </c:ser>
        <c:ser>
          <c:idx val="3"/>
          <c:order val="3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Hoja2!$G$5:$M$5</c:f>
              <c:numCache>
                <c:formatCode>0.000</c:formatCode>
                <c:ptCount val="7"/>
                <c:pt idx="0">
                  <c:v>7.8125E-2</c:v>
                </c:pt>
                <c:pt idx="1">
                  <c:v>4.6875E-2</c:v>
                </c:pt>
                <c:pt idx="2">
                  <c:v>7.8125E-2</c:v>
                </c:pt>
                <c:pt idx="3">
                  <c:v>3.125E-2</c:v>
                </c:pt>
                <c:pt idx="4">
                  <c:v>6.25E-2</c:v>
                </c:pt>
                <c:pt idx="5">
                  <c:v>6.25E-2</c:v>
                </c:pt>
                <c:pt idx="6">
                  <c:v>4.6875E-2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6C1-419D-9447-31A1AC8F3949}"/>
            </c:ext>
          </c:extLst>
        </c:ser>
        <c:ser>
          <c:idx val="4"/>
          <c:order val="4"/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Hoja2!$G$6:$M$6</c:f>
              <c:numCache>
                <c:formatCode>0.000</c:formatCode>
                <c:ptCount val="7"/>
                <c:pt idx="0">
                  <c:v>6.25E-2</c:v>
                </c:pt>
                <c:pt idx="1">
                  <c:v>3.125E-2</c:v>
                </c:pt>
                <c:pt idx="2">
                  <c:v>7.8125E-2</c:v>
                </c:pt>
                <c:pt idx="3">
                  <c:v>3.125E-2</c:v>
                </c:pt>
                <c:pt idx="4">
                  <c:v>3.125E-2</c:v>
                </c:pt>
                <c:pt idx="5">
                  <c:v>4.6875E-2</c:v>
                </c:pt>
                <c:pt idx="6">
                  <c:v>4.6875E-2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C1-419D-9447-31A1AC8F3949}"/>
            </c:ext>
          </c:extLst>
        </c:ser>
        <c:ser>
          <c:idx val="5"/>
          <c:order val="5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Hoja2!$G$7:$M$7</c:f>
              <c:numCache>
                <c:formatCode>0.000</c:formatCode>
                <c:ptCount val="7"/>
                <c:pt idx="0">
                  <c:v>4.6875E-2</c:v>
                </c:pt>
                <c:pt idx="1">
                  <c:v>1.5625E-2</c:v>
                </c:pt>
                <c:pt idx="2">
                  <c:v>6.25E-2</c:v>
                </c:pt>
                <c:pt idx="3">
                  <c:v>1.5625E-2</c:v>
                </c:pt>
                <c:pt idx="4">
                  <c:v>3.125E-2</c:v>
                </c:pt>
                <c:pt idx="5">
                  <c:v>3.125E-2</c:v>
                </c:pt>
                <c:pt idx="6">
                  <c:v>3.125E-2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6C1-419D-9447-31A1AC8F3949}"/>
            </c:ext>
          </c:extLst>
        </c:ser>
        <c:ser>
          <c:idx val="6"/>
          <c:order val="6"/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Hoja2!$G$8:$M$8</c:f>
              <c:numCache>
                <c:formatCode>0.000</c:formatCode>
                <c:ptCount val="7"/>
                <c:pt idx="0">
                  <c:v>4.6875E-2</c:v>
                </c:pt>
                <c:pt idx="1">
                  <c:v>1.5625E-2</c:v>
                </c:pt>
                <c:pt idx="2">
                  <c:v>3.125E-2</c:v>
                </c:pt>
                <c:pt idx="3">
                  <c:v>1.5625E-2</c:v>
                </c:pt>
                <c:pt idx="4">
                  <c:v>3.125E-2</c:v>
                </c:pt>
                <c:pt idx="5">
                  <c:v>3.125E-2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6C1-419D-9447-31A1AC8F3949}"/>
            </c:ext>
          </c:extLst>
        </c:ser>
        <c:ser>
          <c:idx val="7"/>
          <c:order val="7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Hoja2!$G$9:$M$9</c:f>
              <c:numCache>
                <c:formatCode>General</c:formatCode>
                <c:ptCount val="7"/>
                <c:pt idx="0" formatCode="0.000">
                  <c:v>4.6875E-2</c:v>
                </c:pt>
                <c:pt idx="2" formatCode="0.000">
                  <c:v>3.125E-2</c:v>
                </c:pt>
                <c:pt idx="4" formatCode="0.000">
                  <c:v>1.5625E-2</c:v>
                </c:pt>
                <c:pt idx="5" formatCode="0.000">
                  <c:v>3.125E-2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6C1-419D-9447-31A1AC8F3949}"/>
            </c:ext>
          </c:extLst>
        </c:ser>
        <c:ser>
          <c:idx val="8"/>
          <c:order val="8"/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Hoja2!$G$10:$M$10</c:f>
              <c:numCache>
                <c:formatCode>General</c:formatCode>
                <c:ptCount val="7"/>
                <c:pt idx="0" formatCode="0.000">
                  <c:v>3.125E-2</c:v>
                </c:pt>
                <c:pt idx="2" formatCode="0.000">
                  <c:v>3.125E-2</c:v>
                </c:pt>
                <c:pt idx="4" formatCode="0.000">
                  <c:v>1.5625E-2</c:v>
                </c:pt>
                <c:pt idx="5" formatCode="0.000">
                  <c:v>3.125E-2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6C1-419D-9447-31A1AC8F3949}"/>
            </c:ext>
          </c:extLst>
        </c:ser>
        <c:ser>
          <c:idx val="9"/>
          <c:order val="9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Hoja2!$G$11:$M$11</c:f>
              <c:numCache>
                <c:formatCode>General</c:formatCode>
                <c:ptCount val="7"/>
                <c:pt idx="0" formatCode="0.000">
                  <c:v>3.125E-2</c:v>
                </c:pt>
                <c:pt idx="2" formatCode="0.000">
                  <c:v>1.5625E-2</c:v>
                </c:pt>
                <c:pt idx="4" formatCode="0.000">
                  <c:v>1.5625E-2</c:v>
                </c:pt>
                <c:pt idx="5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6C1-419D-9447-31A1AC8F3949}"/>
            </c:ext>
          </c:extLst>
        </c:ser>
        <c:ser>
          <c:idx val="10"/>
          <c:order val="10"/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Hoja2!$G$12:$M$12</c:f>
              <c:numCache>
                <c:formatCode>General</c:formatCode>
                <c:ptCount val="7"/>
                <c:pt idx="0" formatCode="0.000">
                  <c:v>3.125E-2</c:v>
                </c:pt>
                <c:pt idx="2" formatCode="0.000">
                  <c:v>1.5625E-2</c:v>
                </c:pt>
                <c:pt idx="4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C6C1-419D-9447-31A1AC8F3949}"/>
            </c:ext>
          </c:extLst>
        </c:ser>
        <c:ser>
          <c:idx val="11"/>
          <c:order val="11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Hoja2!$G$13:$M$13</c:f>
              <c:numCache>
                <c:formatCode>General</c:formatCode>
                <c:ptCount val="7"/>
                <c:pt idx="0" formatCode="0.000">
                  <c:v>3.125E-2</c:v>
                </c:pt>
                <c:pt idx="2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6C1-419D-9447-31A1AC8F3949}"/>
            </c:ext>
          </c:extLst>
        </c:ser>
        <c:ser>
          <c:idx val="12"/>
          <c:order val="12"/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Hoja2!$G$14:$M$14</c:f>
              <c:numCache>
                <c:formatCode>General</c:formatCode>
                <c:ptCount val="7"/>
                <c:pt idx="0" formatCode="0.000">
                  <c:v>1.5625E-2</c:v>
                </c:pt>
                <c:pt idx="2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6C1-419D-9447-31A1AC8F3949}"/>
            </c:ext>
          </c:extLst>
        </c:ser>
        <c:ser>
          <c:idx val="13"/>
          <c:order val="13"/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Hoja2!$G$15:$M$15</c:f>
              <c:numCache>
                <c:formatCode>General</c:formatCode>
                <c:ptCount val="7"/>
                <c:pt idx="0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C6C1-419D-9447-31A1AC8F3949}"/>
            </c:ext>
          </c:extLst>
        </c:ser>
        <c:ser>
          <c:idx val="14"/>
          <c:order val="14"/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Hoja2!$G$16:$M$16</c:f>
              <c:numCache>
                <c:formatCode>General</c:formatCode>
                <c:ptCount val="7"/>
                <c:pt idx="0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6C1-419D-9447-31A1AC8F3949}"/>
            </c:ext>
          </c:extLst>
        </c:ser>
        <c:ser>
          <c:idx val="15"/>
          <c:order val="15"/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Hoja2!$G$17:$M$17</c:f>
              <c:numCache>
                <c:formatCode>General</c:formatCode>
                <c:ptCount val="7"/>
                <c:pt idx="0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C6C1-419D-9447-31A1AC8F3949}"/>
            </c:ext>
          </c:extLst>
        </c:ser>
        <c:ser>
          <c:idx val="16"/>
          <c:order val="16"/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Hoja2!$G$18:$M$18</c:f>
              <c:numCache>
                <c:formatCode>General</c:formatCode>
                <c:ptCount val="7"/>
                <c:pt idx="0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C6C1-419D-9447-31A1AC8F3949}"/>
            </c:ext>
          </c:extLst>
        </c:ser>
        <c:ser>
          <c:idx val="17"/>
          <c:order val="17"/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Hoja2!$G$19:$M$19</c:f>
              <c:numCache>
                <c:formatCode>General</c:formatCode>
                <c:ptCount val="7"/>
                <c:pt idx="0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C6C1-419D-9447-31A1AC8F3949}"/>
            </c:ext>
          </c:extLst>
        </c:ser>
        <c:ser>
          <c:idx val="18"/>
          <c:order val="18"/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Hoja2!$G$20:$M$20</c:f>
              <c:numCache>
                <c:formatCode>General</c:formatCode>
                <c:ptCount val="7"/>
                <c:pt idx="0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C6C1-419D-9447-31A1AC8F3949}"/>
            </c:ext>
          </c:extLst>
        </c:ser>
        <c:ser>
          <c:idx val="19"/>
          <c:order val="19"/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Hoja2!$G$1:$M$1</c:f>
              <c:strCache>
                <c:ptCount val="7"/>
                <c:pt idx="0">
                  <c:v>tonB</c:v>
                </c:pt>
                <c:pt idx="1">
                  <c:v>rpoB</c:v>
                </c:pt>
                <c:pt idx="2">
                  <c:v>phoE</c:v>
                </c:pt>
                <c:pt idx="3">
                  <c:v>pgi</c:v>
                </c:pt>
                <c:pt idx="4">
                  <c:v>mdh</c:v>
                </c:pt>
                <c:pt idx="5">
                  <c:v>infB</c:v>
                </c:pt>
                <c:pt idx="6">
                  <c:v>gapA</c:v>
                </c:pt>
              </c:strCache>
            </c:strRef>
          </c:cat>
          <c:val>
            <c:numRef>
              <c:f>Hoja2!$G$21:$M$21</c:f>
              <c:numCache>
                <c:formatCode>General</c:formatCode>
                <c:ptCount val="7"/>
                <c:pt idx="0" formatCode="0.000">
                  <c:v>1.5625E-2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C6C1-419D-9447-31A1AC8F39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72707824"/>
        <c:axId val="-72715984"/>
      </c:barChart>
      <c:catAx>
        <c:axId val="-7270782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400" b="1" i="0"/>
                  <a:t>Genes constitutivos</a:t>
                </a:r>
              </a:p>
            </c:rich>
          </c:tx>
          <c:layout>
            <c:manualLayout>
              <c:xMode val="edge"/>
              <c:yMode val="edge"/>
              <c:x val="3.3033031861399642E-3"/>
              <c:y val="0.2517800756921059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72715984"/>
        <c:crosses val="autoZero"/>
        <c:auto val="1"/>
        <c:lblAlgn val="ctr"/>
        <c:lblOffset val="100"/>
        <c:noMultiLvlLbl val="0"/>
      </c:catAx>
      <c:valAx>
        <c:axId val="-72715984"/>
        <c:scaling>
          <c:orientation val="minMax"/>
          <c:max val="1.04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EC" sz="1400" b="1" i="0"/>
                  <a:t>Aislados clínicos=64</a:t>
                </a:r>
              </a:p>
            </c:rich>
          </c:tx>
          <c:layout>
            <c:manualLayout>
              <c:xMode val="edge"/>
              <c:yMode val="edge"/>
              <c:x val="0.44231684841987007"/>
              <c:y val="0.908896981255773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C"/>
            </a:p>
          </c:txPr>
        </c:title>
        <c:numFmt formatCode="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1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C"/>
          </a:p>
        </c:txPr>
        <c:crossAx val="-72707824"/>
        <c:crosses val="autoZero"/>
        <c:crossBetween val="between"/>
        <c:majorUnit val="0.1563000000000000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i="1">
          <a:solidFill>
            <a:schemeClr val="tx1"/>
          </a:solidFill>
        </a:defRPr>
      </a:pPr>
      <a:endParaRPr lang="es-EC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slide" Target="../slides/slide21.xml"/><Relationship Id="rId1" Type="http://schemas.openxmlformats.org/officeDocument/2006/relationships/slide" Target="../slides/slide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Relationship Id="rId4" Type="http://schemas.openxmlformats.org/officeDocument/2006/relationships/image" Target="../media/image28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EF2AEF-8653-4C8D-8710-B6F59170C2B8}" type="doc">
      <dgm:prSet loTypeId="urn:microsoft.com/office/officeart/2005/8/layout/vList3" loCatId="list" qsTypeId="urn:microsoft.com/office/officeart/2005/8/quickstyle/simple3" qsCatId="simple" csTypeId="urn:microsoft.com/office/officeart/2005/8/colors/accent4_1" csCatId="accent4" phldr="1"/>
      <dgm:spPr/>
    </dgm:pt>
    <dgm:pt modelId="{998645CF-26D1-430C-942C-9CB021742688}">
      <dgm:prSet phldrT="[Texto]" custT="1"/>
      <dgm:spPr/>
      <dgm:t>
        <a:bodyPr/>
        <a:lstStyle/>
        <a:p>
          <a:r>
            <a:rPr lang="es-EC" sz="1600" dirty="0"/>
            <a:t>Biotipificación</a:t>
          </a:r>
        </a:p>
      </dgm:t>
    </dgm:pt>
    <dgm:pt modelId="{C37BCD9E-FD69-4E7B-B8B6-60FFF3AA47BA}" type="parTrans" cxnId="{0F18FB14-E64D-4D9E-AEE5-836CB3527886}">
      <dgm:prSet/>
      <dgm:spPr/>
      <dgm:t>
        <a:bodyPr/>
        <a:lstStyle/>
        <a:p>
          <a:endParaRPr lang="es-EC" sz="1600"/>
        </a:p>
      </dgm:t>
    </dgm:pt>
    <dgm:pt modelId="{3D6859E6-C2DE-42A9-BD3F-4DEAD72F688C}" type="sibTrans" cxnId="{0F18FB14-E64D-4D9E-AEE5-836CB3527886}">
      <dgm:prSet/>
      <dgm:spPr/>
      <dgm:t>
        <a:bodyPr/>
        <a:lstStyle/>
        <a:p>
          <a:endParaRPr lang="es-EC" sz="1600"/>
        </a:p>
      </dgm:t>
    </dgm:pt>
    <dgm:pt modelId="{E2C6FDE6-8AE0-4F9D-81F0-21CAD68281F4}">
      <dgm:prSet custT="1"/>
      <dgm:spPr/>
      <dgm:t>
        <a:bodyPr/>
        <a:lstStyle/>
        <a:p>
          <a:r>
            <a:rPr lang="es-EC" sz="1600"/>
            <a:t>Serotipificación</a:t>
          </a:r>
          <a:endParaRPr lang="es-EC" sz="1600" dirty="0"/>
        </a:p>
      </dgm:t>
    </dgm:pt>
    <dgm:pt modelId="{659FE3DD-BCA0-49C2-8419-3ED451C27F86}" type="parTrans" cxnId="{BCE28E37-771E-450E-BE37-20D6FA7E04B4}">
      <dgm:prSet/>
      <dgm:spPr/>
      <dgm:t>
        <a:bodyPr/>
        <a:lstStyle/>
        <a:p>
          <a:endParaRPr lang="es-EC" sz="1600"/>
        </a:p>
      </dgm:t>
    </dgm:pt>
    <dgm:pt modelId="{DF26CA03-92F6-4C74-884D-36D1809BC0F1}" type="sibTrans" cxnId="{BCE28E37-771E-450E-BE37-20D6FA7E04B4}">
      <dgm:prSet/>
      <dgm:spPr/>
      <dgm:t>
        <a:bodyPr/>
        <a:lstStyle/>
        <a:p>
          <a:endParaRPr lang="es-EC" sz="1600"/>
        </a:p>
      </dgm:t>
    </dgm:pt>
    <dgm:pt modelId="{2A236EF7-18EA-4185-9091-578078BE9D74}">
      <dgm:prSet custT="1"/>
      <dgm:spPr/>
      <dgm:t>
        <a:bodyPr/>
        <a:lstStyle/>
        <a:p>
          <a:r>
            <a:rPr lang="es-EC" sz="1600"/>
            <a:t>Tipificación de Fagos</a:t>
          </a:r>
          <a:endParaRPr lang="es-EC" sz="1600" dirty="0"/>
        </a:p>
      </dgm:t>
    </dgm:pt>
    <dgm:pt modelId="{C1F6D9A1-655F-4FA7-B9A0-F2924D557C3B}" type="parTrans" cxnId="{3E593832-B7D2-4148-AFF7-AE491BA8A651}">
      <dgm:prSet/>
      <dgm:spPr/>
      <dgm:t>
        <a:bodyPr/>
        <a:lstStyle/>
        <a:p>
          <a:endParaRPr lang="es-EC" sz="1600"/>
        </a:p>
      </dgm:t>
    </dgm:pt>
    <dgm:pt modelId="{3525AC53-B58F-4B0A-BD9B-BB00A44EEFF2}" type="sibTrans" cxnId="{3E593832-B7D2-4148-AFF7-AE491BA8A651}">
      <dgm:prSet/>
      <dgm:spPr/>
      <dgm:t>
        <a:bodyPr/>
        <a:lstStyle/>
        <a:p>
          <a:endParaRPr lang="es-EC" sz="1600"/>
        </a:p>
      </dgm:t>
    </dgm:pt>
    <dgm:pt modelId="{755E2037-B046-4650-B655-D190F6BD1694}">
      <dgm:prSet custT="1"/>
      <dgm:spPr/>
      <dgm:t>
        <a:bodyPr/>
        <a:lstStyle/>
        <a:p>
          <a:r>
            <a:rPr lang="es-EC" sz="1600"/>
            <a:t>Tipificación de Bacteriocinas</a:t>
          </a:r>
          <a:endParaRPr lang="es-EC" sz="1600" dirty="0"/>
        </a:p>
      </dgm:t>
    </dgm:pt>
    <dgm:pt modelId="{8D56E9FA-2C42-4A31-B2BD-D2DE9CDCE20F}" type="parTrans" cxnId="{0500D05E-D90D-4CF3-ADC6-8D5F1D3F8DA7}">
      <dgm:prSet/>
      <dgm:spPr/>
      <dgm:t>
        <a:bodyPr/>
        <a:lstStyle/>
        <a:p>
          <a:endParaRPr lang="es-EC" sz="1600"/>
        </a:p>
      </dgm:t>
    </dgm:pt>
    <dgm:pt modelId="{BD407F42-3B90-4B1E-922F-F9277C10A18C}" type="sibTrans" cxnId="{0500D05E-D90D-4CF3-ADC6-8D5F1D3F8DA7}">
      <dgm:prSet/>
      <dgm:spPr/>
      <dgm:t>
        <a:bodyPr/>
        <a:lstStyle/>
        <a:p>
          <a:endParaRPr lang="es-EC" sz="1600"/>
        </a:p>
      </dgm:t>
    </dgm:pt>
    <dgm:pt modelId="{04D9AABA-298E-43F7-9663-29224932CAE5}" type="pres">
      <dgm:prSet presAssocID="{C2EF2AEF-8653-4C8D-8710-B6F59170C2B8}" presName="linearFlow" presStyleCnt="0">
        <dgm:presLayoutVars>
          <dgm:dir/>
          <dgm:resizeHandles val="exact"/>
        </dgm:presLayoutVars>
      </dgm:prSet>
      <dgm:spPr/>
    </dgm:pt>
    <dgm:pt modelId="{62F27084-917E-4B55-B6A9-3C04468470E1}" type="pres">
      <dgm:prSet presAssocID="{998645CF-26D1-430C-942C-9CB021742688}" presName="composite" presStyleCnt="0"/>
      <dgm:spPr/>
    </dgm:pt>
    <dgm:pt modelId="{1C0178AF-1A28-49A5-A269-32AD4095AC0D}" type="pres">
      <dgm:prSet presAssocID="{998645CF-26D1-430C-942C-9CB021742688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FFE8F4-1CF6-48D8-85CE-A124F5DC7CCA}" type="pres">
      <dgm:prSet presAssocID="{998645CF-26D1-430C-942C-9CB021742688}" presName="txShp" presStyleLbl="node1" presStyleIdx="0" presStyleCnt="4">
        <dgm:presLayoutVars>
          <dgm:bulletEnabled val="1"/>
        </dgm:presLayoutVars>
      </dgm:prSet>
      <dgm:spPr/>
    </dgm:pt>
    <dgm:pt modelId="{08F78191-0295-4513-9253-29875B2B8C7E}" type="pres">
      <dgm:prSet presAssocID="{3D6859E6-C2DE-42A9-BD3F-4DEAD72F688C}" presName="spacing" presStyleCnt="0"/>
      <dgm:spPr/>
    </dgm:pt>
    <dgm:pt modelId="{9C5AD0C9-D544-48C3-8B3B-B23E6DDD76D4}" type="pres">
      <dgm:prSet presAssocID="{E2C6FDE6-8AE0-4F9D-81F0-21CAD68281F4}" presName="composite" presStyleCnt="0"/>
      <dgm:spPr/>
    </dgm:pt>
    <dgm:pt modelId="{2252D209-07B4-4A5A-8734-931F6C5DD32A}" type="pres">
      <dgm:prSet presAssocID="{E2C6FDE6-8AE0-4F9D-81F0-21CAD68281F4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3F8548C-F567-4AE0-B8FB-4FB2C0FCAD84}" type="pres">
      <dgm:prSet presAssocID="{E2C6FDE6-8AE0-4F9D-81F0-21CAD68281F4}" presName="txShp" presStyleLbl="node1" presStyleIdx="1" presStyleCnt="4">
        <dgm:presLayoutVars>
          <dgm:bulletEnabled val="1"/>
        </dgm:presLayoutVars>
      </dgm:prSet>
      <dgm:spPr/>
    </dgm:pt>
    <dgm:pt modelId="{DA9C4A86-253F-4DFC-8B7C-1834B232A734}" type="pres">
      <dgm:prSet presAssocID="{DF26CA03-92F6-4C74-884D-36D1809BC0F1}" presName="spacing" presStyleCnt="0"/>
      <dgm:spPr/>
    </dgm:pt>
    <dgm:pt modelId="{10BE6305-6011-46D1-B2B2-C5BA8E2BB5AE}" type="pres">
      <dgm:prSet presAssocID="{2A236EF7-18EA-4185-9091-578078BE9D74}" presName="composite" presStyleCnt="0"/>
      <dgm:spPr/>
    </dgm:pt>
    <dgm:pt modelId="{87F1FC21-E0CD-4150-BE03-C30311053856}" type="pres">
      <dgm:prSet presAssocID="{2A236EF7-18EA-4185-9091-578078BE9D74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ABF1003-8F9C-4D25-AD77-4280D584E8A5}" type="pres">
      <dgm:prSet presAssocID="{2A236EF7-18EA-4185-9091-578078BE9D74}" presName="txShp" presStyleLbl="node1" presStyleIdx="2" presStyleCnt="4">
        <dgm:presLayoutVars>
          <dgm:bulletEnabled val="1"/>
        </dgm:presLayoutVars>
      </dgm:prSet>
      <dgm:spPr/>
    </dgm:pt>
    <dgm:pt modelId="{55F0B588-381F-4DC9-8B76-55F19C15A9C5}" type="pres">
      <dgm:prSet presAssocID="{3525AC53-B58F-4B0A-BD9B-BB00A44EEFF2}" presName="spacing" presStyleCnt="0"/>
      <dgm:spPr/>
    </dgm:pt>
    <dgm:pt modelId="{D0C2841F-6E6F-4B39-B5DC-DCDA1D9DEE2C}" type="pres">
      <dgm:prSet presAssocID="{755E2037-B046-4650-B655-D190F6BD1694}" presName="composite" presStyleCnt="0"/>
      <dgm:spPr/>
    </dgm:pt>
    <dgm:pt modelId="{8688222A-A8D8-433B-B58B-918406EA9864}" type="pres">
      <dgm:prSet presAssocID="{755E2037-B046-4650-B655-D190F6BD1694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67CE401-CF9C-4B72-8A57-BF6994922957}" type="pres">
      <dgm:prSet presAssocID="{755E2037-B046-4650-B655-D190F6BD1694}" presName="txShp" presStyleLbl="node1" presStyleIdx="3" presStyleCnt="4">
        <dgm:presLayoutVars>
          <dgm:bulletEnabled val="1"/>
        </dgm:presLayoutVars>
      </dgm:prSet>
      <dgm:spPr/>
    </dgm:pt>
  </dgm:ptLst>
  <dgm:cxnLst>
    <dgm:cxn modelId="{0F18FB14-E64D-4D9E-AEE5-836CB3527886}" srcId="{C2EF2AEF-8653-4C8D-8710-B6F59170C2B8}" destId="{998645CF-26D1-430C-942C-9CB021742688}" srcOrd="0" destOrd="0" parTransId="{C37BCD9E-FD69-4E7B-B8B6-60FFF3AA47BA}" sibTransId="{3D6859E6-C2DE-42A9-BD3F-4DEAD72F688C}"/>
    <dgm:cxn modelId="{9103E11A-6BDE-4A4B-A5EF-ACE261CDB0A8}" type="presOf" srcId="{998645CF-26D1-430C-942C-9CB021742688}" destId="{08FFE8F4-1CF6-48D8-85CE-A124F5DC7CCA}" srcOrd="0" destOrd="0" presId="urn:microsoft.com/office/officeart/2005/8/layout/vList3"/>
    <dgm:cxn modelId="{8D3A1726-1055-49D4-BA32-7BC11761BAD7}" type="presOf" srcId="{E2C6FDE6-8AE0-4F9D-81F0-21CAD68281F4}" destId="{83F8548C-F567-4AE0-B8FB-4FB2C0FCAD84}" srcOrd="0" destOrd="0" presId="urn:microsoft.com/office/officeart/2005/8/layout/vList3"/>
    <dgm:cxn modelId="{0488FB31-8055-40CD-A23C-C1C73D801661}" type="presOf" srcId="{C2EF2AEF-8653-4C8D-8710-B6F59170C2B8}" destId="{04D9AABA-298E-43F7-9663-29224932CAE5}" srcOrd="0" destOrd="0" presId="urn:microsoft.com/office/officeart/2005/8/layout/vList3"/>
    <dgm:cxn modelId="{3E593832-B7D2-4148-AFF7-AE491BA8A651}" srcId="{C2EF2AEF-8653-4C8D-8710-B6F59170C2B8}" destId="{2A236EF7-18EA-4185-9091-578078BE9D74}" srcOrd="2" destOrd="0" parTransId="{C1F6D9A1-655F-4FA7-B9A0-F2924D557C3B}" sibTransId="{3525AC53-B58F-4B0A-BD9B-BB00A44EEFF2}"/>
    <dgm:cxn modelId="{BCE28E37-771E-450E-BE37-20D6FA7E04B4}" srcId="{C2EF2AEF-8653-4C8D-8710-B6F59170C2B8}" destId="{E2C6FDE6-8AE0-4F9D-81F0-21CAD68281F4}" srcOrd="1" destOrd="0" parTransId="{659FE3DD-BCA0-49C2-8419-3ED451C27F86}" sibTransId="{DF26CA03-92F6-4C74-884D-36D1809BC0F1}"/>
    <dgm:cxn modelId="{0500D05E-D90D-4CF3-ADC6-8D5F1D3F8DA7}" srcId="{C2EF2AEF-8653-4C8D-8710-B6F59170C2B8}" destId="{755E2037-B046-4650-B655-D190F6BD1694}" srcOrd="3" destOrd="0" parTransId="{8D56E9FA-2C42-4A31-B2BD-D2DE9CDCE20F}" sibTransId="{BD407F42-3B90-4B1E-922F-F9277C10A18C}"/>
    <dgm:cxn modelId="{E93E8B95-5B0C-42DD-B003-977D42D41DCA}" type="presOf" srcId="{755E2037-B046-4650-B655-D190F6BD1694}" destId="{B67CE401-CF9C-4B72-8A57-BF6994922957}" srcOrd="0" destOrd="0" presId="urn:microsoft.com/office/officeart/2005/8/layout/vList3"/>
    <dgm:cxn modelId="{8D0AB699-1604-4272-80D3-DB4D8BED0AD2}" type="presOf" srcId="{2A236EF7-18EA-4185-9091-578078BE9D74}" destId="{1ABF1003-8F9C-4D25-AD77-4280D584E8A5}" srcOrd="0" destOrd="0" presId="urn:microsoft.com/office/officeart/2005/8/layout/vList3"/>
    <dgm:cxn modelId="{5690361B-45F1-4CAA-BA6D-DCA9D13483FC}" type="presParOf" srcId="{04D9AABA-298E-43F7-9663-29224932CAE5}" destId="{62F27084-917E-4B55-B6A9-3C04468470E1}" srcOrd="0" destOrd="0" presId="urn:microsoft.com/office/officeart/2005/8/layout/vList3"/>
    <dgm:cxn modelId="{D1C6B78E-D80E-4891-AAD6-02E970B1F9EC}" type="presParOf" srcId="{62F27084-917E-4B55-B6A9-3C04468470E1}" destId="{1C0178AF-1A28-49A5-A269-32AD4095AC0D}" srcOrd="0" destOrd="0" presId="urn:microsoft.com/office/officeart/2005/8/layout/vList3"/>
    <dgm:cxn modelId="{BF0F2B52-CEB2-4EE9-B688-B8370FA45AA5}" type="presParOf" srcId="{62F27084-917E-4B55-B6A9-3C04468470E1}" destId="{08FFE8F4-1CF6-48D8-85CE-A124F5DC7CCA}" srcOrd="1" destOrd="0" presId="urn:microsoft.com/office/officeart/2005/8/layout/vList3"/>
    <dgm:cxn modelId="{3546C918-BC73-4A79-9D58-37331BCCB0FD}" type="presParOf" srcId="{04D9AABA-298E-43F7-9663-29224932CAE5}" destId="{08F78191-0295-4513-9253-29875B2B8C7E}" srcOrd="1" destOrd="0" presId="urn:microsoft.com/office/officeart/2005/8/layout/vList3"/>
    <dgm:cxn modelId="{C4A192EE-E25A-4075-A93D-567E654FC239}" type="presParOf" srcId="{04D9AABA-298E-43F7-9663-29224932CAE5}" destId="{9C5AD0C9-D544-48C3-8B3B-B23E6DDD76D4}" srcOrd="2" destOrd="0" presId="urn:microsoft.com/office/officeart/2005/8/layout/vList3"/>
    <dgm:cxn modelId="{40D591D8-F440-4F99-83E4-AC80421934FF}" type="presParOf" srcId="{9C5AD0C9-D544-48C3-8B3B-B23E6DDD76D4}" destId="{2252D209-07B4-4A5A-8734-931F6C5DD32A}" srcOrd="0" destOrd="0" presId="urn:microsoft.com/office/officeart/2005/8/layout/vList3"/>
    <dgm:cxn modelId="{EE1CC4A3-28B4-40EF-AA4B-E661958B7FCD}" type="presParOf" srcId="{9C5AD0C9-D544-48C3-8B3B-B23E6DDD76D4}" destId="{83F8548C-F567-4AE0-B8FB-4FB2C0FCAD84}" srcOrd="1" destOrd="0" presId="urn:microsoft.com/office/officeart/2005/8/layout/vList3"/>
    <dgm:cxn modelId="{CBA3B587-8CEA-4E9C-853E-85E2D6DE3681}" type="presParOf" srcId="{04D9AABA-298E-43F7-9663-29224932CAE5}" destId="{DA9C4A86-253F-4DFC-8B7C-1834B232A734}" srcOrd="3" destOrd="0" presId="urn:microsoft.com/office/officeart/2005/8/layout/vList3"/>
    <dgm:cxn modelId="{012E053C-5F44-48FC-9D23-EAEE4D15A633}" type="presParOf" srcId="{04D9AABA-298E-43F7-9663-29224932CAE5}" destId="{10BE6305-6011-46D1-B2B2-C5BA8E2BB5AE}" srcOrd="4" destOrd="0" presId="urn:microsoft.com/office/officeart/2005/8/layout/vList3"/>
    <dgm:cxn modelId="{2FCDF3FD-4E45-48BC-9113-F63D3ABCBF59}" type="presParOf" srcId="{10BE6305-6011-46D1-B2B2-C5BA8E2BB5AE}" destId="{87F1FC21-E0CD-4150-BE03-C30311053856}" srcOrd="0" destOrd="0" presId="urn:microsoft.com/office/officeart/2005/8/layout/vList3"/>
    <dgm:cxn modelId="{1FA84CF7-275A-48A3-9F51-F7B07237B96B}" type="presParOf" srcId="{10BE6305-6011-46D1-B2B2-C5BA8E2BB5AE}" destId="{1ABF1003-8F9C-4D25-AD77-4280D584E8A5}" srcOrd="1" destOrd="0" presId="urn:microsoft.com/office/officeart/2005/8/layout/vList3"/>
    <dgm:cxn modelId="{2BEE4DEB-58D6-468F-B22E-4ADE87202BFE}" type="presParOf" srcId="{04D9AABA-298E-43F7-9663-29224932CAE5}" destId="{55F0B588-381F-4DC9-8B76-55F19C15A9C5}" srcOrd="5" destOrd="0" presId="urn:microsoft.com/office/officeart/2005/8/layout/vList3"/>
    <dgm:cxn modelId="{15CC802F-C92A-40BD-8ED1-D661EAAB70B0}" type="presParOf" srcId="{04D9AABA-298E-43F7-9663-29224932CAE5}" destId="{D0C2841F-6E6F-4B39-B5DC-DCDA1D9DEE2C}" srcOrd="6" destOrd="0" presId="urn:microsoft.com/office/officeart/2005/8/layout/vList3"/>
    <dgm:cxn modelId="{DC36361B-36E3-4BBA-8858-1403B590F6A6}" type="presParOf" srcId="{D0C2841F-6E6F-4B39-B5DC-DCDA1D9DEE2C}" destId="{8688222A-A8D8-433B-B58B-918406EA9864}" srcOrd="0" destOrd="0" presId="urn:microsoft.com/office/officeart/2005/8/layout/vList3"/>
    <dgm:cxn modelId="{0A381B32-0ED8-4236-B6B8-7CCE705284F8}" type="presParOf" srcId="{D0C2841F-6E6F-4B39-B5DC-DCDA1D9DEE2C}" destId="{B67CE401-CF9C-4B72-8A57-BF699492295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EF2AEF-8653-4C8D-8710-B6F59170C2B8}" type="doc">
      <dgm:prSet loTypeId="urn:microsoft.com/office/officeart/2005/8/layout/vList3" loCatId="list" qsTypeId="urn:microsoft.com/office/officeart/2005/8/quickstyle/simple3" qsCatId="simple" csTypeId="urn:microsoft.com/office/officeart/2005/8/colors/accent4_1" csCatId="accent4" phldr="1"/>
      <dgm:spPr/>
    </dgm:pt>
    <dgm:pt modelId="{998645CF-26D1-430C-942C-9CB021742688}">
      <dgm:prSet phldrT="[Texto]" custT="1"/>
      <dgm:spPr/>
      <dgm:t>
        <a:bodyPr/>
        <a:lstStyle/>
        <a:p>
          <a:r>
            <a:rPr lang="es-EC" sz="1600" dirty="0"/>
            <a:t>PCR</a:t>
          </a:r>
        </a:p>
      </dgm:t>
    </dgm:pt>
    <dgm:pt modelId="{C37BCD9E-FD69-4E7B-B8B6-60FFF3AA47BA}" type="parTrans" cxnId="{0F18FB14-E64D-4D9E-AEE5-836CB3527886}">
      <dgm:prSet/>
      <dgm:spPr/>
      <dgm:t>
        <a:bodyPr/>
        <a:lstStyle/>
        <a:p>
          <a:endParaRPr lang="es-EC" sz="1600"/>
        </a:p>
      </dgm:t>
    </dgm:pt>
    <dgm:pt modelId="{3D6859E6-C2DE-42A9-BD3F-4DEAD72F688C}" type="sibTrans" cxnId="{0F18FB14-E64D-4D9E-AEE5-836CB3527886}">
      <dgm:prSet/>
      <dgm:spPr/>
      <dgm:t>
        <a:bodyPr/>
        <a:lstStyle/>
        <a:p>
          <a:endParaRPr lang="es-EC" sz="1600"/>
        </a:p>
      </dgm:t>
    </dgm:pt>
    <dgm:pt modelId="{E14E66BC-D344-4643-A496-5D5CEF888FAC}">
      <dgm:prSet phldrT="[Texto]" custT="1"/>
      <dgm:spPr/>
      <dgm:t>
        <a:bodyPr/>
        <a:lstStyle/>
        <a:p>
          <a:r>
            <a:rPr lang="es-EC" sz="1600" dirty="0"/>
            <a:t>PFGE</a:t>
          </a:r>
        </a:p>
      </dgm:t>
    </dgm:pt>
    <dgm:pt modelId="{8F88D201-2845-4339-827D-05636081B2A3}" type="parTrans" cxnId="{76E3F6C3-D6EE-49FA-9FC4-D3B2717D76B1}">
      <dgm:prSet/>
      <dgm:spPr/>
      <dgm:t>
        <a:bodyPr/>
        <a:lstStyle/>
        <a:p>
          <a:endParaRPr lang="es-EC" sz="1600"/>
        </a:p>
      </dgm:t>
    </dgm:pt>
    <dgm:pt modelId="{F7EF33E5-989D-4D9F-8C11-385D545C0AB6}" type="sibTrans" cxnId="{76E3F6C3-D6EE-49FA-9FC4-D3B2717D76B1}">
      <dgm:prSet/>
      <dgm:spPr/>
      <dgm:t>
        <a:bodyPr/>
        <a:lstStyle/>
        <a:p>
          <a:endParaRPr lang="es-EC" sz="1600"/>
        </a:p>
      </dgm:t>
    </dgm:pt>
    <dgm:pt modelId="{AB2EBC46-F8E9-42CE-B225-B52AD98BBC84}">
      <dgm:prSet phldrT="[Texto]" custT="1"/>
      <dgm:spPr/>
      <dgm:t>
        <a:bodyPr/>
        <a:lstStyle/>
        <a:p>
          <a:r>
            <a:rPr lang="es-EC" sz="1600" dirty="0"/>
            <a:t>MLST</a:t>
          </a:r>
        </a:p>
      </dgm:t>
    </dgm:pt>
    <dgm:pt modelId="{14AE16EF-2D70-4DC4-BA3E-62BB80336CA4}" type="parTrans" cxnId="{805B9737-0ED7-4EA6-A902-5A8F68BF3ED9}">
      <dgm:prSet/>
      <dgm:spPr/>
      <dgm:t>
        <a:bodyPr/>
        <a:lstStyle/>
        <a:p>
          <a:endParaRPr lang="es-EC" sz="1600"/>
        </a:p>
      </dgm:t>
    </dgm:pt>
    <dgm:pt modelId="{67AE6FAF-CB45-41B1-9192-AD368570A294}" type="sibTrans" cxnId="{805B9737-0ED7-4EA6-A902-5A8F68BF3ED9}">
      <dgm:prSet/>
      <dgm:spPr/>
      <dgm:t>
        <a:bodyPr/>
        <a:lstStyle/>
        <a:p>
          <a:endParaRPr lang="es-EC" sz="1600"/>
        </a:p>
      </dgm:t>
    </dgm:pt>
    <dgm:pt modelId="{ECF65D32-5989-49E5-B9B6-5A12375C7E15}">
      <dgm:prSet phldrT="[Texto]" custT="1"/>
      <dgm:spPr/>
      <dgm:t>
        <a:bodyPr/>
        <a:lstStyle/>
        <a:p>
          <a:r>
            <a:rPr lang="es-EC" sz="1600" dirty="0"/>
            <a:t>MLVA</a:t>
          </a:r>
        </a:p>
      </dgm:t>
    </dgm:pt>
    <dgm:pt modelId="{A25EBC3B-B382-4B18-A470-1708E97ACC73}" type="parTrans" cxnId="{6685A782-A7F4-45BF-8455-556BC7C8596A}">
      <dgm:prSet/>
      <dgm:spPr/>
      <dgm:t>
        <a:bodyPr/>
        <a:lstStyle/>
        <a:p>
          <a:endParaRPr lang="es-EC" sz="1600"/>
        </a:p>
      </dgm:t>
    </dgm:pt>
    <dgm:pt modelId="{4581AA38-E200-44AC-B2B8-4519E145425B}" type="sibTrans" cxnId="{6685A782-A7F4-45BF-8455-556BC7C8596A}">
      <dgm:prSet/>
      <dgm:spPr/>
      <dgm:t>
        <a:bodyPr/>
        <a:lstStyle/>
        <a:p>
          <a:endParaRPr lang="es-EC" sz="1600"/>
        </a:p>
      </dgm:t>
    </dgm:pt>
    <dgm:pt modelId="{04D9AABA-298E-43F7-9663-29224932CAE5}" type="pres">
      <dgm:prSet presAssocID="{C2EF2AEF-8653-4C8D-8710-B6F59170C2B8}" presName="linearFlow" presStyleCnt="0">
        <dgm:presLayoutVars>
          <dgm:dir/>
          <dgm:resizeHandles val="exact"/>
        </dgm:presLayoutVars>
      </dgm:prSet>
      <dgm:spPr/>
    </dgm:pt>
    <dgm:pt modelId="{62F27084-917E-4B55-B6A9-3C04468470E1}" type="pres">
      <dgm:prSet presAssocID="{998645CF-26D1-430C-942C-9CB021742688}" presName="composite" presStyleCnt="0"/>
      <dgm:spPr/>
    </dgm:pt>
    <dgm:pt modelId="{1C0178AF-1A28-49A5-A269-32AD4095AC0D}" type="pres">
      <dgm:prSet presAssocID="{998645CF-26D1-430C-942C-9CB021742688}" presName="imgShp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FFE8F4-1CF6-48D8-85CE-A124F5DC7CCA}" type="pres">
      <dgm:prSet presAssocID="{998645CF-26D1-430C-942C-9CB021742688}" presName="txShp" presStyleLbl="node1" presStyleIdx="0" presStyleCnt="4">
        <dgm:presLayoutVars>
          <dgm:bulletEnabled val="1"/>
        </dgm:presLayoutVars>
      </dgm:prSet>
      <dgm:spPr/>
    </dgm:pt>
    <dgm:pt modelId="{08F78191-0295-4513-9253-29875B2B8C7E}" type="pres">
      <dgm:prSet presAssocID="{3D6859E6-C2DE-42A9-BD3F-4DEAD72F688C}" presName="spacing" presStyleCnt="0"/>
      <dgm:spPr/>
    </dgm:pt>
    <dgm:pt modelId="{0EF8A077-C37E-4A43-9E0C-34FD359A31A4}" type="pres">
      <dgm:prSet presAssocID="{ECF65D32-5989-49E5-B9B6-5A12375C7E15}" presName="composite" presStyleCnt="0"/>
      <dgm:spPr/>
    </dgm:pt>
    <dgm:pt modelId="{90A2F0DE-4818-45B4-AB9C-FD7BAF7A2001}" type="pres">
      <dgm:prSet presAssocID="{ECF65D32-5989-49E5-B9B6-5A12375C7E15}" presName="imgShp" presStyleLbl="f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2CBCC91E-9407-45B9-ABAE-4E79DEFDA2F0}" type="pres">
      <dgm:prSet presAssocID="{ECF65D32-5989-49E5-B9B6-5A12375C7E15}" presName="txShp" presStyleLbl="node1" presStyleIdx="1" presStyleCnt="4">
        <dgm:presLayoutVars>
          <dgm:bulletEnabled val="1"/>
        </dgm:presLayoutVars>
      </dgm:prSet>
      <dgm:spPr/>
    </dgm:pt>
    <dgm:pt modelId="{EFB4518A-ABC7-4F32-8569-80886E826B6B}" type="pres">
      <dgm:prSet presAssocID="{4581AA38-E200-44AC-B2B8-4519E145425B}" presName="spacing" presStyleCnt="0"/>
      <dgm:spPr/>
    </dgm:pt>
    <dgm:pt modelId="{74797559-BC33-4C55-936E-8E83515EC8AF}" type="pres">
      <dgm:prSet presAssocID="{E14E66BC-D344-4643-A496-5D5CEF888FAC}" presName="composite" presStyleCnt="0"/>
      <dgm:spPr/>
    </dgm:pt>
    <dgm:pt modelId="{01266A52-7F13-4696-A354-720D2F0E057B}" type="pres">
      <dgm:prSet presAssocID="{E14E66BC-D344-4643-A496-5D5CEF888FAC}" presName="imgShp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9A2F2C8-91F8-4C25-8BF2-485F0CAA338A}" type="pres">
      <dgm:prSet presAssocID="{E14E66BC-D344-4643-A496-5D5CEF888FAC}" presName="txShp" presStyleLbl="node1" presStyleIdx="2" presStyleCnt="4">
        <dgm:presLayoutVars>
          <dgm:bulletEnabled val="1"/>
        </dgm:presLayoutVars>
      </dgm:prSet>
      <dgm:spPr/>
    </dgm:pt>
    <dgm:pt modelId="{43EF1202-4EB3-4382-BC72-62C99F705835}" type="pres">
      <dgm:prSet presAssocID="{F7EF33E5-989D-4D9F-8C11-385D545C0AB6}" presName="spacing" presStyleCnt="0"/>
      <dgm:spPr/>
    </dgm:pt>
    <dgm:pt modelId="{30CE211D-4A89-4895-B0A5-B34D0A882D73}" type="pres">
      <dgm:prSet presAssocID="{AB2EBC46-F8E9-42CE-B225-B52AD98BBC84}" presName="composite" presStyleCnt="0"/>
      <dgm:spPr/>
    </dgm:pt>
    <dgm:pt modelId="{FD4F419D-697E-4F1D-B258-F03CEF337AB5}" type="pres">
      <dgm:prSet presAssocID="{AB2EBC46-F8E9-42CE-B225-B52AD98BBC84}" presName="imgShp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5A7148DC-C68B-4299-B2D0-5B86EDBCFE5D}" type="pres">
      <dgm:prSet presAssocID="{AB2EBC46-F8E9-42CE-B225-B52AD98BBC84}" presName="txShp" presStyleLbl="node1" presStyleIdx="3" presStyleCnt="4">
        <dgm:presLayoutVars>
          <dgm:bulletEnabled val="1"/>
        </dgm:presLayoutVars>
      </dgm:prSet>
      <dgm:spPr/>
    </dgm:pt>
  </dgm:ptLst>
  <dgm:cxnLst>
    <dgm:cxn modelId="{0F18FB14-E64D-4D9E-AEE5-836CB3527886}" srcId="{C2EF2AEF-8653-4C8D-8710-B6F59170C2B8}" destId="{998645CF-26D1-430C-942C-9CB021742688}" srcOrd="0" destOrd="0" parTransId="{C37BCD9E-FD69-4E7B-B8B6-60FFF3AA47BA}" sibTransId="{3D6859E6-C2DE-42A9-BD3F-4DEAD72F688C}"/>
    <dgm:cxn modelId="{805B9737-0ED7-4EA6-A902-5A8F68BF3ED9}" srcId="{C2EF2AEF-8653-4C8D-8710-B6F59170C2B8}" destId="{AB2EBC46-F8E9-42CE-B225-B52AD98BBC84}" srcOrd="3" destOrd="0" parTransId="{14AE16EF-2D70-4DC4-BA3E-62BB80336CA4}" sibTransId="{67AE6FAF-CB45-41B1-9192-AD368570A294}"/>
    <dgm:cxn modelId="{6685A782-A7F4-45BF-8455-556BC7C8596A}" srcId="{C2EF2AEF-8653-4C8D-8710-B6F59170C2B8}" destId="{ECF65D32-5989-49E5-B9B6-5A12375C7E15}" srcOrd="1" destOrd="0" parTransId="{A25EBC3B-B382-4B18-A470-1708E97ACC73}" sibTransId="{4581AA38-E200-44AC-B2B8-4519E145425B}"/>
    <dgm:cxn modelId="{508BF38A-2947-4E36-B913-904175F6EFF4}" type="presOf" srcId="{E14E66BC-D344-4643-A496-5D5CEF888FAC}" destId="{29A2F2C8-91F8-4C25-8BF2-485F0CAA338A}" srcOrd="0" destOrd="0" presId="urn:microsoft.com/office/officeart/2005/8/layout/vList3"/>
    <dgm:cxn modelId="{99388C93-A865-4D0E-B17C-2DC77A169AC9}" type="presOf" srcId="{998645CF-26D1-430C-942C-9CB021742688}" destId="{08FFE8F4-1CF6-48D8-85CE-A124F5DC7CCA}" srcOrd="0" destOrd="0" presId="urn:microsoft.com/office/officeart/2005/8/layout/vList3"/>
    <dgm:cxn modelId="{E31269A9-BFF3-42AC-9778-8E1131315366}" type="presOf" srcId="{ECF65D32-5989-49E5-B9B6-5A12375C7E15}" destId="{2CBCC91E-9407-45B9-ABAE-4E79DEFDA2F0}" srcOrd="0" destOrd="0" presId="urn:microsoft.com/office/officeart/2005/8/layout/vList3"/>
    <dgm:cxn modelId="{FE8C2FB0-1715-4EAD-81E1-055E8ED600D3}" type="presOf" srcId="{C2EF2AEF-8653-4C8D-8710-B6F59170C2B8}" destId="{04D9AABA-298E-43F7-9663-29224932CAE5}" srcOrd="0" destOrd="0" presId="urn:microsoft.com/office/officeart/2005/8/layout/vList3"/>
    <dgm:cxn modelId="{76E3F6C3-D6EE-49FA-9FC4-D3B2717D76B1}" srcId="{C2EF2AEF-8653-4C8D-8710-B6F59170C2B8}" destId="{E14E66BC-D344-4643-A496-5D5CEF888FAC}" srcOrd="2" destOrd="0" parTransId="{8F88D201-2845-4339-827D-05636081B2A3}" sibTransId="{F7EF33E5-989D-4D9F-8C11-385D545C0AB6}"/>
    <dgm:cxn modelId="{C49156F8-74AA-435C-B248-90609FE5607B}" type="presOf" srcId="{AB2EBC46-F8E9-42CE-B225-B52AD98BBC84}" destId="{5A7148DC-C68B-4299-B2D0-5B86EDBCFE5D}" srcOrd="0" destOrd="0" presId="urn:microsoft.com/office/officeart/2005/8/layout/vList3"/>
    <dgm:cxn modelId="{FEF582F5-B98B-461E-A658-09CAF6891A8A}" type="presParOf" srcId="{04D9AABA-298E-43F7-9663-29224932CAE5}" destId="{62F27084-917E-4B55-B6A9-3C04468470E1}" srcOrd="0" destOrd="0" presId="urn:microsoft.com/office/officeart/2005/8/layout/vList3"/>
    <dgm:cxn modelId="{A4F6DEEC-10FD-411E-AB46-5DF80973A268}" type="presParOf" srcId="{62F27084-917E-4B55-B6A9-3C04468470E1}" destId="{1C0178AF-1A28-49A5-A269-32AD4095AC0D}" srcOrd="0" destOrd="0" presId="urn:microsoft.com/office/officeart/2005/8/layout/vList3"/>
    <dgm:cxn modelId="{9C819BAC-5039-460F-AC79-14312355F5C1}" type="presParOf" srcId="{62F27084-917E-4B55-B6A9-3C04468470E1}" destId="{08FFE8F4-1CF6-48D8-85CE-A124F5DC7CCA}" srcOrd="1" destOrd="0" presId="urn:microsoft.com/office/officeart/2005/8/layout/vList3"/>
    <dgm:cxn modelId="{BF1BF36B-0B6C-4CC5-8B64-1A18AF052241}" type="presParOf" srcId="{04D9AABA-298E-43F7-9663-29224932CAE5}" destId="{08F78191-0295-4513-9253-29875B2B8C7E}" srcOrd="1" destOrd="0" presId="urn:microsoft.com/office/officeart/2005/8/layout/vList3"/>
    <dgm:cxn modelId="{E9C67961-B9DB-4D00-BDA7-22685C128B1C}" type="presParOf" srcId="{04D9AABA-298E-43F7-9663-29224932CAE5}" destId="{0EF8A077-C37E-4A43-9E0C-34FD359A31A4}" srcOrd="2" destOrd="0" presId="urn:microsoft.com/office/officeart/2005/8/layout/vList3"/>
    <dgm:cxn modelId="{168E96C2-2B43-40F4-980B-760D1784055A}" type="presParOf" srcId="{0EF8A077-C37E-4A43-9E0C-34FD359A31A4}" destId="{90A2F0DE-4818-45B4-AB9C-FD7BAF7A2001}" srcOrd="0" destOrd="0" presId="urn:microsoft.com/office/officeart/2005/8/layout/vList3"/>
    <dgm:cxn modelId="{996A9913-0C05-4BD4-A38C-218B42BEC1C2}" type="presParOf" srcId="{0EF8A077-C37E-4A43-9E0C-34FD359A31A4}" destId="{2CBCC91E-9407-45B9-ABAE-4E79DEFDA2F0}" srcOrd="1" destOrd="0" presId="urn:microsoft.com/office/officeart/2005/8/layout/vList3"/>
    <dgm:cxn modelId="{8D7B347E-D4F4-4900-9A36-A1073FB72F04}" type="presParOf" srcId="{04D9AABA-298E-43F7-9663-29224932CAE5}" destId="{EFB4518A-ABC7-4F32-8569-80886E826B6B}" srcOrd="3" destOrd="0" presId="urn:microsoft.com/office/officeart/2005/8/layout/vList3"/>
    <dgm:cxn modelId="{7C8DAE67-2227-4DEF-986D-03618A16E6E8}" type="presParOf" srcId="{04D9AABA-298E-43F7-9663-29224932CAE5}" destId="{74797559-BC33-4C55-936E-8E83515EC8AF}" srcOrd="4" destOrd="0" presId="urn:microsoft.com/office/officeart/2005/8/layout/vList3"/>
    <dgm:cxn modelId="{3DAF6BC6-9CC3-4A1B-8EEC-0E02E93F052E}" type="presParOf" srcId="{74797559-BC33-4C55-936E-8E83515EC8AF}" destId="{01266A52-7F13-4696-A354-720D2F0E057B}" srcOrd="0" destOrd="0" presId="urn:microsoft.com/office/officeart/2005/8/layout/vList3"/>
    <dgm:cxn modelId="{CDBDA455-BF86-4795-9C0B-18AA991AF488}" type="presParOf" srcId="{74797559-BC33-4C55-936E-8E83515EC8AF}" destId="{29A2F2C8-91F8-4C25-8BF2-485F0CAA338A}" srcOrd="1" destOrd="0" presId="urn:microsoft.com/office/officeart/2005/8/layout/vList3"/>
    <dgm:cxn modelId="{18EBD221-5418-4FC4-9EC6-95F6DFDA7016}" type="presParOf" srcId="{04D9AABA-298E-43F7-9663-29224932CAE5}" destId="{43EF1202-4EB3-4382-BC72-62C99F705835}" srcOrd="5" destOrd="0" presId="urn:microsoft.com/office/officeart/2005/8/layout/vList3"/>
    <dgm:cxn modelId="{D7A80FBD-6419-4D4D-8889-B0C636A2CDFC}" type="presParOf" srcId="{04D9AABA-298E-43F7-9663-29224932CAE5}" destId="{30CE211D-4A89-4895-B0A5-B34D0A882D73}" srcOrd="6" destOrd="0" presId="urn:microsoft.com/office/officeart/2005/8/layout/vList3"/>
    <dgm:cxn modelId="{59B32CBA-BE11-4DA7-9726-37BEE5FF3E2B}" type="presParOf" srcId="{30CE211D-4A89-4895-B0A5-B34D0A882D73}" destId="{FD4F419D-697E-4F1D-B258-F03CEF337AB5}" srcOrd="0" destOrd="0" presId="urn:microsoft.com/office/officeart/2005/8/layout/vList3"/>
    <dgm:cxn modelId="{30E4559A-4DBE-495D-B1DB-798B18A505CF}" type="presParOf" srcId="{30CE211D-4A89-4895-B0A5-B34D0A882D73}" destId="{5A7148DC-C68B-4299-B2D0-5B86EDBCFE5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2E51B62-EDF0-4BFD-851B-8F60B5E0D4B4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EC"/>
        </a:p>
      </dgm:t>
    </dgm:pt>
    <dgm:pt modelId="{9922AB81-596E-4B78-9791-AB8B5F8DC6E3}">
      <dgm:prSet phldrT="[Texto]" custT="1"/>
      <dgm:spPr/>
      <dgm:t>
        <a:bodyPr/>
        <a:lstStyle/>
        <a:p>
          <a:endParaRPr lang="es-EC" sz="1300" b="1" dirty="0">
            <a:solidFill>
              <a:schemeClr val="tx1"/>
            </a:solidFill>
          </a:endParaRPr>
        </a:p>
      </dgm:t>
    </dgm:pt>
    <dgm:pt modelId="{955E5141-9A38-4570-BF3E-E7EB2AECECD7}" type="parTrans" cxnId="{8B284C5F-8302-4846-A03C-D21E6E2A959A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6922FC6C-E7E0-410A-A495-8B059546C56D}" type="sibTrans" cxnId="{8B284C5F-8302-4846-A03C-D21E6E2A959A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242E3060-5417-4715-A4B7-4CB51138625E}">
      <dgm:prSet phldrT="[Texto]" custT="1"/>
      <dgm:spPr/>
      <dgm:t>
        <a:bodyPr/>
        <a:lstStyle/>
        <a:p>
          <a:r>
            <a:rPr lang="es-EC" sz="1300" b="1"/>
            <a:t>Cultivos</a:t>
          </a:r>
          <a:endParaRPr lang="es-EC" sz="1300" b="1" dirty="0"/>
        </a:p>
      </dgm:t>
    </dgm:pt>
    <dgm:pt modelId="{FF411451-E924-4E4E-86FD-F8AF600AA90D}" type="parTrans" cxnId="{D9C4E5F4-0FE4-4116-A77D-B554DCDE7EFC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6BDFF643-C7DD-4EFE-A30C-4FFC68FA78B4}" type="sibTrans" cxnId="{D9C4E5F4-0FE4-4116-A77D-B554DCDE7EFC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6D360E48-4F91-4FF6-AF21-1A6CE2691929}">
      <dgm:prSet phldrT="[Texto]" custT="1"/>
      <dgm:spPr/>
      <dgm:t>
        <a:bodyPr/>
        <a:lstStyle/>
        <a:p>
          <a:r>
            <a:rPr lang="es-EC" sz="1300" b="1"/>
            <a:t>Extracción de ADN</a:t>
          </a:r>
          <a:endParaRPr lang="es-EC" sz="1300" b="1" dirty="0"/>
        </a:p>
      </dgm:t>
    </dgm:pt>
    <dgm:pt modelId="{8B1F3161-769C-4F26-A7C7-4522AD2E4D2E}" type="parTrans" cxnId="{8E0CC871-2AD9-4E39-978A-AE3315792680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74EDADFB-0CCC-401A-ABA1-7C7B25D23F5E}" type="sibTrans" cxnId="{8E0CC871-2AD9-4E39-978A-AE3315792680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61D9944A-DDF5-42FE-9DCE-3174C12040E5}">
      <dgm:prSet phldrT="[Texto]" phldr="1" custT="1"/>
      <dgm:spPr/>
      <dgm:t>
        <a:bodyPr/>
        <a:lstStyle/>
        <a:p>
          <a:endParaRPr lang="es-EC" sz="1300" b="1" dirty="0">
            <a:solidFill>
              <a:schemeClr val="tx1"/>
            </a:solidFill>
          </a:endParaRPr>
        </a:p>
      </dgm:t>
    </dgm:pt>
    <dgm:pt modelId="{A3EC14A5-7EE9-44CE-8A93-B1AAC2D8FDDC}" type="parTrans" cxnId="{C4891002-B133-4BD8-8D82-8141FBF802D5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543FDB4C-ADD0-42D4-BE6E-6EC7F964CAC8}" type="sibTrans" cxnId="{C4891002-B133-4BD8-8D82-8141FBF802D5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62B9A8BE-DB85-46D3-8380-F3D677942510}">
      <dgm:prSet phldrT="[Texto]" custT="1"/>
      <dgm:spPr/>
      <dgm:t>
        <a:bodyPr/>
        <a:lstStyle/>
        <a:p>
          <a:r>
            <a:rPr lang="es-EC" sz="1300" b="1" dirty="0"/>
            <a:t>PCR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1D155952-0ADE-4DEA-8073-D25BC681C1FB}" type="parTrans" cxnId="{1D679026-31D0-4545-9E37-873BBF93398D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28C2B093-393C-4B65-AECB-C52161718498}" type="sibTrans" cxnId="{1D679026-31D0-4545-9E37-873BBF93398D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0D1358D1-D245-4DEB-B44E-91AF8B80016C}">
      <dgm:prSet phldrT="[Texto]" custT="1"/>
      <dgm:spPr/>
      <dgm:t>
        <a:bodyPr/>
        <a:lstStyle/>
        <a:p>
          <a:r>
            <a:rPr lang="es-EC" sz="1300" b="1"/>
            <a:t>Purificación de productos de PCR</a:t>
          </a:r>
          <a:endParaRPr lang="es-EC" sz="1300" b="1" dirty="0"/>
        </a:p>
      </dgm:t>
    </dgm:pt>
    <dgm:pt modelId="{CC2ACB14-1A95-4268-ADA9-1A52E3BF6871}" type="parTrans" cxnId="{68D25147-3F76-4C8D-B9A3-66CCDC483A2F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FC0EB7A2-B017-4F80-9C64-D2E8D2596782}" type="sibTrans" cxnId="{68D25147-3F76-4C8D-B9A3-66CCDC483A2F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1BAF0CB0-FD6D-45E0-B0BB-14B5F41B9663}">
      <dgm:prSet phldrT="[Texto]" custT="1"/>
      <dgm:spPr/>
      <dgm:t>
        <a:bodyPr/>
        <a:lstStyle/>
        <a:p>
          <a:r>
            <a:rPr lang="es-EC" sz="1300" b="1" dirty="0"/>
            <a:t>Secuenciación cíclica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A59BC5F5-ACF4-4D96-83B0-A0CFF7859B96}" type="parTrans" cxnId="{7B4216BD-70E8-44A8-992C-3CB450B9C81F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240397D5-F48B-4BA3-9562-71D8C2A398F5}" type="sibTrans" cxnId="{7B4216BD-70E8-44A8-992C-3CB450B9C81F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C7D20BC8-B994-4C40-9F50-030DFC6A0607}">
      <dgm:prSet phldrT="[Texto]" custT="1"/>
      <dgm:spPr/>
      <dgm:t>
        <a:bodyPr/>
        <a:lstStyle/>
        <a:p>
          <a:endParaRPr lang="es-EC" sz="1300" b="1" dirty="0">
            <a:solidFill>
              <a:schemeClr val="tx1"/>
            </a:solidFill>
          </a:endParaRPr>
        </a:p>
      </dgm:t>
    </dgm:pt>
    <dgm:pt modelId="{7CBBC5BA-CF3D-4F85-A886-0A600BE74BB1}" type="parTrans" cxnId="{D4680621-9E69-4261-AA67-5F64FE1C3863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A6AAE16A-FC7D-4F3A-9016-E20B9B09AAE1}" type="sibTrans" cxnId="{D4680621-9E69-4261-AA67-5F64FE1C3863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5863EE03-97B6-4AD3-A8B0-62DE750C1986}">
      <dgm:prSet phldrT="[Texto]" custT="1"/>
      <dgm:spPr/>
      <dgm:t>
        <a:bodyPr/>
        <a:lstStyle/>
        <a:p>
          <a:endParaRPr lang="es-EC" sz="1300" b="1" dirty="0">
            <a:solidFill>
              <a:schemeClr val="tx1"/>
            </a:solidFill>
          </a:endParaRPr>
        </a:p>
      </dgm:t>
    </dgm:pt>
    <dgm:pt modelId="{93C37258-161C-41AA-B929-62AAF0747D0B}" type="parTrans" cxnId="{B98C9BE1-FB44-49FA-9D91-C73FD0FE2B4B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04630320-2F46-4467-BA72-9006C7763D9E}" type="sibTrans" cxnId="{B98C9BE1-FB44-49FA-9D91-C73FD0FE2B4B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9999DE1A-79C6-4362-BA3E-B0284D712505}">
      <dgm:prSet phldrT="[Texto]" custT="1"/>
      <dgm:spPr/>
      <dgm:t>
        <a:bodyPr/>
        <a:lstStyle/>
        <a:p>
          <a:endParaRPr lang="es-EC" sz="1300" b="1" dirty="0">
            <a:solidFill>
              <a:schemeClr val="tx1"/>
            </a:solidFill>
          </a:endParaRPr>
        </a:p>
      </dgm:t>
    </dgm:pt>
    <dgm:pt modelId="{DE3B8882-33CF-4654-BF96-905BB44B5794}" type="parTrans" cxnId="{EE695792-FCEA-4338-A86D-0EE5DE32A039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A0DF574B-16FC-4E9C-A0FE-C5EF3D97B64F}" type="sibTrans" cxnId="{EE695792-FCEA-4338-A86D-0EE5DE32A039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ABC6703F-6444-4D8F-8669-1FD1CC2EBF32}">
      <dgm:prSet phldrT="[Texto]" custT="1"/>
      <dgm:spPr/>
      <dgm:t>
        <a:bodyPr/>
        <a:lstStyle/>
        <a:p>
          <a:r>
            <a:rPr lang="es-EC" sz="1300" b="1"/>
            <a:t>Purificación de SC</a:t>
          </a:r>
          <a:endParaRPr lang="es-EC" sz="1300" b="1" dirty="0"/>
        </a:p>
      </dgm:t>
    </dgm:pt>
    <dgm:pt modelId="{8DC3FA4E-FC46-49AD-8ED6-6F3F3FFF7F34}" type="parTrans" cxnId="{73239FCB-EC79-4AC3-BFED-5AB08A67E116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FE3E315F-3177-4ACB-8713-F9042E3705A7}" type="sibTrans" cxnId="{73239FCB-EC79-4AC3-BFED-5AB08A67E116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351C7AEE-08E7-4500-89BE-CFD4358532C9}">
      <dgm:prSet phldrT="[Texto]" custT="1"/>
      <dgm:spPr/>
      <dgm:t>
        <a:bodyPr/>
        <a:lstStyle/>
        <a:p>
          <a:endParaRPr lang="es-EC" sz="1300" b="1" dirty="0">
            <a:solidFill>
              <a:schemeClr val="tx1"/>
            </a:solidFill>
          </a:endParaRPr>
        </a:p>
      </dgm:t>
    </dgm:pt>
    <dgm:pt modelId="{F6891E60-C5BF-42EB-9615-9C521E0130DA}" type="parTrans" cxnId="{581FD4FD-C70B-4787-9E1F-D66072D3D25C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5DE0B81C-9DA5-43F4-9E18-610B81A8CB94}" type="sibTrans" cxnId="{581FD4FD-C70B-4787-9E1F-D66072D3D25C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A89AF00A-73ED-4F2D-901C-CF2D7271F31A}">
      <dgm:prSet phldrT="[Texto]" custT="1"/>
      <dgm:spPr/>
      <dgm:t>
        <a:bodyPr/>
        <a:lstStyle/>
        <a:p>
          <a:r>
            <a:rPr lang="es-EC" sz="1300" b="1"/>
            <a:t>Electroforesis capilar</a:t>
          </a:r>
          <a:endParaRPr lang="es-EC" sz="1300" b="1" dirty="0"/>
        </a:p>
      </dgm:t>
    </dgm:pt>
    <dgm:pt modelId="{2CA7E5FF-333E-4195-937D-22CE817A8AFD}" type="parTrans" cxnId="{F3AEDB65-209C-4F9C-AE3A-565CE4FB96CF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C565C410-E4AE-49F9-AFC6-AAC0CB0BB9B3}" type="sibTrans" cxnId="{F3AEDB65-209C-4F9C-AE3A-565CE4FB96CF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54B5817E-44D7-4680-AB60-A888A21DD889}">
      <dgm:prSet phldrT="[Texto]" custT="1"/>
      <dgm:spPr/>
      <dgm:t>
        <a:bodyPr/>
        <a:lstStyle/>
        <a:p>
          <a:r>
            <a:rPr lang="es-EC" sz="1300" b="1"/>
            <a:t>Electroforesis</a:t>
          </a:r>
          <a:endParaRPr lang="es-EC" sz="1300" b="1" dirty="0"/>
        </a:p>
      </dgm:t>
    </dgm:pt>
    <dgm:pt modelId="{66A1AB28-D418-4FB6-B090-8D680A5B32C0}" type="parTrans" cxnId="{981E6A6F-BDFA-4680-BFE1-94CB13F1CAB0}">
      <dgm:prSet/>
      <dgm:spPr/>
      <dgm:t>
        <a:bodyPr/>
        <a:lstStyle/>
        <a:p>
          <a:endParaRPr lang="es-EC" sz="1300" b="1"/>
        </a:p>
      </dgm:t>
    </dgm:pt>
    <dgm:pt modelId="{16DA4A34-1F5F-4F0E-AC83-C44050A5796B}" type="sibTrans" cxnId="{981E6A6F-BDFA-4680-BFE1-94CB13F1CAB0}">
      <dgm:prSet/>
      <dgm:spPr/>
      <dgm:t>
        <a:bodyPr/>
        <a:lstStyle/>
        <a:p>
          <a:endParaRPr lang="es-EC" sz="1300" b="1"/>
        </a:p>
      </dgm:t>
    </dgm:pt>
    <dgm:pt modelId="{4F9DA9D8-9A45-40A3-A235-BCE7B94CBF55}">
      <dgm:prSet phldrT="[Texto]" custT="1"/>
      <dgm:spPr/>
      <dgm:t>
        <a:bodyPr/>
        <a:lstStyle/>
        <a:p>
          <a:endParaRPr lang="es-EC" sz="1300" b="1" dirty="0">
            <a:solidFill>
              <a:schemeClr val="tx1"/>
            </a:solidFill>
          </a:endParaRPr>
        </a:p>
      </dgm:t>
    </dgm:pt>
    <dgm:pt modelId="{83E909D1-057F-47CF-B9E0-9939536A9985}" type="parTrans" cxnId="{060123B0-53FB-4924-A24B-982847020EC9}">
      <dgm:prSet/>
      <dgm:spPr/>
      <dgm:t>
        <a:bodyPr/>
        <a:lstStyle/>
        <a:p>
          <a:endParaRPr lang="es-EC" sz="1300" b="1"/>
        </a:p>
      </dgm:t>
    </dgm:pt>
    <dgm:pt modelId="{FA2E1B36-96F5-4006-A8FC-0B7F46DC397E}" type="sibTrans" cxnId="{060123B0-53FB-4924-A24B-982847020EC9}">
      <dgm:prSet/>
      <dgm:spPr/>
      <dgm:t>
        <a:bodyPr/>
        <a:lstStyle/>
        <a:p>
          <a:endParaRPr lang="es-EC" sz="1300" b="1"/>
        </a:p>
      </dgm:t>
    </dgm:pt>
    <dgm:pt modelId="{778A5B1B-F149-400B-AD52-721705AE6A7B}">
      <dgm:prSet phldrT="[Texto]" phldr="1" custT="1"/>
      <dgm:spPr/>
      <dgm:t>
        <a:bodyPr/>
        <a:lstStyle/>
        <a:p>
          <a:endParaRPr lang="es-EC" sz="1300" b="1" dirty="0">
            <a:solidFill>
              <a:schemeClr val="tx1"/>
            </a:solidFill>
          </a:endParaRPr>
        </a:p>
      </dgm:t>
    </dgm:pt>
    <dgm:pt modelId="{919740B5-36D3-4152-81E3-B3121B915D36}" type="sibTrans" cxnId="{B47F70D2-3908-4E90-8543-9C7E74EA748C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5E4E4442-4E2A-4447-82EE-B19AF43709EF}" type="parTrans" cxnId="{B47F70D2-3908-4E90-8543-9C7E74EA748C}">
      <dgm:prSet/>
      <dgm:spPr/>
      <dgm:t>
        <a:bodyPr/>
        <a:lstStyle/>
        <a:p>
          <a:endParaRPr lang="es-EC" sz="1300" b="1">
            <a:solidFill>
              <a:schemeClr val="tx1"/>
            </a:solidFill>
          </a:endParaRPr>
        </a:p>
      </dgm:t>
    </dgm:pt>
    <dgm:pt modelId="{68CA9775-6AD0-4A59-BEDA-33C996D40169}" type="pres">
      <dgm:prSet presAssocID="{12E51B62-EDF0-4BFD-851B-8F60B5E0D4B4}" presName="Name0" presStyleCnt="0">
        <dgm:presLayoutVars>
          <dgm:chMax/>
          <dgm:chPref/>
          <dgm:dir/>
        </dgm:presLayoutVars>
      </dgm:prSet>
      <dgm:spPr/>
    </dgm:pt>
    <dgm:pt modelId="{70A22959-7C33-4226-91E9-2171233D4E96}" type="pres">
      <dgm:prSet presAssocID="{9922AB81-596E-4B78-9791-AB8B5F8DC6E3}" presName="composite" presStyleCnt="0">
        <dgm:presLayoutVars>
          <dgm:chMax val="1"/>
          <dgm:chPref val="1"/>
        </dgm:presLayoutVars>
      </dgm:prSet>
      <dgm:spPr/>
    </dgm:pt>
    <dgm:pt modelId="{57474B77-F279-4EAF-829A-1430760AEA14}" type="pres">
      <dgm:prSet presAssocID="{9922AB81-596E-4B78-9791-AB8B5F8DC6E3}" presName="Accent" presStyleLbl="trAlignAcc1" presStyleIdx="0" presStyleCnt="8">
        <dgm:presLayoutVars>
          <dgm:chMax val="0"/>
          <dgm:chPref val="0"/>
        </dgm:presLayoutVars>
      </dgm:prSet>
      <dgm:spPr/>
    </dgm:pt>
    <dgm:pt modelId="{FFDFEFE4-89A1-49A1-A023-75701DADA0D9}" type="pres">
      <dgm:prSet presAssocID="{9922AB81-596E-4B78-9791-AB8B5F8DC6E3}" presName="Image" presStyleLbl="alignImgPlace1" presStyleIdx="0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D95D0BC-84F6-4C4D-9992-78D8B0C9D1A9}" type="pres">
      <dgm:prSet presAssocID="{9922AB81-596E-4B78-9791-AB8B5F8DC6E3}" presName="ChildComposite" presStyleCnt="0"/>
      <dgm:spPr/>
    </dgm:pt>
    <dgm:pt modelId="{D4EE5CF5-C4D3-4C40-A25B-ED30ED321155}" type="pres">
      <dgm:prSet presAssocID="{9922AB81-596E-4B78-9791-AB8B5F8DC6E3}" presName="Child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3DDB48AF-A8F5-4732-9883-1CC2CBE565C1}" type="pres">
      <dgm:prSet presAssocID="{9922AB81-596E-4B78-9791-AB8B5F8DC6E3}" presName="Parent" presStyleLbl="revTx" presStyleIdx="0" presStyleCnt="8">
        <dgm:presLayoutVars>
          <dgm:chMax val="1"/>
          <dgm:chPref val="0"/>
          <dgm:bulletEnabled val="1"/>
        </dgm:presLayoutVars>
      </dgm:prSet>
      <dgm:spPr/>
    </dgm:pt>
    <dgm:pt modelId="{78255715-BE62-4426-A77C-5C39737A4E8E}" type="pres">
      <dgm:prSet presAssocID="{6922FC6C-E7E0-410A-A495-8B059546C56D}" presName="sibTrans" presStyleCnt="0"/>
      <dgm:spPr/>
    </dgm:pt>
    <dgm:pt modelId="{375F7E7D-BCC5-4ABA-A849-F9E4DC21C98D}" type="pres">
      <dgm:prSet presAssocID="{778A5B1B-F149-400B-AD52-721705AE6A7B}" presName="composite" presStyleCnt="0">
        <dgm:presLayoutVars>
          <dgm:chMax val="1"/>
          <dgm:chPref val="1"/>
        </dgm:presLayoutVars>
      </dgm:prSet>
      <dgm:spPr/>
    </dgm:pt>
    <dgm:pt modelId="{7EE69D94-DEAC-44F7-AFC9-91687407BF52}" type="pres">
      <dgm:prSet presAssocID="{778A5B1B-F149-400B-AD52-721705AE6A7B}" presName="Accent" presStyleLbl="trAlignAcc1" presStyleIdx="1" presStyleCnt="8">
        <dgm:presLayoutVars>
          <dgm:chMax val="0"/>
          <dgm:chPref val="0"/>
        </dgm:presLayoutVars>
      </dgm:prSet>
      <dgm:spPr/>
    </dgm:pt>
    <dgm:pt modelId="{CB759834-7CA1-47F6-9A21-B502FDBB7089}" type="pres">
      <dgm:prSet presAssocID="{778A5B1B-F149-400B-AD52-721705AE6A7B}" presName="Image" presStyleLbl="alignImgPlace1" presStyleIdx="1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7400BDBF-C832-467E-B646-8DC038F826B6}" type="pres">
      <dgm:prSet presAssocID="{778A5B1B-F149-400B-AD52-721705AE6A7B}" presName="ChildComposite" presStyleCnt="0"/>
      <dgm:spPr/>
    </dgm:pt>
    <dgm:pt modelId="{A4FF558B-D9FE-4E69-96C6-6E4FAFE1CA41}" type="pres">
      <dgm:prSet presAssocID="{778A5B1B-F149-400B-AD52-721705AE6A7B}" presName="Child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2DA47678-1915-4D6A-A534-B145D7EFE649}" type="pres">
      <dgm:prSet presAssocID="{778A5B1B-F149-400B-AD52-721705AE6A7B}" presName="Parent" presStyleLbl="revTx" presStyleIdx="1" presStyleCnt="8">
        <dgm:presLayoutVars>
          <dgm:chMax val="1"/>
          <dgm:chPref val="0"/>
          <dgm:bulletEnabled val="1"/>
        </dgm:presLayoutVars>
      </dgm:prSet>
      <dgm:spPr/>
    </dgm:pt>
    <dgm:pt modelId="{231BB93B-19EC-450E-AB74-0F3E6B8E61E9}" type="pres">
      <dgm:prSet presAssocID="{919740B5-36D3-4152-81E3-B3121B915D36}" presName="sibTrans" presStyleCnt="0"/>
      <dgm:spPr/>
    </dgm:pt>
    <dgm:pt modelId="{6F49038E-0F8F-4A73-8557-80D28D1A0346}" type="pres">
      <dgm:prSet presAssocID="{61D9944A-DDF5-42FE-9DCE-3174C12040E5}" presName="composite" presStyleCnt="0">
        <dgm:presLayoutVars>
          <dgm:chMax val="1"/>
          <dgm:chPref val="1"/>
        </dgm:presLayoutVars>
      </dgm:prSet>
      <dgm:spPr/>
    </dgm:pt>
    <dgm:pt modelId="{0F9E06C3-939D-4005-9822-7AB094899D95}" type="pres">
      <dgm:prSet presAssocID="{61D9944A-DDF5-42FE-9DCE-3174C12040E5}" presName="Accent" presStyleLbl="trAlignAcc1" presStyleIdx="2" presStyleCnt="8">
        <dgm:presLayoutVars>
          <dgm:chMax val="0"/>
          <dgm:chPref val="0"/>
        </dgm:presLayoutVars>
      </dgm:prSet>
      <dgm:spPr/>
    </dgm:pt>
    <dgm:pt modelId="{CCE03200-A049-4BB6-8FE9-B04A1457B600}" type="pres">
      <dgm:prSet presAssocID="{61D9944A-DDF5-42FE-9DCE-3174C12040E5}" presName="Image" presStyleLbl="alignImgPlace1" presStyleIdx="2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A47C686-3188-4A4F-B866-D944AE353155}" type="pres">
      <dgm:prSet presAssocID="{61D9944A-DDF5-42FE-9DCE-3174C12040E5}" presName="ChildComposite" presStyleCnt="0"/>
      <dgm:spPr/>
    </dgm:pt>
    <dgm:pt modelId="{3A33DD99-CF46-4AF9-B265-82C763AD8B86}" type="pres">
      <dgm:prSet presAssocID="{61D9944A-DDF5-42FE-9DCE-3174C12040E5}" presName="Child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EAA4E4E1-CA1E-446B-97EB-8443B9151C99}" type="pres">
      <dgm:prSet presAssocID="{61D9944A-DDF5-42FE-9DCE-3174C12040E5}" presName="Parent" presStyleLbl="revTx" presStyleIdx="2" presStyleCnt="8">
        <dgm:presLayoutVars>
          <dgm:chMax val="1"/>
          <dgm:chPref val="0"/>
          <dgm:bulletEnabled val="1"/>
        </dgm:presLayoutVars>
      </dgm:prSet>
      <dgm:spPr/>
    </dgm:pt>
    <dgm:pt modelId="{EA0E7B86-A92A-4633-B1FD-9985CAFE1960}" type="pres">
      <dgm:prSet presAssocID="{543FDB4C-ADD0-42D4-BE6E-6EC7F964CAC8}" presName="sibTrans" presStyleCnt="0"/>
      <dgm:spPr/>
    </dgm:pt>
    <dgm:pt modelId="{0F51493C-18EA-4077-93E8-1B3974F72ABC}" type="pres">
      <dgm:prSet presAssocID="{C7D20BC8-B994-4C40-9F50-030DFC6A0607}" presName="composite" presStyleCnt="0">
        <dgm:presLayoutVars>
          <dgm:chMax val="1"/>
          <dgm:chPref val="1"/>
        </dgm:presLayoutVars>
      </dgm:prSet>
      <dgm:spPr/>
    </dgm:pt>
    <dgm:pt modelId="{15E4E9CA-E0AE-431D-B70E-C1E1539A6A2D}" type="pres">
      <dgm:prSet presAssocID="{C7D20BC8-B994-4C40-9F50-030DFC6A0607}" presName="Accent" presStyleLbl="trAlignAcc1" presStyleIdx="3" presStyleCnt="8">
        <dgm:presLayoutVars>
          <dgm:chMax val="0"/>
          <dgm:chPref val="0"/>
        </dgm:presLayoutVars>
      </dgm:prSet>
      <dgm:spPr/>
    </dgm:pt>
    <dgm:pt modelId="{B3F149B8-6C0A-46AD-A64A-CD8604332DC4}" type="pres">
      <dgm:prSet presAssocID="{C7D20BC8-B994-4C40-9F50-030DFC6A0607}" presName="Image" presStyleLbl="alignImgPlace1" presStyleIdx="3" presStyleCnt="8" custScaleX="94067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9E0FD6C3-40E1-4DF3-99D0-E642C4522ED9}" type="pres">
      <dgm:prSet presAssocID="{C7D20BC8-B994-4C40-9F50-030DFC6A0607}" presName="ChildComposite" presStyleCnt="0"/>
      <dgm:spPr/>
    </dgm:pt>
    <dgm:pt modelId="{86986BFE-F3E2-43FB-9695-2A20D7009D1E}" type="pres">
      <dgm:prSet presAssocID="{C7D20BC8-B994-4C40-9F50-030DFC6A0607}" presName="Child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DBFFA09B-ADCF-4B28-BC79-564CAC3B2F90}" type="pres">
      <dgm:prSet presAssocID="{C7D20BC8-B994-4C40-9F50-030DFC6A0607}" presName="Parent" presStyleLbl="revTx" presStyleIdx="3" presStyleCnt="8">
        <dgm:presLayoutVars>
          <dgm:chMax val="1"/>
          <dgm:chPref val="0"/>
          <dgm:bulletEnabled val="1"/>
        </dgm:presLayoutVars>
      </dgm:prSet>
      <dgm:spPr/>
    </dgm:pt>
    <dgm:pt modelId="{D5BACF2B-9428-4F00-9513-6CC12BF603D5}" type="pres">
      <dgm:prSet presAssocID="{A6AAE16A-FC7D-4F3A-9016-E20B9B09AAE1}" presName="sibTrans" presStyleCnt="0"/>
      <dgm:spPr/>
    </dgm:pt>
    <dgm:pt modelId="{16714648-A611-49AD-90CD-D34D17A14348}" type="pres">
      <dgm:prSet presAssocID="{5863EE03-97B6-4AD3-A8B0-62DE750C1986}" presName="composite" presStyleCnt="0">
        <dgm:presLayoutVars>
          <dgm:chMax val="1"/>
          <dgm:chPref val="1"/>
        </dgm:presLayoutVars>
      </dgm:prSet>
      <dgm:spPr/>
    </dgm:pt>
    <dgm:pt modelId="{716F87B1-7044-4728-AD25-F1C995F7F41E}" type="pres">
      <dgm:prSet presAssocID="{5863EE03-97B6-4AD3-A8B0-62DE750C1986}" presName="Accent" presStyleLbl="trAlignAcc1" presStyleIdx="4" presStyleCnt="8">
        <dgm:presLayoutVars>
          <dgm:chMax val="0"/>
          <dgm:chPref val="0"/>
        </dgm:presLayoutVars>
      </dgm:prSet>
      <dgm:spPr/>
    </dgm:pt>
    <dgm:pt modelId="{BE8488E2-8750-4DAE-85F6-6CE8165DA7F7}" type="pres">
      <dgm:prSet presAssocID="{5863EE03-97B6-4AD3-A8B0-62DE750C1986}" presName="Image" presStyleLbl="alignImgPlace1" presStyleIdx="4" presStyleCnt="8" custScaleX="86537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</dgm:pt>
    <dgm:pt modelId="{42EC02BA-04C9-4D5A-B12A-969722A83DBA}" type="pres">
      <dgm:prSet presAssocID="{5863EE03-97B6-4AD3-A8B0-62DE750C1986}" presName="ChildComposite" presStyleCnt="0"/>
      <dgm:spPr/>
    </dgm:pt>
    <dgm:pt modelId="{EE22D8D5-A454-4904-9988-DB11AC8CF821}" type="pres">
      <dgm:prSet presAssocID="{5863EE03-97B6-4AD3-A8B0-62DE750C1986}" presName="Child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50C775D5-ED5B-4D59-9265-5D1F1D2CB455}" type="pres">
      <dgm:prSet presAssocID="{5863EE03-97B6-4AD3-A8B0-62DE750C1986}" presName="Parent" presStyleLbl="revTx" presStyleIdx="4" presStyleCnt="8">
        <dgm:presLayoutVars>
          <dgm:chMax val="1"/>
          <dgm:chPref val="0"/>
          <dgm:bulletEnabled val="1"/>
        </dgm:presLayoutVars>
      </dgm:prSet>
      <dgm:spPr/>
    </dgm:pt>
    <dgm:pt modelId="{DF2A8F4A-C796-4DE7-B762-1F8669B4AA7C}" type="pres">
      <dgm:prSet presAssocID="{04630320-2F46-4467-BA72-9006C7763D9E}" presName="sibTrans" presStyleCnt="0"/>
      <dgm:spPr/>
    </dgm:pt>
    <dgm:pt modelId="{A492EF6F-4D53-4A9D-AD2E-41062CDB140E}" type="pres">
      <dgm:prSet presAssocID="{4F9DA9D8-9A45-40A3-A235-BCE7B94CBF55}" presName="composite" presStyleCnt="0">
        <dgm:presLayoutVars>
          <dgm:chMax val="1"/>
          <dgm:chPref val="1"/>
        </dgm:presLayoutVars>
      </dgm:prSet>
      <dgm:spPr/>
    </dgm:pt>
    <dgm:pt modelId="{06275BA7-BAFE-4B7A-A830-3A0F7E1DD2FF}" type="pres">
      <dgm:prSet presAssocID="{4F9DA9D8-9A45-40A3-A235-BCE7B94CBF55}" presName="Accent" presStyleLbl="trAlignAcc1" presStyleIdx="5" presStyleCnt="8">
        <dgm:presLayoutVars>
          <dgm:chMax val="0"/>
          <dgm:chPref val="0"/>
        </dgm:presLayoutVars>
      </dgm:prSet>
      <dgm:spPr/>
    </dgm:pt>
    <dgm:pt modelId="{9B6ACDB7-BC75-4230-BE8D-CFEAA5D4A11B}" type="pres">
      <dgm:prSet presAssocID="{4F9DA9D8-9A45-40A3-A235-BCE7B94CBF55}" presName="Image" presStyleLbl="alignImgPlace1" presStyleIdx="5" presStyleCnt="8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</dgm:pt>
    <dgm:pt modelId="{3CF3E23B-277D-4BD6-B6EA-4333C334F25B}" type="pres">
      <dgm:prSet presAssocID="{4F9DA9D8-9A45-40A3-A235-BCE7B94CBF55}" presName="ChildComposite" presStyleCnt="0"/>
      <dgm:spPr/>
    </dgm:pt>
    <dgm:pt modelId="{B8255E7F-5495-4F1D-8B59-52354C4559BC}" type="pres">
      <dgm:prSet presAssocID="{4F9DA9D8-9A45-40A3-A235-BCE7B94CBF55}" presName="Child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B68150D-64EE-4F27-8E45-AA6BBD92EE16}" type="pres">
      <dgm:prSet presAssocID="{4F9DA9D8-9A45-40A3-A235-BCE7B94CBF55}" presName="Parent" presStyleLbl="revTx" presStyleIdx="5" presStyleCnt="8">
        <dgm:presLayoutVars>
          <dgm:chMax val="1"/>
          <dgm:chPref val="0"/>
          <dgm:bulletEnabled val="1"/>
        </dgm:presLayoutVars>
      </dgm:prSet>
      <dgm:spPr/>
    </dgm:pt>
    <dgm:pt modelId="{E1162602-C474-43AD-B8CB-25944E63E721}" type="pres">
      <dgm:prSet presAssocID="{FA2E1B36-96F5-4006-A8FC-0B7F46DC397E}" presName="sibTrans" presStyleCnt="0"/>
      <dgm:spPr/>
    </dgm:pt>
    <dgm:pt modelId="{337D9AB9-5CF8-4DF7-A18F-20A801C4B29E}" type="pres">
      <dgm:prSet presAssocID="{9999DE1A-79C6-4362-BA3E-B0284D712505}" presName="composite" presStyleCnt="0">
        <dgm:presLayoutVars>
          <dgm:chMax val="1"/>
          <dgm:chPref val="1"/>
        </dgm:presLayoutVars>
      </dgm:prSet>
      <dgm:spPr/>
    </dgm:pt>
    <dgm:pt modelId="{5077C562-5291-4293-9841-8AD9D942CEFD}" type="pres">
      <dgm:prSet presAssocID="{9999DE1A-79C6-4362-BA3E-B0284D712505}" presName="Accent" presStyleLbl="trAlignAcc1" presStyleIdx="6" presStyleCnt="8">
        <dgm:presLayoutVars>
          <dgm:chMax val="0"/>
          <dgm:chPref val="0"/>
        </dgm:presLayoutVars>
      </dgm:prSet>
      <dgm:spPr/>
    </dgm:pt>
    <dgm:pt modelId="{B964E776-5EEB-4809-8110-484977684706}" type="pres">
      <dgm:prSet presAssocID="{9999DE1A-79C6-4362-BA3E-B0284D712505}" presName="Image" presStyleLbl="alignImgPlace1" presStyleIdx="6" presStyleCnt="8" custScaleY="56680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</dgm:pt>
    <dgm:pt modelId="{1E7BAABE-F003-4FE3-8391-F7FEDA0E12BB}" type="pres">
      <dgm:prSet presAssocID="{9999DE1A-79C6-4362-BA3E-B0284D712505}" presName="ChildComposite" presStyleCnt="0"/>
      <dgm:spPr/>
    </dgm:pt>
    <dgm:pt modelId="{A76923DE-7300-472B-B9C9-F5A2A10B9E72}" type="pres">
      <dgm:prSet presAssocID="{9999DE1A-79C6-4362-BA3E-B0284D712505}" presName="Child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F0542A6B-C5CD-4786-901D-FAAA90A0BDB8}" type="pres">
      <dgm:prSet presAssocID="{9999DE1A-79C6-4362-BA3E-B0284D712505}" presName="Parent" presStyleLbl="revTx" presStyleIdx="6" presStyleCnt="8">
        <dgm:presLayoutVars>
          <dgm:chMax val="1"/>
          <dgm:chPref val="0"/>
          <dgm:bulletEnabled val="1"/>
        </dgm:presLayoutVars>
      </dgm:prSet>
      <dgm:spPr/>
    </dgm:pt>
    <dgm:pt modelId="{00F86E20-2B3B-4185-9881-B421EE84F008}" type="pres">
      <dgm:prSet presAssocID="{A0DF574B-16FC-4E9C-A0FE-C5EF3D97B64F}" presName="sibTrans" presStyleCnt="0"/>
      <dgm:spPr/>
    </dgm:pt>
    <dgm:pt modelId="{A55ECBEA-3C1D-48E0-8010-411335A886A4}" type="pres">
      <dgm:prSet presAssocID="{351C7AEE-08E7-4500-89BE-CFD4358532C9}" presName="composite" presStyleCnt="0">
        <dgm:presLayoutVars>
          <dgm:chMax val="1"/>
          <dgm:chPref val="1"/>
        </dgm:presLayoutVars>
      </dgm:prSet>
      <dgm:spPr/>
    </dgm:pt>
    <dgm:pt modelId="{8E64C61A-C7C8-47F3-8625-094F378D4D7B}" type="pres">
      <dgm:prSet presAssocID="{351C7AEE-08E7-4500-89BE-CFD4358532C9}" presName="Accent" presStyleLbl="trAlignAcc1" presStyleIdx="7" presStyleCnt="8">
        <dgm:presLayoutVars>
          <dgm:chMax val="0"/>
          <dgm:chPref val="0"/>
        </dgm:presLayoutVars>
      </dgm:prSet>
      <dgm:spPr/>
    </dgm:pt>
    <dgm:pt modelId="{E6E5A5F9-3466-40E5-ADB8-43AB9F3471EB}" type="pres">
      <dgm:prSet presAssocID="{351C7AEE-08E7-4500-89BE-CFD4358532C9}" presName="Image" presStyleLbl="alignImgPlace1" presStyleIdx="7" presStyleCnt="8" custScaleY="78776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0"/>
          <a:stretch>
            <a:fillRect/>
          </a:stretch>
        </a:blipFill>
      </dgm:spPr>
    </dgm:pt>
    <dgm:pt modelId="{06CAFF7A-D41C-4986-97B9-F694FFE6E7CC}" type="pres">
      <dgm:prSet presAssocID="{351C7AEE-08E7-4500-89BE-CFD4358532C9}" presName="ChildComposite" presStyleCnt="0"/>
      <dgm:spPr/>
    </dgm:pt>
    <dgm:pt modelId="{72B0F060-92C4-4222-BEAD-2A7C988C6E54}" type="pres">
      <dgm:prSet presAssocID="{351C7AEE-08E7-4500-89BE-CFD4358532C9}" presName="Child" presStyleLbl="node1" presStyleIdx="7" presStyleCnt="8">
        <dgm:presLayoutVars>
          <dgm:chMax val="0"/>
          <dgm:chPref val="0"/>
          <dgm:bulletEnabled val="1"/>
        </dgm:presLayoutVars>
      </dgm:prSet>
      <dgm:spPr/>
    </dgm:pt>
    <dgm:pt modelId="{42022F8D-DDD9-44EF-B702-BEC18D8168EB}" type="pres">
      <dgm:prSet presAssocID="{351C7AEE-08E7-4500-89BE-CFD4358532C9}" presName="Parent" presStyleLbl="revTx" presStyleIdx="7" presStyleCnt="8">
        <dgm:presLayoutVars>
          <dgm:chMax val="1"/>
          <dgm:chPref val="0"/>
          <dgm:bulletEnabled val="1"/>
        </dgm:presLayoutVars>
      </dgm:prSet>
      <dgm:spPr/>
    </dgm:pt>
  </dgm:ptLst>
  <dgm:cxnLst>
    <dgm:cxn modelId="{C4891002-B133-4BD8-8D82-8141FBF802D5}" srcId="{12E51B62-EDF0-4BFD-851B-8F60B5E0D4B4}" destId="{61D9944A-DDF5-42FE-9DCE-3174C12040E5}" srcOrd="2" destOrd="0" parTransId="{A3EC14A5-7EE9-44CE-8A93-B1AAC2D8FDDC}" sibTransId="{543FDB4C-ADD0-42D4-BE6E-6EC7F964CAC8}"/>
    <dgm:cxn modelId="{C07E4A06-8D26-4D07-97E0-44C48AC9F598}" type="presOf" srcId="{61D9944A-DDF5-42FE-9DCE-3174C12040E5}" destId="{EAA4E4E1-CA1E-446B-97EB-8443B9151C99}" srcOrd="0" destOrd="0" presId="urn:microsoft.com/office/officeart/2008/layout/CaptionedPictures"/>
    <dgm:cxn modelId="{73EE9718-B270-41D1-93FE-9B3C8C522DFC}" type="presOf" srcId="{C7D20BC8-B994-4C40-9F50-030DFC6A0607}" destId="{DBFFA09B-ADCF-4B28-BC79-564CAC3B2F90}" srcOrd="0" destOrd="0" presId="urn:microsoft.com/office/officeart/2008/layout/CaptionedPictures"/>
    <dgm:cxn modelId="{D4680621-9E69-4261-AA67-5F64FE1C3863}" srcId="{12E51B62-EDF0-4BFD-851B-8F60B5E0D4B4}" destId="{C7D20BC8-B994-4C40-9F50-030DFC6A0607}" srcOrd="3" destOrd="0" parTransId="{7CBBC5BA-CF3D-4F85-A886-0A600BE74BB1}" sibTransId="{A6AAE16A-FC7D-4F3A-9016-E20B9B09AAE1}"/>
    <dgm:cxn modelId="{08B19F23-8DF9-4316-B3BE-3F2DCDFFB86B}" type="presOf" srcId="{54B5817E-44D7-4680-AB60-A888A21DD889}" destId="{EE22D8D5-A454-4904-9988-DB11AC8CF821}" srcOrd="0" destOrd="0" presId="urn:microsoft.com/office/officeart/2008/layout/CaptionedPictures"/>
    <dgm:cxn modelId="{1D679026-31D0-4545-9E37-873BBF93398D}" srcId="{61D9944A-DDF5-42FE-9DCE-3174C12040E5}" destId="{62B9A8BE-DB85-46D3-8380-F3D677942510}" srcOrd="0" destOrd="0" parTransId="{1D155952-0ADE-4DEA-8073-D25BC681C1FB}" sibTransId="{28C2B093-393C-4B65-AECB-C52161718498}"/>
    <dgm:cxn modelId="{8B284C5F-8302-4846-A03C-D21E6E2A959A}" srcId="{12E51B62-EDF0-4BFD-851B-8F60B5E0D4B4}" destId="{9922AB81-596E-4B78-9791-AB8B5F8DC6E3}" srcOrd="0" destOrd="0" parTransId="{955E5141-9A38-4570-BF3E-E7EB2AECECD7}" sibTransId="{6922FC6C-E7E0-410A-A495-8B059546C56D}"/>
    <dgm:cxn modelId="{2A9A3E42-8EC4-47CA-A4E6-A0DA5C567BDE}" type="presOf" srcId="{4F9DA9D8-9A45-40A3-A235-BCE7B94CBF55}" destId="{0B68150D-64EE-4F27-8E45-AA6BBD92EE16}" srcOrd="0" destOrd="0" presId="urn:microsoft.com/office/officeart/2008/layout/CaptionedPictures"/>
    <dgm:cxn modelId="{9AD86744-81A9-4E70-BE7D-A420CECB1AC3}" type="presOf" srcId="{0D1358D1-D245-4DEB-B44E-91AF8B80016C}" destId="{86986BFE-F3E2-43FB-9695-2A20D7009D1E}" srcOrd="0" destOrd="0" presId="urn:microsoft.com/office/officeart/2008/layout/CaptionedPictures"/>
    <dgm:cxn modelId="{F3AEDB65-209C-4F9C-AE3A-565CE4FB96CF}" srcId="{351C7AEE-08E7-4500-89BE-CFD4358532C9}" destId="{A89AF00A-73ED-4F2D-901C-CF2D7271F31A}" srcOrd="0" destOrd="0" parTransId="{2CA7E5FF-333E-4195-937D-22CE817A8AFD}" sibTransId="{C565C410-E4AE-49F9-AFC6-AAC0CB0BB9B3}"/>
    <dgm:cxn modelId="{68D25147-3F76-4C8D-B9A3-66CCDC483A2F}" srcId="{C7D20BC8-B994-4C40-9F50-030DFC6A0607}" destId="{0D1358D1-D245-4DEB-B44E-91AF8B80016C}" srcOrd="0" destOrd="0" parTransId="{CC2ACB14-1A95-4268-ADA9-1A52E3BF6871}" sibTransId="{FC0EB7A2-B017-4F80-9C64-D2E8D2596782}"/>
    <dgm:cxn modelId="{BE5F614F-B2E6-4F8E-98FF-F32465BF92B2}" type="presOf" srcId="{351C7AEE-08E7-4500-89BE-CFD4358532C9}" destId="{42022F8D-DDD9-44EF-B702-BEC18D8168EB}" srcOrd="0" destOrd="0" presId="urn:microsoft.com/office/officeart/2008/layout/CaptionedPictures"/>
    <dgm:cxn modelId="{981E6A6F-BDFA-4680-BFE1-94CB13F1CAB0}" srcId="{5863EE03-97B6-4AD3-A8B0-62DE750C1986}" destId="{54B5817E-44D7-4680-AB60-A888A21DD889}" srcOrd="0" destOrd="0" parTransId="{66A1AB28-D418-4FB6-B090-8D680A5B32C0}" sibTransId="{16DA4A34-1F5F-4F0E-AC83-C44050A5796B}"/>
    <dgm:cxn modelId="{8E0CC871-2AD9-4E39-978A-AE3315792680}" srcId="{778A5B1B-F149-400B-AD52-721705AE6A7B}" destId="{6D360E48-4F91-4FF6-AF21-1A6CE2691929}" srcOrd="0" destOrd="0" parTransId="{8B1F3161-769C-4F26-A7C7-4522AD2E4D2E}" sibTransId="{74EDADFB-0CCC-401A-ABA1-7C7B25D23F5E}"/>
    <dgm:cxn modelId="{A8C31256-FC82-4C18-A03A-F8CF9CE9946C}" type="presOf" srcId="{62B9A8BE-DB85-46D3-8380-F3D677942510}" destId="{3A33DD99-CF46-4AF9-B265-82C763AD8B86}" srcOrd="0" destOrd="0" presId="urn:microsoft.com/office/officeart/2008/layout/CaptionedPictures"/>
    <dgm:cxn modelId="{9689585A-D923-494E-86ED-AD32852CAA03}" type="presOf" srcId="{242E3060-5417-4715-A4B7-4CB51138625E}" destId="{D4EE5CF5-C4D3-4C40-A25B-ED30ED321155}" srcOrd="0" destOrd="0" presId="urn:microsoft.com/office/officeart/2008/layout/CaptionedPictures"/>
    <dgm:cxn modelId="{344EE97A-DEA1-4F17-B0EE-DC22CE258432}" type="presOf" srcId="{9999DE1A-79C6-4362-BA3E-B0284D712505}" destId="{F0542A6B-C5CD-4786-901D-FAAA90A0BDB8}" srcOrd="0" destOrd="0" presId="urn:microsoft.com/office/officeart/2008/layout/CaptionedPictures"/>
    <dgm:cxn modelId="{5E90D884-EB22-48BA-85F6-23A173D19BF6}" type="presOf" srcId="{A89AF00A-73ED-4F2D-901C-CF2D7271F31A}" destId="{72B0F060-92C4-4222-BEAD-2A7C988C6E54}" srcOrd="0" destOrd="0" presId="urn:microsoft.com/office/officeart/2008/layout/CaptionedPictures"/>
    <dgm:cxn modelId="{EE695792-FCEA-4338-A86D-0EE5DE32A039}" srcId="{12E51B62-EDF0-4BFD-851B-8F60B5E0D4B4}" destId="{9999DE1A-79C6-4362-BA3E-B0284D712505}" srcOrd="6" destOrd="0" parTransId="{DE3B8882-33CF-4654-BF96-905BB44B5794}" sibTransId="{A0DF574B-16FC-4E9C-A0FE-C5EF3D97B64F}"/>
    <dgm:cxn modelId="{1CC9EC97-1E8D-4D7C-94E3-4FCC28F6B2EA}" type="presOf" srcId="{ABC6703F-6444-4D8F-8669-1FD1CC2EBF32}" destId="{A76923DE-7300-472B-B9C9-F5A2A10B9E72}" srcOrd="0" destOrd="0" presId="urn:microsoft.com/office/officeart/2008/layout/CaptionedPictures"/>
    <dgm:cxn modelId="{7CE024A7-B4C3-4579-9DD4-200DBB2D7248}" type="presOf" srcId="{9922AB81-596E-4B78-9791-AB8B5F8DC6E3}" destId="{3DDB48AF-A8F5-4732-9883-1CC2CBE565C1}" srcOrd="0" destOrd="0" presId="urn:microsoft.com/office/officeart/2008/layout/CaptionedPictures"/>
    <dgm:cxn modelId="{0184D9A9-4A80-408A-9E42-EFC1414F2408}" type="presOf" srcId="{778A5B1B-F149-400B-AD52-721705AE6A7B}" destId="{2DA47678-1915-4D6A-A534-B145D7EFE649}" srcOrd="0" destOrd="0" presId="urn:microsoft.com/office/officeart/2008/layout/CaptionedPictures"/>
    <dgm:cxn modelId="{768DF3A9-BEA6-411B-8144-7D04805F04BE}" type="presOf" srcId="{12E51B62-EDF0-4BFD-851B-8F60B5E0D4B4}" destId="{68CA9775-6AD0-4A59-BEDA-33C996D40169}" srcOrd="0" destOrd="0" presId="urn:microsoft.com/office/officeart/2008/layout/CaptionedPictures"/>
    <dgm:cxn modelId="{060123B0-53FB-4924-A24B-982847020EC9}" srcId="{12E51B62-EDF0-4BFD-851B-8F60B5E0D4B4}" destId="{4F9DA9D8-9A45-40A3-A235-BCE7B94CBF55}" srcOrd="5" destOrd="0" parTransId="{83E909D1-057F-47CF-B9E0-9939536A9985}" sibTransId="{FA2E1B36-96F5-4006-A8FC-0B7F46DC397E}"/>
    <dgm:cxn modelId="{7B4216BD-70E8-44A8-992C-3CB450B9C81F}" srcId="{4F9DA9D8-9A45-40A3-A235-BCE7B94CBF55}" destId="{1BAF0CB0-FD6D-45E0-B0BB-14B5F41B9663}" srcOrd="0" destOrd="0" parTransId="{A59BC5F5-ACF4-4D96-83B0-A0CFF7859B96}" sibTransId="{240397D5-F48B-4BA3-9562-71D8C2A398F5}"/>
    <dgm:cxn modelId="{3474F4C9-D6DC-4B74-8FB8-4918F6CE7C0A}" type="presOf" srcId="{6D360E48-4F91-4FF6-AF21-1A6CE2691929}" destId="{A4FF558B-D9FE-4E69-96C6-6E4FAFE1CA41}" srcOrd="0" destOrd="0" presId="urn:microsoft.com/office/officeart/2008/layout/CaptionedPictures"/>
    <dgm:cxn modelId="{73239FCB-EC79-4AC3-BFED-5AB08A67E116}" srcId="{9999DE1A-79C6-4362-BA3E-B0284D712505}" destId="{ABC6703F-6444-4D8F-8669-1FD1CC2EBF32}" srcOrd="0" destOrd="0" parTransId="{8DC3FA4E-FC46-49AD-8ED6-6F3F3FFF7F34}" sibTransId="{FE3E315F-3177-4ACB-8713-F9042E3705A7}"/>
    <dgm:cxn modelId="{B47F70D2-3908-4E90-8543-9C7E74EA748C}" srcId="{12E51B62-EDF0-4BFD-851B-8F60B5E0D4B4}" destId="{778A5B1B-F149-400B-AD52-721705AE6A7B}" srcOrd="1" destOrd="0" parTransId="{5E4E4442-4E2A-4447-82EE-B19AF43709EF}" sibTransId="{919740B5-36D3-4152-81E3-B3121B915D36}"/>
    <dgm:cxn modelId="{CB0E52D6-2CC4-4D6D-A07B-CD23616B3827}" type="presOf" srcId="{1BAF0CB0-FD6D-45E0-B0BB-14B5F41B9663}" destId="{B8255E7F-5495-4F1D-8B59-52354C4559BC}" srcOrd="0" destOrd="0" presId="urn:microsoft.com/office/officeart/2008/layout/CaptionedPictures"/>
    <dgm:cxn modelId="{B98C9BE1-FB44-49FA-9D91-C73FD0FE2B4B}" srcId="{12E51B62-EDF0-4BFD-851B-8F60B5E0D4B4}" destId="{5863EE03-97B6-4AD3-A8B0-62DE750C1986}" srcOrd="4" destOrd="0" parTransId="{93C37258-161C-41AA-B929-62AAF0747D0B}" sibTransId="{04630320-2F46-4467-BA72-9006C7763D9E}"/>
    <dgm:cxn modelId="{D9C4E5F4-0FE4-4116-A77D-B554DCDE7EFC}" srcId="{9922AB81-596E-4B78-9791-AB8B5F8DC6E3}" destId="{242E3060-5417-4715-A4B7-4CB51138625E}" srcOrd="0" destOrd="0" parTransId="{FF411451-E924-4E4E-86FD-F8AF600AA90D}" sibTransId="{6BDFF643-C7DD-4EFE-A30C-4FFC68FA78B4}"/>
    <dgm:cxn modelId="{2D17FCF7-31DB-44E3-B572-7F48AE5DDA0D}" type="presOf" srcId="{5863EE03-97B6-4AD3-A8B0-62DE750C1986}" destId="{50C775D5-ED5B-4D59-9265-5D1F1D2CB455}" srcOrd="0" destOrd="0" presId="urn:microsoft.com/office/officeart/2008/layout/CaptionedPictures"/>
    <dgm:cxn modelId="{581FD4FD-C70B-4787-9E1F-D66072D3D25C}" srcId="{12E51B62-EDF0-4BFD-851B-8F60B5E0D4B4}" destId="{351C7AEE-08E7-4500-89BE-CFD4358532C9}" srcOrd="7" destOrd="0" parTransId="{F6891E60-C5BF-42EB-9615-9C521E0130DA}" sibTransId="{5DE0B81C-9DA5-43F4-9E18-610B81A8CB94}"/>
    <dgm:cxn modelId="{0BD28979-6FAC-4436-A29E-D9365E928D82}" type="presParOf" srcId="{68CA9775-6AD0-4A59-BEDA-33C996D40169}" destId="{70A22959-7C33-4226-91E9-2171233D4E96}" srcOrd="0" destOrd="0" presId="urn:microsoft.com/office/officeart/2008/layout/CaptionedPictures"/>
    <dgm:cxn modelId="{9DE1E516-FA2E-4B30-BA4F-3B30C3D6F64E}" type="presParOf" srcId="{70A22959-7C33-4226-91E9-2171233D4E96}" destId="{57474B77-F279-4EAF-829A-1430760AEA14}" srcOrd="0" destOrd="0" presId="urn:microsoft.com/office/officeart/2008/layout/CaptionedPictures"/>
    <dgm:cxn modelId="{A8DA1B7B-1C2F-45AC-9810-560C47A1B367}" type="presParOf" srcId="{70A22959-7C33-4226-91E9-2171233D4E96}" destId="{FFDFEFE4-89A1-49A1-A023-75701DADA0D9}" srcOrd="1" destOrd="0" presId="urn:microsoft.com/office/officeart/2008/layout/CaptionedPictures"/>
    <dgm:cxn modelId="{ED429580-69C1-4066-991C-348EB308ABC5}" type="presParOf" srcId="{70A22959-7C33-4226-91E9-2171233D4E96}" destId="{8D95D0BC-84F6-4C4D-9992-78D8B0C9D1A9}" srcOrd="2" destOrd="0" presId="urn:microsoft.com/office/officeart/2008/layout/CaptionedPictures"/>
    <dgm:cxn modelId="{20FAF115-BB80-4A09-A3EF-C4CFD1CBD272}" type="presParOf" srcId="{8D95D0BC-84F6-4C4D-9992-78D8B0C9D1A9}" destId="{D4EE5CF5-C4D3-4C40-A25B-ED30ED321155}" srcOrd="0" destOrd="0" presId="urn:microsoft.com/office/officeart/2008/layout/CaptionedPictures"/>
    <dgm:cxn modelId="{B5E16C06-3261-41EC-88A0-A8395BFC301F}" type="presParOf" srcId="{8D95D0BC-84F6-4C4D-9992-78D8B0C9D1A9}" destId="{3DDB48AF-A8F5-4732-9883-1CC2CBE565C1}" srcOrd="1" destOrd="0" presId="urn:microsoft.com/office/officeart/2008/layout/CaptionedPictures"/>
    <dgm:cxn modelId="{142AB56F-F7D6-4CBC-94C6-AC2771BA4619}" type="presParOf" srcId="{68CA9775-6AD0-4A59-BEDA-33C996D40169}" destId="{78255715-BE62-4426-A77C-5C39737A4E8E}" srcOrd="1" destOrd="0" presId="urn:microsoft.com/office/officeart/2008/layout/CaptionedPictures"/>
    <dgm:cxn modelId="{C0EED241-C505-406E-9E11-CFFCF0C37E23}" type="presParOf" srcId="{68CA9775-6AD0-4A59-BEDA-33C996D40169}" destId="{375F7E7D-BCC5-4ABA-A849-F9E4DC21C98D}" srcOrd="2" destOrd="0" presId="urn:microsoft.com/office/officeart/2008/layout/CaptionedPictures"/>
    <dgm:cxn modelId="{E06C52CF-901A-45B6-B4BF-15FE6E4B9347}" type="presParOf" srcId="{375F7E7D-BCC5-4ABA-A849-F9E4DC21C98D}" destId="{7EE69D94-DEAC-44F7-AFC9-91687407BF52}" srcOrd="0" destOrd="0" presId="urn:microsoft.com/office/officeart/2008/layout/CaptionedPictures"/>
    <dgm:cxn modelId="{823D67EE-6509-40AC-BADB-DBBBB74F0FB6}" type="presParOf" srcId="{375F7E7D-BCC5-4ABA-A849-F9E4DC21C98D}" destId="{CB759834-7CA1-47F6-9A21-B502FDBB7089}" srcOrd="1" destOrd="0" presId="urn:microsoft.com/office/officeart/2008/layout/CaptionedPictures"/>
    <dgm:cxn modelId="{69804955-211A-4C20-A5FB-79FA5C90C2E5}" type="presParOf" srcId="{375F7E7D-BCC5-4ABA-A849-F9E4DC21C98D}" destId="{7400BDBF-C832-467E-B646-8DC038F826B6}" srcOrd="2" destOrd="0" presId="urn:microsoft.com/office/officeart/2008/layout/CaptionedPictures"/>
    <dgm:cxn modelId="{69AEC3F9-8B7E-4F02-B572-AA51E31682D5}" type="presParOf" srcId="{7400BDBF-C832-467E-B646-8DC038F826B6}" destId="{A4FF558B-D9FE-4E69-96C6-6E4FAFE1CA41}" srcOrd="0" destOrd="0" presId="urn:microsoft.com/office/officeart/2008/layout/CaptionedPictures"/>
    <dgm:cxn modelId="{53E85BF0-1A58-42F7-877E-B46D32EA997C}" type="presParOf" srcId="{7400BDBF-C832-467E-B646-8DC038F826B6}" destId="{2DA47678-1915-4D6A-A534-B145D7EFE649}" srcOrd="1" destOrd="0" presId="urn:microsoft.com/office/officeart/2008/layout/CaptionedPictures"/>
    <dgm:cxn modelId="{FC3DB645-C51C-4271-8A98-DA66BE5A483E}" type="presParOf" srcId="{68CA9775-6AD0-4A59-BEDA-33C996D40169}" destId="{231BB93B-19EC-450E-AB74-0F3E6B8E61E9}" srcOrd="3" destOrd="0" presId="urn:microsoft.com/office/officeart/2008/layout/CaptionedPictures"/>
    <dgm:cxn modelId="{9E4D7FAD-011E-44B1-BA2C-0B2A4CE240B6}" type="presParOf" srcId="{68CA9775-6AD0-4A59-BEDA-33C996D40169}" destId="{6F49038E-0F8F-4A73-8557-80D28D1A0346}" srcOrd="4" destOrd="0" presId="urn:microsoft.com/office/officeart/2008/layout/CaptionedPictures"/>
    <dgm:cxn modelId="{ED6439C4-12E2-4EE8-8CF2-B0B8AD221EA3}" type="presParOf" srcId="{6F49038E-0F8F-4A73-8557-80D28D1A0346}" destId="{0F9E06C3-939D-4005-9822-7AB094899D95}" srcOrd="0" destOrd="0" presId="urn:microsoft.com/office/officeart/2008/layout/CaptionedPictures"/>
    <dgm:cxn modelId="{0A3A3917-B5D6-49E1-9DDC-B18C027390B1}" type="presParOf" srcId="{6F49038E-0F8F-4A73-8557-80D28D1A0346}" destId="{CCE03200-A049-4BB6-8FE9-B04A1457B600}" srcOrd="1" destOrd="0" presId="urn:microsoft.com/office/officeart/2008/layout/CaptionedPictures"/>
    <dgm:cxn modelId="{D7F6F85F-0AAD-415D-8D6E-395378383B30}" type="presParOf" srcId="{6F49038E-0F8F-4A73-8557-80D28D1A0346}" destId="{0A47C686-3188-4A4F-B866-D944AE353155}" srcOrd="2" destOrd="0" presId="urn:microsoft.com/office/officeart/2008/layout/CaptionedPictures"/>
    <dgm:cxn modelId="{64FB17BE-E3C6-42CB-AB38-6C99B54C6049}" type="presParOf" srcId="{0A47C686-3188-4A4F-B866-D944AE353155}" destId="{3A33DD99-CF46-4AF9-B265-82C763AD8B86}" srcOrd="0" destOrd="0" presId="urn:microsoft.com/office/officeart/2008/layout/CaptionedPictures"/>
    <dgm:cxn modelId="{4C225C83-1904-454F-9241-05A6FCDC04B9}" type="presParOf" srcId="{0A47C686-3188-4A4F-B866-D944AE353155}" destId="{EAA4E4E1-CA1E-446B-97EB-8443B9151C99}" srcOrd="1" destOrd="0" presId="urn:microsoft.com/office/officeart/2008/layout/CaptionedPictures"/>
    <dgm:cxn modelId="{F710465A-D113-4DD0-990C-3A8C18873B08}" type="presParOf" srcId="{68CA9775-6AD0-4A59-BEDA-33C996D40169}" destId="{EA0E7B86-A92A-4633-B1FD-9985CAFE1960}" srcOrd="5" destOrd="0" presId="urn:microsoft.com/office/officeart/2008/layout/CaptionedPictures"/>
    <dgm:cxn modelId="{6F95F404-256A-457D-A117-FDE8189B7025}" type="presParOf" srcId="{68CA9775-6AD0-4A59-BEDA-33C996D40169}" destId="{0F51493C-18EA-4077-93E8-1B3974F72ABC}" srcOrd="6" destOrd="0" presId="urn:microsoft.com/office/officeart/2008/layout/CaptionedPictures"/>
    <dgm:cxn modelId="{3D83B002-302C-43BB-B1D0-B04563D6099C}" type="presParOf" srcId="{0F51493C-18EA-4077-93E8-1B3974F72ABC}" destId="{15E4E9CA-E0AE-431D-B70E-C1E1539A6A2D}" srcOrd="0" destOrd="0" presId="urn:microsoft.com/office/officeart/2008/layout/CaptionedPictures"/>
    <dgm:cxn modelId="{C9B0C44F-8FEC-4C7A-9115-91AA7E626CF7}" type="presParOf" srcId="{0F51493C-18EA-4077-93E8-1B3974F72ABC}" destId="{B3F149B8-6C0A-46AD-A64A-CD8604332DC4}" srcOrd="1" destOrd="0" presId="urn:microsoft.com/office/officeart/2008/layout/CaptionedPictures"/>
    <dgm:cxn modelId="{B63B8A58-CDD5-4A1D-A4E8-C4A90BE895AD}" type="presParOf" srcId="{0F51493C-18EA-4077-93E8-1B3974F72ABC}" destId="{9E0FD6C3-40E1-4DF3-99D0-E642C4522ED9}" srcOrd="2" destOrd="0" presId="urn:microsoft.com/office/officeart/2008/layout/CaptionedPictures"/>
    <dgm:cxn modelId="{14300379-562F-453C-ACEF-29D1D1E01453}" type="presParOf" srcId="{9E0FD6C3-40E1-4DF3-99D0-E642C4522ED9}" destId="{86986BFE-F3E2-43FB-9695-2A20D7009D1E}" srcOrd="0" destOrd="0" presId="urn:microsoft.com/office/officeart/2008/layout/CaptionedPictures"/>
    <dgm:cxn modelId="{DB0D32AA-B815-49CD-AAE4-C082F44E5064}" type="presParOf" srcId="{9E0FD6C3-40E1-4DF3-99D0-E642C4522ED9}" destId="{DBFFA09B-ADCF-4B28-BC79-564CAC3B2F90}" srcOrd="1" destOrd="0" presId="urn:microsoft.com/office/officeart/2008/layout/CaptionedPictures"/>
    <dgm:cxn modelId="{DB89B591-5421-4CBD-A91D-CCEDD4069773}" type="presParOf" srcId="{68CA9775-6AD0-4A59-BEDA-33C996D40169}" destId="{D5BACF2B-9428-4F00-9513-6CC12BF603D5}" srcOrd="7" destOrd="0" presId="urn:microsoft.com/office/officeart/2008/layout/CaptionedPictures"/>
    <dgm:cxn modelId="{B5AAB681-FA1D-47D7-A28E-56CB0A96586C}" type="presParOf" srcId="{68CA9775-6AD0-4A59-BEDA-33C996D40169}" destId="{16714648-A611-49AD-90CD-D34D17A14348}" srcOrd="8" destOrd="0" presId="urn:microsoft.com/office/officeart/2008/layout/CaptionedPictures"/>
    <dgm:cxn modelId="{19DC7AFF-0282-4294-877A-12844FC30CB3}" type="presParOf" srcId="{16714648-A611-49AD-90CD-D34D17A14348}" destId="{716F87B1-7044-4728-AD25-F1C995F7F41E}" srcOrd="0" destOrd="0" presId="urn:microsoft.com/office/officeart/2008/layout/CaptionedPictures"/>
    <dgm:cxn modelId="{D8929049-895B-44FD-811A-1C4A2ADF2CF1}" type="presParOf" srcId="{16714648-A611-49AD-90CD-D34D17A14348}" destId="{BE8488E2-8750-4DAE-85F6-6CE8165DA7F7}" srcOrd="1" destOrd="0" presId="urn:microsoft.com/office/officeart/2008/layout/CaptionedPictures"/>
    <dgm:cxn modelId="{E47DC914-D203-4233-B418-89CC60B43BA6}" type="presParOf" srcId="{16714648-A611-49AD-90CD-D34D17A14348}" destId="{42EC02BA-04C9-4D5A-B12A-969722A83DBA}" srcOrd="2" destOrd="0" presId="urn:microsoft.com/office/officeart/2008/layout/CaptionedPictures"/>
    <dgm:cxn modelId="{2FDF944B-9506-462A-9148-1407D94E3B23}" type="presParOf" srcId="{42EC02BA-04C9-4D5A-B12A-969722A83DBA}" destId="{EE22D8D5-A454-4904-9988-DB11AC8CF821}" srcOrd="0" destOrd="0" presId="urn:microsoft.com/office/officeart/2008/layout/CaptionedPictures"/>
    <dgm:cxn modelId="{A98B09C4-EDE4-434D-8827-F1C8E4468BB3}" type="presParOf" srcId="{42EC02BA-04C9-4D5A-B12A-969722A83DBA}" destId="{50C775D5-ED5B-4D59-9265-5D1F1D2CB455}" srcOrd="1" destOrd="0" presId="urn:microsoft.com/office/officeart/2008/layout/CaptionedPictures"/>
    <dgm:cxn modelId="{60DF3F98-2B7C-4329-B3F9-E494E1BA42FF}" type="presParOf" srcId="{68CA9775-6AD0-4A59-BEDA-33C996D40169}" destId="{DF2A8F4A-C796-4DE7-B762-1F8669B4AA7C}" srcOrd="9" destOrd="0" presId="urn:microsoft.com/office/officeart/2008/layout/CaptionedPictures"/>
    <dgm:cxn modelId="{ED34E918-9F6A-497E-9BCC-06BAF178817D}" type="presParOf" srcId="{68CA9775-6AD0-4A59-BEDA-33C996D40169}" destId="{A492EF6F-4D53-4A9D-AD2E-41062CDB140E}" srcOrd="10" destOrd="0" presId="urn:microsoft.com/office/officeart/2008/layout/CaptionedPictures"/>
    <dgm:cxn modelId="{EC16F693-2F33-4458-B399-8820F9A11B6D}" type="presParOf" srcId="{A492EF6F-4D53-4A9D-AD2E-41062CDB140E}" destId="{06275BA7-BAFE-4B7A-A830-3A0F7E1DD2FF}" srcOrd="0" destOrd="0" presId="urn:microsoft.com/office/officeart/2008/layout/CaptionedPictures"/>
    <dgm:cxn modelId="{D326FC5D-FA61-44AE-9D49-B534C2C6C728}" type="presParOf" srcId="{A492EF6F-4D53-4A9D-AD2E-41062CDB140E}" destId="{9B6ACDB7-BC75-4230-BE8D-CFEAA5D4A11B}" srcOrd="1" destOrd="0" presId="urn:microsoft.com/office/officeart/2008/layout/CaptionedPictures"/>
    <dgm:cxn modelId="{49124226-154B-4BDF-A8AC-FD255D410641}" type="presParOf" srcId="{A492EF6F-4D53-4A9D-AD2E-41062CDB140E}" destId="{3CF3E23B-277D-4BD6-B6EA-4333C334F25B}" srcOrd="2" destOrd="0" presId="urn:microsoft.com/office/officeart/2008/layout/CaptionedPictures"/>
    <dgm:cxn modelId="{7899AB9C-8FB6-4293-806A-5B0FBB4EE9DE}" type="presParOf" srcId="{3CF3E23B-277D-4BD6-B6EA-4333C334F25B}" destId="{B8255E7F-5495-4F1D-8B59-52354C4559BC}" srcOrd="0" destOrd="0" presId="urn:microsoft.com/office/officeart/2008/layout/CaptionedPictures"/>
    <dgm:cxn modelId="{7E17DF66-7CEC-479E-9E9D-24EDF14ED3E1}" type="presParOf" srcId="{3CF3E23B-277D-4BD6-B6EA-4333C334F25B}" destId="{0B68150D-64EE-4F27-8E45-AA6BBD92EE16}" srcOrd="1" destOrd="0" presId="urn:microsoft.com/office/officeart/2008/layout/CaptionedPictures"/>
    <dgm:cxn modelId="{A1F963AF-6C09-4AFF-87D1-04B7E537020C}" type="presParOf" srcId="{68CA9775-6AD0-4A59-BEDA-33C996D40169}" destId="{E1162602-C474-43AD-B8CB-25944E63E721}" srcOrd="11" destOrd="0" presId="urn:microsoft.com/office/officeart/2008/layout/CaptionedPictures"/>
    <dgm:cxn modelId="{E3B5FD10-3522-41B4-9709-E26B4BCA4C82}" type="presParOf" srcId="{68CA9775-6AD0-4A59-BEDA-33C996D40169}" destId="{337D9AB9-5CF8-4DF7-A18F-20A801C4B29E}" srcOrd="12" destOrd="0" presId="urn:microsoft.com/office/officeart/2008/layout/CaptionedPictures"/>
    <dgm:cxn modelId="{3E85F19F-27B0-4D7A-87EE-8C7BA11936DC}" type="presParOf" srcId="{337D9AB9-5CF8-4DF7-A18F-20A801C4B29E}" destId="{5077C562-5291-4293-9841-8AD9D942CEFD}" srcOrd="0" destOrd="0" presId="urn:microsoft.com/office/officeart/2008/layout/CaptionedPictures"/>
    <dgm:cxn modelId="{1BDFF34A-91BF-46EC-A5FD-C262FE1B6F63}" type="presParOf" srcId="{337D9AB9-5CF8-4DF7-A18F-20A801C4B29E}" destId="{B964E776-5EEB-4809-8110-484977684706}" srcOrd="1" destOrd="0" presId="urn:microsoft.com/office/officeart/2008/layout/CaptionedPictures"/>
    <dgm:cxn modelId="{BC96BB77-B706-4EB8-8889-1BEDCD265A25}" type="presParOf" srcId="{337D9AB9-5CF8-4DF7-A18F-20A801C4B29E}" destId="{1E7BAABE-F003-4FE3-8391-F7FEDA0E12BB}" srcOrd="2" destOrd="0" presId="urn:microsoft.com/office/officeart/2008/layout/CaptionedPictures"/>
    <dgm:cxn modelId="{ACE09815-6347-431F-AF02-202EADA76F98}" type="presParOf" srcId="{1E7BAABE-F003-4FE3-8391-F7FEDA0E12BB}" destId="{A76923DE-7300-472B-B9C9-F5A2A10B9E72}" srcOrd="0" destOrd="0" presId="urn:microsoft.com/office/officeart/2008/layout/CaptionedPictures"/>
    <dgm:cxn modelId="{FC32887C-7E3A-477D-9ECB-11C3C83EBCD3}" type="presParOf" srcId="{1E7BAABE-F003-4FE3-8391-F7FEDA0E12BB}" destId="{F0542A6B-C5CD-4786-901D-FAAA90A0BDB8}" srcOrd="1" destOrd="0" presId="urn:microsoft.com/office/officeart/2008/layout/CaptionedPictures"/>
    <dgm:cxn modelId="{F0ADBC6C-AE93-4BF4-81B9-C63D7E28C51D}" type="presParOf" srcId="{68CA9775-6AD0-4A59-BEDA-33C996D40169}" destId="{00F86E20-2B3B-4185-9881-B421EE84F008}" srcOrd="13" destOrd="0" presId="urn:microsoft.com/office/officeart/2008/layout/CaptionedPictures"/>
    <dgm:cxn modelId="{3A7F9411-0CB0-4CAB-B838-A57DB080E61F}" type="presParOf" srcId="{68CA9775-6AD0-4A59-BEDA-33C996D40169}" destId="{A55ECBEA-3C1D-48E0-8010-411335A886A4}" srcOrd="14" destOrd="0" presId="urn:microsoft.com/office/officeart/2008/layout/CaptionedPictures"/>
    <dgm:cxn modelId="{97C80343-70D0-4220-98BA-D5AEF4F0D1E7}" type="presParOf" srcId="{A55ECBEA-3C1D-48E0-8010-411335A886A4}" destId="{8E64C61A-C7C8-47F3-8625-094F378D4D7B}" srcOrd="0" destOrd="0" presId="urn:microsoft.com/office/officeart/2008/layout/CaptionedPictures"/>
    <dgm:cxn modelId="{4C01A398-C988-4A27-ADE0-1F789D8FCEC8}" type="presParOf" srcId="{A55ECBEA-3C1D-48E0-8010-411335A886A4}" destId="{E6E5A5F9-3466-40E5-ADB8-43AB9F3471EB}" srcOrd="1" destOrd="0" presId="urn:microsoft.com/office/officeart/2008/layout/CaptionedPictures"/>
    <dgm:cxn modelId="{F12FB3FB-4BA2-432E-A515-D269E58CBB4F}" type="presParOf" srcId="{A55ECBEA-3C1D-48E0-8010-411335A886A4}" destId="{06CAFF7A-D41C-4986-97B9-F694FFE6E7CC}" srcOrd="2" destOrd="0" presId="urn:microsoft.com/office/officeart/2008/layout/CaptionedPictures"/>
    <dgm:cxn modelId="{3146276D-A4DE-44E0-9408-ED428BD13F70}" type="presParOf" srcId="{06CAFF7A-D41C-4986-97B9-F694FFE6E7CC}" destId="{72B0F060-92C4-4222-BEAD-2A7C988C6E54}" srcOrd="0" destOrd="0" presId="urn:microsoft.com/office/officeart/2008/layout/CaptionedPictures"/>
    <dgm:cxn modelId="{7E521D62-8779-4EB8-83D6-A03BAABF610C}" type="presParOf" srcId="{06CAFF7A-D41C-4986-97B9-F694FFE6E7CC}" destId="{42022F8D-DDD9-44EF-B702-BEC18D8168EB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FE8F4-1CF6-48D8-85CE-A124F5DC7CCA}">
      <dsp:nvSpPr>
        <dsp:cNvPr id="0" name=""/>
        <dsp:cNvSpPr/>
      </dsp:nvSpPr>
      <dsp:spPr>
        <a:xfrm rot="10800000">
          <a:off x="778878" y="475"/>
          <a:ext cx="2486436" cy="61038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91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Biotipificación</a:t>
          </a:r>
        </a:p>
      </dsp:txBody>
      <dsp:txXfrm rot="10800000">
        <a:off x="931473" y="475"/>
        <a:ext cx="2333841" cy="610381"/>
      </dsp:txXfrm>
    </dsp:sp>
    <dsp:sp modelId="{1C0178AF-1A28-49A5-A269-32AD4095AC0D}">
      <dsp:nvSpPr>
        <dsp:cNvPr id="0" name=""/>
        <dsp:cNvSpPr/>
      </dsp:nvSpPr>
      <dsp:spPr>
        <a:xfrm>
          <a:off x="473687" y="475"/>
          <a:ext cx="610381" cy="61038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F8548C-F567-4AE0-B8FB-4FB2C0FCAD84}">
      <dsp:nvSpPr>
        <dsp:cNvPr id="0" name=""/>
        <dsp:cNvSpPr/>
      </dsp:nvSpPr>
      <dsp:spPr>
        <a:xfrm rot="10800000">
          <a:off x="778878" y="793060"/>
          <a:ext cx="2486436" cy="61038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91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Serotipificación</a:t>
          </a:r>
          <a:endParaRPr lang="es-EC" sz="1600" kern="1200" dirty="0"/>
        </a:p>
      </dsp:txBody>
      <dsp:txXfrm rot="10800000">
        <a:off x="931473" y="793060"/>
        <a:ext cx="2333841" cy="610381"/>
      </dsp:txXfrm>
    </dsp:sp>
    <dsp:sp modelId="{2252D209-07B4-4A5A-8734-931F6C5DD32A}">
      <dsp:nvSpPr>
        <dsp:cNvPr id="0" name=""/>
        <dsp:cNvSpPr/>
      </dsp:nvSpPr>
      <dsp:spPr>
        <a:xfrm>
          <a:off x="473687" y="793060"/>
          <a:ext cx="610381" cy="61038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ABF1003-8F9C-4D25-AD77-4280D584E8A5}">
      <dsp:nvSpPr>
        <dsp:cNvPr id="0" name=""/>
        <dsp:cNvSpPr/>
      </dsp:nvSpPr>
      <dsp:spPr>
        <a:xfrm rot="10800000">
          <a:off x="778878" y="1585644"/>
          <a:ext cx="2486436" cy="61038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91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Tipificación de Fagos</a:t>
          </a:r>
          <a:endParaRPr lang="es-EC" sz="1600" kern="1200" dirty="0"/>
        </a:p>
      </dsp:txBody>
      <dsp:txXfrm rot="10800000">
        <a:off x="931473" y="1585644"/>
        <a:ext cx="2333841" cy="610381"/>
      </dsp:txXfrm>
    </dsp:sp>
    <dsp:sp modelId="{87F1FC21-E0CD-4150-BE03-C30311053856}">
      <dsp:nvSpPr>
        <dsp:cNvPr id="0" name=""/>
        <dsp:cNvSpPr/>
      </dsp:nvSpPr>
      <dsp:spPr>
        <a:xfrm>
          <a:off x="473687" y="1585644"/>
          <a:ext cx="610381" cy="61038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67CE401-CF9C-4B72-8A57-BF6994922957}">
      <dsp:nvSpPr>
        <dsp:cNvPr id="0" name=""/>
        <dsp:cNvSpPr/>
      </dsp:nvSpPr>
      <dsp:spPr>
        <a:xfrm rot="10800000">
          <a:off x="778878" y="2378229"/>
          <a:ext cx="2486436" cy="610381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9161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/>
            <a:t>Tipificación de Bacteriocinas</a:t>
          </a:r>
          <a:endParaRPr lang="es-EC" sz="1600" kern="1200" dirty="0"/>
        </a:p>
      </dsp:txBody>
      <dsp:txXfrm rot="10800000">
        <a:off x="931473" y="2378229"/>
        <a:ext cx="2333841" cy="610381"/>
      </dsp:txXfrm>
    </dsp:sp>
    <dsp:sp modelId="{8688222A-A8D8-433B-B58B-918406EA9864}">
      <dsp:nvSpPr>
        <dsp:cNvPr id="0" name=""/>
        <dsp:cNvSpPr/>
      </dsp:nvSpPr>
      <dsp:spPr>
        <a:xfrm>
          <a:off x="473687" y="2378229"/>
          <a:ext cx="610381" cy="61038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FFE8F4-1CF6-48D8-85CE-A124F5DC7CCA}">
      <dsp:nvSpPr>
        <dsp:cNvPr id="0" name=""/>
        <dsp:cNvSpPr/>
      </dsp:nvSpPr>
      <dsp:spPr>
        <a:xfrm rot="10800000">
          <a:off x="813554" y="14"/>
          <a:ext cx="2623921" cy="61056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924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PCR</a:t>
          </a:r>
        </a:p>
      </dsp:txBody>
      <dsp:txXfrm rot="10800000">
        <a:off x="966196" y="14"/>
        <a:ext cx="2471279" cy="610569"/>
      </dsp:txXfrm>
    </dsp:sp>
    <dsp:sp modelId="{1C0178AF-1A28-49A5-A269-32AD4095AC0D}">
      <dsp:nvSpPr>
        <dsp:cNvPr id="0" name=""/>
        <dsp:cNvSpPr/>
      </dsp:nvSpPr>
      <dsp:spPr>
        <a:xfrm>
          <a:off x="508270" y="14"/>
          <a:ext cx="610569" cy="61056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BCC91E-9407-45B9-ABAE-4E79DEFDA2F0}">
      <dsp:nvSpPr>
        <dsp:cNvPr id="0" name=""/>
        <dsp:cNvSpPr/>
      </dsp:nvSpPr>
      <dsp:spPr>
        <a:xfrm rot="10800000">
          <a:off x="813554" y="792843"/>
          <a:ext cx="2623921" cy="61056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924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MLVA</a:t>
          </a:r>
        </a:p>
      </dsp:txBody>
      <dsp:txXfrm rot="10800000">
        <a:off x="966196" y="792843"/>
        <a:ext cx="2471279" cy="610569"/>
      </dsp:txXfrm>
    </dsp:sp>
    <dsp:sp modelId="{90A2F0DE-4818-45B4-AB9C-FD7BAF7A2001}">
      <dsp:nvSpPr>
        <dsp:cNvPr id="0" name=""/>
        <dsp:cNvSpPr/>
      </dsp:nvSpPr>
      <dsp:spPr>
        <a:xfrm>
          <a:off x="508270" y="792843"/>
          <a:ext cx="610569" cy="61056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9A2F2C8-91F8-4C25-8BF2-485F0CAA338A}">
      <dsp:nvSpPr>
        <dsp:cNvPr id="0" name=""/>
        <dsp:cNvSpPr/>
      </dsp:nvSpPr>
      <dsp:spPr>
        <a:xfrm rot="10800000">
          <a:off x="813554" y="1585672"/>
          <a:ext cx="2623921" cy="61056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924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PFGE</a:t>
          </a:r>
        </a:p>
      </dsp:txBody>
      <dsp:txXfrm rot="10800000">
        <a:off x="966196" y="1585672"/>
        <a:ext cx="2471279" cy="610569"/>
      </dsp:txXfrm>
    </dsp:sp>
    <dsp:sp modelId="{01266A52-7F13-4696-A354-720D2F0E057B}">
      <dsp:nvSpPr>
        <dsp:cNvPr id="0" name=""/>
        <dsp:cNvSpPr/>
      </dsp:nvSpPr>
      <dsp:spPr>
        <a:xfrm>
          <a:off x="508270" y="1585672"/>
          <a:ext cx="610569" cy="61056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A7148DC-C68B-4299-B2D0-5B86EDBCFE5D}">
      <dsp:nvSpPr>
        <dsp:cNvPr id="0" name=""/>
        <dsp:cNvSpPr/>
      </dsp:nvSpPr>
      <dsp:spPr>
        <a:xfrm rot="10800000">
          <a:off x="813554" y="2378501"/>
          <a:ext cx="2623921" cy="610569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9244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600" kern="1200" dirty="0"/>
            <a:t>MLST</a:t>
          </a:r>
        </a:p>
      </dsp:txBody>
      <dsp:txXfrm rot="10800000">
        <a:off x="966196" y="2378501"/>
        <a:ext cx="2471279" cy="610569"/>
      </dsp:txXfrm>
    </dsp:sp>
    <dsp:sp modelId="{FD4F419D-697E-4F1D-B258-F03CEF337AB5}">
      <dsp:nvSpPr>
        <dsp:cNvPr id="0" name=""/>
        <dsp:cNvSpPr/>
      </dsp:nvSpPr>
      <dsp:spPr>
        <a:xfrm>
          <a:off x="508270" y="2378501"/>
          <a:ext cx="610569" cy="61056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474B77-F279-4EAF-829A-1430760AEA14}">
      <dsp:nvSpPr>
        <dsp:cNvPr id="0" name=""/>
        <dsp:cNvSpPr/>
      </dsp:nvSpPr>
      <dsp:spPr>
        <a:xfrm>
          <a:off x="76" y="114608"/>
          <a:ext cx="1848970" cy="2175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FEFE4-89A1-49A1-A023-75701DADA0D9}">
      <dsp:nvSpPr>
        <dsp:cNvPr id="0" name=""/>
        <dsp:cNvSpPr/>
      </dsp:nvSpPr>
      <dsp:spPr>
        <a:xfrm>
          <a:off x="92525" y="201618"/>
          <a:ext cx="1664073" cy="14139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EE5CF5-C4D3-4C40-A25B-ED30ED321155}">
      <dsp:nvSpPr>
        <dsp:cNvPr id="0" name=""/>
        <dsp:cNvSpPr/>
      </dsp:nvSpPr>
      <dsp:spPr>
        <a:xfrm>
          <a:off x="92525" y="1833080"/>
          <a:ext cx="1664073" cy="369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/>
            <a:t>Cultivos</a:t>
          </a:r>
          <a:endParaRPr lang="es-EC" sz="1300" b="1" kern="1200" dirty="0"/>
        </a:p>
      </dsp:txBody>
      <dsp:txXfrm>
        <a:off x="92525" y="1833080"/>
        <a:ext cx="1664073" cy="369776"/>
      </dsp:txXfrm>
    </dsp:sp>
    <dsp:sp modelId="{3DDB48AF-A8F5-4732-9883-1CC2CBE565C1}">
      <dsp:nvSpPr>
        <dsp:cNvPr id="0" name=""/>
        <dsp:cNvSpPr/>
      </dsp:nvSpPr>
      <dsp:spPr>
        <a:xfrm>
          <a:off x="92525" y="1615537"/>
          <a:ext cx="1664073" cy="21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b="1" kern="1200" dirty="0">
            <a:solidFill>
              <a:schemeClr val="tx1"/>
            </a:solidFill>
          </a:endParaRPr>
        </a:p>
      </dsp:txBody>
      <dsp:txXfrm>
        <a:off x="92525" y="1615537"/>
        <a:ext cx="1664073" cy="217543"/>
      </dsp:txXfrm>
    </dsp:sp>
    <dsp:sp modelId="{7EE69D94-DEAC-44F7-AFC9-91687407BF52}">
      <dsp:nvSpPr>
        <dsp:cNvPr id="0" name=""/>
        <dsp:cNvSpPr/>
      </dsp:nvSpPr>
      <dsp:spPr>
        <a:xfrm>
          <a:off x="2240294" y="114608"/>
          <a:ext cx="1848970" cy="2175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759834-7CA1-47F6-9A21-B502FDBB7089}">
      <dsp:nvSpPr>
        <dsp:cNvPr id="0" name=""/>
        <dsp:cNvSpPr/>
      </dsp:nvSpPr>
      <dsp:spPr>
        <a:xfrm>
          <a:off x="2332742" y="201618"/>
          <a:ext cx="1664073" cy="14139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F558B-D9FE-4E69-96C6-6E4FAFE1CA41}">
      <dsp:nvSpPr>
        <dsp:cNvPr id="0" name=""/>
        <dsp:cNvSpPr/>
      </dsp:nvSpPr>
      <dsp:spPr>
        <a:xfrm>
          <a:off x="2332742" y="1833080"/>
          <a:ext cx="1664073" cy="369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/>
            <a:t>Extracción de ADN</a:t>
          </a:r>
          <a:endParaRPr lang="es-EC" sz="1300" b="1" kern="1200" dirty="0"/>
        </a:p>
      </dsp:txBody>
      <dsp:txXfrm>
        <a:off x="2332742" y="1833080"/>
        <a:ext cx="1664073" cy="369776"/>
      </dsp:txXfrm>
    </dsp:sp>
    <dsp:sp modelId="{2DA47678-1915-4D6A-A534-B145D7EFE649}">
      <dsp:nvSpPr>
        <dsp:cNvPr id="0" name=""/>
        <dsp:cNvSpPr/>
      </dsp:nvSpPr>
      <dsp:spPr>
        <a:xfrm>
          <a:off x="2332742" y="1615537"/>
          <a:ext cx="1664073" cy="21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b="1" kern="1200" dirty="0">
            <a:solidFill>
              <a:schemeClr val="tx1"/>
            </a:solidFill>
          </a:endParaRPr>
        </a:p>
      </dsp:txBody>
      <dsp:txXfrm>
        <a:off x="2332742" y="1615537"/>
        <a:ext cx="1664073" cy="217543"/>
      </dsp:txXfrm>
    </dsp:sp>
    <dsp:sp modelId="{0F9E06C3-939D-4005-9822-7AB094899D95}">
      <dsp:nvSpPr>
        <dsp:cNvPr id="0" name=""/>
        <dsp:cNvSpPr/>
      </dsp:nvSpPr>
      <dsp:spPr>
        <a:xfrm>
          <a:off x="4480511" y="114608"/>
          <a:ext cx="1848970" cy="2175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E03200-A049-4BB6-8FE9-B04A1457B600}">
      <dsp:nvSpPr>
        <dsp:cNvPr id="0" name=""/>
        <dsp:cNvSpPr/>
      </dsp:nvSpPr>
      <dsp:spPr>
        <a:xfrm>
          <a:off x="4572960" y="201618"/>
          <a:ext cx="1664073" cy="141391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DD99-CF46-4AF9-B265-82C763AD8B86}">
      <dsp:nvSpPr>
        <dsp:cNvPr id="0" name=""/>
        <dsp:cNvSpPr/>
      </dsp:nvSpPr>
      <dsp:spPr>
        <a:xfrm>
          <a:off x="4572960" y="1833080"/>
          <a:ext cx="1664073" cy="369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 dirty="0"/>
            <a:t>PCR</a:t>
          </a:r>
        </a:p>
      </dsp:txBody>
      <dsp:txXfrm>
        <a:off x="4572960" y="1833080"/>
        <a:ext cx="1664073" cy="369776"/>
      </dsp:txXfrm>
    </dsp:sp>
    <dsp:sp modelId="{EAA4E4E1-CA1E-446B-97EB-8443B9151C99}">
      <dsp:nvSpPr>
        <dsp:cNvPr id="0" name=""/>
        <dsp:cNvSpPr/>
      </dsp:nvSpPr>
      <dsp:spPr>
        <a:xfrm>
          <a:off x="4572960" y="1615537"/>
          <a:ext cx="1664073" cy="21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b="1" kern="1200" dirty="0">
            <a:solidFill>
              <a:schemeClr val="tx1"/>
            </a:solidFill>
          </a:endParaRPr>
        </a:p>
      </dsp:txBody>
      <dsp:txXfrm>
        <a:off x="4572960" y="1615537"/>
        <a:ext cx="1664073" cy="217543"/>
      </dsp:txXfrm>
    </dsp:sp>
    <dsp:sp modelId="{15E4E9CA-E0AE-431D-B70E-C1E1539A6A2D}">
      <dsp:nvSpPr>
        <dsp:cNvPr id="0" name=""/>
        <dsp:cNvSpPr/>
      </dsp:nvSpPr>
      <dsp:spPr>
        <a:xfrm>
          <a:off x="6720728" y="114608"/>
          <a:ext cx="1848970" cy="2175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F149B8-6C0A-46AD-A64A-CD8604332DC4}">
      <dsp:nvSpPr>
        <dsp:cNvPr id="0" name=""/>
        <dsp:cNvSpPr/>
      </dsp:nvSpPr>
      <dsp:spPr>
        <a:xfrm>
          <a:off x="6862542" y="201618"/>
          <a:ext cx="1565343" cy="1413918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986BFE-F3E2-43FB-9695-2A20D7009D1E}">
      <dsp:nvSpPr>
        <dsp:cNvPr id="0" name=""/>
        <dsp:cNvSpPr/>
      </dsp:nvSpPr>
      <dsp:spPr>
        <a:xfrm>
          <a:off x="6813177" y="1833080"/>
          <a:ext cx="1664073" cy="369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/>
            <a:t>Purificación de productos de PCR</a:t>
          </a:r>
          <a:endParaRPr lang="es-EC" sz="1300" b="1" kern="1200" dirty="0"/>
        </a:p>
      </dsp:txBody>
      <dsp:txXfrm>
        <a:off x="6813177" y="1833080"/>
        <a:ext cx="1664073" cy="369776"/>
      </dsp:txXfrm>
    </dsp:sp>
    <dsp:sp modelId="{DBFFA09B-ADCF-4B28-BC79-564CAC3B2F90}">
      <dsp:nvSpPr>
        <dsp:cNvPr id="0" name=""/>
        <dsp:cNvSpPr/>
      </dsp:nvSpPr>
      <dsp:spPr>
        <a:xfrm>
          <a:off x="6813177" y="1615537"/>
          <a:ext cx="1664073" cy="21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b="1" kern="1200" dirty="0">
            <a:solidFill>
              <a:schemeClr val="tx1"/>
            </a:solidFill>
          </a:endParaRPr>
        </a:p>
      </dsp:txBody>
      <dsp:txXfrm>
        <a:off x="6813177" y="1615537"/>
        <a:ext cx="1664073" cy="217543"/>
      </dsp:txXfrm>
    </dsp:sp>
    <dsp:sp modelId="{716F87B1-7044-4728-AD25-F1C995F7F41E}">
      <dsp:nvSpPr>
        <dsp:cNvPr id="0" name=""/>
        <dsp:cNvSpPr/>
      </dsp:nvSpPr>
      <dsp:spPr>
        <a:xfrm>
          <a:off x="76" y="2474764"/>
          <a:ext cx="1848970" cy="2175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488E2-8750-4DAE-85F6-6CE8165DA7F7}">
      <dsp:nvSpPr>
        <dsp:cNvPr id="0" name=""/>
        <dsp:cNvSpPr/>
      </dsp:nvSpPr>
      <dsp:spPr>
        <a:xfrm>
          <a:off x="204542" y="2561774"/>
          <a:ext cx="1440039" cy="1413918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22D8D5-A454-4904-9988-DB11AC8CF821}">
      <dsp:nvSpPr>
        <dsp:cNvPr id="0" name=""/>
        <dsp:cNvSpPr/>
      </dsp:nvSpPr>
      <dsp:spPr>
        <a:xfrm>
          <a:off x="92525" y="4193236"/>
          <a:ext cx="1664073" cy="369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/>
            <a:t>Electroforesis</a:t>
          </a:r>
          <a:endParaRPr lang="es-EC" sz="1300" b="1" kern="1200" dirty="0"/>
        </a:p>
      </dsp:txBody>
      <dsp:txXfrm>
        <a:off x="92525" y="4193236"/>
        <a:ext cx="1664073" cy="369776"/>
      </dsp:txXfrm>
    </dsp:sp>
    <dsp:sp modelId="{50C775D5-ED5B-4D59-9265-5D1F1D2CB455}">
      <dsp:nvSpPr>
        <dsp:cNvPr id="0" name=""/>
        <dsp:cNvSpPr/>
      </dsp:nvSpPr>
      <dsp:spPr>
        <a:xfrm>
          <a:off x="92525" y="3975693"/>
          <a:ext cx="1664073" cy="21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b="1" kern="1200" dirty="0">
            <a:solidFill>
              <a:schemeClr val="tx1"/>
            </a:solidFill>
          </a:endParaRPr>
        </a:p>
      </dsp:txBody>
      <dsp:txXfrm>
        <a:off x="92525" y="3975693"/>
        <a:ext cx="1664073" cy="217543"/>
      </dsp:txXfrm>
    </dsp:sp>
    <dsp:sp modelId="{06275BA7-BAFE-4B7A-A830-3A0F7E1DD2FF}">
      <dsp:nvSpPr>
        <dsp:cNvPr id="0" name=""/>
        <dsp:cNvSpPr/>
      </dsp:nvSpPr>
      <dsp:spPr>
        <a:xfrm>
          <a:off x="2240294" y="2474764"/>
          <a:ext cx="1848970" cy="2175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6ACDB7-BC75-4230-BE8D-CFEAA5D4A11B}">
      <dsp:nvSpPr>
        <dsp:cNvPr id="0" name=""/>
        <dsp:cNvSpPr/>
      </dsp:nvSpPr>
      <dsp:spPr>
        <a:xfrm>
          <a:off x="2332742" y="2561774"/>
          <a:ext cx="1664073" cy="1413918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255E7F-5495-4F1D-8B59-52354C4559BC}">
      <dsp:nvSpPr>
        <dsp:cNvPr id="0" name=""/>
        <dsp:cNvSpPr/>
      </dsp:nvSpPr>
      <dsp:spPr>
        <a:xfrm>
          <a:off x="2332742" y="4193236"/>
          <a:ext cx="1664073" cy="369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 dirty="0"/>
            <a:t>Secuenciación cíclica</a:t>
          </a:r>
        </a:p>
      </dsp:txBody>
      <dsp:txXfrm>
        <a:off x="2332742" y="4193236"/>
        <a:ext cx="1664073" cy="369776"/>
      </dsp:txXfrm>
    </dsp:sp>
    <dsp:sp modelId="{0B68150D-64EE-4F27-8E45-AA6BBD92EE16}">
      <dsp:nvSpPr>
        <dsp:cNvPr id="0" name=""/>
        <dsp:cNvSpPr/>
      </dsp:nvSpPr>
      <dsp:spPr>
        <a:xfrm>
          <a:off x="2332742" y="3975693"/>
          <a:ext cx="1664073" cy="21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b="1" kern="1200" dirty="0">
            <a:solidFill>
              <a:schemeClr val="tx1"/>
            </a:solidFill>
          </a:endParaRPr>
        </a:p>
      </dsp:txBody>
      <dsp:txXfrm>
        <a:off x="2332742" y="3975693"/>
        <a:ext cx="1664073" cy="217543"/>
      </dsp:txXfrm>
    </dsp:sp>
    <dsp:sp modelId="{5077C562-5291-4293-9841-8AD9D942CEFD}">
      <dsp:nvSpPr>
        <dsp:cNvPr id="0" name=""/>
        <dsp:cNvSpPr/>
      </dsp:nvSpPr>
      <dsp:spPr>
        <a:xfrm>
          <a:off x="4480511" y="2474764"/>
          <a:ext cx="1848970" cy="2175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64E776-5EEB-4809-8110-484977684706}">
      <dsp:nvSpPr>
        <dsp:cNvPr id="0" name=""/>
        <dsp:cNvSpPr/>
      </dsp:nvSpPr>
      <dsp:spPr>
        <a:xfrm>
          <a:off x="4572960" y="2868029"/>
          <a:ext cx="1664073" cy="801409"/>
        </a:xfrm>
        <a:prstGeom prst="rect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6923DE-7300-472B-B9C9-F5A2A10B9E72}">
      <dsp:nvSpPr>
        <dsp:cNvPr id="0" name=""/>
        <dsp:cNvSpPr/>
      </dsp:nvSpPr>
      <dsp:spPr>
        <a:xfrm>
          <a:off x="4572960" y="4193236"/>
          <a:ext cx="1664073" cy="369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/>
            <a:t>Purificación de SC</a:t>
          </a:r>
          <a:endParaRPr lang="es-EC" sz="1300" b="1" kern="1200" dirty="0"/>
        </a:p>
      </dsp:txBody>
      <dsp:txXfrm>
        <a:off x="4572960" y="4193236"/>
        <a:ext cx="1664073" cy="369776"/>
      </dsp:txXfrm>
    </dsp:sp>
    <dsp:sp modelId="{F0542A6B-C5CD-4786-901D-FAAA90A0BDB8}">
      <dsp:nvSpPr>
        <dsp:cNvPr id="0" name=""/>
        <dsp:cNvSpPr/>
      </dsp:nvSpPr>
      <dsp:spPr>
        <a:xfrm>
          <a:off x="4572960" y="3975693"/>
          <a:ext cx="1664073" cy="21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b="1" kern="1200" dirty="0">
            <a:solidFill>
              <a:schemeClr val="tx1"/>
            </a:solidFill>
          </a:endParaRPr>
        </a:p>
      </dsp:txBody>
      <dsp:txXfrm>
        <a:off x="4572960" y="3975693"/>
        <a:ext cx="1664073" cy="217543"/>
      </dsp:txXfrm>
    </dsp:sp>
    <dsp:sp modelId="{8E64C61A-C7C8-47F3-8625-094F378D4D7B}">
      <dsp:nvSpPr>
        <dsp:cNvPr id="0" name=""/>
        <dsp:cNvSpPr/>
      </dsp:nvSpPr>
      <dsp:spPr>
        <a:xfrm>
          <a:off x="6720728" y="2474764"/>
          <a:ext cx="1848970" cy="217525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E5A5F9-3466-40E5-ADB8-43AB9F3471EB}">
      <dsp:nvSpPr>
        <dsp:cNvPr id="0" name=""/>
        <dsp:cNvSpPr/>
      </dsp:nvSpPr>
      <dsp:spPr>
        <a:xfrm>
          <a:off x="6813177" y="2711819"/>
          <a:ext cx="1664073" cy="1113828"/>
        </a:xfrm>
        <a:prstGeom prst="rect">
          <a:avLst/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B0F060-92C4-4222-BEAD-2A7C988C6E54}">
      <dsp:nvSpPr>
        <dsp:cNvPr id="0" name=""/>
        <dsp:cNvSpPr/>
      </dsp:nvSpPr>
      <dsp:spPr>
        <a:xfrm>
          <a:off x="6813177" y="4193236"/>
          <a:ext cx="1664073" cy="36977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300" b="1" kern="1200"/>
            <a:t>Electroforesis capilar</a:t>
          </a:r>
          <a:endParaRPr lang="es-EC" sz="1300" b="1" kern="1200" dirty="0"/>
        </a:p>
      </dsp:txBody>
      <dsp:txXfrm>
        <a:off x="6813177" y="4193236"/>
        <a:ext cx="1664073" cy="369776"/>
      </dsp:txXfrm>
    </dsp:sp>
    <dsp:sp modelId="{42022F8D-DDD9-44EF-B702-BEC18D8168EB}">
      <dsp:nvSpPr>
        <dsp:cNvPr id="0" name=""/>
        <dsp:cNvSpPr/>
      </dsp:nvSpPr>
      <dsp:spPr>
        <a:xfrm>
          <a:off x="6813177" y="3975693"/>
          <a:ext cx="1664073" cy="2175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300" b="1" kern="1200" dirty="0">
            <a:solidFill>
              <a:schemeClr val="tx1"/>
            </a:solidFill>
          </a:endParaRPr>
        </a:p>
      </dsp:txBody>
      <dsp:txXfrm>
        <a:off x="6813177" y="3975693"/>
        <a:ext cx="1664073" cy="2175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0.65799</cdr:x>
      <cdr:y>0.43048</cdr:y>
    </cdr:from>
    <cdr:to>
      <cdr:x>0.74079</cdr:x>
      <cdr:y>0.51933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9F2BDEC0-7D53-41EB-809F-3C54714384B9}"/>
            </a:ext>
          </a:extLst>
        </cdr:cNvPr>
        <cdr:cNvSpPr txBox="1"/>
      </cdr:nvSpPr>
      <cdr:spPr>
        <a:xfrm xmlns:a="http://schemas.openxmlformats.org/drawingml/2006/main">
          <a:off x="3972230" y="1465269"/>
          <a:ext cx="499898" cy="3024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C" sz="1100" dirty="0"/>
            <a:t>19%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0.08355</cdr:x>
      <cdr:y>0.83588</cdr:y>
    </cdr:from>
    <cdr:to>
      <cdr:x>0.9331</cdr:x>
      <cdr:y>0.92054</cdr:y>
    </cdr:to>
    <cdr:sp macro="" textlink="">
      <cdr:nvSpPr>
        <cdr:cNvPr id="2" name="Rectángulo 1"/>
        <cdr:cNvSpPr/>
      </cdr:nvSpPr>
      <cdr:spPr>
        <a:xfrm xmlns:a="http://schemas.openxmlformats.org/drawingml/2006/main">
          <a:off x="686650" y="3506217"/>
          <a:ext cx="6981977" cy="355117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anchor="ctr" anchorCtr="0"/>
        <a:lstStyle xmlns:a="http://schemas.openxmlformats.org/drawingml/2006/main"/>
        <a:p xmlns:a="http://schemas.openxmlformats.org/drawingml/2006/main">
          <a:r>
            <a:rPr lang="es-EC" sz="1400" dirty="0">
              <a:solidFill>
                <a:schemeClr val="tx1"/>
              </a:solidFill>
              <a:latin typeface="+mj-lt"/>
            </a:rPr>
            <a:t>  0</a:t>
          </a:r>
          <a:r>
            <a:rPr lang="es-EC" sz="1400" baseline="0" dirty="0">
              <a:solidFill>
                <a:schemeClr val="tx1"/>
              </a:solidFill>
              <a:latin typeface="+mj-lt"/>
            </a:rPr>
            <a:t>                        10                      20                      30                      40                      50                       60</a:t>
          </a:r>
          <a:endParaRPr lang="es-EC" sz="1400" dirty="0">
            <a:solidFill>
              <a:schemeClr val="tx1"/>
            </a:solidFill>
            <a:latin typeface="+mj-lt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978134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446E709-050A-4757-A549-061EB6FE9D82}" type="datetimeFigureOut">
              <a:rPr lang="es-EC" smtClean="0"/>
              <a:t>13/3/2018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2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A513903-48AD-45DD-9AAF-AB586DD20DE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8294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78134" y="2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9AC7167-0497-8041-937F-C3859271DE9D}" type="datetimeFigureOut">
              <a:rPr lang="es-ES" smtClean="0"/>
              <a:pPr/>
              <a:t>13/03/2018</a:t>
            </a:fld>
            <a:endParaRPr lang="es-ES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s-ES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2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78134" y="884203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1B021B9-4CC3-5D41-B870-6324076FD179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21035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1568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76420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36666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XU -- 42%BLEE </a:t>
            </a:r>
            <a:r>
              <a:rPr lang="es-EC" dirty="0" err="1"/>
              <a:t>America</a:t>
            </a:r>
            <a:endParaRPr lang="es-EC" dirty="0"/>
          </a:p>
          <a:p>
            <a:r>
              <a:rPr lang="es-EC" dirty="0"/>
              <a:t>OPS -- 2009-2014</a:t>
            </a:r>
            <a:r>
              <a:rPr lang="es-EC" dirty="0">
                <a:sym typeface="Wingdings" panose="05000000000000000000" pitchFamily="2" charset="2"/>
              </a:rPr>
              <a:t>sensibles</a:t>
            </a:r>
            <a:r>
              <a:rPr lang="es-EC" baseline="0" dirty="0">
                <a:sym typeface="Wingdings" panose="05000000000000000000" pitchFamily="2" charset="2"/>
              </a:rPr>
              <a:t> a muy resistentes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25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73408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aseline="0" dirty="0"/>
              <a:t>HERNANDEZ – </a:t>
            </a:r>
            <a:r>
              <a:rPr lang="es-EC" baseline="0" dirty="0" err="1"/>
              <a:t>clonalidad</a:t>
            </a:r>
            <a:r>
              <a:rPr lang="es-EC" baseline="0" dirty="0"/>
              <a:t> BLEE -CRE</a:t>
            </a:r>
            <a:endParaRPr lang="es-EC" dirty="0"/>
          </a:p>
          <a:p>
            <a:r>
              <a:rPr lang="es-EC" dirty="0"/>
              <a:t>WANG</a:t>
            </a:r>
            <a:r>
              <a:rPr lang="es-EC" baseline="0" dirty="0"/>
              <a:t> – MLST identificación clones prevalentes</a:t>
            </a:r>
          </a:p>
          <a:p>
            <a:r>
              <a:rPr lang="es-EC" baseline="0" dirty="0"/>
              <a:t>BRISSE – CC y GC comparten factores virulencia y perfiles metabólicos</a:t>
            </a:r>
          </a:p>
          <a:p>
            <a:r>
              <a:rPr lang="es-EC" baseline="0" dirty="0"/>
              <a:t>FARIÑAS Y MARTINEZ– </a:t>
            </a:r>
            <a:r>
              <a:rPr lang="es-EC" baseline="0" dirty="0" err="1"/>
              <a:t>Kp</a:t>
            </a:r>
            <a:r>
              <a:rPr lang="es-EC" baseline="0" dirty="0"/>
              <a:t> en la </a:t>
            </a:r>
            <a:r>
              <a:rPr lang="es-EC" baseline="0" dirty="0" err="1"/>
              <a:t>cominidad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68325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CHRISTIAN</a:t>
            </a:r>
            <a:r>
              <a:rPr lang="es-EC" baseline="0" dirty="0"/>
              <a:t> – variabilidad fenotípica en CC y GC</a:t>
            </a:r>
          </a:p>
          <a:p>
            <a:r>
              <a:rPr lang="es-EC" baseline="0" dirty="0"/>
              <a:t>CORDOVA, INSTITUTO PASTEUR, WANG  -- ST258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8576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HUSON Y BRIAN – </a:t>
            </a:r>
            <a:r>
              <a:rPr lang="es-EC" dirty="0" err="1"/>
              <a:t>Mltree</a:t>
            </a:r>
            <a:r>
              <a:rPr lang="es-EC" dirty="0"/>
              <a:t> x eventos </a:t>
            </a:r>
            <a:r>
              <a:rPr lang="es-EC" dirty="0" err="1"/>
              <a:t>mutacionales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2878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HUSON</a:t>
            </a:r>
            <a:r>
              <a:rPr lang="es-EC" baseline="0" dirty="0"/>
              <a:t> Y BRIANT – eventos de recombinación </a:t>
            </a:r>
          </a:p>
          <a:p>
            <a:r>
              <a:rPr lang="es-EC" baseline="0" dirty="0"/>
              <a:t>BRISSE – el análisis de perfiles </a:t>
            </a:r>
            <a:r>
              <a:rPr lang="es-EC" baseline="0" dirty="0" err="1"/>
              <a:t>alelicos</a:t>
            </a:r>
            <a:r>
              <a:rPr lang="es-EC" baseline="0" dirty="0"/>
              <a:t> puede </a:t>
            </a:r>
            <a:r>
              <a:rPr lang="es-EC" baseline="0"/>
              <a:t>ser engañoso</a:t>
            </a:r>
          </a:p>
          <a:p>
            <a:r>
              <a:rPr lang="es-EC" baseline="0"/>
              <a:t>FEIL </a:t>
            </a:r>
            <a:r>
              <a:rPr lang="es-EC" baseline="0" dirty="0"/>
              <a:t>– solo los CC y algunos GC tienen una estrecha relación filogenética</a:t>
            </a:r>
          </a:p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978272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754830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41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5087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43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746212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3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2202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aseline="0" dirty="0"/>
              <a:t>Factores de diseminación </a:t>
            </a:r>
            <a:r>
              <a:rPr lang="es-EC" baseline="0" dirty="0">
                <a:sym typeface="Wingdings" panose="05000000000000000000" pitchFamily="2" charset="2"/>
              </a:rPr>
              <a:t> </a:t>
            </a:r>
            <a:r>
              <a:rPr lang="es-EC" baseline="0" dirty="0"/>
              <a:t>Técnicas diagnosticas y terapéuticas agresivas, largas estancias hospitalarias, catéteres</a:t>
            </a:r>
            <a:endParaRPr lang="es-EC" dirty="0"/>
          </a:p>
          <a:p>
            <a:endParaRPr lang="es-EC" dirty="0">
              <a:sym typeface="Wingdings" panose="05000000000000000000" pitchFamily="2" charset="2"/>
            </a:endParaRPr>
          </a:p>
          <a:p>
            <a:r>
              <a:rPr lang="es-EC" dirty="0">
                <a:sym typeface="Wingdings" panose="05000000000000000000" pitchFamily="2" charset="2"/>
              </a:rPr>
              <a:t>RESISTENCIA</a:t>
            </a:r>
          </a:p>
          <a:p>
            <a:r>
              <a:rPr lang="es-EC" dirty="0" err="1">
                <a:sym typeface="Wingdings" panose="05000000000000000000" pitchFamily="2" charset="2"/>
              </a:rPr>
              <a:t>Naturalampicilina</a:t>
            </a:r>
            <a:r>
              <a:rPr lang="es-EC" dirty="0">
                <a:sym typeface="Wingdings" panose="05000000000000000000" pitchFamily="2" charset="2"/>
              </a:rPr>
              <a:t>,</a:t>
            </a:r>
            <a:r>
              <a:rPr lang="es-EC" baseline="0" dirty="0">
                <a:sym typeface="Wingdings" panose="05000000000000000000" pitchFamily="2" charset="2"/>
              </a:rPr>
              <a:t> carbenicilina y </a:t>
            </a:r>
            <a:r>
              <a:rPr lang="es-EC" baseline="0" dirty="0" err="1">
                <a:sym typeface="Wingdings" panose="05000000000000000000" pitchFamily="2" charset="2"/>
              </a:rPr>
              <a:t>piperaciclina</a:t>
            </a:r>
            <a:r>
              <a:rPr lang="es-EC" baseline="0" dirty="0">
                <a:sym typeface="Wingdings" panose="05000000000000000000" pitchFamily="2" charset="2"/>
              </a:rPr>
              <a:t> </a:t>
            </a:r>
            <a:endParaRPr lang="es-EC" dirty="0">
              <a:sym typeface="Wingdings" panose="05000000000000000000" pitchFamily="2" charset="2"/>
            </a:endParaRPr>
          </a:p>
          <a:p>
            <a:r>
              <a:rPr lang="es-EC" dirty="0">
                <a:sym typeface="Wingdings" panose="05000000000000000000" pitchFamily="2" charset="2"/>
              </a:rPr>
              <a:t>Cefalosporinas</a:t>
            </a:r>
          </a:p>
          <a:p>
            <a:r>
              <a:rPr lang="es-EC" dirty="0">
                <a:sym typeface="Wingdings" panose="05000000000000000000" pitchFamily="2" charset="2"/>
              </a:rPr>
              <a:t>Aminoglucósidos</a:t>
            </a:r>
          </a:p>
          <a:p>
            <a:r>
              <a:rPr lang="es-EC" dirty="0">
                <a:sym typeface="Wingdings" panose="05000000000000000000" pitchFamily="2" charset="2"/>
              </a:rPr>
              <a:t>Betalactamasas</a:t>
            </a:r>
          </a:p>
          <a:p>
            <a:r>
              <a:rPr lang="es-EC" dirty="0">
                <a:sym typeface="Wingdings" panose="05000000000000000000" pitchFamily="2" charset="2"/>
              </a:rPr>
              <a:t>Carbapenemasas </a:t>
            </a:r>
          </a:p>
          <a:p>
            <a:endParaRPr lang="es-EC" dirty="0">
              <a:sym typeface="Wingdings" panose="05000000000000000000" pitchFamily="2" charset="2"/>
            </a:endParaRPr>
          </a:p>
          <a:p>
            <a:r>
              <a:rPr lang="es-EC" dirty="0">
                <a:sym typeface="Wingdings" panose="05000000000000000000" pitchFamily="2" charset="2"/>
              </a:rPr>
              <a:t>MECANISMOS</a:t>
            </a:r>
          </a:p>
          <a:p>
            <a:r>
              <a:rPr lang="es-EC" dirty="0" err="1">
                <a:sym typeface="Wingdings" panose="05000000000000000000" pitchFamily="2" charset="2"/>
              </a:rPr>
              <a:t>Mutacionestransiciones</a:t>
            </a:r>
            <a:r>
              <a:rPr lang="es-EC" baseline="0" dirty="0">
                <a:sym typeface="Wingdings" panose="05000000000000000000" pitchFamily="2" charset="2"/>
              </a:rPr>
              <a:t>, </a:t>
            </a:r>
            <a:r>
              <a:rPr lang="es-EC" baseline="0" dirty="0" err="1">
                <a:sym typeface="Wingdings" panose="05000000000000000000" pitchFamily="2" charset="2"/>
              </a:rPr>
              <a:t>transversiones</a:t>
            </a:r>
            <a:r>
              <a:rPr lang="es-EC" baseline="0" dirty="0">
                <a:sym typeface="Wingdings" panose="05000000000000000000" pitchFamily="2" charset="2"/>
              </a:rPr>
              <a:t>, I/D</a:t>
            </a:r>
            <a:endParaRPr lang="es-EC" dirty="0">
              <a:sym typeface="Wingdings" panose="05000000000000000000" pitchFamily="2" charset="2"/>
            </a:endParaRPr>
          </a:p>
          <a:p>
            <a:r>
              <a:rPr lang="es-EC" dirty="0" err="1">
                <a:sym typeface="Wingdings" panose="05000000000000000000" pitchFamily="2" charset="2"/>
              </a:rPr>
              <a:t>Recombinacionhomologa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5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6523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aseline="0" dirty="0"/>
              <a:t>`14-16% infecciones en Europa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6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16895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7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83102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2da</a:t>
            </a:r>
            <a:r>
              <a:rPr lang="es-EC" baseline="0" dirty="0"/>
              <a:t> Enterobacterias causante de bacteriemias</a:t>
            </a:r>
            <a:endParaRPr lang="es-EC" dirty="0"/>
          </a:p>
          <a:p>
            <a:r>
              <a:rPr lang="es-EC" dirty="0"/>
              <a:t>4-8% bacteriemias</a:t>
            </a:r>
          </a:p>
          <a:p>
            <a:r>
              <a:rPr lang="es-EC" dirty="0"/>
              <a:t>90%</a:t>
            </a:r>
            <a:r>
              <a:rPr lang="es-EC" baseline="0" dirty="0"/>
              <a:t> mortalidad en pacientes no tratados y 23-69% pacientes tratados</a:t>
            </a:r>
          </a:p>
          <a:p>
            <a:r>
              <a:rPr lang="es-EC" baseline="0" dirty="0"/>
              <a:t>Factores de diseminación </a:t>
            </a:r>
            <a:r>
              <a:rPr lang="es-EC" baseline="0" dirty="0">
                <a:sym typeface="Wingdings" panose="05000000000000000000" pitchFamily="2" charset="2"/>
              </a:rPr>
              <a:t> </a:t>
            </a:r>
            <a:r>
              <a:rPr lang="es-EC" baseline="0" dirty="0"/>
              <a:t>Técnicas diagnosticas y terapéuticas agresivas, largas estancias hospitalarias, catéteres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8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76052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Mejorar el</a:t>
            </a:r>
            <a:r>
              <a:rPr lang="es-EC" baseline="0" dirty="0"/>
              <a:t> manejo de los brotes </a:t>
            </a:r>
          </a:p>
          <a:p>
            <a:r>
              <a:rPr lang="es-EC" baseline="0" dirty="0"/>
              <a:t>PCR </a:t>
            </a:r>
            <a:r>
              <a:rPr lang="es-EC" baseline="0" dirty="0">
                <a:sym typeface="Wingdings" panose="05000000000000000000" pitchFamily="2" charset="2"/>
              </a:rPr>
              <a:t> Reacción en cadena de la polimerasa</a:t>
            </a:r>
          </a:p>
          <a:p>
            <a:r>
              <a:rPr lang="es-EC" baseline="0" dirty="0">
                <a:sym typeface="Wingdings" panose="05000000000000000000" pitchFamily="2" charset="2"/>
              </a:rPr>
              <a:t>MLVA  Análisis de locus múltiples de numero variable de repeticiones en tándem</a:t>
            </a:r>
          </a:p>
          <a:p>
            <a:r>
              <a:rPr lang="es-EC" baseline="0" dirty="0">
                <a:sym typeface="Wingdings" panose="05000000000000000000" pitchFamily="2" charset="2"/>
              </a:rPr>
              <a:t>PFGE  Electroforesis en gel de campo pulsado</a:t>
            </a:r>
          </a:p>
          <a:p>
            <a:r>
              <a:rPr lang="es-EC" baseline="0" dirty="0">
                <a:sym typeface="Wingdings" panose="05000000000000000000" pitchFamily="2" charset="2"/>
              </a:rPr>
              <a:t>MLST  Tipificación de secuencias de locus múltiples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9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814515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Gold estándar </a:t>
            </a:r>
            <a:r>
              <a:rPr lang="es-EC" dirty="0">
                <a:sym typeface="Wingdings" panose="05000000000000000000" pitchFamily="2" charset="2"/>
              </a:rPr>
              <a:t> precisa</a:t>
            </a:r>
            <a:r>
              <a:rPr lang="es-EC" baseline="0" dirty="0">
                <a:sym typeface="Wingdings" panose="05000000000000000000" pitchFamily="2" charset="2"/>
              </a:rPr>
              <a:t> y muchas aplicaciones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12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7556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B021B9-4CC3-5D41-B870-6324076FD179}" type="slidenum">
              <a:rPr lang="es-ES" smtClean="0"/>
              <a:pPr/>
              <a:t>14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5159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919" y="2130427"/>
            <a:ext cx="777375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838" y="3886200"/>
            <a:ext cx="640191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957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85169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30551" y="274640"/>
            <a:ext cx="2057757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80" y="274640"/>
            <a:ext cx="6020845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1744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5588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5588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5588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526" y="260352"/>
            <a:ext cx="792300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9" y="115888"/>
            <a:ext cx="3313688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109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54" name="Object 46"/>
          <p:cNvGraphicFramePr>
            <a:graphicFrameLocks noChangeAspect="1"/>
          </p:cNvGraphicFramePr>
          <p:nvPr/>
        </p:nvGraphicFramePr>
        <p:xfrm>
          <a:off x="0" y="981075"/>
          <a:ext cx="9145588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5588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Rectangle 24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914400"/>
            <a:endParaRPr lang="es-E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56" name="Picture 48" descr="bannner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5588" cy="113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58" name="Oval 50"/>
          <p:cNvSpPr>
            <a:spLocks noChangeArrowheads="1"/>
          </p:cNvSpPr>
          <p:nvPr/>
        </p:nvSpPr>
        <p:spPr bwMode="auto">
          <a:xfrm>
            <a:off x="217526" y="260352"/>
            <a:ext cx="792300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7457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69" y="115888"/>
            <a:ext cx="3313688" cy="88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324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9227498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8" y="4406902"/>
            <a:ext cx="77737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8" y="2906713"/>
            <a:ext cx="777375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61118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80" y="1600202"/>
            <a:ext cx="40393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007" y="1600202"/>
            <a:ext cx="4039301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83680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80" y="1535113"/>
            <a:ext cx="40408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80" y="2174875"/>
            <a:ext cx="40408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833" y="1535113"/>
            <a:ext cx="404247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833" y="2174875"/>
            <a:ext cx="404247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4039337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18698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698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18012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3050"/>
            <a:ext cx="300883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671" y="273052"/>
            <a:ext cx="511263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80" y="1435102"/>
            <a:ext cx="3008835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88275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599" y="4800600"/>
            <a:ext cx="5487353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599" y="612775"/>
            <a:ext cx="5487353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599" y="5367338"/>
            <a:ext cx="5487353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993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45569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551" y="274640"/>
            <a:ext cx="2057757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80" y="274640"/>
            <a:ext cx="602084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601056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74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5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996" y="1709744"/>
            <a:ext cx="78880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996" y="4589469"/>
            <a:ext cx="788807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91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368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365129"/>
            <a:ext cx="78880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956" y="1681163"/>
            <a:ext cx="3888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956" y="2505075"/>
            <a:ext cx="388806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1041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408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438" y="4406902"/>
            <a:ext cx="77737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438" y="2906713"/>
            <a:ext cx="777375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4562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224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8066" y="987431"/>
            <a:ext cx="462995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6959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8066" y="987431"/>
            <a:ext cx="462995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872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3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4813" y="365125"/>
            <a:ext cx="197201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762" y="365125"/>
            <a:ext cx="5801732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419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5588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88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5588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79" y="6245225"/>
            <a:ext cx="2133971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743" y="6245225"/>
            <a:ext cx="2896103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400" dirty="0">
              <a:solidFill>
                <a:srgbClr val="000000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5588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526" y="260357"/>
            <a:ext cx="792300" cy="79216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800" dirty="0">
              <a:solidFill>
                <a:srgbClr val="000000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0" y="115888"/>
            <a:ext cx="3313688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4140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401137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67129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996" y="1709740"/>
            <a:ext cx="788807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996" y="4589465"/>
            <a:ext cx="788807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056701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90906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80" y="1600202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9007" y="1600202"/>
            <a:ext cx="40393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80887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365127"/>
            <a:ext cx="788807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6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04294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08751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085970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8066" y="987427"/>
            <a:ext cx="4629954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949468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8066" y="987427"/>
            <a:ext cx="4629954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dirty="0"/>
              <a:t>Haga clic en el icono para agregar una imagen</a:t>
            </a:r>
            <a:endParaRPr lang="es-EC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61426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690780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4812" y="365125"/>
            <a:ext cx="1972017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760" y="365125"/>
            <a:ext cx="5801732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7F8E1-67E6-4C2C-8906-D35C1917A453}" type="datetimeFigureOut">
              <a:rPr lang="es-EC" smtClean="0"/>
              <a:pPr/>
              <a:t>13/3/2018</a:t>
            </a:fld>
            <a:endParaRPr lang="es-EC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92E04A-2890-424C-BC2E-3D16E43E5B2C}" type="slidenum">
              <a:rPr lang="es-EC" smtClean="0"/>
              <a:pPr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46855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80" y="1535113"/>
            <a:ext cx="40408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80" y="2174875"/>
            <a:ext cx="40408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833" y="1535113"/>
            <a:ext cx="404247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833" y="2174875"/>
            <a:ext cx="404247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941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0028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63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80" y="273050"/>
            <a:ext cx="30088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671" y="273052"/>
            <a:ext cx="51126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80" y="1435102"/>
            <a:ext cx="30088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7275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599" y="4800600"/>
            <a:ext cx="548735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599" y="612775"/>
            <a:ext cx="548735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599" y="5367338"/>
            <a:ext cx="548735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3574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80" y="274638"/>
            <a:ext cx="82310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80" y="1600202"/>
            <a:ext cx="82310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79" y="6356352"/>
            <a:ext cx="2133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743" y="6356352"/>
            <a:ext cx="2896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4338" y="6356352"/>
            <a:ext cx="2133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5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2"/>
            <a:ext cx="9145588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1" y="6308727"/>
            <a:ext cx="7886482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25406" y="6296025"/>
            <a:ext cx="666071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25406" y="6245225"/>
            <a:ext cx="6660719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/>
            <a:endParaRPr lang="es-E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50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3757" y="5949950"/>
            <a:ext cx="2305450" cy="63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04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759" y="365129"/>
            <a:ext cx="788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759" y="6356356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725555F-C805-4A62-94C4-7FA51270FDE7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9476" y="6356356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9072" y="6356356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0AB58295-F337-4135-AE3D-9E97A8471343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906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759" y="365127"/>
            <a:ext cx="78880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759" y="1825625"/>
            <a:ext cx="78880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759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B3CD2-F3F1-4D4A-B281-BE46E788EC0F}" type="datetimeFigureOut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13/3/2018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9476" y="6356352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9072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1D658-A843-46FE-BDD4-784B44489221}" type="slidenum">
              <a:rPr lang="es-EC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C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0" y="9"/>
            <a:ext cx="9145588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800" dirty="0">
              <a:solidFill>
                <a:srgbClr val="000000"/>
              </a:solidFill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 rot="10800000">
            <a:off x="3" y="6308734"/>
            <a:ext cx="7886482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s-EC" altLang="es-EC" sz="1800" dirty="0">
              <a:solidFill>
                <a:srgbClr val="000000"/>
              </a:solidFill>
            </a:endParaRPr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rot="10800000" flipH="1">
            <a:off x="25409" y="6296025"/>
            <a:ext cx="666072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rot="10800000" flipH="1">
            <a:off x="25409" y="6245225"/>
            <a:ext cx="6660720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s-EC" sz="1800" dirty="0">
              <a:solidFill>
                <a:srgbClr val="000000"/>
              </a:solidFill>
              <a:latin typeface="Trebuchet MS" panose="020B0603020202020204" pitchFamily="34" charset="0"/>
            </a:endParaRPr>
          </a:p>
        </p:txBody>
      </p:sp>
      <p:pic>
        <p:nvPicPr>
          <p:cNvPr id="11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6733757" y="5949950"/>
            <a:ext cx="23054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3084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20.png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30.png"/><Relationship Id="rId9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10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217713" y="0"/>
            <a:ext cx="342295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1893380" y="2714620"/>
            <a:ext cx="610901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>
              <a:tabLst>
                <a:tab pos="185738" algn="l"/>
              </a:tabLst>
            </a:pPr>
            <a:endParaRPr lang="es-ES" sz="40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893404" y="2714622"/>
            <a:ext cx="594824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s-EC" sz="3600" b="1" dirty="0">
                <a:ln w="31550" cmpd="sng">
                  <a:gradFill>
                    <a:gsLst>
                      <a:gs pos="25000">
                        <a:srgbClr val="4F81BD">
                          <a:shade val="25000"/>
                          <a:satMod val="190000"/>
                        </a:srgbClr>
                      </a:gs>
                      <a:gs pos="80000">
                        <a:srgbClr val="4F81BD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black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 </a:t>
            </a:r>
            <a:endParaRPr lang="es-ES" sz="3600" b="1" dirty="0">
              <a:ln w="31550" cmpd="sng">
                <a:gradFill>
                  <a:gsLst>
                    <a:gs pos="25000">
                      <a:srgbClr val="4F81BD">
                        <a:shade val="25000"/>
                        <a:satMod val="190000"/>
                      </a:srgbClr>
                    </a:gs>
                    <a:gs pos="80000">
                      <a:srgbClr val="4F81BD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black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7" name="2 CuadroTexto">
            <a:extLst>
              <a:ext uri="{FF2B5EF4-FFF2-40B4-BE49-F238E27FC236}">
                <a16:creationId xmlns:a16="http://schemas.microsoft.com/office/drawing/2014/main" id="{E245B1C1-36A4-4621-9848-DC04456C7160}"/>
              </a:ext>
            </a:extLst>
          </p:cNvPr>
          <p:cNvSpPr txBox="1"/>
          <p:nvPr/>
        </p:nvSpPr>
        <p:spPr>
          <a:xfrm>
            <a:off x="1016076" y="691896"/>
            <a:ext cx="7748045" cy="5524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1300" kern="0" dirty="0">
                <a:solidFill>
                  <a:prstClr val="black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DEPARTAMENTO DE CIENCIAS DE LA VIDA Y DE LA AGRICULTURA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13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3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  <a:sym typeface="Arial"/>
                <a:rtl val="0"/>
              </a:rPr>
              <a:t>CARRERA DE INGENIERÍA EN BIOTECNOLOGÍA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3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PROYECTO DE INVESTIGACIÓN PREVIO A LA OBTENCIÓN DEL TÍTULO DE INGENIERA EN BIOTECNOLOGÍA</a:t>
            </a:r>
            <a:endParaRPr kumimoji="0" lang="es-EC" sz="13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algn="ctr" defTabSz="914400"/>
            <a:r>
              <a:rPr kumimoji="0" lang="es-EC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TEMA:</a:t>
            </a:r>
            <a:r>
              <a:rPr kumimoji="0" lang="es-EC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 </a:t>
            </a:r>
          </a:p>
          <a:p>
            <a:pPr algn="ctr" defTabSz="914400"/>
            <a:r>
              <a:rPr kumimoji="0" lang="es-ES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“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Genotipificación de </a:t>
            </a:r>
            <a:r>
              <a:rPr lang="es-EC" b="1" i="1" dirty="0">
                <a:latin typeface="Arial" panose="020B0604020202020204" pitchFamily="34" charset="0"/>
                <a:cs typeface="Arial" panose="020B0604020202020204" pitchFamily="34" charset="0"/>
              </a:rPr>
              <a:t>Klebsiella pneumoniae</a:t>
            </a:r>
            <a:r>
              <a:rPr lang="es-EC" b="1" dirty="0">
                <a:latin typeface="Arial" panose="020B0604020202020204" pitchFamily="34" charset="0"/>
                <a:cs typeface="Arial" panose="020B0604020202020204" pitchFamily="34" charset="0"/>
              </a:rPr>
              <a:t> mediante el análisis de Secuencias de Locus Múltiples (MLST) en una colección de aislados clínicos provenientes de infecciones sistémicas de dos hospitales de referencia del Ecuador”</a:t>
            </a:r>
          </a:p>
          <a:p>
            <a:pPr lvl="0" algn="ctr" defTabSz="914400"/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Elaborado por: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3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Johanna Valentina Arévalo Granda</a:t>
            </a: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3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Directora </a:t>
            </a: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del Proyecto: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 Patricia Jiménez Arias, </a:t>
            </a:r>
            <a:r>
              <a:rPr lang="es-ES" sz="13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Ph.D</a:t>
            </a:r>
            <a:r>
              <a:rPr lang="es-ES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C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  <a:rtl val="0"/>
              </a:rPr>
              <a:t>Sangolquí, 2018</a:t>
            </a:r>
            <a:endParaRPr kumimoji="0" lang="en-US" sz="13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  <a:rtl val="0"/>
            </a:endParaRPr>
          </a:p>
        </p:txBody>
      </p:sp>
      <p:pic>
        <p:nvPicPr>
          <p:cNvPr id="6" name="Picture 2" descr="Resultado de imagen para biotecnologia espe">
            <a:extLst>
              <a:ext uri="{FF2B5EF4-FFF2-40B4-BE49-F238E27FC236}">
                <a16:creationId xmlns:a16="http://schemas.microsoft.com/office/drawing/2014/main" id="{848F03AA-CC60-474D-B110-5B20C9A2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945" y="116330"/>
            <a:ext cx="1224283" cy="122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65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DDB3F86-3B5D-495F-B982-337794EEB3D8}"/>
              </a:ext>
            </a:extLst>
          </p:cNvPr>
          <p:cNvSpPr txBox="1"/>
          <p:nvPr/>
        </p:nvSpPr>
        <p:spPr>
          <a:xfrm>
            <a:off x="118533" y="659870"/>
            <a:ext cx="698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TIPIFICACIÓN DE SECUENCIAS DE LOCUS MÚLTIPLE (MLST)</a:t>
            </a:r>
            <a:endParaRPr lang="es-EC" b="1" i="1" dirty="0"/>
          </a:p>
        </p:txBody>
      </p:sp>
      <p:pic>
        <p:nvPicPr>
          <p:cNvPr id="6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" name="Rectángulo 96">
            <a:extLst>
              <a:ext uri="{FF2B5EF4-FFF2-40B4-BE49-F238E27FC236}">
                <a16:creationId xmlns:a16="http://schemas.microsoft.com/office/drawing/2014/main" id="{9EB9E151-1629-4FC6-9D2E-A63E0B77114B}"/>
              </a:ext>
            </a:extLst>
          </p:cNvPr>
          <p:cNvSpPr/>
          <p:nvPr/>
        </p:nvSpPr>
        <p:spPr>
          <a:xfrm>
            <a:off x="3220083" y="5407629"/>
            <a:ext cx="27813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Figura 9.</a:t>
            </a:r>
            <a:r>
              <a:rPr lang="es-ES" sz="1000" dirty="0"/>
              <a:t> Esquema del proceso de MLST</a:t>
            </a:r>
          </a:p>
          <a:p>
            <a:r>
              <a:rPr lang="es-ES" sz="1000" dirty="0"/>
              <a:t>(Modificado de </a:t>
            </a:r>
            <a:r>
              <a:rPr lang="es-ES" sz="1000" dirty="0" err="1"/>
              <a:t>Aanensen</a:t>
            </a:r>
            <a:r>
              <a:rPr lang="es-ES" sz="1000" dirty="0"/>
              <a:t> </a:t>
            </a:r>
            <a:r>
              <a:rPr lang="en-US" sz="1000" dirty="0"/>
              <a:t>&amp;</a:t>
            </a:r>
            <a:r>
              <a:rPr lang="es-EC" sz="1000" dirty="0"/>
              <a:t> </a:t>
            </a:r>
            <a:r>
              <a:rPr lang="es-EC" sz="1000" dirty="0" err="1"/>
              <a:t>Spratt</a:t>
            </a:r>
            <a:r>
              <a:rPr lang="es-EC" sz="1000" dirty="0"/>
              <a:t>, 2005</a:t>
            </a:r>
            <a:r>
              <a:rPr lang="es-ES" sz="1000" dirty="0"/>
              <a:t>)</a:t>
            </a:r>
          </a:p>
          <a:p>
            <a:endParaRPr lang="es-EC" sz="1000" dirty="0"/>
          </a:p>
        </p:txBody>
      </p:sp>
      <p:grpSp>
        <p:nvGrpSpPr>
          <p:cNvPr id="103" name="Grupo 102"/>
          <p:cNvGrpSpPr/>
          <p:nvPr/>
        </p:nvGrpSpPr>
        <p:grpSpPr>
          <a:xfrm>
            <a:off x="154121" y="1247797"/>
            <a:ext cx="8854127" cy="4116212"/>
            <a:chOff x="154121" y="1247797"/>
            <a:chExt cx="8854127" cy="4116212"/>
          </a:xfrm>
        </p:grpSpPr>
        <p:pic>
          <p:nvPicPr>
            <p:cNvPr id="6146" name="Picture 2" descr="Imagen relacionada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68" t="13830" r="17710" b="21868"/>
            <a:stretch/>
          </p:blipFill>
          <p:spPr bwMode="auto">
            <a:xfrm>
              <a:off x="154121" y="1962120"/>
              <a:ext cx="8779876" cy="3401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ángulo 14"/>
            <p:cNvSpPr/>
            <p:nvPr/>
          </p:nvSpPr>
          <p:spPr>
            <a:xfrm>
              <a:off x="172511" y="2228923"/>
              <a:ext cx="2998414" cy="296091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7" name="CuadroTexto 16"/>
            <p:cNvSpPr txBox="1"/>
            <p:nvPr/>
          </p:nvSpPr>
          <p:spPr>
            <a:xfrm>
              <a:off x="6660307" y="2033474"/>
              <a:ext cx="257842" cy="3231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500" b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18" name="CuadroTexto 17"/>
            <p:cNvSpPr txBox="1"/>
            <p:nvPr/>
          </p:nvSpPr>
          <p:spPr>
            <a:xfrm>
              <a:off x="6660307" y="2488431"/>
              <a:ext cx="257842" cy="3231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500" b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19" name="CuadroTexto 18"/>
            <p:cNvSpPr txBox="1"/>
            <p:nvPr/>
          </p:nvSpPr>
          <p:spPr>
            <a:xfrm>
              <a:off x="6683786" y="2928516"/>
              <a:ext cx="257842" cy="3231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500" b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0" name="CuadroTexto 19"/>
            <p:cNvSpPr txBox="1"/>
            <p:nvPr/>
          </p:nvSpPr>
          <p:spPr>
            <a:xfrm>
              <a:off x="6683786" y="3416962"/>
              <a:ext cx="257842" cy="3231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500" b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1" name="CuadroTexto 20"/>
            <p:cNvSpPr txBox="1"/>
            <p:nvPr/>
          </p:nvSpPr>
          <p:spPr>
            <a:xfrm>
              <a:off x="6683786" y="3894912"/>
              <a:ext cx="257842" cy="3231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500" b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2" name="CuadroTexto 21"/>
            <p:cNvSpPr txBox="1"/>
            <p:nvPr/>
          </p:nvSpPr>
          <p:spPr>
            <a:xfrm>
              <a:off x="6660307" y="4349869"/>
              <a:ext cx="257842" cy="3231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500" b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23" name="CuadroTexto 22"/>
            <p:cNvSpPr txBox="1"/>
            <p:nvPr/>
          </p:nvSpPr>
          <p:spPr>
            <a:xfrm>
              <a:off x="6560058" y="4866673"/>
              <a:ext cx="505297" cy="3231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500" b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79</a:t>
              </a:r>
            </a:p>
          </p:txBody>
        </p:sp>
        <p:sp>
          <p:nvSpPr>
            <p:cNvPr id="24" name="CuadroTexto 23"/>
            <p:cNvSpPr txBox="1"/>
            <p:nvPr/>
          </p:nvSpPr>
          <p:spPr>
            <a:xfrm>
              <a:off x="8158498" y="3469900"/>
              <a:ext cx="849750" cy="32316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s-EC" sz="1500" b="1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ST258</a:t>
              </a:r>
            </a:p>
          </p:txBody>
        </p:sp>
        <p:grpSp>
          <p:nvGrpSpPr>
            <p:cNvPr id="96" name="Grupo 95"/>
            <p:cNvGrpSpPr/>
            <p:nvPr/>
          </p:nvGrpSpPr>
          <p:grpSpPr>
            <a:xfrm>
              <a:off x="401667" y="2230169"/>
              <a:ext cx="2756410" cy="2438619"/>
              <a:chOff x="416181" y="2549479"/>
              <a:chExt cx="2756410" cy="2438619"/>
            </a:xfrm>
          </p:grpSpPr>
          <p:sp>
            <p:nvSpPr>
              <p:cNvPr id="2" name="CuadroTexto 1"/>
              <p:cNvSpPr txBox="1"/>
              <p:nvPr/>
            </p:nvSpPr>
            <p:spPr>
              <a:xfrm>
                <a:off x="416181" y="2911966"/>
                <a:ext cx="484428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C" sz="1200" b="1" i="1" dirty="0">
                    <a:solidFill>
                      <a:srgbClr val="0070C0"/>
                    </a:solidFill>
                  </a:rPr>
                  <a:t>infB</a:t>
                </a:r>
              </a:p>
            </p:txBody>
          </p:sp>
          <p:sp>
            <p:nvSpPr>
              <p:cNvPr id="8" name="CuadroTexto 7"/>
              <p:cNvSpPr txBox="1"/>
              <p:nvPr/>
            </p:nvSpPr>
            <p:spPr>
              <a:xfrm>
                <a:off x="530669" y="4711099"/>
                <a:ext cx="53572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C" sz="1200" b="1" i="1" dirty="0">
                    <a:solidFill>
                      <a:srgbClr val="0070C0"/>
                    </a:solidFill>
                  </a:rPr>
                  <a:t>tonB</a:t>
                </a:r>
              </a:p>
            </p:txBody>
          </p:sp>
          <p:sp>
            <p:nvSpPr>
              <p:cNvPr id="9" name="CuadroTexto 8"/>
              <p:cNvSpPr txBox="1"/>
              <p:nvPr/>
            </p:nvSpPr>
            <p:spPr>
              <a:xfrm>
                <a:off x="2601601" y="3317396"/>
                <a:ext cx="570990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C" sz="1200" b="1" i="1" dirty="0">
                    <a:solidFill>
                      <a:srgbClr val="0070C0"/>
                    </a:solidFill>
                  </a:rPr>
                  <a:t>phoE</a:t>
                </a:r>
              </a:p>
            </p:txBody>
          </p:sp>
          <p:sp>
            <p:nvSpPr>
              <p:cNvPr id="10" name="CuadroTexto 9"/>
              <p:cNvSpPr txBox="1"/>
              <p:nvPr/>
            </p:nvSpPr>
            <p:spPr>
              <a:xfrm>
                <a:off x="1939573" y="2646700"/>
                <a:ext cx="46991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sz="1200" b="1" i="1" dirty="0">
                    <a:solidFill>
                      <a:srgbClr val="0070C0"/>
                    </a:solidFill>
                  </a:rPr>
                  <a:t>pgi</a:t>
                </a:r>
              </a:p>
            </p:txBody>
          </p:sp>
          <p:sp>
            <p:nvSpPr>
              <p:cNvPr id="11" name="CuadroTexto 10"/>
              <p:cNvSpPr txBox="1"/>
              <p:nvPr/>
            </p:nvSpPr>
            <p:spPr>
              <a:xfrm>
                <a:off x="1524174" y="2549479"/>
                <a:ext cx="543739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C" sz="1200" b="1" i="1" dirty="0">
                    <a:solidFill>
                      <a:srgbClr val="0070C0"/>
                    </a:solidFill>
                  </a:rPr>
                  <a:t>rpoB</a:t>
                </a:r>
              </a:p>
            </p:txBody>
          </p:sp>
          <p:sp>
            <p:nvSpPr>
              <p:cNvPr id="12" name="CuadroTexto 11"/>
              <p:cNvSpPr txBox="1"/>
              <p:nvPr/>
            </p:nvSpPr>
            <p:spPr>
              <a:xfrm>
                <a:off x="2238866" y="4628826"/>
                <a:ext cx="569387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C" sz="1200" b="1" i="1" dirty="0">
                    <a:solidFill>
                      <a:srgbClr val="0070C0"/>
                    </a:solidFill>
                  </a:rPr>
                  <a:t>gapA</a:t>
                </a:r>
              </a:p>
            </p:txBody>
          </p:sp>
          <p:sp>
            <p:nvSpPr>
              <p:cNvPr id="13" name="CuadroTexto 12"/>
              <p:cNvSpPr txBox="1"/>
              <p:nvPr/>
            </p:nvSpPr>
            <p:spPr>
              <a:xfrm>
                <a:off x="531211" y="2733472"/>
                <a:ext cx="510076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s-EC" sz="1200" b="1" i="1" dirty="0">
                    <a:solidFill>
                      <a:srgbClr val="0070C0"/>
                    </a:solidFill>
                  </a:rPr>
                  <a:t>mdh</a:t>
                </a:r>
              </a:p>
            </p:txBody>
          </p:sp>
          <p:sp>
            <p:nvSpPr>
              <p:cNvPr id="7" name="Elipse 6"/>
              <p:cNvSpPr/>
              <p:nvPr/>
            </p:nvSpPr>
            <p:spPr>
              <a:xfrm>
                <a:off x="653076" y="2902531"/>
                <a:ext cx="1932345" cy="1924450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s-EC" sz="1200" b="1" i="1" dirty="0"/>
              </a:p>
            </p:txBody>
          </p:sp>
          <p:cxnSp>
            <p:nvCxnSpPr>
              <p:cNvPr id="25" name="Conector recto 24"/>
              <p:cNvCxnSpPr>
                <a:stCxn id="7" idx="0"/>
                <a:endCxn id="7" idx="0"/>
              </p:cNvCxnSpPr>
              <p:nvPr/>
            </p:nvCxnSpPr>
            <p:spPr>
              <a:xfrm>
                <a:off x="1619249" y="2902531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cto 26"/>
              <p:cNvCxnSpPr>
                <a:endCxn id="7" idx="0"/>
              </p:cNvCxnSpPr>
              <p:nvPr/>
            </p:nvCxnSpPr>
            <p:spPr>
              <a:xfrm flipV="1">
                <a:off x="1619249" y="2902531"/>
                <a:ext cx="0" cy="837596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Conector recto 33"/>
              <p:cNvCxnSpPr/>
              <p:nvPr/>
            </p:nvCxnSpPr>
            <p:spPr>
              <a:xfrm flipV="1">
                <a:off x="1231936" y="3054931"/>
                <a:ext cx="922020" cy="168874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" name="Conector recto 35"/>
              <p:cNvCxnSpPr/>
              <p:nvPr/>
            </p:nvCxnSpPr>
            <p:spPr>
              <a:xfrm flipV="1">
                <a:off x="836244" y="3492982"/>
                <a:ext cx="1660612" cy="912759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Conector recto 37"/>
              <p:cNvCxnSpPr/>
              <p:nvPr/>
            </p:nvCxnSpPr>
            <p:spPr>
              <a:xfrm flipH="1" flipV="1">
                <a:off x="1695593" y="3929444"/>
                <a:ext cx="854055" cy="14062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Conector recto 42"/>
              <p:cNvCxnSpPr>
                <a:endCxn id="7" idx="5"/>
              </p:cNvCxnSpPr>
              <p:nvPr/>
            </p:nvCxnSpPr>
            <p:spPr>
              <a:xfrm>
                <a:off x="1666550" y="3894912"/>
                <a:ext cx="635886" cy="65024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Conector recto 45"/>
              <p:cNvCxnSpPr/>
              <p:nvPr/>
            </p:nvCxnSpPr>
            <p:spPr>
              <a:xfrm>
                <a:off x="1666550" y="3949361"/>
                <a:ext cx="126134" cy="864017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ector recto 47"/>
              <p:cNvCxnSpPr/>
              <p:nvPr/>
            </p:nvCxnSpPr>
            <p:spPr>
              <a:xfrm>
                <a:off x="635324" y="3829806"/>
                <a:ext cx="901157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Conector recto 50"/>
              <p:cNvCxnSpPr/>
              <p:nvPr/>
            </p:nvCxnSpPr>
            <p:spPr>
              <a:xfrm>
                <a:off x="1269070" y="2959114"/>
                <a:ext cx="391966" cy="78495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Conector recto 53"/>
              <p:cNvCxnSpPr/>
              <p:nvPr/>
            </p:nvCxnSpPr>
            <p:spPr>
              <a:xfrm flipH="1" flipV="1">
                <a:off x="812496" y="3318812"/>
                <a:ext cx="723985" cy="456378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6" name="Elipse 55"/>
              <p:cNvSpPr/>
              <p:nvPr/>
            </p:nvSpPr>
            <p:spPr>
              <a:xfrm>
                <a:off x="736637" y="3004815"/>
                <a:ext cx="1760220" cy="1738857"/>
              </a:xfrm>
              <a:prstGeom prst="ellipse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/>
                <a:r>
                  <a:rPr lang="es-EC" sz="1100" b="1" dirty="0">
                    <a:solidFill>
                      <a:srgbClr val="000000"/>
                    </a:solidFill>
                  </a:rPr>
                  <a:t>Genes constitutivos de </a:t>
                </a:r>
                <a:r>
                  <a:rPr lang="es-EC" sz="1100" b="1" i="1" dirty="0">
                    <a:solidFill>
                      <a:srgbClr val="000000"/>
                    </a:solidFill>
                  </a:rPr>
                  <a:t>Klebsiella pneumoniae</a:t>
                </a:r>
                <a:endParaRPr lang="es-EC" sz="11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CuadroTexto 56"/>
              <p:cNvSpPr txBox="1"/>
              <p:nvPr/>
            </p:nvSpPr>
            <p:spPr>
              <a:xfrm>
                <a:off x="1891569" y="3091621"/>
                <a:ext cx="44275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0,5Mpb</a:t>
                </a:r>
              </a:p>
            </p:txBody>
          </p:sp>
          <p:sp>
            <p:nvSpPr>
              <p:cNvPr id="60" name="CuadroTexto 59"/>
              <p:cNvSpPr txBox="1"/>
              <p:nvPr/>
            </p:nvSpPr>
            <p:spPr>
              <a:xfrm>
                <a:off x="2197867" y="3487093"/>
                <a:ext cx="37863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1Mpb</a:t>
                </a:r>
              </a:p>
            </p:txBody>
          </p:sp>
          <p:sp>
            <p:nvSpPr>
              <p:cNvPr id="61" name="CuadroTexto 60"/>
              <p:cNvSpPr txBox="1"/>
              <p:nvPr/>
            </p:nvSpPr>
            <p:spPr>
              <a:xfrm>
                <a:off x="2149376" y="3935999"/>
                <a:ext cx="44275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1,5Mpb</a:t>
                </a:r>
              </a:p>
            </p:txBody>
          </p:sp>
          <p:sp>
            <p:nvSpPr>
              <p:cNvPr id="62" name="CuadroTexto 61"/>
              <p:cNvSpPr txBox="1"/>
              <p:nvPr/>
            </p:nvSpPr>
            <p:spPr>
              <a:xfrm>
                <a:off x="2008548" y="4356475"/>
                <a:ext cx="37863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2Mpb</a:t>
                </a:r>
              </a:p>
            </p:txBody>
          </p:sp>
          <p:sp>
            <p:nvSpPr>
              <p:cNvPr id="63" name="CuadroTexto 62"/>
              <p:cNvSpPr txBox="1"/>
              <p:nvPr/>
            </p:nvSpPr>
            <p:spPr>
              <a:xfrm>
                <a:off x="1577469" y="4609776"/>
                <a:ext cx="44275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2,5Mpb</a:t>
                </a:r>
              </a:p>
            </p:txBody>
          </p:sp>
          <p:sp>
            <p:nvSpPr>
              <p:cNvPr id="64" name="CuadroTexto 63"/>
              <p:cNvSpPr txBox="1"/>
              <p:nvPr/>
            </p:nvSpPr>
            <p:spPr>
              <a:xfrm>
                <a:off x="1101838" y="4550883"/>
                <a:ext cx="37863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3Mpb</a:t>
                </a:r>
              </a:p>
            </p:txBody>
          </p:sp>
          <p:sp>
            <p:nvSpPr>
              <p:cNvPr id="65" name="CuadroTexto 64"/>
              <p:cNvSpPr txBox="1"/>
              <p:nvPr/>
            </p:nvSpPr>
            <p:spPr>
              <a:xfrm>
                <a:off x="736220" y="4240108"/>
                <a:ext cx="44275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3,5Mpb</a:t>
                </a:r>
              </a:p>
            </p:txBody>
          </p:sp>
          <p:sp>
            <p:nvSpPr>
              <p:cNvPr id="66" name="CuadroTexto 65"/>
              <p:cNvSpPr txBox="1"/>
              <p:nvPr/>
            </p:nvSpPr>
            <p:spPr>
              <a:xfrm>
                <a:off x="651074" y="3737473"/>
                <a:ext cx="37863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4Mpb</a:t>
                </a:r>
              </a:p>
            </p:txBody>
          </p:sp>
          <p:sp>
            <p:nvSpPr>
              <p:cNvPr id="67" name="CuadroTexto 66"/>
              <p:cNvSpPr txBox="1"/>
              <p:nvPr/>
            </p:nvSpPr>
            <p:spPr>
              <a:xfrm>
                <a:off x="808064" y="3303713"/>
                <a:ext cx="44275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4,5Mpb</a:t>
                </a:r>
              </a:p>
            </p:txBody>
          </p:sp>
          <p:sp>
            <p:nvSpPr>
              <p:cNvPr id="68" name="CuadroTexto 67"/>
              <p:cNvSpPr txBox="1"/>
              <p:nvPr/>
            </p:nvSpPr>
            <p:spPr>
              <a:xfrm>
                <a:off x="1135589" y="2992464"/>
                <a:ext cx="378630" cy="184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600" dirty="0"/>
                  <a:t>5Mpb</a:t>
                </a:r>
              </a:p>
            </p:txBody>
          </p:sp>
          <p:cxnSp>
            <p:nvCxnSpPr>
              <p:cNvPr id="71" name="Conector recto 70"/>
              <p:cNvCxnSpPr/>
              <p:nvPr/>
            </p:nvCxnSpPr>
            <p:spPr>
              <a:xfrm flipH="1">
                <a:off x="1852830" y="2763945"/>
                <a:ext cx="44940" cy="15102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5" name="Conector recto 74"/>
              <p:cNvCxnSpPr/>
              <p:nvPr/>
            </p:nvCxnSpPr>
            <p:spPr>
              <a:xfrm>
                <a:off x="2210018" y="4630684"/>
                <a:ext cx="117833" cy="112988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7" name="Conector recto 76"/>
              <p:cNvCxnSpPr/>
              <p:nvPr/>
            </p:nvCxnSpPr>
            <p:spPr>
              <a:xfrm>
                <a:off x="934416" y="2932365"/>
                <a:ext cx="148783" cy="134371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0" name="Conector recto 79"/>
              <p:cNvCxnSpPr/>
              <p:nvPr/>
            </p:nvCxnSpPr>
            <p:spPr>
              <a:xfrm>
                <a:off x="842799" y="3054931"/>
                <a:ext cx="131362" cy="98949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0" name="Conector recto 89"/>
              <p:cNvCxnSpPr/>
              <p:nvPr/>
            </p:nvCxnSpPr>
            <p:spPr>
              <a:xfrm flipH="1">
                <a:off x="2514194" y="3458191"/>
                <a:ext cx="171914" cy="81743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3" name="Conector recto 92"/>
              <p:cNvCxnSpPr/>
              <p:nvPr/>
            </p:nvCxnSpPr>
            <p:spPr>
              <a:xfrm flipH="1">
                <a:off x="957276" y="4649679"/>
                <a:ext cx="106722" cy="114889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5" name="Conector recto 94"/>
              <p:cNvCxnSpPr/>
              <p:nvPr/>
            </p:nvCxnSpPr>
            <p:spPr>
              <a:xfrm flipH="1">
                <a:off x="1911491" y="2805850"/>
                <a:ext cx="87023" cy="133174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sp>
          <p:nvSpPr>
            <p:cNvPr id="98" name="CuadroTexto 97"/>
            <p:cNvSpPr txBox="1"/>
            <p:nvPr/>
          </p:nvSpPr>
          <p:spPr>
            <a:xfrm>
              <a:off x="4356544" y="1378319"/>
              <a:ext cx="508473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s-EC" sz="1200" dirty="0">
                  <a:solidFill>
                    <a:schemeClr val="tx1"/>
                  </a:solidFill>
                </a:rPr>
                <a:t>PCR</a:t>
              </a:r>
            </a:p>
          </p:txBody>
        </p:sp>
        <p:sp>
          <p:nvSpPr>
            <p:cNvPr id="99" name="CuadroTexto 98"/>
            <p:cNvSpPr txBox="1"/>
            <p:nvPr/>
          </p:nvSpPr>
          <p:spPr>
            <a:xfrm>
              <a:off x="5242751" y="1283097"/>
              <a:ext cx="1079142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Secuencias </a:t>
              </a:r>
            </a:p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nucleotídicas</a:t>
              </a:r>
            </a:p>
          </p:txBody>
        </p:sp>
        <p:sp>
          <p:nvSpPr>
            <p:cNvPr id="100" name="CuadroTexto 99"/>
            <p:cNvSpPr txBox="1"/>
            <p:nvPr/>
          </p:nvSpPr>
          <p:spPr>
            <a:xfrm>
              <a:off x="6483854" y="1283097"/>
              <a:ext cx="617478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Perfil </a:t>
              </a:r>
            </a:p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alélico</a:t>
              </a:r>
            </a:p>
          </p:txBody>
        </p:sp>
        <p:sp>
          <p:nvSpPr>
            <p:cNvPr id="101" name="CuadroTexto 100"/>
            <p:cNvSpPr txBox="1"/>
            <p:nvPr/>
          </p:nvSpPr>
          <p:spPr>
            <a:xfrm>
              <a:off x="7960553" y="1286289"/>
              <a:ext cx="942887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Secuencia </a:t>
              </a:r>
            </a:p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Tipo</a:t>
              </a:r>
            </a:p>
          </p:txBody>
        </p:sp>
        <p:sp>
          <p:nvSpPr>
            <p:cNvPr id="102" name="CuadroTexto 101"/>
            <p:cNvSpPr txBox="1"/>
            <p:nvPr/>
          </p:nvSpPr>
          <p:spPr>
            <a:xfrm>
              <a:off x="1148603" y="1247797"/>
              <a:ext cx="899605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ADN </a:t>
              </a:r>
            </a:p>
            <a:p>
              <a:pPr algn="ctr"/>
              <a:r>
                <a:rPr lang="es-EC" sz="1200" dirty="0">
                  <a:solidFill>
                    <a:schemeClr val="tx1"/>
                  </a:solidFill>
                </a:rPr>
                <a:t>bacteriano</a:t>
              </a:r>
            </a:p>
          </p:txBody>
        </p:sp>
      </p:grpSp>
      <p:sp>
        <p:nvSpPr>
          <p:cNvPr id="104" name="Rectángulo 103"/>
          <p:cNvSpPr/>
          <p:nvPr/>
        </p:nvSpPr>
        <p:spPr>
          <a:xfrm>
            <a:off x="108973" y="6323333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>
                <a:latin typeface="+mj-lt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+mj-lt"/>
                <a:ea typeface="Calibri" panose="020F0502020204030204" pitchFamily="34" charset="0"/>
              </a:rPr>
              <a:t>Derakhshan</a:t>
            </a:r>
            <a:r>
              <a:rPr lang="es-EC" sz="1200" dirty="0">
                <a:latin typeface="+mj-lt"/>
                <a:ea typeface="Calibri" panose="020F0502020204030204" pitchFamily="34" charset="0"/>
              </a:rPr>
              <a:t>, Najar-</a:t>
            </a:r>
            <a:r>
              <a:rPr lang="es-EC" sz="1200" dirty="0" err="1">
                <a:latin typeface="+mj-lt"/>
                <a:ea typeface="Calibri" panose="020F0502020204030204" pitchFamily="34" charset="0"/>
              </a:rPr>
              <a:t>Peerayeh</a:t>
            </a:r>
            <a:r>
              <a:rPr lang="es-EC" sz="1200" dirty="0">
                <a:latin typeface="+mj-lt"/>
                <a:ea typeface="Calibri" panose="020F0502020204030204" pitchFamily="34" charset="0"/>
              </a:rPr>
              <a:t>, &amp; </a:t>
            </a:r>
            <a:r>
              <a:rPr lang="es-EC" sz="1200" dirty="0" err="1">
                <a:latin typeface="+mj-lt"/>
                <a:ea typeface="Calibri" panose="020F0502020204030204" pitchFamily="34" charset="0"/>
              </a:rPr>
              <a:t>Bakhshi</a:t>
            </a:r>
            <a:r>
              <a:rPr lang="es-EC" sz="1200" dirty="0">
                <a:latin typeface="+mj-lt"/>
                <a:ea typeface="Calibri" panose="020F0502020204030204" pitchFamily="34" charset="0"/>
              </a:rPr>
              <a:t>, 2017)</a:t>
            </a:r>
            <a:endParaRPr lang="es-EC" sz="1200" dirty="0">
              <a:latin typeface="+mj-lt"/>
            </a:endParaRPr>
          </a:p>
        </p:txBody>
      </p:sp>
      <p:sp>
        <p:nvSpPr>
          <p:cNvPr id="69" name="Título 1">
            <a:extLst>
              <a:ext uri="{FF2B5EF4-FFF2-40B4-BE49-F238E27FC236}">
                <a16:creationId xmlns:a16="http://schemas.microsoft.com/office/drawing/2014/main" id="{FD6AD920-D8FC-4366-99A9-7F68AC7BE15D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>
                <a:solidFill>
                  <a:schemeClr val="tx1"/>
                </a:solidFill>
                <a:effectLst/>
              </a:rPr>
              <a:t>Justificación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8061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sultado de imagen para p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08" y="1361355"/>
            <a:ext cx="8351371" cy="416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DB3F86-3B5D-495F-B982-337794EEB3D8}"/>
              </a:ext>
            </a:extLst>
          </p:cNvPr>
          <p:cNvSpPr txBox="1"/>
          <p:nvPr/>
        </p:nvSpPr>
        <p:spPr>
          <a:xfrm>
            <a:off x="118533" y="659870"/>
            <a:ext cx="5891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REACCIÓN EN CADENA DE LA POLIMERASA (PCR)</a:t>
            </a:r>
            <a:endParaRPr lang="es-EC" b="1" i="1" dirty="0"/>
          </a:p>
        </p:txBody>
      </p:sp>
      <p:pic>
        <p:nvPicPr>
          <p:cNvPr id="5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457280" y="1205344"/>
            <a:ext cx="4267120" cy="48491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5F9EA7D-C3BD-4515-AF06-7F74A7616721}"/>
              </a:ext>
            </a:extLst>
          </p:cNvPr>
          <p:cNvSpPr/>
          <p:nvPr/>
        </p:nvSpPr>
        <p:spPr>
          <a:xfrm>
            <a:off x="2848939" y="5610853"/>
            <a:ext cx="4572000" cy="4154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50" b="1" dirty="0"/>
              <a:t>Figura 10.</a:t>
            </a:r>
            <a:r>
              <a:rPr lang="es-ES" sz="1050" dirty="0"/>
              <a:t> Reacción en cadena de la polimerasa (PCR)</a:t>
            </a:r>
          </a:p>
          <a:p>
            <a:r>
              <a:rPr lang="es-ES" sz="1050" dirty="0"/>
              <a:t>(</a:t>
            </a:r>
            <a:r>
              <a:rPr lang="es-ES" sz="1050" dirty="0" err="1"/>
              <a:t>Brock</a:t>
            </a:r>
            <a:r>
              <a:rPr lang="es-ES" sz="1050" dirty="0"/>
              <a:t>, 2014)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DF69326-EB2F-4EA8-869E-8FE0BE40A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Justificación</a:t>
            </a:r>
            <a:endParaRPr lang="es-EC" sz="1600" i="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8" name="Grupo 7"/>
          <p:cNvGrpSpPr/>
          <p:nvPr/>
        </p:nvGrpSpPr>
        <p:grpSpPr>
          <a:xfrm>
            <a:off x="1766554" y="1107337"/>
            <a:ext cx="1648572" cy="844640"/>
            <a:chOff x="-21530" y="1283019"/>
            <a:chExt cx="1648572" cy="844640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/>
            <a:srcRect l="51016"/>
            <a:stretch/>
          </p:blipFill>
          <p:spPr>
            <a:xfrm>
              <a:off x="33513" y="1283019"/>
              <a:ext cx="1440286" cy="743302"/>
            </a:xfrm>
            <a:prstGeom prst="rect">
              <a:avLst/>
            </a:prstGeom>
          </p:spPr>
        </p:pic>
        <p:sp>
          <p:nvSpPr>
            <p:cNvPr id="10" name="Rectángulo 9"/>
            <p:cNvSpPr/>
            <p:nvPr/>
          </p:nvSpPr>
          <p:spPr>
            <a:xfrm>
              <a:off x="601591" y="1908136"/>
              <a:ext cx="918529" cy="11818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-21530" y="1896827"/>
              <a:ext cx="1648572" cy="230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900" dirty="0" err="1"/>
                <a:t>deoxinucleótido</a:t>
              </a:r>
              <a:r>
                <a:rPr lang="es-EC" sz="900" dirty="0"/>
                <a:t> (</a:t>
              </a:r>
              <a:r>
                <a:rPr lang="es-EC" sz="900" dirty="0" err="1"/>
                <a:t>dNTPs</a:t>
              </a:r>
              <a:r>
                <a:rPr lang="es-EC" sz="9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61814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5DDB3F86-3B5D-495F-B982-337794EEB3D8}"/>
              </a:ext>
            </a:extLst>
          </p:cNvPr>
          <p:cNvSpPr txBox="1"/>
          <p:nvPr/>
        </p:nvSpPr>
        <p:spPr>
          <a:xfrm>
            <a:off x="118533" y="659870"/>
            <a:ext cx="3172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SECUENCIACIÓN SANGER</a:t>
            </a:r>
            <a:endParaRPr lang="es-EC" b="1" i="1" dirty="0"/>
          </a:p>
        </p:txBody>
      </p:sp>
      <p:grpSp>
        <p:nvGrpSpPr>
          <p:cNvPr id="39" name="Grupo 38"/>
          <p:cNvGrpSpPr/>
          <p:nvPr/>
        </p:nvGrpSpPr>
        <p:grpSpPr>
          <a:xfrm>
            <a:off x="1985188" y="1844573"/>
            <a:ext cx="6921802" cy="4179289"/>
            <a:chOff x="1985188" y="1844573"/>
            <a:chExt cx="6921802" cy="4179289"/>
          </a:xfrm>
        </p:grpSpPr>
        <p:grpSp>
          <p:nvGrpSpPr>
            <p:cNvPr id="21" name="Grupo 20"/>
            <p:cNvGrpSpPr/>
            <p:nvPr/>
          </p:nvGrpSpPr>
          <p:grpSpPr>
            <a:xfrm>
              <a:off x="1985188" y="1844573"/>
              <a:ext cx="6921802" cy="3565250"/>
              <a:chOff x="2327564" y="949750"/>
              <a:chExt cx="6818024" cy="4452286"/>
            </a:xfrm>
          </p:grpSpPr>
          <p:pic>
            <p:nvPicPr>
              <p:cNvPr id="10" name="Imagen 9" descr="https://ka-perseus-images.s3.amazonaws.com/d56c026870bbfee4658a9eaa52daba496d4a58ad.png">
                <a:extLst>
                  <a:ext uri="{FF2B5EF4-FFF2-40B4-BE49-F238E27FC236}">
                    <a16:creationId xmlns:a16="http://schemas.microsoft.com/office/drawing/2014/main" id="{551C53AD-0B83-46EC-8FE7-1F029F873B14}"/>
                  </a:ext>
                </a:extLst>
              </p:cNvPr>
              <p:cNvPicPr/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27564" y="1019016"/>
                <a:ext cx="6625168" cy="431375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CuadroTexto 19"/>
              <p:cNvSpPr txBox="1"/>
              <p:nvPr/>
            </p:nvSpPr>
            <p:spPr>
              <a:xfrm>
                <a:off x="3291196" y="2313355"/>
                <a:ext cx="2028949" cy="27699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sz="1200" dirty="0"/>
                  <a:t>Secuenciación cíclica</a:t>
                </a:r>
              </a:p>
            </p:txBody>
          </p:sp>
          <p:sp>
            <p:nvSpPr>
              <p:cNvPr id="23" name="CuadroTexto 22"/>
              <p:cNvSpPr txBox="1"/>
              <p:nvPr/>
            </p:nvSpPr>
            <p:spPr>
              <a:xfrm>
                <a:off x="2972542" y="1616931"/>
                <a:ext cx="1168406" cy="246221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sz="1000" dirty="0"/>
                  <a:t>Producto de PCR</a:t>
                </a:r>
              </a:p>
            </p:txBody>
          </p:sp>
          <p:sp>
            <p:nvSpPr>
              <p:cNvPr id="24" name="CuadroTexto 23"/>
              <p:cNvSpPr txBox="1"/>
              <p:nvPr/>
            </p:nvSpPr>
            <p:spPr>
              <a:xfrm>
                <a:off x="2616208" y="949750"/>
                <a:ext cx="1168406" cy="246221"/>
              </a:xfrm>
              <a:prstGeom prst="rect">
                <a:avLst/>
              </a:prstGeom>
              <a:ln/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s-EC" sz="1000" dirty="0"/>
                  <a:t>primer</a:t>
                </a:r>
              </a:p>
            </p:txBody>
          </p:sp>
          <p:sp>
            <p:nvSpPr>
              <p:cNvPr id="25" name="CuadroTexto 24"/>
              <p:cNvSpPr txBox="1"/>
              <p:nvPr/>
            </p:nvSpPr>
            <p:spPr>
              <a:xfrm>
                <a:off x="7433706" y="2162016"/>
                <a:ext cx="1254604" cy="461665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sz="1200" dirty="0"/>
                  <a:t>Electroforesis capilar</a:t>
                </a:r>
              </a:p>
            </p:txBody>
          </p:sp>
          <p:sp>
            <p:nvSpPr>
              <p:cNvPr id="26" name="CuadroTexto 25"/>
              <p:cNvSpPr txBox="1"/>
              <p:nvPr/>
            </p:nvSpPr>
            <p:spPr>
              <a:xfrm>
                <a:off x="7307951" y="4556554"/>
                <a:ext cx="1380359" cy="276999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sz="1200" dirty="0" err="1"/>
                  <a:t>Cromatograma</a:t>
                </a:r>
                <a:endParaRPr lang="es-EC" sz="1200" dirty="0"/>
              </a:p>
            </p:txBody>
          </p:sp>
          <p:sp>
            <p:nvSpPr>
              <p:cNvPr id="27" name="CuadroTexto 26"/>
              <p:cNvSpPr txBox="1"/>
              <p:nvPr/>
            </p:nvSpPr>
            <p:spPr>
              <a:xfrm>
                <a:off x="7882859" y="4940371"/>
                <a:ext cx="1262729" cy="461665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s-EC" sz="1200" dirty="0"/>
                  <a:t>Secuencia </a:t>
                </a:r>
                <a:r>
                  <a:rPr lang="es-EC" sz="1200" dirty="0" err="1"/>
                  <a:t>nucleotídica</a:t>
                </a:r>
                <a:endParaRPr lang="es-EC" sz="1200" dirty="0"/>
              </a:p>
            </p:txBody>
          </p:sp>
        </p:grpSp>
        <p:sp>
          <p:nvSpPr>
            <p:cNvPr id="32" name="Rectángulo 31"/>
            <p:cNvSpPr/>
            <p:nvPr/>
          </p:nvSpPr>
          <p:spPr>
            <a:xfrm>
              <a:off x="7452785" y="3423312"/>
              <a:ext cx="532659" cy="17814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5931369" y="3449055"/>
              <a:ext cx="532659" cy="178143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F5F9EA7D-C3BD-4515-AF06-7F74A7616721}"/>
                </a:ext>
              </a:extLst>
            </p:cNvPr>
            <p:cNvSpPr/>
            <p:nvPr/>
          </p:nvSpPr>
          <p:spPr>
            <a:xfrm>
              <a:off x="3291196" y="5608364"/>
              <a:ext cx="4572000" cy="41549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s-ES" sz="1050" b="1" dirty="0"/>
                <a:t>Figura 11.</a:t>
              </a:r>
              <a:r>
                <a:rPr lang="es-ES" sz="1050" dirty="0"/>
                <a:t> Secuenciación Sanger </a:t>
              </a:r>
            </a:p>
            <a:p>
              <a:r>
                <a:rPr lang="en-US" sz="1050" dirty="0"/>
                <a:t>(Applied Biosystems, 2009; GATC Biotech, 2018)</a:t>
              </a:r>
              <a:endParaRPr lang="es-EC" sz="1050" dirty="0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5931369" y="3449055"/>
              <a:ext cx="532659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1000" dirty="0"/>
                <a:t>láser</a:t>
              </a:r>
            </a:p>
          </p:txBody>
        </p:sp>
        <p:sp>
          <p:nvSpPr>
            <p:cNvPr id="30" name="CuadroTexto 29"/>
            <p:cNvSpPr txBox="1"/>
            <p:nvPr/>
          </p:nvSpPr>
          <p:spPr>
            <a:xfrm>
              <a:off x="7353801" y="3361597"/>
              <a:ext cx="770272" cy="24622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1000" dirty="0"/>
                <a:t>detector</a:t>
              </a:r>
            </a:p>
          </p:txBody>
        </p:sp>
      </p:grpSp>
      <p:grpSp>
        <p:nvGrpSpPr>
          <p:cNvPr id="38" name="Grupo 37"/>
          <p:cNvGrpSpPr/>
          <p:nvPr/>
        </p:nvGrpSpPr>
        <p:grpSpPr>
          <a:xfrm>
            <a:off x="355105" y="1325084"/>
            <a:ext cx="1648572" cy="844640"/>
            <a:chOff x="-21530" y="1283019"/>
            <a:chExt cx="1648572" cy="844640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/>
            <a:srcRect l="51016"/>
            <a:stretch/>
          </p:blipFill>
          <p:spPr>
            <a:xfrm>
              <a:off x="33513" y="1283019"/>
              <a:ext cx="1440286" cy="743302"/>
            </a:xfrm>
            <a:prstGeom prst="rect">
              <a:avLst/>
            </a:prstGeom>
          </p:spPr>
        </p:pic>
        <p:sp>
          <p:nvSpPr>
            <p:cNvPr id="31" name="Rectángulo 30"/>
            <p:cNvSpPr/>
            <p:nvPr/>
          </p:nvSpPr>
          <p:spPr>
            <a:xfrm>
              <a:off x="601591" y="1908136"/>
              <a:ext cx="918529" cy="118185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3" name="CuadroTexto 32"/>
            <p:cNvSpPr txBox="1"/>
            <p:nvPr/>
          </p:nvSpPr>
          <p:spPr>
            <a:xfrm>
              <a:off x="-21530" y="1896827"/>
              <a:ext cx="1648572" cy="230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900" dirty="0" err="1"/>
                <a:t>deoxinucleótido</a:t>
              </a:r>
              <a:r>
                <a:rPr lang="es-EC" sz="900" dirty="0"/>
                <a:t> (</a:t>
              </a:r>
              <a:r>
                <a:rPr lang="es-EC" sz="900" dirty="0" err="1"/>
                <a:t>dNTPs</a:t>
              </a:r>
              <a:r>
                <a:rPr lang="es-EC" sz="900" dirty="0"/>
                <a:t>)</a:t>
              </a:r>
            </a:p>
          </p:txBody>
        </p:sp>
      </p:grpSp>
      <p:grpSp>
        <p:nvGrpSpPr>
          <p:cNvPr id="37" name="Grupo 36"/>
          <p:cNvGrpSpPr/>
          <p:nvPr/>
        </p:nvGrpSpPr>
        <p:grpSpPr>
          <a:xfrm>
            <a:off x="302368" y="2351749"/>
            <a:ext cx="1825173" cy="806568"/>
            <a:chOff x="-74267" y="2259811"/>
            <a:chExt cx="1825173" cy="806568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5"/>
            <a:srcRect r="50869"/>
            <a:stretch/>
          </p:blipFill>
          <p:spPr>
            <a:xfrm>
              <a:off x="117617" y="2259811"/>
              <a:ext cx="1444615" cy="743302"/>
            </a:xfrm>
            <a:prstGeom prst="rect">
              <a:avLst/>
            </a:prstGeom>
          </p:spPr>
        </p:pic>
        <p:sp>
          <p:nvSpPr>
            <p:cNvPr id="34" name="Rectángulo 33"/>
            <p:cNvSpPr/>
            <p:nvPr/>
          </p:nvSpPr>
          <p:spPr>
            <a:xfrm>
              <a:off x="308554" y="2878653"/>
              <a:ext cx="1165245" cy="143871"/>
            </a:xfrm>
            <a:prstGeom prst="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36" name="CuadroTexto 35"/>
            <p:cNvSpPr txBox="1"/>
            <p:nvPr/>
          </p:nvSpPr>
          <p:spPr>
            <a:xfrm>
              <a:off x="-74267" y="2835547"/>
              <a:ext cx="1825173" cy="2308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900" dirty="0" err="1"/>
                <a:t>dideoxinucleótido</a:t>
              </a:r>
              <a:r>
                <a:rPr lang="es-EC" sz="900" dirty="0"/>
                <a:t>  (</a:t>
              </a:r>
              <a:r>
                <a:rPr lang="es-EC" sz="900" dirty="0" err="1"/>
                <a:t>ddNTPs</a:t>
              </a:r>
              <a:r>
                <a:rPr lang="es-EC" sz="900" dirty="0"/>
                <a:t>)</a:t>
              </a:r>
            </a:p>
          </p:txBody>
        </p:sp>
      </p:grpSp>
      <p:sp>
        <p:nvSpPr>
          <p:cNvPr id="40" name="Título 1">
            <a:extLst>
              <a:ext uri="{FF2B5EF4-FFF2-40B4-BE49-F238E27FC236}">
                <a16:creationId xmlns:a16="http://schemas.microsoft.com/office/drawing/2014/main" id="{F9AFDA86-37D5-4030-A7BB-A5DE532EE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Justificación</a:t>
            </a:r>
            <a:endParaRPr lang="es-EC" sz="1600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14014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DDB3F86-3B5D-495F-B982-337794EEB3D8}"/>
              </a:ext>
            </a:extLst>
          </p:cNvPr>
          <p:cNvSpPr txBox="1"/>
          <p:nvPr/>
        </p:nvSpPr>
        <p:spPr>
          <a:xfrm>
            <a:off x="118533" y="659870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GENES CONSTITUTIVOS DE </a:t>
            </a:r>
            <a:r>
              <a:rPr lang="es-EC" b="1" i="1" dirty="0"/>
              <a:t>Klebsiella pneumoniae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626655"/>
              </p:ext>
            </p:extLst>
          </p:nvPr>
        </p:nvGraphicFramePr>
        <p:xfrm>
          <a:off x="1574162" y="1429631"/>
          <a:ext cx="5997264" cy="4365510"/>
        </p:xfrm>
        <a:graphic>
          <a:graphicData uri="http://schemas.openxmlformats.org/drawingml/2006/table">
            <a:tbl>
              <a:tblPr firstRow="1" firstCol="1" bandRow="1"/>
              <a:tblGrid>
                <a:gridCol w="15283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6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391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Gen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Función putativa del gen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Tamaño del fragmento de PCR (</a:t>
                      </a:r>
                      <a:r>
                        <a:rPr lang="es-EC" sz="12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pb</a:t>
                      </a:r>
                      <a:r>
                        <a:rPr lang="es-EC" sz="12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2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rpoB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Subunidad beta de la RNA polimerasa</a:t>
                      </a:r>
                      <a:endParaRPr lang="es-EC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1076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gapA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 err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Gliceraldehido</a:t>
                      </a:r>
                      <a:r>
                        <a:rPr lang="es-EC" sz="1200" b="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3-fostato deshidrogenasa</a:t>
                      </a:r>
                      <a:endParaRPr lang="es-EC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663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mdh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Malato deshidrogenasa</a:t>
                      </a:r>
                      <a:endParaRPr lang="es-EC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757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infB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Factor 2 de iniciación de la transcripción</a:t>
                      </a:r>
                      <a:endParaRPr lang="es-EC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463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tonB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Traductor de la energía </a:t>
                      </a:r>
                      <a:r>
                        <a:rPr lang="es-EC" sz="1200" b="0" dirty="0" err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periplásmica</a:t>
                      </a:r>
                      <a:endParaRPr lang="es-EC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540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phoE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 err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Fosforina</a:t>
                      </a:r>
                      <a:r>
                        <a:rPr lang="es-EC" sz="1200" b="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E</a:t>
                      </a:r>
                      <a:endParaRPr lang="es-EC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603</a:t>
                      </a:r>
                      <a:endParaRPr lang="es-EC" sz="12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3918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i="1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pgi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b="0" dirty="0" err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Fosfoglucosa</a:t>
                      </a:r>
                      <a:r>
                        <a:rPr lang="es-EC" sz="1200" b="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EC" sz="1200" b="0" dirty="0" err="1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isomerasa</a:t>
                      </a:r>
                      <a:r>
                        <a:rPr lang="es-EC" sz="1200" b="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EC" sz="1200" b="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718</a:t>
                      </a:r>
                      <a:endParaRPr lang="es-EC" sz="12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94" marR="40794" marT="0" marB="0" anchor="ctr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ángulo 6"/>
          <p:cNvSpPr/>
          <p:nvPr/>
        </p:nvSpPr>
        <p:spPr>
          <a:xfrm>
            <a:off x="1858263" y="1117282"/>
            <a:ext cx="58250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Tabla 2.</a:t>
            </a:r>
            <a:r>
              <a:rPr lang="es-EC" sz="1000" dirty="0"/>
              <a:t> Genes constitutivos de </a:t>
            </a:r>
            <a:r>
              <a:rPr lang="es-EC" sz="1000" i="1" dirty="0"/>
              <a:t>Klebsiella pneumoniae</a:t>
            </a:r>
            <a:r>
              <a:rPr lang="es-EC" sz="1000" dirty="0"/>
              <a:t>: </a:t>
            </a:r>
            <a:r>
              <a:rPr lang="es-EC" sz="1000" i="1" dirty="0"/>
              <a:t>rpoB, gapA, mdh, infB, tonB, phoE, pgi</a:t>
            </a:r>
          </a:p>
        </p:txBody>
      </p:sp>
      <p:pic>
        <p:nvPicPr>
          <p:cNvPr id="8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ángulo 4"/>
          <p:cNvSpPr/>
          <p:nvPr/>
        </p:nvSpPr>
        <p:spPr>
          <a:xfrm>
            <a:off x="1858263" y="582326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000" dirty="0"/>
              <a:t>(Diancourt et al., 2005; </a:t>
            </a:r>
            <a:r>
              <a:rPr lang="fr-FR" sz="1000" dirty="0" err="1"/>
              <a:t>Instituto</a:t>
            </a:r>
            <a:r>
              <a:rPr lang="fr-FR" sz="1000" dirty="0"/>
              <a:t> Pasteur, 2018) </a:t>
            </a:r>
            <a:endParaRPr lang="es-EC" sz="1000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BDBB7AD-BCEA-42BC-B83C-CC3359E74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Justificación</a:t>
            </a:r>
            <a:endParaRPr lang="es-EC" sz="1600" i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52804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528884" y="5304411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Agradecimientos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6655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2166930" y="5304411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381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80" y="694268"/>
            <a:ext cx="8231029" cy="5431898"/>
          </a:xfrm>
        </p:spPr>
        <p:txBody>
          <a:bodyPr/>
          <a:lstStyle/>
          <a:p>
            <a:pPr marL="0" indent="0" algn="ctr">
              <a:buNone/>
            </a:pPr>
            <a:endParaRPr lang="es-EC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s-EC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b="1" dirty="0">
                <a:solidFill>
                  <a:schemeClr val="tx1"/>
                </a:solidFill>
              </a:rPr>
              <a:t>OBJETIVO GENERAL</a:t>
            </a:r>
          </a:p>
          <a:p>
            <a:pPr marL="0" indent="0" algn="just">
              <a:buNone/>
            </a:pPr>
            <a:endParaRPr lang="es-EC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20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C" sz="2000" dirty="0">
                <a:solidFill>
                  <a:schemeClr val="tx1"/>
                </a:solidFill>
              </a:rPr>
              <a:t>Genotipificar </a:t>
            </a:r>
            <a:r>
              <a:rPr lang="es-EC" sz="2000" i="1" dirty="0">
                <a:solidFill>
                  <a:schemeClr val="tx1"/>
                </a:solidFill>
              </a:rPr>
              <a:t>Klebsiella pneumoniae</a:t>
            </a:r>
            <a:r>
              <a:rPr lang="es-EC" sz="2000" dirty="0">
                <a:solidFill>
                  <a:schemeClr val="tx1"/>
                </a:solidFill>
              </a:rPr>
              <a:t> mediante el análisis de Secuencias de Locus Múltiples (MLST) en una colección de aislados clínicos provenientes de infecciones sistémicas de dos hospitales de referencia del Ecuador.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Objetivos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9470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80" y="694268"/>
            <a:ext cx="8231029" cy="5431898"/>
          </a:xfrm>
        </p:spPr>
        <p:txBody>
          <a:bodyPr/>
          <a:lstStyle/>
          <a:p>
            <a:pPr marL="0" indent="0" algn="ctr">
              <a:buNone/>
            </a:pPr>
            <a:endParaRPr lang="es-EC" sz="9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C" b="1" dirty="0">
                <a:solidFill>
                  <a:schemeClr val="tx1"/>
                </a:solidFill>
              </a:rPr>
              <a:t>OBJETIVOS ESPECÍFICOS</a:t>
            </a:r>
          </a:p>
          <a:p>
            <a:pPr marL="0" indent="0" algn="just">
              <a:buNone/>
            </a:pPr>
            <a:endParaRPr lang="es-EC" sz="14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EC" sz="1400" b="1" dirty="0">
              <a:solidFill>
                <a:schemeClr val="tx1"/>
              </a:solidFill>
            </a:endParaRPr>
          </a:p>
          <a:p>
            <a:pPr marL="0" lvl="0" indent="0" algn="just">
              <a:buNone/>
            </a:pPr>
            <a:r>
              <a:rPr lang="es-EC" sz="2000" dirty="0">
                <a:solidFill>
                  <a:schemeClr val="tx1"/>
                </a:solidFill>
              </a:rPr>
              <a:t>Optimizar el sistema de MLST y tipificar </a:t>
            </a:r>
            <a:r>
              <a:rPr lang="es-EC" sz="2000" i="1" dirty="0">
                <a:solidFill>
                  <a:schemeClr val="tx1"/>
                </a:solidFill>
              </a:rPr>
              <a:t>Klebsiella pneumoniae</a:t>
            </a:r>
            <a:r>
              <a:rPr lang="es-EC" sz="2000" dirty="0">
                <a:solidFill>
                  <a:schemeClr val="tx1"/>
                </a:solidFill>
              </a:rPr>
              <a:t> a partir de aislados clínicos provenientes de infecciones sistémicas del Hospital Carlos Andrade Marín (HCAM) y del Hospital de Especialidades Eugenio Espejo (HEE).</a:t>
            </a:r>
          </a:p>
          <a:p>
            <a:pPr lvl="0" algn="just"/>
            <a:endParaRPr lang="es-EC" sz="2000" dirty="0">
              <a:solidFill>
                <a:schemeClr val="tx1"/>
              </a:solidFill>
            </a:endParaRPr>
          </a:p>
          <a:p>
            <a:pPr marL="0" lvl="0" indent="0" algn="just">
              <a:buNone/>
            </a:pPr>
            <a:r>
              <a:rPr lang="es-EC" sz="2000" dirty="0">
                <a:solidFill>
                  <a:schemeClr val="tx1"/>
                </a:solidFill>
              </a:rPr>
              <a:t>Establecer, mediante herramientas bioinformáticas, relaciones clonales entre las cepas de </a:t>
            </a:r>
            <a:r>
              <a:rPr lang="es-EC" sz="2000" i="1" dirty="0">
                <a:solidFill>
                  <a:schemeClr val="tx1"/>
                </a:solidFill>
              </a:rPr>
              <a:t>Klebsiella pneumoniae</a:t>
            </a:r>
            <a:r>
              <a:rPr lang="es-EC" sz="2000" dirty="0">
                <a:solidFill>
                  <a:schemeClr val="tx1"/>
                </a:solidFill>
              </a:rPr>
              <a:t> obtenidas de los aislados clínicos provenientes de infecciones sistémicas del HCAM y del HEE.</a:t>
            </a:r>
          </a:p>
          <a:p>
            <a:pPr lvl="0" algn="just"/>
            <a:endParaRPr lang="es-EC" sz="2000" dirty="0">
              <a:solidFill>
                <a:schemeClr val="tx1"/>
              </a:solidFill>
            </a:endParaRPr>
          </a:p>
          <a:p>
            <a:pPr marL="0" lvl="0" indent="0" algn="just">
              <a:buNone/>
            </a:pPr>
            <a:r>
              <a:rPr lang="es-EC" sz="2000" dirty="0">
                <a:solidFill>
                  <a:schemeClr val="tx1"/>
                </a:solidFill>
              </a:rPr>
              <a:t>Analizar una posible relación entre los perfiles de MLST y los perfiles AST (antibiograma) en los aislados en estudio.</a:t>
            </a:r>
          </a:p>
          <a:p>
            <a:pPr algn="just"/>
            <a:endParaRPr lang="es-EC" sz="20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Objetivos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7734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528884" y="5304411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Agradecimientos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52262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2166930" y="5304411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25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637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RECOLECCIÓN Y SELECCIÓN DE AISLADOS CLÍNICOS </a:t>
            </a:r>
          </a:p>
        </p:txBody>
      </p:sp>
      <p:pic>
        <p:nvPicPr>
          <p:cNvPr id="18" name="Picture 4" descr="Resultado de imagen para hospital carlos andrade marin">
            <a:extLst>
              <a:ext uri="{FF2B5EF4-FFF2-40B4-BE49-F238E27FC236}">
                <a16:creationId xmlns:a16="http://schemas.microsoft.com/office/drawing/2014/main" id="{E6C9D615-3241-42B4-ABC5-22C8C1EC3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73" y="1520746"/>
            <a:ext cx="2629600" cy="143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Resultado de imagen para hospital de especialidades eugenio espejo">
            <a:extLst>
              <a:ext uri="{FF2B5EF4-FFF2-40B4-BE49-F238E27FC236}">
                <a16:creationId xmlns:a16="http://schemas.microsoft.com/office/drawing/2014/main" id="{985245E5-3338-4C3E-AF26-E6E0D182B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1848" y="1368220"/>
            <a:ext cx="1720446" cy="172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sultado de imagen para klebsiella pneumoniae">
            <a:extLst>
              <a:ext uri="{FF2B5EF4-FFF2-40B4-BE49-F238E27FC236}">
                <a16:creationId xmlns:a16="http://schemas.microsoft.com/office/drawing/2014/main" id="{9ADF9D5A-6B33-4725-B509-54E14CAFC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1" t="46247" r="30061" b="10638"/>
          <a:stretch/>
        </p:blipFill>
        <p:spPr bwMode="auto">
          <a:xfrm>
            <a:off x="629169" y="4038953"/>
            <a:ext cx="2120445" cy="1266542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Imagen relacionada">
            <a:extLst>
              <a:ext uri="{FF2B5EF4-FFF2-40B4-BE49-F238E27FC236}">
                <a16:creationId xmlns:a16="http://schemas.microsoft.com/office/drawing/2014/main" id="{578E28C8-856A-4A8E-8CF4-985CF3641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8" t="6410" r="31795" b="10000"/>
          <a:stretch/>
        </p:blipFill>
        <p:spPr bwMode="auto">
          <a:xfrm>
            <a:off x="3554166" y="4141711"/>
            <a:ext cx="431522" cy="104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CCFCE094-089B-445E-B1D8-AFC8CEC061E6}"/>
              </a:ext>
            </a:extLst>
          </p:cNvPr>
          <p:cNvSpPr/>
          <p:nvPr/>
        </p:nvSpPr>
        <p:spPr>
          <a:xfrm>
            <a:off x="3387037" y="4063790"/>
            <a:ext cx="2131327" cy="126647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Distinto de 23">
            <a:extLst>
              <a:ext uri="{FF2B5EF4-FFF2-40B4-BE49-F238E27FC236}">
                <a16:creationId xmlns:a16="http://schemas.microsoft.com/office/drawing/2014/main" id="{8F1030E1-90A7-4280-9F0C-A4A390696CBA}"/>
              </a:ext>
            </a:extLst>
          </p:cNvPr>
          <p:cNvSpPr/>
          <p:nvPr/>
        </p:nvSpPr>
        <p:spPr>
          <a:xfrm>
            <a:off x="4007924" y="4484317"/>
            <a:ext cx="314106" cy="329834"/>
          </a:xfrm>
          <a:prstGeom prst="mathNotEqual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75E836E-8BE1-47ED-998F-A552DB2373B4}"/>
              </a:ext>
            </a:extLst>
          </p:cNvPr>
          <p:cNvGrpSpPr/>
          <p:nvPr/>
        </p:nvGrpSpPr>
        <p:grpSpPr>
          <a:xfrm>
            <a:off x="6155787" y="3312815"/>
            <a:ext cx="2113079" cy="2017452"/>
            <a:chOff x="2248527" y="4141948"/>
            <a:chExt cx="2113079" cy="2017452"/>
          </a:xfrm>
        </p:grpSpPr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26DAB301-D964-41A1-ADD7-04C88E734732}"/>
                </a:ext>
              </a:extLst>
            </p:cNvPr>
            <p:cNvGrpSpPr/>
            <p:nvPr/>
          </p:nvGrpSpPr>
          <p:grpSpPr>
            <a:xfrm>
              <a:off x="2248527" y="4882957"/>
              <a:ext cx="2113079" cy="1276443"/>
              <a:chOff x="1073857" y="4927485"/>
              <a:chExt cx="2113079" cy="1276443"/>
            </a:xfrm>
          </p:grpSpPr>
          <p:pic>
            <p:nvPicPr>
              <p:cNvPr id="25" name="Picture 4" descr="Imagen relacionada">
                <a:extLst>
                  <a:ext uri="{FF2B5EF4-FFF2-40B4-BE49-F238E27FC236}">
                    <a16:creationId xmlns:a16="http://schemas.microsoft.com/office/drawing/2014/main" id="{53B3E0D6-467C-4F6E-9D5B-93A60C2BC36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708" t="6410" r="31795" b="10000"/>
              <a:stretch/>
            </p:blipFill>
            <p:spPr bwMode="auto">
              <a:xfrm>
                <a:off x="1296038" y="5042005"/>
                <a:ext cx="425005" cy="10298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Rectángulo 29">
                <a:extLst>
                  <a:ext uri="{FF2B5EF4-FFF2-40B4-BE49-F238E27FC236}">
                    <a16:creationId xmlns:a16="http://schemas.microsoft.com/office/drawing/2014/main" id="{A03F9366-9578-487B-8B45-C35EB7C2539D}"/>
                  </a:ext>
                </a:extLst>
              </p:cNvPr>
              <p:cNvSpPr/>
              <p:nvPr/>
            </p:nvSpPr>
            <p:spPr>
              <a:xfrm>
                <a:off x="1073857" y="4927485"/>
                <a:ext cx="2113079" cy="1276443"/>
              </a:xfrm>
              <a:prstGeom prst="rect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32" name="Distinto de 31">
                <a:extLst>
                  <a:ext uri="{FF2B5EF4-FFF2-40B4-BE49-F238E27FC236}">
                    <a16:creationId xmlns:a16="http://schemas.microsoft.com/office/drawing/2014/main" id="{50D1D524-F3F1-452B-BA6A-675EE6C3CAC7}"/>
                  </a:ext>
                </a:extLst>
              </p:cNvPr>
              <p:cNvSpPr/>
              <p:nvPr/>
            </p:nvSpPr>
            <p:spPr>
              <a:xfrm>
                <a:off x="1920364" y="5391997"/>
                <a:ext cx="314106" cy="329834"/>
              </a:xfrm>
              <a:prstGeom prst="mathNotEqual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94F2CD8B-3799-4D1C-8586-E56524A1EA5F}"/>
                  </a:ext>
                </a:extLst>
              </p:cNvPr>
              <p:cNvSpPr txBox="1"/>
              <p:nvPr/>
            </p:nvSpPr>
            <p:spPr>
              <a:xfrm>
                <a:off x="2283296" y="5097375"/>
                <a:ext cx="800219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b="1" dirty="0">
                    <a:solidFill>
                      <a:srgbClr val="FF0000"/>
                    </a:solidFill>
                  </a:rPr>
                  <a:t>CRE</a:t>
                </a:r>
              </a:p>
              <a:p>
                <a:r>
                  <a:rPr lang="es-EC" b="1" dirty="0">
                    <a:solidFill>
                      <a:srgbClr val="FFC000"/>
                    </a:solidFill>
                  </a:rPr>
                  <a:t>BLEE</a:t>
                </a:r>
              </a:p>
              <a:p>
                <a:r>
                  <a:rPr lang="es-EC" b="1" dirty="0">
                    <a:solidFill>
                      <a:srgbClr val="00B050"/>
                    </a:solidFill>
                  </a:rPr>
                  <a:t>S</a:t>
                </a:r>
              </a:p>
            </p:txBody>
          </p:sp>
        </p:grp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400DE860-13AF-4C37-B87F-E4F4BB03B663}"/>
                </a:ext>
              </a:extLst>
            </p:cNvPr>
            <p:cNvSpPr txBox="1"/>
            <p:nvPr/>
          </p:nvSpPr>
          <p:spPr>
            <a:xfrm>
              <a:off x="2248527" y="4141948"/>
              <a:ext cx="2113079" cy="738664"/>
            </a:xfrm>
            <a:prstGeom prst="rect">
              <a:avLst/>
            </a:prstGeom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sz="1400" b="1" i="1" dirty="0"/>
                <a:t>Aislados clínicos con diferente patrón de resistencia</a:t>
              </a:r>
            </a:p>
          </p:txBody>
        </p: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id="{90C03F2B-A873-4D01-9731-0C85C1DD4B6E}"/>
              </a:ext>
            </a:extLst>
          </p:cNvPr>
          <p:cNvSpPr/>
          <p:nvPr/>
        </p:nvSpPr>
        <p:spPr>
          <a:xfrm>
            <a:off x="3387037" y="3281504"/>
            <a:ext cx="2134988" cy="78228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s-EC" sz="1400" b="1" i="1" dirty="0">
                <a:solidFill>
                  <a:srgbClr val="000000"/>
                </a:solidFill>
              </a:rPr>
              <a:t>Aislados clínicos de diferente día</a:t>
            </a: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972018" y="5568047"/>
            <a:ext cx="43443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12. </a:t>
            </a:r>
            <a:r>
              <a:rPr lang="es-EC" sz="1000" dirty="0"/>
              <a:t>Esquema de selección de aislados clínicos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617385" y="3281505"/>
            <a:ext cx="2133158" cy="74617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C" sz="1400" b="1" i="1" dirty="0">
                <a:solidFill>
                  <a:schemeClr val="tx1"/>
                </a:solidFill>
              </a:rPr>
              <a:t>Klebsiella pneumoniae</a:t>
            </a:r>
          </a:p>
        </p:txBody>
      </p:sp>
      <p:pic>
        <p:nvPicPr>
          <p:cNvPr id="6148" name="Picture 4" descr="Imagen relacionada">
            <a:extLst>
              <a:ext uri="{FF2B5EF4-FFF2-40B4-BE49-F238E27FC236}">
                <a16:creationId xmlns:a16="http://schemas.microsoft.com/office/drawing/2014/main" id="{0E1BDCD2-D5D7-473A-A4A0-5EFFBABA5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919" y="4217701"/>
            <a:ext cx="1125849" cy="82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941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501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PROCESAMIENTO DE AISLADOS CLÍNICOS</a:t>
            </a:r>
          </a:p>
        </p:txBody>
      </p:sp>
      <p:sp>
        <p:nvSpPr>
          <p:cNvPr id="47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701953787"/>
              </p:ext>
            </p:extLst>
          </p:nvPr>
        </p:nvGraphicFramePr>
        <p:xfrm>
          <a:off x="260424" y="961021"/>
          <a:ext cx="8569776" cy="4764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965729" y="5727763"/>
            <a:ext cx="43443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13. </a:t>
            </a:r>
            <a:r>
              <a:rPr lang="es-EC" sz="1000" dirty="0"/>
              <a:t>Esquema del procesamiento de los aislados clínicos.</a:t>
            </a:r>
          </a:p>
        </p:txBody>
      </p:sp>
      <p:sp>
        <p:nvSpPr>
          <p:cNvPr id="11" name="Flecha a la derecha con bandas 10">
            <a:hlinkClick r:id="rId8" action="ppaction://hlinksldjump"/>
          </p:cNvPr>
          <p:cNvSpPr/>
          <p:nvPr/>
        </p:nvSpPr>
        <p:spPr>
          <a:xfrm>
            <a:off x="8514554" y="5663354"/>
            <a:ext cx="438177" cy="283018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4838FFBE-9B33-4F09-8E04-A8C56182D253}"/>
              </a:ext>
            </a:extLst>
          </p:cNvPr>
          <p:cNvCxnSpPr>
            <a:cxnSpLocks/>
          </p:cNvCxnSpPr>
          <p:nvPr/>
        </p:nvCxnSpPr>
        <p:spPr>
          <a:xfrm>
            <a:off x="2105025" y="2235201"/>
            <a:ext cx="410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75A7BF5A-B9C3-4517-93E3-36F3808A3A5D}"/>
              </a:ext>
            </a:extLst>
          </p:cNvPr>
          <p:cNvCxnSpPr>
            <a:cxnSpLocks/>
          </p:cNvCxnSpPr>
          <p:nvPr/>
        </p:nvCxnSpPr>
        <p:spPr>
          <a:xfrm>
            <a:off x="4338902" y="2193927"/>
            <a:ext cx="410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1B9E08F2-4BB1-4A17-BD8B-D59F0BA28CD8}"/>
              </a:ext>
            </a:extLst>
          </p:cNvPr>
          <p:cNvCxnSpPr>
            <a:cxnSpLocks/>
          </p:cNvCxnSpPr>
          <p:nvPr/>
        </p:nvCxnSpPr>
        <p:spPr>
          <a:xfrm>
            <a:off x="6586902" y="2190753"/>
            <a:ext cx="410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cto de flecha 19">
            <a:extLst>
              <a:ext uri="{FF2B5EF4-FFF2-40B4-BE49-F238E27FC236}">
                <a16:creationId xmlns:a16="http://schemas.microsoft.com/office/drawing/2014/main" id="{D5719696-386C-4557-9A67-E0E77DF33521}"/>
              </a:ext>
            </a:extLst>
          </p:cNvPr>
          <p:cNvCxnSpPr>
            <a:cxnSpLocks/>
          </p:cNvCxnSpPr>
          <p:nvPr/>
        </p:nvCxnSpPr>
        <p:spPr>
          <a:xfrm>
            <a:off x="2105025" y="4587876"/>
            <a:ext cx="410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Conector recto de flecha 20">
            <a:extLst>
              <a:ext uri="{FF2B5EF4-FFF2-40B4-BE49-F238E27FC236}">
                <a16:creationId xmlns:a16="http://schemas.microsoft.com/office/drawing/2014/main" id="{2AD801A8-DB89-4719-ACDF-3EB82637DACF}"/>
              </a:ext>
            </a:extLst>
          </p:cNvPr>
          <p:cNvCxnSpPr>
            <a:cxnSpLocks/>
          </p:cNvCxnSpPr>
          <p:nvPr/>
        </p:nvCxnSpPr>
        <p:spPr>
          <a:xfrm>
            <a:off x="4338902" y="4546602"/>
            <a:ext cx="410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ector recto de flecha 21">
            <a:extLst>
              <a:ext uri="{FF2B5EF4-FFF2-40B4-BE49-F238E27FC236}">
                <a16:creationId xmlns:a16="http://schemas.microsoft.com/office/drawing/2014/main" id="{F291C4AA-B0D3-41EC-B984-2B7D1E898374}"/>
              </a:ext>
            </a:extLst>
          </p:cNvPr>
          <p:cNvCxnSpPr>
            <a:cxnSpLocks/>
          </p:cNvCxnSpPr>
          <p:nvPr/>
        </p:nvCxnSpPr>
        <p:spPr>
          <a:xfrm>
            <a:off x="6586902" y="4543428"/>
            <a:ext cx="4106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recto 22">
            <a:extLst>
              <a:ext uri="{FF2B5EF4-FFF2-40B4-BE49-F238E27FC236}">
                <a16:creationId xmlns:a16="http://schemas.microsoft.com/office/drawing/2014/main" id="{BEE513A7-5123-4541-905B-3B763922F015}"/>
              </a:ext>
            </a:extLst>
          </p:cNvPr>
          <p:cNvCxnSpPr/>
          <p:nvPr/>
        </p:nvCxnSpPr>
        <p:spPr>
          <a:xfrm>
            <a:off x="1209675" y="3333750"/>
            <a:ext cx="6724650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D77BFE66-66CD-42AC-A548-DCEFC58CB0D7}"/>
              </a:ext>
            </a:extLst>
          </p:cNvPr>
          <p:cNvCxnSpPr/>
          <p:nvPr/>
        </p:nvCxnSpPr>
        <p:spPr>
          <a:xfrm flipV="1">
            <a:off x="7934325" y="3248025"/>
            <a:ext cx="0" cy="85725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CC1FDE4A-25E8-4AD1-AEC3-64116ABAFF07}"/>
              </a:ext>
            </a:extLst>
          </p:cNvPr>
          <p:cNvCxnSpPr/>
          <p:nvPr/>
        </p:nvCxnSpPr>
        <p:spPr>
          <a:xfrm>
            <a:off x="1209675" y="3333750"/>
            <a:ext cx="0" cy="95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62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Recomendaciones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528884" y="5304411"/>
            <a:ext cx="3557591" cy="399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tx1"/>
                </a:solidFill>
              </a:rPr>
              <a:t>Agradecimientos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Elipse 26"/>
          <p:cNvSpPr/>
          <p:nvPr/>
        </p:nvSpPr>
        <p:spPr>
          <a:xfrm>
            <a:off x="2185984" y="296655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Elipse 30"/>
          <p:cNvSpPr/>
          <p:nvPr/>
        </p:nvSpPr>
        <p:spPr>
          <a:xfrm>
            <a:off x="2166930" y="5304411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30841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19ACFEE-757C-413D-911F-4BC43DCC66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439449"/>
              </p:ext>
            </p:extLst>
          </p:nvPr>
        </p:nvGraphicFramePr>
        <p:xfrm>
          <a:off x="387928" y="1560833"/>
          <a:ext cx="4245865" cy="2095500"/>
        </p:xfrm>
        <a:graphic>
          <a:graphicData uri="http://schemas.openxmlformats.org/drawingml/2006/table">
            <a:tbl>
              <a:tblPr firstRow="1" firstCol="1" bandRow="1"/>
              <a:tblGrid>
                <a:gridCol w="1598853">
                  <a:extLst>
                    <a:ext uri="{9D8B030D-6E8A-4147-A177-3AD203B41FA5}">
                      <a16:colId xmlns:a16="http://schemas.microsoft.com/office/drawing/2014/main" val="2640918239"/>
                    </a:ext>
                  </a:extLst>
                </a:gridCol>
                <a:gridCol w="754377">
                  <a:extLst>
                    <a:ext uri="{9D8B030D-6E8A-4147-A177-3AD203B41FA5}">
                      <a16:colId xmlns:a16="http://schemas.microsoft.com/office/drawing/2014/main" val="1084600889"/>
                    </a:ext>
                  </a:extLst>
                </a:gridCol>
                <a:gridCol w="914473">
                  <a:extLst>
                    <a:ext uri="{9D8B030D-6E8A-4147-A177-3AD203B41FA5}">
                      <a16:colId xmlns:a16="http://schemas.microsoft.com/office/drawing/2014/main" val="2328484186"/>
                    </a:ext>
                  </a:extLst>
                </a:gridCol>
                <a:gridCol w="978162">
                  <a:extLst>
                    <a:ext uri="{9D8B030D-6E8A-4147-A177-3AD203B41FA5}">
                      <a16:colId xmlns:a16="http://schemas.microsoft.com/office/drawing/2014/main" val="106704381"/>
                    </a:ext>
                  </a:extLst>
                </a:gridCol>
              </a:tblGrid>
              <a:tr h="167758"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Reactivo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Vo (μL)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1943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dNTPs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20mM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0,2mM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2653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Primer Forward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30μM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0,2μM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1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Primer Reverse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30μM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0,2μM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120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MgCl</a:t>
                      </a:r>
                      <a:r>
                        <a:rPr lang="es-EC" sz="1100" b="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50mM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1,5mM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0,75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9850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Taq DNA Polimerasa Recombinante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5U/</a:t>
                      </a:r>
                      <a:r>
                        <a:rPr lang="es-EC" sz="1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μL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1U/ </a:t>
                      </a:r>
                      <a:r>
                        <a:rPr lang="es-EC" sz="1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μL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30509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Colorless Buffer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10X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1X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542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Agua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18,46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503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ADN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15ng/μL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1,5ng/μL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086617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indent="0" algn="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Vf</a:t>
                      </a: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(μL)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0777298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AB6DC9A5-03E9-40B8-A315-458E043B9EC8}"/>
              </a:ext>
            </a:extLst>
          </p:cNvPr>
          <p:cNvSpPr/>
          <p:nvPr/>
        </p:nvSpPr>
        <p:spPr>
          <a:xfrm>
            <a:off x="416286" y="1103683"/>
            <a:ext cx="41565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Tabla 3</a:t>
            </a:r>
            <a:r>
              <a:rPr lang="es-ES" sz="1000" dirty="0"/>
              <a:t>. Componentes de la PCR para la amplificación del gen </a:t>
            </a:r>
            <a:r>
              <a:rPr lang="es-ES" sz="1000" i="1" dirty="0"/>
              <a:t>rpoB</a:t>
            </a:r>
            <a:endParaRPr lang="es-EC" sz="1000" dirty="0"/>
          </a:p>
        </p:txBody>
      </p:sp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583670"/>
            <a:ext cx="3866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/>
              <a:t>Reacción en Cadena de la Polimerasa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E276C4A-BDFB-426F-8572-DD6BCF573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289207"/>
              </p:ext>
            </p:extLst>
          </p:nvPr>
        </p:nvGraphicFramePr>
        <p:xfrm>
          <a:off x="5270908" y="1560833"/>
          <a:ext cx="3609406" cy="2095500"/>
        </p:xfrm>
        <a:graphic>
          <a:graphicData uri="http://schemas.openxmlformats.org/drawingml/2006/table">
            <a:tbl>
              <a:tblPr firstRow="1" firstCol="1" bandRow="1"/>
              <a:tblGrid>
                <a:gridCol w="1246270">
                  <a:extLst>
                    <a:ext uri="{9D8B030D-6E8A-4147-A177-3AD203B41FA5}">
                      <a16:colId xmlns:a16="http://schemas.microsoft.com/office/drawing/2014/main" val="2015092051"/>
                    </a:ext>
                  </a:extLst>
                </a:gridCol>
                <a:gridCol w="716579">
                  <a:extLst>
                    <a:ext uri="{9D8B030D-6E8A-4147-A177-3AD203B41FA5}">
                      <a16:colId xmlns:a16="http://schemas.microsoft.com/office/drawing/2014/main" val="917754683"/>
                    </a:ext>
                  </a:extLst>
                </a:gridCol>
                <a:gridCol w="795575">
                  <a:extLst>
                    <a:ext uri="{9D8B030D-6E8A-4147-A177-3AD203B41FA5}">
                      <a16:colId xmlns:a16="http://schemas.microsoft.com/office/drawing/2014/main" val="1292772134"/>
                    </a:ext>
                  </a:extLst>
                </a:gridCol>
                <a:gridCol w="850982">
                  <a:extLst>
                    <a:ext uri="{9D8B030D-6E8A-4147-A177-3AD203B41FA5}">
                      <a16:colId xmlns:a16="http://schemas.microsoft.com/office/drawing/2014/main" val="11189547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Reactivo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Cf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Vo (μL)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3850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dNTPs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20mM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0,4mM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08675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Primer Forward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30μM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0,2μM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8755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Primer Reverse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30μM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0,2μM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0,17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51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MgCl</a:t>
                      </a:r>
                      <a:r>
                        <a:rPr lang="es-EC" sz="1100" b="0" baseline="-25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25mM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1,5mM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846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GoTaq® Flexi DNA Polimerasa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5U/μL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1U/ μL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97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Colorless Buffer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5X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1X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19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Agua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14,96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0659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ADN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15ng/μL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1,5ng/μL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2,5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33731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indent="0" algn="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Vf</a:t>
                      </a:r>
                      <a:r>
                        <a:rPr lang="es-EC" sz="11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(μL)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4735927"/>
                  </a:ext>
                </a:extLst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id="{B7D48DD8-5A77-4DD7-8E88-D6C48C3507CF}"/>
              </a:ext>
            </a:extLst>
          </p:cNvPr>
          <p:cNvSpPr/>
          <p:nvPr/>
        </p:nvSpPr>
        <p:spPr>
          <a:xfrm>
            <a:off x="5159960" y="1105464"/>
            <a:ext cx="38667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Tabla 4</a:t>
            </a:r>
            <a:r>
              <a:rPr lang="es-ES" sz="1000" dirty="0"/>
              <a:t>. Componentes de la PCR para la amplificación de los genes </a:t>
            </a:r>
            <a:r>
              <a:rPr lang="es-ES" sz="1000" i="1" dirty="0"/>
              <a:t>gapA, mdh, infB, tonB, phoE </a:t>
            </a:r>
            <a:r>
              <a:rPr lang="es-ES" sz="1000" dirty="0"/>
              <a:t>y </a:t>
            </a:r>
            <a:r>
              <a:rPr lang="es-ES" sz="1000" i="1" dirty="0"/>
              <a:t>pgi</a:t>
            </a:r>
            <a:r>
              <a:rPr lang="es-ES" sz="1000" dirty="0"/>
              <a:t>.</a:t>
            </a:r>
            <a:endParaRPr lang="es-EC" sz="1000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08539" y="631629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/>
              <a:t>(Modificado de Instituto Pasteur, 2018; </a:t>
            </a:r>
            <a:r>
              <a:rPr lang="es-EC" sz="1200" dirty="0" err="1"/>
              <a:t>Balarezo</a:t>
            </a:r>
            <a:r>
              <a:rPr lang="es-EC" sz="1200" dirty="0"/>
              <a:t>, 2014)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4193746" y="6316298"/>
            <a:ext cx="23931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Pinheiro</a:t>
            </a:r>
            <a:r>
              <a:rPr lang="es-EC" sz="1200" dirty="0"/>
              <a:t>, </a:t>
            </a:r>
            <a:r>
              <a:rPr lang="es-EC" sz="1200" dirty="0" err="1"/>
              <a:t>Ong</a:t>
            </a:r>
            <a:r>
              <a:rPr lang="es-EC" sz="1200" dirty="0"/>
              <a:t>, &amp; </a:t>
            </a:r>
            <a:r>
              <a:rPr lang="es-EC" sz="1200" dirty="0" err="1"/>
              <a:t>Holliger</a:t>
            </a:r>
            <a:r>
              <a:rPr lang="es-EC" sz="1200" dirty="0"/>
              <a:t>, 2012)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281347" y="2506764"/>
            <a:ext cx="8671383" cy="3873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a 24">
                <a:extLst>
                  <a:ext uri="{FF2B5EF4-FFF2-40B4-BE49-F238E27FC236}">
                    <a16:creationId xmlns:a16="http://schemas.microsoft.com/office/drawing/2014/main" id="{B1D98930-94D6-48CA-9AAA-66CAB45583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9018858"/>
                  </p:ext>
                </p:extLst>
              </p:nvPr>
            </p:nvGraphicFramePr>
            <p:xfrm>
              <a:off x="352675" y="4425820"/>
              <a:ext cx="3609405" cy="13335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71244">
                      <a:extLst>
                        <a:ext uri="{9D8B030D-6E8A-4147-A177-3AD203B41FA5}">
                          <a16:colId xmlns:a16="http://schemas.microsoft.com/office/drawing/2014/main" val="1304206040"/>
                        </a:ext>
                      </a:extLst>
                    </a:gridCol>
                    <a:gridCol w="724062">
                      <a:extLst>
                        <a:ext uri="{9D8B030D-6E8A-4147-A177-3AD203B41FA5}">
                          <a16:colId xmlns:a16="http://schemas.microsoft.com/office/drawing/2014/main" val="3101136332"/>
                        </a:ext>
                      </a:extLst>
                    </a:gridCol>
                    <a:gridCol w="654356">
                      <a:extLst>
                        <a:ext uri="{9D8B030D-6E8A-4147-A177-3AD203B41FA5}">
                          <a16:colId xmlns:a16="http://schemas.microsoft.com/office/drawing/2014/main" val="2140222645"/>
                        </a:ext>
                      </a:extLst>
                    </a:gridCol>
                    <a:gridCol w="859743">
                      <a:extLst>
                        <a:ext uri="{9D8B030D-6E8A-4147-A177-3AD203B41FA5}">
                          <a16:colId xmlns:a16="http://schemas.microsoft.com/office/drawing/2014/main" val="772201206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1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Proceso </a:t>
                          </a:r>
                          <a:endParaRPr lang="es-EC" sz="110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65B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1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T (°C)</a:t>
                          </a:r>
                          <a:endParaRPr lang="es-EC" sz="110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65B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1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Tiempo </a:t>
                          </a:r>
                          <a:endParaRPr lang="es-EC" sz="110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65B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1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Ciclos</a:t>
                          </a:r>
                          <a:endParaRPr lang="es-EC" sz="110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65B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0048884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Denaturación Inicial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2min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3570887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   Denaturación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30s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827404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   Annealing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s-EC" sz="11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s-EC" sz="110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∆</m:t>
                                    </m:r>
                                  </m:e>
                                  <m:sub>
                                    <m:r>
                                      <a:rPr lang="es-EC" sz="1100" b="0" i="1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𝑔𝑒𝑛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30s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8916088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   Extensión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72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1min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321042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Extensión Final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72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4min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405444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Espera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10min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3934236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a 2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B1D98930-94D6-48CA-9AAA-66CAB45583F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9018858"/>
                  </p:ext>
                </p:extLst>
              </p:nvPr>
            </p:nvGraphicFramePr>
            <p:xfrm>
              <a:off x="352675" y="4425820"/>
              <a:ext cx="3609405" cy="13335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371244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304206040"/>
                        </a:ext>
                      </a:extLst>
                    </a:gridCol>
                    <a:gridCol w="72406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3101136332"/>
                        </a:ext>
                      </a:extLst>
                    </a:gridCol>
                    <a:gridCol w="654356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2140222645"/>
                        </a:ext>
                      </a:extLst>
                    </a:gridCol>
                    <a:gridCol w="859743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772201206"/>
                        </a:ext>
                      </a:extLst>
                    </a:gridCol>
                  </a:tblGrid>
                  <a:tr h="190500"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1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Proceso </a:t>
                          </a:r>
                          <a:endParaRPr lang="es-EC" sz="110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65B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1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T (°C)</a:t>
                          </a:r>
                          <a:endParaRPr lang="es-EC" sz="110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65B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1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Tiempo </a:t>
                          </a:r>
                          <a:endParaRPr lang="es-EC" sz="110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65B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1" dirty="0">
                              <a:solidFill>
                                <a:schemeClr val="bg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Ciclos</a:t>
                          </a:r>
                          <a:endParaRPr lang="es-EC" sz="1100" dirty="0">
                            <a:solidFill>
                              <a:schemeClr val="bg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0065B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4200488841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Denaturación Inicial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2min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535708873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   Denaturación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30s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 rowSpan="3"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35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808274049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   Annealing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3"/>
                          <a:stretch>
                            <a:fillRect l="-189076" t="-325806" r="-210084" b="-3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30s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489160885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   Extensión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72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1min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53210420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Extensión Final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72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4min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s-EC" sz="110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704054445"/>
                      </a:ext>
                    </a:extLst>
                  </a:tr>
                  <a:tr h="190500">
                    <a:tc>
                      <a:txBody>
                        <a:bodyPr/>
                        <a:lstStyle/>
                        <a:p>
                          <a:pPr indent="0" algn="just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b="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Espera</a:t>
                          </a:r>
                          <a:endParaRPr lang="es-EC" sz="1100" b="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10min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indent="0" algn="ctr">
                            <a:lnSpc>
                              <a:spcPts val="15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solidFill>
                                <a:schemeClr val="tx1"/>
                              </a:solidFill>
                              <a:effectLst/>
                              <a:latin typeface="+mj-lt"/>
                              <a:ea typeface="Constantia" panose="02030602050306030303" pitchFamily="18" charset="0"/>
                              <a:cs typeface="Times New Roman" panose="02020603050405020304" pitchFamily="18" charset="0"/>
                            </a:rPr>
                            <a:t>1</a:t>
                          </a:r>
                          <a:endParaRPr lang="es-EC" sz="1100" dirty="0">
                            <a:solidFill>
                              <a:schemeClr val="tx1"/>
                            </a:solidFill>
                            <a:effectLst/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5A5A5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839342364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6" name="Tabla 25">
            <a:extLst>
              <a:ext uri="{FF2B5EF4-FFF2-40B4-BE49-F238E27FC236}">
                <a16:creationId xmlns:a16="http://schemas.microsoft.com/office/drawing/2014/main" id="{1CAA7825-AA7A-4C00-90B3-50BC3FF5B1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222668"/>
              </p:ext>
            </p:extLst>
          </p:nvPr>
        </p:nvGraphicFramePr>
        <p:xfrm>
          <a:off x="4780539" y="4471355"/>
          <a:ext cx="4037252" cy="952500"/>
        </p:xfrm>
        <a:graphic>
          <a:graphicData uri="http://schemas.openxmlformats.org/drawingml/2006/table">
            <a:tbl>
              <a:tblPr firstRow="1" firstCol="1" bandRow="1"/>
              <a:tblGrid>
                <a:gridCol w="1793014">
                  <a:extLst>
                    <a:ext uri="{9D8B030D-6E8A-4147-A177-3AD203B41FA5}">
                      <a16:colId xmlns:a16="http://schemas.microsoft.com/office/drawing/2014/main" val="3980455071"/>
                    </a:ext>
                  </a:extLst>
                </a:gridCol>
                <a:gridCol w="2244238">
                  <a:extLst>
                    <a:ext uri="{9D8B030D-6E8A-4147-A177-3AD203B41FA5}">
                      <a16:colId xmlns:a16="http://schemas.microsoft.com/office/drawing/2014/main" val="22921728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Gen 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Temperatura Annealing (°C)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8134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rpoB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068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i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gapA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7547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i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mdh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59212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i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infB, tonB, phoE, pgi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131366"/>
                  </a:ext>
                </a:extLst>
              </a:tr>
            </a:tbl>
          </a:graphicData>
        </a:graphic>
      </p:graphicFrame>
      <p:sp>
        <p:nvSpPr>
          <p:cNvPr id="27" name="Rectángulo 26">
            <a:extLst>
              <a:ext uri="{FF2B5EF4-FFF2-40B4-BE49-F238E27FC236}">
                <a16:creationId xmlns:a16="http://schemas.microsoft.com/office/drawing/2014/main" id="{66C03DED-B28A-436A-938A-5396ED1A5177}"/>
              </a:ext>
            </a:extLst>
          </p:cNvPr>
          <p:cNvSpPr/>
          <p:nvPr/>
        </p:nvSpPr>
        <p:spPr>
          <a:xfrm>
            <a:off x="281347" y="4026591"/>
            <a:ext cx="36807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Tabla 5</a:t>
            </a:r>
            <a:r>
              <a:rPr lang="es-ES" sz="1000" dirty="0"/>
              <a:t>. Programa de termociclado para la amplificación de los genes constitutivos</a:t>
            </a:r>
            <a:endParaRPr lang="es-EC" sz="1000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BEA5BEF2-B32E-4BE3-ADD8-7096657E5C0F}"/>
              </a:ext>
            </a:extLst>
          </p:cNvPr>
          <p:cNvSpPr/>
          <p:nvPr/>
        </p:nvSpPr>
        <p:spPr>
          <a:xfrm>
            <a:off x="4770208" y="4071245"/>
            <a:ext cx="41825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Tabla 6</a:t>
            </a:r>
            <a:r>
              <a:rPr lang="es-ES" sz="1000" dirty="0"/>
              <a:t>. Temperatura de Annealing para cada gen constitutivo</a:t>
            </a:r>
            <a:endParaRPr lang="es-EC" sz="1000" dirty="0"/>
          </a:p>
        </p:txBody>
      </p:sp>
      <p:sp>
        <p:nvSpPr>
          <p:cNvPr id="29" name="Flecha a la derecha con bandas 28">
            <a:hlinkClick r:id="rId4" action="ppaction://hlinksldjump"/>
          </p:cNvPr>
          <p:cNvSpPr/>
          <p:nvPr/>
        </p:nvSpPr>
        <p:spPr>
          <a:xfrm>
            <a:off x="8514554" y="5663354"/>
            <a:ext cx="438177" cy="283018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76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36AD4620-F080-46DB-A47A-4D663D741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761082"/>
              </p:ext>
            </p:extLst>
          </p:nvPr>
        </p:nvGraphicFramePr>
        <p:xfrm>
          <a:off x="265427" y="1765379"/>
          <a:ext cx="4098755" cy="1591589"/>
        </p:xfrm>
        <a:graphic>
          <a:graphicData uri="http://schemas.openxmlformats.org/drawingml/2006/table">
            <a:tbl>
              <a:tblPr firstRow="1" firstCol="1" bandRow="1"/>
              <a:tblGrid>
                <a:gridCol w="1932036">
                  <a:extLst>
                    <a:ext uri="{9D8B030D-6E8A-4147-A177-3AD203B41FA5}">
                      <a16:colId xmlns:a16="http://schemas.microsoft.com/office/drawing/2014/main" val="3124556940"/>
                    </a:ext>
                  </a:extLst>
                </a:gridCol>
                <a:gridCol w="846178">
                  <a:extLst>
                    <a:ext uri="{9D8B030D-6E8A-4147-A177-3AD203B41FA5}">
                      <a16:colId xmlns:a16="http://schemas.microsoft.com/office/drawing/2014/main" val="2137232600"/>
                    </a:ext>
                  </a:extLst>
                </a:gridCol>
                <a:gridCol w="913471">
                  <a:extLst>
                    <a:ext uri="{9D8B030D-6E8A-4147-A177-3AD203B41FA5}">
                      <a16:colId xmlns:a16="http://schemas.microsoft.com/office/drawing/2014/main" val="3944409310"/>
                    </a:ext>
                  </a:extLst>
                </a:gridCol>
                <a:gridCol w="407070">
                  <a:extLst>
                    <a:ext uri="{9D8B030D-6E8A-4147-A177-3AD203B41FA5}">
                      <a16:colId xmlns:a16="http://schemas.microsoft.com/office/drawing/2014/main" val="1730750197"/>
                    </a:ext>
                  </a:extLst>
                </a:gridCol>
              </a:tblGrid>
              <a:tr h="423074"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Reactivo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Cantidad por </a:t>
                      </a:r>
                      <a:r>
                        <a:rPr lang="es-EC" sz="11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Rx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Vo (μL)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28787"/>
                  </a:ext>
                </a:extLst>
              </a:tr>
              <a:tr h="385478">
                <a:tc>
                  <a:txBody>
                    <a:bodyPr/>
                    <a:lstStyle/>
                    <a:p>
                      <a:pPr indent="0"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BigDye</a:t>
                      </a:r>
                      <a:r>
                        <a:rPr lang="en-US" sz="1100" b="0" baseline="30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TM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Terminator v3.1 Ready Reaction Mix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2,5X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0,5X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290747"/>
                  </a:ext>
                </a:extLst>
              </a:tr>
              <a:tr h="211537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Primer 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3,2pmol/</a:t>
                      </a:r>
                      <a:r>
                        <a:rPr lang="es-EC" sz="1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μL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3,2pmol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487637"/>
                  </a:ext>
                </a:extLst>
              </a:tr>
              <a:tr h="190245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Producto PCR - ADN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20ng/μL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10ng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577244"/>
                  </a:ext>
                </a:extLst>
              </a:tr>
              <a:tr h="166255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Agua grado PCR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----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62158"/>
                  </a:ext>
                </a:extLst>
              </a:tr>
              <a:tr h="174688">
                <a:tc gridSpan="3">
                  <a:txBody>
                    <a:bodyPr/>
                    <a:lstStyle/>
                    <a:p>
                      <a:pPr indent="0" algn="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Vf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60020"/>
                  </a:ext>
                </a:extLst>
              </a:tr>
            </a:tbl>
          </a:graphicData>
        </a:graphic>
      </p:graphicFrame>
      <p:sp>
        <p:nvSpPr>
          <p:cNvPr id="12" name="Rectángulo 11">
            <a:extLst>
              <a:ext uri="{FF2B5EF4-FFF2-40B4-BE49-F238E27FC236}">
                <a16:creationId xmlns:a16="http://schemas.microsoft.com/office/drawing/2014/main" id="{62CBDF55-9A31-4285-964C-AAE75AC03914}"/>
              </a:ext>
            </a:extLst>
          </p:cNvPr>
          <p:cNvSpPr/>
          <p:nvPr/>
        </p:nvSpPr>
        <p:spPr>
          <a:xfrm>
            <a:off x="167360" y="1301817"/>
            <a:ext cx="4200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Tabla 7</a:t>
            </a:r>
            <a:r>
              <a:rPr lang="es-ES" sz="1000" dirty="0"/>
              <a:t>. Componentes de la secuenciación cíclica de los productos de PCR de </a:t>
            </a:r>
            <a:r>
              <a:rPr lang="es-ES" sz="1000" i="1" dirty="0"/>
              <a:t>rpoB (Primer F y R)</a:t>
            </a:r>
            <a:endParaRPr lang="es-EC" sz="1000" dirty="0"/>
          </a:p>
        </p:txBody>
      </p:sp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2371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/>
              <a:t>Secuenciación Sanger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2A2725B-4552-4C9A-8F68-59C4FB03540A}"/>
              </a:ext>
            </a:extLst>
          </p:cNvPr>
          <p:cNvSpPr txBox="1"/>
          <p:nvPr/>
        </p:nvSpPr>
        <p:spPr>
          <a:xfrm>
            <a:off x="265427" y="980848"/>
            <a:ext cx="8880161" cy="307777"/>
          </a:xfrm>
          <a:prstGeom prst="rect">
            <a:avLst/>
          </a:prstGeom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b="1" i="1" dirty="0"/>
              <a:t>Secuenciación cíclica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4D90856F-EF7B-4848-B8B3-A155B04E28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395794"/>
              </p:ext>
            </p:extLst>
          </p:nvPr>
        </p:nvGraphicFramePr>
        <p:xfrm>
          <a:off x="4599604" y="1761107"/>
          <a:ext cx="4196090" cy="1584764"/>
        </p:xfrm>
        <a:graphic>
          <a:graphicData uri="http://schemas.openxmlformats.org/drawingml/2006/table">
            <a:tbl>
              <a:tblPr firstRow="1" firstCol="1" bandRow="1"/>
              <a:tblGrid>
                <a:gridCol w="1896236">
                  <a:extLst>
                    <a:ext uri="{9D8B030D-6E8A-4147-A177-3AD203B41FA5}">
                      <a16:colId xmlns:a16="http://schemas.microsoft.com/office/drawing/2014/main" val="3124556940"/>
                    </a:ext>
                  </a:extLst>
                </a:gridCol>
                <a:gridCol w="918321">
                  <a:extLst>
                    <a:ext uri="{9D8B030D-6E8A-4147-A177-3AD203B41FA5}">
                      <a16:colId xmlns:a16="http://schemas.microsoft.com/office/drawing/2014/main" val="2137232600"/>
                    </a:ext>
                  </a:extLst>
                </a:gridCol>
                <a:gridCol w="925420">
                  <a:extLst>
                    <a:ext uri="{9D8B030D-6E8A-4147-A177-3AD203B41FA5}">
                      <a16:colId xmlns:a16="http://schemas.microsoft.com/office/drawing/2014/main" val="3944409310"/>
                    </a:ext>
                  </a:extLst>
                </a:gridCol>
                <a:gridCol w="456113">
                  <a:extLst>
                    <a:ext uri="{9D8B030D-6E8A-4147-A177-3AD203B41FA5}">
                      <a16:colId xmlns:a16="http://schemas.microsoft.com/office/drawing/2014/main" val="1730750197"/>
                    </a:ext>
                  </a:extLst>
                </a:gridCol>
              </a:tblGrid>
              <a:tr h="441764"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Reactivo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Cantidad por </a:t>
                      </a:r>
                      <a:r>
                        <a:rPr lang="es-EC" sz="11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Rx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Vo (μL)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828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BigDye</a:t>
                      </a:r>
                      <a:r>
                        <a:rPr lang="en-US" sz="1100" b="0" baseline="30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TM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Terminator v3.1 Ready Reaction Mix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2,5X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1X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7290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Primer 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3,2pmol/μL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3,2pmol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74876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Producto PCR - ADN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20ng/</a:t>
                      </a:r>
                      <a:r>
                        <a:rPr lang="es-EC" sz="11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μL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10ng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5772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Agua grado PCR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----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862158"/>
                  </a:ext>
                </a:extLst>
              </a:tr>
              <a:tr h="0">
                <a:tc gridSpan="3">
                  <a:txBody>
                    <a:bodyPr/>
                    <a:lstStyle/>
                    <a:p>
                      <a:pPr indent="0" algn="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Vf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560020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E4FCE0DD-BC5D-4D2C-804C-35401BA09D44}"/>
              </a:ext>
            </a:extLst>
          </p:cNvPr>
          <p:cNvSpPr/>
          <p:nvPr/>
        </p:nvSpPr>
        <p:spPr>
          <a:xfrm>
            <a:off x="4702902" y="1357239"/>
            <a:ext cx="4200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Tabla 8.</a:t>
            </a:r>
            <a:r>
              <a:rPr lang="es-ES" sz="1000" dirty="0"/>
              <a:t> Componentes de la secuenciación cíclica de los productos de PCR de </a:t>
            </a:r>
            <a:r>
              <a:rPr lang="es-ES" sz="1000" i="1" dirty="0"/>
              <a:t>gapA, mdh, infB, tonB, phoE </a:t>
            </a:r>
            <a:r>
              <a:rPr lang="es-ES" sz="1000" dirty="0"/>
              <a:t>y </a:t>
            </a:r>
            <a:r>
              <a:rPr lang="es-ES" sz="1000" i="1" dirty="0"/>
              <a:t>pgi</a:t>
            </a:r>
            <a:r>
              <a:rPr lang="es-ES" sz="1000" dirty="0"/>
              <a:t>.</a:t>
            </a:r>
            <a:endParaRPr lang="es-EC" sz="1000" dirty="0"/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0F23FA17-438F-477C-B972-3EBB99C04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9382160"/>
              </p:ext>
            </p:extLst>
          </p:nvPr>
        </p:nvGraphicFramePr>
        <p:xfrm>
          <a:off x="367262" y="3976659"/>
          <a:ext cx="4111503" cy="1741882"/>
        </p:xfrm>
        <a:graphic>
          <a:graphicData uri="http://schemas.openxmlformats.org/drawingml/2006/table">
            <a:tbl>
              <a:tblPr firstRow="1" firstCol="1" bandRow="1"/>
              <a:tblGrid>
                <a:gridCol w="1756586">
                  <a:extLst>
                    <a:ext uri="{9D8B030D-6E8A-4147-A177-3AD203B41FA5}">
                      <a16:colId xmlns:a16="http://schemas.microsoft.com/office/drawing/2014/main" val="226495173"/>
                    </a:ext>
                  </a:extLst>
                </a:gridCol>
                <a:gridCol w="903798">
                  <a:extLst>
                    <a:ext uri="{9D8B030D-6E8A-4147-A177-3AD203B41FA5}">
                      <a16:colId xmlns:a16="http://schemas.microsoft.com/office/drawing/2014/main" val="105285651"/>
                    </a:ext>
                  </a:extLst>
                </a:gridCol>
                <a:gridCol w="861502">
                  <a:extLst>
                    <a:ext uri="{9D8B030D-6E8A-4147-A177-3AD203B41FA5}">
                      <a16:colId xmlns:a16="http://schemas.microsoft.com/office/drawing/2014/main" val="2308165320"/>
                    </a:ext>
                  </a:extLst>
                </a:gridCol>
                <a:gridCol w="589617">
                  <a:extLst>
                    <a:ext uri="{9D8B030D-6E8A-4147-A177-3AD203B41FA5}">
                      <a16:colId xmlns:a16="http://schemas.microsoft.com/office/drawing/2014/main" val="2923117464"/>
                    </a:ext>
                  </a:extLst>
                </a:gridCol>
              </a:tblGrid>
              <a:tr h="376654"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Reactivo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Co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Cantidad por </a:t>
                      </a:r>
                      <a:r>
                        <a:rPr lang="es-EC" sz="11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Rx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Vo (μL)</a:t>
                      </a:r>
                      <a:endParaRPr lang="es-EC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0916277"/>
                  </a:ext>
                </a:extLst>
              </a:tr>
              <a:tr h="376654">
                <a:tc>
                  <a:txBody>
                    <a:bodyPr/>
                    <a:lstStyle/>
                    <a:p>
                      <a:pPr indent="0" algn="l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n-US" sz="1100" b="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BigDye</a:t>
                      </a:r>
                      <a:r>
                        <a:rPr lang="en-US" sz="1100" b="0" baseline="30000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TM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Terminator v3.1 Ready Reaction Mix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2,5X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1X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425078"/>
                  </a:ext>
                </a:extLst>
              </a:tr>
              <a:tr h="376654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21M13 Control Primer </a:t>
                      </a:r>
                      <a:endParaRPr lang="es-EC" sz="14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0,8pmol/μL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1,6pmol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482365"/>
                  </a:ext>
                </a:extLst>
              </a:tr>
              <a:tr h="222228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pGEM-3Zf(+)</a:t>
                      </a:r>
                      <a:endParaRPr lang="es-EC" sz="14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200ng/μL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150ng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0,75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099870"/>
                  </a:ext>
                </a:extLst>
              </a:tr>
              <a:tr h="175921">
                <a:tc>
                  <a:txBody>
                    <a:bodyPr/>
                    <a:lstStyle/>
                    <a:p>
                      <a:pPr indent="0" algn="just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Agua grado PCR</a:t>
                      </a:r>
                      <a:endParaRPr lang="es-EC" sz="14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4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----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5388499"/>
                  </a:ext>
                </a:extLst>
              </a:tr>
              <a:tr h="175921">
                <a:tc gridSpan="3">
                  <a:txBody>
                    <a:bodyPr/>
                    <a:lstStyle/>
                    <a:p>
                      <a:pPr indent="0" algn="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Vf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ts val="15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4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026186"/>
                  </a:ext>
                </a:extLst>
              </a:tr>
            </a:tbl>
          </a:graphicData>
        </a:graphic>
      </p:graphicFrame>
      <p:sp>
        <p:nvSpPr>
          <p:cNvPr id="16" name="Rectángulo 15">
            <a:extLst>
              <a:ext uri="{FF2B5EF4-FFF2-40B4-BE49-F238E27FC236}">
                <a16:creationId xmlns:a16="http://schemas.microsoft.com/office/drawing/2014/main" id="{4638CC45-B1C9-425A-A6A2-4646D307A701}"/>
              </a:ext>
            </a:extLst>
          </p:cNvPr>
          <p:cNvSpPr/>
          <p:nvPr/>
        </p:nvSpPr>
        <p:spPr>
          <a:xfrm>
            <a:off x="291641" y="356048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b="1" dirty="0"/>
              <a:t>Tabla 9. </a:t>
            </a:r>
            <a:r>
              <a:rPr lang="es-ES" sz="1000" dirty="0"/>
              <a:t>Componentes de la secuenciación cíclica del control de cadena doble de ADN pGEM</a:t>
            </a:r>
            <a:r>
              <a:rPr lang="es-ES" sz="1000" baseline="30000" dirty="0"/>
              <a:t>TM</a:t>
            </a:r>
            <a:r>
              <a:rPr lang="es-ES" sz="1000" dirty="0"/>
              <a:t>-3Zf(+)</a:t>
            </a:r>
            <a:endParaRPr lang="es-EC" sz="10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167360" y="6382562"/>
            <a:ext cx="30407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</a:t>
            </a:r>
            <a:r>
              <a:rPr lang="en-US" sz="1200" dirty="0" err="1"/>
              <a:t>Modificado</a:t>
            </a:r>
            <a:r>
              <a:rPr lang="en-US" sz="1200" dirty="0"/>
              <a:t> de Applied Biosystems, 2016)</a:t>
            </a:r>
            <a:endParaRPr lang="es-EC" sz="1200" dirty="0"/>
          </a:p>
        </p:txBody>
      </p:sp>
      <p:sp>
        <p:nvSpPr>
          <p:cNvPr id="17" name="Rectángulo 16"/>
          <p:cNvSpPr/>
          <p:nvPr/>
        </p:nvSpPr>
        <p:spPr>
          <a:xfrm>
            <a:off x="3151713" y="6395764"/>
            <a:ext cx="21387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(Sol-</a:t>
            </a:r>
            <a:r>
              <a:rPr lang="es-EC" sz="1200" dirty="0" err="1"/>
              <a:t>Church</a:t>
            </a:r>
            <a:r>
              <a:rPr lang="es-EC" sz="1200" dirty="0"/>
              <a:t> &amp; </a:t>
            </a:r>
            <a:r>
              <a:rPr lang="es-EC" sz="1200" dirty="0" err="1"/>
              <a:t>Frenck</a:t>
            </a:r>
            <a:r>
              <a:rPr lang="es-EC" sz="1200" dirty="0"/>
              <a:t>, 2014)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65004" y="2205050"/>
            <a:ext cx="8530690" cy="3684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58D1AD78-B304-4356-A90E-8687D564A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64871"/>
              </p:ext>
            </p:extLst>
          </p:nvPr>
        </p:nvGraphicFramePr>
        <p:xfrm>
          <a:off x="4661774" y="4173241"/>
          <a:ext cx="4026535" cy="1371600"/>
        </p:xfrm>
        <a:graphic>
          <a:graphicData uri="http://schemas.openxmlformats.org/drawingml/2006/table">
            <a:tbl>
              <a:tblPr firstRow="1" firstCol="1" bandRow="1"/>
              <a:tblGrid>
                <a:gridCol w="1529715">
                  <a:extLst>
                    <a:ext uri="{9D8B030D-6E8A-4147-A177-3AD203B41FA5}">
                      <a16:colId xmlns:a16="http://schemas.microsoft.com/office/drawing/2014/main" val="2690062432"/>
                    </a:ext>
                  </a:extLst>
                </a:gridCol>
                <a:gridCol w="1324610">
                  <a:extLst>
                    <a:ext uri="{9D8B030D-6E8A-4147-A177-3AD203B41FA5}">
                      <a16:colId xmlns:a16="http://schemas.microsoft.com/office/drawing/2014/main" val="4172863558"/>
                    </a:ext>
                  </a:extLst>
                </a:gridCol>
                <a:gridCol w="636905">
                  <a:extLst>
                    <a:ext uri="{9D8B030D-6E8A-4147-A177-3AD203B41FA5}">
                      <a16:colId xmlns:a16="http://schemas.microsoft.com/office/drawing/2014/main" val="3623032625"/>
                    </a:ext>
                  </a:extLst>
                </a:gridCol>
                <a:gridCol w="535305">
                  <a:extLst>
                    <a:ext uri="{9D8B030D-6E8A-4147-A177-3AD203B41FA5}">
                      <a16:colId xmlns:a16="http://schemas.microsoft.com/office/drawing/2014/main" val="6965315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Proceso 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Temperatura (°C)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Tiempo 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Ciclos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0333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Denaturación Inicial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1min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7001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  Denaturación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10s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00739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  Annealing*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5s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41611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   Extensión</a:t>
                      </a:r>
                      <a:endParaRPr lang="es-EC" sz="1100" b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4min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91649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Espera</a:t>
                      </a:r>
                      <a:endParaRPr lang="es-EC" sz="11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10min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8192467"/>
                  </a:ext>
                </a:extLst>
              </a:tr>
            </a:tbl>
          </a:graphicData>
        </a:graphic>
      </p:graphicFrame>
      <p:sp>
        <p:nvSpPr>
          <p:cNvPr id="19" name="Rectángulo 18">
            <a:extLst>
              <a:ext uri="{FF2B5EF4-FFF2-40B4-BE49-F238E27FC236}">
                <a16:creationId xmlns:a16="http://schemas.microsoft.com/office/drawing/2014/main" id="{BE54ECE4-D942-4492-A29A-775DA6E21AD6}"/>
              </a:ext>
            </a:extLst>
          </p:cNvPr>
          <p:cNvSpPr/>
          <p:nvPr/>
        </p:nvSpPr>
        <p:spPr>
          <a:xfrm>
            <a:off x="4603993" y="359178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b="1" dirty="0"/>
              <a:t>Tabla 10, </a:t>
            </a:r>
            <a:r>
              <a:rPr lang="es-ES" sz="1000" dirty="0"/>
              <a:t>Programa de termociclado para la secuenciación cíclica de </a:t>
            </a:r>
            <a:r>
              <a:rPr lang="es-ES" sz="1000" i="1" dirty="0"/>
              <a:t>gapA, mdh, infB, tonB, phoE</a:t>
            </a:r>
            <a:r>
              <a:rPr lang="es-ES" sz="1000" dirty="0"/>
              <a:t> y </a:t>
            </a:r>
            <a:r>
              <a:rPr lang="es-ES" sz="1000" i="1" dirty="0"/>
              <a:t>pgi.</a:t>
            </a:r>
            <a:endParaRPr lang="es-EC" sz="1000" i="1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AE0FE62D-9A8B-423C-A280-9089ADFBCB82}"/>
              </a:ext>
            </a:extLst>
          </p:cNvPr>
          <p:cNvSpPr/>
          <p:nvPr/>
        </p:nvSpPr>
        <p:spPr>
          <a:xfrm>
            <a:off x="4661774" y="5548811"/>
            <a:ext cx="40265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* Temperatura de Annealing para </a:t>
            </a:r>
            <a:r>
              <a:rPr lang="es-ES" sz="1000" i="1" dirty="0"/>
              <a:t>rpoB </a:t>
            </a:r>
            <a:r>
              <a:rPr lang="es-ES" sz="1000" dirty="0"/>
              <a:t>= 60</a:t>
            </a:r>
            <a:r>
              <a:rPr lang="es-EC" sz="1000" dirty="0">
                <a:ea typeface="Constantia" panose="02030602050306030303" pitchFamily="18" charset="0"/>
                <a:cs typeface="Times New Roman" panose="02020603050405020304" pitchFamily="18" charset="0"/>
              </a:rPr>
              <a:t>°C </a:t>
            </a:r>
            <a:endParaRPr lang="es-EC" sz="1000" i="1" dirty="0"/>
          </a:p>
        </p:txBody>
      </p:sp>
      <p:sp>
        <p:nvSpPr>
          <p:cNvPr id="21" name="Flecha a la derecha con bandas 20">
            <a:hlinkClick r:id="rId3" action="ppaction://hlinksldjump"/>
          </p:cNvPr>
          <p:cNvSpPr/>
          <p:nvPr/>
        </p:nvSpPr>
        <p:spPr>
          <a:xfrm>
            <a:off x="8514554" y="5663354"/>
            <a:ext cx="438177" cy="283018"/>
          </a:xfrm>
          <a:prstGeom prst="striped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0680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185739" y="1035038"/>
            <a:ext cx="3025517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b="1" dirty="0"/>
              <a:t>Procesamiento  de Secuencias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3792CCE-6C1A-41F3-A868-8F7C51EF06E8}"/>
              </a:ext>
            </a:extLst>
          </p:cNvPr>
          <p:cNvSpPr txBox="1"/>
          <p:nvPr/>
        </p:nvSpPr>
        <p:spPr>
          <a:xfrm>
            <a:off x="185739" y="2817705"/>
            <a:ext cx="5697343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b="1" dirty="0"/>
              <a:t>Identificación de Perfiles Alélicos y Secuencias Tipo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10C1C3-11D1-48BF-9217-798B619935D1}"/>
              </a:ext>
            </a:extLst>
          </p:cNvPr>
          <p:cNvSpPr txBox="1"/>
          <p:nvPr/>
        </p:nvSpPr>
        <p:spPr>
          <a:xfrm>
            <a:off x="185740" y="4960814"/>
            <a:ext cx="5697343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b="1" dirty="0"/>
              <a:t>Frecuencias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4CA1B14E-4912-4204-8BAD-9A40CFD1847A}"/>
                  </a:ext>
                </a:extLst>
              </p:cNvPr>
              <p:cNvSpPr/>
              <p:nvPr/>
            </p:nvSpPr>
            <p:spPr>
              <a:xfrm>
                <a:off x="-105434" y="5340939"/>
                <a:ext cx="5153880" cy="474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>
                          <a:latin typeface="Cambria Math" panose="02040503050406030204" pitchFamily="18" charset="0"/>
                        </a:rPr>
                        <m:t>𝐹𝑟𝑒𝑐𝑢𝑒𝑛𝑐𝑖𝑎</m:t>
                      </m:r>
                      <m:r>
                        <a:rPr lang="es-EC" sz="12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𝑎𝑙</m:t>
                      </m:r>
                      <m:r>
                        <a:rPr lang="es-EC" sz="1200" i="0">
                          <a:latin typeface="Cambria Math" panose="02040503050406030204" pitchFamily="18" charset="0"/>
                        </a:rPr>
                        <m:t>é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𝑙𝑖𝑐𝑎</m:t>
                      </m:r>
                      <m:r>
                        <a:rPr lang="es-EC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𝑚𝑒𝑟𝑜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𝑐𝑜𝑝𝑖𝑎𝑠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𝑑𝑒𝑙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𝑎𝑙𝑒𝑙𝑜</m:t>
                          </m:r>
                        </m:num>
                        <m:den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𝑚𝑒𝑟𝑜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𝑐𝑜𝑝𝑖𝑎𝑠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𝑡𝑜𝑑𝑜𝑠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𝑙𝑜𝑠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𝑎𝑙𝑒𝑙𝑜𝑠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𝑒𝑙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𝑙𝑜𝑐𝑢𝑠</m:t>
                          </m:r>
                        </m:den>
                      </m:f>
                    </m:oMath>
                  </m:oMathPara>
                </a14:m>
                <a:endParaRPr lang="es-EC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4CA1B14E-4912-4204-8BAD-9A40CFD184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05434" y="5340939"/>
                <a:ext cx="5153880" cy="474938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8C27EFAA-0722-480C-A983-782CFEF2F994}"/>
                  </a:ext>
                </a:extLst>
              </p:cNvPr>
              <p:cNvSpPr/>
              <p:nvPr/>
            </p:nvSpPr>
            <p:spPr>
              <a:xfrm>
                <a:off x="5180955" y="5376107"/>
                <a:ext cx="4026877" cy="4749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i="1">
                          <a:latin typeface="Cambria Math" panose="02040503050406030204" pitchFamily="18" charset="0"/>
                        </a:rPr>
                        <m:t>𝐹𝑟𝑒𝑐𝑢𝑒𝑛𝑐𝑖𝑎</m:t>
                      </m:r>
                      <m:r>
                        <a:rPr lang="es-EC" sz="12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s-EC" sz="1200" i="1">
                          <a:latin typeface="Cambria Math" panose="02040503050406030204" pitchFamily="18" charset="0"/>
                        </a:rPr>
                        <m:t>𝑆𝑇</m:t>
                      </m:r>
                      <m:r>
                        <a:rPr lang="es-EC" sz="12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C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𝑚𝑒𝑟𝑜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𝑐𝑜𝑝𝑖𝑎𝑠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𝑢𝑛𝑎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𝑆𝑇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ú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𝑚𝑒𝑟𝑜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𝑐𝑜𝑝𝑖𝑎𝑠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𝑡𝑜𝑑𝑜𝑠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𝑙𝑎𝑠</m:t>
                          </m:r>
                          <m:r>
                            <a:rPr lang="es-EC" sz="1200" i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𝑆𝑇</m:t>
                          </m:r>
                        </m:den>
                      </m:f>
                    </m:oMath>
                  </m:oMathPara>
                </a14:m>
                <a:endParaRPr lang="es-EC" sz="1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8C27EFAA-0722-480C-A983-782CFEF2F9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955" y="5376107"/>
                <a:ext cx="4026877" cy="474938"/>
              </a:xfrm>
              <a:prstGeom prst="rect">
                <a:avLst/>
              </a:prstGeom>
              <a:blipFill>
                <a:blip r:embed="rId4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upo 19">
            <a:extLst>
              <a:ext uri="{FF2B5EF4-FFF2-40B4-BE49-F238E27FC236}">
                <a16:creationId xmlns:a16="http://schemas.microsoft.com/office/drawing/2014/main" id="{69DE2090-4CAC-4889-A5C0-148F8C92FCC2}"/>
              </a:ext>
            </a:extLst>
          </p:cNvPr>
          <p:cNvGrpSpPr/>
          <p:nvPr/>
        </p:nvGrpSpPr>
        <p:grpSpPr>
          <a:xfrm>
            <a:off x="773821" y="1403104"/>
            <a:ext cx="7973076" cy="1288472"/>
            <a:chOff x="773821" y="1596539"/>
            <a:chExt cx="7973076" cy="1288472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389852EA-64B7-4DDB-8029-17B90CDC34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9097" t="66245" r="17628" b="12864"/>
            <a:stretch/>
          </p:blipFill>
          <p:spPr>
            <a:xfrm>
              <a:off x="773821" y="1596539"/>
              <a:ext cx="1456329" cy="1288472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10107263-8764-4908-87EF-B52646934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142" t="35788" r="54615" b="54499"/>
            <a:stretch/>
          </p:blipFill>
          <p:spPr>
            <a:xfrm>
              <a:off x="3025517" y="1732888"/>
              <a:ext cx="2498337" cy="957911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2FB12ED3-10CD-44E5-A552-49A3F23668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063" t="38120" r="36733" b="29325"/>
            <a:stretch/>
          </p:blipFill>
          <p:spPr>
            <a:xfrm>
              <a:off x="6276403" y="1770619"/>
              <a:ext cx="2470494" cy="957910"/>
            </a:xfrm>
            <a:prstGeom prst="rect">
              <a:avLst/>
            </a:prstGeom>
          </p:spPr>
        </p:pic>
        <p:sp>
          <p:nvSpPr>
            <p:cNvPr id="13" name="Flecha: a la derecha 12">
              <a:extLst>
                <a:ext uri="{FF2B5EF4-FFF2-40B4-BE49-F238E27FC236}">
                  <a16:creationId xmlns:a16="http://schemas.microsoft.com/office/drawing/2014/main" id="{C95C4F81-6759-4838-95A9-6513CE93762B}"/>
                </a:ext>
              </a:extLst>
            </p:cNvPr>
            <p:cNvSpPr/>
            <p:nvPr/>
          </p:nvSpPr>
          <p:spPr>
            <a:xfrm>
              <a:off x="2426866" y="2177134"/>
              <a:ext cx="473290" cy="1078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sp>
          <p:nvSpPr>
            <p:cNvPr id="14" name="Flecha: a la derecha 13">
              <a:extLst>
                <a:ext uri="{FF2B5EF4-FFF2-40B4-BE49-F238E27FC236}">
                  <a16:creationId xmlns:a16="http://schemas.microsoft.com/office/drawing/2014/main" id="{52BC9315-61B8-4EA6-B9D6-CC9FDF3CC3AA}"/>
                </a:ext>
              </a:extLst>
            </p:cNvPr>
            <p:cNvSpPr/>
            <p:nvPr/>
          </p:nvSpPr>
          <p:spPr>
            <a:xfrm>
              <a:off x="5621876" y="2172969"/>
              <a:ext cx="473290" cy="10783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31CE251B-7DC3-499F-9141-FFD8640C0A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36" t="11709" r="50221" b="72279"/>
          <a:stretch/>
        </p:blipFill>
        <p:spPr>
          <a:xfrm>
            <a:off x="5048447" y="3233691"/>
            <a:ext cx="2455912" cy="64569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B77F59E2-AA9F-4C1D-8662-7E6F8378BA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14" t="27670" r="42162" b="36636"/>
          <a:stretch/>
        </p:blipFill>
        <p:spPr>
          <a:xfrm>
            <a:off x="5030790" y="3825747"/>
            <a:ext cx="2471041" cy="106573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2C9E7EC-7572-4029-A93B-136BEDF17F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3149" y="3366262"/>
            <a:ext cx="2471041" cy="1353772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1A12588A-5F52-45CC-9E0D-F5C46768241F}"/>
              </a:ext>
            </a:extLst>
          </p:cNvPr>
          <p:cNvSpPr/>
          <p:nvPr/>
        </p:nvSpPr>
        <p:spPr>
          <a:xfrm>
            <a:off x="5775194" y="2986851"/>
            <a:ext cx="113297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/>
              <a:t>BIGSdb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E2F6FB83-980A-4277-8CF9-8B83BC7E46BA}"/>
              </a:ext>
            </a:extLst>
          </p:cNvPr>
          <p:cNvSpPr/>
          <p:nvPr/>
        </p:nvSpPr>
        <p:spPr>
          <a:xfrm>
            <a:off x="5788181" y="3851563"/>
            <a:ext cx="876387" cy="10258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2497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ANÁLISIS DE DATOS</a:t>
            </a:r>
          </a:p>
        </p:txBody>
      </p:sp>
    </p:spTree>
    <p:extLst>
      <p:ext uri="{BB962C8B-B14F-4D97-AF65-F5344CB8AC3E}">
        <p14:creationId xmlns:p14="http://schemas.microsoft.com/office/powerpoint/2010/main" val="266326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contenido 5"/>
          <p:cNvSpPr txBox="1">
            <a:spLocks/>
          </p:cNvSpPr>
          <p:nvPr/>
        </p:nvSpPr>
        <p:spPr>
          <a:xfrm>
            <a:off x="4735811" y="1197504"/>
            <a:ext cx="4297820" cy="4928661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defTabSz="914400">
              <a:buFontTx/>
              <a:buNone/>
            </a:pPr>
            <a:r>
              <a:rPr lang="es-EC" sz="1600" b="1" kern="0" dirty="0">
                <a:solidFill>
                  <a:schemeClr val="tx1"/>
                </a:solidFill>
              </a:rPr>
              <a:t>Secuencias concatenadas</a:t>
            </a:r>
          </a:p>
          <a:p>
            <a:pPr defTabSz="914400"/>
            <a:endParaRPr lang="es-EC" sz="1600" kern="0" dirty="0">
              <a:solidFill>
                <a:schemeClr val="tx1"/>
              </a:solidFill>
            </a:endParaRPr>
          </a:p>
          <a:p>
            <a:pPr defTabSz="914400"/>
            <a:r>
              <a:rPr lang="es-EC" sz="1600" kern="0" dirty="0">
                <a:solidFill>
                  <a:schemeClr val="tx1"/>
                </a:solidFill>
              </a:rPr>
              <a:t>Árbol de máxima verosimilitud (</a:t>
            </a:r>
            <a:r>
              <a:rPr lang="es-EC" sz="1600" kern="0" dirty="0" err="1">
                <a:solidFill>
                  <a:schemeClr val="tx1"/>
                </a:solidFill>
              </a:rPr>
              <a:t>MLTree</a:t>
            </a:r>
            <a:r>
              <a:rPr lang="es-EC" sz="1600" kern="0" dirty="0">
                <a:solidFill>
                  <a:schemeClr val="tx1"/>
                </a:solidFill>
              </a:rPr>
              <a:t>)</a:t>
            </a:r>
          </a:p>
          <a:p>
            <a:pPr lvl="1" defTabSz="914400"/>
            <a:r>
              <a:rPr lang="es-EC" sz="1600" kern="0" dirty="0" err="1">
                <a:solidFill>
                  <a:schemeClr val="tx1"/>
                </a:solidFill>
              </a:rPr>
              <a:t>Bootstrap</a:t>
            </a:r>
            <a:r>
              <a:rPr lang="es-EC" sz="1600" kern="0" dirty="0">
                <a:solidFill>
                  <a:schemeClr val="tx1"/>
                </a:solidFill>
              </a:rPr>
              <a:t>=500</a:t>
            </a:r>
          </a:p>
          <a:p>
            <a:pPr defTabSz="914400"/>
            <a:endParaRPr lang="es-EC" sz="1600" kern="0" dirty="0">
              <a:solidFill>
                <a:schemeClr val="tx1"/>
              </a:solidFill>
            </a:endParaRPr>
          </a:p>
          <a:p>
            <a:pPr defTabSz="914400"/>
            <a:endParaRPr lang="es-EC" sz="1600" kern="0" dirty="0">
              <a:solidFill>
                <a:schemeClr val="tx1"/>
              </a:solidFill>
            </a:endParaRPr>
          </a:p>
          <a:p>
            <a:pPr defTabSz="914400"/>
            <a:endParaRPr lang="es-EC" sz="1600" kern="0" dirty="0">
              <a:solidFill>
                <a:schemeClr val="tx1"/>
              </a:solidFill>
            </a:endParaRPr>
          </a:p>
          <a:p>
            <a:pPr defTabSz="914400"/>
            <a:endParaRPr lang="es-EC" kern="0" dirty="0">
              <a:solidFill>
                <a:schemeClr val="tx1"/>
              </a:solidFill>
            </a:endParaRPr>
          </a:p>
          <a:p>
            <a:pPr defTabSz="914400"/>
            <a:endParaRPr lang="es-EC" sz="1000" kern="0" dirty="0">
              <a:solidFill>
                <a:schemeClr val="tx1"/>
              </a:solidFill>
            </a:endParaRPr>
          </a:p>
          <a:p>
            <a:pPr defTabSz="914400"/>
            <a:r>
              <a:rPr lang="es-EC" sz="1600" kern="0" dirty="0">
                <a:solidFill>
                  <a:schemeClr val="tx1"/>
                </a:solidFill>
              </a:rPr>
              <a:t>Red dividida (Split </a:t>
            </a:r>
            <a:r>
              <a:rPr lang="es-EC" sz="1600" kern="0" dirty="0" err="1">
                <a:solidFill>
                  <a:schemeClr val="tx1"/>
                </a:solidFill>
              </a:rPr>
              <a:t>network</a:t>
            </a:r>
            <a:r>
              <a:rPr lang="es-EC" sz="1600" kern="0" dirty="0">
                <a:solidFill>
                  <a:schemeClr val="tx1"/>
                </a:solidFill>
              </a:rPr>
              <a:t>)</a:t>
            </a:r>
          </a:p>
          <a:p>
            <a:pPr lvl="1" defTabSz="914400"/>
            <a:r>
              <a:rPr lang="es-EC" sz="1600" kern="0" dirty="0" err="1">
                <a:solidFill>
                  <a:schemeClr val="tx1"/>
                </a:solidFill>
              </a:rPr>
              <a:t>Neighbor</a:t>
            </a:r>
            <a:r>
              <a:rPr lang="es-EC" sz="1600" kern="0" dirty="0">
                <a:solidFill>
                  <a:schemeClr val="tx1"/>
                </a:solidFill>
              </a:rPr>
              <a:t>-net</a:t>
            </a:r>
          </a:p>
          <a:p>
            <a:pPr defTabSz="914400"/>
            <a:endParaRPr lang="es-EC" sz="1600" kern="0" dirty="0">
              <a:solidFill>
                <a:schemeClr val="tx1"/>
              </a:solidFill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342980" y="1197504"/>
            <a:ext cx="4047509" cy="4928661"/>
          </a:xfrm>
        </p:spPr>
        <p:txBody>
          <a:bodyPr/>
          <a:lstStyle/>
          <a:p>
            <a:pPr marL="0" indent="0">
              <a:buNone/>
            </a:pPr>
            <a:r>
              <a:rPr lang="es-EC" sz="1600" b="1" dirty="0">
                <a:solidFill>
                  <a:schemeClr val="tx1"/>
                </a:solidFill>
              </a:rPr>
              <a:t>Perfiles alélicos</a:t>
            </a:r>
          </a:p>
          <a:p>
            <a:pPr marL="0" indent="0">
              <a:buNone/>
            </a:pPr>
            <a:endParaRPr lang="es-EC" sz="1050" b="1" dirty="0">
              <a:solidFill>
                <a:schemeClr val="tx1"/>
              </a:solidFill>
            </a:endParaRPr>
          </a:p>
          <a:p>
            <a:r>
              <a:rPr lang="es-EC" sz="1600" dirty="0">
                <a:solidFill>
                  <a:schemeClr val="tx1"/>
                </a:solidFill>
              </a:rPr>
              <a:t>Complejos y grupos clonales</a:t>
            </a:r>
          </a:p>
          <a:p>
            <a:pPr lvl="1"/>
            <a:r>
              <a:rPr lang="es-EC" sz="1600" dirty="0">
                <a:solidFill>
                  <a:schemeClr val="tx1"/>
                </a:solidFill>
              </a:rPr>
              <a:t>6/7 </a:t>
            </a:r>
            <a:r>
              <a:rPr lang="es-EC" sz="1600" dirty="0">
                <a:solidFill>
                  <a:schemeClr val="tx1"/>
                </a:solidFill>
                <a:sym typeface="Wingdings" panose="05000000000000000000" pitchFamily="2" charset="2"/>
              </a:rPr>
              <a:t> CC</a:t>
            </a:r>
          </a:p>
          <a:p>
            <a:pPr lvl="1"/>
            <a:r>
              <a:rPr lang="es-EC" sz="1600" dirty="0">
                <a:solidFill>
                  <a:schemeClr val="tx1"/>
                </a:solidFill>
                <a:sym typeface="Wingdings" panose="05000000000000000000" pitchFamily="2" charset="2"/>
              </a:rPr>
              <a:t>5/7</a:t>
            </a:r>
            <a:r>
              <a:rPr lang="es-EC" sz="1600" dirty="0">
                <a:solidFill>
                  <a:schemeClr val="tx1"/>
                </a:solidFill>
              </a:rPr>
              <a:t> </a:t>
            </a:r>
            <a:r>
              <a:rPr lang="es-EC" sz="1600" dirty="0">
                <a:solidFill>
                  <a:schemeClr val="tx1"/>
                </a:solidFill>
                <a:sym typeface="Wingdings" panose="05000000000000000000" pitchFamily="2" charset="2"/>
              </a:rPr>
              <a:t> GC</a:t>
            </a:r>
            <a:endParaRPr lang="es-EC" sz="1600" dirty="0">
              <a:solidFill>
                <a:schemeClr val="tx1"/>
              </a:solidFill>
            </a:endParaRPr>
          </a:p>
          <a:p>
            <a:pPr lvl="1"/>
            <a:endParaRPr lang="es-EC" sz="1600" dirty="0">
              <a:solidFill>
                <a:schemeClr val="tx1"/>
              </a:solidFill>
            </a:endParaRPr>
          </a:p>
          <a:p>
            <a:endParaRPr lang="es-EC" sz="1600" dirty="0">
              <a:solidFill>
                <a:schemeClr val="tx1"/>
              </a:solidFill>
            </a:endParaRPr>
          </a:p>
          <a:p>
            <a:endParaRPr lang="es-EC" sz="1600" dirty="0">
              <a:solidFill>
                <a:schemeClr val="tx1"/>
              </a:solidFill>
            </a:endParaRPr>
          </a:p>
          <a:p>
            <a:endParaRPr lang="es-EC" sz="1600" dirty="0">
              <a:solidFill>
                <a:schemeClr val="tx1"/>
              </a:solidFill>
            </a:endParaRPr>
          </a:p>
          <a:p>
            <a:endParaRPr lang="es-EC" sz="1000" dirty="0">
              <a:solidFill>
                <a:schemeClr val="tx1"/>
              </a:solidFill>
            </a:endParaRPr>
          </a:p>
          <a:p>
            <a:r>
              <a:rPr lang="es-EC" sz="1600" dirty="0">
                <a:solidFill>
                  <a:schemeClr val="tx1"/>
                </a:solidFill>
              </a:rPr>
              <a:t>Árbol de mínima expansión (</a:t>
            </a:r>
            <a:r>
              <a:rPr lang="en-US" sz="1600" dirty="0" err="1">
                <a:solidFill>
                  <a:schemeClr val="tx1"/>
                </a:solidFill>
              </a:rPr>
              <a:t>MSTree</a:t>
            </a:r>
            <a:r>
              <a:rPr lang="en-US" sz="1600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s-EC" sz="1600" dirty="0">
                <a:solidFill>
                  <a:schemeClr val="tx1"/>
                </a:solidFill>
              </a:rPr>
              <a:t>Permutación=200</a:t>
            </a:r>
          </a:p>
          <a:p>
            <a:endParaRPr lang="es-EC" sz="1600" dirty="0">
              <a:solidFill>
                <a:schemeClr val="tx1"/>
              </a:solidFill>
            </a:endParaRPr>
          </a:p>
        </p:txBody>
      </p:sp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2033431-2D2A-42C7-A5CB-944F76A3C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165" y="2841094"/>
            <a:ext cx="1892956" cy="7308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A417DFB-29AD-412A-AFD2-1C35A85E3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165" y="4670798"/>
            <a:ext cx="1892956" cy="87615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F54D2CB-9508-4A78-9B2C-C2EB19D4D8B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086" b="43924"/>
          <a:stretch/>
        </p:blipFill>
        <p:spPr>
          <a:xfrm>
            <a:off x="5471929" y="2861497"/>
            <a:ext cx="3249695" cy="56750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FF91F13-9B1F-41F3-B30C-0409C63A05E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7410" t="45093" r="13111" b="40518"/>
          <a:stretch/>
        </p:blipFill>
        <p:spPr>
          <a:xfrm>
            <a:off x="5471929" y="4670797"/>
            <a:ext cx="2607392" cy="715515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Metodología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118533" y="659870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ANÁLISIS FILOGENÉTICO</a:t>
            </a:r>
          </a:p>
        </p:txBody>
      </p:sp>
    </p:spTree>
    <p:extLst>
      <p:ext uri="{BB962C8B-B14F-4D97-AF65-F5344CB8AC3E}">
        <p14:creationId xmlns:p14="http://schemas.microsoft.com/office/powerpoint/2010/main" val="3293028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528884" y="5304411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Agradecimientos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52262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2166930" y="5304411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79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0379CD0-180B-42FD-BE49-70BD99C6FE63}"/>
              </a:ext>
            </a:extLst>
          </p:cNvPr>
          <p:cNvSpPr txBox="1"/>
          <p:nvPr/>
        </p:nvSpPr>
        <p:spPr>
          <a:xfrm>
            <a:off x="118533" y="659870"/>
            <a:ext cx="6588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cap="all" dirty="0"/>
              <a:t>Colección y mantenimiento de aislados clínicos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60ADCDE-7D2A-42D0-81D8-1F41A034562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0" t="14899" r="4281" b="8700"/>
          <a:stretch/>
        </p:blipFill>
        <p:spPr>
          <a:xfrm rot="10800000">
            <a:off x="1387491" y="3755932"/>
            <a:ext cx="3752694" cy="186230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C223FC4-048F-4D9B-977D-A58AC898AC21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14"/>
          <a:stretch/>
        </p:blipFill>
        <p:spPr bwMode="auto">
          <a:xfrm>
            <a:off x="5449412" y="3755932"/>
            <a:ext cx="2365829" cy="1844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6ED72270-87DA-4D31-927D-39FAE991404F}"/>
              </a:ext>
            </a:extLst>
          </p:cNvPr>
          <p:cNvSpPr/>
          <p:nvPr/>
        </p:nvSpPr>
        <p:spPr>
          <a:xfrm>
            <a:off x="1049866" y="5696987"/>
            <a:ext cx="7399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/>
              <a:t>Figura 15. </a:t>
            </a:r>
            <a:r>
              <a:rPr lang="es-EC" sz="1200" dirty="0"/>
              <a:t>Aislados clínicos de pacientes con infecciones sistémicas producidas por </a:t>
            </a:r>
            <a:r>
              <a:rPr lang="es-EC" sz="1200" i="1" dirty="0"/>
              <a:t>Klebsiella pneumoniae </a:t>
            </a:r>
            <a:r>
              <a:rPr lang="es-EC" sz="1200" dirty="0"/>
              <a:t>A) Cultivo por estrías B) Criopreservación. </a:t>
            </a:r>
          </a:p>
        </p:txBody>
      </p:sp>
      <p:sp>
        <p:nvSpPr>
          <p:cNvPr id="20" name="Cuadro de texto 45">
            <a:extLst>
              <a:ext uri="{FF2B5EF4-FFF2-40B4-BE49-F238E27FC236}">
                <a16:creationId xmlns:a16="http://schemas.microsoft.com/office/drawing/2014/main" id="{4948FAF9-D28C-488F-BD20-6E7836B7ED61}"/>
              </a:ext>
            </a:extLst>
          </p:cNvPr>
          <p:cNvSpPr txBox="1"/>
          <p:nvPr/>
        </p:nvSpPr>
        <p:spPr>
          <a:xfrm>
            <a:off x="1055349" y="3677182"/>
            <a:ext cx="350520" cy="248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Cuadro de texto 45">
            <a:extLst>
              <a:ext uri="{FF2B5EF4-FFF2-40B4-BE49-F238E27FC236}">
                <a16:creationId xmlns:a16="http://schemas.microsoft.com/office/drawing/2014/main" id="{40781858-BD56-445E-A157-02C0C23C838D}"/>
              </a:ext>
            </a:extLst>
          </p:cNvPr>
          <p:cNvSpPr txBox="1"/>
          <p:nvPr/>
        </p:nvSpPr>
        <p:spPr>
          <a:xfrm>
            <a:off x="5140185" y="3692973"/>
            <a:ext cx="350520" cy="24892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C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5069" y="632866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/>
              <a:t>(Escobar, et. al., 2014)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994389" y="6328668"/>
            <a:ext cx="127791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+mj-lt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+mj-lt"/>
                <a:ea typeface="Calibri" panose="020F0502020204030204" pitchFamily="34" charset="0"/>
              </a:rPr>
              <a:t>Xu</a:t>
            </a:r>
            <a:r>
              <a:rPr lang="es-EC" sz="1200" dirty="0">
                <a:latin typeface="+mj-lt"/>
                <a:ea typeface="Calibri" panose="020F0502020204030204" pitchFamily="34" charset="0"/>
              </a:rPr>
              <a:t> et al., 2017)</a:t>
            </a:r>
            <a:endParaRPr lang="es-EC" sz="1200" dirty="0">
              <a:latin typeface="+mj-lt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412736" y="6328667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/>
              <a:t>(OPS, 2015)</a:t>
            </a:r>
          </a:p>
        </p:txBody>
      </p:sp>
      <p:pic>
        <p:nvPicPr>
          <p:cNvPr id="36" name="Imagen 35"/>
          <p:cNvPicPr>
            <a:picLocks noChangeAspect="1"/>
          </p:cNvPicPr>
          <p:nvPr/>
        </p:nvPicPr>
        <p:blipFill rotWithShape="1">
          <a:blip r:embed="rId6"/>
          <a:srcRect l="32811" t="14858" r="25870" b="41392"/>
          <a:stretch/>
        </p:blipFill>
        <p:spPr>
          <a:xfrm>
            <a:off x="3040286" y="1125619"/>
            <a:ext cx="3844446" cy="2288629"/>
          </a:xfrm>
          <a:prstGeom prst="rect">
            <a:avLst/>
          </a:prstGeo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480ACF7B-66FF-4B7B-AD5A-17F5B488C444}"/>
              </a:ext>
            </a:extLst>
          </p:cNvPr>
          <p:cNvSpPr/>
          <p:nvPr/>
        </p:nvSpPr>
        <p:spPr>
          <a:xfrm>
            <a:off x="2127622" y="3303524"/>
            <a:ext cx="48903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Figura 14. </a:t>
            </a:r>
            <a:r>
              <a:rPr lang="es-ES" sz="1200" dirty="0"/>
              <a:t>Patrón de resistencia de los aislados clínicos por hospital. 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12595524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185722" y="726138"/>
            <a:ext cx="6153657" cy="3403788"/>
            <a:chOff x="1185722" y="726138"/>
            <a:chExt cx="6153657" cy="3403788"/>
          </a:xfrm>
        </p:grpSpPr>
        <p:graphicFrame>
          <p:nvGraphicFramePr>
            <p:cNvPr id="4" name="Gráfico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5525603"/>
                </p:ext>
              </p:extLst>
            </p:nvPr>
          </p:nvGraphicFramePr>
          <p:xfrm>
            <a:off x="1185722" y="726138"/>
            <a:ext cx="6036937" cy="34037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18" name="Grupo 17"/>
            <p:cNvGrpSpPr/>
            <p:nvPr/>
          </p:nvGrpSpPr>
          <p:grpSpPr>
            <a:xfrm>
              <a:off x="6269316" y="2405396"/>
              <a:ext cx="1070063" cy="969496"/>
              <a:chOff x="8035363" y="2330412"/>
              <a:chExt cx="1070063" cy="969496"/>
            </a:xfrm>
          </p:grpSpPr>
          <p:sp>
            <p:nvSpPr>
              <p:cNvPr id="8" name="CuadroTexto 7">
                <a:extLst>
                  <a:ext uri="{FF2B5EF4-FFF2-40B4-BE49-F238E27FC236}">
                    <a16:creationId xmlns:a16="http://schemas.microsoft.com/office/drawing/2014/main" id="{A17AEB79-9562-488C-BD7C-A966A096D7C6}"/>
                  </a:ext>
                </a:extLst>
              </p:cNvPr>
              <p:cNvSpPr txBox="1"/>
              <p:nvPr/>
            </p:nvSpPr>
            <p:spPr>
              <a:xfrm>
                <a:off x="8151319" y="2330412"/>
                <a:ext cx="954107" cy="9694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200" dirty="0">
                    <a:latin typeface="+mj-lt"/>
                    <a:cs typeface="Calibri Light" panose="020F0302020204030204" pitchFamily="34" charset="0"/>
                  </a:rPr>
                  <a:t>BLEE</a:t>
                </a:r>
              </a:p>
              <a:p>
                <a:endParaRPr lang="es-EC" sz="300" dirty="0">
                  <a:latin typeface="+mj-lt"/>
                  <a:cs typeface="Calibri Light" panose="020F0302020204030204" pitchFamily="34" charset="0"/>
                </a:endParaRPr>
              </a:p>
              <a:p>
                <a:r>
                  <a:rPr lang="es-EC" sz="1200" dirty="0">
                    <a:latin typeface="+mj-lt"/>
                    <a:cs typeface="Calibri Light" panose="020F0302020204030204" pitchFamily="34" charset="0"/>
                  </a:rPr>
                  <a:t>CREE</a:t>
                </a:r>
              </a:p>
              <a:p>
                <a:endParaRPr lang="es-EC" sz="300" dirty="0">
                  <a:latin typeface="+mj-lt"/>
                  <a:cs typeface="Calibri Light" panose="020F0302020204030204" pitchFamily="34" charset="0"/>
                </a:endParaRPr>
              </a:p>
              <a:p>
                <a:r>
                  <a:rPr lang="es-EC" sz="1200" dirty="0">
                    <a:latin typeface="+mj-lt"/>
                    <a:cs typeface="Calibri Light" panose="020F0302020204030204" pitchFamily="34" charset="0"/>
                  </a:rPr>
                  <a:t>BLEE/CRE</a:t>
                </a:r>
              </a:p>
              <a:p>
                <a:endParaRPr lang="es-EC" sz="300" dirty="0">
                  <a:latin typeface="+mj-lt"/>
                  <a:cs typeface="Calibri Light" panose="020F0302020204030204" pitchFamily="34" charset="0"/>
                </a:endParaRPr>
              </a:p>
              <a:p>
                <a:r>
                  <a:rPr lang="es-EC" sz="1200" dirty="0">
                    <a:latin typeface="+mj-lt"/>
                    <a:cs typeface="Calibri Light" panose="020F0302020204030204" pitchFamily="34" charset="0"/>
                  </a:rPr>
                  <a:t>SENSIBLE</a:t>
                </a:r>
              </a:p>
            </p:txBody>
          </p:sp>
          <p:sp>
            <p:nvSpPr>
              <p:cNvPr id="14" name="Rectángulo 13"/>
              <p:cNvSpPr/>
              <p:nvPr/>
            </p:nvSpPr>
            <p:spPr>
              <a:xfrm>
                <a:off x="8039844" y="3091195"/>
                <a:ext cx="108000" cy="108000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5" name="Rectángulo 14"/>
              <p:cNvSpPr/>
              <p:nvPr/>
            </p:nvSpPr>
            <p:spPr>
              <a:xfrm>
                <a:off x="8044327" y="2867079"/>
                <a:ext cx="108000" cy="108000"/>
              </a:xfrm>
              <a:prstGeom prst="rect">
                <a:avLst/>
              </a:prstGeom>
              <a:solidFill>
                <a:srgbClr val="E3D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6" name="Rectángulo 15"/>
              <p:cNvSpPr/>
              <p:nvPr/>
            </p:nvSpPr>
            <p:spPr>
              <a:xfrm>
                <a:off x="8035363" y="2642963"/>
                <a:ext cx="108000" cy="1080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8039846" y="2418847"/>
                <a:ext cx="108000" cy="108000"/>
              </a:xfrm>
              <a:prstGeom prst="rect">
                <a:avLst/>
              </a:prstGeom>
              <a:solidFill>
                <a:srgbClr val="FF80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grpSp>
          <p:nvGrpSpPr>
            <p:cNvPr id="21" name="Grupo 20"/>
            <p:cNvGrpSpPr/>
            <p:nvPr/>
          </p:nvGrpSpPr>
          <p:grpSpPr>
            <a:xfrm>
              <a:off x="6269316" y="1516582"/>
              <a:ext cx="754374" cy="507831"/>
              <a:chOff x="8035363" y="2316965"/>
              <a:chExt cx="754374" cy="507831"/>
            </a:xfrm>
          </p:grpSpPr>
          <p:sp>
            <p:nvSpPr>
              <p:cNvPr id="22" name="CuadroTexto 21">
                <a:extLst>
                  <a:ext uri="{FF2B5EF4-FFF2-40B4-BE49-F238E27FC236}">
                    <a16:creationId xmlns:a16="http://schemas.microsoft.com/office/drawing/2014/main" id="{A17AEB79-9562-488C-BD7C-A966A096D7C6}"/>
                  </a:ext>
                </a:extLst>
              </p:cNvPr>
              <p:cNvSpPr txBox="1"/>
              <p:nvPr/>
            </p:nvSpPr>
            <p:spPr>
              <a:xfrm>
                <a:off x="8153024" y="2316965"/>
                <a:ext cx="636713" cy="5078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C" sz="1200" dirty="0">
                    <a:latin typeface="+mj-lt"/>
                    <a:cs typeface="Calibri Light" panose="020F0302020204030204" pitchFamily="34" charset="0"/>
                  </a:rPr>
                  <a:t>HCAM</a:t>
                </a:r>
              </a:p>
              <a:p>
                <a:endParaRPr lang="es-EC" sz="300" dirty="0">
                  <a:latin typeface="+mj-lt"/>
                  <a:cs typeface="Calibri Light" panose="020F0302020204030204" pitchFamily="34" charset="0"/>
                </a:endParaRPr>
              </a:p>
              <a:p>
                <a:r>
                  <a:rPr lang="es-EC" sz="1200" dirty="0">
                    <a:latin typeface="+mj-lt"/>
                    <a:cs typeface="Calibri Light" panose="020F0302020204030204" pitchFamily="34" charset="0"/>
                  </a:rPr>
                  <a:t>HEE</a:t>
                </a:r>
              </a:p>
            </p:txBody>
          </p:sp>
          <p:sp>
            <p:nvSpPr>
              <p:cNvPr id="25" name="Rectángulo 24"/>
              <p:cNvSpPr/>
              <p:nvPr/>
            </p:nvSpPr>
            <p:spPr>
              <a:xfrm>
                <a:off x="8035363" y="2642963"/>
                <a:ext cx="108000" cy="108000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26" name="Rectángulo 25"/>
              <p:cNvSpPr/>
              <p:nvPr/>
            </p:nvSpPr>
            <p:spPr>
              <a:xfrm>
                <a:off x="8035363" y="2418847"/>
                <a:ext cx="99036" cy="106112"/>
              </a:xfrm>
              <a:prstGeom prst="rect">
                <a:avLst/>
              </a:prstGeom>
              <a:pattFill prst="smGrid">
                <a:fgClr>
                  <a:schemeClr val="tx1"/>
                </a:fgClr>
                <a:bgClr>
                  <a:schemeClr val="bg1"/>
                </a:bgClr>
              </a:patt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DBD680AD-B6B8-400E-9F99-10B1100492AC}"/>
              </a:ext>
            </a:extLst>
          </p:cNvPr>
          <p:cNvSpPr txBox="1"/>
          <p:nvPr/>
        </p:nvSpPr>
        <p:spPr>
          <a:xfrm>
            <a:off x="4629944" y="1296733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/>
              <a:t>14%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3FA605A-E86E-4DEB-AA45-A6E519359998}"/>
              </a:ext>
            </a:extLst>
          </p:cNvPr>
          <p:cNvSpPr txBox="1"/>
          <p:nvPr/>
        </p:nvSpPr>
        <p:spPr>
          <a:xfrm>
            <a:off x="3534583" y="1239583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/>
              <a:t>14%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8121A100-9613-4D49-9EF9-20D5A67283B6}"/>
              </a:ext>
            </a:extLst>
          </p:cNvPr>
          <p:cNvSpPr txBox="1"/>
          <p:nvPr/>
        </p:nvSpPr>
        <p:spPr>
          <a:xfrm>
            <a:off x="2876273" y="1924013"/>
            <a:ext cx="4794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/>
              <a:t>11%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D1C362A-A9BE-4344-976B-95DB067C5E0F}"/>
              </a:ext>
            </a:extLst>
          </p:cNvPr>
          <p:cNvSpPr txBox="1"/>
          <p:nvPr/>
        </p:nvSpPr>
        <p:spPr>
          <a:xfrm>
            <a:off x="2819123" y="2362163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/>
              <a:t>3%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87606DD-81B8-4313-BEDC-7F38FD00AD61}"/>
              </a:ext>
            </a:extLst>
          </p:cNvPr>
          <p:cNvSpPr txBox="1"/>
          <p:nvPr/>
        </p:nvSpPr>
        <p:spPr>
          <a:xfrm>
            <a:off x="2857223" y="2571713"/>
            <a:ext cx="405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/>
              <a:t>1%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809F6697-FC6B-47CD-862A-930DB3E9FCB0}"/>
              </a:ext>
            </a:extLst>
          </p:cNvPr>
          <p:cNvSpPr txBox="1"/>
          <p:nvPr/>
        </p:nvSpPr>
        <p:spPr>
          <a:xfrm>
            <a:off x="3276323" y="3238463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/>
              <a:t>22%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5B60E71-19DD-4024-89D3-3F18A4EDAB03}"/>
              </a:ext>
            </a:extLst>
          </p:cNvPr>
          <p:cNvSpPr txBox="1"/>
          <p:nvPr/>
        </p:nvSpPr>
        <p:spPr>
          <a:xfrm>
            <a:off x="4651226" y="3238463"/>
            <a:ext cx="4908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dirty="0"/>
              <a:t>16%</a:t>
            </a:r>
          </a:p>
        </p:txBody>
      </p:sp>
    </p:spTree>
    <p:extLst>
      <p:ext uri="{BB962C8B-B14F-4D97-AF65-F5344CB8AC3E}">
        <p14:creationId xmlns:p14="http://schemas.microsoft.com/office/powerpoint/2010/main" val="3358367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6ABCA25-D95E-4D46-B363-5749D4F76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19" y="1635372"/>
            <a:ext cx="7219950" cy="1679954"/>
          </a:xfrm>
          <a:prstGeom prst="rect">
            <a:avLst/>
          </a:prstGeom>
        </p:spPr>
      </p:pic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13256" y="627155"/>
            <a:ext cx="868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cap="all" dirty="0"/>
              <a:t>Amplificación de genes constitutivos de </a:t>
            </a:r>
            <a:r>
              <a:rPr lang="es-EC" b="1" i="1" dirty="0"/>
              <a:t>Klebsiella pneumoniae </a:t>
            </a:r>
            <a:r>
              <a:rPr lang="es-EC" b="1" cap="all" dirty="0"/>
              <a:t>mediante PCR convencional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7F6F893-D78C-4940-B61A-A350174FD2B5}"/>
              </a:ext>
            </a:extLst>
          </p:cNvPr>
          <p:cNvPicPr/>
          <p:nvPr/>
        </p:nvPicPr>
        <p:blipFill rotWithShape="1">
          <a:blip r:embed="rId4"/>
          <a:srcRect l="27092" t="44347" r="14299" b="22844"/>
          <a:stretch/>
        </p:blipFill>
        <p:spPr bwMode="auto">
          <a:xfrm>
            <a:off x="738554" y="3822821"/>
            <a:ext cx="7219584" cy="16891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65EE17C6-9A2D-4E91-BF1D-3BDCF096A5BC}"/>
              </a:ext>
            </a:extLst>
          </p:cNvPr>
          <p:cNvSpPr/>
          <p:nvPr/>
        </p:nvSpPr>
        <p:spPr>
          <a:xfrm>
            <a:off x="357186" y="5552360"/>
            <a:ext cx="8444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Figura 16.</a:t>
            </a:r>
            <a:r>
              <a:rPr lang="es-ES" sz="1200" dirty="0"/>
              <a:t> Resultado de la electroforesis en gel de agarosa al 1,5%, para la amplificación de los fragmento de los genes constitutivos de </a:t>
            </a:r>
            <a:r>
              <a:rPr lang="es-ES" sz="1200" i="1" dirty="0"/>
              <a:t>Klebsiella pneumoniae </a:t>
            </a:r>
            <a:r>
              <a:rPr lang="es-ES" sz="1200" dirty="0"/>
              <a:t>por PCR convencional.</a:t>
            </a:r>
          </a:p>
          <a:p>
            <a:r>
              <a:rPr lang="es-ES" sz="1200" dirty="0"/>
              <a:t>M: Marcador de peso molecular de 100bp. C(-): Control negativo de la PCR. #: Muestras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342898" y="1296818"/>
            <a:ext cx="3025517" cy="3385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Gen </a:t>
            </a:r>
            <a:r>
              <a:rPr lang="es-EC" sz="1600" i="1" dirty="0"/>
              <a:t>rpoB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288575" y="3492941"/>
            <a:ext cx="3025517" cy="3385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Gen </a:t>
            </a:r>
            <a:r>
              <a:rPr lang="es-EC" sz="1600" i="1" dirty="0"/>
              <a:t>gapA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1600200" y="1984112"/>
            <a:ext cx="6700838" cy="44747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8272462" y="2038870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rgbClr val="FF0000"/>
                </a:solidFill>
              </a:rPr>
              <a:t>1076pb</a:t>
            </a:r>
          </a:p>
        </p:txBody>
      </p:sp>
      <p:sp>
        <p:nvSpPr>
          <p:cNvPr id="17" name="Flecha derecha 16"/>
          <p:cNvSpPr/>
          <p:nvPr/>
        </p:nvSpPr>
        <p:spPr>
          <a:xfrm>
            <a:off x="1600200" y="4252630"/>
            <a:ext cx="6700838" cy="44747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CuadroTexto 17"/>
          <p:cNvSpPr txBox="1"/>
          <p:nvPr/>
        </p:nvSpPr>
        <p:spPr>
          <a:xfrm>
            <a:off x="8278043" y="4307088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rgbClr val="FF0000"/>
                </a:solidFill>
              </a:rPr>
              <a:t>663pb</a:t>
            </a:r>
          </a:p>
        </p:txBody>
      </p:sp>
    </p:spTree>
    <p:extLst>
      <p:ext uri="{BB962C8B-B14F-4D97-AF65-F5344CB8AC3E}">
        <p14:creationId xmlns:p14="http://schemas.microsoft.com/office/powerpoint/2010/main" val="400685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5CB841C-7518-469D-A9BF-DB82975ABAE3}"/>
              </a:ext>
            </a:extLst>
          </p:cNvPr>
          <p:cNvPicPr/>
          <p:nvPr/>
        </p:nvPicPr>
        <p:blipFill rotWithShape="1">
          <a:blip r:embed="rId2"/>
          <a:srcRect l="26661" t="12796" r="14084" b="56286"/>
          <a:stretch/>
        </p:blipFill>
        <p:spPr bwMode="auto">
          <a:xfrm>
            <a:off x="738554" y="1594006"/>
            <a:ext cx="7219584" cy="1706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3DBED0D-09A0-4469-A247-3CD75FDD811D}"/>
              </a:ext>
            </a:extLst>
          </p:cNvPr>
          <p:cNvPicPr/>
          <p:nvPr/>
        </p:nvPicPr>
        <p:blipFill rotWithShape="1">
          <a:blip r:embed="rId3"/>
          <a:srcRect l="26661" t="47049" r="14082" b="23967"/>
          <a:stretch/>
        </p:blipFill>
        <p:spPr bwMode="auto">
          <a:xfrm>
            <a:off x="738554" y="3765706"/>
            <a:ext cx="7219584" cy="17061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65EE17C6-9A2D-4E91-BF1D-3BDCF096A5BC}"/>
              </a:ext>
            </a:extLst>
          </p:cNvPr>
          <p:cNvSpPr/>
          <p:nvPr/>
        </p:nvSpPr>
        <p:spPr>
          <a:xfrm>
            <a:off x="357186" y="5538072"/>
            <a:ext cx="84442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Figura 16.</a:t>
            </a:r>
            <a:r>
              <a:rPr lang="es-ES" sz="1200" dirty="0"/>
              <a:t> Resultado de la electroforesis en gel de agarosa al 1,5%, para la amplificación de los fragmento de los genes constitutivos de </a:t>
            </a:r>
            <a:r>
              <a:rPr lang="es-ES" sz="1200" i="1" dirty="0"/>
              <a:t>Klebsiella pneumoniae </a:t>
            </a:r>
            <a:r>
              <a:rPr lang="es-ES" sz="1200" dirty="0"/>
              <a:t>por PCR convencional. </a:t>
            </a:r>
          </a:p>
          <a:p>
            <a:r>
              <a:rPr lang="es-ES" sz="1200" dirty="0"/>
              <a:t>M: Marcador de peso molecular de 100bp. C(-): Control negativo de la PCR. #: Muestras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342898" y="1268245"/>
            <a:ext cx="3025517" cy="3385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Gen </a:t>
            </a:r>
            <a:r>
              <a:rPr lang="es-EC" sz="1600" i="1" dirty="0"/>
              <a:t>mdh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342897" y="3433945"/>
            <a:ext cx="3025517" cy="3385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Gen </a:t>
            </a:r>
            <a:r>
              <a:rPr lang="es-EC" sz="1600" i="1" dirty="0"/>
              <a:t>infB</a:t>
            </a:r>
          </a:p>
        </p:txBody>
      </p:sp>
      <p:sp>
        <p:nvSpPr>
          <p:cNvPr id="10" name="Flecha derecha 9"/>
          <p:cNvSpPr/>
          <p:nvPr/>
        </p:nvSpPr>
        <p:spPr>
          <a:xfrm>
            <a:off x="1600200" y="2126995"/>
            <a:ext cx="6700838" cy="44747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8272462" y="2179574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rgbClr val="FF0000"/>
                </a:solidFill>
              </a:rPr>
              <a:t>757pb</a:t>
            </a:r>
          </a:p>
        </p:txBody>
      </p:sp>
      <p:sp>
        <p:nvSpPr>
          <p:cNvPr id="12" name="Flecha derecha 11"/>
          <p:cNvSpPr/>
          <p:nvPr/>
        </p:nvSpPr>
        <p:spPr>
          <a:xfrm>
            <a:off x="1600200" y="4566964"/>
            <a:ext cx="6700838" cy="44747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278043" y="4621422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rgbClr val="FF0000"/>
                </a:solidFill>
              </a:rPr>
              <a:t>463pb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13256" y="627155"/>
            <a:ext cx="868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cap="all" dirty="0"/>
              <a:t>Amplificación de genes constitutivos de </a:t>
            </a:r>
            <a:r>
              <a:rPr lang="es-EC" b="1" i="1" dirty="0"/>
              <a:t>Klebsiella pneumoniae </a:t>
            </a:r>
            <a:r>
              <a:rPr lang="es-EC" b="1" cap="all" dirty="0"/>
              <a:t>mediante PCR convencional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4 Imagen"/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613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DEDCA7CF-87CC-4FA2-8C16-1E927ED1FC0C}"/>
              </a:ext>
            </a:extLst>
          </p:cNvPr>
          <p:cNvSpPr/>
          <p:nvPr/>
        </p:nvSpPr>
        <p:spPr>
          <a:xfrm>
            <a:off x="307748" y="5538547"/>
            <a:ext cx="855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Figura 16.</a:t>
            </a:r>
            <a:r>
              <a:rPr lang="es-ES" sz="1200" dirty="0"/>
              <a:t> Resultado de la electroforesis en gel de agarosa al 1,5%, para la amplificación de los fragmento de los genes constitutivos de </a:t>
            </a:r>
            <a:r>
              <a:rPr lang="es-ES" sz="1200" i="1" dirty="0"/>
              <a:t>Klebsiella pneumoniae </a:t>
            </a:r>
            <a:r>
              <a:rPr lang="es-ES" sz="1200" dirty="0"/>
              <a:t>por PCR convencional </a:t>
            </a:r>
          </a:p>
          <a:p>
            <a:r>
              <a:rPr lang="es-ES" sz="1200" dirty="0"/>
              <a:t>M: Marcador de peso molecular de 100bp. C(-): Control negativo de la PCR. #: Muestras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E14F44CE-1A6D-46C2-ACD8-07BF7452A62F}"/>
              </a:ext>
            </a:extLst>
          </p:cNvPr>
          <p:cNvPicPr/>
          <p:nvPr/>
        </p:nvPicPr>
        <p:blipFill rotWithShape="1">
          <a:blip r:embed="rId3"/>
          <a:srcRect l="25815" t="10537" r="14297" b="59761"/>
          <a:stretch/>
        </p:blipFill>
        <p:spPr bwMode="auto">
          <a:xfrm>
            <a:off x="695686" y="1600431"/>
            <a:ext cx="7219584" cy="1687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9611871-810D-411E-9211-697EEF9101B2}"/>
              </a:ext>
            </a:extLst>
          </p:cNvPr>
          <p:cNvPicPr/>
          <p:nvPr/>
        </p:nvPicPr>
        <p:blipFill rotWithShape="1">
          <a:blip r:embed="rId4"/>
          <a:srcRect l="26874" t="52690" r="14281" b="17943"/>
          <a:stretch/>
        </p:blipFill>
        <p:spPr bwMode="auto">
          <a:xfrm>
            <a:off x="695686" y="3771021"/>
            <a:ext cx="7219584" cy="1687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342898" y="1253955"/>
            <a:ext cx="3025517" cy="3385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Gen </a:t>
            </a:r>
            <a:r>
              <a:rPr lang="es-EC" sz="1600" i="1" dirty="0"/>
              <a:t>tonB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342897" y="3419659"/>
            <a:ext cx="3025517" cy="3385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Gen </a:t>
            </a:r>
            <a:r>
              <a:rPr lang="es-EC" sz="1600" i="1" dirty="0"/>
              <a:t>phoE</a:t>
            </a:r>
          </a:p>
        </p:txBody>
      </p:sp>
      <p:sp>
        <p:nvSpPr>
          <p:cNvPr id="19" name="Flecha derecha 18"/>
          <p:cNvSpPr/>
          <p:nvPr/>
        </p:nvSpPr>
        <p:spPr>
          <a:xfrm>
            <a:off x="1600200" y="2327025"/>
            <a:ext cx="6700838" cy="44747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0" name="CuadroTexto 19"/>
          <p:cNvSpPr txBox="1"/>
          <p:nvPr/>
        </p:nvSpPr>
        <p:spPr>
          <a:xfrm>
            <a:off x="8301038" y="2381483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rgbClr val="FF0000"/>
                </a:solidFill>
              </a:rPr>
              <a:t>540pb</a:t>
            </a:r>
          </a:p>
        </p:txBody>
      </p:sp>
      <p:sp>
        <p:nvSpPr>
          <p:cNvPr id="21" name="Flecha derecha 20"/>
          <p:cNvSpPr/>
          <p:nvPr/>
        </p:nvSpPr>
        <p:spPr>
          <a:xfrm>
            <a:off x="1600200" y="4281209"/>
            <a:ext cx="6700838" cy="44747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22" name="CuadroTexto 21"/>
          <p:cNvSpPr txBox="1"/>
          <p:nvPr/>
        </p:nvSpPr>
        <p:spPr>
          <a:xfrm>
            <a:off x="8278043" y="4335667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rgbClr val="FF0000"/>
                </a:solidFill>
              </a:rPr>
              <a:t>603pb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13256" y="627155"/>
            <a:ext cx="868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cap="all" dirty="0"/>
              <a:t>Amplificación de genes constitutivos de </a:t>
            </a:r>
            <a:r>
              <a:rPr lang="es-EC" b="1" i="1" dirty="0"/>
              <a:t>Klebsiella pneumoniae </a:t>
            </a:r>
            <a:r>
              <a:rPr lang="es-EC" b="1" cap="all" dirty="0"/>
              <a:t>mediante PCR convencional</a:t>
            </a:r>
          </a:p>
        </p:txBody>
      </p:sp>
    </p:spTree>
    <p:extLst>
      <p:ext uri="{BB962C8B-B14F-4D97-AF65-F5344CB8AC3E}">
        <p14:creationId xmlns:p14="http://schemas.microsoft.com/office/powerpoint/2010/main" val="205144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528884" y="5304411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Agradecimientos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6655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2166930" y="5304411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26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7AC0DB-F059-4B85-8C59-02C5256D3BF5}"/>
              </a:ext>
            </a:extLst>
          </p:cNvPr>
          <p:cNvPicPr/>
          <p:nvPr/>
        </p:nvPicPr>
        <p:blipFill rotWithShape="1">
          <a:blip r:embed="rId2"/>
          <a:srcRect l="26450" t="12420" r="15137" b="54974"/>
          <a:stretch/>
        </p:blipFill>
        <p:spPr bwMode="auto">
          <a:xfrm>
            <a:off x="824273" y="2156081"/>
            <a:ext cx="7091002" cy="16879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EDCA7CF-87CC-4FA2-8C16-1E927ED1FC0C}"/>
              </a:ext>
            </a:extLst>
          </p:cNvPr>
          <p:cNvSpPr/>
          <p:nvPr/>
        </p:nvSpPr>
        <p:spPr>
          <a:xfrm>
            <a:off x="422048" y="3924071"/>
            <a:ext cx="85586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Figura 16.</a:t>
            </a:r>
            <a:r>
              <a:rPr lang="es-ES" sz="1200" dirty="0"/>
              <a:t> Resultado de la electroforesis en gel de agarosa al 1,5%, para la amplificación de los fragmento de los genes constitutivos de </a:t>
            </a:r>
            <a:r>
              <a:rPr lang="es-ES" sz="1200" i="1" dirty="0"/>
              <a:t>Klebsiella pneumoniae </a:t>
            </a:r>
            <a:r>
              <a:rPr lang="es-ES" sz="1200" dirty="0"/>
              <a:t>por PCR convencional </a:t>
            </a:r>
          </a:p>
          <a:p>
            <a:r>
              <a:rPr lang="es-ES" sz="1200" dirty="0"/>
              <a:t>M: Marcador de peso molecular de 100bp. C(-): Control negativo de la PCR. #: Muestras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342898" y="1754022"/>
            <a:ext cx="3025517" cy="3385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Gen </a:t>
            </a:r>
            <a:r>
              <a:rPr lang="es-EC" sz="1600" i="1" dirty="0"/>
              <a:t>pgi</a:t>
            </a:r>
          </a:p>
        </p:txBody>
      </p:sp>
      <p:sp>
        <p:nvSpPr>
          <p:cNvPr id="7" name="Flecha derecha 6"/>
          <p:cNvSpPr/>
          <p:nvPr/>
        </p:nvSpPr>
        <p:spPr>
          <a:xfrm>
            <a:off x="1600200" y="2555630"/>
            <a:ext cx="6700838" cy="44747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8301038" y="2610086"/>
            <a:ext cx="776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>
                <a:solidFill>
                  <a:srgbClr val="FF0000"/>
                </a:solidFill>
              </a:rPr>
              <a:t>718pb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13256" y="627155"/>
            <a:ext cx="8688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cap="all" dirty="0"/>
              <a:t>Amplificación de genes constitutivos de </a:t>
            </a:r>
            <a:r>
              <a:rPr lang="es-EC" b="1" i="1" dirty="0"/>
              <a:t>Klebsiella pneumoniae </a:t>
            </a:r>
            <a:r>
              <a:rPr lang="es-EC" b="1" cap="all" dirty="0"/>
              <a:t>mediante PCR convencional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231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:a16="http://schemas.microsoft.com/office/drawing/2014/main" id="{A2FCE3F8-5699-4DBA-A4B0-12CC0B4284E6}"/>
              </a:ext>
            </a:extLst>
          </p:cNvPr>
          <p:cNvSpPr txBox="1"/>
          <p:nvPr/>
        </p:nvSpPr>
        <p:spPr>
          <a:xfrm>
            <a:off x="213256" y="627155"/>
            <a:ext cx="8688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cap="all" dirty="0"/>
              <a:t>CROMATOGRAMAS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1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0061" t="13125" r="17625" b="63839"/>
          <a:stretch/>
        </p:blipFill>
        <p:spPr>
          <a:xfrm>
            <a:off x="1131875" y="1353927"/>
            <a:ext cx="6851069" cy="108351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C4AA792-55D2-40F7-A891-458EBB8349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" t="-246" r="58306" b="43552"/>
          <a:stretch/>
        </p:blipFill>
        <p:spPr>
          <a:xfrm>
            <a:off x="2249878" y="2997842"/>
            <a:ext cx="4621569" cy="2774672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457280" y="996487"/>
            <a:ext cx="3962320" cy="3385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Análisis preliminar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457280" y="2703072"/>
            <a:ext cx="3962320" cy="33855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600" dirty="0"/>
              <a:t>Análisis secundario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80ACF7B-66FF-4B7B-AD5A-17F5B488C444}"/>
              </a:ext>
            </a:extLst>
          </p:cNvPr>
          <p:cNvSpPr/>
          <p:nvPr/>
        </p:nvSpPr>
        <p:spPr>
          <a:xfrm>
            <a:off x="2697101" y="2455063"/>
            <a:ext cx="3720616" cy="275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Figura 17. C</a:t>
            </a:r>
            <a:r>
              <a:rPr lang="es-ES" sz="1200" dirty="0"/>
              <a:t>alidad de las secuencias nucleotídicas.</a:t>
            </a:r>
            <a:endParaRPr lang="es-EC" sz="1200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480ACF7B-66FF-4B7B-AD5A-17F5B488C444}"/>
              </a:ext>
            </a:extLst>
          </p:cNvPr>
          <p:cNvSpPr/>
          <p:nvPr/>
        </p:nvSpPr>
        <p:spPr>
          <a:xfrm>
            <a:off x="2627893" y="5721885"/>
            <a:ext cx="3889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="1" dirty="0"/>
              <a:t>Figura 17. </a:t>
            </a:r>
            <a:r>
              <a:rPr lang="es-ES" sz="1200" dirty="0"/>
              <a:t>Curación de las secuencias nucleotídicas.</a:t>
            </a:r>
            <a:endParaRPr lang="es-EC" sz="1200" dirty="0"/>
          </a:p>
        </p:txBody>
      </p:sp>
      <p:sp>
        <p:nvSpPr>
          <p:cNvPr id="4" name="Rectángulo 3"/>
          <p:cNvSpPr/>
          <p:nvPr/>
        </p:nvSpPr>
        <p:spPr>
          <a:xfrm>
            <a:off x="457280" y="6304085"/>
            <a:ext cx="20521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(Applied Biosystems, 2016)</a:t>
            </a:r>
          </a:p>
        </p:txBody>
      </p:sp>
    </p:spTree>
    <p:extLst>
      <p:ext uri="{BB962C8B-B14F-4D97-AF65-F5344CB8AC3E}">
        <p14:creationId xmlns:p14="http://schemas.microsoft.com/office/powerpoint/2010/main" val="2509858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2BB7E2D-2031-4B73-BB52-B5CF7BBCDDAB}"/>
              </a:ext>
            </a:extLst>
          </p:cNvPr>
          <p:cNvSpPr txBox="1"/>
          <p:nvPr/>
        </p:nvSpPr>
        <p:spPr>
          <a:xfrm>
            <a:off x="0" y="659870"/>
            <a:ext cx="452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cap="all" dirty="0"/>
              <a:t>Perfil Alélico y Secuencias Tipo </a:t>
            </a: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0A458011-5020-464D-B0C6-717D01FC16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783801"/>
              </p:ext>
            </p:extLst>
          </p:nvPr>
        </p:nvGraphicFramePr>
        <p:xfrm>
          <a:off x="628652" y="1492922"/>
          <a:ext cx="7888284" cy="3634994"/>
        </p:xfrm>
        <a:graphic>
          <a:graphicData uri="http://schemas.openxmlformats.org/drawingml/2006/table">
            <a:tbl>
              <a:tblPr firstRow="1" firstCol="1" bandRow="1"/>
              <a:tblGrid>
                <a:gridCol w="876476">
                  <a:extLst>
                    <a:ext uri="{9D8B030D-6E8A-4147-A177-3AD203B41FA5}">
                      <a16:colId xmlns:a16="http://schemas.microsoft.com/office/drawing/2014/main" val="2702359103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val="1868723705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val="3897009099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val="3208112268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val="3373380105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val="2923821148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val="3760547106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val="1399278114"/>
                    </a:ext>
                  </a:extLst>
                </a:gridCol>
                <a:gridCol w="876476">
                  <a:extLst>
                    <a:ext uri="{9D8B030D-6E8A-4147-A177-3AD203B41FA5}">
                      <a16:colId xmlns:a16="http://schemas.microsoft.com/office/drawing/2014/main" val="1199982551"/>
                    </a:ext>
                  </a:extLst>
                </a:gridCol>
              </a:tblGrid>
              <a:tr h="31877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Aislado</a:t>
                      </a: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lang="es-EC" sz="13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gapA</a:t>
                      </a:r>
                      <a:endParaRPr lang="es-EC" sz="13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i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infB</a:t>
                      </a:r>
                      <a:endParaRPr lang="es-EC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i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mdh</a:t>
                      </a:r>
                      <a:endParaRPr lang="es-EC" sz="130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pgi</a:t>
                      </a:r>
                      <a:endParaRPr lang="es-EC" sz="13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i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phoE</a:t>
                      </a:r>
                      <a:endParaRPr lang="es-EC" sz="13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i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rpoB</a:t>
                      </a:r>
                      <a:endParaRPr lang="es-EC" sz="13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i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tonB</a:t>
                      </a:r>
                      <a:endParaRPr lang="es-EC" sz="13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</a:t>
                      </a:r>
                      <a:endParaRPr lang="es-EC" sz="13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6459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M01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513812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M02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65308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M03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13263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M04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0286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M05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57108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M06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41263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M07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2623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22072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M08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66797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M09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15579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M10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247</a:t>
                      </a:r>
                      <a:endParaRPr lang="es-EC" sz="13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2623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73794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</a:txBody>
                  <a:tcPr marL="68580" marR="68580" marT="0" marB="0" vert="vert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</a:t>
                      </a:r>
                    </a:p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vert="vert" anchor="ctr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8379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M63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50539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b="1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M64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3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4070944"/>
                  </a:ext>
                </a:extLst>
              </a:tr>
            </a:tbl>
          </a:graphicData>
        </a:graphic>
      </p:graphicFrame>
      <p:pic>
        <p:nvPicPr>
          <p:cNvPr id="7" name="4 Imagen">
            <a:extLst>
              <a:ext uri="{FF2B5EF4-FFF2-40B4-BE49-F238E27FC236}">
                <a16:creationId xmlns:a16="http://schemas.microsoft.com/office/drawing/2014/main" id="{DC231009-C4EC-4CE4-859D-AE516CF4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21B3C98-1DAE-41BF-8FB7-3CBFED618E78}"/>
              </a:ext>
            </a:extLst>
          </p:cNvPr>
          <p:cNvSpPr/>
          <p:nvPr/>
        </p:nvSpPr>
        <p:spPr>
          <a:xfrm>
            <a:off x="545123" y="1116043"/>
            <a:ext cx="80245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/>
              <a:t>Tabla 11. </a:t>
            </a:r>
            <a:r>
              <a:rPr lang="es-EC" sz="1200" dirty="0"/>
              <a:t>Perfiles alélicos correspondientes a los 64 aislados clínicos provenientes de infecciones sistémicas. </a:t>
            </a:r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CCB4BC3D-44A9-42B8-BF29-871089669E51}"/>
              </a:ext>
            </a:extLst>
          </p:cNvPr>
          <p:cNvSpPr/>
          <p:nvPr/>
        </p:nvSpPr>
        <p:spPr>
          <a:xfrm rot="5400000">
            <a:off x="4399518" y="2472886"/>
            <a:ext cx="371736" cy="5847556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FECFE29-35C4-4C5F-B1A6-68D0C229C4C1}"/>
              </a:ext>
            </a:extLst>
          </p:cNvPr>
          <p:cNvSpPr txBox="1"/>
          <p:nvPr/>
        </p:nvSpPr>
        <p:spPr>
          <a:xfrm>
            <a:off x="3940425" y="5612000"/>
            <a:ext cx="1289922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b="1" dirty="0"/>
              <a:t>Perfil alélico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93084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 Imagen">
            <a:extLst>
              <a:ext uri="{FF2B5EF4-FFF2-40B4-BE49-F238E27FC236}">
                <a16:creationId xmlns:a16="http://schemas.microsoft.com/office/drawing/2014/main" id="{D6CA8202-E7CB-4C18-8CA8-E188E23EE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ángulo 8"/>
          <p:cNvSpPr/>
          <p:nvPr/>
        </p:nvSpPr>
        <p:spPr>
          <a:xfrm>
            <a:off x="220789" y="6334627"/>
            <a:ext cx="183255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+mj-lt"/>
                <a:ea typeface="Calibri" panose="020F0502020204030204" pitchFamily="34" charset="0"/>
              </a:rPr>
              <a:t>(Diancourt, et al., 2005) </a:t>
            </a:r>
            <a:endParaRPr lang="es-EC" sz="1200" dirty="0">
              <a:latin typeface="+mj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2173668" y="6326365"/>
            <a:ext cx="29352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(Hall &amp; </a:t>
            </a:r>
            <a:r>
              <a:rPr lang="es-EC" sz="1200" dirty="0" err="1"/>
              <a:t>Hallfrimsson</a:t>
            </a:r>
            <a:r>
              <a:rPr lang="es-EC" sz="1200" dirty="0"/>
              <a:t>, 2008; </a:t>
            </a:r>
            <a:r>
              <a:rPr lang="es-EC" sz="1200" dirty="0" err="1"/>
              <a:t>Ridley</a:t>
            </a:r>
            <a:r>
              <a:rPr lang="es-EC" sz="1200" dirty="0"/>
              <a:t>, 2004)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5C47663-D7FC-4641-A2CB-2026434FB2E1}"/>
              </a:ext>
            </a:extLst>
          </p:cNvPr>
          <p:cNvSpPr/>
          <p:nvPr/>
        </p:nvSpPr>
        <p:spPr>
          <a:xfrm>
            <a:off x="3313574" y="5538516"/>
            <a:ext cx="31967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b="1" dirty="0"/>
              <a:t>Figura 18. </a:t>
            </a:r>
            <a:r>
              <a:rPr lang="es-ES" sz="1200" dirty="0"/>
              <a:t>Frecuencias de números alélicos</a:t>
            </a:r>
            <a:endParaRPr lang="es-EC" sz="12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A6765ED-40C6-4568-B7D6-CABCB0CCB118}"/>
              </a:ext>
            </a:extLst>
          </p:cNvPr>
          <p:cNvSpPr txBox="1"/>
          <p:nvPr/>
        </p:nvSpPr>
        <p:spPr>
          <a:xfrm>
            <a:off x="118533" y="659870"/>
            <a:ext cx="4702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cap="all" dirty="0"/>
              <a:t>Frecuencias de NÚMEROS ALÉLICOS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475209" y="1343890"/>
            <a:ext cx="8416440" cy="4194625"/>
            <a:chOff x="475209" y="1343890"/>
            <a:chExt cx="8416440" cy="4194625"/>
          </a:xfrm>
        </p:grpSpPr>
        <p:grpSp>
          <p:nvGrpSpPr>
            <p:cNvPr id="5" name="Grupo 4"/>
            <p:cNvGrpSpPr/>
            <p:nvPr/>
          </p:nvGrpSpPr>
          <p:grpSpPr>
            <a:xfrm>
              <a:off x="475209" y="1343890"/>
              <a:ext cx="8218441" cy="4194625"/>
              <a:chOff x="475209" y="1343890"/>
              <a:chExt cx="8218441" cy="4194625"/>
            </a:xfrm>
          </p:grpSpPr>
          <p:graphicFrame>
            <p:nvGraphicFramePr>
              <p:cNvPr id="15" name="Gráfico 14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65216640"/>
                  </p:ext>
                </p:extLst>
              </p:nvPr>
            </p:nvGraphicFramePr>
            <p:xfrm>
              <a:off x="475209" y="1343890"/>
              <a:ext cx="8218441" cy="419462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" name="Rectángulo 2"/>
              <p:cNvSpPr/>
              <p:nvPr/>
            </p:nvSpPr>
            <p:spPr>
              <a:xfrm>
                <a:off x="5129973" y="1574706"/>
                <a:ext cx="260199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1200" b="1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2                               3          4      1</a:t>
                </a:r>
              </a:p>
            </p:txBody>
          </p:sp>
          <p:sp>
            <p:nvSpPr>
              <p:cNvPr id="12" name="Rectángulo 11"/>
              <p:cNvSpPr/>
              <p:nvPr/>
            </p:nvSpPr>
            <p:spPr>
              <a:xfrm>
                <a:off x="3470506" y="2053383"/>
                <a:ext cx="351089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1200" b="1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1                                                    3         4        6</a:t>
                </a:r>
              </a:p>
            </p:txBody>
          </p:sp>
          <p:sp>
            <p:nvSpPr>
              <p:cNvPr id="14" name="Rectángulo 13"/>
              <p:cNvSpPr/>
              <p:nvPr/>
            </p:nvSpPr>
            <p:spPr>
              <a:xfrm>
                <a:off x="4221069" y="2530367"/>
                <a:ext cx="3031599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1200" b="1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1                                        2      17      87 </a:t>
                </a:r>
              </a:p>
            </p:txBody>
          </p:sp>
          <p:sp>
            <p:nvSpPr>
              <p:cNvPr id="16" name="Rectángulo 15"/>
              <p:cNvSpPr/>
              <p:nvPr/>
            </p:nvSpPr>
            <p:spPr>
              <a:xfrm>
                <a:off x="5886254" y="3011265"/>
                <a:ext cx="194957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1200" b="1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1                       4    27  23</a:t>
                </a:r>
              </a:p>
            </p:txBody>
          </p:sp>
          <p:sp>
            <p:nvSpPr>
              <p:cNvPr id="17" name="Rectángulo 16"/>
              <p:cNvSpPr/>
              <p:nvPr/>
            </p:nvSpPr>
            <p:spPr>
              <a:xfrm>
                <a:off x="3259449" y="3482500"/>
                <a:ext cx="298992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1200" b="1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1                            9                10          7</a:t>
                </a:r>
              </a:p>
            </p:txBody>
          </p:sp>
          <p:sp>
            <p:nvSpPr>
              <p:cNvPr id="18" name="Rectángulo 17"/>
              <p:cNvSpPr/>
              <p:nvPr/>
            </p:nvSpPr>
            <p:spPr>
              <a:xfrm>
                <a:off x="5962810" y="3975608"/>
                <a:ext cx="186301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1200" b="1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1            10           4   22</a:t>
                </a:r>
              </a:p>
            </p:txBody>
          </p:sp>
          <p:sp>
            <p:nvSpPr>
              <p:cNvPr id="19" name="Rectángulo 18"/>
              <p:cNvSpPr/>
              <p:nvPr/>
            </p:nvSpPr>
            <p:spPr>
              <a:xfrm>
                <a:off x="2365135" y="4453817"/>
                <a:ext cx="281198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EC" sz="1200" b="1" dirty="0">
                    <a:solidFill>
                      <a:schemeClr val="bg1"/>
                    </a:solidFill>
                    <a:latin typeface="+mj-lt"/>
                    <a:cs typeface="Calibri" panose="020F0502020204030204" pitchFamily="34" charset="0"/>
                  </a:rPr>
                  <a:t>14                       79             19         25</a:t>
                </a:r>
              </a:p>
            </p:txBody>
          </p:sp>
        </p:grpSp>
        <p:sp>
          <p:nvSpPr>
            <p:cNvPr id="6" name="CuadroTexto 5"/>
            <p:cNvSpPr txBox="1"/>
            <p:nvPr/>
          </p:nvSpPr>
          <p:spPr>
            <a:xfrm>
              <a:off x="8404015" y="1574706"/>
              <a:ext cx="487634" cy="3293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200" b="1" dirty="0"/>
                <a:t>= 6</a:t>
              </a:r>
            </a:p>
            <a:p>
              <a:endParaRPr lang="es-EC" sz="1200" b="1" dirty="0"/>
            </a:p>
            <a:p>
              <a:endParaRPr lang="es-EC" sz="800" b="1" dirty="0"/>
            </a:p>
            <a:p>
              <a:r>
                <a:rPr lang="es-EC" sz="1200" b="1" dirty="0"/>
                <a:t>= 10</a:t>
              </a:r>
            </a:p>
            <a:p>
              <a:endParaRPr lang="es-EC" sz="1200" b="1" dirty="0"/>
            </a:p>
            <a:p>
              <a:endParaRPr lang="es-EC" sz="800" b="1" dirty="0"/>
            </a:p>
            <a:p>
              <a:r>
                <a:rPr lang="es-EC" sz="1200" b="1" dirty="0"/>
                <a:t>= 11</a:t>
              </a:r>
            </a:p>
            <a:p>
              <a:endParaRPr lang="es-EC" sz="1200" b="1" dirty="0"/>
            </a:p>
            <a:p>
              <a:endParaRPr lang="es-EC" sz="800" b="1" dirty="0"/>
            </a:p>
            <a:p>
              <a:r>
                <a:rPr lang="es-EC" sz="1200" b="1" dirty="0"/>
                <a:t>= 7</a:t>
              </a:r>
            </a:p>
            <a:p>
              <a:endParaRPr lang="es-EC" sz="1200" b="1" dirty="0"/>
            </a:p>
            <a:p>
              <a:endParaRPr lang="es-EC" sz="800" b="1" dirty="0"/>
            </a:p>
            <a:p>
              <a:r>
                <a:rPr lang="es-EC" sz="1200" b="1" dirty="0"/>
                <a:t>= 17</a:t>
              </a:r>
            </a:p>
            <a:p>
              <a:endParaRPr lang="es-EC" sz="1200" b="1" dirty="0"/>
            </a:p>
            <a:p>
              <a:endParaRPr lang="es-EC" sz="800" b="1" dirty="0"/>
            </a:p>
            <a:p>
              <a:r>
                <a:rPr lang="es-EC" sz="1200" b="1" dirty="0"/>
                <a:t>= 7</a:t>
              </a:r>
            </a:p>
            <a:p>
              <a:endParaRPr lang="es-EC" sz="1200" b="1" dirty="0"/>
            </a:p>
            <a:p>
              <a:endParaRPr lang="es-EC" sz="800" b="1" dirty="0"/>
            </a:p>
            <a:p>
              <a:r>
                <a:rPr lang="es-EC" sz="1200" b="1" dirty="0"/>
                <a:t>= 20</a:t>
              </a:r>
            </a:p>
          </p:txBody>
        </p:sp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E666533-0014-4837-B805-BD5DA1CE3EEB}"/>
              </a:ext>
            </a:extLst>
          </p:cNvPr>
          <p:cNvSpPr txBox="1"/>
          <p:nvPr/>
        </p:nvSpPr>
        <p:spPr>
          <a:xfrm>
            <a:off x="8357125" y="856552"/>
            <a:ext cx="841346" cy="600164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100" dirty="0"/>
              <a:t>Total de Números Alélicos</a:t>
            </a:r>
          </a:p>
        </p:txBody>
      </p:sp>
    </p:spTree>
    <p:extLst>
      <p:ext uri="{BB962C8B-B14F-4D97-AF65-F5344CB8AC3E}">
        <p14:creationId xmlns:p14="http://schemas.microsoft.com/office/powerpoint/2010/main" val="531915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n 37">
            <a:extLst>
              <a:ext uri="{FF2B5EF4-FFF2-40B4-BE49-F238E27FC236}">
                <a16:creationId xmlns:a16="http://schemas.microsoft.com/office/drawing/2014/main" id="{E0E32F55-F2F9-42B8-B0CB-8888FC2E1A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46" t="21935" r="19231" b="25732"/>
          <a:stretch/>
        </p:blipFill>
        <p:spPr>
          <a:xfrm>
            <a:off x="1207099" y="1158036"/>
            <a:ext cx="6731387" cy="445845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A6765ED-40C6-4568-B7D6-CABCB0CCB118}"/>
              </a:ext>
            </a:extLst>
          </p:cNvPr>
          <p:cNvSpPr txBox="1"/>
          <p:nvPr/>
        </p:nvSpPr>
        <p:spPr>
          <a:xfrm>
            <a:off x="118533" y="659870"/>
            <a:ext cx="7913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cap="all" dirty="0"/>
              <a:t>Frecuencias de </a:t>
            </a:r>
            <a:r>
              <a:rPr lang="es-EC" b="1" cap="all" dirty="0" err="1"/>
              <a:t>St</a:t>
            </a:r>
            <a:r>
              <a:rPr lang="es-EC" b="1" cap="all" dirty="0"/>
              <a:t> e Identificación de complejos clonales</a:t>
            </a:r>
          </a:p>
        </p:txBody>
      </p:sp>
      <p:pic>
        <p:nvPicPr>
          <p:cNvPr id="12" name="4 Imagen">
            <a:extLst>
              <a:ext uri="{FF2B5EF4-FFF2-40B4-BE49-F238E27FC236}">
                <a16:creationId xmlns:a16="http://schemas.microsoft.com/office/drawing/2014/main" id="{F194711D-87FA-455C-84C4-707AF1A83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AE12419E-FDEA-4E24-A8BC-02F3B658F40E}"/>
              </a:ext>
            </a:extLst>
          </p:cNvPr>
          <p:cNvSpPr/>
          <p:nvPr/>
        </p:nvSpPr>
        <p:spPr>
          <a:xfrm>
            <a:off x="1056662" y="5674480"/>
            <a:ext cx="71455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b="1" dirty="0"/>
              <a:t>Figura 19.</a:t>
            </a:r>
            <a:r>
              <a:rPr lang="es-EC" sz="1200" dirty="0"/>
              <a:t> Agrupamiento clonal de </a:t>
            </a:r>
            <a:r>
              <a:rPr lang="es-EC" sz="1200" i="1" dirty="0"/>
              <a:t>Klebsiella pneumoniae </a:t>
            </a:r>
            <a:r>
              <a:rPr lang="es-EC" sz="1200" dirty="0"/>
              <a:t>aislada de hemocultivos mediante eBURST.</a:t>
            </a: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3810726" y="2099733"/>
            <a:ext cx="490840" cy="485796"/>
            <a:chOff x="3810726" y="2099733"/>
            <a:chExt cx="490840" cy="485796"/>
          </a:xfrm>
        </p:grpSpPr>
        <p:cxnSp>
          <p:nvCxnSpPr>
            <p:cNvPr id="3" name="Conector recto de flecha 2"/>
            <p:cNvCxnSpPr/>
            <p:nvPr/>
          </p:nvCxnSpPr>
          <p:spPr>
            <a:xfrm>
              <a:off x="4030134" y="2099733"/>
              <a:ext cx="0" cy="254000"/>
            </a:xfrm>
            <a:prstGeom prst="straightConnector1">
              <a:avLst/>
            </a:prstGeom>
            <a:ln>
              <a:solidFill>
                <a:srgbClr val="FF6D0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31E252B-EEB2-4B06-9C1E-E54060B43CF4}"/>
                </a:ext>
              </a:extLst>
            </p:cNvPr>
            <p:cNvSpPr txBox="1"/>
            <p:nvPr/>
          </p:nvSpPr>
          <p:spPr>
            <a:xfrm>
              <a:off x="3810726" y="2308530"/>
              <a:ext cx="4908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sz="1200" b="1" dirty="0">
                  <a:solidFill>
                    <a:srgbClr val="FF6D09"/>
                  </a:solidFill>
                </a:rPr>
                <a:t>17%</a:t>
              </a: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4801272" y="3725593"/>
            <a:ext cx="490840" cy="485796"/>
            <a:chOff x="4801272" y="3725593"/>
            <a:chExt cx="490840" cy="485796"/>
          </a:xfrm>
        </p:grpSpPr>
        <p:cxnSp>
          <p:nvCxnSpPr>
            <p:cNvPr id="22" name="Conector recto de flecha 21"/>
            <p:cNvCxnSpPr/>
            <p:nvPr/>
          </p:nvCxnSpPr>
          <p:spPr>
            <a:xfrm>
              <a:off x="5020680" y="3725593"/>
              <a:ext cx="0" cy="254000"/>
            </a:xfrm>
            <a:prstGeom prst="straightConnector1">
              <a:avLst/>
            </a:prstGeom>
            <a:ln>
              <a:solidFill>
                <a:srgbClr val="FF6D0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431E252B-EEB2-4B06-9C1E-E54060B43CF4}"/>
                </a:ext>
              </a:extLst>
            </p:cNvPr>
            <p:cNvSpPr txBox="1"/>
            <p:nvPr/>
          </p:nvSpPr>
          <p:spPr>
            <a:xfrm>
              <a:off x="4801272" y="3934390"/>
              <a:ext cx="4908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sz="1200" b="1" dirty="0">
                  <a:solidFill>
                    <a:srgbClr val="FF6D09"/>
                  </a:solidFill>
                </a:rPr>
                <a:t>16%</a:t>
              </a: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2549739" y="4894533"/>
            <a:ext cx="626306" cy="276999"/>
            <a:chOff x="2549739" y="4894533"/>
            <a:chExt cx="626306" cy="276999"/>
          </a:xfrm>
        </p:grpSpPr>
        <p:cxnSp>
          <p:nvCxnSpPr>
            <p:cNvPr id="24" name="Conector recto de flecha 23"/>
            <p:cNvCxnSpPr/>
            <p:nvPr/>
          </p:nvCxnSpPr>
          <p:spPr>
            <a:xfrm flipH="1">
              <a:off x="2904613" y="5024401"/>
              <a:ext cx="271432" cy="0"/>
            </a:xfrm>
            <a:prstGeom prst="straightConnector1">
              <a:avLst/>
            </a:prstGeom>
            <a:ln>
              <a:solidFill>
                <a:srgbClr val="FF6D0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1E252B-EEB2-4B06-9C1E-E54060B43CF4}"/>
                </a:ext>
              </a:extLst>
            </p:cNvPr>
            <p:cNvSpPr txBox="1"/>
            <p:nvPr/>
          </p:nvSpPr>
          <p:spPr>
            <a:xfrm>
              <a:off x="2549739" y="4894533"/>
              <a:ext cx="40588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sz="1200" b="1" dirty="0">
                  <a:solidFill>
                    <a:srgbClr val="FF6D09"/>
                  </a:solidFill>
                </a:rPr>
                <a:t>8%</a:t>
              </a:r>
            </a:p>
          </p:txBody>
        </p:sp>
      </p:grpSp>
      <p:grpSp>
        <p:nvGrpSpPr>
          <p:cNvPr id="26" name="Grupo 25"/>
          <p:cNvGrpSpPr/>
          <p:nvPr/>
        </p:nvGrpSpPr>
        <p:grpSpPr>
          <a:xfrm>
            <a:off x="3240961" y="1448357"/>
            <a:ext cx="626306" cy="276999"/>
            <a:chOff x="2549739" y="4894533"/>
            <a:chExt cx="626306" cy="276999"/>
          </a:xfrm>
        </p:grpSpPr>
        <p:cxnSp>
          <p:nvCxnSpPr>
            <p:cNvPr id="27" name="Conector recto de flecha 26"/>
            <p:cNvCxnSpPr/>
            <p:nvPr/>
          </p:nvCxnSpPr>
          <p:spPr>
            <a:xfrm flipH="1">
              <a:off x="2904613" y="5024401"/>
              <a:ext cx="271432" cy="0"/>
            </a:xfrm>
            <a:prstGeom prst="straightConnector1">
              <a:avLst/>
            </a:prstGeom>
            <a:ln>
              <a:solidFill>
                <a:srgbClr val="FF6D0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431E252B-EEB2-4B06-9C1E-E54060B43CF4}"/>
                </a:ext>
              </a:extLst>
            </p:cNvPr>
            <p:cNvSpPr txBox="1"/>
            <p:nvPr/>
          </p:nvSpPr>
          <p:spPr>
            <a:xfrm>
              <a:off x="2549739" y="4894533"/>
              <a:ext cx="40588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sz="1200" b="1" dirty="0">
                  <a:solidFill>
                    <a:srgbClr val="FF6D09"/>
                  </a:solidFill>
                </a:rPr>
                <a:t>6%</a:t>
              </a:r>
            </a:p>
          </p:txBody>
        </p:sp>
      </p:grpSp>
      <p:grpSp>
        <p:nvGrpSpPr>
          <p:cNvPr id="29" name="Grupo 28"/>
          <p:cNvGrpSpPr/>
          <p:nvPr/>
        </p:nvGrpSpPr>
        <p:grpSpPr>
          <a:xfrm>
            <a:off x="3578902" y="5286604"/>
            <a:ext cx="626306" cy="276999"/>
            <a:chOff x="2549739" y="4894533"/>
            <a:chExt cx="626306" cy="276999"/>
          </a:xfrm>
        </p:grpSpPr>
        <p:cxnSp>
          <p:nvCxnSpPr>
            <p:cNvPr id="30" name="Conector recto de flecha 29"/>
            <p:cNvCxnSpPr/>
            <p:nvPr/>
          </p:nvCxnSpPr>
          <p:spPr>
            <a:xfrm flipH="1">
              <a:off x="2904613" y="5024401"/>
              <a:ext cx="271432" cy="0"/>
            </a:xfrm>
            <a:prstGeom prst="straightConnector1">
              <a:avLst/>
            </a:prstGeom>
            <a:ln>
              <a:solidFill>
                <a:srgbClr val="FF6D0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431E252B-EEB2-4B06-9C1E-E54060B43CF4}"/>
                </a:ext>
              </a:extLst>
            </p:cNvPr>
            <p:cNvSpPr txBox="1"/>
            <p:nvPr/>
          </p:nvSpPr>
          <p:spPr>
            <a:xfrm>
              <a:off x="2549739" y="4894533"/>
              <a:ext cx="40588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sz="1200" b="1" dirty="0">
                  <a:solidFill>
                    <a:srgbClr val="FF6D09"/>
                  </a:solidFill>
                </a:rPr>
                <a:t>5%</a:t>
              </a: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4021140" y="4622844"/>
            <a:ext cx="405880" cy="485796"/>
            <a:chOff x="4818205" y="3725593"/>
            <a:chExt cx="405880" cy="485796"/>
          </a:xfrm>
        </p:grpSpPr>
        <p:cxnSp>
          <p:nvCxnSpPr>
            <p:cNvPr id="36" name="Conector recto de flecha 35"/>
            <p:cNvCxnSpPr/>
            <p:nvPr/>
          </p:nvCxnSpPr>
          <p:spPr>
            <a:xfrm>
              <a:off x="5020680" y="3725593"/>
              <a:ext cx="0" cy="254000"/>
            </a:xfrm>
            <a:prstGeom prst="straightConnector1">
              <a:avLst/>
            </a:prstGeom>
            <a:ln>
              <a:solidFill>
                <a:srgbClr val="FF6D09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CuadroTexto 36">
              <a:extLst>
                <a:ext uri="{FF2B5EF4-FFF2-40B4-BE49-F238E27FC236}">
                  <a16:creationId xmlns:a16="http://schemas.microsoft.com/office/drawing/2014/main" id="{431E252B-EEB2-4B06-9C1E-E54060B43CF4}"/>
                </a:ext>
              </a:extLst>
            </p:cNvPr>
            <p:cNvSpPr txBox="1"/>
            <p:nvPr/>
          </p:nvSpPr>
          <p:spPr>
            <a:xfrm>
              <a:off x="4818205" y="3934390"/>
              <a:ext cx="40588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s-EC" sz="1200" b="1" dirty="0">
                  <a:solidFill>
                    <a:srgbClr val="FF6D09"/>
                  </a:solidFill>
                </a:rPr>
                <a:t>6%</a:t>
              </a:r>
            </a:p>
          </p:txBody>
        </p:sp>
      </p:grpSp>
      <p:sp>
        <p:nvSpPr>
          <p:cNvPr id="39" name="Elipse 38">
            <a:extLst>
              <a:ext uri="{FF2B5EF4-FFF2-40B4-BE49-F238E27FC236}">
                <a16:creationId xmlns:a16="http://schemas.microsoft.com/office/drawing/2014/main" id="{FAC6DD07-3CDA-4B0F-AEEB-86C234242D45}"/>
              </a:ext>
            </a:extLst>
          </p:cNvPr>
          <p:cNvSpPr/>
          <p:nvPr/>
        </p:nvSpPr>
        <p:spPr>
          <a:xfrm>
            <a:off x="5641146" y="4619534"/>
            <a:ext cx="1576371" cy="582466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96A30493-6715-4323-A118-D42C7CF79110}"/>
              </a:ext>
            </a:extLst>
          </p:cNvPr>
          <p:cNvSpPr/>
          <p:nvPr/>
        </p:nvSpPr>
        <p:spPr>
          <a:xfrm>
            <a:off x="1801453" y="2957933"/>
            <a:ext cx="1934311" cy="251035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3BC09BA2-2A3E-4006-A344-399BE8560E2A}"/>
              </a:ext>
            </a:extLst>
          </p:cNvPr>
          <p:cNvSpPr/>
          <p:nvPr/>
        </p:nvSpPr>
        <p:spPr>
          <a:xfrm>
            <a:off x="5183709" y="1487127"/>
            <a:ext cx="750132" cy="1056528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Rectángulo 41"/>
          <p:cNvSpPr/>
          <p:nvPr/>
        </p:nvSpPr>
        <p:spPr>
          <a:xfrm>
            <a:off x="6772274" y="2243883"/>
            <a:ext cx="528638" cy="2569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Rectángulo 42"/>
          <p:cNvSpPr/>
          <p:nvPr/>
        </p:nvSpPr>
        <p:spPr>
          <a:xfrm>
            <a:off x="6165012" y="3012771"/>
            <a:ext cx="528638" cy="2569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4" name="Rectángulo 43"/>
          <p:cNvSpPr/>
          <p:nvPr/>
        </p:nvSpPr>
        <p:spPr>
          <a:xfrm>
            <a:off x="5669522" y="4721268"/>
            <a:ext cx="528638" cy="2569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C7665870-8CC5-4923-95D7-0BD917453AE3}"/>
              </a:ext>
            </a:extLst>
          </p:cNvPr>
          <p:cNvSpPr txBox="1"/>
          <p:nvPr/>
        </p:nvSpPr>
        <p:spPr>
          <a:xfrm>
            <a:off x="4191571" y="3229820"/>
            <a:ext cx="735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FF0000"/>
                </a:solidFill>
              </a:rPr>
              <a:t>CC1</a:t>
            </a: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E515179A-26B2-4FD1-8A69-A913241BB2CE}"/>
              </a:ext>
            </a:extLst>
          </p:cNvPr>
          <p:cNvSpPr txBox="1"/>
          <p:nvPr/>
        </p:nvSpPr>
        <p:spPr>
          <a:xfrm>
            <a:off x="5475754" y="2849662"/>
            <a:ext cx="664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5940EC"/>
                </a:solidFill>
              </a:rPr>
              <a:t>CC2</a:t>
            </a:r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EC453F7B-7694-494C-86EB-4FDB38A85F66}"/>
              </a:ext>
            </a:extLst>
          </p:cNvPr>
          <p:cNvSpPr txBox="1"/>
          <p:nvPr/>
        </p:nvSpPr>
        <p:spPr>
          <a:xfrm>
            <a:off x="2465132" y="2666420"/>
            <a:ext cx="748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00B050"/>
                </a:solidFill>
              </a:rPr>
              <a:t>GC1</a:t>
            </a:r>
          </a:p>
        </p:txBody>
      </p:sp>
      <p:sp>
        <p:nvSpPr>
          <p:cNvPr id="84" name="CuadroTexto 83">
            <a:extLst>
              <a:ext uri="{FF2B5EF4-FFF2-40B4-BE49-F238E27FC236}">
                <a16:creationId xmlns:a16="http://schemas.microsoft.com/office/drawing/2014/main" id="{431E252B-EEB2-4B06-9C1E-E54060B43CF4}"/>
              </a:ext>
            </a:extLst>
          </p:cNvPr>
          <p:cNvSpPr txBox="1"/>
          <p:nvPr/>
        </p:nvSpPr>
        <p:spPr>
          <a:xfrm>
            <a:off x="5250490" y="1218429"/>
            <a:ext cx="748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DBD600"/>
                </a:solidFill>
              </a:rPr>
              <a:t>GC2</a:t>
            </a:r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826DC9AB-A202-487D-8902-21F527005B72}"/>
              </a:ext>
            </a:extLst>
          </p:cNvPr>
          <p:cNvSpPr txBox="1"/>
          <p:nvPr/>
        </p:nvSpPr>
        <p:spPr>
          <a:xfrm>
            <a:off x="6121046" y="4319649"/>
            <a:ext cx="748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b="1" dirty="0">
                <a:solidFill>
                  <a:srgbClr val="6D2197"/>
                </a:solidFill>
              </a:rPr>
              <a:t>GC3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94986" y="6330133"/>
            <a:ext cx="188224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(Hernández, et al., 2005)</a:t>
            </a:r>
          </a:p>
        </p:txBody>
      </p:sp>
      <p:sp>
        <p:nvSpPr>
          <p:cNvPr id="2" name="Rectángulo 1"/>
          <p:cNvSpPr/>
          <p:nvPr/>
        </p:nvSpPr>
        <p:spPr>
          <a:xfrm>
            <a:off x="2040977" y="6547723"/>
            <a:ext cx="20120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+mj-lt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+mj-lt"/>
                <a:ea typeface="Calibri" panose="020F0502020204030204" pitchFamily="34" charset="0"/>
              </a:rPr>
              <a:t>Fari</a:t>
            </a:r>
            <a:r>
              <a:rPr lang="es-ES" sz="1200" dirty="0" err="1">
                <a:latin typeface="+mj-lt"/>
                <a:ea typeface="Calibri" panose="020F0502020204030204" pitchFamily="34" charset="0"/>
              </a:rPr>
              <a:t>ñas</a:t>
            </a:r>
            <a:r>
              <a:rPr lang="es-ES" sz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s-EC" sz="1200" dirty="0">
                <a:latin typeface="+mj-lt"/>
                <a:ea typeface="Calibri" panose="020F0502020204030204" pitchFamily="34" charset="0"/>
              </a:rPr>
              <a:t>&amp; Martínez, 2013)</a:t>
            </a:r>
            <a:endParaRPr lang="es-EC" sz="1200" dirty="0">
              <a:latin typeface="+mj-lt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94986" y="6547724"/>
            <a:ext cx="15167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Brisse</a:t>
            </a:r>
            <a:r>
              <a:rPr lang="es-EC" sz="1200" dirty="0"/>
              <a:t> et al., 2009)</a:t>
            </a:r>
          </a:p>
        </p:txBody>
      </p:sp>
      <p:sp>
        <p:nvSpPr>
          <p:cNvPr id="47" name="Rectángulo 46"/>
          <p:cNvSpPr/>
          <p:nvPr/>
        </p:nvSpPr>
        <p:spPr>
          <a:xfrm>
            <a:off x="2050214" y="6330133"/>
            <a:ext cx="152868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(Wang, et al., 2013)</a:t>
            </a:r>
          </a:p>
        </p:txBody>
      </p:sp>
    </p:spTree>
    <p:extLst>
      <p:ext uri="{BB962C8B-B14F-4D97-AF65-F5344CB8AC3E}">
        <p14:creationId xmlns:p14="http://schemas.microsoft.com/office/powerpoint/2010/main" val="325808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81" grpId="0"/>
      <p:bldP spid="82" grpId="0"/>
      <p:bldP spid="83" grpId="0"/>
      <p:bldP spid="84" grpId="0"/>
      <p:bldP spid="8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1555FCE-6126-473D-8146-F0D3A0ACA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378" b="6349"/>
          <a:stretch/>
        </p:blipFill>
        <p:spPr>
          <a:xfrm>
            <a:off x="197741" y="998424"/>
            <a:ext cx="8750105" cy="5235536"/>
          </a:xfrm>
          <a:prstGeom prst="rect">
            <a:avLst/>
          </a:prstGeom>
        </p:spPr>
      </p:pic>
      <p:pic>
        <p:nvPicPr>
          <p:cNvPr id="7" name="4 Imagen">
            <a:extLst>
              <a:ext uri="{FF2B5EF4-FFF2-40B4-BE49-F238E27FC236}">
                <a16:creationId xmlns:a16="http://schemas.microsoft.com/office/drawing/2014/main" id="{F9BDBBA5-A74C-4552-8F24-EAD3BC3D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6F63601-8602-48A1-9145-5C74AC595242}"/>
              </a:ext>
            </a:extLst>
          </p:cNvPr>
          <p:cNvSpPr txBox="1"/>
          <p:nvPr/>
        </p:nvSpPr>
        <p:spPr>
          <a:xfrm>
            <a:off x="118533" y="659870"/>
            <a:ext cx="42263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/>
              <a:t>ÁRBOL DE MÍNIMA EXPANSIÓN (</a:t>
            </a:r>
            <a:r>
              <a:rPr lang="es-EC" sz="1600" b="1" dirty="0" err="1"/>
              <a:t>MSTree</a:t>
            </a:r>
            <a:r>
              <a:rPr lang="es-EC" sz="1600" b="1" dirty="0"/>
              <a:t>)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E9C1AA9-952F-4EF3-9FC1-E86E94AB3CF4}"/>
              </a:ext>
            </a:extLst>
          </p:cNvPr>
          <p:cNvSpPr/>
          <p:nvPr/>
        </p:nvSpPr>
        <p:spPr>
          <a:xfrm>
            <a:off x="197741" y="54531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C" sz="1200" b="1" dirty="0"/>
              <a:t>Figura 20.</a:t>
            </a:r>
            <a:r>
              <a:rPr lang="es-EC" sz="1200" dirty="0"/>
              <a:t> Árbol de mínima expansión de 64 aislados de </a:t>
            </a:r>
            <a:r>
              <a:rPr lang="es-EC" sz="1200" i="1" dirty="0"/>
              <a:t>Klebsiella pneumoniae</a:t>
            </a:r>
            <a:r>
              <a:rPr lang="es-EC" sz="1200" dirty="0"/>
              <a:t> provenientes de hemocultivos. </a:t>
            </a:r>
          </a:p>
          <a:p>
            <a:pPr algn="just"/>
            <a:r>
              <a:rPr lang="es-EC" sz="1200" dirty="0"/>
              <a:t>Software BioNumerics.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EBAFF8F7-C083-4277-B694-23D38F85E089}"/>
              </a:ext>
            </a:extLst>
          </p:cNvPr>
          <p:cNvGrpSpPr/>
          <p:nvPr/>
        </p:nvGrpSpPr>
        <p:grpSpPr>
          <a:xfrm>
            <a:off x="8012948" y="2738232"/>
            <a:ext cx="647119" cy="1092607"/>
            <a:chOff x="8012948" y="2379944"/>
            <a:chExt cx="647119" cy="1092607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9E3C24EC-783E-4283-B867-32C4EC61B64F}"/>
                </a:ext>
              </a:extLst>
            </p:cNvPr>
            <p:cNvGrpSpPr/>
            <p:nvPr/>
          </p:nvGrpSpPr>
          <p:grpSpPr>
            <a:xfrm>
              <a:off x="8012948" y="2412976"/>
              <a:ext cx="161926" cy="991595"/>
              <a:chOff x="8079623" y="2412976"/>
              <a:chExt cx="161926" cy="991595"/>
            </a:xfrm>
          </p:grpSpPr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97E9F182-0D75-4705-9545-0B60D0D98DA0}"/>
                  </a:ext>
                </a:extLst>
              </p:cNvPr>
              <p:cNvSpPr/>
              <p:nvPr/>
            </p:nvSpPr>
            <p:spPr>
              <a:xfrm>
                <a:off x="8079624" y="2837336"/>
                <a:ext cx="161925" cy="14287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526C51E6-B475-4566-BEB0-1B378F2C07C1}"/>
                  </a:ext>
                </a:extLst>
              </p:cNvPr>
              <p:cNvSpPr/>
              <p:nvPr/>
            </p:nvSpPr>
            <p:spPr>
              <a:xfrm>
                <a:off x="8079624" y="2412976"/>
                <a:ext cx="161925" cy="14287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610DED85-8036-4985-8A79-2E48877189E9}"/>
                  </a:ext>
                </a:extLst>
              </p:cNvPr>
              <p:cNvSpPr/>
              <p:nvPr/>
            </p:nvSpPr>
            <p:spPr>
              <a:xfrm>
                <a:off x="8079624" y="2625156"/>
                <a:ext cx="161925" cy="142875"/>
              </a:xfrm>
              <a:prstGeom prst="ellipse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048E2E0C-A9FC-47AF-9042-6D612B403689}"/>
                  </a:ext>
                </a:extLst>
              </p:cNvPr>
              <p:cNvSpPr/>
              <p:nvPr/>
            </p:nvSpPr>
            <p:spPr>
              <a:xfrm>
                <a:off x="8079623" y="3049516"/>
                <a:ext cx="161925" cy="142875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553AEBF4-8688-435A-BE17-BBDCD4B234B2}"/>
                  </a:ext>
                </a:extLst>
              </p:cNvPr>
              <p:cNvSpPr/>
              <p:nvPr/>
            </p:nvSpPr>
            <p:spPr>
              <a:xfrm>
                <a:off x="8079624" y="3261696"/>
                <a:ext cx="161925" cy="142875"/>
              </a:xfrm>
              <a:prstGeom prst="ellipse">
                <a:avLst/>
              </a:prstGeom>
              <a:solidFill>
                <a:srgbClr val="F22ACC"/>
              </a:solidFill>
              <a:ln>
                <a:solidFill>
                  <a:srgbClr val="F22ACC"/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C"/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A17AEB79-9562-488C-BD7C-A966A096D7C6}"/>
                </a:ext>
              </a:extLst>
            </p:cNvPr>
            <p:cNvSpPr txBox="1"/>
            <p:nvPr/>
          </p:nvSpPr>
          <p:spPr>
            <a:xfrm>
              <a:off x="8260599" y="2379944"/>
              <a:ext cx="399468" cy="10926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C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CC1</a:t>
              </a:r>
            </a:p>
            <a:p>
              <a:endParaRPr lang="es-EC" sz="3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s-EC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CC2</a:t>
              </a:r>
            </a:p>
            <a:p>
              <a:endParaRPr lang="es-EC" sz="3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s-EC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GC1</a:t>
              </a:r>
            </a:p>
            <a:p>
              <a:endParaRPr lang="es-EC" sz="4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s-EC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GC2</a:t>
              </a:r>
            </a:p>
            <a:p>
              <a:endParaRPr lang="es-EC" sz="500" b="1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  <a:p>
              <a:r>
                <a:rPr lang="es-EC" sz="1000" b="1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GC3</a:t>
              </a:r>
            </a:p>
          </p:txBody>
        </p:sp>
      </p:grpSp>
      <p:sp>
        <p:nvSpPr>
          <p:cNvPr id="17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18533" y="6300761"/>
            <a:ext cx="16946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/>
              <a:t>(Christian et al., 2010)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1914065" y="630076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200" dirty="0"/>
              <a:t>(Córdova et al., 2012; Instituto Pasteur, 2018; Wang et al., 2013)</a:t>
            </a:r>
          </a:p>
        </p:txBody>
      </p:sp>
    </p:spTree>
    <p:extLst>
      <p:ext uri="{BB962C8B-B14F-4D97-AF65-F5344CB8AC3E}">
        <p14:creationId xmlns:p14="http://schemas.microsoft.com/office/powerpoint/2010/main" val="8190765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2314" y="5186517"/>
            <a:ext cx="461962" cy="29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3" name="CuadroTexto 152">
            <a:extLst>
              <a:ext uri="{FF2B5EF4-FFF2-40B4-BE49-F238E27FC236}">
                <a16:creationId xmlns:a16="http://schemas.microsoft.com/office/drawing/2014/main" id="{1C0B7C1E-A1C5-40F0-B722-120B239AA343}"/>
              </a:ext>
            </a:extLst>
          </p:cNvPr>
          <p:cNvSpPr txBox="1"/>
          <p:nvPr/>
        </p:nvSpPr>
        <p:spPr>
          <a:xfrm>
            <a:off x="0" y="239787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ANÁLISIS FILOGENÉTICO</a:t>
            </a:r>
          </a:p>
        </p:txBody>
      </p:sp>
      <p:sp>
        <p:nvSpPr>
          <p:cNvPr id="113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14" name="4 Imagen">
            <a:extLst>
              <a:ext uri="{FF2B5EF4-FFF2-40B4-BE49-F238E27FC236}">
                <a16:creationId xmlns:a16="http://schemas.microsoft.com/office/drawing/2014/main" id="{F9BDBBA5-A74C-4552-8F24-EAD3BC3DE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6014610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" name="Imagen 308">
            <a:extLst>
              <a:ext uri="{FF2B5EF4-FFF2-40B4-BE49-F238E27FC236}">
                <a16:creationId xmlns:a16="http://schemas.microsoft.com/office/drawing/2014/main" id="{9BA3C981-AE88-476A-8A01-8C176514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69" y="659605"/>
            <a:ext cx="2303270" cy="555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6" name="Conector recto 115">
            <a:extLst>
              <a:ext uri="{FF2B5EF4-FFF2-40B4-BE49-F238E27FC236}">
                <a16:creationId xmlns:a16="http://schemas.microsoft.com/office/drawing/2014/main" id="{656C2FE2-6CA5-4BBA-ADA7-09538DFE6CAE}"/>
              </a:ext>
            </a:extLst>
          </p:cNvPr>
          <p:cNvCxnSpPr>
            <a:cxnSpLocks/>
          </p:cNvCxnSpPr>
          <p:nvPr/>
        </p:nvCxnSpPr>
        <p:spPr>
          <a:xfrm flipV="1">
            <a:off x="2384097" y="2038828"/>
            <a:ext cx="605242" cy="12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cto 116">
            <a:extLst>
              <a:ext uri="{FF2B5EF4-FFF2-40B4-BE49-F238E27FC236}">
                <a16:creationId xmlns:a16="http://schemas.microsoft.com/office/drawing/2014/main" id="{B1CA78B3-A42A-4C10-9195-454FC729CEA5}"/>
              </a:ext>
            </a:extLst>
          </p:cNvPr>
          <p:cNvCxnSpPr>
            <a:cxnSpLocks/>
          </p:cNvCxnSpPr>
          <p:nvPr/>
        </p:nvCxnSpPr>
        <p:spPr>
          <a:xfrm>
            <a:off x="2384097" y="2953544"/>
            <a:ext cx="56714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Cerrar llave 117">
            <a:extLst>
              <a:ext uri="{FF2B5EF4-FFF2-40B4-BE49-F238E27FC236}">
                <a16:creationId xmlns:a16="http://schemas.microsoft.com/office/drawing/2014/main" id="{EAC13DB5-6AE9-4660-87B0-00A93C35FD60}"/>
              </a:ext>
            </a:extLst>
          </p:cNvPr>
          <p:cNvSpPr/>
          <p:nvPr/>
        </p:nvSpPr>
        <p:spPr>
          <a:xfrm>
            <a:off x="2962669" y="2040098"/>
            <a:ext cx="149860" cy="913446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119" name="Conector recto 118">
            <a:extLst>
              <a:ext uri="{FF2B5EF4-FFF2-40B4-BE49-F238E27FC236}">
                <a16:creationId xmlns:a16="http://schemas.microsoft.com/office/drawing/2014/main" id="{6D46836A-2BDC-45B2-976B-A18A390532D0}"/>
              </a:ext>
            </a:extLst>
          </p:cNvPr>
          <p:cNvCxnSpPr>
            <a:cxnSpLocks/>
          </p:cNvCxnSpPr>
          <p:nvPr/>
        </p:nvCxnSpPr>
        <p:spPr>
          <a:xfrm>
            <a:off x="2333629" y="5231147"/>
            <a:ext cx="6498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cto 119">
            <a:extLst>
              <a:ext uri="{FF2B5EF4-FFF2-40B4-BE49-F238E27FC236}">
                <a16:creationId xmlns:a16="http://schemas.microsoft.com/office/drawing/2014/main" id="{5BEF3A44-67D5-4C54-92FD-8395C93B79BE}"/>
              </a:ext>
            </a:extLst>
          </p:cNvPr>
          <p:cNvCxnSpPr>
            <a:cxnSpLocks/>
          </p:cNvCxnSpPr>
          <p:nvPr/>
        </p:nvCxnSpPr>
        <p:spPr>
          <a:xfrm>
            <a:off x="2333629" y="5384950"/>
            <a:ext cx="6355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Cerrar llave 121">
            <a:extLst>
              <a:ext uri="{FF2B5EF4-FFF2-40B4-BE49-F238E27FC236}">
                <a16:creationId xmlns:a16="http://schemas.microsoft.com/office/drawing/2014/main" id="{16F3348B-FEE2-4A3D-AC66-ECFF4DEF50F1}"/>
              </a:ext>
            </a:extLst>
          </p:cNvPr>
          <p:cNvSpPr/>
          <p:nvPr/>
        </p:nvSpPr>
        <p:spPr>
          <a:xfrm>
            <a:off x="2986004" y="5231147"/>
            <a:ext cx="139065" cy="153803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063AC5FE-4AC7-488C-AD3C-0932D0D260E6}"/>
              </a:ext>
            </a:extLst>
          </p:cNvPr>
          <p:cNvCxnSpPr>
            <a:cxnSpLocks/>
          </p:cNvCxnSpPr>
          <p:nvPr/>
        </p:nvCxnSpPr>
        <p:spPr>
          <a:xfrm flipV="1">
            <a:off x="2438404" y="5804376"/>
            <a:ext cx="598565" cy="19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cto 125">
            <a:extLst>
              <a:ext uri="{FF2B5EF4-FFF2-40B4-BE49-F238E27FC236}">
                <a16:creationId xmlns:a16="http://schemas.microsoft.com/office/drawing/2014/main" id="{48117482-9C40-4497-A879-7FE08889C428}"/>
              </a:ext>
            </a:extLst>
          </p:cNvPr>
          <p:cNvCxnSpPr>
            <a:cxnSpLocks/>
          </p:cNvCxnSpPr>
          <p:nvPr/>
        </p:nvCxnSpPr>
        <p:spPr>
          <a:xfrm>
            <a:off x="2438404" y="6072977"/>
            <a:ext cx="58491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 recto 126">
            <a:extLst>
              <a:ext uri="{FF2B5EF4-FFF2-40B4-BE49-F238E27FC236}">
                <a16:creationId xmlns:a16="http://schemas.microsoft.com/office/drawing/2014/main" id="{76D932D1-9625-4E64-B365-E60964BE4D9D}"/>
              </a:ext>
            </a:extLst>
          </p:cNvPr>
          <p:cNvCxnSpPr>
            <a:cxnSpLocks/>
          </p:cNvCxnSpPr>
          <p:nvPr/>
        </p:nvCxnSpPr>
        <p:spPr>
          <a:xfrm>
            <a:off x="2384097" y="3540284"/>
            <a:ext cx="61794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recto 127">
            <a:extLst>
              <a:ext uri="{FF2B5EF4-FFF2-40B4-BE49-F238E27FC236}">
                <a16:creationId xmlns:a16="http://schemas.microsoft.com/office/drawing/2014/main" id="{67EE17A8-32E1-4115-84A8-D37D05B0AC55}"/>
              </a:ext>
            </a:extLst>
          </p:cNvPr>
          <p:cNvCxnSpPr>
            <a:cxnSpLocks/>
          </p:cNvCxnSpPr>
          <p:nvPr/>
        </p:nvCxnSpPr>
        <p:spPr>
          <a:xfrm>
            <a:off x="2384097" y="3707291"/>
            <a:ext cx="6103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Cerrar llave 324">
            <a:extLst>
              <a:ext uri="{FF2B5EF4-FFF2-40B4-BE49-F238E27FC236}">
                <a16:creationId xmlns:a16="http://schemas.microsoft.com/office/drawing/2014/main" id="{3F12BD4E-BC4E-4795-B3E4-EC324C116CB0}"/>
              </a:ext>
            </a:extLst>
          </p:cNvPr>
          <p:cNvSpPr>
            <a:spLocks/>
          </p:cNvSpPr>
          <p:nvPr/>
        </p:nvSpPr>
        <p:spPr bwMode="auto">
          <a:xfrm>
            <a:off x="3002040" y="3540284"/>
            <a:ext cx="142875" cy="167007"/>
          </a:xfrm>
          <a:prstGeom prst="rightBrace">
            <a:avLst>
              <a:gd name="adj1" fmla="val 8378"/>
              <a:gd name="adj2" fmla="val 50000"/>
            </a:avLst>
          </a:prstGeom>
          <a:noFill/>
          <a:ln w="635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431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Cuadro de texto 325">
            <a:extLst>
              <a:ext uri="{FF2B5EF4-FFF2-40B4-BE49-F238E27FC236}">
                <a16:creationId xmlns:a16="http://schemas.microsoft.com/office/drawing/2014/main" id="{0CAFD295-996F-478D-8456-EEAF35552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337" y="5815806"/>
            <a:ext cx="461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6D21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GC3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6D219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Cuadro de texto 328">
            <a:extLst>
              <a:ext uri="{FF2B5EF4-FFF2-40B4-BE49-F238E27FC236}">
                <a16:creationId xmlns:a16="http://schemas.microsoft.com/office/drawing/2014/main" id="{8AB48CCD-4807-43A8-B0D6-493659CA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7709" y="3482180"/>
            <a:ext cx="45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5940E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CC2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5940E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3" name="Cuadro de texto 329">
            <a:extLst>
              <a:ext uri="{FF2B5EF4-FFF2-40B4-BE49-F238E27FC236}">
                <a16:creationId xmlns:a16="http://schemas.microsoft.com/office/drawing/2014/main" id="{252DA2C5-5AA7-4B35-8DA7-12ADC73E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7544" y="2364265"/>
            <a:ext cx="45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4" name="Cerrar llave 133">
            <a:extLst>
              <a:ext uri="{FF2B5EF4-FFF2-40B4-BE49-F238E27FC236}">
                <a16:creationId xmlns:a16="http://schemas.microsoft.com/office/drawing/2014/main" id="{5D7DEB30-7E52-43CC-A779-5FEC0633752C}"/>
              </a:ext>
            </a:extLst>
          </p:cNvPr>
          <p:cNvSpPr/>
          <p:nvPr/>
        </p:nvSpPr>
        <p:spPr>
          <a:xfrm>
            <a:off x="2985534" y="5806282"/>
            <a:ext cx="152400" cy="266696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35" name="Rectángulo 134">
            <a:extLst>
              <a:ext uri="{FF2B5EF4-FFF2-40B4-BE49-F238E27FC236}">
                <a16:creationId xmlns:a16="http://schemas.microsoft.com/office/drawing/2014/main" id="{24FA3DBE-7816-4A23-8988-890A714C6C3B}"/>
              </a:ext>
            </a:extLst>
          </p:cNvPr>
          <p:cNvSpPr/>
          <p:nvPr/>
        </p:nvSpPr>
        <p:spPr>
          <a:xfrm>
            <a:off x="624215" y="6282213"/>
            <a:ext cx="4180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21.</a:t>
            </a:r>
            <a:r>
              <a:rPr lang="es-EC" sz="1000" dirty="0"/>
              <a:t> Dendrograma generado con el método de máxima verosimilitud. MEGA7. </a:t>
            </a:r>
          </a:p>
        </p:txBody>
      </p:sp>
      <p:sp>
        <p:nvSpPr>
          <p:cNvPr id="136" name="Flecha: a la derecha 158">
            <a:extLst>
              <a:ext uri="{FF2B5EF4-FFF2-40B4-BE49-F238E27FC236}">
                <a16:creationId xmlns:a16="http://schemas.microsoft.com/office/drawing/2014/main" id="{9FBCB474-082E-4467-944C-634EBA374A77}"/>
              </a:ext>
            </a:extLst>
          </p:cNvPr>
          <p:cNvSpPr/>
          <p:nvPr/>
        </p:nvSpPr>
        <p:spPr>
          <a:xfrm rot="10800000">
            <a:off x="3059609" y="3866037"/>
            <a:ext cx="85306" cy="4953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7" name="Flecha: a la derecha 159">
            <a:extLst>
              <a:ext uri="{FF2B5EF4-FFF2-40B4-BE49-F238E27FC236}">
                <a16:creationId xmlns:a16="http://schemas.microsoft.com/office/drawing/2014/main" id="{EB2AA583-0AA1-44CC-A911-91B8A0EDF69B}"/>
              </a:ext>
            </a:extLst>
          </p:cNvPr>
          <p:cNvSpPr/>
          <p:nvPr/>
        </p:nvSpPr>
        <p:spPr>
          <a:xfrm rot="10800000">
            <a:off x="3042532" y="855246"/>
            <a:ext cx="85306" cy="4953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3" name="Grupo 2"/>
          <p:cNvGrpSpPr/>
          <p:nvPr/>
        </p:nvGrpSpPr>
        <p:grpSpPr>
          <a:xfrm>
            <a:off x="2614642" y="5047061"/>
            <a:ext cx="487085" cy="307975"/>
            <a:chOff x="2117482" y="5026976"/>
            <a:chExt cx="487085" cy="307975"/>
          </a:xfrm>
        </p:grpSpPr>
        <p:sp>
          <p:nvSpPr>
            <p:cNvPr id="141" name="Cuadro de texto 326">
              <a:extLst>
                <a:ext uri="{FF2B5EF4-FFF2-40B4-BE49-F238E27FC236}">
                  <a16:creationId xmlns:a16="http://schemas.microsoft.com/office/drawing/2014/main" id="{7D0DB460-053F-47D7-9DA1-EA4E74DEE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482" y="5026976"/>
              <a:ext cx="4619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4318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1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GC1</a:t>
              </a:r>
              <a:endParaRPr kumimoji="0" lang="es-EC" altLang="es-EC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8" name="Flecha: a la derecha 160">
              <a:extLst>
                <a:ext uri="{FF2B5EF4-FFF2-40B4-BE49-F238E27FC236}">
                  <a16:creationId xmlns:a16="http://schemas.microsoft.com/office/drawing/2014/main" id="{B85D9C6F-8331-4426-879E-E68A65C65B77}"/>
                </a:ext>
              </a:extLst>
            </p:cNvPr>
            <p:cNvSpPr/>
            <p:nvPr/>
          </p:nvSpPr>
          <p:spPr>
            <a:xfrm rot="10800000">
              <a:off x="2519261" y="5127456"/>
              <a:ext cx="85306" cy="49537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39" name="Flecha: a la derecha 162">
            <a:extLst>
              <a:ext uri="{FF2B5EF4-FFF2-40B4-BE49-F238E27FC236}">
                <a16:creationId xmlns:a16="http://schemas.microsoft.com/office/drawing/2014/main" id="{7798AD8C-551F-4893-9FDE-C46C0BC07921}"/>
              </a:ext>
            </a:extLst>
          </p:cNvPr>
          <p:cNvSpPr/>
          <p:nvPr/>
        </p:nvSpPr>
        <p:spPr>
          <a:xfrm rot="10800000">
            <a:off x="3037769" y="767767"/>
            <a:ext cx="85306" cy="4953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DBD60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587703" y="2859496"/>
            <a:ext cx="497482" cy="307975"/>
            <a:chOff x="2073349" y="2867656"/>
            <a:chExt cx="497482" cy="307975"/>
          </a:xfrm>
        </p:grpSpPr>
        <p:sp>
          <p:nvSpPr>
            <p:cNvPr id="145" name="Cuadro de texto 326">
              <a:extLst>
                <a:ext uri="{FF2B5EF4-FFF2-40B4-BE49-F238E27FC236}">
                  <a16:creationId xmlns:a16="http://schemas.microsoft.com/office/drawing/2014/main" id="{7D0DB460-053F-47D7-9DA1-EA4E74DEE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3349" y="2867656"/>
              <a:ext cx="4619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4318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100" b="1" i="0" u="none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GC2</a:t>
              </a:r>
              <a:endParaRPr kumimoji="0" lang="es-EC" altLang="es-EC" sz="1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0" name="Flecha: a la derecha 163">
              <a:extLst>
                <a:ext uri="{FF2B5EF4-FFF2-40B4-BE49-F238E27FC236}">
                  <a16:creationId xmlns:a16="http://schemas.microsoft.com/office/drawing/2014/main" id="{A9E89DD4-A08F-4E8C-9F49-5942D86FB27D}"/>
                </a:ext>
              </a:extLst>
            </p:cNvPr>
            <p:cNvSpPr/>
            <p:nvPr/>
          </p:nvSpPr>
          <p:spPr>
            <a:xfrm rot="10800000">
              <a:off x="2485525" y="2973302"/>
              <a:ext cx="85306" cy="49537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rgbClr val="DBD600"/>
                </a:solidFill>
              </a:endParaRPr>
            </a:p>
          </p:txBody>
        </p:sp>
      </p:grpSp>
      <p:sp>
        <p:nvSpPr>
          <p:cNvPr id="142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5906" y="3769361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3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1836" y="754512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4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000" y="644090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GC2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6" name="Imagen 145"/>
          <p:cNvPicPr>
            <a:picLocks noChangeAspect="1"/>
          </p:cNvPicPr>
          <p:nvPr/>
        </p:nvPicPr>
        <p:blipFill rotWithShape="1">
          <a:blip r:embed="rId5"/>
          <a:srcRect l="48676" t="23698" r="16039" b="30208"/>
          <a:stretch/>
        </p:blipFill>
        <p:spPr>
          <a:xfrm>
            <a:off x="5194517" y="855245"/>
            <a:ext cx="3158671" cy="2319853"/>
          </a:xfrm>
          <a:prstGeom prst="rect">
            <a:avLst/>
          </a:prstGeom>
        </p:spPr>
      </p:pic>
      <p:pic>
        <p:nvPicPr>
          <p:cNvPr id="147" name="Imagen 146"/>
          <p:cNvPicPr>
            <a:picLocks noChangeAspect="1"/>
          </p:cNvPicPr>
          <p:nvPr/>
        </p:nvPicPr>
        <p:blipFill rotWithShape="1">
          <a:blip r:embed="rId6"/>
          <a:srcRect l="25982" t="52083" r="38000" b="38281"/>
          <a:stretch/>
        </p:blipFill>
        <p:spPr>
          <a:xfrm>
            <a:off x="5177494" y="3396428"/>
            <a:ext cx="3224204" cy="484941"/>
          </a:xfrm>
          <a:prstGeom prst="rect">
            <a:avLst/>
          </a:prstGeom>
        </p:spPr>
      </p:pic>
      <p:pic>
        <p:nvPicPr>
          <p:cNvPr id="148" name="Imagen 147"/>
          <p:cNvPicPr>
            <a:picLocks noChangeAspect="1"/>
          </p:cNvPicPr>
          <p:nvPr/>
        </p:nvPicPr>
        <p:blipFill rotWithShape="1">
          <a:blip r:embed="rId7"/>
          <a:srcRect l="32384" t="48458" r="30844" b="36748"/>
          <a:stretch/>
        </p:blipFill>
        <p:spPr>
          <a:xfrm>
            <a:off x="5101404" y="5384600"/>
            <a:ext cx="3291727" cy="744558"/>
          </a:xfrm>
          <a:prstGeom prst="rect">
            <a:avLst/>
          </a:prstGeom>
          <a:ln>
            <a:noFill/>
          </a:ln>
        </p:spPr>
      </p:pic>
      <p:pic>
        <p:nvPicPr>
          <p:cNvPr id="149" name="Imagen 148"/>
          <p:cNvPicPr>
            <a:picLocks noChangeAspect="1"/>
          </p:cNvPicPr>
          <p:nvPr/>
        </p:nvPicPr>
        <p:blipFill rotWithShape="1">
          <a:blip r:embed="rId8"/>
          <a:srcRect l="36594" t="28433" r="24800" b="59094"/>
          <a:stretch/>
        </p:blipFill>
        <p:spPr>
          <a:xfrm>
            <a:off x="4974346" y="4176481"/>
            <a:ext cx="3455928" cy="627758"/>
          </a:xfrm>
          <a:prstGeom prst="rect">
            <a:avLst/>
          </a:prstGeom>
        </p:spPr>
      </p:pic>
      <p:cxnSp>
        <p:nvCxnSpPr>
          <p:cNvPr id="97" name="Conector recto de flecha 96"/>
          <p:cNvCxnSpPr/>
          <p:nvPr/>
        </p:nvCxnSpPr>
        <p:spPr>
          <a:xfrm>
            <a:off x="3514724" y="3611724"/>
            <a:ext cx="16341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266" name="Conector angular 11265"/>
          <p:cNvCxnSpPr>
            <a:endCxn id="149" idx="1"/>
          </p:cNvCxnSpPr>
          <p:nvPr/>
        </p:nvCxnSpPr>
        <p:spPr>
          <a:xfrm flipV="1">
            <a:off x="3462950" y="4490360"/>
            <a:ext cx="1511396" cy="82855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6" name="Conector recto de flecha 165"/>
          <p:cNvCxnSpPr/>
          <p:nvPr/>
        </p:nvCxnSpPr>
        <p:spPr>
          <a:xfrm>
            <a:off x="3462950" y="2518252"/>
            <a:ext cx="163419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tángulo 3"/>
          <p:cNvSpPr/>
          <p:nvPr/>
        </p:nvSpPr>
        <p:spPr>
          <a:xfrm>
            <a:off x="3371" y="682468"/>
            <a:ext cx="20058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400" b="1" dirty="0"/>
              <a:t>Árbol de máxima verosimilitud (</a:t>
            </a:r>
            <a:r>
              <a:rPr lang="es-EC" sz="1400" b="1" dirty="0" err="1"/>
              <a:t>MLTree</a:t>
            </a:r>
            <a:r>
              <a:rPr lang="es-EC" sz="1400" b="1" dirty="0"/>
              <a:t>)</a:t>
            </a:r>
            <a:endParaRPr lang="es-EC" sz="1400" dirty="0"/>
          </a:p>
        </p:txBody>
      </p:sp>
      <p:sp>
        <p:nvSpPr>
          <p:cNvPr id="45" name="Rectángulo 44"/>
          <p:cNvSpPr/>
          <p:nvPr/>
        </p:nvSpPr>
        <p:spPr>
          <a:xfrm>
            <a:off x="4483663" y="6325276"/>
            <a:ext cx="1789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+mj-lt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+mj-lt"/>
                <a:ea typeface="Calibri" panose="020F0502020204030204" pitchFamily="34" charset="0"/>
              </a:rPr>
              <a:t>Huson</a:t>
            </a:r>
            <a:r>
              <a:rPr lang="es-EC" sz="1200" dirty="0">
                <a:latin typeface="+mj-lt"/>
                <a:ea typeface="Calibri" panose="020F0502020204030204" pitchFamily="34" charset="0"/>
              </a:rPr>
              <a:t> &amp; Bryant, 2006)</a:t>
            </a:r>
            <a:endParaRPr lang="es-EC" sz="1200" dirty="0">
              <a:latin typeface="+mj-lt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026263" y="4490360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i="1" dirty="0">
                <a:solidFill>
                  <a:srgbClr val="5940EC"/>
                </a:solidFill>
              </a:rPr>
              <a:t>Linaje 1</a:t>
            </a:r>
          </a:p>
        </p:txBody>
      </p:sp>
      <p:sp>
        <p:nvSpPr>
          <p:cNvPr id="46" name="CuadroTexto 45"/>
          <p:cNvSpPr txBox="1"/>
          <p:nvPr/>
        </p:nvSpPr>
        <p:spPr>
          <a:xfrm>
            <a:off x="1026263" y="5480392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i="1" dirty="0">
                <a:solidFill>
                  <a:srgbClr val="5940EC"/>
                </a:solidFill>
              </a:rPr>
              <a:t>Linaje 2</a:t>
            </a:r>
          </a:p>
        </p:txBody>
      </p:sp>
      <p:sp>
        <p:nvSpPr>
          <p:cNvPr id="47" name="CuadroTexto 46"/>
          <p:cNvSpPr txBox="1"/>
          <p:nvPr/>
        </p:nvSpPr>
        <p:spPr>
          <a:xfrm>
            <a:off x="1026263" y="5693828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i="1" dirty="0">
                <a:solidFill>
                  <a:srgbClr val="5940EC"/>
                </a:solidFill>
              </a:rPr>
              <a:t>Linaje 3</a:t>
            </a:r>
          </a:p>
        </p:txBody>
      </p:sp>
      <p:cxnSp>
        <p:nvCxnSpPr>
          <p:cNvPr id="48" name="Conector angular 11265">
            <a:extLst>
              <a:ext uri="{FF2B5EF4-FFF2-40B4-BE49-F238E27FC236}">
                <a16:creationId xmlns:a16="http://schemas.microsoft.com/office/drawing/2014/main" id="{74437E9E-573F-4C7F-B94C-1F928131AE72}"/>
              </a:ext>
            </a:extLst>
          </p:cNvPr>
          <p:cNvCxnSpPr>
            <a:cxnSpLocks/>
          </p:cNvCxnSpPr>
          <p:nvPr/>
        </p:nvCxnSpPr>
        <p:spPr>
          <a:xfrm flipV="1">
            <a:off x="3480401" y="5693828"/>
            <a:ext cx="1472408" cy="25284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48305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n 308">
            <a:extLst>
              <a:ext uri="{FF2B5EF4-FFF2-40B4-BE49-F238E27FC236}">
                <a16:creationId xmlns:a16="http://schemas.microsoft.com/office/drawing/2014/main" id="{9BA3C981-AE88-476A-8A01-8C1765143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15" y="659605"/>
            <a:ext cx="2303270" cy="555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CuadroTexto 158">
            <a:extLst>
              <a:ext uri="{FF2B5EF4-FFF2-40B4-BE49-F238E27FC236}">
                <a16:creationId xmlns:a16="http://schemas.microsoft.com/office/drawing/2014/main" id="{1C0B7C1E-A1C5-40F0-B722-120B239AA343}"/>
              </a:ext>
            </a:extLst>
          </p:cNvPr>
          <p:cNvSpPr txBox="1"/>
          <p:nvPr/>
        </p:nvSpPr>
        <p:spPr>
          <a:xfrm>
            <a:off x="0" y="239787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ANÁLISIS FILOGENÉTICO</a:t>
            </a:r>
          </a:p>
        </p:txBody>
      </p:sp>
      <p:sp>
        <p:nvSpPr>
          <p:cNvPr id="154" name="CuadroTexto 153">
            <a:extLst>
              <a:ext uri="{FF2B5EF4-FFF2-40B4-BE49-F238E27FC236}">
                <a16:creationId xmlns:a16="http://schemas.microsoft.com/office/drawing/2014/main" id="{15386BF5-727F-4704-89BB-E33DE31C4365}"/>
              </a:ext>
            </a:extLst>
          </p:cNvPr>
          <p:cNvSpPr txBox="1"/>
          <p:nvPr/>
        </p:nvSpPr>
        <p:spPr>
          <a:xfrm>
            <a:off x="3698773" y="600623"/>
            <a:ext cx="1247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cap="all" dirty="0"/>
              <a:t>R</a:t>
            </a:r>
            <a:r>
              <a:rPr lang="es-EC" sz="1400" b="1" dirty="0"/>
              <a:t>ed dividida</a:t>
            </a:r>
            <a:endParaRPr lang="es-EC" sz="1400" b="1" cap="all" dirty="0"/>
          </a:p>
        </p:txBody>
      </p:sp>
      <p:sp>
        <p:nvSpPr>
          <p:cNvPr id="113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Resultados y Discusión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  <p:pic>
        <p:nvPicPr>
          <p:cNvPr id="152" name="4 Imagen">
            <a:extLst>
              <a:ext uri="{FF2B5EF4-FFF2-40B4-BE49-F238E27FC236}">
                <a16:creationId xmlns:a16="http://schemas.microsoft.com/office/drawing/2014/main" id="{46751C0A-59D8-4C2E-A5B1-919D3B656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454" t="35651" r="48363" b="40483"/>
          <a:stretch>
            <a:fillRect/>
          </a:stretch>
        </p:blipFill>
        <p:spPr bwMode="auto">
          <a:xfrm>
            <a:off x="6618875" y="5731558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" name="Rectángulo 123">
            <a:extLst>
              <a:ext uri="{FF2B5EF4-FFF2-40B4-BE49-F238E27FC236}">
                <a16:creationId xmlns:a16="http://schemas.microsoft.com/office/drawing/2014/main" id="{382573CA-7EE2-4EA7-BE10-2B99B820975C}"/>
              </a:ext>
            </a:extLst>
          </p:cNvPr>
          <p:cNvSpPr/>
          <p:nvPr/>
        </p:nvSpPr>
        <p:spPr>
          <a:xfrm>
            <a:off x="5456663" y="6336900"/>
            <a:ext cx="3709523" cy="388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E3FAEEC8-B67E-43C6-AA78-C3E9700F34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91" t="14981" r="61448" b="34852"/>
          <a:stretch/>
        </p:blipFill>
        <p:spPr>
          <a:xfrm>
            <a:off x="5357766" y="640585"/>
            <a:ext cx="3616108" cy="3242703"/>
          </a:xfrm>
          <a:prstGeom prst="rect">
            <a:avLst/>
          </a:prstGeom>
          <a:ln>
            <a:noFill/>
          </a:ln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3FB1D40-2C8C-44E6-BE2E-9D78DAB1C1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8" t="25162" r="56730" b="19372"/>
          <a:stretch/>
        </p:blipFill>
        <p:spPr>
          <a:xfrm>
            <a:off x="5456664" y="3793067"/>
            <a:ext cx="3709522" cy="2845909"/>
          </a:xfrm>
          <a:prstGeom prst="rect">
            <a:avLst/>
          </a:prstGeom>
          <a:ln>
            <a:noFill/>
          </a:ln>
        </p:spPr>
      </p:pic>
      <p:sp>
        <p:nvSpPr>
          <p:cNvPr id="34" name="Elipse 33">
            <a:extLst>
              <a:ext uri="{FF2B5EF4-FFF2-40B4-BE49-F238E27FC236}">
                <a16:creationId xmlns:a16="http://schemas.microsoft.com/office/drawing/2014/main" id="{26BDA888-4FB7-4BE9-ACE6-C8704974FF23}"/>
              </a:ext>
            </a:extLst>
          </p:cNvPr>
          <p:cNvSpPr/>
          <p:nvPr/>
        </p:nvSpPr>
        <p:spPr>
          <a:xfrm>
            <a:off x="5644284" y="1241121"/>
            <a:ext cx="775972" cy="196090"/>
          </a:xfrm>
          <a:prstGeom prst="ellipse">
            <a:avLst/>
          </a:prstGeom>
          <a:noFill/>
          <a:ln w="12700">
            <a:solidFill>
              <a:srgbClr val="5940E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F12096FF-5C44-4695-89BE-70F5723BBCE7}"/>
              </a:ext>
            </a:extLst>
          </p:cNvPr>
          <p:cNvSpPr/>
          <p:nvPr/>
        </p:nvSpPr>
        <p:spPr>
          <a:xfrm>
            <a:off x="6082894" y="1728106"/>
            <a:ext cx="462070" cy="33127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724F1D2D-4DE1-4009-A230-1ED62A22D4E4}"/>
              </a:ext>
            </a:extLst>
          </p:cNvPr>
          <p:cNvSpPr/>
          <p:nvPr/>
        </p:nvSpPr>
        <p:spPr>
          <a:xfrm>
            <a:off x="8427233" y="5806893"/>
            <a:ext cx="642965" cy="852444"/>
          </a:xfrm>
          <a:prstGeom prst="ellipse">
            <a:avLst/>
          </a:prstGeom>
          <a:noFill/>
          <a:ln w="12700">
            <a:solidFill>
              <a:srgbClr val="6D21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8" name="Flecha: a la derecha 37">
            <a:extLst>
              <a:ext uri="{FF2B5EF4-FFF2-40B4-BE49-F238E27FC236}">
                <a16:creationId xmlns:a16="http://schemas.microsoft.com/office/drawing/2014/main" id="{C154A444-CE4D-4141-AED5-48743713C3CE}"/>
              </a:ext>
            </a:extLst>
          </p:cNvPr>
          <p:cNvSpPr/>
          <p:nvPr/>
        </p:nvSpPr>
        <p:spPr>
          <a:xfrm>
            <a:off x="6669114" y="734610"/>
            <a:ext cx="85306" cy="4953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9" name="Flecha: a la derecha 38">
            <a:extLst>
              <a:ext uri="{FF2B5EF4-FFF2-40B4-BE49-F238E27FC236}">
                <a16:creationId xmlns:a16="http://schemas.microsoft.com/office/drawing/2014/main" id="{18C80FB8-04DB-480B-AA7F-503E8C337EA9}"/>
              </a:ext>
            </a:extLst>
          </p:cNvPr>
          <p:cNvSpPr/>
          <p:nvPr/>
        </p:nvSpPr>
        <p:spPr>
          <a:xfrm rot="5400000">
            <a:off x="6732367" y="1135185"/>
            <a:ext cx="89556" cy="4718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0" name="Flecha: a la derecha 39">
            <a:extLst>
              <a:ext uri="{FF2B5EF4-FFF2-40B4-BE49-F238E27FC236}">
                <a16:creationId xmlns:a16="http://schemas.microsoft.com/office/drawing/2014/main" id="{C5CDA3D8-8C0E-4DA5-B6F0-8CF85F066E88}"/>
              </a:ext>
            </a:extLst>
          </p:cNvPr>
          <p:cNvSpPr/>
          <p:nvPr/>
        </p:nvSpPr>
        <p:spPr>
          <a:xfrm rot="5400000">
            <a:off x="7004754" y="711017"/>
            <a:ext cx="89556" cy="4718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1" name="Flecha: a la derecha 40">
            <a:extLst>
              <a:ext uri="{FF2B5EF4-FFF2-40B4-BE49-F238E27FC236}">
                <a16:creationId xmlns:a16="http://schemas.microsoft.com/office/drawing/2014/main" id="{28EF43DB-0399-4C2E-82CE-E38C79BE9481}"/>
              </a:ext>
            </a:extLst>
          </p:cNvPr>
          <p:cNvSpPr/>
          <p:nvPr/>
        </p:nvSpPr>
        <p:spPr>
          <a:xfrm rot="16200000">
            <a:off x="7156225" y="2146937"/>
            <a:ext cx="89556" cy="47186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2" name="Flecha: a la derecha 41">
            <a:extLst>
              <a:ext uri="{FF2B5EF4-FFF2-40B4-BE49-F238E27FC236}">
                <a16:creationId xmlns:a16="http://schemas.microsoft.com/office/drawing/2014/main" id="{C311D397-8231-48C5-989F-E74ADF0E3406}"/>
              </a:ext>
            </a:extLst>
          </p:cNvPr>
          <p:cNvSpPr/>
          <p:nvPr/>
        </p:nvSpPr>
        <p:spPr>
          <a:xfrm rot="10800000">
            <a:off x="8784493" y="1980975"/>
            <a:ext cx="85306" cy="4953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3" name="Flecha: a la derecha 42">
            <a:extLst>
              <a:ext uri="{FF2B5EF4-FFF2-40B4-BE49-F238E27FC236}">
                <a16:creationId xmlns:a16="http://schemas.microsoft.com/office/drawing/2014/main" id="{D7D706E8-06F6-4C87-A9EA-3B6FEEBA5570}"/>
              </a:ext>
            </a:extLst>
          </p:cNvPr>
          <p:cNvSpPr/>
          <p:nvPr/>
        </p:nvSpPr>
        <p:spPr>
          <a:xfrm rot="10800000">
            <a:off x="8301698" y="2098276"/>
            <a:ext cx="85306" cy="4953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801F92C0-7924-4E45-9441-C3941613C4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873" t="15938" r="68502" b="11907"/>
          <a:stretch/>
        </p:blipFill>
        <p:spPr>
          <a:xfrm>
            <a:off x="3796009" y="1609494"/>
            <a:ext cx="959432" cy="4043850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3933859" y="1579811"/>
            <a:ext cx="1312546" cy="801858"/>
            <a:chOff x="3933859" y="1579811"/>
            <a:chExt cx="1312546" cy="801858"/>
          </a:xfrm>
        </p:grpSpPr>
        <p:cxnSp>
          <p:nvCxnSpPr>
            <p:cNvPr id="28" name="Conector recto de flecha 27">
              <a:extLst>
                <a:ext uri="{FF2B5EF4-FFF2-40B4-BE49-F238E27FC236}">
                  <a16:creationId xmlns:a16="http://schemas.microsoft.com/office/drawing/2014/main" id="{2465CA78-86D7-4018-9F6F-B6D2868316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95263" y="1579811"/>
              <a:ext cx="651142" cy="1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AD8395DE-DC14-4C8A-BA68-EF6F18016B15}"/>
                </a:ext>
              </a:extLst>
            </p:cNvPr>
            <p:cNvSpPr/>
            <p:nvPr/>
          </p:nvSpPr>
          <p:spPr>
            <a:xfrm>
              <a:off x="3933859" y="1579811"/>
              <a:ext cx="703385" cy="801858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grpSp>
        <p:nvGrpSpPr>
          <p:cNvPr id="2" name="Grupo 1"/>
          <p:cNvGrpSpPr/>
          <p:nvPr/>
        </p:nvGrpSpPr>
        <p:grpSpPr>
          <a:xfrm>
            <a:off x="3780826" y="4784689"/>
            <a:ext cx="1459319" cy="801858"/>
            <a:chOff x="3780826" y="4756113"/>
            <a:chExt cx="1459319" cy="801858"/>
          </a:xfrm>
        </p:grpSpPr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4A99AB1B-6E80-423E-8E6D-74BC68FB43FC}"/>
                </a:ext>
              </a:extLst>
            </p:cNvPr>
            <p:cNvSpPr/>
            <p:nvPr/>
          </p:nvSpPr>
          <p:spPr>
            <a:xfrm>
              <a:off x="3780826" y="4756113"/>
              <a:ext cx="836090" cy="801858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  <p:cxnSp>
          <p:nvCxnSpPr>
            <p:cNvPr id="31" name="Conector recto de flecha 30">
              <a:extLst>
                <a:ext uri="{FF2B5EF4-FFF2-40B4-BE49-F238E27FC236}">
                  <a16:creationId xmlns:a16="http://schemas.microsoft.com/office/drawing/2014/main" id="{AC948494-71F5-46CC-A3E1-8A35592CAA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89003" y="5557970"/>
              <a:ext cx="651142" cy="1"/>
            </a:xfrm>
            <a:prstGeom prst="straightConnector1">
              <a:avLst/>
            </a:prstGeom>
            <a:ln w="127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Flecha: a la derecha 36">
            <a:extLst>
              <a:ext uri="{FF2B5EF4-FFF2-40B4-BE49-F238E27FC236}">
                <a16:creationId xmlns:a16="http://schemas.microsoft.com/office/drawing/2014/main" id="{F7411B67-52FA-4251-898A-5C5F54572449}"/>
              </a:ext>
            </a:extLst>
          </p:cNvPr>
          <p:cNvSpPr/>
          <p:nvPr/>
        </p:nvSpPr>
        <p:spPr>
          <a:xfrm>
            <a:off x="5644284" y="1513411"/>
            <a:ext cx="85306" cy="4953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3A540AC5-0C98-486E-B760-C91887084BCC}"/>
              </a:ext>
            </a:extLst>
          </p:cNvPr>
          <p:cNvGrpSpPr/>
          <p:nvPr/>
        </p:nvGrpSpPr>
        <p:grpSpPr>
          <a:xfrm>
            <a:off x="5268720" y="3720054"/>
            <a:ext cx="3617963" cy="53052"/>
            <a:chOff x="5240145" y="3805781"/>
            <a:chExt cx="3617963" cy="53052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C90FE82F-B734-4411-B6DF-44D0FB10753D}"/>
                </a:ext>
              </a:extLst>
            </p:cNvPr>
            <p:cNvGrpSpPr/>
            <p:nvPr/>
          </p:nvGrpSpPr>
          <p:grpSpPr>
            <a:xfrm>
              <a:off x="5240145" y="3815697"/>
              <a:ext cx="723883" cy="42216"/>
              <a:chOff x="3147330" y="3256082"/>
              <a:chExt cx="857232" cy="65762"/>
            </a:xfrm>
          </p:grpSpPr>
          <p:grpSp>
            <p:nvGrpSpPr>
              <p:cNvPr id="85" name="Grupo 84">
                <a:extLst>
                  <a:ext uri="{FF2B5EF4-FFF2-40B4-BE49-F238E27FC236}">
                    <a16:creationId xmlns:a16="http://schemas.microsoft.com/office/drawing/2014/main" id="{19A1B166-EC41-481C-B78A-EE250A316F0C}"/>
                  </a:ext>
                </a:extLst>
              </p:cNvPr>
              <p:cNvGrpSpPr/>
              <p:nvPr/>
            </p:nvGrpSpPr>
            <p:grpSpPr>
              <a:xfrm>
                <a:off x="3147330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95" name="Conector recto 94">
                  <a:extLst>
                    <a:ext uri="{FF2B5EF4-FFF2-40B4-BE49-F238E27FC236}">
                      <a16:creationId xmlns:a16="http://schemas.microsoft.com/office/drawing/2014/main" id="{12BC2963-EBFD-421A-97DD-B6D538D527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ector recto 95">
                  <a:extLst>
                    <a:ext uri="{FF2B5EF4-FFF2-40B4-BE49-F238E27FC236}">
                      <a16:creationId xmlns:a16="http://schemas.microsoft.com/office/drawing/2014/main" id="{9667526C-77E2-434B-A53C-5D57491732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" name="Grupo 85">
                <a:extLst>
                  <a:ext uri="{FF2B5EF4-FFF2-40B4-BE49-F238E27FC236}">
                    <a16:creationId xmlns:a16="http://schemas.microsoft.com/office/drawing/2014/main" id="{CCC63842-7F7C-4D19-A9DA-4658458FF6EE}"/>
                  </a:ext>
                </a:extLst>
              </p:cNvPr>
              <p:cNvGrpSpPr/>
              <p:nvPr/>
            </p:nvGrpSpPr>
            <p:grpSpPr>
              <a:xfrm>
                <a:off x="3362325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93" name="Conector recto 92">
                  <a:extLst>
                    <a:ext uri="{FF2B5EF4-FFF2-40B4-BE49-F238E27FC236}">
                      <a16:creationId xmlns:a16="http://schemas.microsoft.com/office/drawing/2014/main" id="{A90C2D25-5DF3-41E6-AF25-59BF650AE1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ector recto 93">
                  <a:extLst>
                    <a:ext uri="{FF2B5EF4-FFF2-40B4-BE49-F238E27FC236}">
                      <a16:creationId xmlns:a16="http://schemas.microsoft.com/office/drawing/2014/main" id="{1CBF6E77-9065-4840-B77F-4473411221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7" name="Grupo 86">
                <a:extLst>
                  <a:ext uri="{FF2B5EF4-FFF2-40B4-BE49-F238E27FC236}">
                    <a16:creationId xmlns:a16="http://schemas.microsoft.com/office/drawing/2014/main" id="{45DECB0E-4B13-477A-804A-6DC6F8AB5E94}"/>
                  </a:ext>
                </a:extLst>
              </p:cNvPr>
              <p:cNvGrpSpPr/>
              <p:nvPr/>
            </p:nvGrpSpPr>
            <p:grpSpPr>
              <a:xfrm>
                <a:off x="3577049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91" name="Conector recto 90">
                  <a:extLst>
                    <a:ext uri="{FF2B5EF4-FFF2-40B4-BE49-F238E27FC236}">
                      <a16:creationId xmlns:a16="http://schemas.microsoft.com/office/drawing/2014/main" id="{6273B4B3-3675-433F-BC60-9ADF6B8E684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ector recto 91">
                  <a:extLst>
                    <a:ext uri="{FF2B5EF4-FFF2-40B4-BE49-F238E27FC236}">
                      <a16:creationId xmlns:a16="http://schemas.microsoft.com/office/drawing/2014/main" id="{7D21A47B-1295-40DF-AD9A-BC887FB706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upo 87">
                <a:extLst>
                  <a:ext uri="{FF2B5EF4-FFF2-40B4-BE49-F238E27FC236}">
                    <a16:creationId xmlns:a16="http://schemas.microsoft.com/office/drawing/2014/main" id="{5F8D8BDA-18E5-4B34-A555-5464344B7BE6}"/>
                  </a:ext>
                </a:extLst>
              </p:cNvPr>
              <p:cNvGrpSpPr/>
              <p:nvPr/>
            </p:nvGrpSpPr>
            <p:grpSpPr>
              <a:xfrm>
                <a:off x="3789567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89" name="Conector recto 88">
                  <a:extLst>
                    <a:ext uri="{FF2B5EF4-FFF2-40B4-BE49-F238E27FC236}">
                      <a16:creationId xmlns:a16="http://schemas.microsoft.com/office/drawing/2014/main" id="{E1A7A089-ABD9-4314-9448-04A0E32DFA0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recto 89">
                  <a:extLst>
                    <a:ext uri="{FF2B5EF4-FFF2-40B4-BE49-F238E27FC236}">
                      <a16:creationId xmlns:a16="http://schemas.microsoft.com/office/drawing/2014/main" id="{2B8E1102-6D57-45D8-9205-CF1E85636E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32455679-8097-42AC-9556-13A001E2CB65}"/>
                </a:ext>
              </a:extLst>
            </p:cNvPr>
            <p:cNvGrpSpPr/>
            <p:nvPr/>
          </p:nvGrpSpPr>
          <p:grpSpPr>
            <a:xfrm>
              <a:off x="5958737" y="3815697"/>
              <a:ext cx="723883" cy="42216"/>
              <a:chOff x="3147330" y="3256082"/>
              <a:chExt cx="857232" cy="65762"/>
            </a:xfrm>
          </p:grpSpPr>
          <p:grpSp>
            <p:nvGrpSpPr>
              <p:cNvPr id="73" name="Grupo 72">
                <a:extLst>
                  <a:ext uri="{FF2B5EF4-FFF2-40B4-BE49-F238E27FC236}">
                    <a16:creationId xmlns:a16="http://schemas.microsoft.com/office/drawing/2014/main" id="{111579EE-E745-4033-AE30-B1606197912F}"/>
                  </a:ext>
                </a:extLst>
              </p:cNvPr>
              <p:cNvGrpSpPr/>
              <p:nvPr/>
            </p:nvGrpSpPr>
            <p:grpSpPr>
              <a:xfrm>
                <a:off x="3147330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83" name="Conector recto 82">
                  <a:extLst>
                    <a:ext uri="{FF2B5EF4-FFF2-40B4-BE49-F238E27FC236}">
                      <a16:creationId xmlns:a16="http://schemas.microsoft.com/office/drawing/2014/main" id="{7E4D0BD4-A11E-4A36-A413-7AEF967CD1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ector recto 83">
                  <a:extLst>
                    <a:ext uri="{FF2B5EF4-FFF2-40B4-BE49-F238E27FC236}">
                      <a16:creationId xmlns:a16="http://schemas.microsoft.com/office/drawing/2014/main" id="{1423AB65-5C6E-4BA4-9BC0-9FDBCD68DA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4" name="Grupo 73">
                <a:extLst>
                  <a:ext uri="{FF2B5EF4-FFF2-40B4-BE49-F238E27FC236}">
                    <a16:creationId xmlns:a16="http://schemas.microsoft.com/office/drawing/2014/main" id="{0AA6A475-C580-49C8-93AD-053A62AB244C}"/>
                  </a:ext>
                </a:extLst>
              </p:cNvPr>
              <p:cNvGrpSpPr/>
              <p:nvPr/>
            </p:nvGrpSpPr>
            <p:grpSpPr>
              <a:xfrm>
                <a:off x="3362325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81" name="Conector recto 80">
                  <a:extLst>
                    <a:ext uri="{FF2B5EF4-FFF2-40B4-BE49-F238E27FC236}">
                      <a16:creationId xmlns:a16="http://schemas.microsoft.com/office/drawing/2014/main" id="{67AD60A4-7B67-46E0-A8AE-A9984DDD7A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recto 81">
                  <a:extLst>
                    <a:ext uri="{FF2B5EF4-FFF2-40B4-BE49-F238E27FC236}">
                      <a16:creationId xmlns:a16="http://schemas.microsoft.com/office/drawing/2014/main" id="{4A5E6DE9-0B70-4D0D-BB04-64CF1EE5D7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Grupo 74">
                <a:extLst>
                  <a:ext uri="{FF2B5EF4-FFF2-40B4-BE49-F238E27FC236}">
                    <a16:creationId xmlns:a16="http://schemas.microsoft.com/office/drawing/2014/main" id="{A8832B89-3431-4C2B-9E18-CA0B361A4ACB}"/>
                  </a:ext>
                </a:extLst>
              </p:cNvPr>
              <p:cNvGrpSpPr/>
              <p:nvPr/>
            </p:nvGrpSpPr>
            <p:grpSpPr>
              <a:xfrm>
                <a:off x="3577049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79" name="Conector recto 78">
                  <a:extLst>
                    <a:ext uri="{FF2B5EF4-FFF2-40B4-BE49-F238E27FC236}">
                      <a16:creationId xmlns:a16="http://schemas.microsoft.com/office/drawing/2014/main" id="{FAB6BA3F-CE5A-489C-8420-166A75440D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cto 79">
                  <a:extLst>
                    <a:ext uri="{FF2B5EF4-FFF2-40B4-BE49-F238E27FC236}">
                      <a16:creationId xmlns:a16="http://schemas.microsoft.com/office/drawing/2014/main" id="{64B27546-95E2-4089-9413-C3C222557B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" name="Grupo 75">
                <a:extLst>
                  <a:ext uri="{FF2B5EF4-FFF2-40B4-BE49-F238E27FC236}">
                    <a16:creationId xmlns:a16="http://schemas.microsoft.com/office/drawing/2014/main" id="{6B7A61D9-C4EB-4D5C-960F-CB1B640BCF94}"/>
                  </a:ext>
                </a:extLst>
              </p:cNvPr>
              <p:cNvGrpSpPr/>
              <p:nvPr/>
            </p:nvGrpSpPr>
            <p:grpSpPr>
              <a:xfrm>
                <a:off x="3789567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77" name="Conector recto 76">
                  <a:extLst>
                    <a:ext uri="{FF2B5EF4-FFF2-40B4-BE49-F238E27FC236}">
                      <a16:creationId xmlns:a16="http://schemas.microsoft.com/office/drawing/2014/main" id="{A7BF6E33-8E35-4AE1-AD5F-71E4FDC13E8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cto 77">
                  <a:extLst>
                    <a:ext uri="{FF2B5EF4-FFF2-40B4-BE49-F238E27FC236}">
                      <a16:creationId xmlns:a16="http://schemas.microsoft.com/office/drawing/2014/main" id="{A955DED5-6A79-4F82-9D49-1AAE4F8B8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26D60E20-849E-4F56-B1DA-6E6A45F574BB}"/>
                </a:ext>
              </a:extLst>
            </p:cNvPr>
            <p:cNvGrpSpPr/>
            <p:nvPr/>
          </p:nvGrpSpPr>
          <p:grpSpPr>
            <a:xfrm>
              <a:off x="6680734" y="3813114"/>
              <a:ext cx="723883" cy="42216"/>
              <a:chOff x="3147330" y="3256082"/>
              <a:chExt cx="857232" cy="65762"/>
            </a:xfrm>
          </p:grpSpPr>
          <p:grpSp>
            <p:nvGrpSpPr>
              <p:cNvPr id="61" name="Grupo 60">
                <a:extLst>
                  <a:ext uri="{FF2B5EF4-FFF2-40B4-BE49-F238E27FC236}">
                    <a16:creationId xmlns:a16="http://schemas.microsoft.com/office/drawing/2014/main" id="{764843D8-27E7-469F-BC25-614D513E7F3F}"/>
                  </a:ext>
                </a:extLst>
              </p:cNvPr>
              <p:cNvGrpSpPr/>
              <p:nvPr/>
            </p:nvGrpSpPr>
            <p:grpSpPr>
              <a:xfrm>
                <a:off x="3147330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71" name="Conector recto 70">
                  <a:extLst>
                    <a:ext uri="{FF2B5EF4-FFF2-40B4-BE49-F238E27FC236}">
                      <a16:creationId xmlns:a16="http://schemas.microsoft.com/office/drawing/2014/main" id="{481BB7EF-4095-4D6E-93E0-6C8A5E5CC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cto 71">
                  <a:extLst>
                    <a:ext uri="{FF2B5EF4-FFF2-40B4-BE49-F238E27FC236}">
                      <a16:creationId xmlns:a16="http://schemas.microsoft.com/office/drawing/2014/main" id="{DB55D7D5-2E5C-4E74-BBC1-F7B9786F75D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2" name="Grupo 61">
                <a:extLst>
                  <a:ext uri="{FF2B5EF4-FFF2-40B4-BE49-F238E27FC236}">
                    <a16:creationId xmlns:a16="http://schemas.microsoft.com/office/drawing/2014/main" id="{C15EBBF3-B7DF-41B1-BD97-D617E164F584}"/>
                  </a:ext>
                </a:extLst>
              </p:cNvPr>
              <p:cNvGrpSpPr/>
              <p:nvPr/>
            </p:nvGrpSpPr>
            <p:grpSpPr>
              <a:xfrm>
                <a:off x="3362325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69" name="Conector recto 68">
                  <a:extLst>
                    <a:ext uri="{FF2B5EF4-FFF2-40B4-BE49-F238E27FC236}">
                      <a16:creationId xmlns:a16="http://schemas.microsoft.com/office/drawing/2014/main" id="{0A1CB049-CC70-457D-B911-3EF03C4626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cto 69">
                  <a:extLst>
                    <a:ext uri="{FF2B5EF4-FFF2-40B4-BE49-F238E27FC236}">
                      <a16:creationId xmlns:a16="http://schemas.microsoft.com/office/drawing/2014/main" id="{891B2847-8D04-459A-90DC-3A49967903D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3" name="Grupo 62">
                <a:extLst>
                  <a:ext uri="{FF2B5EF4-FFF2-40B4-BE49-F238E27FC236}">
                    <a16:creationId xmlns:a16="http://schemas.microsoft.com/office/drawing/2014/main" id="{BB3AC4D1-4706-4A5E-8D9C-D2012D56DFBD}"/>
                  </a:ext>
                </a:extLst>
              </p:cNvPr>
              <p:cNvGrpSpPr/>
              <p:nvPr/>
            </p:nvGrpSpPr>
            <p:grpSpPr>
              <a:xfrm>
                <a:off x="3577049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67" name="Conector recto 66">
                  <a:extLst>
                    <a:ext uri="{FF2B5EF4-FFF2-40B4-BE49-F238E27FC236}">
                      <a16:creationId xmlns:a16="http://schemas.microsoft.com/office/drawing/2014/main" id="{7EDF8F8D-32BA-4747-9E72-D2B41C1BF7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cto 67">
                  <a:extLst>
                    <a:ext uri="{FF2B5EF4-FFF2-40B4-BE49-F238E27FC236}">
                      <a16:creationId xmlns:a16="http://schemas.microsoft.com/office/drawing/2014/main" id="{256F3114-4CA5-4A05-839F-65DEF4530B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upo 63">
                <a:extLst>
                  <a:ext uri="{FF2B5EF4-FFF2-40B4-BE49-F238E27FC236}">
                    <a16:creationId xmlns:a16="http://schemas.microsoft.com/office/drawing/2014/main" id="{9DDB4CB4-8174-4A2B-B17F-E749D97CFA8A}"/>
                  </a:ext>
                </a:extLst>
              </p:cNvPr>
              <p:cNvGrpSpPr/>
              <p:nvPr/>
            </p:nvGrpSpPr>
            <p:grpSpPr>
              <a:xfrm>
                <a:off x="3789567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65" name="Conector recto 64">
                  <a:extLst>
                    <a:ext uri="{FF2B5EF4-FFF2-40B4-BE49-F238E27FC236}">
                      <a16:creationId xmlns:a16="http://schemas.microsoft.com/office/drawing/2014/main" id="{202682E5-2764-4192-A359-28165F0CDA8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cto 65">
                  <a:extLst>
                    <a:ext uri="{FF2B5EF4-FFF2-40B4-BE49-F238E27FC236}">
                      <a16:creationId xmlns:a16="http://schemas.microsoft.com/office/drawing/2014/main" id="{D3A51F9F-0839-4DC0-8806-6BA2D9A447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47F03A06-7AB5-4A27-8EA7-408EF9970185}"/>
                </a:ext>
              </a:extLst>
            </p:cNvPr>
            <p:cNvGrpSpPr/>
            <p:nvPr/>
          </p:nvGrpSpPr>
          <p:grpSpPr>
            <a:xfrm>
              <a:off x="7410342" y="3816617"/>
              <a:ext cx="723883" cy="42216"/>
              <a:chOff x="3147330" y="3256082"/>
              <a:chExt cx="857232" cy="65762"/>
            </a:xfrm>
          </p:grpSpPr>
          <p:grpSp>
            <p:nvGrpSpPr>
              <p:cNvPr id="49" name="Grupo 48">
                <a:extLst>
                  <a:ext uri="{FF2B5EF4-FFF2-40B4-BE49-F238E27FC236}">
                    <a16:creationId xmlns:a16="http://schemas.microsoft.com/office/drawing/2014/main" id="{DBD46E4B-361A-476E-90D0-3C8C06AD7057}"/>
                  </a:ext>
                </a:extLst>
              </p:cNvPr>
              <p:cNvGrpSpPr/>
              <p:nvPr/>
            </p:nvGrpSpPr>
            <p:grpSpPr>
              <a:xfrm>
                <a:off x="3147330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59" name="Conector recto 58">
                  <a:extLst>
                    <a:ext uri="{FF2B5EF4-FFF2-40B4-BE49-F238E27FC236}">
                      <a16:creationId xmlns:a16="http://schemas.microsoft.com/office/drawing/2014/main" id="{5A942E38-F284-4EDC-868C-C458677724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cto 59">
                  <a:extLst>
                    <a:ext uri="{FF2B5EF4-FFF2-40B4-BE49-F238E27FC236}">
                      <a16:creationId xmlns:a16="http://schemas.microsoft.com/office/drawing/2014/main" id="{E3889B09-6145-4339-8CB2-894E3A7194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Grupo 49">
                <a:extLst>
                  <a:ext uri="{FF2B5EF4-FFF2-40B4-BE49-F238E27FC236}">
                    <a16:creationId xmlns:a16="http://schemas.microsoft.com/office/drawing/2014/main" id="{0B84FB20-5C67-4C48-928A-1E783FDB90BC}"/>
                  </a:ext>
                </a:extLst>
              </p:cNvPr>
              <p:cNvGrpSpPr/>
              <p:nvPr/>
            </p:nvGrpSpPr>
            <p:grpSpPr>
              <a:xfrm>
                <a:off x="3362325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57" name="Conector recto 56">
                  <a:extLst>
                    <a:ext uri="{FF2B5EF4-FFF2-40B4-BE49-F238E27FC236}">
                      <a16:creationId xmlns:a16="http://schemas.microsoft.com/office/drawing/2014/main" id="{7B4EF61A-0287-40AC-BF17-CAF2962211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cto 57">
                  <a:extLst>
                    <a:ext uri="{FF2B5EF4-FFF2-40B4-BE49-F238E27FC236}">
                      <a16:creationId xmlns:a16="http://schemas.microsoft.com/office/drawing/2014/main" id="{8550F20B-5939-482E-9BAF-FF9088F167C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0DED4550-5C54-4F4D-BC75-8DBB872D5B35}"/>
                  </a:ext>
                </a:extLst>
              </p:cNvPr>
              <p:cNvGrpSpPr/>
              <p:nvPr/>
            </p:nvGrpSpPr>
            <p:grpSpPr>
              <a:xfrm>
                <a:off x="3577049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55" name="Conector recto 54">
                  <a:extLst>
                    <a:ext uri="{FF2B5EF4-FFF2-40B4-BE49-F238E27FC236}">
                      <a16:creationId xmlns:a16="http://schemas.microsoft.com/office/drawing/2014/main" id="{D5B8C1E8-8FC6-4F04-8C99-2E8AF185DB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cto 55">
                  <a:extLst>
                    <a:ext uri="{FF2B5EF4-FFF2-40B4-BE49-F238E27FC236}">
                      <a16:creationId xmlns:a16="http://schemas.microsoft.com/office/drawing/2014/main" id="{571FC53B-7E4B-480E-A975-5249808D6B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upo 51">
                <a:extLst>
                  <a:ext uri="{FF2B5EF4-FFF2-40B4-BE49-F238E27FC236}">
                    <a16:creationId xmlns:a16="http://schemas.microsoft.com/office/drawing/2014/main" id="{7229E638-7142-4BDF-980D-9190AD210FD1}"/>
                  </a:ext>
                </a:extLst>
              </p:cNvPr>
              <p:cNvGrpSpPr/>
              <p:nvPr/>
            </p:nvGrpSpPr>
            <p:grpSpPr>
              <a:xfrm>
                <a:off x="3789567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35E2BED8-5FEC-40BB-AC72-B4242C5C4D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687D695D-15DE-49A5-B590-BB2753055A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8" name="Grupo 97">
              <a:extLst>
                <a:ext uri="{FF2B5EF4-FFF2-40B4-BE49-F238E27FC236}">
                  <a16:creationId xmlns:a16="http://schemas.microsoft.com/office/drawing/2014/main" id="{E68E6ED7-606C-4D2C-A4BE-CEC41751A9F9}"/>
                </a:ext>
              </a:extLst>
            </p:cNvPr>
            <p:cNvGrpSpPr/>
            <p:nvPr/>
          </p:nvGrpSpPr>
          <p:grpSpPr>
            <a:xfrm>
              <a:off x="8134225" y="3805781"/>
              <a:ext cx="723883" cy="42216"/>
              <a:chOff x="3147330" y="3256082"/>
              <a:chExt cx="857232" cy="65762"/>
            </a:xfrm>
          </p:grpSpPr>
          <p:grpSp>
            <p:nvGrpSpPr>
              <p:cNvPr id="99" name="Grupo 98">
                <a:extLst>
                  <a:ext uri="{FF2B5EF4-FFF2-40B4-BE49-F238E27FC236}">
                    <a16:creationId xmlns:a16="http://schemas.microsoft.com/office/drawing/2014/main" id="{1CFDB42B-4306-4CDD-8EC7-BA263580CFC9}"/>
                  </a:ext>
                </a:extLst>
              </p:cNvPr>
              <p:cNvGrpSpPr/>
              <p:nvPr/>
            </p:nvGrpSpPr>
            <p:grpSpPr>
              <a:xfrm>
                <a:off x="3147330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109" name="Conector recto 108">
                  <a:extLst>
                    <a:ext uri="{FF2B5EF4-FFF2-40B4-BE49-F238E27FC236}">
                      <a16:creationId xmlns:a16="http://schemas.microsoft.com/office/drawing/2014/main" id="{227A5A92-C093-4D82-955B-C7CB8166D1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Conector recto 109">
                  <a:extLst>
                    <a:ext uri="{FF2B5EF4-FFF2-40B4-BE49-F238E27FC236}">
                      <a16:creationId xmlns:a16="http://schemas.microsoft.com/office/drawing/2014/main" id="{45956001-8AFC-42CF-AE88-5227C4AF65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0" name="Grupo 99">
                <a:extLst>
                  <a:ext uri="{FF2B5EF4-FFF2-40B4-BE49-F238E27FC236}">
                    <a16:creationId xmlns:a16="http://schemas.microsoft.com/office/drawing/2014/main" id="{0D59982D-8CEE-4581-AC97-6B36178A2E69}"/>
                  </a:ext>
                </a:extLst>
              </p:cNvPr>
              <p:cNvGrpSpPr/>
              <p:nvPr/>
            </p:nvGrpSpPr>
            <p:grpSpPr>
              <a:xfrm>
                <a:off x="3362325" y="3256083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107" name="Conector recto 106">
                  <a:extLst>
                    <a:ext uri="{FF2B5EF4-FFF2-40B4-BE49-F238E27FC236}">
                      <a16:creationId xmlns:a16="http://schemas.microsoft.com/office/drawing/2014/main" id="{E598966D-B9C0-4467-9DFC-F1DCBB6EFA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Conector recto 107">
                  <a:extLst>
                    <a:ext uri="{FF2B5EF4-FFF2-40B4-BE49-F238E27FC236}">
                      <a16:creationId xmlns:a16="http://schemas.microsoft.com/office/drawing/2014/main" id="{4129AD17-9DC7-4F6B-A3EC-DEE93A3A12F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1" name="Grupo 100">
                <a:extLst>
                  <a:ext uri="{FF2B5EF4-FFF2-40B4-BE49-F238E27FC236}">
                    <a16:creationId xmlns:a16="http://schemas.microsoft.com/office/drawing/2014/main" id="{39FF02D9-B993-4875-AFFE-8B182B560F95}"/>
                  </a:ext>
                </a:extLst>
              </p:cNvPr>
              <p:cNvGrpSpPr/>
              <p:nvPr/>
            </p:nvGrpSpPr>
            <p:grpSpPr>
              <a:xfrm>
                <a:off x="3577049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105" name="Conector recto 104">
                  <a:extLst>
                    <a:ext uri="{FF2B5EF4-FFF2-40B4-BE49-F238E27FC236}">
                      <a16:creationId xmlns:a16="http://schemas.microsoft.com/office/drawing/2014/main" id="{9147B72C-E18E-4838-83D1-0CD3C3742B4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Conector recto 105">
                  <a:extLst>
                    <a:ext uri="{FF2B5EF4-FFF2-40B4-BE49-F238E27FC236}">
                      <a16:creationId xmlns:a16="http://schemas.microsoft.com/office/drawing/2014/main" id="{CF343F1C-675F-4293-A060-585ACE2B5A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2" name="Grupo 101">
                <a:extLst>
                  <a:ext uri="{FF2B5EF4-FFF2-40B4-BE49-F238E27FC236}">
                    <a16:creationId xmlns:a16="http://schemas.microsoft.com/office/drawing/2014/main" id="{418A1DF5-3976-4E05-AAA0-1F65EBCDD638}"/>
                  </a:ext>
                </a:extLst>
              </p:cNvPr>
              <p:cNvGrpSpPr/>
              <p:nvPr/>
            </p:nvGrpSpPr>
            <p:grpSpPr>
              <a:xfrm>
                <a:off x="3789567" y="3256082"/>
                <a:ext cx="214995" cy="65761"/>
                <a:chOff x="3147330" y="3256083"/>
                <a:chExt cx="280418" cy="152401"/>
              </a:xfrm>
            </p:grpSpPr>
            <p:cxnSp>
              <p:nvCxnSpPr>
                <p:cNvPr id="103" name="Conector recto 102">
                  <a:extLst>
                    <a:ext uri="{FF2B5EF4-FFF2-40B4-BE49-F238E27FC236}">
                      <a16:creationId xmlns:a16="http://schemas.microsoft.com/office/drawing/2014/main" id="{981C8988-8CF7-4C18-A7E0-AA5A7BC516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147330" y="3256083"/>
                  <a:ext cx="127663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Conector recto 103">
                  <a:extLst>
                    <a:ext uri="{FF2B5EF4-FFF2-40B4-BE49-F238E27FC236}">
                      <a16:creationId xmlns:a16="http://schemas.microsoft.com/office/drawing/2014/main" id="{EEA86193-4DCA-4A82-842F-F1FFD32436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3275347" y="3256083"/>
                  <a:ext cx="152401" cy="152401"/>
                </a:xfrm>
                <a:prstGeom prst="line">
                  <a:avLst/>
                </a:prstGeom>
                <a:ln w="31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53" name="CuadroTexto 152">
            <a:extLst>
              <a:ext uri="{FF2B5EF4-FFF2-40B4-BE49-F238E27FC236}">
                <a16:creationId xmlns:a16="http://schemas.microsoft.com/office/drawing/2014/main" id="{1C0B7C1E-A1C5-40F0-B722-120B239AA343}"/>
              </a:ext>
            </a:extLst>
          </p:cNvPr>
          <p:cNvSpPr txBox="1"/>
          <p:nvPr/>
        </p:nvSpPr>
        <p:spPr>
          <a:xfrm>
            <a:off x="51979" y="567169"/>
            <a:ext cx="797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 err="1"/>
              <a:t>MLTree</a:t>
            </a:r>
            <a:endParaRPr lang="es-EC" sz="1400" b="1" dirty="0"/>
          </a:p>
        </p:txBody>
      </p:sp>
      <p:sp>
        <p:nvSpPr>
          <p:cNvPr id="121" name="Rectángulo 120">
            <a:extLst>
              <a:ext uri="{FF2B5EF4-FFF2-40B4-BE49-F238E27FC236}">
                <a16:creationId xmlns:a16="http://schemas.microsoft.com/office/drawing/2014/main" id="{24FA3DBE-7816-4A23-8988-890A714C6C3B}"/>
              </a:ext>
            </a:extLst>
          </p:cNvPr>
          <p:cNvSpPr/>
          <p:nvPr/>
        </p:nvSpPr>
        <p:spPr>
          <a:xfrm>
            <a:off x="81971" y="6299136"/>
            <a:ext cx="418078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21.</a:t>
            </a:r>
            <a:r>
              <a:rPr lang="es-EC" sz="1000" dirty="0"/>
              <a:t> Dendrograma generado con el método de máxima verosimilitud. MEGA7. </a:t>
            </a:r>
          </a:p>
        </p:txBody>
      </p:sp>
      <p:sp>
        <p:nvSpPr>
          <p:cNvPr id="117" name="Cuadro de texto 328">
            <a:extLst>
              <a:ext uri="{FF2B5EF4-FFF2-40B4-BE49-F238E27FC236}">
                <a16:creationId xmlns:a16="http://schemas.microsoft.com/office/drawing/2014/main" id="{8AB48CCD-4807-43A8-B0D6-493659CA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3923" y="1034313"/>
            <a:ext cx="45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5940E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CC2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5940E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8" name="Cuadro de texto 329">
            <a:extLst>
              <a:ext uri="{FF2B5EF4-FFF2-40B4-BE49-F238E27FC236}">
                <a16:creationId xmlns:a16="http://schemas.microsoft.com/office/drawing/2014/main" id="{252DA2C5-5AA7-4B35-8DA7-12ADC73E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983" y="1926760"/>
            <a:ext cx="45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2" name="Cuadro de texto 325">
            <a:extLst>
              <a:ext uri="{FF2B5EF4-FFF2-40B4-BE49-F238E27FC236}">
                <a16:creationId xmlns:a16="http://schemas.microsoft.com/office/drawing/2014/main" id="{0CAFD295-996F-478D-8456-EEAF35552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918" y="5711197"/>
            <a:ext cx="461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6D21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GC3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6D219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5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9292" y="817280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6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6537" y="2030513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7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1199" y="1154984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8875" y="590110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GC2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546" y="2173944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GC2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7960" y="5186517"/>
            <a:ext cx="461962" cy="29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4" name="Conector recto 133">
            <a:extLst>
              <a:ext uri="{FF2B5EF4-FFF2-40B4-BE49-F238E27FC236}">
                <a16:creationId xmlns:a16="http://schemas.microsoft.com/office/drawing/2014/main" id="{656C2FE2-6CA5-4BBA-ADA7-09538DFE6CAE}"/>
              </a:ext>
            </a:extLst>
          </p:cNvPr>
          <p:cNvCxnSpPr>
            <a:cxnSpLocks/>
          </p:cNvCxnSpPr>
          <p:nvPr/>
        </p:nvCxnSpPr>
        <p:spPr>
          <a:xfrm flipV="1">
            <a:off x="1869743" y="2038828"/>
            <a:ext cx="605242" cy="127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cto 134">
            <a:extLst>
              <a:ext uri="{FF2B5EF4-FFF2-40B4-BE49-F238E27FC236}">
                <a16:creationId xmlns:a16="http://schemas.microsoft.com/office/drawing/2014/main" id="{B1CA78B3-A42A-4C10-9195-454FC729CEA5}"/>
              </a:ext>
            </a:extLst>
          </p:cNvPr>
          <p:cNvCxnSpPr>
            <a:cxnSpLocks/>
          </p:cNvCxnSpPr>
          <p:nvPr/>
        </p:nvCxnSpPr>
        <p:spPr>
          <a:xfrm>
            <a:off x="1869743" y="2953544"/>
            <a:ext cx="56714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Cerrar llave 135">
            <a:extLst>
              <a:ext uri="{FF2B5EF4-FFF2-40B4-BE49-F238E27FC236}">
                <a16:creationId xmlns:a16="http://schemas.microsoft.com/office/drawing/2014/main" id="{EAC13DB5-6AE9-4660-87B0-00A93C35FD60}"/>
              </a:ext>
            </a:extLst>
          </p:cNvPr>
          <p:cNvSpPr/>
          <p:nvPr/>
        </p:nvSpPr>
        <p:spPr>
          <a:xfrm>
            <a:off x="2448315" y="2040098"/>
            <a:ext cx="149860" cy="913446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137" name="Conector recto 136">
            <a:extLst>
              <a:ext uri="{FF2B5EF4-FFF2-40B4-BE49-F238E27FC236}">
                <a16:creationId xmlns:a16="http://schemas.microsoft.com/office/drawing/2014/main" id="{6D46836A-2BDC-45B2-976B-A18A390532D0}"/>
              </a:ext>
            </a:extLst>
          </p:cNvPr>
          <p:cNvCxnSpPr>
            <a:cxnSpLocks/>
          </p:cNvCxnSpPr>
          <p:nvPr/>
        </p:nvCxnSpPr>
        <p:spPr>
          <a:xfrm>
            <a:off x="1819275" y="5231147"/>
            <a:ext cx="649833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cto 137">
            <a:extLst>
              <a:ext uri="{FF2B5EF4-FFF2-40B4-BE49-F238E27FC236}">
                <a16:creationId xmlns:a16="http://schemas.microsoft.com/office/drawing/2014/main" id="{5BEF3A44-67D5-4C54-92FD-8395C93B79BE}"/>
              </a:ext>
            </a:extLst>
          </p:cNvPr>
          <p:cNvCxnSpPr>
            <a:cxnSpLocks/>
          </p:cNvCxnSpPr>
          <p:nvPr/>
        </p:nvCxnSpPr>
        <p:spPr>
          <a:xfrm>
            <a:off x="1819275" y="5384950"/>
            <a:ext cx="635545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Cerrar llave 138">
            <a:extLst>
              <a:ext uri="{FF2B5EF4-FFF2-40B4-BE49-F238E27FC236}">
                <a16:creationId xmlns:a16="http://schemas.microsoft.com/office/drawing/2014/main" id="{16F3348B-FEE2-4A3D-AC66-ECFF4DEF50F1}"/>
              </a:ext>
            </a:extLst>
          </p:cNvPr>
          <p:cNvSpPr/>
          <p:nvPr/>
        </p:nvSpPr>
        <p:spPr>
          <a:xfrm>
            <a:off x="2471650" y="5231147"/>
            <a:ext cx="139065" cy="153803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cxnSp>
        <p:nvCxnSpPr>
          <p:cNvPr id="140" name="Conector recto 139">
            <a:extLst>
              <a:ext uri="{FF2B5EF4-FFF2-40B4-BE49-F238E27FC236}">
                <a16:creationId xmlns:a16="http://schemas.microsoft.com/office/drawing/2014/main" id="{063AC5FE-4AC7-488C-AD3C-0932D0D260E6}"/>
              </a:ext>
            </a:extLst>
          </p:cNvPr>
          <p:cNvCxnSpPr>
            <a:cxnSpLocks/>
          </p:cNvCxnSpPr>
          <p:nvPr/>
        </p:nvCxnSpPr>
        <p:spPr>
          <a:xfrm flipV="1">
            <a:off x="1924050" y="5804376"/>
            <a:ext cx="598565" cy="1906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cto 140">
            <a:extLst>
              <a:ext uri="{FF2B5EF4-FFF2-40B4-BE49-F238E27FC236}">
                <a16:creationId xmlns:a16="http://schemas.microsoft.com/office/drawing/2014/main" id="{48117482-9C40-4497-A879-7FE08889C428}"/>
              </a:ext>
            </a:extLst>
          </p:cNvPr>
          <p:cNvCxnSpPr>
            <a:cxnSpLocks/>
          </p:cNvCxnSpPr>
          <p:nvPr/>
        </p:nvCxnSpPr>
        <p:spPr>
          <a:xfrm>
            <a:off x="1924050" y="6072977"/>
            <a:ext cx="58491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cto 141">
            <a:extLst>
              <a:ext uri="{FF2B5EF4-FFF2-40B4-BE49-F238E27FC236}">
                <a16:creationId xmlns:a16="http://schemas.microsoft.com/office/drawing/2014/main" id="{76D932D1-9625-4E64-B365-E60964BE4D9D}"/>
              </a:ext>
            </a:extLst>
          </p:cNvPr>
          <p:cNvCxnSpPr>
            <a:cxnSpLocks/>
          </p:cNvCxnSpPr>
          <p:nvPr/>
        </p:nvCxnSpPr>
        <p:spPr>
          <a:xfrm>
            <a:off x="1869743" y="3540284"/>
            <a:ext cx="61794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cto 142">
            <a:extLst>
              <a:ext uri="{FF2B5EF4-FFF2-40B4-BE49-F238E27FC236}">
                <a16:creationId xmlns:a16="http://schemas.microsoft.com/office/drawing/2014/main" id="{67EE17A8-32E1-4115-84A8-D37D05B0AC55}"/>
              </a:ext>
            </a:extLst>
          </p:cNvPr>
          <p:cNvCxnSpPr>
            <a:cxnSpLocks/>
          </p:cNvCxnSpPr>
          <p:nvPr/>
        </p:nvCxnSpPr>
        <p:spPr>
          <a:xfrm>
            <a:off x="1869743" y="3707291"/>
            <a:ext cx="61032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errar llave 324">
            <a:extLst>
              <a:ext uri="{FF2B5EF4-FFF2-40B4-BE49-F238E27FC236}">
                <a16:creationId xmlns:a16="http://schemas.microsoft.com/office/drawing/2014/main" id="{3F12BD4E-BC4E-4795-B3E4-EC324C116CB0}"/>
              </a:ext>
            </a:extLst>
          </p:cNvPr>
          <p:cNvSpPr>
            <a:spLocks/>
          </p:cNvSpPr>
          <p:nvPr/>
        </p:nvSpPr>
        <p:spPr bwMode="auto">
          <a:xfrm>
            <a:off x="2487686" y="3540284"/>
            <a:ext cx="142875" cy="167007"/>
          </a:xfrm>
          <a:prstGeom prst="rightBrace">
            <a:avLst>
              <a:gd name="adj1" fmla="val 8378"/>
              <a:gd name="adj2" fmla="val 50000"/>
            </a:avLst>
          </a:prstGeom>
          <a:noFill/>
          <a:ln w="6350">
            <a:solidFill>
              <a:srgbClr val="7F7F7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431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5" name="Cuadro de texto 325">
            <a:extLst>
              <a:ext uri="{FF2B5EF4-FFF2-40B4-BE49-F238E27FC236}">
                <a16:creationId xmlns:a16="http://schemas.microsoft.com/office/drawing/2014/main" id="{0CAFD295-996F-478D-8456-EEAF35552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3983" y="5815806"/>
            <a:ext cx="4619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6D2197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GC3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6D219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6" name="Cuadro de texto 328">
            <a:extLst>
              <a:ext uri="{FF2B5EF4-FFF2-40B4-BE49-F238E27FC236}">
                <a16:creationId xmlns:a16="http://schemas.microsoft.com/office/drawing/2014/main" id="{8AB48CCD-4807-43A8-B0D6-493659CAE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355" y="3482180"/>
            <a:ext cx="45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5940E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CC2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5940E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7" name="Cuadro de texto 329">
            <a:extLst>
              <a:ext uri="{FF2B5EF4-FFF2-40B4-BE49-F238E27FC236}">
                <a16:creationId xmlns:a16="http://schemas.microsoft.com/office/drawing/2014/main" id="{252DA2C5-5AA7-4B35-8DA7-12ADC73E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190" y="2364265"/>
            <a:ext cx="454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8" name="Cerrar llave 147">
            <a:extLst>
              <a:ext uri="{FF2B5EF4-FFF2-40B4-BE49-F238E27FC236}">
                <a16:creationId xmlns:a16="http://schemas.microsoft.com/office/drawing/2014/main" id="{5D7DEB30-7E52-43CC-A779-5FEC0633752C}"/>
              </a:ext>
            </a:extLst>
          </p:cNvPr>
          <p:cNvSpPr/>
          <p:nvPr/>
        </p:nvSpPr>
        <p:spPr>
          <a:xfrm>
            <a:off x="2471180" y="5806282"/>
            <a:ext cx="152400" cy="266696"/>
          </a:xfrm>
          <a:prstGeom prst="rightBrac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EC"/>
          </a:p>
        </p:txBody>
      </p:sp>
      <p:sp>
        <p:nvSpPr>
          <p:cNvPr id="149" name="Flecha: a la derecha 158">
            <a:extLst>
              <a:ext uri="{FF2B5EF4-FFF2-40B4-BE49-F238E27FC236}">
                <a16:creationId xmlns:a16="http://schemas.microsoft.com/office/drawing/2014/main" id="{9FBCB474-082E-4467-944C-634EBA374A77}"/>
              </a:ext>
            </a:extLst>
          </p:cNvPr>
          <p:cNvSpPr/>
          <p:nvPr/>
        </p:nvSpPr>
        <p:spPr>
          <a:xfrm rot="10800000">
            <a:off x="2545255" y="3866037"/>
            <a:ext cx="85306" cy="4953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0" name="Flecha: a la derecha 159">
            <a:extLst>
              <a:ext uri="{FF2B5EF4-FFF2-40B4-BE49-F238E27FC236}">
                <a16:creationId xmlns:a16="http://schemas.microsoft.com/office/drawing/2014/main" id="{EB2AA583-0AA1-44CC-A911-91B8A0EDF69B}"/>
              </a:ext>
            </a:extLst>
          </p:cNvPr>
          <p:cNvSpPr/>
          <p:nvPr/>
        </p:nvSpPr>
        <p:spPr>
          <a:xfrm rot="10800000">
            <a:off x="2528178" y="855246"/>
            <a:ext cx="85306" cy="49537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grpSp>
        <p:nvGrpSpPr>
          <p:cNvPr id="151" name="Grupo 150"/>
          <p:cNvGrpSpPr/>
          <p:nvPr/>
        </p:nvGrpSpPr>
        <p:grpSpPr>
          <a:xfrm>
            <a:off x="2100288" y="5047061"/>
            <a:ext cx="487085" cy="307975"/>
            <a:chOff x="2117482" y="5026976"/>
            <a:chExt cx="487085" cy="307975"/>
          </a:xfrm>
        </p:grpSpPr>
        <p:sp>
          <p:nvSpPr>
            <p:cNvPr id="155" name="Cuadro de texto 326">
              <a:extLst>
                <a:ext uri="{FF2B5EF4-FFF2-40B4-BE49-F238E27FC236}">
                  <a16:creationId xmlns:a16="http://schemas.microsoft.com/office/drawing/2014/main" id="{7D0DB460-053F-47D7-9DA1-EA4E74DEE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7482" y="5026976"/>
              <a:ext cx="4619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4318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100" b="1" i="0" u="none" strike="noStrike" cap="none" normalizeH="0" baseline="0" dirty="0">
                  <a:ln>
                    <a:noFill/>
                  </a:ln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GC1</a:t>
              </a:r>
              <a:endParaRPr kumimoji="0" lang="es-EC" altLang="es-EC" sz="1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6" name="Flecha: a la derecha 160">
              <a:extLst>
                <a:ext uri="{FF2B5EF4-FFF2-40B4-BE49-F238E27FC236}">
                  <a16:creationId xmlns:a16="http://schemas.microsoft.com/office/drawing/2014/main" id="{B85D9C6F-8331-4426-879E-E68A65C65B77}"/>
                </a:ext>
              </a:extLst>
            </p:cNvPr>
            <p:cNvSpPr/>
            <p:nvPr/>
          </p:nvSpPr>
          <p:spPr>
            <a:xfrm rot="10800000">
              <a:off x="2519261" y="5127456"/>
              <a:ext cx="85306" cy="49537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/>
            </a:p>
          </p:txBody>
        </p:sp>
      </p:grpSp>
      <p:sp>
        <p:nvSpPr>
          <p:cNvPr id="157" name="Flecha: a la derecha 162">
            <a:extLst>
              <a:ext uri="{FF2B5EF4-FFF2-40B4-BE49-F238E27FC236}">
                <a16:creationId xmlns:a16="http://schemas.microsoft.com/office/drawing/2014/main" id="{7798AD8C-551F-4893-9FDE-C46C0BC07921}"/>
              </a:ext>
            </a:extLst>
          </p:cNvPr>
          <p:cNvSpPr/>
          <p:nvPr/>
        </p:nvSpPr>
        <p:spPr>
          <a:xfrm rot="10800000">
            <a:off x="2523415" y="767767"/>
            <a:ext cx="85306" cy="4953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rgbClr val="DBD600"/>
              </a:solidFill>
            </a:endParaRPr>
          </a:p>
        </p:txBody>
      </p:sp>
      <p:grpSp>
        <p:nvGrpSpPr>
          <p:cNvPr id="158" name="Grupo 157"/>
          <p:cNvGrpSpPr/>
          <p:nvPr/>
        </p:nvGrpSpPr>
        <p:grpSpPr>
          <a:xfrm>
            <a:off x="2073349" y="2859496"/>
            <a:ext cx="497482" cy="307975"/>
            <a:chOff x="2073349" y="2867656"/>
            <a:chExt cx="497482" cy="307975"/>
          </a:xfrm>
        </p:grpSpPr>
        <p:sp>
          <p:nvSpPr>
            <p:cNvPr id="162" name="Cuadro de texto 326">
              <a:extLst>
                <a:ext uri="{FF2B5EF4-FFF2-40B4-BE49-F238E27FC236}">
                  <a16:creationId xmlns:a16="http://schemas.microsoft.com/office/drawing/2014/main" id="{7D0DB460-053F-47D7-9DA1-EA4E74DEE5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3349" y="2867656"/>
              <a:ext cx="461962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43180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C" altLang="es-EC" sz="1100" b="1" i="0" u="none" strike="noStrike" cap="none" normalizeH="0" baseline="0" dirty="0">
                  <a:ln>
                    <a:noFill/>
                  </a:ln>
                  <a:solidFill>
                    <a:srgbClr val="FFC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GC2</a:t>
              </a:r>
              <a:endParaRPr kumimoji="0" lang="es-EC" altLang="es-EC" sz="1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5" name="Flecha: a la derecha 163">
              <a:extLst>
                <a:ext uri="{FF2B5EF4-FFF2-40B4-BE49-F238E27FC236}">
                  <a16:creationId xmlns:a16="http://schemas.microsoft.com/office/drawing/2014/main" id="{A9E89DD4-A08F-4E8C-9F49-5942D86FB27D}"/>
                </a:ext>
              </a:extLst>
            </p:cNvPr>
            <p:cNvSpPr/>
            <p:nvPr/>
          </p:nvSpPr>
          <p:spPr>
            <a:xfrm rot="10800000">
              <a:off x="2485525" y="2973302"/>
              <a:ext cx="85306" cy="49537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>
                <a:solidFill>
                  <a:srgbClr val="DBD600"/>
                </a:solidFill>
              </a:endParaRPr>
            </a:p>
          </p:txBody>
        </p:sp>
      </p:grpSp>
      <p:sp>
        <p:nvSpPr>
          <p:cNvPr id="166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1552" y="3769361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7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482" y="754512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GC1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8" name="Cuadro de texto 326">
            <a:extLst>
              <a:ext uri="{FF2B5EF4-FFF2-40B4-BE49-F238E27FC236}">
                <a16:creationId xmlns:a16="http://schemas.microsoft.com/office/drawing/2014/main" id="{7D0DB460-053F-47D7-9DA1-EA4E74DEE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646" y="644090"/>
            <a:ext cx="461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318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sz="1100" b="1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GC2</a:t>
            </a:r>
            <a:endParaRPr kumimoji="0" lang="es-EC" altLang="es-EC" sz="1800" b="0" i="0" u="none" strike="noStrike" cap="none" normalizeH="0" baseline="0" dirty="0">
              <a:ln>
                <a:noFill/>
              </a:ln>
              <a:solidFill>
                <a:srgbClr val="FFC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3" name="Rectángulo 122">
            <a:extLst>
              <a:ext uri="{FF2B5EF4-FFF2-40B4-BE49-F238E27FC236}">
                <a16:creationId xmlns:a16="http://schemas.microsoft.com/office/drawing/2014/main" id="{1EC2B831-D01F-436D-AF4C-A36EC9695426}"/>
              </a:ext>
            </a:extLst>
          </p:cNvPr>
          <p:cNvSpPr/>
          <p:nvPr/>
        </p:nvSpPr>
        <p:spPr>
          <a:xfrm>
            <a:off x="3684826" y="5772951"/>
            <a:ext cx="373760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Figura 22. </a:t>
            </a:r>
            <a:r>
              <a:rPr lang="es-ES" sz="1000" dirty="0"/>
              <a:t>Red dividida (Split </a:t>
            </a:r>
            <a:r>
              <a:rPr lang="es-ES" sz="1000" dirty="0" err="1"/>
              <a:t>network</a:t>
            </a:r>
            <a:r>
              <a:rPr lang="es-ES" sz="1000" dirty="0"/>
              <a:t>). </a:t>
            </a:r>
            <a:r>
              <a:rPr lang="es-ES" sz="1000" dirty="0" err="1"/>
              <a:t>SplitsTree</a:t>
            </a:r>
            <a:r>
              <a:rPr lang="es-ES" sz="1000" dirty="0"/>
              <a:t> </a:t>
            </a:r>
            <a:endParaRPr lang="es-EC" sz="1000" dirty="0"/>
          </a:p>
        </p:txBody>
      </p:sp>
      <p:sp>
        <p:nvSpPr>
          <p:cNvPr id="5" name="Rectángulo 4"/>
          <p:cNvSpPr/>
          <p:nvPr/>
        </p:nvSpPr>
        <p:spPr>
          <a:xfrm>
            <a:off x="3905882" y="6325276"/>
            <a:ext cx="17892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+mj-lt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+mj-lt"/>
                <a:ea typeface="Calibri" panose="020F0502020204030204" pitchFamily="34" charset="0"/>
              </a:rPr>
              <a:t>Huson</a:t>
            </a:r>
            <a:r>
              <a:rPr lang="es-EC" sz="1200" dirty="0">
                <a:latin typeface="+mj-lt"/>
                <a:ea typeface="Calibri" panose="020F0502020204030204" pitchFamily="34" charset="0"/>
              </a:rPr>
              <a:t> &amp; Bryant, 2006)</a:t>
            </a:r>
            <a:endParaRPr lang="es-EC" sz="1200" dirty="0">
              <a:latin typeface="+mj-lt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598757" y="6313103"/>
            <a:ext cx="1560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Brisse</a:t>
            </a:r>
            <a:r>
              <a:rPr lang="es-EC" sz="1200" dirty="0"/>
              <a:t>, et al., 2009)</a:t>
            </a:r>
          </a:p>
        </p:txBody>
      </p:sp>
      <p:sp>
        <p:nvSpPr>
          <p:cNvPr id="160" name="Rectángulo 159"/>
          <p:cNvSpPr/>
          <p:nvPr/>
        </p:nvSpPr>
        <p:spPr>
          <a:xfrm>
            <a:off x="3893059" y="6566821"/>
            <a:ext cx="13805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+mj-lt"/>
                <a:ea typeface="Calibri" panose="020F0502020204030204" pitchFamily="34" charset="0"/>
              </a:rPr>
              <a:t>(</a:t>
            </a:r>
            <a:r>
              <a:rPr lang="es-EC" sz="1200" dirty="0" err="1">
                <a:latin typeface="+mj-lt"/>
                <a:ea typeface="Calibri" panose="020F0502020204030204" pitchFamily="34" charset="0"/>
              </a:rPr>
              <a:t>Feil</a:t>
            </a:r>
            <a:r>
              <a:rPr lang="es-EC" sz="1200" dirty="0">
                <a:latin typeface="+mj-lt"/>
                <a:ea typeface="Calibri" panose="020F0502020204030204" pitchFamily="34" charset="0"/>
              </a:rPr>
              <a:t>, et al., 2004)</a:t>
            </a:r>
            <a:endParaRPr lang="es-EC" sz="1200" dirty="0">
              <a:latin typeface="+mj-lt"/>
            </a:endParaRPr>
          </a:p>
        </p:txBody>
      </p:sp>
      <p:sp>
        <p:nvSpPr>
          <p:cNvPr id="161" name="CuadroTexto 160"/>
          <p:cNvSpPr txBox="1"/>
          <p:nvPr/>
        </p:nvSpPr>
        <p:spPr>
          <a:xfrm>
            <a:off x="507995" y="4475120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i="1" dirty="0">
                <a:solidFill>
                  <a:srgbClr val="5940EC"/>
                </a:solidFill>
              </a:rPr>
              <a:t>Linaje 1</a:t>
            </a:r>
          </a:p>
        </p:txBody>
      </p:sp>
      <p:sp>
        <p:nvSpPr>
          <p:cNvPr id="163" name="CuadroTexto 162"/>
          <p:cNvSpPr txBox="1"/>
          <p:nvPr/>
        </p:nvSpPr>
        <p:spPr>
          <a:xfrm>
            <a:off x="507995" y="5465152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i="1" dirty="0">
                <a:solidFill>
                  <a:srgbClr val="5940EC"/>
                </a:solidFill>
              </a:rPr>
              <a:t>Linaje 2</a:t>
            </a:r>
          </a:p>
        </p:txBody>
      </p:sp>
      <p:sp>
        <p:nvSpPr>
          <p:cNvPr id="164" name="CuadroTexto 163"/>
          <p:cNvSpPr txBox="1"/>
          <p:nvPr/>
        </p:nvSpPr>
        <p:spPr>
          <a:xfrm>
            <a:off x="507995" y="5678588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i="1" dirty="0">
                <a:solidFill>
                  <a:srgbClr val="5940EC"/>
                </a:solidFill>
              </a:rPr>
              <a:t>Linaje 3</a:t>
            </a:r>
          </a:p>
        </p:txBody>
      </p:sp>
      <p:sp>
        <p:nvSpPr>
          <p:cNvPr id="169" name="CuadroTexto 168"/>
          <p:cNvSpPr txBox="1"/>
          <p:nvPr/>
        </p:nvSpPr>
        <p:spPr>
          <a:xfrm>
            <a:off x="3966525" y="1337009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i="1" dirty="0">
                <a:solidFill>
                  <a:srgbClr val="5940EC"/>
                </a:solidFill>
              </a:rPr>
              <a:t>Linaje 1</a:t>
            </a:r>
          </a:p>
        </p:txBody>
      </p:sp>
      <p:sp>
        <p:nvSpPr>
          <p:cNvPr id="172" name="CuadroTexto 171"/>
          <p:cNvSpPr txBox="1"/>
          <p:nvPr/>
        </p:nvSpPr>
        <p:spPr>
          <a:xfrm>
            <a:off x="3311305" y="4519409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i="1" dirty="0">
                <a:solidFill>
                  <a:srgbClr val="5940EC"/>
                </a:solidFill>
              </a:rPr>
              <a:t>Linaje 2</a:t>
            </a:r>
          </a:p>
        </p:txBody>
      </p:sp>
      <p:sp>
        <p:nvSpPr>
          <p:cNvPr id="173" name="CuadroTexto 172"/>
          <p:cNvSpPr txBox="1"/>
          <p:nvPr/>
        </p:nvSpPr>
        <p:spPr>
          <a:xfrm>
            <a:off x="4589977" y="5116209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200" i="1" dirty="0">
                <a:solidFill>
                  <a:srgbClr val="5940EC"/>
                </a:solidFill>
              </a:rPr>
              <a:t>Linaje 3</a:t>
            </a:r>
          </a:p>
        </p:txBody>
      </p:sp>
    </p:spTree>
    <p:extLst>
      <p:ext uri="{BB962C8B-B14F-4D97-AF65-F5344CB8AC3E}">
        <p14:creationId xmlns:p14="http://schemas.microsoft.com/office/powerpoint/2010/main" val="29360429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528884" y="5304411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Agradecimientos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52262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2166930" y="5304411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7948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80" y="636794"/>
            <a:ext cx="8231029" cy="5177899"/>
          </a:xfrm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chemeClr val="tx1"/>
                </a:solidFill>
              </a:rPr>
              <a:t>CONCLUSIONES</a:t>
            </a:r>
          </a:p>
          <a:p>
            <a:pPr marL="0" indent="0" algn="ctr">
              <a:buNone/>
            </a:pPr>
            <a:endParaRPr lang="es-EC" sz="1400" b="1" dirty="0">
              <a:solidFill>
                <a:schemeClr val="tx1"/>
              </a:solidFill>
            </a:endParaRP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La </a:t>
            </a:r>
            <a:r>
              <a:rPr lang="es-EC" sz="1400" b="1" dirty="0">
                <a:solidFill>
                  <a:schemeClr val="tx1"/>
                </a:solidFill>
              </a:rPr>
              <a:t>tipificación </a:t>
            </a:r>
            <a:r>
              <a:rPr lang="es-EC" sz="1400" dirty="0">
                <a:solidFill>
                  <a:schemeClr val="tx1"/>
                </a:solidFill>
              </a:rPr>
              <a:t>de </a:t>
            </a:r>
            <a:r>
              <a:rPr lang="es-EC" sz="1400" i="1" dirty="0">
                <a:solidFill>
                  <a:schemeClr val="tx1"/>
                </a:solidFill>
              </a:rPr>
              <a:t>Klebsiella pneumoniae</a:t>
            </a:r>
            <a:r>
              <a:rPr lang="es-EC" sz="1400" dirty="0">
                <a:solidFill>
                  <a:schemeClr val="tx1"/>
                </a:solidFill>
              </a:rPr>
              <a:t> se llevó a cabo mediante la Secuenciación Sanger y la técnica de </a:t>
            </a:r>
            <a:r>
              <a:rPr lang="es-EC" sz="1400" b="1" dirty="0">
                <a:solidFill>
                  <a:schemeClr val="tx1"/>
                </a:solidFill>
              </a:rPr>
              <a:t>MLST </a:t>
            </a:r>
            <a:r>
              <a:rPr lang="es-EC" sz="1400" dirty="0">
                <a:solidFill>
                  <a:schemeClr val="tx1"/>
                </a:solidFill>
              </a:rPr>
              <a:t>guiándose en la base de datos en línea </a:t>
            </a:r>
            <a:r>
              <a:rPr lang="es-EC" sz="1400" dirty="0" err="1">
                <a:solidFill>
                  <a:schemeClr val="tx1"/>
                </a:solidFill>
              </a:rPr>
              <a:t>BIGSdb</a:t>
            </a:r>
            <a:r>
              <a:rPr lang="es-EC" sz="14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EC" sz="1400" dirty="0">
              <a:solidFill>
                <a:schemeClr val="tx1"/>
              </a:solidFill>
            </a:endParaRP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Los </a:t>
            </a:r>
            <a:r>
              <a:rPr lang="es-EC" sz="1400" b="1" dirty="0">
                <a:solidFill>
                  <a:schemeClr val="tx1"/>
                </a:solidFill>
              </a:rPr>
              <a:t>sistemas </a:t>
            </a:r>
            <a:r>
              <a:rPr lang="es-EC" sz="1400" dirty="0">
                <a:solidFill>
                  <a:schemeClr val="tx1"/>
                </a:solidFill>
              </a:rPr>
              <a:t>de MLST para cada uno de los genes constitutivos de </a:t>
            </a:r>
            <a:r>
              <a:rPr lang="es-EC" sz="1400" i="1" dirty="0">
                <a:solidFill>
                  <a:schemeClr val="tx1"/>
                </a:solidFill>
              </a:rPr>
              <a:t>Klebsiella pneumoniae </a:t>
            </a:r>
            <a:r>
              <a:rPr lang="es-EC" sz="1400" b="1" dirty="0">
                <a:solidFill>
                  <a:schemeClr val="tx1"/>
                </a:solidFill>
              </a:rPr>
              <a:t>fueron optimizados </a:t>
            </a:r>
            <a:r>
              <a:rPr lang="es-EC" sz="1400" dirty="0">
                <a:solidFill>
                  <a:schemeClr val="tx1"/>
                </a:solidFill>
              </a:rPr>
              <a:t>en la amplificación de los fragmentos de </a:t>
            </a:r>
            <a:r>
              <a:rPr lang="es-EC" sz="1400" b="1" dirty="0">
                <a:solidFill>
                  <a:schemeClr val="tx1"/>
                </a:solidFill>
              </a:rPr>
              <a:t>PCR </a:t>
            </a:r>
            <a:r>
              <a:rPr lang="es-EC" sz="1400" dirty="0">
                <a:solidFill>
                  <a:schemeClr val="tx1"/>
                </a:solidFill>
              </a:rPr>
              <a:t>mediante el uso de 1U/µL de </a:t>
            </a:r>
            <a:r>
              <a:rPr lang="es-EC" sz="1400" dirty="0" err="1">
                <a:solidFill>
                  <a:schemeClr val="tx1"/>
                </a:solidFill>
              </a:rPr>
              <a:t>GoTaq</a:t>
            </a:r>
            <a:r>
              <a:rPr lang="es-EC" sz="1400" dirty="0">
                <a:solidFill>
                  <a:schemeClr val="tx1"/>
                </a:solidFill>
              </a:rPr>
              <a:t> Polimerasa para los genes </a:t>
            </a:r>
            <a:r>
              <a:rPr lang="es-EC" sz="1400" i="1" dirty="0">
                <a:solidFill>
                  <a:schemeClr val="tx1"/>
                </a:solidFill>
              </a:rPr>
              <a:t>gapA, mdh, infB, tonB, phoE</a:t>
            </a:r>
            <a:r>
              <a:rPr lang="es-EC" sz="1400" dirty="0">
                <a:solidFill>
                  <a:schemeClr val="tx1"/>
                </a:solidFill>
              </a:rPr>
              <a:t> y </a:t>
            </a:r>
            <a:r>
              <a:rPr lang="es-EC" sz="1400" i="1" dirty="0">
                <a:solidFill>
                  <a:schemeClr val="tx1"/>
                </a:solidFill>
              </a:rPr>
              <a:t>pgi</a:t>
            </a:r>
            <a:r>
              <a:rPr lang="es-EC" sz="1400" dirty="0">
                <a:solidFill>
                  <a:schemeClr val="tx1"/>
                </a:solidFill>
              </a:rPr>
              <a:t> y de 1U/µL de Taq Polimerasa Recombinante para </a:t>
            </a:r>
            <a:r>
              <a:rPr lang="es-EC" sz="1400" i="1" dirty="0">
                <a:solidFill>
                  <a:schemeClr val="tx1"/>
                </a:solidFill>
              </a:rPr>
              <a:t>rpoB</a:t>
            </a:r>
            <a:r>
              <a:rPr lang="es-EC" sz="14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es-EC" sz="1400" dirty="0">
              <a:solidFill>
                <a:schemeClr val="tx1"/>
              </a:solidFill>
            </a:endParaRP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En el proceso de </a:t>
            </a:r>
            <a:r>
              <a:rPr lang="es-EC" sz="1400" b="1" dirty="0">
                <a:solidFill>
                  <a:schemeClr val="tx1"/>
                </a:solidFill>
              </a:rPr>
              <a:t>secuenciación Sanger</a:t>
            </a:r>
            <a:r>
              <a:rPr lang="es-EC" sz="1400" dirty="0">
                <a:solidFill>
                  <a:schemeClr val="tx1"/>
                </a:solidFill>
              </a:rPr>
              <a:t>, los sistemas fueron optimizados en la fase de secuenciación cíclica utilizando 2µL/reacción de </a:t>
            </a:r>
            <a:r>
              <a:rPr lang="es-EC" sz="1400" dirty="0" err="1">
                <a:solidFill>
                  <a:schemeClr val="tx1"/>
                </a:solidFill>
              </a:rPr>
              <a:t>BigDye</a:t>
            </a:r>
            <a:r>
              <a:rPr lang="es-EC" sz="1400" dirty="0">
                <a:solidFill>
                  <a:schemeClr val="tx1"/>
                </a:solidFill>
              </a:rPr>
              <a:t> </a:t>
            </a:r>
            <a:r>
              <a:rPr lang="es-EC" sz="1400" dirty="0" err="1">
                <a:solidFill>
                  <a:schemeClr val="tx1"/>
                </a:solidFill>
              </a:rPr>
              <a:t>Terminator</a:t>
            </a:r>
            <a:r>
              <a:rPr lang="es-EC" sz="1400" dirty="0">
                <a:solidFill>
                  <a:schemeClr val="tx1"/>
                </a:solidFill>
              </a:rPr>
              <a:t> v3.1 para los genes </a:t>
            </a:r>
            <a:r>
              <a:rPr lang="es-EC" sz="1400" i="1" dirty="0">
                <a:solidFill>
                  <a:schemeClr val="tx1"/>
                </a:solidFill>
              </a:rPr>
              <a:t>gapA, mdh, infB, tonB, phoE</a:t>
            </a:r>
            <a:r>
              <a:rPr lang="es-EC" sz="1400" dirty="0">
                <a:solidFill>
                  <a:schemeClr val="tx1"/>
                </a:solidFill>
              </a:rPr>
              <a:t> y </a:t>
            </a:r>
            <a:r>
              <a:rPr lang="es-EC" sz="1400" i="1" dirty="0">
                <a:solidFill>
                  <a:schemeClr val="tx1"/>
                </a:solidFill>
              </a:rPr>
              <a:t>pgi</a:t>
            </a:r>
            <a:r>
              <a:rPr lang="es-EC" sz="1400" dirty="0">
                <a:solidFill>
                  <a:schemeClr val="tx1"/>
                </a:solidFill>
              </a:rPr>
              <a:t> y 0,5µL de </a:t>
            </a:r>
            <a:r>
              <a:rPr lang="es-EC" sz="1400" dirty="0" err="1">
                <a:solidFill>
                  <a:schemeClr val="tx1"/>
                </a:solidFill>
              </a:rPr>
              <a:t>BigDye</a:t>
            </a:r>
            <a:r>
              <a:rPr lang="es-EC" sz="1400" dirty="0">
                <a:solidFill>
                  <a:schemeClr val="tx1"/>
                </a:solidFill>
              </a:rPr>
              <a:t> </a:t>
            </a:r>
            <a:r>
              <a:rPr lang="es-EC" sz="1400" dirty="0" err="1">
                <a:solidFill>
                  <a:schemeClr val="tx1"/>
                </a:solidFill>
              </a:rPr>
              <a:t>Terminator</a:t>
            </a:r>
            <a:r>
              <a:rPr lang="es-EC" sz="1400" dirty="0">
                <a:solidFill>
                  <a:schemeClr val="tx1"/>
                </a:solidFill>
              </a:rPr>
              <a:t> v3.1 para </a:t>
            </a:r>
            <a:r>
              <a:rPr lang="es-EC" sz="1400" i="1" dirty="0">
                <a:solidFill>
                  <a:schemeClr val="tx1"/>
                </a:solidFill>
              </a:rPr>
              <a:t>rpoB, </a:t>
            </a:r>
            <a:r>
              <a:rPr lang="es-EC" sz="1400" dirty="0">
                <a:solidFill>
                  <a:schemeClr val="tx1"/>
                </a:solidFill>
              </a:rPr>
              <a:t>además de la modificación de la temperatura de annealing de 50</a:t>
            </a:r>
            <a:r>
              <a:rPr lang="es-ES" sz="1400" dirty="0" err="1">
                <a:solidFill>
                  <a:schemeClr val="tx1"/>
                </a:solidFill>
              </a:rPr>
              <a:t>ºC</a:t>
            </a:r>
            <a:r>
              <a:rPr lang="es-ES" sz="1400" dirty="0">
                <a:solidFill>
                  <a:schemeClr val="tx1"/>
                </a:solidFill>
              </a:rPr>
              <a:t> a 60ºC para este último gen</a:t>
            </a:r>
            <a:r>
              <a:rPr lang="es-EC" sz="1400" dirty="0">
                <a:solidFill>
                  <a:schemeClr val="tx1"/>
                </a:solidFill>
              </a:rPr>
              <a:t>. </a:t>
            </a:r>
          </a:p>
          <a:p>
            <a:pPr marL="0" indent="0" algn="just">
              <a:buNone/>
            </a:pPr>
            <a:endParaRPr lang="es-EC" sz="1400" dirty="0">
              <a:solidFill>
                <a:schemeClr val="tx1"/>
              </a:solidFill>
            </a:endParaRP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Las </a:t>
            </a:r>
            <a:r>
              <a:rPr lang="es-EC" sz="1400" b="1" dirty="0">
                <a:solidFill>
                  <a:schemeClr val="tx1"/>
                </a:solidFill>
              </a:rPr>
              <a:t>herramientas bioinformáticas </a:t>
            </a:r>
            <a:r>
              <a:rPr lang="es-EC" sz="1400" dirty="0">
                <a:solidFill>
                  <a:schemeClr val="tx1"/>
                </a:solidFill>
              </a:rPr>
              <a:t>utilizadas en el presente trabajo de investigación fueron Primer </a:t>
            </a:r>
            <a:r>
              <a:rPr lang="es-EC" sz="1400" dirty="0" err="1">
                <a:solidFill>
                  <a:schemeClr val="tx1"/>
                </a:solidFill>
              </a:rPr>
              <a:t>Blast</a:t>
            </a:r>
            <a:r>
              <a:rPr lang="es-EC" sz="1400" dirty="0">
                <a:solidFill>
                  <a:schemeClr val="tx1"/>
                </a:solidFill>
              </a:rPr>
              <a:t> para la determinación del </a:t>
            </a:r>
            <a:r>
              <a:rPr lang="es-EC" sz="1400" dirty="0" err="1">
                <a:solidFill>
                  <a:schemeClr val="tx1"/>
                </a:solidFill>
              </a:rPr>
              <a:t>tama</a:t>
            </a:r>
            <a:r>
              <a:rPr lang="es-ES" sz="1400" dirty="0">
                <a:solidFill>
                  <a:schemeClr val="tx1"/>
                </a:solidFill>
              </a:rPr>
              <a:t>ñ</a:t>
            </a:r>
            <a:r>
              <a:rPr lang="es-EC" sz="1400" dirty="0">
                <a:solidFill>
                  <a:schemeClr val="tx1"/>
                </a:solidFill>
              </a:rPr>
              <a:t>o de cada gen constitutivo; Data </a:t>
            </a:r>
            <a:r>
              <a:rPr lang="es-EC" sz="1400" dirty="0" err="1">
                <a:solidFill>
                  <a:schemeClr val="tx1"/>
                </a:solidFill>
              </a:rPr>
              <a:t>Analysis</a:t>
            </a:r>
            <a:r>
              <a:rPr lang="es-EC" sz="1400" dirty="0">
                <a:solidFill>
                  <a:schemeClr val="tx1"/>
                </a:solidFill>
              </a:rPr>
              <a:t> y </a:t>
            </a:r>
            <a:r>
              <a:rPr lang="es-EC" sz="1400" dirty="0" err="1">
                <a:solidFill>
                  <a:schemeClr val="tx1"/>
                </a:solidFill>
              </a:rPr>
              <a:t>SeqScanner</a:t>
            </a:r>
            <a:r>
              <a:rPr lang="es-EC" sz="1400" dirty="0">
                <a:solidFill>
                  <a:schemeClr val="tx1"/>
                </a:solidFill>
              </a:rPr>
              <a:t> de Applied </a:t>
            </a:r>
            <a:r>
              <a:rPr lang="es-EC" sz="1400" dirty="0" err="1">
                <a:solidFill>
                  <a:schemeClr val="tx1"/>
                </a:solidFill>
              </a:rPr>
              <a:t>Biosystem</a:t>
            </a:r>
            <a:r>
              <a:rPr lang="es-EC" sz="1400" dirty="0">
                <a:solidFill>
                  <a:schemeClr val="tx1"/>
                </a:solidFill>
              </a:rPr>
              <a:t> para el </a:t>
            </a:r>
            <a:r>
              <a:rPr lang="es-EC" sz="1400" b="1" dirty="0">
                <a:solidFill>
                  <a:schemeClr val="tx1"/>
                </a:solidFill>
              </a:rPr>
              <a:t>análisis preliminar</a:t>
            </a:r>
            <a:r>
              <a:rPr lang="es-EC" sz="1400" dirty="0">
                <a:solidFill>
                  <a:schemeClr val="tx1"/>
                </a:solidFill>
              </a:rPr>
              <a:t>; </a:t>
            </a:r>
            <a:r>
              <a:rPr lang="es-EC" sz="1400" dirty="0" err="1">
                <a:solidFill>
                  <a:schemeClr val="tx1"/>
                </a:solidFill>
              </a:rPr>
              <a:t>Sequencher</a:t>
            </a:r>
            <a:r>
              <a:rPr lang="es-EC" sz="1400" dirty="0">
                <a:solidFill>
                  <a:schemeClr val="tx1"/>
                </a:solidFill>
              </a:rPr>
              <a:t> para la </a:t>
            </a:r>
            <a:r>
              <a:rPr lang="es-EC" sz="1400" b="1" dirty="0">
                <a:solidFill>
                  <a:schemeClr val="tx1"/>
                </a:solidFill>
              </a:rPr>
              <a:t>curación de secuencias</a:t>
            </a:r>
            <a:r>
              <a:rPr lang="es-EC" sz="1400" dirty="0">
                <a:solidFill>
                  <a:schemeClr val="tx1"/>
                </a:solidFill>
              </a:rPr>
              <a:t>; BLAST para establecer relaciones entre las secuencias obtenidas y las de referencia;  </a:t>
            </a:r>
            <a:r>
              <a:rPr lang="es-EC" sz="1400" dirty="0" err="1">
                <a:solidFill>
                  <a:schemeClr val="tx1"/>
                </a:solidFill>
              </a:rPr>
              <a:t>BioNumerics</a:t>
            </a:r>
            <a:r>
              <a:rPr lang="es-EC" sz="1400" dirty="0">
                <a:solidFill>
                  <a:schemeClr val="tx1"/>
                </a:solidFill>
              </a:rPr>
              <a:t> para la curación de secuencias, </a:t>
            </a:r>
            <a:r>
              <a:rPr lang="es-EC" sz="1400" b="1" dirty="0">
                <a:solidFill>
                  <a:schemeClr val="tx1"/>
                </a:solidFill>
              </a:rPr>
              <a:t>identificación de números alélicos y secuencias tipo </a:t>
            </a:r>
            <a:r>
              <a:rPr lang="es-EC" sz="1400" dirty="0">
                <a:solidFill>
                  <a:schemeClr val="tx1"/>
                </a:solidFill>
              </a:rPr>
              <a:t>y para la construcción del </a:t>
            </a:r>
            <a:r>
              <a:rPr lang="es-EC" sz="1400" b="1" dirty="0">
                <a:solidFill>
                  <a:schemeClr val="tx1"/>
                </a:solidFill>
              </a:rPr>
              <a:t>árbol de mínima expansión</a:t>
            </a:r>
            <a:r>
              <a:rPr lang="es-EC" sz="1400" dirty="0">
                <a:solidFill>
                  <a:schemeClr val="tx1"/>
                </a:solidFill>
              </a:rPr>
              <a:t>; </a:t>
            </a:r>
            <a:r>
              <a:rPr lang="es-EC" sz="1400" dirty="0" err="1">
                <a:solidFill>
                  <a:schemeClr val="tx1"/>
                </a:solidFill>
              </a:rPr>
              <a:t>eBURST</a:t>
            </a:r>
            <a:r>
              <a:rPr lang="es-EC" sz="1400" dirty="0">
                <a:solidFill>
                  <a:schemeClr val="tx1"/>
                </a:solidFill>
              </a:rPr>
              <a:t> para la identificación de </a:t>
            </a:r>
            <a:r>
              <a:rPr lang="es-EC" sz="1400" b="1" dirty="0">
                <a:solidFill>
                  <a:schemeClr val="tx1"/>
                </a:solidFill>
              </a:rPr>
              <a:t>grupos clonales</a:t>
            </a:r>
            <a:r>
              <a:rPr lang="es-EC" sz="1400" dirty="0">
                <a:solidFill>
                  <a:schemeClr val="tx1"/>
                </a:solidFill>
              </a:rPr>
              <a:t>; MEGA7 para la formación del </a:t>
            </a:r>
            <a:r>
              <a:rPr lang="es-EC" sz="1400" b="1" dirty="0">
                <a:solidFill>
                  <a:schemeClr val="tx1"/>
                </a:solidFill>
              </a:rPr>
              <a:t>árbol de máxima verosimilitud </a:t>
            </a:r>
            <a:r>
              <a:rPr lang="es-EC" sz="1400" dirty="0">
                <a:solidFill>
                  <a:schemeClr val="tx1"/>
                </a:solidFill>
              </a:rPr>
              <a:t>y </a:t>
            </a:r>
            <a:r>
              <a:rPr lang="es-EC" sz="1400" dirty="0" err="1">
                <a:solidFill>
                  <a:schemeClr val="tx1"/>
                </a:solidFill>
              </a:rPr>
              <a:t>SlipTree</a:t>
            </a:r>
            <a:r>
              <a:rPr lang="es-EC" sz="1400" dirty="0">
                <a:solidFill>
                  <a:schemeClr val="tx1"/>
                </a:solidFill>
              </a:rPr>
              <a:t> para la elaboración de la </a:t>
            </a:r>
            <a:r>
              <a:rPr lang="es-EC" sz="1400" b="1" dirty="0">
                <a:solidFill>
                  <a:schemeClr val="tx1"/>
                </a:solidFill>
              </a:rPr>
              <a:t>red dividida </a:t>
            </a:r>
            <a:r>
              <a:rPr lang="es-EC" sz="1400" dirty="0">
                <a:solidFill>
                  <a:schemeClr val="tx1"/>
                </a:solidFill>
              </a:rPr>
              <a:t>en los 64 aislados clínicos analizados.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Conclusiones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55516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Introducción</a:t>
            </a:r>
            <a:endParaRPr lang="es-EC" sz="200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i="1" dirty="0"/>
              <a:t>Klebsiella pneumoniae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B555FF9-A5CE-4272-B8CE-62C0CE1E5DC6}"/>
              </a:ext>
            </a:extLst>
          </p:cNvPr>
          <p:cNvSpPr txBox="1"/>
          <p:nvPr/>
        </p:nvSpPr>
        <p:spPr>
          <a:xfrm>
            <a:off x="1027542" y="3173854"/>
            <a:ext cx="3552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Figura 1.- </a:t>
            </a:r>
            <a:r>
              <a:rPr lang="es-EC" sz="1000" dirty="0"/>
              <a:t>Estructura de la membrana de</a:t>
            </a:r>
            <a:r>
              <a:rPr lang="es-EC" sz="1000" i="1" dirty="0"/>
              <a:t> K. pneumoniae</a:t>
            </a:r>
          </a:p>
          <a:p>
            <a:r>
              <a:rPr lang="es-EC" sz="1000" dirty="0"/>
              <a:t>(Murray, </a:t>
            </a:r>
            <a:r>
              <a:rPr lang="es-EC" sz="1000" dirty="0" err="1"/>
              <a:t>Rosenthal</a:t>
            </a:r>
            <a:r>
              <a:rPr lang="es-EC" sz="1000" dirty="0"/>
              <a:t>, &amp; </a:t>
            </a:r>
            <a:r>
              <a:rPr lang="es-EC" sz="1000" dirty="0" err="1"/>
              <a:t>Pfaller</a:t>
            </a:r>
            <a:r>
              <a:rPr lang="es-EC" sz="1000" dirty="0"/>
              <a:t>, 2016)</a:t>
            </a:r>
          </a:p>
        </p:txBody>
      </p:sp>
      <p:pic>
        <p:nvPicPr>
          <p:cNvPr id="11" name="Imagen 10" descr="http://4.bp.blogspot.com/-ntxQo4J3WGw/VT8J5yHm0zI/AAAAAAAAAtM/Qme_bksMyIY/s1600/30-3.jpg">
            <a:extLst>
              <a:ext uri="{FF2B5EF4-FFF2-40B4-BE49-F238E27FC236}">
                <a16:creationId xmlns:a16="http://schemas.microsoft.com/office/drawing/2014/main" id="{C3E11226-6E7B-4571-89A6-DF843BE9335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4" b="7922"/>
          <a:stretch/>
        </p:blipFill>
        <p:spPr bwMode="auto">
          <a:xfrm>
            <a:off x="1290454" y="1082076"/>
            <a:ext cx="2688184" cy="2037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68932"/>
              </p:ext>
            </p:extLst>
          </p:nvPr>
        </p:nvGraphicFramePr>
        <p:xfrm>
          <a:off x="2409828" y="3895906"/>
          <a:ext cx="4592320" cy="2057400"/>
        </p:xfrm>
        <a:graphic>
          <a:graphicData uri="http://schemas.openxmlformats.org/drawingml/2006/table">
            <a:tbl>
              <a:tblPr firstRow="1" firstCol="1" bandRow="1"/>
              <a:tblGrid>
                <a:gridCol w="583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7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39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Tipo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Nombre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Número de Acceso en </a:t>
                      </a:r>
                      <a:r>
                        <a:rPr lang="es-EC" sz="10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GeneBank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Tamaño (</a:t>
                      </a:r>
                      <a:r>
                        <a:rPr lang="es-EC" sz="1000" b="1" dirty="0" err="1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Mpb</a:t>
                      </a: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GC%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5B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Genes</a:t>
                      </a:r>
                      <a:endParaRPr lang="es-EC" sz="1100" dirty="0">
                        <a:solidFill>
                          <a:schemeClr val="bg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5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 dirty="0" err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Chr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---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CP003200.1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5,332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57,5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5404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Plsm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pKPHS1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CP003223.1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0,122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49,5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141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Plsm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pKPHS2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CP003224.1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0,111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53,3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Plsm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pKPHS3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CP003225.1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0,105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52,5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Plsm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pKPHS4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CP003226.1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0,003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52,2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Plsm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pKPHS5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CP003227.1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0,003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42,8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b="1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Plsm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pKPHS6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CP003228.1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endParaRPr lang="es-EC" sz="110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47,9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Constantia" panose="02030602050306030303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10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Rectángulo 8"/>
          <p:cNvSpPr/>
          <p:nvPr/>
        </p:nvSpPr>
        <p:spPr>
          <a:xfrm>
            <a:off x="2340400" y="3632008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sz="1000" b="1" dirty="0"/>
              <a:t>Tabla 1. </a:t>
            </a:r>
            <a:r>
              <a:rPr lang="es-EC" sz="1000" dirty="0"/>
              <a:t>Descripción del genoma de </a:t>
            </a:r>
            <a:r>
              <a:rPr lang="es-EC" sz="1000" i="1" dirty="0"/>
              <a:t>K. pneumoniae</a:t>
            </a:r>
          </a:p>
        </p:txBody>
      </p:sp>
      <p:pic>
        <p:nvPicPr>
          <p:cNvPr id="25602" name="Picture 2" descr="Resultado de imagen para klebsiella pneumoniae in huma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88" b="74614" l="31333" r="69167">
                        <a14:foregroundMark x1="32833" y1="45077" x2="32833" y2="45077"/>
                        <a14:foregroundMark x1="69333" y1="44721" x2="69333" y2="44721"/>
                        <a14:foregroundMark x1="51000" y1="11388" x2="51000" y2="11388"/>
                        <a14:foregroundMark x1="51000" y1="74733" x2="51000" y2="74733"/>
                        <a14:foregroundMark x1="35000" y1="71293" x2="35000" y2="71293"/>
                        <a14:foregroundMark x1="36500" y1="72123" x2="36500" y2="72123"/>
                        <a14:foregroundMark x1="34667" y1="72479" x2="34667" y2="72479"/>
                        <a14:foregroundMark x1="65667" y1="72005" x2="65667" y2="72005"/>
                        <a14:foregroundMark x1="58167" y1="71530" x2="58167" y2="71530"/>
                        <a14:foregroundMark x1="31333" y1="44365" x2="31333" y2="4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59" t="10808" r="30130" b="25083"/>
          <a:stretch/>
        </p:blipFill>
        <p:spPr bwMode="auto">
          <a:xfrm>
            <a:off x="6381390" y="953263"/>
            <a:ext cx="952913" cy="219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EB555FF9-A5CE-4272-B8CE-62C0CE1E5DC6}"/>
              </a:ext>
            </a:extLst>
          </p:cNvPr>
          <p:cNvSpPr txBox="1"/>
          <p:nvPr/>
        </p:nvSpPr>
        <p:spPr>
          <a:xfrm>
            <a:off x="5164669" y="3142651"/>
            <a:ext cx="37253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000" b="1" dirty="0"/>
              <a:t>Figura 2.- </a:t>
            </a:r>
            <a:r>
              <a:rPr lang="es-EC" sz="1000" i="1" dirty="0"/>
              <a:t>Sistemas colonizados por K. pneumoniae</a:t>
            </a:r>
          </a:p>
          <a:p>
            <a:r>
              <a:rPr lang="es-EC" sz="1000" dirty="0"/>
              <a:t>(Jara, 2017)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340400" y="5969894"/>
            <a:ext cx="114005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/>
              <a:t>(</a:t>
            </a:r>
            <a:r>
              <a:rPr lang="es-EC" sz="1000" dirty="0" err="1"/>
              <a:t>Liu</a:t>
            </a:r>
            <a:r>
              <a:rPr lang="es-EC" sz="1000" dirty="0"/>
              <a:t> et al., 2012) </a:t>
            </a:r>
          </a:p>
        </p:txBody>
      </p:sp>
    </p:spTree>
    <p:extLst>
      <p:ext uri="{BB962C8B-B14F-4D97-AF65-F5344CB8AC3E}">
        <p14:creationId xmlns:p14="http://schemas.microsoft.com/office/powerpoint/2010/main" val="38626868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79" y="637958"/>
            <a:ext cx="8231029" cy="5177899"/>
          </a:xfrm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chemeClr val="tx1"/>
                </a:solidFill>
              </a:rPr>
              <a:t>CONCLUSIONES</a:t>
            </a:r>
          </a:p>
          <a:p>
            <a:pPr marL="0" indent="0" algn="ctr">
              <a:buNone/>
            </a:pPr>
            <a:endParaRPr lang="es-EC" sz="1400" b="1" dirty="0">
              <a:solidFill>
                <a:schemeClr val="tx1"/>
              </a:solidFill>
            </a:endParaRP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Se determinaron los perfiles alélicos de los 64 aislados clínicos de </a:t>
            </a:r>
            <a:r>
              <a:rPr lang="es-EC" sz="1400" i="1" dirty="0">
                <a:solidFill>
                  <a:schemeClr val="tx1"/>
                </a:solidFill>
              </a:rPr>
              <a:t>Klebsiella pneumoniae,</a:t>
            </a:r>
            <a:r>
              <a:rPr lang="es-EC" sz="1400" dirty="0">
                <a:solidFill>
                  <a:schemeClr val="tx1"/>
                </a:solidFill>
              </a:rPr>
              <a:t> provenientes de infecciones sistémicas de los hospitales Carlos Andrade Marín y Eugenio Espejo, de los cuales se identificaron </a:t>
            </a:r>
            <a:r>
              <a:rPr lang="es-EC" sz="1400" b="1" dirty="0">
                <a:solidFill>
                  <a:schemeClr val="tx1"/>
                </a:solidFill>
              </a:rPr>
              <a:t>25 secuencias tipo reportadas y 3 secuencias tipo no reportadas </a:t>
            </a:r>
            <a:r>
              <a:rPr lang="es-EC" sz="1400" dirty="0">
                <a:solidFill>
                  <a:schemeClr val="tx1"/>
                </a:solidFill>
              </a:rPr>
              <a:t>que fueron agrupadas en </a:t>
            </a:r>
            <a:r>
              <a:rPr lang="es-EC" sz="1400" b="1" dirty="0">
                <a:solidFill>
                  <a:schemeClr val="tx1"/>
                </a:solidFill>
              </a:rPr>
              <a:t>2 complejos clonales, 3 grupos clonales y 15 </a:t>
            </a:r>
            <a:r>
              <a:rPr lang="es-EC" sz="1400" b="1" dirty="0" err="1">
                <a:solidFill>
                  <a:schemeClr val="tx1"/>
                </a:solidFill>
              </a:rPr>
              <a:t>singletons</a:t>
            </a:r>
            <a:r>
              <a:rPr lang="es-EC" sz="1400" dirty="0">
                <a:solidFill>
                  <a:schemeClr val="tx1"/>
                </a:solidFill>
              </a:rPr>
              <a:t>, pero tras el </a:t>
            </a:r>
            <a:r>
              <a:rPr lang="es-EC" sz="1400" b="1" dirty="0">
                <a:solidFill>
                  <a:schemeClr val="tx1"/>
                </a:solidFill>
              </a:rPr>
              <a:t>análisis filogenético </a:t>
            </a:r>
            <a:r>
              <a:rPr lang="es-EC" sz="1400" dirty="0">
                <a:solidFill>
                  <a:schemeClr val="tx1"/>
                </a:solidFill>
              </a:rPr>
              <a:t>se pudo deducir que únicamente existen </a:t>
            </a:r>
            <a:r>
              <a:rPr lang="es-EC" sz="1400" b="1" dirty="0">
                <a:solidFill>
                  <a:schemeClr val="tx1"/>
                </a:solidFill>
              </a:rPr>
              <a:t>2 complejos clonales y un grupo clonal</a:t>
            </a:r>
            <a:r>
              <a:rPr lang="es-EC" sz="1400" dirty="0">
                <a:solidFill>
                  <a:schemeClr val="tx1"/>
                </a:solidFill>
              </a:rPr>
              <a:t>. </a:t>
            </a:r>
          </a:p>
          <a:p>
            <a:pPr algn="just"/>
            <a:endParaRPr lang="es-EC" sz="1400" dirty="0">
              <a:solidFill>
                <a:schemeClr val="tx1"/>
              </a:solidFill>
            </a:endParaRP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La caracterización genotípica de los aislados de </a:t>
            </a:r>
            <a:r>
              <a:rPr lang="es-EC" sz="1400" i="1" dirty="0">
                <a:solidFill>
                  <a:schemeClr val="tx1"/>
                </a:solidFill>
              </a:rPr>
              <a:t>Klebsiella pneumoniae</a:t>
            </a:r>
            <a:r>
              <a:rPr lang="es-EC" sz="1400" dirty="0">
                <a:solidFill>
                  <a:schemeClr val="tx1"/>
                </a:solidFill>
              </a:rPr>
              <a:t> y su correspondiente identificación fenotípica, permitió determinar que </a:t>
            </a:r>
            <a:r>
              <a:rPr lang="es-EC" sz="1400" b="1" dirty="0">
                <a:solidFill>
                  <a:schemeClr val="tx1"/>
                </a:solidFill>
              </a:rPr>
              <a:t>ST258 </a:t>
            </a:r>
            <a:r>
              <a:rPr lang="es-EC" sz="1400" dirty="0">
                <a:solidFill>
                  <a:schemeClr val="tx1"/>
                </a:solidFill>
              </a:rPr>
              <a:t>con patrón de resistencia CRE y </a:t>
            </a:r>
            <a:r>
              <a:rPr lang="es-EC" sz="1400" b="1" dirty="0">
                <a:solidFill>
                  <a:schemeClr val="tx1"/>
                </a:solidFill>
              </a:rPr>
              <a:t>ST39 </a:t>
            </a:r>
            <a:r>
              <a:rPr lang="es-EC" sz="1400" dirty="0">
                <a:solidFill>
                  <a:schemeClr val="tx1"/>
                </a:solidFill>
              </a:rPr>
              <a:t>con patrones de resistencia BLEE y CRE </a:t>
            </a:r>
            <a:r>
              <a:rPr lang="es-EC" sz="1400" b="1" dirty="0">
                <a:solidFill>
                  <a:schemeClr val="tx1"/>
                </a:solidFill>
              </a:rPr>
              <a:t>son los clones prevalentes </a:t>
            </a:r>
            <a:r>
              <a:rPr lang="es-EC" sz="1400" dirty="0">
                <a:solidFill>
                  <a:schemeClr val="tx1"/>
                </a:solidFill>
              </a:rPr>
              <a:t>con un 17,18% (11/64) y 15,62% (10/64) de aislados clínicos analizados, respectivamente.</a:t>
            </a:r>
          </a:p>
          <a:p>
            <a:pPr algn="just"/>
            <a:endParaRPr lang="es-EC" sz="1400" dirty="0">
              <a:solidFill>
                <a:schemeClr val="tx1"/>
              </a:solidFill>
            </a:endParaRPr>
          </a:p>
          <a:p>
            <a:pPr algn="just"/>
            <a:r>
              <a:rPr lang="es-EC" sz="1400" dirty="0">
                <a:solidFill>
                  <a:schemeClr val="tx1"/>
                </a:solidFill>
              </a:rPr>
              <a:t>La </a:t>
            </a:r>
            <a:r>
              <a:rPr lang="es-EC" sz="1400" b="1" dirty="0">
                <a:solidFill>
                  <a:schemeClr val="tx1"/>
                </a:solidFill>
              </a:rPr>
              <a:t>relación genotipo fenotipo </a:t>
            </a:r>
            <a:r>
              <a:rPr lang="es-EC" sz="1400" dirty="0">
                <a:solidFill>
                  <a:schemeClr val="tx1"/>
                </a:solidFill>
              </a:rPr>
              <a:t>determinó que el </a:t>
            </a:r>
            <a:r>
              <a:rPr lang="es-EC" sz="1400" b="1" dirty="0">
                <a:solidFill>
                  <a:schemeClr val="tx1"/>
                </a:solidFill>
              </a:rPr>
              <a:t>CC2 </a:t>
            </a:r>
            <a:r>
              <a:rPr lang="es-EC" sz="1400" dirty="0">
                <a:solidFill>
                  <a:schemeClr val="tx1"/>
                </a:solidFill>
              </a:rPr>
              <a:t>(STNA2 y ST129) y el </a:t>
            </a:r>
            <a:r>
              <a:rPr lang="es-EC" sz="1400" b="1" dirty="0">
                <a:solidFill>
                  <a:schemeClr val="tx1"/>
                </a:solidFill>
              </a:rPr>
              <a:t>GC3 </a:t>
            </a:r>
            <a:r>
              <a:rPr lang="es-EC" sz="1400" dirty="0">
                <a:solidFill>
                  <a:schemeClr val="tx1"/>
                </a:solidFill>
              </a:rPr>
              <a:t>(STNA1 y ST641) correspondieron a aislados </a:t>
            </a:r>
            <a:r>
              <a:rPr lang="es-EC" sz="1400" b="1" dirty="0">
                <a:solidFill>
                  <a:schemeClr val="tx1"/>
                </a:solidFill>
              </a:rPr>
              <a:t>susceptibles</a:t>
            </a:r>
            <a:r>
              <a:rPr lang="es-EC" sz="1400" dirty="0">
                <a:solidFill>
                  <a:schemeClr val="tx1"/>
                </a:solidFill>
              </a:rPr>
              <a:t>, mientras que </a:t>
            </a:r>
            <a:r>
              <a:rPr lang="es-EC" sz="1400" b="1" dirty="0">
                <a:solidFill>
                  <a:schemeClr val="tx1"/>
                </a:solidFill>
              </a:rPr>
              <a:t>ST15 </a:t>
            </a:r>
            <a:r>
              <a:rPr lang="es-EC" sz="1400" dirty="0">
                <a:solidFill>
                  <a:schemeClr val="tx1"/>
                </a:solidFill>
              </a:rPr>
              <a:t>correspondió a patrón </a:t>
            </a:r>
            <a:r>
              <a:rPr lang="es-EC" sz="1400" b="1" dirty="0">
                <a:solidFill>
                  <a:schemeClr val="tx1"/>
                </a:solidFill>
              </a:rPr>
              <a:t>BLEE </a:t>
            </a:r>
            <a:r>
              <a:rPr lang="es-EC" sz="1400" dirty="0">
                <a:solidFill>
                  <a:schemeClr val="tx1"/>
                </a:solidFill>
              </a:rPr>
              <a:t>y todos aislados clínicos de la </a:t>
            </a:r>
            <a:r>
              <a:rPr lang="es-EC" sz="1400" b="1" dirty="0">
                <a:solidFill>
                  <a:schemeClr val="tx1"/>
                </a:solidFill>
              </a:rPr>
              <a:t>ST258 </a:t>
            </a:r>
            <a:r>
              <a:rPr lang="es-EC" sz="1400" dirty="0">
                <a:solidFill>
                  <a:schemeClr val="tx1"/>
                </a:solidFill>
              </a:rPr>
              <a:t>a patrón </a:t>
            </a:r>
            <a:r>
              <a:rPr lang="es-EC" sz="1400" b="1" dirty="0">
                <a:solidFill>
                  <a:schemeClr val="tx1"/>
                </a:solidFill>
              </a:rPr>
              <a:t>CRE</a:t>
            </a:r>
            <a:r>
              <a:rPr lang="es-EC" sz="1400" dirty="0">
                <a:solidFill>
                  <a:schemeClr val="tx1"/>
                </a:solidFill>
              </a:rPr>
              <a:t>. </a:t>
            </a:r>
          </a:p>
          <a:p>
            <a:pPr marL="0" indent="0" algn="just">
              <a:buNone/>
            </a:pPr>
            <a:endParaRPr lang="es-EC" sz="1400" dirty="0">
              <a:solidFill>
                <a:schemeClr val="tx1"/>
              </a:solidFill>
            </a:endParaRP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Conclusiones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54754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Recomendaciones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528884" y="5304411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Agradecimientos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52262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2166930" y="5304411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82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19846FC-27FB-4F22-A18B-D61B38319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80" y="1046693"/>
            <a:ext cx="8231029" cy="4148666"/>
          </a:xfrm>
        </p:spPr>
        <p:txBody>
          <a:bodyPr/>
          <a:lstStyle/>
          <a:p>
            <a:pPr marL="0" indent="0" algn="ctr">
              <a:buNone/>
            </a:pPr>
            <a:r>
              <a:rPr lang="es-EC" sz="1800" b="1" dirty="0">
                <a:solidFill>
                  <a:schemeClr val="tx1"/>
                </a:solidFill>
              </a:rPr>
              <a:t>RECOMENDACIONES</a:t>
            </a:r>
          </a:p>
          <a:p>
            <a:pPr marL="0" indent="0" algn="ctr">
              <a:buNone/>
            </a:pPr>
            <a:endParaRPr lang="es-EC" sz="1800" dirty="0">
              <a:solidFill>
                <a:schemeClr val="tx1"/>
              </a:solidFill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</a:rPr>
              <a:t>Reportar los tres </a:t>
            </a:r>
            <a:r>
              <a:rPr lang="es-EC" sz="1800" b="1" dirty="0">
                <a:solidFill>
                  <a:schemeClr val="tx1"/>
                </a:solidFill>
              </a:rPr>
              <a:t>perfiles alélicos nuevos</a:t>
            </a:r>
            <a:r>
              <a:rPr lang="es-EC" sz="18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</a:rPr>
              <a:t>Realizar un análisis de </a:t>
            </a:r>
            <a:r>
              <a:rPr lang="es-EC" sz="1800" b="1" dirty="0">
                <a:solidFill>
                  <a:schemeClr val="tx1"/>
                </a:solidFill>
              </a:rPr>
              <a:t>epidemiología temporal </a:t>
            </a:r>
            <a:r>
              <a:rPr lang="es-EC" sz="1800" dirty="0">
                <a:solidFill>
                  <a:schemeClr val="tx1"/>
                </a:solidFill>
              </a:rPr>
              <a:t>para determinar el comportamiento de la población bacteriana de </a:t>
            </a:r>
            <a:r>
              <a:rPr lang="es-EC" sz="1800" i="1" dirty="0">
                <a:solidFill>
                  <a:schemeClr val="tx1"/>
                </a:solidFill>
              </a:rPr>
              <a:t>Klebsiella pneumoniae</a:t>
            </a:r>
            <a:r>
              <a:rPr lang="es-EC" sz="1800" dirty="0">
                <a:solidFill>
                  <a:schemeClr val="tx1"/>
                </a:solidFill>
              </a:rPr>
              <a:t> en el tiempo y sustentarlo con </a:t>
            </a:r>
            <a:r>
              <a:rPr lang="es-EC" sz="1800" b="1" dirty="0">
                <a:solidFill>
                  <a:schemeClr val="tx1"/>
                </a:solidFill>
              </a:rPr>
              <a:t>pruebas de genética poblacional</a:t>
            </a:r>
            <a:r>
              <a:rPr lang="es-EC" sz="1800" dirty="0">
                <a:solidFill>
                  <a:schemeClr val="tx1"/>
                </a:solidFill>
              </a:rPr>
              <a:t>.</a:t>
            </a: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</a:rPr>
              <a:t>Relacionar los aspectos </a:t>
            </a:r>
            <a:r>
              <a:rPr lang="es-EC" sz="1800" b="1" dirty="0">
                <a:solidFill>
                  <a:schemeClr val="tx1"/>
                </a:solidFill>
              </a:rPr>
              <a:t>clínico epidemiológicos </a:t>
            </a:r>
            <a:r>
              <a:rPr lang="es-EC" sz="1800" dirty="0">
                <a:solidFill>
                  <a:schemeClr val="tx1"/>
                </a:solidFill>
              </a:rPr>
              <a:t>con las caracterizaciones genotípica y fenotípica, con el fin de entender el </a:t>
            </a:r>
            <a:r>
              <a:rPr lang="es-EC" sz="1800" b="1" dirty="0">
                <a:solidFill>
                  <a:schemeClr val="tx1"/>
                </a:solidFill>
              </a:rPr>
              <a:t>mecanismo de propagación </a:t>
            </a:r>
            <a:r>
              <a:rPr lang="es-EC" sz="1800" dirty="0">
                <a:solidFill>
                  <a:schemeClr val="tx1"/>
                </a:solidFill>
              </a:rPr>
              <a:t>de los aislados clínicos. </a:t>
            </a:r>
          </a:p>
          <a:p>
            <a:pPr algn="just"/>
            <a:endParaRPr lang="es-EC" sz="1800" dirty="0">
              <a:solidFill>
                <a:schemeClr val="tx1"/>
              </a:solidFill>
            </a:endParaRPr>
          </a:p>
          <a:p>
            <a:pPr algn="just"/>
            <a:r>
              <a:rPr lang="es-EC" sz="1800" dirty="0">
                <a:solidFill>
                  <a:schemeClr val="tx1"/>
                </a:solidFill>
              </a:rPr>
              <a:t>Relacionar la técnica de Análisis de Multilocus – Número Variable de Repeticiones en </a:t>
            </a:r>
            <a:r>
              <a:rPr lang="es-EC" sz="1800" dirty="0" err="1">
                <a:solidFill>
                  <a:schemeClr val="tx1"/>
                </a:solidFill>
              </a:rPr>
              <a:t>Tandem</a:t>
            </a:r>
            <a:r>
              <a:rPr lang="es-EC" sz="1800" dirty="0">
                <a:solidFill>
                  <a:schemeClr val="tx1"/>
                </a:solidFill>
              </a:rPr>
              <a:t> (</a:t>
            </a:r>
            <a:r>
              <a:rPr lang="es-EC" sz="1800" b="1" dirty="0">
                <a:solidFill>
                  <a:schemeClr val="tx1"/>
                </a:solidFill>
              </a:rPr>
              <a:t>MLVA</a:t>
            </a:r>
            <a:r>
              <a:rPr lang="es-EC" sz="1800" dirty="0">
                <a:solidFill>
                  <a:schemeClr val="tx1"/>
                </a:solidFill>
              </a:rPr>
              <a:t>) con la técnica de MLST.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Recomendaciones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02537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528884" y="5304411"/>
            <a:ext cx="3557591" cy="3990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Agradecimientos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52262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2166930" y="5304411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257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/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9E64F1D-F561-4CB2-BABD-83FF097D15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75" y="825116"/>
            <a:ext cx="4323512" cy="5269592"/>
          </a:xfrm>
        </p:spPr>
        <p:txBody>
          <a:bodyPr/>
          <a:lstStyle/>
          <a:p>
            <a:pPr marL="0" indent="0">
              <a:buNone/>
            </a:pPr>
            <a:r>
              <a:rPr lang="es-ES" sz="1800" b="1" dirty="0">
                <a:solidFill>
                  <a:schemeClr val="tx1"/>
                </a:solidFill>
              </a:rPr>
              <a:t>Universidad de las Fuerzas Armadas ESPE</a:t>
            </a:r>
          </a:p>
          <a:p>
            <a:r>
              <a:rPr lang="es-ES" sz="1800" dirty="0">
                <a:solidFill>
                  <a:schemeClr val="tx1"/>
                </a:solidFill>
              </a:rPr>
              <a:t>Dra. Patricia Jiménez, </a:t>
            </a:r>
            <a:r>
              <a:rPr lang="es-ES" sz="1800" dirty="0" err="1">
                <a:solidFill>
                  <a:schemeClr val="tx1"/>
                </a:solidFill>
              </a:rPr>
              <a:t>Ph.D</a:t>
            </a:r>
            <a:r>
              <a:rPr lang="es-ES" sz="1800" dirty="0">
                <a:solidFill>
                  <a:schemeClr val="tx1"/>
                </a:solidFill>
              </a:rPr>
              <a:t>.</a:t>
            </a:r>
          </a:p>
          <a:p>
            <a:r>
              <a:rPr lang="es-ES" sz="1800" dirty="0">
                <a:solidFill>
                  <a:schemeClr val="tx1"/>
                </a:solidFill>
              </a:rPr>
              <a:t>Dr. Marcelo Grijalva, </a:t>
            </a:r>
            <a:r>
              <a:rPr lang="es-ES" sz="1800" dirty="0" err="1">
                <a:solidFill>
                  <a:schemeClr val="tx1"/>
                </a:solidFill>
              </a:rPr>
              <a:t>Ph.D</a:t>
            </a:r>
            <a:r>
              <a:rPr lang="es-ES" sz="1800" dirty="0">
                <a:solidFill>
                  <a:schemeClr val="tx1"/>
                </a:solidFill>
              </a:rPr>
              <a:t>.</a:t>
            </a:r>
          </a:p>
          <a:p>
            <a:r>
              <a:rPr lang="es-ES" sz="1800" dirty="0">
                <a:solidFill>
                  <a:schemeClr val="tx1"/>
                </a:solidFill>
              </a:rPr>
              <a:t>Ing. María José Vallejo, </a:t>
            </a:r>
            <a:r>
              <a:rPr lang="es-ES" sz="1800" dirty="0" err="1">
                <a:solidFill>
                  <a:schemeClr val="tx1"/>
                </a:solidFill>
              </a:rPr>
              <a:t>Ms.C</a:t>
            </a:r>
            <a:r>
              <a:rPr lang="es-ES" sz="1800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endParaRPr lang="es-ES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S" sz="1800" b="1" dirty="0">
                <a:solidFill>
                  <a:schemeClr val="tx1"/>
                </a:solidFill>
              </a:rPr>
              <a:t>Hospitales</a:t>
            </a:r>
          </a:p>
          <a:p>
            <a:r>
              <a:rPr lang="es-ES" sz="1800" dirty="0">
                <a:solidFill>
                  <a:schemeClr val="tx1"/>
                </a:solidFill>
              </a:rPr>
              <a:t>HCAM</a:t>
            </a:r>
          </a:p>
          <a:p>
            <a:pPr lvl="1"/>
            <a:r>
              <a:rPr lang="es-ES" sz="1800" dirty="0">
                <a:solidFill>
                  <a:schemeClr val="tx1"/>
                </a:solidFill>
              </a:rPr>
              <a:t>Dra. Natalia </a:t>
            </a:r>
            <a:r>
              <a:rPr lang="es-ES" sz="1800" dirty="0" err="1">
                <a:solidFill>
                  <a:schemeClr val="tx1"/>
                </a:solidFill>
              </a:rPr>
              <a:t>Campoverde</a:t>
            </a:r>
            <a:endParaRPr lang="es-ES" sz="1800" dirty="0">
              <a:solidFill>
                <a:schemeClr val="tx1"/>
              </a:solidFill>
            </a:endParaRPr>
          </a:p>
          <a:p>
            <a:r>
              <a:rPr lang="es-ES" sz="1800" dirty="0">
                <a:solidFill>
                  <a:schemeClr val="tx1"/>
                </a:solidFill>
              </a:rPr>
              <a:t>HEE</a:t>
            </a:r>
          </a:p>
          <a:p>
            <a:pPr lvl="1"/>
            <a:r>
              <a:rPr lang="es-ES" sz="1800" dirty="0">
                <a:solidFill>
                  <a:schemeClr val="tx1"/>
                </a:solidFill>
              </a:rPr>
              <a:t>Dra. Karina Reinoso</a:t>
            </a:r>
          </a:p>
          <a:p>
            <a:pPr lvl="1"/>
            <a:r>
              <a:rPr lang="es-ES" sz="1800" dirty="0">
                <a:solidFill>
                  <a:schemeClr val="tx1"/>
                </a:solidFill>
              </a:rPr>
              <a:t>Dra. Gabriela Jaramillo</a:t>
            </a:r>
          </a:p>
          <a:p>
            <a:pPr marL="0" lvl="1" indent="0">
              <a:buNone/>
            </a:pPr>
            <a:endParaRPr lang="es-ES" sz="1800" b="1" dirty="0">
              <a:solidFill>
                <a:schemeClr val="tx1"/>
              </a:solidFill>
            </a:endParaRPr>
          </a:p>
          <a:p>
            <a:pPr marL="0" lvl="1" indent="0">
              <a:buNone/>
            </a:pPr>
            <a:r>
              <a:rPr lang="es-ES" sz="1800" b="1" dirty="0" err="1">
                <a:solidFill>
                  <a:schemeClr val="tx1"/>
                </a:solidFill>
              </a:rPr>
              <a:t>National</a:t>
            </a:r>
            <a:r>
              <a:rPr lang="es-ES" sz="1800" b="1" dirty="0">
                <a:solidFill>
                  <a:schemeClr val="tx1"/>
                </a:solidFill>
              </a:rPr>
              <a:t> Reference Centre </a:t>
            </a:r>
            <a:r>
              <a:rPr lang="es-ES" sz="1800" b="1" dirty="0" err="1">
                <a:solidFill>
                  <a:schemeClr val="tx1"/>
                </a:solidFill>
              </a:rPr>
              <a:t>for</a:t>
            </a:r>
            <a:r>
              <a:rPr lang="es-ES" sz="1800" b="1" dirty="0">
                <a:solidFill>
                  <a:schemeClr val="tx1"/>
                </a:solidFill>
              </a:rPr>
              <a:t> </a:t>
            </a:r>
            <a:r>
              <a:rPr lang="es-ES" sz="1800" b="1" dirty="0" err="1">
                <a:solidFill>
                  <a:schemeClr val="tx1"/>
                </a:solidFill>
              </a:rPr>
              <a:t>Antibiotic</a:t>
            </a:r>
            <a:r>
              <a:rPr lang="es-ES" sz="1800" b="1" dirty="0">
                <a:solidFill>
                  <a:schemeClr val="tx1"/>
                </a:solidFill>
              </a:rPr>
              <a:t> </a:t>
            </a:r>
            <a:r>
              <a:rPr lang="es-ES" sz="1800" b="1" dirty="0" err="1">
                <a:solidFill>
                  <a:schemeClr val="tx1"/>
                </a:solidFill>
              </a:rPr>
              <a:t>Resistant</a:t>
            </a:r>
            <a:r>
              <a:rPr lang="es-ES" sz="1800" b="1" dirty="0">
                <a:solidFill>
                  <a:schemeClr val="tx1"/>
                </a:solidFill>
              </a:rPr>
              <a:t> Gram-</a:t>
            </a:r>
            <a:r>
              <a:rPr lang="es-ES" sz="1800" b="1" dirty="0" err="1">
                <a:solidFill>
                  <a:schemeClr val="tx1"/>
                </a:solidFill>
              </a:rPr>
              <a:t>Negative</a:t>
            </a:r>
            <a:r>
              <a:rPr lang="es-ES" sz="1800" b="1" dirty="0">
                <a:solidFill>
                  <a:schemeClr val="tx1"/>
                </a:solidFill>
              </a:rPr>
              <a:t> </a:t>
            </a:r>
            <a:r>
              <a:rPr lang="es-ES" sz="1800" b="1" dirty="0" err="1">
                <a:solidFill>
                  <a:schemeClr val="tx1"/>
                </a:solidFill>
              </a:rPr>
              <a:t>bacilli</a:t>
            </a:r>
            <a:r>
              <a:rPr lang="es-ES" sz="1800" b="1" dirty="0">
                <a:solidFill>
                  <a:schemeClr val="tx1"/>
                </a:solidFill>
              </a:rPr>
              <a:t>, </a:t>
            </a:r>
            <a:r>
              <a:rPr lang="es-ES" sz="1800" b="1" dirty="0" err="1">
                <a:solidFill>
                  <a:schemeClr val="tx1"/>
                </a:solidFill>
              </a:rPr>
              <a:t>Mont</a:t>
            </a:r>
            <a:r>
              <a:rPr lang="es-ES" sz="1800" b="1" dirty="0">
                <a:solidFill>
                  <a:schemeClr val="tx1"/>
                </a:solidFill>
              </a:rPr>
              <a:t> </a:t>
            </a:r>
            <a:r>
              <a:rPr lang="es-ES" sz="1800" b="1" dirty="0" err="1">
                <a:solidFill>
                  <a:schemeClr val="tx1"/>
                </a:solidFill>
              </a:rPr>
              <a:t>Godinne</a:t>
            </a:r>
            <a:r>
              <a:rPr lang="es-ES" sz="1800" b="1" dirty="0">
                <a:solidFill>
                  <a:schemeClr val="tx1"/>
                </a:solidFill>
              </a:rPr>
              <a:t>-Bélgica</a:t>
            </a:r>
          </a:p>
          <a:p>
            <a:pPr lvl="1"/>
            <a:endParaRPr lang="es-ES" sz="1800" dirty="0">
              <a:solidFill>
                <a:schemeClr val="tx1"/>
              </a:solidFill>
            </a:endParaRPr>
          </a:p>
        </p:txBody>
      </p:sp>
      <p:pic>
        <p:nvPicPr>
          <p:cNvPr id="8" name="4 Imagen">
            <a:extLst>
              <a:ext uri="{FF2B5EF4-FFF2-40B4-BE49-F238E27FC236}">
                <a16:creationId xmlns:a16="http://schemas.microsoft.com/office/drawing/2014/main" id="{87680034-ABF2-45C1-84BA-259D35F23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5054335" y="726832"/>
            <a:ext cx="342295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Resultado de imagen para biotecnologia espe">
            <a:extLst>
              <a:ext uri="{FF2B5EF4-FFF2-40B4-BE49-F238E27FC236}">
                <a16:creationId xmlns:a16="http://schemas.microsoft.com/office/drawing/2014/main" id="{848F03AA-CC60-474D-B110-5B20C9A27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458" y="1859061"/>
            <a:ext cx="1224283" cy="122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n para hospital carlos andrade marin">
            <a:extLst>
              <a:ext uri="{FF2B5EF4-FFF2-40B4-BE49-F238E27FC236}">
                <a16:creationId xmlns:a16="http://schemas.microsoft.com/office/drawing/2014/main" id="{B07B6456-E8ED-45BB-B1C4-75609446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91" y="3439980"/>
            <a:ext cx="2219020" cy="121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sultado de imagen para hospital de especialidades eugenio espejo">
            <a:extLst>
              <a:ext uri="{FF2B5EF4-FFF2-40B4-BE49-F238E27FC236}">
                <a16:creationId xmlns:a16="http://schemas.microsoft.com/office/drawing/2014/main" id="{710C708A-663B-4603-B98C-C84AC3A30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620" y="3176283"/>
            <a:ext cx="1850090" cy="1850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 dirty="0">
                <a:solidFill>
                  <a:schemeClr val="tx1"/>
                </a:solidFill>
                <a:effectLst/>
              </a:rPr>
              <a:t>Agradecimientos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63764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 Imagen">
            <a:extLst>
              <a:ext uri="{FF2B5EF4-FFF2-40B4-BE49-F238E27FC236}">
                <a16:creationId xmlns:a16="http://schemas.microsoft.com/office/drawing/2014/main" id="{BC241CEF-83DB-47FE-8583-8A41AEEC6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7B1CCF-D927-4BF1-B8A7-A78B25A9B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79" y="2290219"/>
            <a:ext cx="8231029" cy="1828798"/>
          </a:xfrm>
        </p:spPr>
        <p:txBody>
          <a:bodyPr/>
          <a:lstStyle/>
          <a:p>
            <a:pPr marL="0" indent="0" algn="ctr">
              <a:spcBef>
                <a:spcPts val="1200"/>
              </a:spcBef>
              <a:buNone/>
            </a:pPr>
            <a:r>
              <a:rPr lang="es-E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GRACIAS 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s-E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 SU ATENCIÓN</a:t>
            </a:r>
            <a:endParaRPr lang="es-EC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12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154C1B8E-41E5-44B8-AAD6-AA0C3CC2ADA3}"/>
              </a:ext>
            </a:extLst>
          </p:cNvPr>
          <p:cNvPicPr/>
          <p:nvPr/>
        </p:nvPicPr>
        <p:blipFill rotWithShape="1">
          <a:blip r:embed="rId3"/>
          <a:srcRect l="14869" t="17112" r="29383" b="10550"/>
          <a:stretch/>
        </p:blipFill>
        <p:spPr bwMode="auto">
          <a:xfrm>
            <a:off x="620249" y="2823026"/>
            <a:ext cx="3581982" cy="2694341"/>
          </a:xfrm>
          <a:prstGeom prst="rect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094B3C8-8D63-427A-8AB4-F60ADFE1B9B2}"/>
              </a:ext>
            </a:extLst>
          </p:cNvPr>
          <p:cNvPicPr/>
          <p:nvPr/>
        </p:nvPicPr>
        <p:blipFill rotWithShape="1">
          <a:blip r:embed="rId4"/>
          <a:srcRect l="25144" t="19833" r="26104" b="12109"/>
          <a:stretch/>
        </p:blipFill>
        <p:spPr bwMode="auto">
          <a:xfrm>
            <a:off x="4565882" y="2803674"/>
            <a:ext cx="4045191" cy="27870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A5C23E5-BB4B-427F-8784-FB9666B55E69}"/>
              </a:ext>
            </a:extLst>
          </p:cNvPr>
          <p:cNvSpPr/>
          <p:nvPr/>
        </p:nvSpPr>
        <p:spPr>
          <a:xfrm>
            <a:off x="587176" y="5561377"/>
            <a:ext cx="3615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3. </a:t>
            </a:r>
            <a:r>
              <a:rPr lang="es-EC" sz="1000" dirty="0"/>
              <a:t>Mecanismos de resistencia antimicrobiana </a:t>
            </a:r>
          </a:p>
          <a:p>
            <a:r>
              <a:rPr lang="es-EC" sz="1000" dirty="0"/>
              <a:t>(Guevara, 2015; Moreno et al., 2009)  </a:t>
            </a:r>
          </a:p>
        </p:txBody>
      </p:sp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5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Introducción</a:t>
            </a:r>
            <a:endParaRPr lang="es-EC" sz="200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7498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RESISTENCIA ANTIMICROBIANA Y MECANISMOS DE EVOLUCIÓN</a:t>
            </a:r>
          </a:p>
        </p:txBody>
      </p:sp>
      <p:grpSp>
        <p:nvGrpSpPr>
          <p:cNvPr id="30" name="Grupo 29"/>
          <p:cNvGrpSpPr/>
          <p:nvPr/>
        </p:nvGrpSpPr>
        <p:grpSpPr>
          <a:xfrm>
            <a:off x="717051" y="1238579"/>
            <a:ext cx="3355835" cy="1237695"/>
            <a:chOff x="723963" y="1238579"/>
            <a:chExt cx="3355835" cy="1237695"/>
          </a:xfrm>
        </p:grpSpPr>
        <p:sp>
          <p:nvSpPr>
            <p:cNvPr id="2" name="Rectángulo 1"/>
            <p:cNvSpPr/>
            <p:nvPr/>
          </p:nvSpPr>
          <p:spPr>
            <a:xfrm>
              <a:off x="943426" y="1238579"/>
              <a:ext cx="1291771" cy="26556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dirty="0"/>
                <a:t>Natural</a:t>
              </a:r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943426" y="1847664"/>
              <a:ext cx="1291771" cy="26556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dirty="0"/>
                <a:t>Adquirida </a:t>
              </a: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2788027" y="1578583"/>
              <a:ext cx="1291771" cy="26556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dirty="0">
                  <a:solidFill>
                    <a:schemeClr val="tx1"/>
                  </a:solidFill>
                </a:rPr>
                <a:t>BLEE</a:t>
              </a:r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2754161" y="2210712"/>
              <a:ext cx="1291771" cy="26556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dirty="0">
                  <a:solidFill>
                    <a:schemeClr val="tx1"/>
                  </a:solidFill>
                </a:rPr>
                <a:t>CRE</a:t>
              </a:r>
            </a:p>
          </p:txBody>
        </p:sp>
        <p:grpSp>
          <p:nvGrpSpPr>
            <p:cNvPr id="24" name="Grupo 23"/>
            <p:cNvGrpSpPr/>
            <p:nvPr/>
          </p:nvGrpSpPr>
          <p:grpSpPr>
            <a:xfrm>
              <a:off x="2235197" y="1682336"/>
              <a:ext cx="523802" cy="661157"/>
              <a:chOff x="2090057" y="1696852"/>
              <a:chExt cx="523802" cy="661157"/>
            </a:xfrm>
          </p:grpSpPr>
          <p:cxnSp>
            <p:nvCxnSpPr>
              <p:cNvPr id="5" name="Conector recto 4"/>
              <p:cNvCxnSpPr/>
              <p:nvPr/>
            </p:nvCxnSpPr>
            <p:spPr>
              <a:xfrm>
                <a:off x="2418152" y="1696852"/>
                <a:ext cx="0" cy="66115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15"/>
              <p:cNvCxnSpPr/>
              <p:nvPr/>
            </p:nvCxnSpPr>
            <p:spPr>
              <a:xfrm>
                <a:off x="2090057" y="1994106"/>
                <a:ext cx="328095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/>
              <p:cNvCxnSpPr/>
              <p:nvPr/>
            </p:nvCxnSpPr>
            <p:spPr>
              <a:xfrm>
                <a:off x="2418152" y="1696852"/>
                <a:ext cx="195707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Conector recto 22"/>
              <p:cNvCxnSpPr/>
              <p:nvPr/>
            </p:nvCxnSpPr>
            <p:spPr>
              <a:xfrm>
                <a:off x="2407581" y="2358009"/>
                <a:ext cx="195707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upo 24"/>
            <p:cNvGrpSpPr/>
            <p:nvPr/>
          </p:nvGrpSpPr>
          <p:grpSpPr>
            <a:xfrm>
              <a:off x="723963" y="1326178"/>
              <a:ext cx="201440" cy="663576"/>
              <a:chOff x="2412419" y="1696852"/>
              <a:chExt cx="201440" cy="663576"/>
            </a:xfrm>
          </p:grpSpPr>
          <p:cxnSp>
            <p:nvCxnSpPr>
              <p:cNvPr id="26" name="Conector recto 25"/>
              <p:cNvCxnSpPr/>
              <p:nvPr/>
            </p:nvCxnSpPr>
            <p:spPr>
              <a:xfrm>
                <a:off x="2418152" y="1696852"/>
                <a:ext cx="0" cy="661157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/>
              <p:cNvCxnSpPr/>
              <p:nvPr/>
            </p:nvCxnSpPr>
            <p:spPr>
              <a:xfrm>
                <a:off x="2418152" y="1696852"/>
                <a:ext cx="195707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9" name="Conector recto 28"/>
              <p:cNvCxnSpPr/>
              <p:nvPr/>
            </p:nvCxnSpPr>
            <p:spPr>
              <a:xfrm>
                <a:off x="2412419" y="2360428"/>
                <a:ext cx="195707" cy="0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32" name="Rectángulo 31"/>
          <p:cNvSpPr/>
          <p:nvPr/>
        </p:nvSpPr>
        <p:spPr>
          <a:xfrm>
            <a:off x="240223" y="6336969"/>
            <a:ext cx="1858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(Puerta &amp; Mateos, 2010)</a:t>
            </a:r>
          </a:p>
        </p:txBody>
      </p:sp>
      <p:grpSp>
        <p:nvGrpSpPr>
          <p:cNvPr id="38" name="Grupo 37"/>
          <p:cNvGrpSpPr/>
          <p:nvPr/>
        </p:nvGrpSpPr>
        <p:grpSpPr>
          <a:xfrm>
            <a:off x="4727150" y="1336065"/>
            <a:ext cx="2984625" cy="874647"/>
            <a:chOff x="4632627" y="1134003"/>
            <a:chExt cx="2984625" cy="874647"/>
          </a:xfrm>
        </p:grpSpPr>
        <p:sp>
          <p:nvSpPr>
            <p:cNvPr id="33" name="Rectángulo 32"/>
            <p:cNvSpPr/>
            <p:nvPr/>
          </p:nvSpPr>
          <p:spPr>
            <a:xfrm>
              <a:off x="4846357" y="1134003"/>
              <a:ext cx="2770895" cy="26556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dirty="0"/>
                <a:t>Mutaciones</a:t>
              </a:r>
            </a:p>
          </p:txBody>
        </p:sp>
        <p:sp>
          <p:nvSpPr>
            <p:cNvPr id="34" name="Rectángulo 33"/>
            <p:cNvSpPr/>
            <p:nvPr/>
          </p:nvSpPr>
          <p:spPr>
            <a:xfrm>
              <a:off x="4846357" y="1743088"/>
              <a:ext cx="2770895" cy="265562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1600" dirty="0"/>
                <a:t>Transferencia de genes</a:t>
              </a:r>
            </a:p>
          </p:txBody>
        </p:sp>
        <p:cxnSp>
          <p:nvCxnSpPr>
            <p:cNvPr id="35" name="Conector recto 34"/>
            <p:cNvCxnSpPr/>
            <p:nvPr/>
          </p:nvCxnSpPr>
          <p:spPr>
            <a:xfrm>
              <a:off x="4632627" y="1221602"/>
              <a:ext cx="0" cy="661157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Conector recto 35"/>
            <p:cNvCxnSpPr/>
            <p:nvPr/>
          </p:nvCxnSpPr>
          <p:spPr>
            <a:xfrm>
              <a:off x="4632627" y="1221602"/>
              <a:ext cx="195707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7" name="Conector recto 36"/>
            <p:cNvCxnSpPr/>
            <p:nvPr/>
          </p:nvCxnSpPr>
          <p:spPr>
            <a:xfrm>
              <a:off x="4643827" y="1885178"/>
              <a:ext cx="195707" cy="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9" name="Rectángulo 38">
            <a:extLst>
              <a:ext uri="{FF2B5EF4-FFF2-40B4-BE49-F238E27FC236}">
                <a16:creationId xmlns:a16="http://schemas.microsoft.com/office/drawing/2014/main" id="{BA5C23E5-BB4B-427F-8784-FB9666B55E69}"/>
              </a:ext>
            </a:extLst>
          </p:cNvPr>
          <p:cNvSpPr/>
          <p:nvPr/>
        </p:nvSpPr>
        <p:spPr>
          <a:xfrm>
            <a:off x="4565882" y="5578014"/>
            <a:ext cx="3198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4. </a:t>
            </a:r>
            <a:r>
              <a:rPr lang="es-EC" sz="1000" dirty="0"/>
              <a:t>Transferencia horizontal de genes</a:t>
            </a:r>
          </a:p>
          <a:p>
            <a:r>
              <a:rPr lang="es-EC" sz="1000" dirty="0"/>
              <a:t>(Guevara, 2015; Moreno et al., 2009)  </a:t>
            </a:r>
          </a:p>
        </p:txBody>
      </p:sp>
    </p:spTree>
    <p:extLst>
      <p:ext uri="{BB962C8B-B14F-4D97-AF65-F5344CB8AC3E}">
        <p14:creationId xmlns:p14="http://schemas.microsoft.com/office/powerpoint/2010/main" val="3378103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EB9E151-1629-4FC6-9D2E-A63E0B77114B}"/>
              </a:ext>
            </a:extLst>
          </p:cNvPr>
          <p:cNvSpPr/>
          <p:nvPr/>
        </p:nvSpPr>
        <p:spPr>
          <a:xfrm>
            <a:off x="2389173" y="5434533"/>
            <a:ext cx="457487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b="1" dirty="0"/>
              <a:t>Figura 5.</a:t>
            </a:r>
            <a:r>
              <a:rPr lang="es-ES" sz="1000" dirty="0"/>
              <a:t> Distribución clonal de brotes de </a:t>
            </a:r>
            <a:r>
              <a:rPr lang="es-ES" sz="1000" i="1" dirty="0"/>
              <a:t>Klebsiella pneumoniae </a:t>
            </a:r>
          </a:p>
          <a:p>
            <a:r>
              <a:rPr lang="es-EC" sz="1000" dirty="0"/>
              <a:t>(</a:t>
            </a:r>
            <a:r>
              <a:rPr lang="es-EC" sz="1000" dirty="0" err="1"/>
              <a:t>Wyres</a:t>
            </a:r>
            <a:r>
              <a:rPr lang="es-EC" sz="1000" dirty="0"/>
              <a:t> &amp; </a:t>
            </a:r>
            <a:r>
              <a:rPr lang="es-EC" sz="1000" dirty="0" err="1"/>
              <a:t>Holt</a:t>
            </a:r>
            <a:r>
              <a:rPr lang="es-EC" sz="1000" dirty="0"/>
              <a:t>, 2016)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Introducción</a:t>
            </a:r>
            <a:endParaRPr lang="es-EC" sz="1600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5DDB3F86-3B5D-495F-B982-337794EEB3D8}"/>
              </a:ext>
            </a:extLst>
          </p:cNvPr>
          <p:cNvSpPr txBox="1"/>
          <p:nvPr/>
        </p:nvSpPr>
        <p:spPr>
          <a:xfrm>
            <a:off x="118533" y="659870"/>
            <a:ext cx="4985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EPIDEMIOLOGÍA DE </a:t>
            </a:r>
            <a:r>
              <a:rPr lang="es-EC" b="1" i="1" dirty="0"/>
              <a:t>Klebsiella pneumoniae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0A34134-ADD3-42FE-8916-7714366F442F}"/>
              </a:ext>
            </a:extLst>
          </p:cNvPr>
          <p:cNvPicPr/>
          <p:nvPr/>
        </p:nvPicPr>
        <p:blipFill rotWithShape="1">
          <a:blip r:embed="rId4"/>
          <a:srcRect l="22641" t="34249" r="23604" b="16065"/>
          <a:stretch/>
        </p:blipFill>
        <p:spPr bwMode="auto">
          <a:xfrm>
            <a:off x="489450" y="1253898"/>
            <a:ext cx="8166687" cy="40900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2621280" y="2196530"/>
            <a:ext cx="2799575" cy="2339388"/>
            <a:chOff x="2621280" y="2196530"/>
            <a:chExt cx="2799575" cy="2339388"/>
          </a:xfrm>
        </p:grpSpPr>
        <p:pic>
          <p:nvPicPr>
            <p:cNvPr id="17" name="Picture 17" descr="Imagen relacionada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9627" y="2196530"/>
              <a:ext cx="2211228" cy="2339388"/>
            </a:xfrm>
            <a:prstGeom prst="rect">
              <a:avLst/>
            </a:prstGeom>
            <a:noFill/>
            <a:ln>
              <a:noFill/>
            </a:ln>
            <a:extLst/>
          </p:spPr>
        </p:pic>
        <p:cxnSp>
          <p:nvCxnSpPr>
            <p:cNvPr id="3" name="Conector recto 2"/>
            <p:cNvCxnSpPr/>
            <p:nvPr/>
          </p:nvCxnSpPr>
          <p:spPr>
            <a:xfrm flipV="1">
              <a:off x="2621280" y="2438400"/>
              <a:ext cx="960120" cy="899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ector recto 4"/>
            <p:cNvCxnSpPr/>
            <p:nvPr/>
          </p:nvCxnSpPr>
          <p:spPr>
            <a:xfrm>
              <a:off x="2621280" y="3459480"/>
              <a:ext cx="822960" cy="89916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621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2528884" y="1271588"/>
            <a:ext cx="3557591" cy="399066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Introducción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2528883" y="1824037"/>
            <a:ext cx="3557591" cy="39906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b="1" dirty="0">
                <a:solidFill>
                  <a:srgbClr val="5940EC"/>
                </a:solidFill>
              </a:rPr>
              <a:t>Justificación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528884" y="2390772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Objetivos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2528882" y="29374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Metodología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2528881" y="352424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Resultados y Discusión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2528880" y="4133837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Conclusiones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2528879" y="4714860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Recomendaciones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2528884" y="5304411"/>
            <a:ext cx="3557591" cy="39906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57188"/>
            <a:r>
              <a:rPr lang="es-EC" dirty="0">
                <a:solidFill>
                  <a:schemeClr val="bg1">
                    <a:lumMod val="50000"/>
                  </a:schemeClr>
                </a:solidFill>
              </a:rPr>
              <a:t>Agradecimientos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288780F4-A167-4FA0-AB56-0CABE28D1A4C}"/>
              </a:ext>
            </a:extLst>
          </p:cNvPr>
          <p:cNvSpPr txBox="1"/>
          <p:nvPr/>
        </p:nvSpPr>
        <p:spPr>
          <a:xfrm>
            <a:off x="118533" y="64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ÍNDICE</a:t>
            </a:r>
          </a:p>
        </p:txBody>
      </p:sp>
      <p:sp>
        <p:nvSpPr>
          <p:cNvPr id="14" name="Elipse 13"/>
          <p:cNvSpPr/>
          <p:nvPr/>
        </p:nvSpPr>
        <p:spPr>
          <a:xfrm>
            <a:off x="2185980" y="1271588"/>
            <a:ext cx="342900" cy="39906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5" name="Elipse 24"/>
          <p:cNvSpPr/>
          <p:nvPr/>
        </p:nvSpPr>
        <p:spPr>
          <a:xfrm>
            <a:off x="2185979" y="1824037"/>
            <a:ext cx="342900" cy="39906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2185979" y="2381263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185984" y="296655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2166930" y="3517038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2166930" y="4138614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Elipse 29"/>
          <p:cNvSpPr/>
          <p:nvPr/>
        </p:nvSpPr>
        <p:spPr>
          <a:xfrm>
            <a:off x="2166930" y="4714860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Elipse 30"/>
          <p:cNvSpPr/>
          <p:nvPr/>
        </p:nvSpPr>
        <p:spPr>
          <a:xfrm>
            <a:off x="2166930" y="5304411"/>
            <a:ext cx="342900" cy="399066"/>
          </a:xfrm>
          <a:prstGeom prst="ellipse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75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4 Imagen"/>
          <p:cNvPicPr>
            <a:picLocks noChangeAspect="1" noChangeArrowheads="1"/>
          </p:cNvPicPr>
          <p:nvPr/>
        </p:nvPicPr>
        <p:blipFill>
          <a:blip r:embed="rId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5AA5E8C-DE0D-449C-BDAC-53F315F4DEFF}"/>
              </a:ext>
            </a:extLst>
          </p:cNvPr>
          <p:cNvPicPr/>
          <p:nvPr/>
        </p:nvPicPr>
        <p:blipFill rotWithShape="1">
          <a:blip r:embed="rId4"/>
          <a:srcRect l="4868" t="24840" r="49639" b="12295"/>
          <a:stretch/>
        </p:blipFill>
        <p:spPr bwMode="auto">
          <a:xfrm>
            <a:off x="592817" y="1246182"/>
            <a:ext cx="2213445" cy="20031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BE15996-DCBE-483A-A4BA-B9AA23E7730C}"/>
              </a:ext>
            </a:extLst>
          </p:cNvPr>
          <p:cNvSpPr/>
          <p:nvPr/>
        </p:nvSpPr>
        <p:spPr>
          <a:xfrm>
            <a:off x="2423986" y="336744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b="1" dirty="0"/>
              <a:t>Figura 6. </a:t>
            </a:r>
            <a:r>
              <a:rPr lang="es-ES" sz="1000" dirty="0"/>
              <a:t>Infección  y sepsis causada por </a:t>
            </a:r>
            <a:r>
              <a:rPr lang="es-ES" sz="1000" i="1" dirty="0"/>
              <a:t>Klebsiella pneumoniae. </a:t>
            </a:r>
          </a:p>
          <a:p>
            <a:r>
              <a:rPr lang="es-EC" sz="1000" dirty="0"/>
              <a:t>(</a:t>
            </a:r>
            <a:r>
              <a:rPr lang="es-EC" sz="1000" dirty="0" err="1"/>
              <a:t>Albertí</a:t>
            </a:r>
            <a:r>
              <a:rPr lang="es-EC" sz="1000" dirty="0"/>
              <a:t>, 2004)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DB3F86-3B5D-495F-B982-337794EEB3D8}"/>
              </a:ext>
            </a:extLst>
          </p:cNvPr>
          <p:cNvSpPr txBox="1"/>
          <p:nvPr/>
        </p:nvSpPr>
        <p:spPr>
          <a:xfrm>
            <a:off x="118533" y="659870"/>
            <a:ext cx="5728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IMPORTANCIA CLÍNICA DE </a:t>
            </a:r>
            <a:r>
              <a:rPr lang="es-EC" b="1" i="1" dirty="0"/>
              <a:t>Klebsiella pneumoniae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D523607-CB9A-43B2-9267-9D4D61AD49D7}"/>
              </a:ext>
            </a:extLst>
          </p:cNvPr>
          <p:cNvPicPr/>
          <p:nvPr/>
        </p:nvPicPr>
        <p:blipFill rotWithShape="1">
          <a:blip r:embed="rId5"/>
          <a:srcRect l="8147" t="34413" r="46708" b="18534"/>
          <a:stretch/>
        </p:blipFill>
        <p:spPr bwMode="auto">
          <a:xfrm>
            <a:off x="719889" y="3985007"/>
            <a:ext cx="3059631" cy="18068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228412" y="5840562"/>
            <a:ext cx="43443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7. </a:t>
            </a:r>
            <a:r>
              <a:rPr lang="es-EC" sz="1000" dirty="0"/>
              <a:t>Incidencia de las </a:t>
            </a:r>
            <a:r>
              <a:rPr lang="es-EC" sz="1000" i="1" dirty="0"/>
              <a:t>Enterobacteriaceae </a:t>
            </a:r>
            <a:r>
              <a:rPr lang="es-EC" sz="1000" dirty="0"/>
              <a:t>asociadas a bacteriemias.</a:t>
            </a:r>
          </a:p>
          <a:p>
            <a:r>
              <a:rPr lang="es-EC" sz="1000" dirty="0"/>
              <a:t>(Murray et al., 2016)</a:t>
            </a: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595EB354-1F55-4FC7-AFF9-146CD23C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80" y="54504"/>
            <a:ext cx="8231029" cy="1143000"/>
          </a:xfrm>
        </p:spPr>
        <p:txBody>
          <a:bodyPr/>
          <a:lstStyle/>
          <a:p>
            <a:r>
              <a:rPr lang="es-ES" sz="1600" i="0" dirty="0">
                <a:solidFill>
                  <a:schemeClr val="tx1"/>
                </a:solidFill>
                <a:effectLst/>
              </a:rPr>
              <a:t>Justificación</a:t>
            </a:r>
            <a:endParaRPr lang="es-EC" sz="1600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7170" name="Picture 2" descr="Resultado de imagen para hospital carlos andrade mar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242" y="4370484"/>
            <a:ext cx="2088852" cy="13922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hospital eugenio espej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807" y="4370483"/>
            <a:ext cx="2096924" cy="13922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ángulo 13"/>
          <p:cNvSpPr/>
          <p:nvPr/>
        </p:nvSpPr>
        <p:spPr>
          <a:xfrm>
            <a:off x="4709986" y="4092570"/>
            <a:ext cx="2081482" cy="277914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HCAM</a:t>
            </a:r>
            <a:endParaRPr lang="es-EC" sz="1600" i="1" dirty="0"/>
          </a:p>
        </p:txBody>
      </p:sp>
      <p:sp>
        <p:nvSpPr>
          <p:cNvPr id="15" name="Rectángulo 14"/>
          <p:cNvSpPr/>
          <p:nvPr/>
        </p:nvSpPr>
        <p:spPr>
          <a:xfrm>
            <a:off x="6855807" y="4092570"/>
            <a:ext cx="2096924" cy="290182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HEE</a:t>
            </a:r>
            <a:endParaRPr lang="es-EC" sz="1600" i="1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C77B8F4-916C-4241-A388-D84EBD257E63}"/>
              </a:ext>
            </a:extLst>
          </p:cNvPr>
          <p:cNvSpPr/>
          <p:nvPr/>
        </p:nvSpPr>
        <p:spPr>
          <a:xfrm>
            <a:off x="5598385" y="5794396"/>
            <a:ext cx="29414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000" b="1" dirty="0"/>
              <a:t>Figura 8. </a:t>
            </a:r>
            <a:r>
              <a:rPr lang="es-EC" sz="1000" dirty="0"/>
              <a:t>Hospitales de referencia del Ecuador.</a:t>
            </a:r>
          </a:p>
        </p:txBody>
      </p:sp>
      <p:pic>
        <p:nvPicPr>
          <p:cNvPr id="6146" name="Picture 2" descr="Resultado de imagen para sepsis bacternian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6" b="95174" l="0" r="59339">
                        <a14:foregroundMark x1="3305" y1="28418" x2="3305" y2="28418"/>
                        <a14:foregroundMark x1="9339" y1="28686" x2="9339" y2="28686"/>
                        <a14:foregroundMark x1="15805" y1="27882" x2="15805" y2="27882"/>
                        <a14:foregroundMark x1="6034" y1="22788" x2="6034" y2="22788"/>
                        <a14:foregroundMark x1="6178" y1="27614" x2="6178" y2="27614"/>
                        <a14:foregroundMark x1="7040" y1="28686" x2="7040" y2="28686"/>
                        <a14:foregroundMark x1="5891" y1="24665" x2="5891" y2="24665"/>
                        <a14:foregroundMark x1="6609" y1="22520" x2="6609" y2="22520"/>
                        <a14:foregroundMark x1="4885" y1="22520" x2="4885" y2="22520"/>
                        <a14:foregroundMark x1="11063" y1="32440" x2="11063" y2="32440"/>
                        <a14:foregroundMark x1="12787" y1="32976" x2="12787" y2="32976"/>
                        <a14:foregroundMark x1="11925" y1="36193" x2="11925" y2="36193"/>
                        <a14:foregroundMark x1="14511" y1="35121" x2="14511" y2="35121"/>
                        <a14:foregroundMark x1="16379" y1="31635" x2="16379" y2="31635"/>
                        <a14:foregroundMark x1="17672" y1="26810" x2="17672" y2="26810"/>
                        <a14:foregroundMark x1="13075" y1="37534" x2="13075" y2="37534"/>
                        <a14:foregroundMark x1="48563" y1="64879" x2="48563" y2="64879"/>
                        <a14:foregroundMark x1="50431" y1="57105" x2="50431" y2="57105"/>
                        <a14:foregroundMark x1="50575" y1="52279" x2="50575" y2="52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87" r="40734" b="7536"/>
          <a:stretch/>
        </p:blipFill>
        <p:spPr bwMode="auto">
          <a:xfrm>
            <a:off x="5521540" y="1029202"/>
            <a:ext cx="3307641" cy="236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sultado de imagen para sepsis bacterniana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13" b="7536"/>
          <a:stretch/>
        </p:blipFill>
        <p:spPr bwMode="auto">
          <a:xfrm>
            <a:off x="3399392" y="1284582"/>
            <a:ext cx="1674323" cy="203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122373" y="1596724"/>
            <a:ext cx="7296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/>
              <a:t> Infección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7767225" y="1064733"/>
            <a:ext cx="12795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/>
              <a:t> Bacteria en el </a:t>
            </a:r>
          </a:p>
          <a:p>
            <a:r>
              <a:rPr lang="es-EC" sz="1000" dirty="0"/>
              <a:t>sistema circulatorio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7900273" y="2932162"/>
            <a:ext cx="10134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/>
              <a:t> Shock séptico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5554988" y="2610142"/>
            <a:ext cx="72648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b="1" dirty="0"/>
              <a:t>MUERTE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6472483" y="2669212"/>
            <a:ext cx="12570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000" dirty="0"/>
              <a:t>Fallo </a:t>
            </a:r>
            <a:r>
              <a:rPr lang="es-EC" sz="1000" dirty="0" err="1"/>
              <a:t>multiorgánico</a:t>
            </a:r>
            <a:endParaRPr lang="es-EC" sz="1000" dirty="0"/>
          </a:p>
        </p:txBody>
      </p:sp>
    </p:spTree>
    <p:extLst>
      <p:ext uri="{BB962C8B-B14F-4D97-AF65-F5344CB8AC3E}">
        <p14:creationId xmlns:p14="http://schemas.microsoft.com/office/powerpoint/2010/main" val="3677744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2879911946"/>
              </p:ext>
            </p:extLst>
          </p:nvPr>
        </p:nvGraphicFramePr>
        <p:xfrm>
          <a:off x="275638" y="2385871"/>
          <a:ext cx="3739002" cy="2989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5DDB3F86-3B5D-495F-B982-337794EEB3D8}"/>
              </a:ext>
            </a:extLst>
          </p:cNvPr>
          <p:cNvSpPr txBox="1"/>
          <p:nvPr/>
        </p:nvSpPr>
        <p:spPr>
          <a:xfrm>
            <a:off x="118533" y="659870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/>
              <a:t>CARACTERIZACIÓN DE </a:t>
            </a:r>
            <a:r>
              <a:rPr lang="es-EC" b="1" i="1" dirty="0"/>
              <a:t>Klebsiella pneumoniae</a:t>
            </a:r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592334513"/>
              </p:ext>
            </p:extLst>
          </p:nvPr>
        </p:nvGraphicFramePr>
        <p:xfrm>
          <a:off x="4717249" y="2385871"/>
          <a:ext cx="3945746" cy="2989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7" name="4 Imagen"/>
          <p:cNvPicPr>
            <a:picLocks noChangeAspect="1" noChangeArrowheads="1"/>
          </p:cNvPicPr>
          <p:nvPr/>
        </p:nvPicPr>
        <p:blipFill>
          <a:blip r:embed="rId13"/>
          <a:srcRect l="6454" t="35651" r="48363" b="40483"/>
          <a:stretch>
            <a:fillRect/>
          </a:stretch>
        </p:blipFill>
        <p:spPr bwMode="auto">
          <a:xfrm>
            <a:off x="6586902" y="5946372"/>
            <a:ext cx="236582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ángulo 12"/>
          <p:cNvSpPr/>
          <p:nvPr/>
        </p:nvSpPr>
        <p:spPr>
          <a:xfrm>
            <a:off x="390086" y="1442492"/>
            <a:ext cx="3739304" cy="46039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Métodos fenotípicos</a:t>
            </a:r>
            <a:endParaRPr lang="es-EC" sz="1600" i="1" dirty="0"/>
          </a:p>
        </p:txBody>
      </p:sp>
      <p:sp>
        <p:nvSpPr>
          <p:cNvPr id="14" name="Rectángulo 13"/>
          <p:cNvSpPr/>
          <p:nvPr/>
        </p:nvSpPr>
        <p:spPr>
          <a:xfrm>
            <a:off x="4717249" y="1442492"/>
            <a:ext cx="3971059" cy="460393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dirty="0"/>
              <a:t>Métodos moleculares</a:t>
            </a:r>
            <a:endParaRPr lang="es-EC" sz="1600" i="1" dirty="0"/>
          </a:p>
        </p:txBody>
      </p:sp>
      <p:sp>
        <p:nvSpPr>
          <p:cNvPr id="15" name="Rectángulo 14"/>
          <p:cNvSpPr/>
          <p:nvPr/>
        </p:nvSpPr>
        <p:spPr>
          <a:xfrm>
            <a:off x="0" y="6316298"/>
            <a:ext cx="21451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/>
              <a:t>(</a:t>
            </a:r>
            <a:r>
              <a:rPr lang="es-EC" sz="1200" dirty="0" err="1"/>
              <a:t>Podschun</a:t>
            </a:r>
            <a:r>
              <a:rPr lang="es-EC" sz="1200" dirty="0"/>
              <a:t> &amp; </a:t>
            </a:r>
            <a:r>
              <a:rPr lang="es-EC" sz="1200" dirty="0" err="1"/>
              <a:t>Ullmann</a:t>
            </a:r>
            <a:r>
              <a:rPr lang="es-EC" sz="1200" dirty="0"/>
              <a:t>, 1998)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270CB8A3-0003-4BA1-8C55-1BA12641FC14}"/>
              </a:ext>
            </a:extLst>
          </p:cNvPr>
          <p:cNvSpPr txBox="1">
            <a:spLocks/>
          </p:cNvSpPr>
          <p:nvPr/>
        </p:nvSpPr>
        <p:spPr>
          <a:xfrm>
            <a:off x="457280" y="54504"/>
            <a:ext cx="8231029" cy="1143000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defTabSz="914400"/>
            <a:r>
              <a:rPr lang="es-ES" sz="1600" i="0" kern="0">
                <a:solidFill>
                  <a:schemeClr val="tx1"/>
                </a:solidFill>
                <a:effectLst/>
              </a:rPr>
              <a:t>Justificación</a:t>
            </a:r>
            <a:endParaRPr lang="es-EC" sz="1600" i="0" kern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0024403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ESPE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espe}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pe}" id="{7F31CE40-40C9-4D11-93DD-CCA3A5642D58}" vid="{814B2196-759D-498A-852F-BA38CD4EBCA8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16655</TotalTime>
  <Words>3269</Words>
  <Application>Microsoft Office PowerPoint</Application>
  <PresentationFormat>Personalizado</PresentationFormat>
  <Paragraphs>988</Paragraphs>
  <Slides>45</Slides>
  <Notes>19</Notes>
  <HiddenSlides>1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4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9" baseType="lpstr">
      <vt:lpstr>Arial</vt:lpstr>
      <vt:lpstr>Arial Black</vt:lpstr>
      <vt:lpstr>Calibri</vt:lpstr>
      <vt:lpstr>Calibri Light</vt:lpstr>
      <vt:lpstr>Cambria Math</vt:lpstr>
      <vt:lpstr>Constantia</vt:lpstr>
      <vt:lpstr>Times New Roman</vt:lpstr>
      <vt:lpstr>Trebuchet MS</vt:lpstr>
      <vt:lpstr>Wingdings</vt:lpstr>
      <vt:lpstr>1_Tema de Office</vt:lpstr>
      <vt:lpstr>TemaESPE</vt:lpstr>
      <vt:lpstr>espe}</vt:lpstr>
      <vt:lpstr>Tema de Office</vt:lpstr>
      <vt:lpstr>CorelDRAW</vt:lpstr>
      <vt:lpstr>Presentación de PowerPoint</vt:lpstr>
      <vt:lpstr>Presentación de PowerPoint</vt:lpstr>
      <vt:lpstr>Presentación de PowerPoint</vt:lpstr>
      <vt:lpstr>Introducción</vt:lpstr>
      <vt:lpstr>Introducción</vt:lpstr>
      <vt:lpstr>Introducción</vt:lpstr>
      <vt:lpstr>Presentación de PowerPoint</vt:lpstr>
      <vt:lpstr>Justificación</vt:lpstr>
      <vt:lpstr>Presentación de PowerPoint</vt:lpstr>
      <vt:lpstr>Presentación de PowerPoint</vt:lpstr>
      <vt:lpstr>Justificación</vt:lpstr>
      <vt:lpstr>Justificación</vt:lpstr>
      <vt:lpstr>Justificación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Morales</dc:creator>
  <cp:lastModifiedBy>Carlos Eduardo</cp:lastModifiedBy>
  <cp:revision>693</cp:revision>
  <cp:lastPrinted>2017-09-14T21:27:46Z</cp:lastPrinted>
  <dcterms:created xsi:type="dcterms:W3CDTF">2015-11-03T05:21:31Z</dcterms:created>
  <dcterms:modified xsi:type="dcterms:W3CDTF">2018-03-13T11:53:29Z</dcterms:modified>
</cp:coreProperties>
</file>