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8"/>
  </p:notesMasterIdLst>
  <p:sldIdLst>
    <p:sldId id="257" r:id="rId2"/>
    <p:sldId id="258" r:id="rId3"/>
    <p:sldId id="259" r:id="rId4"/>
    <p:sldId id="260" r:id="rId5"/>
    <p:sldId id="261" r:id="rId6"/>
    <p:sldId id="385" r:id="rId7"/>
    <p:sldId id="386" r:id="rId8"/>
    <p:sldId id="262" r:id="rId9"/>
    <p:sldId id="263" r:id="rId10"/>
    <p:sldId id="264" r:id="rId11"/>
    <p:sldId id="266" r:id="rId12"/>
    <p:sldId id="267" r:id="rId13"/>
    <p:sldId id="268" r:id="rId14"/>
    <p:sldId id="324" r:id="rId15"/>
    <p:sldId id="269" r:id="rId16"/>
    <p:sldId id="373" r:id="rId17"/>
    <p:sldId id="270" r:id="rId18"/>
    <p:sldId id="271" r:id="rId19"/>
    <p:sldId id="325" r:id="rId20"/>
    <p:sldId id="272" r:id="rId21"/>
    <p:sldId id="326" r:id="rId22"/>
    <p:sldId id="327" r:id="rId23"/>
    <p:sldId id="328" r:id="rId24"/>
    <p:sldId id="375" r:id="rId25"/>
    <p:sldId id="273" r:id="rId26"/>
    <p:sldId id="274" r:id="rId27"/>
    <p:sldId id="275" r:id="rId28"/>
    <p:sldId id="276" r:id="rId29"/>
    <p:sldId id="329" r:id="rId30"/>
    <p:sldId id="330" r:id="rId31"/>
    <p:sldId id="331" r:id="rId32"/>
    <p:sldId id="376" r:id="rId33"/>
    <p:sldId id="277" r:id="rId34"/>
    <p:sldId id="278" r:id="rId35"/>
    <p:sldId id="279" r:id="rId36"/>
    <p:sldId id="280" r:id="rId37"/>
    <p:sldId id="332" r:id="rId38"/>
    <p:sldId id="333" r:id="rId39"/>
    <p:sldId id="334" r:id="rId40"/>
    <p:sldId id="377" r:id="rId41"/>
    <p:sldId id="335" r:id="rId42"/>
    <p:sldId id="336" r:id="rId43"/>
    <p:sldId id="337" r:id="rId44"/>
    <p:sldId id="338" r:id="rId45"/>
    <p:sldId id="339" r:id="rId46"/>
    <p:sldId id="340" r:id="rId47"/>
    <p:sldId id="341" r:id="rId48"/>
    <p:sldId id="378" r:id="rId49"/>
    <p:sldId id="342" r:id="rId50"/>
    <p:sldId id="343" r:id="rId51"/>
    <p:sldId id="344" r:id="rId52"/>
    <p:sldId id="345" r:id="rId53"/>
    <p:sldId id="346" r:id="rId54"/>
    <p:sldId id="347" r:id="rId55"/>
    <p:sldId id="348" r:id="rId56"/>
    <p:sldId id="379" r:id="rId57"/>
    <p:sldId id="349" r:id="rId58"/>
    <p:sldId id="350" r:id="rId59"/>
    <p:sldId id="351" r:id="rId60"/>
    <p:sldId id="352" r:id="rId61"/>
    <p:sldId id="353" r:id="rId62"/>
    <p:sldId id="354" r:id="rId63"/>
    <p:sldId id="355" r:id="rId64"/>
    <p:sldId id="356" r:id="rId65"/>
    <p:sldId id="357" r:id="rId66"/>
    <p:sldId id="358" r:id="rId67"/>
    <p:sldId id="359" r:id="rId68"/>
    <p:sldId id="360" r:id="rId69"/>
    <p:sldId id="361" r:id="rId70"/>
    <p:sldId id="362" r:id="rId71"/>
    <p:sldId id="363" r:id="rId72"/>
    <p:sldId id="364" r:id="rId73"/>
    <p:sldId id="365" r:id="rId74"/>
    <p:sldId id="366" r:id="rId75"/>
    <p:sldId id="367" r:id="rId76"/>
    <p:sldId id="368" r:id="rId77"/>
    <p:sldId id="369" r:id="rId78"/>
    <p:sldId id="370" r:id="rId79"/>
    <p:sldId id="371" r:id="rId80"/>
    <p:sldId id="372" r:id="rId81"/>
    <p:sldId id="380" r:id="rId82"/>
    <p:sldId id="382" r:id="rId83"/>
    <p:sldId id="383" r:id="rId84"/>
    <p:sldId id="381" r:id="rId85"/>
    <p:sldId id="384" r:id="rId86"/>
    <p:sldId id="323" r:id="rId87"/>
  </p:sldIdLst>
  <p:sldSz cx="12192000" cy="6858000"/>
  <p:notesSz cx="6858000" cy="91440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FCB72-A771-4AD8-81A5-0AFAD30D525E}" type="datetimeFigureOut">
              <a:rPr lang="es-419" smtClean="0"/>
              <a:t>13/3/2018</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93068B-CBA4-4C55-A40F-874E30683E35}" type="slidenum">
              <a:rPr lang="es-419" smtClean="0"/>
              <a:t>‹Nº›</a:t>
            </a:fld>
            <a:endParaRPr lang="es-419"/>
          </a:p>
        </p:txBody>
      </p:sp>
    </p:spTree>
    <p:extLst>
      <p:ext uri="{BB962C8B-B14F-4D97-AF65-F5344CB8AC3E}">
        <p14:creationId xmlns:p14="http://schemas.microsoft.com/office/powerpoint/2010/main" val="1260363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ES" dirty="0"/>
          </a:p>
        </p:txBody>
      </p:sp>
      <p:sp>
        <p:nvSpPr>
          <p:cNvPr id="15363"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501B0C-8183-4660-A5DB-8B7976C9D669}" type="slidenum">
              <a:rPr kumimoji="0" lang="es-EC" altLang="es-E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s-EC" altLang="es-E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865598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44035"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22E40F-45F6-4B36-9230-0C08222C18DF}" type="slidenum">
              <a:rPr kumimoji="0" lang="es-EC" altLang="es-E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s-EC" altLang="es-E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362751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41987"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216230-19D9-4A17-A1A5-F98866C3898E}" type="slidenum">
              <a:rPr kumimoji="0" lang="es-EC" altLang="es-E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s-EC" altLang="es-E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000177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44035"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22E40F-45F6-4B36-9230-0C08222C18DF}" type="slidenum">
              <a:rPr kumimoji="0" lang="es-EC" altLang="es-E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s-EC" altLang="es-E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742656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46083"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9761B3F-D981-4EB0-81DF-41FE31B3A3DE}" type="slidenum">
              <a:rPr kumimoji="0" lang="es-EC" altLang="es-E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s-EC" altLang="es-E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679674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993068B-CBA4-4C55-A40F-874E30683E35}" type="slidenum">
              <a:rPr lang="es-419" smtClean="0"/>
              <a:t>22</a:t>
            </a:fld>
            <a:endParaRPr lang="es-419"/>
          </a:p>
        </p:txBody>
      </p:sp>
    </p:spTree>
    <p:extLst>
      <p:ext uri="{BB962C8B-B14F-4D97-AF65-F5344CB8AC3E}">
        <p14:creationId xmlns:p14="http://schemas.microsoft.com/office/powerpoint/2010/main" val="1612789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46083"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9761B3F-D981-4EB0-81DF-41FE31B3A3DE}" type="slidenum">
              <a:rPr kumimoji="0" lang="es-EC" altLang="es-E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s-EC" altLang="es-E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577609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41987"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216230-19D9-4A17-A1A5-F98866C3898E}" type="slidenum">
              <a:rPr kumimoji="0" lang="es-EC" altLang="es-E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s-EC" altLang="es-E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217681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44035"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22E40F-45F6-4B36-9230-0C08222C18DF}" type="slidenum">
              <a:rPr kumimoji="0" lang="es-EC" altLang="es-E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s-EC" altLang="es-E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388821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44035"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22E40F-45F6-4B36-9230-0C08222C18DF}" type="slidenum">
              <a:rPr kumimoji="0" lang="es-EC" altLang="es-E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s-EC" altLang="es-E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171607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993068B-CBA4-4C55-A40F-874E30683E35}" type="slidenum">
              <a:rPr lang="es-419" smtClean="0"/>
              <a:t>29</a:t>
            </a:fld>
            <a:endParaRPr lang="es-419"/>
          </a:p>
        </p:txBody>
      </p:sp>
    </p:spTree>
    <p:extLst>
      <p:ext uri="{BB962C8B-B14F-4D97-AF65-F5344CB8AC3E}">
        <p14:creationId xmlns:p14="http://schemas.microsoft.com/office/powerpoint/2010/main" val="3557106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358F8E-A65B-46F7-BC13-535E9C9D4FCC}" type="slidenum">
              <a:rPr kumimoji="0" lang="es-EC" altLang="es-E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s-EC" altLang="es-E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695688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a:t>Referente al cantón el Empalme</a:t>
            </a:r>
            <a:endParaRPr lang="es-EC" altLang="es-ES" dirty="0"/>
          </a:p>
        </p:txBody>
      </p:sp>
      <p:sp>
        <p:nvSpPr>
          <p:cNvPr id="44035"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22E40F-45F6-4B36-9230-0C08222C18DF}" type="slidenum">
              <a:rPr kumimoji="0" lang="es-EC" altLang="es-E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s-EC" altLang="es-E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87517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993068B-CBA4-4C55-A40F-874E30683E35}" type="slidenum">
              <a:rPr lang="es-419" smtClean="0"/>
              <a:t>37</a:t>
            </a:fld>
            <a:endParaRPr lang="es-419"/>
          </a:p>
        </p:txBody>
      </p:sp>
    </p:spTree>
    <p:extLst>
      <p:ext uri="{BB962C8B-B14F-4D97-AF65-F5344CB8AC3E}">
        <p14:creationId xmlns:p14="http://schemas.microsoft.com/office/powerpoint/2010/main" val="1774977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Se observa en la figura 118 que con las 3 configuraciones tanto los valores de fuerza como de deflexión, son muy cercanos para las 3 probetas de PLA y se tiene una misma tendencia.</a:t>
            </a:r>
            <a:endParaRPr lang="es-EC"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5993068B-CBA4-4C55-A40F-874E30683E35}" type="slidenum">
              <a:rPr lang="es-419" smtClean="0"/>
              <a:t>74</a:t>
            </a:fld>
            <a:endParaRPr lang="es-419"/>
          </a:p>
        </p:txBody>
      </p:sp>
    </p:spTree>
    <p:extLst>
      <p:ext uri="{BB962C8B-B14F-4D97-AF65-F5344CB8AC3E}">
        <p14:creationId xmlns:p14="http://schemas.microsoft.com/office/powerpoint/2010/main" val="4007975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Se observa en la figura 119 que los resultados para las probetas 2 y 3 son más cercanos en comparación con la probeta 5, tanto en fuerza como en deflexión.</a:t>
            </a:r>
            <a:endParaRPr lang="es-EC"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5993068B-CBA4-4C55-A40F-874E30683E35}" type="slidenum">
              <a:rPr lang="es-419" smtClean="0"/>
              <a:t>75</a:t>
            </a:fld>
            <a:endParaRPr lang="es-419"/>
          </a:p>
        </p:txBody>
      </p:sp>
    </p:spTree>
    <p:extLst>
      <p:ext uri="{BB962C8B-B14F-4D97-AF65-F5344CB8AC3E}">
        <p14:creationId xmlns:p14="http://schemas.microsoft.com/office/powerpoint/2010/main" val="1215328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Se observa en la figura 120 que la probeta 9 supera en deflexión a las probetas 2 y 8, sin embargo, en los resultados de fuerza, las 3 probetas tienen valores cercanos.</a:t>
            </a:r>
            <a:endParaRPr lang="es-EC"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5993068B-CBA4-4C55-A40F-874E30683E35}" type="slidenum">
              <a:rPr lang="es-419" smtClean="0"/>
              <a:t>76</a:t>
            </a:fld>
            <a:endParaRPr lang="es-419"/>
          </a:p>
        </p:txBody>
      </p:sp>
    </p:spTree>
    <p:extLst>
      <p:ext uri="{BB962C8B-B14F-4D97-AF65-F5344CB8AC3E}">
        <p14:creationId xmlns:p14="http://schemas.microsoft.com/office/powerpoint/2010/main" val="3424485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Se observa en la figura 121 que tiempo de post curado con luz UV produce un cambio considerable cuando se realiza un tratamiento desde los 60 minutos, pero se estabiliza a los 120 minutos aproximadamente. Durante los primeros 60 minutos se tienen pequeños incrementos pero no tienen un cambio tan considerable como se ve entre el minuto 60 y el 100.</a:t>
            </a:r>
            <a:endParaRPr lang="es-EC"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5993068B-CBA4-4C55-A40F-874E30683E35}" type="slidenum">
              <a:rPr lang="es-419" smtClean="0"/>
              <a:t>80</a:t>
            </a:fld>
            <a:endParaRPr lang="es-419"/>
          </a:p>
        </p:txBody>
      </p:sp>
    </p:spTree>
    <p:extLst>
      <p:ext uri="{BB962C8B-B14F-4D97-AF65-F5344CB8AC3E}">
        <p14:creationId xmlns:p14="http://schemas.microsoft.com/office/powerpoint/2010/main" val="1466859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9459"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7BD6C6-86C5-468F-8BA2-9EA4FBB7DAC6}" type="slidenum">
              <a:rPr kumimoji="0" lang="es-EC" altLang="es-E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s-EC" altLang="es-E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755889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27651"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AC5959-D579-41BD-867F-9572377FBA2E}" type="slidenum">
              <a:rPr kumimoji="0" lang="es-EC" altLang="es-E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s-EC" altLang="es-E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180766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29699"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73422A-E6F0-4C85-A383-9F54BA89E55F}" type="slidenum">
              <a:rPr kumimoji="0" lang="es-EC" altLang="es-E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s-EC" altLang="es-E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574939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39939"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4144D4-B058-457D-A65D-F565C5CC3237}" type="slidenum">
              <a:rPr kumimoji="0" lang="es-EC" altLang="es-E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s-EC" altLang="es-E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573108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35843"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D4CFF12-2068-41B5-979E-CE7A69430701}" type="slidenum">
              <a:rPr kumimoji="0" lang="es-EC" altLang="es-E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s-EC" altLang="es-E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547551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sz="1200" kern="1200" dirty="0">
                <a:solidFill>
                  <a:schemeClr val="tx1"/>
                </a:solidFill>
                <a:effectLst/>
                <a:latin typeface="+mn-lt"/>
                <a:ea typeface="+mn-ea"/>
                <a:cs typeface="+mn-cs"/>
              </a:rPr>
              <a:t>tipo IV para FDM y tipo V para DLP</a:t>
            </a:r>
            <a:endParaRPr lang="es-EC" altLang="es-ES" dirty="0"/>
          </a:p>
        </p:txBody>
      </p:sp>
      <p:sp>
        <p:nvSpPr>
          <p:cNvPr id="41987"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216230-19D9-4A17-A1A5-F98866C3898E}" type="slidenum">
              <a:rPr kumimoji="0" lang="es-EC" altLang="es-E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s-EC" altLang="es-E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553724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41987"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216230-19D9-4A17-A1A5-F98866C3898E}" type="slidenum">
              <a:rPr kumimoji="0" lang="es-EC" altLang="es-E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s-EC" altLang="es-E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6508349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068"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pPr>
              <a:defRPr/>
            </a:pPr>
            <a:endParaRPr lang="es-ES" sz="1400" dirty="0"/>
          </a:p>
        </p:txBody>
      </p:sp>
      <p:sp>
        <p:nvSpPr>
          <p:cNvPr id="4" name="Rectangle 25"/>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400" dirty="0"/>
          </a:p>
        </p:txBody>
      </p:sp>
      <p:sp>
        <p:nvSpPr>
          <p:cNvPr id="5" name="Rectangle 26"/>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pPr>
              <a:defRPr/>
            </a:pPr>
            <a:endParaRPr lang="es-ES" sz="1400" dirty="0"/>
          </a:p>
        </p:txBody>
      </p:sp>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dirty="0"/>
          </a:p>
        </p:txBody>
      </p:sp>
      <p:pic>
        <p:nvPicPr>
          <p:cNvPr id="7" name="Picture 33" descr="LOGO-OFICIAL-transparente"/>
          <p:cNvPicPr>
            <a:picLocks noChangeAspect="1" noChangeArrowheads="1"/>
          </p:cNvPicPr>
          <p:nvPr userDrawn="1"/>
        </p:nvPicPr>
        <p:blipFill>
          <a:blip r:embed="rId5" cstate="print"/>
          <a:srcRect/>
          <a:stretch>
            <a:fillRect/>
          </a:stretch>
        </p:blipFill>
        <p:spPr bwMode="auto">
          <a:xfrm>
            <a:off x="71968" y="153989"/>
            <a:ext cx="4078817" cy="890587"/>
          </a:xfrm>
          <a:prstGeom prst="rect">
            <a:avLst/>
          </a:prstGeom>
          <a:noFill/>
          <a:ln w="9525">
            <a:noFill/>
            <a:miter lim="800000"/>
            <a:headEnd/>
            <a:tailEnd/>
          </a:ln>
        </p:spPr>
      </p:pic>
      <p:pic>
        <p:nvPicPr>
          <p:cNvPr id="8" name="12 Imagen" descr="pie de pagina espe.jpg"/>
          <p:cNvPicPr>
            <a:picLocks noChangeAspect="1"/>
          </p:cNvPicPr>
          <p:nvPr userDrawn="1"/>
        </p:nvPicPr>
        <p:blipFill>
          <a:blip r:embed="rId6" cstate="print"/>
          <a:srcRect/>
          <a:stretch>
            <a:fillRect/>
          </a:stretch>
        </p:blipFill>
        <p:spPr bwMode="auto">
          <a:xfrm>
            <a:off x="0" y="5864226"/>
            <a:ext cx="12192000" cy="106521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733264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735189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985790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620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fld id="{55ED9875-C809-425A-B1F6-D95E1C4E5191}" type="datetimeFigureOut">
              <a:rPr lang="es-ES" altLang="es-ES"/>
              <a:pPr/>
              <a:t>13/03/2018</a:t>
            </a:fld>
            <a:endParaRPr lang="en-US" altLang="es-E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fld id="{E51DBFF4-F9F4-44D4-B8E3-CEDD037ED76E}" type="slidenum">
              <a:rPr lang="en-US" altLang="es-ES"/>
              <a:pPr/>
              <a:t>‹Nº›</a:t>
            </a:fld>
            <a:endParaRPr lang="en-US" altLang="es-ES" dirty="0"/>
          </a:p>
        </p:txBody>
      </p:sp>
    </p:spTree>
    <p:extLst>
      <p:ext uri="{BB962C8B-B14F-4D97-AF65-F5344CB8AC3E}">
        <p14:creationId xmlns:p14="http://schemas.microsoft.com/office/powerpoint/2010/main" val="3017421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63552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1212908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064406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408905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2768455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AutoShape 4"/>
          <p:cNvSpPr>
            <a:spLocks noChangeArrowheads="1"/>
          </p:cNvSpPr>
          <p:nvPr userDrawn="1"/>
        </p:nvSpPr>
        <p:spPr bwMode="auto">
          <a:xfrm>
            <a:off x="476251" y="1428750"/>
            <a:ext cx="3048000" cy="1981200"/>
          </a:xfrm>
          <a:prstGeom prst="rightArrowCallout">
            <a:avLst>
              <a:gd name="adj1" fmla="val 25000"/>
              <a:gd name="adj2" fmla="val 25000"/>
              <a:gd name="adj3" fmla="val 19231"/>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p:txBody>
      </p:sp>
      <p:sp>
        <p:nvSpPr>
          <p:cNvPr id="3" name="AutoShape 12"/>
          <p:cNvSpPr>
            <a:spLocks noChangeArrowheads="1"/>
          </p:cNvSpPr>
          <p:nvPr userDrawn="1"/>
        </p:nvSpPr>
        <p:spPr bwMode="auto">
          <a:xfrm>
            <a:off x="6381751" y="4305306"/>
            <a:ext cx="2286000" cy="571500"/>
          </a:xfrm>
          <a:prstGeom prst="downArrowCallout">
            <a:avLst>
              <a:gd name="adj1" fmla="val 59091"/>
              <a:gd name="adj2" fmla="val 59091"/>
              <a:gd name="adj3" fmla="val 16667"/>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a:p>
            <a:pPr algn="ctr" eaLnBrk="0" hangingPunct="0">
              <a:defRPr/>
            </a:pPr>
            <a:r>
              <a:rPr lang="es-ES" sz="1400" b="1" dirty="0">
                <a:effectLst>
                  <a:outerShdw blurRad="38100" dist="38100" dir="2700000" algn="tl">
                    <a:srgbClr val="000000">
                      <a:alpha val="43137"/>
                    </a:srgbClr>
                  </a:outerShdw>
                </a:effectLst>
                <a:latin typeface="Albertus" pitchFamily="34" charset="0"/>
              </a:rPr>
              <a:t>PRODUCTOS</a:t>
            </a:r>
          </a:p>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p:txBody>
      </p:sp>
      <p:sp>
        <p:nvSpPr>
          <p:cNvPr id="4" name="AutoShape 8"/>
          <p:cNvSpPr>
            <a:spLocks noChangeArrowheads="1"/>
          </p:cNvSpPr>
          <p:nvPr userDrawn="1"/>
        </p:nvSpPr>
        <p:spPr bwMode="auto">
          <a:xfrm>
            <a:off x="3619500" y="5000626"/>
            <a:ext cx="7518400" cy="885825"/>
          </a:xfrm>
          <a:prstGeom prst="bevel">
            <a:avLst>
              <a:gd name="adj" fmla="val 125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defTabSz="376238">
              <a:defRPr/>
            </a:pPr>
            <a:endParaRPr lang="es-ES" sz="1400" b="1" dirty="0">
              <a:solidFill>
                <a:schemeClr val="bg1"/>
              </a:solidFill>
              <a:effectLst>
                <a:outerShdw blurRad="38100" dist="38100" dir="2700000" algn="tl">
                  <a:srgbClr val="000000">
                    <a:alpha val="43137"/>
                  </a:srgbClr>
                </a:outerShdw>
              </a:effectLst>
              <a:latin typeface="Albertus" pitchFamily="34" charset="0"/>
            </a:endParaRPr>
          </a:p>
        </p:txBody>
      </p:sp>
      <p:sp>
        <p:nvSpPr>
          <p:cNvPr id="5" name="4 Rectángulo"/>
          <p:cNvSpPr/>
          <p:nvPr userDrawn="1"/>
        </p:nvSpPr>
        <p:spPr>
          <a:xfrm>
            <a:off x="3809984" y="785794"/>
            <a:ext cx="7429552" cy="3357586"/>
          </a:xfrm>
          <a:prstGeom prst="rect">
            <a:avLst/>
          </a:prstGeom>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chor="ctr"/>
          <a:lstStyle/>
          <a:p>
            <a:pPr algn="just" defTabSz="292100" eaLnBrk="0" hangingPunct="0">
              <a:buFont typeface="Wingdings" pitchFamily="2" charset="2"/>
              <a:buNone/>
              <a:defRPr/>
            </a:pPr>
            <a:endParaRPr lang="es-ES" sz="1600" b="1" dirty="0">
              <a:solidFill>
                <a:schemeClr val="tx1"/>
              </a:solidFill>
              <a:latin typeface="Albertus" pitchFamily="34" charset="0"/>
            </a:endParaRPr>
          </a:p>
        </p:txBody>
      </p:sp>
    </p:spTree>
    <p:extLst>
      <p:ext uri="{BB962C8B-B14F-4D97-AF65-F5344CB8AC3E}">
        <p14:creationId xmlns:p14="http://schemas.microsoft.com/office/powerpoint/2010/main" val="1451738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887559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75644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dirty="0"/>
          </a:p>
        </p:txBody>
      </p:sp>
      <p:sp>
        <p:nvSpPr>
          <p:cNvPr id="1045" name="Rectangle 21"/>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dirty="0"/>
          </a:p>
        </p:txBody>
      </p:sp>
      <p:sp>
        <p:nvSpPr>
          <p:cNvPr id="1047" name="Line 23"/>
          <p:cNvSpPr>
            <a:spLocks noChangeShapeType="1"/>
          </p:cNvSpPr>
          <p:nvPr userDrawn="1"/>
        </p:nvSpPr>
        <p:spPr bwMode="auto">
          <a:xfrm rot="10800000" flipH="1">
            <a:off x="33868" y="6235700"/>
            <a:ext cx="8879417" cy="0"/>
          </a:xfrm>
          <a:prstGeom prst="line">
            <a:avLst/>
          </a:prstGeom>
          <a:noFill/>
          <a:ln w="38100">
            <a:solidFill>
              <a:srgbClr val="FF0000"/>
            </a:solidFill>
            <a:round/>
            <a:headEnd/>
            <a:tailEnd/>
          </a:ln>
          <a:effectLst/>
        </p:spPr>
        <p:txBody>
          <a:bodyPr/>
          <a:lstStyle/>
          <a:p>
            <a:pPr>
              <a:defRPr/>
            </a:pPr>
            <a:endParaRPr lang="es-ES" sz="1800" dirty="0"/>
          </a:p>
        </p:txBody>
      </p:sp>
      <p:sp>
        <p:nvSpPr>
          <p:cNvPr id="1048" name="Line 24"/>
          <p:cNvSpPr>
            <a:spLocks noChangeShapeType="1"/>
          </p:cNvSpPr>
          <p:nvPr userDrawn="1"/>
        </p:nvSpPr>
        <p:spPr bwMode="auto">
          <a:xfrm rot="10800000" flipH="1">
            <a:off x="33868" y="6283325"/>
            <a:ext cx="8879417" cy="0"/>
          </a:xfrm>
          <a:prstGeom prst="line">
            <a:avLst/>
          </a:prstGeom>
          <a:noFill/>
          <a:ln w="38100">
            <a:solidFill>
              <a:srgbClr val="006600"/>
            </a:solidFill>
            <a:round/>
            <a:headEnd/>
            <a:tailEnd/>
          </a:ln>
          <a:effectLst/>
        </p:spPr>
        <p:txBody>
          <a:bodyPr/>
          <a:lstStyle/>
          <a:p>
            <a:pPr>
              <a:defRPr/>
            </a:pPr>
            <a:endParaRPr lang="es-ES" sz="1800" dirty="0"/>
          </a:p>
        </p:txBody>
      </p:sp>
      <p:pic>
        <p:nvPicPr>
          <p:cNvPr id="6150" name="Picture 25" descr="LOGO-OFICIAL-transparente"/>
          <p:cNvPicPr>
            <a:picLocks noChangeAspect="1" noChangeArrowheads="1"/>
          </p:cNvPicPr>
          <p:nvPr userDrawn="1"/>
        </p:nvPicPr>
        <p:blipFill>
          <a:blip r:embed="rId15" cstate="print"/>
          <a:srcRect/>
          <a:stretch>
            <a:fillRect/>
          </a:stretch>
        </p:blipFill>
        <p:spPr bwMode="auto">
          <a:xfrm>
            <a:off x="8591552" y="5876926"/>
            <a:ext cx="3600449" cy="785813"/>
          </a:xfrm>
          <a:prstGeom prst="rect">
            <a:avLst/>
          </a:prstGeom>
          <a:noFill/>
          <a:ln w="9525">
            <a:noFill/>
            <a:miter lim="800000"/>
            <a:headEnd/>
            <a:tailEnd/>
          </a:ln>
        </p:spPr>
      </p:pic>
    </p:spTree>
    <p:extLst>
      <p:ext uri="{BB962C8B-B14F-4D97-AF65-F5344CB8AC3E}">
        <p14:creationId xmlns:p14="http://schemas.microsoft.com/office/powerpoint/2010/main" val="52871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tmp"/></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tmp"/></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tm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7.tmp"/></Relationships>
</file>

<file path=ppt/slides/_rels/slide3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image" Target="../media/image41.tmp"/><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image" Target="../media/image45.tmp"/><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image" Target="../media/image50.tmp"/><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image" Target="../media/image54.tmp"/><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60.tmp"/><Relationship Id="rId2" Type="http://schemas.openxmlformats.org/officeDocument/2006/relationships/image" Target="../media/image59.tmp"/><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64.tmp"/><Relationship Id="rId2" Type="http://schemas.openxmlformats.org/officeDocument/2006/relationships/image" Target="../media/image63.tmp"/><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tmp"/><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68.xml.rels><?xml version="1.0" encoding="UTF-8" standalone="yes"?>
<Relationships xmlns="http://schemas.openxmlformats.org/package/2006/relationships"><Relationship Id="rId3" Type="http://schemas.openxmlformats.org/officeDocument/2006/relationships/image" Target="../media/image73.tmp"/><Relationship Id="rId2" Type="http://schemas.openxmlformats.org/officeDocument/2006/relationships/image" Target="../media/image72.tmp"/><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image" Target="../media/image74.tmp"/><Relationship Id="rId1" Type="http://schemas.openxmlformats.org/officeDocument/2006/relationships/slideLayout" Target="../slideLayouts/slideLayout2.xml"/><Relationship Id="rId5" Type="http://schemas.openxmlformats.org/officeDocument/2006/relationships/image" Target="../media/image77.tmp"/><Relationship Id="rId4" Type="http://schemas.openxmlformats.org/officeDocument/2006/relationships/image" Target="../media/image76.tmp"/></Relationships>
</file>

<file path=ppt/slides/_rels/slide71.xml.rels><?xml version="1.0" encoding="UTF-8" standalone="yes"?>
<Relationships xmlns="http://schemas.openxmlformats.org/package/2006/relationships"><Relationship Id="rId3" Type="http://schemas.openxmlformats.org/officeDocument/2006/relationships/image" Target="../media/image79.tmp"/><Relationship Id="rId2" Type="http://schemas.openxmlformats.org/officeDocument/2006/relationships/image" Target="../media/image78.tmp"/><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1.tmp"/><Relationship Id="rId2" Type="http://schemas.openxmlformats.org/officeDocument/2006/relationships/image" Target="../media/image80.tmp"/><Relationship Id="rId1" Type="http://schemas.openxmlformats.org/officeDocument/2006/relationships/slideLayout" Target="../slideLayouts/slideLayout2.xml"/><Relationship Id="rId5" Type="http://schemas.openxmlformats.org/officeDocument/2006/relationships/image" Target="../media/image83.tmp"/><Relationship Id="rId4" Type="http://schemas.openxmlformats.org/officeDocument/2006/relationships/image" Target="../media/image82.tmp"/></Relationships>
</file>

<file path=ppt/slides/_rels/slide73.xml.rels><?xml version="1.0" encoding="UTF-8" standalone="yes"?>
<Relationships xmlns="http://schemas.openxmlformats.org/package/2006/relationships"><Relationship Id="rId3" Type="http://schemas.openxmlformats.org/officeDocument/2006/relationships/image" Target="../media/image85.tmp"/><Relationship Id="rId2" Type="http://schemas.openxmlformats.org/officeDocument/2006/relationships/image" Target="../media/image84.tmp"/><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6.tmp"/><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8.tmp"/><Relationship Id="rId4" Type="http://schemas.openxmlformats.org/officeDocument/2006/relationships/image" Target="../media/image87.tmp"/></Relationships>
</file>

<file path=ppt/slides/_rels/slide75.xml.rels><?xml version="1.0" encoding="UTF-8" standalone="yes"?>
<Relationships xmlns="http://schemas.openxmlformats.org/package/2006/relationships"><Relationship Id="rId3" Type="http://schemas.openxmlformats.org/officeDocument/2006/relationships/image" Target="../media/image89.tmp"/><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91.tmp"/><Relationship Id="rId4" Type="http://schemas.openxmlformats.org/officeDocument/2006/relationships/image" Target="../media/image90.tmp"/></Relationships>
</file>

<file path=ppt/slides/_rels/slide76.xml.rels><?xml version="1.0" encoding="UTF-8" standalone="yes"?>
<Relationships xmlns="http://schemas.openxmlformats.org/package/2006/relationships"><Relationship Id="rId3" Type="http://schemas.openxmlformats.org/officeDocument/2006/relationships/image" Target="../media/image92.tmp"/><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94.tmp"/><Relationship Id="rId4" Type="http://schemas.openxmlformats.org/officeDocument/2006/relationships/image" Target="../media/image93.tmp"/></Relationships>
</file>

<file path=ppt/slides/_rels/slide77.xml.rels><?xml version="1.0" encoding="UTF-8" standalone="yes"?>
<Relationships xmlns="http://schemas.openxmlformats.org/package/2006/relationships"><Relationship Id="rId2" Type="http://schemas.openxmlformats.org/officeDocument/2006/relationships/image" Target="../media/image95.tmp"/><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7.tmp"/><Relationship Id="rId2" Type="http://schemas.openxmlformats.org/officeDocument/2006/relationships/image" Target="../media/image96.tmp"/><Relationship Id="rId1" Type="http://schemas.openxmlformats.org/officeDocument/2006/relationships/slideLayout" Target="../slideLayouts/slideLayout2.xml"/><Relationship Id="rId4" Type="http://schemas.openxmlformats.org/officeDocument/2006/relationships/image" Target="../media/image98.tmp"/></Relationships>
</file>

<file path=ppt/slides/_rels/slide79.xml.rels><?xml version="1.0" encoding="UTF-8" standalone="yes"?>
<Relationships xmlns="http://schemas.openxmlformats.org/package/2006/relationships"><Relationship Id="rId3" Type="http://schemas.openxmlformats.org/officeDocument/2006/relationships/image" Target="../media/image100.tmp"/><Relationship Id="rId2" Type="http://schemas.openxmlformats.org/officeDocument/2006/relationships/image" Target="../media/image99.tmp"/><Relationship Id="rId1" Type="http://schemas.openxmlformats.org/officeDocument/2006/relationships/slideLayout" Target="../slideLayouts/slideLayout2.xml"/><Relationship Id="rId4" Type="http://schemas.openxmlformats.org/officeDocument/2006/relationships/image" Target="../media/image101.tm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102.tmp"/><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4.tmp"/><Relationship Id="rId4" Type="http://schemas.openxmlformats.org/officeDocument/2006/relationships/image" Target="../media/image103.tmp"/></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ORMATOCARATULA.jpg"/>
          <p:cNvPicPr>
            <a:picLocks noChangeAspect="1"/>
          </p:cNvPicPr>
          <p:nvPr/>
        </p:nvPicPr>
        <p:blipFill>
          <a:blip r:embed="rId3" cstate="print"/>
          <a:srcRect b="16160"/>
          <a:stretch>
            <a:fillRect/>
          </a:stretch>
        </p:blipFill>
        <p:spPr>
          <a:xfrm>
            <a:off x="0" y="-215024"/>
            <a:ext cx="12192000" cy="7073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1 Título">
            <a:extLst>
              <a:ext uri="{FF2B5EF4-FFF2-40B4-BE49-F238E27FC236}">
                <a16:creationId xmlns:a16="http://schemas.microsoft.com/office/drawing/2014/main" id="{2CDE2DD2-9564-43BB-8EEA-C9DB258B3546}"/>
              </a:ext>
            </a:extLst>
          </p:cNvPr>
          <p:cNvSpPr>
            <a:spLocks noGrp="1"/>
          </p:cNvSpPr>
          <p:nvPr>
            <p:ph type="title"/>
          </p:nvPr>
        </p:nvSpPr>
        <p:spPr>
          <a:xfrm>
            <a:off x="2024096" y="571504"/>
            <a:ext cx="9240935" cy="6000768"/>
          </a:xfrm>
        </p:spPr>
        <p:txBody>
          <a:bodyPr>
            <a:normAutofit fontScale="90000"/>
          </a:bodyPr>
          <a:lstStyle/>
          <a:p>
            <a:pPr algn="ctr"/>
            <a:br>
              <a:rPr lang="es-ES" altLang="es-ES" sz="2000" b="1" dirty="0">
                <a:latin typeface="Times New Roman" panose="02020603050405020304" pitchFamily="18" charset="0"/>
                <a:cs typeface="Times New Roman" panose="02020603050405020304" pitchFamily="18" charset="0"/>
              </a:rPr>
            </a:br>
            <a:br>
              <a:rPr lang="es-ES" altLang="es-ES" sz="2000" b="1" dirty="0">
                <a:latin typeface="Times New Roman" panose="02020603050405020304" pitchFamily="18" charset="0"/>
                <a:cs typeface="Times New Roman" panose="02020603050405020304" pitchFamily="18" charset="0"/>
              </a:rPr>
            </a:br>
            <a:r>
              <a:rPr lang="es-ES" altLang="es-ES" sz="2000" b="1" dirty="0">
                <a:solidFill>
                  <a:schemeClr val="tx1"/>
                </a:solidFill>
                <a:latin typeface="Times New Roman" panose="02020603050405020304" pitchFamily="18" charset="0"/>
                <a:cs typeface="Times New Roman" panose="02020603050405020304" pitchFamily="18" charset="0"/>
              </a:rPr>
              <a:t>UNIVERSIDAD DE LAS FUERZAS ARMADAS – ESPE</a:t>
            </a:r>
            <a:br>
              <a:rPr lang="es-ES" altLang="es-ES" sz="2000" b="1" dirty="0">
                <a:solidFill>
                  <a:schemeClr val="tx1"/>
                </a:solidFill>
                <a:latin typeface="Times New Roman" panose="02020603050405020304" pitchFamily="18" charset="0"/>
                <a:cs typeface="Times New Roman" panose="02020603050405020304" pitchFamily="18" charset="0"/>
              </a:rPr>
            </a:br>
            <a:br>
              <a:rPr lang="es-ES" altLang="es-ES" sz="2000" b="1" dirty="0">
                <a:solidFill>
                  <a:schemeClr val="tx1"/>
                </a:solidFill>
                <a:latin typeface="Times New Roman" panose="02020603050405020304" pitchFamily="18" charset="0"/>
                <a:cs typeface="Times New Roman" panose="02020603050405020304" pitchFamily="18" charset="0"/>
              </a:rPr>
            </a:br>
            <a:r>
              <a:rPr lang="es-ES" altLang="es-ES" sz="2000" b="1" dirty="0">
                <a:solidFill>
                  <a:schemeClr val="tx1"/>
                </a:solidFill>
                <a:latin typeface="Times New Roman" panose="02020603050405020304" pitchFamily="18" charset="0"/>
                <a:cs typeface="Times New Roman" panose="02020603050405020304" pitchFamily="18" charset="0"/>
              </a:rPr>
              <a:t>TRABAJO DE TITULACIÓN PREVIO A LA OBTENCIÓN DEL TÍTULO DE INGENIERO MECÁNICO </a:t>
            </a:r>
            <a:br>
              <a:rPr lang="es-ES" altLang="es-ES" sz="2000" dirty="0">
                <a:solidFill>
                  <a:schemeClr val="tx1"/>
                </a:solidFill>
                <a:latin typeface="Times New Roman" panose="02020603050405020304" pitchFamily="18" charset="0"/>
                <a:cs typeface="Times New Roman" panose="02020603050405020304" pitchFamily="18" charset="0"/>
              </a:rPr>
            </a:br>
            <a:br>
              <a:rPr lang="es-ES" altLang="es-ES" sz="2000" dirty="0">
                <a:solidFill>
                  <a:schemeClr val="tx1"/>
                </a:solidFill>
                <a:latin typeface="Times New Roman" panose="02020603050405020304" pitchFamily="18" charset="0"/>
                <a:cs typeface="Times New Roman" panose="02020603050405020304" pitchFamily="18" charset="0"/>
              </a:rPr>
            </a:br>
            <a:r>
              <a:rPr lang="es-ES" altLang="es-ES" sz="2000" b="1" dirty="0">
                <a:solidFill>
                  <a:schemeClr val="tx1"/>
                </a:solidFill>
                <a:latin typeface="Times New Roman" panose="02020603050405020304" pitchFamily="18" charset="0"/>
                <a:cs typeface="Times New Roman" panose="02020603050405020304" pitchFamily="18" charset="0"/>
              </a:rPr>
              <a:t>TEMA: </a:t>
            </a:r>
            <a:r>
              <a:rPr lang="es-ES" sz="2000" b="1" dirty="0">
                <a:solidFill>
                  <a:schemeClr val="tx1"/>
                </a:solidFill>
                <a:latin typeface="Times New Roman" panose="02020603050405020304" pitchFamily="18" charset="0"/>
                <a:cs typeface="Times New Roman" panose="02020603050405020304" pitchFamily="18" charset="0"/>
              </a:rPr>
              <a:t>ANÁLISIS Y DESARROLLO DE UNA METODOLOGÍA DE OPTIMIZACIÓN DE PARÁMETROS SOBRE PROPIEDADES MECÁNICAS EN IMPRESIÓN 3D MEDIANTE TECNOLOGÍAS FUSED DEPOSITION MODELING Y DIGITAL LIGHT PROCESSING</a:t>
            </a:r>
            <a:br>
              <a:rPr lang="es-419" sz="3600" dirty="0">
                <a:solidFill>
                  <a:schemeClr val="tx1"/>
                </a:solidFill>
              </a:rPr>
            </a:br>
            <a:br>
              <a:rPr lang="es-ES" altLang="es-ES" sz="2000" dirty="0">
                <a:solidFill>
                  <a:schemeClr val="tx1"/>
                </a:solidFill>
                <a:latin typeface="Times New Roman" panose="02020603050405020304" pitchFamily="18" charset="0"/>
                <a:cs typeface="Times New Roman" panose="02020603050405020304" pitchFamily="18" charset="0"/>
              </a:rPr>
            </a:br>
            <a:br>
              <a:rPr lang="es-ES" altLang="es-ES" sz="2000" dirty="0">
                <a:solidFill>
                  <a:schemeClr val="tx1"/>
                </a:solidFill>
                <a:latin typeface="Times New Roman" panose="02020603050405020304" pitchFamily="18" charset="0"/>
                <a:cs typeface="Times New Roman" panose="02020603050405020304" pitchFamily="18" charset="0"/>
              </a:rPr>
            </a:br>
            <a:r>
              <a:rPr lang="es-EC" altLang="es-ES" sz="2000" b="1" dirty="0">
                <a:solidFill>
                  <a:schemeClr val="tx1"/>
                </a:solidFill>
                <a:latin typeface="Times New Roman" panose="02020603050405020304" pitchFamily="18" charset="0"/>
                <a:cs typeface="Times New Roman" panose="02020603050405020304" pitchFamily="18" charset="0"/>
              </a:rPr>
              <a:t>AUTORES: </a:t>
            </a:r>
            <a:br>
              <a:rPr lang="es-EC" altLang="es-ES" sz="2000" b="1" dirty="0">
                <a:solidFill>
                  <a:schemeClr val="tx1"/>
                </a:solidFill>
                <a:latin typeface="Times New Roman" panose="02020603050405020304" pitchFamily="18" charset="0"/>
                <a:cs typeface="Times New Roman" panose="02020603050405020304" pitchFamily="18" charset="0"/>
              </a:rPr>
            </a:br>
            <a:r>
              <a:rPr lang="es-EC" altLang="es-ES" sz="2000" b="0" dirty="0">
                <a:solidFill>
                  <a:schemeClr val="tx1"/>
                </a:solidFill>
                <a:latin typeface="Times New Roman" panose="02020603050405020304" pitchFamily="18" charset="0"/>
                <a:cs typeface="Times New Roman" panose="02020603050405020304" pitchFamily="18" charset="0"/>
              </a:rPr>
              <a:t>GUERRA PAZMIÑO, ANDRÉS EDUARDO</a:t>
            </a:r>
            <a:br>
              <a:rPr lang="es-EC" altLang="es-ES" sz="2000" b="0" dirty="0">
                <a:solidFill>
                  <a:schemeClr val="tx1"/>
                </a:solidFill>
                <a:latin typeface="Times New Roman" panose="02020603050405020304" pitchFamily="18" charset="0"/>
                <a:cs typeface="Times New Roman" panose="02020603050405020304" pitchFamily="18" charset="0"/>
              </a:rPr>
            </a:br>
            <a:r>
              <a:rPr lang="es-EC" altLang="es-ES" sz="2000" b="0" dirty="0">
                <a:solidFill>
                  <a:schemeClr val="tx1"/>
                </a:solidFill>
                <a:latin typeface="Times New Roman" panose="02020603050405020304" pitchFamily="18" charset="0"/>
                <a:cs typeface="Times New Roman" panose="02020603050405020304" pitchFamily="18" charset="0"/>
              </a:rPr>
              <a:t>SALTOS TORRES, PABLO SEBASTIÁN</a:t>
            </a:r>
            <a:br>
              <a:rPr lang="es-EC" altLang="es-ES" sz="2000" dirty="0">
                <a:solidFill>
                  <a:schemeClr val="tx1"/>
                </a:solidFill>
                <a:latin typeface="Times New Roman" panose="02020603050405020304" pitchFamily="18" charset="0"/>
                <a:cs typeface="Times New Roman" panose="02020603050405020304" pitchFamily="18" charset="0"/>
              </a:rPr>
            </a:br>
            <a:br>
              <a:rPr lang="es-EC" altLang="es-ES" sz="2000" dirty="0">
                <a:solidFill>
                  <a:schemeClr val="tx1"/>
                </a:solidFill>
                <a:latin typeface="Times New Roman" panose="02020603050405020304" pitchFamily="18" charset="0"/>
                <a:cs typeface="Times New Roman" panose="02020603050405020304" pitchFamily="18" charset="0"/>
              </a:rPr>
            </a:br>
            <a:r>
              <a:rPr lang="es-EC" altLang="es-ES" sz="2000" b="1" dirty="0">
                <a:solidFill>
                  <a:schemeClr val="tx1"/>
                </a:solidFill>
                <a:latin typeface="Times New Roman" panose="02020603050405020304" pitchFamily="18" charset="0"/>
                <a:cs typeface="Times New Roman" panose="02020603050405020304" pitchFamily="18" charset="0"/>
              </a:rPr>
              <a:t>DIRECTOR DE TESIS: </a:t>
            </a:r>
            <a:r>
              <a:rPr lang="es-EC" altLang="es-ES" sz="2000" b="0" dirty="0">
                <a:solidFill>
                  <a:schemeClr val="tx1"/>
                </a:solidFill>
                <a:latin typeface="Times New Roman" panose="02020603050405020304" pitchFamily="18" charset="0"/>
                <a:cs typeface="Times New Roman" panose="02020603050405020304" pitchFamily="18" charset="0"/>
              </a:rPr>
              <a:t>ING. LUIS SEGURA</a:t>
            </a:r>
            <a:br>
              <a:rPr lang="es-EC" altLang="es-ES" sz="2000" b="1" dirty="0">
                <a:solidFill>
                  <a:schemeClr val="tx1"/>
                </a:solidFill>
                <a:latin typeface="Times New Roman" panose="02020603050405020304" pitchFamily="18" charset="0"/>
                <a:cs typeface="Times New Roman" panose="02020603050405020304" pitchFamily="18" charset="0"/>
              </a:rPr>
            </a:br>
            <a:r>
              <a:rPr lang="es-EC" altLang="es-ES" sz="2000" b="1" dirty="0">
                <a:solidFill>
                  <a:schemeClr val="tx1"/>
                </a:solidFill>
                <a:latin typeface="Times New Roman" panose="02020603050405020304" pitchFamily="18" charset="0"/>
                <a:cs typeface="Times New Roman" panose="02020603050405020304" pitchFamily="18" charset="0"/>
              </a:rPr>
              <a:t>DESIGNADO POR LA CARRERA</a:t>
            </a:r>
            <a:r>
              <a:rPr lang="es-EC" altLang="es-ES" sz="2000" dirty="0">
                <a:solidFill>
                  <a:schemeClr val="tx1"/>
                </a:solidFill>
                <a:latin typeface="Times New Roman" panose="02020603050405020304" pitchFamily="18" charset="0"/>
                <a:cs typeface="Times New Roman" panose="02020603050405020304" pitchFamily="18" charset="0"/>
              </a:rPr>
              <a:t>: </a:t>
            </a:r>
            <a:r>
              <a:rPr lang="es-EC" altLang="es-ES" sz="2000" b="0" dirty="0">
                <a:solidFill>
                  <a:schemeClr val="tx1"/>
                </a:solidFill>
                <a:latin typeface="Times New Roman" panose="02020603050405020304" pitchFamily="18" charset="0"/>
                <a:cs typeface="Times New Roman" panose="02020603050405020304" pitchFamily="18" charset="0"/>
              </a:rPr>
              <a:t>ING. BYRON CORTÉZ</a:t>
            </a:r>
            <a:br>
              <a:rPr lang="es-EC" altLang="es-ES" sz="2000" dirty="0">
                <a:solidFill>
                  <a:schemeClr val="tx1"/>
                </a:solidFill>
                <a:latin typeface="Times New Roman" panose="02020603050405020304" pitchFamily="18" charset="0"/>
                <a:cs typeface="Times New Roman" panose="02020603050405020304" pitchFamily="18" charset="0"/>
              </a:rPr>
            </a:br>
            <a:r>
              <a:rPr lang="es-EC" altLang="es-ES" sz="2000" dirty="0">
                <a:solidFill>
                  <a:schemeClr val="tx1"/>
                </a:solidFill>
                <a:latin typeface="Times New Roman" panose="02020603050405020304" pitchFamily="18" charset="0"/>
                <a:cs typeface="Times New Roman" panose="02020603050405020304" pitchFamily="18" charset="0"/>
              </a:rPr>
              <a:t>	   </a:t>
            </a:r>
            <a:r>
              <a:rPr lang="es-EC" altLang="es-ES" sz="2000" b="1" dirty="0">
                <a:solidFill>
                  <a:schemeClr val="tx1"/>
                </a:solidFill>
                <a:latin typeface="Times New Roman" panose="02020603050405020304" pitchFamily="18" charset="0"/>
                <a:cs typeface="Times New Roman" panose="02020603050405020304" pitchFamily="18" charset="0"/>
              </a:rPr>
              <a:t>DESIGNADO POR EL DEPARTAMENTO</a:t>
            </a:r>
            <a:r>
              <a:rPr lang="es-EC" altLang="es-ES" sz="2000" dirty="0">
                <a:solidFill>
                  <a:schemeClr val="tx1"/>
                </a:solidFill>
                <a:latin typeface="Times New Roman" panose="02020603050405020304" pitchFamily="18" charset="0"/>
                <a:cs typeface="Times New Roman" panose="02020603050405020304" pitchFamily="18" charset="0"/>
              </a:rPr>
              <a:t>: </a:t>
            </a:r>
            <a:r>
              <a:rPr lang="es-EC" altLang="es-ES" sz="2000" b="0" dirty="0">
                <a:solidFill>
                  <a:schemeClr val="tx1"/>
                </a:solidFill>
                <a:latin typeface="Times New Roman" panose="02020603050405020304" pitchFamily="18" charset="0"/>
                <a:cs typeface="Times New Roman" panose="02020603050405020304" pitchFamily="18" charset="0"/>
              </a:rPr>
              <a:t>ING. DAVID LOZA</a:t>
            </a:r>
            <a:br>
              <a:rPr lang="es-EC" altLang="es-ES" sz="2000" dirty="0">
                <a:solidFill>
                  <a:schemeClr val="tx1"/>
                </a:solidFill>
                <a:latin typeface="Times New Roman" panose="02020603050405020304" pitchFamily="18" charset="0"/>
                <a:cs typeface="Times New Roman" panose="02020603050405020304" pitchFamily="18" charset="0"/>
              </a:rPr>
            </a:br>
            <a:br>
              <a:rPr lang="es-EC" altLang="es-ES" sz="2000" dirty="0">
                <a:solidFill>
                  <a:schemeClr val="tx1"/>
                </a:solidFill>
                <a:latin typeface="Times New Roman" panose="02020603050405020304" pitchFamily="18" charset="0"/>
                <a:cs typeface="Times New Roman" panose="02020603050405020304" pitchFamily="18" charset="0"/>
              </a:rPr>
            </a:br>
            <a:r>
              <a:rPr lang="es-EC" altLang="es-ES" sz="2000" b="1" dirty="0">
                <a:solidFill>
                  <a:schemeClr val="tx1"/>
                </a:solidFill>
                <a:latin typeface="Times New Roman" panose="02020603050405020304" pitchFamily="18" charset="0"/>
                <a:cs typeface="Times New Roman" panose="02020603050405020304" pitchFamily="18" charset="0"/>
              </a:rPr>
              <a:t>SECRETARIO ACADEMICO:</a:t>
            </a:r>
            <a:r>
              <a:rPr lang="es-EC" altLang="es-ES" sz="2000" dirty="0">
                <a:solidFill>
                  <a:schemeClr val="tx1"/>
                </a:solidFill>
                <a:latin typeface="Times New Roman" panose="02020603050405020304" pitchFamily="18" charset="0"/>
                <a:cs typeface="Times New Roman" panose="02020603050405020304" pitchFamily="18" charset="0"/>
              </a:rPr>
              <a:t> Dr. MARCELO MEJIA MENA</a:t>
            </a:r>
            <a:br>
              <a:rPr lang="es-EC" altLang="es-ES" sz="2200" dirty="0">
                <a:solidFill>
                  <a:schemeClr val="tx1"/>
                </a:solidFill>
                <a:latin typeface="Times New Roman" panose="02020603050405020304" pitchFamily="18" charset="0"/>
                <a:cs typeface="Times New Roman" panose="02020603050405020304" pitchFamily="18" charset="0"/>
              </a:rPr>
            </a:br>
            <a:r>
              <a:rPr lang="es-EC" altLang="es-ES" sz="2200" dirty="0">
                <a:solidFill>
                  <a:schemeClr val="tx1"/>
                </a:solidFill>
                <a:latin typeface="Times New Roman" panose="02020603050405020304" pitchFamily="18" charset="0"/>
                <a:cs typeface="Times New Roman" panose="02020603050405020304" pitchFamily="18" charset="0"/>
              </a:rPr>
              <a:t>                </a:t>
            </a:r>
            <a:r>
              <a:rPr lang="es-EC" altLang="es-ES" sz="2200" b="1" dirty="0">
                <a:solidFill>
                  <a:schemeClr val="tx1"/>
                </a:solidFill>
                <a:latin typeface="Times New Roman" panose="02020603050405020304" pitchFamily="18" charset="0"/>
                <a:cs typeface="Times New Roman" panose="02020603050405020304" pitchFamily="18" charset="0"/>
              </a:rPr>
              <a:t> </a:t>
            </a:r>
            <a:br>
              <a:rPr lang="es-EC" altLang="es-ES" sz="2000" dirty="0">
                <a:solidFill>
                  <a:schemeClr val="tx1"/>
                </a:solidFill>
                <a:latin typeface="Times New Roman" panose="02020603050405020304" pitchFamily="18" charset="0"/>
                <a:cs typeface="Times New Roman" panose="02020603050405020304" pitchFamily="18" charset="0"/>
              </a:rPr>
            </a:br>
            <a:br>
              <a:rPr lang="es-EC" altLang="es-ES" sz="2400" dirty="0"/>
            </a:br>
            <a:endParaRPr lang="es-EC" altLang="es-ES" dirty="0"/>
          </a:p>
        </p:txBody>
      </p:sp>
    </p:spTree>
    <p:extLst>
      <p:ext uri="{BB962C8B-B14F-4D97-AF65-F5344CB8AC3E}">
        <p14:creationId xmlns:p14="http://schemas.microsoft.com/office/powerpoint/2010/main" val="174241630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3"/>
          <p:cNvSpPr>
            <a:spLocks noGrp="1"/>
          </p:cNvSpPr>
          <p:nvPr>
            <p:ph type="body" idx="1"/>
          </p:nvPr>
        </p:nvSpPr>
        <p:spPr>
          <a:xfrm>
            <a:off x="1905000" y="142853"/>
            <a:ext cx="8229600" cy="5911873"/>
          </a:xfrm>
        </p:spPr>
        <p:txBody>
          <a:bodyPr/>
          <a:lstStyle/>
          <a:p>
            <a:pPr marL="0" indent="0" algn="r" eaLnBrk="1" hangingPunct="1">
              <a:buNone/>
            </a:pPr>
            <a:r>
              <a:rPr lang="es-ES" altLang="es-ES" sz="1800" dirty="0">
                <a:solidFill>
                  <a:schemeClr val="tx1"/>
                </a:solidFill>
                <a:latin typeface="+mj-lt"/>
                <a:cs typeface="Times New Roman" panose="02020603050405020304" pitchFamily="18" charset="0"/>
              </a:rPr>
              <a:t>.</a:t>
            </a:r>
            <a:endParaRPr lang="es-ES" altLang="es-ES" sz="1800" b="1" dirty="0">
              <a:solidFill>
                <a:schemeClr val="tx1"/>
              </a:solidFill>
              <a:latin typeface="+mj-lt"/>
              <a:cs typeface="Times New Roman" panose="02020603050405020304" pitchFamily="18" charset="0"/>
            </a:endParaRPr>
          </a:p>
          <a:p>
            <a:pPr marL="0" indent="0" eaLnBrk="1" hangingPunct="1"/>
            <a:r>
              <a:rPr lang="es-ES" altLang="es-ES" sz="1800" b="1" dirty="0">
                <a:solidFill>
                  <a:schemeClr val="tx1"/>
                </a:solidFill>
                <a:latin typeface="+mj-lt"/>
                <a:cs typeface="Times New Roman" panose="02020603050405020304" pitchFamily="18" charset="0"/>
              </a:rPr>
              <a:t>   </a:t>
            </a:r>
            <a:r>
              <a:rPr lang="es-ES" altLang="es-ES" sz="1600" b="1" dirty="0">
                <a:solidFill>
                  <a:schemeClr val="tx1"/>
                </a:solidFill>
                <a:latin typeface="+mj-lt"/>
                <a:cs typeface="Times New Roman" panose="02020603050405020304" pitchFamily="18" charset="0"/>
              </a:rPr>
              <a:t>DUREZA SHORE D</a:t>
            </a:r>
          </a:p>
          <a:p>
            <a:pPr marL="0" indent="0" eaLnBrk="1" hangingPunct="1">
              <a:buNone/>
            </a:pPr>
            <a:endParaRPr lang="es-ES" sz="1600" dirty="0">
              <a:solidFill>
                <a:schemeClr val="tx1"/>
              </a:solidFill>
              <a:latin typeface="+mj-lt"/>
              <a:cs typeface="Times New Roman" panose="02020603050405020304" pitchFamily="18" charset="0"/>
            </a:endParaRPr>
          </a:p>
          <a:p>
            <a:pPr marL="0" indent="0" eaLnBrk="1" hangingPunct="1">
              <a:lnSpc>
                <a:spcPct val="150000"/>
              </a:lnSpc>
              <a:buNone/>
            </a:pPr>
            <a:r>
              <a:rPr lang="es-ES" sz="1600" dirty="0">
                <a:solidFill>
                  <a:schemeClr val="tx1"/>
                </a:solidFill>
                <a:latin typeface="+mj-lt"/>
              </a:rPr>
              <a:t>El método más popular de medida de dureza de los cauchos es el Shore, se realiza la medición con un instrumento llamado durómetro, basado en la penetración de una punta troncocónica en contra de la reacción de un resorte metálico calibrado. </a:t>
            </a:r>
            <a:endParaRPr lang="es-EC" altLang="es-ES" sz="1600" b="1" dirty="0">
              <a:solidFill>
                <a:schemeClr val="tx1"/>
              </a:solidFill>
              <a:latin typeface="+mj-lt"/>
              <a:cs typeface="Times New Roman" panose="02020603050405020304" pitchFamily="18" charset="0"/>
            </a:endParaRPr>
          </a:p>
          <a:p>
            <a:pPr marL="0" indent="0" algn="just" eaLnBrk="1" hangingPunct="1">
              <a:lnSpc>
                <a:spcPct val="150000"/>
              </a:lnSpc>
              <a:buNone/>
            </a:pPr>
            <a:endParaRPr lang="es-ES" altLang="es-ES" sz="1600" b="1" dirty="0">
              <a:solidFill>
                <a:schemeClr val="tx1"/>
              </a:solidFill>
              <a:latin typeface="+mj-lt"/>
              <a:cs typeface="Times New Roman" panose="02020603050405020304" pitchFamily="18" charset="0"/>
            </a:endParaRPr>
          </a:p>
          <a:p>
            <a:pPr marL="0" indent="0" algn="just" eaLnBrk="1" hangingPunct="1">
              <a:buNone/>
            </a:pPr>
            <a:endParaRPr lang="es-ES" altLang="es-ES" sz="1600" b="1" dirty="0">
              <a:solidFill>
                <a:schemeClr val="tx1"/>
              </a:solidFill>
              <a:latin typeface="+mj-lt"/>
              <a:cs typeface="Times New Roman" panose="02020603050405020304" pitchFamily="18" charset="0"/>
            </a:endParaRPr>
          </a:p>
          <a:p>
            <a:pPr marL="0" indent="0" algn="just" eaLnBrk="1" hangingPunct="1">
              <a:buNone/>
            </a:pPr>
            <a:endParaRPr lang="es-ES" altLang="es-ES" baseline="30000" dirty="0">
              <a:solidFill>
                <a:schemeClr val="tx1"/>
              </a:solidFill>
              <a:latin typeface="+mj-lt"/>
              <a:cs typeface="Times New Roman" panose="02020603050405020304" pitchFamily="18" charset="0"/>
            </a:endParaRPr>
          </a:p>
        </p:txBody>
      </p:sp>
      <p:graphicFrame>
        <p:nvGraphicFramePr>
          <p:cNvPr id="2" name="Tabla 1">
            <a:extLst>
              <a:ext uri="{FF2B5EF4-FFF2-40B4-BE49-F238E27FC236}">
                <a16:creationId xmlns:a16="http://schemas.microsoft.com/office/drawing/2014/main" id="{6E4BE777-603C-41D2-B999-EBBDB7DA4079}"/>
              </a:ext>
            </a:extLst>
          </p:cNvPr>
          <p:cNvGraphicFramePr>
            <a:graphicFrameLocks noGrp="1"/>
          </p:cNvGraphicFramePr>
          <p:nvPr>
            <p:extLst>
              <p:ext uri="{D42A27DB-BD31-4B8C-83A1-F6EECF244321}">
                <p14:modId xmlns:p14="http://schemas.microsoft.com/office/powerpoint/2010/main" val="2343364776"/>
              </p:ext>
            </p:extLst>
          </p:nvPr>
        </p:nvGraphicFramePr>
        <p:xfrm>
          <a:off x="910078" y="2440364"/>
          <a:ext cx="4868554" cy="3017520"/>
        </p:xfrm>
        <a:graphic>
          <a:graphicData uri="http://schemas.openxmlformats.org/drawingml/2006/table">
            <a:tbl>
              <a:tblPr firstRow="1" firstCol="1" bandRow="1">
                <a:tableStyleId>{BC89EF96-8CEA-46FF-86C4-4CE0E7609802}</a:tableStyleId>
              </a:tblPr>
              <a:tblGrid>
                <a:gridCol w="939605">
                  <a:extLst>
                    <a:ext uri="{9D8B030D-6E8A-4147-A177-3AD203B41FA5}">
                      <a16:colId xmlns:a16="http://schemas.microsoft.com/office/drawing/2014/main" val="2732358061"/>
                    </a:ext>
                  </a:extLst>
                </a:gridCol>
                <a:gridCol w="3928949">
                  <a:extLst>
                    <a:ext uri="{9D8B030D-6E8A-4147-A177-3AD203B41FA5}">
                      <a16:colId xmlns:a16="http://schemas.microsoft.com/office/drawing/2014/main" val="2025456232"/>
                    </a:ext>
                  </a:extLst>
                </a:gridCol>
              </a:tblGrid>
              <a:tr h="114300">
                <a:tc>
                  <a:txBody>
                    <a:bodyPr/>
                    <a:lstStyle/>
                    <a:p>
                      <a:pPr algn="ctr" fontAlgn="base">
                        <a:lnSpc>
                          <a:spcPct val="150000"/>
                        </a:lnSpc>
                        <a:spcAft>
                          <a:spcPts val="0"/>
                        </a:spcAft>
                      </a:pPr>
                      <a:r>
                        <a:rPr lang="es-ES" sz="1200" dirty="0">
                          <a:effectLst/>
                        </a:rPr>
                        <a:t>SHORE D</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gn="ctr" fontAlgn="base">
                        <a:lnSpc>
                          <a:spcPct val="150000"/>
                        </a:lnSpc>
                        <a:spcAft>
                          <a:spcPts val="0"/>
                        </a:spcAft>
                      </a:pPr>
                      <a:r>
                        <a:rPr lang="es-ES" sz="1200">
                          <a:effectLst/>
                        </a:rPr>
                        <a:t>MATERIALES</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053240991"/>
                  </a:ext>
                </a:extLst>
              </a:tr>
              <a:tr h="114300">
                <a:tc>
                  <a:txBody>
                    <a:bodyPr/>
                    <a:lstStyle/>
                    <a:p>
                      <a:pPr algn="ctr" fontAlgn="base">
                        <a:lnSpc>
                          <a:spcPct val="150000"/>
                        </a:lnSpc>
                        <a:spcAft>
                          <a:spcPts val="0"/>
                        </a:spcAft>
                      </a:pPr>
                      <a:r>
                        <a:rPr lang="es-ES" sz="1200">
                          <a:effectLst/>
                        </a:rPr>
                        <a:t>5</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gn="ctr" fontAlgn="base">
                        <a:lnSpc>
                          <a:spcPct val="150000"/>
                        </a:lnSpc>
                        <a:spcAft>
                          <a:spcPts val="0"/>
                        </a:spcAft>
                      </a:pPr>
                      <a:r>
                        <a:rPr lang="es-ES" sz="1200" dirty="0">
                          <a:effectLst/>
                        </a:rPr>
                        <a:t>Correa de </a:t>
                      </a:r>
                      <a:r>
                        <a:rPr lang="es-ES" sz="1200" dirty="0" err="1">
                          <a:effectLst/>
                        </a:rPr>
                        <a:t>Bungee</a:t>
                      </a:r>
                      <a:r>
                        <a:rPr lang="es-ES" sz="1200" dirty="0">
                          <a:effectLst/>
                        </a:rPr>
                        <a:t>, manguera para radiadores</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941152656"/>
                  </a:ext>
                </a:extLst>
              </a:tr>
              <a:tr h="114300">
                <a:tc>
                  <a:txBody>
                    <a:bodyPr/>
                    <a:lstStyle/>
                    <a:p>
                      <a:pPr algn="ctr" fontAlgn="base">
                        <a:lnSpc>
                          <a:spcPct val="150000"/>
                        </a:lnSpc>
                        <a:spcAft>
                          <a:spcPts val="0"/>
                        </a:spcAft>
                      </a:pPr>
                      <a:r>
                        <a:rPr lang="es-ES" sz="1200" dirty="0">
                          <a:effectLst/>
                        </a:rPr>
                        <a:t>15</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gn="ctr" fontAlgn="base">
                        <a:lnSpc>
                          <a:spcPct val="150000"/>
                        </a:lnSpc>
                        <a:spcAft>
                          <a:spcPts val="0"/>
                        </a:spcAft>
                      </a:pPr>
                      <a:r>
                        <a:rPr lang="es-ES" sz="1200">
                          <a:effectLst/>
                        </a:rPr>
                        <a:t>Vinilo para sillas, suela para tenis deportivos</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005744132"/>
                  </a:ext>
                </a:extLst>
              </a:tr>
              <a:tr h="114300">
                <a:tc>
                  <a:txBody>
                    <a:bodyPr/>
                    <a:lstStyle/>
                    <a:p>
                      <a:pPr algn="ctr" fontAlgn="base">
                        <a:lnSpc>
                          <a:spcPct val="150000"/>
                        </a:lnSpc>
                        <a:spcAft>
                          <a:spcPts val="0"/>
                        </a:spcAft>
                      </a:pPr>
                      <a:r>
                        <a:rPr lang="es-ES" sz="1200">
                          <a:effectLst/>
                        </a:rPr>
                        <a:t>25</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gn="ctr" fontAlgn="base">
                        <a:lnSpc>
                          <a:spcPct val="150000"/>
                        </a:lnSpc>
                        <a:spcAft>
                          <a:spcPts val="0"/>
                        </a:spcAft>
                      </a:pPr>
                      <a:r>
                        <a:rPr lang="es-ES" sz="1200">
                          <a:effectLst/>
                        </a:rPr>
                        <a:t>Manguera de jardín, patito de goma</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370704115"/>
                  </a:ext>
                </a:extLst>
              </a:tr>
              <a:tr h="114300">
                <a:tc>
                  <a:txBody>
                    <a:bodyPr/>
                    <a:lstStyle/>
                    <a:p>
                      <a:pPr algn="ctr" fontAlgn="base">
                        <a:lnSpc>
                          <a:spcPct val="150000"/>
                        </a:lnSpc>
                        <a:spcAft>
                          <a:spcPts val="0"/>
                        </a:spcAft>
                      </a:pPr>
                      <a:r>
                        <a:rPr lang="es-ES" sz="1200">
                          <a:effectLst/>
                        </a:rPr>
                        <a:t>35</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gn="ctr" fontAlgn="base">
                        <a:lnSpc>
                          <a:spcPct val="150000"/>
                        </a:lnSpc>
                        <a:spcAft>
                          <a:spcPts val="0"/>
                        </a:spcAft>
                      </a:pPr>
                      <a:r>
                        <a:rPr lang="es-ES" sz="1200" dirty="0">
                          <a:effectLst/>
                        </a:rPr>
                        <a:t>Enchufe del cable de extensión, </a:t>
                      </a:r>
                      <a:r>
                        <a:rPr lang="es-ES" sz="1200" dirty="0" err="1">
                          <a:effectLst/>
                        </a:rPr>
                        <a:t>Tupperware</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641663197"/>
                  </a:ext>
                </a:extLst>
              </a:tr>
              <a:tr h="0">
                <a:tc>
                  <a:txBody>
                    <a:bodyPr/>
                    <a:lstStyle/>
                    <a:p>
                      <a:pPr algn="ctr" fontAlgn="base">
                        <a:lnSpc>
                          <a:spcPct val="150000"/>
                        </a:lnSpc>
                        <a:spcAft>
                          <a:spcPts val="0"/>
                        </a:spcAft>
                      </a:pPr>
                      <a:r>
                        <a:rPr lang="es-ES" sz="1200">
                          <a:effectLst/>
                        </a:rPr>
                        <a:t>45</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gn="ctr" fontAlgn="base">
                        <a:lnSpc>
                          <a:spcPct val="150000"/>
                        </a:lnSpc>
                        <a:spcAft>
                          <a:spcPts val="0"/>
                        </a:spcAft>
                      </a:pPr>
                      <a:r>
                        <a:rPr lang="es-ES" sz="1200">
                          <a:effectLst/>
                        </a:rPr>
                        <a:t>Correa de vinil para reloj</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66235048"/>
                  </a:ext>
                </a:extLst>
              </a:tr>
              <a:tr h="156014">
                <a:tc>
                  <a:txBody>
                    <a:bodyPr/>
                    <a:lstStyle/>
                    <a:p>
                      <a:pPr algn="ctr" fontAlgn="base">
                        <a:lnSpc>
                          <a:spcPct val="150000"/>
                        </a:lnSpc>
                        <a:spcAft>
                          <a:spcPts val="0"/>
                        </a:spcAft>
                      </a:pPr>
                      <a:r>
                        <a:rPr lang="es-ES" sz="1200">
                          <a:effectLst/>
                        </a:rPr>
                        <a:t>55</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gn="ctr" fontAlgn="base">
                        <a:lnSpc>
                          <a:spcPct val="150000"/>
                        </a:lnSpc>
                        <a:spcAft>
                          <a:spcPts val="0"/>
                        </a:spcAft>
                      </a:pPr>
                      <a:r>
                        <a:rPr lang="es-ES" sz="1200">
                          <a:effectLst/>
                        </a:rPr>
                        <a:t>Caucho de los rodillos para impresión</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904957159"/>
                  </a:ext>
                </a:extLst>
              </a:tr>
              <a:tr h="114300">
                <a:tc>
                  <a:txBody>
                    <a:bodyPr/>
                    <a:lstStyle/>
                    <a:p>
                      <a:pPr algn="ctr" fontAlgn="base">
                        <a:lnSpc>
                          <a:spcPct val="150000"/>
                        </a:lnSpc>
                        <a:spcAft>
                          <a:spcPts val="0"/>
                        </a:spcAft>
                      </a:pPr>
                      <a:r>
                        <a:rPr lang="es-ES" sz="1200">
                          <a:effectLst/>
                        </a:rPr>
                        <a:t>65</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gn="ctr" fontAlgn="base">
                        <a:lnSpc>
                          <a:spcPct val="150000"/>
                        </a:lnSpc>
                        <a:spcAft>
                          <a:spcPts val="0"/>
                        </a:spcAft>
                      </a:pPr>
                      <a:r>
                        <a:rPr lang="es-ES" sz="1200">
                          <a:effectLst/>
                        </a:rPr>
                        <a:t>Ruedas de patines, polietileno</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8452749"/>
                  </a:ext>
                </a:extLst>
              </a:tr>
              <a:tr h="114300">
                <a:tc>
                  <a:txBody>
                    <a:bodyPr/>
                    <a:lstStyle/>
                    <a:p>
                      <a:pPr algn="ctr" fontAlgn="base">
                        <a:lnSpc>
                          <a:spcPct val="150000"/>
                        </a:lnSpc>
                        <a:spcAft>
                          <a:spcPts val="0"/>
                        </a:spcAft>
                      </a:pPr>
                      <a:r>
                        <a:rPr lang="es-ES" sz="1200">
                          <a:effectLst/>
                        </a:rPr>
                        <a:t>75</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gn="ctr" fontAlgn="base">
                        <a:lnSpc>
                          <a:spcPct val="150000"/>
                        </a:lnSpc>
                        <a:spcAft>
                          <a:spcPts val="0"/>
                        </a:spcAft>
                      </a:pPr>
                      <a:r>
                        <a:rPr lang="es-ES" sz="1200">
                          <a:effectLst/>
                        </a:rPr>
                        <a:t>ABS</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617146"/>
                  </a:ext>
                </a:extLst>
              </a:tr>
              <a:tr h="114300">
                <a:tc>
                  <a:txBody>
                    <a:bodyPr/>
                    <a:lstStyle/>
                    <a:p>
                      <a:pPr algn="ctr" fontAlgn="base">
                        <a:lnSpc>
                          <a:spcPct val="150000"/>
                        </a:lnSpc>
                        <a:spcAft>
                          <a:spcPts val="0"/>
                        </a:spcAft>
                      </a:pPr>
                      <a:r>
                        <a:rPr lang="es-ES" sz="1200">
                          <a:effectLst/>
                        </a:rPr>
                        <a:t>85</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gn="ctr" fontAlgn="base">
                        <a:lnSpc>
                          <a:spcPct val="150000"/>
                        </a:lnSpc>
                        <a:spcAft>
                          <a:spcPts val="0"/>
                        </a:spcAft>
                      </a:pPr>
                      <a:r>
                        <a:rPr lang="es-ES" sz="1200">
                          <a:effectLst/>
                        </a:rPr>
                        <a:t>Mucha Dureza</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044501276"/>
                  </a:ext>
                </a:extLst>
              </a:tr>
              <a:tr h="114300">
                <a:tc>
                  <a:txBody>
                    <a:bodyPr/>
                    <a:lstStyle/>
                    <a:p>
                      <a:pPr algn="ctr" fontAlgn="base">
                        <a:lnSpc>
                          <a:spcPct val="150000"/>
                        </a:lnSpc>
                        <a:spcAft>
                          <a:spcPts val="0"/>
                        </a:spcAft>
                      </a:pPr>
                      <a:r>
                        <a:rPr lang="es-ES" sz="1200">
                          <a:effectLst/>
                        </a:rPr>
                        <a:t>95</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algn="ctr" fontAlgn="base">
                        <a:lnSpc>
                          <a:spcPct val="150000"/>
                        </a:lnSpc>
                        <a:spcAft>
                          <a:spcPts val="0"/>
                        </a:spcAft>
                      </a:pPr>
                      <a:r>
                        <a:rPr lang="es-ES" sz="1200" dirty="0">
                          <a:effectLst/>
                        </a:rPr>
                        <a:t>Laminados para muebles de cocina</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407671681"/>
                  </a:ext>
                </a:extLst>
              </a:tr>
            </a:tbl>
          </a:graphicData>
        </a:graphic>
      </p:graphicFrame>
      <p:pic>
        <p:nvPicPr>
          <p:cNvPr id="10" name="Imagen 9">
            <a:extLst>
              <a:ext uri="{FF2B5EF4-FFF2-40B4-BE49-F238E27FC236}">
                <a16:creationId xmlns:a16="http://schemas.microsoft.com/office/drawing/2014/main" id="{7BDC583E-7A8B-4C6A-8C35-43D30542D2E8}"/>
              </a:ext>
            </a:extLst>
          </p:cNvPr>
          <p:cNvPicPr/>
          <p:nvPr/>
        </p:nvPicPr>
        <p:blipFill rotWithShape="1">
          <a:blip r:embed="rId3" cstate="email">
            <a:extLst>
              <a:ext uri="{BEBA8EAE-BF5A-486C-A8C5-ECC9F3942E4B}">
                <a14:imgProps xmlns:a14="http://schemas.microsoft.com/office/drawing/2010/main">
                  <a14:imgLayer r:embed="rId4">
                    <a14:imgEffect>
                      <a14:sharpenSoften amount="50000"/>
                    </a14:imgEffect>
                    <a14:imgEffect>
                      <a14:saturation sat="0"/>
                    </a14:imgEffect>
                    <a14:imgEffect>
                      <a14:brightnessContrast bright="20000"/>
                    </a14:imgEffect>
                  </a14:imgLayer>
                </a14:imgProps>
              </a:ext>
              <a:ext uri="{28A0092B-C50C-407E-A947-70E740481C1C}">
                <a14:useLocalDpi xmlns:a14="http://schemas.microsoft.com/office/drawing/2010/main"/>
              </a:ext>
            </a:extLst>
          </a:blip>
          <a:srcRect/>
          <a:stretch/>
        </p:blipFill>
        <p:spPr bwMode="auto">
          <a:xfrm>
            <a:off x="9052916" y="2356700"/>
            <a:ext cx="2862564" cy="3017520"/>
          </a:xfrm>
          <a:prstGeom prst="rect">
            <a:avLst/>
          </a:prstGeom>
          <a:noFill/>
          <a:ln>
            <a:noFill/>
          </a:ln>
          <a:extLst>
            <a:ext uri="{53640926-AAD7-44D8-BBD7-CCE9431645EC}">
              <a14:shadowObscured xmlns:a14="http://schemas.microsoft.com/office/drawing/2010/main"/>
            </a:ext>
          </a:extLst>
        </p:spPr>
      </p:pic>
      <p:sp>
        <p:nvSpPr>
          <p:cNvPr id="11" name="CuadroTexto 10">
            <a:extLst>
              <a:ext uri="{FF2B5EF4-FFF2-40B4-BE49-F238E27FC236}">
                <a16:creationId xmlns:a16="http://schemas.microsoft.com/office/drawing/2014/main" id="{1DC835FA-A378-4162-98A3-C13305BB64CC}"/>
              </a:ext>
            </a:extLst>
          </p:cNvPr>
          <p:cNvSpPr txBox="1"/>
          <p:nvPr/>
        </p:nvSpPr>
        <p:spPr>
          <a:xfrm>
            <a:off x="8760870" y="22644"/>
            <a:ext cx="3274243"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MARCO TEÓRICO </a:t>
            </a:r>
          </a:p>
        </p:txBody>
      </p:sp>
      <p:pic>
        <p:nvPicPr>
          <p:cNvPr id="4" name="Imagen 3">
            <a:extLst>
              <a:ext uri="{FF2B5EF4-FFF2-40B4-BE49-F238E27FC236}">
                <a16:creationId xmlns:a16="http://schemas.microsoft.com/office/drawing/2014/main" id="{502ABF30-78E3-4DF3-BAD7-E842FE3BB9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9470" y="2356700"/>
            <a:ext cx="3014337" cy="3361311"/>
          </a:xfrm>
          <a:prstGeom prst="rect">
            <a:avLst/>
          </a:prstGeom>
        </p:spPr>
      </p:pic>
    </p:spTree>
    <p:extLst>
      <p:ext uri="{BB962C8B-B14F-4D97-AF65-F5344CB8AC3E}">
        <p14:creationId xmlns:p14="http://schemas.microsoft.com/office/powerpoint/2010/main" val="359038363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EC" sz="9600" dirty="0">
                <a:solidFill>
                  <a:schemeClr val="tx1"/>
                </a:solidFill>
              </a:rPr>
              <a:t>PROBETAS</a:t>
            </a:r>
          </a:p>
        </p:txBody>
      </p:sp>
    </p:spTree>
    <p:extLst>
      <p:ext uri="{BB962C8B-B14F-4D97-AF65-F5344CB8AC3E}">
        <p14:creationId xmlns:p14="http://schemas.microsoft.com/office/powerpoint/2010/main" val="262802327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11"/>
          <p:cNvSpPr txBox="1">
            <a:spLocks/>
          </p:cNvSpPr>
          <p:nvPr/>
        </p:nvSpPr>
        <p:spPr>
          <a:xfrm>
            <a:off x="1981200" y="-24"/>
            <a:ext cx="8229600" cy="6143668"/>
          </a:xfrm>
          <a:prstGeom prst="rect">
            <a:avLst/>
          </a:prstGeom>
        </p:spPr>
        <p:txBody>
          <a:bodyPr/>
          <a:lstStyle/>
          <a:p>
            <a:pPr marL="342900" indent="-342900" algn="r" fontAlgn="base">
              <a:spcBef>
                <a:spcPct val="20000"/>
              </a:spcBef>
              <a:spcAft>
                <a:spcPct val="0"/>
              </a:spcAft>
              <a:defRPr/>
            </a:pPr>
            <a:endParaRPr lang="es-ES" altLang="es-ES" sz="2800" b="1" i="1" kern="0" dirty="0">
              <a:solidFill>
                <a:srgbClr val="000000"/>
              </a:solidFill>
              <a:latin typeface="Arial"/>
              <a:cs typeface="Times New Roman" panose="02020603050405020304" pitchFamily="18" charset="0"/>
            </a:endParaRPr>
          </a:p>
          <a:p>
            <a:pPr marL="342900" indent="-342900" fontAlgn="base">
              <a:spcBef>
                <a:spcPct val="20000"/>
              </a:spcBef>
              <a:spcAft>
                <a:spcPct val="0"/>
              </a:spcAft>
              <a:buFont typeface="Arial" pitchFamily="34" charset="0"/>
              <a:buChar char="•"/>
            </a:pPr>
            <a:r>
              <a:rPr lang="es-EC" altLang="es-ES" b="1" dirty="0">
                <a:solidFill>
                  <a:srgbClr val="000000"/>
                </a:solidFill>
                <a:latin typeface="Arial"/>
                <a:cs typeface="Times New Roman" panose="02020603050405020304" pitchFamily="18" charset="0"/>
              </a:rPr>
              <a:t>PROBETAS</a:t>
            </a:r>
          </a:p>
          <a:p>
            <a:pPr lvl="1" algn="just" fontAlgn="base">
              <a:lnSpc>
                <a:spcPct val="150000"/>
              </a:lnSpc>
              <a:spcBef>
                <a:spcPct val="0"/>
              </a:spcBef>
              <a:spcAft>
                <a:spcPct val="0"/>
              </a:spcAft>
              <a:buFont typeface="Wingdings" pitchFamily="2" charset="2"/>
              <a:buChar char="§"/>
            </a:pPr>
            <a:r>
              <a:rPr lang="es-ES" dirty="0">
                <a:solidFill>
                  <a:srgbClr val="000000"/>
                </a:solidFill>
                <a:latin typeface="Arial" charset="0"/>
              </a:rPr>
              <a:t>Ensayo de Tracción (</a:t>
            </a:r>
            <a:r>
              <a:rPr lang="es-ES" dirty="0"/>
              <a:t>norma ASTM D-638-02)</a:t>
            </a:r>
          </a:p>
          <a:p>
            <a:pPr marL="342900" indent="-342900" fontAlgn="base">
              <a:spcBef>
                <a:spcPct val="20000"/>
              </a:spcBef>
              <a:spcAft>
                <a:spcPct val="0"/>
              </a:spcAft>
            </a:pPr>
            <a:endParaRPr lang="es-EC" altLang="es-ES" b="1" dirty="0">
              <a:solidFill>
                <a:srgbClr val="000000"/>
              </a:solidFill>
              <a:latin typeface="Arial"/>
              <a:cs typeface="Times New Roman" panose="02020603050405020304" pitchFamily="18" charset="0"/>
            </a:endParaRPr>
          </a:p>
          <a:p>
            <a:pPr fontAlgn="base">
              <a:spcBef>
                <a:spcPct val="20000"/>
              </a:spcBef>
              <a:spcAft>
                <a:spcPct val="0"/>
              </a:spcAft>
            </a:pPr>
            <a:endParaRPr lang="es-ES" altLang="es-ES" b="1" dirty="0">
              <a:solidFill>
                <a:srgbClr val="000000"/>
              </a:solidFill>
              <a:latin typeface="Arial"/>
              <a:cs typeface="Times New Roman" panose="02020603050405020304" pitchFamily="18" charset="0"/>
            </a:endParaRPr>
          </a:p>
          <a:p>
            <a:pPr marL="342900" indent="-342900" fontAlgn="base">
              <a:spcBef>
                <a:spcPct val="20000"/>
              </a:spcBef>
              <a:spcAft>
                <a:spcPct val="0"/>
              </a:spcAft>
            </a:pPr>
            <a:endParaRPr lang="es-ES" altLang="es-ES" b="1" dirty="0">
              <a:solidFill>
                <a:srgbClr val="000000"/>
              </a:solidFill>
              <a:latin typeface="Arial"/>
              <a:cs typeface="Times New Roman" panose="02020603050405020304" pitchFamily="18" charset="0"/>
            </a:endParaRPr>
          </a:p>
          <a:p>
            <a:pPr marL="342900" indent="-342900" fontAlgn="base">
              <a:spcBef>
                <a:spcPct val="20000"/>
              </a:spcBef>
              <a:spcAft>
                <a:spcPct val="0"/>
              </a:spcAft>
              <a:defRPr/>
            </a:pPr>
            <a:endParaRPr lang="es-ES" altLang="es-ES" sz="2400" b="1" kern="0" dirty="0">
              <a:solidFill>
                <a:srgbClr val="000000"/>
              </a:solidFill>
              <a:latin typeface="Arial"/>
              <a:cs typeface="Times New Roman" panose="02020603050405020304" pitchFamily="18" charset="0"/>
            </a:endParaRPr>
          </a:p>
        </p:txBody>
      </p:sp>
      <p:pic>
        <p:nvPicPr>
          <p:cNvPr id="3" name="Imagen 2" descr="Recorte de pantalla">
            <a:extLst>
              <a:ext uri="{FF2B5EF4-FFF2-40B4-BE49-F238E27FC236}">
                <a16:creationId xmlns:a16="http://schemas.microsoft.com/office/drawing/2014/main" id="{531D5329-DCAA-4D4F-AC61-D6BF2228A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8914" y="1235750"/>
            <a:ext cx="7851885" cy="4853761"/>
          </a:xfrm>
          <a:prstGeom prst="rect">
            <a:avLst/>
          </a:prstGeom>
        </p:spPr>
      </p:pic>
      <p:sp>
        <p:nvSpPr>
          <p:cNvPr id="5" name="CuadroTexto 4">
            <a:extLst>
              <a:ext uri="{FF2B5EF4-FFF2-40B4-BE49-F238E27FC236}">
                <a16:creationId xmlns:a16="http://schemas.microsoft.com/office/drawing/2014/main" id="{F5003755-2EEF-4667-9D25-4AA904A4C952}"/>
              </a:ext>
            </a:extLst>
          </p:cNvPr>
          <p:cNvSpPr txBox="1"/>
          <p:nvPr/>
        </p:nvSpPr>
        <p:spPr>
          <a:xfrm>
            <a:off x="8760870" y="22644"/>
            <a:ext cx="3274243"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PROBETAS</a:t>
            </a:r>
          </a:p>
        </p:txBody>
      </p:sp>
    </p:spTree>
    <p:extLst>
      <p:ext uri="{BB962C8B-B14F-4D97-AF65-F5344CB8AC3E}">
        <p14:creationId xmlns:p14="http://schemas.microsoft.com/office/powerpoint/2010/main" val="112362990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11"/>
          <p:cNvSpPr txBox="1">
            <a:spLocks/>
          </p:cNvSpPr>
          <p:nvPr/>
        </p:nvSpPr>
        <p:spPr>
          <a:xfrm>
            <a:off x="1981200" y="71414"/>
            <a:ext cx="8401080" cy="6143668"/>
          </a:xfrm>
          <a:prstGeom prst="rect">
            <a:avLst/>
          </a:prstGeom>
        </p:spPr>
        <p:txBody>
          <a:bodyPr/>
          <a:lstStyle/>
          <a:p>
            <a:pPr marL="342900" indent="-342900" algn="r" fontAlgn="base">
              <a:spcBef>
                <a:spcPct val="20000"/>
              </a:spcBef>
              <a:spcAft>
                <a:spcPct val="0"/>
              </a:spcAft>
              <a:defRPr/>
            </a:pPr>
            <a:endParaRPr lang="es-ES" altLang="es-ES" sz="2800" b="1" i="1" kern="0" dirty="0">
              <a:solidFill>
                <a:srgbClr val="000000"/>
              </a:solidFill>
              <a:latin typeface="Arial"/>
              <a:cs typeface="Times New Roman" panose="02020603050405020304" pitchFamily="18" charset="0"/>
            </a:endParaRPr>
          </a:p>
          <a:p>
            <a:pPr marL="342900" indent="-342900" fontAlgn="base">
              <a:spcBef>
                <a:spcPct val="20000"/>
              </a:spcBef>
              <a:spcAft>
                <a:spcPct val="0"/>
              </a:spcAft>
              <a:buFont typeface="Arial" pitchFamily="34" charset="0"/>
              <a:buChar char="•"/>
            </a:pPr>
            <a:r>
              <a:rPr lang="es-EC" altLang="es-ES" b="1" dirty="0">
                <a:solidFill>
                  <a:srgbClr val="000000"/>
                </a:solidFill>
                <a:latin typeface="Arial"/>
                <a:cs typeface="Times New Roman" panose="02020603050405020304" pitchFamily="18" charset="0"/>
              </a:rPr>
              <a:t>Ensayo de Flexión (Norma </a:t>
            </a:r>
            <a:r>
              <a:rPr lang="es-ES" dirty="0"/>
              <a:t>ASTM D790-17)</a:t>
            </a:r>
            <a:r>
              <a:rPr lang="es-EC" b="1" dirty="0">
                <a:solidFill>
                  <a:srgbClr val="000000"/>
                </a:solidFill>
                <a:latin typeface="Arial"/>
                <a:cs typeface="Times New Roman" panose="02020603050405020304" pitchFamily="18" charset="0"/>
              </a:rPr>
              <a:t> (</a:t>
            </a:r>
            <a:r>
              <a:rPr lang="es-EC" dirty="0">
                <a:solidFill>
                  <a:srgbClr val="000000"/>
                </a:solidFill>
                <a:latin typeface="Arial"/>
                <a:cs typeface="Times New Roman" panose="02020603050405020304" pitchFamily="18" charset="0"/>
              </a:rPr>
              <a:t>espesor=3.2mm)</a:t>
            </a:r>
            <a:endParaRPr lang="es-EC" altLang="es-ES" dirty="0">
              <a:solidFill>
                <a:srgbClr val="000000"/>
              </a:solidFill>
              <a:latin typeface="Arial"/>
              <a:cs typeface="Times New Roman" panose="02020603050405020304" pitchFamily="18" charset="0"/>
            </a:endParaRPr>
          </a:p>
          <a:p>
            <a:pPr marL="342900" indent="-342900" fontAlgn="base">
              <a:spcBef>
                <a:spcPct val="20000"/>
              </a:spcBef>
              <a:spcAft>
                <a:spcPct val="0"/>
              </a:spcAft>
              <a:buFont typeface="Arial" pitchFamily="34" charset="0"/>
              <a:buChar char="•"/>
            </a:pPr>
            <a:endParaRPr lang="es-EC" altLang="es-ES" b="1" dirty="0">
              <a:solidFill>
                <a:srgbClr val="000000"/>
              </a:solidFill>
              <a:latin typeface="Arial"/>
              <a:cs typeface="Times New Roman" panose="02020603050405020304" pitchFamily="18" charset="0"/>
            </a:endParaRPr>
          </a:p>
          <a:p>
            <a:pPr marL="342900" indent="-342900" fontAlgn="base">
              <a:spcBef>
                <a:spcPct val="20000"/>
              </a:spcBef>
              <a:spcAft>
                <a:spcPct val="0"/>
              </a:spcAft>
              <a:buFont typeface="Arial" pitchFamily="34" charset="0"/>
              <a:buChar char="•"/>
            </a:pPr>
            <a:endParaRPr lang="es-EC" altLang="es-ES" b="1" dirty="0">
              <a:solidFill>
                <a:srgbClr val="000000"/>
              </a:solidFill>
              <a:latin typeface="Arial"/>
              <a:cs typeface="Times New Roman" panose="02020603050405020304" pitchFamily="18" charset="0"/>
            </a:endParaRPr>
          </a:p>
          <a:p>
            <a:pPr marL="342900" indent="-342900" fontAlgn="base">
              <a:spcBef>
                <a:spcPct val="20000"/>
              </a:spcBef>
              <a:spcAft>
                <a:spcPct val="0"/>
              </a:spcAft>
              <a:buFont typeface="Arial" pitchFamily="34" charset="0"/>
              <a:buChar char="•"/>
            </a:pPr>
            <a:endParaRPr lang="es-EC" altLang="es-ES" b="1" dirty="0">
              <a:solidFill>
                <a:srgbClr val="000000"/>
              </a:solidFill>
              <a:latin typeface="Arial"/>
              <a:cs typeface="Times New Roman" panose="02020603050405020304" pitchFamily="18" charset="0"/>
            </a:endParaRPr>
          </a:p>
          <a:p>
            <a:pPr marL="342900" indent="-342900" fontAlgn="base">
              <a:spcBef>
                <a:spcPct val="20000"/>
              </a:spcBef>
              <a:spcAft>
                <a:spcPct val="0"/>
              </a:spcAft>
              <a:buFont typeface="Arial" pitchFamily="34" charset="0"/>
              <a:buChar char="•"/>
            </a:pPr>
            <a:endParaRPr lang="es-EC" altLang="es-ES" b="1" dirty="0">
              <a:solidFill>
                <a:srgbClr val="000000"/>
              </a:solidFill>
              <a:latin typeface="Arial"/>
              <a:cs typeface="Times New Roman" panose="02020603050405020304" pitchFamily="18" charset="0"/>
            </a:endParaRPr>
          </a:p>
          <a:p>
            <a:pPr fontAlgn="base">
              <a:spcBef>
                <a:spcPct val="20000"/>
              </a:spcBef>
              <a:spcAft>
                <a:spcPct val="0"/>
              </a:spcAft>
            </a:pPr>
            <a:endParaRPr lang="es-EC" altLang="es-ES" b="1" dirty="0">
              <a:solidFill>
                <a:srgbClr val="000000"/>
              </a:solidFill>
              <a:latin typeface="Arial"/>
              <a:cs typeface="Times New Roman" panose="02020603050405020304" pitchFamily="18" charset="0"/>
            </a:endParaRPr>
          </a:p>
          <a:p>
            <a:pPr marL="342900" indent="-342900" fontAlgn="base">
              <a:spcBef>
                <a:spcPct val="20000"/>
              </a:spcBef>
              <a:spcAft>
                <a:spcPct val="0"/>
              </a:spcAft>
              <a:buFont typeface="Arial" pitchFamily="34" charset="0"/>
              <a:buChar char="•"/>
            </a:pPr>
            <a:endParaRPr lang="es-EC" altLang="es-ES" b="1" dirty="0">
              <a:solidFill>
                <a:srgbClr val="000000"/>
              </a:solidFill>
              <a:latin typeface="Arial"/>
              <a:cs typeface="Times New Roman" panose="02020603050405020304" pitchFamily="18" charset="0"/>
            </a:endParaRPr>
          </a:p>
          <a:p>
            <a:pPr algn="just" fontAlgn="base">
              <a:spcBef>
                <a:spcPct val="20000"/>
              </a:spcBef>
              <a:spcAft>
                <a:spcPct val="0"/>
              </a:spcAft>
            </a:pPr>
            <a:endParaRPr lang="es-EC" altLang="es-ES" dirty="0">
              <a:solidFill>
                <a:srgbClr val="000000"/>
              </a:solidFill>
              <a:latin typeface="Arial"/>
              <a:cs typeface="Times New Roman" panose="02020603050405020304" pitchFamily="18" charset="0"/>
            </a:endParaRPr>
          </a:p>
          <a:p>
            <a:pPr algn="just" fontAlgn="base">
              <a:spcBef>
                <a:spcPct val="20000"/>
              </a:spcBef>
              <a:spcAft>
                <a:spcPct val="0"/>
              </a:spcAft>
            </a:pPr>
            <a:endParaRPr lang="es-EC" altLang="es-ES" dirty="0">
              <a:solidFill>
                <a:srgbClr val="000000"/>
              </a:solidFill>
              <a:latin typeface="Arial"/>
              <a:cs typeface="Times New Roman" panose="02020603050405020304" pitchFamily="18" charset="0"/>
            </a:endParaRPr>
          </a:p>
          <a:p>
            <a:pPr algn="just" fontAlgn="base">
              <a:spcBef>
                <a:spcPct val="0"/>
              </a:spcBef>
              <a:spcAft>
                <a:spcPct val="0"/>
              </a:spcAft>
            </a:pPr>
            <a:endParaRPr lang="es-EC" dirty="0">
              <a:solidFill>
                <a:srgbClr val="000000"/>
              </a:solidFill>
              <a:latin typeface="Arial" charset="0"/>
            </a:endParaRPr>
          </a:p>
          <a:p>
            <a:pPr algn="just" fontAlgn="base">
              <a:spcBef>
                <a:spcPct val="0"/>
              </a:spcBef>
              <a:spcAft>
                <a:spcPct val="0"/>
              </a:spcAft>
            </a:pPr>
            <a:endParaRPr lang="es-EC" dirty="0">
              <a:solidFill>
                <a:srgbClr val="000000"/>
              </a:solidFill>
              <a:latin typeface="Arial" charset="0"/>
            </a:endParaRPr>
          </a:p>
          <a:p>
            <a:pPr marL="342900" indent="-342900" fontAlgn="base">
              <a:spcBef>
                <a:spcPct val="20000"/>
              </a:spcBef>
              <a:spcAft>
                <a:spcPct val="0"/>
              </a:spcAft>
              <a:defRPr/>
            </a:pPr>
            <a:endParaRPr lang="es-ES" altLang="es-ES" sz="2400" b="1" i="1" kern="0" dirty="0">
              <a:solidFill>
                <a:srgbClr val="000000"/>
              </a:solidFill>
              <a:latin typeface="Arial"/>
              <a:cs typeface="Times New Roman" panose="02020603050405020304" pitchFamily="18" charset="0"/>
            </a:endParaRPr>
          </a:p>
          <a:p>
            <a:pPr marL="342900" indent="-342900" fontAlgn="base">
              <a:spcBef>
                <a:spcPct val="20000"/>
              </a:spcBef>
              <a:spcAft>
                <a:spcPct val="0"/>
              </a:spcAft>
            </a:pPr>
            <a:endParaRPr lang="es-EC" altLang="es-ES" b="1" dirty="0">
              <a:solidFill>
                <a:srgbClr val="000000"/>
              </a:solidFill>
              <a:latin typeface="Arial"/>
              <a:cs typeface="Times New Roman" panose="02020603050405020304" pitchFamily="18" charset="0"/>
            </a:endParaRPr>
          </a:p>
          <a:p>
            <a:pPr fontAlgn="base">
              <a:spcBef>
                <a:spcPct val="20000"/>
              </a:spcBef>
              <a:spcAft>
                <a:spcPct val="0"/>
              </a:spcAft>
            </a:pPr>
            <a:endParaRPr lang="es-ES" altLang="es-ES" b="1" dirty="0">
              <a:solidFill>
                <a:srgbClr val="000000"/>
              </a:solidFill>
              <a:latin typeface="Arial"/>
              <a:cs typeface="Times New Roman" panose="02020603050405020304" pitchFamily="18" charset="0"/>
            </a:endParaRPr>
          </a:p>
          <a:p>
            <a:pPr marL="342900" indent="-342900" fontAlgn="base">
              <a:spcBef>
                <a:spcPct val="20000"/>
              </a:spcBef>
              <a:spcAft>
                <a:spcPct val="0"/>
              </a:spcAft>
            </a:pPr>
            <a:endParaRPr lang="es-ES" altLang="es-ES" b="1" dirty="0">
              <a:solidFill>
                <a:srgbClr val="000000"/>
              </a:solidFill>
              <a:latin typeface="Arial"/>
              <a:cs typeface="Times New Roman" panose="02020603050405020304" pitchFamily="18" charset="0"/>
            </a:endParaRPr>
          </a:p>
          <a:p>
            <a:pPr marL="342900" indent="-342900" fontAlgn="base">
              <a:spcBef>
                <a:spcPct val="20000"/>
              </a:spcBef>
              <a:spcAft>
                <a:spcPct val="0"/>
              </a:spcAft>
              <a:defRPr/>
            </a:pPr>
            <a:endParaRPr lang="es-ES" altLang="es-ES" sz="2400" b="1" kern="0" dirty="0">
              <a:solidFill>
                <a:srgbClr val="000000"/>
              </a:solidFill>
              <a:latin typeface="Arial"/>
              <a:cs typeface="Times New Roman" panose="02020603050405020304" pitchFamily="18" charset="0"/>
            </a:endParaRPr>
          </a:p>
        </p:txBody>
      </p:sp>
      <p:sp>
        <p:nvSpPr>
          <p:cNvPr id="10" name="CuadroTexto 9">
            <a:extLst>
              <a:ext uri="{FF2B5EF4-FFF2-40B4-BE49-F238E27FC236}">
                <a16:creationId xmlns:a16="http://schemas.microsoft.com/office/drawing/2014/main" id="{1991A469-14F3-4312-BDC8-0D3BC324D054}"/>
              </a:ext>
            </a:extLst>
          </p:cNvPr>
          <p:cNvSpPr txBox="1"/>
          <p:nvPr/>
        </p:nvSpPr>
        <p:spPr>
          <a:xfrm>
            <a:off x="8760870" y="22644"/>
            <a:ext cx="3274243"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PROBETAS</a:t>
            </a:r>
          </a:p>
        </p:txBody>
      </p:sp>
      <p:pic>
        <p:nvPicPr>
          <p:cNvPr id="3" name="Imagen 2" descr="Recorte de pantalla">
            <a:extLst>
              <a:ext uri="{FF2B5EF4-FFF2-40B4-BE49-F238E27FC236}">
                <a16:creationId xmlns:a16="http://schemas.microsoft.com/office/drawing/2014/main" id="{DEF545C5-CA77-4725-BDE3-9814BA16C5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7281" y="1531745"/>
            <a:ext cx="5467631" cy="2940201"/>
          </a:xfrm>
          <a:prstGeom prst="rect">
            <a:avLst/>
          </a:prstGeom>
        </p:spPr>
      </p:pic>
    </p:spTree>
    <p:extLst>
      <p:ext uri="{BB962C8B-B14F-4D97-AF65-F5344CB8AC3E}">
        <p14:creationId xmlns:p14="http://schemas.microsoft.com/office/powerpoint/2010/main" val="317285143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EC" sz="7200" dirty="0">
                <a:solidFill>
                  <a:schemeClr val="tx1"/>
                </a:solidFill>
              </a:rPr>
              <a:t>DISEÑO DE EXPERIMENTOS</a:t>
            </a:r>
            <a:br>
              <a:rPr lang="es-EC" sz="7200" dirty="0">
                <a:solidFill>
                  <a:schemeClr val="tx1"/>
                </a:solidFill>
              </a:rPr>
            </a:br>
            <a:br>
              <a:rPr lang="es-EC" sz="1800" dirty="0">
                <a:solidFill>
                  <a:schemeClr val="tx1"/>
                </a:solidFill>
              </a:rPr>
            </a:br>
            <a:r>
              <a:rPr lang="es-ES" sz="1800" b="0" kern="1200" dirty="0">
                <a:solidFill>
                  <a:schemeClr val="tx1"/>
                </a:solidFill>
                <a:latin typeface="+mn-lt"/>
                <a:ea typeface="+mn-ea"/>
                <a:cs typeface="+mn-cs"/>
              </a:rPr>
              <a:t>El diseño de experimentos (DOE) es una técnica estadística que se basa en organizar y diseñar una serie de experimentos de forma que con el mínimo número de pruebas se consiga extraer información útil para obtener conclusiones que permitan optimizar la configuración de un proceso o producto.</a:t>
            </a:r>
            <a:endParaRPr lang="es-EC" sz="1800" b="0" kern="1200" dirty="0">
              <a:solidFill>
                <a:schemeClr val="tx1"/>
              </a:solidFill>
              <a:latin typeface="+mn-lt"/>
              <a:ea typeface="+mn-ea"/>
              <a:cs typeface="+mn-cs"/>
            </a:endParaRPr>
          </a:p>
        </p:txBody>
      </p:sp>
    </p:spTree>
    <p:extLst>
      <p:ext uri="{BB962C8B-B14F-4D97-AF65-F5344CB8AC3E}">
        <p14:creationId xmlns:p14="http://schemas.microsoft.com/office/powerpoint/2010/main" val="93745947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11"/>
          <p:cNvSpPr txBox="1">
            <a:spLocks/>
          </p:cNvSpPr>
          <p:nvPr/>
        </p:nvSpPr>
        <p:spPr>
          <a:xfrm>
            <a:off x="1981200" y="71414"/>
            <a:ext cx="8229600" cy="6143668"/>
          </a:xfrm>
          <a:prstGeom prst="rect">
            <a:avLst/>
          </a:prstGeom>
        </p:spPr>
        <p:txBody>
          <a:bodyPr/>
          <a:lstStyle/>
          <a:p>
            <a:pPr marL="342900" indent="-342900" fontAlgn="base">
              <a:spcBef>
                <a:spcPct val="20000"/>
              </a:spcBef>
              <a:spcAft>
                <a:spcPct val="0"/>
              </a:spcAft>
              <a:buFont typeface="Arial" panose="020B0604020202020204" pitchFamily="34" charset="0"/>
              <a:buChar char="•"/>
              <a:defRPr/>
            </a:pPr>
            <a:endParaRPr lang="es-ES" altLang="es-ES" sz="2400" b="1" kern="0" dirty="0">
              <a:solidFill>
                <a:srgbClr val="000000"/>
              </a:solidFill>
              <a:latin typeface="Arial"/>
              <a:cs typeface="Times New Roman" panose="02020603050405020304" pitchFamily="18" charset="0"/>
            </a:endParaRPr>
          </a:p>
          <a:p>
            <a:pPr marL="342900" indent="-342900" fontAlgn="base">
              <a:spcBef>
                <a:spcPct val="20000"/>
              </a:spcBef>
              <a:spcAft>
                <a:spcPct val="0"/>
              </a:spcAft>
              <a:buFont typeface="Arial" panose="020B0604020202020204" pitchFamily="34" charset="0"/>
              <a:buChar char="•"/>
              <a:defRPr/>
            </a:pPr>
            <a:r>
              <a:rPr lang="es-ES" altLang="es-ES" sz="2400" b="1" kern="0" dirty="0">
                <a:solidFill>
                  <a:srgbClr val="000000"/>
                </a:solidFill>
                <a:latin typeface="Arial"/>
                <a:cs typeface="Times New Roman" panose="02020603050405020304" pitchFamily="18" charset="0"/>
              </a:rPr>
              <a:t>Parámetros definidos para la Experimentación</a:t>
            </a:r>
          </a:p>
          <a:p>
            <a:pPr marL="342900" indent="-342900" fontAlgn="base">
              <a:spcBef>
                <a:spcPct val="20000"/>
              </a:spcBef>
              <a:spcAft>
                <a:spcPct val="0"/>
              </a:spcAft>
              <a:buFont typeface="Arial" panose="020B0604020202020204" pitchFamily="34" charset="0"/>
              <a:buChar char="•"/>
              <a:defRPr/>
            </a:pPr>
            <a:endParaRPr lang="es-ES" altLang="es-ES" sz="2400" b="1" kern="0" dirty="0">
              <a:solidFill>
                <a:srgbClr val="000000"/>
              </a:solidFill>
              <a:latin typeface="Arial"/>
              <a:cs typeface="Times New Roman" panose="02020603050405020304" pitchFamily="18" charset="0"/>
            </a:endParaRPr>
          </a:p>
          <a:p>
            <a:pPr marL="342900" indent="-342900" fontAlgn="base">
              <a:spcBef>
                <a:spcPct val="20000"/>
              </a:spcBef>
              <a:spcAft>
                <a:spcPct val="0"/>
              </a:spcAft>
              <a:buFont typeface="Arial" panose="020B0604020202020204" pitchFamily="34" charset="0"/>
              <a:buChar char="•"/>
              <a:defRPr/>
            </a:pPr>
            <a:endParaRPr lang="es-ES" altLang="es-ES" sz="2400" b="1" kern="0" dirty="0">
              <a:solidFill>
                <a:srgbClr val="000000"/>
              </a:solidFill>
              <a:latin typeface="Arial"/>
              <a:cs typeface="Times New Roman" panose="02020603050405020304" pitchFamily="18" charset="0"/>
            </a:endParaRPr>
          </a:p>
        </p:txBody>
      </p:sp>
      <p:graphicFrame>
        <p:nvGraphicFramePr>
          <p:cNvPr id="2" name="Tabla 1">
            <a:extLst>
              <a:ext uri="{FF2B5EF4-FFF2-40B4-BE49-F238E27FC236}">
                <a16:creationId xmlns:a16="http://schemas.microsoft.com/office/drawing/2014/main" id="{336809FD-27A2-43E5-82E0-4BA0DE522A11}"/>
              </a:ext>
            </a:extLst>
          </p:cNvPr>
          <p:cNvGraphicFramePr>
            <a:graphicFrameLocks noGrp="1"/>
          </p:cNvGraphicFramePr>
          <p:nvPr>
            <p:extLst>
              <p:ext uri="{D42A27DB-BD31-4B8C-83A1-F6EECF244321}">
                <p14:modId xmlns:p14="http://schemas.microsoft.com/office/powerpoint/2010/main" val="4221687449"/>
              </p:ext>
            </p:extLst>
          </p:nvPr>
        </p:nvGraphicFramePr>
        <p:xfrm>
          <a:off x="1264762" y="1794950"/>
          <a:ext cx="4572000" cy="3268980"/>
        </p:xfrm>
        <a:graphic>
          <a:graphicData uri="http://schemas.openxmlformats.org/drawingml/2006/table">
            <a:tbl>
              <a:tblPr firstRow="1" firstCol="1" bandRow="1">
                <a:tableStyleId>{5DA37D80-6434-44D0-A028-1B22A696006F}</a:tableStyleId>
              </a:tblPr>
              <a:tblGrid>
                <a:gridCol w="2286000">
                  <a:extLst>
                    <a:ext uri="{9D8B030D-6E8A-4147-A177-3AD203B41FA5}">
                      <a16:colId xmlns:a16="http://schemas.microsoft.com/office/drawing/2014/main" val="677790631"/>
                    </a:ext>
                  </a:extLst>
                </a:gridCol>
                <a:gridCol w="1524000">
                  <a:extLst>
                    <a:ext uri="{9D8B030D-6E8A-4147-A177-3AD203B41FA5}">
                      <a16:colId xmlns:a16="http://schemas.microsoft.com/office/drawing/2014/main" val="4045949110"/>
                    </a:ext>
                  </a:extLst>
                </a:gridCol>
                <a:gridCol w="762000">
                  <a:extLst>
                    <a:ext uri="{9D8B030D-6E8A-4147-A177-3AD203B41FA5}">
                      <a16:colId xmlns:a16="http://schemas.microsoft.com/office/drawing/2014/main" val="3598793240"/>
                    </a:ext>
                  </a:extLst>
                </a:gridCol>
              </a:tblGrid>
              <a:tr h="200025">
                <a:tc gridSpan="3">
                  <a:txBody>
                    <a:bodyPr/>
                    <a:lstStyle/>
                    <a:p>
                      <a:pPr indent="180340" algn="ctr">
                        <a:lnSpc>
                          <a:spcPct val="150000"/>
                        </a:lnSpc>
                        <a:spcAft>
                          <a:spcPts val="0"/>
                        </a:spcAft>
                      </a:pPr>
                      <a:r>
                        <a:rPr lang="es-419" sz="1100" dirty="0">
                          <a:solidFill>
                            <a:srgbClr val="000000"/>
                          </a:solidFill>
                          <a:effectLst/>
                          <a:latin typeface="Arial" panose="020B0604020202020204" pitchFamily="34" charset="0"/>
                          <a:ea typeface="Arial" panose="020B0604020202020204" pitchFamily="34" charset="0"/>
                        </a:rPr>
                        <a:t>Tecnología FDM</a:t>
                      </a:r>
                    </a:p>
                  </a:txBody>
                  <a:tcPr marL="44450" marR="44450" marT="0" marB="0" anchor="ctr"/>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2197711886"/>
                  </a:ext>
                </a:extLst>
              </a:tr>
              <a:tr h="200025">
                <a:tc gridSpan="3">
                  <a:txBody>
                    <a:bodyPr/>
                    <a:lstStyle/>
                    <a:p>
                      <a:pPr indent="180340" algn="ctr">
                        <a:lnSpc>
                          <a:spcPct val="150000"/>
                        </a:lnSpc>
                        <a:spcAft>
                          <a:spcPts val="0"/>
                        </a:spcAft>
                      </a:pPr>
                      <a:r>
                        <a:rPr lang="es-ES" sz="1100" dirty="0">
                          <a:effectLst/>
                        </a:rPr>
                        <a:t>Perímetros y Capas</a:t>
                      </a:r>
                      <a:endParaRPr lang="es-419" sz="1100" dirty="0">
                        <a:solidFill>
                          <a:srgbClr val="000000"/>
                        </a:solidFill>
                        <a:effectLst/>
                        <a:latin typeface="Arial" panose="020B0604020202020204" pitchFamily="34" charset="0"/>
                        <a:ea typeface="Arial" panose="020B0604020202020204" pitchFamily="34" charset="0"/>
                      </a:endParaRPr>
                    </a:p>
                  </a:txBody>
                  <a:tcPr marL="44450" marR="44450" marT="0" marB="0" anchor="ctr"/>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1507106192"/>
                  </a:ext>
                </a:extLst>
              </a:tr>
              <a:tr h="223520">
                <a:tc>
                  <a:txBody>
                    <a:bodyPr/>
                    <a:lstStyle/>
                    <a:p>
                      <a:pPr indent="180340" algn="ctr">
                        <a:lnSpc>
                          <a:spcPct val="150000"/>
                        </a:lnSpc>
                        <a:spcAft>
                          <a:spcPts val="0"/>
                        </a:spcAft>
                      </a:pPr>
                      <a:r>
                        <a:rPr lang="es-419" sz="1100" dirty="0">
                          <a:solidFill>
                            <a:srgbClr val="000000"/>
                          </a:solidFill>
                          <a:effectLst/>
                          <a:latin typeface="Arial" panose="020B0604020202020204" pitchFamily="34" charset="0"/>
                          <a:ea typeface="Arial" panose="020B0604020202020204" pitchFamily="34" charset="0"/>
                        </a:rPr>
                        <a:t>Factores</a:t>
                      </a:r>
                    </a:p>
                  </a:txBody>
                  <a:tcPr marL="44450" marR="44450" marT="0" marB="0" anchor="ctr"/>
                </a:tc>
                <a:tc gridSpan="2">
                  <a:txBody>
                    <a:bodyPr/>
                    <a:lstStyle/>
                    <a:p>
                      <a:pPr indent="180340">
                        <a:lnSpc>
                          <a:spcPct val="150000"/>
                        </a:lnSpc>
                        <a:spcAft>
                          <a:spcPts val="0"/>
                        </a:spcAft>
                      </a:pPr>
                      <a:r>
                        <a:rPr lang="es-419" sz="1100" b="1" dirty="0">
                          <a:solidFill>
                            <a:srgbClr val="000000"/>
                          </a:solidFill>
                          <a:effectLst/>
                          <a:latin typeface="Arial" panose="020B0604020202020204" pitchFamily="34" charset="0"/>
                          <a:ea typeface="Arial" panose="020B0604020202020204" pitchFamily="34" charset="0"/>
                        </a:rPr>
                        <a:t>    1                  2                   3</a:t>
                      </a:r>
                    </a:p>
                  </a:txBody>
                  <a:tcPr marL="44450" marR="44450" marT="0" marB="0" anchor="ctr"/>
                </a:tc>
                <a:tc hMerge="1">
                  <a:txBody>
                    <a:bodyPr/>
                    <a:lstStyle/>
                    <a:p>
                      <a:endParaRPr lang="es-419"/>
                    </a:p>
                  </a:txBody>
                  <a:tcPr/>
                </a:tc>
                <a:extLst>
                  <a:ext uri="{0D108BD9-81ED-4DB2-BD59-A6C34878D82A}">
                    <a16:rowId xmlns:a16="http://schemas.microsoft.com/office/drawing/2014/main" val="3026270362"/>
                  </a:ext>
                </a:extLst>
              </a:tr>
              <a:tr h="223520">
                <a:tc>
                  <a:txBody>
                    <a:bodyPr/>
                    <a:lstStyle/>
                    <a:p>
                      <a:pPr indent="180340" algn="ctr">
                        <a:lnSpc>
                          <a:spcPct val="150000"/>
                        </a:lnSpc>
                        <a:spcAft>
                          <a:spcPts val="0"/>
                        </a:spcAft>
                      </a:pPr>
                      <a:r>
                        <a:rPr lang="es-ES" sz="1100" dirty="0">
                          <a:effectLst/>
                        </a:rPr>
                        <a:t>Alto de capa [mm]</a:t>
                      </a:r>
                      <a:endParaRPr lang="es-419" sz="1100" dirty="0">
                        <a:solidFill>
                          <a:srgbClr val="000000"/>
                        </a:solidFill>
                        <a:effectLst/>
                        <a:latin typeface="Arial" panose="020B0604020202020204" pitchFamily="34" charset="0"/>
                        <a:ea typeface="Arial" panose="020B0604020202020204" pitchFamily="34" charset="0"/>
                      </a:endParaRPr>
                    </a:p>
                  </a:txBody>
                  <a:tcPr marL="44450" marR="44450" marT="0" marB="0" anchor="ctr"/>
                </a:tc>
                <a:tc gridSpan="2">
                  <a:txBody>
                    <a:bodyPr/>
                    <a:lstStyle/>
                    <a:p>
                      <a:pPr indent="180340">
                        <a:lnSpc>
                          <a:spcPct val="150000"/>
                        </a:lnSpc>
                        <a:spcAft>
                          <a:spcPts val="0"/>
                        </a:spcAft>
                      </a:pPr>
                      <a:r>
                        <a:rPr lang="es-ES" sz="1100" dirty="0">
                          <a:effectLst/>
                        </a:rPr>
                        <a:t>  0,20             0,25             0.30</a:t>
                      </a:r>
                      <a:endParaRPr lang="es-419" sz="1100" dirty="0">
                        <a:solidFill>
                          <a:srgbClr val="000000"/>
                        </a:solidFill>
                        <a:effectLst/>
                        <a:latin typeface="Arial" panose="020B0604020202020204" pitchFamily="34" charset="0"/>
                        <a:ea typeface="Arial" panose="020B0604020202020204" pitchFamily="34" charset="0"/>
                      </a:endParaRPr>
                    </a:p>
                  </a:txBody>
                  <a:tcPr marL="44450" marR="44450" marT="0" marB="0" anchor="ctr"/>
                </a:tc>
                <a:tc hMerge="1">
                  <a:txBody>
                    <a:bodyPr/>
                    <a:lstStyle/>
                    <a:p>
                      <a:endParaRPr lang="es-419"/>
                    </a:p>
                  </a:txBody>
                  <a:tcPr/>
                </a:tc>
                <a:extLst>
                  <a:ext uri="{0D108BD9-81ED-4DB2-BD59-A6C34878D82A}">
                    <a16:rowId xmlns:a16="http://schemas.microsoft.com/office/drawing/2014/main" val="1715251469"/>
                  </a:ext>
                </a:extLst>
              </a:tr>
              <a:tr h="181610">
                <a:tc>
                  <a:txBody>
                    <a:bodyPr/>
                    <a:lstStyle/>
                    <a:p>
                      <a:pPr indent="180340" algn="ctr">
                        <a:lnSpc>
                          <a:spcPct val="150000"/>
                        </a:lnSpc>
                        <a:spcAft>
                          <a:spcPts val="0"/>
                        </a:spcAft>
                      </a:pPr>
                      <a:r>
                        <a:rPr lang="es-ES" sz="1100" dirty="0">
                          <a:effectLst/>
                        </a:rPr>
                        <a:t>Alto de primera capa [mm]</a:t>
                      </a:r>
                      <a:endParaRPr lang="es-419" sz="1100" dirty="0">
                        <a:solidFill>
                          <a:srgbClr val="000000"/>
                        </a:solidFill>
                        <a:effectLst/>
                        <a:latin typeface="Arial" panose="020B0604020202020204" pitchFamily="34" charset="0"/>
                        <a:ea typeface="Arial" panose="020B0604020202020204" pitchFamily="34" charset="0"/>
                      </a:endParaRPr>
                    </a:p>
                  </a:txBody>
                  <a:tcPr marL="44450" marR="44450" marT="0" marB="0" anchor="ctr"/>
                </a:tc>
                <a:tc gridSpan="2">
                  <a:txBody>
                    <a:bodyPr/>
                    <a:lstStyle/>
                    <a:p>
                      <a:pPr indent="180340">
                        <a:lnSpc>
                          <a:spcPct val="150000"/>
                        </a:lnSpc>
                        <a:spcAft>
                          <a:spcPts val="0"/>
                        </a:spcAft>
                      </a:pPr>
                      <a:r>
                        <a:rPr lang="es-ES" sz="1100">
                          <a:effectLst/>
                        </a:rPr>
                        <a:t>  0,20             0,25             0.30</a:t>
                      </a:r>
                      <a:endParaRPr lang="es-419" sz="1100">
                        <a:solidFill>
                          <a:srgbClr val="000000"/>
                        </a:solidFill>
                        <a:effectLst/>
                        <a:latin typeface="Arial" panose="020B0604020202020204" pitchFamily="34" charset="0"/>
                        <a:ea typeface="Arial" panose="020B0604020202020204" pitchFamily="34" charset="0"/>
                      </a:endParaRPr>
                    </a:p>
                  </a:txBody>
                  <a:tcPr marL="44450" marR="44450" marT="0" marB="0" anchor="ctr"/>
                </a:tc>
                <a:tc hMerge="1">
                  <a:txBody>
                    <a:bodyPr/>
                    <a:lstStyle/>
                    <a:p>
                      <a:endParaRPr lang="es-419"/>
                    </a:p>
                  </a:txBody>
                  <a:tcPr/>
                </a:tc>
                <a:extLst>
                  <a:ext uri="{0D108BD9-81ED-4DB2-BD59-A6C34878D82A}">
                    <a16:rowId xmlns:a16="http://schemas.microsoft.com/office/drawing/2014/main" val="2763761294"/>
                  </a:ext>
                </a:extLst>
              </a:tr>
              <a:tr h="200025">
                <a:tc>
                  <a:txBody>
                    <a:bodyPr/>
                    <a:lstStyle/>
                    <a:p>
                      <a:pPr indent="180340" algn="ctr">
                        <a:lnSpc>
                          <a:spcPct val="150000"/>
                        </a:lnSpc>
                        <a:spcAft>
                          <a:spcPts val="0"/>
                        </a:spcAft>
                      </a:pPr>
                      <a:r>
                        <a:rPr lang="es-ES" sz="1100">
                          <a:effectLst/>
                        </a:rPr>
                        <a:t>Número de perímetros</a:t>
                      </a:r>
                      <a:endParaRPr lang="es-419" sz="1100">
                        <a:solidFill>
                          <a:srgbClr val="000000"/>
                        </a:solidFill>
                        <a:effectLst/>
                        <a:latin typeface="Arial" panose="020B0604020202020204" pitchFamily="34" charset="0"/>
                        <a:ea typeface="Arial" panose="020B0604020202020204" pitchFamily="34" charset="0"/>
                      </a:endParaRPr>
                    </a:p>
                  </a:txBody>
                  <a:tcPr marL="44450" marR="44450" marT="0" marB="0" anchor="ctr"/>
                </a:tc>
                <a:tc gridSpan="2">
                  <a:txBody>
                    <a:bodyPr/>
                    <a:lstStyle/>
                    <a:p>
                      <a:pPr indent="180340">
                        <a:lnSpc>
                          <a:spcPct val="150000"/>
                        </a:lnSpc>
                        <a:spcAft>
                          <a:spcPts val="0"/>
                        </a:spcAft>
                      </a:pPr>
                      <a:r>
                        <a:rPr lang="es-ES" sz="1100">
                          <a:effectLst/>
                        </a:rPr>
                        <a:t>     2                  3                  4</a:t>
                      </a:r>
                      <a:endParaRPr lang="es-419" sz="1100">
                        <a:solidFill>
                          <a:srgbClr val="000000"/>
                        </a:solidFill>
                        <a:effectLst/>
                        <a:latin typeface="Arial" panose="020B0604020202020204" pitchFamily="34" charset="0"/>
                        <a:ea typeface="Arial" panose="020B0604020202020204" pitchFamily="34" charset="0"/>
                      </a:endParaRPr>
                    </a:p>
                  </a:txBody>
                  <a:tcPr marL="44450" marR="44450" marT="0" marB="0" anchor="ctr"/>
                </a:tc>
                <a:tc hMerge="1">
                  <a:txBody>
                    <a:bodyPr/>
                    <a:lstStyle/>
                    <a:p>
                      <a:endParaRPr lang="es-419"/>
                    </a:p>
                  </a:txBody>
                  <a:tcPr/>
                </a:tc>
                <a:extLst>
                  <a:ext uri="{0D108BD9-81ED-4DB2-BD59-A6C34878D82A}">
                    <a16:rowId xmlns:a16="http://schemas.microsoft.com/office/drawing/2014/main" val="625365614"/>
                  </a:ext>
                </a:extLst>
              </a:tr>
              <a:tr h="124460">
                <a:tc rowSpan="2">
                  <a:txBody>
                    <a:bodyPr/>
                    <a:lstStyle/>
                    <a:p>
                      <a:pPr indent="180340" algn="ctr">
                        <a:lnSpc>
                          <a:spcPct val="150000"/>
                        </a:lnSpc>
                        <a:spcAft>
                          <a:spcPts val="0"/>
                        </a:spcAft>
                      </a:pPr>
                      <a:r>
                        <a:rPr lang="es-ES" sz="1100" dirty="0">
                          <a:effectLst/>
                        </a:rPr>
                        <a:t>Número de capas sólidas [mm]</a:t>
                      </a:r>
                      <a:endParaRPr lang="es-419" sz="1100" dirty="0">
                        <a:solidFill>
                          <a:srgbClr val="000000"/>
                        </a:solidFill>
                        <a:effectLst/>
                        <a:latin typeface="Arial" panose="020B0604020202020204" pitchFamily="34" charset="0"/>
                        <a:ea typeface="Arial" panose="020B0604020202020204" pitchFamily="34" charset="0"/>
                      </a:endParaRPr>
                    </a:p>
                  </a:txBody>
                  <a:tcPr marL="44450" marR="44450" marT="0" marB="0" anchor="ctr"/>
                </a:tc>
                <a:tc>
                  <a:txBody>
                    <a:bodyPr/>
                    <a:lstStyle/>
                    <a:p>
                      <a:pPr indent="180340" algn="ctr">
                        <a:lnSpc>
                          <a:spcPct val="150000"/>
                        </a:lnSpc>
                        <a:spcAft>
                          <a:spcPts val="0"/>
                        </a:spcAft>
                      </a:pPr>
                      <a:r>
                        <a:rPr lang="es-ES" sz="1100" dirty="0">
                          <a:effectLst/>
                        </a:rPr>
                        <a:t>Superior</a:t>
                      </a:r>
                      <a:endParaRPr lang="es-419" sz="1100" dirty="0">
                        <a:solidFill>
                          <a:srgbClr val="000000"/>
                        </a:solidFill>
                        <a:effectLst/>
                        <a:latin typeface="Arial" panose="020B0604020202020204" pitchFamily="34" charset="0"/>
                        <a:ea typeface="Arial" panose="020B0604020202020204" pitchFamily="34" charset="0"/>
                      </a:endParaRPr>
                    </a:p>
                  </a:txBody>
                  <a:tcPr marL="44450" marR="44450" marT="0" marB="0" anchor="ctr"/>
                </a:tc>
                <a:tc>
                  <a:txBody>
                    <a:bodyPr/>
                    <a:lstStyle/>
                    <a:p>
                      <a:pPr indent="180340" algn="ctr">
                        <a:lnSpc>
                          <a:spcPct val="150000"/>
                        </a:lnSpc>
                        <a:spcAft>
                          <a:spcPts val="0"/>
                        </a:spcAft>
                      </a:pPr>
                      <a:r>
                        <a:rPr lang="es-ES" sz="1100" dirty="0">
                          <a:effectLst/>
                        </a:rPr>
                        <a:t>3</a:t>
                      </a:r>
                      <a:endParaRPr lang="es-419" sz="1100" dirty="0">
                        <a:solidFill>
                          <a:srgbClr val="000000"/>
                        </a:solidFill>
                        <a:effectLst/>
                        <a:latin typeface="Arial" panose="020B0604020202020204" pitchFamily="34" charset="0"/>
                        <a:ea typeface="Arial" panose="020B0604020202020204" pitchFamily="34" charset="0"/>
                      </a:endParaRPr>
                    </a:p>
                  </a:txBody>
                  <a:tcPr marL="44450" marR="44450" marT="0" marB="0" anchor="ctr"/>
                </a:tc>
                <a:extLst>
                  <a:ext uri="{0D108BD9-81ED-4DB2-BD59-A6C34878D82A}">
                    <a16:rowId xmlns:a16="http://schemas.microsoft.com/office/drawing/2014/main" val="318712587"/>
                  </a:ext>
                </a:extLst>
              </a:tr>
              <a:tr h="38100">
                <a:tc vMerge="1">
                  <a:txBody>
                    <a:bodyPr/>
                    <a:lstStyle/>
                    <a:p>
                      <a:endParaRPr lang="es-419"/>
                    </a:p>
                  </a:txBody>
                  <a:tcPr/>
                </a:tc>
                <a:tc>
                  <a:txBody>
                    <a:bodyPr/>
                    <a:lstStyle/>
                    <a:p>
                      <a:pPr indent="180340" algn="ctr">
                        <a:lnSpc>
                          <a:spcPct val="150000"/>
                        </a:lnSpc>
                        <a:spcAft>
                          <a:spcPts val="0"/>
                        </a:spcAft>
                      </a:pPr>
                      <a:r>
                        <a:rPr lang="es-ES" sz="1100" dirty="0">
                          <a:effectLst/>
                        </a:rPr>
                        <a:t>Inferior</a:t>
                      </a:r>
                      <a:endParaRPr lang="es-419" sz="1100" dirty="0">
                        <a:solidFill>
                          <a:srgbClr val="000000"/>
                        </a:solidFill>
                        <a:effectLst/>
                        <a:latin typeface="Arial" panose="020B0604020202020204" pitchFamily="34" charset="0"/>
                        <a:ea typeface="Arial" panose="020B0604020202020204" pitchFamily="34" charset="0"/>
                      </a:endParaRPr>
                    </a:p>
                  </a:txBody>
                  <a:tcPr marL="44450" marR="44450" marT="0" marB="0" anchor="ctr"/>
                </a:tc>
                <a:tc>
                  <a:txBody>
                    <a:bodyPr/>
                    <a:lstStyle/>
                    <a:p>
                      <a:pPr indent="180340" algn="ctr">
                        <a:lnSpc>
                          <a:spcPct val="150000"/>
                        </a:lnSpc>
                        <a:spcAft>
                          <a:spcPts val="0"/>
                        </a:spcAft>
                      </a:pPr>
                      <a:r>
                        <a:rPr lang="es-ES" sz="1100" dirty="0">
                          <a:effectLst/>
                        </a:rPr>
                        <a:t>3</a:t>
                      </a:r>
                      <a:endParaRPr lang="es-419" sz="1100" dirty="0">
                        <a:solidFill>
                          <a:srgbClr val="000000"/>
                        </a:solidFill>
                        <a:effectLst/>
                        <a:latin typeface="Arial" panose="020B0604020202020204" pitchFamily="34" charset="0"/>
                        <a:ea typeface="Arial" panose="020B0604020202020204" pitchFamily="34" charset="0"/>
                      </a:endParaRPr>
                    </a:p>
                  </a:txBody>
                  <a:tcPr marL="44450" marR="44450" marT="0" marB="0" anchor="ctr"/>
                </a:tc>
                <a:extLst>
                  <a:ext uri="{0D108BD9-81ED-4DB2-BD59-A6C34878D82A}">
                    <a16:rowId xmlns:a16="http://schemas.microsoft.com/office/drawing/2014/main" val="1737982784"/>
                  </a:ext>
                </a:extLst>
              </a:tr>
              <a:tr h="200025">
                <a:tc gridSpan="3">
                  <a:txBody>
                    <a:bodyPr/>
                    <a:lstStyle/>
                    <a:p>
                      <a:pPr indent="180340" algn="ctr">
                        <a:lnSpc>
                          <a:spcPct val="150000"/>
                        </a:lnSpc>
                        <a:spcAft>
                          <a:spcPts val="0"/>
                        </a:spcAft>
                      </a:pPr>
                      <a:r>
                        <a:rPr lang="es-ES" sz="1100" dirty="0">
                          <a:effectLst/>
                        </a:rPr>
                        <a:t>Control de Relleno</a:t>
                      </a:r>
                      <a:endParaRPr lang="es-419" sz="1100" dirty="0">
                        <a:solidFill>
                          <a:srgbClr val="000000"/>
                        </a:solidFill>
                        <a:effectLst/>
                        <a:latin typeface="Arial" panose="020B0604020202020204" pitchFamily="34" charset="0"/>
                        <a:ea typeface="Arial" panose="020B0604020202020204" pitchFamily="34" charset="0"/>
                      </a:endParaRPr>
                    </a:p>
                  </a:txBody>
                  <a:tcPr marL="44450" marR="44450" marT="0" marB="0" anchor="ctr"/>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627565273"/>
                  </a:ext>
                </a:extLst>
              </a:tr>
              <a:tr h="69850">
                <a:tc>
                  <a:txBody>
                    <a:bodyPr/>
                    <a:lstStyle/>
                    <a:p>
                      <a:pPr indent="180340" algn="ctr">
                        <a:lnSpc>
                          <a:spcPct val="150000"/>
                        </a:lnSpc>
                        <a:spcAft>
                          <a:spcPts val="0"/>
                        </a:spcAft>
                      </a:pPr>
                      <a:r>
                        <a:rPr lang="es-ES" sz="1100">
                          <a:effectLst/>
                        </a:rPr>
                        <a:t>Densidad de relleno [%]</a:t>
                      </a:r>
                      <a:endParaRPr lang="es-419" sz="1100">
                        <a:solidFill>
                          <a:srgbClr val="000000"/>
                        </a:solidFill>
                        <a:effectLst/>
                        <a:latin typeface="Arial" panose="020B0604020202020204" pitchFamily="34" charset="0"/>
                        <a:ea typeface="Arial" panose="020B0604020202020204" pitchFamily="34" charset="0"/>
                      </a:endParaRPr>
                    </a:p>
                  </a:txBody>
                  <a:tcPr marL="44450" marR="44450" marT="0" marB="0" anchor="ctr"/>
                </a:tc>
                <a:tc gridSpan="2">
                  <a:txBody>
                    <a:bodyPr/>
                    <a:lstStyle/>
                    <a:p>
                      <a:pPr indent="180340">
                        <a:lnSpc>
                          <a:spcPct val="150000"/>
                        </a:lnSpc>
                        <a:spcAft>
                          <a:spcPts val="0"/>
                        </a:spcAft>
                      </a:pPr>
                      <a:r>
                        <a:rPr lang="es-US" sz="1100">
                          <a:effectLst/>
                        </a:rPr>
                        <a:t> </a:t>
                      </a:r>
                      <a:r>
                        <a:rPr lang="es-ES" sz="1100">
                          <a:effectLst/>
                        </a:rPr>
                        <a:t>25%              50%             75%</a:t>
                      </a:r>
                      <a:endParaRPr lang="es-419" sz="1100">
                        <a:solidFill>
                          <a:srgbClr val="000000"/>
                        </a:solidFill>
                        <a:effectLst/>
                        <a:latin typeface="Arial" panose="020B0604020202020204" pitchFamily="34" charset="0"/>
                        <a:ea typeface="Arial" panose="020B0604020202020204" pitchFamily="34" charset="0"/>
                      </a:endParaRPr>
                    </a:p>
                  </a:txBody>
                  <a:tcPr marL="44450" marR="44450" marT="0" marB="0" anchor="ctr"/>
                </a:tc>
                <a:tc hMerge="1">
                  <a:txBody>
                    <a:bodyPr/>
                    <a:lstStyle/>
                    <a:p>
                      <a:endParaRPr lang="es-419"/>
                    </a:p>
                  </a:txBody>
                  <a:tcPr/>
                </a:tc>
                <a:extLst>
                  <a:ext uri="{0D108BD9-81ED-4DB2-BD59-A6C34878D82A}">
                    <a16:rowId xmlns:a16="http://schemas.microsoft.com/office/drawing/2014/main" val="2177655470"/>
                  </a:ext>
                </a:extLst>
              </a:tr>
              <a:tr h="163195">
                <a:tc>
                  <a:txBody>
                    <a:bodyPr/>
                    <a:lstStyle/>
                    <a:p>
                      <a:pPr indent="180340" algn="ctr">
                        <a:lnSpc>
                          <a:spcPct val="150000"/>
                        </a:lnSpc>
                        <a:spcAft>
                          <a:spcPts val="0"/>
                        </a:spcAft>
                      </a:pPr>
                      <a:r>
                        <a:rPr lang="es-ES" sz="1100">
                          <a:effectLst/>
                        </a:rPr>
                        <a:t>Patrón de relleno</a:t>
                      </a:r>
                      <a:endParaRPr lang="es-419" sz="1100">
                        <a:solidFill>
                          <a:srgbClr val="000000"/>
                        </a:solidFill>
                        <a:effectLst/>
                        <a:latin typeface="Arial" panose="020B0604020202020204" pitchFamily="34" charset="0"/>
                        <a:ea typeface="Arial" panose="020B0604020202020204" pitchFamily="34" charset="0"/>
                      </a:endParaRPr>
                    </a:p>
                  </a:txBody>
                  <a:tcPr marL="44450" marR="44450" marT="0" marB="0" anchor="ctr"/>
                </a:tc>
                <a:tc gridSpan="2">
                  <a:txBody>
                    <a:bodyPr/>
                    <a:lstStyle/>
                    <a:p>
                      <a:pPr indent="180340" algn="ctr">
                        <a:lnSpc>
                          <a:spcPct val="150000"/>
                        </a:lnSpc>
                        <a:spcAft>
                          <a:spcPts val="0"/>
                        </a:spcAft>
                      </a:pPr>
                      <a:r>
                        <a:rPr lang="es-ES" sz="1100">
                          <a:effectLst/>
                        </a:rPr>
                        <a:t>Lineal, Hexagonal, Diamante </a:t>
                      </a:r>
                      <a:endParaRPr lang="es-419" sz="1100">
                        <a:solidFill>
                          <a:srgbClr val="000000"/>
                        </a:solidFill>
                        <a:effectLst/>
                        <a:latin typeface="Arial" panose="020B0604020202020204" pitchFamily="34" charset="0"/>
                        <a:ea typeface="Arial" panose="020B0604020202020204" pitchFamily="34" charset="0"/>
                      </a:endParaRPr>
                    </a:p>
                  </a:txBody>
                  <a:tcPr marL="44450" marR="44450" marT="0" marB="0" anchor="ctr"/>
                </a:tc>
                <a:tc hMerge="1">
                  <a:txBody>
                    <a:bodyPr/>
                    <a:lstStyle/>
                    <a:p>
                      <a:endParaRPr lang="es-419"/>
                    </a:p>
                  </a:txBody>
                  <a:tcPr/>
                </a:tc>
                <a:extLst>
                  <a:ext uri="{0D108BD9-81ED-4DB2-BD59-A6C34878D82A}">
                    <a16:rowId xmlns:a16="http://schemas.microsoft.com/office/drawing/2014/main" val="3149877393"/>
                  </a:ext>
                </a:extLst>
              </a:tr>
              <a:tr h="224155">
                <a:tc>
                  <a:txBody>
                    <a:bodyPr/>
                    <a:lstStyle/>
                    <a:p>
                      <a:pPr indent="180340" algn="ctr">
                        <a:lnSpc>
                          <a:spcPct val="150000"/>
                        </a:lnSpc>
                        <a:spcAft>
                          <a:spcPts val="0"/>
                        </a:spcAft>
                      </a:pPr>
                      <a:r>
                        <a:rPr lang="es-ES" sz="1100">
                          <a:effectLst/>
                        </a:rPr>
                        <a:t>Patrón de relleno inferior y superior</a:t>
                      </a:r>
                      <a:endParaRPr lang="es-419" sz="1100">
                        <a:solidFill>
                          <a:srgbClr val="000000"/>
                        </a:solidFill>
                        <a:effectLst/>
                        <a:latin typeface="Arial" panose="020B0604020202020204" pitchFamily="34" charset="0"/>
                        <a:ea typeface="Arial" panose="020B0604020202020204" pitchFamily="34" charset="0"/>
                      </a:endParaRPr>
                    </a:p>
                  </a:txBody>
                  <a:tcPr marL="44450" marR="44450" marT="0" marB="0" anchor="ctr"/>
                </a:tc>
                <a:tc gridSpan="2">
                  <a:txBody>
                    <a:bodyPr/>
                    <a:lstStyle/>
                    <a:p>
                      <a:pPr indent="180340" algn="ctr">
                        <a:lnSpc>
                          <a:spcPct val="150000"/>
                        </a:lnSpc>
                        <a:spcAft>
                          <a:spcPts val="0"/>
                        </a:spcAft>
                      </a:pPr>
                      <a:r>
                        <a:rPr lang="es-ES" sz="1100" dirty="0">
                          <a:effectLst/>
                        </a:rPr>
                        <a:t>Lineal</a:t>
                      </a:r>
                      <a:endParaRPr lang="es-419" sz="1100" dirty="0">
                        <a:solidFill>
                          <a:srgbClr val="000000"/>
                        </a:solidFill>
                        <a:effectLst/>
                        <a:latin typeface="Arial" panose="020B0604020202020204" pitchFamily="34" charset="0"/>
                        <a:ea typeface="Arial" panose="020B0604020202020204" pitchFamily="34" charset="0"/>
                      </a:endParaRPr>
                    </a:p>
                  </a:txBody>
                  <a:tcPr marL="44450" marR="44450" marT="0" marB="0" anchor="ctr"/>
                </a:tc>
                <a:tc hMerge="1">
                  <a:txBody>
                    <a:bodyPr/>
                    <a:lstStyle/>
                    <a:p>
                      <a:endParaRPr lang="es-419"/>
                    </a:p>
                  </a:txBody>
                  <a:tcPr/>
                </a:tc>
                <a:extLst>
                  <a:ext uri="{0D108BD9-81ED-4DB2-BD59-A6C34878D82A}">
                    <a16:rowId xmlns:a16="http://schemas.microsoft.com/office/drawing/2014/main" val="672278658"/>
                  </a:ext>
                </a:extLst>
              </a:tr>
            </a:tbl>
          </a:graphicData>
        </a:graphic>
      </p:graphicFrame>
      <p:graphicFrame>
        <p:nvGraphicFramePr>
          <p:cNvPr id="3" name="Tabla 2">
            <a:extLst>
              <a:ext uri="{FF2B5EF4-FFF2-40B4-BE49-F238E27FC236}">
                <a16:creationId xmlns:a16="http://schemas.microsoft.com/office/drawing/2014/main" id="{DC017EE7-4C2F-4A8B-940A-C9673CE15011}"/>
              </a:ext>
            </a:extLst>
          </p:cNvPr>
          <p:cNvGraphicFramePr>
            <a:graphicFrameLocks noGrp="1"/>
          </p:cNvGraphicFramePr>
          <p:nvPr>
            <p:extLst>
              <p:ext uri="{D42A27DB-BD31-4B8C-83A1-F6EECF244321}">
                <p14:modId xmlns:p14="http://schemas.microsoft.com/office/powerpoint/2010/main" val="4218240909"/>
              </p:ext>
            </p:extLst>
          </p:nvPr>
        </p:nvGraphicFramePr>
        <p:xfrm>
          <a:off x="6553200" y="1794950"/>
          <a:ext cx="4572001" cy="1833626"/>
        </p:xfrm>
        <a:graphic>
          <a:graphicData uri="http://schemas.openxmlformats.org/drawingml/2006/table">
            <a:tbl>
              <a:tblPr firstRow="1" firstCol="1" bandRow="1">
                <a:tableStyleId>{5DA37D80-6434-44D0-A028-1B22A696006F}</a:tableStyleId>
              </a:tblPr>
              <a:tblGrid>
                <a:gridCol w="2232581">
                  <a:extLst>
                    <a:ext uri="{9D8B030D-6E8A-4147-A177-3AD203B41FA5}">
                      <a16:colId xmlns:a16="http://schemas.microsoft.com/office/drawing/2014/main" val="470859309"/>
                    </a:ext>
                  </a:extLst>
                </a:gridCol>
                <a:gridCol w="680426">
                  <a:extLst>
                    <a:ext uri="{9D8B030D-6E8A-4147-A177-3AD203B41FA5}">
                      <a16:colId xmlns:a16="http://schemas.microsoft.com/office/drawing/2014/main" val="2061408056"/>
                    </a:ext>
                  </a:extLst>
                </a:gridCol>
                <a:gridCol w="829497">
                  <a:extLst>
                    <a:ext uri="{9D8B030D-6E8A-4147-A177-3AD203B41FA5}">
                      <a16:colId xmlns:a16="http://schemas.microsoft.com/office/drawing/2014/main" val="334543051"/>
                    </a:ext>
                  </a:extLst>
                </a:gridCol>
                <a:gridCol w="829497">
                  <a:extLst>
                    <a:ext uri="{9D8B030D-6E8A-4147-A177-3AD203B41FA5}">
                      <a16:colId xmlns:a16="http://schemas.microsoft.com/office/drawing/2014/main" val="1426915563"/>
                    </a:ext>
                  </a:extLst>
                </a:gridCol>
              </a:tblGrid>
              <a:tr h="0">
                <a:tc gridSpan="4">
                  <a:txBody>
                    <a:bodyPr/>
                    <a:lstStyle/>
                    <a:p>
                      <a:pPr algn="ctr">
                        <a:lnSpc>
                          <a:spcPct val="115000"/>
                        </a:lnSpc>
                      </a:pPr>
                      <a:r>
                        <a:rPr lang="es-419" sz="1100" dirty="0">
                          <a:solidFill>
                            <a:srgbClr val="000000"/>
                          </a:solidFill>
                          <a:effectLst/>
                          <a:latin typeface="Arial" panose="020B0604020202020204" pitchFamily="34" charset="0"/>
                        </a:rPr>
                        <a:t>Tecnología DLP</a:t>
                      </a:r>
                    </a:p>
                  </a:txBody>
                  <a:tcPr marL="63500" marR="63500" marT="63500" marB="63500"/>
                </a:tc>
                <a:tc hMerge="1">
                  <a:txBody>
                    <a:bodyPr/>
                    <a:lstStyle/>
                    <a:p>
                      <a:pPr algn="ctr">
                        <a:lnSpc>
                          <a:spcPct val="150000"/>
                        </a:lnSpc>
                        <a:spcAft>
                          <a:spcPts val="0"/>
                        </a:spcAft>
                      </a:pPr>
                      <a:endParaRPr lang="es-419"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558488680"/>
                  </a:ext>
                </a:extLst>
              </a:tr>
              <a:tr h="0">
                <a:tc>
                  <a:txBody>
                    <a:bodyPr/>
                    <a:lstStyle/>
                    <a:p>
                      <a:pPr>
                        <a:lnSpc>
                          <a:spcPct val="115000"/>
                        </a:lnSpc>
                      </a:pPr>
                      <a:endParaRPr lang="es-419" sz="1100" dirty="0">
                        <a:solidFill>
                          <a:srgbClr val="000000"/>
                        </a:solidFill>
                        <a:effectLst/>
                        <a:latin typeface="Arial" panose="020B0604020202020204" pitchFamily="34" charset="0"/>
                      </a:endParaRPr>
                    </a:p>
                  </a:txBody>
                  <a:tcPr marL="63500" marR="63500" marT="63500" marB="63500"/>
                </a:tc>
                <a:tc gridSpan="3">
                  <a:txBody>
                    <a:bodyPr/>
                    <a:lstStyle/>
                    <a:p>
                      <a:pPr algn="ctr">
                        <a:lnSpc>
                          <a:spcPct val="150000"/>
                        </a:lnSpc>
                        <a:spcAft>
                          <a:spcPts val="0"/>
                        </a:spcAft>
                      </a:pPr>
                      <a:r>
                        <a:rPr lang="es-419" sz="1100" dirty="0">
                          <a:effectLst/>
                        </a:rPr>
                        <a:t>NIVELES</a:t>
                      </a:r>
                      <a:endParaRPr lang="es-419"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2784843801"/>
                  </a:ext>
                </a:extLst>
              </a:tr>
              <a:tr h="0">
                <a:tc>
                  <a:txBody>
                    <a:bodyPr/>
                    <a:lstStyle/>
                    <a:p>
                      <a:pPr algn="ctr">
                        <a:lnSpc>
                          <a:spcPct val="150000"/>
                        </a:lnSpc>
                        <a:spcAft>
                          <a:spcPts val="0"/>
                        </a:spcAft>
                      </a:pPr>
                      <a:r>
                        <a:rPr lang="es-419" sz="1100">
                          <a:effectLst/>
                        </a:rPr>
                        <a:t>FACTORES</a:t>
                      </a:r>
                      <a:endParaRPr lang="es-419"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50000"/>
                        </a:lnSpc>
                        <a:spcAft>
                          <a:spcPts val="0"/>
                        </a:spcAft>
                      </a:pPr>
                      <a:r>
                        <a:rPr lang="es-419" sz="1100">
                          <a:effectLst/>
                        </a:rPr>
                        <a:t>1</a:t>
                      </a:r>
                      <a:endParaRPr lang="es-419"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50000"/>
                        </a:lnSpc>
                        <a:spcAft>
                          <a:spcPts val="0"/>
                        </a:spcAft>
                      </a:pPr>
                      <a:r>
                        <a:rPr lang="es-419" sz="1100">
                          <a:effectLst/>
                        </a:rPr>
                        <a:t>2</a:t>
                      </a:r>
                      <a:endParaRPr lang="es-419"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50000"/>
                        </a:lnSpc>
                        <a:spcAft>
                          <a:spcPts val="0"/>
                        </a:spcAft>
                      </a:pPr>
                      <a:r>
                        <a:rPr lang="es-419" sz="1100">
                          <a:effectLst/>
                        </a:rPr>
                        <a:t>3</a:t>
                      </a:r>
                      <a:endParaRPr lang="es-419" sz="110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316431611"/>
                  </a:ext>
                </a:extLst>
              </a:tr>
              <a:tr h="0">
                <a:tc>
                  <a:txBody>
                    <a:bodyPr/>
                    <a:lstStyle/>
                    <a:p>
                      <a:pPr indent="180340" algn="ctr">
                        <a:lnSpc>
                          <a:spcPct val="150000"/>
                        </a:lnSpc>
                        <a:spcAft>
                          <a:spcPts val="0"/>
                        </a:spcAft>
                      </a:pPr>
                      <a:r>
                        <a:rPr lang="es-419" sz="1100">
                          <a:effectLst/>
                        </a:rPr>
                        <a:t>Tiempo de Curado [s]</a:t>
                      </a:r>
                      <a:endParaRPr lang="es-419"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50000"/>
                        </a:lnSpc>
                        <a:spcAft>
                          <a:spcPts val="0"/>
                        </a:spcAft>
                      </a:pPr>
                      <a:r>
                        <a:rPr lang="es-419" sz="1100">
                          <a:effectLst/>
                        </a:rPr>
                        <a:t>6</a:t>
                      </a:r>
                      <a:endParaRPr lang="es-419"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50000"/>
                        </a:lnSpc>
                        <a:spcAft>
                          <a:spcPts val="0"/>
                        </a:spcAft>
                      </a:pPr>
                      <a:r>
                        <a:rPr lang="es-419" sz="1100">
                          <a:effectLst/>
                        </a:rPr>
                        <a:t>3</a:t>
                      </a:r>
                      <a:endParaRPr lang="es-419"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50000"/>
                        </a:lnSpc>
                        <a:spcAft>
                          <a:spcPts val="0"/>
                        </a:spcAft>
                      </a:pPr>
                      <a:r>
                        <a:rPr lang="es-419" sz="1100">
                          <a:effectLst/>
                        </a:rPr>
                        <a:t>9</a:t>
                      </a:r>
                      <a:endParaRPr lang="es-419" sz="110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237683368"/>
                  </a:ext>
                </a:extLst>
              </a:tr>
              <a:tr h="0">
                <a:tc>
                  <a:txBody>
                    <a:bodyPr/>
                    <a:lstStyle/>
                    <a:p>
                      <a:pPr indent="180340" algn="ctr">
                        <a:lnSpc>
                          <a:spcPct val="150000"/>
                        </a:lnSpc>
                        <a:spcAft>
                          <a:spcPts val="0"/>
                        </a:spcAft>
                      </a:pPr>
                      <a:r>
                        <a:rPr lang="es-419" sz="1100">
                          <a:effectLst/>
                        </a:rPr>
                        <a:t>Tiempo Post Curado [s]</a:t>
                      </a:r>
                      <a:endParaRPr lang="es-419"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50000"/>
                        </a:lnSpc>
                        <a:spcAft>
                          <a:spcPts val="0"/>
                        </a:spcAft>
                      </a:pPr>
                      <a:r>
                        <a:rPr lang="es-419" sz="1100">
                          <a:effectLst/>
                        </a:rPr>
                        <a:t>4</a:t>
                      </a:r>
                      <a:endParaRPr lang="es-419"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50000"/>
                        </a:lnSpc>
                        <a:spcAft>
                          <a:spcPts val="0"/>
                        </a:spcAft>
                      </a:pPr>
                      <a:r>
                        <a:rPr lang="es-419" sz="1100">
                          <a:effectLst/>
                        </a:rPr>
                        <a:t>5</a:t>
                      </a:r>
                      <a:endParaRPr lang="es-419"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50000"/>
                        </a:lnSpc>
                        <a:spcAft>
                          <a:spcPts val="0"/>
                        </a:spcAft>
                      </a:pPr>
                      <a:r>
                        <a:rPr lang="es-419" sz="1100" dirty="0">
                          <a:effectLst/>
                        </a:rPr>
                        <a:t>6</a:t>
                      </a:r>
                      <a:endParaRPr lang="es-419"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152998944"/>
                  </a:ext>
                </a:extLst>
              </a:tr>
            </a:tbl>
          </a:graphicData>
        </a:graphic>
      </p:graphicFrame>
    </p:spTree>
    <p:extLst>
      <p:ext uri="{BB962C8B-B14F-4D97-AF65-F5344CB8AC3E}">
        <p14:creationId xmlns:p14="http://schemas.microsoft.com/office/powerpoint/2010/main" val="231762891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41C40C96-36C9-4CA8-80ED-EA8ECB9F0130}"/>
              </a:ext>
            </a:extLst>
          </p:cNvPr>
          <p:cNvSpPr txBox="1">
            <a:spLocks noGrp="1"/>
          </p:cNvSpPr>
          <p:nvPr>
            <p:ph idx="1"/>
          </p:nvPr>
        </p:nvSpPr>
        <p:spPr>
          <a:xfrm>
            <a:off x="609600" y="2332037"/>
            <a:ext cx="10972800" cy="4525963"/>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indent="0" algn="ctr">
              <a:buNone/>
            </a:pPr>
            <a:r>
              <a:rPr lang="es-EC" sz="8800" kern="0" dirty="0">
                <a:solidFill>
                  <a:schemeClr val="tx1"/>
                </a:solidFill>
              </a:rPr>
              <a:t>ENSAYO FLEXIÓN</a:t>
            </a:r>
          </a:p>
          <a:p>
            <a:pPr marL="0" indent="0" algn="ctr">
              <a:buNone/>
            </a:pPr>
            <a:r>
              <a:rPr lang="es-EC" sz="8800" kern="0" dirty="0">
                <a:solidFill>
                  <a:schemeClr val="tx1"/>
                </a:solidFill>
              </a:rPr>
              <a:t>MATERIAL: PLA</a:t>
            </a:r>
            <a:endParaRPr lang="es-EC" sz="2400" b="0" kern="1200" dirty="0">
              <a:solidFill>
                <a:schemeClr val="tx1"/>
              </a:solidFill>
              <a:latin typeface="+mn-lt"/>
              <a:ea typeface="+mn-ea"/>
              <a:cs typeface="+mn-cs"/>
            </a:endParaRPr>
          </a:p>
        </p:txBody>
      </p:sp>
    </p:spTree>
    <p:extLst>
      <p:ext uri="{BB962C8B-B14F-4D97-AF65-F5344CB8AC3E}">
        <p14:creationId xmlns:p14="http://schemas.microsoft.com/office/powerpoint/2010/main" val="116135610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6FF6498D-A0FC-48FF-80C1-202BD391E25A}"/>
              </a:ext>
            </a:extLst>
          </p:cNvPr>
          <p:cNvGraphicFramePr>
            <a:graphicFrameLocks noGrp="1"/>
          </p:cNvGraphicFramePr>
          <p:nvPr>
            <p:extLst>
              <p:ext uri="{D42A27DB-BD31-4B8C-83A1-F6EECF244321}">
                <p14:modId xmlns:p14="http://schemas.microsoft.com/office/powerpoint/2010/main" val="198168720"/>
              </p:ext>
            </p:extLst>
          </p:nvPr>
        </p:nvGraphicFramePr>
        <p:xfrm>
          <a:off x="395926" y="530847"/>
          <a:ext cx="11639187" cy="6503642"/>
        </p:xfrm>
        <a:graphic>
          <a:graphicData uri="http://schemas.openxmlformats.org/drawingml/2006/table">
            <a:tbl>
              <a:tblPr firstRow="1" firstCol="1" bandRow="1">
                <a:tableStyleId>{5C22544A-7EE6-4342-B048-85BDC9FD1C3A}</a:tableStyleId>
              </a:tblPr>
              <a:tblGrid>
                <a:gridCol w="686714">
                  <a:extLst>
                    <a:ext uri="{9D8B030D-6E8A-4147-A177-3AD203B41FA5}">
                      <a16:colId xmlns:a16="http://schemas.microsoft.com/office/drawing/2014/main" val="1334657564"/>
                    </a:ext>
                  </a:extLst>
                </a:gridCol>
                <a:gridCol w="1252375">
                  <a:extLst>
                    <a:ext uri="{9D8B030D-6E8A-4147-A177-3AD203B41FA5}">
                      <a16:colId xmlns:a16="http://schemas.microsoft.com/office/drawing/2014/main" val="2186484370"/>
                    </a:ext>
                  </a:extLst>
                </a:gridCol>
                <a:gridCol w="1357129">
                  <a:extLst>
                    <a:ext uri="{9D8B030D-6E8A-4147-A177-3AD203B41FA5}">
                      <a16:colId xmlns:a16="http://schemas.microsoft.com/office/drawing/2014/main" val="325192259"/>
                    </a:ext>
                  </a:extLst>
                </a:gridCol>
                <a:gridCol w="1941417">
                  <a:extLst>
                    <a:ext uri="{9D8B030D-6E8A-4147-A177-3AD203B41FA5}">
                      <a16:colId xmlns:a16="http://schemas.microsoft.com/office/drawing/2014/main" val="3494329437"/>
                    </a:ext>
                  </a:extLst>
                </a:gridCol>
                <a:gridCol w="1743549">
                  <a:extLst>
                    <a:ext uri="{9D8B030D-6E8A-4147-A177-3AD203B41FA5}">
                      <a16:colId xmlns:a16="http://schemas.microsoft.com/office/drawing/2014/main" val="1845143311"/>
                    </a:ext>
                  </a:extLst>
                </a:gridCol>
                <a:gridCol w="1745879">
                  <a:extLst>
                    <a:ext uri="{9D8B030D-6E8A-4147-A177-3AD203B41FA5}">
                      <a16:colId xmlns:a16="http://schemas.microsoft.com/office/drawing/2014/main" val="2161150972"/>
                    </a:ext>
                  </a:extLst>
                </a:gridCol>
                <a:gridCol w="1552668">
                  <a:extLst>
                    <a:ext uri="{9D8B030D-6E8A-4147-A177-3AD203B41FA5}">
                      <a16:colId xmlns:a16="http://schemas.microsoft.com/office/drawing/2014/main" val="3993341628"/>
                    </a:ext>
                  </a:extLst>
                </a:gridCol>
                <a:gridCol w="1359456">
                  <a:extLst>
                    <a:ext uri="{9D8B030D-6E8A-4147-A177-3AD203B41FA5}">
                      <a16:colId xmlns:a16="http://schemas.microsoft.com/office/drawing/2014/main" val="258841803"/>
                    </a:ext>
                  </a:extLst>
                </a:gridCol>
              </a:tblGrid>
              <a:tr h="331442">
                <a:tc>
                  <a:txBody>
                    <a:bodyPr/>
                    <a:lstStyle/>
                    <a:p>
                      <a:pPr algn="ctr">
                        <a:lnSpc>
                          <a:spcPct val="150000"/>
                        </a:lnSpc>
                        <a:spcAft>
                          <a:spcPts val="0"/>
                        </a:spcAft>
                      </a:pPr>
                      <a:r>
                        <a:rPr lang="es-US" sz="1000" dirty="0">
                          <a:effectLst/>
                        </a:rPr>
                        <a:t>No.</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Alto de capa</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Alto primera capa</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Número de perímetros</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Densidad de relleno</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Patrón de relleno</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Tiempo estimado [min]</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Fuerza máxima [N]</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extLst>
                  <a:ext uri="{0D108BD9-81ED-4DB2-BD59-A6C34878D82A}">
                    <a16:rowId xmlns:a16="http://schemas.microsoft.com/office/drawing/2014/main" val="1649161438"/>
                  </a:ext>
                </a:extLst>
              </a:tr>
              <a:tr h="217296">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15</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ES" sz="1000">
                          <a:effectLst/>
                        </a:rPr>
                        <a:t>55.021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tc>
                <a:extLst>
                  <a:ext uri="{0D108BD9-81ED-4DB2-BD59-A6C34878D82A}">
                    <a16:rowId xmlns:a16="http://schemas.microsoft.com/office/drawing/2014/main" val="2341338941"/>
                  </a:ext>
                </a:extLst>
              </a:tr>
              <a:tr h="217296">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16</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ES" sz="1000">
                          <a:effectLst/>
                        </a:rPr>
                        <a:t>36.849</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tc>
                <a:extLst>
                  <a:ext uri="{0D108BD9-81ED-4DB2-BD59-A6C34878D82A}">
                    <a16:rowId xmlns:a16="http://schemas.microsoft.com/office/drawing/2014/main" val="4052553740"/>
                  </a:ext>
                </a:extLst>
              </a:tr>
              <a:tr h="217296">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rPr>
                        <a:t>1</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15</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ES" sz="1000">
                          <a:effectLst/>
                        </a:rPr>
                        <a:t>39.280</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tc>
                <a:extLst>
                  <a:ext uri="{0D108BD9-81ED-4DB2-BD59-A6C34878D82A}">
                    <a16:rowId xmlns:a16="http://schemas.microsoft.com/office/drawing/2014/main" val="2219245105"/>
                  </a:ext>
                </a:extLst>
              </a:tr>
              <a:tr h="217296">
                <a:tc>
                  <a:txBody>
                    <a:bodyPr/>
                    <a:lstStyle/>
                    <a:p>
                      <a:pPr algn="ctr">
                        <a:lnSpc>
                          <a:spcPct val="150000"/>
                        </a:lnSpc>
                        <a:spcAft>
                          <a:spcPts val="0"/>
                        </a:spcAft>
                      </a:pPr>
                      <a:r>
                        <a:rPr lang="es-US" sz="1000">
                          <a:effectLst/>
                        </a:rPr>
                        <a:t>4</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rPr>
                        <a:t>2</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19</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ES" sz="1000">
                          <a:effectLst/>
                        </a:rPr>
                        <a:t>56.367</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tc>
                <a:extLst>
                  <a:ext uri="{0D108BD9-81ED-4DB2-BD59-A6C34878D82A}">
                    <a16:rowId xmlns:a16="http://schemas.microsoft.com/office/drawing/2014/main" val="2951641224"/>
                  </a:ext>
                </a:extLst>
              </a:tr>
              <a:tr h="217296">
                <a:tc>
                  <a:txBody>
                    <a:bodyPr/>
                    <a:lstStyle/>
                    <a:p>
                      <a:pPr algn="ctr">
                        <a:lnSpc>
                          <a:spcPct val="150000"/>
                        </a:lnSpc>
                        <a:spcAft>
                          <a:spcPts val="0"/>
                        </a:spcAft>
                      </a:pPr>
                      <a:r>
                        <a:rPr lang="es-US" sz="1000">
                          <a:effectLst/>
                        </a:rPr>
                        <a:t>5</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15</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ES" sz="1000">
                          <a:effectLst/>
                        </a:rPr>
                        <a:t>38.944</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tc>
                <a:extLst>
                  <a:ext uri="{0D108BD9-81ED-4DB2-BD59-A6C34878D82A}">
                    <a16:rowId xmlns:a16="http://schemas.microsoft.com/office/drawing/2014/main" val="3371586361"/>
                  </a:ext>
                </a:extLst>
              </a:tr>
              <a:tr h="217296">
                <a:tc>
                  <a:txBody>
                    <a:bodyPr/>
                    <a:lstStyle/>
                    <a:p>
                      <a:pPr algn="ctr">
                        <a:lnSpc>
                          <a:spcPct val="150000"/>
                        </a:lnSpc>
                        <a:spcAft>
                          <a:spcPts val="0"/>
                        </a:spcAft>
                      </a:pPr>
                      <a:r>
                        <a:rPr lang="es-US" sz="1000">
                          <a:effectLst/>
                        </a:rPr>
                        <a:t>6</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16</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ES" sz="1000">
                          <a:effectLst/>
                        </a:rPr>
                        <a:t>28.201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tc>
                <a:extLst>
                  <a:ext uri="{0D108BD9-81ED-4DB2-BD59-A6C34878D82A}">
                    <a16:rowId xmlns:a16="http://schemas.microsoft.com/office/drawing/2014/main" val="3995031656"/>
                  </a:ext>
                </a:extLst>
              </a:tr>
              <a:tr h="217296">
                <a:tc>
                  <a:txBody>
                    <a:bodyPr/>
                    <a:lstStyle/>
                    <a:p>
                      <a:pPr algn="ctr">
                        <a:lnSpc>
                          <a:spcPct val="150000"/>
                        </a:lnSpc>
                        <a:spcAft>
                          <a:spcPts val="0"/>
                        </a:spcAft>
                      </a:pPr>
                      <a:r>
                        <a:rPr lang="es-US" sz="1000">
                          <a:effectLst/>
                        </a:rPr>
                        <a:t>7</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ES" sz="1000">
                          <a:effectLst/>
                        </a:rPr>
                        <a:t>56.872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tc>
                <a:extLst>
                  <a:ext uri="{0D108BD9-81ED-4DB2-BD59-A6C34878D82A}">
                    <a16:rowId xmlns:a16="http://schemas.microsoft.com/office/drawing/2014/main" val="1970429573"/>
                  </a:ext>
                </a:extLst>
              </a:tr>
              <a:tr h="217296">
                <a:tc>
                  <a:txBody>
                    <a:bodyPr/>
                    <a:lstStyle/>
                    <a:p>
                      <a:pPr algn="ctr">
                        <a:lnSpc>
                          <a:spcPct val="150000"/>
                        </a:lnSpc>
                        <a:spcAft>
                          <a:spcPts val="0"/>
                        </a:spcAft>
                      </a:pPr>
                      <a:r>
                        <a:rPr lang="es-US" sz="1000">
                          <a:effectLst/>
                        </a:rPr>
                        <a:t>8</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ES" sz="1000">
                          <a:effectLst/>
                        </a:rPr>
                        <a:t>53.843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tc>
                <a:extLst>
                  <a:ext uri="{0D108BD9-81ED-4DB2-BD59-A6C34878D82A}">
                    <a16:rowId xmlns:a16="http://schemas.microsoft.com/office/drawing/2014/main" val="1495509931"/>
                  </a:ext>
                </a:extLst>
              </a:tr>
              <a:tr h="217296">
                <a:tc>
                  <a:txBody>
                    <a:bodyPr/>
                    <a:lstStyle/>
                    <a:p>
                      <a:pPr algn="ctr">
                        <a:lnSpc>
                          <a:spcPct val="150000"/>
                        </a:lnSpc>
                        <a:spcAft>
                          <a:spcPts val="0"/>
                        </a:spcAft>
                      </a:pPr>
                      <a:r>
                        <a:rPr lang="es-US" sz="1000">
                          <a:effectLst/>
                        </a:rPr>
                        <a:t>9</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26</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ES" sz="1000">
                          <a:effectLst/>
                        </a:rPr>
                        <a:t>51.319</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tc>
                <a:extLst>
                  <a:ext uri="{0D108BD9-81ED-4DB2-BD59-A6C34878D82A}">
                    <a16:rowId xmlns:a16="http://schemas.microsoft.com/office/drawing/2014/main" val="2987635087"/>
                  </a:ext>
                </a:extLst>
              </a:tr>
              <a:tr h="217296">
                <a:tc>
                  <a:txBody>
                    <a:bodyPr/>
                    <a:lstStyle/>
                    <a:p>
                      <a:pPr algn="ctr">
                        <a:lnSpc>
                          <a:spcPct val="150000"/>
                        </a:lnSpc>
                        <a:spcAft>
                          <a:spcPts val="0"/>
                        </a:spcAft>
                      </a:pPr>
                      <a:r>
                        <a:rPr lang="es-US" sz="1000">
                          <a:effectLst/>
                        </a:rPr>
                        <a:t>10</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rPr>
                        <a:t>2</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ES" sz="1000">
                          <a:effectLst/>
                        </a:rPr>
                        <a:t>58.050</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tc>
                <a:extLst>
                  <a:ext uri="{0D108BD9-81ED-4DB2-BD59-A6C34878D82A}">
                    <a16:rowId xmlns:a16="http://schemas.microsoft.com/office/drawing/2014/main" val="2402563548"/>
                  </a:ext>
                </a:extLst>
              </a:tr>
              <a:tr h="217296">
                <a:tc>
                  <a:txBody>
                    <a:bodyPr/>
                    <a:lstStyle/>
                    <a:p>
                      <a:pPr algn="ctr">
                        <a:lnSpc>
                          <a:spcPct val="150000"/>
                        </a:lnSpc>
                        <a:spcAft>
                          <a:spcPts val="0"/>
                        </a:spcAft>
                      </a:pPr>
                      <a:r>
                        <a:rPr lang="es-US" sz="1000">
                          <a:effectLst/>
                        </a:rPr>
                        <a:t>11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rPr>
                        <a:t>2</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rPr>
                        <a:t>22</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ES" sz="1000">
                          <a:effectLst/>
                        </a:rPr>
                        <a:t>45.598</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tc>
                <a:extLst>
                  <a:ext uri="{0D108BD9-81ED-4DB2-BD59-A6C34878D82A}">
                    <a16:rowId xmlns:a16="http://schemas.microsoft.com/office/drawing/2014/main" val="3066161613"/>
                  </a:ext>
                </a:extLst>
              </a:tr>
              <a:tr h="217296">
                <a:tc>
                  <a:txBody>
                    <a:bodyPr/>
                    <a:lstStyle/>
                    <a:p>
                      <a:pPr algn="ctr">
                        <a:lnSpc>
                          <a:spcPct val="150000"/>
                        </a:lnSpc>
                        <a:spcAft>
                          <a:spcPts val="0"/>
                        </a:spcAft>
                      </a:pPr>
                      <a:r>
                        <a:rPr lang="es-US" sz="1000">
                          <a:effectLst/>
                        </a:rPr>
                        <a:t>12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rPr>
                        <a:t>3</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24</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ES" sz="1000">
                          <a:effectLst/>
                        </a:rPr>
                        <a:t>48.627</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tc>
                <a:extLst>
                  <a:ext uri="{0D108BD9-81ED-4DB2-BD59-A6C34878D82A}">
                    <a16:rowId xmlns:a16="http://schemas.microsoft.com/office/drawing/2014/main" val="3219087204"/>
                  </a:ext>
                </a:extLst>
              </a:tr>
              <a:tr h="217296">
                <a:tc>
                  <a:txBody>
                    <a:bodyPr/>
                    <a:lstStyle/>
                    <a:p>
                      <a:pPr algn="ctr">
                        <a:lnSpc>
                          <a:spcPct val="150000"/>
                        </a:lnSpc>
                        <a:spcAft>
                          <a:spcPts val="0"/>
                        </a:spcAft>
                      </a:pPr>
                      <a:r>
                        <a:rPr lang="es-US" sz="1000">
                          <a:effectLst/>
                        </a:rPr>
                        <a:t>13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ES" sz="1000">
                          <a:effectLst/>
                        </a:rPr>
                        <a:t>34.580</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tc>
                <a:extLst>
                  <a:ext uri="{0D108BD9-81ED-4DB2-BD59-A6C34878D82A}">
                    <a16:rowId xmlns:a16="http://schemas.microsoft.com/office/drawing/2014/main" val="2680575132"/>
                  </a:ext>
                </a:extLst>
              </a:tr>
              <a:tr h="217296">
                <a:tc>
                  <a:txBody>
                    <a:bodyPr/>
                    <a:lstStyle/>
                    <a:p>
                      <a:pPr algn="ctr">
                        <a:lnSpc>
                          <a:spcPct val="150000"/>
                        </a:lnSpc>
                        <a:spcAft>
                          <a:spcPts val="0"/>
                        </a:spcAft>
                      </a:pPr>
                      <a:r>
                        <a:rPr lang="es-US" sz="1000">
                          <a:effectLst/>
                        </a:rPr>
                        <a:t>14</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15</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ES" sz="1000">
                          <a:effectLst/>
                        </a:rPr>
                        <a:t>54.348</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tc>
                <a:extLst>
                  <a:ext uri="{0D108BD9-81ED-4DB2-BD59-A6C34878D82A}">
                    <a16:rowId xmlns:a16="http://schemas.microsoft.com/office/drawing/2014/main" val="496701499"/>
                  </a:ext>
                </a:extLst>
              </a:tr>
              <a:tr h="217296">
                <a:tc>
                  <a:txBody>
                    <a:bodyPr/>
                    <a:lstStyle/>
                    <a:p>
                      <a:pPr algn="ctr">
                        <a:lnSpc>
                          <a:spcPct val="150000"/>
                        </a:lnSpc>
                        <a:spcAft>
                          <a:spcPts val="0"/>
                        </a:spcAft>
                      </a:pPr>
                      <a:r>
                        <a:rPr lang="es-US" sz="1000">
                          <a:effectLst/>
                        </a:rPr>
                        <a:t>15</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14</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ES" sz="1000">
                          <a:effectLst/>
                        </a:rPr>
                        <a:t>57.208</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tc>
                <a:extLst>
                  <a:ext uri="{0D108BD9-81ED-4DB2-BD59-A6C34878D82A}">
                    <a16:rowId xmlns:a16="http://schemas.microsoft.com/office/drawing/2014/main" val="3971983862"/>
                  </a:ext>
                </a:extLst>
              </a:tr>
              <a:tr h="217296">
                <a:tc>
                  <a:txBody>
                    <a:bodyPr/>
                    <a:lstStyle/>
                    <a:p>
                      <a:pPr algn="ctr">
                        <a:lnSpc>
                          <a:spcPct val="150000"/>
                        </a:lnSpc>
                        <a:spcAft>
                          <a:spcPts val="0"/>
                        </a:spcAft>
                      </a:pPr>
                      <a:r>
                        <a:rPr lang="es-US" sz="1000">
                          <a:effectLst/>
                        </a:rPr>
                        <a:t>16</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rPr>
                        <a:t>11</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ES" sz="1000">
                          <a:effectLst/>
                        </a:rPr>
                        <a:t>49.510</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tc>
                <a:extLst>
                  <a:ext uri="{0D108BD9-81ED-4DB2-BD59-A6C34878D82A}">
                    <a16:rowId xmlns:a16="http://schemas.microsoft.com/office/drawing/2014/main" val="739548723"/>
                  </a:ext>
                </a:extLst>
              </a:tr>
              <a:tr h="217296">
                <a:tc>
                  <a:txBody>
                    <a:bodyPr/>
                    <a:lstStyle/>
                    <a:p>
                      <a:pPr algn="ctr">
                        <a:lnSpc>
                          <a:spcPct val="150000"/>
                        </a:lnSpc>
                        <a:spcAft>
                          <a:spcPts val="0"/>
                        </a:spcAft>
                      </a:pPr>
                      <a:r>
                        <a:rPr lang="es-US" sz="1000">
                          <a:effectLst/>
                        </a:rPr>
                        <a:t>17</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rPr>
                        <a:t>17</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ES" sz="1000">
                          <a:effectLst/>
                        </a:rPr>
                        <a:t>41.230</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tc>
                <a:extLst>
                  <a:ext uri="{0D108BD9-81ED-4DB2-BD59-A6C34878D82A}">
                    <a16:rowId xmlns:a16="http://schemas.microsoft.com/office/drawing/2014/main" val="3140069196"/>
                  </a:ext>
                </a:extLst>
              </a:tr>
              <a:tr h="217296">
                <a:tc>
                  <a:txBody>
                    <a:bodyPr/>
                    <a:lstStyle/>
                    <a:p>
                      <a:pPr algn="ctr">
                        <a:lnSpc>
                          <a:spcPct val="150000"/>
                        </a:lnSpc>
                        <a:spcAft>
                          <a:spcPts val="0"/>
                        </a:spcAft>
                      </a:pPr>
                      <a:r>
                        <a:rPr lang="es-US" sz="1000">
                          <a:effectLst/>
                        </a:rPr>
                        <a:t>18</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18</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ES" sz="1000">
                          <a:effectLst/>
                        </a:rPr>
                        <a:t>48.627</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tc>
                <a:extLst>
                  <a:ext uri="{0D108BD9-81ED-4DB2-BD59-A6C34878D82A}">
                    <a16:rowId xmlns:a16="http://schemas.microsoft.com/office/drawing/2014/main" val="1853660904"/>
                  </a:ext>
                </a:extLst>
              </a:tr>
              <a:tr h="217296">
                <a:tc>
                  <a:txBody>
                    <a:bodyPr/>
                    <a:lstStyle/>
                    <a:p>
                      <a:pPr algn="ctr">
                        <a:lnSpc>
                          <a:spcPct val="150000"/>
                        </a:lnSpc>
                        <a:spcAft>
                          <a:spcPts val="0"/>
                        </a:spcAft>
                      </a:pPr>
                      <a:r>
                        <a:rPr lang="es-US" sz="1000">
                          <a:effectLst/>
                        </a:rPr>
                        <a:t>19</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rPr>
                        <a:t>1</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rPr>
                        <a:t>15</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ES" sz="1000" dirty="0">
                          <a:effectLst/>
                        </a:rPr>
                        <a:t>41.560</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tc>
                <a:extLst>
                  <a:ext uri="{0D108BD9-81ED-4DB2-BD59-A6C34878D82A}">
                    <a16:rowId xmlns:a16="http://schemas.microsoft.com/office/drawing/2014/main" val="4103550543"/>
                  </a:ext>
                </a:extLst>
              </a:tr>
              <a:tr h="217296">
                <a:tc>
                  <a:txBody>
                    <a:bodyPr/>
                    <a:lstStyle/>
                    <a:p>
                      <a:pPr algn="ctr">
                        <a:lnSpc>
                          <a:spcPct val="150000"/>
                        </a:lnSpc>
                        <a:spcAft>
                          <a:spcPts val="0"/>
                        </a:spcAft>
                      </a:pPr>
                      <a:r>
                        <a:rPr lang="es-US" sz="1000">
                          <a:effectLst/>
                        </a:rPr>
                        <a:t>20</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rPr>
                        <a:t>1</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18</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ES" sz="1000">
                          <a:effectLst/>
                        </a:rPr>
                        <a:t>51.534</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tc>
                <a:extLst>
                  <a:ext uri="{0D108BD9-81ED-4DB2-BD59-A6C34878D82A}">
                    <a16:rowId xmlns:a16="http://schemas.microsoft.com/office/drawing/2014/main" val="550818886"/>
                  </a:ext>
                </a:extLst>
              </a:tr>
              <a:tr h="217296">
                <a:tc>
                  <a:txBody>
                    <a:bodyPr/>
                    <a:lstStyle/>
                    <a:p>
                      <a:pPr algn="ctr">
                        <a:lnSpc>
                          <a:spcPct val="150000"/>
                        </a:lnSpc>
                        <a:spcAft>
                          <a:spcPts val="0"/>
                        </a:spcAft>
                      </a:pPr>
                      <a:r>
                        <a:rPr lang="es-US" sz="1000">
                          <a:effectLst/>
                        </a:rPr>
                        <a:t>21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rPr>
                        <a:t>1</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17</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ES" sz="1000">
                          <a:effectLst/>
                        </a:rPr>
                        <a:t>50.814</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tc>
                <a:extLst>
                  <a:ext uri="{0D108BD9-81ED-4DB2-BD59-A6C34878D82A}">
                    <a16:rowId xmlns:a16="http://schemas.microsoft.com/office/drawing/2014/main" val="2247538402"/>
                  </a:ext>
                </a:extLst>
              </a:tr>
              <a:tr h="217296">
                <a:tc>
                  <a:txBody>
                    <a:bodyPr/>
                    <a:lstStyle/>
                    <a:p>
                      <a:pPr algn="ctr">
                        <a:lnSpc>
                          <a:spcPct val="150000"/>
                        </a:lnSpc>
                        <a:spcAft>
                          <a:spcPts val="0"/>
                        </a:spcAft>
                      </a:pPr>
                      <a:r>
                        <a:rPr lang="es-US" sz="1000" dirty="0">
                          <a:solidFill>
                            <a:schemeClr val="tx1"/>
                          </a:solidFill>
                          <a:effectLst/>
                          <a:highlight>
                            <a:srgbClr val="FFFF00"/>
                          </a:highlight>
                        </a:rPr>
                        <a:t>22</a:t>
                      </a:r>
                      <a:endParaRPr lang="es-419" sz="1000" dirty="0">
                        <a:solidFill>
                          <a:schemeClr val="tx1"/>
                        </a:solidFill>
                        <a:effectLst/>
                        <a:highlight>
                          <a:srgbClr val="FFFF00"/>
                        </a:highligh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highlight>
                            <a:srgbClr val="FFFF00"/>
                          </a:highlight>
                        </a:rPr>
                        <a:t>3</a:t>
                      </a:r>
                      <a:endParaRPr lang="es-419" sz="1000">
                        <a:solidFill>
                          <a:srgbClr val="000000"/>
                        </a:solidFill>
                        <a:effectLst/>
                        <a:highlight>
                          <a:srgbClr val="FFFF00"/>
                        </a:highligh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highlight>
                            <a:srgbClr val="FFFF00"/>
                          </a:highlight>
                        </a:rPr>
                        <a:t>2</a:t>
                      </a:r>
                      <a:endParaRPr lang="es-419" sz="1000" dirty="0">
                        <a:solidFill>
                          <a:srgbClr val="000000"/>
                        </a:solidFill>
                        <a:effectLst/>
                        <a:highlight>
                          <a:srgbClr val="FFFF00"/>
                        </a:highligh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highlight>
                            <a:srgbClr val="FFFF00"/>
                          </a:highlight>
                        </a:rPr>
                        <a:t>1</a:t>
                      </a:r>
                      <a:endParaRPr lang="es-419" sz="1000">
                        <a:solidFill>
                          <a:srgbClr val="000000"/>
                        </a:solidFill>
                        <a:effectLst/>
                        <a:highlight>
                          <a:srgbClr val="FFFF00"/>
                        </a:highligh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highlight>
                            <a:srgbClr val="FFFF00"/>
                          </a:highlight>
                        </a:rPr>
                        <a:t>3</a:t>
                      </a:r>
                      <a:endParaRPr lang="es-419" sz="1000">
                        <a:solidFill>
                          <a:srgbClr val="000000"/>
                        </a:solidFill>
                        <a:effectLst/>
                        <a:highlight>
                          <a:srgbClr val="FFFF00"/>
                        </a:highligh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highlight>
                            <a:srgbClr val="FFFF00"/>
                          </a:highlight>
                        </a:rPr>
                        <a:t>1</a:t>
                      </a:r>
                      <a:endParaRPr lang="es-419" sz="1000">
                        <a:solidFill>
                          <a:srgbClr val="000000"/>
                        </a:solidFill>
                        <a:effectLst/>
                        <a:highlight>
                          <a:srgbClr val="FFFF00"/>
                        </a:highligh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highlight>
                            <a:srgbClr val="FFFF00"/>
                          </a:highlight>
                        </a:rPr>
                        <a:t>15</a:t>
                      </a:r>
                      <a:endParaRPr lang="es-419" sz="1000">
                        <a:solidFill>
                          <a:srgbClr val="000000"/>
                        </a:solidFill>
                        <a:effectLst/>
                        <a:highlight>
                          <a:srgbClr val="FFFF00"/>
                        </a:highligh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ES" sz="1000" dirty="0">
                          <a:effectLst/>
                          <a:highlight>
                            <a:srgbClr val="FFFF00"/>
                          </a:highlight>
                        </a:rPr>
                        <a:t>68.313</a:t>
                      </a:r>
                      <a:endParaRPr lang="es-419" sz="1000" dirty="0">
                        <a:solidFill>
                          <a:srgbClr val="000000"/>
                        </a:solidFill>
                        <a:effectLst/>
                        <a:highlight>
                          <a:srgbClr val="FFFF00"/>
                        </a:highlight>
                        <a:latin typeface="Arial" panose="020B0604020202020204" pitchFamily="34" charset="0"/>
                        <a:ea typeface="Arial" panose="020B0604020202020204" pitchFamily="34" charset="0"/>
                      </a:endParaRPr>
                    </a:p>
                  </a:txBody>
                  <a:tcPr marL="24926" marR="24926" marT="0" marB="0"/>
                </a:tc>
                <a:extLst>
                  <a:ext uri="{0D108BD9-81ED-4DB2-BD59-A6C34878D82A}">
                    <a16:rowId xmlns:a16="http://schemas.microsoft.com/office/drawing/2014/main" val="184336689"/>
                  </a:ext>
                </a:extLst>
              </a:tr>
              <a:tr h="217296">
                <a:tc>
                  <a:txBody>
                    <a:bodyPr/>
                    <a:lstStyle/>
                    <a:p>
                      <a:pPr algn="ctr">
                        <a:lnSpc>
                          <a:spcPct val="150000"/>
                        </a:lnSpc>
                        <a:spcAft>
                          <a:spcPts val="0"/>
                        </a:spcAft>
                      </a:pPr>
                      <a:r>
                        <a:rPr lang="es-US" sz="1000">
                          <a:effectLst/>
                        </a:rPr>
                        <a:t>23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17</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ES" sz="1000" dirty="0">
                          <a:effectLst/>
                        </a:rPr>
                        <a:t>34.076</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tc>
                <a:extLst>
                  <a:ext uri="{0D108BD9-81ED-4DB2-BD59-A6C34878D82A}">
                    <a16:rowId xmlns:a16="http://schemas.microsoft.com/office/drawing/2014/main" val="3403102670"/>
                  </a:ext>
                </a:extLst>
              </a:tr>
              <a:tr h="217296">
                <a:tc>
                  <a:txBody>
                    <a:bodyPr/>
                    <a:lstStyle/>
                    <a:p>
                      <a:pPr algn="ctr">
                        <a:lnSpc>
                          <a:spcPct val="150000"/>
                        </a:lnSpc>
                        <a:spcAft>
                          <a:spcPts val="0"/>
                        </a:spcAft>
                      </a:pPr>
                      <a:r>
                        <a:rPr lang="es-US" sz="1000">
                          <a:effectLst/>
                        </a:rPr>
                        <a:t>24</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20</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ES" sz="1000" dirty="0">
                          <a:effectLst/>
                        </a:rPr>
                        <a:t>63.097</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tc>
                <a:extLst>
                  <a:ext uri="{0D108BD9-81ED-4DB2-BD59-A6C34878D82A}">
                    <a16:rowId xmlns:a16="http://schemas.microsoft.com/office/drawing/2014/main" val="2834755019"/>
                  </a:ext>
                </a:extLst>
              </a:tr>
              <a:tr h="217296">
                <a:tc>
                  <a:txBody>
                    <a:bodyPr/>
                    <a:lstStyle/>
                    <a:p>
                      <a:pPr algn="ctr">
                        <a:lnSpc>
                          <a:spcPct val="150000"/>
                        </a:lnSpc>
                        <a:spcAft>
                          <a:spcPts val="0"/>
                        </a:spcAft>
                      </a:pPr>
                      <a:r>
                        <a:rPr lang="es-US" sz="1000">
                          <a:effectLst/>
                        </a:rPr>
                        <a:t>25</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ES" sz="1000" dirty="0">
                          <a:effectLst/>
                        </a:rPr>
                        <a:t>30.540</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tc>
                <a:extLst>
                  <a:ext uri="{0D108BD9-81ED-4DB2-BD59-A6C34878D82A}">
                    <a16:rowId xmlns:a16="http://schemas.microsoft.com/office/drawing/2014/main" val="2115256019"/>
                  </a:ext>
                </a:extLst>
              </a:tr>
              <a:tr h="217296">
                <a:tc>
                  <a:txBody>
                    <a:bodyPr/>
                    <a:lstStyle/>
                    <a:p>
                      <a:pPr algn="ctr">
                        <a:lnSpc>
                          <a:spcPct val="150000"/>
                        </a:lnSpc>
                        <a:spcAft>
                          <a:spcPts val="0"/>
                        </a:spcAft>
                      </a:pPr>
                      <a:r>
                        <a:rPr lang="es-US" sz="1000">
                          <a:effectLst/>
                        </a:rPr>
                        <a:t>26</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ES" sz="1000">
                          <a:effectLst/>
                        </a:rPr>
                        <a:t>30.216</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tc>
                <a:extLst>
                  <a:ext uri="{0D108BD9-81ED-4DB2-BD59-A6C34878D82A}">
                    <a16:rowId xmlns:a16="http://schemas.microsoft.com/office/drawing/2014/main" val="3297913250"/>
                  </a:ext>
                </a:extLst>
              </a:tr>
              <a:tr h="217296">
                <a:tc>
                  <a:txBody>
                    <a:bodyPr/>
                    <a:lstStyle/>
                    <a:p>
                      <a:pPr algn="ctr">
                        <a:lnSpc>
                          <a:spcPct val="150000"/>
                        </a:lnSpc>
                        <a:spcAft>
                          <a:spcPts val="0"/>
                        </a:spcAft>
                      </a:pPr>
                      <a:r>
                        <a:rPr lang="es-US" sz="1000">
                          <a:effectLst/>
                        </a:rPr>
                        <a:t>27</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rPr>
                        <a:t>11</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ES" sz="1000" dirty="0">
                          <a:effectLst/>
                        </a:rPr>
                        <a:t>31.726</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tc>
                <a:extLst>
                  <a:ext uri="{0D108BD9-81ED-4DB2-BD59-A6C34878D82A}">
                    <a16:rowId xmlns:a16="http://schemas.microsoft.com/office/drawing/2014/main" val="1658886579"/>
                  </a:ext>
                </a:extLst>
              </a:tr>
            </a:tbl>
          </a:graphicData>
        </a:graphic>
      </p:graphicFrame>
      <p:sp>
        <p:nvSpPr>
          <p:cNvPr id="11" name="CuadroTexto 10">
            <a:extLst>
              <a:ext uri="{FF2B5EF4-FFF2-40B4-BE49-F238E27FC236}">
                <a16:creationId xmlns:a16="http://schemas.microsoft.com/office/drawing/2014/main" id="{3E12DB40-CCF5-4E94-BBA3-43AD83348347}"/>
              </a:ext>
            </a:extLst>
          </p:cNvPr>
          <p:cNvSpPr txBox="1"/>
          <p:nvPr/>
        </p:nvSpPr>
        <p:spPr>
          <a:xfrm>
            <a:off x="7833674" y="22644"/>
            <a:ext cx="4201439"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PLA FLEXIÓN</a:t>
            </a:r>
          </a:p>
        </p:txBody>
      </p:sp>
    </p:spTree>
    <p:extLst>
      <p:ext uri="{BB962C8B-B14F-4D97-AF65-F5344CB8AC3E}">
        <p14:creationId xmlns:p14="http://schemas.microsoft.com/office/powerpoint/2010/main" val="382089735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3714A7A-A0FA-4881-9506-905AEFFE01ED}"/>
              </a:ext>
            </a:extLst>
          </p:cNvPr>
          <p:cNvSpPr txBox="1"/>
          <p:nvPr/>
        </p:nvSpPr>
        <p:spPr>
          <a:xfrm>
            <a:off x="461913" y="659876"/>
            <a:ext cx="11321592" cy="5909310"/>
          </a:xfrm>
          <a:prstGeom prst="rect">
            <a:avLst/>
          </a:prstGeom>
          <a:noFill/>
        </p:spPr>
        <p:txBody>
          <a:bodyPr wrap="square" rtlCol="0">
            <a:spAutoFit/>
          </a:bodyPr>
          <a:lstStyle/>
          <a:p>
            <a:pPr marL="285750" indent="-285750">
              <a:buFont typeface="Arial" panose="020B0604020202020204" pitchFamily="34" charset="0"/>
              <a:buChar char="•"/>
            </a:pPr>
            <a:r>
              <a:rPr lang="es-419" b="1" dirty="0"/>
              <a:t>Análisis de Varianza</a:t>
            </a:r>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r>
              <a:rPr lang="es-419" b="1" dirty="0"/>
              <a:t>Resumen del Modelo</a:t>
            </a:r>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r>
              <a:rPr lang="es-419" b="1" dirty="0"/>
              <a:t>Análisis del Modelo</a:t>
            </a:r>
          </a:p>
          <a:p>
            <a:endParaRPr lang="es-419" dirty="0"/>
          </a:p>
          <a:p>
            <a:r>
              <a:rPr lang="es-419" dirty="0"/>
              <a:t>Debido a que el valor más pequeño de p es igual a 0.052 correspondiente al factor densidad de relleno, se evidencia que este factor es el más influyente en la resistencia de la probeta. El valor R-</a:t>
            </a:r>
            <a:r>
              <a:rPr lang="es-419" dirty="0" err="1"/>
              <a:t>cuad</a:t>
            </a:r>
            <a:r>
              <a:rPr lang="es-419" dirty="0"/>
              <a:t> muestra un ajuste del 49.77% de los datos con el modelo experimental.</a:t>
            </a:r>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p:txBody>
      </p:sp>
      <p:pic>
        <p:nvPicPr>
          <p:cNvPr id="4" name="Imagen 3" descr="Recorte de pantalla">
            <a:extLst>
              <a:ext uri="{FF2B5EF4-FFF2-40B4-BE49-F238E27FC236}">
                <a16:creationId xmlns:a16="http://schemas.microsoft.com/office/drawing/2014/main" id="{5C0A8BC7-0F75-4824-9B2B-830E44B25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7835" y="1342437"/>
            <a:ext cx="5830285" cy="1336968"/>
          </a:xfrm>
          <a:prstGeom prst="rect">
            <a:avLst/>
          </a:prstGeom>
        </p:spPr>
      </p:pic>
      <p:pic>
        <p:nvPicPr>
          <p:cNvPr id="6" name="Imagen 5" descr="Recorte de pantalla">
            <a:extLst>
              <a:ext uri="{FF2B5EF4-FFF2-40B4-BE49-F238E27FC236}">
                <a16:creationId xmlns:a16="http://schemas.microsoft.com/office/drawing/2014/main" id="{1FC6855B-E3C7-4828-A459-24D7976EE676}"/>
              </a:ext>
            </a:extLst>
          </p:cNvPr>
          <p:cNvPicPr>
            <a:picLocks noChangeAspect="1"/>
          </p:cNvPicPr>
          <p:nvPr/>
        </p:nvPicPr>
        <p:blipFill rotWithShape="1">
          <a:blip r:embed="rId4">
            <a:extLst>
              <a:ext uri="{28A0092B-C50C-407E-A947-70E740481C1C}">
                <a14:useLocalDpi xmlns:a14="http://schemas.microsoft.com/office/drawing/2010/main" val="0"/>
              </a:ext>
            </a:extLst>
          </a:blip>
          <a:srcRect r="66668" b="64291"/>
          <a:stretch/>
        </p:blipFill>
        <p:spPr>
          <a:xfrm>
            <a:off x="5127828" y="3239652"/>
            <a:ext cx="1936344" cy="938944"/>
          </a:xfrm>
          <a:prstGeom prst="rect">
            <a:avLst/>
          </a:prstGeom>
        </p:spPr>
      </p:pic>
      <p:sp>
        <p:nvSpPr>
          <p:cNvPr id="17" name="CuadroTexto 16">
            <a:extLst>
              <a:ext uri="{FF2B5EF4-FFF2-40B4-BE49-F238E27FC236}">
                <a16:creationId xmlns:a16="http://schemas.microsoft.com/office/drawing/2014/main" id="{AB5860D4-CBF4-4340-8651-B099DBFF5C26}"/>
              </a:ext>
            </a:extLst>
          </p:cNvPr>
          <p:cNvSpPr txBox="1"/>
          <p:nvPr/>
        </p:nvSpPr>
        <p:spPr>
          <a:xfrm>
            <a:off x="7833674" y="22644"/>
            <a:ext cx="4201439"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PLA TAGUCHI</a:t>
            </a:r>
          </a:p>
        </p:txBody>
      </p:sp>
    </p:spTree>
    <p:extLst>
      <p:ext uri="{BB962C8B-B14F-4D97-AF65-F5344CB8AC3E}">
        <p14:creationId xmlns:p14="http://schemas.microsoft.com/office/powerpoint/2010/main" val="67086926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8B8EE5A-FD04-4AB7-8A41-2D1B61C51BA2}"/>
              </a:ext>
            </a:extLst>
          </p:cNvPr>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1344891" y="1411665"/>
            <a:ext cx="5486400" cy="3657600"/>
          </a:xfrm>
          <a:prstGeom prst="rect">
            <a:avLst/>
          </a:prstGeom>
          <a:noFill/>
          <a:ln w="12700">
            <a:solidFill>
              <a:schemeClr val="tx1"/>
            </a:solidFill>
          </a:ln>
        </p:spPr>
      </p:pic>
      <p:graphicFrame>
        <p:nvGraphicFramePr>
          <p:cNvPr id="6" name="Tabla 5">
            <a:extLst>
              <a:ext uri="{FF2B5EF4-FFF2-40B4-BE49-F238E27FC236}">
                <a16:creationId xmlns:a16="http://schemas.microsoft.com/office/drawing/2014/main" id="{A0FF5D60-1B98-44EE-A38C-FA65EFB2E9E4}"/>
              </a:ext>
            </a:extLst>
          </p:cNvPr>
          <p:cNvGraphicFramePr>
            <a:graphicFrameLocks noGrp="1"/>
          </p:cNvGraphicFramePr>
          <p:nvPr>
            <p:extLst>
              <p:ext uri="{D42A27DB-BD31-4B8C-83A1-F6EECF244321}">
                <p14:modId xmlns:p14="http://schemas.microsoft.com/office/powerpoint/2010/main" val="1868070905"/>
              </p:ext>
            </p:extLst>
          </p:nvPr>
        </p:nvGraphicFramePr>
        <p:xfrm>
          <a:off x="7890234" y="2366128"/>
          <a:ext cx="3463566" cy="2203242"/>
        </p:xfrm>
        <a:graphic>
          <a:graphicData uri="http://schemas.openxmlformats.org/drawingml/2006/table">
            <a:tbl>
              <a:tblPr firstRow="1" firstCol="1" bandRow="1">
                <a:tableStyleId>{5C22544A-7EE6-4342-B048-85BDC9FD1C3A}</a:tableStyleId>
              </a:tblPr>
              <a:tblGrid>
                <a:gridCol w="1731783">
                  <a:extLst>
                    <a:ext uri="{9D8B030D-6E8A-4147-A177-3AD203B41FA5}">
                      <a16:colId xmlns:a16="http://schemas.microsoft.com/office/drawing/2014/main" val="292751642"/>
                    </a:ext>
                  </a:extLst>
                </a:gridCol>
                <a:gridCol w="1731783">
                  <a:extLst>
                    <a:ext uri="{9D8B030D-6E8A-4147-A177-3AD203B41FA5}">
                      <a16:colId xmlns:a16="http://schemas.microsoft.com/office/drawing/2014/main" val="292099509"/>
                    </a:ext>
                  </a:extLst>
                </a:gridCol>
              </a:tblGrid>
              <a:tr h="367207">
                <a:tc>
                  <a:txBody>
                    <a:bodyPr/>
                    <a:lstStyle/>
                    <a:p>
                      <a:pPr algn="ctr">
                        <a:lnSpc>
                          <a:spcPct val="150000"/>
                        </a:lnSpc>
                        <a:spcAft>
                          <a:spcPts val="0"/>
                        </a:spcAft>
                      </a:pPr>
                      <a:r>
                        <a:rPr lang="es-419" sz="1100" dirty="0">
                          <a:solidFill>
                            <a:schemeClr val="tx1"/>
                          </a:solidFill>
                          <a:effectLst/>
                        </a:rPr>
                        <a:t> </a:t>
                      </a:r>
                      <a:r>
                        <a:rPr lang="es-ES" sz="1100" dirty="0">
                          <a:solidFill>
                            <a:schemeClr val="tx1"/>
                          </a:solidFill>
                          <a:effectLst/>
                        </a:rPr>
                        <a:t>FACTORES</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0"/>
                        </a:spcAft>
                      </a:pPr>
                      <a:r>
                        <a:rPr lang="es-ES" sz="1100" dirty="0">
                          <a:solidFill>
                            <a:schemeClr val="tx1"/>
                          </a:solidFill>
                          <a:effectLst/>
                        </a:rPr>
                        <a:t>NIVEL OPTIMO</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999140214"/>
                  </a:ext>
                </a:extLst>
              </a:tr>
              <a:tr h="367207">
                <a:tc>
                  <a:txBody>
                    <a:bodyPr/>
                    <a:lstStyle/>
                    <a:p>
                      <a:pPr algn="ctr">
                        <a:lnSpc>
                          <a:spcPct val="150000"/>
                        </a:lnSpc>
                        <a:spcAft>
                          <a:spcPts val="0"/>
                        </a:spcAft>
                      </a:pPr>
                      <a:r>
                        <a:rPr lang="es-ES" sz="1100" dirty="0">
                          <a:solidFill>
                            <a:schemeClr val="tx1"/>
                          </a:solidFill>
                          <a:effectLst/>
                        </a:rPr>
                        <a:t>Alto de capa</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0"/>
                        </a:spcAft>
                      </a:pPr>
                      <a:r>
                        <a:rPr lang="es-ES" sz="1100" dirty="0">
                          <a:effectLst/>
                        </a:rPr>
                        <a:t>2 (0.25 mm)</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789871942"/>
                  </a:ext>
                </a:extLst>
              </a:tr>
              <a:tr h="367207">
                <a:tc>
                  <a:txBody>
                    <a:bodyPr/>
                    <a:lstStyle/>
                    <a:p>
                      <a:pPr algn="ctr">
                        <a:lnSpc>
                          <a:spcPct val="150000"/>
                        </a:lnSpc>
                        <a:spcAft>
                          <a:spcPts val="0"/>
                        </a:spcAft>
                      </a:pPr>
                      <a:r>
                        <a:rPr lang="es-ES" sz="1100" dirty="0">
                          <a:solidFill>
                            <a:schemeClr val="tx1"/>
                          </a:solidFill>
                          <a:effectLst/>
                        </a:rPr>
                        <a:t>Alto de primera capa</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0"/>
                        </a:spcAft>
                      </a:pPr>
                      <a:r>
                        <a:rPr lang="es-ES" sz="1100" dirty="0">
                          <a:effectLst/>
                        </a:rPr>
                        <a:t>2 (0.25 mm)</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301163318"/>
                  </a:ext>
                </a:extLst>
              </a:tr>
              <a:tr h="367207">
                <a:tc>
                  <a:txBody>
                    <a:bodyPr/>
                    <a:lstStyle/>
                    <a:p>
                      <a:pPr algn="ctr">
                        <a:lnSpc>
                          <a:spcPct val="150000"/>
                        </a:lnSpc>
                        <a:spcAft>
                          <a:spcPts val="0"/>
                        </a:spcAft>
                      </a:pPr>
                      <a:r>
                        <a:rPr lang="es-ES" sz="1100" dirty="0">
                          <a:solidFill>
                            <a:schemeClr val="tx1"/>
                          </a:solidFill>
                          <a:effectLst/>
                        </a:rPr>
                        <a:t>Perímetros</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0"/>
                        </a:spcAft>
                      </a:pPr>
                      <a:r>
                        <a:rPr lang="es-ES" sz="1100">
                          <a:effectLst/>
                        </a:rPr>
                        <a:t>3 (4)</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349228510"/>
                  </a:ext>
                </a:extLst>
              </a:tr>
              <a:tr h="367207">
                <a:tc>
                  <a:txBody>
                    <a:bodyPr/>
                    <a:lstStyle/>
                    <a:p>
                      <a:pPr algn="ctr">
                        <a:lnSpc>
                          <a:spcPct val="150000"/>
                        </a:lnSpc>
                        <a:spcAft>
                          <a:spcPts val="0"/>
                        </a:spcAft>
                      </a:pPr>
                      <a:r>
                        <a:rPr lang="es-ES" sz="1100" dirty="0">
                          <a:solidFill>
                            <a:schemeClr val="tx1"/>
                          </a:solidFill>
                          <a:effectLst/>
                        </a:rPr>
                        <a:t>Densidad de relleno</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0"/>
                        </a:spcAft>
                      </a:pPr>
                      <a:r>
                        <a:rPr lang="es-ES" sz="1100">
                          <a:effectLst/>
                        </a:rPr>
                        <a:t>3 (75%)</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190413511"/>
                  </a:ext>
                </a:extLst>
              </a:tr>
              <a:tr h="367207">
                <a:tc>
                  <a:txBody>
                    <a:bodyPr/>
                    <a:lstStyle/>
                    <a:p>
                      <a:pPr algn="ctr">
                        <a:lnSpc>
                          <a:spcPct val="150000"/>
                        </a:lnSpc>
                        <a:spcAft>
                          <a:spcPts val="0"/>
                        </a:spcAft>
                      </a:pPr>
                      <a:r>
                        <a:rPr lang="es-ES" sz="1100" dirty="0">
                          <a:solidFill>
                            <a:schemeClr val="tx1"/>
                          </a:solidFill>
                          <a:effectLst/>
                        </a:rPr>
                        <a:t>Patrón de relleno</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50000"/>
                        </a:lnSpc>
                        <a:spcAft>
                          <a:spcPts val="0"/>
                        </a:spcAft>
                      </a:pPr>
                      <a:r>
                        <a:rPr lang="es-ES" sz="1100" dirty="0">
                          <a:effectLst/>
                        </a:rPr>
                        <a:t>1 (Lineal)</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856665328"/>
                  </a:ext>
                </a:extLst>
              </a:tr>
            </a:tbl>
          </a:graphicData>
        </a:graphic>
      </p:graphicFrame>
      <p:sp>
        <p:nvSpPr>
          <p:cNvPr id="7" name="CuadroTexto 6">
            <a:extLst>
              <a:ext uri="{FF2B5EF4-FFF2-40B4-BE49-F238E27FC236}">
                <a16:creationId xmlns:a16="http://schemas.microsoft.com/office/drawing/2014/main" id="{9659C746-8D8F-4807-952B-A72BC295E2F9}"/>
              </a:ext>
            </a:extLst>
          </p:cNvPr>
          <p:cNvSpPr txBox="1"/>
          <p:nvPr/>
        </p:nvSpPr>
        <p:spPr>
          <a:xfrm>
            <a:off x="7833674" y="22644"/>
            <a:ext cx="4201439"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PLA TAGUCHI</a:t>
            </a:r>
          </a:p>
        </p:txBody>
      </p:sp>
    </p:spTree>
    <p:extLst>
      <p:ext uri="{BB962C8B-B14F-4D97-AF65-F5344CB8AC3E}">
        <p14:creationId xmlns:p14="http://schemas.microsoft.com/office/powerpoint/2010/main" val="110211725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1"/>
          <p:cNvSpPr>
            <a:spLocks noGrp="1"/>
          </p:cNvSpPr>
          <p:nvPr>
            <p:ph type="body" idx="4294967295"/>
          </p:nvPr>
        </p:nvSpPr>
        <p:spPr>
          <a:xfrm>
            <a:off x="1319752" y="943022"/>
            <a:ext cx="10067828" cy="6402415"/>
          </a:xfrm>
          <a:prstGeom prst="rect">
            <a:avLst/>
          </a:prstGeom>
        </p:spPr>
        <p:txBody>
          <a:bodyPr/>
          <a:lstStyle/>
          <a:p>
            <a:pPr algn="r" eaLnBrk="1" hangingPunct="1">
              <a:buFont typeface="Arial" panose="020B0604020202020204" pitchFamily="34" charset="0"/>
              <a:buNone/>
            </a:pPr>
            <a:r>
              <a:rPr lang="es-ES" altLang="es-ES" b="1" i="1" dirty="0">
                <a:solidFill>
                  <a:schemeClr val="tx1"/>
                </a:solidFill>
                <a:latin typeface="+mj-lt"/>
                <a:cs typeface="Times New Roman" panose="02020603050405020304" pitchFamily="18" charset="0"/>
              </a:rPr>
              <a:t>OBJETIVO GENERAL</a:t>
            </a:r>
            <a:endParaRPr lang="es-ES" altLang="es-ES" sz="1800" dirty="0">
              <a:solidFill>
                <a:schemeClr val="tx1"/>
              </a:solidFill>
              <a:latin typeface="Times New Roman" panose="02020603050405020304" pitchFamily="18" charset="0"/>
              <a:cs typeface="Times New Roman" panose="02020603050405020304" pitchFamily="18" charset="0"/>
            </a:endParaRPr>
          </a:p>
          <a:p>
            <a:r>
              <a:rPr lang="es-ES" sz="1600" dirty="0">
                <a:solidFill>
                  <a:schemeClr val="tx1"/>
                </a:solidFill>
                <a:latin typeface="+mj-lt"/>
                <a:cs typeface="Times New Roman" panose="02020603050405020304" pitchFamily="18" charset="0"/>
              </a:rPr>
              <a:t>Analizar y desarrollar una metodología de optimización de parámetros sobre propiedades mecánicas en impresión 3D mediante tecnologías </a:t>
            </a:r>
            <a:r>
              <a:rPr lang="es-ES" sz="1600" dirty="0" err="1">
                <a:solidFill>
                  <a:schemeClr val="tx1"/>
                </a:solidFill>
                <a:latin typeface="+mj-lt"/>
                <a:cs typeface="Times New Roman" panose="02020603050405020304" pitchFamily="18" charset="0"/>
              </a:rPr>
              <a:t>Fused</a:t>
            </a:r>
            <a:r>
              <a:rPr lang="es-ES" sz="1600" dirty="0">
                <a:solidFill>
                  <a:schemeClr val="tx1"/>
                </a:solidFill>
                <a:latin typeface="+mj-lt"/>
                <a:cs typeface="Times New Roman" panose="02020603050405020304" pitchFamily="18" charset="0"/>
              </a:rPr>
              <a:t> </a:t>
            </a:r>
            <a:r>
              <a:rPr lang="es-ES" sz="1600" dirty="0" err="1">
                <a:solidFill>
                  <a:schemeClr val="tx1"/>
                </a:solidFill>
                <a:latin typeface="+mj-lt"/>
                <a:cs typeface="Times New Roman" panose="02020603050405020304" pitchFamily="18" charset="0"/>
              </a:rPr>
              <a:t>Deposition</a:t>
            </a:r>
            <a:r>
              <a:rPr lang="es-ES" sz="1600" dirty="0">
                <a:solidFill>
                  <a:schemeClr val="tx1"/>
                </a:solidFill>
                <a:latin typeface="+mj-lt"/>
                <a:cs typeface="Times New Roman" panose="02020603050405020304" pitchFamily="18" charset="0"/>
              </a:rPr>
              <a:t> </a:t>
            </a:r>
            <a:r>
              <a:rPr lang="es-ES" sz="1600" dirty="0" err="1">
                <a:solidFill>
                  <a:schemeClr val="tx1"/>
                </a:solidFill>
                <a:latin typeface="+mj-lt"/>
                <a:cs typeface="Times New Roman" panose="02020603050405020304" pitchFamily="18" charset="0"/>
              </a:rPr>
              <a:t>Modeling</a:t>
            </a:r>
            <a:r>
              <a:rPr lang="es-ES" sz="1600" dirty="0">
                <a:solidFill>
                  <a:schemeClr val="tx1"/>
                </a:solidFill>
                <a:latin typeface="+mj-lt"/>
                <a:cs typeface="Times New Roman" panose="02020603050405020304" pitchFamily="18" charset="0"/>
              </a:rPr>
              <a:t> y Digital Light Processing.</a:t>
            </a:r>
            <a:endParaRPr lang="es-419" sz="1600" dirty="0">
              <a:solidFill>
                <a:schemeClr val="tx1"/>
              </a:solidFill>
              <a:latin typeface="+mj-lt"/>
              <a:cs typeface="Times New Roman" panose="02020603050405020304" pitchFamily="18" charset="0"/>
            </a:endParaRPr>
          </a:p>
          <a:p>
            <a:pPr algn="r" eaLnBrk="1" hangingPunct="1">
              <a:buFont typeface="Arial" panose="020B0604020202020204" pitchFamily="34" charset="0"/>
              <a:buNone/>
            </a:pPr>
            <a:endParaRPr lang="es-ES" altLang="es-ES" b="1" i="1" dirty="0">
              <a:solidFill>
                <a:schemeClr val="tx1"/>
              </a:solidFill>
              <a:latin typeface="+mj-lt"/>
              <a:cs typeface="Times New Roman" panose="02020603050405020304" pitchFamily="18" charset="0"/>
            </a:endParaRPr>
          </a:p>
          <a:p>
            <a:pPr algn="r" eaLnBrk="1" hangingPunct="1">
              <a:buFont typeface="Arial" panose="020B0604020202020204" pitchFamily="34" charset="0"/>
              <a:buNone/>
            </a:pPr>
            <a:r>
              <a:rPr lang="es-ES" altLang="es-ES" b="1" i="1" dirty="0">
                <a:solidFill>
                  <a:schemeClr val="tx1"/>
                </a:solidFill>
                <a:latin typeface="+mj-lt"/>
                <a:cs typeface="Times New Roman" panose="02020603050405020304" pitchFamily="18" charset="0"/>
              </a:rPr>
              <a:t>OBJETIVOS ESPECÍFICOS</a:t>
            </a:r>
          </a:p>
          <a:p>
            <a:pPr algn="just">
              <a:lnSpc>
                <a:spcPct val="150000"/>
              </a:lnSpc>
            </a:pPr>
            <a:r>
              <a:rPr lang="es-419" altLang="es-ES" sz="1600" dirty="0">
                <a:solidFill>
                  <a:schemeClr val="tx1"/>
                </a:solidFill>
                <a:latin typeface="+mj-lt"/>
                <a:cs typeface="Times New Roman" panose="02020603050405020304" pitchFamily="18" charset="0"/>
              </a:rPr>
              <a:t>Analizar las propiedades mecánicas de las probetas elaboradas mediante impresión 3D con los materiales ABS, PLA y resina líquida, mediante ensayos mecánicos según normas ASTM.</a:t>
            </a:r>
          </a:p>
          <a:p>
            <a:pPr algn="just">
              <a:lnSpc>
                <a:spcPct val="150000"/>
              </a:lnSpc>
            </a:pPr>
            <a:r>
              <a:rPr lang="es-419" altLang="es-ES" sz="1600" dirty="0">
                <a:solidFill>
                  <a:schemeClr val="tx1"/>
                </a:solidFill>
                <a:latin typeface="+mj-lt"/>
                <a:cs typeface="Times New Roman" panose="02020603050405020304" pitchFamily="18" charset="0"/>
              </a:rPr>
              <a:t>Identificar los parámetros más influyentes en las propiedades mecánicas y recopilar la información de los resultados para las diferentes configuraciones de parámetros.</a:t>
            </a:r>
          </a:p>
          <a:p>
            <a:pPr algn="just">
              <a:lnSpc>
                <a:spcPct val="150000"/>
              </a:lnSpc>
            </a:pPr>
            <a:r>
              <a:rPr lang="es-419" altLang="es-ES" sz="1600" dirty="0">
                <a:solidFill>
                  <a:schemeClr val="tx1"/>
                </a:solidFill>
                <a:latin typeface="+mj-lt"/>
                <a:cs typeface="Times New Roman" panose="02020603050405020304" pitchFamily="18" charset="0"/>
              </a:rPr>
              <a:t>Diseñar y construir una cámara de curado para las impresiones con tecnología DLP.</a:t>
            </a:r>
          </a:p>
          <a:p>
            <a:pPr marL="0" indent="0" algn="just">
              <a:lnSpc>
                <a:spcPct val="150000"/>
              </a:lnSpc>
              <a:buNone/>
            </a:pPr>
            <a:r>
              <a:rPr lang="es-ES" altLang="es-ES" sz="1600" dirty="0">
                <a:solidFill>
                  <a:schemeClr val="tx1"/>
                </a:solidFill>
                <a:latin typeface="+mj-lt"/>
                <a:cs typeface="Times New Roman" panose="02020603050405020304" pitchFamily="18" charset="0"/>
              </a:rPr>
              <a:t> </a:t>
            </a:r>
          </a:p>
          <a:p>
            <a:pPr eaLnBrk="1" hangingPunct="1">
              <a:buFont typeface="Arial" panose="020B0604020202020204" pitchFamily="34" charset="0"/>
              <a:buNone/>
            </a:pPr>
            <a:endParaRPr lang="es-ES" altLang="es-ES" sz="1800" dirty="0"/>
          </a:p>
          <a:p>
            <a:pPr eaLnBrk="1" hangingPunct="1">
              <a:buFont typeface="Arial" panose="020B0604020202020204" pitchFamily="34" charset="0"/>
              <a:buNone/>
            </a:pPr>
            <a:endParaRPr lang="es-ES" altLang="es-ES" sz="2000" dirty="0"/>
          </a:p>
        </p:txBody>
      </p:sp>
    </p:spTree>
    <p:extLst>
      <p:ext uri="{BB962C8B-B14F-4D97-AF65-F5344CB8AC3E}">
        <p14:creationId xmlns:p14="http://schemas.microsoft.com/office/powerpoint/2010/main" val="1215549171"/>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EC">
              <a:solidFill>
                <a:srgbClr val="000000"/>
              </a:solidFill>
              <a:latin typeface="Arial" charset="0"/>
            </a:endParaRPr>
          </a:p>
        </p:txBody>
      </p:sp>
      <p:pic>
        <p:nvPicPr>
          <p:cNvPr id="11" name="Imagen 10">
            <a:extLst>
              <a:ext uri="{FF2B5EF4-FFF2-40B4-BE49-F238E27FC236}">
                <a16:creationId xmlns:a16="http://schemas.microsoft.com/office/drawing/2014/main" id="{49521797-C223-456F-A9E1-70B38CCA38CB}"/>
              </a:ext>
            </a:extLst>
          </p:cNvPr>
          <p:cNvPicPr/>
          <p:nvPr/>
        </p:nvPicPr>
        <p:blipFill rotWithShape="1">
          <a:blip r:embed="rId3" cstate="email">
            <a:lum contrast="20000"/>
            <a:extLst>
              <a:ext uri="{28A0092B-C50C-407E-A947-70E740481C1C}">
                <a14:useLocalDpi xmlns:a14="http://schemas.microsoft.com/office/drawing/2010/main"/>
              </a:ext>
            </a:extLst>
          </a:blip>
          <a:srcRect l="6016" t="2256" r="1287" b="6478"/>
          <a:stretch/>
        </p:blipFill>
        <p:spPr bwMode="auto">
          <a:xfrm>
            <a:off x="1008668" y="593890"/>
            <a:ext cx="7654565" cy="5213022"/>
          </a:xfrm>
          <a:prstGeom prst="rect">
            <a:avLst/>
          </a:prstGeom>
          <a:noFill/>
          <a:ln w="12700">
            <a:solidFill>
              <a:schemeClr val="tx1"/>
            </a:solidFill>
          </a:ln>
          <a:extLst>
            <a:ext uri="{53640926-AAD7-44D8-BBD7-CCE9431645EC}">
              <a14:shadowObscured xmlns:a14="http://schemas.microsoft.com/office/drawing/2010/main"/>
            </a:ext>
          </a:extLst>
        </p:spPr>
      </p:pic>
      <p:sp>
        <p:nvSpPr>
          <p:cNvPr id="2" name="CuadroTexto 1">
            <a:extLst>
              <a:ext uri="{FF2B5EF4-FFF2-40B4-BE49-F238E27FC236}">
                <a16:creationId xmlns:a16="http://schemas.microsoft.com/office/drawing/2014/main" id="{69F9AFC4-580F-4A20-8CEC-1358B1071148}"/>
              </a:ext>
            </a:extLst>
          </p:cNvPr>
          <p:cNvSpPr txBox="1"/>
          <p:nvPr/>
        </p:nvSpPr>
        <p:spPr>
          <a:xfrm>
            <a:off x="8946037" y="1272619"/>
            <a:ext cx="3089076" cy="3139321"/>
          </a:xfrm>
          <a:prstGeom prst="rect">
            <a:avLst/>
          </a:prstGeom>
          <a:noFill/>
        </p:spPr>
        <p:txBody>
          <a:bodyPr wrap="square" rtlCol="0">
            <a:spAutoFit/>
          </a:bodyPr>
          <a:lstStyle/>
          <a:p>
            <a:pPr lvl="0"/>
            <a:r>
              <a:rPr lang="es-ES" b="1" dirty="0"/>
              <a:t>Primera capa vs Perímetros</a:t>
            </a:r>
            <a:endParaRPr lang="es-419" dirty="0"/>
          </a:p>
          <a:p>
            <a:r>
              <a:rPr lang="es-ES" dirty="0"/>
              <a:t>A nivel 1 de perímetros hay una diferencia significativa de primera capa nivel 2 respecto a las demás. Se tiene también una interacción significativa de la primera capa en el nivel 1 y 2 respecto a los perímetros 1 y 2.</a:t>
            </a:r>
            <a:endParaRPr lang="es-419" dirty="0"/>
          </a:p>
        </p:txBody>
      </p:sp>
      <p:sp>
        <p:nvSpPr>
          <p:cNvPr id="14" name="CuadroTexto 13">
            <a:extLst>
              <a:ext uri="{FF2B5EF4-FFF2-40B4-BE49-F238E27FC236}">
                <a16:creationId xmlns:a16="http://schemas.microsoft.com/office/drawing/2014/main" id="{8F5BD0D8-2B30-4A3F-9AF9-0507BC593D1B}"/>
              </a:ext>
            </a:extLst>
          </p:cNvPr>
          <p:cNvSpPr txBox="1"/>
          <p:nvPr/>
        </p:nvSpPr>
        <p:spPr>
          <a:xfrm>
            <a:off x="7833674" y="22644"/>
            <a:ext cx="4201439"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PLA TAGUCHI</a:t>
            </a:r>
          </a:p>
        </p:txBody>
      </p:sp>
    </p:spTree>
    <p:extLst>
      <p:ext uri="{BB962C8B-B14F-4D97-AF65-F5344CB8AC3E}">
        <p14:creationId xmlns:p14="http://schemas.microsoft.com/office/powerpoint/2010/main" val="2717163138"/>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9CD12068-A1B9-4FF4-B736-36BA26A0B735}"/>
              </a:ext>
            </a:extLst>
          </p:cNvPr>
          <p:cNvSpPr/>
          <p:nvPr/>
        </p:nvSpPr>
        <p:spPr>
          <a:xfrm>
            <a:off x="528083" y="761424"/>
            <a:ext cx="11663917" cy="5355312"/>
          </a:xfrm>
          <a:prstGeom prst="rect">
            <a:avLst/>
          </a:prstGeom>
        </p:spPr>
        <p:txBody>
          <a:bodyPr wrap="square">
            <a:spAutoFit/>
          </a:bodyPr>
          <a:lstStyle/>
          <a:p>
            <a:pPr marL="285750" indent="-285750">
              <a:buFont typeface="Arial" panose="020B0604020202020204" pitchFamily="34" charset="0"/>
              <a:buChar char="•"/>
            </a:pPr>
            <a:r>
              <a:rPr lang="es-419" b="1" dirty="0"/>
              <a:t>Análisis de Varianza</a:t>
            </a:r>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r>
              <a:rPr lang="es-419" b="1" dirty="0"/>
              <a:t>Resumen del Modelo</a:t>
            </a:r>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r>
              <a:rPr lang="es-419" b="1" dirty="0"/>
              <a:t>Análisis del Modelo</a:t>
            </a:r>
          </a:p>
          <a:p>
            <a:endParaRPr lang="es-419" dirty="0"/>
          </a:p>
          <a:p>
            <a:r>
              <a:rPr lang="es-419" dirty="0"/>
              <a:t>El mejor ajuste que se obtiene es del 86.39% cuando el término elegido, en el software estadístico, es el cuadrático completo.  En este caso se consideran todos los modelos posibles, los cuales son:</a:t>
            </a:r>
          </a:p>
          <a:p>
            <a:pPr lvl="0"/>
            <a:r>
              <a:rPr lang="es-419" dirty="0"/>
              <a:t>Lineal , Cuadrado e Interacción de 2 factores</a:t>
            </a:r>
          </a:p>
        </p:txBody>
      </p:sp>
      <p:pic>
        <p:nvPicPr>
          <p:cNvPr id="9" name="Imagen 8" descr="Recorte de pantalla">
            <a:extLst>
              <a:ext uri="{FF2B5EF4-FFF2-40B4-BE49-F238E27FC236}">
                <a16:creationId xmlns:a16="http://schemas.microsoft.com/office/drawing/2014/main" id="{07DFF573-5F18-4CDE-819B-BE46485B7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4400" y="761424"/>
            <a:ext cx="5641276" cy="2917441"/>
          </a:xfrm>
          <a:prstGeom prst="rect">
            <a:avLst/>
          </a:prstGeom>
        </p:spPr>
      </p:pic>
      <p:pic>
        <p:nvPicPr>
          <p:cNvPr id="11" name="Imagen 10" descr="Recorte de pantalla">
            <a:extLst>
              <a:ext uri="{FF2B5EF4-FFF2-40B4-BE49-F238E27FC236}">
                <a16:creationId xmlns:a16="http://schemas.microsoft.com/office/drawing/2014/main" id="{CE331293-B2C9-4D10-8E60-6D65DD5D27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8913" y="3960543"/>
            <a:ext cx="1441524" cy="425472"/>
          </a:xfrm>
          <a:prstGeom prst="rect">
            <a:avLst/>
          </a:prstGeom>
        </p:spPr>
      </p:pic>
      <p:sp>
        <p:nvSpPr>
          <p:cNvPr id="12" name="CuadroTexto 11">
            <a:extLst>
              <a:ext uri="{FF2B5EF4-FFF2-40B4-BE49-F238E27FC236}">
                <a16:creationId xmlns:a16="http://schemas.microsoft.com/office/drawing/2014/main" id="{0D7E15E0-F0B9-448E-AB61-21E576FB32A4}"/>
              </a:ext>
            </a:extLst>
          </p:cNvPr>
          <p:cNvSpPr txBox="1"/>
          <p:nvPr/>
        </p:nvSpPr>
        <p:spPr>
          <a:xfrm>
            <a:off x="5507666" y="22644"/>
            <a:ext cx="6527448"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PLA SUPERFICIE DE RESPUESTA</a:t>
            </a:r>
          </a:p>
        </p:txBody>
      </p:sp>
    </p:spTree>
    <p:extLst>
      <p:ext uri="{BB962C8B-B14F-4D97-AF65-F5344CB8AC3E}">
        <p14:creationId xmlns:p14="http://schemas.microsoft.com/office/powerpoint/2010/main" val="1983907403"/>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C13B8D5-34C9-47BB-AF63-B273067C4882}"/>
              </a:ext>
            </a:extLst>
          </p:cNvPr>
          <p:cNvPicPr/>
          <p:nvPr/>
        </p:nvPicPr>
        <p:blipFill rotWithShape="1">
          <a:blip r:embed="rId3" cstate="screen">
            <a:lum contrast="20000"/>
            <a:extLst>
              <a:ext uri="{28A0092B-C50C-407E-A947-70E740481C1C}">
                <a14:useLocalDpi xmlns:a14="http://schemas.microsoft.com/office/drawing/2010/main"/>
              </a:ext>
            </a:extLst>
          </a:blip>
          <a:srcRect l="6270" t="2652" r="1307" b="16813"/>
          <a:stretch/>
        </p:blipFill>
        <p:spPr bwMode="auto">
          <a:xfrm>
            <a:off x="768543" y="971446"/>
            <a:ext cx="4919875" cy="3271520"/>
          </a:xfrm>
          <a:prstGeom prst="rect">
            <a:avLst/>
          </a:prstGeom>
          <a:noFill/>
          <a:ln w="12700">
            <a:solidFill>
              <a:schemeClr val="tx1"/>
            </a:solid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EA555AB1-D7EB-4AE1-92EA-8135F7EF94FE}"/>
              </a:ext>
            </a:extLst>
          </p:cNvPr>
          <p:cNvPicPr/>
          <p:nvPr/>
        </p:nvPicPr>
        <p:blipFill rotWithShape="1">
          <a:blip r:embed="rId4" cstate="email">
            <a:lum contrast="20000"/>
            <a:extLst>
              <a:ext uri="{28A0092B-C50C-407E-A947-70E740481C1C}">
                <a14:useLocalDpi xmlns:a14="http://schemas.microsoft.com/office/drawing/2010/main"/>
              </a:ext>
            </a:extLst>
          </a:blip>
          <a:srcRect l="5201" t="1836" r="1530" b="2261"/>
          <a:stretch/>
        </p:blipFill>
        <p:spPr bwMode="auto">
          <a:xfrm>
            <a:off x="6503583" y="971446"/>
            <a:ext cx="4772660" cy="3271520"/>
          </a:xfrm>
          <a:prstGeom prst="rect">
            <a:avLst/>
          </a:prstGeom>
          <a:noFill/>
          <a:ln w="12700">
            <a:solidFill>
              <a:schemeClr val="tx1"/>
            </a:solidFill>
          </a:ln>
          <a:extLst>
            <a:ext uri="{53640926-AAD7-44D8-BBD7-CCE9431645EC}">
              <a14:shadowObscured xmlns:a14="http://schemas.microsoft.com/office/drawing/2010/main"/>
            </a:ext>
          </a:extLst>
        </p:spPr>
      </p:pic>
      <p:sp>
        <p:nvSpPr>
          <p:cNvPr id="9" name="CuadroTexto 8">
            <a:extLst>
              <a:ext uri="{FF2B5EF4-FFF2-40B4-BE49-F238E27FC236}">
                <a16:creationId xmlns:a16="http://schemas.microsoft.com/office/drawing/2014/main" id="{A8FDAEA9-77A5-420E-A01E-13603D45A331}"/>
              </a:ext>
            </a:extLst>
          </p:cNvPr>
          <p:cNvSpPr txBox="1"/>
          <p:nvPr/>
        </p:nvSpPr>
        <p:spPr>
          <a:xfrm>
            <a:off x="609600" y="4614530"/>
            <a:ext cx="11298865" cy="1200329"/>
          </a:xfrm>
          <a:prstGeom prst="rect">
            <a:avLst/>
          </a:prstGeom>
          <a:noFill/>
        </p:spPr>
        <p:txBody>
          <a:bodyPr wrap="square" rtlCol="0">
            <a:spAutoFit/>
          </a:bodyPr>
          <a:lstStyle/>
          <a:p>
            <a:r>
              <a:rPr lang="es-ES" dirty="0"/>
              <a:t>Al examinar las figuras  de superficie y de contorno resulta evidente que la superficie donde se maximiza la fuerza se encuentra en el punto de mayor densidad de relleno (75%) y un valor de 0.24 mm de la primera capa. Además, al examinar la figura de contorno se puede ver la alta sensibilidad de la densidad de relleno.</a:t>
            </a:r>
            <a:endParaRPr lang="es-419" dirty="0"/>
          </a:p>
          <a:p>
            <a:endParaRPr lang="es-419" dirty="0"/>
          </a:p>
        </p:txBody>
      </p:sp>
      <p:sp>
        <p:nvSpPr>
          <p:cNvPr id="10" name="CuadroTexto 9">
            <a:extLst>
              <a:ext uri="{FF2B5EF4-FFF2-40B4-BE49-F238E27FC236}">
                <a16:creationId xmlns:a16="http://schemas.microsoft.com/office/drawing/2014/main" id="{FE15B5C2-C5EE-4CCE-A6AF-F81096DDF470}"/>
              </a:ext>
            </a:extLst>
          </p:cNvPr>
          <p:cNvSpPr txBox="1"/>
          <p:nvPr/>
        </p:nvSpPr>
        <p:spPr>
          <a:xfrm>
            <a:off x="5507666" y="22644"/>
            <a:ext cx="6527448"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PLA SUPERFICIE DE RESPUESTA</a:t>
            </a:r>
          </a:p>
        </p:txBody>
      </p:sp>
    </p:spTree>
    <p:extLst>
      <p:ext uri="{BB962C8B-B14F-4D97-AF65-F5344CB8AC3E}">
        <p14:creationId xmlns:p14="http://schemas.microsoft.com/office/powerpoint/2010/main" val="2394213768"/>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8DC0C2C-2ECA-4A70-9880-F6010F5F077C}"/>
              </a:ext>
            </a:extLst>
          </p:cNvPr>
          <p:cNvPicPr/>
          <p:nvPr/>
        </p:nvPicPr>
        <p:blipFill rotWithShape="1">
          <a:blip r:embed="rId2" cstate="email">
            <a:lum contrast="20000"/>
            <a:extLst>
              <a:ext uri="{28A0092B-C50C-407E-A947-70E740481C1C}">
                <a14:useLocalDpi xmlns:a14="http://schemas.microsoft.com/office/drawing/2010/main"/>
              </a:ext>
            </a:extLst>
          </a:blip>
          <a:srcRect b="53126"/>
          <a:stretch/>
        </p:blipFill>
        <p:spPr bwMode="auto">
          <a:xfrm>
            <a:off x="2081546" y="1180654"/>
            <a:ext cx="8001620" cy="2202653"/>
          </a:xfrm>
          <a:prstGeom prst="rect">
            <a:avLst/>
          </a:prstGeom>
          <a:noFill/>
          <a:ln w="12700">
            <a:solidFill>
              <a:schemeClr val="tx1"/>
            </a:solidFill>
          </a:ln>
          <a:extLst>
            <a:ext uri="{53640926-AAD7-44D8-BBD7-CCE9431645EC}">
              <a14:shadowObscured xmlns:a14="http://schemas.microsoft.com/office/drawing/2010/main"/>
            </a:ext>
          </a:extLst>
        </p:spPr>
      </p:pic>
      <p:sp>
        <p:nvSpPr>
          <p:cNvPr id="8" name="Rectángulo 7">
            <a:extLst>
              <a:ext uri="{FF2B5EF4-FFF2-40B4-BE49-F238E27FC236}">
                <a16:creationId xmlns:a16="http://schemas.microsoft.com/office/drawing/2014/main" id="{41FC6EA3-FDB6-4C7C-B45E-7D45384080CC}"/>
              </a:ext>
            </a:extLst>
          </p:cNvPr>
          <p:cNvSpPr/>
          <p:nvPr/>
        </p:nvSpPr>
        <p:spPr>
          <a:xfrm>
            <a:off x="680704" y="3429000"/>
            <a:ext cx="4826962" cy="369332"/>
          </a:xfrm>
          <a:prstGeom prst="rect">
            <a:avLst/>
          </a:prstGeom>
        </p:spPr>
        <p:txBody>
          <a:bodyPr wrap="none">
            <a:spAutoFit/>
          </a:bodyPr>
          <a:lstStyle/>
          <a:p>
            <a:pPr>
              <a:spcAft>
                <a:spcPts val="1000"/>
              </a:spcAft>
            </a:pPr>
            <a:r>
              <a:rPr lang="es-ES" b="1" dirty="0">
                <a:latin typeface="Arial" panose="020B0604020202020204" pitchFamily="34" charset="0"/>
                <a:ea typeface="Arial" panose="020B0604020202020204" pitchFamily="34" charset="0"/>
              </a:rPr>
              <a:t>Configuración para fuerza máxima en PLA</a:t>
            </a:r>
            <a:endParaRPr lang="es-419" b="1" dirty="0">
              <a:latin typeface="Arial" panose="020B0604020202020204" pitchFamily="34" charset="0"/>
              <a:ea typeface="Arial" panose="020B0604020202020204" pitchFamily="34" charset="0"/>
            </a:endParaRPr>
          </a:p>
        </p:txBody>
      </p:sp>
      <p:graphicFrame>
        <p:nvGraphicFramePr>
          <p:cNvPr id="10" name="Tabla 9">
            <a:extLst>
              <a:ext uri="{FF2B5EF4-FFF2-40B4-BE49-F238E27FC236}">
                <a16:creationId xmlns:a16="http://schemas.microsoft.com/office/drawing/2014/main" id="{17FDE618-32F0-4097-BB86-B9996EBF2C30}"/>
              </a:ext>
            </a:extLst>
          </p:cNvPr>
          <p:cNvGraphicFramePr>
            <a:graphicFrameLocks noGrp="1"/>
          </p:cNvGraphicFramePr>
          <p:nvPr>
            <p:extLst>
              <p:ext uri="{D42A27DB-BD31-4B8C-83A1-F6EECF244321}">
                <p14:modId xmlns:p14="http://schemas.microsoft.com/office/powerpoint/2010/main" val="4241619522"/>
              </p:ext>
            </p:extLst>
          </p:nvPr>
        </p:nvGraphicFramePr>
        <p:xfrm>
          <a:off x="3092301" y="3889717"/>
          <a:ext cx="6007398" cy="2188566"/>
        </p:xfrm>
        <a:graphic>
          <a:graphicData uri="http://schemas.openxmlformats.org/drawingml/2006/table">
            <a:tbl>
              <a:tblPr firstRow="1" firstCol="1" bandRow="1">
                <a:tableStyleId>{5C22544A-7EE6-4342-B048-85BDC9FD1C3A}</a:tableStyleId>
              </a:tblPr>
              <a:tblGrid>
                <a:gridCol w="3003699">
                  <a:extLst>
                    <a:ext uri="{9D8B030D-6E8A-4147-A177-3AD203B41FA5}">
                      <a16:colId xmlns:a16="http://schemas.microsoft.com/office/drawing/2014/main" val="2414835293"/>
                    </a:ext>
                  </a:extLst>
                </a:gridCol>
                <a:gridCol w="3003699">
                  <a:extLst>
                    <a:ext uri="{9D8B030D-6E8A-4147-A177-3AD203B41FA5}">
                      <a16:colId xmlns:a16="http://schemas.microsoft.com/office/drawing/2014/main" val="1921741396"/>
                    </a:ext>
                  </a:extLst>
                </a:gridCol>
              </a:tblGrid>
              <a:tr h="364761">
                <a:tc>
                  <a:txBody>
                    <a:bodyPr/>
                    <a:lstStyle/>
                    <a:p>
                      <a:pPr algn="ctr">
                        <a:lnSpc>
                          <a:spcPct val="150000"/>
                        </a:lnSpc>
                        <a:spcAft>
                          <a:spcPts val="0"/>
                        </a:spcAft>
                      </a:pPr>
                      <a:r>
                        <a:rPr lang="es-ES" sz="1100" dirty="0">
                          <a:solidFill>
                            <a:schemeClr val="tx1"/>
                          </a:solidFill>
                          <a:effectLst/>
                        </a:rPr>
                        <a:t>Factor</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100" dirty="0">
                          <a:solidFill>
                            <a:schemeClr val="tx1"/>
                          </a:solidFill>
                          <a:effectLst/>
                        </a:rPr>
                        <a:t>Valor óptimo</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4014880646"/>
                  </a:ext>
                </a:extLst>
              </a:tr>
              <a:tr h="364761">
                <a:tc>
                  <a:txBody>
                    <a:bodyPr/>
                    <a:lstStyle/>
                    <a:p>
                      <a:pPr algn="ctr">
                        <a:lnSpc>
                          <a:spcPct val="150000"/>
                        </a:lnSpc>
                        <a:spcAft>
                          <a:spcPts val="0"/>
                        </a:spcAft>
                      </a:pPr>
                      <a:r>
                        <a:rPr lang="es-ES" sz="1100" dirty="0">
                          <a:solidFill>
                            <a:schemeClr val="tx1"/>
                          </a:solidFill>
                          <a:effectLst/>
                        </a:rPr>
                        <a:t>Alto de capa</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100" dirty="0">
                          <a:solidFill>
                            <a:schemeClr val="tx1"/>
                          </a:solidFill>
                          <a:effectLst/>
                        </a:rPr>
                        <a:t> 0.213 mm</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4170701586"/>
                  </a:ext>
                </a:extLst>
              </a:tr>
              <a:tr h="364761">
                <a:tc>
                  <a:txBody>
                    <a:bodyPr/>
                    <a:lstStyle/>
                    <a:p>
                      <a:pPr algn="ctr">
                        <a:lnSpc>
                          <a:spcPct val="150000"/>
                        </a:lnSpc>
                        <a:spcAft>
                          <a:spcPts val="0"/>
                        </a:spcAft>
                      </a:pPr>
                      <a:r>
                        <a:rPr lang="es-ES" sz="1100" dirty="0">
                          <a:solidFill>
                            <a:schemeClr val="tx1"/>
                          </a:solidFill>
                          <a:effectLst/>
                        </a:rPr>
                        <a:t>Alto de primera capa</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100" dirty="0">
                          <a:solidFill>
                            <a:schemeClr val="tx1"/>
                          </a:solidFill>
                          <a:effectLst/>
                        </a:rPr>
                        <a:t> 0.223 mm</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909419799"/>
                  </a:ext>
                </a:extLst>
              </a:tr>
              <a:tr h="364761">
                <a:tc>
                  <a:txBody>
                    <a:bodyPr/>
                    <a:lstStyle/>
                    <a:p>
                      <a:pPr algn="ctr">
                        <a:lnSpc>
                          <a:spcPct val="150000"/>
                        </a:lnSpc>
                        <a:spcAft>
                          <a:spcPts val="0"/>
                        </a:spcAft>
                      </a:pPr>
                      <a:r>
                        <a:rPr lang="es-ES" sz="1100" dirty="0">
                          <a:solidFill>
                            <a:schemeClr val="tx1"/>
                          </a:solidFill>
                          <a:effectLst/>
                        </a:rPr>
                        <a:t>Perímetros</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100" dirty="0">
                          <a:solidFill>
                            <a:schemeClr val="tx1"/>
                          </a:solidFill>
                          <a:effectLst/>
                        </a:rPr>
                        <a:t>2</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542959183"/>
                  </a:ext>
                </a:extLst>
              </a:tr>
              <a:tr h="364761">
                <a:tc>
                  <a:txBody>
                    <a:bodyPr/>
                    <a:lstStyle/>
                    <a:p>
                      <a:pPr algn="ctr">
                        <a:lnSpc>
                          <a:spcPct val="150000"/>
                        </a:lnSpc>
                        <a:spcAft>
                          <a:spcPts val="0"/>
                        </a:spcAft>
                      </a:pPr>
                      <a:r>
                        <a:rPr lang="es-ES" sz="1100" dirty="0">
                          <a:solidFill>
                            <a:schemeClr val="tx1"/>
                          </a:solidFill>
                          <a:effectLst/>
                        </a:rPr>
                        <a:t>Densidad de relleno</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100" dirty="0">
                          <a:solidFill>
                            <a:schemeClr val="tx1"/>
                          </a:solidFill>
                          <a:effectLst/>
                        </a:rPr>
                        <a:t>75%</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330467240"/>
                  </a:ext>
                </a:extLst>
              </a:tr>
              <a:tr h="364761">
                <a:tc>
                  <a:txBody>
                    <a:bodyPr/>
                    <a:lstStyle/>
                    <a:p>
                      <a:pPr algn="ctr">
                        <a:lnSpc>
                          <a:spcPct val="150000"/>
                        </a:lnSpc>
                        <a:spcAft>
                          <a:spcPts val="0"/>
                        </a:spcAft>
                      </a:pPr>
                      <a:r>
                        <a:rPr lang="es-ES" sz="1100" dirty="0">
                          <a:solidFill>
                            <a:schemeClr val="tx1"/>
                          </a:solidFill>
                          <a:effectLst/>
                        </a:rPr>
                        <a:t>Patrón de relleno</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100" dirty="0">
                          <a:solidFill>
                            <a:schemeClr val="tx1"/>
                          </a:solidFill>
                          <a:effectLst/>
                        </a:rPr>
                        <a:t>Lineal</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342283379"/>
                  </a:ext>
                </a:extLst>
              </a:tr>
            </a:tbl>
          </a:graphicData>
        </a:graphic>
      </p:graphicFrame>
      <p:sp>
        <p:nvSpPr>
          <p:cNvPr id="9" name="CuadroTexto 8">
            <a:extLst>
              <a:ext uri="{FF2B5EF4-FFF2-40B4-BE49-F238E27FC236}">
                <a16:creationId xmlns:a16="http://schemas.microsoft.com/office/drawing/2014/main" id="{FF70F390-5F5C-4D17-B12A-62B145126AF7}"/>
              </a:ext>
            </a:extLst>
          </p:cNvPr>
          <p:cNvSpPr txBox="1"/>
          <p:nvPr/>
        </p:nvSpPr>
        <p:spPr>
          <a:xfrm>
            <a:off x="5507666" y="22644"/>
            <a:ext cx="6527448"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PLA SUPERFICIE DE RESPUESTA</a:t>
            </a:r>
          </a:p>
        </p:txBody>
      </p:sp>
      <p:sp>
        <p:nvSpPr>
          <p:cNvPr id="11" name="Rectángulo 10">
            <a:extLst>
              <a:ext uri="{FF2B5EF4-FFF2-40B4-BE49-F238E27FC236}">
                <a16:creationId xmlns:a16="http://schemas.microsoft.com/office/drawing/2014/main" id="{2BA4AD30-82F2-4B16-84B3-0D98B0531A94}"/>
              </a:ext>
            </a:extLst>
          </p:cNvPr>
          <p:cNvSpPr/>
          <p:nvPr/>
        </p:nvSpPr>
        <p:spPr>
          <a:xfrm>
            <a:off x="680704" y="788476"/>
            <a:ext cx="2826415" cy="369332"/>
          </a:xfrm>
          <a:prstGeom prst="rect">
            <a:avLst/>
          </a:prstGeom>
        </p:spPr>
        <p:txBody>
          <a:bodyPr wrap="none">
            <a:spAutoFit/>
          </a:bodyPr>
          <a:lstStyle/>
          <a:p>
            <a:pPr>
              <a:spcAft>
                <a:spcPts val="1000"/>
              </a:spcAft>
            </a:pPr>
            <a:r>
              <a:rPr lang="es-ES" b="1" dirty="0">
                <a:latin typeface="Arial" panose="020B0604020202020204" pitchFamily="34" charset="0"/>
                <a:ea typeface="Arial" panose="020B0604020202020204" pitchFamily="34" charset="0"/>
              </a:rPr>
              <a:t>Gráfica de Optimización</a:t>
            </a:r>
            <a:endParaRPr lang="es-419" b="1"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55055353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41C40C96-36C9-4CA8-80ED-EA8ECB9F0130}"/>
              </a:ext>
            </a:extLst>
          </p:cNvPr>
          <p:cNvSpPr txBox="1">
            <a:spLocks noGrp="1"/>
          </p:cNvSpPr>
          <p:nvPr>
            <p:ph idx="1"/>
          </p:nvPr>
        </p:nvSpPr>
        <p:spPr>
          <a:xfrm>
            <a:off x="609600" y="2332037"/>
            <a:ext cx="10972800" cy="4525963"/>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indent="0" algn="ctr">
              <a:buNone/>
            </a:pPr>
            <a:r>
              <a:rPr lang="es-EC" sz="8800" kern="0" dirty="0">
                <a:solidFill>
                  <a:schemeClr val="tx1"/>
                </a:solidFill>
              </a:rPr>
              <a:t>ENSAYO FLEXIÓN</a:t>
            </a:r>
          </a:p>
          <a:p>
            <a:pPr marL="0" indent="0" algn="ctr">
              <a:buNone/>
            </a:pPr>
            <a:r>
              <a:rPr lang="es-EC" sz="8800" kern="0" dirty="0">
                <a:solidFill>
                  <a:schemeClr val="tx1"/>
                </a:solidFill>
              </a:rPr>
              <a:t>MATERIAL: ABS</a:t>
            </a:r>
            <a:endParaRPr lang="es-EC" sz="2400" b="0" kern="1200" dirty="0">
              <a:solidFill>
                <a:schemeClr val="tx1"/>
              </a:solidFill>
              <a:latin typeface="+mn-lt"/>
              <a:ea typeface="+mn-ea"/>
              <a:cs typeface="+mn-cs"/>
            </a:endParaRPr>
          </a:p>
        </p:txBody>
      </p:sp>
    </p:spTree>
    <p:extLst>
      <p:ext uri="{BB962C8B-B14F-4D97-AF65-F5344CB8AC3E}">
        <p14:creationId xmlns:p14="http://schemas.microsoft.com/office/powerpoint/2010/main" val="2916861391"/>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2"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EC" dirty="0">
              <a:solidFill>
                <a:srgbClr val="000000"/>
              </a:solidFill>
              <a:latin typeface="Arial" charset="0"/>
            </a:endParaRPr>
          </a:p>
        </p:txBody>
      </p:sp>
      <p:sp>
        <p:nvSpPr>
          <p:cNvPr id="125954"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EC">
              <a:solidFill>
                <a:srgbClr val="000000"/>
              </a:solidFill>
              <a:latin typeface="Arial" charset="0"/>
            </a:endParaRPr>
          </a:p>
        </p:txBody>
      </p:sp>
      <p:sp>
        <p:nvSpPr>
          <p:cNvPr id="125956"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EC">
              <a:solidFill>
                <a:srgbClr val="000000"/>
              </a:solidFill>
              <a:latin typeface="Arial" charset="0"/>
            </a:endParaRPr>
          </a:p>
        </p:txBody>
      </p:sp>
      <p:graphicFrame>
        <p:nvGraphicFramePr>
          <p:cNvPr id="2" name="Tabla 1">
            <a:extLst>
              <a:ext uri="{FF2B5EF4-FFF2-40B4-BE49-F238E27FC236}">
                <a16:creationId xmlns:a16="http://schemas.microsoft.com/office/drawing/2014/main" id="{0DE3EC6E-9CCF-4617-AB70-C111DEAA6929}"/>
              </a:ext>
            </a:extLst>
          </p:cNvPr>
          <p:cNvGraphicFramePr>
            <a:graphicFrameLocks noGrp="1"/>
          </p:cNvGraphicFramePr>
          <p:nvPr>
            <p:extLst>
              <p:ext uri="{D42A27DB-BD31-4B8C-83A1-F6EECF244321}">
                <p14:modId xmlns:p14="http://schemas.microsoft.com/office/powerpoint/2010/main" val="2524519401"/>
              </p:ext>
            </p:extLst>
          </p:nvPr>
        </p:nvGraphicFramePr>
        <p:xfrm>
          <a:off x="446567" y="448209"/>
          <a:ext cx="11440634" cy="6498179"/>
        </p:xfrm>
        <a:graphic>
          <a:graphicData uri="http://schemas.openxmlformats.org/drawingml/2006/table">
            <a:tbl>
              <a:tblPr firstRow="1" firstCol="1" bandRow="1">
                <a:tableStyleId>{5C22544A-7EE6-4342-B048-85BDC9FD1C3A}</a:tableStyleId>
              </a:tblPr>
              <a:tblGrid>
                <a:gridCol w="674999">
                  <a:extLst>
                    <a:ext uri="{9D8B030D-6E8A-4147-A177-3AD203B41FA5}">
                      <a16:colId xmlns:a16="http://schemas.microsoft.com/office/drawing/2014/main" val="2034828791"/>
                    </a:ext>
                  </a:extLst>
                </a:gridCol>
                <a:gridCol w="1231012">
                  <a:extLst>
                    <a:ext uri="{9D8B030D-6E8A-4147-A177-3AD203B41FA5}">
                      <a16:colId xmlns:a16="http://schemas.microsoft.com/office/drawing/2014/main" val="3585162983"/>
                    </a:ext>
                  </a:extLst>
                </a:gridCol>
                <a:gridCol w="1333978">
                  <a:extLst>
                    <a:ext uri="{9D8B030D-6E8A-4147-A177-3AD203B41FA5}">
                      <a16:colId xmlns:a16="http://schemas.microsoft.com/office/drawing/2014/main" val="3807350651"/>
                    </a:ext>
                  </a:extLst>
                </a:gridCol>
                <a:gridCol w="1908300">
                  <a:extLst>
                    <a:ext uri="{9D8B030D-6E8A-4147-A177-3AD203B41FA5}">
                      <a16:colId xmlns:a16="http://schemas.microsoft.com/office/drawing/2014/main" val="3855970773"/>
                    </a:ext>
                  </a:extLst>
                </a:gridCol>
                <a:gridCol w="1713806">
                  <a:extLst>
                    <a:ext uri="{9D8B030D-6E8A-4147-A177-3AD203B41FA5}">
                      <a16:colId xmlns:a16="http://schemas.microsoft.com/office/drawing/2014/main" val="2140529313"/>
                    </a:ext>
                  </a:extLst>
                </a:gridCol>
                <a:gridCol w="1716093">
                  <a:extLst>
                    <a:ext uri="{9D8B030D-6E8A-4147-A177-3AD203B41FA5}">
                      <a16:colId xmlns:a16="http://schemas.microsoft.com/office/drawing/2014/main" val="1603678181"/>
                    </a:ext>
                  </a:extLst>
                </a:gridCol>
                <a:gridCol w="1526182">
                  <a:extLst>
                    <a:ext uri="{9D8B030D-6E8A-4147-A177-3AD203B41FA5}">
                      <a16:colId xmlns:a16="http://schemas.microsoft.com/office/drawing/2014/main" val="3113029261"/>
                    </a:ext>
                  </a:extLst>
                </a:gridCol>
                <a:gridCol w="1336264">
                  <a:extLst>
                    <a:ext uri="{9D8B030D-6E8A-4147-A177-3AD203B41FA5}">
                      <a16:colId xmlns:a16="http://schemas.microsoft.com/office/drawing/2014/main" val="500473272"/>
                    </a:ext>
                  </a:extLst>
                </a:gridCol>
              </a:tblGrid>
              <a:tr h="325979">
                <a:tc>
                  <a:txBody>
                    <a:bodyPr/>
                    <a:lstStyle/>
                    <a:p>
                      <a:pPr algn="ctr">
                        <a:lnSpc>
                          <a:spcPct val="150000"/>
                        </a:lnSpc>
                        <a:spcAft>
                          <a:spcPts val="0"/>
                        </a:spcAft>
                      </a:pPr>
                      <a:r>
                        <a:rPr lang="es-US" sz="1000" dirty="0">
                          <a:effectLst/>
                        </a:rPr>
                        <a:t>No.</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rPr>
                        <a:t>Alto de capa</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Alto primera capa</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Número de perímetros</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Densidad de relleno</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Patrón de relleno</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Tiempo estimado [min]</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rPr>
                        <a:t>Fuerza máxima [N]</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extLst>
                  <a:ext uri="{0D108BD9-81ED-4DB2-BD59-A6C34878D82A}">
                    <a16:rowId xmlns:a16="http://schemas.microsoft.com/office/drawing/2014/main" val="4200214883"/>
                  </a:ext>
                </a:extLst>
              </a:tr>
              <a:tr h="220871">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17</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19.597</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extLst>
                  <a:ext uri="{0D108BD9-81ED-4DB2-BD59-A6C34878D82A}">
                    <a16:rowId xmlns:a16="http://schemas.microsoft.com/office/drawing/2014/main" val="1184509530"/>
                  </a:ext>
                </a:extLst>
              </a:tr>
              <a:tr h="220871">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18</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37.053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extLst>
                  <a:ext uri="{0D108BD9-81ED-4DB2-BD59-A6C34878D82A}">
                    <a16:rowId xmlns:a16="http://schemas.microsoft.com/office/drawing/2014/main" val="2879352031"/>
                  </a:ext>
                </a:extLst>
              </a:tr>
              <a:tr h="220871">
                <a:tc>
                  <a:txBody>
                    <a:bodyPr/>
                    <a:lstStyle/>
                    <a:p>
                      <a:pPr algn="ctr">
                        <a:lnSpc>
                          <a:spcPct val="150000"/>
                        </a:lnSpc>
                        <a:spcAft>
                          <a:spcPts val="0"/>
                        </a:spcAft>
                      </a:pPr>
                      <a:r>
                        <a:rPr lang="es-US" sz="1000" dirty="0">
                          <a:solidFill>
                            <a:schemeClr val="tx1"/>
                          </a:solidFill>
                          <a:effectLst/>
                          <a:highlight>
                            <a:srgbClr val="FFFF00"/>
                          </a:highlight>
                        </a:rPr>
                        <a:t>3</a:t>
                      </a:r>
                      <a:endParaRPr lang="es-419" sz="1000" dirty="0">
                        <a:solidFill>
                          <a:schemeClr val="tx1"/>
                        </a:solidFill>
                        <a:effectLst/>
                        <a:highlight>
                          <a:srgbClr val="FFFF00"/>
                        </a:highligh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highlight>
                            <a:srgbClr val="FFFF00"/>
                          </a:highlight>
                        </a:rPr>
                        <a:t>1</a:t>
                      </a:r>
                      <a:endParaRPr lang="es-419" sz="1000">
                        <a:solidFill>
                          <a:srgbClr val="000000"/>
                        </a:solidFill>
                        <a:effectLst/>
                        <a:highlight>
                          <a:srgbClr val="FFFF00"/>
                        </a:highligh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highlight>
                            <a:srgbClr val="FFFF00"/>
                          </a:highlight>
                        </a:rPr>
                        <a:t>1</a:t>
                      </a:r>
                      <a:endParaRPr lang="es-419" sz="1000" dirty="0">
                        <a:solidFill>
                          <a:srgbClr val="000000"/>
                        </a:solidFill>
                        <a:effectLst/>
                        <a:highlight>
                          <a:srgbClr val="FFFF00"/>
                        </a:highligh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highlight>
                            <a:srgbClr val="FFFF00"/>
                          </a:highlight>
                        </a:rPr>
                        <a:t>1</a:t>
                      </a:r>
                      <a:endParaRPr lang="es-419" sz="1000">
                        <a:solidFill>
                          <a:srgbClr val="000000"/>
                        </a:solidFill>
                        <a:effectLst/>
                        <a:highlight>
                          <a:srgbClr val="FFFF00"/>
                        </a:highligh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highlight>
                            <a:srgbClr val="FFFF00"/>
                          </a:highlight>
                        </a:rPr>
                        <a:t>1</a:t>
                      </a:r>
                      <a:endParaRPr lang="es-419" sz="1000">
                        <a:solidFill>
                          <a:srgbClr val="000000"/>
                        </a:solidFill>
                        <a:effectLst/>
                        <a:highlight>
                          <a:srgbClr val="FFFF00"/>
                        </a:highligh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highlight>
                            <a:srgbClr val="FFFF00"/>
                          </a:highlight>
                        </a:rPr>
                        <a:t>3</a:t>
                      </a:r>
                      <a:endParaRPr lang="es-419" sz="1000">
                        <a:solidFill>
                          <a:srgbClr val="000000"/>
                        </a:solidFill>
                        <a:effectLst/>
                        <a:highlight>
                          <a:srgbClr val="FFFF00"/>
                        </a:highligh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highlight>
                            <a:srgbClr val="FFFF00"/>
                          </a:highlight>
                        </a:rPr>
                        <a:t>19</a:t>
                      </a:r>
                      <a:endParaRPr lang="es-419" sz="1000">
                        <a:solidFill>
                          <a:srgbClr val="000000"/>
                        </a:solidFill>
                        <a:effectLst/>
                        <a:highlight>
                          <a:srgbClr val="FFFF00"/>
                        </a:highligh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highlight>
                            <a:srgbClr val="FFFF00"/>
                          </a:highlight>
                        </a:rPr>
                        <a:t>37.221</a:t>
                      </a:r>
                      <a:endParaRPr lang="es-419" sz="1000" dirty="0">
                        <a:solidFill>
                          <a:srgbClr val="000000"/>
                        </a:solidFill>
                        <a:effectLst/>
                        <a:highlight>
                          <a:srgbClr val="FFFF00"/>
                        </a:highlight>
                        <a:latin typeface="Arial" panose="020B0604020202020204" pitchFamily="34" charset="0"/>
                        <a:ea typeface="Arial" panose="020B0604020202020204" pitchFamily="34" charset="0"/>
                      </a:endParaRPr>
                    </a:p>
                  </a:txBody>
                  <a:tcPr marL="24926" marR="24926" marT="0" marB="0" anchor="ctr"/>
                </a:tc>
                <a:extLst>
                  <a:ext uri="{0D108BD9-81ED-4DB2-BD59-A6C34878D82A}">
                    <a16:rowId xmlns:a16="http://schemas.microsoft.com/office/drawing/2014/main" val="3227982854"/>
                  </a:ext>
                </a:extLst>
              </a:tr>
              <a:tr h="220871">
                <a:tc>
                  <a:txBody>
                    <a:bodyPr/>
                    <a:lstStyle/>
                    <a:p>
                      <a:pPr algn="ctr">
                        <a:lnSpc>
                          <a:spcPct val="150000"/>
                        </a:lnSpc>
                        <a:spcAft>
                          <a:spcPts val="0"/>
                        </a:spcAft>
                      </a:pPr>
                      <a:r>
                        <a:rPr lang="es-US" sz="1000" dirty="0">
                          <a:effectLst/>
                        </a:rPr>
                        <a:t>4</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17</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rPr>
                        <a:t>24.414</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extLst>
                  <a:ext uri="{0D108BD9-81ED-4DB2-BD59-A6C34878D82A}">
                    <a16:rowId xmlns:a16="http://schemas.microsoft.com/office/drawing/2014/main" val="4092348069"/>
                  </a:ext>
                </a:extLst>
              </a:tr>
              <a:tr h="220871">
                <a:tc>
                  <a:txBody>
                    <a:bodyPr/>
                    <a:lstStyle/>
                    <a:p>
                      <a:pPr algn="ctr">
                        <a:lnSpc>
                          <a:spcPct val="150000"/>
                        </a:lnSpc>
                        <a:spcAft>
                          <a:spcPts val="0"/>
                        </a:spcAft>
                      </a:pPr>
                      <a:r>
                        <a:rPr lang="es-US" sz="1000">
                          <a:effectLst/>
                        </a:rPr>
                        <a:t>5</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19</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rPr>
                        <a:t>32.023</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extLst>
                  <a:ext uri="{0D108BD9-81ED-4DB2-BD59-A6C34878D82A}">
                    <a16:rowId xmlns:a16="http://schemas.microsoft.com/office/drawing/2014/main" val="1720897398"/>
                  </a:ext>
                </a:extLst>
              </a:tr>
              <a:tr h="220871">
                <a:tc>
                  <a:txBody>
                    <a:bodyPr/>
                    <a:lstStyle/>
                    <a:p>
                      <a:pPr algn="ctr">
                        <a:lnSpc>
                          <a:spcPct val="150000"/>
                        </a:lnSpc>
                        <a:spcAft>
                          <a:spcPts val="0"/>
                        </a:spcAft>
                      </a:pPr>
                      <a:r>
                        <a:rPr lang="es-US" sz="1000">
                          <a:effectLst/>
                        </a:rPr>
                        <a:t>6</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rPr>
                        <a:t>2</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19</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18.601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extLst>
                  <a:ext uri="{0D108BD9-81ED-4DB2-BD59-A6C34878D82A}">
                    <a16:rowId xmlns:a16="http://schemas.microsoft.com/office/drawing/2014/main" val="611213832"/>
                  </a:ext>
                </a:extLst>
              </a:tr>
              <a:tr h="220871">
                <a:tc>
                  <a:txBody>
                    <a:bodyPr/>
                    <a:lstStyle/>
                    <a:p>
                      <a:pPr algn="ctr">
                        <a:lnSpc>
                          <a:spcPct val="150000"/>
                        </a:lnSpc>
                        <a:spcAft>
                          <a:spcPts val="0"/>
                        </a:spcAft>
                      </a:pPr>
                      <a:r>
                        <a:rPr lang="es-US" sz="1000">
                          <a:effectLst/>
                        </a:rPr>
                        <a:t>7</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18</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31.894</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extLst>
                  <a:ext uri="{0D108BD9-81ED-4DB2-BD59-A6C34878D82A}">
                    <a16:rowId xmlns:a16="http://schemas.microsoft.com/office/drawing/2014/main" val="191290647"/>
                  </a:ext>
                </a:extLst>
              </a:tr>
              <a:tr h="220871">
                <a:tc>
                  <a:txBody>
                    <a:bodyPr/>
                    <a:lstStyle/>
                    <a:p>
                      <a:pPr algn="ctr">
                        <a:lnSpc>
                          <a:spcPct val="150000"/>
                        </a:lnSpc>
                        <a:spcAft>
                          <a:spcPts val="0"/>
                        </a:spcAft>
                      </a:pPr>
                      <a:r>
                        <a:rPr lang="es-US" sz="1000">
                          <a:effectLst/>
                        </a:rPr>
                        <a:t>8</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rPr>
                        <a:t>1</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19</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22.587</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extLst>
                  <a:ext uri="{0D108BD9-81ED-4DB2-BD59-A6C34878D82A}">
                    <a16:rowId xmlns:a16="http://schemas.microsoft.com/office/drawing/2014/main" val="3289173176"/>
                  </a:ext>
                </a:extLst>
              </a:tr>
              <a:tr h="220871">
                <a:tc>
                  <a:txBody>
                    <a:bodyPr/>
                    <a:lstStyle/>
                    <a:p>
                      <a:pPr algn="ctr">
                        <a:lnSpc>
                          <a:spcPct val="150000"/>
                        </a:lnSpc>
                        <a:spcAft>
                          <a:spcPts val="0"/>
                        </a:spcAft>
                      </a:pPr>
                      <a:r>
                        <a:rPr lang="es-US" sz="1000">
                          <a:effectLst/>
                        </a:rPr>
                        <a:t>9</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25</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27.569</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extLst>
                  <a:ext uri="{0D108BD9-81ED-4DB2-BD59-A6C34878D82A}">
                    <a16:rowId xmlns:a16="http://schemas.microsoft.com/office/drawing/2014/main" val="841344737"/>
                  </a:ext>
                </a:extLst>
              </a:tr>
              <a:tr h="220871">
                <a:tc>
                  <a:txBody>
                    <a:bodyPr/>
                    <a:lstStyle/>
                    <a:p>
                      <a:pPr algn="ctr">
                        <a:lnSpc>
                          <a:spcPct val="150000"/>
                        </a:lnSpc>
                        <a:spcAft>
                          <a:spcPts val="0"/>
                        </a:spcAft>
                      </a:pPr>
                      <a:r>
                        <a:rPr lang="es-US" sz="1000">
                          <a:effectLst/>
                        </a:rPr>
                        <a:t>10</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16</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26.69</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extLst>
                  <a:ext uri="{0D108BD9-81ED-4DB2-BD59-A6C34878D82A}">
                    <a16:rowId xmlns:a16="http://schemas.microsoft.com/office/drawing/2014/main" val="3118877208"/>
                  </a:ext>
                </a:extLst>
              </a:tr>
              <a:tr h="220871">
                <a:tc>
                  <a:txBody>
                    <a:bodyPr/>
                    <a:lstStyle/>
                    <a:p>
                      <a:pPr algn="ctr">
                        <a:lnSpc>
                          <a:spcPct val="150000"/>
                        </a:lnSpc>
                        <a:spcAft>
                          <a:spcPts val="0"/>
                        </a:spcAft>
                      </a:pPr>
                      <a:r>
                        <a:rPr lang="es-US" sz="1000">
                          <a:effectLst/>
                        </a:rPr>
                        <a:t>11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30.06</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extLst>
                  <a:ext uri="{0D108BD9-81ED-4DB2-BD59-A6C34878D82A}">
                    <a16:rowId xmlns:a16="http://schemas.microsoft.com/office/drawing/2014/main" val="1212723264"/>
                  </a:ext>
                </a:extLst>
              </a:tr>
              <a:tr h="220871">
                <a:tc>
                  <a:txBody>
                    <a:bodyPr/>
                    <a:lstStyle/>
                    <a:p>
                      <a:pPr algn="ctr">
                        <a:lnSpc>
                          <a:spcPct val="150000"/>
                        </a:lnSpc>
                        <a:spcAft>
                          <a:spcPts val="0"/>
                        </a:spcAft>
                      </a:pPr>
                      <a:r>
                        <a:rPr lang="es-US" sz="1000">
                          <a:effectLst/>
                        </a:rPr>
                        <a:t>12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25</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28.732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extLst>
                  <a:ext uri="{0D108BD9-81ED-4DB2-BD59-A6C34878D82A}">
                    <a16:rowId xmlns:a16="http://schemas.microsoft.com/office/drawing/2014/main" val="2583728840"/>
                  </a:ext>
                </a:extLst>
              </a:tr>
              <a:tr h="220871">
                <a:tc>
                  <a:txBody>
                    <a:bodyPr/>
                    <a:lstStyle/>
                    <a:p>
                      <a:pPr algn="ctr">
                        <a:lnSpc>
                          <a:spcPct val="150000"/>
                        </a:lnSpc>
                        <a:spcAft>
                          <a:spcPts val="0"/>
                        </a:spcAft>
                      </a:pPr>
                      <a:r>
                        <a:rPr lang="es-US" sz="1000">
                          <a:effectLst/>
                        </a:rPr>
                        <a:t>13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16</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27.569</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extLst>
                  <a:ext uri="{0D108BD9-81ED-4DB2-BD59-A6C34878D82A}">
                    <a16:rowId xmlns:a16="http://schemas.microsoft.com/office/drawing/2014/main" val="2102771999"/>
                  </a:ext>
                </a:extLst>
              </a:tr>
              <a:tr h="220871">
                <a:tc>
                  <a:txBody>
                    <a:bodyPr/>
                    <a:lstStyle/>
                    <a:p>
                      <a:pPr algn="ctr">
                        <a:lnSpc>
                          <a:spcPct val="150000"/>
                        </a:lnSpc>
                        <a:spcAft>
                          <a:spcPts val="0"/>
                        </a:spcAft>
                      </a:pPr>
                      <a:r>
                        <a:rPr lang="es-US" sz="1000">
                          <a:effectLst/>
                        </a:rPr>
                        <a:t>14</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16</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25.742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extLst>
                  <a:ext uri="{0D108BD9-81ED-4DB2-BD59-A6C34878D82A}">
                    <a16:rowId xmlns:a16="http://schemas.microsoft.com/office/drawing/2014/main" val="2260177820"/>
                  </a:ext>
                </a:extLst>
              </a:tr>
              <a:tr h="220871">
                <a:tc>
                  <a:txBody>
                    <a:bodyPr/>
                    <a:lstStyle/>
                    <a:p>
                      <a:pPr algn="ctr">
                        <a:lnSpc>
                          <a:spcPct val="150000"/>
                        </a:lnSpc>
                        <a:spcAft>
                          <a:spcPts val="0"/>
                        </a:spcAft>
                      </a:pPr>
                      <a:r>
                        <a:rPr lang="es-US" sz="1000">
                          <a:effectLst/>
                        </a:rPr>
                        <a:t>15</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15</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rPr>
                        <a:t>26.407</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extLst>
                  <a:ext uri="{0D108BD9-81ED-4DB2-BD59-A6C34878D82A}">
                    <a16:rowId xmlns:a16="http://schemas.microsoft.com/office/drawing/2014/main" val="2196670984"/>
                  </a:ext>
                </a:extLst>
              </a:tr>
              <a:tr h="220871">
                <a:tc>
                  <a:txBody>
                    <a:bodyPr/>
                    <a:lstStyle/>
                    <a:p>
                      <a:pPr algn="ctr">
                        <a:lnSpc>
                          <a:spcPct val="150000"/>
                        </a:lnSpc>
                        <a:spcAft>
                          <a:spcPts val="0"/>
                        </a:spcAft>
                      </a:pPr>
                      <a:r>
                        <a:rPr lang="es-US" sz="1000">
                          <a:effectLst/>
                        </a:rPr>
                        <a:t>16</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rPr>
                        <a:t>1</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15</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27.071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extLst>
                  <a:ext uri="{0D108BD9-81ED-4DB2-BD59-A6C34878D82A}">
                    <a16:rowId xmlns:a16="http://schemas.microsoft.com/office/drawing/2014/main" val="1851089113"/>
                  </a:ext>
                </a:extLst>
              </a:tr>
              <a:tr h="220871">
                <a:tc>
                  <a:txBody>
                    <a:bodyPr/>
                    <a:lstStyle/>
                    <a:p>
                      <a:pPr algn="ctr">
                        <a:lnSpc>
                          <a:spcPct val="150000"/>
                        </a:lnSpc>
                        <a:spcAft>
                          <a:spcPts val="0"/>
                        </a:spcAft>
                      </a:pPr>
                      <a:r>
                        <a:rPr lang="es-US" sz="1000">
                          <a:effectLst/>
                        </a:rPr>
                        <a:t>17</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17.122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extLst>
                  <a:ext uri="{0D108BD9-81ED-4DB2-BD59-A6C34878D82A}">
                    <a16:rowId xmlns:a16="http://schemas.microsoft.com/office/drawing/2014/main" val="1128185139"/>
                  </a:ext>
                </a:extLst>
              </a:tr>
              <a:tr h="220871">
                <a:tc>
                  <a:txBody>
                    <a:bodyPr/>
                    <a:lstStyle/>
                    <a:p>
                      <a:pPr algn="ctr">
                        <a:lnSpc>
                          <a:spcPct val="150000"/>
                        </a:lnSpc>
                        <a:spcAft>
                          <a:spcPts val="0"/>
                        </a:spcAft>
                      </a:pPr>
                      <a:r>
                        <a:rPr lang="es-US" sz="1000">
                          <a:effectLst/>
                        </a:rPr>
                        <a:t>18</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17</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29.728</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extLst>
                  <a:ext uri="{0D108BD9-81ED-4DB2-BD59-A6C34878D82A}">
                    <a16:rowId xmlns:a16="http://schemas.microsoft.com/office/drawing/2014/main" val="703574396"/>
                  </a:ext>
                </a:extLst>
              </a:tr>
              <a:tr h="220871">
                <a:tc>
                  <a:txBody>
                    <a:bodyPr/>
                    <a:lstStyle/>
                    <a:p>
                      <a:pPr algn="ctr">
                        <a:lnSpc>
                          <a:spcPct val="150000"/>
                        </a:lnSpc>
                        <a:spcAft>
                          <a:spcPts val="0"/>
                        </a:spcAft>
                      </a:pPr>
                      <a:r>
                        <a:rPr lang="es-US" sz="1000">
                          <a:effectLst/>
                        </a:rPr>
                        <a:t>19</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15</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30.393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extLst>
                  <a:ext uri="{0D108BD9-81ED-4DB2-BD59-A6C34878D82A}">
                    <a16:rowId xmlns:a16="http://schemas.microsoft.com/office/drawing/2014/main" val="1306467259"/>
                  </a:ext>
                </a:extLst>
              </a:tr>
              <a:tr h="220871">
                <a:tc>
                  <a:txBody>
                    <a:bodyPr/>
                    <a:lstStyle/>
                    <a:p>
                      <a:pPr algn="ctr">
                        <a:lnSpc>
                          <a:spcPct val="150000"/>
                        </a:lnSpc>
                        <a:spcAft>
                          <a:spcPts val="0"/>
                        </a:spcAft>
                      </a:pPr>
                      <a:r>
                        <a:rPr lang="es-US" sz="1000">
                          <a:effectLst/>
                        </a:rPr>
                        <a:t>20</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28.234</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extLst>
                  <a:ext uri="{0D108BD9-81ED-4DB2-BD59-A6C34878D82A}">
                    <a16:rowId xmlns:a16="http://schemas.microsoft.com/office/drawing/2014/main" val="4044585020"/>
                  </a:ext>
                </a:extLst>
              </a:tr>
              <a:tr h="220871">
                <a:tc>
                  <a:txBody>
                    <a:bodyPr/>
                    <a:lstStyle/>
                    <a:p>
                      <a:pPr algn="ctr">
                        <a:lnSpc>
                          <a:spcPct val="150000"/>
                        </a:lnSpc>
                        <a:spcAft>
                          <a:spcPts val="0"/>
                        </a:spcAft>
                      </a:pPr>
                      <a:r>
                        <a:rPr lang="es-US" sz="1000">
                          <a:effectLst/>
                        </a:rPr>
                        <a:t>21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18</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25.078</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extLst>
                  <a:ext uri="{0D108BD9-81ED-4DB2-BD59-A6C34878D82A}">
                    <a16:rowId xmlns:a16="http://schemas.microsoft.com/office/drawing/2014/main" val="1027989490"/>
                  </a:ext>
                </a:extLst>
              </a:tr>
              <a:tr h="220871">
                <a:tc>
                  <a:txBody>
                    <a:bodyPr/>
                    <a:lstStyle/>
                    <a:p>
                      <a:pPr algn="ctr">
                        <a:lnSpc>
                          <a:spcPct val="150000"/>
                        </a:lnSpc>
                        <a:spcAft>
                          <a:spcPts val="0"/>
                        </a:spcAft>
                      </a:pPr>
                      <a:r>
                        <a:rPr lang="es-US" sz="1000">
                          <a:effectLst/>
                        </a:rPr>
                        <a:t>22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22.158</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extLst>
                  <a:ext uri="{0D108BD9-81ED-4DB2-BD59-A6C34878D82A}">
                    <a16:rowId xmlns:a16="http://schemas.microsoft.com/office/drawing/2014/main" val="4087957682"/>
                  </a:ext>
                </a:extLst>
              </a:tr>
              <a:tr h="220871">
                <a:tc>
                  <a:txBody>
                    <a:bodyPr/>
                    <a:lstStyle/>
                    <a:p>
                      <a:pPr algn="ctr">
                        <a:lnSpc>
                          <a:spcPct val="150000"/>
                        </a:lnSpc>
                        <a:spcAft>
                          <a:spcPts val="0"/>
                        </a:spcAft>
                      </a:pPr>
                      <a:r>
                        <a:rPr lang="es-US" sz="1000">
                          <a:effectLst/>
                        </a:rPr>
                        <a:t>23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rPr>
                        <a:t>15</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rPr>
                        <a:t>19.137</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extLst>
                  <a:ext uri="{0D108BD9-81ED-4DB2-BD59-A6C34878D82A}">
                    <a16:rowId xmlns:a16="http://schemas.microsoft.com/office/drawing/2014/main" val="2091291861"/>
                  </a:ext>
                </a:extLst>
              </a:tr>
              <a:tr h="220871">
                <a:tc>
                  <a:txBody>
                    <a:bodyPr/>
                    <a:lstStyle/>
                    <a:p>
                      <a:pPr algn="ctr">
                        <a:lnSpc>
                          <a:spcPct val="150000"/>
                        </a:lnSpc>
                        <a:spcAft>
                          <a:spcPts val="0"/>
                        </a:spcAft>
                      </a:pPr>
                      <a:r>
                        <a:rPr lang="es-US" sz="1000">
                          <a:effectLst/>
                        </a:rPr>
                        <a:t>24</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rPr>
                        <a:t>17</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26.355</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extLst>
                  <a:ext uri="{0D108BD9-81ED-4DB2-BD59-A6C34878D82A}">
                    <a16:rowId xmlns:a16="http://schemas.microsoft.com/office/drawing/2014/main" val="795433560"/>
                  </a:ext>
                </a:extLst>
              </a:tr>
              <a:tr h="220871">
                <a:tc>
                  <a:txBody>
                    <a:bodyPr/>
                    <a:lstStyle/>
                    <a:p>
                      <a:pPr algn="ctr">
                        <a:lnSpc>
                          <a:spcPct val="150000"/>
                        </a:lnSpc>
                        <a:spcAft>
                          <a:spcPts val="0"/>
                        </a:spcAft>
                      </a:pPr>
                      <a:r>
                        <a:rPr lang="es-US" sz="1000">
                          <a:effectLst/>
                        </a:rPr>
                        <a:t>25</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rPr>
                        <a:t>10</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14.268</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extLst>
                  <a:ext uri="{0D108BD9-81ED-4DB2-BD59-A6C34878D82A}">
                    <a16:rowId xmlns:a16="http://schemas.microsoft.com/office/drawing/2014/main" val="295150285"/>
                  </a:ext>
                </a:extLst>
              </a:tr>
              <a:tr h="220871">
                <a:tc>
                  <a:txBody>
                    <a:bodyPr/>
                    <a:lstStyle/>
                    <a:p>
                      <a:pPr algn="ctr">
                        <a:lnSpc>
                          <a:spcPct val="150000"/>
                        </a:lnSpc>
                        <a:spcAft>
                          <a:spcPts val="0"/>
                        </a:spcAft>
                      </a:pPr>
                      <a:r>
                        <a:rPr lang="es-US" sz="1000">
                          <a:effectLst/>
                        </a:rPr>
                        <a:t>26</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rPr>
                        <a:t>17.458</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extLst>
                  <a:ext uri="{0D108BD9-81ED-4DB2-BD59-A6C34878D82A}">
                    <a16:rowId xmlns:a16="http://schemas.microsoft.com/office/drawing/2014/main" val="2164481176"/>
                  </a:ext>
                </a:extLst>
              </a:tr>
              <a:tr h="220871">
                <a:tc>
                  <a:txBody>
                    <a:bodyPr/>
                    <a:lstStyle/>
                    <a:p>
                      <a:pPr algn="ctr">
                        <a:lnSpc>
                          <a:spcPct val="150000"/>
                        </a:lnSpc>
                        <a:spcAft>
                          <a:spcPts val="0"/>
                        </a:spcAft>
                      </a:pPr>
                      <a:r>
                        <a:rPr lang="es-US" sz="1000">
                          <a:effectLst/>
                        </a:rPr>
                        <a:t>27</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rPr>
                        <a:t>3</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3</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2</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a:effectLst/>
                        </a:rPr>
                        <a:t>1</a:t>
                      </a:r>
                      <a:endParaRPr lang="es-419" sz="100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rPr>
                        <a:t>3</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rPr>
                        <a:t>11</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tc>
                  <a:txBody>
                    <a:bodyPr/>
                    <a:lstStyle/>
                    <a:p>
                      <a:pPr algn="ctr">
                        <a:lnSpc>
                          <a:spcPct val="150000"/>
                        </a:lnSpc>
                        <a:spcAft>
                          <a:spcPts val="0"/>
                        </a:spcAft>
                      </a:pPr>
                      <a:r>
                        <a:rPr lang="es-US" sz="1000" dirty="0">
                          <a:effectLst/>
                        </a:rPr>
                        <a:t>18.969</a:t>
                      </a:r>
                      <a:endParaRPr lang="es-419" sz="1000" dirty="0">
                        <a:solidFill>
                          <a:srgbClr val="000000"/>
                        </a:solidFill>
                        <a:effectLst/>
                        <a:latin typeface="Arial" panose="020B0604020202020204" pitchFamily="34" charset="0"/>
                        <a:ea typeface="Arial" panose="020B0604020202020204" pitchFamily="34" charset="0"/>
                      </a:endParaRPr>
                    </a:p>
                  </a:txBody>
                  <a:tcPr marL="24926" marR="24926" marT="0" marB="0" anchor="ctr"/>
                </a:tc>
                <a:extLst>
                  <a:ext uri="{0D108BD9-81ED-4DB2-BD59-A6C34878D82A}">
                    <a16:rowId xmlns:a16="http://schemas.microsoft.com/office/drawing/2014/main" val="2013811195"/>
                  </a:ext>
                </a:extLst>
              </a:tr>
            </a:tbl>
          </a:graphicData>
        </a:graphic>
      </p:graphicFrame>
      <p:sp>
        <p:nvSpPr>
          <p:cNvPr id="13" name="CuadroTexto 12">
            <a:extLst>
              <a:ext uri="{FF2B5EF4-FFF2-40B4-BE49-F238E27FC236}">
                <a16:creationId xmlns:a16="http://schemas.microsoft.com/office/drawing/2014/main" id="{73025CC8-FF6D-4C5C-AF34-52579F78DCCF}"/>
              </a:ext>
            </a:extLst>
          </p:cNvPr>
          <p:cNvSpPr txBox="1"/>
          <p:nvPr/>
        </p:nvSpPr>
        <p:spPr>
          <a:xfrm>
            <a:off x="6561056" y="22644"/>
            <a:ext cx="5474057"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ABS FLEXIÓN</a:t>
            </a:r>
          </a:p>
        </p:txBody>
      </p:sp>
    </p:spTree>
    <p:extLst>
      <p:ext uri="{BB962C8B-B14F-4D97-AF65-F5344CB8AC3E}">
        <p14:creationId xmlns:p14="http://schemas.microsoft.com/office/powerpoint/2010/main" val="1540038495"/>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9CD88E6-9777-4800-8DC2-3DB9C089F717}"/>
              </a:ext>
            </a:extLst>
          </p:cNvPr>
          <p:cNvSpPr/>
          <p:nvPr/>
        </p:nvSpPr>
        <p:spPr>
          <a:xfrm>
            <a:off x="528083" y="761424"/>
            <a:ext cx="11663917" cy="5078313"/>
          </a:xfrm>
          <a:prstGeom prst="rect">
            <a:avLst/>
          </a:prstGeom>
        </p:spPr>
        <p:txBody>
          <a:bodyPr wrap="square">
            <a:spAutoFit/>
          </a:bodyPr>
          <a:lstStyle/>
          <a:p>
            <a:pPr marL="285750" indent="-285750">
              <a:buFont typeface="Arial" panose="020B0604020202020204" pitchFamily="34" charset="0"/>
              <a:buChar char="•"/>
            </a:pPr>
            <a:r>
              <a:rPr lang="es-419" b="1" dirty="0"/>
              <a:t>Análisis de Varianza</a:t>
            </a:r>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r>
              <a:rPr lang="es-419" b="1" dirty="0"/>
              <a:t>Resumen del Modelo</a:t>
            </a:r>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r>
              <a:rPr lang="es-419" b="1" dirty="0"/>
              <a:t>Análisis del Modelo</a:t>
            </a:r>
          </a:p>
          <a:p>
            <a:endParaRPr lang="es-419" dirty="0"/>
          </a:p>
          <a:p>
            <a:r>
              <a:rPr lang="es-419" dirty="0"/>
              <a:t>Debido a que el valor más pequeño de p es igual a 0.069 correspondiente al factor alto de primera capa, se evidencia que este factor es el más influyente en la resistencia de la probeta. El valor R-</a:t>
            </a:r>
            <a:r>
              <a:rPr lang="es-419" dirty="0" err="1"/>
              <a:t>cuad</a:t>
            </a:r>
            <a:r>
              <a:rPr lang="es-419" dirty="0"/>
              <a:t> muestra un ajuste del 47.00% de los datos con el modelo experimental</a:t>
            </a:r>
          </a:p>
        </p:txBody>
      </p:sp>
      <p:pic>
        <p:nvPicPr>
          <p:cNvPr id="4" name="Imagen 3" descr="Recorte de pantalla">
            <a:extLst>
              <a:ext uri="{FF2B5EF4-FFF2-40B4-BE49-F238E27FC236}">
                <a16:creationId xmlns:a16="http://schemas.microsoft.com/office/drawing/2014/main" id="{A75734EF-D33F-4453-90EE-F5657B92C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6881" y="1345202"/>
            <a:ext cx="5226319" cy="1466925"/>
          </a:xfrm>
          <a:prstGeom prst="rect">
            <a:avLst/>
          </a:prstGeom>
        </p:spPr>
      </p:pic>
      <p:pic>
        <p:nvPicPr>
          <p:cNvPr id="9" name="Imagen 8" descr="Recorte de pantalla">
            <a:extLst>
              <a:ext uri="{FF2B5EF4-FFF2-40B4-BE49-F238E27FC236}">
                <a16:creationId xmlns:a16="http://schemas.microsoft.com/office/drawing/2014/main" id="{310C9787-27B0-416C-B58F-55E877C7C2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8604" y="3429000"/>
            <a:ext cx="2362872" cy="800483"/>
          </a:xfrm>
          <a:prstGeom prst="rect">
            <a:avLst/>
          </a:prstGeom>
        </p:spPr>
      </p:pic>
      <p:sp>
        <p:nvSpPr>
          <p:cNvPr id="13" name="CuadroTexto 12">
            <a:extLst>
              <a:ext uri="{FF2B5EF4-FFF2-40B4-BE49-F238E27FC236}">
                <a16:creationId xmlns:a16="http://schemas.microsoft.com/office/drawing/2014/main" id="{A28027E0-4733-457D-9CB3-076151E3E12A}"/>
              </a:ext>
            </a:extLst>
          </p:cNvPr>
          <p:cNvSpPr txBox="1"/>
          <p:nvPr/>
        </p:nvSpPr>
        <p:spPr>
          <a:xfrm>
            <a:off x="6561056" y="22644"/>
            <a:ext cx="5474057"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ABS TAGUCHI</a:t>
            </a:r>
          </a:p>
        </p:txBody>
      </p:sp>
    </p:spTree>
    <p:extLst>
      <p:ext uri="{BB962C8B-B14F-4D97-AF65-F5344CB8AC3E}">
        <p14:creationId xmlns:p14="http://schemas.microsoft.com/office/powerpoint/2010/main" val="2955712869"/>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EC" dirty="0">
              <a:solidFill>
                <a:srgbClr val="000000"/>
              </a:solidFill>
              <a:latin typeface="Arial" charset="0"/>
            </a:endParaRPr>
          </a:p>
        </p:txBody>
      </p:sp>
      <p:sp>
        <p:nvSpPr>
          <p:cNvPr id="102403" name="Rectangle 3"/>
          <p:cNvSpPr>
            <a:spLocks noChangeArrowheads="1"/>
          </p:cNvSpPr>
          <p:nvPr/>
        </p:nvSpPr>
        <p:spPr bwMode="auto">
          <a:xfrm>
            <a:off x="1524001" y="4630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EC" dirty="0">
              <a:solidFill>
                <a:srgbClr val="000000"/>
              </a:solidFill>
              <a:latin typeface="Arial" pitchFamily="34" charset="0"/>
              <a:cs typeface="Arial" pitchFamily="34" charset="0"/>
            </a:endParaRPr>
          </a:p>
        </p:txBody>
      </p:sp>
      <p:sp>
        <p:nvSpPr>
          <p:cNvPr id="102413" name="Rectangle 1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EC" dirty="0">
              <a:solidFill>
                <a:srgbClr val="000000"/>
              </a:solidFill>
              <a:latin typeface="Arial" charset="0"/>
            </a:endParaRPr>
          </a:p>
        </p:txBody>
      </p:sp>
      <p:pic>
        <p:nvPicPr>
          <p:cNvPr id="11" name="Imagen 10">
            <a:extLst>
              <a:ext uri="{FF2B5EF4-FFF2-40B4-BE49-F238E27FC236}">
                <a16:creationId xmlns:a16="http://schemas.microsoft.com/office/drawing/2014/main" id="{8D1CAD8C-4B94-458D-A378-0568718DD568}"/>
              </a:ext>
            </a:extLst>
          </p:cNvPr>
          <p:cNvPicPr/>
          <p:nvPr/>
        </p:nvPicPr>
        <p:blipFill>
          <a:blip r:embed="rId3" cstate="email">
            <a:lum contrast="20000"/>
            <a:extLst>
              <a:ext uri="{28A0092B-C50C-407E-A947-70E740481C1C}">
                <a14:useLocalDpi xmlns:a14="http://schemas.microsoft.com/office/drawing/2010/main" val="0"/>
              </a:ext>
            </a:extLst>
          </a:blip>
          <a:srcRect/>
          <a:stretch>
            <a:fillRect/>
          </a:stretch>
        </p:blipFill>
        <p:spPr bwMode="auto">
          <a:xfrm>
            <a:off x="1194390" y="1376916"/>
            <a:ext cx="5486400" cy="3657600"/>
          </a:xfrm>
          <a:prstGeom prst="rect">
            <a:avLst/>
          </a:prstGeom>
          <a:noFill/>
          <a:ln>
            <a:noFill/>
          </a:ln>
        </p:spPr>
      </p:pic>
      <p:graphicFrame>
        <p:nvGraphicFramePr>
          <p:cNvPr id="2" name="Tabla 1">
            <a:extLst>
              <a:ext uri="{FF2B5EF4-FFF2-40B4-BE49-F238E27FC236}">
                <a16:creationId xmlns:a16="http://schemas.microsoft.com/office/drawing/2014/main" id="{FC9B3764-304B-461E-B963-AE9CA2DB4081}"/>
              </a:ext>
            </a:extLst>
          </p:cNvPr>
          <p:cNvGraphicFramePr>
            <a:graphicFrameLocks noGrp="1"/>
          </p:cNvGraphicFramePr>
          <p:nvPr>
            <p:extLst>
              <p:ext uri="{D42A27DB-BD31-4B8C-83A1-F6EECF244321}">
                <p14:modId xmlns:p14="http://schemas.microsoft.com/office/powerpoint/2010/main" val="4034028086"/>
              </p:ext>
            </p:extLst>
          </p:nvPr>
        </p:nvGraphicFramePr>
        <p:xfrm>
          <a:off x="7931888" y="1924493"/>
          <a:ext cx="3421912" cy="2644878"/>
        </p:xfrm>
        <a:graphic>
          <a:graphicData uri="http://schemas.openxmlformats.org/drawingml/2006/table">
            <a:tbl>
              <a:tblPr firstRow="1" firstCol="1" bandRow="1">
                <a:tableStyleId>{5C22544A-7EE6-4342-B048-85BDC9FD1C3A}</a:tableStyleId>
              </a:tblPr>
              <a:tblGrid>
                <a:gridCol w="1710956">
                  <a:extLst>
                    <a:ext uri="{9D8B030D-6E8A-4147-A177-3AD203B41FA5}">
                      <a16:colId xmlns:a16="http://schemas.microsoft.com/office/drawing/2014/main" val="4167478899"/>
                    </a:ext>
                  </a:extLst>
                </a:gridCol>
                <a:gridCol w="1710956">
                  <a:extLst>
                    <a:ext uri="{9D8B030D-6E8A-4147-A177-3AD203B41FA5}">
                      <a16:colId xmlns:a16="http://schemas.microsoft.com/office/drawing/2014/main" val="1074695807"/>
                    </a:ext>
                  </a:extLst>
                </a:gridCol>
              </a:tblGrid>
              <a:tr h="440813">
                <a:tc>
                  <a:txBody>
                    <a:bodyPr/>
                    <a:lstStyle/>
                    <a:p>
                      <a:pPr indent="180340" algn="ctr">
                        <a:lnSpc>
                          <a:spcPct val="150000"/>
                        </a:lnSpc>
                        <a:spcAft>
                          <a:spcPts val="0"/>
                        </a:spcAft>
                      </a:pPr>
                      <a:r>
                        <a:rPr lang="es-419" sz="1100" dirty="0">
                          <a:solidFill>
                            <a:schemeClr val="tx1"/>
                          </a:solidFill>
                          <a:effectLst/>
                        </a:rPr>
                        <a:t> </a:t>
                      </a:r>
                      <a:r>
                        <a:rPr lang="es-ES" sz="1100" dirty="0">
                          <a:solidFill>
                            <a:schemeClr val="tx1"/>
                          </a:solidFill>
                          <a:effectLst/>
                        </a:rPr>
                        <a:t>FACTORES</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nchor="ctr"/>
                </a:tc>
                <a:tc>
                  <a:txBody>
                    <a:bodyPr/>
                    <a:lstStyle/>
                    <a:p>
                      <a:pPr indent="180340" algn="ctr">
                        <a:lnSpc>
                          <a:spcPct val="150000"/>
                        </a:lnSpc>
                        <a:spcAft>
                          <a:spcPts val="0"/>
                        </a:spcAft>
                      </a:pPr>
                      <a:r>
                        <a:rPr lang="es-ES" sz="1100">
                          <a:solidFill>
                            <a:schemeClr val="tx1"/>
                          </a:solidFill>
                          <a:effectLst/>
                        </a:rPr>
                        <a:t>NIVEL OPTIMO</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197202319"/>
                  </a:ext>
                </a:extLst>
              </a:tr>
              <a:tr h="440813">
                <a:tc>
                  <a:txBody>
                    <a:bodyPr/>
                    <a:lstStyle/>
                    <a:p>
                      <a:pPr indent="180340" algn="ctr">
                        <a:lnSpc>
                          <a:spcPct val="150000"/>
                        </a:lnSpc>
                        <a:spcAft>
                          <a:spcPts val="0"/>
                        </a:spcAft>
                      </a:pPr>
                      <a:r>
                        <a:rPr lang="es-ES" sz="1100" dirty="0">
                          <a:solidFill>
                            <a:schemeClr val="tx1"/>
                          </a:solidFill>
                          <a:effectLst/>
                        </a:rPr>
                        <a:t>Alto de capa</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nchor="ctr"/>
                </a:tc>
                <a:tc>
                  <a:txBody>
                    <a:bodyPr/>
                    <a:lstStyle/>
                    <a:p>
                      <a:pPr indent="180340" algn="ctr">
                        <a:lnSpc>
                          <a:spcPct val="150000"/>
                        </a:lnSpc>
                        <a:spcAft>
                          <a:spcPts val="0"/>
                        </a:spcAft>
                      </a:pPr>
                      <a:r>
                        <a:rPr lang="es-ES" sz="1100">
                          <a:solidFill>
                            <a:schemeClr val="tx1"/>
                          </a:solidFill>
                          <a:effectLst/>
                        </a:rPr>
                        <a:t>1 (0.20 mm)</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414179300"/>
                  </a:ext>
                </a:extLst>
              </a:tr>
              <a:tr h="440813">
                <a:tc>
                  <a:txBody>
                    <a:bodyPr/>
                    <a:lstStyle/>
                    <a:p>
                      <a:pPr indent="180340" algn="ctr">
                        <a:lnSpc>
                          <a:spcPct val="150000"/>
                        </a:lnSpc>
                        <a:spcAft>
                          <a:spcPts val="0"/>
                        </a:spcAft>
                      </a:pPr>
                      <a:r>
                        <a:rPr lang="es-ES" sz="1100" dirty="0">
                          <a:solidFill>
                            <a:schemeClr val="tx1"/>
                          </a:solidFill>
                          <a:effectLst/>
                        </a:rPr>
                        <a:t>Alto de primera capa</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nchor="ctr"/>
                </a:tc>
                <a:tc>
                  <a:txBody>
                    <a:bodyPr/>
                    <a:lstStyle/>
                    <a:p>
                      <a:pPr indent="180340" algn="ctr">
                        <a:lnSpc>
                          <a:spcPct val="150000"/>
                        </a:lnSpc>
                        <a:spcAft>
                          <a:spcPts val="0"/>
                        </a:spcAft>
                      </a:pPr>
                      <a:r>
                        <a:rPr lang="es-ES" sz="1100">
                          <a:solidFill>
                            <a:schemeClr val="tx1"/>
                          </a:solidFill>
                          <a:effectLst/>
                        </a:rPr>
                        <a:t>1 (0.20 mm)</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675091719"/>
                  </a:ext>
                </a:extLst>
              </a:tr>
              <a:tr h="440813">
                <a:tc>
                  <a:txBody>
                    <a:bodyPr/>
                    <a:lstStyle/>
                    <a:p>
                      <a:pPr indent="180340" algn="ctr">
                        <a:lnSpc>
                          <a:spcPct val="150000"/>
                        </a:lnSpc>
                        <a:spcAft>
                          <a:spcPts val="0"/>
                        </a:spcAft>
                      </a:pPr>
                      <a:r>
                        <a:rPr lang="es-ES" sz="1100" dirty="0">
                          <a:solidFill>
                            <a:schemeClr val="tx1"/>
                          </a:solidFill>
                          <a:effectLst/>
                        </a:rPr>
                        <a:t>Perímetros</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nchor="ctr"/>
                </a:tc>
                <a:tc>
                  <a:txBody>
                    <a:bodyPr/>
                    <a:lstStyle/>
                    <a:p>
                      <a:pPr indent="180340" algn="ctr">
                        <a:lnSpc>
                          <a:spcPct val="150000"/>
                        </a:lnSpc>
                        <a:spcAft>
                          <a:spcPts val="0"/>
                        </a:spcAft>
                      </a:pPr>
                      <a:r>
                        <a:rPr lang="es-ES" sz="1100" dirty="0">
                          <a:solidFill>
                            <a:schemeClr val="tx1"/>
                          </a:solidFill>
                          <a:effectLst/>
                        </a:rPr>
                        <a:t>3 (4)</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692025410"/>
                  </a:ext>
                </a:extLst>
              </a:tr>
              <a:tr h="440813">
                <a:tc>
                  <a:txBody>
                    <a:bodyPr/>
                    <a:lstStyle/>
                    <a:p>
                      <a:pPr indent="180340" algn="ctr">
                        <a:lnSpc>
                          <a:spcPct val="150000"/>
                        </a:lnSpc>
                        <a:spcAft>
                          <a:spcPts val="0"/>
                        </a:spcAft>
                      </a:pPr>
                      <a:r>
                        <a:rPr lang="es-ES" sz="1100">
                          <a:solidFill>
                            <a:schemeClr val="tx1"/>
                          </a:solidFill>
                          <a:effectLst/>
                        </a:rPr>
                        <a:t>Densidad de relleno</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nchor="ctr"/>
                </a:tc>
                <a:tc>
                  <a:txBody>
                    <a:bodyPr/>
                    <a:lstStyle/>
                    <a:p>
                      <a:pPr indent="180340" algn="ctr">
                        <a:lnSpc>
                          <a:spcPct val="150000"/>
                        </a:lnSpc>
                        <a:spcAft>
                          <a:spcPts val="0"/>
                        </a:spcAft>
                      </a:pPr>
                      <a:r>
                        <a:rPr lang="es-ES" sz="1100" dirty="0">
                          <a:solidFill>
                            <a:schemeClr val="tx1"/>
                          </a:solidFill>
                          <a:effectLst/>
                        </a:rPr>
                        <a:t>3 (75%)</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253131230"/>
                  </a:ext>
                </a:extLst>
              </a:tr>
              <a:tr h="440813">
                <a:tc>
                  <a:txBody>
                    <a:bodyPr/>
                    <a:lstStyle/>
                    <a:p>
                      <a:pPr indent="180340" algn="ctr">
                        <a:lnSpc>
                          <a:spcPct val="150000"/>
                        </a:lnSpc>
                        <a:spcAft>
                          <a:spcPts val="0"/>
                        </a:spcAft>
                      </a:pPr>
                      <a:r>
                        <a:rPr lang="es-ES" sz="1100">
                          <a:solidFill>
                            <a:schemeClr val="tx1"/>
                          </a:solidFill>
                          <a:effectLst/>
                        </a:rPr>
                        <a:t>Patrón de relleno</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nchor="ctr"/>
                </a:tc>
                <a:tc>
                  <a:txBody>
                    <a:bodyPr/>
                    <a:lstStyle/>
                    <a:p>
                      <a:pPr indent="180340" algn="ctr">
                        <a:lnSpc>
                          <a:spcPct val="150000"/>
                        </a:lnSpc>
                        <a:spcAft>
                          <a:spcPts val="0"/>
                        </a:spcAft>
                      </a:pPr>
                      <a:r>
                        <a:rPr lang="es-ES" sz="1100" dirty="0">
                          <a:solidFill>
                            <a:schemeClr val="tx1"/>
                          </a:solidFill>
                          <a:effectLst/>
                        </a:rPr>
                        <a:t>3 (Diamante)</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92707887"/>
                  </a:ext>
                </a:extLst>
              </a:tr>
            </a:tbl>
          </a:graphicData>
        </a:graphic>
      </p:graphicFrame>
      <p:sp>
        <p:nvSpPr>
          <p:cNvPr id="9" name="CuadroTexto 8">
            <a:extLst>
              <a:ext uri="{FF2B5EF4-FFF2-40B4-BE49-F238E27FC236}">
                <a16:creationId xmlns:a16="http://schemas.microsoft.com/office/drawing/2014/main" id="{4CCE1A36-847D-4DBB-9760-F2146226C591}"/>
              </a:ext>
            </a:extLst>
          </p:cNvPr>
          <p:cNvSpPr txBox="1"/>
          <p:nvPr/>
        </p:nvSpPr>
        <p:spPr>
          <a:xfrm>
            <a:off x="6713456" y="175044"/>
            <a:ext cx="5474057"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ABS TAGUCHI</a:t>
            </a:r>
          </a:p>
        </p:txBody>
      </p:sp>
    </p:spTree>
    <p:extLst>
      <p:ext uri="{BB962C8B-B14F-4D97-AF65-F5344CB8AC3E}">
        <p14:creationId xmlns:p14="http://schemas.microsoft.com/office/powerpoint/2010/main" val="1127865909"/>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EC" dirty="0">
              <a:solidFill>
                <a:srgbClr val="000000"/>
              </a:solidFill>
              <a:latin typeface="Arial" charset="0"/>
            </a:endParaRPr>
          </a:p>
        </p:txBody>
      </p:sp>
      <p:sp>
        <p:nvSpPr>
          <p:cNvPr id="102403" name="Rectangle 3"/>
          <p:cNvSpPr>
            <a:spLocks noChangeArrowheads="1"/>
          </p:cNvSpPr>
          <p:nvPr/>
        </p:nvSpPr>
        <p:spPr bwMode="auto">
          <a:xfrm>
            <a:off x="1524001" y="4630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EC" dirty="0">
              <a:solidFill>
                <a:srgbClr val="000000"/>
              </a:solidFill>
              <a:latin typeface="Arial" pitchFamily="34" charset="0"/>
              <a:cs typeface="Arial" pitchFamily="34" charset="0"/>
            </a:endParaRPr>
          </a:p>
        </p:txBody>
      </p:sp>
      <p:sp>
        <p:nvSpPr>
          <p:cNvPr id="102413" name="Rectangle 1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EC" dirty="0">
              <a:solidFill>
                <a:srgbClr val="000000"/>
              </a:solidFill>
              <a:latin typeface="Arial" charset="0"/>
            </a:endParaRPr>
          </a:p>
        </p:txBody>
      </p:sp>
      <p:pic>
        <p:nvPicPr>
          <p:cNvPr id="9" name="Imagen 8">
            <a:extLst>
              <a:ext uri="{FF2B5EF4-FFF2-40B4-BE49-F238E27FC236}">
                <a16:creationId xmlns:a16="http://schemas.microsoft.com/office/drawing/2014/main" id="{534DFF73-E8CF-4B16-A20D-4656777C55D3}"/>
              </a:ext>
            </a:extLst>
          </p:cNvPr>
          <p:cNvPicPr/>
          <p:nvPr/>
        </p:nvPicPr>
        <p:blipFill rotWithShape="1">
          <a:blip r:embed="rId3" cstate="email">
            <a:lum contrast="20000"/>
            <a:extLst>
              <a:ext uri="{28A0092B-C50C-407E-A947-70E740481C1C}">
                <a14:useLocalDpi xmlns:a14="http://schemas.microsoft.com/office/drawing/2010/main" val="0"/>
              </a:ext>
            </a:extLst>
          </a:blip>
          <a:srcRect l="6139" t="2251" r="1501" b="5457"/>
          <a:stretch/>
        </p:blipFill>
        <p:spPr bwMode="auto">
          <a:xfrm>
            <a:off x="520995" y="882134"/>
            <a:ext cx="7974420" cy="5199689"/>
          </a:xfrm>
          <a:prstGeom prst="rect">
            <a:avLst/>
          </a:prstGeom>
          <a:noFill/>
          <a:ln w="12700">
            <a:solidFill>
              <a:schemeClr val="tx1"/>
            </a:solidFill>
          </a:ln>
          <a:extLst>
            <a:ext uri="{53640926-AAD7-44D8-BBD7-CCE9431645EC}">
              <a14:shadowObscured xmlns:a14="http://schemas.microsoft.com/office/drawing/2010/main"/>
            </a:ext>
          </a:extLst>
        </p:spPr>
      </p:pic>
      <p:sp>
        <p:nvSpPr>
          <p:cNvPr id="10" name="CuadroTexto 9">
            <a:extLst>
              <a:ext uri="{FF2B5EF4-FFF2-40B4-BE49-F238E27FC236}">
                <a16:creationId xmlns:a16="http://schemas.microsoft.com/office/drawing/2014/main" id="{08F77FC2-549A-4DB3-803D-FD8294D1D554}"/>
              </a:ext>
            </a:extLst>
          </p:cNvPr>
          <p:cNvSpPr txBox="1"/>
          <p:nvPr/>
        </p:nvSpPr>
        <p:spPr>
          <a:xfrm>
            <a:off x="8946037" y="1272619"/>
            <a:ext cx="3089076" cy="3139321"/>
          </a:xfrm>
          <a:prstGeom prst="rect">
            <a:avLst/>
          </a:prstGeom>
          <a:noFill/>
        </p:spPr>
        <p:txBody>
          <a:bodyPr wrap="square" rtlCol="0">
            <a:spAutoFit/>
          </a:bodyPr>
          <a:lstStyle/>
          <a:p>
            <a:pPr lvl="0"/>
            <a:r>
              <a:rPr lang="es-ES" b="1" dirty="0"/>
              <a:t>Alto de capa vs Densidad de relleno</a:t>
            </a:r>
            <a:endParaRPr lang="es-419" dirty="0"/>
          </a:p>
          <a:p>
            <a:r>
              <a:rPr lang="es-ES" dirty="0"/>
              <a:t>Existe una interacción fuerte de la capa 3 con las otras capas para los niveles 2 y 3 de la densidad de relleno. Además, existe una diferencia significativa en el nivel 1 de la densidad de relleno, pero no tiene interacción fuerte.</a:t>
            </a:r>
            <a:endParaRPr lang="es-419" dirty="0"/>
          </a:p>
        </p:txBody>
      </p:sp>
      <p:sp>
        <p:nvSpPr>
          <p:cNvPr id="8" name="CuadroTexto 7">
            <a:extLst>
              <a:ext uri="{FF2B5EF4-FFF2-40B4-BE49-F238E27FC236}">
                <a16:creationId xmlns:a16="http://schemas.microsoft.com/office/drawing/2014/main" id="{0B3E9A5C-9A29-4E70-9AED-C0FAA7DD4C41}"/>
              </a:ext>
            </a:extLst>
          </p:cNvPr>
          <p:cNvSpPr txBox="1"/>
          <p:nvPr/>
        </p:nvSpPr>
        <p:spPr>
          <a:xfrm>
            <a:off x="6713456" y="175044"/>
            <a:ext cx="5474057"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ABS TAGUCHI</a:t>
            </a:r>
          </a:p>
        </p:txBody>
      </p:sp>
    </p:spTree>
    <p:extLst>
      <p:ext uri="{BB962C8B-B14F-4D97-AF65-F5344CB8AC3E}">
        <p14:creationId xmlns:p14="http://schemas.microsoft.com/office/powerpoint/2010/main" val="392045153"/>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8B8A42F-F3EB-449A-BCD5-5322DC15EDBA}"/>
              </a:ext>
            </a:extLst>
          </p:cNvPr>
          <p:cNvSpPr/>
          <p:nvPr/>
        </p:nvSpPr>
        <p:spPr>
          <a:xfrm>
            <a:off x="528083" y="761424"/>
            <a:ext cx="11663917" cy="9233297"/>
          </a:xfrm>
          <a:prstGeom prst="rect">
            <a:avLst/>
          </a:prstGeom>
        </p:spPr>
        <p:txBody>
          <a:bodyPr wrap="square">
            <a:spAutoFit/>
          </a:bodyPr>
          <a:lstStyle/>
          <a:p>
            <a:pPr marL="285750" indent="-285750">
              <a:buFont typeface="Arial" panose="020B0604020202020204" pitchFamily="34" charset="0"/>
              <a:buChar char="•"/>
            </a:pPr>
            <a:r>
              <a:rPr lang="es-419" b="1" dirty="0"/>
              <a:t>Análisis de Varianza</a:t>
            </a:r>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r>
              <a:rPr lang="es-419" b="1" dirty="0"/>
              <a:t>Resumen del Modelo</a:t>
            </a:r>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r>
              <a:rPr lang="es-419" b="1" dirty="0"/>
              <a:t>Análisis del Modelo</a:t>
            </a:r>
          </a:p>
          <a:p>
            <a:r>
              <a:rPr lang="es-419" dirty="0"/>
              <a:t>El mejor ajuste que se obtiene es del 81.02% cuando el término elegido, en el software estadístico, es el cuadrático completo.  En este caso se consideran todos los modelos posibles, los cuales son: lineal, cuadrado e interacción.</a:t>
            </a:r>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p:txBody>
      </p:sp>
      <p:pic>
        <p:nvPicPr>
          <p:cNvPr id="8" name="Imagen 7" descr="Recorte de pantalla">
            <a:extLst>
              <a:ext uri="{FF2B5EF4-FFF2-40B4-BE49-F238E27FC236}">
                <a16:creationId xmlns:a16="http://schemas.microsoft.com/office/drawing/2014/main" id="{7FAF88EB-C1FD-4853-9C5B-902611A08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5520" y="761424"/>
            <a:ext cx="4888168" cy="3597541"/>
          </a:xfrm>
          <a:prstGeom prst="rect">
            <a:avLst/>
          </a:prstGeom>
        </p:spPr>
      </p:pic>
      <p:pic>
        <p:nvPicPr>
          <p:cNvPr id="10" name="Imagen 9" descr="Recorte de pantalla">
            <a:extLst>
              <a:ext uri="{FF2B5EF4-FFF2-40B4-BE49-F238E27FC236}">
                <a16:creationId xmlns:a16="http://schemas.microsoft.com/office/drawing/2014/main" id="{3EF3EE05-5F4D-471B-8A2A-335855F79D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1078" y="4610528"/>
            <a:ext cx="1809843" cy="571529"/>
          </a:xfrm>
          <a:prstGeom prst="rect">
            <a:avLst/>
          </a:prstGeom>
        </p:spPr>
      </p:pic>
      <p:sp>
        <p:nvSpPr>
          <p:cNvPr id="5" name="CuadroTexto 4">
            <a:extLst>
              <a:ext uri="{FF2B5EF4-FFF2-40B4-BE49-F238E27FC236}">
                <a16:creationId xmlns:a16="http://schemas.microsoft.com/office/drawing/2014/main" id="{7931C180-EA0C-41BC-9354-E71B82272A26}"/>
              </a:ext>
            </a:extLst>
          </p:cNvPr>
          <p:cNvSpPr txBox="1"/>
          <p:nvPr/>
        </p:nvSpPr>
        <p:spPr>
          <a:xfrm>
            <a:off x="6096000" y="22644"/>
            <a:ext cx="5939113"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ABS SUPERFICE DE RESPUESTA</a:t>
            </a:r>
          </a:p>
        </p:txBody>
      </p:sp>
    </p:spTree>
    <p:extLst>
      <p:ext uri="{BB962C8B-B14F-4D97-AF65-F5344CB8AC3E}">
        <p14:creationId xmlns:p14="http://schemas.microsoft.com/office/powerpoint/2010/main" val="341838277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p:cNvSpPr>
          <p:nvPr>
            <p:ph type="body" idx="1"/>
          </p:nvPr>
        </p:nvSpPr>
        <p:spPr>
          <a:xfrm>
            <a:off x="2066041" y="285728"/>
            <a:ext cx="8229600" cy="6286544"/>
          </a:xfrm>
        </p:spPr>
        <p:txBody>
          <a:bodyPr/>
          <a:lstStyle/>
          <a:p>
            <a:pPr marL="0" indent="0" algn="ctr">
              <a:buNone/>
            </a:pPr>
            <a:r>
              <a:rPr lang="es-ES" altLang="es-ES" sz="2800" b="1" i="1" dirty="0">
                <a:solidFill>
                  <a:schemeClr val="tx1"/>
                </a:solidFill>
                <a:cs typeface="Times New Roman" panose="02020603050405020304" pitchFamily="18" charset="0"/>
              </a:rPr>
              <a:t>ALCANCE DEL PROYECTO </a:t>
            </a:r>
            <a:endParaRPr lang="es-ES" altLang="es-ES" sz="1800" dirty="0">
              <a:solidFill>
                <a:schemeClr val="tx1"/>
              </a:solidFill>
              <a:latin typeface="+mj-lt"/>
              <a:cs typeface="Times New Roman" panose="02020603050405020304" pitchFamily="18" charset="0"/>
            </a:endParaRPr>
          </a:p>
          <a:p>
            <a:pPr marL="0" indent="0" algn="just">
              <a:buNone/>
            </a:pPr>
            <a:endParaRPr lang="es-ES" sz="1800" dirty="0">
              <a:solidFill>
                <a:schemeClr val="tx1"/>
              </a:solidFill>
              <a:latin typeface="+mj-lt"/>
              <a:cs typeface="Times New Roman" panose="02020603050405020304" pitchFamily="18" charset="0"/>
            </a:endParaRPr>
          </a:p>
          <a:p>
            <a:pPr marL="0" indent="0" algn="just">
              <a:lnSpc>
                <a:spcPct val="150000"/>
              </a:lnSpc>
              <a:buNone/>
            </a:pPr>
            <a:endParaRPr lang="es-ES" altLang="es-ES" sz="1800" dirty="0">
              <a:solidFill>
                <a:schemeClr val="tx1"/>
              </a:solidFill>
              <a:latin typeface="+mj-lt"/>
              <a:cs typeface="Times New Roman" panose="02020603050405020304" pitchFamily="18" charset="0"/>
            </a:endParaRPr>
          </a:p>
          <a:p>
            <a:pPr algn="just"/>
            <a:r>
              <a:rPr lang="es-ES" altLang="es-ES" sz="2800" dirty="0" err="1">
                <a:solidFill>
                  <a:schemeClr val="tx1"/>
                </a:solidFill>
                <a:latin typeface="+mj-lt"/>
                <a:cs typeface="Times New Roman" panose="02020603050405020304" pitchFamily="18" charset="0"/>
              </a:rPr>
              <a:t>Técnologias</a:t>
            </a:r>
            <a:r>
              <a:rPr lang="es-ES" altLang="es-ES" sz="2800" dirty="0">
                <a:solidFill>
                  <a:schemeClr val="tx1"/>
                </a:solidFill>
                <a:latin typeface="+mj-lt"/>
                <a:cs typeface="Times New Roman" panose="02020603050405020304" pitchFamily="18" charset="0"/>
              </a:rPr>
              <a:t> FDM y DLP.</a:t>
            </a:r>
          </a:p>
          <a:p>
            <a:pPr algn="just"/>
            <a:r>
              <a:rPr lang="es-ES" altLang="es-ES" sz="2800" dirty="0">
                <a:solidFill>
                  <a:schemeClr val="tx1"/>
                </a:solidFill>
                <a:latin typeface="+mj-lt"/>
                <a:cs typeface="Times New Roman" panose="02020603050405020304" pitchFamily="18" charset="0"/>
              </a:rPr>
              <a:t>Variación de Parámetros en las impresoras 3D.</a:t>
            </a:r>
          </a:p>
          <a:p>
            <a:pPr algn="just"/>
            <a:r>
              <a:rPr lang="es-ES" altLang="es-ES" sz="2800" dirty="0">
                <a:solidFill>
                  <a:schemeClr val="tx1"/>
                </a:solidFill>
                <a:latin typeface="+mj-lt"/>
                <a:cs typeface="Times New Roman" panose="02020603050405020304" pitchFamily="18" charset="0"/>
              </a:rPr>
              <a:t>Desarrollar una metodología de predicción de resultados.</a:t>
            </a:r>
          </a:p>
          <a:p>
            <a:pPr algn="just"/>
            <a:r>
              <a:rPr lang="es-ES" altLang="es-ES" sz="2800" dirty="0">
                <a:solidFill>
                  <a:schemeClr val="tx1"/>
                </a:solidFill>
                <a:latin typeface="+mj-lt"/>
                <a:cs typeface="Times New Roman" panose="02020603050405020304" pitchFamily="18" charset="0"/>
              </a:rPr>
              <a:t>Diseño de Experimentos: Metodología Taguchi y Superficie de Respuesta.</a:t>
            </a:r>
          </a:p>
          <a:p>
            <a:pPr algn="just"/>
            <a:r>
              <a:rPr lang="es-ES" altLang="es-ES" sz="2800" dirty="0">
                <a:solidFill>
                  <a:schemeClr val="tx1"/>
                </a:solidFill>
                <a:latin typeface="+mj-lt"/>
                <a:cs typeface="Times New Roman" panose="02020603050405020304" pitchFamily="18" charset="0"/>
              </a:rPr>
              <a:t>Ensayos Mecánicos: Flexión, Tracción y Dureza.</a:t>
            </a:r>
          </a:p>
          <a:p>
            <a:pPr algn="just"/>
            <a:r>
              <a:rPr lang="es-ES" altLang="es-ES" sz="2800" dirty="0">
                <a:solidFill>
                  <a:schemeClr val="tx1"/>
                </a:solidFill>
                <a:latin typeface="+mj-lt"/>
                <a:cs typeface="Times New Roman" panose="02020603050405020304" pitchFamily="18" charset="0"/>
              </a:rPr>
              <a:t>Diseño y Construcción de Cámara de Curado.</a:t>
            </a:r>
          </a:p>
        </p:txBody>
      </p:sp>
    </p:spTree>
    <p:extLst>
      <p:ext uri="{BB962C8B-B14F-4D97-AF65-F5344CB8AC3E}">
        <p14:creationId xmlns:p14="http://schemas.microsoft.com/office/powerpoint/2010/main" val="4206328777"/>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FD79149-524B-4FCB-BB64-9E6574734C11}"/>
              </a:ext>
            </a:extLst>
          </p:cNvPr>
          <p:cNvPicPr/>
          <p:nvPr/>
        </p:nvPicPr>
        <p:blipFill rotWithShape="1">
          <a:blip r:embed="rId2" cstate="email">
            <a:lum contrast="20000"/>
            <a:extLst>
              <a:ext uri="{28A0092B-C50C-407E-A947-70E740481C1C}">
                <a14:useLocalDpi xmlns:a14="http://schemas.microsoft.com/office/drawing/2010/main"/>
              </a:ext>
            </a:extLst>
          </a:blip>
          <a:srcRect l="4584" t="2293" r="1065" b="17692"/>
          <a:stretch/>
        </p:blipFill>
        <p:spPr bwMode="auto">
          <a:xfrm>
            <a:off x="638219" y="982587"/>
            <a:ext cx="5173980" cy="3489325"/>
          </a:xfrm>
          <a:prstGeom prst="rect">
            <a:avLst/>
          </a:prstGeom>
          <a:noFill/>
          <a:ln w="12700">
            <a:solidFill>
              <a:schemeClr val="tx1"/>
            </a:solid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id="{9FC1A644-6B52-4CD0-A96A-C3C6BB7B92D3}"/>
              </a:ext>
            </a:extLst>
          </p:cNvPr>
          <p:cNvPicPr/>
          <p:nvPr/>
        </p:nvPicPr>
        <p:blipFill rotWithShape="1">
          <a:blip r:embed="rId3" cstate="email">
            <a:lum contrast="20000"/>
            <a:extLst>
              <a:ext uri="{28A0092B-C50C-407E-A947-70E740481C1C}">
                <a14:useLocalDpi xmlns:a14="http://schemas.microsoft.com/office/drawing/2010/main"/>
              </a:ext>
            </a:extLst>
          </a:blip>
          <a:srcRect l="2753" t="2063" r="1374" b="2519"/>
          <a:stretch/>
        </p:blipFill>
        <p:spPr bwMode="auto">
          <a:xfrm>
            <a:off x="6167755" y="982588"/>
            <a:ext cx="5258435" cy="3489325"/>
          </a:xfrm>
          <a:prstGeom prst="rect">
            <a:avLst/>
          </a:prstGeom>
          <a:noFill/>
          <a:ln w="12700">
            <a:solidFill>
              <a:schemeClr val="tx1"/>
            </a:solidFill>
          </a:ln>
          <a:extLst>
            <a:ext uri="{53640926-AAD7-44D8-BBD7-CCE9431645EC}">
              <a14:shadowObscured xmlns:a14="http://schemas.microsoft.com/office/drawing/2010/main"/>
            </a:ext>
          </a:extLst>
        </p:spPr>
      </p:pic>
      <p:sp>
        <p:nvSpPr>
          <p:cNvPr id="6" name="Rectángulo 5">
            <a:extLst>
              <a:ext uri="{FF2B5EF4-FFF2-40B4-BE49-F238E27FC236}">
                <a16:creationId xmlns:a16="http://schemas.microsoft.com/office/drawing/2014/main" id="{4EB6C754-2C6A-4D06-940D-9782E19C7776}"/>
              </a:ext>
            </a:extLst>
          </p:cNvPr>
          <p:cNvSpPr/>
          <p:nvPr/>
        </p:nvSpPr>
        <p:spPr>
          <a:xfrm>
            <a:off x="638220" y="4593288"/>
            <a:ext cx="10787970" cy="1200329"/>
          </a:xfrm>
          <a:prstGeom prst="rect">
            <a:avLst/>
          </a:prstGeom>
        </p:spPr>
        <p:txBody>
          <a:bodyPr wrap="square">
            <a:spAutoFit/>
          </a:bodyPr>
          <a:lstStyle/>
          <a:p>
            <a:r>
              <a:rPr lang="es-ES" dirty="0">
                <a:latin typeface="Arial" panose="020B0604020202020204" pitchFamily="34" charset="0"/>
                <a:ea typeface="Arial" panose="020B0604020202020204" pitchFamily="34" charset="0"/>
              </a:rPr>
              <a:t>Al examinar las figuras de superficie y contorno, resulta evidente que el punto óptimo es muy cercano a primera capa de 0.20mm y alto de capa 0.20 mm, y que la respuesta es máxima en este punto. Además, al examinar la figura de contorno, se observa que el proceso puede ser sensible a los cambios de la primera capa que a los cambios de el alto de capa</a:t>
            </a:r>
            <a:endParaRPr lang="es-419" dirty="0"/>
          </a:p>
        </p:txBody>
      </p:sp>
      <p:sp>
        <p:nvSpPr>
          <p:cNvPr id="7" name="CuadroTexto 6">
            <a:extLst>
              <a:ext uri="{FF2B5EF4-FFF2-40B4-BE49-F238E27FC236}">
                <a16:creationId xmlns:a16="http://schemas.microsoft.com/office/drawing/2014/main" id="{D4B41ADF-8AFF-4ACC-A22E-AC85C5F78210}"/>
              </a:ext>
            </a:extLst>
          </p:cNvPr>
          <p:cNvSpPr txBox="1"/>
          <p:nvPr/>
        </p:nvSpPr>
        <p:spPr>
          <a:xfrm>
            <a:off x="6096000" y="22644"/>
            <a:ext cx="5939113"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ABS SUPERFICE DE RESPUESTA</a:t>
            </a:r>
          </a:p>
        </p:txBody>
      </p:sp>
    </p:spTree>
    <p:extLst>
      <p:ext uri="{BB962C8B-B14F-4D97-AF65-F5344CB8AC3E}">
        <p14:creationId xmlns:p14="http://schemas.microsoft.com/office/powerpoint/2010/main" val="3699519712"/>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060B3EB-7A52-45B7-9A1A-E9C276BBCA23}"/>
              </a:ext>
            </a:extLst>
          </p:cNvPr>
          <p:cNvPicPr/>
          <p:nvPr/>
        </p:nvPicPr>
        <p:blipFill rotWithShape="1">
          <a:blip r:embed="rId2" cstate="email">
            <a:lum contrast="20000"/>
            <a:extLst>
              <a:ext uri="{28A0092B-C50C-407E-A947-70E740481C1C}">
                <a14:useLocalDpi xmlns:a14="http://schemas.microsoft.com/office/drawing/2010/main"/>
              </a:ext>
            </a:extLst>
          </a:blip>
          <a:srcRect b="52084"/>
          <a:stretch/>
        </p:blipFill>
        <p:spPr bwMode="auto">
          <a:xfrm>
            <a:off x="1834929" y="1114022"/>
            <a:ext cx="8329797" cy="1956126"/>
          </a:xfrm>
          <a:prstGeom prst="rect">
            <a:avLst/>
          </a:prstGeom>
          <a:noFill/>
          <a:ln w="12700">
            <a:solidFill>
              <a:schemeClr val="tx1"/>
            </a:solidFill>
          </a:ln>
          <a:extLst>
            <a:ext uri="{53640926-AAD7-44D8-BBD7-CCE9431645EC}">
              <a14:shadowObscured xmlns:a14="http://schemas.microsoft.com/office/drawing/2010/main"/>
            </a:ext>
          </a:extLst>
        </p:spPr>
      </p:pic>
      <p:graphicFrame>
        <p:nvGraphicFramePr>
          <p:cNvPr id="5" name="Tabla 4">
            <a:extLst>
              <a:ext uri="{FF2B5EF4-FFF2-40B4-BE49-F238E27FC236}">
                <a16:creationId xmlns:a16="http://schemas.microsoft.com/office/drawing/2014/main" id="{FA8F3371-6801-4469-9444-3ECBF839F5AB}"/>
              </a:ext>
            </a:extLst>
          </p:cNvPr>
          <p:cNvGraphicFramePr>
            <a:graphicFrameLocks noGrp="1"/>
          </p:cNvGraphicFramePr>
          <p:nvPr>
            <p:extLst>
              <p:ext uri="{D42A27DB-BD31-4B8C-83A1-F6EECF244321}">
                <p14:modId xmlns:p14="http://schemas.microsoft.com/office/powerpoint/2010/main" val="216026767"/>
              </p:ext>
            </p:extLst>
          </p:nvPr>
        </p:nvGraphicFramePr>
        <p:xfrm>
          <a:off x="4014283" y="3638306"/>
          <a:ext cx="4306188" cy="2626242"/>
        </p:xfrm>
        <a:graphic>
          <a:graphicData uri="http://schemas.openxmlformats.org/drawingml/2006/table">
            <a:tbl>
              <a:tblPr firstRow="1" firstCol="1" bandRow="1">
                <a:tableStyleId>{5C22544A-7EE6-4342-B048-85BDC9FD1C3A}</a:tableStyleId>
              </a:tblPr>
              <a:tblGrid>
                <a:gridCol w="2153094">
                  <a:extLst>
                    <a:ext uri="{9D8B030D-6E8A-4147-A177-3AD203B41FA5}">
                      <a16:colId xmlns:a16="http://schemas.microsoft.com/office/drawing/2014/main" val="2242759246"/>
                    </a:ext>
                  </a:extLst>
                </a:gridCol>
                <a:gridCol w="2153094">
                  <a:extLst>
                    <a:ext uri="{9D8B030D-6E8A-4147-A177-3AD203B41FA5}">
                      <a16:colId xmlns:a16="http://schemas.microsoft.com/office/drawing/2014/main" val="871086629"/>
                    </a:ext>
                  </a:extLst>
                </a:gridCol>
              </a:tblGrid>
              <a:tr h="437707">
                <a:tc>
                  <a:txBody>
                    <a:bodyPr/>
                    <a:lstStyle/>
                    <a:p>
                      <a:pPr algn="ctr">
                        <a:lnSpc>
                          <a:spcPct val="150000"/>
                        </a:lnSpc>
                        <a:spcAft>
                          <a:spcPts val="0"/>
                        </a:spcAft>
                      </a:pPr>
                      <a:r>
                        <a:rPr lang="es-ES" sz="1200" dirty="0">
                          <a:solidFill>
                            <a:schemeClr val="tx1"/>
                          </a:solidFill>
                          <a:effectLst/>
                        </a:rPr>
                        <a:t>Factor</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200">
                          <a:solidFill>
                            <a:schemeClr val="tx1"/>
                          </a:solidFill>
                          <a:effectLst/>
                        </a:rPr>
                        <a:t>Valor óptimo</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4165755115"/>
                  </a:ext>
                </a:extLst>
              </a:tr>
              <a:tr h="437707">
                <a:tc>
                  <a:txBody>
                    <a:bodyPr/>
                    <a:lstStyle/>
                    <a:p>
                      <a:pPr algn="ctr">
                        <a:lnSpc>
                          <a:spcPct val="150000"/>
                        </a:lnSpc>
                        <a:spcAft>
                          <a:spcPts val="0"/>
                        </a:spcAft>
                      </a:pPr>
                      <a:r>
                        <a:rPr lang="es-ES" sz="1200" dirty="0">
                          <a:solidFill>
                            <a:schemeClr val="tx1"/>
                          </a:solidFill>
                          <a:effectLst/>
                        </a:rPr>
                        <a:t>Alto de capa</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200">
                          <a:solidFill>
                            <a:schemeClr val="tx1"/>
                          </a:solidFill>
                          <a:effectLst/>
                        </a:rPr>
                        <a:t> 0.20 mm</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145032166"/>
                  </a:ext>
                </a:extLst>
              </a:tr>
              <a:tr h="437707">
                <a:tc>
                  <a:txBody>
                    <a:bodyPr/>
                    <a:lstStyle/>
                    <a:p>
                      <a:pPr algn="ctr">
                        <a:lnSpc>
                          <a:spcPct val="150000"/>
                        </a:lnSpc>
                        <a:spcAft>
                          <a:spcPts val="0"/>
                        </a:spcAft>
                      </a:pPr>
                      <a:r>
                        <a:rPr lang="es-ES" sz="1200" dirty="0">
                          <a:solidFill>
                            <a:schemeClr val="tx1"/>
                          </a:solidFill>
                          <a:effectLst/>
                        </a:rPr>
                        <a:t>Alto de primera capa</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200">
                          <a:solidFill>
                            <a:schemeClr val="tx1"/>
                          </a:solidFill>
                          <a:effectLst/>
                        </a:rPr>
                        <a:t> 0.20 mm</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4254070665"/>
                  </a:ext>
                </a:extLst>
              </a:tr>
              <a:tr h="437707">
                <a:tc>
                  <a:txBody>
                    <a:bodyPr/>
                    <a:lstStyle/>
                    <a:p>
                      <a:pPr algn="ctr">
                        <a:lnSpc>
                          <a:spcPct val="150000"/>
                        </a:lnSpc>
                        <a:spcAft>
                          <a:spcPts val="0"/>
                        </a:spcAft>
                      </a:pPr>
                      <a:r>
                        <a:rPr lang="es-ES" sz="1200" dirty="0">
                          <a:solidFill>
                            <a:schemeClr val="tx1"/>
                          </a:solidFill>
                          <a:effectLst/>
                        </a:rPr>
                        <a:t>Perímetros</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200">
                          <a:solidFill>
                            <a:schemeClr val="tx1"/>
                          </a:solidFill>
                          <a:effectLst/>
                        </a:rPr>
                        <a:t>4</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899853610"/>
                  </a:ext>
                </a:extLst>
              </a:tr>
              <a:tr h="437707">
                <a:tc>
                  <a:txBody>
                    <a:bodyPr/>
                    <a:lstStyle/>
                    <a:p>
                      <a:pPr algn="ctr">
                        <a:lnSpc>
                          <a:spcPct val="150000"/>
                        </a:lnSpc>
                        <a:spcAft>
                          <a:spcPts val="0"/>
                        </a:spcAft>
                      </a:pPr>
                      <a:r>
                        <a:rPr lang="es-ES" sz="1200" dirty="0">
                          <a:solidFill>
                            <a:schemeClr val="tx1"/>
                          </a:solidFill>
                          <a:effectLst/>
                        </a:rPr>
                        <a:t>Densidad de relleno</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200" dirty="0">
                          <a:solidFill>
                            <a:schemeClr val="tx1"/>
                          </a:solidFill>
                          <a:effectLst/>
                        </a:rPr>
                        <a:t>25%</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4084892350"/>
                  </a:ext>
                </a:extLst>
              </a:tr>
              <a:tr h="437707">
                <a:tc>
                  <a:txBody>
                    <a:bodyPr/>
                    <a:lstStyle/>
                    <a:p>
                      <a:pPr algn="ctr">
                        <a:lnSpc>
                          <a:spcPct val="150000"/>
                        </a:lnSpc>
                        <a:spcAft>
                          <a:spcPts val="0"/>
                        </a:spcAft>
                      </a:pPr>
                      <a:r>
                        <a:rPr lang="es-ES" sz="1200">
                          <a:solidFill>
                            <a:schemeClr val="tx1"/>
                          </a:solidFill>
                          <a:effectLst/>
                        </a:rPr>
                        <a:t>Patrón de relleno</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200" dirty="0">
                          <a:solidFill>
                            <a:schemeClr val="tx1"/>
                          </a:solidFill>
                          <a:effectLst/>
                        </a:rPr>
                        <a:t>Hexagonal</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532698745"/>
                  </a:ext>
                </a:extLst>
              </a:tr>
            </a:tbl>
          </a:graphicData>
        </a:graphic>
      </p:graphicFrame>
      <p:sp>
        <p:nvSpPr>
          <p:cNvPr id="6" name="CuadroTexto 5">
            <a:extLst>
              <a:ext uri="{FF2B5EF4-FFF2-40B4-BE49-F238E27FC236}">
                <a16:creationId xmlns:a16="http://schemas.microsoft.com/office/drawing/2014/main" id="{FF391DC8-6DD3-416C-AD72-743214D073B3}"/>
              </a:ext>
            </a:extLst>
          </p:cNvPr>
          <p:cNvSpPr txBox="1"/>
          <p:nvPr/>
        </p:nvSpPr>
        <p:spPr>
          <a:xfrm>
            <a:off x="6096000" y="22644"/>
            <a:ext cx="5939113"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ABS SUPERFICE DE RESPUESTA</a:t>
            </a:r>
          </a:p>
        </p:txBody>
      </p:sp>
      <p:sp>
        <p:nvSpPr>
          <p:cNvPr id="7" name="Rectángulo 6">
            <a:extLst>
              <a:ext uri="{FF2B5EF4-FFF2-40B4-BE49-F238E27FC236}">
                <a16:creationId xmlns:a16="http://schemas.microsoft.com/office/drawing/2014/main" id="{239106EB-95F2-47D7-AAE9-D128F4FCA9D5}"/>
              </a:ext>
            </a:extLst>
          </p:cNvPr>
          <p:cNvSpPr/>
          <p:nvPr/>
        </p:nvSpPr>
        <p:spPr>
          <a:xfrm>
            <a:off x="680704" y="3244334"/>
            <a:ext cx="4844018" cy="369332"/>
          </a:xfrm>
          <a:prstGeom prst="rect">
            <a:avLst/>
          </a:prstGeom>
        </p:spPr>
        <p:txBody>
          <a:bodyPr wrap="none">
            <a:spAutoFit/>
          </a:bodyPr>
          <a:lstStyle/>
          <a:p>
            <a:pPr>
              <a:spcAft>
                <a:spcPts val="1000"/>
              </a:spcAft>
            </a:pPr>
            <a:r>
              <a:rPr lang="es-ES" b="1" dirty="0">
                <a:latin typeface="Arial" panose="020B0604020202020204" pitchFamily="34" charset="0"/>
                <a:ea typeface="Arial" panose="020B0604020202020204" pitchFamily="34" charset="0"/>
              </a:rPr>
              <a:t>Configuración para fuerza máxima en ABS</a:t>
            </a:r>
            <a:endParaRPr lang="es-419" b="1" dirty="0">
              <a:latin typeface="Arial" panose="020B0604020202020204" pitchFamily="34" charset="0"/>
              <a:ea typeface="Arial" panose="020B0604020202020204" pitchFamily="34" charset="0"/>
            </a:endParaRPr>
          </a:p>
        </p:txBody>
      </p:sp>
      <p:sp>
        <p:nvSpPr>
          <p:cNvPr id="8" name="Rectángulo 7">
            <a:extLst>
              <a:ext uri="{FF2B5EF4-FFF2-40B4-BE49-F238E27FC236}">
                <a16:creationId xmlns:a16="http://schemas.microsoft.com/office/drawing/2014/main" id="{83582511-D41D-4BFE-8673-7B005175A23E}"/>
              </a:ext>
            </a:extLst>
          </p:cNvPr>
          <p:cNvSpPr/>
          <p:nvPr/>
        </p:nvSpPr>
        <p:spPr>
          <a:xfrm>
            <a:off x="680704" y="788476"/>
            <a:ext cx="2826415" cy="369332"/>
          </a:xfrm>
          <a:prstGeom prst="rect">
            <a:avLst/>
          </a:prstGeom>
        </p:spPr>
        <p:txBody>
          <a:bodyPr wrap="none">
            <a:spAutoFit/>
          </a:bodyPr>
          <a:lstStyle/>
          <a:p>
            <a:pPr>
              <a:spcAft>
                <a:spcPts val="1000"/>
              </a:spcAft>
            </a:pPr>
            <a:r>
              <a:rPr lang="es-ES" b="1" dirty="0">
                <a:latin typeface="Arial" panose="020B0604020202020204" pitchFamily="34" charset="0"/>
                <a:ea typeface="Arial" panose="020B0604020202020204" pitchFamily="34" charset="0"/>
              </a:rPr>
              <a:t>Gráfica de Optimización</a:t>
            </a:r>
            <a:endParaRPr lang="es-419" b="1"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161543365"/>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41C40C96-36C9-4CA8-80ED-EA8ECB9F0130}"/>
              </a:ext>
            </a:extLst>
          </p:cNvPr>
          <p:cNvSpPr txBox="1">
            <a:spLocks noGrp="1"/>
          </p:cNvSpPr>
          <p:nvPr>
            <p:ph idx="1"/>
          </p:nvPr>
        </p:nvSpPr>
        <p:spPr>
          <a:xfrm>
            <a:off x="609600" y="2332037"/>
            <a:ext cx="10972800" cy="4525963"/>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indent="0" algn="ctr">
              <a:buNone/>
            </a:pPr>
            <a:r>
              <a:rPr lang="es-EC" sz="8800" kern="0" dirty="0">
                <a:solidFill>
                  <a:schemeClr val="tx1"/>
                </a:solidFill>
              </a:rPr>
              <a:t>ENSAYO FLEXIÓN</a:t>
            </a:r>
          </a:p>
          <a:p>
            <a:pPr marL="0" indent="0" algn="ctr">
              <a:buNone/>
            </a:pPr>
            <a:r>
              <a:rPr lang="es-EC" sz="8800" kern="0" dirty="0">
                <a:solidFill>
                  <a:schemeClr val="tx1"/>
                </a:solidFill>
              </a:rPr>
              <a:t>MATERIAL: RESINA</a:t>
            </a:r>
            <a:endParaRPr lang="es-EC" sz="2400" b="0" kern="1200" dirty="0">
              <a:solidFill>
                <a:schemeClr val="tx1"/>
              </a:solidFill>
              <a:latin typeface="+mn-lt"/>
              <a:ea typeface="+mn-ea"/>
              <a:cs typeface="+mn-cs"/>
            </a:endParaRPr>
          </a:p>
        </p:txBody>
      </p:sp>
    </p:spTree>
    <p:extLst>
      <p:ext uri="{BB962C8B-B14F-4D97-AF65-F5344CB8AC3E}">
        <p14:creationId xmlns:p14="http://schemas.microsoft.com/office/powerpoint/2010/main" val="3796150545"/>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EC" dirty="0">
              <a:solidFill>
                <a:srgbClr val="000000"/>
              </a:solidFill>
              <a:latin typeface="Arial" charset="0"/>
            </a:endParaRPr>
          </a:p>
        </p:txBody>
      </p:sp>
      <p:sp>
        <p:nvSpPr>
          <p:cNvPr id="102403" name="Rectangle 3"/>
          <p:cNvSpPr>
            <a:spLocks noChangeArrowheads="1"/>
          </p:cNvSpPr>
          <p:nvPr/>
        </p:nvSpPr>
        <p:spPr bwMode="auto">
          <a:xfrm>
            <a:off x="1524001" y="4630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EC" dirty="0">
              <a:solidFill>
                <a:srgbClr val="000000"/>
              </a:solidFill>
              <a:latin typeface="Arial" pitchFamily="34" charset="0"/>
              <a:cs typeface="Arial" pitchFamily="34" charset="0"/>
            </a:endParaRPr>
          </a:p>
        </p:txBody>
      </p:sp>
      <p:sp>
        <p:nvSpPr>
          <p:cNvPr id="102413" name="Rectangle 1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EC" dirty="0">
              <a:solidFill>
                <a:srgbClr val="000000"/>
              </a:solidFill>
              <a:latin typeface="Arial" charset="0"/>
            </a:endParaRPr>
          </a:p>
        </p:txBody>
      </p:sp>
      <p:graphicFrame>
        <p:nvGraphicFramePr>
          <p:cNvPr id="2" name="Tabla 1">
            <a:extLst>
              <a:ext uri="{FF2B5EF4-FFF2-40B4-BE49-F238E27FC236}">
                <a16:creationId xmlns:a16="http://schemas.microsoft.com/office/drawing/2014/main" id="{F728D19F-7DFE-415D-8BC2-0AB6D6560EE7}"/>
              </a:ext>
            </a:extLst>
          </p:cNvPr>
          <p:cNvGraphicFramePr>
            <a:graphicFrameLocks noGrp="1"/>
          </p:cNvGraphicFramePr>
          <p:nvPr>
            <p:extLst>
              <p:ext uri="{D42A27DB-BD31-4B8C-83A1-F6EECF244321}">
                <p14:modId xmlns:p14="http://schemas.microsoft.com/office/powerpoint/2010/main" val="214608932"/>
              </p:ext>
            </p:extLst>
          </p:nvPr>
        </p:nvGraphicFramePr>
        <p:xfrm>
          <a:off x="3147236" y="1169582"/>
          <a:ext cx="5580026" cy="3829755"/>
        </p:xfrm>
        <a:graphic>
          <a:graphicData uri="http://schemas.openxmlformats.org/drawingml/2006/table">
            <a:tbl>
              <a:tblPr firstRow="1" firstCol="1" bandRow="1">
                <a:tableStyleId>{5C22544A-7EE6-4342-B048-85BDC9FD1C3A}</a:tableStyleId>
              </a:tblPr>
              <a:tblGrid>
                <a:gridCol w="1049982">
                  <a:extLst>
                    <a:ext uri="{9D8B030D-6E8A-4147-A177-3AD203B41FA5}">
                      <a16:colId xmlns:a16="http://schemas.microsoft.com/office/drawing/2014/main" val="1810124459"/>
                    </a:ext>
                  </a:extLst>
                </a:gridCol>
                <a:gridCol w="1209716">
                  <a:extLst>
                    <a:ext uri="{9D8B030D-6E8A-4147-A177-3AD203B41FA5}">
                      <a16:colId xmlns:a16="http://schemas.microsoft.com/office/drawing/2014/main" val="3638924242"/>
                    </a:ext>
                  </a:extLst>
                </a:gridCol>
                <a:gridCol w="1660164">
                  <a:extLst>
                    <a:ext uri="{9D8B030D-6E8A-4147-A177-3AD203B41FA5}">
                      <a16:colId xmlns:a16="http://schemas.microsoft.com/office/drawing/2014/main" val="817643183"/>
                    </a:ext>
                  </a:extLst>
                </a:gridCol>
                <a:gridCol w="1660164">
                  <a:extLst>
                    <a:ext uri="{9D8B030D-6E8A-4147-A177-3AD203B41FA5}">
                      <a16:colId xmlns:a16="http://schemas.microsoft.com/office/drawing/2014/main" val="2610859431"/>
                    </a:ext>
                  </a:extLst>
                </a:gridCol>
              </a:tblGrid>
              <a:tr h="802407">
                <a:tc>
                  <a:txBody>
                    <a:bodyPr/>
                    <a:lstStyle/>
                    <a:p>
                      <a:pPr algn="ctr">
                        <a:lnSpc>
                          <a:spcPct val="150000"/>
                        </a:lnSpc>
                        <a:spcAft>
                          <a:spcPts val="0"/>
                        </a:spcAft>
                      </a:pPr>
                      <a:r>
                        <a:rPr lang="es-419" sz="1100" dirty="0">
                          <a:solidFill>
                            <a:schemeClr val="tx1"/>
                          </a:solidFill>
                          <a:effectLst/>
                        </a:rPr>
                        <a:t>No.</a:t>
                      </a:r>
                      <a:endParaRPr lang="es-419" sz="1100" dirty="0">
                        <a:solidFill>
                          <a:schemeClr val="tx1"/>
                        </a:solidFill>
                        <a:effectLst/>
                        <a:latin typeface="Arial" panose="020B0604020202020204" pitchFamily="34" charset="0"/>
                        <a:ea typeface="Arial" panose="020B0604020202020204" pitchFamily="34" charset="0"/>
                      </a:endParaRPr>
                    </a:p>
                  </a:txBody>
                  <a:tcPr marL="44450" marR="44450" marT="0" marB="0" anchor="ctr"/>
                </a:tc>
                <a:tc>
                  <a:txBody>
                    <a:bodyPr/>
                    <a:lstStyle/>
                    <a:p>
                      <a:pPr algn="ctr">
                        <a:lnSpc>
                          <a:spcPct val="150000"/>
                        </a:lnSpc>
                        <a:spcAft>
                          <a:spcPts val="0"/>
                        </a:spcAft>
                      </a:pPr>
                      <a:r>
                        <a:rPr lang="es-419" sz="1100">
                          <a:solidFill>
                            <a:schemeClr val="tx1"/>
                          </a:solidFill>
                          <a:effectLst/>
                        </a:rPr>
                        <a:t>Tiempo curado</a:t>
                      </a:r>
                      <a:endParaRPr lang="es-419" sz="1100">
                        <a:solidFill>
                          <a:schemeClr val="tx1"/>
                        </a:solidFill>
                        <a:effectLst/>
                        <a:latin typeface="Arial" panose="020B0604020202020204" pitchFamily="34" charset="0"/>
                        <a:ea typeface="Arial" panose="020B0604020202020204" pitchFamily="34" charset="0"/>
                      </a:endParaRPr>
                    </a:p>
                  </a:txBody>
                  <a:tcPr marL="44450" marR="44450" marT="0" marB="0" anchor="ctr"/>
                </a:tc>
                <a:tc>
                  <a:txBody>
                    <a:bodyPr/>
                    <a:lstStyle/>
                    <a:p>
                      <a:pPr algn="ctr">
                        <a:lnSpc>
                          <a:spcPct val="150000"/>
                        </a:lnSpc>
                        <a:spcAft>
                          <a:spcPts val="0"/>
                        </a:spcAft>
                      </a:pPr>
                      <a:r>
                        <a:rPr lang="es-419" sz="1100">
                          <a:solidFill>
                            <a:schemeClr val="tx1"/>
                          </a:solidFill>
                          <a:effectLst/>
                        </a:rPr>
                        <a:t>Tiempo Post Curado</a:t>
                      </a:r>
                      <a:endParaRPr lang="es-419" sz="1100">
                        <a:solidFill>
                          <a:schemeClr val="tx1"/>
                        </a:solidFill>
                        <a:effectLst/>
                        <a:latin typeface="Arial" panose="020B0604020202020204" pitchFamily="34" charset="0"/>
                        <a:ea typeface="Arial" panose="020B0604020202020204" pitchFamily="34" charset="0"/>
                      </a:endParaRPr>
                    </a:p>
                  </a:txBody>
                  <a:tcPr marL="44450" marR="44450" marT="0" marB="0" anchor="ctr"/>
                </a:tc>
                <a:tc>
                  <a:txBody>
                    <a:bodyPr/>
                    <a:lstStyle/>
                    <a:p>
                      <a:pPr algn="ctr">
                        <a:lnSpc>
                          <a:spcPct val="150000"/>
                        </a:lnSpc>
                        <a:spcAft>
                          <a:spcPts val="0"/>
                        </a:spcAft>
                      </a:pPr>
                      <a:r>
                        <a:rPr lang="es-419" sz="1100">
                          <a:solidFill>
                            <a:schemeClr val="tx1"/>
                          </a:solidFill>
                          <a:effectLst/>
                        </a:rPr>
                        <a:t>Fuerza Máxima [N]</a:t>
                      </a:r>
                      <a:endParaRPr lang="es-419" sz="1100">
                        <a:solidFill>
                          <a:schemeClr val="tx1"/>
                        </a:solidFill>
                        <a:effectLst/>
                        <a:latin typeface="Arial" panose="020B0604020202020204" pitchFamily="34" charset="0"/>
                        <a:ea typeface="Arial" panose="020B0604020202020204" pitchFamily="34" charset="0"/>
                      </a:endParaRPr>
                    </a:p>
                  </a:txBody>
                  <a:tcPr marL="44450" marR="44450" marT="0" marB="0" anchor="ctr"/>
                </a:tc>
                <a:extLst>
                  <a:ext uri="{0D108BD9-81ED-4DB2-BD59-A6C34878D82A}">
                    <a16:rowId xmlns:a16="http://schemas.microsoft.com/office/drawing/2014/main" val="1353950232"/>
                  </a:ext>
                </a:extLst>
              </a:tr>
              <a:tr h="336372">
                <a:tc>
                  <a:txBody>
                    <a:bodyPr/>
                    <a:lstStyle/>
                    <a:p>
                      <a:pPr indent="180340" algn="ctr">
                        <a:lnSpc>
                          <a:spcPct val="150000"/>
                        </a:lnSpc>
                        <a:spcAft>
                          <a:spcPts val="0"/>
                        </a:spcAft>
                      </a:pPr>
                      <a:r>
                        <a:rPr lang="es-419" sz="1100" dirty="0">
                          <a:solidFill>
                            <a:schemeClr val="tx1"/>
                          </a:solidFill>
                          <a:effectLst/>
                        </a:rPr>
                        <a:t>1</a:t>
                      </a:r>
                      <a:endParaRPr lang="es-419" sz="1100" dirty="0">
                        <a:solidFill>
                          <a:schemeClr val="tx1"/>
                        </a:solidFill>
                        <a:effectLst/>
                        <a:latin typeface="Arial" panose="020B0604020202020204" pitchFamily="34" charset="0"/>
                        <a:ea typeface="Arial" panose="020B0604020202020204" pitchFamily="34" charset="0"/>
                      </a:endParaRPr>
                    </a:p>
                  </a:txBody>
                  <a:tcPr marL="44450" marR="44450" marT="0" marB="0" anchor="ctr"/>
                </a:tc>
                <a:tc>
                  <a:txBody>
                    <a:bodyPr/>
                    <a:lstStyle/>
                    <a:p>
                      <a:pPr indent="180340" algn="ctr">
                        <a:lnSpc>
                          <a:spcPct val="150000"/>
                        </a:lnSpc>
                        <a:spcAft>
                          <a:spcPts val="0"/>
                        </a:spcAft>
                      </a:pPr>
                      <a:r>
                        <a:rPr lang="es-419" sz="1100">
                          <a:solidFill>
                            <a:schemeClr val="tx1"/>
                          </a:solidFill>
                          <a:effectLst/>
                        </a:rPr>
                        <a:t>1</a:t>
                      </a:r>
                      <a:endParaRPr lang="es-419" sz="1100">
                        <a:solidFill>
                          <a:schemeClr val="tx1"/>
                        </a:solidFill>
                        <a:effectLst/>
                        <a:latin typeface="Arial" panose="020B0604020202020204" pitchFamily="34" charset="0"/>
                        <a:ea typeface="Arial" panose="020B0604020202020204" pitchFamily="34" charset="0"/>
                      </a:endParaRPr>
                    </a:p>
                  </a:txBody>
                  <a:tcPr marL="44450" marR="44450" marT="0" marB="0" anchor="ctr"/>
                </a:tc>
                <a:tc>
                  <a:txBody>
                    <a:bodyPr/>
                    <a:lstStyle/>
                    <a:p>
                      <a:pPr indent="180340" algn="ctr">
                        <a:lnSpc>
                          <a:spcPct val="150000"/>
                        </a:lnSpc>
                        <a:spcAft>
                          <a:spcPts val="0"/>
                        </a:spcAft>
                      </a:pPr>
                      <a:r>
                        <a:rPr lang="es-419" sz="1100">
                          <a:solidFill>
                            <a:schemeClr val="tx1"/>
                          </a:solidFill>
                          <a:effectLst/>
                        </a:rPr>
                        <a:t>1</a:t>
                      </a:r>
                      <a:endParaRPr lang="es-419" sz="1100">
                        <a:solidFill>
                          <a:schemeClr val="tx1"/>
                        </a:solidFill>
                        <a:effectLst/>
                        <a:latin typeface="Arial" panose="020B0604020202020204" pitchFamily="34" charset="0"/>
                        <a:ea typeface="Arial" panose="020B0604020202020204" pitchFamily="34" charset="0"/>
                      </a:endParaRPr>
                    </a:p>
                  </a:txBody>
                  <a:tcPr marL="44450" marR="44450" marT="0" marB="0" anchor="ctr"/>
                </a:tc>
                <a:tc>
                  <a:txBody>
                    <a:bodyPr/>
                    <a:lstStyle/>
                    <a:p>
                      <a:pPr indent="180340" algn="ctr">
                        <a:lnSpc>
                          <a:spcPct val="150000"/>
                        </a:lnSpc>
                        <a:spcAft>
                          <a:spcPts val="0"/>
                        </a:spcAft>
                      </a:pPr>
                      <a:r>
                        <a:rPr lang="es-ES" sz="1100">
                          <a:solidFill>
                            <a:schemeClr val="tx1"/>
                          </a:solidFill>
                          <a:effectLst/>
                        </a:rPr>
                        <a:t>28.938</a:t>
                      </a:r>
                      <a:endParaRPr lang="es-419" sz="1100">
                        <a:solidFill>
                          <a:schemeClr val="tx1"/>
                        </a:solidFill>
                        <a:effectLst/>
                        <a:latin typeface="Arial" panose="020B0604020202020204" pitchFamily="34" charset="0"/>
                        <a:ea typeface="Arial" panose="020B0604020202020204" pitchFamily="34" charset="0"/>
                      </a:endParaRPr>
                    </a:p>
                  </a:txBody>
                  <a:tcPr marL="44450" marR="44450" marT="0" marB="0" anchor="ctr"/>
                </a:tc>
                <a:extLst>
                  <a:ext uri="{0D108BD9-81ED-4DB2-BD59-A6C34878D82A}">
                    <a16:rowId xmlns:a16="http://schemas.microsoft.com/office/drawing/2014/main" val="2803557302"/>
                  </a:ext>
                </a:extLst>
              </a:tr>
              <a:tr h="336372">
                <a:tc>
                  <a:txBody>
                    <a:bodyPr/>
                    <a:lstStyle/>
                    <a:p>
                      <a:pPr indent="180340" algn="ctr">
                        <a:lnSpc>
                          <a:spcPct val="150000"/>
                        </a:lnSpc>
                        <a:spcAft>
                          <a:spcPts val="0"/>
                        </a:spcAft>
                      </a:pPr>
                      <a:r>
                        <a:rPr lang="es-419" sz="1100">
                          <a:solidFill>
                            <a:schemeClr val="tx1"/>
                          </a:solidFill>
                          <a:effectLst/>
                        </a:rPr>
                        <a:t>2</a:t>
                      </a:r>
                      <a:endParaRPr lang="es-419" sz="1100">
                        <a:solidFill>
                          <a:schemeClr val="tx1"/>
                        </a:solidFill>
                        <a:effectLst/>
                        <a:latin typeface="Arial" panose="020B0604020202020204" pitchFamily="34" charset="0"/>
                        <a:ea typeface="Arial" panose="020B0604020202020204" pitchFamily="34" charset="0"/>
                      </a:endParaRPr>
                    </a:p>
                  </a:txBody>
                  <a:tcPr marL="44450" marR="44450" marT="0" marB="0" anchor="ctr"/>
                </a:tc>
                <a:tc>
                  <a:txBody>
                    <a:bodyPr/>
                    <a:lstStyle/>
                    <a:p>
                      <a:pPr indent="180340" algn="ctr">
                        <a:lnSpc>
                          <a:spcPct val="150000"/>
                        </a:lnSpc>
                        <a:spcAft>
                          <a:spcPts val="0"/>
                        </a:spcAft>
                      </a:pPr>
                      <a:r>
                        <a:rPr lang="es-419" sz="1100" dirty="0">
                          <a:solidFill>
                            <a:schemeClr val="tx1"/>
                          </a:solidFill>
                          <a:effectLst/>
                        </a:rPr>
                        <a:t>1</a:t>
                      </a:r>
                      <a:endParaRPr lang="es-419" sz="1100" dirty="0">
                        <a:solidFill>
                          <a:schemeClr val="tx1"/>
                        </a:solidFill>
                        <a:effectLst/>
                        <a:latin typeface="Arial" panose="020B0604020202020204" pitchFamily="34" charset="0"/>
                        <a:ea typeface="Arial" panose="020B0604020202020204" pitchFamily="34" charset="0"/>
                      </a:endParaRPr>
                    </a:p>
                  </a:txBody>
                  <a:tcPr marL="44450" marR="44450" marT="0" marB="0" anchor="ctr"/>
                </a:tc>
                <a:tc>
                  <a:txBody>
                    <a:bodyPr/>
                    <a:lstStyle/>
                    <a:p>
                      <a:pPr indent="180340" algn="ctr">
                        <a:lnSpc>
                          <a:spcPct val="150000"/>
                        </a:lnSpc>
                        <a:spcAft>
                          <a:spcPts val="0"/>
                        </a:spcAft>
                      </a:pPr>
                      <a:r>
                        <a:rPr lang="es-419" sz="1100">
                          <a:solidFill>
                            <a:schemeClr val="tx1"/>
                          </a:solidFill>
                          <a:effectLst/>
                        </a:rPr>
                        <a:t>2</a:t>
                      </a:r>
                      <a:endParaRPr lang="es-419" sz="1100">
                        <a:solidFill>
                          <a:schemeClr val="tx1"/>
                        </a:solidFill>
                        <a:effectLst/>
                        <a:latin typeface="Arial" panose="020B0604020202020204" pitchFamily="34" charset="0"/>
                        <a:ea typeface="Arial" panose="020B0604020202020204" pitchFamily="34" charset="0"/>
                      </a:endParaRPr>
                    </a:p>
                  </a:txBody>
                  <a:tcPr marL="44450" marR="44450" marT="0" marB="0" anchor="ctr"/>
                </a:tc>
                <a:tc>
                  <a:txBody>
                    <a:bodyPr/>
                    <a:lstStyle/>
                    <a:p>
                      <a:pPr indent="180340" algn="ctr">
                        <a:lnSpc>
                          <a:spcPct val="150000"/>
                        </a:lnSpc>
                        <a:spcAft>
                          <a:spcPts val="0"/>
                        </a:spcAft>
                      </a:pPr>
                      <a:r>
                        <a:rPr lang="es-ES" sz="1100">
                          <a:solidFill>
                            <a:schemeClr val="tx1"/>
                          </a:solidFill>
                          <a:effectLst/>
                        </a:rPr>
                        <a:t>32.204</a:t>
                      </a:r>
                      <a:endParaRPr lang="es-419" sz="1100">
                        <a:solidFill>
                          <a:schemeClr val="tx1"/>
                        </a:solidFill>
                        <a:effectLst/>
                        <a:latin typeface="Arial" panose="020B0604020202020204" pitchFamily="34" charset="0"/>
                        <a:ea typeface="Arial" panose="020B0604020202020204" pitchFamily="34" charset="0"/>
                      </a:endParaRPr>
                    </a:p>
                  </a:txBody>
                  <a:tcPr marL="44450" marR="44450" marT="0" marB="0" anchor="ctr"/>
                </a:tc>
                <a:extLst>
                  <a:ext uri="{0D108BD9-81ED-4DB2-BD59-A6C34878D82A}">
                    <a16:rowId xmlns:a16="http://schemas.microsoft.com/office/drawing/2014/main" val="2947502094"/>
                  </a:ext>
                </a:extLst>
              </a:tr>
              <a:tr h="336372">
                <a:tc>
                  <a:txBody>
                    <a:bodyPr/>
                    <a:lstStyle/>
                    <a:p>
                      <a:pPr indent="180340" algn="ctr">
                        <a:lnSpc>
                          <a:spcPct val="150000"/>
                        </a:lnSpc>
                        <a:spcAft>
                          <a:spcPts val="0"/>
                        </a:spcAft>
                      </a:pPr>
                      <a:r>
                        <a:rPr lang="es-419" sz="1100">
                          <a:solidFill>
                            <a:schemeClr val="tx1"/>
                          </a:solidFill>
                          <a:effectLst/>
                        </a:rPr>
                        <a:t>3</a:t>
                      </a:r>
                      <a:endParaRPr lang="es-419" sz="1100">
                        <a:solidFill>
                          <a:schemeClr val="tx1"/>
                        </a:solidFill>
                        <a:effectLst/>
                        <a:latin typeface="Arial" panose="020B0604020202020204" pitchFamily="34" charset="0"/>
                        <a:ea typeface="Arial" panose="020B0604020202020204" pitchFamily="34" charset="0"/>
                      </a:endParaRPr>
                    </a:p>
                  </a:txBody>
                  <a:tcPr marL="44450" marR="44450" marT="0" marB="0" anchor="ctr"/>
                </a:tc>
                <a:tc>
                  <a:txBody>
                    <a:bodyPr/>
                    <a:lstStyle/>
                    <a:p>
                      <a:pPr indent="180340" algn="ctr">
                        <a:lnSpc>
                          <a:spcPct val="150000"/>
                        </a:lnSpc>
                        <a:spcAft>
                          <a:spcPts val="0"/>
                        </a:spcAft>
                      </a:pPr>
                      <a:r>
                        <a:rPr lang="es-419" sz="1100">
                          <a:solidFill>
                            <a:schemeClr val="tx1"/>
                          </a:solidFill>
                          <a:effectLst/>
                        </a:rPr>
                        <a:t>1</a:t>
                      </a:r>
                      <a:endParaRPr lang="es-419" sz="1100">
                        <a:solidFill>
                          <a:schemeClr val="tx1"/>
                        </a:solidFill>
                        <a:effectLst/>
                        <a:latin typeface="Arial" panose="020B0604020202020204" pitchFamily="34" charset="0"/>
                        <a:ea typeface="Arial" panose="020B0604020202020204" pitchFamily="34" charset="0"/>
                      </a:endParaRPr>
                    </a:p>
                  </a:txBody>
                  <a:tcPr marL="44450" marR="44450" marT="0" marB="0" anchor="ctr"/>
                </a:tc>
                <a:tc>
                  <a:txBody>
                    <a:bodyPr/>
                    <a:lstStyle/>
                    <a:p>
                      <a:pPr indent="180340" algn="ctr">
                        <a:lnSpc>
                          <a:spcPct val="150000"/>
                        </a:lnSpc>
                        <a:spcAft>
                          <a:spcPts val="0"/>
                        </a:spcAft>
                      </a:pPr>
                      <a:r>
                        <a:rPr lang="es-419" sz="1100">
                          <a:solidFill>
                            <a:schemeClr val="tx1"/>
                          </a:solidFill>
                          <a:effectLst/>
                        </a:rPr>
                        <a:t>3</a:t>
                      </a:r>
                      <a:endParaRPr lang="es-419" sz="1100">
                        <a:solidFill>
                          <a:schemeClr val="tx1"/>
                        </a:solidFill>
                        <a:effectLst/>
                        <a:latin typeface="Arial" panose="020B0604020202020204" pitchFamily="34" charset="0"/>
                        <a:ea typeface="Arial" panose="020B0604020202020204" pitchFamily="34" charset="0"/>
                      </a:endParaRPr>
                    </a:p>
                  </a:txBody>
                  <a:tcPr marL="44450" marR="44450" marT="0" marB="0" anchor="ctr"/>
                </a:tc>
                <a:tc>
                  <a:txBody>
                    <a:bodyPr/>
                    <a:lstStyle/>
                    <a:p>
                      <a:pPr indent="180340" algn="ctr">
                        <a:lnSpc>
                          <a:spcPct val="150000"/>
                        </a:lnSpc>
                        <a:spcAft>
                          <a:spcPts val="0"/>
                        </a:spcAft>
                      </a:pPr>
                      <a:r>
                        <a:rPr lang="es-ES" sz="1100">
                          <a:solidFill>
                            <a:schemeClr val="tx1"/>
                          </a:solidFill>
                          <a:effectLst/>
                        </a:rPr>
                        <a:t>30.464</a:t>
                      </a:r>
                      <a:endParaRPr lang="es-419" sz="1100">
                        <a:solidFill>
                          <a:schemeClr val="tx1"/>
                        </a:solidFill>
                        <a:effectLst/>
                        <a:latin typeface="Arial" panose="020B0604020202020204" pitchFamily="34" charset="0"/>
                        <a:ea typeface="Arial" panose="020B0604020202020204" pitchFamily="34" charset="0"/>
                      </a:endParaRPr>
                    </a:p>
                  </a:txBody>
                  <a:tcPr marL="44450" marR="44450" marT="0" marB="0" anchor="ctr"/>
                </a:tc>
                <a:extLst>
                  <a:ext uri="{0D108BD9-81ED-4DB2-BD59-A6C34878D82A}">
                    <a16:rowId xmlns:a16="http://schemas.microsoft.com/office/drawing/2014/main" val="249760534"/>
                  </a:ext>
                </a:extLst>
              </a:tr>
              <a:tr h="336372">
                <a:tc>
                  <a:txBody>
                    <a:bodyPr/>
                    <a:lstStyle/>
                    <a:p>
                      <a:pPr indent="180340" algn="ctr">
                        <a:lnSpc>
                          <a:spcPct val="150000"/>
                        </a:lnSpc>
                        <a:spcAft>
                          <a:spcPts val="0"/>
                        </a:spcAft>
                      </a:pPr>
                      <a:r>
                        <a:rPr lang="es-419" sz="1100">
                          <a:solidFill>
                            <a:schemeClr val="tx1"/>
                          </a:solidFill>
                          <a:effectLst/>
                        </a:rPr>
                        <a:t>4</a:t>
                      </a:r>
                      <a:endParaRPr lang="es-419" sz="1100">
                        <a:solidFill>
                          <a:schemeClr val="tx1"/>
                        </a:solidFill>
                        <a:effectLst/>
                        <a:latin typeface="Arial" panose="020B0604020202020204" pitchFamily="34" charset="0"/>
                        <a:ea typeface="Arial" panose="020B0604020202020204" pitchFamily="34" charset="0"/>
                      </a:endParaRPr>
                    </a:p>
                  </a:txBody>
                  <a:tcPr marL="44450" marR="44450" marT="0" marB="0" anchor="ctr"/>
                </a:tc>
                <a:tc>
                  <a:txBody>
                    <a:bodyPr/>
                    <a:lstStyle/>
                    <a:p>
                      <a:pPr indent="180340" algn="ctr">
                        <a:lnSpc>
                          <a:spcPct val="150000"/>
                        </a:lnSpc>
                        <a:spcAft>
                          <a:spcPts val="0"/>
                        </a:spcAft>
                      </a:pPr>
                      <a:r>
                        <a:rPr lang="es-419" sz="1100" dirty="0">
                          <a:solidFill>
                            <a:schemeClr val="tx1"/>
                          </a:solidFill>
                          <a:effectLst/>
                        </a:rPr>
                        <a:t>2</a:t>
                      </a:r>
                      <a:endParaRPr lang="es-419" sz="1100" dirty="0">
                        <a:solidFill>
                          <a:schemeClr val="tx1"/>
                        </a:solidFill>
                        <a:effectLst/>
                        <a:latin typeface="Arial" panose="020B0604020202020204" pitchFamily="34" charset="0"/>
                        <a:ea typeface="Arial" panose="020B0604020202020204" pitchFamily="34" charset="0"/>
                      </a:endParaRPr>
                    </a:p>
                  </a:txBody>
                  <a:tcPr marL="44450" marR="44450" marT="0" marB="0" anchor="ctr"/>
                </a:tc>
                <a:tc>
                  <a:txBody>
                    <a:bodyPr/>
                    <a:lstStyle/>
                    <a:p>
                      <a:pPr indent="180340" algn="ctr">
                        <a:lnSpc>
                          <a:spcPct val="150000"/>
                        </a:lnSpc>
                        <a:spcAft>
                          <a:spcPts val="0"/>
                        </a:spcAft>
                      </a:pPr>
                      <a:r>
                        <a:rPr lang="es-419" sz="1100">
                          <a:solidFill>
                            <a:schemeClr val="tx1"/>
                          </a:solidFill>
                          <a:effectLst/>
                        </a:rPr>
                        <a:t>1</a:t>
                      </a:r>
                      <a:endParaRPr lang="es-419" sz="1100">
                        <a:solidFill>
                          <a:schemeClr val="tx1"/>
                        </a:solidFill>
                        <a:effectLst/>
                        <a:latin typeface="Arial" panose="020B0604020202020204" pitchFamily="34" charset="0"/>
                        <a:ea typeface="Arial" panose="020B0604020202020204" pitchFamily="34" charset="0"/>
                      </a:endParaRPr>
                    </a:p>
                  </a:txBody>
                  <a:tcPr marL="44450" marR="44450" marT="0" marB="0" anchor="ctr"/>
                </a:tc>
                <a:tc>
                  <a:txBody>
                    <a:bodyPr/>
                    <a:lstStyle/>
                    <a:p>
                      <a:pPr indent="180340" algn="ctr">
                        <a:lnSpc>
                          <a:spcPct val="150000"/>
                        </a:lnSpc>
                        <a:spcAft>
                          <a:spcPts val="0"/>
                        </a:spcAft>
                      </a:pPr>
                      <a:r>
                        <a:rPr lang="es-ES" sz="1100">
                          <a:solidFill>
                            <a:schemeClr val="tx1"/>
                          </a:solidFill>
                          <a:effectLst/>
                        </a:rPr>
                        <a:t>27.675</a:t>
                      </a:r>
                      <a:endParaRPr lang="es-419" sz="1100">
                        <a:solidFill>
                          <a:schemeClr val="tx1"/>
                        </a:solidFill>
                        <a:effectLst/>
                        <a:latin typeface="Arial" panose="020B0604020202020204" pitchFamily="34" charset="0"/>
                        <a:ea typeface="Arial" panose="020B0604020202020204" pitchFamily="34" charset="0"/>
                      </a:endParaRPr>
                    </a:p>
                  </a:txBody>
                  <a:tcPr marL="44450" marR="44450" marT="0" marB="0" anchor="ctr"/>
                </a:tc>
                <a:extLst>
                  <a:ext uri="{0D108BD9-81ED-4DB2-BD59-A6C34878D82A}">
                    <a16:rowId xmlns:a16="http://schemas.microsoft.com/office/drawing/2014/main" val="2704894261"/>
                  </a:ext>
                </a:extLst>
              </a:tr>
              <a:tr h="336372">
                <a:tc>
                  <a:txBody>
                    <a:bodyPr/>
                    <a:lstStyle/>
                    <a:p>
                      <a:pPr indent="180340" algn="ctr">
                        <a:lnSpc>
                          <a:spcPct val="150000"/>
                        </a:lnSpc>
                        <a:spcAft>
                          <a:spcPts val="0"/>
                        </a:spcAft>
                      </a:pPr>
                      <a:r>
                        <a:rPr lang="es-419" sz="1100">
                          <a:solidFill>
                            <a:schemeClr val="tx1"/>
                          </a:solidFill>
                          <a:effectLst/>
                        </a:rPr>
                        <a:t>5</a:t>
                      </a:r>
                      <a:endParaRPr lang="es-419" sz="1100">
                        <a:solidFill>
                          <a:schemeClr val="tx1"/>
                        </a:solidFill>
                        <a:effectLst/>
                        <a:latin typeface="Arial" panose="020B0604020202020204" pitchFamily="34" charset="0"/>
                        <a:ea typeface="Arial" panose="020B0604020202020204" pitchFamily="34" charset="0"/>
                      </a:endParaRPr>
                    </a:p>
                  </a:txBody>
                  <a:tcPr marL="44450" marR="44450" marT="0" marB="0" anchor="ctr"/>
                </a:tc>
                <a:tc>
                  <a:txBody>
                    <a:bodyPr/>
                    <a:lstStyle/>
                    <a:p>
                      <a:pPr indent="180340" algn="ctr">
                        <a:lnSpc>
                          <a:spcPct val="150000"/>
                        </a:lnSpc>
                        <a:spcAft>
                          <a:spcPts val="0"/>
                        </a:spcAft>
                      </a:pPr>
                      <a:r>
                        <a:rPr lang="es-419" sz="1100" dirty="0">
                          <a:solidFill>
                            <a:schemeClr val="tx1"/>
                          </a:solidFill>
                          <a:effectLst/>
                        </a:rPr>
                        <a:t>2</a:t>
                      </a:r>
                      <a:endParaRPr lang="es-419" sz="1100" dirty="0">
                        <a:solidFill>
                          <a:schemeClr val="tx1"/>
                        </a:solidFill>
                        <a:effectLst/>
                        <a:latin typeface="Arial" panose="020B0604020202020204" pitchFamily="34" charset="0"/>
                        <a:ea typeface="Arial" panose="020B0604020202020204" pitchFamily="34" charset="0"/>
                      </a:endParaRPr>
                    </a:p>
                  </a:txBody>
                  <a:tcPr marL="44450" marR="44450" marT="0" marB="0" anchor="ctr"/>
                </a:tc>
                <a:tc>
                  <a:txBody>
                    <a:bodyPr/>
                    <a:lstStyle/>
                    <a:p>
                      <a:pPr indent="180340" algn="ctr">
                        <a:lnSpc>
                          <a:spcPct val="150000"/>
                        </a:lnSpc>
                        <a:spcAft>
                          <a:spcPts val="0"/>
                        </a:spcAft>
                      </a:pPr>
                      <a:r>
                        <a:rPr lang="es-419" sz="1100" dirty="0">
                          <a:solidFill>
                            <a:schemeClr val="tx1"/>
                          </a:solidFill>
                          <a:effectLst/>
                        </a:rPr>
                        <a:t>2</a:t>
                      </a:r>
                      <a:endParaRPr lang="es-419" sz="1100" dirty="0">
                        <a:solidFill>
                          <a:schemeClr val="tx1"/>
                        </a:solidFill>
                        <a:effectLst/>
                        <a:latin typeface="Arial" panose="020B0604020202020204" pitchFamily="34" charset="0"/>
                        <a:ea typeface="Arial" panose="020B0604020202020204" pitchFamily="34" charset="0"/>
                      </a:endParaRPr>
                    </a:p>
                  </a:txBody>
                  <a:tcPr marL="44450" marR="44450" marT="0" marB="0" anchor="ctr"/>
                </a:tc>
                <a:tc>
                  <a:txBody>
                    <a:bodyPr/>
                    <a:lstStyle/>
                    <a:p>
                      <a:pPr indent="180340" algn="ctr">
                        <a:lnSpc>
                          <a:spcPct val="150000"/>
                        </a:lnSpc>
                        <a:spcAft>
                          <a:spcPts val="0"/>
                        </a:spcAft>
                      </a:pPr>
                      <a:r>
                        <a:rPr lang="es-ES" sz="1100" dirty="0">
                          <a:solidFill>
                            <a:schemeClr val="tx1"/>
                          </a:solidFill>
                          <a:effectLst/>
                        </a:rPr>
                        <a:t>21.637</a:t>
                      </a:r>
                      <a:endParaRPr lang="es-419" sz="1100" dirty="0">
                        <a:solidFill>
                          <a:schemeClr val="tx1"/>
                        </a:solidFill>
                        <a:effectLst/>
                        <a:latin typeface="Arial" panose="020B0604020202020204" pitchFamily="34" charset="0"/>
                        <a:ea typeface="Arial" panose="020B0604020202020204" pitchFamily="34" charset="0"/>
                      </a:endParaRPr>
                    </a:p>
                  </a:txBody>
                  <a:tcPr marL="44450" marR="44450" marT="0" marB="0" anchor="ctr"/>
                </a:tc>
                <a:extLst>
                  <a:ext uri="{0D108BD9-81ED-4DB2-BD59-A6C34878D82A}">
                    <a16:rowId xmlns:a16="http://schemas.microsoft.com/office/drawing/2014/main" val="2540973827"/>
                  </a:ext>
                </a:extLst>
              </a:tr>
              <a:tr h="336372">
                <a:tc>
                  <a:txBody>
                    <a:bodyPr/>
                    <a:lstStyle/>
                    <a:p>
                      <a:pPr indent="180340" algn="ctr">
                        <a:lnSpc>
                          <a:spcPct val="150000"/>
                        </a:lnSpc>
                        <a:spcAft>
                          <a:spcPts val="0"/>
                        </a:spcAft>
                      </a:pPr>
                      <a:r>
                        <a:rPr lang="es-419" sz="1100">
                          <a:solidFill>
                            <a:schemeClr val="tx1"/>
                          </a:solidFill>
                          <a:effectLst/>
                        </a:rPr>
                        <a:t>6</a:t>
                      </a:r>
                      <a:endParaRPr lang="es-419" sz="1100">
                        <a:solidFill>
                          <a:schemeClr val="tx1"/>
                        </a:solidFill>
                        <a:effectLst/>
                        <a:latin typeface="Arial" panose="020B0604020202020204" pitchFamily="34" charset="0"/>
                        <a:ea typeface="Arial" panose="020B0604020202020204" pitchFamily="34" charset="0"/>
                      </a:endParaRPr>
                    </a:p>
                  </a:txBody>
                  <a:tcPr marL="44450" marR="44450" marT="0" marB="0" anchor="ctr"/>
                </a:tc>
                <a:tc>
                  <a:txBody>
                    <a:bodyPr/>
                    <a:lstStyle/>
                    <a:p>
                      <a:pPr indent="180340" algn="ctr">
                        <a:lnSpc>
                          <a:spcPct val="150000"/>
                        </a:lnSpc>
                        <a:spcAft>
                          <a:spcPts val="0"/>
                        </a:spcAft>
                      </a:pPr>
                      <a:r>
                        <a:rPr lang="es-419" sz="1100" dirty="0">
                          <a:solidFill>
                            <a:schemeClr val="tx1"/>
                          </a:solidFill>
                          <a:effectLst/>
                        </a:rPr>
                        <a:t>2</a:t>
                      </a:r>
                      <a:endParaRPr lang="es-419" sz="1100" dirty="0">
                        <a:solidFill>
                          <a:schemeClr val="tx1"/>
                        </a:solidFill>
                        <a:effectLst/>
                        <a:latin typeface="Arial" panose="020B0604020202020204" pitchFamily="34" charset="0"/>
                        <a:ea typeface="Arial" panose="020B0604020202020204" pitchFamily="34" charset="0"/>
                      </a:endParaRPr>
                    </a:p>
                  </a:txBody>
                  <a:tcPr marL="44450" marR="44450" marT="0" marB="0" anchor="ctr"/>
                </a:tc>
                <a:tc>
                  <a:txBody>
                    <a:bodyPr/>
                    <a:lstStyle/>
                    <a:p>
                      <a:pPr indent="180340" algn="ctr">
                        <a:lnSpc>
                          <a:spcPct val="150000"/>
                        </a:lnSpc>
                        <a:spcAft>
                          <a:spcPts val="0"/>
                        </a:spcAft>
                      </a:pPr>
                      <a:r>
                        <a:rPr lang="es-419" sz="1100" dirty="0">
                          <a:solidFill>
                            <a:schemeClr val="tx1"/>
                          </a:solidFill>
                          <a:effectLst/>
                        </a:rPr>
                        <a:t>3</a:t>
                      </a:r>
                      <a:endParaRPr lang="es-419" sz="1100" dirty="0">
                        <a:solidFill>
                          <a:schemeClr val="tx1"/>
                        </a:solidFill>
                        <a:effectLst/>
                        <a:latin typeface="Arial" panose="020B0604020202020204" pitchFamily="34" charset="0"/>
                        <a:ea typeface="Arial" panose="020B0604020202020204" pitchFamily="34" charset="0"/>
                      </a:endParaRPr>
                    </a:p>
                  </a:txBody>
                  <a:tcPr marL="44450" marR="44450" marT="0" marB="0" anchor="ctr"/>
                </a:tc>
                <a:tc>
                  <a:txBody>
                    <a:bodyPr/>
                    <a:lstStyle/>
                    <a:p>
                      <a:pPr indent="180340" algn="ctr">
                        <a:lnSpc>
                          <a:spcPct val="150000"/>
                        </a:lnSpc>
                        <a:spcAft>
                          <a:spcPts val="0"/>
                        </a:spcAft>
                      </a:pPr>
                      <a:r>
                        <a:rPr lang="es-ES" sz="1100" dirty="0">
                          <a:solidFill>
                            <a:schemeClr val="tx1"/>
                          </a:solidFill>
                          <a:effectLst/>
                        </a:rPr>
                        <a:t>22.889</a:t>
                      </a:r>
                      <a:endParaRPr lang="es-419" sz="1100" dirty="0">
                        <a:solidFill>
                          <a:schemeClr val="tx1"/>
                        </a:solidFill>
                        <a:effectLst/>
                        <a:latin typeface="Arial" panose="020B0604020202020204" pitchFamily="34" charset="0"/>
                        <a:ea typeface="Arial" panose="020B0604020202020204" pitchFamily="34" charset="0"/>
                      </a:endParaRPr>
                    </a:p>
                  </a:txBody>
                  <a:tcPr marL="44450" marR="44450" marT="0" marB="0" anchor="ctr"/>
                </a:tc>
                <a:extLst>
                  <a:ext uri="{0D108BD9-81ED-4DB2-BD59-A6C34878D82A}">
                    <a16:rowId xmlns:a16="http://schemas.microsoft.com/office/drawing/2014/main" val="2179778440"/>
                  </a:ext>
                </a:extLst>
              </a:tr>
              <a:tr h="336372">
                <a:tc>
                  <a:txBody>
                    <a:bodyPr/>
                    <a:lstStyle/>
                    <a:p>
                      <a:pPr indent="180340" algn="ctr">
                        <a:lnSpc>
                          <a:spcPct val="150000"/>
                        </a:lnSpc>
                        <a:spcAft>
                          <a:spcPts val="0"/>
                        </a:spcAft>
                      </a:pPr>
                      <a:r>
                        <a:rPr lang="es-419" sz="1100">
                          <a:solidFill>
                            <a:schemeClr val="tx1"/>
                          </a:solidFill>
                          <a:effectLst/>
                        </a:rPr>
                        <a:t>7</a:t>
                      </a:r>
                      <a:endParaRPr lang="es-419" sz="1100">
                        <a:solidFill>
                          <a:schemeClr val="tx1"/>
                        </a:solidFill>
                        <a:effectLst/>
                        <a:latin typeface="Arial" panose="020B0604020202020204" pitchFamily="34" charset="0"/>
                        <a:ea typeface="Arial" panose="020B0604020202020204" pitchFamily="34" charset="0"/>
                      </a:endParaRPr>
                    </a:p>
                  </a:txBody>
                  <a:tcPr marL="44450" marR="44450" marT="0" marB="0" anchor="ctr"/>
                </a:tc>
                <a:tc>
                  <a:txBody>
                    <a:bodyPr/>
                    <a:lstStyle/>
                    <a:p>
                      <a:pPr indent="180340" algn="ctr">
                        <a:lnSpc>
                          <a:spcPct val="150000"/>
                        </a:lnSpc>
                        <a:spcAft>
                          <a:spcPts val="0"/>
                        </a:spcAft>
                      </a:pPr>
                      <a:r>
                        <a:rPr lang="es-419" sz="1100">
                          <a:solidFill>
                            <a:schemeClr val="tx1"/>
                          </a:solidFill>
                          <a:effectLst/>
                        </a:rPr>
                        <a:t>3</a:t>
                      </a:r>
                      <a:endParaRPr lang="es-419" sz="1100">
                        <a:solidFill>
                          <a:schemeClr val="tx1"/>
                        </a:solidFill>
                        <a:effectLst/>
                        <a:latin typeface="Arial" panose="020B0604020202020204" pitchFamily="34" charset="0"/>
                        <a:ea typeface="Arial" panose="020B0604020202020204" pitchFamily="34" charset="0"/>
                      </a:endParaRPr>
                    </a:p>
                  </a:txBody>
                  <a:tcPr marL="44450" marR="44450" marT="0" marB="0" anchor="ctr"/>
                </a:tc>
                <a:tc>
                  <a:txBody>
                    <a:bodyPr/>
                    <a:lstStyle/>
                    <a:p>
                      <a:pPr indent="180340" algn="ctr">
                        <a:lnSpc>
                          <a:spcPct val="150000"/>
                        </a:lnSpc>
                        <a:spcAft>
                          <a:spcPts val="0"/>
                        </a:spcAft>
                      </a:pPr>
                      <a:r>
                        <a:rPr lang="es-419" sz="1100">
                          <a:solidFill>
                            <a:schemeClr val="tx1"/>
                          </a:solidFill>
                          <a:effectLst/>
                        </a:rPr>
                        <a:t>1</a:t>
                      </a:r>
                      <a:endParaRPr lang="es-419" sz="1100">
                        <a:solidFill>
                          <a:schemeClr val="tx1"/>
                        </a:solidFill>
                        <a:effectLst/>
                        <a:latin typeface="Arial" panose="020B0604020202020204" pitchFamily="34" charset="0"/>
                        <a:ea typeface="Arial" panose="020B0604020202020204" pitchFamily="34" charset="0"/>
                      </a:endParaRPr>
                    </a:p>
                  </a:txBody>
                  <a:tcPr marL="44450" marR="44450" marT="0" marB="0" anchor="ctr"/>
                </a:tc>
                <a:tc>
                  <a:txBody>
                    <a:bodyPr/>
                    <a:lstStyle/>
                    <a:p>
                      <a:pPr indent="180340" algn="ctr">
                        <a:lnSpc>
                          <a:spcPct val="150000"/>
                        </a:lnSpc>
                        <a:spcAft>
                          <a:spcPts val="0"/>
                        </a:spcAft>
                      </a:pPr>
                      <a:r>
                        <a:rPr lang="es-ES" sz="1100" dirty="0">
                          <a:solidFill>
                            <a:schemeClr val="tx1"/>
                          </a:solidFill>
                          <a:effectLst/>
                        </a:rPr>
                        <a:t>30.793</a:t>
                      </a:r>
                      <a:endParaRPr lang="es-419" sz="1100" dirty="0">
                        <a:solidFill>
                          <a:schemeClr val="tx1"/>
                        </a:solidFill>
                        <a:effectLst/>
                        <a:latin typeface="Arial" panose="020B0604020202020204" pitchFamily="34" charset="0"/>
                        <a:ea typeface="Arial" panose="020B0604020202020204" pitchFamily="34" charset="0"/>
                      </a:endParaRPr>
                    </a:p>
                  </a:txBody>
                  <a:tcPr marL="44450" marR="44450" marT="0" marB="0" anchor="ctr"/>
                </a:tc>
                <a:extLst>
                  <a:ext uri="{0D108BD9-81ED-4DB2-BD59-A6C34878D82A}">
                    <a16:rowId xmlns:a16="http://schemas.microsoft.com/office/drawing/2014/main" val="3273525973"/>
                  </a:ext>
                </a:extLst>
              </a:tr>
              <a:tr h="336372">
                <a:tc>
                  <a:txBody>
                    <a:bodyPr/>
                    <a:lstStyle/>
                    <a:p>
                      <a:pPr indent="180340" algn="ctr">
                        <a:lnSpc>
                          <a:spcPct val="150000"/>
                        </a:lnSpc>
                        <a:spcAft>
                          <a:spcPts val="0"/>
                        </a:spcAft>
                      </a:pPr>
                      <a:r>
                        <a:rPr lang="es-419" sz="1100">
                          <a:solidFill>
                            <a:schemeClr val="tx1"/>
                          </a:solidFill>
                          <a:effectLst/>
                        </a:rPr>
                        <a:t>8</a:t>
                      </a:r>
                      <a:endParaRPr lang="es-419" sz="1100">
                        <a:solidFill>
                          <a:schemeClr val="tx1"/>
                        </a:solidFill>
                        <a:effectLst/>
                        <a:latin typeface="Arial" panose="020B0604020202020204" pitchFamily="34" charset="0"/>
                        <a:ea typeface="Arial" panose="020B0604020202020204" pitchFamily="34" charset="0"/>
                      </a:endParaRPr>
                    </a:p>
                  </a:txBody>
                  <a:tcPr marL="44450" marR="44450" marT="0" marB="0" anchor="ctr"/>
                </a:tc>
                <a:tc>
                  <a:txBody>
                    <a:bodyPr/>
                    <a:lstStyle/>
                    <a:p>
                      <a:pPr indent="180340" algn="ctr">
                        <a:lnSpc>
                          <a:spcPct val="150000"/>
                        </a:lnSpc>
                        <a:spcAft>
                          <a:spcPts val="0"/>
                        </a:spcAft>
                      </a:pPr>
                      <a:r>
                        <a:rPr lang="es-419" sz="1100">
                          <a:solidFill>
                            <a:schemeClr val="tx1"/>
                          </a:solidFill>
                          <a:effectLst/>
                        </a:rPr>
                        <a:t>3</a:t>
                      </a:r>
                      <a:endParaRPr lang="es-419" sz="1100">
                        <a:solidFill>
                          <a:schemeClr val="tx1"/>
                        </a:solidFill>
                        <a:effectLst/>
                        <a:latin typeface="Arial" panose="020B0604020202020204" pitchFamily="34" charset="0"/>
                        <a:ea typeface="Arial" panose="020B0604020202020204" pitchFamily="34" charset="0"/>
                      </a:endParaRPr>
                    </a:p>
                  </a:txBody>
                  <a:tcPr marL="44450" marR="44450" marT="0" marB="0" anchor="ctr"/>
                </a:tc>
                <a:tc>
                  <a:txBody>
                    <a:bodyPr/>
                    <a:lstStyle/>
                    <a:p>
                      <a:pPr indent="180340" algn="ctr">
                        <a:lnSpc>
                          <a:spcPct val="150000"/>
                        </a:lnSpc>
                        <a:spcAft>
                          <a:spcPts val="0"/>
                        </a:spcAft>
                      </a:pPr>
                      <a:r>
                        <a:rPr lang="es-419" sz="1100">
                          <a:solidFill>
                            <a:schemeClr val="tx1"/>
                          </a:solidFill>
                          <a:effectLst/>
                        </a:rPr>
                        <a:t>2</a:t>
                      </a:r>
                      <a:endParaRPr lang="es-419" sz="1100">
                        <a:solidFill>
                          <a:schemeClr val="tx1"/>
                        </a:solidFill>
                        <a:effectLst/>
                        <a:latin typeface="Arial" panose="020B0604020202020204" pitchFamily="34" charset="0"/>
                        <a:ea typeface="Arial" panose="020B0604020202020204" pitchFamily="34" charset="0"/>
                      </a:endParaRPr>
                    </a:p>
                  </a:txBody>
                  <a:tcPr marL="44450" marR="44450" marT="0" marB="0" anchor="ctr"/>
                </a:tc>
                <a:tc>
                  <a:txBody>
                    <a:bodyPr/>
                    <a:lstStyle/>
                    <a:p>
                      <a:pPr indent="180340" algn="ctr">
                        <a:lnSpc>
                          <a:spcPct val="150000"/>
                        </a:lnSpc>
                        <a:spcAft>
                          <a:spcPts val="0"/>
                        </a:spcAft>
                      </a:pPr>
                      <a:r>
                        <a:rPr lang="es-ES" sz="1100" dirty="0">
                          <a:solidFill>
                            <a:schemeClr val="tx1"/>
                          </a:solidFill>
                          <a:effectLst/>
                        </a:rPr>
                        <a:t>30.793</a:t>
                      </a:r>
                      <a:endParaRPr lang="es-419" sz="1100" dirty="0">
                        <a:solidFill>
                          <a:schemeClr val="tx1"/>
                        </a:solidFill>
                        <a:effectLst/>
                        <a:latin typeface="Arial" panose="020B0604020202020204" pitchFamily="34" charset="0"/>
                        <a:ea typeface="Arial" panose="020B0604020202020204" pitchFamily="34" charset="0"/>
                      </a:endParaRPr>
                    </a:p>
                  </a:txBody>
                  <a:tcPr marL="44450" marR="44450" marT="0" marB="0" anchor="ctr"/>
                </a:tc>
                <a:extLst>
                  <a:ext uri="{0D108BD9-81ED-4DB2-BD59-A6C34878D82A}">
                    <a16:rowId xmlns:a16="http://schemas.microsoft.com/office/drawing/2014/main" val="2626295273"/>
                  </a:ext>
                </a:extLst>
              </a:tr>
              <a:tr h="336372">
                <a:tc>
                  <a:txBody>
                    <a:bodyPr/>
                    <a:lstStyle/>
                    <a:p>
                      <a:pPr indent="180340" algn="ctr">
                        <a:lnSpc>
                          <a:spcPct val="150000"/>
                        </a:lnSpc>
                        <a:spcAft>
                          <a:spcPts val="0"/>
                        </a:spcAft>
                      </a:pPr>
                      <a:r>
                        <a:rPr lang="es-419" sz="1100">
                          <a:solidFill>
                            <a:schemeClr val="tx1"/>
                          </a:solidFill>
                          <a:effectLst/>
                        </a:rPr>
                        <a:t>9</a:t>
                      </a:r>
                      <a:endParaRPr lang="es-419" sz="1100">
                        <a:solidFill>
                          <a:schemeClr val="tx1"/>
                        </a:solidFill>
                        <a:effectLst/>
                        <a:latin typeface="Arial" panose="020B0604020202020204" pitchFamily="34" charset="0"/>
                        <a:ea typeface="Arial" panose="020B0604020202020204" pitchFamily="34" charset="0"/>
                      </a:endParaRPr>
                    </a:p>
                  </a:txBody>
                  <a:tcPr marL="44450" marR="44450" marT="0" marB="0" anchor="ctr"/>
                </a:tc>
                <a:tc>
                  <a:txBody>
                    <a:bodyPr/>
                    <a:lstStyle/>
                    <a:p>
                      <a:pPr indent="180340" algn="ctr">
                        <a:lnSpc>
                          <a:spcPct val="150000"/>
                        </a:lnSpc>
                        <a:spcAft>
                          <a:spcPts val="0"/>
                        </a:spcAft>
                      </a:pPr>
                      <a:r>
                        <a:rPr lang="es-419" sz="1100">
                          <a:solidFill>
                            <a:schemeClr val="tx1"/>
                          </a:solidFill>
                          <a:effectLst/>
                        </a:rPr>
                        <a:t>3</a:t>
                      </a:r>
                      <a:endParaRPr lang="es-419" sz="1100">
                        <a:solidFill>
                          <a:schemeClr val="tx1"/>
                        </a:solidFill>
                        <a:effectLst/>
                        <a:latin typeface="Arial" panose="020B0604020202020204" pitchFamily="34" charset="0"/>
                        <a:ea typeface="Arial" panose="020B0604020202020204" pitchFamily="34" charset="0"/>
                      </a:endParaRPr>
                    </a:p>
                  </a:txBody>
                  <a:tcPr marL="44450" marR="44450" marT="0" marB="0" anchor="ctr"/>
                </a:tc>
                <a:tc>
                  <a:txBody>
                    <a:bodyPr/>
                    <a:lstStyle/>
                    <a:p>
                      <a:pPr indent="180340" algn="ctr">
                        <a:lnSpc>
                          <a:spcPct val="150000"/>
                        </a:lnSpc>
                        <a:spcAft>
                          <a:spcPts val="0"/>
                        </a:spcAft>
                      </a:pPr>
                      <a:r>
                        <a:rPr lang="es-419" sz="1100">
                          <a:solidFill>
                            <a:schemeClr val="tx1"/>
                          </a:solidFill>
                          <a:effectLst/>
                        </a:rPr>
                        <a:t>3</a:t>
                      </a:r>
                      <a:endParaRPr lang="es-419" sz="1100">
                        <a:solidFill>
                          <a:schemeClr val="tx1"/>
                        </a:solidFill>
                        <a:effectLst/>
                        <a:latin typeface="Arial" panose="020B0604020202020204" pitchFamily="34" charset="0"/>
                        <a:ea typeface="Arial" panose="020B0604020202020204" pitchFamily="34" charset="0"/>
                      </a:endParaRPr>
                    </a:p>
                  </a:txBody>
                  <a:tcPr marL="44450" marR="44450" marT="0" marB="0" anchor="ctr"/>
                </a:tc>
                <a:tc>
                  <a:txBody>
                    <a:bodyPr/>
                    <a:lstStyle/>
                    <a:p>
                      <a:pPr indent="180340" algn="ctr">
                        <a:lnSpc>
                          <a:spcPct val="150000"/>
                        </a:lnSpc>
                        <a:spcAft>
                          <a:spcPts val="0"/>
                        </a:spcAft>
                      </a:pPr>
                      <a:r>
                        <a:rPr lang="es-ES" sz="1100" dirty="0">
                          <a:solidFill>
                            <a:schemeClr val="tx1"/>
                          </a:solidFill>
                          <a:effectLst/>
                        </a:rPr>
                        <a:t>38.203</a:t>
                      </a:r>
                      <a:endParaRPr lang="es-419" sz="1100" dirty="0">
                        <a:solidFill>
                          <a:schemeClr val="tx1"/>
                        </a:solidFill>
                        <a:effectLst/>
                        <a:latin typeface="Arial" panose="020B0604020202020204" pitchFamily="34" charset="0"/>
                        <a:ea typeface="Arial" panose="020B0604020202020204" pitchFamily="34" charset="0"/>
                      </a:endParaRPr>
                    </a:p>
                  </a:txBody>
                  <a:tcPr marL="44450" marR="44450" marT="0" marB="0" anchor="ctr"/>
                </a:tc>
                <a:extLst>
                  <a:ext uri="{0D108BD9-81ED-4DB2-BD59-A6C34878D82A}">
                    <a16:rowId xmlns:a16="http://schemas.microsoft.com/office/drawing/2014/main" val="1786874544"/>
                  </a:ext>
                </a:extLst>
              </a:tr>
            </a:tbl>
          </a:graphicData>
        </a:graphic>
      </p:graphicFrame>
      <p:sp>
        <p:nvSpPr>
          <p:cNvPr id="7" name="CuadroTexto 6">
            <a:extLst>
              <a:ext uri="{FF2B5EF4-FFF2-40B4-BE49-F238E27FC236}">
                <a16:creationId xmlns:a16="http://schemas.microsoft.com/office/drawing/2014/main" id="{92D2F36F-2090-41FA-93F2-FAAEB1953CE7}"/>
              </a:ext>
            </a:extLst>
          </p:cNvPr>
          <p:cNvSpPr txBox="1"/>
          <p:nvPr/>
        </p:nvSpPr>
        <p:spPr>
          <a:xfrm>
            <a:off x="6096000" y="22644"/>
            <a:ext cx="5939113"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RESINA FLEXIÓN</a:t>
            </a:r>
          </a:p>
        </p:txBody>
      </p:sp>
    </p:spTree>
    <p:extLst>
      <p:ext uri="{BB962C8B-B14F-4D97-AF65-F5344CB8AC3E}">
        <p14:creationId xmlns:p14="http://schemas.microsoft.com/office/powerpoint/2010/main" val="645399479"/>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AADE108-1E09-40CA-B393-B4AE8BF47D90}"/>
              </a:ext>
            </a:extLst>
          </p:cNvPr>
          <p:cNvSpPr txBox="1"/>
          <p:nvPr/>
        </p:nvSpPr>
        <p:spPr>
          <a:xfrm>
            <a:off x="461913" y="659876"/>
            <a:ext cx="11321592" cy="5632311"/>
          </a:xfrm>
          <a:prstGeom prst="rect">
            <a:avLst/>
          </a:prstGeom>
          <a:noFill/>
        </p:spPr>
        <p:txBody>
          <a:bodyPr wrap="square" rtlCol="0">
            <a:spAutoFit/>
          </a:bodyPr>
          <a:lstStyle/>
          <a:p>
            <a:pPr marL="285750" indent="-285750">
              <a:buFont typeface="Arial" panose="020B0604020202020204" pitchFamily="34" charset="0"/>
              <a:buChar char="•"/>
            </a:pPr>
            <a:r>
              <a:rPr lang="es-419" b="1" dirty="0"/>
              <a:t>Análisis de Varianza</a:t>
            </a:r>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r>
              <a:rPr lang="es-419" b="1" dirty="0"/>
              <a:t>Resumen del Modelo</a:t>
            </a:r>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r>
              <a:rPr lang="es-419" b="1" dirty="0"/>
              <a:t>Análisis del Modelo</a:t>
            </a:r>
          </a:p>
          <a:p>
            <a:endParaRPr lang="es-419" dirty="0"/>
          </a:p>
          <a:p>
            <a:r>
              <a:rPr lang="es-419" dirty="0"/>
              <a:t>Debido a que el valor más pequeño de p es igual a 0.083 correspondiente al factor tiempo de curado, se evidencia que este factor es el más influyente en la resistencia de la probeta. El valor R-</a:t>
            </a:r>
            <a:r>
              <a:rPr lang="es-419" dirty="0" err="1"/>
              <a:t>cuad</a:t>
            </a:r>
            <a:r>
              <a:rPr lang="es-419" dirty="0"/>
              <a:t> muestra un ajuste del 72.38% de los datos con el modelo experimental</a:t>
            </a: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p:txBody>
      </p:sp>
      <p:pic>
        <p:nvPicPr>
          <p:cNvPr id="8" name="Imagen 7" descr="Recorte de pantalla">
            <a:extLst>
              <a:ext uri="{FF2B5EF4-FFF2-40B4-BE49-F238E27FC236}">
                <a16:creationId xmlns:a16="http://schemas.microsoft.com/office/drawing/2014/main" id="{76E08519-47C5-461B-A0DD-77B31D499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9422" y="1271674"/>
            <a:ext cx="5836308" cy="1088753"/>
          </a:xfrm>
          <a:prstGeom prst="rect">
            <a:avLst/>
          </a:prstGeom>
        </p:spPr>
      </p:pic>
      <p:pic>
        <p:nvPicPr>
          <p:cNvPr id="10" name="Imagen 9" descr="Recorte de pantalla">
            <a:extLst>
              <a:ext uri="{FF2B5EF4-FFF2-40B4-BE49-F238E27FC236}">
                <a16:creationId xmlns:a16="http://schemas.microsoft.com/office/drawing/2014/main" id="{1F91B35F-C7DE-46D4-A2E3-1DAE10A81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8559" y="3162286"/>
            <a:ext cx="2435489" cy="824923"/>
          </a:xfrm>
          <a:prstGeom prst="rect">
            <a:avLst/>
          </a:prstGeom>
        </p:spPr>
      </p:pic>
      <p:sp>
        <p:nvSpPr>
          <p:cNvPr id="6" name="CuadroTexto 5">
            <a:extLst>
              <a:ext uri="{FF2B5EF4-FFF2-40B4-BE49-F238E27FC236}">
                <a16:creationId xmlns:a16="http://schemas.microsoft.com/office/drawing/2014/main" id="{EC44F716-ACDB-4D8F-ADCA-B4D7D26BE123}"/>
              </a:ext>
            </a:extLst>
          </p:cNvPr>
          <p:cNvSpPr txBox="1"/>
          <p:nvPr/>
        </p:nvSpPr>
        <p:spPr>
          <a:xfrm>
            <a:off x="6096000" y="22644"/>
            <a:ext cx="5939113"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RESINA TAGUCHI</a:t>
            </a:r>
          </a:p>
        </p:txBody>
      </p:sp>
    </p:spTree>
    <p:extLst>
      <p:ext uri="{BB962C8B-B14F-4D97-AF65-F5344CB8AC3E}">
        <p14:creationId xmlns:p14="http://schemas.microsoft.com/office/powerpoint/2010/main" val="3096403439"/>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59D86E5-883B-462C-AD47-76AA0D4B2C13}"/>
              </a:ext>
            </a:extLst>
          </p:cNvPr>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1276128" y="1379352"/>
            <a:ext cx="5337323" cy="3617950"/>
          </a:xfrm>
          <a:prstGeom prst="rect">
            <a:avLst/>
          </a:prstGeom>
          <a:noFill/>
          <a:ln w="12700">
            <a:solidFill>
              <a:schemeClr val="tx1"/>
            </a:solidFill>
          </a:ln>
        </p:spPr>
      </p:pic>
      <p:graphicFrame>
        <p:nvGraphicFramePr>
          <p:cNvPr id="3" name="Tabla 2">
            <a:extLst>
              <a:ext uri="{FF2B5EF4-FFF2-40B4-BE49-F238E27FC236}">
                <a16:creationId xmlns:a16="http://schemas.microsoft.com/office/drawing/2014/main" id="{D7CAFA15-FF88-4211-8801-2F2D55C29536}"/>
              </a:ext>
            </a:extLst>
          </p:cNvPr>
          <p:cNvGraphicFramePr>
            <a:graphicFrameLocks noGrp="1"/>
          </p:cNvGraphicFramePr>
          <p:nvPr>
            <p:extLst>
              <p:ext uri="{D42A27DB-BD31-4B8C-83A1-F6EECF244321}">
                <p14:modId xmlns:p14="http://schemas.microsoft.com/office/powerpoint/2010/main" val="2033507105"/>
              </p:ext>
            </p:extLst>
          </p:nvPr>
        </p:nvGraphicFramePr>
        <p:xfrm>
          <a:off x="7772400" y="1786270"/>
          <a:ext cx="3581400" cy="2499060"/>
        </p:xfrm>
        <a:graphic>
          <a:graphicData uri="http://schemas.openxmlformats.org/drawingml/2006/table">
            <a:tbl>
              <a:tblPr firstRow="1" firstCol="1" bandRow="1">
                <a:tableStyleId>{5C22544A-7EE6-4342-B048-85BDC9FD1C3A}</a:tableStyleId>
              </a:tblPr>
              <a:tblGrid>
                <a:gridCol w="1790700">
                  <a:extLst>
                    <a:ext uri="{9D8B030D-6E8A-4147-A177-3AD203B41FA5}">
                      <a16:colId xmlns:a16="http://schemas.microsoft.com/office/drawing/2014/main" val="3127537994"/>
                    </a:ext>
                  </a:extLst>
                </a:gridCol>
                <a:gridCol w="1790700">
                  <a:extLst>
                    <a:ext uri="{9D8B030D-6E8A-4147-A177-3AD203B41FA5}">
                      <a16:colId xmlns:a16="http://schemas.microsoft.com/office/drawing/2014/main" val="3494375134"/>
                    </a:ext>
                  </a:extLst>
                </a:gridCol>
              </a:tblGrid>
              <a:tr h="833020">
                <a:tc>
                  <a:txBody>
                    <a:bodyPr/>
                    <a:lstStyle/>
                    <a:p>
                      <a:pPr indent="180340" algn="ctr">
                        <a:lnSpc>
                          <a:spcPct val="150000"/>
                        </a:lnSpc>
                        <a:spcAft>
                          <a:spcPts val="0"/>
                        </a:spcAft>
                      </a:pPr>
                      <a:r>
                        <a:rPr lang="es-ES" sz="1100" dirty="0">
                          <a:solidFill>
                            <a:schemeClr val="tx1"/>
                          </a:solidFill>
                          <a:effectLst/>
                        </a:rPr>
                        <a:t>FACTORES</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nchor="ctr"/>
                </a:tc>
                <a:tc>
                  <a:txBody>
                    <a:bodyPr/>
                    <a:lstStyle/>
                    <a:p>
                      <a:pPr indent="180340" algn="ctr">
                        <a:lnSpc>
                          <a:spcPct val="150000"/>
                        </a:lnSpc>
                        <a:spcAft>
                          <a:spcPts val="0"/>
                        </a:spcAft>
                      </a:pPr>
                      <a:r>
                        <a:rPr lang="es-ES" sz="1100">
                          <a:solidFill>
                            <a:schemeClr val="tx1"/>
                          </a:solidFill>
                          <a:effectLst/>
                        </a:rPr>
                        <a:t>NIVEL OPTIMO</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660839755"/>
                  </a:ext>
                </a:extLst>
              </a:tr>
              <a:tr h="833020">
                <a:tc>
                  <a:txBody>
                    <a:bodyPr/>
                    <a:lstStyle/>
                    <a:p>
                      <a:pPr indent="180340" algn="ctr">
                        <a:lnSpc>
                          <a:spcPct val="150000"/>
                        </a:lnSpc>
                        <a:spcAft>
                          <a:spcPts val="0"/>
                        </a:spcAft>
                      </a:pPr>
                      <a:r>
                        <a:rPr lang="es-ES" sz="1100" dirty="0">
                          <a:solidFill>
                            <a:schemeClr val="tx1"/>
                          </a:solidFill>
                          <a:effectLst/>
                        </a:rPr>
                        <a:t>Tiempo de curado</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nchor="ctr"/>
                </a:tc>
                <a:tc>
                  <a:txBody>
                    <a:bodyPr/>
                    <a:lstStyle/>
                    <a:p>
                      <a:pPr indent="180340" algn="ctr">
                        <a:lnSpc>
                          <a:spcPct val="150000"/>
                        </a:lnSpc>
                        <a:spcAft>
                          <a:spcPts val="0"/>
                        </a:spcAft>
                      </a:pPr>
                      <a:r>
                        <a:rPr lang="es-ES" sz="1100">
                          <a:solidFill>
                            <a:schemeClr val="tx1"/>
                          </a:solidFill>
                          <a:effectLst/>
                        </a:rPr>
                        <a:t>3 (9 s)</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402261188"/>
                  </a:ext>
                </a:extLst>
              </a:tr>
              <a:tr h="833020">
                <a:tc>
                  <a:txBody>
                    <a:bodyPr/>
                    <a:lstStyle/>
                    <a:p>
                      <a:pPr indent="180340" algn="ctr">
                        <a:lnSpc>
                          <a:spcPct val="150000"/>
                        </a:lnSpc>
                        <a:spcAft>
                          <a:spcPts val="0"/>
                        </a:spcAft>
                      </a:pPr>
                      <a:r>
                        <a:rPr lang="es-ES" sz="1100" dirty="0">
                          <a:solidFill>
                            <a:schemeClr val="tx1"/>
                          </a:solidFill>
                          <a:effectLst/>
                        </a:rPr>
                        <a:t>Tiempo de post curado</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nchor="ctr"/>
                </a:tc>
                <a:tc>
                  <a:txBody>
                    <a:bodyPr/>
                    <a:lstStyle/>
                    <a:p>
                      <a:pPr indent="180340" algn="ctr">
                        <a:lnSpc>
                          <a:spcPct val="150000"/>
                        </a:lnSpc>
                        <a:spcAft>
                          <a:spcPts val="0"/>
                        </a:spcAft>
                      </a:pPr>
                      <a:r>
                        <a:rPr lang="es-ES" sz="1100" dirty="0">
                          <a:solidFill>
                            <a:schemeClr val="tx1"/>
                          </a:solidFill>
                          <a:effectLst/>
                        </a:rPr>
                        <a:t>3 (6 s)</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693634945"/>
                  </a:ext>
                </a:extLst>
              </a:tr>
            </a:tbl>
          </a:graphicData>
        </a:graphic>
      </p:graphicFrame>
      <p:sp>
        <p:nvSpPr>
          <p:cNvPr id="4" name="CuadroTexto 3">
            <a:extLst>
              <a:ext uri="{FF2B5EF4-FFF2-40B4-BE49-F238E27FC236}">
                <a16:creationId xmlns:a16="http://schemas.microsoft.com/office/drawing/2014/main" id="{DBF3BC0E-A0B2-476B-9758-C8109CB3436E}"/>
              </a:ext>
            </a:extLst>
          </p:cNvPr>
          <p:cNvSpPr txBox="1"/>
          <p:nvPr/>
        </p:nvSpPr>
        <p:spPr>
          <a:xfrm>
            <a:off x="6096000" y="22644"/>
            <a:ext cx="5939113"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RESINA TAGUCHI</a:t>
            </a:r>
          </a:p>
        </p:txBody>
      </p:sp>
    </p:spTree>
    <p:extLst>
      <p:ext uri="{BB962C8B-B14F-4D97-AF65-F5344CB8AC3E}">
        <p14:creationId xmlns:p14="http://schemas.microsoft.com/office/powerpoint/2010/main" val="3518694978"/>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16E4019-711E-4740-B008-1650C8BC18A4}"/>
              </a:ext>
            </a:extLst>
          </p:cNvPr>
          <p:cNvPicPr/>
          <p:nvPr/>
        </p:nvPicPr>
        <p:blipFill>
          <a:blip r:embed="rId2" cstate="email">
            <a:lum contrast="20000"/>
            <a:extLst>
              <a:ext uri="{28A0092B-C50C-407E-A947-70E740481C1C}">
                <a14:useLocalDpi xmlns:a14="http://schemas.microsoft.com/office/drawing/2010/main"/>
              </a:ext>
            </a:extLst>
          </a:blip>
          <a:srcRect/>
          <a:stretch>
            <a:fillRect/>
          </a:stretch>
        </p:blipFill>
        <p:spPr bwMode="auto">
          <a:xfrm>
            <a:off x="306276" y="902010"/>
            <a:ext cx="6551723" cy="4042130"/>
          </a:xfrm>
          <a:prstGeom prst="rect">
            <a:avLst/>
          </a:prstGeom>
          <a:noFill/>
          <a:ln w="12700">
            <a:solidFill>
              <a:schemeClr val="tx1"/>
            </a:solidFill>
          </a:ln>
        </p:spPr>
      </p:pic>
      <p:sp>
        <p:nvSpPr>
          <p:cNvPr id="6" name="CuadroTexto 5">
            <a:extLst>
              <a:ext uri="{FF2B5EF4-FFF2-40B4-BE49-F238E27FC236}">
                <a16:creationId xmlns:a16="http://schemas.microsoft.com/office/drawing/2014/main" id="{17E7C8ED-D747-458A-9EE2-FAAAFE265BF6}"/>
              </a:ext>
            </a:extLst>
          </p:cNvPr>
          <p:cNvSpPr txBox="1"/>
          <p:nvPr/>
        </p:nvSpPr>
        <p:spPr>
          <a:xfrm>
            <a:off x="7751135" y="1491914"/>
            <a:ext cx="3944679" cy="2862322"/>
          </a:xfrm>
          <a:prstGeom prst="rect">
            <a:avLst/>
          </a:prstGeom>
          <a:noFill/>
        </p:spPr>
        <p:txBody>
          <a:bodyPr wrap="square" rtlCol="0">
            <a:spAutoFit/>
          </a:bodyPr>
          <a:lstStyle/>
          <a:p>
            <a:r>
              <a:rPr lang="es-ES" dirty="0"/>
              <a:t>No hay una interacción fuerte respecto a ninguno de los niveles de tiempo de post curado, pero hay una diferencia significativa entre los 3 niveles de tiempo de curado respecto al nivel 3 de tiempo de post curado. A nivel 2 de tiempo de post curado se puede ver una diferencia significa entre el tiempo de curado 2 con los tiempos de curado 1 y 3.</a:t>
            </a:r>
            <a:endParaRPr lang="es-419" dirty="0"/>
          </a:p>
        </p:txBody>
      </p:sp>
      <p:sp>
        <p:nvSpPr>
          <p:cNvPr id="4" name="CuadroTexto 3">
            <a:extLst>
              <a:ext uri="{FF2B5EF4-FFF2-40B4-BE49-F238E27FC236}">
                <a16:creationId xmlns:a16="http://schemas.microsoft.com/office/drawing/2014/main" id="{4A75EA4F-BBE1-4249-B33C-7F280710A1BB}"/>
              </a:ext>
            </a:extLst>
          </p:cNvPr>
          <p:cNvSpPr txBox="1"/>
          <p:nvPr/>
        </p:nvSpPr>
        <p:spPr>
          <a:xfrm>
            <a:off x="6096000" y="22644"/>
            <a:ext cx="5939113"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RESINA TAGUCHI</a:t>
            </a:r>
          </a:p>
        </p:txBody>
      </p:sp>
    </p:spTree>
    <p:extLst>
      <p:ext uri="{BB962C8B-B14F-4D97-AF65-F5344CB8AC3E}">
        <p14:creationId xmlns:p14="http://schemas.microsoft.com/office/powerpoint/2010/main" val="3897886232"/>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8ABD4214-F116-4DC7-B836-8B12594B4F15}"/>
              </a:ext>
            </a:extLst>
          </p:cNvPr>
          <p:cNvSpPr/>
          <p:nvPr/>
        </p:nvSpPr>
        <p:spPr>
          <a:xfrm>
            <a:off x="528083" y="761424"/>
            <a:ext cx="11663917" cy="5078313"/>
          </a:xfrm>
          <a:prstGeom prst="rect">
            <a:avLst/>
          </a:prstGeom>
        </p:spPr>
        <p:txBody>
          <a:bodyPr wrap="square">
            <a:spAutoFit/>
          </a:bodyPr>
          <a:lstStyle/>
          <a:p>
            <a:pPr marL="285750" indent="-285750">
              <a:buFont typeface="Arial" panose="020B0604020202020204" pitchFamily="34" charset="0"/>
              <a:buChar char="•"/>
            </a:pPr>
            <a:r>
              <a:rPr lang="es-419" b="1" dirty="0"/>
              <a:t>Análisis de Varianza</a:t>
            </a:r>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r>
              <a:rPr lang="es-419" b="1" dirty="0"/>
              <a:t>Resumen del Modelo</a:t>
            </a:r>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r>
              <a:rPr lang="es-419" b="1" dirty="0"/>
              <a:t>Análisis del Modelo</a:t>
            </a:r>
          </a:p>
          <a:p>
            <a:r>
              <a:rPr lang="es-419" dirty="0"/>
              <a:t>El mejor ajuste que se obtiene es del 91.34% cuando el término elegido, en el software estadístico, es el cuadrático completo.  En este caso se consideran todos los modelos posibles, los cuales son: Lineal,  </a:t>
            </a:r>
          </a:p>
          <a:p>
            <a:pPr lvl="0"/>
            <a:r>
              <a:rPr lang="es-419" dirty="0"/>
              <a:t>Cuadrado e Interacción de 2 factores.</a:t>
            </a:r>
          </a:p>
          <a:p>
            <a:pPr marL="285750" indent="-285750">
              <a:buFont typeface="Arial" panose="020B0604020202020204" pitchFamily="34" charset="0"/>
              <a:buChar char="•"/>
            </a:pPr>
            <a:endParaRPr lang="es-419" b="1" dirty="0"/>
          </a:p>
        </p:txBody>
      </p:sp>
      <p:pic>
        <p:nvPicPr>
          <p:cNvPr id="11" name="Imagen 10" descr="Recorte de pantalla">
            <a:extLst>
              <a:ext uri="{FF2B5EF4-FFF2-40B4-BE49-F238E27FC236}">
                <a16:creationId xmlns:a16="http://schemas.microsoft.com/office/drawing/2014/main" id="{34008A9C-DD28-4EFA-97E2-CB5005053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627" y="1405365"/>
            <a:ext cx="5416828" cy="1822544"/>
          </a:xfrm>
          <a:prstGeom prst="rect">
            <a:avLst/>
          </a:prstGeom>
        </p:spPr>
      </p:pic>
      <p:pic>
        <p:nvPicPr>
          <p:cNvPr id="13" name="Imagen 12" descr="Recorte de pantalla">
            <a:extLst>
              <a:ext uri="{FF2B5EF4-FFF2-40B4-BE49-F238E27FC236}">
                <a16:creationId xmlns:a16="http://schemas.microsoft.com/office/drawing/2014/main" id="{9551098F-DF8A-4362-BDA7-73F80133FE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8378" y="3759152"/>
            <a:ext cx="1835244" cy="565179"/>
          </a:xfrm>
          <a:prstGeom prst="rect">
            <a:avLst/>
          </a:prstGeom>
        </p:spPr>
      </p:pic>
      <p:sp>
        <p:nvSpPr>
          <p:cNvPr id="8" name="CuadroTexto 7">
            <a:extLst>
              <a:ext uri="{FF2B5EF4-FFF2-40B4-BE49-F238E27FC236}">
                <a16:creationId xmlns:a16="http://schemas.microsoft.com/office/drawing/2014/main" id="{E7AF62AD-4154-418B-8398-8C6D89DD7BF2}"/>
              </a:ext>
            </a:extLst>
          </p:cNvPr>
          <p:cNvSpPr txBox="1"/>
          <p:nvPr/>
        </p:nvSpPr>
        <p:spPr>
          <a:xfrm>
            <a:off x="5178378" y="22644"/>
            <a:ext cx="6856736"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RESINA SUPERFICIE DE RESPUESTA</a:t>
            </a:r>
          </a:p>
        </p:txBody>
      </p:sp>
    </p:spTree>
    <p:extLst>
      <p:ext uri="{BB962C8B-B14F-4D97-AF65-F5344CB8AC3E}">
        <p14:creationId xmlns:p14="http://schemas.microsoft.com/office/powerpoint/2010/main" val="1443902986"/>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7EDE5AD-62DA-4E00-A059-45BAFC349928}"/>
              </a:ext>
            </a:extLst>
          </p:cNvPr>
          <p:cNvPicPr/>
          <p:nvPr/>
        </p:nvPicPr>
        <p:blipFill rotWithShape="1">
          <a:blip r:embed="rId2" cstate="screen">
            <a:lum contrast="20000"/>
            <a:extLst>
              <a:ext uri="{28A0092B-C50C-407E-A947-70E740481C1C}">
                <a14:useLocalDpi xmlns:a14="http://schemas.microsoft.com/office/drawing/2010/main"/>
              </a:ext>
            </a:extLst>
          </a:blip>
          <a:srcRect l="5659" t="2752" r="6109" b="10537"/>
          <a:stretch/>
        </p:blipFill>
        <p:spPr bwMode="auto">
          <a:xfrm>
            <a:off x="452683" y="712506"/>
            <a:ext cx="4838700" cy="3455670"/>
          </a:xfrm>
          <a:prstGeom prst="rect">
            <a:avLst/>
          </a:prstGeom>
          <a:noFill/>
          <a:ln w="12700">
            <a:solidFill>
              <a:schemeClr val="tx1"/>
            </a:solid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A41FF9B8-3BFD-4EF7-8FB4-66722CEF5671}"/>
              </a:ext>
            </a:extLst>
          </p:cNvPr>
          <p:cNvPicPr/>
          <p:nvPr/>
        </p:nvPicPr>
        <p:blipFill rotWithShape="1">
          <a:blip r:embed="rId3" cstate="screen">
            <a:lum contrast="20000"/>
            <a:extLst>
              <a:ext uri="{28A0092B-C50C-407E-A947-70E740481C1C}">
                <a14:useLocalDpi xmlns:a14="http://schemas.microsoft.com/office/drawing/2010/main"/>
              </a:ext>
            </a:extLst>
          </a:blip>
          <a:srcRect l="5659" t="2752" r="1368" b="2743"/>
          <a:stretch/>
        </p:blipFill>
        <p:spPr bwMode="auto">
          <a:xfrm>
            <a:off x="6327383" y="712506"/>
            <a:ext cx="5099050" cy="3455670"/>
          </a:xfrm>
          <a:prstGeom prst="rect">
            <a:avLst/>
          </a:prstGeom>
          <a:noFill/>
          <a:ln w="12700">
            <a:solidFill>
              <a:schemeClr val="tx1"/>
            </a:solidFill>
          </a:ln>
          <a:extLst>
            <a:ext uri="{53640926-AAD7-44D8-BBD7-CCE9431645EC}">
              <a14:shadowObscured xmlns:a14="http://schemas.microsoft.com/office/drawing/2010/main"/>
            </a:ext>
          </a:extLst>
        </p:spPr>
      </p:pic>
      <p:sp>
        <p:nvSpPr>
          <p:cNvPr id="9" name="Rectángulo 8">
            <a:extLst>
              <a:ext uri="{FF2B5EF4-FFF2-40B4-BE49-F238E27FC236}">
                <a16:creationId xmlns:a16="http://schemas.microsoft.com/office/drawing/2014/main" id="{63D4420E-39DC-4AED-BAEF-C18895EF2907}"/>
              </a:ext>
            </a:extLst>
          </p:cNvPr>
          <p:cNvSpPr/>
          <p:nvPr/>
        </p:nvSpPr>
        <p:spPr>
          <a:xfrm>
            <a:off x="385942" y="4382999"/>
            <a:ext cx="11094301" cy="1047979"/>
          </a:xfrm>
          <a:prstGeom prst="rect">
            <a:avLst/>
          </a:prstGeom>
        </p:spPr>
        <p:txBody>
          <a:bodyPr wrap="square">
            <a:spAutoFit/>
          </a:bodyPr>
          <a:lstStyle/>
          <a:p>
            <a:pPr indent="180340">
              <a:lnSpc>
                <a:spcPct val="115000"/>
              </a:lnSpc>
              <a:spcAft>
                <a:spcPts val="0"/>
              </a:spcAft>
            </a:pPr>
            <a:r>
              <a:rPr lang="es-ES" dirty="0">
                <a:solidFill>
                  <a:srgbClr val="000000"/>
                </a:solidFill>
                <a:latin typeface="Arial" panose="020B0604020202020204" pitchFamily="34" charset="0"/>
                <a:ea typeface="Arial" panose="020B0604020202020204" pitchFamily="34" charset="0"/>
              </a:rPr>
              <a:t>Al examinar las figuras de superficie y de contorno resulta evidente que el punto óptimo esta cuando el tiempo de curado es 9 segundos y el tiempo de post curado 6 segundos. Además, al examinar la figura de contorno, se observa que el proceso es más sensible con los cambios del tiempo de curado.</a:t>
            </a:r>
            <a:endParaRPr lang="es-419" sz="1600" dirty="0">
              <a:solidFill>
                <a:srgbClr val="000000"/>
              </a:solidFill>
              <a:latin typeface="Arial" panose="020B0604020202020204" pitchFamily="34" charset="0"/>
              <a:ea typeface="Arial" panose="020B0604020202020204" pitchFamily="34" charset="0"/>
            </a:endParaRPr>
          </a:p>
        </p:txBody>
      </p:sp>
      <p:sp>
        <p:nvSpPr>
          <p:cNvPr id="10" name="CuadroTexto 9">
            <a:extLst>
              <a:ext uri="{FF2B5EF4-FFF2-40B4-BE49-F238E27FC236}">
                <a16:creationId xmlns:a16="http://schemas.microsoft.com/office/drawing/2014/main" id="{FE2F2A0B-D538-49F0-BAD4-A04AD517DDB6}"/>
              </a:ext>
            </a:extLst>
          </p:cNvPr>
          <p:cNvSpPr txBox="1"/>
          <p:nvPr/>
        </p:nvSpPr>
        <p:spPr>
          <a:xfrm>
            <a:off x="5178378" y="22644"/>
            <a:ext cx="6856736"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RESINA SUPERFICIE DE RESPUESTA</a:t>
            </a:r>
          </a:p>
        </p:txBody>
      </p:sp>
    </p:spTree>
    <p:extLst>
      <p:ext uri="{BB962C8B-B14F-4D97-AF65-F5344CB8AC3E}">
        <p14:creationId xmlns:p14="http://schemas.microsoft.com/office/powerpoint/2010/main" val="2345844635"/>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C75DA1DE-0177-4DA0-B9FD-6B35AC67CBC5}"/>
              </a:ext>
            </a:extLst>
          </p:cNvPr>
          <p:cNvSpPr>
            <a:spLocks noGrp="1"/>
          </p:cNvSpPr>
          <p:nvPr>
            <p:ph type="dt" sz="half" idx="10"/>
          </p:nvPr>
        </p:nvSpPr>
        <p:spPr/>
        <p:txBody>
          <a:bodyPr/>
          <a:lstStyle/>
          <a:p>
            <a:fld id="{6B25DB39-CBB7-49E7-971E-B9F7CF54313B}" type="datetime1">
              <a:rPr lang="es-ES" altLang="es-ES" smtClean="0"/>
              <a:t>13/03/2018</a:t>
            </a:fld>
            <a:endParaRPr lang="en-US" altLang="es-ES" dirty="0"/>
          </a:p>
        </p:txBody>
      </p:sp>
      <p:pic>
        <p:nvPicPr>
          <p:cNvPr id="7" name="Imagen 6">
            <a:extLst>
              <a:ext uri="{FF2B5EF4-FFF2-40B4-BE49-F238E27FC236}">
                <a16:creationId xmlns:a16="http://schemas.microsoft.com/office/drawing/2014/main" id="{02297CFC-EFC7-49AD-A7F9-394B106EA54F}"/>
              </a:ext>
            </a:extLst>
          </p:cNvPr>
          <p:cNvPicPr/>
          <p:nvPr/>
        </p:nvPicPr>
        <p:blipFill rotWithShape="1">
          <a:blip r:embed="rId2" cstate="screen">
            <a:lum contrast="20000"/>
            <a:extLst>
              <a:ext uri="{28A0092B-C50C-407E-A947-70E740481C1C}">
                <a14:useLocalDpi xmlns:a14="http://schemas.microsoft.com/office/drawing/2010/main"/>
              </a:ext>
            </a:extLst>
          </a:blip>
          <a:srcRect r="23993" b="37385"/>
          <a:stretch/>
        </p:blipFill>
        <p:spPr bwMode="auto">
          <a:xfrm>
            <a:off x="3584575" y="823257"/>
            <a:ext cx="5022850" cy="2289175"/>
          </a:xfrm>
          <a:prstGeom prst="rect">
            <a:avLst/>
          </a:prstGeom>
          <a:noFill/>
          <a:ln w="12700">
            <a:solidFill>
              <a:schemeClr val="tx1"/>
            </a:solidFill>
          </a:ln>
          <a:extLst>
            <a:ext uri="{53640926-AAD7-44D8-BBD7-CCE9431645EC}">
              <a14:shadowObscured xmlns:a14="http://schemas.microsoft.com/office/drawing/2010/main"/>
            </a:ext>
          </a:extLst>
        </p:spPr>
      </p:pic>
      <p:graphicFrame>
        <p:nvGraphicFramePr>
          <p:cNvPr id="8" name="Tabla 7">
            <a:extLst>
              <a:ext uri="{FF2B5EF4-FFF2-40B4-BE49-F238E27FC236}">
                <a16:creationId xmlns:a16="http://schemas.microsoft.com/office/drawing/2014/main" id="{E3B97E7D-C5BF-496F-93AC-98463131C8A3}"/>
              </a:ext>
            </a:extLst>
          </p:cNvPr>
          <p:cNvGraphicFramePr>
            <a:graphicFrameLocks noGrp="1"/>
          </p:cNvGraphicFramePr>
          <p:nvPr>
            <p:extLst>
              <p:ext uri="{D42A27DB-BD31-4B8C-83A1-F6EECF244321}">
                <p14:modId xmlns:p14="http://schemas.microsoft.com/office/powerpoint/2010/main" val="1202430346"/>
              </p:ext>
            </p:extLst>
          </p:nvPr>
        </p:nvGraphicFramePr>
        <p:xfrm>
          <a:off x="3872637" y="3613666"/>
          <a:ext cx="3860800" cy="2289174"/>
        </p:xfrm>
        <a:graphic>
          <a:graphicData uri="http://schemas.openxmlformats.org/drawingml/2006/table">
            <a:tbl>
              <a:tblPr firstRow="1" firstCol="1" bandRow="1">
                <a:tableStyleId>{5C22544A-7EE6-4342-B048-85BDC9FD1C3A}</a:tableStyleId>
              </a:tblPr>
              <a:tblGrid>
                <a:gridCol w="1930400">
                  <a:extLst>
                    <a:ext uri="{9D8B030D-6E8A-4147-A177-3AD203B41FA5}">
                      <a16:colId xmlns:a16="http://schemas.microsoft.com/office/drawing/2014/main" val="3520816945"/>
                    </a:ext>
                  </a:extLst>
                </a:gridCol>
                <a:gridCol w="1930400">
                  <a:extLst>
                    <a:ext uri="{9D8B030D-6E8A-4147-A177-3AD203B41FA5}">
                      <a16:colId xmlns:a16="http://schemas.microsoft.com/office/drawing/2014/main" val="912680218"/>
                    </a:ext>
                  </a:extLst>
                </a:gridCol>
              </a:tblGrid>
              <a:tr h="763058">
                <a:tc>
                  <a:txBody>
                    <a:bodyPr/>
                    <a:lstStyle/>
                    <a:p>
                      <a:pPr algn="ctr">
                        <a:lnSpc>
                          <a:spcPct val="150000"/>
                        </a:lnSpc>
                        <a:spcAft>
                          <a:spcPts val="0"/>
                        </a:spcAft>
                      </a:pPr>
                      <a:r>
                        <a:rPr lang="es-ES" sz="1200" dirty="0">
                          <a:solidFill>
                            <a:schemeClr val="tx1"/>
                          </a:solidFill>
                          <a:effectLst/>
                        </a:rPr>
                        <a:t>Factor</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200">
                          <a:solidFill>
                            <a:schemeClr val="tx1"/>
                          </a:solidFill>
                          <a:effectLst/>
                        </a:rPr>
                        <a:t>Valor óptimo</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848179478"/>
                  </a:ext>
                </a:extLst>
              </a:tr>
              <a:tr h="763058">
                <a:tc>
                  <a:txBody>
                    <a:bodyPr/>
                    <a:lstStyle/>
                    <a:p>
                      <a:pPr algn="ctr">
                        <a:lnSpc>
                          <a:spcPct val="150000"/>
                        </a:lnSpc>
                        <a:spcAft>
                          <a:spcPts val="0"/>
                        </a:spcAft>
                      </a:pPr>
                      <a:r>
                        <a:rPr lang="es-ES" sz="1200" dirty="0">
                          <a:solidFill>
                            <a:schemeClr val="tx1"/>
                          </a:solidFill>
                          <a:effectLst/>
                        </a:rPr>
                        <a:t>Tiempo Curado</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200" dirty="0">
                          <a:solidFill>
                            <a:schemeClr val="tx1"/>
                          </a:solidFill>
                          <a:effectLst/>
                        </a:rPr>
                        <a:t> 9 s</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800363698"/>
                  </a:ext>
                </a:extLst>
              </a:tr>
              <a:tr h="763058">
                <a:tc>
                  <a:txBody>
                    <a:bodyPr/>
                    <a:lstStyle/>
                    <a:p>
                      <a:pPr algn="ctr">
                        <a:lnSpc>
                          <a:spcPct val="150000"/>
                        </a:lnSpc>
                        <a:spcAft>
                          <a:spcPts val="0"/>
                        </a:spcAft>
                      </a:pPr>
                      <a:r>
                        <a:rPr lang="es-ES" sz="1200">
                          <a:solidFill>
                            <a:schemeClr val="tx1"/>
                          </a:solidFill>
                          <a:effectLst/>
                        </a:rPr>
                        <a:t>Tiempo Post Curado</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200" dirty="0">
                          <a:solidFill>
                            <a:schemeClr val="tx1"/>
                          </a:solidFill>
                          <a:effectLst/>
                        </a:rPr>
                        <a:t> 6 s</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748947158"/>
                  </a:ext>
                </a:extLst>
              </a:tr>
            </a:tbl>
          </a:graphicData>
        </a:graphic>
      </p:graphicFrame>
      <p:sp>
        <p:nvSpPr>
          <p:cNvPr id="9" name="CuadroTexto 8">
            <a:extLst>
              <a:ext uri="{FF2B5EF4-FFF2-40B4-BE49-F238E27FC236}">
                <a16:creationId xmlns:a16="http://schemas.microsoft.com/office/drawing/2014/main" id="{4DA16792-2518-4932-A34F-4E3F9520A4B8}"/>
              </a:ext>
            </a:extLst>
          </p:cNvPr>
          <p:cNvSpPr txBox="1"/>
          <p:nvPr/>
        </p:nvSpPr>
        <p:spPr>
          <a:xfrm>
            <a:off x="5178378" y="22644"/>
            <a:ext cx="6856736"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RESINA SUPERFICIE DE RESPUESTA</a:t>
            </a:r>
          </a:p>
        </p:txBody>
      </p:sp>
      <p:sp>
        <p:nvSpPr>
          <p:cNvPr id="10" name="Rectángulo 9">
            <a:extLst>
              <a:ext uri="{FF2B5EF4-FFF2-40B4-BE49-F238E27FC236}">
                <a16:creationId xmlns:a16="http://schemas.microsoft.com/office/drawing/2014/main" id="{EA9F13AC-D4AF-4A08-B99B-738760BD27CF}"/>
              </a:ext>
            </a:extLst>
          </p:cNvPr>
          <p:cNvSpPr/>
          <p:nvPr/>
        </p:nvSpPr>
        <p:spPr>
          <a:xfrm>
            <a:off x="680704" y="3244334"/>
            <a:ext cx="4844018" cy="369332"/>
          </a:xfrm>
          <a:prstGeom prst="rect">
            <a:avLst/>
          </a:prstGeom>
        </p:spPr>
        <p:txBody>
          <a:bodyPr wrap="none">
            <a:spAutoFit/>
          </a:bodyPr>
          <a:lstStyle/>
          <a:p>
            <a:pPr>
              <a:spcAft>
                <a:spcPts val="1000"/>
              </a:spcAft>
            </a:pPr>
            <a:r>
              <a:rPr lang="es-ES" b="1" dirty="0">
                <a:latin typeface="Arial" panose="020B0604020202020204" pitchFamily="34" charset="0"/>
                <a:ea typeface="Arial" panose="020B0604020202020204" pitchFamily="34" charset="0"/>
              </a:rPr>
              <a:t>Configuración para fuerza máxima en ABS</a:t>
            </a:r>
            <a:endParaRPr lang="es-419" b="1" dirty="0">
              <a:latin typeface="Arial" panose="020B0604020202020204" pitchFamily="34" charset="0"/>
              <a:ea typeface="Arial" panose="020B0604020202020204" pitchFamily="34" charset="0"/>
            </a:endParaRPr>
          </a:p>
        </p:txBody>
      </p:sp>
      <p:sp>
        <p:nvSpPr>
          <p:cNvPr id="11" name="Rectángulo 10">
            <a:extLst>
              <a:ext uri="{FF2B5EF4-FFF2-40B4-BE49-F238E27FC236}">
                <a16:creationId xmlns:a16="http://schemas.microsoft.com/office/drawing/2014/main" id="{93988CBE-57A1-4249-95FD-BF54DF95228D}"/>
              </a:ext>
            </a:extLst>
          </p:cNvPr>
          <p:cNvSpPr/>
          <p:nvPr/>
        </p:nvSpPr>
        <p:spPr>
          <a:xfrm>
            <a:off x="680704" y="788476"/>
            <a:ext cx="2826415" cy="369332"/>
          </a:xfrm>
          <a:prstGeom prst="rect">
            <a:avLst/>
          </a:prstGeom>
        </p:spPr>
        <p:txBody>
          <a:bodyPr wrap="none">
            <a:spAutoFit/>
          </a:bodyPr>
          <a:lstStyle/>
          <a:p>
            <a:pPr>
              <a:spcAft>
                <a:spcPts val="1000"/>
              </a:spcAft>
            </a:pPr>
            <a:r>
              <a:rPr lang="es-ES" b="1" dirty="0">
                <a:latin typeface="Arial" panose="020B0604020202020204" pitchFamily="34" charset="0"/>
                <a:ea typeface="Arial" panose="020B0604020202020204" pitchFamily="34" charset="0"/>
              </a:rPr>
              <a:t>Gráfica de Optimización</a:t>
            </a:r>
            <a:endParaRPr lang="es-419" b="1"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5441556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09800" y="2071679"/>
            <a:ext cx="7772400" cy="1470025"/>
          </a:xfrm>
        </p:spPr>
        <p:txBody>
          <a:bodyPr/>
          <a:lstStyle/>
          <a:p>
            <a:pPr algn="ctr"/>
            <a:r>
              <a:rPr lang="es-EC" sz="7200" dirty="0">
                <a:solidFill>
                  <a:schemeClr val="tx1"/>
                </a:solidFill>
              </a:rPr>
              <a:t>MARCO TEÓRICO</a:t>
            </a:r>
          </a:p>
        </p:txBody>
      </p:sp>
    </p:spTree>
    <p:extLst>
      <p:ext uri="{BB962C8B-B14F-4D97-AF65-F5344CB8AC3E}">
        <p14:creationId xmlns:p14="http://schemas.microsoft.com/office/powerpoint/2010/main" val="3323182692"/>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41C40C96-36C9-4CA8-80ED-EA8ECB9F0130}"/>
              </a:ext>
            </a:extLst>
          </p:cNvPr>
          <p:cNvSpPr txBox="1">
            <a:spLocks noGrp="1"/>
          </p:cNvSpPr>
          <p:nvPr>
            <p:ph idx="1"/>
          </p:nvPr>
        </p:nvSpPr>
        <p:spPr>
          <a:xfrm>
            <a:off x="609600" y="2332037"/>
            <a:ext cx="10972800" cy="4525963"/>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indent="0" algn="ctr">
              <a:buNone/>
            </a:pPr>
            <a:r>
              <a:rPr lang="es-EC" sz="8800" kern="0" dirty="0">
                <a:solidFill>
                  <a:schemeClr val="tx1"/>
                </a:solidFill>
              </a:rPr>
              <a:t>ENSAYO DUREZA</a:t>
            </a:r>
          </a:p>
          <a:p>
            <a:pPr marL="0" indent="0" algn="ctr">
              <a:buNone/>
            </a:pPr>
            <a:r>
              <a:rPr lang="es-EC" sz="8800" kern="0" dirty="0">
                <a:solidFill>
                  <a:schemeClr val="tx1"/>
                </a:solidFill>
              </a:rPr>
              <a:t>MATERIAL: PLA</a:t>
            </a:r>
            <a:endParaRPr lang="es-EC" sz="2400" b="0" kern="1200" dirty="0">
              <a:solidFill>
                <a:schemeClr val="tx1"/>
              </a:solidFill>
              <a:latin typeface="+mn-lt"/>
              <a:ea typeface="+mn-ea"/>
              <a:cs typeface="+mn-cs"/>
            </a:endParaRPr>
          </a:p>
        </p:txBody>
      </p:sp>
    </p:spTree>
    <p:extLst>
      <p:ext uri="{BB962C8B-B14F-4D97-AF65-F5344CB8AC3E}">
        <p14:creationId xmlns:p14="http://schemas.microsoft.com/office/powerpoint/2010/main" val="1813957656"/>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AEBA84D0-8F96-47EF-873B-D11495C16154}"/>
              </a:ext>
            </a:extLst>
          </p:cNvPr>
          <p:cNvSpPr>
            <a:spLocks noGrp="1"/>
          </p:cNvSpPr>
          <p:nvPr>
            <p:ph type="dt" sz="half" idx="10"/>
          </p:nvPr>
        </p:nvSpPr>
        <p:spPr/>
        <p:txBody>
          <a:bodyPr/>
          <a:lstStyle/>
          <a:p>
            <a:fld id="{B20968C1-AD69-4FF3-9590-BC12A0DB9674}" type="datetime1">
              <a:rPr lang="es-ES" altLang="es-ES" smtClean="0"/>
              <a:t>13/03/2018</a:t>
            </a:fld>
            <a:endParaRPr lang="en-US" altLang="es-ES" dirty="0"/>
          </a:p>
        </p:txBody>
      </p:sp>
      <p:sp>
        <p:nvSpPr>
          <p:cNvPr id="5" name="Marcador de pie de página 4">
            <a:extLst>
              <a:ext uri="{FF2B5EF4-FFF2-40B4-BE49-F238E27FC236}">
                <a16:creationId xmlns:a16="http://schemas.microsoft.com/office/drawing/2014/main" id="{45388F42-19B8-4F5F-BE73-3B6881976399}"/>
              </a:ext>
            </a:extLst>
          </p:cNvPr>
          <p:cNvSpPr>
            <a:spLocks noGrp="1"/>
          </p:cNvSpPr>
          <p:nvPr>
            <p:ph type="ftr" sz="quarter" idx="11"/>
          </p:nvPr>
        </p:nvSpPr>
        <p:spPr/>
        <p:txBody>
          <a:bodyPr/>
          <a:lstStyle/>
          <a:p>
            <a:pPr>
              <a:defRPr/>
            </a:pPr>
            <a:endParaRPr lang="en-US" dirty="0"/>
          </a:p>
        </p:txBody>
      </p:sp>
      <p:sp>
        <p:nvSpPr>
          <p:cNvPr id="6" name="Marcador de número de diapositiva 5">
            <a:extLst>
              <a:ext uri="{FF2B5EF4-FFF2-40B4-BE49-F238E27FC236}">
                <a16:creationId xmlns:a16="http://schemas.microsoft.com/office/drawing/2014/main" id="{7361F3F5-6A93-475B-8D81-E52B42CCCAF5}"/>
              </a:ext>
            </a:extLst>
          </p:cNvPr>
          <p:cNvSpPr>
            <a:spLocks noGrp="1"/>
          </p:cNvSpPr>
          <p:nvPr>
            <p:ph type="sldNum" sz="quarter" idx="12"/>
          </p:nvPr>
        </p:nvSpPr>
        <p:spPr/>
        <p:txBody>
          <a:bodyPr/>
          <a:lstStyle/>
          <a:p>
            <a:fld id="{E51DBFF4-F9F4-44D4-B8E3-CEDD037ED76E}" type="slidenum">
              <a:rPr lang="en-US" altLang="es-ES" smtClean="0"/>
              <a:pPr/>
              <a:t>41</a:t>
            </a:fld>
            <a:endParaRPr lang="en-US" altLang="es-ES" dirty="0"/>
          </a:p>
        </p:txBody>
      </p:sp>
      <p:graphicFrame>
        <p:nvGraphicFramePr>
          <p:cNvPr id="7" name="Tabla 6">
            <a:extLst>
              <a:ext uri="{FF2B5EF4-FFF2-40B4-BE49-F238E27FC236}">
                <a16:creationId xmlns:a16="http://schemas.microsoft.com/office/drawing/2014/main" id="{5B237134-1011-4930-9FEA-BDA81A9B1473}"/>
              </a:ext>
            </a:extLst>
          </p:cNvPr>
          <p:cNvGraphicFramePr>
            <a:graphicFrameLocks noGrp="1"/>
          </p:cNvGraphicFramePr>
          <p:nvPr>
            <p:extLst>
              <p:ext uri="{D42A27DB-BD31-4B8C-83A1-F6EECF244321}">
                <p14:modId xmlns:p14="http://schemas.microsoft.com/office/powerpoint/2010/main" val="1819440340"/>
              </p:ext>
            </p:extLst>
          </p:nvPr>
        </p:nvGraphicFramePr>
        <p:xfrm>
          <a:off x="499620" y="867266"/>
          <a:ext cx="11434714" cy="5854199"/>
        </p:xfrm>
        <a:graphic>
          <a:graphicData uri="http://schemas.openxmlformats.org/drawingml/2006/table">
            <a:tbl>
              <a:tblPr firstRow="1" firstCol="1" bandRow="1">
                <a:tableStyleId>{5C22544A-7EE6-4342-B048-85BDC9FD1C3A}</a:tableStyleId>
              </a:tblPr>
              <a:tblGrid>
                <a:gridCol w="935546">
                  <a:extLst>
                    <a:ext uri="{9D8B030D-6E8A-4147-A177-3AD203B41FA5}">
                      <a16:colId xmlns:a16="http://schemas.microsoft.com/office/drawing/2014/main" val="1557554214"/>
                    </a:ext>
                  </a:extLst>
                </a:gridCol>
                <a:gridCol w="1184873">
                  <a:extLst>
                    <a:ext uri="{9D8B030D-6E8A-4147-A177-3AD203B41FA5}">
                      <a16:colId xmlns:a16="http://schemas.microsoft.com/office/drawing/2014/main" val="243365764"/>
                    </a:ext>
                  </a:extLst>
                </a:gridCol>
                <a:gridCol w="1701826">
                  <a:extLst>
                    <a:ext uri="{9D8B030D-6E8A-4147-A177-3AD203B41FA5}">
                      <a16:colId xmlns:a16="http://schemas.microsoft.com/office/drawing/2014/main" val="3804417888"/>
                    </a:ext>
                  </a:extLst>
                </a:gridCol>
                <a:gridCol w="2259952">
                  <a:extLst>
                    <a:ext uri="{9D8B030D-6E8A-4147-A177-3AD203B41FA5}">
                      <a16:colId xmlns:a16="http://schemas.microsoft.com/office/drawing/2014/main" val="3232502827"/>
                    </a:ext>
                  </a:extLst>
                </a:gridCol>
                <a:gridCol w="2012913">
                  <a:extLst>
                    <a:ext uri="{9D8B030D-6E8A-4147-A177-3AD203B41FA5}">
                      <a16:colId xmlns:a16="http://schemas.microsoft.com/office/drawing/2014/main" val="3791209304"/>
                    </a:ext>
                  </a:extLst>
                </a:gridCol>
                <a:gridCol w="1555432">
                  <a:extLst>
                    <a:ext uri="{9D8B030D-6E8A-4147-A177-3AD203B41FA5}">
                      <a16:colId xmlns:a16="http://schemas.microsoft.com/office/drawing/2014/main" val="1935079608"/>
                    </a:ext>
                  </a:extLst>
                </a:gridCol>
                <a:gridCol w="1784172">
                  <a:extLst>
                    <a:ext uri="{9D8B030D-6E8A-4147-A177-3AD203B41FA5}">
                      <a16:colId xmlns:a16="http://schemas.microsoft.com/office/drawing/2014/main" val="3164898343"/>
                    </a:ext>
                  </a:extLst>
                </a:gridCol>
              </a:tblGrid>
              <a:tr h="543686">
                <a:tc>
                  <a:txBody>
                    <a:bodyPr/>
                    <a:lstStyle/>
                    <a:p>
                      <a:pPr algn="ctr">
                        <a:lnSpc>
                          <a:spcPct val="115000"/>
                        </a:lnSpc>
                        <a:spcAft>
                          <a:spcPts val="0"/>
                        </a:spcAft>
                      </a:pPr>
                      <a:r>
                        <a:rPr lang="es-US" sz="800">
                          <a:effectLst/>
                        </a:rPr>
                        <a:t>No.</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Alto de capa</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Alto primera capa</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Número de perímetros</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Densidad de relleno</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Patrón de relleno</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dirty="0">
                          <a:effectLst/>
                        </a:rPr>
                        <a:t>Dureza Shore D</a:t>
                      </a:r>
                      <a:endParaRPr lang="es-419" sz="800" dirty="0">
                        <a:effectLst/>
                      </a:endParaRPr>
                    </a:p>
                    <a:p>
                      <a:pPr algn="ctr">
                        <a:lnSpc>
                          <a:spcPct val="115000"/>
                        </a:lnSpc>
                        <a:spcAft>
                          <a:spcPts val="0"/>
                        </a:spcAft>
                      </a:pPr>
                      <a:r>
                        <a:rPr lang="es-US" sz="800" dirty="0">
                          <a:effectLst/>
                        </a:rPr>
                        <a:t> </a:t>
                      </a:r>
                      <a:endParaRPr lang="es-419" sz="800" dirty="0">
                        <a:solidFill>
                          <a:srgbClr val="000000"/>
                        </a:solidFill>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576146136"/>
                  </a:ext>
                </a:extLst>
              </a:tr>
              <a:tr h="195727">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800" dirty="0">
                          <a:effectLst/>
                        </a:rPr>
                        <a:t>73.00</a:t>
                      </a:r>
                      <a:endParaRPr lang="es-419" sz="800" dirty="0">
                        <a:solidFill>
                          <a:srgbClr val="000000"/>
                        </a:solidFill>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2089822405"/>
                  </a:ext>
                </a:extLst>
              </a:tr>
              <a:tr h="195727">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800">
                          <a:effectLst/>
                        </a:rPr>
                        <a:t>68.67</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1713795942"/>
                  </a:ext>
                </a:extLst>
              </a:tr>
              <a:tr h="195727">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800">
                          <a:effectLst/>
                        </a:rPr>
                        <a:t>66.00</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30384748"/>
                  </a:ext>
                </a:extLst>
              </a:tr>
              <a:tr h="195727">
                <a:tc>
                  <a:txBody>
                    <a:bodyPr/>
                    <a:lstStyle/>
                    <a:p>
                      <a:pPr algn="ctr">
                        <a:lnSpc>
                          <a:spcPct val="115000"/>
                        </a:lnSpc>
                        <a:spcAft>
                          <a:spcPts val="0"/>
                        </a:spcAft>
                      </a:pPr>
                      <a:r>
                        <a:rPr lang="es-US" sz="800">
                          <a:effectLst/>
                        </a:rPr>
                        <a:t>4</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800">
                          <a:effectLst/>
                        </a:rPr>
                        <a:t>75.67</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78699787"/>
                  </a:ext>
                </a:extLst>
              </a:tr>
              <a:tr h="195727">
                <a:tc>
                  <a:txBody>
                    <a:bodyPr/>
                    <a:lstStyle/>
                    <a:p>
                      <a:pPr algn="ctr">
                        <a:lnSpc>
                          <a:spcPct val="115000"/>
                        </a:lnSpc>
                        <a:spcAft>
                          <a:spcPts val="0"/>
                        </a:spcAft>
                      </a:pPr>
                      <a:r>
                        <a:rPr lang="es-US" sz="800">
                          <a:effectLst/>
                        </a:rPr>
                        <a:t>5</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800">
                          <a:effectLst/>
                        </a:rPr>
                        <a:t>73.00</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1941206700"/>
                  </a:ext>
                </a:extLst>
              </a:tr>
              <a:tr h="195727">
                <a:tc>
                  <a:txBody>
                    <a:bodyPr/>
                    <a:lstStyle/>
                    <a:p>
                      <a:pPr algn="ctr">
                        <a:lnSpc>
                          <a:spcPct val="115000"/>
                        </a:lnSpc>
                        <a:spcAft>
                          <a:spcPts val="0"/>
                        </a:spcAft>
                      </a:pPr>
                      <a:r>
                        <a:rPr lang="es-US" sz="800">
                          <a:effectLst/>
                        </a:rPr>
                        <a:t>6</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800">
                          <a:effectLst/>
                        </a:rPr>
                        <a:t>71.67</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1607493998"/>
                  </a:ext>
                </a:extLst>
              </a:tr>
              <a:tr h="195727">
                <a:tc>
                  <a:txBody>
                    <a:bodyPr/>
                    <a:lstStyle/>
                    <a:p>
                      <a:pPr algn="ctr">
                        <a:lnSpc>
                          <a:spcPct val="115000"/>
                        </a:lnSpc>
                        <a:spcAft>
                          <a:spcPts val="0"/>
                        </a:spcAft>
                      </a:pPr>
                      <a:r>
                        <a:rPr lang="es-US" sz="800">
                          <a:effectLst/>
                        </a:rPr>
                        <a:t>7</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800">
                          <a:effectLst/>
                        </a:rPr>
                        <a:t>77.33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602154826"/>
                  </a:ext>
                </a:extLst>
              </a:tr>
              <a:tr h="195727">
                <a:tc>
                  <a:txBody>
                    <a:bodyPr/>
                    <a:lstStyle/>
                    <a:p>
                      <a:pPr algn="ctr">
                        <a:lnSpc>
                          <a:spcPct val="115000"/>
                        </a:lnSpc>
                        <a:spcAft>
                          <a:spcPts val="0"/>
                        </a:spcAft>
                      </a:pPr>
                      <a:r>
                        <a:rPr lang="es-US" sz="800">
                          <a:effectLst/>
                        </a:rPr>
                        <a:t>8</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800">
                          <a:effectLst/>
                        </a:rPr>
                        <a:t>76.00</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677804102"/>
                  </a:ext>
                </a:extLst>
              </a:tr>
              <a:tr h="195727">
                <a:tc>
                  <a:txBody>
                    <a:bodyPr/>
                    <a:lstStyle/>
                    <a:p>
                      <a:pPr algn="ctr">
                        <a:lnSpc>
                          <a:spcPct val="115000"/>
                        </a:lnSpc>
                        <a:spcAft>
                          <a:spcPts val="0"/>
                        </a:spcAft>
                      </a:pPr>
                      <a:r>
                        <a:rPr lang="es-US" sz="800">
                          <a:effectLst/>
                        </a:rPr>
                        <a:t>9</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800">
                          <a:effectLst/>
                        </a:rPr>
                        <a:t>72.33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2383803545"/>
                  </a:ext>
                </a:extLst>
              </a:tr>
              <a:tr h="195727">
                <a:tc>
                  <a:txBody>
                    <a:bodyPr/>
                    <a:lstStyle/>
                    <a:p>
                      <a:pPr algn="ctr">
                        <a:lnSpc>
                          <a:spcPct val="115000"/>
                        </a:lnSpc>
                        <a:spcAft>
                          <a:spcPts val="0"/>
                        </a:spcAft>
                      </a:pPr>
                      <a:r>
                        <a:rPr lang="es-US" sz="800">
                          <a:effectLst/>
                        </a:rPr>
                        <a:t>10</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800">
                          <a:effectLst/>
                        </a:rPr>
                        <a:t>78.67</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4168970237"/>
                  </a:ext>
                </a:extLst>
              </a:tr>
              <a:tr h="195727">
                <a:tc>
                  <a:txBody>
                    <a:bodyPr/>
                    <a:lstStyle/>
                    <a:p>
                      <a:pPr algn="ctr">
                        <a:lnSpc>
                          <a:spcPct val="115000"/>
                        </a:lnSpc>
                        <a:spcAft>
                          <a:spcPts val="0"/>
                        </a:spcAft>
                      </a:pPr>
                      <a:r>
                        <a:rPr lang="es-US" sz="800">
                          <a:effectLst/>
                        </a:rPr>
                        <a:t>11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800">
                          <a:effectLst/>
                        </a:rPr>
                        <a:t>75.00</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1463174162"/>
                  </a:ext>
                </a:extLst>
              </a:tr>
              <a:tr h="195727">
                <a:tc>
                  <a:txBody>
                    <a:bodyPr/>
                    <a:lstStyle/>
                    <a:p>
                      <a:pPr algn="ctr">
                        <a:lnSpc>
                          <a:spcPct val="115000"/>
                        </a:lnSpc>
                        <a:spcAft>
                          <a:spcPts val="0"/>
                        </a:spcAft>
                      </a:pPr>
                      <a:r>
                        <a:rPr lang="es-US" sz="800">
                          <a:effectLst/>
                        </a:rPr>
                        <a:t>12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800">
                          <a:effectLst/>
                        </a:rPr>
                        <a:t>73.33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471527289"/>
                  </a:ext>
                </a:extLst>
              </a:tr>
              <a:tr h="195727">
                <a:tc>
                  <a:txBody>
                    <a:bodyPr/>
                    <a:lstStyle/>
                    <a:p>
                      <a:pPr algn="ctr">
                        <a:lnSpc>
                          <a:spcPct val="115000"/>
                        </a:lnSpc>
                        <a:spcAft>
                          <a:spcPts val="0"/>
                        </a:spcAft>
                      </a:pPr>
                      <a:r>
                        <a:rPr lang="es-US" sz="800">
                          <a:effectLst/>
                        </a:rPr>
                        <a:t>13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800">
                          <a:effectLst/>
                        </a:rPr>
                        <a:t>66.67</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2616718095"/>
                  </a:ext>
                </a:extLst>
              </a:tr>
              <a:tr h="195727">
                <a:tc>
                  <a:txBody>
                    <a:bodyPr/>
                    <a:lstStyle/>
                    <a:p>
                      <a:pPr algn="ctr">
                        <a:lnSpc>
                          <a:spcPct val="115000"/>
                        </a:lnSpc>
                        <a:spcAft>
                          <a:spcPts val="0"/>
                        </a:spcAft>
                      </a:pPr>
                      <a:r>
                        <a:rPr lang="es-US" sz="800">
                          <a:effectLst/>
                        </a:rPr>
                        <a:t>14</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800">
                          <a:effectLst/>
                        </a:rPr>
                        <a:t>76.67</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1082408772"/>
                  </a:ext>
                </a:extLst>
              </a:tr>
              <a:tr h="195727">
                <a:tc>
                  <a:txBody>
                    <a:bodyPr/>
                    <a:lstStyle/>
                    <a:p>
                      <a:pPr algn="ctr">
                        <a:lnSpc>
                          <a:spcPct val="115000"/>
                        </a:lnSpc>
                        <a:spcAft>
                          <a:spcPts val="0"/>
                        </a:spcAft>
                      </a:pPr>
                      <a:r>
                        <a:rPr lang="es-US" sz="800">
                          <a:effectLst/>
                        </a:rPr>
                        <a:t>15</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800">
                          <a:effectLst/>
                        </a:rPr>
                        <a:t>74.33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79479015"/>
                  </a:ext>
                </a:extLst>
              </a:tr>
              <a:tr h="195727">
                <a:tc>
                  <a:txBody>
                    <a:bodyPr/>
                    <a:lstStyle/>
                    <a:p>
                      <a:pPr algn="ctr">
                        <a:lnSpc>
                          <a:spcPct val="115000"/>
                        </a:lnSpc>
                        <a:spcAft>
                          <a:spcPts val="0"/>
                        </a:spcAft>
                      </a:pPr>
                      <a:r>
                        <a:rPr lang="es-US" sz="800">
                          <a:effectLst/>
                        </a:rPr>
                        <a:t>16</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800">
                          <a:effectLst/>
                        </a:rPr>
                        <a:t>69.33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3013678331"/>
                  </a:ext>
                </a:extLst>
              </a:tr>
              <a:tr h="195727">
                <a:tc>
                  <a:txBody>
                    <a:bodyPr/>
                    <a:lstStyle/>
                    <a:p>
                      <a:pPr algn="ctr">
                        <a:lnSpc>
                          <a:spcPct val="115000"/>
                        </a:lnSpc>
                        <a:spcAft>
                          <a:spcPts val="0"/>
                        </a:spcAft>
                      </a:pPr>
                      <a:r>
                        <a:rPr lang="es-US" sz="800">
                          <a:effectLst/>
                        </a:rPr>
                        <a:t>17</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800">
                          <a:effectLst/>
                        </a:rPr>
                        <a:t>74.67</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2766358998"/>
                  </a:ext>
                </a:extLst>
              </a:tr>
              <a:tr h="195727">
                <a:tc>
                  <a:txBody>
                    <a:bodyPr/>
                    <a:lstStyle/>
                    <a:p>
                      <a:pPr algn="ctr">
                        <a:lnSpc>
                          <a:spcPct val="115000"/>
                        </a:lnSpc>
                        <a:spcAft>
                          <a:spcPts val="0"/>
                        </a:spcAft>
                      </a:pPr>
                      <a:r>
                        <a:rPr lang="es-US" sz="800">
                          <a:effectLst/>
                        </a:rPr>
                        <a:t>18</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800">
                          <a:effectLst/>
                        </a:rPr>
                        <a:t>74.33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1681595709"/>
                  </a:ext>
                </a:extLst>
              </a:tr>
              <a:tr h="195727">
                <a:tc>
                  <a:txBody>
                    <a:bodyPr/>
                    <a:lstStyle/>
                    <a:p>
                      <a:pPr algn="ctr">
                        <a:lnSpc>
                          <a:spcPct val="115000"/>
                        </a:lnSpc>
                        <a:spcAft>
                          <a:spcPts val="0"/>
                        </a:spcAft>
                      </a:pPr>
                      <a:r>
                        <a:rPr lang="es-US" sz="800" dirty="0">
                          <a:effectLst/>
                        </a:rPr>
                        <a:t>19</a:t>
                      </a:r>
                      <a:endParaRPr lang="es-419" sz="800" dirty="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dirty="0">
                          <a:effectLst/>
                        </a:rPr>
                        <a:t>3</a:t>
                      </a:r>
                      <a:endParaRPr lang="es-419" sz="800" dirty="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dirty="0">
                          <a:effectLst/>
                        </a:rPr>
                        <a:t>1</a:t>
                      </a:r>
                      <a:endParaRPr lang="es-419" sz="800" dirty="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dirty="0">
                          <a:effectLst/>
                        </a:rPr>
                        <a:t>3</a:t>
                      </a:r>
                      <a:endParaRPr lang="es-419" sz="800" dirty="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dirty="0">
                          <a:effectLst/>
                        </a:rPr>
                        <a:t>2</a:t>
                      </a:r>
                      <a:endParaRPr lang="es-419" sz="800" dirty="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dirty="0">
                          <a:effectLst/>
                        </a:rPr>
                        <a:t>1</a:t>
                      </a:r>
                      <a:endParaRPr lang="es-419" sz="800" dirty="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800" dirty="0">
                          <a:effectLst/>
                        </a:rPr>
                        <a:t>73.67</a:t>
                      </a:r>
                      <a:endParaRPr lang="es-419" sz="800" dirty="0">
                        <a:solidFill>
                          <a:srgbClr val="000000"/>
                        </a:solidFill>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3326024764"/>
                  </a:ext>
                </a:extLst>
              </a:tr>
              <a:tr h="195727">
                <a:tc>
                  <a:txBody>
                    <a:bodyPr/>
                    <a:lstStyle/>
                    <a:p>
                      <a:pPr algn="ctr">
                        <a:lnSpc>
                          <a:spcPct val="115000"/>
                        </a:lnSpc>
                        <a:spcAft>
                          <a:spcPts val="0"/>
                        </a:spcAft>
                      </a:pPr>
                      <a:r>
                        <a:rPr lang="es-US" sz="800" dirty="0">
                          <a:solidFill>
                            <a:schemeClr val="tx1"/>
                          </a:solidFill>
                          <a:effectLst/>
                          <a:highlight>
                            <a:srgbClr val="FFFF00"/>
                          </a:highlight>
                        </a:rPr>
                        <a:t>20</a:t>
                      </a:r>
                      <a:endParaRPr lang="es-419" sz="800" dirty="0">
                        <a:solidFill>
                          <a:schemeClr val="tx1"/>
                        </a:solidFill>
                        <a:effectLst/>
                        <a:highlight>
                          <a:srgbClr val="FFFF00"/>
                        </a:highligh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dirty="0">
                          <a:effectLst/>
                          <a:highlight>
                            <a:srgbClr val="FFFF00"/>
                          </a:highlight>
                        </a:rPr>
                        <a:t>3</a:t>
                      </a:r>
                      <a:endParaRPr lang="es-419" sz="800" dirty="0">
                        <a:solidFill>
                          <a:srgbClr val="000000"/>
                        </a:solidFill>
                        <a:effectLst/>
                        <a:highlight>
                          <a:srgbClr val="FFFF00"/>
                        </a:highligh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dirty="0">
                          <a:effectLst/>
                          <a:highlight>
                            <a:srgbClr val="FFFF00"/>
                          </a:highlight>
                        </a:rPr>
                        <a:t>1</a:t>
                      </a:r>
                      <a:endParaRPr lang="es-419" sz="800" dirty="0">
                        <a:solidFill>
                          <a:srgbClr val="000000"/>
                        </a:solidFill>
                        <a:effectLst/>
                        <a:highlight>
                          <a:srgbClr val="FFFF00"/>
                        </a:highligh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dirty="0">
                          <a:effectLst/>
                          <a:highlight>
                            <a:srgbClr val="FFFF00"/>
                          </a:highlight>
                        </a:rPr>
                        <a:t>3</a:t>
                      </a:r>
                      <a:endParaRPr lang="es-419" sz="800" dirty="0">
                        <a:solidFill>
                          <a:srgbClr val="000000"/>
                        </a:solidFill>
                        <a:effectLst/>
                        <a:highlight>
                          <a:srgbClr val="FFFF00"/>
                        </a:highligh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dirty="0">
                          <a:effectLst/>
                          <a:highlight>
                            <a:srgbClr val="FFFF00"/>
                          </a:highlight>
                        </a:rPr>
                        <a:t>2</a:t>
                      </a:r>
                      <a:endParaRPr lang="es-419" sz="800" dirty="0">
                        <a:solidFill>
                          <a:srgbClr val="000000"/>
                        </a:solidFill>
                        <a:effectLst/>
                        <a:highlight>
                          <a:srgbClr val="FFFF00"/>
                        </a:highligh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dirty="0">
                          <a:effectLst/>
                          <a:highlight>
                            <a:srgbClr val="FFFF00"/>
                          </a:highlight>
                        </a:rPr>
                        <a:t>2</a:t>
                      </a:r>
                      <a:endParaRPr lang="es-419" sz="800" dirty="0">
                        <a:solidFill>
                          <a:srgbClr val="000000"/>
                        </a:solidFill>
                        <a:effectLst/>
                        <a:highlight>
                          <a:srgbClr val="FFFF00"/>
                        </a:highligh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800" dirty="0">
                          <a:effectLst/>
                          <a:highlight>
                            <a:srgbClr val="FFFF00"/>
                          </a:highlight>
                        </a:rPr>
                        <a:t>79.67</a:t>
                      </a:r>
                      <a:endParaRPr lang="es-419" sz="800" dirty="0">
                        <a:solidFill>
                          <a:srgbClr val="000000"/>
                        </a:solidFill>
                        <a:effectLst/>
                        <a:highlight>
                          <a:srgbClr val="FFFF00"/>
                        </a:highligh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492885955"/>
                  </a:ext>
                </a:extLst>
              </a:tr>
              <a:tr h="195727">
                <a:tc>
                  <a:txBody>
                    <a:bodyPr/>
                    <a:lstStyle/>
                    <a:p>
                      <a:pPr algn="ctr">
                        <a:lnSpc>
                          <a:spcPct val="115000"/>
                        </a:lnSpc>
                        <a:spcAft>
                          <a:spcPts val="0"/>
                        </a:spcAft>
                      </a:pPr>
                      <a:r>
                        <a:rPr lang="es-US" sz="800" dirty="0">
                          <a:effectLst/>
                        </a:rPr>
                        <a:t>21</a:t>
                      </a:r>
                      <a:endParaRPr lang="es-419" sz="800" dirty="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800">
                          <a:effectLst/>
                        </a:rPr>
                        <a:t>73.00</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604609731"/>
                  </a:ext>
                </a:extLst>
              </a:tr>
              <a:tr h="195727">
                <a:tc>
                  <a:txBody>
                    <a:bodyPr/>
                    <a:lstStyle/>
                    <a:p>
                      <a:pPr algn="ctr">
                        <a:lnSpc>
                          <a:spcPct val="115000"/>
                        </a:lnSpc>
                        <a:spcAft>
                          <a:spcPts val="0"/>
                        </a:spcAft>
                      </a:pPr>
                      <a:r>
                        <a:rPr lang="es-US" sz="800">
                          <a:effectLst/>
                        </a:rPr>
                        <a:t>22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800">
                          <a:effectLst/>
                        </a:rPr>
                        <a:t>74.00</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2256500498"/>
                  </a:ext>
                </a:extLst>
              </a:tr>
              <a:tr h="195727">
                <a:tc>
                  <a:txBody>
                    <a:bodyPr/>
                    <a:lstStyle/>
                    <a:p>
                      <a:pPr algn="ctr">
                        <a:lnSpc>
                          <a:spcPct val="115000"/>
                        </a:lnSpc>
                        <a:spcAft>
                          <a:spcPts val="0"/>
                        </a:spcAft>
                      </a:pPr>
                      <a:r>
                        <a:rPr lang="es-US" sz="800">
                          <a:effectLst/>
                        </a:rPr>
                        <a:t>23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800">
                          <a:effectLst/>
                        </a:rPr>
                        <a:t>66.67</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3889529049"/>
                  </a:ext>
                </a:extLst>
              </a:tr>
              <a:tr h="195727">
                <a:tc>
                  <a:txBody>
                    <a:bodyPr/>
                    <a:lstStyle/>
                    <a:p>
                      <a:pPr algn="ctr">
                        <a:lnSpc>
                          <a:spcPct val="115000"/>
                        </a:lnSpc>
                        <a:spcAft>
                          <a:spcPts val="0"/>
                        </a:spcAft>
                      </a:pPr>
                      <a:r>
                        <a:rPr lang="es-US" sz="800">
                          <a:effectLst/>
                        </a:rPr>
                        <a:t>24</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800">
                          <a:effectLst/>
                        </a:rPr>
                        <a:t>76.00</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506624734"/>
                  </a:ext>
                </a:extLst>
              </a:tr>
              <a:tr h="195727">
                <a:tc>
                  <a:txBody>
                    <a:bodyPr/>
                    <a:lstStyle/>
                    <a:p>
                      <a:pPr algn="ctr">
                        <a:lnSpc>
                          <a:spcPct val="115000"/>
                        </a:lnSpc>
                        <a:spcAft>
                          <a:spcPts val="0"/>
                        </a:spcAft>
                      </a:pPr>
                      <a:r>
                        <a:rPr lang="es-US" sz="800">
                          <a:effectLst/>
                        </a:rPr>
                        <a:t>25</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800">
                          <a:effectLst/>
                        </a:rPr>
                        <a:t>74.67</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3906210601"/>
                  </a:ext>
                </a:extLst>
              </a:tr>
              <a:tr h="195727">
                <a:tc>
                  <a:txBody>
                    <a:bodyPr/>
                    <a:lstStyle/>
                    <a:p>
                      <a:pPr algn="ctr">
                        <a:lnSpc>
                          <a:spcPct val="115000"/>
                        </a:lnSpc>
                        <a:spcAft>
                          <a:spcPts val="0"/>
                        </a:spcAft>
                      </a:pPr>
                      <a:r>
                        <a:rPr lang="es-US" sz="800">
                          <a:effectLst/>
                        </a:rPr>
                        <a:t>26</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800">
                          <a:effectLst/>
                        </a:rPr>
                        <a:t>67.00</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2526749529"/>
                  </a:ext>
                </a:extLst>
              </a:tr>
              <a:tr h="221611">
                <a:tc>
                  <a:txBody>
                    <a:bodyPr/>
                    <a:lstStyle/>
                    <a:p>
                      <a:pPr algn="ctr">
                        <a:lnSpc>
                          <a:spcPct val="115000"/>
                        </a:lnSpc>
                        <a:spcAft>
                          <a:spcPts val="0"/>
                        </a:spcAft>
                      </a:pPr>
                      <a:r>
                        <a:rPr lang="es-US" sz="800">
                          <a:effectLst/>
                        </a:rPr>
                        <a:t>27</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US" sz="8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800" dirty="0">
                          <a:effectLst/>
                        </a:rPr>
                        <a:t>75.00</a:t>
                      </a:r>
                      <a:endParaRPr lang="es-419" sz="800" dirty="0">
                        <a:solidFill>
                          <a:srgbClr val="000000"/>
                        </a:solidFill>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1849679508"/>
                  </a:ext>
                </a:extLst>
              </a:tr>
            </a:tbl>
          </a:graphicData>
        </a:graphic>
      </p:graphicFrame>
      <p:sp>
        <p:nvSpPr>
          <p:cNvPr id="9" name="CuadroTexto 8">
            <a:extLst>
              <a:ext uri="{FF2B5EF4-FFF2-40B4-BE49-F238E27FC236}">
                <a16:creationId xmlns:a16="http://schemas.microsoft.com/office/drawing/2014/main" id="{AF1F62BE-F8A7-42B6-B8CE-439BDFA03372}"/>
              </a:ext>
            </a:extLst>
          </p:cNvPr>
          <p:cNvSpPr txBox="1"/>
          <p:nvPr/>
        </p:nvSpPr>
        <p:spPr>
          <a:xfrm>
            <a:off x="5178378" y="22644"/>
            <a:ext cx="6856736"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PLA DUREZA</a:t>
            </a:r>
          </a:p>
        </p:txBody>
      </p:sp>
      <p:sp>
        <p:nvSpPr>
          <p:cNvPr id="10" name="Rectángulo 9">
            <a:extLst>
              <a:ext uri="{FF2B5EF4-FFF2-40B4-BE49-F238E27FC236}">
                <a16:creationId xmlns:a16="http://schemas.microsoft.com/office/drawing/2014/main" id="{7337EA1C-1EC8-4612-98FA-CBD548C3923B}"/>
              </a:ext>
            </a:extLst>
          </p:cNvPr>
          <p:cNvSpPr/>
          <p:nvPr/>
        </p:nvSpPr>
        <p:spPr>
          <a:xfrm>
            <a:off x="406399" y="383400"/>
            <a:ext cx="7455555" cy="369332"/>
          </a:xfrm>
          <a:prstGeom prst="rect">
            <a:avLst/>
          </a:prstGeom>
        </p:spPr>
        <p:txBody>
          <a:bodyPr wrap="square">
            <a:spAutoFit/>
          </a:bodyPr>
          <a:lstStyle/>
          <a:p>
            <a:pPr>
              <a:spcAft>
                <a:spcPts val="1000"/>
              </a:spcAft>
            </a:pPr>
            <a:r>
              <a:rPr lang="es-ES" b="1" dirty="0">
                <a:latin typeface="Arial" panose="020B0604020202020204" pitchFamily="34" charset="0"/>
                <a:ea typeface="Arial" panose="020B0604020202020204" pitchFamily="34" charset="0"/>
              </a:rPr>
              <a:t>Registro de dureza máxima en ensayo Shore D. Material: PLA</a:t>
            </a:r>
            <a:endParaRPr lang="es-419" b="1"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401802226"/>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7056161F-72AE-438E-B285-E3F80ACE186D}"/>
              </a:ext>
            </a:extLst>
          </p:cNvPr>
          <p:cNvSpPr/>
          <p:nvPr/>
        </p:nvSpPr>
        <p:spPr>
          <a:xfrm>
            <a:off x="528083" y="761424"/>
            <a:ext cx="11663917" cy="5355312"/>
          </a:xfrm>
          <a:prstGeom prst="rect">
            <a:avLst/>
          </a:prstGeom>
        </p:spPr>
        <p:txBody>
          <a:bodyPr wrap="square">
            <a:spAutoFit/>
          </a:bodyPr>
          <a:lstStyle/>
          <a:p>
            <a:pPr marL="285750" indent="-285750">
              <a:buFont typeface="Arial" panose="020B0604020202020204" pitchFamily="34" charset="0"/>
              <a:buChar char="•"/>
            </a:pPr>
            <a:r>
              <a:rPr lang="es-419" b="1" dirty="0"/>
              <a:t>Análisis de Varianza</a:t>
            </a:r>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r>
              <a:rPr lang="es-419" b="1" dirty="0"/>
              <a:t>Resumen del Modelo</a:t>
            </a:r>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r>
              <a:rPr lang="es-419" b="1" dirty="0"/>
              <a:t>Análisis del Modelo</a:t>
            </a:r>
          </a:p>
          <a:p>
            <a:endParaRPr lang="es-419" dirty="0"/>
          </a:p>
          <a:p>
            <a:r>
              <a:rPr lang="es-419" dirty="0"/>
              <a:t>Debido a que el valor más pequeño de p es igual a 0.242 correspondiente al factor densidad de relleno, se evidencia que este factor es el más influyente en la dureza de la probeta. El valor R-</a:t>
            </a:r>
            <a:r>
              <a:rPr lang="es-419" dirty="0" err="1"/>
              <a:t>cuad</a:t>
            </a:r>
            <a:r>
              <a:rPr lang="es-419" dirty="0"/>
              <a:t> muestra un ajuste del 29.58% de los datos con el modelo experimental, con lo cual se tiene un modelo que no se ajusta a los datos de dureza obtenidos. </a:t>
            </a:r>
          </a:p>
        </p:txBody>
      </p:sp>
      <p:pic>
        <p:nvPicPr>
          <p:cNvPr id="10" name="Imagen 9" descr="Recorte de pantalla">
            <a:extLst>
              <a:ext uri="{FF2B5EF4-FFF2-40B4-BE49-F238E27FC236}">
                <a16:creationId xmlns:a16="http://schemas.microsoft.com/office/drawing/2014/main" id="{05BCBC8C-3A76-495B-8AF6-D3F6E45ED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356" y="1417358"/>
            <a:ext cx="5245370" cy="1327218"/>
          </a:xfrm>
          <a:prstGeom prst="rect">
            <a:avLst/>
          </a:prstGeom>
        </p:spPr>
      </p:pic>
      <p:pic>
        <p:nvPicPr>
          <p:cNvPr id="12" name="Imagen 11" descr="Recorte de pantalla">
            <a:extLst>
              <a:ext uri="{FF2B5EF4-FFF2-40B4-BE49-F238E27FC236}">
                <a16:creationId xmlns:a16="http://schemas.microsoft.com/office/drawing/2014/main" id="{4FC67F2C-33A2-48A9-B558-72DD67F60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5312" y="3328859"/>
            <a:ext cx="1961376" cy="715239"/>
          </a:xfrm>
          <a:prstGeom prst="rect">
            <a:avLst/>
          </a:prstGeom>
        </p:spPr>
      </p:pic>
      <p:sp>
        <p:nvSpPr>
          <p:cNvPr id="13" name="CuadroTexto 12">
            <a:extLst>
              <a:ext uri="{FF2B5EF4-FFF2-40B4-BE49-F238E27FC236}">
                <a16:creationId xmlns:a16="http://schemas.microsoft.com/office/drawing/2014/main" id="{85893DAB-7003-44B8-91F8-5C4C5F81D316}"/>
              </a:ext>
            </a:extLst>
          </p:cNvPr>
          <p:cNvSpPr txBox="1"/>
          <p:nvPr/>
        </p:nvSpPr>
        <p:spPr>
          <a:xfrm>
            <a:off x="5178378" y="22644"/>
            <a:ext cx="6856736"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PLA TAGUCHI</a:t>
            </a:r>
          </a:p>
        </p:txBody>
      </p:sp>
    </p:spTree>
    <p:extLst>
      <p:ext uri="{BB962C8B-B14F-4D97-AF65-F5344CB8AC3E}">
        <p14:creationId xmlns:p14="http://schemas.microsoft.com/office/powerpoint/2010/main" val="2824613398"/>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77DD9E42-FA84-4A14-A44F-4BBD04D225F8}"/>
              </a:ext>
            </a:extLst>
          </p:cNvPr>
          <p:cNvPicPr/>
          <p:nvPr/>
        </p:nvPicPr>
        <p:blipFill>
          <a:blip r:embed="rId2" cstate="screen">
            <a:lum contrast="20000"/>
            <a:extLst>
              <a:ext uri="{28A0092B-C50C-407E-A947-70E740481C1C}">
                <a14:useLocalDpi xmlns:a14="http://schemas.microsoft.com/office/drawing/2010/main"/>
              </a:ext>
            </a:extLst>
          </a:blip>
          <a:srcRect/>
          <a:stretch>
            <a:fillRect/>
          </a:stretch>
        </p:blipFill>
        <p:spPr bwMode="auto">
          <a:xfrm>
            <a:off x="609600" y="1536562"/>
            <a:ext cx="5168900" cy="3445510"/>
          </a:xfrm>
          <a:prstGeom prst="rect">
            <a:avLst/>
          </a:prstGeom>
          <a:noFill/>
          <a:ln w="12700">
            <a:solidFill>
              <a:schemeClr val="tx1"/>
            </a:solidFill>
          </a:ln>
        </p:spPr>
      </p:pic>
      <p:graphicFrame>
        <p:nvGraphicFramePr>
          <p:cNvPr id="8" name="Tabla 7">
            <a:extLst>
              <a:ext uri="{FF2B5EF4-FFF2-40B4-BE49-F238E27FC236}">
                <a16:creationId xmlns:a16="http://schemas.microsoft.com/office/drawing/2014/main" id="{D789B1F2-22BF-4C15-8CD0-115FC4385936}"/>
              </a:ext>
            </a:extLst>
          </p:cNvPr>
          <p:cNvGraphicFramePr>
            <a:graphicFrameLocks noGrp="1"/>
          </p:cNvGraphicFramePr>
          <p:nvPr>
            <p:extLst>
              <p:ext uri="{D42A27DB-BD31-4B8C-83A1-F6EECF244321}">
                <p14:modId xmlns:p14="http://schemas.microsoft.com/office/powerpoint/2010/main" val="720007914"/>
              </p:ext>
            </p:extLst>
          </p:nvPr>
        </p:nvGraphicFramePr>
        <p:xfrm>
          <a:off x="6777872" y="1649691"/>
          <a:ext cx="4575928" cy="2919678"/>
        </p:xfrm>
        <a:graphic>
          <a:graphicData uri="http://schemas.openxmlformats.org/drawingml/2006/table">
            <a:tbl>
              <a:tblPr firstRow="1" firstCol="1" bandRow="1">
                <a:tableStyleId>{5C22544A-7EE6-4342-B048-85BDC9FD1C3A}</a:tableStyleId>
              </a:tblPr>
              <a:tblGrid>
                <a:gridCol w="2287964">
                  <a:extLst>
                    <a:ext uri="{9D8B030D-6E8A-4147-A177-3AD203B41FA5}">
                      <a16:colId xmlns:a16="http://schemas.microsoft.com/office/drawing/2014/main" val="685603347"/>
                    </a:ext>
                  </a:extLst>
                </a:gridCol>
                <a:gridCol w="2287964">
                  <a:extLst>
                    <a:ext uri="{9D8B030D-6E8A-4147-A177-3AD203B41FA5}">
                      <a16:colId xmlns:a16="http://schemas.microsoft.com/office/drawing/2014/main" val="2663328706"/>
                    </a:ext>
                  </a:extLst>
                </a:gridCol>
              </a:tblGrid>
              <a:tr h="486613">
                <a:tc>
                  <a:txBody>
                    <a:bodyPr/>
                    <a:lstStyle/>
                    <a:p>
                      <a:pPr algn="ctr">
                        <a:lnSpc>
                          <a:spcPct val="150000"/>
                        </a:lnSpc>
                        <a:spcAft>
                          <a:spcPts val="0"/>
                        </a:spcAft>
                      </a:pPr>
                      <a:r>
                        <a:rPr lang="es-419" sz="1100" dirty="0">
                          <a:solidFill>
                            <a:schemeClr val="tx1"/>
                          </a:solidFill>
                          <a:effectLst/>
                        </a:rPr>
                        <a:t> </a:t>
                      </a:r>
                      <a:r>
                        <a:rPr lang="es-ES" sz="1100" dirty="0">
                          <a:solidFill>
                            <a:schemeClr val="tx1"/>
                          </a:solidFill>
                          <a:effectLst/>
                        </a:rPr>
                        <a:t>Factor</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100">
                          <a:solidFill>
                            <a:schemeClr val="tx1"/>
                          </a:solidFill>
                          <a:effectLst/>
                        </a:rPr>
                        <a:t>Nivel óptimo</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711172628"/>
                  </a:ext>
                </a:extLst>
              </a:tr>
              <a:tr h="486613">
                <a:tc>
                  <a:txBody>
                    <a:bodyPr/>
                    <a:lstStyle/>
                    <a:p>
                      <a:pPr algn="ctr">
                        <a:lnSpc>
                          <a:spcPct val="150000"/>
                        </a:lnSpc>
                        <a:spcAft>
                          <a:spcPts val="0"/>
                        </a:spcAft>
                      </a:pPr>
                      <a:r>
                        <a:rPr lang="es-ES" sz="1100" dirty="0">
                          <a:solidFill>
                            <a:schemeClr val="tx1"/>
                          </a:solidFill>
                          <a:effectLst/>
                        </a:rPr>
                        <a:t>Alto de capa</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100">
                          <a:solidFill>
                            <a:schemeClr val="tx1"/>
                          </a:solidFill>
                          <a:effectLst/>
                        </a:rPr>
                        <a:t>2 (0.25 mm)</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646478389"/>
                  </a:ext>
                </a:extLst>
              </a:tr>
              <a:tr h="486613">
                <a:tc>
                  <a:txBody>
                    <a:bodyPr/>
                    <a:lstStyle/>
                    <a:p>
                      <a:pPr algn="ctr">
                        <a:lnSpc>
                          <a:spcPct val="150000"/>
                        </a:lnSpc>
                        <a:spcAft>
                          <a:spcPts val="0"/>
                        </a:spcAft>
                      </a:pPr>
                      <a:r>
                        <a:rPr lang="es-ES" sz="1100" dirty="0">
                          <a:solidFill>
                            <a:schemeClr val="tx1"/>
                          </a:solidFill>
                          <a:effectLst/>
                        </a:rPr>
                        <a:t>Alto de primera capa</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100">
                          <a:solidFill>
                            <a:schemeClr val="tx1"/>
                          </a:solidFill>
                          <a:effectLst/>
                        </a:rPr>
                        <a:t>1 (0.20 mm)</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134335567"/>
                  </a:ext>
                </a:extLst>
              </a:tr>
              <a:tr h="486613">
                <a:tc>
                  <a:txBody>
                    <a:bodyPr/>
                    <a:lstStyle/>
                    <a:p>
                      <a:pPr algn="ctr">
                        <a:lnSpc>
                          <a:spcPct val="150000"/>
                        </a:lnSpc>
                        <a:spcAft>
                          <a:spcPts val="0"/>
                        </a:spcAft>
                      </a:pPr>
                      <a:r>
                        <a:rPr lang="es-ES" sz="1100" dirty="0">
                          <a:solidFill>
                            <a:schemeClr val="tx1"/>
                          </a:solidFill>
                          <a:effectLst/>
                        </a:rPr>
                        <a:t>Perímetros</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100">
                          <a:solidFill>
                            <a:schemeClr val="tx1"/>
                          </a:solidFill>
                          <a:effectLst/>
                        </a:rPr>
                        <a:t>3 (4)</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642595199"/>
                  </a:ext>
                </a:extLst>
              </a:tr>
              <a:tr h="486613">
                <a:tc>
                  <a:txBody>
                    <a:bodyPr/>
                    <a:lstStyle/>
                    <a:p>
                      <a:pPr algn="ctr">
                        <a:lnSpc>
                          <a:spcPct val="150000"/>
                        </a:lnSpc>
                        <a:spcAft>
                          <a:spcPts val="0"/>
                        </a:spcAft>
                      </a:pPr>
                      <a:r>
                        <a:rPr lang="es-ES" sz="1100" dirty="0">
                          <a:solidFill>
                            <a:schemeClr val="tx1"/>
                          </a:solidFill>
                          <a:effectLst/>
                        </a:rPr>
                        <a:t>Densidad de relleno</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100">
                          <a:solidFill>
                            <a:schemeClr val="tx1"/>
                          </a:solidFill>
                          <a:effectLst/>
                        </a:rPr>
                        <a:t>3 (75%)</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739486781"/>
                  </a:ext>
                </a:extLst>
              </a:tr>
              <a:tr h="486613">
                <a:tc>
                  <a:txBody>
                    <a:bodyPr/>
                    <a:lstStyle/>
                    <a:p>
                      <a:pPr algn="ctr">
                        <a:lnSpc>
                          <a:spcPct val="150000"/>
                        </a:lnSpc>
                        <a:spcAft>
                          <a:spcPts val="0"/>
                        </a:spcAft>
                      </a:pPr>
                      <a:r>
                        <a:rPr lang="es-ES" sz="1100" dirty="0">
                          <a:solidFill>
                            <a:schemeClr val="tx1"/>
                          </a:solidFill>
                          <a:effectLst/>
                        </a:rPr>
                        <a:t>Patrón de relleno</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100" dirty="0">
                          <a:solidFill>
                            <a:schemeClr val="tx1"/>
                          </a:solidFill>
                          <a:effectLst/>
                        </a:rPr>
                        <a:t>3 (Diamante)</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765991645"/>
                  </a:ext>
                </a:extLst>
              </a:tr>
            </a:tbl>
          </a:graphicData>
        </a:graphic>
      </p:graphicFrame>
      <p:sp>
        <p:nvSpPr>
          <p:cNvPr id="9" name="CuadroTexto 8">
            <a:extLst>
              <a:ext uri="{FF2B5EF4-FFF2-40B4-BE49-F238E27FC236}">
                <a16:creationId xmlns:a16="http://schemas.microsoft.com/office/drawing/2014/main" id="{3F802319-C7DD-469F-8AB3-230306AD6A1A}"/>
              </a:ext>
            </a:extLst>
          </p:cNvPr>
          <p:cNvSpPr txBox="1"/>
          <p:nvPr/>
        </p:nvSpPr>
        <p:spPr>
          <a:xfrm>
            <a:off x="5178378" y="22644"/>
            <a:ext cx="6856736"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PLA TAGUCHI</a:t>
            </a:r>
          </a:p>
        </p:txBody>
      </p:sp>
    </p:spTree>
    <p:extLst>
      <p:ext uri="{BB962C8B-B14F-4D97-AF65-F5344CB8AC3E}">
        <p14:creationId xmlns:p14="http://schemas.microsoft.com/office/powerpoint/2010/main" val="1775402701"/>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2E7004C-F4D5-4069-8BB8-3C0145E5EF7F}"/>
              </a:ext>
            </a:extLst>
          </p:cNvPr>
          <p:cNvPicPr/>
          <p:nvPr/>
        </p:nvPicPr>
        <p:blipFill rotWithShape="1">
          <a:blip r:embed="rId2" cstate="screen">
            <a:lum contrast="20000"/>
            <a:extLst>
              <a:ext uri="{28A0092B-C50C-407E-A947-70E740481C1C}">
                <a14:useLocalDpi xmlns:a14="http://schemas.microsoft.com/office/drawing/2010/main"/>
              </a:ext>
            </a:extLst>
          </a:blip>
          <a:srcRect l="6389" t="1875" r="1250" b="6250"/>
          <a:stretch/>
        </p:blipFill>
        <p:spPr bwMode="auto">
          <a:xfrm>
            <a:off x="0" y="710911"/>
            <a:ext cx="7786540" cy="5378803"/>
          </a:xfrm>
          <a:prstGeom prst="rect">
            <a:avLst/>
          </a:prstGeom>
          <a:noFill/>
          <a:ln w="12700">
            <a:solidFill>
              <a:schemeClr val="tx1"/>
            </a:solidFill>
          </a:ln>
          <a:extLst>
            <a:ext uri="{53640926-AAD7-44D8-BBD7-CCE9431645EC}">
              <a14:shadowObscured xmlns:a14="http://schemas.microsoft.com/office/drawing/2010/main"/>
            </a:ext>
          </a:extLst>
        </p:spPr>
      </p:pic>
      <p:sp>
        <p:nvSpPr>
          <p:cNvPr id="8" name="Rectángulo 7">
            <a:extLst>
              <a:ext uri="{FF2B5EF4-FFF2-40B4-BE49-F238E27FC236}">
                <a16:creationId xmlns:a16="http://schemas.microsoft.com/office/drawing/2014/main" id="{44D88844-512F-4D62-BEE4-0B43A4599D91}"/>
              </a:ext>
            </a:extLst>
          </p:cNvPr>
          <p:cNvSpPr/>
          <p:nvPr/>
        </p:nvSpPr>
        <p:spPr>
          <a:xfrm>
            <a:off x="8173038" y="901069"/>
            <a:ext cx="3733015" cy="4662815"/>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es-ES" b="1" dirty="0">
                <a:solidFill>
                  <a:srgbClr val="000000"/>
                </a:solidFill>
                <a:latin typeface="Arial" panose="020B0604020202020204" pitchFamily="34" charset="0"/>
                <a:ea typeface="Arial" panose="020B0604020202020204" pitchFamily="34" charset="0"/>
              </a:rPr>
              <a:t>Primera capa vs Densidad de relleno</a:t>
            </a:r>
            <a:endParaRPr lang="es-419" sz="1600" dirty="0">
              <a:solidFill>
                <a:srgbClr val="000000"/>
              </a:solidFill>
              <a:latin typeface="Arial" panose="020B0604020202020204" pitchFamily="34" charset="0"/>
              <a:ea typeface="Arial" panose="020B0604020202020204" pitchFamily="34" charset="0"/>
            </a:endParaRPr>
          </a:p>
          <a:p>
            <a:pPr indent="180340" algn="just">
              <a:lnSpc>
                <a:spcPct val="150000"/>
              </a:lnSpc>
              <a:spcAft>
                <a:spcPts val="0"/>
              </a:spcAft>
            </a:pPr>
            <a:r>
              <a:rPr lang="es-ES" dirty="0">
                <a:solidFill>
                  <a:srgbClr val="000000"/>
                </a:solidFill>
                <a:latin typeface="Arial" panose="020B0604020202020204" pitchFamily="34" charset="0"/>
                <a:ea typeface="Arial" panose="020B0604020202020204" pitchFamily="34" charset="0"/>
              </a:rPr>
              <a:t>Se tiene una interacción significativa de los niveles 2 y 3 de primera capa con respecto al nivel 1 del mismo factor, en los niveles 1 y 2 de densidad de relleno, siendo esta significativa. Además, existe una interacción entre 2 y 3 de primera capa en los niveles 2 y 3 de densidad de relleno.</a:t>
            </a:r>
            <a:endParaRPr lang="es-419" sz="1600" dirty="0">
              <a:solidFill>
                <a:srgbClr val="000000"/>
              </a:solidFill>
              <a:latin typeface="Arial" panose="020B0604020202020204" pitchFamily="34" charset="0"/>
              <a:ea typeface="Arial" panose="020B0604020202020204" pitchFamily="34" charset="0"/>
            </a:endParaRPr>
          </a:p>
        </p:txBody>
      </p:sp>
      <p:sp>
        <p:nvSpPr>
          <p:cNvPr id="9" name="CuadroTexto 8">
            <a:extLst>
              <a:ext uri="{FF2B5EF4-FFF2-40B4-BE49-F238E27FC236}">
                <a16:creationId xmlns:a16="http://schemas.microsoft.com/office/drawing/2014/main" id="{872F51D4-84FD-4D5D-8425-D3EF6D78D8EA}"/>
              </a:ext>
            </a:extLst>
          </p:cNvPr>
          <p:cNvSpPr txBox="1"/>
          <p:nvPr/>
        </p:nvSpPr>
        <p:spPr>
          <a:xfrm>
            <a:off x="5178378" y="22644"/>
            <a:ext cx="6856736"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PLA TAGUCHI</a:t>
            </a:r>
          </a:p>
        </p:txBody>
      </p:sp>
    </p:spTree>
    <p:extLst>
      <p:ext uri="{BB962C8B-B14F-4D97-AF65-F5344CB8AC3E}">
        <p14:creationId xmlns:p14="http://schemas.microsoft.com/office/powerpoint/2010/main" val="2647052599"/>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7D38A18-6449-4805-8B8D-4E175D7AC020}"/>
              </a:ext>
            </a:extLst>
          </p:cNvPr>
          <p:cNvSpPr/>
          <p:nvPr/>
        </p:nvSpPr>
        <p:spPr>
          <a:xfrm>
            <a:off x="528083" y="620022"/>
            <a:ext cx="11663917" cy="5632311"/>
          </a:xfrm>
          <a:prstGeom prst="rect">
            <a:avLst/>
          </a:prstGeom>
        </p:spPr>
        <p:txBody>
          <a:bodyPr wrap="square">
            <a:spAutoFit/>
          </a:bodyPr>
          <a:lstStyle/>
          <a:p>
            <a:pPr marL="285750" indent="-285750">
              <a:buFont typeface="Arial" panose="020B0604020202020204" pitchFamily="34" charset="0"/>
              <a:buChar char="•"/>
            </a:pPr>
            <a:r>
              <a:rPr lang="es-419" b="1" dirty="0"/>
              <a:t>Análisis de Varianza</a:t>
            </a:r>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r>
              <a:rPr lang="es-419" b="1" dirty="0"/>
              <a:t>Resumen del Modelo</a:t>
            </a:r>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r>
              <a:rPr lang="es-419" b="1" dirty="0"/>
              <a:t>Análisis del Modelo</a:t>
            </a:r>
          </a:p>
          <a:p>
            <a:r>
              <a:rPr lang="es-419" dirty="0"/>
              <a:t>El mejor ajuste que se obtiene es del 62.09% cuando el término elegido, en el software estadístico, es el cuadrático completo.  En este caso se consideran todos los modelos posibles, los cuales son: Lineal, cuadrado e interacción de 2 factores.</a:t>
            </a:r>
          </a:p>
          <a:p>
            <a:pPr marL="285750" indent="-285750">
              <a:buFont typeface="Arial" panose="020B0604020202020204" pitchFamily="34" charset="0"/>
              <a:buChar char="•"/>
            </a:pPr>
            <a:endParaRPr lang="es-419" b="1" dirty="0"/>
          </a:p>
        </p:txBody>
      </p:sp>
      <p:pic>
        <p:nvPicPr>
          <p:cNvPr id="9" name="Imagen 8" descr="Recorte de pantalla">
            <a:extLst>
              <a:ext uri="{FF2B5EF4-FFF2-40B4-BE49-F238E27FC236}">
                <a16:creationId xmlns:a16="http://schemas.microsoft.com/office/drawing/2014/main" id="{00A038C2-3FEC-42E0-ACEC-48D1BC27FF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4400" y="960547"/>
            <a:ext cx="5524784" cy="2768742"/>
          </a:xfrm>
          <a:prstGeom prst="rect">
            <a:avLst/>
          </a:prstGeom>
        </p:spPr>
      </p:pic>
      <p:pic>
        <p:nvPicPr>
          <p:cNvPr id="11" name="Imagen 10" descr="Recorte de pantalla">
            <a:extLst>
              <a:ext uri="{FF2B5EF4-FFF2-40B4-BE49-F238E27FC236}">
                <a16:creationId xmlns:a16="http://schemas.microsoft.com/office/drawing/2014/main" id="{04A72E7C-4859-43E8-9EEA-20D7D33D6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779" y="4327994"/>
            <a:ext cx="1784442" cy="552478"/>
          </a:xfrm>
          <a:prstGeom prst="rect">
            <a:avLst/>
          </a:prstGeom>
        </p:spPr>
      </p:pic>
      <p:sp>
        <p:nvSpPr>
          <p:cNvPr id="12" name="CuadroTexto 11">
            <a:extLst>
              <a:ext uri="{FF2B5EF4-FFF2-40B4-BE49-F238E27FC236}">
                <a16:creationId xmlns:a16="http://schemas.microsoft.com/office/drawing/2014/main" id="{AB47318B-5333-4719-987C-FBE2BFEB32B5}"/>
              </a:ext>
            </a:extLst>
          </p:cNvPr>
          <p:cNvSpPr txBox="1"/>
          <p:nvPr/>
        </p:nvSpPr>
        <p:spPr>
          <a:xfrm>
            <a:off x="5178378" y="22644"/>
            <a:ext cx="6856736"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PLA SUPERFICIE DE RESPUESTA</a:t>
            </a:r>
          </a:p>
        </p:txBody>
      </p:sp>
    </p:spTree>
    <p:extLst>
      <p:ext uri="{BB962C8B-B14F-4D97-AF65-F5344CB8AC3E}">
        <p14:creationId xmlns:p14="http://schemas.microsoft.com/office/powerpoint/2010/main" val="83832648"/>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711217B7-C35B-4807-9002-2B97917EB8AF}"/>
              </a:ext>
            </a:extLst>
          </p:cNvPr>
          <p:cNvPicPr/>
          <p:nvPr/>
        </p:nvPicPr>
        <p:blipFill rotWithShape="1">
          <a:blip r:embed="rId2" cstate="screen">
            <a:lum contrast="20000"/>
            <a:extLst>
              <a:ext uri="{28A0092B-C50C-407E-A947-70E740481C1C}">
                <a14:useLocalDpi xmlns:a14="http://schemas.microsoft.com/office/drawing/2010/main"/>
              </a:ext>
            </a:extLst>
          </a:blip>
          <a:srcRect l="6615" t="1983" r="1304" b="19024"/>
          <a:stretch/>
        </p:blipFill>
        <p:spPr bwMode="auto">
          <a:xfrm>
            <a:off x="609600" y="892810"/>
            <a:ext cx="4958715" cy="2719070"/>
          </a:xfrm>
          <a:prstGeom prst="rect">
            <a:avLst/>
          </a:prstGeom>
          <a:noFill/>
          <a:ln w="12700">
            <a:solidFill>
              <a:schemeClr val="tx1"/>
            </a:solid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AAE15CDE-CD04-4A51-8B86-49B5CBC60E79}"/>
              </a:ext>
            </a:extLst>
          </p:cNvPr>
          <p:cNvPicPr/>
          <p:nvPr/>
        </p:nvPicPr>
        <p:blipFill rotWithShape="1">
          <a:blip r:embed="rId3" cstate="screen">
            <a:lum contrast="20000"/>
            <a:extLst>
              <a:ext uri="{28A0092B-C50C-407E-A947-70E740481C1C}">
                <a14:useLocalDpi xmlns:a14="http://schemas.microsoft.com/office/drawing/2010/main"/>
              </a:ext>
            </a:extLst>
          </a:blip>
          <a:srcRect l="6397" t="1460" r="1580" b="2813"/>
          <a:stretch/>
        </p:blipFill>
        <p:spPr bwMode="auto">
          <a:xfrm>
            <a:off x="6295269" y="892810"/>
            <a:ext cx="5050155" cy="2719070"/>
          </a:xfrm>
          <a:prstGeom prst="rect">
            <a:avLst/>
          </a:prstGeom>
          <a:noFill/>
          <a:ln w="12700">
            <a:solidFill>
              <a:schemeClr val="tx1"/>
            </a:solidFill>
          </a:ln>
          <a:extLst>
            <a:ext uri="{53640926-AAD7-44D8-BBD7-CCE9431645EC}">
              <a14:shadowObscured xmlns:a14="http://schemas.microsoft.com/office/drawing/2010/main"/>
            </a:ext>
          </a:extLst>
        </p:spPr>
      </p:pic>
      <p:sp>
        <p:nvSpPr>
          <p:cNvPr id="9" name="Rectángulo 8">
            <a:extLst>
              <a:ext uri="{FF2B5EF4-FFF2-40B4-BE49-F238E27FC236}">
                <a16:creationId xmlns:a16="http://schemas.microsoft.com/office/drawing/2014/main" id="{C01096C7-A3FF-4BAD-87D7-F48469B51C87}"/>
              </a:ext>
            </a:extLst>
          </p:cNvPr>
          <p:cNvSpPr/>
          <p:nvPr/>
        </p:nvSpPr>
        <p:spPr>
          <a:xfrm>
            <a:off x="528820" y="3611880"/>
            <a:ext cx="10735824" cy="2585323"/>
          </a:xfrm>
          <a:prstGeom prst="rect">
            <a:avLst/>
          </a:prstGeom>
        </p:spPr>
        <p:txBody>
          <a:bodyPr wrap="square">
            <a:spAutoFit/>
          </a:bodyPr>
          <a:lstStyle/>
          <a:p>
            <a:pPr lvl="0">
              <a:lnSpc>
                <a:spcPct val="150000"/>
              </a:lnSpc>
              <a:spcAft>
                <a:spcPts val="0"/>
              </a:spcAft>
            </a:pPr>
            <a:r>
              <a:rPr lang="es-ES" b="1" dirty="0">
                <a:solidFill>
                  <a:srgbClr val="000000"/>
                </a:solidFill>
                <a:latin typeface="Arial" panose="020B0604020202020204" pitchFamily="34" charset="0"/>
                <a:ea typeface="Arial" panose="020B0604020202020204" pitchFamily="34" charset="0"/>
              </a:rPr>
              <a:t>Densidad de relleno vs perímetros</a:t>
            </a:r>
            <a:endParaRPr lang="es-419" sz="1600" dirty="0">
              <a:solidFill>
                <a:srgbClr val="000000"/>
              </a:solidFill>
              <a:latin typeface="Arial" panose="020B0604020202020204" pitchFamily="34" charset="0"/>
              <a:ea typeface="Arial" panose="020B0604020202020204" pitchFamily="34" charset="0"/>
            </a:endParaRPr>
          </a:p>
          <a:p>
            <a:pPr indent="180340" algn="just">
              <a:lnSpc>
                <a:spcPct val="150000"/>
              </a:lnSpc>
              <a:spcAft>
                <a:spcPts val="0"/>
              </a:spcAft>
            </a:pPr>
            <a:r>
              <a:rPr lang="es-ES" dirty="0">
                <a:solidFill>
                  <a:srgbClr val="000000"/>
                </a:solidFill>
                <a:latin typeface="Arial" panose="020B0604020202020204" pitchFamily="34" charset="0"/>
                <a:ea typeface="Arial" panose="020B0604020202020204" pitchFamily="34" charset="0"/>
              </a:rPr>
              <a:t>Al examinar las figuras de superficie y de contorno resulta evidente que la superficie donde se encuentra la máxima dureza Shore D está comprendida por el rango densidad de relleno, entre 46% y 75%, y el número de perímetros adecuados se encontraría en el rango de 3-4 perímetros. Además, al examinar la figura de contorno se observa que el proceso puede ser más sensible a los cambios de porcentaje de densidad de relleno, que a los cambios de perímetros.</a:t>
            </a:r>
            <a:endParaRPr lang="es-419" sz="1600" dirty="0">
              <a:solidFill>
                <a:srgbClr val="000000"/>
              </a:solidFill>
              <a:latin typeface="Arial" panose="020B0604020202020204" pitchFamily="34" charset="0"/>
              <a:ea typeface="Arial" panose="020B0604020202020204" pitchFamily="34" charset="0"/>
            </a:endParaRPr>
          </a:p>
        </p:txBody>
      </p:sp>
      <p:sp>
        <p:nvSpPr>
          <p:cNvPr id="11" name="CuadroTexto 10">
            <a:extLst>
              <a:ext uri="{FF2B5EF4-FFF2-40B4-BE49-F238E27FC236}">
                <a16:creationId xmlns:a16="http://schemas.microsoft.com/office/drawing/2014/main" id="{E88ED4D5-1469-4B0F-800C-BB07283FC83A}"/>
              </a:ext>
            </a:extLst>
          </p:cNvPr>
          <p:cNvSpPr txBox="1"/>
          <p:nvPr/>
        </p:nvSpPr>
        <p:spPr>
          <a:xfrm>
            <a:off x="5178378" y="22644"/>
            <a:ext cx="6856736"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PLA SUPERFICIE DE RESPUESTA</a:t>
            </a:r>
          </a:p>
        </p:txBody>
      </p:sp>
    </p:spTree>
    <p:extLst>
      <p:ext uri="{BB962C8B-B14F-4D97-AF65-F5344CB8AC3E}">
        <p14:creationId xmlns:p14="http://schemas.microsoft.com/office/powerpoint/2010/main" val="2007486409"/>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8B799C49-667D-4904-A903-1A634EE4239F}"/>
              </a:ext>
            </a:extLst>
          </p:cNvPr>
          <p:cNvSpPr/>
          <p:nvPr/>
        </p:nvSpPr>
        <p:spPr>
          <a:xfrm>
            <a:off x="680704" y="788476"/>
            <a:ext cx="2826415" cy="369332"/>
          </a:xfrm>
          <a:prstGeom prst="rect">
            <a:avLst/>
          </a:prstGeom>
        </p:spPr>
        <p:txBody>
          <a:bodyPr wrap="none">
            <a:spAutoFit/>
          </a:bodyPr>
          <a:lstStyle/>
          <a:p>
            <a:pPr>
              <a:spcAft>
                <a:spcPts val="1000"/>
              </a:spcAft>
            </a:pPr>
            <a:r>
              <a:rPr lang="es-ES" b="1" dirty="0">
                <a:latin typeface="Arial" panose="020B0604020202020204" pitchFamily="34" charset="0"/>
                <a:ea typeface="Arial" panose="020B0604020202020204" pitchFamily="34" charset="0"/>
              </a:rPr>
              <a:t>Gráfica de Optimización</a:t>
            </a:r>
            <a:endParaRPr lang="es-419" b="1" dirty="0">
              <a:latin typeface="Arial" panose="020B0604020202020204" pitchFamily="34" charset="0"/>
              <a:ea typeface="Arial" panose="020B0604020202020204" pitchFamily="34" charset="0"/>
            </a:endParaRPr>
          </a:p>
        </p:txBody>
      </p:sp>
      <p:sp>
        <p:nvSpPr>
          <p:cNvPr id="9" name="Rectángulo 8">
            <a:extLst>
              <a:ext uri="{FF2B5EF4-FFF2-40B4-BE49-F238E27FC236}">
                <a16:creationId xmlns:a16="http://schemas.microsoft.com/office/drawing/2014/main" id="{02610F66-71EA-4F96-A6F9-BC474D69E471}"/>
              </a:ext>
            </a:extLst>
          </p:cNvPr>
          <p:cNvSpPr/>
          <p:nvPr/>
        </p:nvSpPr>
        <p:spPr>
          <a:xfrm>
            <a:off x="680704" y="3244334"/>
            <a:ext cx="4908138" cy="369332"/>
          </a:xfrm>
          <a:prstGeom prst="rect">
            <a:avLst/>
          </a:prstGeom>
        </p:spPr>
        <p:txBody>
          <a:bodyPr wrap="none">
            <a:spAutoFit/>
          </a:bodyPr>
          <a:lstStyle/>
          <a:p>
            <a:pPr>
              <a:spcAft>
                <a:spcPts val="1000"/>
              </a:spcAft>
            </a:pPr>
            <a:r>
              <a:rPr lang="es-ES" b="1" dirty="0">
                <a:latin typeface="Arial" panose="020B0604020202020204" pitchFamily="34" charset="0"/>
                <a:ea typeface="Arial" panose="020B0604020202020204" pitchFamily="34" charset="0"/>
              </a:rPr>
              <a:t>Configuración para dureza máxima en ABS</a:t>
            </a:r>
            <a:endParaRPr lang="es-419" b="1" dirty="0">
              <a:latin typeface="Arial" panose="020B0604020202020204" pitchFamily="34" charset="0"/>
              <a:ea typeface="Arial" panose="020B0604020202020204" pitchFamily="34" charset="0"/>
            </a:endParaRPr>
          </a:p>
        </p:txBody>
      </p:sp>
      <p:pic>
        <p:nvPicPr>
          <p:cNvPr id="10" name="Imagen 9">
            <a:extLst>
              <a:ext uri="{FF2B5EF4-FFF2-40B4-BE49-F238E27FC236}">
                <a16:creationId xmlns:a16="http://schemas.microsoft.com/office/drawing/2014/main" id="{C697EBF2-B077-4746-B70D-F9198887D762}"/>
              </a:ext>
            </a:extLst>
          </p:cNvPr>
          <p:cNvPicPr/>
          <p:nvPr/>
        </p:nvPicPr>
        <p:blipFill rotWithShape="1">
          <a:blip r:embed="rId2">
            <a:lum contrast="20000"/>
            <a:extLst>
              <a:ext uri="{28A0092B-C50C-407E-A947-70E740481C1C}">
                <a14:useLocalDpi xmlns:a14="http://schemas.microsoft.com/office/drawing/2010/main" val="0"/>
              </a:ext>
            </a:extLst>
          </a:blip>
          <a:srcRect l="941" b="53629"/>
          <a:stretch/>
        </p:blipFill>
        <p:spPr bwMode="auto">
          <a:xfrm>
            <a:off x="1765829" y="1292009"/>
            <a:ext cx="8556522" cy="1809410"/>
          </a:xfrm>
          <a:prstGeom prst="rect">
            <a:avLst/>
          </a:prstGeom>
          <a:noFill/>
          <a:ln w="12700">
            <a:solidFill>
              <a:schemeClr val="tx1"/>
            </a:solidFill>
          </a:ln>
          <a:extLst>
            <a:ext uri="{53640926-AAD7-44D8-BBD7-CCE9431645EC}">
              <a14:shadowObscured xmlns:a14="http://schemas.microsoft.com/office/drawing/2010/main"/>
            </a:ext>
          </a:extLst>
        </p:spPr>
      </p:pic>
      <p:graphicFrame>
        <p:nvGraphicFramePr>
          <p:cNvPr id="11" name="Tabla 10">
            <a:extLst>
              <a:ext uri="{FF2B5EF4-FFF2-40B4-BE49-F238E27FC236}">
                <a16:creationId xmlns:a16="http://schemas.microsoft.com/office/drawing/2014/main" id="{AA05BEBA-64A2-4C02-8ECE-1DB74E854409}"/>
              </a:ext>
            </a:extLst>
          </p:cNvPr>
          <p:cNvGraphicFramePr>
            <a:graphicFrameLocks noGrp="1"/>
          </p:cNvGraphicFramePr>
          <p:nvPr>
            <p:extLst>
              <p:ext uri="{D42A27DB-BD31-4B8C-83A1-F6EECF244321}">
                <p14:modId xmlns:p14="http://schemas.microsoft.com/office/powerpoint/2010/main" val="4195974872"/>
              </p:ext>
            </p:extLst>
          </p:nvPr>
        </p:nvGraphicFramePr>
        <p:xfrm>
          <a:off x="3454400" y="3637324"/>
          <a:ext cx="5081834" cy="2453280"/>
        </p:xfrm>
        <a:graphic>
          <a:graphicData uri="http://schemas.openxmlformats.org/drawingml/2006/table">
            <a:tbl>
              <a:tblPr firstRow="1" firstCol="1" bandRow="1">
                <a:tableStyleId>{5C22544A-7EE6-4342-B048-85BDC9FD1C3A}</a:tableStyleId>
              </a:tblPr>
              <a:tblGrid>
                <a:gridCol w="2540917">
                  <a:extLst>
                    <a:ext uri="{9D8B030D-6E8A-4147-A177-3AD203B41FA5}">
                      <a16:colId xmlns:a16="http://schemas.microsoft.com/office/drawing/2014/main" val="3273441285"/>
                    </a:ext>
                  </a:extLst>
                </a:gridCol>
                <a:gridCol w="2540917">
                  <a:extLst>
                    <a:ext uri="{9D8B030D-6E8A-4147-A177-3AD203B41FA5}">
                      <a16:colId xmlns:a16="http://schemas.microsoft.com/office/drawing/2014/main" val="4161688864"/>
                    </a:ext>
                  </a:extLst>
                </a:gridCol>
              </a:tblGrid>
              <a:tr h="408880">
                <a:tc>
                  <a:txBody>
                    <a:bodyPr/>
                    <a:lstStyle/>
                    <a:p>
                      <a:pPr algn="ctr">
                        <a:lnSpc>
                          <a:spcPct val="150000"/>
                        </a:lnSpc>
                        <a:spcAft>
                          <a:spcPts val="0"/>
                        </a:spcAft>
                      </a:pPr>
                      <a:r>
                        <a:rPr lang="es-ES" sz="1100" dirty="0">
                          <a:solidFill>
                            <a:schemeClr val="tx1"/>
                          </a:solidFill>
                          <a:effectLst/>
                        </a:rPr>
                        <a:t>Factor</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100" dirty="0">
                          <a:solidFill>
                            <a:schemeClr val="tx1"/>
                          </a:solidFill>
                          <a:effectLst/>
                        </a:rPr>
                        <a:t>Valor óptimo</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672741708"/>
                  </a:ext>
                </a:extLst>
              </a:tr>
              <a:tr h="408880">
                <a:tc>
                  <a:txBody>
                    <a:bodyPr/>
                    <a:lstStyle/>
                    <a:p>
                      <a:pPr algn="ctr">
                        <a:lnSpc>
                          <a:spcPct val="150000"/>
                        </a:lnSpc>
                        <a:spcAft>
                          <a:spcPts val="0"/>
                        </a:spcAft>
                      </a:pPr>
                      <a:r>
                        <a:rPr lang="es-ES" sz="1100">
                          <a:solidFill>
                            <a:schemeClr val="tx1"/>
                          </a:solidFill>
                          <a:effectLst/>
                        </a:rPr>
                        <a:t>Alto de capa</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100" dirty="0">
                          <a:solidFill>
                            <a:schemeClr val="tx1"/>
                          </a:solidFill>
                          <a:effectLst/>
                        </a:rPr>
                        <a:t> 0.224 mm</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675411125"/>
                  </a:ext>
                </a:extLst>
              </a:tr>
              <a:tr h="408880">
                <a:tc>
                  <a:txBody>
                    <a:bodyPr/>
                    <a:lstStyle/>
                    <a:p>
                      <a:pPr algn="ctr">
                        <a:lnSpc>
                          <a:spcPct val="150000"/>
                        </a:lnSpc>
                        <a:spcAft>
                          <a:spcPts val="0"/>
                        </a:spcAft>
                      </a:pPr>
                      <a:r>
                        <a:rPr lang="es-ES" sz="1100">
                          <a:solidFill>
                            <a:schemeClr val="tx1"/>
                          </a:solidFill>
                          <a:effectLst/>
                        </a:rPr>
                        <a:t>Alto de primera capa</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100" dirty="0">
                          <a:solidFill>
                            <a:schemeClr val="tx1"/>
                          </a:solidFill>
                          <a:effectLst/>
                        </a:rPr>
                        <a:t> 0.20 mm</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434616490"/>
                  </a:ext>
                </a:extLst>
              </a:tr>
              <a:tr h="408880">
                <a:tc>
                  <a:txBody>
                    <a:bodyPr/>
                    <a:lstStyle/>
                    <a:p>
                      <a:pPr algn="ctr">
                        <a:lnSpc>
                          <a:spcPct val="150000"/>
                        </a:lnSpc>
                        <a:spcAft>
                          <a:spcPts val="0"/>
                        </a:spcAft>
                      </a:pPr>
                      <a:r>
                        <a:rPr lang="es-ES" sz="1100">
                          <a:solidFill>
                            <a:schemeClr val="tx1"/>
                          </a:solidFill>
                          <a:effectLst/>
                        </a:rPr>
                        <a:t>Perímetros</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100" dirty="0">
                          <a:solidFill>
                            <a:schemeClr val="tx1"/>
                          </a:solidFill>
                          <a:effectLst/>
                        </a:rPr>
                        <a:t>4</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065747424"/>
                  </a:ext>
                </a:extLst>
              </a:tr>
              <a:tr h="408880">
                <a:tc>
                  <a:txBody>
                    <a:bodyPr/>
                    <a:lstStyle/>
                    <a:p>
                      <a:pPr algn="ctr">
                        <a:lnSpc>
                          <a:spcPct val="150000"/>
                        </a:lnSpc>
                        <a:spcAft>
                          <a:spcPts val="0"/>
                        </a:spcAft>
                      </a:pPr>
                      <a:r>
                        <a:rPr lang="es-ES" sz="1100">
                          <a:solidFill>
                            <a:schemeClr val="tx1"/>
                          </a:solidFill>
                          <a:effectLst/>
                        </a:rPr>
                        <a:t>Densidad de relleno</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100" dirty="0">
                          <a:solidFill>
                            <a:schemeClr val="tx1"/>
                          </a:solidFill>
                          <a:effectLst/>
                        </a:rPr>
                        <a:t>60.86%</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689608835"/>
                  </a:ext>
                </a:extLst>
              </a:tr>
              <a:tr h="408880">
                <a:tc>
                  <a:txBody>
                    <a:bodyPr/>
                    <a:lstStyle/>
                    <a:p>
                      <a:pPr algn="ctr">
                        <a:lnSpc>
                          <a:spcPct val="150000"/>
                        </a:lnSpc>
                        <a:spcAft>
                          <a:spcPts val="0"/>
                        </a:spcAft>
                      </a:pPr>
                      <a:r>
                        <a:rPr lang="es-ES" sz="1100" dirty="0">
                          <a:solidFill>
                            <a:schemeClr val="tx1"/>
                          </a:solidFill>
                          <a:effectLst/>
                        </a:rPr>
                        <a:t>Patrón de relleno</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100" dirty="0">
                          <a:solidFill>
                            <a:schemeClr val="tx1"/>
                          </a:solidFill>
                          <a:effectLst/>
                        </a:rPr>
                        <a:t>Hexagonal</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4119753045"/>
                  </a:ext>
                </a:extLst>
              </a:tr>
            </a:tbl>
          </a:graphicData>
        </a:graphic>
      </p:graphicFrame>
      <p:sp>
        <p:nvSpPr>
          <p:cNvPr id="12" name="CuadroTexto 11">
            <a:extLst>
              <a:ext uri="{FF2B5EF4-FFF2-40B4-BE49-F238E27FC236}">
                <a16:creationId xmlns:a16="http://schemas.microsoft.com/office/drawing/2014/main" id="{0A98FA18-0E16-4F88-B674-24A97D8D9D33}"/>
              </a:ext>
            </a:extLst>
          </p:cNvPr>
          <p:cNvSpPr txBox="1"/>
          <p:nvPr/>
        </p:nvSpPr>
        <p:spPr>
          <a:xfrm>
            <a:off x="5178378" y="22644"/>
            <a:ext cx="6856736"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PLA SUPERFICIE DE RESPUESTA</a:t>
            </a:r>
          </a:p>
        </p:txBody>
      </p:sp>
    </p:spTree>
    <p:extLst>
      <p:ext uri="{BB962C8B-B14F-4D97-AF65-F5344CB8AC3E}">
        <p14:creationId xmlns:p14="http://schemas.microsoft.com/office/powerpoint/2010/main" val="2720764873"/>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41C40C96-36C9-4CA8-80ED-EA8ECB9F0130}"/>
              </a:ext>
            </a:extLst>
          </p:cNvPr>
          <p:cNvSpPr txBox="1">
            <a:spLocks noGrp="1"/>
          </p:cNvSpPr>
          <p:nvPr>
            <p:ph idx="1"/>
          </p:nvPr>
        </p:nvSpPr>
        <p:spPr>
          <a:xfrm>
            <a:off x="609600" y="2332037"/>
            <a:ext cx="10972800" cy="4525963"/>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indent="0" algn="ctr">
              <a:buNone/>
            </a:pPr>
            <a:r>
              <a:rPr lang="es-EC" sz="8800" kern="0" dirty="0">
                <a:solidFill>
                  <a:schemeClr val="tx1"/>
                </a:solidFill>
              </a:rPr>
              <a:t>ENSAYO DUREZA</a:t>
            </a:r>
          </a:p>
          <a:p>
            <a:pPr marL="0" indent="0" algn="ctr">
              <a:buNone/>
            </a:pPr>
            <a:r>
              <a:rPr lang="es-EC" sz="8800" kern="0" dirty="0">
                <a:solidFill>
                  <a:schemeClr val="tx1"/>
                </a:solidFill>
              </a:rPr>
              <a:t>MATERIAL: ABS</a:t>
            </a:r>
            <a:endParaRPr lang="es-EC" sz="2400" b="0" kern="1200" dirty="0">
              <a:solidFill>
                <a:schemeClr val="tx1"/>
              </a:solidFill>
              <a:latin typeface="+mn-lt"/>
              <a:ea typeface="+mn-ea"/>
              <a:cs typeface="+mn-cs"/>
            </a:endParaRPr>
          </a:p>
        </p:txBody>
      </p:sp>
    </p:spTree>
    <p:extLst>
      <p:ext uri="{BB962C8B-B14F-4D97-AF65-F5344CB8AC3E}">
        <p14:creationId xmlns:p14="http://schemas.microsoft.com/office/powerpoint/2010/main" val="2144639545"/>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9ECA039B-621C-4E28-B3DD-BAAE5DF3B7D1}"/>
              </a:ext>
            </a:extLst>
          </p:cNvPr>
          <p:cNvSpPr>
            <a:spLocks noGrp="1"/>
          </p:cNvSpPr>
          <p:nvPr>
            <p:ph type="dt" sz="half" idx="10"/>
          </p:nvPr>
        </p:nvSpPr>
        <p:spPr/>
        <p:txBody>
          <a:bodyPr/>
          <a:lstStyle/>
          <a:p>
            <a:fld id="{C44EA6FD-A1CB-4DAB-B69B-53339FE0993E}" type="datetime1">
              <a:rPr lang="es-ES" altLang="es-ES" smtClean="0"/>
              <a:t>13/03/2018</a:t>
            </a:fld>
            <a:endParaRPr lang="en-US" altLang="es-ES" dirty="0"/>
          </a:p>
        </p:txBody>
      </p:sp>
      <p:sp>
        <p:nvSpPr>
          <p:cNvPr id="5" name="Marcador de pie de página 4">
            <a:extLst>
              <a:ext uri="{FF2B5EF4-FFF2-40B4-BE49-F238E27FC236}">
                <a16:creationId xmlns:a16="http://schemas.microsoft.com/office/drawing/2014/main" id="{C2778D92-C3B6-468A-86DF-60EB15CC8D48}"/>
              </a:ext>
            </a:extLst>
          </p:cNvPr>
          <p:cNvSpPr>
            <a:spLocks noGrp="1"/>
          </p:cNvSpPr>
          <p:nvPr>
            <p:ph type="ftr" sz="quarter" idx="11"/>
          </p:nvPr>
        </p:nvSpPr>
        <p:spPr/>
        <p:txBody>
          <a:bodyPr/>
          <a:lstStyle/>
          <a:p>
            <a:pPr>
              <a:defRPr/>
            </a:pPr>
            <a:endParaRPr lang="en-US" dirty="0"/>
          </a:p>
        </p:txBody>
      </p:sp>
      <p:sp>
        <p:nvSpPr>
          <p:cNvPr id="6" name="Marcador de número de diapositiva 5">
            <a:extLst>
              <a:ext uri="{FF2B5EF4-FFF2-40B4-BE49-F238E27FC236}">
                <a16:creationId xmlns:a16="http://schemas.microsoft.com/office/drawing/2014/main" id="{F514D6B5-6EBE-4552-A82B-DFAB5CFB2944}"/>
              </a:ext>
            </a:extLst>
          </p:cNvPr>
          <p:cNvSpPr>
            <a:spLocks noGrp="1"/>
          </p:cNvSpPr>
          <p:nvPr>
            <p:ph type="sldNum" sz="quarter" idx="12"/>
          </p:nvPr>
        </p:nvSpPr>
        <p:spPr/>
        <p:txBody>
          <a:bodyPr/>
          <a:lstStyle/>
          <a:p>
            <a:fld id="{E51DBFF4-F9F4-44D4-B8E3-CEDD037ED76E}" type="slidenum">
              <a:rPr lang="en-US" altLang="es-ES" smtClean="0"/>
              <a:pPr/>
              <a:t>49</a:t>
            </a:fld>
            <a:endParaRPr lang="en-US" altLang="es-ES" dirty="0"/>
          </a:p>
        </p:txBody>
      </p:sp>
      <p:graphicFrame>
        <p:nvGraphicFramePr>
          <p:cNvPr id="7" name="Tabla 6">
            <a:extLst>
              <a:ext uri="{FF2B5EF4-FFF2-40B4-BE49-F238E27FC236}">
                <a16:creationId xmlns:a16="http://schemas.microsoft.com/office/drawing/2014/main" id="{0A45393C-8161-4248-92E8-37161430A4CB}"/>
              </a:ext>
            </a:extLst>
          </p:cNvPr>
          <p:cNvGraphicFramePr>
            <a:graphicFrameLocks noGrp="1"/>
          </p:cNvGraphicFramePr>
          <p:nvPr>
            <p:extLst>
              <p:ext uri="{D42A27DB-BD31-4B8C-83A1-F6EECF244321}">
                <p14:modId xmlns:p14="http://schemas.microsoft.com/office/powerpoint/2010/main" val="2152968649"/>
              </p:ext>
            </p:extLst>
          </p:nvPr>
        </p:nvGraphicFramePr>
        <p:xfrm>
          <a:off x="609599" y="622168"/>
          <a:ext cx="11334161" cy="6099317"/>
        </p:xfrm>
        <a:graphic>
          <a:graphicData uri="http://schemas.openxmlformats.org/drawingml/2006/table">
            <a:tbl>
              <a:tblPr firstRow="1" firstCol="1" bandRow="1">
                <a:tableStyleId>{5C22544A-7EE6-4342-B048-85BDC9FD1C3A}</a:tableStyleId>
              </a:tblPr>
              <a:tblGrid>
                <a:gridCol w="929401">
                  <a:extLst>
                    <a:ext uri="{9D8B030D-6E8A-4147-A177-3AD203B41FA5}">
                      <a16:colId xmlns:a16="http://schemas.microsoft.com/office/drawing/2014/main" val="2742489919"/>
                    </a:ext>
                  </a:extLst>
                </a:gridCol>
                <a:gridCol w="1174218">
                  <a:extLst>
                    <a:ext uri="{9D8B030D-6E8A-4147-A177-3AD203B41FA5}">
                      <a16:colId xmlns:a16="http://schemas.microsoft.com/office/drawing/2014/main" val="3913906828"/>
                    </a:ext>
                  </a:extLst>
                </a:gridCol>
                <a:gridCol w="1686523">
                  <a:extLst>
                    <a:ext uri="{9D8B030D-6E8A-4147-A177-3AD203B41FA5}">
                      <a16:colId xmlns:a16="http://schemas.microsoft.com/office/drawing/2014/main" val="1103942478"/>
                    </a:ext>
                  </a:extLst>
                </a:gridCol>
                <a:gridCol w="2239630">
                  <a:extLst>
                    <a:ext uri="{9D8B030D-6E8A-4147-A177-3AD203B41FA5}">
                      <a16:colId xmlns:a16="http://schemas.microsoft.com/office/drawing/2014/main" val="508125444"/>
                    </a:ext>
                  </a:extLst>
                </a:gridCol>
                <a:gridCol w="1994813">
                  <a:extLst>
                    <a:ext uri="{9D8B030D-6E8A-4147-A177-3AD203B41FA5}">
                      <a16:colId xmlns:a16="http://schemas.microsoft.com/office/drawing/2014/main" val="995188095"/>
                    </a:ext>
                  </a:extLst>
                </a:gridCol>
                <a:gridCol w="1541447">
                  <a:extLst>
                    <a:ext uri="{9D8B030D-6E8A-4147-A177-3AD203B41FA5}">
                      <a16:colId xmlns:a16="http://schemas.microsoft.com/office/drawing/2014/main" val="829887573"/>
                    </a:ext>
                  </a:extLst>
                </a:gridCol>
                <a:gridCol w="1768129">
                  <a:extLst>
                    <a:ext uri="{9D8B030D-6E8A-4147-A177-3AD203B41FA5}">
                      <a16:colId xmlns:a16="http://schemas.microsoft.com/office/drawing/2014/main" val="193367002"/>
                    </a:ext>
                  </a:extLst>
                </a:gridCol>
              </a:tblGrid>
              <a:tr h="423007">
                <a:tc>
                  <a:txBody>
                    <a:bodyPr/>
                    <a:lstStyle/>
                    <a:p>
                      <a:pPr algn="ctr">
                        <a:lnSpc>
                          <a:spcPct val="115000"/>
                        </a:lnSpc>
                        <a:spcAft>
                          <a:spcPts val="0"/>
                        </a:spcAft>
                      </a:pPr>
                      <a:r>
                        <a:rPr lang="es-US" sz="900">
                          <a:effectLst/>
                        </a:rPr>
                        <a:t>No.</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Alto de capa</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Alto primera capa</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Número de perímetros</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Densidad de relleno</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Patrón de relleno</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Dureza Shore D</a:t>
                      </a:r>
                      <a:endParaRPr lang="es-419" sz="800">
                        <a:effectLst/>
                      </a:endParaRPr>
                    </a:p>
                    <a:p>
                      <a:pPr algn="ctr">
                        <a:lnSpc>
                          <a:spcPct val="115000"/>
                        </a:lnSpc>
                        <a:spcAft>
                          <a:spcPts val="0"/>
                        </a:spcAft>
                      </a:pPr>
                      <a:r>
                        <a:rPr lang="es-US" sz="900">
                          <a:effectLst/>
                        </a:rPr>
                        <a:t> </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extLst>
                  <a:ext uri="{0D108BD9-81ED-4DB2-BD59-A6C34878D82A}">
                    <a16:rowId xmlns:a16="http://schemas.microsoft.com/office/drawing/2014/main" val="1007886611"/>
                  </a:ext>
                </a:extLst>
              </a:tr>
              <a:tr h="209209">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ES" sz="900">
                          <a:effectLst/>
                        </a:rPr>
                        <a:t>61.00</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extLst>
                  <a:ext uri="{0D108BD9-81ED-4DB2-BD59-A6C34878D82A}">
                    <a16:rowId xmlns:a16="http://schemas.microsoft.com/office/drawing/2014/main" val="26593176"/>
                  </a:ext>
                </a:extLst>
              </a:tr>
              <a:tr h="209209">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ES" sz="900">
                          <a:effectLst/>
                        </a:rPr>
                        <a:t>72.67</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extLst>
                  <a:ext uri="{0D108BD9-81ED-4DB2-BD59-A6C34878D82A}">
                    <a16:rowId xmlns:a16="http://schemas.microsoft.com/office/drawing/2014/main" val="1749815811"/>
                  </a:ext>
                </a:extLst>
              </a:tr>
              <a:tr h="209209">
                <a:tc>
                  <a:txBody>
                    <a:bodyPr/>
                    <a:lstStyle/>
                    <a:p>
                      <a:pPr algn="ctr">
                        <a:lnSpc>
                          <a:spcPct val="115000"/>
                        </a:lnSpc>
                        <a:spcAft>
                          <a:spcPts val="0"/>
                        </a:spcAft>
                      </a:pPr>
                      <a:r>
                        <a:rPr lang="es-US" sz="900" dirty="0">
                          <a:solidFill>
                            <a:schemeClr val="tx1"/>
                          </a:solidFill>
                          <a:effectLst/>
                          <a:highlight>
                            <a:srgbClr val="FFFF00"/>
                          </a:highlight>
                        </a:rPr>
                        <a:t>3</a:t>
                      </a:r>
                      <a:endParaRPr lang="es-419" sz="800" dirty="0">
                        <a:solidFill>
                          <a:schemeClr val="tx1"/>
                        </a:solidFill>
                        <a:effectLst/>
                        <a:highlight>
                          <a:srgbClr val="FFFF00"/>
                        </a:highligh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highlight>
                            <a:srgbClr val="FFFF00"/>
                          </a:highlight>
                        </a:rPr>
                        <a:t>1</a:t>
                      </a:r>
                      <a:endParaRPr lang="es-419" sz="800">
                        <a:solidFill>
                          <a:srgbClr val="000000"/>
                        </a:solidFill>
                        <a:effectLst/>
                        <a:highlight>
                          <a:srgbClr val="FFFF00"/>
                        </a:highligh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highlight>
                            <a:srgbClr val="FFFF00"/>
                          </a:highlight>
                        </a:rPr>
                        <a:t>1</a:t>
                      </a:r>
                      <a:endParaRPr lang="es-419" sz="800">
                        <a:solidFill>
                          <a:srgbClr val="000000"/>
                        </a:solidFill>
                        <a:effectLst/>
                        <a:highlight>
                          <a:srgbClr val="FFFF00"/>
                        </a:highligh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highlight>
                            <a:srgbClr val="FFFF00"/>
                          </a:highlight>
                        </a:rPr>
                        <a:t>1</a:t>
                      </a:r>
                      <a:endParaRPr lang="es-419" sz="800">
                        <a:solidFill>
                          <a:srgbClr val="000000"/>
                        </a:solidFill>
                        <a:effectLst/>
                        <a:highlight>
                          <a:srgbClr val="FFFF00"/>
                        </a:highligh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highlight>
                            <a:srgbClr val="FFFF00"/>
                          </a:highlight>
                        </a:rPr>
                        <a:t>1</a:t>
                      </a:r>
                      <a:endParaRPr lang="es-419" sz="800">
                        <a:solidFill>
                          <a:srgbClr val="000000"/>
                        </a:solidFill>
                        <a:effectLst/>
                        <a:highlight>
                          <a:srgbClr val="FFFF00"/>
                        </a:highligh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highlight>
                            <a:srgbClr val="FFFF00"/>
                          </a:highlight>
                        </a:rPr>
                        <a:t>3</a:t>
                      </a:r>
                      <a:endParaRPr lang="es-419" sz="800">
                        <a:solidFill>
                          <a:srgbClr val="000000"/>
                        </a:solidFill>
                        <a:effectLst/>
                        <a:highlight>
                          <a:srgbClr val="FFFF00"/>
                        </a:highligh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ES" sz="900" dirty="0">
                          <a:effectLst/>
                          <a:highlight>
                            <a:srgbClr val="FFFF00"/>
                          </a:highlight>
                        </a:rPr>
                        <a:t>75.00</a:t>
                      </a:r>
                      <a:endParaRPr lang="es-419" sz="800" dirty="0">
                        <a:solidFill>
                          <a:srgbClr val="000000"/>
                        </a:solidFill>
                        <a:effectLst/>
                        <a:highlight>
                          <a:srgbClr val="FFFF00"/>
                        </a:highlight>
                        <a:latin typeface="Arial" panose="020B0604020202020204" pitchFamily="34" charset="0"/>
                        <a:ea typeface="Arial" panose="020B0604020202020204" pitchFamily="34" charset="0"/>
                      </a:endParaRPr>
                    </a:p>
                  </a:txBody>
                  <a:tcPr marL="48706" marR="48706" marT="0" marB="0"/>
                </a:tc>
                <a:extLst>
                  <a:ext uri="{0D108BD9-81ED-4DB2-BD59-A6C34878D82A}">
                    <a16:rowId xmlns:a16="http://schemas.microsoft.com/office/drawing/2014/main" val="166304440"/>
                  </a:ext>
                </a:extLst>
              </a:tr>
              <a:tr h="209209">
                <a:tc>
                  <a:txBody>
                    <a:bodyPr/>
                    <a:lstStyle/>
                    <a:p>
                      <a:pPr algn="ctr">
                        <a:lnSpc>
                          <a:spcPct val="115000"/>
                        </a:lnSpc>
                        <a:spcAft>
                          <a:spcPts val="0"/>
                        </a:spcAft>
                      </a:pPr>
                      <a:r>
                        <a:rPr lang="es-US" sz="900" dirty="0">
                          <a:effectLst/>
                        </a:rPr>
                        <a:t>4</a:t>
                      </a:r>
                      <a:endParaRPr lang="es-419" sz="800" dirty="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ES" sz="900" dirty="0">
                          <a:effectLst/>
                        </a:rPr>
                        <a:t>62.33</a:t>
                      </a:r>
                      <a:endParaRPr lang="es-419" sz="800" dirty="0">
                        <a:solidFill>
                          <a:srgbClr val="000000"/>
                        </a:solidFill>
                        <a:effectLst/>
                        <a:latin typeface="Arial" panose="020B0604020202020204" pitchFamily="34" charset="0"/>
                        <a:ea typeface="Arial" panose="020B0604020202020204" pitchFamily="34" charset="0"/>
                      </a:endParaRPr>
                    </a:p>
                  </a:txBody>
                  <a:tcPr marL="48706" marR="48706" marT="0" marB="0"/>
                </a:tc>
                <a:extLst>
                  <a:ext uri="{0D108BD9-81ED-4DB2-BD59-A6C34878D82A}">
                    <a16:rowId xmlns:a16="http://schemas.microsoft.com/office/drawing/2014/main" val="3864234684"/>
                  </a:ext>
                </a:extLst>
              </a:tr>
              <a:tr h="209209">
                <a:tc>
                  <a:txBody>
                    <a:bodyPr/>
                    <a:lstStyle/>
                    <a:p>
                      <a:pPr algn="ctr">
                        <a:lnSpc>
                          <a:spcPct val="115000"/>
                        </a:lnSpc>
                        <a:spcAft>
                          <a:spcPts val="0"/>
                        </a:spcAft>
                      </a:pPr>
                      <a:r>
                        <a:rPr lang="es-US" sz="900">
                          <a:effectLst/>
                        </a:rPr>
                        <a:t>5</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ES" sz="900" dirty="0">
                          <a:effectLst/>
                        </a:rPr>
                        <a:t>69.33</a:t>
                      </a:r>
                      <a:endParaRPr lang="es-419" sz="800" dirty="0">
                        <a:solidFill>
                          <a:srgbClr val="000000"/>
                        </a:solidFill>
                        <a:effectLst/>
                        <a:latin typeface="Arial" panose="020B0604020202020204" pitchFamily="34" charset="0"/>
                        <a:ea typeface="Arial" panose="020B0604020202020204" pitchFamily="34" charset="0"/>
                      </a:endParaRPr>
                    </a:p>
                  </a:txBody>
                  <a:tcPr marL="48706" marR="48706" marT="0" marB="0"/>
                </a:tc>
                <a:extLst>
                  <a:ext uri="{0D108BD9-81ED-4DB2-BD59-A6C34878D82A}">
                    <a16:rowId xmlns:a16="http://schemas.microsoft.com/office/drawing/2014/main" val="3184532255"/>
                  </a:ext>
                </a:extLst>
              </a:tr>
              <a:tr h="209209">
                <a:tc>
                  <a:txBody>
                    <a:bodyPr/>
                    <a:lstStyle/>
                    <a:p>
                      <a:pPr algn="ctr">
                        <a:lnSpc>
                          <a:spcPct val="115000"/>
                        </a:lnSpc>
                        <a:spcAft>
                          <a:spcPts val="0"/>
                        </a:spcAft>
                      </a:pPr>
                      <a:r>
                        <a:rPr lang="es-US" sz="900">
                          <a:effectLst/>
                        </a:rPr>
                        <a:t>6</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ES" sz="900">
                          <a:effectLst/>
                        </a:rPr>
                        <a:t>62.67</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extLst>
                  <a:ext uri="{0D108BD9-81ED-4DB2-BD59-A6C34878D82A}">
                    <a16:rowId xmlns:a16="http://schemas.microsoft.com/office/drawing/2014/main" val="2661398542"/>
                  </a:ext>
                </a:extLst>
              </a:tr>
              <a:tr h="209209">
                <a:tc>
                  <a:txBody>
                    <a:bodyPr/>
                    <a:lstStyle/>
                    <a:p>
                      <a:pPr algn="ctr">
                        <a:lnSpc>
                          <a:spcPct val="115000"/>
                        </a:lnSpc>
                        <a:spcAft>
                          <a:spcPts val="0"/>
                        </a:spcAft>
                      </a:pPr>
                      <a:r>
                        <a:rPr lang="es-US" sz="900">
                          <a:effectLst/>
                        </a:rPr>
                        <a:t>7</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ES" sz="900">
                          <a:effectLst/>
                        </a:rPr>
                        <a:t>68.33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extLst>
                  <a:ext uri="{0D108BD9-81ED-4DB2-BD59-A6C34878D82A}">
                    <a16:rowId xmlns:a16="http://schemas.microsoft.com/office/drawing/2014/main" val="2018956526"/>
                  </a:ext>
                </a:extLst>
              </a:tr>
              <a:tr h="209209">
                <a:tc>
                  <a:txBody>
                    <a:bodyPr/>
                    <a:lstStyle/>
                    <a:p>
                      <a:pPr algn="ctr">
                        <a:lnSpc>
                          <a:spcPct val="115000"/>
                        </a:lnSpc>
                        <a:spcAft>
                          <a:spcPts val="0"/>
                        </a:spcAft>
                      </a:pPr>
                      <a:r>
                        <a:rPr lang="es-US" sz="900">
                          <a:effectLst/>
                        </a:rPr>
                        <a:t>8</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ES" sz="900">
                          <a:effectLst/>
                        </a:rPr>
                        <a:t>67.67</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extLst>
                  <a:ext uri="{0D108BD9-81ED-4DB2-BD59-A6C34878D82A}">
                    <a16:rowId xmlns:a16="http://schemas.microsoft.com/office/drawing/2014/main" val="3765159958"/>
                  </a:ext>
                </a:extLst>
              </a:tr>
              <a:tr h="209209">
                <a:tc>
                  <a:txBody>
                    <a:bodyPr/>
                    <a:lstStyle/>
                    <a:p>
                      <a:pPr algn="ctr">
                        <a:lnSpc>
                          <a:spcPct val="115000"/>
                        </a:lnSpc>
                        <a:spcAft>
                          <a:spcPts val="0"/>
                        </a:spcAft>
                      </a:pPr>
                      <a:r>
                        <a:rPr lang="es-US" sz="900">
                          <a:effectLst/>
                        </a:rPr>
                        <a:t>9</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dirty="0">
                          <a:effectLst/>
                        </a:rPr>
                        <a:t>1</a:t>
                      </a:r>
                      <a:endParaRPr lang="es-419" sz="800" dirty="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ES" sz="900">
                          <a:effectLst/>
                        </a:rPr>
                        <a:t>66.67</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extLst>
                  <a:ext uri="{0D108BD9-81ED-4DB2-BD59-A6C34878D82A}">
                    <a16:rowId xmlns:a16="http://schemas.microsoft.com/office/drawing/2014/main" val="2474167533"/>
                  </a:ext>
                </a:extLst>
              </a:tr>
              <a:tr h="209209">
                <a:tc>
                  <a:txBody>
                    <a:bodyPr/>
                    <a:lstStyle/>
                    <a:p>
                      <a:pPr algn="ctr">
                        <a:lnSpc>
                          <a:spcPct val="115000"/>
                        </a:lnSpc>
                        <a:spcAft>
                          <a:spcPts val="0"/>
                        </a:spcAft>
                      </a:pPr>
                      <a:r>
                        <a:rPr lang="es-US" sz="900">
                          <a:effectLst/>
                        </a:rPr>
                        <a:t>10</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ES" sz="900">
                          <a:effectLst/>
                        </a:rPr>
                        <a:t>70.00</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extLst>
                  <a:ext uri="{0D108BD9-81ED-4DB2-BD59-A6C34878D82A}">
                    <a16:rowId xmlns:a16="http://schemas.microsoft.com/office/drawing/2014/main" val="744227446"/>
                  </a:ext>
                </a:extLst>
              </a:tr>
              <a:tr h="209209">
                <a:tc>
                  <a:txBody>
                    <a:bodyPr/>
                    <a:lstStyle/>
                    <a:p>
                      <a:pPr algn="ctr">
                        <a:lnSpc>
                          <a:spcPct val="115000"/>
                        </a:lnSpc>
                        <a:spcAft>
                          <a:spcPts val="0"/>
                        </a:spcAft>
                      </a:pPr>
                      <a:r>
                        <a:rPr lang="es-US" sz="900">
                          <a:effectLst/>
                        </a:rPr>
                        <a:t>11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ES" sz="900">
                          <a:effectLst/>
                        </a:rPr>
                        <a:t>67.00</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extLst>
                  <a:ext uri="{0D108BD9-81ED-4DB2-BD59-A6C34878D82A}">
                    <a16:rowId xmlns:a16="http://schemas.microsoft.com/office/drawing/2014/main" val="910724989"/>
                  </a:ext>
                </a:extLst>
              </a:tr>
              <a:tr h="209209">
                <a:tc>
                  <a:txBody>
                    <a:bodyPr/>
                    <a:lstStyle/>
                    <a:p>
                      <a:pPr algn="ctr">
                        <a:lnSpc>
                          <a:spcPct val="115000"/>
                        </a:lnSpc>
                        <a:spcAft>
                          <a:spcPts val="0"/>
                        </a:spcAft>
                      </a:pPr>
                      <a:r>
                        <a:rPr lang="es-US" sz="900">
                          <a:effectLst/>
                        </a:rPr>
                        <a:t>12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ES" sz="900" dirty="0">
                          <a:effectLst/>
                        </a:rPr>
                        <a:t>71.00</a:t>
                      </a:r>
                      <a:endParaRPr lang="es-419" sz="800" dirty="0">
                        <a:solidFill>
                          <a:srgbClr val="000000"/>
                        </a:solidFill>
                        <a:effectLst/>
                        <a:latin typeface="Arial" panose="020B0604020202020204" pitchFamily="34" charset="0"/>
                        <a:ea typeface="Arial" panose="020B0604020202020204" pitchFamily="34" charset="0"/>
                      </a:endParaRPr>
                    </a:p>
                  </a:txBody>
                  <a:tcPr marL="48706" marR="48706" marT="0" marB="0"/>
                </a:tc>
                <a:extLst>
                  <a:ext uri="{0D108BD9-81ED-4DB2-BD59-A6C34878D82A}">
                    <a16:rowId xmlns:a16="http://schemas.microsoft.com/office/drawing/2014/main" val="1654200943"/>
                  </a:ext>
                </a:extLst>
              </a:tr>
              <a:tr h="209209">
                <a:tc>
                  <a:txBody>
                    <a:bodyPr/>
                    <a:lstStyle/>
                    <a:p>
                      <a:pPr algn="ctr">
                        <a:lnSpc>
                          <a:spcPct val="115000"/>
                        </a:lnSpc>
                        <a:spcAft>
                          <a:spcPts val="0"/>
                        </a:spcAft>
                      </a:pPr>
                      <a:r>
                        <a:rPr lang="es-US" sz="900">
                          <a:effectLst/>
                        </a:rPr>
                        <a:t>13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ES" sz="900">
                          <a:effectLst/>
                        </a:rPr>
                        <a:t>61.67</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extLst>
                  <a:ext uri="{0D108BD9-81ED-4DB2-BD59-A6C34878D82A}">
                    <a16:rowId xmlns:a16="http://schemas.microsoft.com/office/drawing/2014/main" val="2875326818"/>
                  </a:ext>
                </a:extLst>
              </a:tr>
              <a:tr h="209209">
                <a:tc>
                  <a:txBody>
                    <a:bodyPr/>
                    <a:lstStyle/>
                    <a:p>
                      <a:pPr algn="ctr">
                        <a:lnSpc>
                          <a:spcPct val="115000"/>
                        </a:lnSpc>
                        <a:spcAft>
                          <a:spcPts val="0"/>
                        </a:spcAft>
                      </a:pPr>
                      <a:r>
                        <a:rPr lang="es-US" sz="900">
                          <a:effectLst/>
                        </a:rPr>
                        <a:t>14</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ES" sz="900">
                          <a:effectLst/>
                        </a:rPr>
                        <a:t>60.00</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extLst>
                  <a:ext uri="{0D108BD9-81ED-4DB2-BD59-A6C34878D82A}">
                    <a16:rowId xmlns:a16="http://schemas.microsoft.com/office/drawing/2014/main" val="3319594921"/>
                  </a:ext>
                </a:extLst>
              </a:tr>
              <a:tr h="209209">
                <a:tc>
                  <a:txBody>
                    <a:bodyPr/>
                    <a:lstStyle/>
                    <a:p>
                      <a:pPr algn="ctr">
                        <a:lnSpc>
                          <a:spcPct val="115000"/>
                        </a:lnSpc>
                        <a:spcAft>
                          <a:spcPts val="0"/>
                        </a:spcAft>
                      </a:pPr>
                      <a:r>
                        <a:rPr lang="es-US" sz="900">
                          <a:effectLst/>
                        </a:rPr>
                        <a:t>15</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ES" sz="900">
                          <a:effectLst/>
                        </a:rPr>
                        <a:t>65.00</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extLst>
                  <a:ext uri="{0D108BD9-81ED-4DB2-BD59-A6C34878D82A}">
                    <a16:rowId xmlns:a16="http://schemas.microsoft.com/office/drawing/2014/main" val="1847440904"/>
                  </a:ext>
                </a:extLst>
              </a:tr>
              <a:tr h="209209">
                <a:tc>
                  <a:txBody>
                    <a:bodyPr/>
                    <a:lstStyle/>
                    <a:p>
                      <a:pPr algn="ctr">
                        <a:lnSpc>
                          <a:spcPct val="115000"/>
                        </a:lnSpc>
                        <a:spcAft>
                          <a:spcPts val="0"/>
                        </a:spcAft>
                      </a:pPr>
                      <a:r>
                        <a:rPr lang="es-US" sz="900">
                          <a:effectLst/>
                        </a:rPr>
                        <a:t>16</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ES" sz="900">
                          <a:effectLst/>
                        </a:rPr>
                        <a:t>64.00</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extLst>
                  <a:ext uri="{0D108BD9-81ED-4DB2-BD59-A6C34878D82A}">
                    <a16:rowId xmlns:a16="http://schemas.microsoft.com/office/drawing/2014/main" val="2067107348"/>
                  </a:ext>
                </a:extLst>
              </a:tr>
              <a:tr h="209209">
                <a:tc>
                  <a:txBody>
                    <a:bodyPr/>
                    <a:lstStyle/>
                    <a:p>
                      <a:pPr algn="ctr">
                        <a:lnSpc>
                          <a:spcPct val="115000"/>
                        </a:lnSpc>
                        <a:spcAft>
                          <a:spcPts val="0"/>
                        </a:spcAft>
                      </a:pPr>
                      <a:r>
                        <a:rPr lang="es-US" sz="900">
                          <a:effectLst/>
                        </a:rPr>
                        <a:t>17</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ES" sz="900">
                          <a:effectLst/>
                        </a:rPr>
                        <a:t>64.00</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extLst>
                  <a:ext uri="{0D108BD9-81ED-4DB2-BD59-A6C34878D82A}">
                    <a16:rowId xmlns:a16="http://schemas.microsoft.com/office/drawing/2014/main" val="3282573568"/>
                  </a:ext>
                </a:extLst>
              </a:tr>
              <a:tr h="209209">
                <a:tc>
                  <a:txBody>
                    <a:bodyPr/>
                    <a:lstStyle/>
                    <a:p>
                      <a:pPr algn="ctr">
                        <a:lnSpc>
                          <a:spcPct val="115000"/>
                        </a:lnSpc>
                        <a:spcAft>
                          <a:spcPts val="0"/>
                        </a:spcAft>
                      </a:pPr>
                      <a:r>
                        <a:rPr lang="es-US" sz="900">
                          <a:effectLst/>
                        </a:rPr>
                        <a:t>18</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ES" sz="900">
                          <a:effectLst/>
                        </a:rPr>
                        <a:t>69.67</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extLst>
                  <a:ext uri="{0D108BD9-81ED-4DB2-BD59-A6C34878D82A}">
                    <a16:rowId xmlns:a16="http://schemas.microsoft.com/office/drawing/2014/main" val="80554682"/>
                  </a:ext>
                </a:extLst>
              </a:tr>
              <a:tr h="209209">
                <a:tc>
                  <a:txBody>
                    <a:bodyPr/>
                    <a:lstStyle/>
                    <a:p>
                      <a:pPr algn="ctr">
                        <a:lnSpc>
                          <a:spcPct val="115000"/>
                        </a:lnSpc>
                        <a:spcAft>
                          <a:spcPts val="0"/>
                        </a:spcAft>
                      </a:pPr>
                      <a:r>
                        <a:rPr lang="es-US" sz="900">
                          <a:effectLst/>
                        </a:rPr>
                        <a:t>19</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ES" sz="900">
                          <a:effectLst/>
                        </a:rPr>
                        <a:t>68.00</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extLst>
                  <a:ext uri="{0D108BD9-81ED-4DB2-BD59-A6C34878D82A}">
                    <a16:rowId xmlns:a16="http://schemas.microsoft.com/office/drawing/2014/main" val="210571974"/>
                  </a:ext>
                </a:extLst>
              </a:tr>
              <a:tr h="209209">
                <a:tc>
                  <a:txBody>
                    <a:bodyPr/>
                    <a:lstStyle/>
                    <a:p>
                      <a:pPr algn="ctr">
                        <a:lnSpc>
                          <a:spcPct val="115000"/>
                        </a:lnSpc>
                        <a:spcAft>
                          <a:spcPts val="0"/>
                        </a:spcAft>
                      </a:pPr>
                      <a:r>
                        <a:rPr lang="es-US" sz="900">
                          <a:effectLst/>
                        </a:rPr>
                        <a:t>20</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dirty="0">
                          <a:effectLst/>
                        </a:rPr>
                        <a:t>1</a:t>
                      </a:r>
                      <a:endParaRPr lang="es-419" sz="800" dirty="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ES" sz="900">
                          <a:effectLst/>
                        </a:rPr>
                        <a:t>70.00</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extLst>
                  <a:ext uri="{0D108BD9-81ED-4DB2-BD59-A6C34878D82A}">
                    <a16:rowId xmlns:a16="http://schemas.microsoft.com/office/drawing/2014/main" val="4292565570"/>
                  </a:ext>
                </a:extLst>
              </a:tr>
              <a:tr h="209209">
                <a:tc>
                  <a:txBody>
                    <a:bodyPr/>
                    <a:lstStyle/>
                    <a:p>
                      <a:pPr algn="ctr">
                        <a:lnSpc>
                          <a:spcPct val="115000"/>
                        </a:lnSpc>
                        <a:spcAft>
                          <a:spcPts val="0"/>
                        </a:spcAft>
                      </a:pPr>
                      <a:r>
                        <a:rPr lang="es-US" sz="900">
                          <a:effectLst/>
                        </a:rPr>
                        <a:t>21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ES" sz="900">
                          <a:effectLst/>
                        </a:rPr>
                        <a:t>64.67</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extLst>
                  <a:ext uri="{0D108BD9-81ED-4DB2-BD59-A6C34878D82A}">
                    <a16:rowId xmlns:a16="http://schemas.microsoft.com/office/drawing/2014/main" val="699430217"/>
                  </a:ext>
                </a:extLst>
              </a:tr>
              <a:tr h="209209">
                <a:tc>
                  <a:txBody>
                    <a:bodyPr/>
                    <a:lstStyle/>
                    <a:p>
                      <a:pPr algn="ctr">
                        <a:lnSpc>
                          <a:spcPct val="115000"/>
                        </a:lnSpc>
                        <a:spcAft>
                          <a:spcPts val="0"/>
                        </a:spcAft>
                      </a:pPr>
                      <a:r>
                        <a:rPr lang="es-US" sz="900">
                          <a:effectLst/>
                        </a:rPr>
                        <a:t>22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ES" sz="900">
                          <a:effectLst/>
                        </a:rPr>
                        <a:t>57.33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extLst>
                  <a:ext uri="{0D108BD9-81ED-4DB2-BD59-A6C34878D82A}">
                    <a16:rowId xmlns:a16="http://schemas.microsoft.com/office/drawing/2014/main" val="424512557"/>
                  </a:ext>
                </a:extLst>
              </a:tr>
              <a:tr h="209209">
                <a:tc>
                  <a:txBody>
                    <a:bodyPr/>
                    <a:lstStyle/>
                    <a:p>
                      <a:pPr algn="ctr">
                        <a:lnSpc>
                          <a:spcPct val="115000"/>
                        </a:lnSpc>
                        <a:spcAft>
                          <a:spcPts val="0"/>
                        </a:spcAft>
                      </a:pPr>
                      <a:r>
                        <a:rPr lang="es-US" sz="900">
                          <a:effectLst/>
                        </a:rPr>
                        <a:t>23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ES" sz="900">
                          <a:effectLst/>
                        </a:rPr>
                        <a:t>63.00</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extLst>
                  <a:ext uri="{0D108BD9-81ED-4DB2-BD59-A6C34878D82A}">
                    <a16:rowId xmlns:a16="http://schemas.microsoft.com/office/drawing/2014/main" val="2385710998"/>
                  </a:ext>
                </a:extLst>
              </a:tr>
              <a:tr h="209209">
                <a:tc>
                  <a:txBody>
                    <a:bodyPr/>
                    <a:lstStyle/>
                    <a:p>
                      <a:pPr algn="ctr">
                        <a:lnSpc>
                          <a:spcPct val="115000"/>
                        </a:lnSpc>
                        <a:spcAft>
                          <a:spcPts val="0"/>
                        </a:spcAft>
                      </a:pPr>
                      <a:r>
                        <a:rPr lang="es-US" sz="900">
                          <a:effectLst/>
                        </a:rPr>
                        <a:t>24</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ES" sz="900">
                          <a:effectLst/>
                        </a:rPr>
                        <a:t>65.33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extLst>
                  <a:ext uri="{0D108BD9-81ED-4DB2-BD59-A6C34878D82A}">
                    <a16:rowId xmlns:a16="http://schemas.microsoft.com/office/drawing/2014/main" val="3167705381"/>
                  </a:ext>
                </a:extLst>
              </a:tr>
              <a:tr h="209209">
                <a:tc>
                  <a:txBody>
                    <a:bodyPr/>
                    <a:lstStyle/>
                    <a:p>
                      <a:pPr algn="ctr">
                        <a:lnSpc>
                          <a:spcPct val="115000"/>
                        </a:lnSpc>
                        <a:spcAft>
                          <a:spcPts val="0"/>
                        </a:spcAft>
                      </a:pPr>
                      <a:r>
                        <a:rPr lang="es-US" sz="900">
                          <a:effectLst/>
                        </a:rPr>
                        <a:t>25</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ES" sz="900">
                          <a:effectLst/>
                        </a:rPr>
                        <a:t>62.33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extLst>
                  <a:ext uri="{0D108BD9-81ED-4DB2-BD59-A6C34878D82A}">
                    <a16:rowId xmlns:a16="http://schemas.microsoft.com/office/drawing/2014/main" val="2919103847"/>
                  </a:ext>
                </a:extLst>
              </a:tr>
              <a:tr h="209209">
                <a:tc>
                  <a:txBody>
                    <a:bodyPr/>
                    <a:lstStyle/>
                    <a:p>
                      <a:pPr algn="ctr">
                        <a:lnSpc>
                          <a:spcPct val="115000"/>
                        </a:lnSpc>
                        <a:spcAft>
                          <a:spcPts val="0"/>
                        </a:spcAft>
                      </a:pPr>
                      <a:r>
                        <a:rPr lang="es-US" sz="900">
                          <a:effectLst/>
                        </a:rPr>
                        <a:t>26</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1</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ES" sz="900">
                          <a:effectLst/>
                        </a:rPr>
                        <a:t>66.67</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extLst>
                  <a:ext uri="{0D108BD9-81ED-4DB2-BD59-A6C34878D82A}">
                    <a16:rowId xmlns:a16="http://schemas.microsoft.com/office/drawing/2014/main" val="3495333802"/>
                  </a:ext>
                </a:extLst>
              </a:tr>
              <a:tr h="236876">
                <a:tc>
                  <a:txBody>
                    <a:bodyPr/>
                    <a:lstStyle/>
                    <a:p>
                      <a:pPr algn="ctr">
                        <a:lnSpc>
                          <a:spcPct val="115000"/>
                        </a:lnSpc>
                        <a:spcAft>
                          <a:spcPts val="0"/>
                        </a:spcAft>
                      </a:pPr>
                      <a:r>
                        <a:rPr lang="es-US" sz="900">
                          <a:effectLst/>
                        </a:rPr>
                        <a:t>27</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2</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dirty="0">
                          <a:effectLst/>
                        </a:rPr>
                        <a:t>1</a:t>
                      </a:r>
                      <a:endParaRPr lang="es-419" sz="800" dirty="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US" sz="900">
                          <a:effectLst/>
                        </a:rPr>
                        <a:t>3</a:t>
                      </a:r>
                      <a:endParaRPr lang="es-419" sz="800">
                        <a:solidFill>
                          <a:srgbClr val="000000"/>
                        </a:solidFill>
                        <a:effectLst/>
                        <a:latin typeface="Arial" panose="020B0604020202020204" pitchFamily="34" charset="0"/>
                        <a:ea typeface="Arial" panose="020B0604020202020204" pitchFamily="34" charset="0"/>
                      </a:endParaRPr>
                    </a:p>
                  </a:txBody>
                  <a:tcPr marL="48706" marR="48706" marT="0" marB="0"/>
                </a:tc>
                <a:tc>
                  <a:txBody>
                    <a:bodyPr/>
                    <a:lstStyle/>
                    <a:p>
                      <a:pPr algn="ctr">
                        <a:lnSpc>
                          <a:spcPct val="115000"/>
                        </a:lnSpc>
                        <a:spcAft>
                          <a:spcPts val="0"/>
                        </a:spcAft>
                      </a:pPr>
                      <a:r>
                        <a:rPr lang="es-ES" sz="900" dirty="0">
                          <a:effectLst/>
                        </a:rPr>
                        <a:t>66.33</a:t>
                      </a:r>
                      <a:endParaRPr lang="es-419" sz="800" dirty="0">
                        <a:solidFill>
                          <a:srgbClr val="000000"/>
                        </a:solidFill>
                        <a:effectLst/>
                        <a:latin typeface="Arial" panose="020B0604020202020204" pitchFamily="34" charset="0"/>
                        <a:ea typeface="Arial" panose="020B0604020202020204" pitchFamily="34" charset="0"/>
                      </a:endParaRPr>
                    </a:p>
                  </a:txBody>
                  <a:tcPr marL="48706" marR="48706" marT="0" marB="0"/>
                </a:tc>
                <a:extLst>
                  <a:ext uri="{0D108BD9-81ED-4DB2-BD59-A6C34878D82A}">
                    <a16:rowId xmlns:a16="http://schemas.microsoft.com/office/drawing/2014/main" val="2779292289"/>
                  </a:ext>
                </a:extLst>
              </a:tr>
            </a:tbl>
          </a:graphicData>
        </a:graphic>
      </p:graphicFrame>
      <p:sp>
        <p:nvSpPr>
          <p:cNvPr id="8" name="Rectángulo 7">
            <a:extLst>
              <a:ext uri="{FF2B5EF4-FFF2-40B4-BE49-F238E27FC236}">
                <a16:creationId xmlns:a16="http://schemas.microsoft.com/office/drawing/2014/main" id="{A2FA9FD8-155D-434A-8537-5D7794C3C493}"/>
              </a:ext>
            </a:extLst>
          </p:cNvPr>
          <p:cNvSpPr/>
          <p:nvPr/>
        </p:nvSpPr>
        <p:spPr>
          <a:xfrm>
            <a:off x="437822" y="345693"/>
            <a:ext cx="7455555" cy="369332"/>
          </a:xfrm>
          <a:prstGeom prst="rect">
            <a:avLst/>
          </a:prstGeom>
        </p:spPr>
        <p:txBody>
          <a:bodyPr wrap="square">
            <a:spAutoFit/>
          </a:bodyPr>
          <a:lstStyle/>
          <a:p>
            <a:pPr>
              <a:spcAft>
                <a:spcPts val="1000"/>
              </a:spcAft>
            </a:pPr>
            <a:r>
              <a:rPr lang="es-ES" b="1" dirty="0">
                <a:latin typeface="Arial" panose="020B0604020202020204" pitchFamily="34" charset="0"/>
                <a:ea typeface="Arial" panose="020B0604020202020204" pitchFamily="34" charset="0"/>
              </a:rPr>
              <a:t>Registro de dureza máxima en ensayo Shore D. Material: ABS</a:t>
            </a:r>
            <a:endParaRPr lang="es-419" b="1" dirty="0">
              <a:latin typeface="Arial" panose="020B0604020202020204" pitchFamily="34" charset="0"/>
              <a:ea typeface="Arial" panose="020B0604020202020204" pitchFamily="34" charset="0"/>
            </a:endParaRPr>
          </a:p>
        </p:txBody>
      </p:sp>
      <p:sp>
        <p:nvSpPr>
          <p:cNvPr id="9" name="CuadroTexto 8">
            <a:extLst>
              <a:ext uri="{FF2B5EF4-FFF2-40B4-BE49-F238E27FC236}">
                <a16:creationId xmlns:a16="http://schemas.microsoft.com/office/drawing/2014/main" id="{22637081-617B-43E2-A22D-8520F62E8593}"/>
              </a:ext>
            </a:extLst>
          </p:cNvPr>
          <p:cNvSpPr txBox="1"/>
          <p:nvPr/>
        </p:nvSpPr>
        <p:spPr>
          <a:xfrm>
            <a:off x="5178378" y="22644"/>
            <a:ext cx="6856736"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ABS DUREZA</a:t>
            </a:r>
          </a:p>
        </p:txBody>
      </p:sp>
    </p:spTree>
    <p:extLst>
      <p:ext uri="{BB962C8B-B14F-4D97-AF65-F5344CB8AC3E}">
        <p14:creationId xmlns:p14="http://schemas.microsoft.com/office/powerpoint/2010/main" val="159760061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p:cNvSpPr>
          <p:nvPr>
            <p:ph type="body" idx="1"/>
          </p:nvPr>
        </p:nvSpPr>
        <p:spPr>
          <a:xfrm>
            <a:off x="359790" y="416346"/>
            <a:ext cx="8401080" cy="5872899"/>
          </a:xfrm>
        </p:spPr>
        <p:txBody>
          <a:bodyPr/>
          <a:lstStyle/>
          <a:p>
            <a:pPr eaLnBrk="1" hangingPunct="1"/>
            <a:r>
              <a:rPr lang="es-ES" altLang="es-ES" sz="1600" b="1" dirty="0">
                <a:solidFill>
                  <a:schemeClr val="tx1"/>
                </a:solidFill>
                <a:latin typeface="+mj-lt"/>
                <a:cs typeface="Times New Roman" panose="02020603050405020304" pitchFamily="18" charset="0"/>
              </a:rPr>
              <a:t> TECNOLOGIA FDM (FUSED DEPOSITION MODELING)</a:t>
            </a:r>
          </a:p>
          <a:p>
            <a:pPr marL="0" indent="0" algn="just" eaLnBrk="1" hangingPunct="1">
              <a:lnSpc>
                <a:spcPct val="150000"/>
              </a:lnSpc>
              <a:buNone/>
            </a:pPr>
            <a:r>
              <a:rPr lang="es-ES" sz="1600" dirty="0">
                <a:solidFill>
                  <a:schemeClr val="tx1"/>
                </a:solidFill>
                <a:latin typeface="+mj-lt"/>
                <a:cs typeface="Times New Roman" panose="02020603050405020304" pitchFamily="18" charset="0"/>
              </a:rPr>
              <a:t>Las impresoras 3D que trabajan con esta tecnología se encargan de construir objetos depositando capa por capa, el filamento termoplástico se calienta llegando a tener una consistencia semi-líquida y es extruido para la fabricación de la pieza. </a:t>
            </a:r>
          </a:p>
          <a:p>
            <a:pPr eaLnBrk="1" hangingPunct="1"/>
            <a:r>
              <a:rPr lang="es-ES" altLang="es-ES" sz="1600" b="1" dirty="0">
                <a:solidFill>
                  <a:schemeClr val="tx1"/>
                </a:solidFill>
                <a:latin typeface="+mj-lt"/>
                <a:cs typeface="Times New Roman" panose="02020603050405020304" pitchFamily="18" charset="0"/>
              </a:rPr>
              <a:t>TEGNOLOGÍA DLP (DIGITAL LIGHT PROCESSING)</a:t>
            </a:r>
          </a:p>
          <a:p>
            <a:pPr marL="0" indent="0" algn="just" eaLnBrk="1" hangingPunct="1">
              <a:lnSpc>
                <a:spcPct val="150000"/>
              </a:lnSpc>
              <a:buNone/>
            </a:pPr>
            <a:r>
              <a:rPr lang="es-ES" sz="1600" dirty="0">
                <a:solidFill>
                  <a:schemeClr val="tx1"/>
                </a:solidFill>
                <a:latin typeface="+mj-lt"/>
              </a:rPr>
              <a:t>Un tanque de polímero líquido se expone a un proyector DLP, el cual proyecta la luz en los lugares que necesitan ser solidificados. Al tratarse de un </a:t>
            </a:r>
            <a:r>
              <a:rPr lang="es-EC" sz="1600" dirty="0">
                <a:solidFill>
                  <a:schemeClr val="tx1"/>
                </a:solidFill>
                <a:latin typeface="+mj-lt"/>
              </a:rPr>
              <a:t>polímero fotosensible, se </a:t>
            </a:r>
            <a:r>
              <a:rPr lang="es-ES" sz="1600" dirty="0">
                <a:solidFill>
                  <a:schemeClr val="tx1"/>
                </a:solidFill>
                <a:latin typeface="+mj-lt"/>
              </a:rPr>
              <a:t>endurece y forma así un capa sólida. Luego, la plataforma de impresión desciende un espesor de la capa y el proceso de solidificación por DLP se reitera tantas veces como capas han de ser producidas.</a:t>
            </a:r>
          </a:p>
          <a:p>
            <a:pPr eaLnBrk="1" hangingPunct="1">
              <a:lnSpc>
                <a:spcPct val="150000"/>
              </a:lnSpc>
              <a:buFont typeface="Arial" pitchFamily="34" charset="0"/>
              <a:buChar char="•"/>
            </a:pPr>
            <a:r>
              <a:rPr lang="es-ES" altLang="es-ES" sz="1600" b="1" dirty="0">
                <a:solidFill>
                  <a:schemeClr val="tx1"/>
                </a:solidFill>
                <a:cs typeface="Times New Roman" panose="02020603050405020304" pitchFamily="18" charset="0"/>
              </a:rPr>
              <a:t>CÁMARA DE CURADO</a:t>
            </a:r>
          </a:p>
          <a:p>
            <a:pPr marL="0" indent="0" algn="just" eaLnBrk="1" hangingPunct="1">
              <a:lnSpc>
                <a:spcPct val="150000"/>
              </a:lnSpc>
              <a:buNone/>
            </a:pPr>
            <a:r>
              <a:rPr lang="es-ES" sz="1600" dirty="0">
                <a:solidFill>
                  <a:schemeClr val="tx1"/>
                </a:solidFill>
              </a:rPr>
              <a:t>El curado se lo realiza al exponer la resina a luz UV, dentro de una cámara donde el elemento impreso en 3D recibe constante y uniformemente luz en la mayor parte del cuerpo. </a:t>
            </a:r>
            <a:r>
              <a:rPr lang="es-ES" sz="1600" dirty="0">
                <a:solidFill>
                  <a:schemeClr val="tx1"/>
                </a:solidFill>
                <a:cs typeface="Times New Roman" panose="02020603050405020304" pitchFamily="18" charset="0"/>
              </a:rPr>
              <a:t>El post-curado es un proceso que incrementa las propiedades mecánicas y puede brindar un mejor acabado superficial.</a:t>
            </a:r>
            <a:endParaRPr lang="es-ES" altLang="es-ES" sz="1600" dirty="0">
              <a:solidFill>
                <a:schemeClr val="tx1"/>
              </a:solidFill>
              <a:cs typeface="Times New Roman" panose="02020603050405020304" pitchFamily="18" charset="0"/>
            </a:endParaRPr>
          </a:p>
          <a:p>
            <a:pPr marL="0" indent="0" algn="just" eaLnBrk="1" hangingPunct="1">
              <a:lnSpc>
                <a:spcPct val="150000"/>
              </a:lnSpc>
              <a:buNone/>
            </a:pPr>
            <a:endParaRPr lang="es-ES" altLang="es-ES" sz="1600" dirty="0">
              <a:solidFill>
                <a:schemeClr val="tx1"/>
              </a:solidFill>
              <a:latin typeface="+mj-lt"/>
              <a:cs typeface="Times New Roman" panose="02020603050405020304" pitchFamily="18" charset="0"/>
            </a:endParaRPr>
          </a:p>
        </p:txBody>
      </p:sp>
      <p:sp>
        <p:nvSpPr>
          <p:cNvPr id="2" name="CuadroTexto 1">
            <a:extLst>
              <a:ext uri="{FF2B5EF4-FFF2-40B4-BE49-F238E27FC236}">
                <a16:creationId xmlns:a16="http://schemas.microsoft.com/office/drawing/2014/main" id="{947FB972-245E-4A39-84DC-18B86830DEDB}"/>
              </a:ext>
            </a:extLst>
          </p:cNvPr>
          <p:cNvSpPr txBox="1"/>
          <p:nvPr/>
        </p:nvSpPr>
        <p:spPr>
          <a:xfrm>
            <a:off x="8760870" y="22644"/>
            <a:ext cx="3274243"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MARCO TEÓRICO </a:t>
            </a:r>
          </a:p>
        </p:txBody>
      </p:sp>
      <p:pic>
        <p:nvPicPr>
          <p:cNvPr id="2050" name="Picture 2" descr="Resultado de imagen para TECNOLOGIA FDM">
            <a:extLst>
              <a:ext uri="{FF2B5EF4-FFF2-40B4-BE49-F238E27FC236}">
                <a16:creationId xmlns:a16="http://schemas.microsoft.com/office/drawing/2014/main" id="{B42CB73B-E18C-4DE4-A475-BC0A328AAC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7506" y="694368"/>
            <a:ext cx="2957607" cy="26584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78BAA890-C1B4-4C9F-91ED-0F484AAD2B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7506" y="3501300"/>
            <a:ext cx="2957607" cy="2314279"/>
          </a:xfrm>
          <a:prstGeom prst="rect">
            <a:avLst/>
          </a:prstGeom>
        </p:spPr>
      </p:pic>
    </p:spTree>
    <p:extLst>
      <p:ext uri="{BB962C8B-B14F-4D97-AF65-F5344CB8AC3E}">
        <p14:creationId xmlns:p14="http://schemas.microsoft.com/office/powerpoint/2010/main" val="1592720358"/>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5CBA4813-6EFB-41B2-B51A-DE98CB489FCB}"/>
              </a:ext>
            </a:extLst>
          </p:cNvPr>
          <p:cNvSpPr/>
          <p:nvPr/>
        </p:nvSpPr>
        <p:spPr>
          <a:xfrm>
            <a:off x="528083" y="761424"/>
            <a:ext cx="11663917" cy="5078313"/>
          </a:xfrm>
          <a:prstGeom prst="rect">
            <a:avLst/>
          </a:prstGeom>
        </p:spPr>
        <p:txBody>
          <a:bodyPr wrap="square">
            <a:spAutoFit/>
          </a:bodyPr>
          <a:lstStyle/>
          <a:p>
            <a:pPr marL="285750" indent="-285750">
              <a:buFont typeface="Arial" panose="020B0604020202020204" pitchFamily="34" charset="0"/>
              <a:buChar char="•"/>
            </a:pPr>
            <a:r>
              <a:rPr lang="es-419" b="1" dirty="0"/>
              <a:t>Análisis de Varianza</a:t>
            </a:r>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r>
              <a:rPr lang="es-419" b="1" dirty="0"/>
              <a:t>Resumen del Modelo</a:t>
            </a:r>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r>
              <a:rPr lang="es-419" b="1" dirty="0"/>
              <a:t>Análisis del Modelo</a:t>
            </a:r>
          </a:p>
          <a:p>
            <a:endParaRPr lang="es-419" dirty="0"/>
          </a:p>
          <a:p>
            <a:r>
              <a:rPr lang="es-419" dirty="0"/>
              <a:t>Debido a que el valor más pequeño de p es igual a 0.008 correspondiente al factor primera capa, se evidencia que este factor es el más influyente en la dureza de la probeta. El valor R-</a:t>
            </a:r>
            <a:r>
              <a:rPr lang="es-419" dirty="0" err="1"/>
              <a:t>cuad</a:t>
            </a:r>
            <a:r>
              <a:rPr lang="es-419" dirty="0"/>
              <a:t> muestra un ajuste del 57.02% de los datos con el modelo experimental, con lo cual se tiene un modelo que no se ajusta a los datos de dureza obtenidos. </a:t>
            </a:r>
          </a:p>
        </p:txBody>
      </p:sp>
      <p:pic>
        <p:nvPicPr>
          <p:cNvPr id="9" name="Imagen 8" descr="Recorte de pantalla">
            <a:extLst>
              <a:ext uri="{FF2B5EF4-FFF2-40B4-BE49-F238E27FC236}">
                <a16:creationId xmlns:a16="http://schemas.microsoft.com/office/drawing/2014/main" id="{987E1A43-F3DC-4542-80C1-F07B04D04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257" y="1146957"/>
            <a:ext cx="5566792" cy="1452797"/>
          </a:xfrm>
          <a:prstGeom prst="rect">
            <a:avLst/>
          </a:prstGeom>
        </p:spPr>
      </p:pic>
      <p:pic>
        <p:nvPicPr>
          <p:cNvPr id="11" name="Imagen 10" descr="Recorte de pantalla">
            <a:extLst>
              <a:ext uri="{FF2B5EF4-FFF2-40B4-BE49-F238E27FC236}">
                <a16:creationId xmlns:a16="http://schemas.microsoft.com/office/drawing/2014/main" id="{52DF4FE0-5106-4373-B527-E394670F5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486" y="3159111"/>
            <a:ext cx="2020722" cy="724732"/>
          </a:xfrm>
          <a:prstGeom prst="rect">
            <a:avLst/>
          </a:prstGeom>
        </p:spPr>
      </p:pic>
      <p:sp>
        <p:nvSpPr>
          <p:cNvPr id="12" name="CuadroTexto 11">
            <a:extLst>
              <a:ext uri="{FF2B5EF4-FFF2-40B4-BE49-F238E27FC236}">
                <a16:creationId xmlns:a16="http://schemas.microsoft.com/office/drawing/2014/main" id="{5490CF0A-A421-42F4-A5B5-F043E5F5C3EF}"/>
              </a:ext>
            </a:extLst>
          </p:cNvPr>
          <p:cNvSpPr txBox="1"/>
          <p:nvPr/>
        </p:nvSpPr>
        <p:spPr>
          <a:xfrm>
            <a:off x="5178378" y="22644"/>
            <a:ext cx="6856736"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ABS TAGUCHI</a:t>
            </a:r>
          </a:p>
        </p:txBody>
      </p:sp>
    </p:spTree>
    <p:extLst>
      <p:ext uri="{BB962C8B-B14F-4D97-AF65-F5344CB8AC3E}">
        <p14:creationId xmlns:p14="http://schemas.microsoft.com/office/powerpoint/2010/main" val="505875702"/>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15891F7-F27C-4BAD-8F8A-794E2824811C}"/>
              </a:ext>
            </a:extLst>
          </p:cNvPr>
          <p:cNvPicPr/>
          <p:nvPr/>
        </p:nvPicPr>
        <p:blipFill>
          <a:blip r:embed="rId2" cstate="screen">
            <a:lum contrast="20000"/>
            <a:extLst>
              <a:ext uri="{28A0092B-C50C-407E-A947-70E740481C1C}">
                <a14:useLocalDpi xmlns:a14="http://schemas.microsoft.com/office/drawing/2010/main"/>
              </a:ext>
            </a:extLst>
          </a:blip>
          <a:srcRect/>
          <a:stretch>
            <a:fillRect/>
          </a:stretch>
        </p:blipFill>
        <p:spPr bwMode="auto">
          <a:xfrm>
            <a:off x="852170" y="1251120"/>
            <a:ext cx="5204460" cy="3469640"/>
          </a:xfrm>
          <a:prstGeom prst="rect">
            <a:avLst/>
          </a:prstGeom>
          <a:noFill/>
          <a:ln w="12700">
            <a:solidFill>
              <a:schemeClr val="tx1"/>
            </a:solidFill>
          </a:ln>
        </p:spPr>
      </p:pic>
      <p:graphicFrame>
        <p:nvGraphicFramePr>
          <p:cNvPr id="8" name="Tabla 7">
            <a:extLst>
              <a:ext uri="{FF2B5EF4-FFF2-40B4-BE49-F238E27FC236}">
                <a16:creationId xmlns:a16="http://schemas.microsoft.com/office/drawing/2014/main" id="{91C20074-D270-4F0F-9B11-3EDBD393748C}"/>
              </a:ext>
            </a:extLst>
          </p:cNvPr>
          <p:cNvGraphicFramePr>
            <a:graphicFrameLocks noGrp="1"/>
          </p:cNvGraphicFramePr>
          <p:nvPr>
            <p:extLst>
              <p:ext uri="{D42A27DB-BD31-4B8C-83A1-F6EECF244321}">
                <p14:modId xmlns:p14="http://schemas.microsoft.com/office/powerpoint/2010/main" val="3984702002"/>
              </p:ext>
            </p:extLst>
          </p:nvPr>
        </p:nvGraphicFramePr>
        <p:xfrm>
          <a:off x="6721310" y="1602557"/>
          <a:ext cx="4632490" cy="2966814"/>
        </p:xfrm>
        <a:graphic>
          <a:graphicData uri="http://schemas.openxmlformats.org/drawingml/2006/table">
            <a:tbl>
              <a:tblPr firstRow="1" firstCol="1" bandRow="1">
                <a:tableStyleId>{5C22544A-7EE6-4342-B048-85BDC9FD1C3A}</a:tableStyleId>
              </a:tblPr>
              <a:tblGrid>
                <a:gridCol w="2316245">
                  <a:extLst>
                    <a:ext uri="{9D8B030D-6E8A-4147-A177-3AD203B41FA5}">
                      <a16:colId xmlns:a16="http://schemas.microsoft.com/office/drawing/2014/main" val="1562939035"/>
                    </a:ext>
                  </a:extLst>
                </a:gridCol>
                <a:gridCol w="2316245">
                  <a:extLst>
                    <a:ext uri="{9D8B030D-6E8A-4147-A177-3AD203B41FA5}">
                      <a16:colId xmlns:a16="http://schemas.microsoft.com/office/drawing/2014/main" val="2988058179"/>
                    </a:ext>
                  </a:extLst>
                </a:gridCol>
              </a:tblGrid>
              <a:tr h="494469">
                <a:tc>
                  <a:txBody>
                    <a:bodyPr/>
                    <a:lstStyle/>
                    <a:p>
                      <a:pPr algn="ctr">
                        <a:lnSpc>
                          <a:spcPct val="150000"/>
                        </a:lnSpc>
                        <a:spcAft>
                          <a:spcPts val="0"/>
                        </a:spcAft>
                      </a:pPr>
                      <a:r>
                        <a:rPr lang="es-ES" sz="1100" dirty="0">
                          <a:solidFill>
                            <a:schemeClr val="tx1"/>
                          </a:solidFill>
                          <a:effectLst/>
                        </a:rPr>
                        <a:t> Factor</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100">
                          <a:solidFill>
                            <a:schemeClr val="tx1"/>
                          </a:solidFill>
                          <a:effectLst/>
                        </a:rPr>
                        <a:t>Nivel óptimo</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4238981946"/>
                  </a:ext>
                </a:extLst>
              </a:tr>
              <a:tr h="494469">
                <a:tc>
                  <a:txBody>
                    <a:bodyPr/>
                    <a:lstStyle/>
                    <a:p>
                      <a:pPr algn="ctr">
                        <a:lnSpc>
                          <a:spcPct val="150000"/>
                        </a:lnSpc>
                        <a:spcAft>
                          <a:spcPts val="0"/>
                        </a:spcAft>
                      </a:pPr>
                      <a:r>
                        <a:rPr lang="es-ES" sz="1100" dirty="0">
                          <a:solidFill>
                            <a:schemeClr val="tx1"/>
                          </a:solidFill>
                          <a:effectLst/>
                        </a:rPr>
                        <a:t>Alto de capa</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100">
                          <a:solidFill>
                            <a:schemeClr val="tx1"/>
                          </a:solidFill>
                          <a:effectLst/>
                        </a:rPr>
                        <a:t>1 (0.20 mm)</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332521975"/>
                  </a:ext>
                </a:extLst>
              </a:tr>
              <a:tr h="494469">
                <a:tc>
                  <a:txBody>
                    <a:bodyPr/>
                    <a:lstStyle/>
                    <a:p>
                      <a:pPr algn="ctr">
                        <a:lnSpc>
                          <a:spcPct val="150000"/>
                        </a:lnSpc>
                        <a:spcAft>
                          <a:spcPts val="0"/>
                        </a:spcAft>
                      </a:pPr>
                      <a:r>
                        <a:rPr lang="es-ES" sz="1100">
                          <a:solidFill>
                            <a:schemeClr val="tx1"/>
                          </a:solidFill>
                          <a:effectLst/>
                        </a:rPr>
                        <a:t>Alto de primera capa</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100">
                          <a:solidFill>
                            <a:schemeClr val="tx1"/>
                          </a:solidFill>
                          <a:effectLst/>
                        </a:rPr>
                        <a:t>1 (0.20 mm)</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033722017"/>
                  </a:ext>
                </a:extLst>
              </a:tr>
              <a:tr h="494469">
                <a:tc>
                  <a:txBody>
                    <a:bodyPr/>
                    <a:lstStyle/>
                    <a:p>
                      <a:pPr algn="ctr">
                        <a:lnSpc>
                          <a:spcPct val="150000"/>
                        </a:lnSpc>
                        <a:spcAft>
                          <a:spcPts val="0"/>
                        </a:spcAft>
                      </a:pPr>
                      <a:r>
                        <a:rPr lang="es-ES" sz="1100">
                          <a:solidFill>
                            <a:schemeClr val="tx1"/>
                          </a:solidFill>
                          <a:effectLst/>
                        </a:rPr>
                        <a:t>Perímetros</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100">
                          <a:solidFill>
                            <a:schemeClr val="tx1"/>
                          </a:solidFill>
                          <a:effectLst/>
                        </a:rPr>
                        <a:t>2(3)</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990887289"/>
                  </a:ext>
                </a:extLst>
              </a:tr>
              <a:tr h="494469">
                <a:tc>
                  <a:txBody>
                    <a:bodyPr/>
                    <a:lstStyle/>
                    <a:p>
                      <a:pPr algn="ctr">
                        <a:lnSpc>
                          <a:spcPct val="150000"/>
                        </a:lnSpc>
                        <a:spcAft>
                          <a:spcPts val="0"/>
                        </a:spcAft>
                      </a:pPr>
                      <a:r>
                        <a:rPr lang="es-ES" sz="1100" dirty="0">
                          <a:solidFill>
                            <a:schemeClr val="tx1"/>
                          </a:solidFill>
                          <a:effectLst/>
                        </a:rPr>
                        <a:t>Densidad de relleno</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100">
                          <a:solidFill>
                            <a:schemeClr val="tx1"/>
                          </a:solidFill>
                          <a:effectLst/>
                        </a:rPr>
                        <a:t>3 (75%)</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313261061"/>
                  </a:ext>
                </a:extLst>
              </a:tr>
              <a:tr h="494469">
                <a:tc>
                  <a:txBody>
                    <a:bodyPr/>
                    <a:lstStyle/>
                    <a:p>
                      <a:pPr algn="ctr">
                        <a:lnSpc>
                          <a:spcPct val="150000"/>
                        </a:lnSpc>
                        <a:spcAft>
                          <a:spcPts val="0"/>
                        </a:spcAft>
                      </a:pPr>
                      <a:r>
                        <a:rPr lang="es-ES" sz="1100">
                          <a:solidFill>
                            <a:schemeClr val="tx1"/>
                          </a:solidFill>
                          <a:effectLst/>
                        </a:rPr>
                        <a:t>Patrón de relleno</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100" dirty="0">
                          <a:solidFill>
                            <a:schemeClr val="tx1"/>
                          </a:solidFill>
                          <a:effectLst/>
                        </a:rPr>
                        <a:t>1 (Lineal)</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205460046"/>
                  </a:ext>
                </a:extLst>
              </a:tr>
            </a:tbl>
          </a:graphicData>
        </a:graphic>
      </p:graphicFrame>
      <p:sp>
        <p:nvSpPr>
          <p:cNvPr id="10" name="CuadroTexto 9">
            <a:extLst>
              <a:ext uri="{FF2B5EF4-FFF2-40B4-BE49-F238E27FC236}">
                <a16:creationId xmlns:a16="http://schemas.microsoft.com/office/drawing/2014/main" id="{93BE1034-27CB-49B9-A318-92DF827E495D}"/>
              </a:ext>
            </a:extLst>
          </p:cNvPr>
          <p:cNvSpPr txBox="1"/>
          <p:nvPr/>
        </p:nvSpPr>
        <p:spPr>
          <a:xfrm>
            <a:off x="5178378" y="22644"/>
            <a:ext cx="6856736"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ABS TAGUCHI</a:t>
            </a:r>
          </a:p>
        </p:txBody>
      </p:sp>
    </p:spTree>
    <p:extLst>
      <p:ext uri="{BB962C8B-B14F-4D97-AF65-F5344CB8AC3E}">
        <p14:creationId xmlns:p14="http://schemas.microsoft.com/office/powerpoint/2010/main" val="3724909365"/>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98BA474-F537-4688-9075-D904B13DAC84}"/>
              </a:ext>
            </a:extLst>
          </p:cNvPr>
          <p:cNvPicPr/>
          <p:nvPr/>
        </p:nvPicPr>
        <p:blipFill rotWithShape="1">
          <a:blip r:embed="rId2" cstate="screen">
            <a:lum contrast="20000"/>
            <a:extLst>
              <a:ext uri="{28A0092B-C50C-407E-A947-70E740481C1C}">
                <a14:useLocalDpi xmlns:a14="http://schemas.microsoft.com/office/drawing/2010/main"/>
              </a:ext>
            </a:extLst>
          </a:blip>
          <a:srcRect l="6442" t="2635" r="1172" b="6003"/>
          <a:stretch/>
        </p:blipFill>
        <p:spPr bwMode="auto">
          <a:xfrm>
            <a:off x="364462" y="909071"/>
            <a:ext cx="7661938" cy="4992108"/>
          </a:xfrm>
          <a:prstGeom prst="rect">
            <a:avLst/>
          </a:prstGeom>
          <a:noFill/>
          <a:ln w="12700">
            <a:solidFill>
              <a:schemeClr val="tx1"/>
            </a:solidFill>
          </a:ln>
          <a:extLst>
            <a:ext uri="{53640926-AAD7-44D8-BBD7-CCE9431645EC}">
              <a14:shadowObscured xmlns:a14="http://schemas.microsoft.com/office/drawing/2010/main"/>
            </a:ext>
          </a:extLst>
        </p:spPr>
      </p:pic>
      <p:sp>
        <p:nvSpPr>
          <p:cNvPr id="8" name="Rectángulo 7">
            <a:extLst>
              <a:ext uri="{FF2B5EF4-FFF2-40B4-BE49-F238E27FC236}">
                <a16:creationId xmlns:a16="http://schemas.microsoft.com/office/drawing/2014/main" id="{96804DDC-CCA3-4882-9CC1-D37C45695818}"/>
              </a:ext>
            </a:extLst>
          </p:cNvPr>
          <p:cNvSpPr/>
          <p:nvPr/>
        </p:nvSpPr>
        <p:spPr>
          <a:xfrm>
            <a:off x="8248453" y="812166"/>
            <a:ext cx="3742442" cy="5078313"/>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es-ES" b="1" dirty="0">
                <a:solidFill>
                  <a:srgbClr val="000000"/>
                </a:solidFill>
                <a:latin typeface="Arial" panose="020B0604020202020204" pitchFamily="34" charset="0"/>
                <a:ea typeface="Arial" panose="020B0604020202020204" pitchFamily="34" charset="0"/>
              </a:rPr>
              <a:t>Alto de capa vs Densidad de relleno</a:t>
            </a:r>
            <a:endParaRPr lang="es-419" sz="1600" dirty="0">
              <a:solidFill>
                <a:srgbClr val="000000"/>
              </a:solidFill>
              <a:latin typeface="Arial" panose="020B0604020202020204" pitchFamily="34" charset="0"/>
              <a:ea typeface="Arial" panose="020B0604020202020204" pitchFamily="34" charset="0"/>
            </a:endParaRPr>
          </a:p>
          <a:p>
            <a:pPr indent="180340" algn="just">
              <a:lnSpc>
                <a:spcPct val="150000"/>
              </a:lnSpc>
              <a:spcAft>
                <a:spcPts val="0"/>
              </a:spcAft>
            </a:pPr>
            <a:r>
              <a:rPr lang="es-ES" dirty="0">
                <a:solidFill>
                  <a:srgbClr val="000000"/>
                </a:solidFill>
                <a:latin typeface="Arial" panose="020B0604020202020204" pitchFamily="34" charset="0"/>
                <a:ea typeface="Arial" panose="020B0604020202020204" pitchFamily="34" charset="0"/>
              </a:rPr>
              <a:t>Se tiene una interacción significativa de los niveles 2 y 3 del alto de capa con respecto al nivel 1 del mismo factor, en los niveles 1 y 2 de densidad de relleno; también se tiene una interacción significativa del nivel 3 con respecto al nivel 1 de alto de capa en los niveles 2 y 3 de densidad de relleno.</a:t>
            </a:r>
            <a:endParaRPr lang="es-419" sz="1600" dirty="0">
              <a:solidFill>
                <a:srgbClr val="000000"/>
              </a:solidFill>
              <a:latin typeface="Arial" panose="020B0604020202020204" pitchFamily="34" charset="0"/>
              <a:ea typeface="Arial" panose="020B0604020202020204" pitchFamily="34" charset="0"/>
            </a:endParaRPr>
          </a:p>
        </p:txBody>
      </p:sp>
      <p:sp>
        <p:nvSpPr>
          <p:cNvPr id="9" name="CuadroTexto 8">
            <a:extLst>
              <a:ext uri="{FF2B5EF4-FFF2-40B4-BE49-F238E27FC236}">
                <a16:creationId xmlns:a16="http://schemas.microsoft.com/office/drawing/2014/main" id="{1A722943-061F-4F53-A1C5-C3735185DD61}"/>
              </a:ext>
            </a:extLst>
          </p:cNvPr>
          <p:cNvSpPr txBox="1"/>
          <p:nvPr/>
        </p:nvSpPr>
        <p:spPr>
          <a:xfrm>
            <a:off x="5178378" y="22644"/>
            <a:ext cx="6856736"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ABS TAGUCHI</a:t>
            </a:r>
          </a:p>
        </p:txBody>
      </p:sp>
    </p:spTree>
    <p:extLst>
      <p:ext uri="{BB962C8B-B14F-4D97-AF65-F5344CB8AC3E}">
        <p14:creationId xmlns:p14="http://schemas.microsoft.com/office/powerpoint/2010/main" val="1289859094"/>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AFB4CD6-EE2E-4E72-8BEB-269569ECD414}"/>
              </a:ext>
            </a:extLst>
          </p:cNvPr>
          <p:cNvSpPr/>
          <p:nvPr/>
        </p:nvSpPr>
        <p:spPr>
          <a:xfrm>
            <a:off x="528083" y="620022"/>
            <a:ext cx="11663917" cy="5632311"/>
          </a:xfrm>
          <a:prstGeom prst="rect">
            <a:avLst/>
          </a:prstGeom>
        </p:spPr>
        <p:txBody>
          <a:bodyPr wrap="square">
            <a:spAutoFit/>
          </a:bodyPr>
          <a:lstStyle/>
          <a:p>
            <a:pPr marL="285750" indent="-285750">
              <a:buFont typeface="Arial" panose="020B0604020202020204" pitchFamily="34" charset="0"/>
              <a:buChar char="•"/>
            </a:pPr>
            <a:r>
              <a:rPr lang="es-419" b="1" dirty="0"/>
              <a:t>Análisis de Varianza</a:t>
            </a:r>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r>
              <a:rPr lang="es-419" b="1" dirty="0"/>
              <a:t>Resumen del Modelo</a:t>
            </a:r>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r>
              <a:rPr lang="es-419" b="1" dirty="0"/>
              <a:t>Análisis del Modelo</a:t>
            </a:r>
          </a:p>
          <a:p>
            <a:r>
              <a:rPr lang="es-419" dirty="0"/>
              <a:t>El mejor ajuste que se obtiene es del 79.90% cuando el término elegido, en el software estadístico, es el cuadrático completo.  En este caso se consideran todos los modelos posibles, los cuales son: Lineal, cuadrado e interacción de 2 factores</a:t>
            </a:r>
          </a:p>
          <a:p>
            <a:pPr marL="285750" indent="-285750">
              <a:buFont typeface="Arial" panose="020B0604020202020204" pitchFamily="34" charset="0"/>
              <a:buChar char="•"/>
            </a:pPr>
            <a:endParaRPr lang="es-419" b="1" dirty="0"/>
          </a:p>
        </p:txBody>
      </p:sp>
      <p:pic>
        <p:nvPicPr>
          <p:cNvPr id="10" name="Imagen 9" descr="Recorte de pantalla">
            <a:extLst>
              <a:ext uri="{FF2B5EF4-FFF2-40B4-BE49-F238E27FC236}">
                <a16:creationId xmlns:a16="http://schemas.microsoft.com/office/drawing/2014/main" id="{02B2A036-DC0A-49D4-A3C7-666D97932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2416" y="636338"/>
            <a:ext cx="6511573" cy="3134384"/>
          </a:xfrm>
          <a:prstGeom prst="rect">
            <a:avLst/>
          </a:prstGeom>
        </p:spPr>
      </p:pic>
      <p:pic>
        <p:nvPicPr>
          <p:cNvPr id="14" name="Imagen 13" descr="Recorte de pantalla">
            <a:extLst>
              <a:ext uri="{FF2B5EF4-FFF2-40B4-BE49-F238E27FC236}">
                <a16:creationId xmlns:a16="http://schemas.microsoft.com/office/drawing/2014/main" id="{189C31D7-3C14-4269-B88E-EB91D1D52E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769" y="4177403"/>
            <a:ext cx="1822544" cy="501676"/>
          </a:xfrm>
          <a:prstGeom prst="rect">
            <a:avLst/>
          </a:prstGeom>
        </p:spPr>
      </p:pic>
      <p:sp>
        <p:nvSpPr>
          <p:cNvPr id="15" name="CuadroTexto 14">
            <a:extLst>
              <a:ext uri="{FF2B5EF4-FFF2-40B4-BE49-F238E27FC236}">
                <a16:creationId xmlns:a16="http://schemas.microsoft.com/office/drawing/2014/main" id="{D0400BD6-50F3-4AE7-B171-5F4DDDC73D96}"/>
              </a:ext>
            </a:extLst>
          </p:cNvPr>
          <p:cNvSpPr txBox="1"/>
          <p:nvPr/>
        </p:nvSpPr>
        <p:spPr>
          <a:xfrm>
            <a:off x="5178378" y="22644"/>
            <a:ext cx="6856736"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ABS SUPERFICIE DE RESPUESTA</a:t>
            </a:r>
          </a:p>
        </p:txBody>
      </p:sp>
      <p:sp>
        <p:nvSpPr>
          <p:cNvPr id="9" name="Rectángulo 8">
            <a:extLst>
              <a:ext uri="{FF2B5EF4-FFF2-40B4-BE49-F238E27FC236}">
                <a16:creationId xmlns:a16="http://schemas.microsoft.com/office/drawing/2014/main" id="{5847B6C4-2361-414C-AA76-78F8E245E183}"/>
              </a:ext>
            </a:extLst>
          </p:cNvPr>
          <p:cNvSpPr/>
          <p:nvPr/>
        </p:nvSpPr>
        <p:spPr>
          <a:xfrm>
            <a:off x="528083" y="636338"/>
            <a:ext cx="11663917" cy="5632311"/>
          </a:xfrm>
          <a:prstGeom prst="rect">
            <a:avLst/>
          </a:prstGeom>
        </p:spPr>
        <p:txBody>
          <a:bodyPr wrap="square">
            <a:spAutoFit/>
          </a:bodyPr>
          <a:lstStyle/>
          <a:p>
            <a:pPr marL="285750" indent="-285750">
              <a:buFont typeface="Arial" panose="020B0604020202020204" pitchFamily="34" charset="0"/>
              <a:buChar char="•"/>
            </a:pPr>
            <a:r>
              <a:rPr lang="es-419" b="1" dirty="0"/>
              <a:t>Análisis de Varianza</a:t>
            </a:r>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r>
              <a:rPr lang="es-419" b="1" dirty="0"/>
              <a:t>Resumen del Modelo</a:t>
            </a:r>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r>
              <a:rPr lang="es-419" b="1" dirty="0"/>
              <a:t>Análisis del Modelo</a:t>
            </a:r>
          </a:p>
          <a:p>
            <a:r>
              <a:rPr lang="es-419" dirty="0"/>
              <a:t>El mejor ajuste que se obtiene es del 79.90% cuando el término elegido, en el software estadístico, es el cuadrático completo.  En este caso se consideran todos los modelos posibles, los cuales son: Lineal, cuadrado e interacción de 2 factores</a:t>
            </a:r>
          </a:p>
          <a:p>
            <a:pPr marL="285750" indent="-285750">
              <a:buFont typeface="Arial" panose="020B0604020202020204" pitchFamily="34" charset="0"/>
              <a:buChar char="•"/>
            </a:pPr>
            <a:endParaRPr lang="es-419" b="1" dirty="0"/>
          </a:p>
        </p:txBody>
      </p:sp>
    </p:spTree>
    <p:extLst>
      <p:ext uri="{BB962C8B-B14F-4D97-AF65-F5344CB8AC3E}">
        <p14:creationId xmlns:p14="http://schemas.microsoft.com/office/powerpoint/2010/main" val="2482044801"/>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A5A8683-5B9B-4571-A9F1-F583BB794E24}"/>
              </a:ext>
            </a:extLst>
          </p:cNvPr>
          <p:cNvPicPr/>
          <p:nvPr/>
        </p:nvPicPr>
        <p:blipFill rotWithShape="1">
          <a:blip r:embed="rId2" cstate="screen">
            <a:lum contrast="20000"/>
            <a:extLst>
              <a:ext uri="{28A0092B-C50C-407E-A947-70E740481C1C}">
                <a14:useLocalDpi xmlns:a14="http://schemas.microsoft.com/office/drawing/2010/main"/>
              </a:ext>
            </a:extLst>
          </a:blip>
          <a:srcRect l="9392" t="2183" r="1713" b="18037"/>
          <a:stretch/>
        </p:blipFill>
        <p:spPr bwMode="auto">
          <a:xfrm>
            <a:off x="923244" y="953655"/>
            <a:ext cx="4745990" cy="3228975"/>
          </a:xfrm>
          <a:prstGeom prst="rect">
            <a:avLst/>
          </a:prstGeom>
          <a:noFill/>
          <a:ln w="12700">
            <a:solidFill>
              <a:schemeClr val="tx1"/>
            </a:solid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F4352948-62F8-43F9-921D-F2EF4C949D88}"/>
              </a:ext>
            </a:extLst>
          </p:cNvPr>
          <p:cNvPicPr/>
          <p:nvPr/>
        </p:nvPicPr>
        <p:blipFill rotWithShape="1">
          <a:blip r:embed="rId3" cstate="screen">
            <a:lum contrast="20000"/>
            <a:extLst>
              <a:ext uri="{28A0092B-C50C-407E-A947-70E740481C1C}">
                <a14:useLocalDpi xmlns:a14="http://schemas.microsoft.com/office/drawing/2010/main"/>
              </a:ext>
            </a:extLst>
          </a:blip>
          <a:srcRect l="6258" t="1460" r="1285" b="2589"/>
          <a:stretch/>
        </p:blipFill>
        <p:spPr bwMode="auto">
          <a:xfrm>
            <a:off x="6522768" y="953655"/>
            <a:ext cx="4667250" cy="3228975"/>
          </a:xfrm>
          <a:prstGeom prst="rect">
            <a:avLst/>
          </a:prstGeom>
          <a:noFill/>
          <a:ln w="1270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9" name="Rectángulo 8">
            <a:extLst>
              <a:ext uri="{FF2B5EF4-FFF2-40B4-BE49-F238E27FC236}">
                <a16:creationId xmlns:a16="http://schemas.microsoft.com/office/drawing/2014/main" id="{51E12A63-5B58-49D8-B4D8-05E8BCAD3D5D}"/>
              </a:ext>
            </a:extLst>
          </p:cNvPr>
          <p:cNvSpPr/>
          <p:nvPr/>
        </p:nvSpPr>
        <p:spPr>
          <a:xfrm>
            <a:off x="71168" y="4182630"/>
            <a:ext cx="11929154" cy="2169825"/>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es-ES" b="1" dirty="0">
                <a:solidFill>
                  <a:srgbClr val="000000"/>
                </a:solidFill>
                <a:latin typeface="Arial" panose="020B0604020202020204" pitchFamily="34" charset="0"/>
                <a:ea typeface="Arial" panose="020B0604020202020204" pitchFamily="34" charset="0"/>
              </a:rPr>
              <a:t>Primera capa vs alto de capa</a:t>
            </a:r>
            <a:endParaRPr lang="es-419" sz="1600" dirty="0">
              <a:solidFill>
                <a:srgbClr val="000000"/>
              </a:solidFill>
              <a:latin typeface="Arial" panose="020B0604020202020204" pitchFamily="34" charset="0"/>
              <a:ea typeface="Arial" panose="020B0604020202020204" pitchFamily="34" charset="0"/>
            </a:endParaRPr>
          </a:p>
          <a:p>
            <a:pPr indent="180340" algn="just">
              <a:lnSpc>
                <a:spcPct val="150000"/>
              </a:lnSpc>
              <a:spcAft>
                <a:spcPts val="0"/>
              </a:spcAft>
            </a:pPr>
            <a:r>
              <a:rPr lang="es-ES" dirty="0">
                <a:solidFill>
                  <a:srgbClr val="000000"/>
                </a:solidFill>
                <a:latin typeface="Arial" panose="020B0604020202020204" pitchFamily="34" charset="0"/>
                <a:ea typeface="Arial" panose="020B0604020202020204" pitchFamily="34" charset="0"/>
              </a:rPr>
              <a:t>Al examinar las figuras de superficie y contorno resulta que la superficie donde se encuentra la máxima dureza Shore D está comprendida por el rango de primera capa, entre 0.20mm - 0.22 mm y 0.29mm - 0.30mm, y el alto de capa entre 0.20mm y 0.26 </a:t>
            </a:r>
            <a:r>
              <a:rPr lang="es-ES" dirty="0" err="1">
                <a:solidFill>
                  <a:srgbClr val="000000"/>
                </a:solidFill>
                <a:latin typeface="Arial" panose="020B0604020202020204" pitchFamily="34" charset="0"/>
                <a:ea typeface="Arial" panose="020B0604020202020204" pitchFamily="34" charset="0"/>
              </a:rPr>
              <a:t>mm.</a:t>
            </a:r>
            <a:r>
              <a:rPr lang="es-ES" dirty="0">
                <a:solidFill>
                  <a:srgbClr val="000000"/>
                </a:solidFill>
                <a:latin typeface="Arial" panose="020B0604020202020204" pitchFamily="34" charset="0"/>
                <a:ea typeface="Arial" panose="020B0604020202020204" pitchFamily="34" charset="0"/>
              </a:rPr>
              <a:t> Además, al examinar la figura de contorno, se observa que el proceso puede ser más sensible a los cambios de la primera capa, que a los cambios del alto de capa.</a:t>
            </a:r>
            <a:endParaRPr lang="es-419" sz="1600" dirty="0">
              <a:solidFill>
                <a:srgbClr val="000000"/>
              </a:solidFill>
              <a:latin typeface="Arial" panose="020B0604020202020204" pitchFamily="34" charset="0"/>
              <a:ea typeface="Arial" panose="020B0604020202020204" pitchFamily="34" charset="0"/>
            </a:endParaRPr>
          </a:p>
        </p:txBody>
      </p:sp>
      <p:sp>
        <p:nvSpPr>
          <p:cNvPr id="10" name="CuadroTexto 9">
            <a:extLst>
              <a:ext uri="{FF2B5EF4-FFF2-40B4-BE49-F238E27FC236}">
                <a16:creationId xmlns:a16="http://schemas.microsoft.com/office/drawing/2014/main" id="{35091903-6C7C-4846-806C-9044B47D5BFE}"/>
              </a:ext>
            </a:extLst>
          </p:cNvPr>
          <p:cNvSpPr txBox="1"/>
          <p:nvPr/>
        </p:nvSpPr>
        <p:spPr>
          <a:xfrm>
            <a:off x="5178378" y="22644"/>
            <a:ext cx="6856736"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ABS SUPERFICIE DE RESPUESTA</a:t>
            </a:r>
          </a:p>
        </p:txBody>
      </p:sp>
    </p:spTree>
    <p:extLst>
      <p:ext uri="{BB962C8B-B14F-4D97-AF65-F5344CB8AC3E}">
        <p14:creationId xmlns:p14="http://schemas.microsoft.com/office/powerpoint/2010/main" val="1877979142"/>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A649051-A2BB-4122-9E6C-165A7948A0F0}"/>
              </a:ext>
            </a:extLst>
          </p:cNvPr>
          <p:cNvPicPr/>
          <p:nvPr/>
        </p:nvPicPr>
        <p:blipFill rotWithShape="1">
          <a:blip r:embed="rId2">
            <a:lum contrast="20000"/>
            <a:extLst>
              <a:ext uri="{28A0092B-C50C-407E-A947-70E740481C1C}">
                <a14:useLocalDpi xmlns:a14="http://schemas.microsoft.com/office/drawing/2010/main" val="0"/>
              </a:ext>
            </a:extLst>
          </a:blip>
          <a:srcRect b="52016"/>
          <a:stretch/>
        </p:blipFill>
        <p:spPr bwMode="auto">
          <a:xfrm>
            <a:off x="3102712" y="1157807"/>
            <a:ext cx="7229065" cy="1924757"/>
          </a:xfrm>
          <a:prstGeom prst="rect">
            <a:avLst/>
          </a:prstGeom>
          <a:noFill/>
          <a:ln w="12700">
            <a:solidFill>
              <a:schemeClr val="tx1"/>
            </a:solidFill>
          </a:ln>
          <a:extLst>
            <a:ext uri="{53640926-AAD7-44D8-BBD7-CCE9431645EC}">
              <a14:shadowObscured xmlns:a14="http://schemas.microsoft.com/office/drawing/2010/main"/>
            </a:ext>
          </a:extLst>
        </p:spPr>
      </p:pic>
      <p:sp>
        <p:nvSpPr>
          <p:cNvPr id="8" name="Rectángulo 7">
            <a:extLst>
              <a:ext uri="{FF2B5EF4-FFF2-40B4-BE49-F238E27FC236}">
                <a16:creationId xmlns:a16="http://schemas.microsoft.com/office/drawing/2014/main" id="{ABCB8F45-F837-4519-B285-CD004CF95E29}"/>
              </a:ext>
            </a:extLst>
          </p:cNvPr>
          <p:cNvSpPr/>
          <p:nvPr/>
        </p:nvSpPr>
        <p:spPr>
          <a:xfrm>
            <a:off x="680704" y="788476"/>
            <a:ext cx="2826415" cy="369332"/>
          </a:xfrm>
          <a:prstGeom prst="rect">
            <a:avLst/>
          </a:prstGeom>
        </p:spPr>
        <p:txBody>
          <a:bodyPr wrap="none">
            <a:spAutoFit/>
          </a:bodyPr>
          <a:lstStyle/>
          <a:p>
            <a:pPr>
              <a:spcAft>
                <a:spcPts val="1000"/>
              </a:spcAft>
            </a:pPr>
            <a:r>
              <a:rPr lang="es-ES" b="1" dirty="0">
                <a:latin typeface="Arial" panose="020B0604020202020204" pitchFamily="34" charset="0"/>
                <a:ea typeface="Arial" panose="020B0604020202020204" pitchFamily="34" charset="0"/>
              </a:rPr>
              <a:t>Gráfica de Optimización</a:t>
            </a:r>
            <a:endParaRPr lang="es-419" b="1" dirty="0">
              <a:latin typeface="Arial" panose="020B0604020202020204" pitchFamily="34" charset="0"/>
              <a:ea typeface="Arial" panose="020B0604020202020204" pitchFamily="34" charset="0"/>
            </a:endParaRPr>
          </a:p>
        </p:txBody>
      </p:sp>
      <p:sp>
        <p:nvSpPr>
          <p:cNvPr id="9" name="Rectángulo 8">
            <a:extLst>
              <a:ext uri="{FF2B5EF4-FFF2-40B4-BE49-F238E27FC236}">
                <a16:creationId xmlns:a16="http://schemas.microsoft.com/office/drawing/2014/main" id="{E58279EB-DC50-433D-B0FD-64DC5E01A8A4}"/>
              </a:ext>
            </a:extLst>
          </p:cNvPr>
          <p:cNvSpPr/>
          <p:nvPr/>
        </p:nvSpPr>
        <p:spPr>
          <a:xfrm>
            <a:off x="680704" y="3244334"/>
            <a:ext cx="4908138" cy="369332"/>
          </a:xfrm>
          <a:prstGeom prst="rect">
            <a:avLst/>
          </a:prstGeom>
        </p:spPr>
        <p:txBody>
          <a:bodyPr wrap="none">
            <a:spAutoFit/>
          </a:bodyPr>
          <a:lstStyle/>
          <a:p>
            <a:pPr>
              <a:spcAft>
                <a:spcPts val="1000"/>
              </a:spcAft>
            </a:pPr>
            <a:r>
              <a:rPr lang="es-ES" b="1" dirty="0">
                <a:latin typeface="Arial" panose="020B0604020202020204" pitchFamily="34" charset="0"/>
                <a:ea typeface="Arial" panose="020B0604020202020204" pitchFamily="34" charset="0"/>
              </a:rPr>
              <a:t>Configuración para dureza máxima en ABS</a:t>
            </a:r>
            <a:endParaRPr lang="es-419" b="1" dirty="0">
              <a:latin typeface="Arial" panose="020B0604020202020204" pitchFamily="34" charset="0"/>
              <a:ea typeface="Arial" panose="020B0604020202020204" pitchFamily="34" charset="0"/>
            </a:endParaRPr>
          </a:p>
        </p:txBody>
      </p:sp>
      <p:graphicFrame>
        <p:nvGraphicFramePr>
          <p:cNvPr id="10" name="Tabla 9">
            <a:extLst>
              <a:ext uri="{FF2B5EF4-FFF2-40B4-BE49-F238E27FC236}">
                <a16:creationId xmlns:a16="http://schemas.microsoft.com/office/drawing/2014/main" id="{EDBD4DA4-2353-4809-B2F0-8344AD76BF90}"/>
              </a:ext>
            </a:extLst>
          </p:cNvPr>
          <p:cNvGraphicFramePr>
            <a:graphicFrameLocks noGrp="1"/>
          </p:cNvGraphicFramePr>
          <p:nvPr>
            <p:extLst>
              <p:ext uri="{D42A27DB-BD31-4B8C-83A1-F6EECF244321}">
                <p14:modId xmlns:p14="http://schemas.microsoft.com/office/powerpoint/2010/main" val="752354383"/>
              </p:ext>
            </p:extLst>
          </p:nvPr>
        </p:nvGraphicFramePr>
        <p:xfrm>
          <a:off x="3454400" y="3981802"/>
          <a:ext cx="5543746" cy="2006412"/>
        </p:xfrm>
        <a:graphic>
          <a:graphicData uri="http://schemas.openxmlformats.org/drawingml/2006/table">
            <a:tbl>
              <a:tblPr firstRow="1" firstCol="1" bandRow="1">
                <a:tableStyleId>{5C22544A-7EE6-4342-B048-85BDC9FD1C3A}</a:tableStyleId>
              </a:tblPr>
              <a:tblGrid>
                <a:gridCol w="2771873">
                  <a:extLst>
                    <a:ext uri="{9D8B030D-6E8A-4147-A177-3AD203B41FA5}">
                      <a16:colId xmlns:a16="http://schemas.microsoft.com/office/drawing/2014/main" val="890788756"/>
                    </a:ext>
                  </a:extLst>
                </a:gridCol>
                <a:gridCol w="2771873">
                  <a:extLst>
                    <a:ext uri="{9D8B030D-6E8A-4147-A177-3AD203B41FA5}">
                      <a16:colId xmlns:a16="http://schemas.microsoft.com/office/drawing/2014/main" val="1282540251"/>
                    </a:ext>
                  </a:extLst>
                </a:gridCol>
              </a:tblGrid>
              <a:tr h="334402">
                <a:tc>
                  <a:txBody>
                    <a:bodyPr/>
                    <a:lstStyle/>
                    <a:p>
                      <a:pPr algn="ctr">
                        <a:lnSpc>
                          <a:spcPct val="150000"/>
                        </a:lnSpc>
                        <a:spcAft>
                          <a:spcPts val="0"/>
                        </a:spcAft>
                      </a:pPr>
                      <a:r>
                        <a:rPr lang="es-ES" sz="1200" dirty="0">
                          <a:solidFill>
                            <a:schemeClr val="tx1"/>
                          </a:solidFill>
                          <a:effectLst/>
                        </a:rPr>
                        <a:t>Factor</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200">
                          <a:solidFill>
                            <a:schemeClr val="tx1"/>
                          </a:solidFill>
                          <a:effectLst/>
                        </a:rPr>
                        <a:t>Valor óptimo</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11625251"/>
                  </a:ext>
                </a:extLst>
              </a:tr>
              <a:tr h="334402">
                <a:tc>
                  <a:txBody>
                    <a:bodyPr/>
                    <a:lstStyle/>
                    <a:p>
                      <a:pPr algn="ctr">
                        <a:lnSpc>
                          <a:spcPct val="150000"/>
                        </a:lnSpc>
                        <a:spcAft>
                          <a:spcPts val="0"/>
                        </a:spcAft>
                      </a:pPr>
                      <a:r>
                        <a:rPr lang="es-ES" sz="1200" dirty="0">
                          <a:solidFill>
                            <a:schemeClr val="tx1"/>
                          </a:solidFill>
                          <a:effectLst/>
                        </a:rPr>
                        <a:t>Alto de capa</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200">
                          <a:solidFill>
                            <a:schemeClr val="tx1"/>
                          </a:solidFill>
                          <a:effectLst/>
                        </a:rPr>
                        <a:t> 0.20 mm</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4151646572"/>
                  </a:ext>
                </a:extLst>
              </a:tr>
              <a:tr h="334402">
                <a:tc>
                  <a:txBody>
                    <a:bodyPr/>
                    <a:lstStyle/>
                    <a:p>
                      <a:pPr algn="ctr">
                        <a:lnSpc>
                          <a:spcPct val="150000"/>
                        </a:lnSpc>
                        <a:spcAft>
                          <a:spcPts val="0"/>
                        </a:spcAft>
                      </a:pPr>
                      <a:r>
                        <a:rPr lang="es-ES" sz="1200" dirty="0">
                          <a:solidFill>
                            <a:schemeClr val="tx1"/>
                          </a:solidFill>
                          <a:effectLst/>
                        </a:rPr>
                        <a:t>Alto de primera capa</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200">
                          <a:solidFill>
                            <a:schemeClr val="tx1"/>
                          </a:solidFill>
                          <a:effectLst/>
                        </a:rPr>
                        <a:t> 0.20 mm</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215656931"/>
                  </a:ext>
                </a:extLst>
              </a:tr>
              <a:tr h="334402">
                <a:tc>
                  <a:txBody>
                    <a:bodyPr/>
                    <a:lstStyle/>
                    <a:p>
                      <a:pPr algn="ctr">
                        <a:lnSpc>
                          <a:spcPct val="150000"/>
                        </a:lnSpc>
                        <a:spcAft>
                          <a:spcPts val="0"/>
                        </a:spcAft>
                      </a:pPr>
                      <a:r>
                        <a:rPr lang="es-ES" sz="1200" dirty="0">
                          <a:solidFill>
                            <a:schemeClr val="tx1"/>
                          </a:solidFill>
                          <a:effectLst/>
                        </a:rPr>
                        <a:t>Perímetros</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200">
                          <a:solidFill>
                            <a:schemeClr val="tx1"/>
                          </a:solidFill>
                          <a:effectLst/>
                        </a:rPr>
                        <a:t>2</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743781850"/>
                  </a:ext>
                </a:extLst>
              </a:tr>
              <a:tr h="334402">
                <a:tc>
                  <a:txBody>
                    <a:bodyPr/>
                    <a:lstStyle/>
                    <a:p>
                      <a:pPr algn="ctr">
                        <a:lnSpc>
                          <a:spcPct val="150000"/>
                        </a:lnSpc>
                        <a:spcAft>
                          <a:spcPts val="0"/>
                        </a:spcAft>
                      </a:pPr>
                      <a:r>
                        <a:rPr lang="es-ES" sz="1200" dirty="0">
                          <a:solidFill>
                            <a:schemeClr val="tx1"/>
                          </a:solidFill>
                          <a:effectLst/>
                        </a:rPr>
                        <a:t>Densidad de relleno</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200" dirty="0">
                          <a:solidFill>
                            <a:schemeClr val="tx1"/>
                          </a:solidFill>
                          <a:effectLst/>
                        </a:rPr>
                        <a:t>25%</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718226762"/>
                  </a:ext>
                </a:extLst>
              </a:tr>
              <a:tr h="334402">
                <a:tc>
                  <a:txBody>
                    <a:bodyPr/>
                    <a:lstStyle/>
                    <a:p>
                      <a:pPr algn="ctr">
                        <a:lnSpc>
                          <a:spcPct val="150000"/>
                        </a:lnSpc>
                        <a:spcAft>
                          <a:spcPts val="0"/>
                        </a:spcAft>
                      </a:pPr>
                      <a:r>
                        <a:rPr lang="es-ES" sz="1200">
                          <a:solidFill>
                            <a:schemeClr val="tx1"/>
                          </a:solidFill>
                          <a:effectLst/>
                        </a:rPr>
                        <a:t>Patrón de relleno</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200" dirty="0">
                          <a:solidFill>
                            <a:schemeClr val="tx1"/>
                          </a:solidFill>
                          <a:effectLst/>
                        </a:rPr>
                        <a:t>Diamante</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193210920"/>
                  </a:ext>
                </a:extLst>
              </a:tr>
            </a:tbl>
          </a:graphicData>
        </a:graphic>
      </p:graphicFrame>
      <p:sp>
        <p:nvSpPr>
          <p:cNvPr id="11" name="CuadroTexto 10">
            <a:extLst>
              <a:ext uri="{FF2B5EF4-FFF2-40B4-BE49-F238E27FC236}">
                <a16:creationId xmlns:a16="http://schemas.microsoft.com/office/drawing/2014/main" id="{EEFDBB67-526B-4300-A52D-8033E70FA319}"/>
              </a:ext>
            </a:extLst>
          </p:cNvPr>
          <p:cNvSpPr txBox="1"/>
          <p:nvPr/>
        </p:nvSpPr>
        <p:spPr>
          <a:xfrm>
            <a:off x="5178378" y="22644"/>
            <a:ext cx="6856736"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ABS SUPERFICIE DE RESPUESTA</a:t>
            </a:r>
          </a:p>
        </p:txBody>
      </p:sp>
    </p:spTree>
    <p:extLst>
      <p:ext uri="{BB962C8B-B14F-4D97-AF65-F5344CB8AC3E}">
        <p14:creationId xmlns:p14="http://schemas.microsoft.com/office/powerpoint/2010/main" val="644711393"/>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41C40C96-36C9-4CA8-80ED-EA8ECB9F0130}"/>
              </a:ext>
            </a:extLst>
          </p:cNvPr>
          <p:cNvSpPr txBox="1">
            <a:spLocks noGrp="1"/>
          </p:cNvSpPr>
          <p:nvPr>
            <p:ph idx="1"/>
          </p:nvPr>
        </p:nvSpPr>
        <p:spPr>
          <a:xfrm>
            <a:off x="609600" y="2332037"/>
            <a:ext cx="10972800" cy="4525963"/>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0" indent="0" algn="ctr">
              <a:buNone/>
            </a:pPr>
            <a:r>
              <a:rPr lang="es-EC" sz="8800" kern="0" dirty="0">
                <a:solidFill>
                  <a:schemeClr val="tx1"/>
                </a:solidFill>
              </a:rPr>
              <a:t>ENSAYO DUREZA</a:t>
            </a:r>
          </a:p>
          <a:p>
            <a:pPr marL="0" indent="0" algn="ctr">
              <a:buNone/>
            </a:pPr>
            <a:r>
              <a:rPr lang="es-EC" sz="8800" kern="0" dirty="0">
                <a:solidFill>
                  <a:schemeClr val="tx1"/>
                </a:solidFill>
              </a:rPr>
              <a:t>MATERIAL: RESINA</a:t>
            </a:r>
            <a:endParaRPr lang="es-EC" sz="2400" b="0" kern="1200" dirty="0">
              <a:solidFill>
                <a:schemeClr val="tx1"/>
              </a:solidFill>
              <a:latin typeface="+mn-lt"/>
              <a:ea typeface="+mn-ea"/>
              <a:cs typeface="+mn-cs"/>
            </a:endParaRPr>
          </a:p>
        </p:txBody>
      </p:sp>
    </p:spTree>
    <p:extLst>
      <p:ext uri="{BB962C8B-B14F-4D97-AF65-F5344CB8AC3E}">
        <p14:creationId xmlns:p14="http://schemas.microsoft.com/office/powerpoint/2010/main" val="3714343066"/>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11D4032E-A25A-476F-84D7-A55AE2564B61}"/>
              </a:ext>
            </a:extLst>
          </p:cNvPr>
          <p:cNvGraphicFramePr>
            <a:graphicFrameLocks noGrp="1"/>
          </p:cNvGraphicFramePr>
          <p:nvPr>
            <p:extLst>
              <p:ext uri="{D42A27DB-BD31-4B8C-83A1-F6EECF244321}">
                <p14:modId xmlns:p14="http://schemas.microsoft.com/office/powerpoint/2010/main" val="3720793845"/>
              </p:ext>
            </p:extLst>
          </p:nvPr>
        </p:nvGraphicFramePr>
        <p:xfrm>
          <a:off x="2686639" y="1809948"/>
          <a:ext cx="5637231" cy="2950591"/>
        </p:xfrm>
        <a:graphic>
          <a:graphicData uri="http://schemas.openxmlformats.org/drawingml/2006/table">
            <a:tbl>
              <a:tblPr firstRow="1" firstCol="1" bandRow="1">
                <a:tableStyleId>{5C22544A-7EE6-4342-B048-85BDC9FD1C3A}</a:tableStyleId>
              </a:tblPr>
              <a:tblGrid>
                <a:gridCol w="528143">
                  <a:extLst>
                    <a:ext uri="{9D8B030D-6E8A-4147-A177-3AD203B41FA5}">
                      <a16:colId xmlns:a16="http://schemas.microsoft.com/office/drawing/2014/main" val="193155922"/>
                    </a:ext>
                  </a:extLst>
                </a:gridCol>
                <a:gridCol w="1569141">
                  <a:extLst>
                    <a:ext uri="{9D8B030D-6E8A-4147-A177-3AD203B41FA5}">
                      <a16:colId xmlns:a16="http://schemas.microsoft.com/office/drawing/2014/main" val="1897283155"/>
                    </a:ext>
                  </a:extLst>
                </a:gridCol>
                <a:gridCol w="1570529">
                  <a:extLst>
                    <a:ext uri="{9D8B030D-6E8A-4147-A177-3AD203B41FA5}">
                      <a16:colId xmlns:a16="http://schemas.microsoft.com/office/drawing/2014/main" val="2404712088"/>
                    </a:ext>
                  </a:extLst>
                </a:gridCol>
                <a:gridCol w="1969418">
                  <a:extLst>
                    <a:ext uri="{9D8B030D-6E8A-4147-A177-3AD203B41FA5}">
                      <a16:colId xmlns:a16="http://schemas.microsoft.com/office/drawing/2014/main" val="1800266570"/>
                    </a:ext>
                  </a:extLst>
                </a:gridCol>
              </a:tblGrid>
              <a:tr h="585553">
                <a:tc>
                  <a:txBody>
                    <a:bodyPr/>
                    <a:lstStyle/>
                    <a:p>
                      <a:pPr algn="ctr">
                        <a:lnSpc>
                          <a:spcPct val="115000"/>
                        </a:lnSpc>
                        <a:spcAft>
                          <a:spcPts val="0"/>
                        </a:spcAft>
                      </a:pPr>
                      <a:r>
                        <a:rPr lang="es-419" sz="1200" dirty="0" err="1">
                          <a:solidFill>
                            <a:schemeClr val="tx1"/>
                          </a:solidFill>
                          <a:effectLst/>
                        </a:rPr>
                        <a:t>N°</a:t>
                      </a:r>
                      <a:r>
                        <a:rPr lang="es-419" sz="1200" dirty="0">
                          <a:solidFill>
                            <a:schemeClr val="tx1"/>
                          </a:solidFill>
                          <a:effectLst/>
                        </a:rPr>
                        <a:t> </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419" sz="1200">
                          <a:solidFill>
                            <a:schemeClr val="tx1"/>
                          </a:solidFill>
                          <a:effectLst/>
                        </a:rPr>
                        <a:t>Tiempo curado</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419" sz="1200" dirty="0">
                          <a:solidFill>
                            <a:schemeClr val="tx1"/>
                          </a:solidFill>
                          <a:effectLst/>
                        </a:rPr>
                        <a:t>Tiempo Post Curado</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419" sz="1200">
                          <a:solidFill>
                            <a:schemeClr val="tx1"/>
                          </a:solidFill>
                          <a:effectLst/>
                        </a:rPr>
                        <a:t>Dureza </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038869380"/>
                  </a:ext>
                </a:extLst>
              </a:tr>
              <a:tr h="262782">
                <a:tc>
                  <a:txBody>
                    <a:bodyPr/>
                    <a:lstStyle/>
                    <a:p>
                      <a:pPr algn="ctr">
                        <a:lnSpc>
                          <a:spcPct val="115000"/>
                        </a:lnSpc>
                        <a:spcAft>
                          <a:spcPts val="0"/>
                        </a:spcAft>
                      </a:pPr>
                      <a:r>
                        <a:rPr lang="es-419" sz="1100" dirty="0">
                          <a:solidFill>
                            <a:schemeClr val="tx1"/>
                          </a:solidFill>
                          <a:effectLst/>
                        </a:rPr>
                        <a:t>1</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419" sz="1100">
                          <a:solidFill>
                            <a:schemeClr val="tx1"/>
                          </a:solidFill>
                          <a:effectLst/>
                        </a:rPr>
                        <a:t>1</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419" sz="1100">
                          <a:solidFill>
                            <a:schemeClr val="tx1"/>
                          </a:solidFill>
                          <a:effectLst/>
                        </a:rPr>
                        <a:t>1</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100">
                          <a:solidFill>
                            <a:schemeClr val="tx1"/>
                          </a:solidFill>
                          <a:effectLst/>
                        </a:rPr>
                        <a:t>76.00</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932883244"/>
                  </a:ext>
                </a:extLst>
              </a:tr>
              <a:tr h="262782">
                <a:tc>
                  <a:txBody>
                    <a:bodyPr/>
                    <a:lstStyle/>
                    <a:p>
                      <a:pPr algn="ctr">
                        <a:lnSpc>
                          <a:spcPct val="115000"/>
                        </a:lnSpc>
                        <a:spcAft>
                          <a:spcPts val="0"/>
                        </a:spcAft>
                      </a:pPr>
                      <a:r>
                        <a:rPr lang="es-419" sz="1100">
                          <a:solidFill>
                            <a:schemeClr val="tx1"/>
                          </a:solidFill>
                          <a:effectLst/>
                        </a:rPr>
                        <a:t>2</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419" sz="1100">
                          <a:solidFill>
                            <a:schemeClr val="tx1"/>
                          </a:solidFill>
                          <a:effectLst/>
                        </a:rPr>
                        <a:t>1</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419" sz="1100">
                          <a:solidFill>
                            <a:schemeClr val="tx1"/>
                          </a:solidFill>
                          <a:effectLst/>
                        </a:rPr>
                        <a:t>2</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100">
                          <a:solidFill>
                            <a:schemeClr val="tx1"/>
                          </a:solidFill>
                          <a:effectLst/>
                        </a:rPr>
                        <a:t>71.00</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937059846"/>
                  </a:ext>
                </a:extLst>
              </a:tr>
              <a:tr h="262782">
                <a:tc>
                  <a:txBody>
                    <a:bodyPr/>
                    <a:lstStyle/>
                    <a:p>
                      <a:pPr algn="ctr">
                        <a:lnSpc>
                          <a:spcPct val="115000"/>
                        </a:lnSpc>
                        <a:spcAft>
                          <a:spcPts val="0"/>
                        </a:spcAft>
                      </a:pPr>
                      <a:r>
                        <a:rPr lang="es-419" sz="1100" dirty="0">
                          <a:solidFill>
                            <a:schemeClr val="tx1"/>
                          </a:solidFill>
                          <a:effectLst/>
                        </a:rPr>
                        <a:t>3</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419" sz="1100">
                          <a:solidFill>
                            <a:schemeClr val="tx1"/>
                          </a:solidFill>
                          <a:effectLst/>
                        </a:rPr>
                        <a:t>1</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419" sz="1100">
                          <a:solidFill>
                            <a:schemeClr val="tx1"/>
                          </a:solidFill>
                          <a:effectLst/>
                        </a:rPr>
                        <a:t>3</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100">
                          <a:solidFill>
                            <a:schemeClr val="tx1"/>
                          </a:solidFill>
                          <a:effectLst/>
                        </a:rPr>
                        <a:t>74.67</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975945339"/>
                  </a:ext>
                </a:extLst>
              </a:tr>
              <a:tr h="262782">
                <a:tc>
                  <a:txBody>
                    <a:bodyPr/>
                    <a:lstStyle/>
                    <a:p>
                      <a:pPr algn="ctr">
                        <a:lnSpc>
                          <a:spcPct val="115000"/>
                        </a:lnSpc>
                        <a:spcAft>
                          <a:spcPts val="0"/>
                        </a:spcAft>
                      </a:pPr>
                      <a:r>
                        <a:rPr lang="es-419" sz="1100">
                          <a:solidFill>
                            <a:schemeClr val="tx1"/>
                          </a:solidFill>
                          <a:effectLst/>
                        </a:rPr>
                        <a:t>4</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419" sz="1100">
                          <a:solidFill>
                            <a:schemeClr val="tx1"/>
                          </a:solidFill>
                          <a:effectLst/>
                        </a:rPr>
                        <a:t>2</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419" sz="1100">
                          <a:solidFill>
                            <a:schemeClr val="tx1"/>
                          </a:solidFill>
                          <a:effectLst/>
                        </a:rPr>
                        <a:t>1</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100">
                          <a:solidFill>
                            <a:schemeClr val="tx1"/>
                          </a:solidFill>
                          <a:effectLst/>
                        </a:rPr>
                        <a:t>73.67</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429989258"/>
                  </a:ext>
                </a:extLst>
              </a:tr>
              <a:tr h="262782">
                <a:tc>
                  <a:txBody>
                    <a:bodyPr/>
                    <a:lstStyle/>
                    <a:p>
                      <a:pPr algn="ctr">
                        <a:lnSpc>
                          <a:spcPct val="115000"/>
                        </a:lnSpc>
                        <a:spcAft>
                          <a:spcPts val="0"/>
                        </a:spcAft>
                      </a:pPr>
                      <a:r>
                        <a:rPr lang="es-419" sz="1100">
                          <a:solidFill>
                            <a:schemeClr val="tx1"/>
                          </a:solidFill>
                          <a:effectLst/>
                        </a:rPr>
                        <a:t>5</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419" sz="1100" dirty="0">
                          <a:solidFill>
                            <a:schemeClr val="tx1"/>
                          </a:solidFill>
                          <a:effectLst/>
                        </a:rPr>
                        <a:t>2</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419" sz="1100">
                          <a:solidFill>
                            <a:schemeClr val="tx1"/>
                          </a:solidFill>
                          <a:effectLst/>
                        </a:rPr>
                        <a:t>2</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100">
                          <a:solidFill>
                            <a:schemeClr val="tx1"/>
                          </a:solidFill>
                          <a:effectLst/>
                        </a:rPr>
                        <a:t>74.33</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962412219"/>
                  </a:ext>
                </a:extLst>
              </a:tr>
              <a:tr h="262782">
                <a:tc>
                  <a:txBody>
                    <a:bodyPr/>
                    <a:lstStyle/>
                    <a:p>
                      <a:pPr algn="ctr">
                        <a:lnSpc>
                          <a:spcPct val="115000"/>
                        </a:lnSpc>
                        <a:spcAft>
                          <a:spcPts val="0"/>
                        </a:spcAft>
                      </a:pPr>
                      <a:r>
                        <a:rPr lang="es-419" sz="1100">
                          <a:solidFill>
                            <a:schemeClr val="tx1"/>
                          </a:solidFill>
                          <a:effectLst/>
                        </a:rPr>
                        <a:t>6</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419" sz="1100" dirty="0">
                          <a:solidFill>
                            <a:schemeClr val="tx1"/>
                          </a:solidFill>
                          <a:effectLst/>
                        </a:rPr>
                        <a:t>2</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419" sz="1100">
                          <a:solidFill>
                            <a:schemeClr val="tx1"/>
                          </a:solidFill>
                          <a:effectLst/>
                        </a:rPr>
                        <a:t>3</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100">
                          <a:solidFill>
                            <a:schemeClr val="tx1"/>
                          </a:solidFill>
                          <a:effectLst/>
                        </a:rPr>
                        <a:t>73.67</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270307872"/>
                  </a:ext>
                </a:extLst>
              </a:tr>
              <a:tr h="262782">
                <a:tc>
                  <a:txBody>
                    <a:bodyPr/>
                    <a:lstStyle/>
                    <a:p>
                      <a:pPr algn="ctr">
                        <a:lnSpc>
                          <a:spcPct val="115000"/>
                        </a:lnSpc>
                        <a:spcAft>
                          <a:spcPts val="0"/>
                        </a:spcAft>
                      </a:pPr>
                      <a:r>
                        <a:rPr lang="es-419" sz="1100">
                          <a:solidFill>
                            <a:schemeClr val="tx1"/>
                          </a:solidFill>
                          <a:effectLst/>
                        </a:rPr>
                        <a:t>7</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419" sz="1100" dirty="0">
                          <a:solidFill>
                            <a:schemeClr val="tx1"/>
                          </a:solidFill>
                          <a:effectLst/>
                        </a:rPr>
                        <a:t>3</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419" sz="1100" dirty="0">
                          <a:solidFill>
                            <a:schemeClr val="tx1"/>
                          </a:solidFill>
                          <a:effectLst/>
                        </a:rPr>
                        <a:t>1</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100" dirty="0">
                          <a:solidFill>
                            <a:schemeClr val="tx1"/>
                          </a:solidFill>
                          <a:effectLst/>
                        </a:rPr>
                        <a:t>79.33</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298496464"/>
                  </a:ext>
                </a:extLst>
              </a:tr>
              <a:tr h="262782">
                <a:tc>
                  <a:txBody>
                    <a:bodyPr/>
                    <a:lstStyle/>
                    <a:p>
                      <a:pPr algn="ctr">
                        <a:lnSpc>
                          <a:spcPct val="115000"/>
                        </a:lnSpc>
                        <a:spcAft>
                          <a:spcPts val="0"/>
                        </a:spcAft>
                      </a:pPr>
                      <a:r>
                        <a:rPr lang="es-419" sz="1100" dirty="0">
                          <a:solidFill>
                            <a:schemeClr val="tx1"/>
                          </a:solidFill>
                          <a:effectLst/>
                        </a:rPr>
                        <a:t>8</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419" sz="1100" dirty="0">
                          <a:solidFill>
                            <a:schemeClr val="tx1"/>
                          </a:solidFill>
                          <a:effectLst/>
                        </a:rPr>
                        <a:t>3</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419" sz="1100" dirty="0">
                          <a:solidFill>
                            <a:schemeClr val="tx1"/>
                          </a:solidFill>
                          <a:effectLst/>
                        </a:rPr>
                        <a:t>2</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100" dirty="0">
                          <a:solidFill>
                            <a:schemeClr val="tx1"/>
                          </a:solidFill>
                          <a:effectLst/>
                        </a:rPr>
                        <a:t>79.67</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020989523"/>
                  </a:ext>
                </a:extLst>
              </a:tr>
              <a:tr h="262782">
                <a:tc>
                  <a:txBody>
                    <a:bodyPr/>
                    <a:lstStyle/>
                    <a:p>
                      <a:pPr algn="ctr">
                        <a:lnSpc>
                          <a:spcPct val="115000"/>
                        </a:lnSpc>
                        <a:spcAft>
                          <a:spcPts val="0"/>
                        </a:spcAft>
                      </a:pPr>
                      <a:r>
                        <a:rPr lang="es-419" sz="1100" dirty="0">
                          <a:solidFill>
                            <a:schemeClr val="tx1"/>
                          </a:solidFill>
                          <a:effectLst/>
                          <a:highlight>
                            <a:srgbClr val="FFFF00"/>
                          </a:highlight>
                        </a:rPr>
                        <a:t>9</a:t>
                      </a:r>
                      <a:endParaRPr lang="es-419" sz="1100" dirty="0">
                        <a:solidFill>
                          <a:schemeClr val="tx1"/>
                        </a:solidFill>
                        <a:effectLst/>
                        <a:highlight>
                          <a:srgbClr val="FFFF00"/>
                        </a:highligh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419" sz="1100" dirty="0">
                          <a:solidFill>
                            <a:schemeClr val="tx1"/>
                          </a:solidFill>
                          <a:effectLst/>
                          <a:highlight>
                            <a:srgbClr val="FFFF00"/>
                          </a:highlight>
                        </a:rPr>
                        <a:t>3</a:t>
                      </a:r>
                      <a:endParaRPr lang="es-419" sz="1100" dirty="0">
                        <a:solidFill>
                          <a:schemeClr val="tx1"/>
                        </a:solidFill>
                        <a:effectLst/>
                        <a:highlight>
                          <a:srgbClr val="FFFF00"/>
                        </a:highligh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419" sz="1100" dirty="0">
                          <a:solidFill>
                            <a:schemeClr val="tx1"/>
                          </a:solidFill>
                          <a:effectLst/>
                          <a:highlight>
                            <a:srgbClr val="FFFF00"/>
                          </a:highlight>
                        </a:rPr>
                        <a:t>3</a:t>
                      </a:r>
                      <a:endParaRPr lang="es-419" sz="1100" dirty="0">
                        <a:solidFill>
                          <a:schemeClr val="tx1"/>
                        </a:solidFill>
                        <a:effectLst/>
                        <a:highlight>
                          <a:srgbClr val="FFFF00"/>
                        </a:highligh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100" dirty="0">
                          <a:solidFill>
                            <a:schemeClr val="tx1"/>
                          </a:solidFill>
                          <a:effectLst/>
                          <a:highlight>
                            <a:srgbClr val="FFFF00"/>
                          </a:highlight>
                        </a:rPr>
                        <a:t>81.67</a:t>
                      </a:r>
                      <a:endParaRPr lang="es-419" sz="1100" dirty="0">
                        <a:solidFill>
                          <a:schemeClr val="tx1"/>
                        </a:solidFill>
                        <a:effectLst/>
                        <a:highlight>
                          <a:srgbClr val="FFFF00"/>
                        </a:highligh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4024133103"/>
                  </a:ext>
                </a:extLst>
              </a:tr>
            </a:tbl>
          </a:graphicData>
        </a:graphic>
      </p:graphicFrame>
      <p:sp>
        <p:nvSpPr>
          <p:cNvPr id="8" name="CuadroTexto 7">
            <a:extLst>
              <a:ext uri="{FF2B5EF4-FFF2-40B4-BE49-F238E27FC236}">
                <a16:creationId xmlns:a16="http://schemas.microsoft.com/office/drawing/2014/main" id="{EC7135B0-1515-46FA-A095-F5279307E6EE}"/>
              </a:ext>
            </a:extLst>
          </p:cNvPr>
          <p:cNvSpPr txBox="1"/>
          <p:nvPr/>
        </p:nvSpPr>
        <p:spPr>
          <a:xfrm>
            <a:off x="5178378" y="22644"/>
            <a:ext cx="6856736"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DUREZA RESINA</a:t>
            </a:r>
          </a:p>
        </p:txBody>
      </p:sp>
      <p:sp>
        <p:nvSpPr>
          <p:cNvPr id="9" name="Rectángulo 8">
            <a:extLst>
              <a:ext uri="{FF2B5EF4-FFF2-40B4-BE49-F238E27FC236}">
                <a16:creationId xmlns:a16="http://schemas.microsoft.com/office/drawing/2014/main" id="{B2CE4AD2-2DA4-4F9D-B12A-BF7F9D7A7D25}"/>
              </a:ext>
            </a:extLst>
          </p:cNvPr>
          <p:cNvSpPr/>
          <p:nvPr/>
        </p:nvSpPr>
        <p:spPr>
          <a:xfrm>
            <a:off x="437822" y="1085403"/>
            <a:ext cx="7455555" cy="369332"/>
          </a:xfrm>
          <a:prstGeom prst="rect">
            <a:avLst/>
          </a:prstGeom>
        </p:spPr>
        <p:txBody>
          <a:bodyPr wrap="square">
            <a:spAutoFit/>
          </a:bodyPr>
          <a:lstStyle/>
          <a:p>
            <a:pPr>
              <a:spcAft>
                <a:spcPts val="1000"/>
              </a:spcAft>
            </a:pPr>
            <a:r>
              <a:rPr lang="es-ES" b="1" dirty="0">
                <a:latin typeface="Arial" panose="020B0604020202020204" pitchFamily="34" charset="0"/>
                <a:ea typeface="Arial" panose="020B0604020202020204" pitchFamily="34" charset="0"/>
              </a:rPr>
              <a:t>Registro de dureza máxima en ensayo Shore D. Material: RESINA</a:t>
            </a:r>
            <a:endParaRPr lang="es-419" b="1"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119340236"/>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A5D856A0-1113-4D21-8E0E-D303576CCC73}"/>
              </a:ext>
            </a:extLst>
          </p:cNvPr>
          <p:cNvSpPr/>
          <p:nvPr/>
        </p:nvSpPr>
        <p:spPr>
          <a:xfrm>
            <a:off x="528083" y="761424"/>
            <a:ext cx="11663917" cy="4801314"/>
          </a:xfrm>
          <a:prstGeom prst="rect">
            <a:avLst/>
          </a:prstGeom>
        </p:spPr>
        <p:txBody>
          <a:bodyPr wrap="square">
            <a:spAutoFit/>
          </a:bodyPr>
          <a:lstStyle/>
          <a:p>
            <a:pPr marL="285750" indent="-285750">
              <a:buFont typeface="Arial" panose="020B0604020202020204" pitchFamily="34" charset="0"/>
              <a:buChar char="•"/>
            </a:pPr>
            <a:r>
              <a:rPr lang="es-419" b="1" dirty="0"/>
              <a:t>Análisis de Varianza</a:t>
            </a:r>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r>
              <a:rPr lang="es-419" b="1" dirty="0"/>
              <a:t>Resumen del Modelo</a:t>
            </a:r>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r>
              <a:rPr lang="es-419" b="1" dirty="0"/>
              <a:t>Análisis del Modelo</a:t>
            </a:r>
          </a:p>
          <a:p>
            <a:endParaRPr lang="es-419" dirty="0"/>
          </a:p>
          <a:p>
            <a:r>
              <a:rPr lang="es-419" dirty="0"/>
              <a:t>Debido a que el valor más pequeño de p es igual a 0.017 correspondiente al factor tiempo curado, se evidencia que este factor es el más influyente en la dureza de la probeta. El valor R-</a:t>
            </a:r>
            <a:r>
              <a:rPr lang="es-419" dirty="0" err="1"/>
              <a:t>cuad</a:t>
            </a:r>
            <a:r>
              <a:rPr lang="es-419" dirty="0"/>
              <a:t> muestra un ajuste del 87.42% de los datos con el modelo experimental.</a:t>
            </a:r>
          </a:p>
        </p:txBody>
      </p:sp>
      <p:pic>
        <p:nvPicPr>
          <p:cNvPr id="9" name="Imagen 8" descr="Recorte de pantalla">
            <a:extLst>
              <a:ext uri="{FF2B5EF4-FFF2-40B4-BE49-F238E27FC236}">
                <a16:creationId xmlns:a16="http://schemas.microsoft.com/office/drawing/2014/main" id="{4144C5A4-804F-4376-ACFC-432B21C1C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162" y="1198353"/>
            <a:ext cx="5917578" cy="1262043"/>
          </a:xfrm>
          <a:prstGeom prst="rect">
            <a:avLst/>
          </a:prstGeom>
        </p:spPr>
      </p:pic>
      <p:pic>
        <p:nvPicPr>
          <p:cNvPr id="11" name="Imagen 10" descr="Recorte de pantalla">
            <a:extLst>
              <a:ext uri="{FF2B5EF4-FFF2-40B4-BE49-F238E27FC236}">
                <a16:creationId xmlns:a16="http://schemas.microsoft.com/office/drawing/2014/main" id="{5B9AB745-DEE1-4131-B0DB-1D11DB7BCC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5677" y="3181337"/>
            <a:ext cx="2284794" cy="608238"/>
          </a:xfrm>
          <a:prstGeom prst="rect">
            <a:avLst/>
          </a:prstGeom>
        </p:spPr>
      </p:pic>
      <p:sp>
        <p:nvSpPr>
          <p:cNvPr id="12" name="CuadroTexto 11">
            <a:extLst>
              <a:ext uri="{FF2B5EF4-FFF2-40B4-BE49-F238E27FC236}">
                <a16:creationId xmlns:a16="http://schemas.microsoft.com/office/drawing/2014/main" id="{8EFF89C3-38D0-4D2A-85BE-456DA3A62543}"/>
              </a:ext>
            </a:extLst>
          </p:cNvPr>
          <p:cNvSpPr txBox="1"/>
          <p:nvPr/>
        </p:nvSpPr>
        <p:spPr>
          <a:xfrm>
            <a:off x="5178378" y="22644"/>
            <a:ext cx="6856736"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RESINA TAGUCHI</a:t>
            </a:r>
          </a:p>
        </p:txBody>
      </p:sp>
    </p:spTree>
    <p:extLst>
      <p:ext uri="{BB962C8B-B14F-4D97-AF65-F5344CB8AC3E}">
        <p14:creationId xmlns:p14="http://schemas.microsoft.com/office/powerpoint/2010/main" val="2146450449"/>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8E2A9CA-7E3D-4277-82BD-08542CCAFFCD}"/>
              </a:ext>
            </a:extLst>
          </p:cNvPr>
          <p:cNvPicPr/>
          <p:nvPr/>
        </p:nvPicPr>
        <p:blipFill>
          <a:blip r:embed="rId2" cstate="screen">
            <a:lum contrast="20000"/>
            <a:extLst>
              <a:ext uri="{28A0092B-C50C-407E-A947-70E740481C1C}">
                <a14:useLocalDpi xmlns:a14="http://schemas.microsoft.com/office/drawing/2010/main"/>
              </a:ext>
            </a:extLst>
          </a:blip>
          <a:srcRect/>
          <a:stretch>
            <a:fillRect/>
          </a:stretch>
        </p:blipFill>
        <p:spPr bwMode="auto">
          <a:xfrm>
            <a:off x="1038542" y="1488384"/>
            <a:ext cx="4831715" cy="3221355"/>
          </a:xfrm>
          <a:prstGeom prst="rect">
            <a:avLst/>
          </a:prstGeom>
          <a:noFill/>
          <a:ln w="12700">
            <a:solidFill>
              <a:schemeClr val="tx1"/>
            </a:solidFill>
          </a:ln>
        </p:spPr>
      </p:pic>
      <p:graphicFrame>
        <p:nvGraphicFramePr>
          <p:cNvPr id="8" name="Tabla 7">
            <a:extLst>
              <a:ext uri="{FF2B5EF4-FFF2-40B4-BE49-F238E27FC236}">
                <a16:creationId xmlns:a16="http://schemas.microsoft.com/office/drawing/2014/main" id="{51CCD767-3E0C-4A0E-92EC-1FB7CB5DE7F6}"/>
              </a:ext>
            </a:extLst>
          </p:cNvPr>
          <p:cNvGraphicFramePr>
            <a:graphicFrameLocks noGrp="1"/>
          </p:cNvGraphicFramePr>
          <p:nvPr>
            <p:extLst>
              <p:ext uri="{D42A27DB-BD31-4B8C-83A1-F6EECF244321}">
                <p14:modId xmlns:p14="http://schemas.microsoft.com/office/powerpoint/2010/main" val="1360255550"/>
              </p:ext>
            </p:extLst>
          </p:nvPr>
        </p:nvGraphicFramePr>
        <p:xfrm>
          <a:off x="7013542" y="2111604"/>
          <a:ext cx="3972612" cy="1985190"/>
        </p:xfrm>
        <a:graphic>
          <a:graphicData uri="http://schemas.openxmlformats.org/drawingml/2006/table">
            <a:tbl>
              <a:tblPr firstRow="1" firstCol="1" bandRow="1">
                <a:tableStyleId>{5C22544A-7EE6-4342-B048-85BDC9FD1C3A}</a:tableStyleId>
              </a:tblPr>
              <a:tblGrid>
                <a:gridCol w="1986306">
                  <a:extLst>
                    <a:ext uri="{9D8B030D-6E8A-4147-A177-3AD203B41FA5}">
                      <a16:colId xmlns:a16="http://schemas.microsoft.com/office/drawing/2014/main" val="2518149256"/>
                    </a:ext>
                  </a:extLst>
                </a:gridCol>
                <a:gridCol w="1986306">
                  <a:extLst>
                    <a:ext uri="{9D8B030D-6E8A-4147-A177-3AD203B41FA5}">
                      <a16:colId xmlns:a16="http://schemas.microsoft.com/office/drawing/2014/main" val="2961100939"/>
                    </a:ext>
                  </a:extLst>
                </a:gridCol>
              </a:tblGrid>
              <a:tr h="661730">
                <a:tc>
                  <a:txBody>
                    <a:bodyPr/>
                    <a:lstStyle/>
                    <a:p>
                      <a:pPr algn="ctr">
                        <a:lnSpc>
                          <a:spcPct val="150000"/>
                        </a:lnSpc>
                        <a:spcAft>
                          <a:spcPts val="0"/>
                        </a:spcAft>
                      </a:pPr>
                      <a:r>
                        <a:rPr lang="es-ES" sz="1100" dirty="0">
                          <a:solidFill>
                            <a:schemeClr val="tx1"/>
                          </a:solidFill>
                          <a:effectLst/>
                        </a:rPr>
                        <a:t>Factor</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100">
                          <a:solidFill>
                            <a:schemeClr val="tx1"/>
                          </a:solidFill>
                          <a:effectLst/>
                        </a:rPr>
                        <a:t>Nivel óptimo</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296804913"/>
                  </a:ext>
                </a:extLst>
              </a:tr>
              <a:tr h="661730">
                <a:tc>
                  <a:txBody>
                    <a:bodyPr/>
                    <a:lstStyle/>
                    <a:p>
                      <a:pPr algn="ctr">
                        <a:lnSpc>
                          <a:spcPct val="150000"/>
                        </a:lnSpc>
                        <a:spcAft>
                          <a:spcPts val="0"/>
                        </a:spcAft>
                      </a:pPr>
                      <a:r>
                        <a:rPr lang="es-ES" sz="1100" dirty="0">
                          <a:solidFill>
                            <a:schemeClr val="tx1"/>
                          </a:solidFill>
                          <a:effectLst/>
                        </a:rPr>
                        <a:t>Tiempo de curado</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100">
                          <a:solidFill>
                            <a:schemeClr val="tx1"/>
                          </a:solidFill>
                          <a:effectLst/>
                        </a:rPr>
                        <a:t>3 (9 s)</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593374710"/>
                  </a:ext>
                </a:extLst>
              </a:tr>
              <a:tr h="661730">
                <a:tc>
                  <a:txBody>
                    <a:bodyPr/>
                    <a:lstStyle/>
                    <a:p>
                      <a:pPr algn="ctr">
                        <a:lnSpc>
                          <a:spcPct val="150000"/>
                        </a:lnSpc>
                        <a:spcAft>
                          <a:spcPts val="0"/>
                        </a:spcAft>
                      </a:pPr>
                      <a:r>
                        <a:rPr lang="es-ES" sz="1100" dirty="0">
                          <a:solidFill>
                            <a:schemeClr val="tx1"/>
                          </a:solidFill>
                          <a:effectLst/>
                        </a:rPr>
                        <a:t>Tiempo post curado</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100" dirty="0">
                          <a:solidFill>
                            <a:schemeClr val="tx1"/>
                          </a:solidFill>
                          <a:effectLst/>
                        </a:rPr>
                        <a:t>3 (6 s)</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050957354"/>
                  </a:ext>
                </a:extLst>
              </a:tr>
            </a:tbl>
          </a:graphicData>
        </a:graphic>
      </p:graphicFrame>
      <p:sp>
        <p:nvSpPr>
          <p:cNvPr id="9" name="CuadroTexto 8">
            <a:extLst>
              <a:ext uri="{FF2B5EF4-FFF2-40B4-BE49-F238E27FC236}">
                <a16:creationId xmlns:a16="http://schemas.microsoft.com/office/drawing/2014/main" id="{8E54F494-BE2E-43DE-8A97-F89CEEE223E5}"/>
              </a:ext>
            </a:extLst>
          </p:cNvPr>
          <p:cNvSpPr txBox="1"/>
          <p:nvPr/>
        </p:nvSpPr>
        <p:spPr>
          <a:xfrm>
            <a:off x="5178378" y="22644"/>
            <a:ext cx="6856736"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RESINA TAGUCHI</a:t>
            </a:r>
          </a:p>
        </p:txBody>
      </p:sp>
    </p:spTree>
    <p:extLst>
      <p:ext uri="{BB962C8B-B14F-4D97-AF65-F5344CB8AC3E}">
        <p14:creationId xmlns:p14="http://schemas.microsoft.com/office/powerpoint/2010/main" val="119372335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02D334-E0FB-427B-8708-4D67CC5A707D}"/>
              </a:ext>
            </a:extLst>
          </p:cNvPr>
          <p:cNvSpPr>
            <a:spLocks noGrp="1"/>
          </p:cNvSpPr>
          <p:nvPr>
            <p:ph type="title"/>
          </p:nvPr>
        </p:nvSpPr>
        <p:spPr/>
        <p:txBody>
          <a:bodyPr/>
          <a:lstStyle/>
          <a:p>
            <a:pPr algn="l"/>
            <a:r>
              <a:rPr lang="es-EC" dirty="0">
                <a:solidFill>
                  <a:schemeClr val="tx1"/>
                </a:solidFill>
              </a:rPr>
              <a:t>								IMPRESORA FDM</a:t>
            </a:r>
            <a:br>
              <a:rPr lang="es-EC" dirty="0">
                <a:solidFill>
                  <a:schemeClr val="tx1"/>
                </a:solidFill>
              </a:rPr>
            </a:br>
            <a:br>
              <a:rPr lang="es-EC" dirty="0">
                <a:solidFill>
                  <a:schemeClr val="tx1"/>
                </a:solidFill>
              </a:rPr>
            </a:br>
            <a:r>
              <a:rPr lang="es-EC" dirty="0">
                <a:solidFill>
                  <a:schemeClr val="tx1"/>
                </a:solidFill>
              </a:rPr>
              <a:t>MAKERBOT REPLICATOR 2X</a:t>
            </a:r>
          </a:p>
        </p:txBody>
      </p:sp>
      <p:pic>
        <p:nvPicPr>
          <p:cNvPr id="5" name="Marcador de contenido 4">
            <a:extLst>
              <a:ext uri="{FF2B5EF4-FFF2-40B4-BE49-F238E27FC236}">
                <a16:creationId xmlns:a16="http://schemas.microsoft.com/office/drawing/2014/main" id="{600125C9-D003-4361-908F-7DF39C622F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7335" y="1801068"/>
            <a:ext cx="7705815" cy="4334521"/>
          </a:xfrm>
        </p:spPr>
      </p:pic>
    </p:spTree>
    <p:extLst>
      <p:ext uri="{BB962C8B-B14F-4D97-AF65-F5344CB8AC3E}">
        <p14:creationId xmlns:p14="http://schemas.microsoft.com/office/powerpoint/2010/main" val="5546983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3CABE9-468D-443E-912F-84F947265637}"/>
              </a:ext>
            </a:extLst>
          </p:cNvPr>
          <p:cNvPicPr/>
          <p:nvPr/>
        </p:nvPicPr>
        <p:blipFill>
          <a:blip r:embed="rId2" cstate="screen">
            <a:lum contrast="20000"/>
            <a:extLst>
              <a:ext uri="{28A0092B-C50C-407E-A947-70E740481C1C}">
                <a14:useLocalDpi xmlns:a14="http://schemas.microsoft.com/office/drawing/2010/main"/>
              </a:ext>
            </a:extLst>
          </a:blip>
          <a:srcRect/>
          <a:stretch>
            <a:fillRect/>
          </a:stretch>
        </p:blipFill>
        <p:spPr bwMode="auto">
          <a:xfrm>
            <a:off x="876300" y="1236613"/>
            <a:ext cx="5219700" cy="3479800"/>
          </a:xfrm>
          <a:prstGeom prst="rect">
            <a:avLst/>
          </a:prstGeom>
          <a:noFill/>
          <a:ln w="12700">
            <a:solidFill>
              <a:schemeClr val="tx1"/>
            </a:solidFill>
          </a:ln>
        </p:spPr>
      </p:pic>
      <p:sp>
        <p:nvSpPr>
          <p:cNvPr id="8" name="Rectángulo 7">
            <a:extLst>
              <a:ext uri="{FF2B5EF4-FFF2-40B4-BE49-F238E27FC236}">
                <a16:creationId xmlns:a16="http://schemas.microsoft.com/office/drawing/2014/main" id="{A5EB6D22-C536-4D78-8B4C-A697B7692056}"/>
              </a:ext>
            </a:extLst>
          </p:cNvPr>
          <p:cNvSpPr/>
          <p:nvPr/>
        </p:nvSpPr>
        <p:spPr>
          <a:xfrm>
            <a:off x="6638238" y="2018739"/>
            <a:ext cx="4944162" cy="2123658"/>
          </a:xfrm>
          <a:prstGeom prst="rect">
            <a:avLst/>
          </a:prstGeom>
        </p:spPr>
        <p:txBody>
          <a:bodyPr wrap="square">
            <a:spAutoFit/>
          </a:bodyPr>
          <a:lstStyle/>
          <a:p>
            <a:pPr indent="180340" algn="just">
              <a:lnSpc>
                <a:spcPct val="150000"/>
              </a:lnSpc>
              <a:spcAft>
                <a:spcPts val="0"/>
              </a:spcAft>
            </a:pPr>
            <a:r>
              <a:rPr lang="es-ES" dirty="0">
                <a:solidFill>
                  <a:srgbClr val="000000"/>
                </a:solidFill>
                <a:latin typeface="Arial" panose="020B0604020202020204" pitchFamily="34" charset="0"/>
                <a:ea typeface="Arial" panose="020B0604020202020204" pitchFamily="34" charset="0"/>
              </a:rPr>
              <a:t>Se tiene una interacción significativa del nivel 1 y el nivel 2 de tiempo de curado con respecto a todos los niveles de tiempo post curado.</a:t>
            </a:r>
            <a:endParaRPr lang="es-419" sz="1600" dirty="0">
              <a:solidFill>
                <a:srgbClr val="000000"/>
              </a:solidFill>
              <a:latin typeface="Arial" panose="020B0604020202020204" pitchFamily="34" charset="0"/>
              <a:ea typeface="Arial" panose="020B0604020202020204" pitchFamily="34" charset="0"/>
            </a:endParaRPr>
          </a:p>
          <a:p>
            <a:pPr indent="180340" algn="just">
              <a:lnSpc>
                <a:spcPct val="150000"/>
              </a:lnSpc>
              <a:spcAft>
                <a:spcPts val="0"/>
              </a:spcAft>
            </a:pPr>
            <a:r>
              <a:rPr lang="es-ES" sz="1600" dirty="0">
                <a:solidFill>
                  <a:srgbClr val="000000"/>
                </a:solidFill>
                <a:latin typeface="Arial" panose="020B0604020202020204" pitchFamily="34" charset="0"/>
                <a:ea typeface="Arial" panose="020B0604020202020204" pitchFamily="34" charset="0"/>
              </a:rPr>
              <a:t> </a:t>
            </a:r>
            <a:endParaRPr lang="es-419" sz="1600" dirty="0">
              <a:solidFill>
                <a:srgbClr val="000000"/>
              </a:solidFill>
              <a:latin typeface="Arial" panose="020B0604020202020204" pitchFamily="34" charset="0"/>
              <a:ea typeface="Arial" panose="020B0604020202020204" pitchFamily="34" charset="0"/>
            </a:endParaRPr>
          </a:p>
        </p:txBody>
      </p:sp>
      <p:sp>
        <p:nvSpPr>
          <p:cNvPr id="9" name="CuadroTexto 8">
            <a:extLst>
              <a:ext uri="{FF2B5EF4-FFF2-40B4-BE49-F238E27FC236}">
                <a16:creationId xmlns:a16="http://schemas.microsoft.com/office/drawing/2014/main" id="{DD2CCC03-1B3B-487B-859A-440E2D761953}"/>
              </a:ext>
            </a:extLst>
          </p:cNvPr>
          <p:cNvSpPr txBox="1"/>
          <p:nvPr/>
        </p:nvSpPr>
        <p:spPr>
          <a:xfrm>
            <a:off x="5178378" y="22644"/>
            <a:ext cx="6856736"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RESINA TAGUCHI</a:t>
            </a:r>
          </a:p>
        </p:txBody>
      </p:sp>
    </p:spTree>
    <p:extLst>
      <p:ext uri="{BB962C8B-B14F-4D97-AF65-F5344CB8AC3E}">
        <p14:creationId xmlns:p14="http://schemas.microsoft.com/office/powerpoint/2010/main" val="4172805398"/>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83177B11-AA01-4A49-A2D5-85B35A935D86}"/>
              </a:ext>
            </a:extLst>
          </p:cNvPr>
          <p:cNvSpPr/>
          <p:nvPr/>
        </p:nvSpPr>
        <p:spPr>
          <a:xfrm>
            <a:off x="528083" y="620022"/>
            <a:ext cx="11663917" cy="5078313"/>
          </a:xfrm>
          <a:prstGeom prst="rect">
            <a:avLst/>
          </a:prstGeom>
        </p:spPr>
        <p:txBody>
          <a:bodyPr wrap="square">
            <a:spAutoFit/>
          </a:bodyPr>
          <a:lstStyle/>
          <a:p>
            <a:pPr marL="285750" indent="-285750">
              <a:buFont typeface="Arial" panose="020B0604020202020204" pitchFamily="34" charset="0"/>
              <a:buChar char="•"/>
            </a:pPr>
            <a:r>
              <a:rPr lang="es-419" b="1" dirty="0"/>
              <a:t>Análisis de Varianza</a:t>
            </a:r>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r>
              <a:rPr lang="es-419" b="1" dirty="0"/>
              <a:t>Resumen del Modelo</a:t>
            </a:r>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endParaRPr lang="es-419" b="1" dirty="0"/>
          </a:p>
          <a:p>
            <a:pPr marL="285750" indent="-285750">
              <a:buFont typeface="Arial" panose="020B0604020202020204" pitchFamily="34" charset="0"/>
              <a:buChar char="•"/>
            </a:pPr>
            <a:r>
              <a:rPr lang="es-419" b="1" dirty="0"/>
              <a:t>Análisis del Modelo</a:t>
            </a:r>
          </a:p>
          <a:p>
            <a:r>
              <a:rPr lang="es-419" dirty="0"/>
              <a:t>El mejor ajuste que se obtiene es del 88.83% cuando el término elegido, en el software estadístico, es el cuadrático completo.  En este caso se consideran todos los modelos posibles, los cuales son: Lineal, cuadrado e interacción de 2 factores.</a:t>
            </a:r>
          </a:p>
          <a:p>
            <a:pPr marL="285750" indent="-285750">
              <a:buFont typeface="Arial" panose="020B0604020202020204" pitchFamily="34" charset="0"/>
              <a:buChar char="•"/>
            </a:pPr>
            <a:endParaRPr lang="es-419" b="1" dirty="0"/>
          </a:p>
        </p:txBody>
      </p:sp>
      <p:pic>
        <p:nvPicPr>
          <p:cNvPr id="9" name="Imagen 8" descr="Recorte de pantalla">
            <a:extLst>
              <a:ext uri="{FF2B5EF4-FFF2-40B4-BE49-F238E27FC236}">
                <a16:creationId xmlns:a16="http://schemas.microsoft.com/office/drawing/2014/main" id="{2ABCE0FF-1D88-46E9-A9F2-B5F228170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5936" y="1078243"/>
            <a:ext cx="6740517" cy="2129391"/>
          </a:xfrm>
          <a:prstGeom prst="rect">
            <a:avLst/>
          </a:prstGeom>
        </p:spPr>
      </p:pic>
      <p:pic>
        <p:nvPicPr>
          <p:cNvPr id="11" name="Imagen 10" descr="Recorte de pantalla">
            <a:extLst>
              <a:ext uri="{FF2B5EF4-FFF2-40B4-BE49-F238E27FC236}">
                <a16:creationId xmlns:a16="http://schemas.microsoft.com/office/drawing/2014/main" id="{5FF5A33A-5D38-4B1A-A4BA-26A85427D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0129" y="3709122"/>
            <a:ext cx="1771741" cy="571529"/>
          </a:xfrm>
          <a:prstGeom prst="rect">
            <a:avLst/>
          </a:prstGeom>
        </p:spPr>
      </p:pic>
      <p:sp>
        <p:nvSpPr>
          <p:cNvPr id="12" name="CuadroTexto 11">
            <a:extLst>
              <a:ext uri="{FF2B5EF4-FFF2-40B4-BE49-F238E27FC236}">
                <a16:creationId xmlns:a16="http://schemas.microsoft.com/office/drawing/2014/main" id="{F3326D23-3700-4747-89F7-5D4BB9FCDD92}"/>
              </a:ext>
            </a:extLst>
          </p:cNvPr>
          <p:cNvSpPr txBox="1"/>
          <p:nvPr/>
        </p:nvSpPr>
        <p:spPr>
          <a:xfrm>
            <a:off x="5178378" y="22644"/>
            <a:ext cx="6856736"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RESINA SUPERFICIE DE RESPUESTA</a:t>
            </a:r>
          </a:p>
        </p:txBody>
      </p:sp>
    </p:spTree>
    <p:extLst>
      <p:ext uri="{BB962C8B-B14F-4D97-AF65-F5344CB8AC3E}">
        <p14:creationId xmlns:p14="http://schemas.microsoft.com/office/powerpoint/2010/main" val="2554957937"/>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C046440-C01A-4D32-858A-FE4304C0BDFD}"/>
              </a:ext>
            </a:extLst>
          </p:cNvPr>
          <p:cNvPicPr/>
          <p:nvPr/>
        </p:nvPicPr>
        <p:blipFill rotWithShape="1">
          <a:blip r:embed="rId2">
            <a:lum contrast="20000"/>
            <a:extLst>
              <a:ext uri="{28A0092B-C50C-407E-A947-70E740481C1C}">
                <a14:useLocalDpi xmlns:a14="http://schemas.microsoft.com/office/drawing/2010/main" val="0"/>
              </a:ext>
            </a:extLst>
          </a:blip>
          <a:srcRect l="4805" t="2756" r="5187" b="10148"/>
          <a:stretch/>
        </p:blipFill>
        <p:spPr bwMode="auto">
          <a:xfrm>
            <a:off x="780391" y="942075"/>
            <a:ext cx="5088255" cy="3283585"/>
          </a:xfrm>
          <a:prstGeom prst="rect">
            <a:avLst/>
          </a:prstGeom>
          <a:noFill/>
          <a:ln w="12700">
            <a:solidFill>
              <a:schemeClr val="tx1"/>
            </a:solid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DF4044E6-BCEA-4429-93DC-E28079D16EED}"/>
              </a:ext>
            </a:extLst>
          </p:cNvPr>
          <p:cNvPicPr/>
          <p:nvPr/>
        </p:nvPicPr>
        <p:blipFill rotWithShape="1">
          <a:blip r:embed="rId3">
            <a:lum contrast="20000"/>
            <a:extLst>
              <a:ext uri="{28A0092B-C50C-407E-A947-70E740481C1C}">
                <a14:useLocalDpi xmlns:a14="http://schemas.microsoft.com/office/drawing/2010/main" val="0"/>
              </a:ext>
            </a:extLst>
          </a:blip>
          <a:srcRect l="3495" t="1813" r="1875" b="2394"/>
          <a:stretch/>
        </p:blipFill>
        <p:spPr bwMode="auto">
          <a:xfrm>
            <a:off x="6309676" y="942075"/>
            <a:ext cx="5173345" cy="3283585"/>
          </a:xfrm>
          <a:prstGeom prst="rect">
            <a:avLst/>
          </a:prstGeom>
          <a:noFill/>
          <a:ln w="12700">
            <a:solidFill>
              <a:schemeClr val="tx1"/>
            </a:solidFill>
          </a:ln>
          <a:extLst>
            <a:ext uri="{53640926-AAD7-44D8-BBD7-CCE9431645EC}">
              <a14:shadowObscured xmlns:a14="http://schemas.microsoft.com/office/drawing/2010/main"/>
            </a:ext>
          </a:extLst>
        </p:spPr>
      </p:pic>
      <p:sp>
        <p:nvSpPr>
          <p:cNvPr id="9" name="Rectángulo 8">
            <a:extLst>
              <a:ext uri="{FF2B5EF4-FFF2-40B4-BE49-F238E27FC236}">
                <a16:creationId xmlns:a16="http://schemas.microsoft.com/office/drawing/2014/main" id="{C5124A9F-3238-4FFC-9883-CE5F8CD7DFC8}"/>
              </a:ext>
            </a:extLst>
          </p:cNvPr>
          <p:cNvSpPr/>
          <p:nvPr/>
        </p:nvSpPr>
        <p:spPr>
          <a:xfrm>
            <a:off x="406399" y="4415514"/>
            <a:ext cx="11518507" cy="1754326"/>
          </a:xfrm>
          <a:prstGeom prst="rect">
            <a:avLst/>
          </a:prstGeom>
        </p:spPr>
        <p:txBody>
          <a:bodyPr wrap="square">
            <a:spAutoFit/>
          </a:bodyPr>
          <a:lstStyle/>
          <a:p>
            <a:pPr indent="180340" algn="just">
              <a:lnSpc>
                <a:spcPct val="150000"/>
              </a:lnSpc>
              <a:spcAft>
                <a:spcPts val="0"/>
              </a:spcAft>
            </a:pPr>
            <a:r>
              <a:rPr lang="es-ES" dirty="0">
                <a:solidFill>
                  <a:srgbClr val="000000"/>
                </a:solidFill>
                <a:latin typeface="Arial" panose="020B0604020202020204" pitchFamily="34" charset="0"/>
                <a:ea typeface="Arial" panose="020B0604020202020204" pitchFamily="34" charset="0"/>
              </a:rPr>
              <a:t>Al examinar las figuras de superficie y de contorno resulta que el valor donde se encuentra la máxima dureza Shore D ocurre cuando el tiempo de curado es 9 segundos y el tiempo de post curado 6 segundos. Además, al examinar la figura de contorno, se observa que el proceso puede ser más sensible a los cambios del tiempo de curado, que a los cambios de tiempo de post curado.</a:t>
            </a:r>
            <a:endParaRPr lang="es-419" sz="1600" dirty="0">
              <a:solidFill>
                <a:srgbClr val="000000"/>
              </a:solidFill>
              <a:latin typeface="Arial" panose="020B0604020202020204" pitchFamily="34" charset="0"/>
              <a:ea typeface="Arial" panose="020B0604020202020204" pitchFamily="34" charset="0"/>
            </a:endParaRPr>
          </a:p>
        </p:txBody>
      </p:sp>
      <p:sp>
        <p:nvSpPr>
          <p:cNvPr id="10" name="CuadroTexto 9">
            <a:extLst>
              <a:ext uri="{FF2B5EF4-FFF2-40B4-BE49-F238E27FC236}">
                <a16:creationId xmlns:a16="http://schemas.microsoft.com/office/drawing/2014/main" id="{9B25673A-C7BA-4B02-A113-0AD1499A9560}"/>
              </a:ext>
            </a:extLst>
          </p:cNvPr>
          <p:cNvSpPr txBox="1"/>
          <p:nvPr/>
        </p:nvSpPr>
        <p:spPr>
          <a:xfrm>
            <a:off x="5178378" y="22644"/>
            <a:ext cx="6856736"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RESINA SUPERFICIE DE RESPUESTA</a:t>
            </a:r>
          </a:p>
        </p:txBody>
      </p:sp>
    </p:spTree>
    <p:extLst>
      <p:ext uri="{BB962C8B-B14F-4D97-AF65-F5344CB8AC3E}">
        <p14:creationId xmlns:p14="http://schemas.microsoft.com/office/powerpoint/2010/main" val="1192957891"/>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F0DD3D1-3C83-48F3-B576-F4653323EB84}"/>
              </a:ext>
            </a:extLst>
          </p:cNvPr>
          <p:cNvPicPr/>
          <p:nvPr/>
        </p:nvPicPr>
        <p:blipFill rotWithShape="1">
          <a:blip r:embed="rId2">
            <a:lum contrast="20000"/>
            <a:extLst>
              <a:ext uri="{28A0092B-C50C-407E-A947-70E740481C1C}">
                <a14:useLocalDpi xmlns:a14="http://schemas.microsoft.com/office/drawing/2010/main" val="0"/>
              </a:ext>
            </a:extLst>
          </a:blip>
          <a:srcRect r="25770" b="39644"/>
          <a:stretch/>
        </p:blipFill>
        <p:spPr bwMode="auto">
          <a:xfrm>
            <a:off x="3048304" y="1207697"/>
            <a:ext cx="6799259" cy="2036637"/>
          </a:xfrm>
          <a:prstGeom prst="rect">
            <a:avLst/>
          </a:prstGeom>
          <a:noFill/>
          <a:ln w="12700">
            <a:solidFill>
              <a:schemeClr val="tx1"/>
            </a:solidFill>
          </a:ln>
          <a:extLst>
            <a:ext uri="{53640926-AAD7-44D8-BBD7-CCE9431645EC}">
              <a14:shadowObscured xmlns:a14="http://schemas.microsoft.com/office/drawing/2010/main"/>
            </a:ext>
          </a:extLst>
        </p:spPr>
      </p:pic>
      <p:sp>
        <p:nvSpPr>
          <p:cNvPr id="5" name="Rectángulo 4">
            <a:extLst>
              <a:ext uri="{FF2B5EF4-FFF2-40B4-BE49-F238E27FC236}">
                <a16:creationId xmlns:a16="http://schemas.microsoft.com/office/drawing/2014/main" id="{73BE1E49-C5BF-4912-8F37-29F34B6FB370}"/>
              </a:ext>
            </a:extLst>
          </p:cNvPr>
          <p:cNvSpPr/>
          <p:nvPr/>
        </p:nvSpPr>
        <p:spPr>
          <a:xfrm>
            <a:off x="680704" y="788476"/>
            <a:ext cx="2826415" cy="369332"/>
          </a:xfrm>
          <a:prstGeom prst="rect">
            <a:avLst/>
          </a:prstGeom>
        </p:spPr>
        <p:txBody>
          <a:bodyPr wrap="none">
            <a:spAutoFit/>
          </a:bodyPr>
          <a:lstStyle/>
          <a:p>
            <a:pPr>
              <a:spcAft>
                <a:spcPts val="1000"/>
              </a:spcAft>
            </a:pPr>
            <a:r>
              <a:rPr lang="es-ES" b="1" dirty="0">
                <a:latin typeface="Arial" panose="020B0604020202020204" pitchFamily="34" charset="0"/>
                <a:ea typeface="Arial" panose="020B0604020202020204" pitchFamily="34" charset="0"/>
              </a:rPr>
              <a:t>Gráfica de Optimización</a:t>
            </a:r>
            <a:endParaRPr lang="es-419" b="1" dirty="0">
              <a:latin typeface="Arial" panose="020B0604020202020204" pitchFamily="34" charset="0"/>
              <a:ea typeface="Arial" panose="020B0604020202020204" pitchFamily="34" charset="0"/>
            </a:endParaRPr>
          </a:p>
        </p:txBody>
      </p:sp>
      <p:sp>
        <p:nvSpPr>
          <p:cNvPr id="6" name="Rectángulo 5">
            <a:extLst>
              <a:ext uri="{FF2B5EF4-FFF2-40B4-BE49-F238E27FC236}">
                <a16:creationId xmlns:a16="http://schemas.microsoft.com/office/drawing/2014/main" id="{37099868-0D1E-41EE-BF3F-65A19044F9D7}"/>
              </a:ext>
            </a:extLst>
          </p:cNvPr>
          <p:cNvSpPr/>
          <p:nvPr/>
        </p:nvSpPr>
        <p:spPr>
          <a:xfrm>
            <a:off x="680704" y="3244334"/>
            <a:ext cx="4908138" cy="369332"/>
          </a:xfrm>
          <a:prstGeom prst="rect">
            <a:avLst/>
          </a:prstGeom>
        </p:spPr>
        <p:txBody>
          <a:bodyPr wrap="none">
            <a:spAutoFit/>
          </a:bodyPr>
          <a:lstStyle/>
          <a:p>
            <a:pPr>
              <a:spcAft>
                <a:spcPts val="1000"/>
              </a:spcAft>
            </a:pPr>
            <a:r>
              <a:rPr lang="es-ES" b="1" dirty="0">
                <a:latin typeface="Arial" panose="020B0604020202020204" pitchFamily="34" charset="0"/>
                <a:ea typeface="Arial" panose="020B0604020202020204" pitchFamily="34" charset="0"/>
              </a:rPr>
              <a:t>Configuración para dureza máxima en ABS</a:t>
            </a:r>
            <a:endParaRPr lang="es-419" b="1" dirty="0">
              <a:latin typeface="Arial" panose="020B0604020202020204" pitchFamily="34" charset="0"/>
              <a:ea typeface="Arial" panose="020B0604020202020204" pitchFamily="34" charset="0"/>
            </a:endParaRPr>
          </a:p>
        </p:txBody>
      </p:sp>
      <p:graphicFrame>
        <p:nvGraphicFramePr>
          <p:cNvPr id="7" name="Tabla 6">
            <a:extLst>
              <a:ext uri="{FF2B5EF4-FFF2-40B4-BE49-F238E27FC236}">
                <a16:creationId xmlns:a16="http://schemas.microsoft.com/office/drawing/2014/main" id="{8701D4DE-3FB3-4C91-8886-39E0788A989E}"/>
              </a:ext>
            </a:extLst>
          </p:cNvPr>
          <p:cNvGraphicFramePr>
            <a:graphicFrameLocks noGrp="1"/>
          </p:cNvGraphicFramePr>
          <p:nvPr>
            <p:extLst>
              <p:ext uri="{D42A27DB-BD31-4B8C-83A1-F6EECF244321}">
                <p14:modId xmlns:p14="http://schemas.microsoft.com/office/powerpoint/2010/main" val="1255576855"/>
              </p:ext>
            </p:extLst>
          </p:nvPr>
        </p:nvGraphicFramePr>
        <p:xfrm>
          <a:off x="4081805" y="3806631"/>
          <a:ext cx="4732258" cy="2036637"/>
        </p:xfrm>
        <a:graphic>
          <a:graphicData uri="http://schemas.openxmlformats.org/drawingml/2006/table">
            <a:tbl>
              <a:tblPr firstRow="1" firstCol="1" bandRow="1">
                <a:tableStyleId>{5C22544A-7EE6-4342-B048-85BDC9FD1C3A}</a:tableStyleId>
              </a:tblPr>
              <a:tblGrid>
                <a:gridCol w="2366129">
                  <a:extLst>
                    <a:ext uri="{9D8B030D-6E8A-4147-A177-3AD203B41FA5}">
                      <a16:colId xmlns:a16="http://schemas.microsoft.com/office/drawing/2014/main" val="1314164929"/>
                    </a:ext>
                  </a:extLst>
                </a:gridCol>
                <a:gridCol w="2366129">
                  <a:extLst>
                    <a:ext uri="{9D8B030D-6E8A-4147-A177-3AD203B41FA5}">
                      <a16:colId xmlns:a16="http://schemas.microsoft.com/office/drawing/2014/main" val="586550373"/>
                    </a:ext>
                  </a:extLst>
                </a:gridCol>
              </a:tblGrid>
              <a:tr h="678879">
                <a:tc>
                  <a:txBody>
                    <a:bodyPr/>
                    <a:lstStyle/>
                    <a:p>
                      <a:pPr algn="ctr">
                        <a:lnSpc>
                          <a:spcPct val="150000"/>
                        </a:lnSpc>
                        <a:spcAft>
                          <a:spcPts val="0"/>
                        </a:spcAft>
                      </a:pPr>
                      <a:r>
                        <a:rPr lang="es-ES" sz="1200" dirty="0">
                          <a:solidFill>
                            <a:schemeClr val="tx1"/>
                          </a:solidFill>
                          <a:effectLst/>
                        </a:rPr>
                        <a:t>Factor</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200">
                          <a:solidFill>
                            <a:schemeClr val="tx1"/>
                          </a:solidFill>
                          <a:effectLst/>
                        </a:rPr>
                        <a:t>Valor óptimo</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865843290"/>
                  </a:ext>
                </a:extLst>
              </a:tr>
              <a:tr h="678879">
                <a:tc>
                  <a:txBody>
                    <a:bodyPr/>
                    <a:lstStyle/>
                    <a:p>
                      <a:pPr algn="ctr">
                        <a:lnSpc>
                          <a:spcPct val="150000"/>
                        </a:lnSpc>
                        <a:spcAft>
                          <a:spcPts val="0"/>
                        </a:spcAft>
                      </a:pPr>
                      <a:r>
                        <a:rPr lang="es-ES" sz="1200" dirty="0">
                          <a:solidFill>
                            <a:schemeClr val="tx1"/>
                          </a:solidFill>
                          <a:effectLst/>
                        </a:rPr>
                        <a:t>Tiempo curado</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200">
                          <a:solidFill>
                            <a:schemeClr val="tx1"/>
                          </a:solidFill>
                          <a:effectLst/>
                        </a:rPr>
                        <a:t> 9 s</a:t>
                      </a:r>
                      <a:endParaRPr lang="es-419" sz="110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43946620"/>
                  </a:ext>
                </a:extLst>
              </a:tr>
              <a:tr h="678879">
                <a:tc>
                  <a:txBody>
                    <a:bodyPr/>
                    <a:lstStyle/>
                    <a:p>
                      <a:pPr algn="ctr">
                        <a:lnSpc>
                          <a:spcPct val="150000"/>
                        </a:lnSpc>
                        <a:spcAft>
                          <a:spcPts val="0"/>
                        </a:spcAft>
                      </a:pPr>
                      <a:r>
                        <a:rPr lang="es-ES" sz="1200" dirty="0">
                          <a:solidFill>
                            <a:schemeClr val="tx1"/>
                          </a:solidFill>
                          <a:effectLst/>
                        </a:rPr>
                        <a:t>Tiempo post curado</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200" dirty="0">
                          <a:solidFill>
                            <a:schemeClr val="tx1"/>
                          </a:solidFill>
                          <a:effectLst/>
                        </a:rPr>
                        <a:t> 6 s</a:t>
                      </a:r>
                      <a:endParaRPr lang="es-419" sz="1100" dirty="0">
                        <a:solidFill>
                          <a:schemeClr val="tx1"/>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320232536"/>
                  </a:ext>
                </a:extLst>
              </a:tr>
            </a:tbl>
          </a:graphicData>
        </a:graphic>
      </p:graphicFrame>
      <p:sp>
        <p:nvSpPr>
          <p:cNvPr id="8" name="CuadroTexto 7">
            <a:extLst>
              <a:ext uri="{FF2B5EF4-FFF2-40B4-BE49-F238E27FC236}">
                <a16:creationId xmlns:a16="http://schemas.microsoft.com/office/drawing/2014/main" id="{472C09A2-C040-4788-A28D-48F6115156AC}"/>
              </a:ext>
            </a:extLst>
          </p:cNvPr>
          <p:cNvSpPr txBox="1"/>
          <p:nvPr/>
        </p:nvSpPr>
        <p:spPr>
          <a:xfrm>
            <a:off x="5178378" y="22644"/>
            <a:ext cx="6856736"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RESINA SUPERFICIE DE RESPUESTA</a:t>
            </a:r>
          </a:p>
        </p:txBody>
      </p:sp>
    </p:spTree>
    <p:extLst>
      <p:ext uri="{BB962C8B-B14F-4D97-AF65-F5344CB8AC3E}">
        <p14:creationId xmlns:p14="http://schemas.microsoft.com/office/powerpoint/2010/main" val="3624922247"/>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7C9C2880-3B06-4B31-A57D-82B6C50F5BEF}"/>
              </a:ext>
            </a:extLst>
          </p:cNvPr>
          <p:cNvSpPr txBox="1">
            <a:spLocks/>
          </p:cNvSpPr>
          <p:nvPr/>
        </p:nvSpPr>
        <p:spPr>
          <a:xfrm>
            <a:off x="1027522" y="857807"/>
            <a:ext cx="10363200" cy="1470025"/>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7200" kern="0" dirty="0">
                <a:solidFill>
                  <a:schemeClr val="tx1"/>
                </a:solidFill>
              </a:rPr>
              <a:t>CÁMARA DE CURADO</a:t>
            </a:r>
            <a:br>
              <a:rPr lang="es-EC" sz="7200" kern="0" dirty="0">
                <a:solidFill>
                  <a:schemeClr val="tx1"/>
                </a:solidFill>
              </a:rPr>
            </a:br>
            <a:br>
              <a:rPr lang="es-EC" sz="1800" kern="0" dirty="0">
                <a:solidFill>
                  <a:schemeClr val="tx1"/>
                </a:solidFill>
              </a:rPr>
            </a:br>
            <a:endParaRPr lang="es-EC" sz="1800" b="0" kern="1200" dirty="0">
              <a:solidFill>
                <a:schemeClr val="tx1"/>
              </a:solidFill>
              <a:latin typeface="+mn-lt"/>
              <a:ea typeface="+mn-ea"/>
              <a:cs typeface="+mn-cs"/>
            </a:endParaRPr>
          </a:p>
        </p:txBody>
      </p:sp>
      <p:pic>
        <p:nvPicPr>
          <p:cNvPr id="5" name="Imagen 4" descr="Recorte de pantalla">
            <a:extLst>
              <a:ext uri="{FF2B5EF4-FFF2-40B4-BE49-F238E27FC236}">
                <a16:creationId xmlns:a16="http://schemas.microsoft.com/office/drawing/2014/main" id="{8FA156D5-E33C-4EE4-9022-224D94CCA49A}"/>
              </a:ext>
            </a:extLst>
          </p:cNvPr>
          <p:cNvPicPr/>
          <p:nvPr/>
        </p:nvPicPr>
        <p:blipFill>
          <a:blip r:embed="rId2">
            <a:extLst>
              <a:ext uri="{28A0092B-C50C-407E-A947-70E740481C1C}">
                <a14:useLocalDpi xmlns:a14="http://schemas.microsoft.com/office/drawing/2010/main"/>
              </a:ext>
            </a:extLst>
          </a:blip>
          <a:stretch>
            <a:fillRect/>
          </a:stretch>
        </p:blipFill>
        <p:spPr>
          <a:xfrm>
            <a:off x="1112579" y="1998481"/>
            <a:ext cx="4562357" cy="4001712"/>
          </a:xfrm>
          <a:prstGeom prst="rect">
            <a:avLst/>
          </a:prstGeom>
          <a:ln w="12700">
            <a:solidFill>
              <a:schemeClr val="tx1"/>
            </a:solidFill>
          </a:ln>
        </p:spPr>
      </p:pic>
      <p:pic>
        <p:nvPicPr>
          <p:cNvPr id="6" name="Imagen 5">
            <a:extLst>
              <a:ext uri="{FF2B5EF4-FFF2-40B4-BE49-F238E27FC236}">
                <a16:creationId xmlns:a16="http://schemas.microsoft.com/office/drawing/2014/main" id="{BE44B2A7-509D-455A-8BEB-41F042FEA764}"/>
              </a:ext>
            </a:extLst>
          </p:cNvPr>
          <p:cNvPicPr/>
          <p:nvPr/>
        </p:nvPicPr>
        <p:blipFill rotWithShape="1">
          <a:blip r:embed="rId3" cstate="print">
            <a:extLst>
              <a:ext uri="{28A0092B-C50C-407E-A947-70E740481C1C}">
                <a14:useLocalDpi xmlns:a14="http://schemas.microsoft.com/office/drawing/2010/main" val="0"/>
              </a:ext>
            </a:extLst>
          </a:blip>
          <a:srcRect l="13814" r="10005"/>
          <a:stretch/>
        </p:blipFill>
        <p:spPr bwMode="auto">
          <a:xfrm rot="5400000">
            <a:off x="7134484" y="2055255"/>
            <a:ext cx="3975735" cy="3914140"/>
          </a:xfrm>
          <a:prstGeom prst="rect">
            <a:avLst/>
          </a:prstGeom>
          <a:noFill/>
          <a:ln w="127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254427"/>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2771B497-218E-4C7C-A2EB-72789D34F874}"/>
              </a:ext>
            </a:extLst>
          </p:cNvPr>
          <p:cNvGraphicFramePr>
            <a:graphicFrameLocks noGrp="1"/>
          </p:cNvGraphicFramePr>
          <p:nvPr>
            <p:ph idx="1"/>
            <p:extLst>
              <p:ext uri="{D42A27DB-BD31-4B8C-83A1-F6EECF244321}">
                <p14:modId xmlns:p14="http://schemas.microsoft.com/office/powerpoint/2010/main" val="286143058"/>
              </p:ext>
            </p:extLst>
          </p:nvPr>
        </p:nvGraphicFramePr>
        <p:xfrm>
          <a:off x="1855233" y="747440"/>
          <a:ext cx="7038022" cy="947547"/>
        </p:xfrm>
        <a:graphic>
          <a:graphicData uri="http://schemas.openxmlformats.org/drawingml/2006/table">
            <a:tbl>
              <a:tblPr firstRow="1" firstCol="1" bandRow="1">
                <a:tableStyleId>{5DA37D80-6434-44D0-A028-1B22A696006F}</a:tableStyleId>
              </a:tblPr>
              <a:tblGrid>
                <a:gridCol w="2158048">
                  <a:extLst>
                    <a:ext uri="{9D8B030D-6E8A-4147-A177-3AD203B41FA5}">
                      <a16:colId xmlns:a16="http://schemas.microsoft.com/office/drawing/2014/main" val="3133890341"/>
                    </a:ext>
                  </a:extLst>
                </a:gridCol>
                <a:gridCol w="1229360">
                  <a:extLst>
                    <a:ext uri="{9D8B030D-6E8A-4147-A177-3AD203B41FA5}">
                      <a16:colId xmlns:a16="http://schemas.microsoft.com/office/drawing/2014/main" val="1407411284"/>
                    </a:ext>
                  </a:extLst>
                </a:gridCol>
                <a:gridCol w="1494472">
                  <a:extLst>
                    <a:ext uri="{9D8B030D-6E8A-4147-A177-3AD203B41FA5}">
                      <a16:colId xmlns:a16="http://schemas.microsoft.com/office/drawing/2014/main" val="2784207563"/>
                    </a:ext>
                  </a:extLst>
                </a:gridCol>
                <a:gridCol w="718185">
                  <a:extLst>
                    <a:ext uri="{9D8B030D-6E8A-4147-A177-3AD203B41FA5}">
                      <a16:colId xmlns:a16="http://schemas.microsoft.com/office/drawing/2014/main" val="2056809848"/>
                    </a:ext>
                  </a:extLst>
                </a:gridCol>
                <a:gridCol w="929322">
                  <a:extLst>
                    <a:ext uri="{9D8B030D-6E8A-4147-A177-3AD203B41FA5}">
                      <a16:colId xmlns:a16="http://schemas.microsoft.com/office/drawing/2014/main" val="619990480"/>
                    </a:ext>
                  </a:extLst>
                </a:gridCol>
                <a:gridCol w="508635">
                  <a:extLst>
                    <a:ext uri="{9D8B030D-6E8A-4147-A177-3AD203B41FA5}">
                      <a16:colId xmlns:a16="http://schemas.microsoft.com/office/drawing/2014/main" val="1033948586"/>
                    </a:ext>
                  </a:extLst>
                </a:gridCol>
              </a:tblGrid>
              <a:tr h="309245">
                <a:tc>
                  <a:txBody>
                    <a:bodyPr/>
                    <a:lstStyle/>
                    <a:p>
                      <a:pPr algn="ctr">
                        <a:lnSpc>
                          <a:spcPct val="115000"/>
                        </a:lnSpc>
                        <a:spcAft>
                          <a:spcPts val="0"/>
                        </a:spcAft>
                      </a:pPr>
                      <a:r>
                        <a:rPr lang="es-EC" sz="1100" dirty="0">
                          <a:effectLst/>
                        </a:rPr>
                        <a:t>                                     Criterios</a:t>
                      </a:r>
                      <a:endParaRPr lang="es-419" sz="1100" dirty="0">
                        <a:effectLst/>
                      </a:endParaRPr>
                    </a:p>
                    <a:p>
                      <a:pPr algn="l">
                        <a:lnSpc>
                          <a:spcPct val="115000"/>
                        </a:lnSpc>
                        <a:spcAft>
                          <a:spcPts val="0"/>
                        </a:spcAft>
                      </a:pPr>
                      <a:r>
                        <a:rPr lang="es-EC" sz="1100" dirty="0">
                          <a:effectLst/>
                        </a:rPr>
                        <a:t>Alternativas</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dirty="0">
                          <a:effectLst/>
                        </a:rPr>
                        <a:t>Fácil de diseñar</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Rápido de construir</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Estético</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Económico</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dirty="0">
                          <a:effectLst/>
                        </a:rPr>
                        <a:t>Total</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50925490"/>
                  </a:ext>
                </a:extLst>
              </a:tr>
              <a:tr h="182880">
                <a:tc>
                  <a:txBody>
                    <a:bodyPr/>
                    <a:lstStyle/>
                    <a:p>
                      <a:pPr algn="ctr">
                        <a:lnSpc>
                          <a:spcPct val="115000"/>
                        </a:lnSpc>
                        <a:spcAft>
                          <a:spcPts val="0"/>
                        </a:spcAft>
                      </a:pPr>
                      <a:r>
                        <a:rPr lang="es-EC" sz="1100">
                          <a:effectLst/>
                        </a:rPr>
                        <a:t>Cubica</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3</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1</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1</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3</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8</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685733006"/>
                  </a:ext>
                </a:extLst>
              </a:tr>
              <a:tr h="182880">
                <a:tc>
                  <a:txBody>
                    <a:bodyPr/>
                    <a:lstStyle/>
                    <a:p>
                      <a:pPr algn="ctr">
                        <a:lnSpc>
                          <a:spcPct val="115000"/>
                        </a:lnSpc>
                        <a:spcAft>
                          <a:spcPts val="0"/>
                        </a:spcAft>
                      </a:pPr>
                      <a:r>
                        <a:rPr lang="es-EC" sz="1100">
                          <a:effectLst/>
                        </a:rPr>
                        <a:t>Cilíndrica</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2</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3</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2</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2</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9</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125100201"/>
                  </a:ext>
                </a:extLst>
              </a:tr>
              <a:tr h="190500">
                <a:tc>
                  <a:txBody>
                    <a:bodyPr/>
                    <a:lstStyle/>
                    <a:p>
                      <a:pPr algn="ctr">
                        <a:lnSpc>
                          <a:spcPct val="115000"/>
                        </a:lnSpc>
                        <a:spcAft>
                          <a:spcPts val="0"/>
                        </a:spcAft>
                      </a:pPr>
                      <a:r>
                        <a:rPr lang="es-EC" sz="1100">
                          <a:effectLst/>
                        </a:rPr>
                        <a:t>Semiesférica</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dirty="0">
                          <a:effectLst/>
                        </a:rPr>
                        <a:t>1</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2</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3</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1</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dirty="0">
                          <a:effectLst/>
                        </a:rPr>
                        <a:t>7</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025581896"/>
                  </a:ext>
                </a:extLst>
              </a:tr>
            </a:tbl>
          </a:graphicData>
        </a:graphic>
      </p:graphicFrame>
      <p:graphicFrame>
        <p:nvGraphicFramePr>
          <p:cNvPr id="5" name="Tabla 4">
            <a:extLst>
              <a:ext uri="{FF2B5EF4-FFF2-40B4-BE49-F238E27FC236}">
                <a16:creationId xmlns:a16="http://schemas.microsoft.com/office/drawing/2014/main" id="{4C1707FE-5117-4FB0-9FF2-9600B740BC6E}"/>
              </a:ext>
            </a:extLst>
          </p:cNvPr>
          <p:cNvGraphicFramePr>
            <a:graphicFrameLocks noGrp="1"/>
          </p:cNvGraphicFramePr>
          <p:nvPr>
            <p:extLst>
              <p:ext uri="{D42A27DB-BD31-4B8C-83A1-F6EECF244321}">
                <p14:modId xmlns:p14="http://schemas.microsoft.com/office/powerpoint/2010/main" val="2728396242"/>
              </p:ext>
            </p:extLst>
          </p:nvPr>
        </p:nvGraphicFramePr>
        <p:xfrm>
          <a:off x="1855233" y="2117101"/>
          <a:ext cx="7107872" cy="1053628"/>
        </p:xfrm>
        <a:graphic>
          <a:graphicData uri="http://schemas.openxmlformats.org/drawingml/2006/table">
            <a:tbl>
              <a:tblPr firstRow="1" firstCol="1" bandRow="1">
                <a:tableStyleId>{5DA37D80-6434-44D0-A028-1B22A696006F}</a:tableStyleId>
              </a:tblPr>
              <a:tblGrid>
                <a:gridCol w="2119948">
                  <a:extLst>
                    <a:ext uri="{9D8B030D-6E8A-4147-A177-3AD203B41FA5}">
                      <a16:colId xmlns:a16="http://schemas.microsoft.com/office/drawing/2014/main" val="4212751458"/>
                    </a:ext>
                  </a:extLst>
                </a:gridCol>
                <a:gridCol w="1337310">
                  <a:extLst>
                    <a:ext uri="{9D8B030D-6E8A-4147-A177-3AD203B41FA5}">
                      <a16:colId xmlns:a16="http://schemas.microsoft.com/office/drawing/2014/main" val="1928303564"/>
                    </a:ext>
                  </a:extLst>
                </a:gridCol>
                <a:gridCol w="1494472">
                  <a:extLst>
                    <a:ext uri="{9D8B030D-6E8A-4147-A177-3AD203B41FA5}">
                      <a16:colId xmlns:a16="http://schemas.microsoft.com/office/drawing/2014/main" val="2381210959"/>
                    </a:ext>
                  </a:extLst>
                </a:gridCol>
                <a:gridCol w="718185">
                  <a:extLst>
                    <a:ext uri="{9D8B030D-6E8A-4147-A177-3AD203B41FA5}">
                      <a16:colId xmlns:a16="http://schemas.microsoft.com/office/drawing/2014/main" val="2404543417"/>
                    </a:ext>
                  </a:extLst>
                </a:gridCol>
                <a:gridCol w="929322">
                  <a:extLst>
                    <a:ext uri="{9D8B030D-6E8A-4147-A177-3AD203B41FA5}">
                      <a16:colId xmlns:a16="http://schemas.microsoft.com/office/drawing/2014/main" val="3953443792"/>
                    </a:ext>
                  </a:extLst>
                </a:gridCol>
                <a:gridCol w="508635">
                  <a:extLst>
                    <a:ext uri="{9D8B030D-6E8A-4147-A177-3AD203B41FA5}">
                      <a16:colId xmlns:a16="http://schemas.microsoft.com/office/drawing/2014/main" val="3318748677"/>
                    </a:ext>
                  </a:extLst>
                </a:gridCol>
              </a:tblGrid>
              <a:tr h="475270">
                <a:tc>
                  <a:txBody>
                    <a:bodyPr/>
                    <a:lstStyle/>
                    <a:p>
                      <a:pPr algn="ctr">
                        <a:lnSpc>
                          <a:spcPct val="115000"/>
                        </a:lnSpc>
                        <a:spcAft>
                          <a:spcPts val="0"/>
                        </a:spcAft>
                      </a:pPr>
                      <a:r>
                        <a:rPr lang="es-EC" sz="1100" dirty="0">
                          <a:effectLst/>
                        </a:rPr>
                        <a:t>                                    Criterios</a:t>
                      </a:r>
                      <a:endParaRPr lang="es-419" sz="1100" dirty="0">
                        <a:effectLst/>
                      </a:endParaRPr>
                    </a:p>
                    <a:p>
                      <a:pPr algn="l">
                        <a:lnSpc>
                          <a:spcPct val="115000"/>
                        </a:lnSpc>
                        <a:spcAft>
                          <a:spcPts val="0"/>
                        </a:spcAft>
                      </a:pPr>
                      <a:r>
                        <a:rPr lang="es-EC" sz="1100" dirty="0">
                          <a:effectLst/>
                        </a:rPr>
                        <a:t> Alternativas</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Fácil de construir</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Rápido de construir</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Estético</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dirty="0">
                          <a:effectLst/>
                        </a:rPr>
                        <a:t>Económico</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Total</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696186982"/>
                  </a:ext>
                </a:extLst>
              </a:tr>
              <a:tr h="182880">
                <a:tc>
                  <a:txBody>
                    <a:bodyPr/>
                    <a:lstStyle/>
                    <a:p>
                      <a:pPr algn="ctr">
                        <a:lnSpc>
                          <a:spcPct val="115000"/>
                        </a:lnSpc>
                        <a:spcAft>
                          <a:spcPts val="0"/>
                        </a:spcAft>
                      </a:pPr>
                      <a:r>
                        <a:rPr lang="es-EC" sz="1100" dirty="0">
                          <a:effectLst/>
                        </a:rPr>
                        <a:t>Maquinado (CNC)</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2</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2</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3</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2</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9</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189337394"/>
                  </a:ext>
                </a:extLst>
              </a:tr>
              <a:tr h="182880">
                <a:tc>
                  <a:txBody>
                    <a:bodyPr/>
                    <a:lstStyle/>
                    <a:p>
                      <a:pPr algn="ctr">
                        <a:lnSpc>
                          <a:spcPct val="115000"/>
                        </a:lnSpc>
                        <a:spcAft>
                          <a:spcPts val="0"/>
                        </a:spcAft>
                      </a:pPr>
                      <a:r>
                        <a:rPr lang="es-EC" sz="1100">
                          <a:effectLst/>
                        </a:rPr>
                        <a:t>Impresión 3D</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3</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3</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2</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3</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11</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782699941"/>
                  </a:ext>
                </a:extLst>
              </a:tr>
              <a:tr h="190500">
                <a:tc>
                  <a:txBody>
                    <a:bodyPr/>
                    <a:lstStyle/>
                    <a:p>
                      <a:pPr algn="ctr">
                        <a:lnSpc>
                          <a:spcPct val="115000"/>
                        </a:lnSpc>
                        <a:spcAft>
                          <a:spcPts val="0"/>
                        </a:spcAft>
                      </a:pPr>
                      <a:r>
                        <a:rPr lang="es-EC" sz="1100">
                          <a:effectLst/>
                        </a:rPr>
                        <a:t>Fundición</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1</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1</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3</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1</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dirty="0">
                          <a:effectLst/>
                        </a:rPr>
                        <a:t>6</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479979322"/>
                  </a:ext>
                </a:extLst>
              </a:tr>
            </a:tbl>
          </a:graphicData>
        </a:graphic>
      </p:graphicFrame>
      <p:graphicFrame>
        <p:nvGraphicFramePr>
          <p:cNvPr id="6" name="Tabla 5">
            <a:extLst>
              <a:ext uri="{FF2B5EF4-FFF2-40B4-BE49-F238E27FC236}">
                <a16:creationId xmlns:a16="http://schemas.microsoft.com/office/drawing/2014/main" id="{909ABFD3-2A2B-4245-8D7B-F56995CBB9DF}"/>
              </a:ext>
            </a:extLst>
          </p:cNvPr>
          <p:cNvGraphicFramePr>
            <a:graphicFrameLocks noGrp="1"/>
          </p:cNvGraphicFramePr>
          <p:nvPr>
            <p:extLst>
              <p:ext uri="{D42A27DB-BD31-4B8C-83A1-F6EECF244321}">
                <p14:modId xmlns:p14="http://schemas.microsoft.com/office/powerpoint/2010/main" val="696533975"/>
              </p:ext>
            </p:extLst>
          </p:nvPr>
        </p:nvGraphicFramePr>
        <p:xfrm>
          <a:off x="1860220" y="3486762"/>
          <a:ext cx="7184072" cy="963930"/>
        </p:xfrm>
        <a:graphic>
          <a:graphicData uri="http://schemas.openxmlformats.org/drawingml/2006/table">
            <a:tbl>
              <a:tblPr firstRow="1" firstCol="1" bandRow="1">
                <a:tableStyleId>{5DA37D80-6434-44D0-A028-1B22A696006F}</a:tableStyleId>
              </a:tblPr>
              <a:tblGrid>
                <a:gridCol w="2196148">
                  <a:extLst>
                    <a:ext uri="{9D8B030D-6E8A-4147-A177-3AD203B41FA5}">
                      <a16:colId xmlns:a16="http://schemas.microsoft.com/office/drawing/2014/main" val="703932529"/>
                    </a:ext>
                  </a:extLst>
                </a:gridCol>
                <a:gridCol w="1337310">
                  <a:extLst>
                    <a:ext uri="{9D8B030D-6E8A-4147-A177-3AD203B41FA5}">
                      <a16:colId xmlns:a16="http://schemas.microsoft.com/office/drawing/2014/main" val="3648410751"/>
                    </a:ext>
                  </a:extLst>
                </a:gridCol>
                <a:gridCol w="1494472">
                  <a:extLst>
                    <a:ext uri="{9D8B030D-6E8A-4147-A177-3AD203B41FA5}">
                      <a16:colId xmlns:a16="http://schemas.microsoft.com/office/drawing/2014/main" val="370047571"/>
                    </a:ext>
                  </a:extLst>
                </a:gridCol>
                <a:gridCol w="718185">
                  <a:extLst>
                    <a:ext uri="{9D8B030D-6E8A-4147-A177-3AD203B41FA5}">
                      <a16:colId xmlns:a16="http://schemas.microsoft.com/office/drawing/2014/main" val="438413318"/>
                    </a:ext>
                  </a:extLst>
                </a:gridCol>
                <a:gridCol w="929322">
                  <a:extLst>
                    <a:ext uri="{9D8B030D-6E8A-4147-A177-3AD203B41FA5}">
                      <a16:colId xmlns:a16="http://schemas.microsoft.com/office/drawing/2014/main" val="20118129"/>
                    </a:ext>
                  </a:extLst>
                </a:gridCol>
                <a:gridCol w="508635">
                  <a:extLst>
                    <a:ext uri="{9D8B030D-6E8A-4147-A177-3AD203B41FA5}">
                      <a16:colId xmlns:a16="http://schemas.microsoft.com/office/drawing/2014/main" val="1343494150"/>
                    </a:ext>
                  </a:extLst>
                </a:gridCol>
              </a:tblGrid>
              <a:tr h="119148">
                <a:tc>
                  <a:txBody>
                    <a:bodyPr/>
                    <a:lstStyle/>
                    <a:p>
                      <a:pPr>
                        <a:lnSpc>
                          <a:spcPct val="115000"/>
                        </a:lnSpc>
                        <a:spcAft>
                          <a:spcPts val="0"/>
                        </a:spcAft>
                      </a:pPr>
                      <a:r>
                        <a:rPr lang="es-EC" sz="1100" dirty="0">
                          <a:effectLst/>
                        </a:rPr>
                        <a:t>                                      Criterios</a:t>
                      </a:r>
                      <a:endParaRPr lang="es-419" sz="1100" dirty="0">
                        <a:effectLst/>
                      </a:endParaRPr>
                    </a:p>
                    <a:p>
                      <a:pPr>
                        <a:lnSpc>
                          <a:spcPct val="115000"/>
                        </a:lnSpc>
                        <a:spcAft>
                          <a:spcPts val="0"/>
                        </a:spcAft>
                      </a:pPr>
                      <a:r>
                        <a:rPr lang="es-EC" sz="1100" dirty="0">
                          <a:effectLst/>
                        </a:rPr>
                        <a:t>Alternativas</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dirty="0">
                          <a:effectLst/>
                        </a:rPr>
                        <a:t>Fácil de construir</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Rápido de construir</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Estético</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Económico</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dirty="0">
                          <a:effectLst/>
                        </a:rPr>
                        <a:t>Total</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400794437"/>
                  </a:ext>
                </a:extLst>
              </a:tr>
              <a:tr h="172720">
                <a:tc>
                  <a:txBody>
                    <a:bodyPr/>
                    <a:lstStyle/>
                    <a:p>
                      <a:pPr algn="ctr">
                        <a:lnSpc>
                          <a:spcPct val="115000"/>
                        </a:lnSpc>
                        <a:spcAft>
                          <a:spcPts val="0"/>
                        </a:spcAft>
                      </a:pPr>
                      <a:r>
                        <a:rPr lang="es-EC" sz="1100">
                          <a:effectLst/>
                        </a:rPr>
                        <a:t>PLA</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2</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3</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2</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3</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10</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223202053"/>
                  </a:ext>
                </a:extLst>
              </a:tr>
              <a:tr h="172720">
                <a:tc>
                  <a:txBody>
                    <a:bodyPr/>
                    <a:lstStyle/>
                    <a:p>
                      <a:pPr algn="ctr">
                        <a:lnSpc>
                          <a:spcPct val="115000"/>
                        </a:lnSpc>
                        <a:spcAft>
                          <a:spcPts val="0"/>
                        </a:spcAft>
                      </a:pPr>
                      <a:r>
                        <a:rPr lang="es-EC" sz="1100">
                          <a:effectLst/>
                        </a:rPr>
                        <a:t>ABS</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3</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3</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2</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3</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11</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79353395"/>
                  </a:ext>
                </a:extLst>
              </a:tr>
              <a:tr h="179705">
                <a:tc>
                  <a:txBody>
                    <a:bodyPr/>
                    <a:lstStyle/>
                    <a:p>
                      <a:pPr algn="ctr">
                        <a:lnSpc>
                          <a:spcPct val="115000"/>
                        </a:lnSpc>
                        <a:spcAft>
                          <a:spcPts val="0"/>
                        </a:spcAft>
                      </a:pPr>
                      <a:r>
                        <a:rPr lang="es-EC" sz="1100">
                          <a:effectLst/>
                        </a:rPr>
                        <a:t>Resina</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1</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1</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3</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1</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dirty="0">
                          <a:effectLst/>
                        </a:rPr>
                        <a:t>6</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501474682"/>
                  </a:ext>
                </a:extLst>
              </a:tr>
            </a:tbl>
          </a:graphicData>
        </a:graphic>
      </p:graphicFrame>
      <p:graphicFrame>
        <p:nvGraphicFramePr>
          <p:cNvPr id="7" name="Tabla 6">
            <a:extLst>
              <a:ext uri="{FF2B5EF4-FFF2-40B4-BE49-F238E27FC236}">
                <a16:creationId xmlns:a16="http://schemas.microsoft.com/office/drawing/2014/main" id="{A2C6445F-CC5C-4188-A1C3-ACE57F74A9E3}"/>
              </a:ext>
            </a:extLst>
          </p:cNvPr>
          <p:cNvGraphicFramePr>
            <a:graphicFrameLocks noGrp="1"/>
          </p:cNvGraphicFramePr>
          <p:nvPr>
            <p:extLst>
              <p:ext uri="{D42A27DB-BD31-4B8C-83A1-F6EECF244321}">
                <p14:modId xmlns:p14="http://schemas.microsoft.com/office/powerpoint/2010/main" val="2035416033"/>
              </p:ext>
            </p:extLst>
          </p:nvPr>
        </p:nvGraphicFramePr>
        <p:xfrm>
          <a:off x="1855233" y="4856423"/>
          <a:ext cx="7260272" cy="990600"/>
        </p:xfrm>
        <a:graphic>
          <a:graphicData uri="http://schemas.openxmlformats.org/drawingml/2006/table">
            <a:tbl>
              <a:tblPr firstRow="1" firstCol="1" bandRow="1">
                <a:tableStyleId>{5DA37D80-6434-44D0-A028-1B22A696006F}</a:tableStyleId>
              </a:tblPr>
              <a:tblGrid>
                <a:gridCol w="2272348">
                  <a:extLst>
                    <a:ext uri="{9D8B030D-6E8A-4147-A177-3AD203B41FA5}">
                      <a16:colId xmlns:a16="http://schemas.microsoft.com/office/drawing/2014/main" val="2556686903"/>
                    </a:ext>
                  </a:extLst>
                </a:gridCol>
                <a:gridCol w="1337310">
                  <a:extLst>
                    <a:ext uri="{9D8B030D-6E8A-4147-A177-3AD203B41FA5}">
                      <a16:colId xmlns:a16="http://schemas.microsoft.com/office/drawing/2014/main" val="2422660391"/>
                    </a:ext>
                  </a:extLst>
                </a:gridCol>
                <a:gridCol w="1494472">
                  <a:extLst>
                    <a:ext uri="{9D8B030D-6E8A-4147-A177-3AD203B41FA5}">
                      <a16:colId xmlns:a16="http://schemas.microsoft.com/office/drawing/2014/main" val="695254021"/>
                    </a:ext>
                  </a:extLst>
                </a:gridCol>
                <a:gridCol w="718185">
                  <a:extLst>
                    <a:ext uri="{9D8B030D-6E8A-4147-A177-3AD203B41FA5}">
                      <a16:colId xmlns:a16="http://schemas.microsoft.com/office/drawing/2014/main" val="225423437"/>
                    </a:ext>
                  </a:extLst>
                </a:gridCol>
                <a:gridCol w="929322">
                  <a:extLst>
                    <a:ext uri="{9D8B030D-6E8A-4147-A177-3AD203B41FA5}">
                      <a16:colId xmlns:a16="http://schemas.microsoft.com/office/drawing/2014/main" val="398269098"/>
                    </a:ext>
                  </a:extLst>
                </a:gridCol>
                <a:gridCol w="508635">
                  <a:extLst>
                    <a:ext uri="{9D8B030D-6E8A-4147-A177-3AD203B41FA5}">
                      <a16:colId xmlns:a16="http://schemas.microsoft.com/office/drawing/2014/main" val="2090389571"/>
                    </a:ext>
                  </a:extLst>
                </a:gridCol>
              </a:tblGrid>
              <a:tr h="388620">
                <a:tc>
                  <a:txBody>
                    <a:bodyPr/>
                    <a:lstStyle/>
                    <a:p>
                      <a:pPr>
                        <a:lnSpc>
                          <a:spcPct val="115000"/>
                        </a:lnSpc>
                        <a:spcAft>
                          <a:spcPts val="0"/>
                        </a:spcAft>
                      </a:pPr>
                      <a:r>
                        <a:rPr lang="es-EC" sz="1100" dirty="0">
                          <a:effectLst/>
                        </a:rPr>
                        <a:t>                                        Criterios</a:t>
                      </a:r>
                      <a:endParaRPr lang="es-419" sz="1100" dirty="0">
                        <a:effectLst/>
                      </a:endParaRPr>
                    </a:p>
                    <a:p>
                      <a:pPr>
                        <a:lnSpc>
                          <a:spcPct val="115000"/>
                        </a:lnSpc>
                        <a:spcAft>
                          <a:spcPts val="0"/>
                        </a:spcAft>
                      </a:pPr>
                      <a:r>
                        <a:rPr lang="es-EC" sz="1100" dirty="0">
                          <a:effectLst/>
                        </a:rPr>
                        <a:t> Alternativas</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Fácil de construir</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dirty="0">
                          <a:effectLst/>
                        </a:rPr>
                        <a:t>Rápido de construir</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dirty="0">
                          <a:effectLst/>
                        </a:rPr>
                        <a:t>Estético</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dirty="0">
                          <a:effectLst/>
                        </a:rPr>
                        <a:t>Económico</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dirty="0">
                          <a:effectLst/>
                        </a:rPr>
                        <a:t>Total</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527512022"/>
                  </a:ext>
                </a:extLst>
              </a:tr>
              <a:tr h="198120">
                <a:tc>
                  <a:txBody>
                    <a:bodyPr/>
                    <a:lstStyle/>
                    <a:p>
                      <a:pPr algn="ctr">
                        <a:lnSpc>
                          <a:spcPct val="115000"/>
                        </a:lnSpc>
                        <a:spcAft>
                          <a:spcPts val="0"/>
                        </a:spcAft>
                      </a:pPr>
                      <a:r>
                        <a:rPr lang="es-EC" sz="1100">
                          <a:effectLst/>
                        </a:rPr>
                        <a:t>Focos led</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1</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1</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2</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3</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7</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973535621"/>
                  </a:ext>
                </a:extLst>
              </a:tr>
              <a:tr h="198120">
                <a:tc>
                  <a:txBody>
                    <a:bodyPr/>
                    <a:lstStyle/>
                    <a:p>
                      <a:pPr algn="ctr">
                        <a:lnSpc>
                          <a:spcPct val="115000"/>
                        </a:lnSpc>
                        <a:spcAft>
                          <a:spcPts val="0"/>
                        </a:spcAft>
                      </a:pPr>
                      <a:r>
                        <a:rPr lang="es-EC" sz="1100">
                          <a:effectLst/>
                        </a:rPr>
                        <a:t>Goma de silicona</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3</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3</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3</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3</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12</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852720314"/>
                  </a:ext>
                </a:extLst>
              </a:tr>
              <a:tr h="205740">
                <a:tc>
                  <a:txBody>
                    <a:bodyPr/>
                    <a:lstStyle/>
                    <a:p>
                      <a:pPr algn="ctr">
                        <a:lnSpc>
                          <a:spcPct val="115000"/>
                        </a:lnSpc>
                        <a:spcAft>
                          <a:spcPts val="0"/>
                        </a:spcAft>
                      </a:pPr>
                      <a:r>
                        <a:rPr lang="es-EC" sz="1100">
                          <a:effectLst/>
                        </a:rPr>
                        <a:t>Tubo y goma de silicona</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3</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3</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1</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1</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dirty="0">
                          <a:effectLst/>
                        </a:rPr>
                        <a:t>8</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435548774"/>
                  </a:ext>
                </a:extLst>
              </a:tr>
            </a:tbl>
          </a:graphicData>
        </a:graphic>
      </p:graphicFrame>
      <p:sp>
        <p:nvSpPr>
          <p:cNvPr id="8" name="CuadroTexto 7">
            <a:extLst>
              <a:ext uri="{FF2B5EF4-FFF2-40B4-BE49-F238E27FC236}">
                <a16:creationId xmlns:a16="http://schemas.microsoft.com/office/drawing/2014/main" id="{A3E87A15-3A29-4CC2-BE12-531C244C5D4E}"/>
              </a:ext>
            </a:extLst>
          </p:cNvPr>
          <p:cNvSpPr txBox="1"/>
          <p:nvPr/>
        </p:nvSpPr>
        <p:spPr>
          <a:xfrm>
            <a:off x="2997724" y="22644"/>
            <a:ext cx="9037390"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MATRICES DE SELECCIÓN CÁMARA DE CURADO</a:t>
            </a:r>
          </a:p>
        </p:txBody>
      </p:sp>
      <p:sp>
        <p:nvSpPr>
          <p:cNvPr id="2" name="Rectángulo 1">
            <a:extLst>
              <a:ext uri="{FF2B5EF4-FFF2-40B4-BE49-F238E27FC236}">
                <a16:creationId xmlns:a16="http://schemas.microsoft.com/office/drawing/2014/main" id="{600E7DB3-75D8-4B93-88C0-AA6168164F72}"/>
              </a:ext>
            </a:extLst>
          </p:cNvPr>
          <p:cNvSpPr/>
          <p:nvPr/>
        </p:nvSpPr>
        <p:spPr>
          <a:xfrm>
            <a:off x="452730" y="967579"/>
            <a:ext cx="895303" cy="7164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dirty="0"/>
              <a:t>Forma</a:t>
            </a:r>
          </a:p>
        </p:txBody>
      </p:sp>
      <p:sp>
        <p:nvSpPr>
          <p:cNvPr id="9" name="Rectángulo 8">
            <a:extLst>
              <a:ext uri="{FF2B5EF4-FFF2-40B4-BE49-F238E27FC236}">
                <a16:creationId xmlns:a16="http://schemas.microsoft.com/office/drawing/2014/main" id="{7BBCBAB7-69D3-4226-BFA8-3F6B33B90864}"/>
              </a:ext>
            </a:extLst>
          </p:cNvPr>
          <p:cNvSpPr/>
          <p:nvPr/>
        </p:nvSpPr>
        <p:spPr>
          <a:xfrm>
            <a:off x="112916" y="2196486"/>
            <a:ext cx="1527348" cy="7164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dirty="0"/>
              <a:t>Construcción</a:t>
            </a:r>
          </a:p>
        </p:txBody>
      </p:sp>
      <p:sp>
        <p:nvSpPr>
          <p:cNvPr id="10" name="Rectángulo 9">
            <a:extLst>
              <a:ext uri="{FF2B5EF4-FFF2-40B4-BE49-F238E27FC236}">
                <a16:creationId xmlns:a16="http://schemas.microsoft.com/office/drawing/2014/main" id="{E9C7CE57-43B5-4015-8062-9616211187FE}"/>
              </a:ext>
            </a:extLst>
          </p:cNvPr>
          <p:cNvSpPr/>
          <p:nvPr/>
        </p:nvSpPr>
        <p:spPr>
          <a:xfrm>
            <a:off x="282822" y="3582106"/>
            <a:ext cx="1235117" cy="7164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dirty="0"/>
              <a:t>Material</a:t>
            </a:r>
          </a:p>
        </p:txBody>
      </p:sp>
      <p:sp>
        <p:nvSpPr>
          <p:cNvPr id="11" name="Rectángulo 10">
            <a:extLst>
              <a:ext uri="{FF2B5EF4-FFF2-40B4-BE49-F238E27FC236}">
                <a16:creationId xmlns:a16="http://schemas.microsoft.com/office/drawing/2014/main" id="{B1F82FD7-79A1-43B4-897B-26F10F4B2C94}"/>
              </a:ext>
            </a:extLst>
          </p:cNvPr>
          <p:cNvSpPr/>
          <p:nvPr/>
        </p:nvSpPr>
        <p:spPr>
          <a:xfrm>
            <a:off x="136706" y="4976953"/>
            <a:ext cx="1527348" cy="7164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dirty="0"/>
              <a:t>Fuente de luz UV</a:t>
            </a:r>
          </a:p>
        </p:txBody>
      </p:sp>
    </p:spTree>
    <p:extLst>
      <p:ext uri="{BB962C8B-B14F-4D97-AF65-F5344CB8AC3E}">
        <p14:creationId xmlns:p14="http://schemas.microsoft.com/office/powerpoint/2010/main" val="3366659338"/>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97CD417F-82A2-46FA-9E8B-ACD02EEB198A}"/>
              </a:ext>
            </a:extLst>
          </p:cNvPr>
          <p:cNvGraphicFramePr>
            <a:graphicFrameLocks noGrp="1"/>
          </p:cNvGraphicFramePr>
          <p:nvPr>
            <p:extLst>
              <p:ext uri="{D42A27DB-BD31-4B8C-83A1-F6EECF244321}">
                <p14:modId xmlns:p14="http://schemas.microsoft.com/office/powerpoint/2010/main" val="3659792524"/>
              </p:ext>
            </p:extLst>
          </p:nvPr>
        </p:nvGraphicFramePr>
        <p:xfrm>
          <a:off x="1747555" y="866708"/>
          <a:ext cx="6717347" cy="1093796"/>
        </p:xfrm>
        <a:graphic>
          <a:graphicData uri="http://schemas.openxmlformats.org/drawingml/2006/table">
            <a:tbl>
              <a:tblPr firstRow="1" firstCol="1" bandRow="1">
                <a:tableStyleId>{5DA37D80-6434-44D0-A028-1B22A696006F}</a:tableStyleId>
              </a:tblPr>
              <a:tblGrid>
                <a:gridCol w="1815148">
                  <a:extLst>
                    <a:ext uri="{9D8B030D-6E8A-4147-A177-3AD203B41FA5}">
                      <a16:colId xmlns:a16="http://schemas.microsoft.com/office/drawing/2014/main" val="2167707961"/>
                    </a:ext>
                  </a:extLst>
                </a:gridCol>
                <a:gridCol w="1430972">
                  <a:extLst>
                    <a:ext uri="{9D8B030D-6E8A-4147-A177-3AD203B41FA5}">
                      <a16:colId xmlns:a16="http://schemas.microsoft.com/office/drawing/2014/main" val="509968944"/>
                    </a:ext>
                  </a:extLst>
                </a:gridCol>
                <a:gridCol w="1315085">
                  <a:extLst>
                    <a:ext uri="{9D8B030D-6E8A-4147-A177-3AD203B41FA5}">
                      <a16:colId xmlns:a16="http://schemas.microsoft.com/office/drawing/2014/main" val="1719659648"/>
                    </a:ext>
                  </a:extLst>
                </a:gridCol>
                <a:gridCol w="718185">
                  <a:extLst>
                    <a:ext uri="{9D8B030D-6E8A-4147-A177-3AD203B41FA5}">
                      <a16:colId xmlns:a16="http://schemas.microsoft.com/office/drawing/2014/main" val="1271667231"/>
                    </a:ext>
                  </a:extLst>
                </a:gridCol>
                <a:gridCol w="929322">
                  <a:extLst>
                    <a:ext uri="{9D8B030D-6E8A-4147-A177-3AD203B41FA5}">
                      <a16:colId xmlns:a16="http://schemas.microsoft.com/office/drawing/2014/main" val="3065358877"/>
                    </a:ext>
                  </a:extLst>
                </a:gridCol>
                <a:gridCol w="508635">
                  <a:extLst>
                    <a:ext uri="{9D8B030D-6E8A-4147-A177-3AD203B41FA5}">
                      <a16:colId xmlns:a16="http://schemas.microsoft.com/office/drawing/2014/main" val="2071552295"/>
                    </a:ext>
                  </a:extLst>
                </a:gridCol>
              </a:tblGrid>
              <a:tr h="500179">
                <a:tc>
                  <a:txBody>
                    <a:bodyPr/>
                    <a:lstStyle/>
                    <a:p>
                      <a:pPr>
                        <a:lnSpc>
                          <a:spcPct val="115000"/>
                        </a:lnSpc>
                        <a:spcAft>
                          <a:spcPts val="0"/>
                        </a:spcAft>
                      </a:pPr>
                      <a:r>
                        <a:rPr lang="es-EC" sz="1100" dirty="0">
                          <a:effectLst/>
                        </a:rPr>
                        <a:t>                            Criterios</a:t>
                      </a:r>
                      <a:endParaRPr lang="es-419" sz="1100" dirty="0">
                        <a:effectLst/>
                      </a:endParaRPr>
                    </a:p>
                    <a:p>
                      <a:pPr>
                        <a:lnSpc>
                          <a:spcPct val="115000"/>
                        </a:lnSpc>
                        <a:spcAft>
                          <a:spcPts val="0"/>
                        </a:spcAft>
                      </a:pPr>
                      <a:r>
                        <a:rPr lang="es-EC" sz="1100" dirty="0">
                          <a:effectLst/>
                        </a:rPr>
                        <a:t>Alternativas</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dirty="0">
                          <a:effectLst/>
                        </a:rPr>
                        <a:t>Fácil de programar</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dirty="0">
                          <a:effectLst/>
                        </a:rPr>
                        <a:t>Fácil de conectar</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dirty="0">
                          <a:effectLst/>
                        </a:rPr>
                        <a:t>Estético</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dirty="0">
                          <a:effectLst/>
                        </a:rPr>
                        <a:t>Económico</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dirty="0">
                          <a:effectLst/>
                        </a:rPr>
                        <a:t>Total</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974208126"/>
                  </a:ext>
                </a:extLst>
              </a:tr>
              <a:tr h="103857">
                <a:tc>
                  <a:txBody>
                    <a:bodyPr/>
                    <a:lstStyle/>
                    <a:p>
                      <a:pPr algn="ctr">
                        <a:lnSpc>
                          <a:spcPct val="115000"/>
                        </a:lnSpc>
                        <a:spcAft>
                          <a:spcPts val="0"/>
                        </a:spcAft>
                      </a:pPr>
                      <a:r>
                        <a:rPr lang="es-EC" sz="1100" dirty="0">
                          <a:effectLst/>
                        </a:rPr>
                        <a:t>Arduino</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3</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3</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2</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3</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11</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170183704"/>
                  </a:ext>
                </a:extLst>
              </a:tr>
              <a:tr h="103857">
                <a:tc>
                  <a:txBody>
                    <a:bodyPr/>
                    <a:lstStyle/>
                    <a:p>
                      <a:pPr algn="ctr">
                        <a:lnSpc>
                          <a:spcPct val="115000"/>
                        </a:lnSpc>
                        <a:spcAft>
                          <a:spcPts val="0"/>
                        </a:spcAft>
                      </a:pPr>
                      <a:r>
                        <a:rPr lang="es-EC" sz="1100">
                          <a:effectLst/>
                        </a:rPr>
                        <a:t>PIC</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1</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1</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3</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2</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7</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57033874"/>
                  </a:ext>
                </a:extLst>
              </a:tr>
              <a:tr h="208045">
                <a:tc>
                  <a:txBody>
                    <a:bodyPr/>
                    <a:lstStyle/>
                    <a:p>
                      <a:pPr algn="ctr">
                        <a:lnSpc>
                          <a:spcPct val="115000"/>
                        </a:lnSpc>
                        <a:spcAft>
                          <a:spcPts val="0"/>
                        </a:spcAft>
                      </a:pPr>
                      <a:r>
                        <a:rPr lang="es-EC" sz="1100">
                          <a:effectLst/>
                        </a:rPr>
                        <a:t>PLC</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dirty="0">
                          <a:effectLst/>
                        </a:rPr>
                        <a:t>2</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2</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1</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a:effectLst/>
                        </a:rPr>
                        <a:t>1</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C" sz="1100" dirty="0">
                          <a:effectLst/>
                        </a:rPr>
                        <a:t>6</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689314824"/>
                  </a:ext>
                </a:extLst>
              </a:tr>
            </a:tbl>
          </a:graphicData>
        </a:graphic>
      </p:graphicFrame>
      <p:graphicFrame>
        <p:nvGraphicFramePr>
          <p:cNvPr id="5" name="Tabla 4">
            <a:extLst>
              <a:ext uri="{FF2B5EF4-FFF2-40B4-BE49-F238E27FC236}">
                <a16:creationId xmlns:a16="http://schemas.microsoft.com/office/drawing/2014/main" id="{A7456851-2CF8-4276-AA9C-39E8D57B16AC}"/>
              </a:ext>
            </a:extLst>
          </p:cNvPr>
          <p:cNvGraphicFramePr>
            <a:graphicFrameLocks noGrp="1"/>
          </p:cNvGraphicFramePr>
          <p:nvPr>
            <p:extLst>
              <p:ext uri="{D42A27DB-BD31-4B8C-83A1-F6EECF244321}">
                <p14:modId xmlns:p14="http://schemas.microsoft.com/office/powerpoint/2010/main" val="294954986"/>
              </p:ext>
            </p:extLst>
          </p:nvPr>
        </p:nvGraphicFramePr>
        <p:xfrm>
          <a:off x="714865" y="2679482"/>
          <a:ext cx="3977958" cy="2224728"/>
        </p:xfrm>
        <a:graphic>
          <a:graphicData uri="http://schemas.openxmlformats.org/drawingml/2006/table">
            <a:tbl>
              <a:tblPr firstRow="1" firstCol="1" bandRow="1">
                <a:tableStyleId>{E8B1032C-EA38-4F05-BA0D-38AFFFC7BED3}</a:tableStyleId>
              </a:tblPr>
              <a:tblGrid>
                <a:gridCol w="1975485">
                  <a:extLst>
                    <a:ext uri="{9D8B030D-6E8A-4147-A177-3AD203B41FA5}">
                      <a16:colId xmlns:a16="http://schemas.microsoft.com/office/drawing/2014/main" val="3730866766"/>
                    </a:ext>
                  </a:extLst>
                </a:gridCol>
                <a:gridCol w="2002473">
                  <a:extLst>
                    <a:ext uri="{9D8B030D-6E8A-4147-A177-3AD203B41FA5}">
                      <a16:colId xmlns:a16="http://schemas.microsoft.com/office/drawing/2014/main" val="1179889887"/>
                    </a:ext>
                  </a:extLst>
                </a:gridCol>
              </a:tblGrid>
              <a:tr h="370788">
                <a:tc gridSpan="2">
                  <a:txBody>
                    <a:bodyPr/>
                    <a:lstStyle/>
                    <a:p>
                      <a:pPr algn="ctr">
                        <a:lnSpc>
                          <a:spcPct val="150000"/>
                        </a:lnSpc>
                        <a:spcAft>
                          <a:spcPts val="0"/>
                        </a:spcAft>
                      </a:pPr>
                      <a:r>
                        <a:rPr lang="es-ES" sz="1200" dirty="0">
                          <a:effectLst/>
                        </a:rPr>
                        <a:t>PARÁMETROS DE DISEÑO SELECCIONADOS</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tc hMerge="1">
                  <a:txBody>
                    <a:bodyPr/>
                    <a:lstStyle/>
                    <a:p>
                      <a:endParaRPr lang="es-419"/>
                    </a:p>
                  </a:txBody>
                  <a:tcPr/>
                </a:tc>
                <a:extLst>
                  <a:ext uri="{0D108BD9-81ED-4DB2-BD59-A6C34878D82A}">
                    <a16:rowId xmlns:a16="http://schemas.microsoft.com/office/drawing/2014/main" val="678722359"/>
                  </a:ext>
                </a:extLst>
              </a:tr>
              <a:tr h="370788">
                <a:tc>
                  <a:txBody>
                    <a:bodyPr/>
                    <a:lstStyle/>
                    <a:p>
                      <a:pPr algn="ctr">
                        <a:lnSpc>
                          <a:spcPct val="150000"/>
                        </a:lnSpc>
                        <a:spcAft>
                          <a:spcPts val="0"/>
                        </a:spcAft>
                      </a:pPr>
                      <a:r>
                        <a:rPr lang="es-ES" sz="1200" dirty="0">
                          <a:effectLst/>
                        </a:rPr>
                        <a:t>Forma</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nSpc>
                          <a:spcPct val="150000"/>
                        </a:lnSpc>
                        <a:spcAft>
                          <a:spcPts val="0"/>
                        </a:spcAft>
                      </a:pPr>
                      <a:r>
                        <a:rPr lang="es-ES" sz="1200" dirty="0">
                          <a:effectLst/>
                        </a:rPr>
                        <a:t>Cilíndrica</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487386084"/>
                  </a:ext>
                </a:extLst>
              </a:tr>
              <a:tr h="370788">
                <a:tc>
                  <a:txBody>
                    <a:bodyPr/>
                    <a:lstStyle/>
                    <a:p>
                      <a:pPr algn="ctr">
                        <a:lnSpc>
                          <a:spcPct val="150000"/>
                        </a:lnSpc>
                        <a:spcAft>
                          <a:spcPts val="0"/>
                        </a:spcAft>
                      </a:pPr>
                      <a:r>
                        <a:rPr lang="es-ES" sz="1200" dirty="0">
                          <a:effectLst/>
                        </a:rPr>
                        <a:t>Método de construcción</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nSpc>
                          <a:spcPct val="150000"/>
                        </a:lnSpc>
                        <a:spcAft>
                          <a:spcPts val="0"/>
                        </a:spcAft>
                      </a:pPr>
                      <a:r>
                        <a:rPr lang="es-ES" sz="1200">
                          <a:effectLst/>
                        </a:rPr>
                        <a:t>Impresión 3D</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859634832"/>
                  </a:ext>
                </a:extLst>
              </a:tr>
              <a:tr h="370788">
                <a:tc>
                  <a:txBody>
                    <a:bodyPr/>
                    <a:lstStyle/>
                    <a:p>
                      <a:pPr algn="ctr">
                        <a:lnSpc>
                          <a:spcPct val="150000"/>
                        </a:lnSpc>
                        <a:spcAft>
                          <a:spcPts val="0"/>
                        </a:spcAft>
                      </a:pPr>
                      <a:r>
                        <a:rPr lang="es-ES" sz="1200" dirty="0">
                          <a:effectLst/>
                        </a:rPr>
                        <a:t>Material de construcción</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nSpc>
                          <a:spcPct val="150000"/>
                        </a:lnSpc>
                        <a:spcAft>
                          <a:spcPts val="0"/>
                        </a:spcAft>
                      </a:pPr>
                      <a:r>
                        <a:rPr lang="es-ES" sz="1200">
                          <a:effectLst/>
                        </a:rPr>
                        <a:t>ABS</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110127507"/>
                  </a:ext>
                </a:extLst>
              </a:tr>
              <a:tr h="370788">
                <a:tc>
                  <a:txBody>
                    <a:bodyPr/>
                    <a:lstStyle/>
                    <a:p>
                      <a:pPr algn="ctr">
                        <a:lnSpc>
                          <a:spcPct val="150000"/>
                        </a:lnSpc>
                        <a:spcAft>
                          <a:spcPts val="0"/>
                        </a:spcAft>
                      </a:pPr>
                      <a:r>
                        <a:rPr lang="es-ES" sz="1200" dirty="0">
                          <a:effectLst/>
                        </a:rPr>
                        <a:t>Fuente de luz LED UV</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nSpc>
                          <a:spcPct val="150000"/>
                        </a:lnSpc>
                        <a:spcAft>
                          <a:spcPts val="0"/>
                        </a:spcAft>
                      </a:pPr>
                      <a:r>
                        <a:rPr lang="es-ES" sz="1200">
                          <a:effectLst/>
                        </a:rPr>
                        <a:t>Cinta con goma de silicona</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4199423849"/>
                  </a:ext>
                </a:extLst>
              </a:tr>
              <a:tr h="370788">
                <a:tc>
                  <a:txBody>
                    <a:bodyPr/>
                    <a:lstStyle/>
                    <a:p>
                      <a:pPr algn="ctr">
                        <a:lnSpc>
                          <a:spcPct val="150000"/>
                        </a:lnSpc>
                        <a:spcAft>
                          <a:spcPts val="0"/>
                        </a:spcAft>
                      </a:pPr>
                      <a:r>
                        <a:rPr lang="es-ES" sz="1200" dirty="0">
                          <a:effectLst/>
                        </a:rPr>
                        <a:t>Controlador</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nSpc>
                          <a:spcPct val="150000"/>
                        </a:lnSpc>
                        <a:spcAft>
                          <a:spcPts val="0"/>
                        </a:spcAft>
                      </a:pPr>
                      <a:r>
                        <a:rPr lang="es-ES" sz="1200" dirty="0">
                          <a:effectLst/>
                        </a:rPr>
                        <a:t>Arduino</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944002041"/>
                  </a:ext>
                </a:extLst>
              </a:tr>
            </a:tbl>
          </a:graphicData>
        </a:graphic>
      </p:graphicFrame>
      <p:graphicFrame>
        <p:nvGraphicFramePr>
          <p:cNvPr id="6" name="Tabla 5">
            <a:extLst>
              <a:ext uri="{FF2B5EF4-FFF2-40B4-BE49-F238E27FC236}">
                <a16:creationId xmlns:a16="http://schemas.microsoft.com/office/drawing/2014/main" id="{BBCFB401-CB5D-410F-AE62-724142961032}"/>
              </a:ext>
            </a:extLst>
          </p:cNvPr>
          <p:cNvGraphicFramePr>
            <a:graphicFrameLocks noGrp="1"/>
          </p:cNvGraphicFramePr>
          <p:nvPr>
            <p:extLst>
              <p:ext uri="{D42A27DB-BD31-4B8C-83A1-F6EECF244321}">
                <p14:modId xmlns:p14="http://schemas.microsoft.com/office/powerpoint/2010/main" val="3515156364"/>
              </p:ext>
            </p:extLst>
          </p:nvPr>
        </p:nvGraphicFramePr>
        <p:xfrm>
          <a:off x="5335572" y="2679482"/>
          <a:ext cx="1893571" cy="2059297"/>
        </p:xfrm>
        <a:graphic>
          <a:graphicData uri="http://schemas.openxmlformats.org/drawingml/2006/table">
            <a:tbl>
              <a:tblPr firstRow="1" firstCol="1" bandRow="1">
                <a:tableStyleId>{E8B1032C-EA38-4F05-BA0D-38AFFFC7BED3}</a:tableStyleId>
              </a:tblPr>
              <a:tblGrid>
                <a:gridCol w="1249998">
                  <a:extLst>
                    <a:ext uri="{9D8B030D-6E8A-4147-A177-3AD203B41FA5}">
                      <a16:colId xmlns:a16="http://schemas.microsoft.com/office/drawing/2014/main" val="2420030192"/>
                    </a:ext>
                  </a:extLst>
                </a:gridCol>
                <a:gridCol w="643573">
                  <a:extLst>
                    <a:ext uri="{9D8B030D-6E8A-4147-A177-3AD203B41FA5}">
                      <a16:colId xmlns:a16="http://schemas.microsoft.com/office/drawing/2014/main" val="640189395"/>
                    </a:ext>
                  </a:extLst>
                </a:gridCol>
              </a:tblGrid>
              <a:tr h="528964">
                <a:tc gridSpan="2">
                  <a:txBody>
                    <a:bodyPr/>
                    <a:lstStyle/>
                    <a:p>
                      <a:pPr algn="ctr">
                        <a:lnSpc>
                          <a:spcPct val="150000"/>
                        </a:lnSpc>
                        <a:spcAft>
                          <a:spcPts val="0"/>
                        </a:spcAft>
                      </a:pPr>
                      <a:r>
                        <a:rPr lang="es-419" sz="1100" dirty="0">
                          <a:effectLst/>
                        </a:rPr>
                        <a:t>DIMENSIONES</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tc hMerge="1">
                  <a:txBody>
                    <a:bodyPr/>
                    <a:lstStyle/>
                    <a:p>
                      <a:pPr algn="ctr">
                        <a:lnSpc>
                          <a:spcPct val="150000"/>
                        </a:lnSpc>
                        <a:spcAft>
                          <a:spcPts val="0"/>
                        </a:spcAft>
                      </a:pP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39342011"/>
                  </a:ext>
                </a:extLst>
              </a:tr>
              <a:tr h="510111">
                <a:tc>
                  <a:txBody>
                    <a:bodyPr/>
                    <a:lstStyle/>
                    <a:p>
                      <a:pPr>
                        <a:lnSpc>
                          <a:spcPct val="150000"/>
                        </a:lnSpc>
                        <a:spcAft>
                          <a:spcPts val="0"/>
                        </a:spcAft>
                      </a:pPr>
                      <a:r>
                        <a:rPr lang="es-ES" sz="1200" dirty="0">
                          <a:effectLst/>
                        </a:rPr>
                        <a:t>Longitud (mm)</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200" dirty="0">
                          <a:effectLst/>
                        </a:rPr>
                        <a:t>201.75</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55387064"/>
                  </a:ext>
                </a:extLst>
              </a:tr>
              <a:tr h="510111">
                <a:tc>
                  <a:txBody>
                    <a:bodyPr/>
                    <a:lstStyle/>
                    <a:p>
                      <a:pPr>
                        <a:lnSpc>
                          <a:spcPct val="150000"/>
                        </a:lnSpc>
                        <a:spcAft>
                          <a:spcPts val="0"/>
                        </a:spcAft>
                      </a:pPr>
                      <a:r>
                        <a:rPr lang="es-ES" sz="1200">
                          <a:effectLst/>
                        </a:rPr>
                        <a:t>Ancho (mm)</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200">
                          <a:effectLst/>
                        </a:rPr>
                        <a:t>170</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586365838"/>
                  </a:ext>
                </a:extLst>
              </a:tr>
              <a:tr h="510111">
                <a:tc>
                  <a:txBody>
                    <a:bodyPr/>
                    <a:lstStyle/>
                    <a:p>
                      <a:pPr>
                        <a:lnSpc>
                          <a:spcPct val="150000"/>
                        </a:lnSpc>
                        <a:spcAft>
                          <a:spcPts val="0"/>
                        </a:spcAft>
                      </a:pPr>
                      <a:r>
                        <a:rPr lang="es-ES" sz="1200">
                          <a:effectLst/>
                        </a:rPr>
                        <a:t>Alto (mm)</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200" dirty="0">
                          <a:effectLst/>
                        </a:rPr>
                        <a:t>179.19</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324060667"/>
                  </a:ext>
                </a:extLst>
              </a:tr>
            </a:tbl>
          </a:graphicData>
        </a:graphic>
      </p:graphicFrame>
      <p:sp>
        <p:nvSpPr>
          <p:cNvPr id="10" name="CuadroTexto 9">
            <a:extLst>
              <a:ext uri="{FF2B5EF4-FFF2-40B4-BE49-F238E27FC236}">
                <a16:creationId xmlns:a16="http://schemas.microsoft.com/office/drawing/2014/main" id="{83392A41-24AC-4F87-B12C-5C0828072077}"/>
              </a:ext>
            </a:extLst>
          </p:cNvPr>
          <p:cNvSpPr txBox="1"/>
          <p:nvPr/>
        </p:nvSpPr>
        <p:spPr>
          <a:xfrm>
            <a:off x="5178378" y="22644"/>
            <a:ext cx="6856736"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CRITERIOS CÁMARA DE CURADO</a:t>
            </a:r>
          </a:p>
        </p:txBody>
      </p:sp>
      <p:sp>
        <p:nvSpPr>
          <p:cNvPr id="7" name="Rectángulo 6">
            <a:extLst>
              <a:ext uri="{FF2B5EF4-FFF2-40B4-BE49-F238E27FC236}">
                <a16:creationId xmlns:a16="http://schemas.microsoft.com/office/drawing/2014/main" id="{5930CC55-C6B6-430A-976C-FDD205E46CCB}"/>
              </a:ext>
            </a:extLst>
          </p:cNvPr>
          <p:cNvSpPr/>
          <p:nvPr/>
        </p:nvSpPr>
        <p:spPr>
          <a:xfrm>
            <a:off x="112917" y="866708"/>
            <a:ext cx="1470786" cy="7164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dirty="0"/>
              <a:t>Controlador</a:t>
            </a:r>
          </a:p>
        </p:txBody>
      </p:sp>
    </p:spTree>
    <p:extLst>
      <p:ext uri="{BB962C8B-B14F-4D97-AF65-F5344CB8AC3E}">
        <p14:creationId xmlns:p14="http://schemas.microsoft.com/office/powerpoint/2010/main" val="2398474851"/>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Recorte de pantalla">
            <a:extLst>
              <a:ext uri="{FF2B5EF4-FFF2-40B4-BE49-F238E27FC236}">
                <a16:creationId xmlns:a16="http://schemas.microsoft.com/office/drawing/2014/main" id="{0E2FCF61-F6CF-4E59-9686-92B4F217D9C3}"/>
              </a:ext>
            </a:extLst>
          </p:cNvPr>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045135" y="1781666"/>
            <a:ext cx="4690745" cy="3770722"/>
          </a:xfrm>
          <a:prstGeom prst="rect">
            <a:avLst/>
          </a:prstGeom>
        </p:spPr>
      </p:pic>
      <p:sp>
        <p:nvSpPr>
          <p:cNvPr id="5" name="Rectángulo 4">
            <a:extLst>
              <a:ext uri="{FF2B5EF4-FFF2-40B4-BE49-F238E27FC236}">
                <a16:creationId xmlns:a16="http://schemas.microsoft.com/office/drawing/2014/main" id="{B80C9891-A98A-4A41-9933-94299F20AB69}"/>
              </a:ext>
            </a:extLst>
          </p:cNvPr>
          <p:cNvSpPr/>
          <p:nvPr/>
        </p:nvSpPr>
        <p:spPr>
          <a:xfrm>
            <a:off x="3092613" y="784181"/>
            <a:ext cx="6006773" cy="369332"/>
          </a:xfrm>
          <a:prstGeom prst="rect">
            <a:avLst/>
          </a:prstGeom>
        </p:spPr>
        <p:txBody>
          <a:bodyPr wrap="none">
            <a:spAutoFit/>
          </a:bodyPr>
          <a:lstStyle/>
          <a:p>
            <a:pPr algn="ctr">
              <a:spcAft>
                <a:spcPts val="1000"/>
              </a:spcAft>
            </a:pPr>
            <a:r>
              <a:rPr lang="es-ES" b="1" dirty="0">
                <a:latin typeface="Arial" panose="020B0604020202020204" pitchFamily="34" charset="0"/>
                <a:ea typeface="Arial" panose="020B0604020202020204" pitchFamily="34" charset="0"/>
              </a:rPr>
              <a:t>Arreglo de cintas LED dentro de la cámara de curado</a:t>
            </a:r>
            <a:endParaRPr lang="es-419" b="1" dirty="0">
              <a:latin typeface="Arial" panose="020B0604020202020204" pitchFamily="34" charset="0"/>
              <a:ea typeface="Arial" panose="020B0604020202020204" pitchFamily="34" charset="0"/>
            </a:endParaRPr>
          </a:p>
        </p:txBody>
      </p:sp>
      <p:pic>
        <p:nvPicPr>
          <p:cNvPr id="6" name="Imagen 5">
            <a:extLst>
              <a:ext uri="{FF2B5EF4-FFF2-40B4-BE49-F238E27FC236}">
                <a16:creationId xmlns:a16="http://schemas.microsoft.com/office/drawing/2014/main" id="{11EAE85C-F9F2-41B2-8661-A3E8E9D52474}"/>
              </a:ext>
            </a:extLst>
          </p:cNvPr>
          <p:cNvPicPr/>
          <p:nvPr/>
        </p:nvPicPr>
        <p:blipFill rotWithShape="1">
          <a:blip r:embed="rId4" cstate="print">
            <a:extLst>
              <a:ext uri="{28A0092B-C50C-407E-A947-70E740481C1C}">
                <a14:useLocalDpi xmlns:a14="http://schemas.microsoft.com/office/drawing/2010/main" val="0"/>
              </a:ext>
            </a:extLst>
          </a:blip>
          <a:srcRect l="16386" r="3211" b="5689"/>
          <a:stretch/>
        </p:blipFill>
        <p:spPr bwMode="auto">
          <a:xfrm rot="5400000">
            <a:off x="7292694" y="1448158"/>
            <a:ext cx="3446849" cy="4422409"/>
          </a:xfrm>
          <a:prstGeom prst="rect">
            <a:avLst/>
          </a:prstGeom>
          <a:noFill/>
          <a:ln w="12700">
            <a:solidFill>
              <a:schemeClr val="tx1"/>
            </a:solid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EFF48373-201B-4562-BE3F-0C605235A3B3}"/>
              </a:ext>
            </a:extLst>
          </p:cNvPr>
          <p:cNvSpPr txBox="1"/>
          <p:nvPr/>
        </p:nvSpPr>
        <p:spPr>
          <a:xfrm>
            <a:off x="5178378" y="22644"/>
            <a:ext cx="6856736"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CRITERIOS CÁMARA DE CURADO</a:t>
            </a:r>
          </a:p>
        </p:txBody>
      </p:sp>
    </p:spTree>
    <p:extLst>
      <p:ext uri="{BB962C8B-B14F-4D97-AF65-F5344CB8AC3E}">
        <p14:creationId xmlns:p14="http://schemas.microsoft.com/office/powerpoint/2010/main" val="1048904199"/>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magen 5" descr="Recorte de pantalla">
            <a:extLst>
              <a:ext uri="{FF2B5EF4-FFF2-40B4-BE49-F238E27FC236}">
                <a16:creationId xmlns:a16="http://schemas.microsoft.com/office/drawing/2014/main" id="{90223A3B-BC5F-452B-8CF5-388F876FC486}"/>
              </a:ext>
            </a:extLst>
          </p:cNvPr>
          <p:cNvPicPr/>
          <p:nvPr/>
        </p:nvPicPr>
        <p:blipFill rotWithShape="1">
          <a:blip r:embed="rId2">
            <a:extLst>
              <a:ext uri="{28A0092B-C50C-407E-A947-70E740481C1C}">
                <a14:useLocalDpi xmlns:a14="http://schemas.microsoft.com/office/drawing/2010/main" val="0"/>
              </a:ext>
            </a:extLst>
          </a:blip>
          <a:srcRect l="1598" t="2513" r="2608"/>
          <a:stretch/>
        </p:blipFill>
        <p:spPr bwMode="auto">
          <a:xfrm>
            <a:off x="0" y="-22644"/>
            <a:ext cx="5588392" cy="6858000"/>
          </a:xfrm>
          <a:prstGeom prst="rect">
            <a:avLst/>
          </a:prstGeom>
          <a:ln>
            <a:noFill/>
          </a:ln>
          <a:extLst>
            <a:ext uri="{53640926-AAD7-44D8-BBD7-CCE9431645EC}">
              <a14:shadowObscured xmlns:a14="http://schemas.microsoft.com/office/drawing/2010/main"/>
            </a:ext>
          </a:extLst>
        </p:spPr>
      </p:pic>
      <p:pic>
        <p:nvPicPr>
          <p:cNvPr id="7" name="Imagen 6" descr="Recorte de pantalla">
            <a:extLst>
              <a:ext uri="{FF2B5EF4-FFF2-40B4-BE49-F238E27FC236}">
                <a16:creationId xmlns:a16="http://schemas.microsoft.com/office/drawing/2014/main" id="{92B92FFB-1675-4425-8655-A70ABCA2E2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425" y="1567053"/>
            <a:ext cx="4222967" cy="3365673"/>
          </a:xfrm>
          <a:prstGeom prst="rect">
            <a:avLst/>
          </a:prstGeom>
        </p:spPr>
      </p:pic>
      <p:sp>
        <p:nvSpPr>
          <p:cNvPr id="8" name="CuadroTexto 7">
            <a:extLst>
              <a:ext uri="{FF2B5EF4-FFF2-40B4-BE49-F238E27FC236}">
                <a16:creationId xmlns:a16="http://schemas.microsoft.com/office/drawing/2014/main" id="{82280CF4-A8E8-47C6-A695-0CA10DD11199}"/>
              </a:ext>
            </a:extLst>
          </p:cNvPr>
          <p:cNvSpPr txBox="1"/>
          <p:nvPr/>
        </p:nvSpPr>
        <p:spPr>
          <a:xfrm>
            <a:off x="5178378" y="22644"/>
            <a:ext cx="6856736"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FLUJOGRAMA CÁMARA DE CURADO</a:t>
            </a:r>
          </a:p>
        </p:txBody>
      </p:sp>
    </p:spTree>
    <p:extLst>
      <p:ext uri="{BB962C8B-B14F-4D97-AF65-F5344CB8AC3E}">
        <p14:creationId xmlns:p14="http://schemas.microsoft.com/office/powerpoint/2010/main" val="3025072591"/>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6AA6A4EB-CEA7-42CC-AD82-980E03A4B8C0}"/>
              </a:ext>
            </a:extLst>
          </p:cNvPr>
          <p:cNvSpPr txBox="1">
            <a:spLocks/>
          </p:cNvSpPr>
          <p:nvPr/>
        </p:nvSpPr>
        <p:spPr>
          <a:xfrm>
            <a:off x="914400" y="2130426"/>
            <a:ext cx="10363200" cy="1470025"/>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7200" kern="0" dirty="0">
                <a:solidFill>
                  <a:schemeClr val="tx1"/>
                </a:solidFill>
              </a:rPr>
              <a:t>ANALISIS DE RESULTADOS</a:t>
            </a:r>
            <a:endParaRPr lang="es-EC" sz="1800" b="0" kern="1200" dirty="0">
              <a:solidFill>
                <a:schemeClr val="tx1"/>
              </a:solidFill>
              <a:latin typeface="+mn-lt"/>
              <a:ea typeface="+mn-ea"/>
              <a:cs typeface="+mn-cs"/>
            </a:endParaRPr>
          </a:p>
        </p:txBody>
      </p:sp>
    </p:spTree>
    <p:extLst>
      <p:ext uri="{BB962C8B-B14F-4D97-AF65-F5344CB8AC3E}">
        <p14:creationId xmlns:p14="http://schemas.microsoft.com/office/powerpoint/2010/main" val="195705818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D534E3-0E1E-4954-A5DE-A36FD856F117}"/>
              </a:ext>
            </a:extLst>
          </p:cNvPr>
          <p:cNvSpPr>
            <a:spLocks noGrp="1"/>
          </p:cNvSpPr>
          <p:nvPr>
            <p:ph type="title"/>
          </p:nvPr>
        </p:nvSpPr>
        <p:spPr>
          <a:xfrm>
            <a:off x="609600" y="458460"/>
            <a:ext cx="10972800" cy="1143000"/>
          </a:xfrm>
        </p:spPr>
        <p:txBody>
          <a:bodyPr/>
          <a:lstStyle/>
          <a:p>
            <a:r>
              <a:rPr lang="es-EC" dirty="0">
                <a:solidFill>
                  <a:schemeClr val="tx1"/>
                </a:solidFill>
              </a:rPr>
              <a:t>IMPRESORA DLP</a:t>
            </a:r>
            <a:br>
              <a:rPr lang="es-EC" dirty="0">
                <a:solidFill>
                  <a:schemeClr val="tx1"/>
                </a:solidFill>
              </a:rPr>
            </a:br>
            <a:endParaRPr lang="es-EC" dirty="0">
              <a:solidFill>
                <a:schemeClr val="tx1"/>
              </a:solidFill>
            </a:endParaRPr>
          </a:p>
        </p:txBody>
      </p:sp>
      <p:sp>
        <p:nvSpPr>
          <p:cNvPr id="3" name="Marcador de contenido 2">
            <a:extLst>
              <a:ext uri="{FF2B5EF4-FFF2-40B4-BE49-F238E27FC236}">
                <a16:creationId xmlns:a16="http://schemas.microsoft.com/office/drawing/2014/main" id="{E96CA152-2BDD-4607-9AF0-9004C12C68CC}"/>
              </a:ext>
            </a:extLst>
          </p:cNvPr>
          <p:cNvSpPr>
            <a:spLocks noGrp="1"/>
          </p:cNvSpPr>
          <p:nvPr>
            <p:ph idx="1"/>
          </p:nvPr>
        </p:nvSpPr>
        <p:spPr/>
        <p:txBody>
          <a:bodyPr/>
          <a:lstStyle/>
          <a:p>
            <a:endParaRPr lang="es-EC" dirty="0"/>
          </a:p>
        </p:txBody>
      </p:sp>
      <p:pic>
        <p:nvPicPr>
          <p:cNvPr id="4" name="Imagen 3">
            <a:extLst>
              <a:ext uri="{FF2B5EF4-FFF2-40B4-BE49-F238E27FC236}">
                <a16:creationId xmlns:a16="http://schemas.microsoft.com/office/drawing/2014/main" id="{0048C469-4DE9-43C9-8BAE-7490D08786A7}"/>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rot="5400000">
            <a:off x="-67327" y="1032544"/>
            <a:ext cx="5966565" cy="4292476"/>
          </a:xfrm>
          <a:prstGeom prst="rect">
            <a:avLst/>
          </a:prstGeom>
          <a:noFill/>
          <a:ln w="12700">
            <a:solidFill>
              <a:schemeClr val="tx1"/>
            </a:solidFill>
          </a:ln>
        </p:spPr>
      </p:pic>
    </p:spTree>
    <p:extLst>
      <p:ext uri="{BB962C8B-B14F-4D97-AF65-F5344CB8AC3E}">
        <p14:creationId xmlns:p14="http://schemas.microsoft.com/office/powerpoint/2010/main" val="22368545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Recorte de pantalla">
            <a:extLst>
              <a:ext uri="{FF2B5EF4-FFF2-40B4-BE49-F238E27FC236}">
                <a16:creationId xmlns:a16="http://schemas.microsoft.com/office/drawing/2014/main" id="{92A42A2C-82E5-41F1-B170-D10A4CA49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369" y="1633599"/>
            <a:ext cx="4305521" cy="1911448"/>
          </a:xfrm>
          <a:prstGeom prst="rect">
            <a:avLst/>
          </a:prstGeom>
        </p:spPr>
      </p:pic>
      <p:pic>
        <p:nvPicPr>
          <p:cNvPr id="7" name="Imagen 6" descr="Recorte de pantalla">
            <a:extLst>
              <a:ext uri="{FF2B5EF4-FFF2-40B4-BE49-F238E27FC236}">
                <a16:creationId xmlns:a16="http://schemas.microsoft.com/office/drawing/2014/main" id="{65CEE9AB-EC9C-470F-8CC6-2BB6E8969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33599"/>
            <a:ext cx="4070559" cy="1739989"/>
          </a:xfrm>
          <a:prstGeom prst="rect">
            <a:avLst/>
          </a:prstGeom>
        </p:spPr>
      </p:pic>
      <p:pic>
        <p:nvPicPr>
          <p:cNvPr id="9" name="Imagen 8" descr="Recorte de pantalla">
            <a:extLst>
              <a:ext uri="{FF2B5EF4-FFF2-40B4-BE49-F238E27FC236}">
                <a16:creationId xmlns:a16="http://schemas.microsoft.com/office/drawing/2014/main" id="{F88304CA-B94C-4545-B32A-995BD95837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369" y="4116912"/>
            <a:ext cx="4242018" cy="1866996"/>
          </a:xfrm>
          <a:prstGeom prst="rect">
            <a:avLst/>
          </a:prstGeom>
        </p:spPr>
      </p:pic>
      <p:pic>
        <p:nvPicPr>
          <p:cNvPr id="11" name="Imagen 10" descr="Recorte de pantalla">
            <a:extLst>
              <a:ext uri="{FF2B5EF4-FFF2-40B4-BE49-F238E27FC236}">
                <a16:creationId xmlns:a16="http://schemas.microsoft.com/office/drawing/2014/main" id="{9ADD53C7-2425-4B83-B384-6316E10FC2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6293" y="4204929"/>
            <a:ext cx="4210266" cy="1860646"/>
          </a:xfrm>
          <a:prstGeom prst="rect">
            <a:avLst/>
          </a:prstGeom>
        </p:spPr>
      </p:pic>
      <p:sp>
        <p:nvSpPr>
          <p:cNvPr id="12" name="CuadroTexto 11">
            <a:extLst>
              <a:ext uri="{FF2B5EF4-FFF2-40B4-BE49-F238E27FC236}">
                <a16:creationId xmlns:a16="http://schemas.microsoft.com/office/drawing/2014/main" id="{7CF1AD50-BB12-4482-98E6-DA9F7F3DD050}"/>
              </a:ext>
            </a:extLst>
          </p:cNvPr>
          <p:cNvSpPr txBox="1"/>
          <p:nvPr/>
        </p:nvSpPr>
        <p:spPr>
          <a:xfrm>
            <a:off x="867266" y="987072"/>
            <a:ext cx="1781666" cy="369332"/>
          </a:xfrm>
          <a:prstGeom prst="rect">
            <a:avLst/>
          </a:prstGeom>
          <a:noFill/>
        </p:spPr>
        <p:txBody>
          <a:bodyPr wrap="square" rtlCol="0">
            <a:spAutoFit/>
          </a:bodyPr>
          <a:lstStyle/>
          <a:p>
            <a:r>
              <a:rPr lang="es-419" b="1" dirty="0"/>
              <a:t>PLA</a:t>
            </a:r>
          </a:p>
        </p:txBody>
      </p:sp>
      <p:sp>
        <p:nvSpPr>
          <p:cNvPr id="13" name="CuadroTexto 12">
            <a:extLst>
              <a:ext uri="{FF2B5EF4-FFF2-40B4-BE49-F238E27FC236}">
                <a16:creationId xmlns:a16="http://schemas.microsoft.com/office/drawing/2014/main" id="{6B7E7ED1-195E-4960-85AE-CAC079FF66AC}"/>
              </a:ext>
            </a:extLst>
          </p:cNvPr>
          <p:cNvSpPr txBox="1"/>
          <p:nvPr/>
        </p:nvSpPr>
        <p:spPr>
          <a:xfrm>
            <a:off x="964369" y="3549433"/>
            <a:ext cx="1781666" cy="369332"/>
          </a:xfrm>
          <a:prstGeom prst="rect">
            <a:avLst/>
          </a:prstGeom>
          <a:noFill/>
        </p:spPr>
        <p:txBody>
          <a:bodyPr wrap="square" rtlCol="0">
            <a:spAutoFit/>
          </a:bodyPr>
          <a:lstStyle/>
          <a:p>
            <a:r>
              <a:rPr lang="es-419" b="1" dirty="0"/>
              <a:t>ABS</a:t>
            </a:r>
          </a:p>
        </p:txBody>
      </p:sp>
      <p:sp>
        <p:nvSpPr>
          <p:cNvPr id="14" name="CuadroTexto 13">
            <a:extLst>
              <a:ext uri="{FF2B5EF4-FFF2-40B4-BE49-F238E27FC236}">
                <a16:creationId xmlns:a16="http://schemas.microsoft.com/office/drawing/2014/main" id="{2F25CC9D-DB50-43D6-A91E-A3F89FD02CF5}"/>
              </a:ext>
            </a:extLst>
          </p:cNvPr>
          <p:cNvSpPr txBox="1"/>
          <p:nvPr/>
        </p:nvSpPr>
        <p:spPr>
          <a:xfrm>
            <a:off x="5178378" y="22644"/>
            <a:ext cx="6856736"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RELACIÓN FLEXIÓN VS DUREZA</a:t>
            </a:r>
          </a:p>
        </p:txBody>
      </p:sp>
    </p:spTree>
    <p:extLst>
      <p:ext uri="{BB962C8B-B14F-4D97-AF65-F5344CB8AC3E}">
        <p14:creationId xmlns:p14="http://schemas.microsoft.com/office/powerpoint/2010/main" val="462369817"/>
      </p:ext>
    </p:extLst>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Recorte de pantalla">
            <a:extLst>
              <a:ext uri="{FF2B5EF4-FFF2-40B4-BE49-F238E27FC236}">
                <a16:creationId xmlns:a16="http://schemas.microsoft.com/office/drawing/2014/main" id="{1AF3B5E5-44D8-41B6-A848-03A829438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758" y="2017515"/>
            <a:ext cx="4394426" cy="1936850"/>
          </a:xfrm>
          <a:prstGeom prst="rect">
            <a:avLst/>
          </a:prstGeom>
        </p:spPr>
      </p:pic>
      <p:pic>
        <p:nvPicPr>
          <p:cNvPr id="7" name="Imagen 6" descr="Recorte de pantalla">
            <a:extLst>
              <a:ext uri="{FF2B5EF4-FFF2-40B4-BE49-F238E27FC236}">
                <a16:creationId xmlns:a16="http://schemas.microsoft.com/office/drawing/2014/main" id="{2C4A238A-001F-439F-B515-3B9CAB2E2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081019"/>
            <a:ext cx="4216617" cy="1873346"/>
          </a:xfrm>
          <a:prstGeom prst="rect">
            <a:avLst/>
          </a:prstGeom>
        </p:spPr>
      </p:pic>
      <p:sp>
        <p:nvSpPr>
          <p:cNvPr id="8" name="CuadroTexto 7">
            <a:extLst>
              <a:ext uri="{FF2B5EF4-FFF2-40B4-BE49-F238E27FC236}">
                <a16:creationId xmlns:a16="http://schemas.microsoft.com/office/drawing/2014/main" id="{0AA575FE-0DDD-43F0-A3EF-9194FCDF93E8}"/>
              </a:ext>
            </a:extLst>
          </p:cNvPr>
          <p:cNvSpPr txBox="1"/>
          <p:nvPr/>
        </p:nvSpPr>
        <p:spPr>
          <a:xfrm>
            <a:off x="1004758" y="1564662"/>
            <a:ext cx="1781666" cy="369332"/>
          </a:xfrm>
          <a:prstGeom prst="rect">
            <a:avLst/>
          </a:prstGeom>
          <a:noFill/>
        </p:spPr>
        <p:txBody>
          <a:bodyPr wrap="square" rtlCol="0">
            <a:spAutoFit/>
          </a:bodyPr>
          <a:lstStyle/>
          <a:p>
            <a:r>
              <a:rPr lang="es-419" b="1" dirty="0"/>
              <a:t>RESINA</a:t>
            </a:r>
          </a:p>
        </p:txBody>
      </p:sp>
      <p:sp>
        <p:nvSpPr>
          <p:cNvPr id="13" name="Rectángulo 12">
            <a:extLst>
              <a:ext uri="{FF2B5EF4-FFF2-40B4-BE49-F238E27FC236}">
                <a16:creationId xmlns:a16="http://schemas.microsoft.com/office/drawing/2014/main" id="{9C5CDA52-4A19-46B5-AD58-6C5F90652AA2}"/>
              </a:ext>
            </a:extLst>
          </p:cNvPr>
          <p:cNvSpPr/>
          <p:nvPr/>
        </p:nvSpPr>
        <p:spPr>
          <a:xfrm>
            <a:off x="696818" y="4037886"/>
            <a:ext cx="10490424" cy="1390124"/>
          </a:xfrm>
          <a:prstGeom prst="rect">
            <a:avLst/>
          </a:prstGeom>
        </p:spPr>
        <p:txBody>
          <a:bodyPr wrap="square">
            <a:spAutoFit/>
          </a:bodyPr>
          <a:lstStyle/>
          <a:p>
            <a:pPr indent="180340" algn="just">
              <a:lnSpc>
                <a:spcPct val="150000"/>
              </a:lnSpc>
              <a:spcBef>
                <a:spcPts val="1600"/>
              </a:spcBef>
              <a:spcAft>
                <a:spcPts val="400"/>
              </a:spcAft>
            </a:pPr>
            <a:r>
              <a:rPr lang="es-ES" b="1" dirty="0">
                <a:latin typeface="+mj-lt"/>
                <a:ea typeface="Times New Roman" panose="02020603050405020304" pitchFamily="18" charset="0"/>
                <a:cs typeface="Times New Roman" panose="02020603050405020304" pitchFamily="18" charset="0"/>
              </a:rPr>
              <a:t>Análisis de flexión vs dureza</a:t>
            </a:r>
            <a:endParaRPr lang="es-419" b="1" dirty="0">
              <a:latin typeface="+mj-lt"/>
              <a:ea typeface="Times New Roman" panose="02020603050405020304" pitchFamily="18" charset="0"/>
              <a:cs typeface="Times New Roman" panose="02020603050405020304" pitchFamily="18" charset="0"/>
            </a:endParaRPr>
          </a:p>
          <a:p>
            <a:pPr indent="180340" algn="just">
              <a:lnSpc>
                <a:spcPct val="150000"/>
              </a:lnSpc>
              <a:spcAft>
                <a:spcPts val="0"/>
              </a:spcAft>
            </a:pPr>
            <a:r>
              <a:rPr lang="es-ES" dirty="0">
                <a:solidFill>
                  <a:srgbClr val="000000"/>
                </a:solidFill>
                <a:latin typeface="Arial" panose="020B0604020202020204" pitchFamily="34" charset="0"/>
                <a:ea typeface="Arial" panose="020B0604020202020204" pitchFamily="34" charset="0"/>
              </a:rPr>
              <a:t>No existe una relación directamente proporcional entre fuerza de flexión y dureza para el PLA, sin embargo, para el ABS y la resina se nota una tendencia de una relación directamente proporcional.</a:t>
            </a:r>
            <a:endParaRPr lang="es-419" sz="1600" dirty="0">
              <a:solidFill>
                <a:srgbClr val="000000"/>
              </a:solidFill>
              <a:latin typeface="Arial" panose="020B0604020202020204" pitchFamily="34" charset="0"/>
              <a:ea typeface="Arial" panose="020B0604020202020204" pitchFamily="34" charset="0"/>
            </a:endParaRPr>
          </a:p>
        </p:txBody>
      </p:sp>
      <p:sp>
        <p:nvSpPr>
          <p:cNvPr id="14" name="CuadroTexto 13">
            <a:extLst>
              <a:ext uri="{FF2B5EF4-FFF2-40B4-BE49-F238E27FC236}">
                <a16:creationId xmlns:a16="http://schemas.microsoft.com/office/drawing/2014/main" id="{362B74D3-2583-4266-9452-986F1254EDF0}"/>
              </a:ext>
            </a:extLst>
          </p:cNvPr>
          <p:cNvSpPr txBox="1"/>
          <p:nvPr/>
        </p:nvSpPr>
        <p:spPr>
          <a:xfrm>
            <a:off x="5178378" y="22644"/>
            <a:ext cx="6856736"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RELACIÓN FLEXIÓN VS DUREZA</a:t>
            </a:r>
          </a:p>
        </p:txBody>
      </p:sp>
    </p:spTree>
    <p:extLst>
      <p:ext uri="{BB962C8B-B14F-4D97-AF65-F5344CB8AC3E}">
        <p14:creationId xmlns:p14="http://schemas.microsoft.com/office/powerpoint/2010/main" val="311503279"/>
      </p:ext>
    </p:extLst>
  </p:cSld>
  <p:clrMapOvr>
    <a:masterClrMapping/>
  </p:clrMapOvr>
  <p:transition spd="slow">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Recorte de pantalla">
            <a:extLst>
              <a:ext uri="{FF2B5EF4-FFF2-40B4-BE49-F238E27FC236}">
                <a16:creationId xmlns:a16="http://schemas.microsoft.com/office/drawing/2014/main" id="{E828B29F-A43E-40EE-AEC7-206F436103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848" y="1816476"/>
            <a:ext cx="4597636" cy="1924149"/>
          </a:xfrm>
          <a:prstGeom prst="rect">
            <a:avLst/>
          </a:prstGeom>
        </p:spPr>
      </p:pic>
      <p:pic>
        <p:nvPicPr>
          <p:cNvPr id="9" name="Imagen 8" descr="Recorte de pantalla">
            <a:extLst>
              <a:ext uri="{FF2B5EF4-FFF2-40B4-BE49-F238E27FC236}">
                <a16:creationId xmlns:a16="http://schemas.microsoft.com/office/drawing/2014/main" id="{DBA834C8-1CF6-44F7-B5C4-199581ADD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16476"/>
            <a:ext cx="4540483" cy="1835244"/>
          </a:xfrm>
          <a:prstGeom prst="rect">
            <a:avLst/>
          </a:prstGeom>
        </p:spPr>
      </p:pic>
      <p:pic>
        <p:nvPicPr>
          <p:cNvPr id="13" name="Imagen 12" descr="Recorte de pantalla">
            <a:extLst>
              <a:ext uri="{FF2B5EF4-FFF2-40B4-BE49-F238E27FC236}">
                <a16:creationId xmlns:a16="http://schemas.microsoft.com/office/drawing/2014/main" id="{276E22F2-18A7-4D58-8E2A-C5A739D63A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848" y="4072953"/>
            <a:ext cx="4584936" cy="1860646"/>
          </a:xfrm>
          <a:prstGeom prst="rect">
            <a:avLst/>
          </a:prstGeom>
        </p:spPr>
      </p:pic>
      <p:pic>
        <p:nvPicPr>
          <p:cNvPr id="15" name="Imagen 14" descr="Recorte de pantalla">
            <a:extLst>
              <a:ext uri="{FF2B5EF4-FFF2-40B4-BE49-F238E27FC236}">
                <a16:creationId xmlns:a16="http://schemas.microsoft.com/office/drawing/2014/main" id="{A1D6981F-CC0B-4D60-B39F-94D21853CB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2678" y="4130106"/>
            <a:ext cx="4407126" cy="1803493"/>
          </a:xfrm>
          <a:prstGeom prst="rect">
            <a:avLst/>
          </a:prstGeom>
        </p:spPr>
      </p:pic>
      <p:sp>
        <p:nvSpPr>
          <p:cNvPr id="16" name="CuadroTexto 15">
            <a:extLst>
              <a:ext uri="{FF2B5EF4-FFF2-40B4-BE49-F238E27FC236}">
                <a16:creationId xmlns:a16="http://schemas.microsoft.com/office/drawing/2014/main" id="{6BB33AAE-57B9-44E3-8D81-6047125A3645}"/>
              </a:ext>
            </a:extLst>
          </p:cNvPr>
          <p:cNvSpPr txBox="1"/>
          <p:nvPr/>
        </p:nvSpPr>
        <p:spPr>
          <a:xfrm>
            <a:off x="3223967" y="22644"/>
            <a:ext cx="8811148"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RELACIÓN FLEXIÓN VS TIEMPO DE IMPRESIÓN</a:t>
            </a:r>
          </a:p>
        </p:txBody>
      </p:sp>
      <p:sp>
        <p:nvSpPr>
          <p:cNvPr id="7" name="CuadroTexto 6">
            <a:extLst>
              <a:ext uri="{FF2B5EF4-FFF2-40B4-BE49-F238E27FC236}">
                <a16:creationId xmlns:a16="http://schemas.microsoft.com/office/drawing/2014/main" id="{9A4C07EE-537A-4396-BEA6-4F416CA5EABB}"/>
              </a:ext>
            </a:extLst>
          </p:cNvPr>
          <p:cNvSpPr txBox="1"/>
          <p:nvPr/>
        </p:nvSpPr>
        <p:spPr>
          <a:xfrm>
            <a:off x="867266" y="987072"/>
            <a:ext cx="1781666" cy="369332"/>
          </a:xfrm>
          <a:prstGeom prst="rect">
            <a:avLst/>
          </a:prstGeom>
          <a:noFill/>
        </p:spPr>
        <p:txBody>
          <a:bodyPr wrap="square" rtlCol="0">
            <a:spAutoFit/>
          </a:bodyPr>
          <a:lstStyle/>
          <a:p>
            <a:r>
              <a:rPr lang="es-419" b="1" dirty="0"/>
              <a:t>PLA</a:t>
            </a:r>
          </a:p>
        </p:txBody>
      </p:sp>
      <p:sp>
        <p:nvSpPr>
          <p:cNvPr id="8" name="CuadroTexto 7">
            <a:extLst>
              <a:ext uri="{FF2B5EF4-FFF2-40B4-BE49-F238E27FC236}">
                <a16:creationId xmlns:a16="http://schemas.microsoft.com/office/drawing/2014/main" id="{2AF814B4-E647-4363-9F2B-A68C5685610F}"/>
              </a:ext>
            </a:extLst>
          </p:cNvPr>
          <p:cNvSpPr txBox="1"/>
          <p:nvPr/>
        </p:nvSpPr>
        <p:spPr>
          <a:xfrm>
            <a:off x="964369" y="3549433"/>
            <a:ext cx="1781666" cy="369332"/>
          </a:xfrm>
          <a:prstGeom prst="rect">
            <a:avLst/>
          </a:prstGeom>
          <a:noFill/>
        </p:spPr>
        <p:txBody>
          <a:bodyPr wrap="square" rtlCol="0">
            <a:spAutoFit/>
          </a:bodyPr>
          <a:lstStyle/>
          <a:p>
            <a:r>
              <a:rPr lang="es-419" b="1" dirty="0"/>
              <a:t>ABS</a:t>
            </a:r>
          </a:p>
        </p:txBody>
      </p:sp>
    </p:spTree>
    <p:extLst>
      <p:ext uri="{BB962C8B-B14F-4D97-AF65-F5344CB8AC3E}">
        <p14:creationId xmlns:p14="http://schemas.microsoft.com/office/powerpoint/2010/main" val="693737420"/>
      </p:ext>
    </p:extLst>
  </p:cSld>
  <p:clrMapOvr>
    <a:masterClrMapping/>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Recorte de pantalla">
            <a:extLst>
              <a:ext uri="{FF2B5EF4-FFF2-40B4-BE49-F238E27FC236}">
                <a16:creationId xmlns:a16="http://schemas.microsoft.com/office/drawing/2014/main" id="{C7949B52-E3D0-469D-92A2-55D1A987F5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765" y="1760606"/>
            <a:ext cx="4419827" cy="1790792"/>
          </a:xfrm>
          <a:prstGeom prst="rect">
            <a:avLst/>
          </a:prstGeom>
        </p:spPr>
      </p:pic>
      <p:pic>
        <p:nvPicPr>
          <p:cNvPr id="7" name="Imagen 6" descr="Recorte de pantalla">
            <a:extLst>
              <a:ext uri="{FF2B5EF4-FFF2-40B4-BE49-F238E27FC236}">
                <a16:creationId xmlns:a16="http://schemas.microsoft.com/office/drawing/2014/main" id="{E3BC0A57-9E4C-4E7B-9FFD-D3F8DDEFC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829" y="1824237"/>
            <a:ext cx="4432528" cy="1809843"/>
          </a:xfrm>
          <a:prstGeom prst="rect">
            <a:avLst/>
          </a:prstGeom>
        </p:spPr>
      </p:pic>
      <p:sp>
        <p:nvSpPr>
          <p:cNvPr id="8" name="Rectángulo 7">
            <a:extLst>
              <a:ext uri="{FF2B5EF4-FFF2-40B4-BE49-F238E27FC236}">
                <a16:creationId xmlns:a16="http://schemas.microsoft.com/office/drawing/2014/main" id="{39AC80D7-B914-42EB-8E1F-F35E9BA62E3E}"/>
              </a:ext>
            </a:extLst>
          </p:cNvPr>
          <p:cNvSpPr/>
          <p:nvPr/>
        </p:nvSpPr>
        <p:spPr>
          <a:xfrm>
            <a:off x="609600" y="3817856"/>
            <a:ext cx="11060784" cy="2221121"/>
          </a:xfrm>
          <a:prstGeom prst="rect">
            <a:avLst/>
          </a:prstGeom>
        </p:spPr>
        <p:txBody>
          <a:bodyPr wrap="square">
            <a:spAutoFit/>
          </a:bodyPr>
          <a:lstStyle/>
          <a:p>
            <a:pPr indent="180340" algn="just">
              <a:lnSpc>
                <a:spcPct val="150000"/>
              </a:lnSpc>
              <a:spcBef>
                <a:spcPts val="1600"/>
              </a:spcBef>
              <a:spcAft>
                <a:spcPts val="400"/>
              </a:spcAft>
            </a:pPr>
            <a:r>
              <a:rPr lang="es-ES" b="1" dirty="0">
                <a:latin typeface="+mj-lt"/>
                <a:ea typeface="Times New Roman" panose="02020603050405020304" pitchFamily="18" charset="0"/>
                <a:cs typeface="Times New Roman" panose="02020603050405020304" pitchFamily="18" charset="0"/>
              </a:rPr>
              <a:t>Análisis de flexión vs tiempo de impresión</a:t>
            </a:r>
            <a:endParaRPr lang="es-419" b="1" dirty="0">
              <a:latin typeface="+mj-lt"/>
              <a:ea typeface="Times New Roman" panose="02020603050405020304" pitchFamily="18" charset="0"/>
              <a:cs typeface="Times New Roman" panose="02020603050405020304" pitchFamily="18" charset="0"/>
            </a:endParaRPr>
          </a:p>
          <a:p>
            <a:pPr indent="180340" algn="just">
              <a:lnSpc>
                <a:spcPct val="150000"/>
              </a:lnSpc>
              <a:spcAft>
                <a:spcPts val="0"/>
              </a:spcAft>
            </a:pPr>
            <a:r>
              <a:rPr lang="es-ES" dirty="0">
                <a:solidFill>
                  <a:srgbClr val="000000"/>
                </a:solidFill>
                <a:latin typeface="Arial" panose="020B0604020202020204" pitchFamily="34" charset="0"/>
                <a:ea typeface="Arial" panose="020B0604020202020204" pitchFamily="34" charset="0"/>
              </a:rPr>
              <a:t>No existe una relación directamente proporcional entre fuerza a flexión y el tiempo para el material ABS; en cambio para el material de PLA y resina se nota una tendencia a que exista una relación directamente proporcional. A su vez mientras más tiempo se demore en imprimir la pieza representa un mayor costo para su producción.</a:t>
            </a:r>
            <a:endParaRPr lang="es-419" sz="1600" dirty="0">
              <a:solidFill>
                <a:srgbClr val="000000"/>
              </a:solidFill>
              <a:latin typeface="Arial" panose="020B0604020202020204" pitchFamily="34" charset="0"/>
              <a:ea typeface="Arial" panose="020B0604020202020204" pitchFamily="34" charset="0"/>
            </a:endParaRPr>
          </a:p>
        </p:txBody>
      </p:sp>
      <p:sp>
        <p:nvSpPr>
          <p:cNvPr id="9" name="CuadroTexto 8">
            <a:extLst>
              <a:ext uri="{FF2B5EF4-FFF2-40B4-BE49-F238E27FC236}">
                <a16:creationId xmlns:a16="http://schemas.microsoft.com/office/drawing/2014/main" id="{344A89CA-EAF0-43B0-9562-5020318AB2B2}"/>
              </a:ext>
            </a:extLst>
          </p:cNvPr>
          <p:cNvSpPr txBox="1"/>
          <p:nvPr/>
        </p:nvSpPr>
        <p:spPr>
          <a:xfrm>
            <a:off x="3223967" y="22644"/>
            <a:ext cx="8811148"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RELACIÓN FLEXIÓN VS TIEMPO DE IMPRESIÓN</a:t>
            </a:r>
          </a:p>
        </p:txBody>
      </p:sp>
      <p:sp>
        <p:nvSpPr>
          <p:cNvPr id="6" name="CuadroTexto 5">
            <a:extLst>
              <a:ext uri="{FF2B5EF4-FFF2-40B4-BE49-F238E27FC236}">
                <a16:creationId xmlns:a16="http://schemas.microsoft.com/office/drawing/2014/main" id="{DBA994C7-1D16-4CB1-B574-229A0F33F4DD}"/>
              </a:ext>
            </a:extLst>
          </p:cNvPr>
          <p:cNvSpPr txBox="1"/>
          <p:nvPr/>
        </p:nvSpPr>
        <p:spPr>
          <a:xfrm>
            <a:off x="1029765" y="1391274"/>
            <a:ext cx="1781666" cy="369332"/>
          </a:xfrm>
          <a:prstGeom prst="rect">
            <a:avLst/>
          </a:prstGeom>
          <a:noFill/>
        </p:spPr>
        <p:txBody>
          <a:bodyPr wrap="square" rtlCol="0">
            <a:spAutoFit/>
          </a:bodyPr>
          <a:lstStyle/>
          <a:p>
            <a:r>
              <a:rPr lang="es-419" b="1" dirty="0"/>
              <a:t>RESINA</a:t>
            </a:r>
          </a:p>
        </p:txBody>
      </p:sp>
    </p:spTree>
    <p:extLst>
      <p:ext uri="{BB962C8B-B14F-4D97-AF65-F5344CB8AC3E}">
        <p14:creationId xmlns:p14="http://schemas.microsoft.com/office/powerpoint/2010/main" val="1365339156"/>
      </p:ext>
    </p:extLst>
  </p:cSld>
  <p:clrMapOvr>
    <a:masterClrMapping/>
  </p:clrMapOvr>
  <p:transition spd="slow">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Recorte de pantalla">
            <a:extLst>
              <a:ext uri="{FF2B5EF4-FFF2-40B4-BE49-F238E27FC236}">
                <a16:creationId xmlns:a16="http://schemas.microsoft.com/office/drawing/2014/main" id="{63C4E24E-89F4-4FFF-8695-F201108CB4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18" y="1080902"/>
            <a:ext cx="4527783" cy="1689187"/>
          </a:xfrm>
          <a:prstGeom prst="rect">
            <a:avLst/>
          </a:prstGeom>
        </p:spPr>
      </p:pic>
      <p:pic>
        <p:nvPicPr>
          <p:cNvPr id="7" name="Imagen 6" descr="Recorte de pantalla">
            <a:extLst>
              <a:ext uri="{FF2B5EF4-FFF2-40B4-BE49-F238E27FC236}">
                <a16:creationId xmlns:a16="http://schemas.microsoft.com/office/drawing/2014/main" id="{B3D613EF-4A9E-4A06-978E-2A7785AFAD75}"/>
              </a:ext>
            </a:extLst>
          </p:cNvPr>
          <p:cNvPicPr>
            <a:picLocks noChangeAspect="1"/>
          </p:cNvPicPr>
          <p:nvPr/>
        </p:nvPicPr>
        <p:blipFill rotWithShape="1">
          <a:blip r:embed="rId4">
            <a:extLst>
              <a:ext uri="{28A0092B-C50C-407E-A947-70E740481C1C}">
                <a14:useLocalDpi xmlns:a14="http://schemas.microsoft.com/office/drawing/2010/main" val="0"/>
              </a:ext>
            </a:extLst>
          </a:blip>
          <a:srcRect t="2669"/>
          <a:stretch/>
        </p:blipFill>
        <p:spPr>
          <a:xfrm>
            <a:off x="6095999" y="1080902"/>
            <a:ext cx="4699242" cy="1736814"/>
          </a:xfrm>
          <a:prstGeom prst="rect">
            <a:avLst/>
          </a:prstGeom>
        </p:spPr>
      </p:pic>
      <p:pic>
        <p:nvPicPr>
          <p:cNvPr id="11" name="Imagen 10" descr="Recorte de pantalla">
            <a:extLst>
              <a:ext uri="{FF2B5EF4-FFF2-40B4-BE49-F238E27FC236}">
                <a16:creationId xmlns:a16="http://schemas.microsoft.com/office/drawing/2014/main" id="{1AE6C611-A64D-424F-B561-6D5845E471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8703" y="3121989"/>
            <a:ext cx="5334591" cy="2758804"/>
          </a:xfrm>
          <a:prstGeom prst="rect">
            <a:avLst/>
          </a:prstGeom>
        </p:spPr>
      </p:pic>
      <p:sp>
        <p:nvSpPr>
          <p:cNvPr id="13" name="CuadroTexto 12">
            <a:extLst>
              <a:ext uri="{FF2B5EF4-FFF2-40B4-BE49-F238E27FC236}">
                <a16:creationId xmlns:a16="http://schemas.microsoft.com/office/drawing/2014/main" id="{B4C7981A-EC95-470D-9FEC-1B7868233479}"/>
              </a:ext>
            </a:extLst>
          </p:cNvPr>
          <p:cNvSpPr txBox="1"/>
          <p:nvPr/>
        </p:nvSpPr>
        <p:spPr>
          <a:xfrm>
            <a:off x="3223967" y="22644"/>
            <a:ext cx="8811148"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RELACIÓN FUERZA VS DEFLEXIÓN</a:t>
            </a:r>
          </a:p>
        </p:txBody>
      </p:sp>
    </p:spTree>
    <p:extLst>
      <p:ext uri="{BB962C8B-B14F-4D97-AF65-F5344CB8AC3E}">
        <p14:creationId xmlns:p14="http://schemas.microsoft.com/office/powerpoint/2010/main" val="3221178978"/>
      </p:ext>
    </p:extLst>
  </p:cSld>
  <p:clrMapOvr>
    <a:masterClrMapping/>
  </p:clrMapOvr>
  <p:transition spd="slow">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Recorte de pantalla">
            <a:extLst>
              <a:ext uri="{FF2B5EF4-FFF2-40B4-BE49-F238E27FC236}">
                <a16:creationId xmlns:a16="http://schemas.microsoft.com/office/drawing/2014/main" id="{E711931E-7A03-4A1A-941F-C19D240A7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089" y="915664"/>
            <a:ext cx="4584936" cy="1727289"/>
          </a:xfrm>
          <a:prstGeom prst="rect">
            <a:avLst/>
          </a:prstGeom>
        </p:spPr>
      </p:pic>
      <p:pic>
        <p:nvPicPr>
          <p:cNvPr id="7" name="Imagen 6" descr="Recorte de pantalla">
            <a:extLst>
              <a:ext uri="{FF2B5EF4-FFF2-40B4-BE49-F238E27FC236}">
                <a16:creationId xmlns:a16="http://schemas.microsoft.com/office/drawing/2014/main" id="{C8D7A425-B1F5-4ACD-8687-EAE1B07135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737" y="915664"/>
            <a:ext cx="4597636" cy="1822544"/>
          </a:xfrm>
          <a:prstGeom prst="rect">
            <a:avLst/>
          </a:prstGeom>
        </p:spPr>
      </p:pic>
      <p:pic>
        <p:nvPicPr>
          <p:cNvPr id="10" name="Imagen 9" descr="Recorte de pantalla">
            <a:extLst>
              <a:ext uri="{FF2B5EF4-FFF2-40B4-BE49-F238E27FC236}">
                <a16:creationId xmlns:a16="http://schemas.microsoft.com/office/drawing/2014/main" id="{6F225118-AC33-47A1-90EA-3EA34B2C6C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0491" y="2913230"/>
            <a:ext cx="5131064" cy="3029106"/>
          </a:xfrm>
          <a:prstGeom prst="rect">
            <a:avLst/>
          </a:prstGeom>
        </p:spPr>
      </p:pic>
      <p:sp>
        <p:nvSpPr>
          <p:cNvPr id="11" name="CuadroTexto 10">
            <a:extLst>
              <a:ext uri="{FF2B5EF4-FFF2-40B4-BE49-F238E27FC236}">
                <a16:creationId xmlns:a16="http://schemas.microsoft.com/office/drawing/2014/main" id="{BFF39135-4C39-4453-BD15-7C1520EF52F7}"/>
              </a:ext>
            </a:extLst>
          </p:cNvPr>
          <p:cNvSpPr txBox="1"/>
          <p:nvPr/>
        </p:nvSpPr>
        <p:spPr>
          <a:xfrm>
            <a:off x="3223967" y="22644"/>
            <a:ext cx="8811148"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RELACIÓN FUERZA VS DEFLEXIÓN</a:t>
            </a:r>
          </a:p>
        </p:txBody>
      </p:sp>
    </p:spTree>
    <p:extLst>
      <p:ext uri="{BB962C8B-B14F-4D97-AF65-F5344CB8AC3E}">
        <p14:creationId xmlns:p14="http://schemas.microsoft.com/office/powerpoint/2010/main" val="1711900050"/>
      </p:ext>
    </p:extLst>
  </p:cSld>
  <p:clrMapOvr>
    <a:masterClrMapping/>
  </p:clrMapOvr>
  <p:transition spd="slow">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Recorte de pantalla">
            <a:extLst>
              <a:ext uri="{FF2B5EF4-FFF2-40B4-BE49-F238E27FC236}">
                <a16:creationId xmlns:a16="http://schemas.microsoft.com/office/drawing/2014/main" id="{937E7523-394D-4C32-91FF-9EEC9FB42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487" y="793314"/>
            <a:ext cx="4451579" cy="1689187"/>
          </a:xfrm>
          <a:prstGeom prst="rect">
            <a:avLst/>
          </a:prstGeom>
        </p:spPr>
      </p:pic>
      <p:pic>
        <p:nvPicPr>
          <p:cNvPr id="7" name="Imagen 6" descr="Recorte de pantalla">
            <a:extLst>
              <a:ext uri="{FF2B5EF4-FFF2-40B4-BE49-F238E27FC236}">
                <a16:creationId xmlns:a16="http://schemas.microsoft.com/office/drawing/2014/main" id="{28B45484-522D-4AF4-A0C3-3559A97ABA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793314"/>
            <a:ext cx="4527783" cy="1689187"/>
          </a:xfrm>
          <a:prstGeom prst="rect">
            <a:avLst/>
          </a:prstGeom>
        </p:spPr>
      </p:pic>
      <p:pic>
        <p:nvPicPr>
          <p:cNvPr id="10" name="Imagen 9" descr="Recorte de pantalla">
            <a:extLst>
              <a:ext uri="{FF2B5EF4-FFF2-40B4-BE49-F238E27FC236}">
                <a16:creationId xmlns:a16="http://schemas.microsoft.com/office/drawing/2014/main" id="{0A96A45E-F590-4F75-8526-64991AE77E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7676" y="2639506"/>
            <a:ext cx="5674094" cy="3141392"/>
          </a:xfrm>
          <a:prstGeom prst="rect">
            <a:avLst/>
          </a:prstGeom>
        </p:spPr>
      </p:pic>
      <p:sp>
        <p:nvSpPr>
          <p:cNvPr id="11" name="CuadroTexto 10">
            <a:extLst>
              <a:ext uri="{FF2B5EF4-FFF2-40B4-BE49-F238E27FC236}">
                <a16:creationId xmlns:a16="http://schemas.microsoft.com/office/drawing/2014/main" id="{4C50F3FF-E39D-4D3E-9140-929815D0FBEF}"/>
              </a:ext>
            </a:extLst>
          </p:cNvPr>
          <p:cNvSpPr txBox="1"/>
          <p:nvPr/>
        </p:nvSpPr>
        <p:spPr>
          <a:xfrm>
            <a:off x="3223967" y="22644"/>
            <a:ext cx="8811148"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RELACIÓN FUERZA VS DEFLEXIÓN</a:t>
            </a:r>
          </a:p>
        </p:txBody>
      </p:sp>
    </p:spTree>
    <p:extLst>
      <p:ext uri="{BB962C8B-B14F-4D97-AF65-F5344CB8AC3E}">
        <p14:creationId xmlns:p14="http://schemas.microsoft.com/office/powerpoint/2010/main" val="1506783172"/>
      </p:ext>
    </p:extLst>
  </p:cSld>
  <p:clrMapOvr>
    <a:masterClrMapping/>
  </p:clrMapOvr>
  <p:transition spd="slow">
    <p:wipe/>
  </p:transition>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agen 4" descr="Recorte de pantalla">
            <a:extLst>
              <a:ext uri="{FF2B5EF4-FFF2-40B4-BE49-F238E27FC236}">
                <a16:creationId xmlns:a16="http://schemas.microsoft.com/office/drawing/2014/main" id="{38834214-8CC8-48E9-9C14-78EFF8744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0418" y="686709"/>
            <a:ext cx="5700777" cy="5295939"/>
          </a:xfrm>
          <a:prstGeom prst="rect">
            <a:avLst/>
          </a:prstGeom>
        </p:spPr>
      </p:pic>
    </p:spTree>
    <p:extLst>
      <p:ext uri="{BB962C8B-B14F-4D97-AF65-F5344CB8AC3E}">
        <p14:creationId xmlns:p14="http://schemas.microsoft.com/office/powerpoint/2010/main" val="36030801"/>
      </p:ext>
    </p:extLst>
  </p:cSld>
  <p:clrMapOvr>
    <a:masterClrMapping/>
  </p:clrMapOvr>
  <p:transition spd="slow">
    <p:wipe/>
  </p:transition>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agen 4" descr="Recorte de pantalla">
            <a:extLst>
              <a:ext uri="{FF2B5EF4-FFF2-40B4-BE49-F238E27FC236}">
                <a16:creationId xmlns:a16="http://schemas.microsoft.com/office/drawing/2014/main" id="{1A5CE60E-8915-4878-949B-FFD06FC87D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22" y="797734"/>
            <a:ext cx="4362674" cy="3981655"/>
          </a:xfrm>
          <a:prstGeom prst="rect">
            <a:avLst/>
          </a:prstGeom>
        </p:spPr>
      </p:pic>
      <p:pic>
        <p:nvPicPr>
          <p:cNvPr id="7" name="Imagen 6" descr="Recorte de pantalla">
            <a:extLst>
              <a:ext uri="{FF2B5EF4-FFF2-40B4-BE49-F238E27FC236}">
                <a16:creationId xmlns:a16="http://schemas.microsoft.com/office/drawing/2014/main" id="{F0EDDAD2-09B1-402A-9B6F-3578FCA70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720" y="1208366"/>
            <a:ext cx="4070559" cy="3382332"/>
          </a:xfrm>
          <a:prstGeom prst="rect">
            <a:avLst/>
          </a:prstGeom>
        </p:spPr>
      </p:pic>
      <p:pic>
        <p:nvPicPr>
          <p:cNvPr id="9" name="Imagen 8" descr="Recorte de pantalla">
            <a:extLst>
              <a:ext uri="{FF2B5EF4-FFF2-40B4-BE49-F238E27FC236}">
                <a16:creationId xmlns:a16="http://schemas.microsoft.com/office/drawing/2014/main" id="{219F4F86-1038-4547-A2B9-78F37C2ACB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3995" y="1208366"/>
            <a:ext cx="3988005" cy="3382331"/>
          </a:xfrm>
          <a:prstGeom prst="rect">
            <a:avLst/>
          </a:prstGeom>
        </p:spPr>
      </p:pic>
    </p:spTree>
    <p:extLst>
      <p:ext uri="{BB962C8B-B14F-4D97-AF65-F5344CB8AC3E}">
        <p14:creationId xmlns:p14="http://schemas.microsoft.com/office/powerpoint/2010/main" val="2281567078"/>
      </p:ext>
    </p:extLst>
  </p:cSld>
  <p:clrMapOvr>
    <a:masterClrMapping/>
  </p:clrMapOvr>
  <p:transition spd="slow">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Recorte de pantalla">
            <a:extLst>
              <a:ext uri="{FF2B5EF4-FFF2-40B4-BE49-F238E27FC236}">
                <a16:creationId xmlns:a16="http://schemas.microsoft.com/office/drawing/2014/main" id="{EC3281A1-A0EC-4103-AD3F-DE8D61FBDD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118" y="1417638"/>
            <a:ext cx="4438878" cy="1524078"/>
          </a:xfrm>
          <a:prstGeom prst="rect">
            <a:avLst/>
          </a:prstGeom>
        </p:spPr>
      </p:pic>
      <p:pic>
        <p:nvPicPr>
          <p:cNvPr id="9" name="Imagen 8" descr="Recorte de pantalla">
            <a:extLst>
              <a:ext uri="{FF2B5EF4-FFF2-40B4-BE49-F238E27FC236}">
                <a16:creationId xmlns:a16="http://schemas.microsoft.com/office/drawing/2014/main" id="{9B17DAF6-0B6A-4BA5-A5C5-2364F0FDA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691" y="1417638"/>
            <a:ext cx="4330923" cy="1466925"/>
          </a:xfrm>
          <a:prstGeom prst="rect">
            <a:avLst/>
          </a:prstGeom>
        </p:spPr>
      </p:pic>
      <p:pic>
        <p:nvPicPr>
          <p:cNvPr id="11" name="Imagen 10" descr="Recorte de pantalla">
            <a:extLst>
              <a:ext uri="{FF2B5EF4-FFF2-40B4-BE49-F238E27FC236}">
                <a16:creationId xmlns:a16="http://schemas.microsoft.com/office/drawing/2014/main" id="{4A82C4BC-BCB7-41D3-8D10-F00F8E8D65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2255" y="3290778"/>
            <a:ext cx="4667490" cy="1365320"/>
          </a:xfrm>
          <a:prstGeom prst="rect">
            <a:avLst/>
          </a:prstGeom>
        </p:spPr>
      </p:pic>
      <p:sp>
        <p:nvSpPr>
          <p:cNvPr id="14" name="CuadroTexto 13">
            <a:extLst>
              <a:ext uri="{FF2B5EF4-FFF2-40B4-BE49-F238E27FC236}">
                <a16:creationId xmlns:a16="http://schemas.microsoft.com/office/drawing/2014/main" id="{AD736DBD-2776-46FD-8548-E43ABF01AADE}"/>
              </a:ext>
            </a:extLst>
          </p:cNvPr>
          <p:cNvSpPr txBox="1"/>
          <p:nvPr/>
        </p:nvSpPr>
        <p:spPr>
          <a:xfrm>
            <a:off x="3223967" y="22644"/>
            <a:ext cx="8811148"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CONFIGURACIONES OPTIMIZADAS</a:t>
            </a:r>
          </a:p>
        </p:txBody>
      </p:sp>
    </p:spTree>
    <p:extLst>
      <p:ext uri="{BB962C8B-B14F-4D97-AF65-F5344CB8AC3E}">
        <p14:creationId xmlns:p14="http://schemas.microsoft.com/office/powerpoint/2010/main" val="115190569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4888E7B-E94A-44FD-B592-C8F4C0A9401F}"/>
              </a:ext>
            </a:extLst>
          </p:cNvPr>
          <p:cNvSpPr txBox="1">
            <a:spLocks/>
          </p:cNvSpPr>
          <p:nvPr/>
        </p:nvSpPr>
        <p:spPr>
          <a:xfrm>
            <a:off x="359790" y="284253"/>
            <a:ext cx="8401080" cy="5984571"/>
          </a:xfrm>
          <a:prstGeom prst="rect">
            <a:avLst/>
          </a:prstGeom>
        </p:spPr>
        <p:txBody>
          <a:bodyPr/>
          <a:lstStyle>
            <a:lvl1pPr marL="0" indent="0" algn="ctr" rtl="0" eaLnBrk="0" fontAlgn="base" hangingPunct="0">
              <a:spcBef>
                <a:spcPct val="20000"/>
              </a:spcBef>
              <a:spcAft>
                <a:spcPct val="0"/>
              </a:spcAft>
              <a:buNone/>
              <a:defRPr sz="24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None/>
              <a:defRPr sz="2400">
                <a:solidFill>
                  <a:schemeClr val="tx1">
                    <a:tint val="75000"/>
                  </a:schemeClr>
                </a:solidFill>
                <a:latin typeface="+mn-lt"/>
              </a:defRPr>
            </a:lvl2pPr>
            <a:lvl3pPr marL="914400" indent="0" algn="ctr" rtl="0" eaLnBrk="0" fontAlgn="base" hangingPunct="0">
              <a:spcBef>
                <a:spcPct val="20000"/>
              </a:spcBef>
              <a:spcAft>
                <a:spcPct val="0"/>
              </a:spcAft>
              <a:buNone/>
              <a:defRPr sz="2400">
                <a:solidFill>
                  <a:schemeClr val="tx1">
                    <a:tint val="75000"/>
                  </a:schemeClr>
                </a:solidFill>
                <a:latin typeface="+mn-lt"/>
              </a:defRPr>
            </a:lvl3pPr>
            <a:lvl4pPr marL="1371600" indent="0" algn="ctr" rtl="0" eaLnBrk="0" fontAlgn="base" hangingPunct="0">
              <a:spcBef>
                <a:spcPct val="20000"/>
              </a:spcBef>
              <a:spcAft>
                <a:spcPct val="0"/>
              </a:spcAft>
              <a:buNone/>
              <a:defRPr sz="2400">
                <a:solidFill>
                  <a:schemeClr val="tx1">
                    <a:tint val="75000"/>
                  </a:schemeClr>
                </a:solidFill>
                <a:latin typeface="+mn-lt"/>
              </a:defRPr>
            </a:lvl4pPr>
            <a:lvl5pPr marL="1828800" indent="0" algn="ctr" rtl="0" eaLnBrk="0" fontAlgn="base" hangingPunct="0">
              <a:spcBef>
                <a:spcPct val="20000"/>
              </a:spcBef>
              <a:spcAft>
                <a:spcPct val="0"/>
              </a:spcAft>
              <a:buNone/>
              <a:defRPr sz="2400">
                <a:solidFill>
                  <a:schemeClr val="tx1">
                    <a:tint val="75000"/>
                  </a:schemeClr>
                </a:solidFill>
                <a:latin typeface="+mn-lt"/>
              </a:defRPr>
            </a:lvl5pPr>
            <a:lvl6pPr marL="2286000" indent="0" algn="ctr" rtl="0" fontAlgn="base">
              <a:spcBef>
                <a:spcPct val="20000"/>
              </a:spcBef>
              <a:spcAft>
                <a:spcPct val="0"/>
              </a:spcAft>
              <a:buNone/>
              <a:defRPr sz="2400">
                <a:solidFill>
                  <a:schemeClr val="tx1">
                    <a:tint val="75000"/>
                  </a:schemeClr>
                </a:solidFill>
                <a:latin typeface="+mn-lt"/>
              </a:defRPr>
            </a:lvl6pPr>
            <a:lvl7pPr marL="2743200" indent="0" algn="ctr" rtl="0" fontAlgn="base">
              <a:spcBef>
                <a:spcPct val="20000"/>
              </a:spcBef>
              <a:spcAft>
                <a:spcPct val="0"/>
              </a:spcAft>
              <a:buNone/>
              <a:defRPr sz="2400">
                <a:solidFill>
                  <a:schemeClr val="tx1">
                    <a:tint val="75000"/>
                  </a:schemeClr>
                </a:solidFill>
                <a:latin typeface="+mn-lt"/>
              </a:defRPr>
            </a:lvl7pPr>
            <a:lvl8pPr marL="3200400" indent="0" algn="ctr" rtl="0" fontAlgn="base">
              <a:spcBef>
                <a:spcPct val="20000"/>
              </a:spcBef>
              <a:spcAft>
                <a:spcPct val="0"/>
              </a:spcAft>
              <a:buNone/>
              <a:defRPr sz="2400">
                <a:solidFill>
                  <a:schemeClr val="tx1">
                    <a:tint val="75000"/>
                  </a:schemeClr>
                </a:solidFill>
                <a:latin typeface="+mn-lt"/>
              </a:defRPr>
            </a:lvl8pPr>
            <a:lvl9pPr marL="3657600" indent="0" algn="ctr" rtl="0" fontAlgn="base">
              <a:spcBef>
                <a:spcPct val="20000"/>
              </a:spcBef>
              <a:spcAft>
                <a:spcPct val="0"/>
              </a:spcAft>
              <a:buNone/>
              <a:defRPr sz="2400">
                <a:solidFill>
                  <a:schemeClr val="tx1">
                    <a:tint val="75000"/>
                  </a:schemeClr>
                </a:solidFill>
                <a:latin typeface="+mn-lt"/>
              </a:defRPr>
            </a:lvl9pPr>
          </a:lstStyle>
          <a:p>
            <a:pPr algn="r" eaLnBrk="1" hangingPunct="1">
              <a:buFont typeface="Arial" panose="020B0604020202020204" pitchFamily="34" charset="0"/>
              <a:buNone/>
            </a:pPr>
            <a:endParaRPr lang="es-ES" altLang="es-ES" sz="2800" b="1" i="1" kern="0" dirty="0">
              <a:solidFill>
                <a:schemeClr val="tx1"/>
              </a:solidFill>
              <a:cs typeface="Times New Roman" panose="02020603050405020304" pitchFamily="18" charset="0"/>
            </a:endParaRPr>
          </a:p>
          <a:p>
            <a:pPr algn="just" eaLnBrk="1" hangingPunct="1"/>
            <a:r>
              <a:rPr lang="es-ES" altLang="es-ES" sz="1600" b="1" kern="0" dirty="0">
                <a:solidFill>
                  <a:schemeClr val="tx1"/>
                </a:solidFill>
                <a:latin typeface="+mj-lt"/>
                <a:cs typeface="Times New Roman" panose="02020603050405020304" pitchFamily="18" charset="0"/>
              </a:rPr>
              <a:t>MATERIALES FDM</a:t>
            </a:r>
          </a:p>
          <a:p>
            <a:pPr algn="just" eaLnBrk="1" hangingPunct="1"/>
            <a:endParaRPr lang="es-ES" altLang="es-ES" sz="1800" kern="0" dirty="0">
              <a:solidFill>
                <a:schemeClr val="tx1"/>
              </a:solidFill>
              <a:latin typeface="+mj-lt"/>
              <a:cs typeface="Times New Roman" panose="02020603050405020304" pitchFamily="18" charset="0"/>
            </a:endParaRPr>
          </a:p>
        </p:txBody>
      </p:sp>
      <p:sp>
        <p:nvSpPr>
          <p:cNvPr id="7" name="CuadroTexto 6">
            <a:extLst>
              <a:ext uri="{FF2B5EF4-FFF2-40B4-BE49-F238E27FC236}">
                <a16:creationId xmlns:a16="http://schemas.microsoft.com/office/drawing/2014/main" id="{1ADB7BE0-A1B5-4BBA-A0A3-2EABD8851E4A}"/>
              </a:ext>
            </a:extLst>
          </p:cNvPr>
          <p:cNvSpPr txBox="1"/>
          <p:nvPr/>
        </p:nvSpPr>
        <p:spPr>
          <a:xfrm>
            <a:off x="8760870" y="22644"/>
            <a:ext cx="3274243"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MARCO TEÓRICO </a:t>
            </a:r>
          </a:p>
        </p:txBody>
      </p:sp>
      <p:graphicFrame>
        <p:nvGraphicFramePr>
          <p:cNvPr id="2" name="Tabla 1">
            <a:extLst>
              <a:ext uri="{FF2B5EF4-FFF2-40B4-BE49-F238E27FC236}">
                <a16:creationId xmlns:a16="http://schemas.microsoft.com/office/drawing/2014/main" id="{248010EF-82B4-497F-B5E1-D2E5005E4795}"/>
              </a:ext>
            </a:extLst>
          </p:cNvPr>
          <p:cNvGraphicFramePr>
            <a:graphicFrameLocks noGrp="1"/>
          </p:cNvGraphicFramePr>
          <p:nvPr>
            <p:extLst>
              <p:ext uri="{D42A27DB-BD31-4B8C-83A1-F6EECF244321}">
                <p14:modId xmlns:p14="http://schemas.microsoft.com/office/powerpoint/2010/main" val="1681140411"/>
              </p:ext>
            </p:extLst>
          </p:nvPr>
        </p:nvGraphicFramePr>
        <p:xfrm>
          <a:off x="1145219" y="1148857"/>
          <a:ext cx="9501571" cy="3300095"/>
        </p:xfrm>
        <a:graphic>
          <a:graphicData uri="http://schemas.openxmlformats.org/drawingml/2006/table">
            <a:tbl>
              <a:tblPr firstRow="1" firstCol="1" bandRow="1">
                <a:tableStyleId>{0E3FDE45-AF77-4B5C-9715-49D594BDF05E}</a:tableStyleId>
              </a:tblPr>
              <a:tblGrid>
                <a:gridCol w="4479320">
                  <a:extLst>
                    <a:ext uri="{9D8B030D-6E8A-4147-A177-3AD203B41FA5}">
                      <a16:colId xmlns:a16="http://schemas.microsoft.com/office/drawing/2014/main" val="3298065386"/>
                    </a:ext>
                  </a:extLst>
                </a:gridCol>
                <a:gridCol w="5022251">
                  <a:extLst>
                    <a:ext uri="{9D8B030D-6E8A-4147-A177-3AD203B41FA5}">
                      <a16:colId xmlns:a16="http://schemas.microsoft.com/office/drawing/2014/main" val="4104225828"/>
                    </a:ext>
                  </a:extLst>
                </a:gridCol>
              </a:tblGrid>
              <a:tr h="190500">
                <a:tc>
                  <a:txBody>
                    <a:bodyPr/>
                    <a:lstStyle/>
                    <a:p>
                      <a:pPr algn="ctr">
                        <a:lnSpc>
                          <a:spcPct val="150000"/>
                        </a:lnSpc>
                        <a:spcAft>
                          <a:spcPts val="0"/>
                        </a:spcAft>
                      </a:pPr>
                      <a:r>
                        <a:rPr lang="es-ES" sz="1200" dirty="0">
                          <a:effectLst/>
                        </a:rPr>
                        <a:t>ABS</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50000"/>
                        </a:lnSpc>
                        <a:spcAft>
                          <a:spcPts val="0"/>
                        </a:spcAft>
                      </a:pPr>
                      <a:r>
                        <a:rPr lang="es-ES" sz="1200">
                          <a:effectLst/>
                        </a:rPr>
                        <a:t>PLA</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249859838"/>
                  </a:ext>
                </a:extLst>
              </a:tr>
              <a:tr h="220980">
                <a:tc>
                  <a:txBody>
                    <a:bodyPr/>
                    <a:lstStyle/>
                    <a:p>
                      <a:pPr>
                        <a:lnSpc>
                          <a:spcPct val="150000"/>
                        </a:lnSpc>
                        <a:spcAft>
                          <a:spcPts val="0"/>
                        </a:spcAft>
                      </a:pPr>
                      <a:r>
                        <a:rPr lang="es-ES" sz="1200" b="0" dirty="0">
                          <a:effectLst/>
                        </a:rPr>
                        <a:t>Temperatura de extrusión: ~ 240 ° C</a:t>
                      </a:r>
                      <a:endParaRPr lang="es-419" sz="1100" b="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nSpc>
                          <a:spcPct val="150000"/>
                        </a:lnSpc>
                        <a:spcAft>
                          <a:spcPts val="0"/>
                        </a:spcAft>
                      </a:pPr>
                      <a:r>
                        <a:rPr lang="es-ES" sz="1200">
                          <a:effectLst/>
                        </a:rPr>
                        <a:t>Temperatura de extrusión: ~ 200 ° C</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610876538"/>
                  </a:ext>
                </a:extLst>
              </a:tr>
              <a:tr h="259715">
                <a:tc>
                  <a:txBody>
                    <a:bodyPr/>
                    <a:lstStyle/>
                    <a:p>
                      <a:pPr>
                        <a:lnSpc>
                          <a:spcPct val="150000"/>
                        </a:lnSpc>
                        <a:spcAft>
                          <a:spcPts val="0"/>
                        </a:spcAft>
                      </a:pPr>
                      <a:r>
                        <a:rPr lang="es-ES" sz="1200" b="0" dirty="0">
                          <a:effectLst/>
                        </a:rPr>
                        <a:t>Requiere cama caliente &gt; 70 ° C</a:t>
                      </a:r>
                      <a:endParaRPr lang="es-419" sz="1100" b="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nSpc>
                          <a:spcPct val="150000"/>
                        </a:lnSpc>
                        <a:spcAft>
                          <a:spcPts val="0"/>
                        </a:spcAft>
                      </a:pPr>
                      <a:r>
                        <a:rPr lang="es-ES" sz="1200">
                          <a:effectLst/>
                        </a:rPr>
                        <a:t>Poca temperatura de cama caliente</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1589866"/>
                  </a:ext>
                </a:extLst>
              </a:tr>
              <a:tr h="349250">
                <a:tc>
                  <a:txBody>
                    <a:bodyPr/>
                    <a:lstStyle/>
                    <a:p>
                      <a:pPr>
                        <a:lnSpc>
                          <a:spcPct val="150000"/>
                        </a:lnSpc>
                        <a:spcAft>
                          <a:spcPts val="0"/>
                        </a:spcAft>
                      </a:pPr>
                      <a:r>
                        <a:rPr lang="es-ES" sz="1200" b="0" dirty="0">
                          <a:effectLst/>
                        </a:rPr>
                        <a:t>Peor adherencia, se necesita cinta de poliamida o laca.</a:t>
                      </a:r>
                      <a:endParaRPr lang="es-419" sz="1100" b="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nSpc>
                          <a:spcPct val="150000"/>
                        </a:lnSpc>
                        <a:spcAft>
                          <a:spcPts val="0"/>
                        </a:spcAft>
                      </a:pPr>
                      <a:r>
                        <a:rPr lang="es-ES" sz="1200" dirty="0">
                          <a:effectLst/>
                        </a:rPr>
                        <a:t>Buena adherencia a una gran variedad de superficies</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111070297"/>
                  </a:ext>
                </a:extLst>
              </a:tr>
              <a:tr h="264160">
                <a:tc>
                  <a:txBody>
                    <a:bodyPr/>
                    <a:lstStyle/>
                    <a:p>
                      <a:pPr>
                        <a:lnSpc>
                          <a:spcPct val="150000"/>
                        </a:lnSpc>
                        <a:spcAft>
                          <a:spcPts val="0"/>
                        </a:spcAft>
                      </a:pPr>
                      <a:r>
                        <a:rPr lang="es-ES" sz="1200" b="0" dirty="0">
                          <a:effectLst/>
                        </a:rPr>
                        <a:t>Resistente a temperaturas altas</a:t>
                      </a:r>
                      <a:endParaRPr lang="es-419" sz="1100" b="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nSpc>
                          <a:spcPct val="150000"/>
                        </a:lnSpc>
                        <a:spcAft>
                          <a:spcPts val="0"/>
                        </a:spcAft>
                      </a:pPr>
                      <a:r>
                        <a:rPr lang="es-ES" sz="1200">
                          <a:effectLst/>
                        </a:rPr>
                        <a:t>Poco resistente a temperaturas altas</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53588818"/>
                  </a:ext>
                </a:extLst>
              </a:tr>
              <a:tr h="358140">
                <a:tc>
                  <a:txBody>
                    <a:bodyPr/>
                    <a:lstStyle/>
                    <a:p>
                      <a:pPr>
                        <a:lnSpc>
                          <a:spcPct val="150000"/>
                        </a:lnSpc>
                        <a:spcAft>
                          <a:spcPts val="0"/>
                        </a:spcAft>
                      </a:pPr>
                      <a:r>
                        <a:rPr lang="es-ES" sz="1200" b="0" dirty="0">
                          <a:effectLst/>
                        </a:rPr>
                        <a:t>Propenso a las grietas, delaminación y deformación</a:t>
                      </a:r>
                      <a:endParaRPr lang="es-419" sz="1100" b="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nSpc>
                          <a:spcPct val="150000"/>
                        </a:lnSpc>
                        <a:spcAft>
                          <a:spcPts val="0"/>
                        </a:spcAft>
                      </a:pPr>
                      <a:r>
                        <a:rPr lang="es-ES" sz="1200">
                          <a:effectLst/>
                        </a:rPr>
                        <a:t>Propenso a la ondulación de las equinas y salientes</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40185779"/>
                  </a:ext>
                </a:extLst>
              </a:tr>
              <a:tr h="190500">
                <a:tc>
                  <a:txBody>
                    <a:bodyPr/>
                    <a:lstStyle/>
                    <a:p>
                      <a:pPr>
                        <a:lnSpc>
                          <a:spcPct val="150000"/>
                        </a:lnSpc>
                        <a:spcAft>
                          <a:spcPts val="0"/>
                        </a:spcAft>
                      </a:pPr>
                      <a:r>
                        <a:rPr lang="es-ES" sz="1200" b="0" dirty="0">
                          <a:effectLst/>
                        </a:rPr>
                        <a:t>Más flexible</a:t>
                      </a:r>
                      <a:endParaRPr lang="es-419" sz="1100" b="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nSpc>
                          <a:spcPct val="150000"/>
                        </a:lnSpc>
                        <a:spcAft>
                          <a:spcPts val="0"/>
                        </a:spcAft>
                      </a:pPr>
                      <a:r>
                        <a:rPr lang="es-ES" sz="1200">
                          <a:effectLst/>
                        </a:rPr>
                        <a:t>Más frágil</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513920234"/>
                  </a:ext>
                </a:extLst>
              </a:tr>
              <a:tr h="240665">
                <a:tc>
                  <a:txBody>
                    <a:bodyPr/>
                    <a:lstStyle/>
                    <a:p>
                      <a:pPr>
                        <a:lnSpc>
                          <a:spcPct val="150000"/>
                        </a:lnSpc>
                        <a:spcAft>
                          <a:spcPts val="0"/>
                        </a:spcAft>
                      </a:pPr>
                      <a:r>
                        <a:rPr lang="es-ES" sz="1200" b="0" dirty="0">
                          <a:effectLst/>
                        </a:rPr>
                        <a:t>Se pueden unir piezas usando adhesivos o disolventes (acetona o MEK)</a:t>
                      </a:r>
                      <a:endParaRPr lang="es-419" sz="1100" b="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nSpc>
                          <a:spcPct val="150000"/>
                        </a:lnSpc>
                        <a:spcAft>
                          <a:spcPts val="0"/>
                        </a:spcAft>
                      </a:pPr>
                      <a:r>
                        <a:rPr lang="es-ES" sz="1200">
                          <a:effectLst/>
                        </a:rPr>
                        <a:t>Se poden unir piezas usando adhesivos específicos</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293446623"/>
                  </a:ext>
                </a:extLst>
              </a:tr>
              <a:tr h="398145">
                <a:tc>
                  <a:txBody>
                    <a:bodyPr/>
                    <a:lstStyle/>
                    <a:p>
                      <a:pPr>
                        <a:lnSpc>
                          <a:spcPct val="150000"/>
                        </a:lnSpc>
                        <a:spcAft>
                          <a:spcPts val="0"/>
                        </a:spcAft>
                      </a:pPr>
                      <a:r>
                        <a:rPr lang="es-ES" sz="1200" b="0" dirty="0">
                          <a:effectLst/>
                        </a:rPr>
                        <a:t>Los humos son desagradables y nocivos en áreas cerradas</a:t>
                      </a:r>
                      <a:endParaRPr lang="es-419" sz="1100" b="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nSpc>
                          <a:spcPct val="150000"/>
                        </a:lnSpc>
                        <a:spcAft>
                          <a:spcPts val="0"/>
                        </a:spcAft>
                      </a:pPr>
                      <a:r>
                        <a:rPr lang="es-ES" sz="1200">
                          <a:effectLst/>
                        </a:rPr>
                        <a:t>Humos no nocivos y olor más agradable</a:t>
                      </a:r>
                      <a:endParaRPr lang="es-419" sz="110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979781542"/>
                  </a:ext>
                </a:extLst>
              </a:tr>
              <a:tr h="178435">
                <a:tc>
                  <a:txBody>
                    <a:bodyPr/>
                    <a:lstStyle/>
                    <a:p>
                      <a:pPr>
                        <a:lnSpc>
                          <a:spcPct val="150000"/>
                        </a:lnSpc>
                        <a:spcAft>
                          <a:spcPts val="0"/>
                        </a:spcAft>
                      </a:pPr>
                      <a:r>
                        <a:rPr lang="es-ES" sz="1200" b="0" dirty="0">
                          <a:effectLst/>
                        </a:rPr>
                        <a:t>Polímero derivado del petróleo</a:t>
                      </a:r>
                      <a:endParaRPr lang="es-419" sz="1100" b="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a:lnSpc>
                          <a:spcPct val="150000"/>
                        </a:lnSpc>
                        <a:spcAft>
                          <a:spcPts val="0"/>
                        </a:spcAft>
                      </a:pPr>
                      <a:r>
                        <a:rPr lang="es-ES" sz="1200" dirty="0" err="1">
                          <a:effectLst/>
                        </a:rPr>
                        <a:t>Pólimero</a:t>
                      </a:r>
                      <a:r>
                        <a:rPr lang="es-ES" sz="1200" dirty="0">
                          <a:effectLst/>
                        </a:rPr>
                        <a:t> de origen vegetal</a:t>
                      </a:r>
                      <a:endParaRPr lang="es-419" sz="1100" dirty="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373720700"/>
                  </a:ext>
                </a:extLst>
              </a:tr>
            </a:tbl>
          </a:graphicData>
        </a:graphic>
      </p:graphicFrame>
    </p:spTree>
    <p:extLst>
      <p:ext uri="{BB962C8B-B14F-4D97-AF65-F5344CB8AC3E}">
        <p14:creationId xmlns:p14="http://schemas.microsoft.com/office/powerpoint/2010/main" val="693733188"/>
      </p:ext>
    </p:extLst>
  </p:cSld>
  <p:clrMapOvr>
    <a:masterClrMapping/>
  </p:clrMapOvr>
  <p:transition spd="slow">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ACDA958-8519-4D29-9DC8-7F0194A20569}"/>
              </a:ext>
            </a:extLst>
          </p:cNvPr>
          <p:cNvSpPr txBox="1"/>
          <p:nvPr/>
        </p:nvSpPr>
        <p:spPr>
          <a:xfrm>
            <a:off x="5178378" y="22644"/>
            <a:ext cx="6856736"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TRATAMIENTO DE POST-CURADO</a:t>
            </a:r>
          </a:p>
        </p:txBody>
      </p:sp>
      <p:pic>
        <p:nvPicPr>
          <p:cNvPr id="6" name="Imagen 5" descr="Recorte de pantalla">
            <a:extLst>
              <a:ext uri="{FF2B5EF4-FFF2-40B4-BE49-F238E27FC236}">
                <a16:creationId xmlns:a16="http://schemas.microsoft.com/office/drawing/2014/main" id="{BA7994CF-FB2A-4CCE-80F1-BA36834C8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79" y="920621"/>
            <a:ext cx="5118363" cy="2508379"/>
          </a:xfrm>
          <a:prstGeom prst="rect">
            <a:avLst/>
          </a:prstGeom>
        </p:spPr>
      </p:pic>
      <p:pic>
        <p:nvPicPr>
          <p:cNvPr id="10" name="Imagen 9" descr="Recorte de pantalla">
            <a:extLst>
              <a:ext uri="{FF2B5EF4-FFF2-40B4-BE49-F238E27FC236}">
                <a16:creationId xmlns:a16="http://schemas.microsoft.com/office/drawing/2014/main" id="{2507A5A6-31B4-4F00-B4B2-01A6B2CCD4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490832"/>
            <a:ext cx="5842288" cy="3505373"/>
          </a:xfrm>
          <a:prstGeom prst="rect">
            <a:avLst/>
          </a:prstGeom>
        </p:spPr>
      </p:pic>
      <p:pic>
        <p:nvPicPr>
          <p:cNvPr id="11" name="Imagen 10" descr="Recorte de pantalla">
            <a:extLst>
              <a:ext uri="{FF2B5EF4-FFF2-40B4-BE49-F238E27FC236}">
                <a16:creationId xmlns:a16="http://schemas.microsoft.com/office/drawing/2014/main" id="{251A3BBC-9F4C-444B-A000-ADF870F82C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844" y="3513839"/>
            <a:ext cx="4565885" cy="2654436"/>
          </a:xfrm>
          <a:prstGeom prst="rect">
            <a:avLst/>
          </a:prstGeom>
        </p:spPr>
      </p:pic>
    </p:spTree>
    <p:extLst>
      <p:ext uri="{BB962C8B-B14F-4D97-AF65-F5344CB8AC3E}">
        <p14:creationId xmlns:p14="http://schemas.microsoft.com/office/powerpoint/2010/main" val="2439240340"/>
      </p:ext>
    </p:extLst>
  </p:cSld>
  <p:clrMapOvr>
    <a:masterClrMapping/>
  </p:clrMapOvr>
  <p:transition spd="slow">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174EFC15-89E5-487D-B0CD-8E736599607C}"/>
              </a:ext>
            </a:extLst>
          </p:cNvPr>
          <p:cNvSpPr/>
          <p:nvPr/>
        </p:nvSpPr>
        <p:spPr>
          <a:xfrm>
            <a:off x="1387123" y="2413350"/>
            <a:ext cx="10035119" cy="1569660"/>
          </a:xfrm>
          <a:prstGeom prst="rect">
            <a:avLst/>
          </a:prstGeom>
        </p:spPr>
        <p:txBody>
          <a:bodyPr wrap="none">
            <a:spAutoFit/>
          </a:bodyPr>
          <a:lstStyle/>
          <a:p>
            <a:r>
              <a:rPr lang="es-EC" sz="9600" dirty="0"/>
              <a:t>CONCLUSIONES</a:t>
            </a:r>
            <a:endParaRPr lang="es-EC" dirty="0"/>
          </a:p>
        </p:txBody>
      </p:sp>
    </p:spTree>
    <p:extLst>
      <p:ext uri="{BB962C8B-B14F-4D97-AF65-F5344CB8AC3E}">
        <p14:creationId xmlns:p14="http://schemas.microsoft.com/office/powerpoint/2010/main" val="25127264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CD47455-B479-4549-B821-F6539CC819F1}"/>
              </a:ext>
            </a:extLst>
          </p:cNvPr>
          <p:cNvSpPr>
            <a:spLocks noGrp="1"/>
          </p:cNvSpPr>
          <p:nvPr>
            <p:ph idx="1"/>
          </p:nvPr>
        </p:nvSpPr>
        <p:spPr>
          <a:xfrm>
            <a:off x="609600" y="736846"/>
            <a:ext cx="10972800" cy="5877017"/>
          </a:xfrm>
        </p:spPr>
        <p:txBody>
          <a:bodyPr/>
          <a:lstStyle/>
          <a:p>
            <a:r>
              <a:rPr lang="es-ES" sz="2000" dirty="0">
                <a:solidFill>
                  <a:schemeClr val="tx1"/>
                </a:solidFill>
              </a:rPr>
              <a:t>Se comprobó que la metodología de superficie de respuesta es más exacta que la metodología Taguchi, debido a que es posible definir variables categóricas o atributos (patrón de relleno) que con Taguchi no es posible, por lo que se puede obtener un mayor ajuste del modelo con los datos experimentales.</a:t>
            </a:r>
          </a:p>
          <a:p>
            <a:r>
              <a:rPr lang="es-ES" sz="2000" dirty="0">
                <a:solidFill>
                  <a:schemeClr val="tx1"/>
                </a:solidFill>
              </a:rPr>
              <a:t>Para el ensayo de dureza no se puede tener lecturas 100% viables cuando se trata de probetas de ABS y PLA, ya que existen, en el relleno de las capas, vacíos acordes al porcentaje de relleno configurado, por lo que el indentador suele penetrar espacios vacíos a medida que el porcentaje de relleno es menor.</a:t>
            </a:r>
          </a:p>
          <a:p>
            <a:r>
              <a:rPr lang="es-ES" sz="2000" dirty="0">
                <a:solidFill>
                  <a:schemeClr val="tx1"/>
                </a:solidFill>
              </a:rPr>
              <a:t>Se comprobó que al realizar un post tratamiento de curado con luz UV a las probetas impresas con resina fotosensible, se mejora la resistencia a la flexión notablemente a partir del minuto 60 con un incremento del 68.26%, hasta un valor del 96.61% de mejora en el min 120, donde llega a estabilizarse la resistencia a la flexión.</a:t>
            </a:r>
          </a:p>
          <a:p>
            <a:r>
              <a:rPr lang="es-ES" sz="2000" dirty="0">
                <a:solidFill>
                  <a:schemeClr val="tx1"/>
                </a:solidFill>
              </a:rPr>
              <a:t>Se concluye que en ambas metodologías (Taguchi y superficie de respuesta), tanto para flexión como para dureza, el factor más significativo es “densidad de relleno” para PLA, “primera capa” para ABS y “tiempo de curado” para resina.</a:t>
            </a:r>
            <a:endParaRPr lang="es-EC" sz="2000" dirty="0">
              <a:solidFill>
                <a:schemeClr val="tx1"/>
              </a:solidFill>
            </a:endParaRPr>
          </a:p>
          <a:p>
            <a:endParaRPr lang="es-EC" sz="2000" dirty="0">
              <a:solidFill>
                <a:schemeClr val="tx1"/>
              </a:solidFill>
            </a:endParaRPr>
          </a:p>
          <a:p>
            <a:endParaRPr lang="es-EC" sz="2000" dirty="0">
              <a:solidFill>
                <a:schemeClr val="tx1"/>
              </a:solidFill>
            </a:endParaRPr>
          </a:p>
          <a:p>
            <a:endParaRPr lang="es-EC" dirty="0">
              <a:solidFill>
                <a:schemeClr val="tx1"/>
              </a:solidFill>
            </a:endParaRPr>
          </a:p>
          <a:p>
            <a:endParaRPr lang="es-EC" dirty="0"/>
          </a:p>
        </p:txBody>
      </p:sp>
    </p:spTree>
    <p:extLst>
      <p:ext uri="{BB962C8B-B14F-4D97-AF65-F5344CB8AC3E}">
        <p14:creationId xmlns:p14="http://schemas.microsoft.com/office/powerpoint/2010/main" val="40630613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5611403-A70E-4E64-AB52-4D7586218063}"/>
              </a:ext>
            </a:extLst>
          </p:cNvPr>
          <p:cNvSpPr>
            <a:spLocks noGrp="1"/>
          </p:cNvSpPr>
          <p:nvPr>
            <p:ph idx="1"/>
          </p:nvPr>
        </p:nvSpPr>
        <p:spPr>
          <a:xfrm>
            <a:off x="609600" y="665825"/>
            <a:ext cx="10972800" cy="5735547"/>
          </a:xfrm>
        </p:spPr>
        <p:txBody>
          <a:bodyPr/>
          <a:lstStyle/>
          <a:p>
            <a:r>
              <a:rPr lang="es-ES" sz="2000" dirty="0">
                <a:solidFill>
                  <a:schemeClr val="tx1"/>
                </a:solidFill>
              </a:rPr>
              <a:t>Se evidenció un incremento de resistencia a la flexión con las configuraciones optimizadas para el ABS y el PLA, dando un incremento del 4.68% para el ABS y de 11.22% para el PLA, con respecto a las probetas que más resistieron durante la obtención de datos en el experimento.</a:t>
            </a:r>
          </a:p>
          <a:p>
            <a:r>
              <a:rPr lang="es-ES" sz="2000" dirty="0">
                <a:solidFill>
                  <a:schemeClr val="tx1"/>
                </a:solidFill>
              </a:rPr>
              <a:t>Se observó que en las probetas que presentan una mayor deflexión soportaban una menor fuerza, esto se debe a que dichas configuraciones otorgan una mayor ductilidad, por lo que podían deformarse sin llegar a la rotura.</a:t>
            </a:r>
            <a:endParaRPr lang="es-EC" sz="2000" dirty="0">
              <a:solidFill>
                <a:schemeClr val="tx1"/>
              </a:solidFill>
            </a:endParaRPr>
          </a:p>
          <a:p>
            <a:endParaRPr lang="es-ES" sz="2000" dirty="0">
              <a:solidFill>
                <a:schemeClr val="tx1"/>
              </a:solidFill>
            </a:endParaRPr>
          </a:p>
          <a:p>
            <a:endParaRPr lang="es-EC" sz="2000" dirty="0"/>
          </a:p>
          <a:p>
            <a:endParaRPr lang="es-EC" dirty="0"/>
          </a:p>
          <a:p>
            <a:endParaRPr lang="es-EC" dirty="0"/>
          </a:p>
        </p:txBody>
      </p:sp>
    </p:spTree>
    <p:extLst>
      <p:ext uri="{BB962C8B-B14F-4D97-AF65-F5344CB8AC3E}">
        <p14:creationId xmlns:p14="http://schemas.microsoft.com/office/powerpoint/2010/main" val="1904034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9CBE19-5FA4-420A-AE99-8A379CAAFE5B}"/>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32CE9F51-7E0C-4EEB-BF5B-B403CFDDA2FB}"/>
              </a:ext>
            </a:extLst>
          </p:cNvPr>
          <p:cNvSpPr>
            <a:spLocks noGrp="1"/>
          </p:cNvSpPr>
          <p:nvPr>
            <p:ph idx="1"/>
          </p:nvPr>
        </p:nvSpPr>
        <p:spPr/>
        <p:txBody>
          <a:bodyPr/>
          <a:lstStyle/>
          <a:p>
            <a:endParaRPr lang="es-EC" dirty="0"/>
          </a:p>
        </p:txBody>
      </p:sp>
      <p:sp>
        <p:nvSpPr>
          <p:cNvPr id="4" name="Rectángulo 3">
            <a:extLst>
              <a:ext uri="{FF2B5EF4-FFF2-40B4-BE49-F238E27FC236}">
                <a16:creationId xmlns:a16="http://schemas.microsoft.com/office/drawing/2014/main" id="{DF6ADDAD-D902-44D7-8734-ADB076A6053A}"/>
              </a:ext>
            </a:extLst>
          </p:cNvPr>
          <p:cNvSpPr/>
          <p:nvPr/>
        </p:nvSpPr>
        <p:spPr>
          <a:xfrm>
            <a:off x="609600" y="2379794"/>
            <a:ext cx="12907701" cy="1323439"/>
          </a:xfrm>
          <a:prstGeom prst="rect">
            <a:avLst/>
          </a:prstGeom>
        </p:spPr>
        <p:txBody>
          <a:bodyPr wrap="square">
            <a:spAutoFit/>
          </a:bodyPr>
          <a:lstStyle/>
          <a:p>
            <a:r>
              <a:rPr lang="es-EC" sz="8000" dirty="0"/>
              <a:t>RECOMENDACIONES</a:t>
            </a:r>
            <a:endParaRPr lang="es-EC" sz="1600" dirty="0"/>
          </a:p>
        </p:txBody>
      </p:sp>
    </p:spTree>
    <p:extLst>
      <p:ext uri="{BB962C8B-B14F-4D97-AF65-F5344CB8AC3E}">
        <p14:creationId xmlns:p14="http://schemas.microsoft.com/office/powerpoint/2010/main" val="22848631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0F2F376-DF7C-4015-9CAB-AE31CCB5B854}"/>
              </a:ext>
            </a:extLst>
          </p:cNvPr>
          <p:cNvSpPr>
            <a:spLocks noGrp="1"/>
          </p:cNvSpPr>
          <p:nvPr>
            <p:ph idx="1"/>
          </p:nvPr>
        </p:nvSpPr>
        <p:spPr>
          <a:xfrm>
            <a:off x="609600" y="585928"/>
            <a:ext cx="10972800" cy="5957488"/>
          </a:xfrm>
        </p:spPr>
        <p:txBody>
          <a:bodyPr/>
          <a:lstStyle/>
          <a:p>
            <a:r>
              <a:rPr lang="es-ES" sz="2000" dirty="0">
                <a:solidFill>
                  <a:schemeClr val="tx1"/>
                </a:solidFill>
              </a:rPr>
              <a:t>Realizar la misma experimentación utilizando diseños</a:t>
            </a:r>
            <a:r>
              <a:rPr lang="es-EC" sz="2000" dirty="0">
                <a:solidFill>
                  <a:schemeClr val="tx1"/>
                </a:solidFill>
              </a:rPr>
              <a:t> diferentes a </a:t>
            </a:r>
            <a:r>
              <a:rPr lang="es-EC" sz="2000" i="1" dirty="0">
                <a:solidFill>
                  <a:schemeClr val="tx1"/>
                </a:solidFill>
              </a:rPr>
              <a:t>Response Surface </a:t>
            </a:r>
            <a:r>
              <a:rPr lang="es-EC" sz="2000" i="1" dirty="0" err="1">
                <a:solidFill>
                  <a:schemeClr val="tx1"/>
                </a:solidFill>
              </a:rPr>
              <a:t>Methodology</a:t>
            </a:r>
            <a:r>
              <a:rPr lang="es-EC" sz="2000" dirty="0">
                <a:solidFill>
                  <a:schemeClr val="tx1"/>
                </a:solidFill>
              </a:rPr>
              <a:t> y Metodología Taguchi, como por ejemplo un diseño Factorial, para verificar si el modelo puede ajustarse mejor.</a:t>
            </a:r>
          </a:p>
          <a:p>
            <a:endParaRPr lang="es-EC" sz="2000" dirty="0">
              <a:solidFill>
                <a:schemeClr val="tx1"/>
              </a:solidFill>
            </a:endParaRPr>
          </a:p>
          <a:p>
            <a:r>
              <a:rPr lang="es-ES" sz="2000" dirty="0">
                <a:solidFill>
                  <a:schemeClr val="tx1"/>
                </a:solidFill>
              </a:rPr>
              <a:t>Realizar el mismo estudio utilizando los mismos materiales (PLA, ABS y resina) de diferentes proveedores y con diferentes impresoras, para verificar la tendencia de estos resultados.</a:t>
            </a:r>
            <a:endParaRPr lang="es-EC" sz="2000" dirty="0">
              <a:solidFill>
                <a:schemeClr val="tx1"/>
              </a:solidFill>
            </a:endParaRPr>
          </a:p>
          <a:p>
            <a:endParaRPr lang="es-EC" sz="2000" dirty="0">
              <a:solidFill>
                <a:schemeClr val="tx1"/>
              </a:solidFill>
            </a:endParaRPr>
          </a:p>
          <a:p>
            <a:r>
              <a:rPr lang="es-ES" sz="2000" dirty="0">
                <a:solidFill>
                  <a:schemeClr val="tx1"/>
                </a:solidFill>
              </a:rPr>
              <a:t>Controlar los factores ambientales, como la humedad y la temperatura, para evitar factores que influyan en el desempeño de los materiales durante la impresión y los ensayos mecánicos que se realicen.</a:t>
            </a:r>
            <a:endParaRPr lang="es-EC" sz="2000" dirty="0">
              <a:solidFill>
                <a:schemeClr val="tx1"/>
              </a:solidFill>
            </a:endParaRPr>
          </a:p>
          <a:p>
            <a:endParaRPr lang="es-EC" sz="2000" dirty="0">
              <a:solidFill>
                <a:schemeClr val="tx1"/>
              </a:solidFill>
            </a:endParaRPr>
          </a:p>
          <a:p>
            <a:r>
              <a:rPr lang="es-ES" sz="2000" dirty="0">
                <a:solidFill>
                  <a:schemeClr val="tx1"/>
                </a:solidFill>
              </a:rPr>
              <a:t>Ampliar el estudio realizado utilizando otros parámetros que las impresoras disponen, como la cantidad de capas solidas en el relleno, ángulos de impresión, velocidades de movimiento de extrusores, temperaturas de cama y extrusor, etc.</a:t>
            </a:r>
            <a:endParaRPr lang="es-EC" sz="2000" dirty="0">
              <a:solidFill>
                <a:schemeClr val="tx1"/>
              </a:solidFill>
            </a:endParaRPr>
          </a:p>
          <a:p>
            <a:endParaRPr lang="es-EC" dirty="0"/>
          </a:p>
        </p:txBody>
      </p:sp>
    </p:spTree>
    <p:extLst>
      <p:ext uri="{BB962C8B-B14F-4D97-AF65-F5344CB8AC3E}">
        <p14:creationId xmlns:p14="http://schemas.microsoft.com/office/powerpoint/2010/main" val="25771285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23934" y="2428868"/>
            <a:ext cx="10287040" cy="1143000"/>
          </a:xfrm>
        </p:spPr>
        <p:txBody>
          <a:bodyPr/>
          <a:lstStyle/>
          <a:p>
            <a:pPr algn="ctr"/>
            <a:r>
              <a:rPr lang="es-EC" sz="11500" dirty="0">
                <a:solidFill>
                  <a:schemeClr val="tx1"/>
                </a:solidFill>
              </a:rPr>
              <a:t>GRACIAS</a:t>
            </a:r>
            <a:endParaRPr lang="es-EC" sz="13800" dirty="0">
              <a:solidFill>
                <a:schemeClr val="tx1"/>
              </a:solidFill>
            </a:endParaRPr>
          </a:p>
        </p:txBody>
      </p:sp>
    </p:spTree>
    <p:extLst>
      <p:ext uri="{BB962C8B-B14F-4D97-AF65-F5344CB8AC3E}">
        <p14:creationId xmlns:p14="http://schemas.microsoft.com/office/powerpoint/2010/main" val="407980452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11"/>
          <p:cNvSpPr txBox="1">
            <a:spLocks/>
          </p:cNvSpPr>
          <p:nvPr/>
        </p:nvSpPr>
        <p:spPr>
          <a:xfrm>
            <a:off x="274948" y="714332"/>
            <a:ext cx="8229600" cy="6143668"/>
          </a:xfrm>
          <a:prstGeom prst="rect">
            <a:avLst/>
          </a:prstGeom>
        </p:spPr>
        <p:txBody>
          <a:bodyPr/>
          <a:lstStyle/>
          <a:p>
            <a:pPr marL="342900" indent="-342900" fontAlgn="base">
              <a:spcBef>
                <a:spcPct val="20000"/>
              </a:spcBef>
              <a:spcAft>
                <a:spcPct val="0"/>
              </a:spcAft>
              <a:buFont typeface="Arial" pitchFamily="34" charset="0"/>
              <a:buChar char="•"/>
            </a:pPr>
            <a:r>
              <a:rPr lang="es-ES" altLang="es-ES" sz="1600" b="1" dirty="0">
                <a:solidFill>
                  <a:srgbClr val="000000"/>
                </a:solidFill>
                <a:latin typeface="Arial"/>
                <a:cs typeface="Times New Roman" panose="02020603050405020304" pitchFamily="18" charset="0"/>
              </a:rPr>
              <a:t>METODOLOGÍA DE TAGUCHI</a:t>
            </a:r>
          </a:p>
          <a:p>
            <a:pPr algn="just">
              <a:lnSpc>
                <a:spcPct val="150000"/>
              </a:lnSpc>
            </a:pPr>
            <a:r>
              <a:rPr lang="es-ES" dirty="0"/>
              <a:t>La metodología de Taguchi (arreglo ortogonal), permite diseñar experimentos en los cuales se requiere solo una fracción de las combinaciones factoriales completas. Se habla de un arreglo ortogonal puesto que el diseño se encuentra balanceado, es decir que los niveles de los factores se ponderan equitativamente.</a:t>
            </a:r>
            <a:endParaRPr lang="es-419" dirty="0"/>
          </a:p>
          <a:p>
            <a:pPr fontAlgn="base">
              <a:lnSpc>
                <a:spcPct val="150000"/>
              </a:lnSpc>
              <a:spcBef>
                <a:spcPct val="20000"/>
              </a:spcBef>
              <a:spcAft>
                <a:spcPct val="0"/>
              </a:spcAft>
            </a:pPr>
            <a:endParaRPr lang="es-EC" sz="1200" b="1" i="1" dirty="0">
              <a:solidFill>
                <a:srgbClr val="000000"/>
              </a:solidFill>
              <a:latin typeface="Arial" charset="0"/>
            </a:endParaRPr>
          </a:p>
          <a:p>
            <a:pPr fontAlgn="base">
              <a:lnSpc>
                <a:spcPct val="150000"/>
              </a:lnSpc>
              <a:spcBef>
                <a:spcPct val="20000"/>
              </a:spcBef>
              <a:spcAft>
                <a:spcPct val="0"/>
              </a:spcAft>
            </a:pPr>
            <a:endParaRPr lang="es-EC" sz="1600" b="1" i="1" dirty="0">
              <a:solidFill>
                <a:srgbClr val="000000"/>
              </a:solidFill>
              <a:latin typeface="Arial" charset="0"/>
            </a:endParaRPr>
          </a:p>
          <a:p>
            <a:pPr marL="342900" indent="-342900" fontAlgn="base">
              <a:spcBef>
                <a:spcPct val="20000"/>
              </a:spcBef>
              <a:spcAft>
                <a:spcPct val="0"/>
              </a:spcAft>
              <a:buFont typeface="Arial" pitchFamily="34" charset="0"/>
              <a:buChar char="•"/>
            </a:pPr>
            <a:r>
              <a:rPr lang="es-ES" altLang="es-ES" sz="1600" b="1" dirty="0">
                <a:solidFill>
                  <a:srgbClr val="000000"/>
                </a:solidFill>
                <a:latin typeface="Arial"/>
                <a:cs typeface="Times New Roman" panose="02020603050405020304" pitchFamily="18" charset="0"/>
              </a:rPr>
              <a:t>METODOLOGÍA DE SUPERFICIE DE RESPUESTA</a:t>
            </a:r>
          </a:p>
          <a:p>
            <a:pPr algn="just" fontAlgn="base">
              <a:lnSpc>
                <a:spcPct val="150000"/>
              </a:lnSpc>
              <a:spcBef>
                <a:spcPct val="0"/>
              </a:spcBef>
              <a:spcAft>
                <a:spcPct val="0"/>
              </a:spcAft>
            </a:pPr>
            <a:r>
              <a:rPr lang="es-ES" dirty="0"/>
              <a:t>La metodología del diseño de superficie de respuesta se utiliza con frecuencia para refinar los modelos después de haber determinado los factores importante, es decir, que se pretende encontrar los factores que optimicen la respuesta.</a:t>
            </a:r>
            <a:endParaRPr lang="es-EC" altLang="es-ES" sz="1600" dirty="0">
              <a:solidFill>
                <a:srgbClr val="000000"/>
              </a:solidFill>
              <a:latin typeface="Arial" charset="0"/>
              <a:cs typeface="Times New Roman" panose="02020603050405020304" pitchFamily="18" charset="0"/>
            </a:endParaRPr>
          </a:p>
          <a:p>
            <a:pPr fontAlgn="base">
              <a:lnSpc>
                <a:spcPct val="150000"/>
              </a:lnSpc>
              <a:spcBef>
                <a:spcPct val="20000"/>
              </a:spcBef>
              <a:spcAft>
                <a:spcPct val="0"/>
              </a:spcAft>
            </a:pPr>
            <a:endParaRPr lang="es-EC" sz="1600" b="1" i="1" dirty="0">
              <a:solidFill>
                <a:srgbClr val="000000"/>
              </a:solidFill>
              <a:latin typeface="Arial" charset="0"/>
            </a:endParaRPr>
          </a:p>
          <a:p>
            <a:pPr fontAlgn="base">
              <a:lnSpc>
                <a:spcPct val="150000"/>
              </a:lnSpc>
              <a:spcBef>
                <a:spcPct val="20000"/>
              </a:spcBef>
              <a:spcAft>
                <a:spcPct val="0"/>
              </a:spcAft>
            </a:pPr>
            <a:r>
              <a:rPr lang="es-EC" sz="1600" i="1" dirty="0">
                <a:solidFill>
                  <a:srgbClr val="000000"/>
                </a:solidFill>
                <a:latin typeface="Arial" charset="0"/>
              </a:rPr>
              <a:t>                                                                                  </a:t>
            </a:r>
          </a:p>
          <a:p>
            <a:pPr fontAlgn="base">
              <a:lnSpc>
                <a:spcPct val="150000"/>
              </a:lnSpc>
              <a:spcBef>
                <a:spcPct val="20000"/>
              </a:spcBef>
              <a:spcAft>
                <a:spcPct val="0"/>
              </a:spcAft>
            </a:pPr>
            <a:endParaRPr lang="es-EC" dirty="0">
              <a:solidFill>
                <a:srgbClr val="000000"/>
              </a:solidFill>
              <a:latin typeface="Arial" charset="0"/>
            </a:endParaRPr>
          </a:p>
          <a:p>
            <a:pPr fontAlgn="base">
              <a:lnSpc>
                <a:spcPct val="150000"/>
              </a:lnSpc>
              <a:spcBef>
                <a:spcPct val="20000"/>
              </a:spcBef>
              <a:spcAft>
                <a:spcPct val="0"/>
              </a:spcAft>
            </a:pPr>
            <a:endParaRPr lang="es-EC" dirty="0">
              <a:solidFill>
                <a:srgbClr val="000000"/>
              </a:solidFill>
              <a:latin typeface="Arial" charset="0"/>
            </a:endParaRPr>
          </a:p>
          <a:p>
            <a:pPr fontAlgn="base">
              <a:lnSpc>
                <a:spcPct val="150000"/>
              </a:lnSpc>
              <a:spcBef>
                <a:spcPct val="20000"/>
              </a:spcBef>
              <a:spcAft>
                <a:spcPct val="0"/>
              </a:spcAft>
            </a:pPr>
            <a:r>
              <a:rPr lang="es-EC" i="1" dirty="0">
                <a:solidFill>
                  <a:srgbClr val="000000"/>
                </a:solidFill>
                <a:latin typeface="Arial" charset="0"/>
              </a:rPr>
              <a:t>. </a:t>
            </a:r>
          </a:p>
          <a:p>
            <a:pPr fontAlgn="base">
              <a:spcBef>
                <a:spcPct val="20000"/>
              </a:spcBef>
              <a:spcAft>
                <a:spcPct val="0"/>
              </a:spcAft>
            </a:pPr>
            <a:endParaRPr lang="es-EC" altLang="es-ES" b="1" dirty="0">
              <a:solidFill>
                <a:srgbClr val="000000"/>
              </a:solidFill>
              <a:latin typeface="Arial"/>
              <a:cs typeface="Times New Roman" panose="02020603050405020304" pitchFamily="18" charset="0"/>
            </a:endParaRPr>
          </a:p>
          <a:p>
            <a:pPr fontAlgn="base">
              <a:spcBef>
                <a:spcPct val="20000"/>
              </a:spcBef>
              <a:spcAft>
                <a:spcPct val="0"/>
              </a:spcAft>
            </a:pPr>
            <a:endParaRPr lang="es-ES" altLang="es-ES" b="1" dirty="0">
              <a:solidFill>
                <a:srgbClr val="000000"/>
              </a:solidFill>
              <a:latin typeface="Arial"/>
              <a:cs typeface="Times New Roman" panose="02020603050405020304" pitchFamily="18" charset="0"/>
            </a:endParaRPr>
          </a:p>
          <a:p>
            <a:pPr marL="342900" indent="-342900" fontAlgn="base">
              <a:spcBef>
                <a:spcPct val="20000"/>
              </a:spcBef>
              <a:spcAft>
                <a:spcPct val="0"/>
              </a:spcAft>
            </a:pPr>
            <a:endParaRPr lang="es-ES" altLang="es-ES" b="1" dirty="0">
              <a:solidFill>
                <a:srgbClr val="000000"/>
              </a:solidFill>
              <a:latin typeface="Arial"/>
              <a:cs typeface="Times New Roman" panose="02020603050405020304" pitchFamily="18" charset="0"/>
            </a:endParaRPr>
          </a:p>
          <a:p>
            <a:pPr marL="342900" indent="-342900" fontAlgn="base">
              <a:spcBef>
                <a:spcPct val="20000"/>
              </a:spcBef>
              <a:spcAft>
                <a:spcPct val="0"/>
              </a:spcAft>
              <a:defRPr/>
            </a:pPr>
            <a:endParaRPr lang="es-ES" altLang="es-ES" sz="2400" b="1" kern="0" dirty="0">
              <a:solidFill>
                <a:srgbClr val="000000"/>
              </a:solidFill>
              <a:latin typeface="Arial"/>
              <a:cs typeface="Times New Roman" panose="02020603050405020304" pitchFamily="18" charset="0"/>
            </a:endParaRPr>
          </a:p>
        </p:txBody>
      </p:sp>
      <p:pic>
        <p:nvPicPr>
          <p:cNvPr id="6" name="Imagen 5" descr="Recorte de pantalla">
            <a:extLst>
              <a:ext uri="{FF2B5EF4-FFF2-40B4-BE49-F238E27FC236}">
                <a16:creationId xmlns:a16="http://schemas.microsoft.com/office/drawing/2014/main" id="{4E212D34-9F1A-47C0-B48F-449A7D109217}"/>
              </a:ext>
            </a:extLst>
          </p:cNvPr>
          <p:cNvPicPr/>
          <p:nvPr/>
        </p:nvPicPr>
        <p:blipFill>
          <a:blip r:embed="rId3" cstate="email">
            <a:extLst>
              <a:ext uri="{28A0092B-C50C-407E-A947-70E740481C1C}">
                <a14:useLocalDpi xmlns:a14="http://schemas.microsoft.com/office/drawing/2010/main"/>
              </a:ext>
            </a:extLst>
          </a:blip>
          <a:stretch>
            <a:fillRect/>
          </a:stretch>
        </p:blipFill>
        <p:spPr>
          <a:xfrm>
            <a:off x="8642809" y="714332"/>
            <a:ext cx="3392304" cy="4988884"/>
          </a:xfrm>
          <a:prstGeom prst="rect">
            <a:avLst/>
          </a:prstGeom>
        </p:spPr>
      </p:pic>
      <p:sp>
        <p:nvSpPr>
          <p:cNvPr id="7" name="CuadroTexto 6">
            <a:extLst>
              <a:ext uri="{FF2B5EF4-FFF2-40B4-BE49-F238E27FC236}">
                <a16:creationId xmlns:a16="http://schemas.microsoft.com/office/drawing/2014/main" id="{F37918DA-D6EC-4F8C-B4A0-B8C1151304A6}"/>
              </a:ext>
            </a:extLst>
          </p:cNvPr>
          <p:cNvSpPr txBox="1"/>
          <p:nvPr/>
        </p:nvSpPr>
        <p:spPr>
          <a:xfrm>
            <a:off x="8760870" y="22644"/>
            <a:ext cx="3274243" cy="523220"/>
          </a:xfrm>
          <a:prstGeom prst="rect">
            <a:avLst/>
          </a:prstGeom>
          <a:noFill/>
        </p:spPr>
        <p:txBody>
          <a:bodyPr wrap="square" rtlCol="0">
            <a:spAutoFit/>
          </a:bodyPr>
          <a:lstStyle/>
          <a:p>
            <a:pPr marL="342900" indent="-342900" algn="r" fontAlgn="base">
              <a:spcBef>
                <a:spcPct val="20000"/>
              </a:spcBef>
              <a:spcAft>
                <a:spcPct val="0"/>
              </a:spcAft>
            </a:pPr>
            <a:r>
              <a:rPr lang="es-ES" altLang="es-ES" sz="2800" b="1" i="1" dirty="0">
                <a:cs typeface="Times New Roman" panose="02020603050405020304" pitchFamily="18" charset="0"/>
              </a:rPr>
              <a:t>MARCO TEÓRICO </a:t>
            </a:r>
          </a:p>
        </p:txBody>
      </p:sp>
    </p:spTree>
    <p:extLst>
      <p:ext uri="{BB962C8B-B14F-4D97-AF65-F5344CB8AC3E}">
        <p14:creationId xmlns:p14="http://schemas.microsoft.com/office/powerpoint/2010/main" val="2734407373"/>
      </p:ext>
    </p:extLst>
  </p:cSld>
  <p:clrMapOvr>
    <a:masterClrMapping/>
  </p:clrMapOvr>
  <p:transition spd="slow">
    <p:wipe/>
  </p:transition>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TotalTime>
  <Words>5027</Words>
  <Application>Microsoft Office PowerPoint</Application>
  <PresentationFormat>Panorámica</PresentationFormat>
  <Paragraphs>1739</Paragraphs>
  <Slides>86</Slides>
  <Notes>25</Notes>
  <HiddenSlides>4</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86</vt:i4>
      </vt:variant>
    </vt:vector>
  </HeadingPairs>
  <TitlesOfParts>
    <vt:vector size="95" baseType="lpstr">
      <vt:lpstr>MS PGothic</vt:lpstr>
      <vt:lpstr>Albertus</vt:lpstr>
      <vt:lpstr>Arial</vt:lpstr>
      <vt:lpstr>Calibri</vt:lpstr>
      <vt:lpstr>Symbol</vt:lpstr>
      <vt:lpstr>Times New Roman</vt:lpstr>
      <vt:lpstr>Wingdings</vt:lpstr>
      <vt:lpstr>Diseño predeterminado</vt:lpstr>
      <vt:lpstr>CorelDRAW</vt:lpstr>
      <vt:lpstr>  UNIVERSIDAD DE LAS FUERZAS ARMADAS – ESPE  TRABAJO DE TITULACIÓN PREVIO A LA OBTENCIÓN DEL TÍTULO DE INGENIERO MECÁNICO   TEMA: ANÁLISIS Y DESARROLLO DE UNA METODOLOGÍA DE OPTIMIZACIÓN DE PARÁMETROS SOBRE PROPIEDADES MECÁNICAS EN IMPRESIÓN 3D MEDIANTE TECNOLOGÍAS FUSED DEPOSITION MODELING Y DIGITAL LIGHT PROCESSING   AUTORES:  GUERRA PAZMIÑO, ANDRÉS EDUARDO SALTOS TORRES, PABLO SEBASTIÁN  DIRECTOR DE TESIS: ING. LUIS SEGURA DESIGNADO POR LA CARRERA: ING. BYRON CORTÉZ     DESIGNADO POR EL DEPARTAMENTO: ING. DAVID LOZA  SECRETARIO ACADEMICO: Dr. MARCELO MEJIA MENA                    </vt:lpstr>
      <vt:lpstr>Presentación de PowerPoint</vt:lpstr>
      <vt:lpstr>Presentación de PowerPoint</vt:lpstr>
      <vt:lpstr>MARCO TEÓRICO</vt:lpstr>
      <vt:lpstr>Presentación de PowerPoint</vt:lpstr>
      <vt:lpstr>        IMPRESORA FDM  MAKERBOT REPLICATOR 2X</vt:lpstr>
      <vt:lpstr>IMPRESORA DLP </vt:lpstr>
      <vt:lpstr>Presentación de PowerPoint</vt:lpstr>
      <vt:lpstr>Presentación de PowerPoint</vt:lpstr>
      <vt:lpstr>Presentación de PowerPoint</vt:lpstr>
      <vt:lpstr>PROBETAS</vt:lpstr>
      <vt:lpstr>Presentación de PowerPoint</vt:lpstr>
      <vt:lpstr>Presentación de PowerPoint</vt:lpstr>
      <vt:lpstr>DISEÑO DE EXPERIMENTOS  El diseño de experimentos (DOE) es una técnica estadística que se basa en organizar y diseñar una serie de experimentos de forma que con el mínimo número de pruebas se consiga extraer información útil para obtener conclusiones que permitan optimizar la configuración de un proceso o producto.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 ESPE  TRABAJO DE TITULACIÓN PREVIO A LA OBTENCIÓN DEL TÍTULO DE INGENIERO MECÁNICO   TEMA: ANÁLISIS Y DESARROLLO DE UNA METODOLOGÍA DE OPTIMIZACIÓN DE PARÁMETROS SOBRE PROPIEDADES MECÁNICAS EN IMPRESIÓN 3D MEDIANTE TECNOLOGÍAS FUSED DEPOSITION MODELING Y DIGITAL LIGHT PROCESSING   AUTORES:  GUERRA PAZMIÑO, ANDRÉS EDUARDO SALTOS TORRES, PABLO SEBASTIÁN  DIRECTOR DE TESIS: ING. LUIS SEGURA DESIGNADO POR LA CARRERA: ING. BYRON CORTÉZ     DESIGNADO POR EL DEPARTAMENTO: ING. DAVID LOZA  SECRETARIO ACADEMICO: Dr. MARCELO MEJIA MENA</dc:title>
  <dc:creator>Chorri AG</dc:creator>
  <cp:lastModifiedBy>(Estudiante) Jessica Liliana Freire Andrade</cp:lastModifiedBy>
  <cp:revision>59</cp:revision>
  <dcterms:created xsi:type="dcterms:W3CDTF">2018-03-12T05:38:32Z</dcterms:created>
  <dcterms:modified xsi:type="dcterms:W3CDTF">2018-03-14T04:12:20Z</dcterms:modified>
</cp:coreProperties>
</file>