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0" r:id="rId3"/>
    <p:sldId id="258" r:id="rId4"/>
    <p:sldId id="261" r:id="rId5"/>
    <p:sldId id="264" r:id="rId6"/>
    <p:sldId id="265" r:id="rId7"/>
    <p:sldId id="266" r:id="rId8"/>
    <p:sldId id="273" r:id="rId9"/>
    <p:sldId id="274" r:id="rId10"/>
    <p:sldId id="309" r:id="rId11"/>
    <p:sldId id="286" r:id="rId12"/>
    <p:sldId id="285" r:id="rId13"/>
    <p:sldId id="303" r:id="rId14"/>
    <p:sldId id="270" r:id="rId15"/>
    <p:sldId id="291" r:id="rId16"/>
    <p:sldId id="268" r:id="rId17"/>
    <p:sldId id="269" r:id="rId18"/>
    <p:sldId id="288" r:id="rId19"/>
    <p:sldId id="267" r:id="rId20"/>
    <p:sldId id="296" r:id="rId21"/>
    <p:sldId id="297" r:id="rId22"/>
    <p:sldId id="300" r:id="rId23"/>
    <p:sldId id="304" r:id="rId24"/>
    <p:sldId id="306" r:id="rId25"/>
    <p:sldId id="310" r:id="rId26"/>
    <p:sldId id="262" r:id="rId2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AEFF"/>
    <a:srgbClr val="3A1953"/>
    <a:srgbClr val="005A9E"/>
    <a:srgbClr val="0083E6"/>
    <a:srgbClr val="008DF6"/>
    <a:srgbClr val="007AD6"/>
    <a:srgbClr val="00642D"/>
    <a:srgbClr val="9BD4FF"/>
    <a:srgbClr val="7DC7FF"/>
    <a:srgbClr val="008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80" autoAdjust="0"/>
    <p:restoredTop sz="94662" autoAdjust="0"/>
  </p:normalViewPr>
  <p:slideViewPr>
    <p:cSldViewPr>
      <p:cViewPr>
        <p:scale>
          <a:sx n="60" d="100"/>
          <a:sy n="60" d="100"/>
        </p:scale>
        <p:origin x="-181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6CEFC-1C17-4F38-90DC-35C86AC66EED}" type="doc">
      <dgm:prSet loTypeId="urn:microsoft.com/office/officeart/2005/8/layout/vList2" loCatId="list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DB57127B-5C8C-4452-B155-E877998B3531}">
      <dgm:prSet custT="1"/>
      <dgm:spPr>
        <a:xfrm>
          <a:off x="0" y="2417942"/>
          <a:ext cx="8352928" cy="1323096"/>
        </a:xfrm>
        <a:prstGeom prst="roundRect">
          <a:avLst/>
        </a:prstGeom>
      </dgm:spPr>
      <dgm:t>
        <a:bodyPr/>
        <a:lstStyle/>
        <a:p>
          <a:pPr algn="just"/>
          <a:r>
            <a:rPr lang="es-EC" sz="1600" b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Se pudo evidenciar una relación directa entre el tamaño de la organización/empresa y el número de empresa con certificación ISO 9001, a más grande el tamaño de la organización/empresa mayor el número de organizaciones/empresas certificadas.</a:t>
          </a:r>
          <a:endParaRPr lang="es-EC" sz="1600" b="0" dirty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</dgm:t>
    </dgm:pt>
    <dgm:pt modelId="{4E4E8D3F-FC72-4132-A56D-0EA243C414C8}" type="parTrans" cxnId="{A6264A33-BDF7-4506-8224-3E44E00BF45E}">
      <dgm:prSet/>
      <dgm:spPr/>
      <dgm:t>
        <a:bodyPr/>
        <a:lstStyle/>
        <a:p>
          <a:pPr algn="just"/>
          <a:endParaRPr lang="es-EC" sz="1600" b="0">
            <a:solidFill>
              <a:schemeClr val="tx1"/>
            </a:solidFill>
            <a:effectLst/>
          </a:endParaRPr>
        </a:p>
      </dgm:t>
    </dgm:pt>
    <dgm:pt modelId="{E9E0EC2C-DE9B-48D2-9DED-DDC085D7115D}" type="sibTrans" cxnId="{A6264A33-BDF7-4506-8224-3E44E00BF45E}">
      <dgm:prSet/>
      <dgm:spPr/>
      <dgm:t>
        <a:bodyPr/>
        <a:lstStyle/>
        <a:p>
          <a:pPr algn="just"/>
          <a:endParaRPr lang="es-EC" sz="1600" b="0">
            <a:solidFill>
              <a:schemeClr val="tx1"/>
            </a:solidFill>
            <a:effectLst/>
          </a:endParaRPr>
        </a:p>
      </dgm:t>
    </dgm:pt>
    <dgm:pt modelId="{68EF1287-300D-4A80-9A0D-6EE3FAA73D27}">
      <dgm:prSet custT="1"/>
      <dgm:spPr>
        <a:xfrm>
          <a:off x="0" y="3754525"/>
          <a:ext cx="8352928" cy="1323096"/>
        </a:xfrm>
        <a:prstGeom prst="roundRect">
          <a:avLst/>
        </a:prstGeom>
      </dgm:spPr>
      <dgm:t>
        <a:bodyPr/>
        <a:lstStyle/>
        <a:p>
          <a:pPr algn="just"/>
          <a:r>
            <a:rPr lang="es-EC" sz="1600" b="0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Se evidenció que la tendencia de crecimiento en el número de organizaciones/empresas certificadas bajo los requisitos de la norma ISO 9001 en el mundo y en el DMQ a partir  del año 2000, pasando en el mundo de 457.834 a  1.106.356 y en el DMQ de 1 organización a 122 hasta el año 2016. </a:t>
          </a:r>
          <a:endParaRPr lang="es-EC" sz="1600" b="0" dirty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</dgm:t>
    </dgm:pt>
    <dgm:pt modelId="{E3183185-554D-4F5B-88C4-BF29F7EF6EA3}" type="parTrans" cxnId="{B05D855F-BAEF-43FD-8522-641D48271DB2}">
      <dgm:prSet/>
      <dgm:spPr/>
      <dgm:t>
        <a:bodyPr/>
        <a:lstStyle/>
        <a:p>
          <a:pPr algn="just"/>
          <a:endParaRPr lang="es-EC" sz="1600" b="0">
            <a:solidFill>
              <a:schemeClr val="tx1"/>
            </a:solidFill>
            <a:effectLst/>
          </a:endParaRPr>
        </a:p>
      </dgm:t>
    </dgm:pt>
    <dgm:pt modelId="{313B7909-68B9-4E58-909B-B8650CCF352B}" type="sibTrans" cxnId="{B05D855F-BAEF-43FD-8522-641D48271DB2}">
      <dgm:prSet/>
      <dgm:spPr/>
      <dgm:t>
        <a:bodyPr/>
        <a:lstStyle/>
        <a:p>
          <a:pPr algn="just"/>
          <a:endParaRPr lang="es-EC" sz="1600" b="0">
            <a:solidFill>
              <a:schemeClr val="tx1"/>
            </a:solidFill>
            <a:effectLst/>
          </a:endParaRPr>
        </a:p>
      </dgm:t>
    </dgm:pt>
    <dgm:pt modelId="{0C03B74B-1CD2-467E-9C57-D7E1E71E27DA}">
      <dgm:prSet custT="1"/>
      <dgm:spPr>
        <a:xfrm>
          <a:off x="0" y="763"/>
          <a:ext cx="8445400" cy="1436294"/>
        </a:xfrm>
      </dgm:spPr>
      <dgm:t>
        <a:bodyPr/>
        <a:lstStyle/>
        <a:p>
          <a:pPr algn="just" rtl="0"/>
          <a:r>
            <a:rPr lang="es-EC" sz="1600" b="0" smtClean="0">
              <a:solidFill>
                <a:schemeClr val="tx1"/>
              </a:solidFill>
              <a:latin typeface="Calibri"/>
              <a:ea typeface="+mn-ea"/>
              <a:cs typeface="+mn-cs"/>
            </a:rPr>
            <a:t>En el DMQ existe una baja tendencia a recertificarse ISO 9001, ya que el 70% son certificados de una primera certificación, el 20 % corresponde a una segunda certificación, el 5% de tercera certificación, 2% de cuarta certificación, 1% de quinta certificación.</a:t>
          </a:r>
          <a:endParaRPr lang="es-EC" sz="1600" b="0" dirty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</dgm:t>
    </dgm:pt>
    <dgm:pt modelId="{DBB1B836-EFFE-4CAE-9A42-8680E36AEF65}" type="parTrans" cxnId="{B4D72DFD-5591-4B0E-B5FD-4D1C5363E84A}">
      <dgm:prSet/>
      <dgm:spPr/>
      <dgm:t>
        <a:bodyPr/>
        <a:lstStyle/>
        <a:p>
          <a:endParaRPr lang="es-EC" sz="1600" b="0"/>
        </a:p>
      </dgm:t>
    </dgm:pt>
    <dgm:pt modelId="{B69E5EAE-3FE2-4258-B0BD-B6CF64E88844}" type="sibTrans" cxnId="{B4D72DFD-5591-4B0E-B5FD-4D1C5363E84A}">
      <dgm:prSet/>
      <dgm:spPr/>
      <dgm:t>
        <a:bodyPr/>
        <a:lstStyle/>
        <a:p>
          <a:endParaRPr lang="es-EC" sz="1600" b="0"/>
        </a:p>
      </dgm:t>
    </dgm:pt>
    <dgm:pt modelId="{46EADB5D-EC75-407C-B802-FE3BAD88D01D}">
      <dgm:prSet custT="1"/>
      <dgm:spPr>
        <a:xfrm>
          <a:off x="0" y="1444392"/>
          <a:ext cx="8445400" cy="1077714"/>
        </a:xfrm>
      </dgm:spPr>
      <dgm:t>
        <a:bodyPr/>
        <a:lstStyle/>
        <a:p>
          <a:r>
            <a:rPr lang="es-EC" sz="1600" b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Al analizar los años de vigencia desde la primera certificación registrada en el DMQ en 1998 se evidencia una baja tendencia a trabajar bajo los requisitos de la norma ISO 9001 en los sistemas de gestión de la calidad.</a:t>
          </a:r>
          <a:endParaRPr lang="es-EC" sz="1600" b="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EFCDD0F2-5F9B-46C6-AAEE-5855A2309485}" type="parTrans" cxnId="{F1DB33A5-BDD6-46FF-9374-53BA93293C66}">
      <dgm:prSet/>
      <dgm:spPr/>
      <dgm:t>
        <a:bodyPr/>
        <a:lstStyle/>
        <a:p>
          <a:endParaRPr lang="es-EC" sz="1600" b="0"/>
        </a:p>
      </dgm:t>
    </dgm:pt>
    <dgm:pt modelId="{07D62BE1-1AD2-4D51-A8D1-CF7A7317740E}" type="sibTrans" cxnId="{F1DB33A5-BDD6-46FF-9374-53BA93293C66}">
      <dgm:prSet/>
      <dgm:spPr/>
      <dgm:t>
        <a:bodyPr/>
        <a:lstStyle/>
        <a:p>
          <a:endParaRPr lang="es-EC" sz="1600" b="0"/>
        </a:p>
      </dgm:t>
    </dgm:pt>
    <dgm:pt modelId="{128EB8D0-A16E-4398-8DA9-890B3E066852}" type="pres">
      <dgm:prSet presAssocID="{2916CEFC-1C17-4F38-90DC-35C86AC66E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56D0F78-7859-4E5D-8518-5528F8475F24}" type="pres">
      <dgm:prSet presAssocID="{DB57127B-5C8C-4452-B155-E877998B353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E66B39-8A1E-400B-B914-88C1FFEC3A49}" type="pres">
      <dgm:prSet presAssocID="{E9E0EC2C-DE9B-48D2-9DED-DDC085D7115D}" presName="spacer" presStyleCnt="0"/>
      <dgm:spPr/>
      <dgm:t>
        <a:bodyPr/>
        <a:lstStyle/>
        <a:p>
          <a:endParaRPr lang="es-EC"/>
        </a:p>
      </dgm:t>
    </dgm:pt>
    <dgm:pt modelId="{860B31D7-6F76-4218-A88E-245257D9486F}" type="pres">
      <dgm:prSet presAssocID="{68EF1287-300D-4A80-9A0D-6EE3FAA73D2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BF7626-248A-41A4-95BF-ACCE2B26088B}" type="pres">
      <dgm:prSet presAssocID="{313B7909-68B9-4E58-909B-B8650CCF352B}" presName="spacer" presStyleCnt="0"/>
      <dgm:spPr/>
    </dgm:pt>
    <dgm:pt modelId="{C3AC382F-9E9E-4159-966B-A68F017EBD49}" type="pres">
      <dgm:prSet presAssocID="{0C03B74B-1CD2-467E-9C57-D7E1E71E27DA}" presName="parentText" presStyleLbl="node1" presStyleIdx="2" presStyleCnt="4" custScaleY="86579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66254D51-9DF6-49C8-83FC-EF566840FB57}" type="pres">
      <dgm:prSet presAssocID="{B69E5EAE-3FE2-4258-B0BD-B6CF64E88844}" presName="spacer" presStyleCnt="0"/>
      <dgm:spPr/>
    </dgm:pt>
    <dgm:pt modelId="{BC008B0B-EAE4-4133-91B8-63651A18E772}" type="pres">
      <dgm:prSet presAssocID="{46EADB5D-EC75-407C-B802-FE3BAD88D01D}" presName="parentText" presStyleLbl="node1" presStyleIdx="3" presStyleCnt="4" custScaleY="64964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C"/>
        </a:p>
      </dgm:t>
    </dgm:pt>
  </dgm:ptLst>
  <dgm:cxnLst>
    <dgm:cxn modelId="{46607EA6-068E-4923-AC37-329171280652}" type="presOf" srcId="{2916CEFC-1C17-4F38-90DC-35C86AC66EED}" destId="{128EB8D0-A16E-4398-8DA9-890B3E066852}" srcOrd="0" destOrd="0" presId="urn:microsoft.com/office/officeart/2005/8/layout/vList2"/>
    <dgm:cxn modelId="{79BC483C-9224-41C8-81E7-AE356D4AAA62}" type="presOf" srcId="{0C03B74B-1CD2-467E-9C57-D7E1E71E27DA}" destId="{C3AC382F-9E9E-4159-966B-A68F017EBD49}" srcOrd="0" destOrd="0" presId="urn:microsoft.com/office/officeart/2005/8/layout/vList2"/>
    <dgm:cxn modelId="{A6264A33-BDF7-4506-8224-3E44E00BF45E}" srcId="{2916CEFC-1C17-4F38-90DC-35C86AC66EED}" destId="{DB57127B-5C8C-4452-B155-E877998B3531}" srcOrd="0" destOrd="0" parTransId="{4E4E8D3F-FC72-4132-A56D-0EA243C414C8}" sibTransId="{E9E0EC2C-DE9B-48D2-9DED-DDC085D7115D}"/>
    <dgm:cxn modelId="{19C5F6A3-384C-46C8-8442-C9770059C2ED}" type="presOf" srcId="{46EADB5D-EC75-407C-B802-FE3BAD88D01D}" destId="{BC008B0B-EAE4-4133-91B8-63651A18E772}" srcOrd="0" destOrd="0" presId="urn:microsoft.com/office/officeart/2005/8/layout/vList2"/>
    <dgm:cxn modelId="{5B616DA6-05E7-4AF3-9B19-F4340FD94442}" type="presOf" srcId="{68EF1287-300D-4A80-9A0D-6EE3FAA73D27}" destId="{860B31D7-6F76-4218-A88E-245257D9486F}" srcOrd="0" destOrd="0" presId="urn:microsoft.com/office/officeart/2005/8/layout/vList2"/>
    <dgm:cxn modelId="{B4D72DFD-5591-4B0E-B5FD-4D1C5363E84A}" srcId="{2916CEFC-1C17-4F38-90DC-35C86AC66EED}" destId="{0C03B74B-1CD2-467E-9C57-D7E1E71E27DA}" srcOrd="2" destOrd="0" parTransId="{DBB1B836-EFFE-4CAE-9A42-8680E36AEF65}" sibTransId="{B69E5EAE-3FE2-4258-B0BD-B6CF64E88844}"/>
    <dgm:cxn modelId="{B05D855F-BAEF-43FD-8522-641D48271DB2}" srcId="{2916CEFC-1C17-4F38-90DC-35C86AC66EED}" destId="{68EF1287-300D-4A80-9A0D-6EE3FAA73D27}" srcOrd="1" destOrd="0" parTransId="{E3183185-554D-4F5B-88C4-BF29F7EF6EA3}" sibTransId="{313B7909-68B9-4E58-909B-B8650CCF352B}"/>
    <dgm:cxn modelId="{F1DB33A5-BDD6-46FF-9374-53BA93293C66}" srcId="{2916CEFC-1C17-4F38-90DC-35C86AC66EED}" destId="{46EADB5D-EC75-407C-B802-FE3BAD88D01D}" srcOrd="3" destOrd="0" parTransId="{EFCDD0F2-5F9B-46C6-AAEE-5855A2309485}" sibTransId="{07D62BE1-1AD2-4D51-A8D1-CF7A7317740E}"/>
    <dgm:cxn modelId="{30234291-95F4-4452-AE04-29183F1A047F}" type="presOf" srcId="{DB57127B-5C8C-4452-B155-E877998B3531}" destId="{956D0F78-7859-4E5D-8518-5528F8475F24}" srcOrd="0" destOrd="0" presId="urn:microsoft.com/office/officeart/2005/8/layout/vList2"/>
    <dgm:cxn modelId="{B7B31AF5-5F4F-4EB5-B77D-ACDBF0AE720E}" type="presParOf" srcId="{128EB8D0-A16E-4398-8DA9-890B3E066852}" destId="{956D0F78-7859-4E5D-8518-5528F8475F24}" srcOrd="0" destOrd="0" presId="urn:microsoft.com/office/officeart/2005/8/layout/vList2"/>
    <dgm:cxn modelId="{F638FC64-A7D9-4BD2-AFA6-60735716DCBF}" type="presParOf" srcId="{128EB8D0-A16E-4398-8DA9-890B3E066852}" destId="{DCE66B39-8A1E-400B-B914-88C1FFEC3A49}" srcOrd="1" destOrd="0" presId="urn:microsoft.com/office/officeart/2005/8/layout/vList2"/>
    <dgm:cxn modelId="{AF92C9AA-EF05-44E1-BA70-0CF4E8D0B23E}" type="presParOf" srcId="{128EB8D0-A16E-4398-8DA9-890B3E066852}" destId="{860B31D7-6F76-4218-A88E-245257D9486F}" srcOrd="2" destOrd="0" presId="urn:microsoft.com/office/officeart/2005/8/layout/vList2"/>
    <dgm:cxn modelId="{6AD58005-2E9B-4EB5-A198-9D17DF5FA310}" type="presParOf" srcId="{128EB8D0-A16E-4398-8DA9-890B3E066852}" destId="{C7BF7626-248A-41A4-95BF-ACCE2B26088B}" srcOrd="3" destOrd="0" presId="urn:microsoft.com/office/officeart/2005/8/layout/vList2"/>
    <dgm:cxn modelId="{7D30999B-F89D-4475-AF6F-F02558CC2CDC}" type="presParOf" srcId="{128EB8D0-A16E-4398-8DA9-890B3E066852}" destId="{C3AC382F-9E9E-4159-966B-A68F017EBD49}" srcOrd="4" destOrd="0" presId="urn:microsoft.com/office/officeart/2005/8/layout/vList2"/>
    <dgm:cxn modelId="{96BAA6BD-9076-48C2-8EB0-0C96D945F829}" type="presParOf" srcId="{128EB8D0-A16E-4398-8DA9-890B3E066852}" destId="{66254D51-9DF6-49C8-83FC-EF566840FB57}" srcOrd="5" destOrd="0" presId="urn:microsoft.com/office/officeart/2005/8/layout/vList2"/>
    <dgm:cxn modelId="{381D1410-CD76-47DC-856B-B4C569C20C02}" type="presParOf" srcId="{128EB8D0-A16E-4398-8DA9-890B3E066852}" destId="{BC008B0B-EAE4-4133-91B8-63651A18E77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D0F78-7859-4E5D-8518-5528F8475F24}">
      <dsp:nvSpPr>
        <dsp:cNvPr id="0" name=""/>
        <dsp:cNvSpPr/>
      </dsp:nvSpPr>
      <dsp:spPr>
        <a:xfrm>
          <a:off x="0" y="241729"/>
          <a:ext cx="8352928" cy="1198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Se pudo evidenciar una relación directa entre el tamaño de la organización/empresa y el número de empresa con certificación ISO 9001, a más grande el tamaño de la organización/empresa mayor el número de organizaciones/empresas certificadas.</a:t>
          </a:r>
          <a:endParaRPr lang="es-EC" sz="1600" b="0" kern="1200" dirty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</dsp:txBody>
      <dsp:txXfrm>
        <a:off x="58485" y="300214"/>
        <a:ext cx="8235958" cy="1081110"/>
      </dsp:txXfrm>
    </dsp:sp>
    <dsp:sp modelId="{860B31D7-6F76-4218-A88E-245257D9486F}">
      <dsp:nvSpPr>
        <dsp:cNvPr id="0" name=""/>
        <dsp:cNvSpPr/>
      </dsp:nvSpPr>
      <dsp:spPr>
        <a:xfrm>
          <a:off x="0" y="1624129"/>
          <a:ext cx="8352928" cy="1198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Se evidenció que la tendencia de crecimiento en el número de organizaciones/empresas certificadas bajo los requisitos de la norma ISO 9001 en el mundo y en el DMQ a partir  del año 2000, pasando en el mundo de 457.834 a  1.106.356 y en el DMQ de 1 organización a 122 hasta el año 2016. </a:t>
          </a:r>
          <a:endParaRPr lang="es-EC" sz="1600" b="0" kern="1200" dirty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</dsp:txBody>
      <dsp:txXfrm>
        <a:off x="58485" y="1682614"/>
        <a:ext cx="8235958" cy="1081110"/>
      </dsp:txXfrm>
    </dsp:sp>
    <dsp:sp modelId="{C3AC382F-9E9E-4159-966B-A68F017EBD49}">
      <dsp:nvSpPr>
        <dsp:cNvPr id="0" name=""/>
        <dsp:cNvSpPr/>
      </dsp:nvSpPr>
      <dsp:spPr>
        <a:xfrm>
          <a:off x="0" y="3006529"/>
          <a:ext cx="8352928" cy="10372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smtClean="0">
              <a:solidFill>
                <a:schemeClr val="tx1"/>
              </a:solidFill>
              <a:latin typeface="Calibri"/>
              <a:ea typeface="+mn-ea"/>
              <a:cs typeface="+mn-cs"/>
            </a:rPr>
            <a:t>En el DMQ existe una baja tendencia a recertificarse ISO 9001, ya que el 70% son certificados de una primera certificación, el 20 % corresponde a una segunda certificación, el 5% de tercera certificación, 2% de cuarta certificación, 1% de quinta certificación.</a:t>
          </a:r>
          <a:endParaRPr lang="es-EC" sz="1600" b="0" kern="1200" dirty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</dsp:txBody>
      <dsp:txXfrm>
        <a:off x="50636" y="3057165"/>
        <a:ext cx="8251656" cy="936013"/>
      </dsp:txXfrm>
    </dsp:sp>
    <dsp:sp modelId="{BC008B0B-EAE4-4133-91B8-63651A18E772}">
      <dsp:nvSpPr>
        <dsp:cNvPr id="0" name=""/>
        <dsp:cNvSpPr/>
      </dsp:nvSpPr>
      <dsp:spPr>
        <a:xfrm>
          <a:off x="0" y="4228134"/>
          <a:ext cx="8352928" cy="778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Al analizar los años de vigencia desde la primera certificación registrada en el DMQ en 1998 se evidencia una baja tendencia a trabajar bajo los requisitos de la norma ISO 9001 en los sistemas de gestión de la calidad.</a:t>
          </a:r>
          <a:endParaRPr lang="es-EC" sz="1600" b="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37994" y="4266128"/>
        <a:ext cx="8276940" cy="702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65218C-460D-458F-954D-90C2B1C5CDDE}" type="datetimeFigureOut">
              <a:rPr lang="es-EC" smtClean="0"/>
              <a:t>19/3/2018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489CD4-6774-473C-A724-FE9CEF5B463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65218C-460D-458F-954D-90C2B1C5CDDE}" type="datetimeFigureOut">
              <a:rPr lang="es-EC" smtClean="0"/>
              <a:t>19/3/2018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89CD4-6774-473C-A724-FE9CEF5B463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65218C-460D-458F-954D-90C2B1C5CDDE}" type="datetimeFigureOut">
              <a:rPr lang="es-EC" smtClean="0"/>
              <a:t>19/3/2018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89CD4-6774-473C-A724-FE9CEF5B463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218C-460D-458F-954D-90C2B1C5CDDE}" type="datetimeFigureOut">
              <a:rPr lang="es-EC" smtClean="0"/>
              <a:t>19/3/2018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9CD4-6774-473C-A724-FE9CEF5B463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4905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218C-460D-458F-954D-90C2B1C5CDDE}" type="datetimeFigureOut">
              <a:rPr lang="es-EC" smtClean="0"/>
              <a:t>19/3/2018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9CD4-6774-473C-A724-FE9CEF5B463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5793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218C-460D-458F-954D-90C2B1C5CDDE}" type="datetimeFigureOut">
              <a:rPr lang="es-EC" smtClean="0"/>
              <a:t>19/3/2018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9CD4-6774-473C-A724-FE9CEF5B463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311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218C-460D-458F-954D-90C2B1C5CDDE}" type="datetimeFigureOut">
              <a:rPr lang="es-EC" smtClean="0"/>
              <a:t>19/3/2018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9CD4-6774-473C-A724-FE9CEF5B463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5545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218C-460D-458F-954D-90C2B1C5CDDE}" type="datetimeFigureOut">
              <a:rPr lang="es-EC" smtClean="0"/>
              <a:t>19/3/2018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9CD4-6774-473C-A724-FE9CEF5B463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2052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218C-460D-458F-954D-90C2B1C5CDDE}" type="datetimeFigureOut">
              <a:rPr lang="es-EC" smtClean="0"/>
              <a:t>19/3/2018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9CD4-6774-473C-A724-FE9CEF5B463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08206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218C-460D-458F-954D-90C2B1C5CDDE}" type="datetimeFigureOut">
              <a:rPr lang="es-EC" smtClean="0"/>
              <a:t>19/3/2018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9CD4-6774-473C-A724-FE9CEF5B463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18627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218C-460D-458F-954D-90C2B1C5CDDE}" type="datetimeFigureOut">
              <a:rPr lang="es-EC" smtClean="0"/>
              <a:t>19/3/2018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9CD4-6774-473C-A724-FE9CEF5B463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484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65218C-460D-458F-954D-90C2B1C5CDDE}" type="datetimeFigureOut">
              <a:rPr lang="es-EC" smtClean="0"/>
              <a:t>19/3/2018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89CD4-6774-473C-A724-FE9CEF5B463C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218C-460D-458F-954D-90C2B1C5CDDE}" type="datetimeFigureOut">
              <a:rPr lang="es-EC" smtClean="0"/>
              <a:t>19/3/2018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9CD4-6774-473C-A724-FE9CEF5B463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9441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218C-460D-458F-954D-90C2B1C5CDDE}" type="datetimeFigureOut">
              <a:rPr lang="es-EC" smtClean="0"/>
              <a:t>19/3/2018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9CD4-6774-473C-A724-FE9CEF5B463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4101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218C-460D-458F-954D-90C2B1C5CDDE}" type="datetimeFigureOut">
              <a:rPr lang="es-EC" smtClean="0"/>
              <a:t>19/3/2018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9CD4-6774-473C-A724-FE9CEF5B463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848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65218C-460D-458F-954D-90C2B1C5CDDE}" type="datetimeFigureOut">
              <a:rPr lang="es-EC" smtClean="0"/>
              <a:t>19/3/2018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89CD4-6774-473C-A724-FE9CEF5B463C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65218C-460D-458F-954D-90C2B1C5CDDE}" type="datetimeFigureOut">
              <a:rPr lang="es-EC" smtClean="0"/>
              <a:t>19/3/2018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89CD4-6774-473C-A724-FE9CEF5B463C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65218C-460D-458F-954D-90C2B1C5CDDE}" type="datetimeFigureOut">
              <a:rPr lang="es-EC" smtClean="0"/>
              <a:t>19/3/2018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89CD4-6774-473C-A724-FE9CEF5B463C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65218C-460D-458F-954D-90C2B1C5CDDE}" type="datetimeFigureOut">
              <a:rPr lang="es-EC" smtClean="0"/>
              <a:t>19/3/2018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89CD4-6774-473C-A724-FE9CEF5B463C}" type="slidenum">
              <a:rPr lang="es-EC" smtClean="0"/>
              <a:t>‹Nº›</a:t>
            </a:fld>
            <a:endParaRPr lang="es-EC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65218C-460D-458F-954D-90C2B1C5CDDE}" type="datetimeFigureOut">
              <a:rPr lang="es-EC" smtClean="0"/>
              <a:t>19/3/2018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89CD4-6774-473C-A724-FE9CEF5B463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565218C-460D-458F-954D-90C2B1C5CDDE}" type="datetimeFigureOut">
              <a:rPr lang="es-EC" smtClean="0"/>
              <a:t>19/3/2018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89CD4-6774-473C-A724-FE9CEF5B463C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65218C-460D-458F-954D-90C2B1C5CDDE}" type="datetimeFigureOut">
              <a:rPr lang="es-EC" smtClean="0"/>
              <a:t>19/3/2018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489CD4-6774-473C-A724-FE9CEF5B463C}" type="slidenum">
              <a:rPr lang="es-EC" smtClean="0"/>
              <a:t>‹Nº›</a:t>
            </a:fld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565218C-460D-458F-954D-90C2B1C5CDDE}" type="datetimeFigureOut">
              <a:rPr lang="es-EC" smtClean="0"/>
              <a:t>19/3/2018</a:t>
            </a:fld>
            <a:endParaRPr lang="es-EC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2489CD4-6774-473C-A724-FE9CEF5B463C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5218C-460D-458F-954D-90C2B1C5CDDE}" type="datetimeFigureOut">
              <a:rPr lang="es-EC" smtClean="0"/>
              <a:t>19/3/2018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89CD4-6774-473C-A724-FE9CEF5B463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101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3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emf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espe-innovativa.edu.ec/ambiente/wp-content/uploads/logo_es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73" y="0"/>
            <a:ext cx="4752529" cy="148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472" y="0"/>
            <a:ext cx="1980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37" y="1268760"/>
            <a:ext cx="777240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9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" y="21609"/>
            <a:ext cx="89900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627784" y="323364"/>
            <a:ext cx="3392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s-EC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MARCO METODOLÓGICO </a:t>
            </a:r>
            <a:endParaRPr lang="es-EC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 descr="Imagen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64" y="5523300"/>
            <a:ext cx="1620019" cy="126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44766" y="750515"/>
            <a:ext cx="87435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b="1" dirty="0">
                <a:solidFill>
                  <a:srgbClr val="006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Enfoque de investigación </a:t>
            </a:r>
            <a:endParaRPr lang="es-EC" sz="1600" dirty="0">
              <a:solidFill>
                <a:srgbClr val="006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Cuantitativo 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s-ES" sz="1400" i="1" dirty="0">
                <a:latin typeface="+mj-lt"/>
                <a:cs typeface="Arial" pitchFamily="34" charset="0"/>
              </a:rPr>
              <a:t>R</a:t>
            </a:r>
            <a:r>
              <a:rPr lang="es-ES" sz="1400" i="1" dirty="0" smtClean="0">
                <a:latin typeface="+mj-lt"/>
                <a:cs typeface="Arial" pitchFamily="34" charset="0"/>
              </a:rPr>
              <a:t>efleja </a:t>
            </a:r>
            <a:r>
              <a:rPr lang="es-ES" sz="1400" i="1" dirty="0">
                <a:latin typeface="+mj-lt"/>
                <a:cs typeface="Arial" pitchFamily="34" charset="0"/>
              </a:rPr>
              <a:t>la necesidad de medir y estimar magnitudes de los fenómenos o problemas de </a:t>
            </a:r>
            <a:r>
              <a:rPr lang="es-ES" sz="1400" i="1" dirty="0" smtClean="0">
                <a:latin typeface="+mj-lt"/>
                <a:cs typeface="Arial" pitchFamily="34" charset="0"/>
              </a:rPr>
              <a:t>investigación  ¿</a:t>
            </a:r>
            <a:r>
              <a:rPr lang="es-ES" sz="1400" i="1" dirty="0">
                <a:latin typeface="+mj-lt"/>
                <a:cs typeface="Arial" pitchFamily="34" charset="0"/>
              </a:rPr>
              <a:t>cada cuánto ocurren y con qué magnitud</a:t>
            </a:r>
            <a:r>
              <a:rPr lang="es-ES" sz="1400" dirty="0" smtClean="0">
                <a:latin typeface="+mj-lt"/>
                <a:cs typeface="Arial" pitchFamily="34" charset="0"/>
              </a:rPr>
              <a:t>?</a:t>
            </a:r>
            <a:endParaRPr lang="es-EC" sz="1400" dirty="0">
              <a:latin typeface="+mj-lt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26014" y="1844824"/>
            <a:ext cx="87435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b="1" dirty="0">
                <a:solidFill>
                  <a:srgbClr val="006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Por su finalidad </a:t>
            </a:r>
            <a:endParaRPr lang="es-EC" sz="1600" dirty="0">
              <a:solidFill>
                <a:srgbClr val="006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nvestigación </a:t>
            </a:r>
            <a:r>
              <a:rPr lang="es-E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básica o 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pura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s-ES" sz="1400" i="1" dirty="0">
                <a:latin typeface="+mj-lt"/>
                <a:cs typeface="Arial" pitchFamily="34" charset="0"/>
              </a:rPr>
              <a:t>Busca el conocimiento puro por medio de la recolección de datos, acrecentar los conocimientos </a:t>
            </a:r>
            <a:r>
              <a:rPr lang="es-ES" sz="1400" i="1" dirty="0" smtClean="0">
                <a:latin typeface="+mj-lt"/>
                <a:cs typeface="Arial" pitchFamily="34" charset="0"/>
              </a:rPr>
              <a:t>teóricos</a:t>
            </a:r>
            <a:r>
              <a:rPr lang="es-ES" sz="1400" i="1" dirty="0">
                <a:latin typeface="+mj-lt"/>
                <a:cs typeface="Arial" pitchFamily="34" charset="0"/>
              </a:rPr>
              <a:t>.</a:t>
            </a:r>
            <a:endParaRPr lang="es-EC" sz="1400" i="1" dirty="0">
              <a:latin typeface="+mj-lt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44766" y="2996952"/>
            <a:ext cx="863640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srgbClr val="006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Por las fuentes de información </a:t>
            </a:r>
            <a:endParaRPr lang="es-ES" sz="1600" dirty="0">
              <a:solidFill>
                <a:srgbClr val="006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Mixta 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s-ES" sz="1400" i="1" dirty="0" smtClean="0">
                <a:latin typeface="+mj-lt"/>
                <a:cs typeface="Arial" pitchFamily="34" charset="0"/>
              </a:rPr>
              <a:t>Documental mediante análisis  del registro histórico del Servicio de Acreditación Ecuatoriano. 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s-ES" sz="1400" i="1" dirty="0" smtClean="0">
                <a:latin typeface="+mj-lt"/>
                <a:cs typeface="Arial" pitchFamily="34" charset="0"/>
              </a:rPr>
              <a:t>De campo </a:t>
            </a:r>
            <a:r>
              <a:rPr lang="es-ES" sz="1400" i="1" dirty="0">
                <a:latin typeface="+mj-lt"/>
                <a:cs typeface="Arial" pitchFamily="34" charset="0"/>
              </a:rPr>
              <a:t>con la aplicación del cuestionario </a:t>
            </a:r>
            <a:r>
              <a:rPr lang="es-ES" sz="1400" i="1" dirty="0" smtClean="0">
                <a:latin typeface="+mj-lt"/>
                <a:cs typeface="Arial" pitchFamily="34" charset="0"/>
              </a:rPr>
              <a:t>estructurado a Gerentes o Jefes de Departamento de Gestión de la Calidad</a:t>
            </a:r>
            <a:endParaRPr lang="es-EC" sz="1400" i="1" dirty="0">
              <a:latin typeface="+mj-lt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1180" y="4605516"/>
            <a:ext cx="863640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6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Por las unidades de </a:t>
            </a:r>
            <a:r>
              <a:rPr lang="es-ES" sz="1600" b="1" dirty="0" smtClean="0">
                <a:solidFill>
                  <a:srgbClr val="006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análisis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400" dirty="0" smtClean="0">
                <a:latin typeface="+mj-lt"/>
              </a:rPr>
              <a:t>La unidad de análisis son los </a:t>
            </a:r>
            <a:r>
              <a:rPr lang="es-EC" sz="1400" dirty="0">
                <a:latin typeface="+mj-lt"/>
              </a:rPr>
              <a:t>G</a:t>
            </a:r>
            <a:r>
              <a:rPr lang="es-EC" sz="1400" dirty="0" smtClean="0">
                <a:latin typeface="+mj-lt"/>
              </a:rPr>
              <a:t>erentes Generales o Jefes de Departamento de Gestión de la Calidad </a:t>
            </a:r>
            <a:r>
              <a:rPr lang="es-EC" sz="1400" dirty="0">
                <a:latin typeface="+mj-lt"/>
              </a:rPr>
              <a:t>de las organizaciones/empresas en base a una muestra, para conocer cuáles son los cambios percibidos en las organizaciones/empresas después de la implementación de los requisitos de la norma ISO </a:t>
            </a:r>
            <a:r>
              <a:rPr lang="es-EC" sz="1400" dirty="0" smtClean="0">
                <a:latin typeface="+mj-lt"/>
              </a:rPr>
              <a:t>9001 para el Sistema de Gestión de Calidad.</a:t>
            </a:r>
            <a:endParaRPr lang="es-EC" sz="1400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EC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99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" y="21609"/>
            <a:ext cx="89900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0092" y="323364"/>
            <a:ext cx="3392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s-EC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MARCO METODOLÓGICO </a:t>
            </a:r>
            <a:endParaRPr lang="es-EC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 descr="Imagen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200650"/>
            <a:ext cx="21240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14400" y="908719"/>
            <a:ext cx="8613934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</a:t>
            </a:r>
            <a:r>
              <a:rPr lang="es-ES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ontrol </a:t>
            </a:r>
            <a:r>
              <a:rPr lang="es-E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de las variables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El presente estudio es de tipo no experimental</a:t>
            </a:r>
            <a:r>
              <a:rPr lang="es-ES" sz="1400" dirty="0">
                <a:latin typeface="+mj-lt"/>
                <a:cs typeface="Arial" pitchFamily="34" charset="0"/>
              </a:rPr>
              <a:t> </a:t>
            </a:r>
            <a:endParaRPr lang="es-ES" sz="1400" dirty="0" smtClean="0">
              <a:latin typeface="+mj-lt"/>
              <a:cs typeface="Arial" pitchFamily="34" charset="0"/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s-ES" sz="1400" i="1" dirty="0" smtClean="0">
                <a:latin typeface="+mj-lt"/>
                <a:cs typeface="Arial" pitchFamily="34" charset="0"/>
              </a:rPr>
              <a:t>“</a:t>
            </a:r>
            <a:r>
              <a:rPr lang="es-ES" sz="1400" i="1" dirty="0">
                <a:latin typeface="+mj-lt"/>
                <a:cs typeface="Arial" pitchFamily="34" charset="0"/>
              </a:rPr>
              <a:t>L</a:t>
            </a:r>
            <a:r>
              <a:rPr lang="es-ES" sz="1400" i="1" dirty="0" smtClean="0">
                <a:latin typeface="+mj-lt"/>
                <a:cs typeface="Arial" pitchFamily="34" charset="0"/>
              </a:rPr>
              <a:t>a </a:t>
            </a:r>
            <a:r>
              <a:rPr lang="es-ES" sz="1400" i="1" dirty="0">
                <a:latin typeface="+mj-lt"/>
                <a:cs typeface="Arial" pitchFamily="34" charset="0"/>
              </a:rPr>
              <a:t>investigación que se realiza sin manipular deliberadamente </a:t>
            </a:r>
            <a:r>
              <a:rPr lang="es-ES" sz="1400" i="1" dirty="0" smtClean="0">
                <a:latin typeface="+mj-lt"/>
                <a:cs typeface="Arial" pitchFamily="34" charset="0"/>
              </a:rPr>
              <a:t>variables</a:t>
            </a:r>
            <a:r>
              <a:rPr lang="es-ES" sz="1400" i="1" dirty="0" smtClean="0"/>
              <a:t>”.</a:t>
            </a:r>
            <a:endParaRPr lang="es-EC" sz="1400" i="1" dirty="0"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07974" y="1970837"/>
            <a:ext cx="8620359" cy="9848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Por el alcance </a:t>
            </a:r>
            <a:endParaRPr lang="es-EC" sz="1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Exploratorio.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s-ES" sz="1400" i="1" dirty="0" smtClean="0">
                <a:latin typeface="+mj-lt"/>
              </a:rPr>
              <a:t>“</a:t>
            </a:r>
            <a:r>
              <a:rPr lang="es-ES" sz="1400" i="1" dirty="0">
                <a:latin typeface="+mj-lt"/>
              </a:rPr>
              <a:t>E</a:t>
            </a:r>
            <a:r>
              <a:rPr lang="es-ES" sz="1400" i="1" dirty="0" smtClean="0">
                <a:latin typeface="+mj-lt"/>
              </a:rPr>
              <a:t>l </a:t>
            </a:r>
            <a:r>
              <a:rPr lang="es-ES" sz="1400" i="1" dirty="0">
                <a:latin typeface="+mj-lt"/>
              </a:rPr>
              <a:t>objetivo es examinar un tema o problema de investigación poco estudiado, del cual se tienen muchas dudas o no se ha abordado antes</a:t>
            </a:r>
            <a:r>
              <a:rPr lang="es-ES" sz="1400" i="1" dirty="0" smtClean="0">
                <a:latin typeface="+mj-lt"/>
              </a:rPr>
              <a:t>”.</a:t>
            </a:r>
            <a:endParaRPr lang="es-EC" sz="1400" i="1" dirty="0">
              <a:latin typeface="+mj-lt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4399" y="3122384"/>
            <a:ext cx="8620358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Hipótesis </a:t>
            </a:r>
            <a:endParaRPr lang="es-EC" sz="1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 </a:t>
            </a:r>
            <a:r>
              <a:rPr lang="es-E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 estudio exploratorio no se formulan 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hipótesis.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s-ES" sz="1400" i="1" dirty="0" smtClean="0">
                <a:latin typeface="+mj-lt"/>
              </a:rPr>
              <a:t>“</a:t>
            </a:r>
            <a:r>
              <a:rPr lang="es-ES" sz="1400" i="1" dirty="0">
                <a:latin typeface="+mj-lt"/>
              </a:rPr>
              <a:t>L</a:t>
            </a:r>
            <a:r>
              <a:rPr lang="es-ES" sz="1400" i="1" dirty="0" smtClean="0">
                <a:latin typeface="+mj-lt"/>
              </a:rPr>
              <a:t>os </a:t>
            </a:r>
            <a:r>
              <a:rPr lang="es-ES" sz="1400" i="1" dirty="0">
                <a:latin typeface="+mj-lt"/>
              </a:rPr>
              <a:t>estudios cualitativos no formulan hipótesis antes de recolectar datos”. </a:t>
            </a:r>
            <a:endParaRPr lang="es-EC" sz="1400" i="1" dirty="0">
              <a:latin typeface="+mj-lt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7974" y="4203665"/>
            <a:ext cx="862035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Instrumentos de recolección de información </a:t>
            </a:r>
            <a:endParaRPr lang="es-ES" sz="16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Encuesta.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s-ES" sz="1400" i="1" dirty="0" smtClean="0">
                <a:latin typeface="+mj-lt"/>
              </a:rPr>
              <a:t>Cuestionario estructurado, diseñado </a:t>
            </a:r>
            <a:r>
              <a:rPr lang="es-ES" sz="1400" i="1" dirty="0">
                <a:latin typeface="+mj-lt"/>
              </a:rPr>
              <a:t>y ajustado a la necesidad, el contexto y entorno de las </a:t>
            </a:r>
            <a:r>
              <a:rPr lang="es-ES" sz="1400" i="1" dirty="0" smtClean="0">
                <a:latin typeface="+mj-lt"/>
              </a:rPr>
              <a:t>organizaciones/empresas que han implementado los requisitos de la norma ISO 9001 </a:t>
            </a:r>
            <a:r>
              <a:rPr lang="es-ES" sz="1400" i="1" dirty="0">
                <a:latin typeface="+mj-lt"/>
              </a:rPr>
              <a:t>del DMQ, </a:t>
            </a:r>
            <a:endParaRPr lang="es-EC" sz="1400" i="1" dirty="0">
              <a:latin typeface="+mj-lt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554210"/>
            <a:ext cx="13525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9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1763"/>
            <a:ext cx="9132887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3336"/>
            <a:ext cx="89900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054608" y="44624"/>
            <a:ext cx="5726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RESULTADOS DE LA INVESTIGACIÓN DOCUMENTAL </a:t>
            </a:r>
            <a:endParaRPr lang="es-EC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59" y="383178"/>
            <a:ext cx="3226815" cy="235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1" y="2820553"/>
            <a:ext cx="2696170" cy="32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9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7" y="3356992"/>
            <a:ext cx="3256647" cy="2307833"/>
          </a:xfrm>
          <a:prstGeom prst="rect">
            <a:avLst/>
          </a:prstGeom>
          <a:noFill/>
        </p:spPr>
      </p:pic>
      <p:cxnSp>
        <p:nvCxnSpPr>
          <p:cNvPr id="6" name="5 Conector recto"/>
          <p:cNvCxnSpPr/>
          <p:nvPr/>
        </p:nvCxnSpPr>
        <p:spPr>
          <a:xfrm>
            <a:off x="3923928" y="485798"/>
            <a:ext cx="0" cy="6048595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H="1">
            <a:off x="0" y="3212976"/>
            <a:ext cx="3923928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2872592" y="393305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sz="700" b="1" dirty="0" smtClean="0"/>
          </a:p>
          <a:p>
            <a:r>
              <a:rPr lang="es-EC" sz="700" b="1" dirty="0" smtClean="0"/>
              <a:t>380</a:t>
            </a:r>
            <a:endParaRPr lang="es-EC" sz="7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93460" y="393704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sz="700" b="1" dirty="0" smtClean="0"/>
          </a:p>
          <a:p>
            <a:r>
              <a:rPr lang="es-EC" sz="700" b="1" dirty="0" smtClean="0"/>
              <a:t>277</a:t>
            </a:r>
            <a:endParaRPr lang="es-EC" sz="7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542063" y="356463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b="1" dirty="0" smtClean="0"/>
              <a:t>   </a:t>
            </a:r>
          </a:p>
          <a:p>
            <a:r>
              <a:rPr lang="es-EC" sz="700" b="1" dirty="0" smtClean="0"/>
              <a:t>      47</a:t>
            </a:r>
            <a:endParaRPr lang="es-EC" sz="7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5693400"/>
            <a:ext cx="25431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13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441" y="1489530"/>
            <a:ext cx="5032055" cy="3734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605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3336"/>
            <a:ext cx="89900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3923928" y="0"/>
            <a:ext cx="0" cy="6534393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H="1">
            <a:off x="0" y="3068960"/>
            <a:ext cx="3923928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7" y="3429000"/>
            <a:ext cx="3692168" cy="278495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3" y="116632"/>
            <a:ext cx="3685541" cy="284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8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34013"/>
            <a:ext cx="5017125" cy="2866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801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3336"/>
            <a:ext cx="89900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3168351" cy="2232249"/>
          </a:xfrm>
          <a:prstGeom prst="rect">
            <a:avLst/>
          </a:prstGeom>
          <a:noFill/>
        </p:spPr>
      </p:pic>
      <p:pic>
        <p:nvPicPr>
          <p:cNvPr id="5" name="4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6" y="3212976"/>
            <a:ext cx="3114578" cy="2294058"/>
          </a:xfrm>
          <a:prstGeom prst="rect">
            <a:avLst/>
          </a:prstGeom>
          <a:noFill/>
        </p:spPr>
      </p:pic>
      <p:cxnSp>
        <p:nvCxnSpPr>
          <p:cNvPr id="6" name="5 Conector recto"/>
          <p:cNvCxnSpPr/>
          <p:nvPr/>
        </p:nvCxnSpPr>
        <p:spPr>
          <a:xfrm flipH="1">
            <a:off x="2" y="2996952"/>
            <a:ext cx="3603007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8" t="-11230" r="16857"/>
          <a:stretch/>
        </p:blipFill>
        <p:spPr bwMode="auto">
          <a:xfrm>
            <a:off x="163577" y="5786650"/>
            <a:ext cx="3275856" cy="47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3603009" y="0"/>
            <a:ext cx="0" cy="6534393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496" y="1069826"/>
            <a:ext cx="53340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86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3336"/>
            <a:ext cx="89900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4" y="116632"/>
            <a:ext cx="3288208" cy="2304256"/>
          </a:xfrm>
          <a:prstGeom prst="rect">
            <a:avLst/>
          </a:prstGeom>
          <a:noFill/>
        </p:spPr>
      </p:pic>
      <p:pic>
        <p:nvPicPr>
          <p:cNvPr id="5" name="4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49" y="3267196"/>
            <a:ext cx="3266529" cy="2463428"/>
          </a:xfrm>
          <a:prstGeom prst="rect">
            <a:avLst/>
          </a:prstGeom>
          <a:noFill/>
        </p:spPr>
      </p:pic>
      <p:cxnSp>
        <p:nvCxnSpPr>
          <p:cNvPr id="6" name="5 Conector recto"/>
          <p:cNvCxnSpPr/>
          <p:nvPr/>
        </p:nvCxnSpPr>
        <p:spPr>
          <a:xfrm flipH="1">
            <a:off x="0" y="3068960"/>
            <a:ext cx="4355978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4355976" y="0"/>
            <a:ext cx="0" cy="6534393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974" y="5877272"/>
            <a:ext cx="5241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386" y="2580010"/>
            <a:ext cx="5241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10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275" y="4007372"/>
            <a:ext cx="3779535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614" y="548680"/>
            <a:ext cx="4145954" cy="3111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94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074" y="5445224"/>
            <a:ext cx="1907704" cy="139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" y="21609"/>
            <a:ext cx="89900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-36512" y="188640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s-EC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POBLACIÓN</a:t>
            </a:r>
            <a:endParaRPr lang="es-EC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 descr="Imagen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6" name="15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1" y="620688"/>
            <a:ext cx="4074843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43AE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174" y="1649998"/>
            <a:ext cx="554866" cy="55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35512" y="3193765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s-EC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MUESTRA</a:t>
            </a:r>
            <a:endParaRPr lang="es-EC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638" y="785513"/>
            <a:ext cx="3109058" cy="228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31" y="3592243"/>
            <a:ext cx="2923500" cy="194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9" descr="Resultado de imagen para FLECH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778" y="3675753"/>
            <a:ext cx="3288777" cy="195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 descr="https://1.bp.blogspot.com/-ZvuAmrWIOP8/WXN8_fw8JrI/AAAAAAAAAQg/QkIeFUIVa34tOmhJC3lEoeAJQd9qkLZagCLcBGAs/s400/recopilacion-de-dato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134" y="5620870"/>
            <a:ext cx="1325009" cy="111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7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" y="21609"/>
            <a:ext cx="89900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0767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09" y="528604"/>
            <a:ext cx="3848815" cy="299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09" y="3717032"/>
            <a:ext cx="39433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5208"/>
            <a:ext cx="1711179" cy="10335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32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" y="21609"/>
            <a:ext cx="89900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24" y="3600450"/>
            <a:ext cx="399097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27" y="369403"/>
            <a:ext cx="399097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" y="1556792"/>
            <a:ext cx="440297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648"/>
            <a:ext cx="1403648" cy="87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4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" y="156418"/>
            <a:ext cx="9034463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7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" y="21609"/>
            <a:ext cx="89900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" y="1196752"/>
            <a:ext cx="45339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38" y="1556792"/>
            <a:ext cx="42862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354" y="5517232"/>
            <a:ext cx="2093694" cy="130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4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" y="21609"/>
            <a:ext cx="89900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" y="1772816"/>
            <a:ext cx="448428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44" y="368577"/>
            <a:ext cx="4609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529" y="3536929"/>
            <a:ext cx="475297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6" y="260648"/>
            <a:ext cx="1588066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4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" y="21609"/>
            <a:ext cx="89900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0092" y="323364"/>
            <a:ext cx="24352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s-EC" sz="1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CONCLUSIONES</a:t>
            </a:r>
          </a:p>
          <a:p>
            <a:endParaRPr lang="es-EC" sz="19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904687033"/>
              </p:ext>
            </p:extLst>
          </p:nvPr>
        </p:nvGraphicFramePr>
        <p:xfrm>
          <a:off x="386505" y="646529"/>
          <a:ext cx="8352928" cy="5248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94714"/>
            <a:ext cx="1259632" cy="9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9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238"/>
            <a:ext cx="9047163" cy="698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04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006" y="364509"/>
            <a:ext cx="5495925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" y="21609"/>
            <a:ext cx="89900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5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" y="21609"/>
            <a:ext cx="89900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i.pinimg.com/originals/32/15/da/3215da6a64947c9ff03b4df6021d2b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72" y="1433998"/>
            <a:ext cx="6223857" cy="4288627"/>
          </a:xfrm>
          <a:prstGeom prst="rect">
            <a:avLst/>
          </a:prstGeom>
          <a:noFill/>
          <a:effectLst>
            <a:glow rad="1016000">
              <a:schemeClr val="bg1">
                <a:alpha val="1000"/>
              </a:schemeClr>
            </a:glow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211960" y="6021288"/>
            <a:ext cx="4725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"Pensar en procesos, vivir en </a:t>
            </a:r>
            <a:r>
              <a:rPr 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procesos"</a:t>
            </a:r>
          </a:p>
          <a:p>
            <a:endParaRPr lang="es-EC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Resultado de imagen para VIS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254" y="6158200"/>
            <a:ext cx="464840" cy="46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874000" y="20259"/>
            <a:ext cx="35702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9600" dirty="0" smtClean="0">
                <a:latin typeface="Edwardian Script ITC" pitchFamily="66" charset="0"/>
              </a:rPr>
              <a:t>Gracias..</a:t>
            </a:r>
            <a:endParaRPr lang="es-EC" sz="9600" dirty="0"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" y="44624"/>
            <a:ext cx="8991600" cy="596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6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81"/>
            <a:ext cx="9242426" cy="699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32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32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576"/>
            <a:ext cx="9564688" cy="658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32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para MAPA MUNDI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5" y="5817426"/>
            <a:ext cx="1355990" cy="135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8986837" cy="698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74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813"/>
            <a:ext cx="9077325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0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Título"/>
          <p:cNvSpPr txBox="1">
            <a:spLocks/>
          </p:cNvSpPr>
          <p:nvPr/>
        </p:nvSpPr>
        <p:spPr>
          <a:xfrm>
            <a:off x="2151815" y="330861"/>
            <a:ext cx="4822305" cy="41805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C" sz="29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ESTRUCTURA ISO 9001 </a:t>
            </a:r>
            <a:endParaRPr lang="es-EC" sz="29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" y="21609"/>
            <a:ext cx="89900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Resultado de imagen para ISO 9001 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219" y="5935068"/>
            <a:ext cx="2330238" cy="92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38862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1278"/>
            <a:ext cx="38862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4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Personalizado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00682F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2954</TotalTime>
  <Words>480</Words>
  <Application>Microsoft Office PowerPoint</Application>
  <PresentationFormat>Presentación en pantalla (4:3)</PresentationFormat>
  <Paragraphs>43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Concurrencia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ECONÓMICAS, ADMINISTRATIVAS Y DE COMERCIO  TRABAJO DE TITULACIÓN    TEMA: EVALUACIÓN DE LA GESTIÓN, DISEÑO Y DOCUMENTACIÓN DE PROCESOS PARA LA FARMACIA DEL HOSPITAL GENERAL ENRIQUE GARCÉS.   AUTORES:  CRNL. EMC. RUBÉN OSWALDO HERNÁNDEZ   ARAUZ. DRA. MARÍA ANTONIETA RAMÍREZ  VALAREZO.   DIRECTOR: DR.  MSc. JAIME CADENA ECHEVERRÍA</dc:title>
  <dc:creator>Yesid Mendoza</dc:creator>
  <cp:lastModifiedBy>Yesid Mendoza</cp:lastModifiedBy>
  <cp:revision>177</cp:revision>
  <dcterms:created xsi:type="dcterms:W3CDTF">2018-02-04T20:07:48Z</dcterms:created>
  <dcterms:modified xsi:type="dcterms:W3CDTF">2018-03-19T12:29:42Z</dcterms:modified>
</cp:coreProperties>
</file>