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48" r:id="rId1"/>
  </p:sldMasterIdLst>
  <p:sldIdLst>
    <p:sldId id="256" r:id="rId2"/>
    <p:sldId id="312" r:id="rId3"/>
    <p:sldId id="318" r:id="rId4"/>
    <p:sldId id="319" r:id="rId5"/>
    <p:sldId id="320" r:id="rId6"/>
    <p:sldId id="321" r:id="rId7"/>
    <p:sldId id="313" r:id="rId8"/>
    <p:sldId id="273" r:id="rId9"/>
    <p:sldId id="344" r:id="rId10"/>
    <p:sldId id="326" r:id="rId11"/>
    <p:sldId id="328" r:id="rId12"/>
    <p:sldId id="329" r:id="rId13"/>
    <p:sldId id="331" r:id="rId14"/>
    <p:sldId id="332" r:id="rId15"/>
    <p:sldId id="272" r:id="rId16"/>
    <p:sldId id="268" r:id="rId17"/>
    <p:sldId id="271" r:id="rId18"/>
    <p:sldId id="333" r:id="rId19"/>
    <p:sldId id="274" r:id="rId20"/>
    <p:sldId id="334" r:id="rId21"/>
    <p:sldId id="276" r:id="rId22"/>
    <p:sldId id="275" r:id="rId23"/>
    <p:sldId id="277" r:id="rId24"/>
    <p:sldId id="278" r:id="rId25"/>
    <p:sldId id="279" r:id="rId26"/>
    <p:sldId id="288" r:id="rId27"/>
    <p:sldId id="281" r:id="rId28"/>
    <p:sldId id="283" r:id="rId29"/>
    <p:sldId id="286" r:id="rId30"/>
    <p:sldId id="340" r:id="rId31"/>
    <p:sldId id="287" r:id="rId32"/>
    <p:sldId id="289" r:id="rId33"/>
    <p:sldId id="291" r:id="rId34"/>
    <p:sldId id="294" r:id="rId35"/>
    <p:sldId id="341" r:id="rId36"/>
    <p:sldId id="295" r:id="rId37"/>
    <p:sldId id="296" r:id="rId38"/>
    <p:sldId id="298" r:id="rId39"/>
    <p:sldId id="301" r:id="rId40"/>
    <p:sldId id="305" r:id="rId41"/>
    <p:sldId id="306" r:id="rId42"/>
    <p:sldId id="307" r:id="rId43"/>
    <p:sldId id="336" r:id="rId44"/>
    <p:sldId id="335" r:id="rId45"/>
    <p:sldId id="309" r:id="rId46"/>
    <p:sldId id="337" r:id="rId47"/>
  </p:sldIdLst>
  <p:sldSz cx="10477500" cy="7345363"/>
  <p:notesSz cx="9144000" cy="6858000"/>
  <p:defaultTextStyle>
    <a:defPPr>
      <a:defRPr lang="es-EC"/>
    </a:defPPr>
    <a:lvl1pPr marL="0" algn="l" defTabSz="133823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69117" algn="l" defTabSz="133823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38233" algn="l" defTabSz="133823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2007348" algn="l" defTabSz="133823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76465" algn="l" defTabSz="133823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345581" algn="l" defTabSz="133823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4014698" algn="l" defTabSz="133823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683813" algn="l" defTabSz="133823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352929" algn="l" defTabSz="1338233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20" y="-96"/>
      </p:cViewPr>
      <p:guideLst>
        <p:guide orient="horz" pos="2314"/>
        <p:guide pos="33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A1EB5-C7E1-4067-99B6-C2150832D36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5C5C45BA-7172-44A3-9934-EB3B6B30387C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bg1"/>
              </a:solidFill>
            </a:rPr>
            <a:t>¿Donde se origina?</a:t>
          </a:r>
          <a:endParaRPr lang="es-EC" sz="1600" b="1" dirty="0">
            <a:solidFill>
              <a:schemeClr val="bg1"/>
            </a:solidFill>
          </a:endParaRPr>
        </a:p>
      </dgm:t>
    </dgm:pt>
    <dgm:pt modelId="{25D587DE-F862-44EF-BF27-46B7B2A19003}" type="parTrans" cxnId="{943DEE68-0E90-4BBB-B426-3343D974FEC4}">
      <dgm:prSet/>
      <dgm:spPr/>
      <dgm:t>
        <a:bodyPr/>
        <a:lstStyle/>
        <a:p>
          <a:endParaRPr lang="es-EC"/>
        </a:p>
      </dgm:t>
    </dgm:pt>
    <dgm:pt modelId="{6E61E03D-B2BA-4CF5-8BBB-225346E5512E}" type="sibTrans" cxnId="{943DEE68-0E90-4BBB-B426-3343D974FEC4}">
      <dgm:prSet/>
      <dgm:spPr/>
      <dgm:t>
        <a:bodyPr/>
        <a:lstStyle/>
        <a:p>
          <a:endParaRPr lang="es-EC"/>
        </a:p>
      </dgm:t>
    </dgm:pt>
    <dgm:pt modelId="{7F4D4402-6408-4BAE-846C-80D27BB3F43C}" type="pres">
      <dgm:prSet presAssocID="{90CA1EB5-C7E1-4067-99B6-C2150832D36C}" presName="Name0" presStyleCnt="0">
        <dgm:presLayoutVars>
          <dgm:dir/>
          <dgm:animLvl val="lvl"/>
          <dgm:resizeHandles val="exact"/>
        </dgm:presLayoutVars>
      </dgm:prSet>
      <dgm:spPr/>
    </dgm:pt>
    <dgm:pt modelId="{A9781EFA-53BA-4BF9-9E96-0E1DEDEC43B0}" type="pres">
      <dgm:prSet presAssocID="{90CA1EB5-C7E1-4067-99B6-C2150832D36C}" presName="dummy" presStyleCnt="0"/>
      <dgm:spPr/>
    </dgm:pt>
    <dgm:pt modelId="{7BB837E9-2AFB-4E10-B35F-379F5DD79C4F}" type="pres">
      <dgm:prSet presAssocID="{90CA1EB5-C7E1-4067-99B6-C2150832D36C}" presName="linH" presStyleCnt="0"/>
      <dgm:spPr/>
    </dgm:pt>
    <dgm:pt modelId="{C99C6D07-EB1D-480C-863C-CF2D21711C35}" type="pres">
      <dgm:prSet presAssocID="{90CA1EB5-C7E1-4067-99B6-C2150832D36C}" presName="padding1" presStyleCnt="0"/>
      <dgm:spPr/>
    </dgm:pt>
    <dgm:pt modelId="{B3A6B640-E637-4CB9-8BA6-A47E549F2CCD}" type="pres">
      <dgm:prSet presAssocID="{5C5C45BA-7172-44A3-9934-EB3B6B30387C}" presName="linV" presStyleCnt="0"/>
      <dgm:spPr/>
    </dgm:pt>
    <dgm:pt modelId="{0ECE44D1-653F-47D4-85E0-78E130225760}" type="pres">
      <dgm:prSet presAssocID="{5C5C45BA-7172-44A3-9934-EB3B6B30387C}" presName="spVertical1" presStyleCnt="0"/>
      <dgm:spPr/>
    </dgm:pt>
    <dgm:pt modelId="{8D8474B6-9C94-4E2A-A6FC-C3AAF16852C1}" type="pres">
      <dgm:prSet presAssocID="{5C5C45BA-7172-44A3-9934-EB3B6B30387C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EC63E6-0F7A-4785-A78F-580136EEC84F}" type="pres">
      <dgm:prSet presAssocID="{5C5C45BA-7172-44A3-9934-EB3B6B30387C}" presName="spVertical2" presStyleCnt="0"/>
      <dgm:spPr/>
    </dgm:pt>
    <dgm:pt modelId="{DB65BAE6-7B2C-4F0E-8F24-20A04719003A}" type="pres">
      <dgm:prSet presAssocID="{5C5C45BA-7172-44A3-9934-EB3B6B30387C}" presName="spVertical3" presStyleCnt="0"/>
      <dgm:spPr/>
    </dgm:pt>
    <dgm:pt modelId="{7AAA1C3A-00F6-4750-813C-2E7A46E27818}" type="pres">
      <dgm:prSet presAssocID="{90CA1EB5-C7E1-4067-99B6-C2150832D36C}" presName="padding2" presStyleCnt="0"/>
      <dgm:spPr/>
    </dgm:pt>
    <dgm:pt modelId="{0EDABD11-8DD6-43B3-96A3-0A79EB9C438F}" type="pres">
      <dgm:prSet presAssocID="{90CA1EB5-C7E1-4067-99B6-C2150832D36C}" presName="negArrow" presStyleCnt="0"/>
      <dgm:spPr/>
    </dgm:pt>
    <dgm:pt modelId="{8BC77F1E-E155-4A09-8E21-A9AB0F7E59FC}" type="pres">
      <dgm:prSet presAssocID="{90CA1EB5-C7E1-4067-99B6-C2150832D36C}" presName="backgroundArrow" presStyleLbl="node1" presStyleIdx="0" presStyleCnt="1"/>
      <dgm:spPr>
        <a:solidFill>
          <a:srgbClr val="00B0F0"/>
        </a:solidFill>
      </dgm:spPr>
    </dgm:pt>
  </dgm:ptLst>
  <dgm:cxnLst>
    <dgm:cxn modelId="{943DEE68-0E90-4BBB-B426-3343D974FEC4}" srcId="{90CA1EB5-C7E1-4067-99B6-C2150832D36C}" destId="{5C5C45BA-7172-44A3-9934-EB3B6B30387C}" srcOrd="0" destOrd="0" parTransId="{25D587DE-F862-44EF-BF27-46B7B2A19003}" sibTransId="{6E61E03D-B2BA-4CF5-8BBB-225346E5512E}"/>
    <dgm:cxn modelId="{6063944A-22EA-4C9C-974C-8204EE886D72}" type="presOf" srcId="{90CA1EB5-C7E1-4067-99B6-C2150832D36C}" destId="{7F4D4402-6408-4BAE-846C-80D27BB3F43C}" srcOrd="0" destOrd="0" presId="urn:microsoft.com/office/officeart/2005/8/layout/hProcess3"/>
    <dgm:cxn modelId="{C188E6D0-56AA-448C-B80F-DF12BDE2648F}" type="presOf" srcId="{5C5C45BA-7172-44A3-9934-EB3B6B30387C}" destId="{8D8474B6-9C94-4E2A-A6FC-C3AAF16852C1}" srcOrd="0" destOrd="0" presId="urn:microsoft.com/office/officeart/2005/8/layout/hProcess3"/>
    <dgm:cxn modelId="{03B8CD1B-DAB2-4E84-A47D-9CBBDEBBFE51}" type="presParOf" srcId="{7F4D4402-6408-4BAE-846C-80D27BB3F43C}" destId="{A9781EFA-53BA-4BF9-9E96-0E1DEDEC43B0}" srcOrd="0" destOrd="0" presId="urn:microsoft.com/office/officeart/2005/8/layout/hProcess3"/>
    <dgm:cxn modelId="{ABF63588-D25B-4675-8259-D75097EE8A60}" type="presParOf" srcId="{7F4D4402-6408-4BAE-846C-80D27BB3F43C}" destId="{7BB837E9-2AFB-4E10-B35F-379F5DD79C4F}" srcOrd="1" destOrd="0" presId="urn:microsoft.com/office/officeart/2005/8/layout/hProcess3"/>
    <dgm:cxn modelId="{E0E8961D-D3B4-442C-B14F-53743ADA3FDA}" type="presParOf" srcId="{7BB837E9-2AFB-4E10-B35F-379F5DD79C4F}" destId="{C99C6D07-EB1D-480C-863C-CF2D21711C35}" srcOrd="0" destOrd="0" presId="urn:microsoft.com/office/officeart/2005/8/layout/hProcess3"/>
    <dgm:cxn modelId="{C773C624-0F51-4CEA-96AE-3951177CD907}" type="presParOf" srcId="{7BB837E9-2AFB-4E10-B35F-379F5DD79C4F}" destId="{B3A6B640-E637-4CB9-8BA6-A47E549F2CCD}" srcOrd="1" destOrd="0" presId="urn:microsoft.com/office/officeart/2005/8/layout/hProcess3"/>
    <dgm:cxn modelId="{43488518-9313-4D99-B2F1-DC28BDC0CFA9}" type="presParOf" srcId="{B3A6B640-E637-4CB9-8BA6-A47E549F2CCD}" destId="{0ECE44D1-653F-47D4-85E0-78E130225760}" srcOrd="0" destOrd="0" presId="urn:microsoft.com/office/officeart/2005/8/layout/hProcess3"/>
    <dgm:cxn modelId="{8BDFB38C-B414-46CB-B4D3-A1B359578F69}" type="presParOf" srcId="{B3A6B640-E637-4CB9-8BA6-A47E549F2CCD}" destId="{8D8474B6-9C94-4E2A-A6FC-C3AAF16852C1}" srcOrd="1" destOrd="0" presId="urn:microsoft.com/office/officeart/2005/8/layout/hProcess3"/>
    <dgm:cxn modelId="{757A112A-B98B-4F7C-AFCF-C893D84F7A2D}" type="presParOf" srcId="{B3A6B640-E637-4CB9-8BA6-A47E549F2CCD}" destId="{58EC63E6-0F7A-4785-A78F-580136EEC84F}" srcOrd="2" destOrd="0" presId="urn:microsoft.com/office/officeart/2005/8/layout/hProcess3"/>
    <dgm:cxn modelId="{EBA09890-9364-4234-B822-BCAA43193AE5}" type="presParOf" srcId="{B3A6B640-E637-4CB9-8BA6-A47E549F2CCD}" destId="{DB65BAE6-7B2C-4F0E-8F24-20A04719003A}" srcOrd="3" destOrd="0" presId="urn:microsoft.com/office/officeart/2005/8/layout/hProcess3"/>
    <dgm:cxn modelId="{BCCE81A9-505F-484E-A98C-976A0267332B}" type="presParOf" srcId="{7BB837E9-2AFB-4E10-B35F-379F5DD79C4F}" destId="{7AAA1C3A-00F6-4750-813C-2E7A46E27818}" srcOrd="2" destOrd="0" presId="urn:microsoft.com/office/officeart/2005/8/layout/hProcess3"/>
    <dgm:cxn modelId="{637D61AB-FA83-48BC-AB00-3DCEF7896CFE}" type="presParOf" srcId="{7BB837E9-2AFB-4E10-B35F-379F5DD79C4F}" destId="{0EDABD11-8DD6-43B3-96A3-0A79EB9C438F}" srcOrd="3" destOrd="0" presId="urn:microsoft.com/office/officeart/2005/8/layout/hProcess3"/>
    <dgm:cxn modelId="{D48DEDB6-2C7A-4A39-8DBE-EA0BFE6A78E1}" type="presParOf" srcId="{7BB837E9-2AFB-4E10-B35F-379F5DD79C4F}" destId="{8BC77F1E-E155-4A09-8E21-A9AB0F7E59FC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A1EB5-C7E1-4067-99B6-C2150832D36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5C5C45BA-7172-44A3-9934-EB3B6B30387C}">
      <dgm:prSet phldrT="[Texto]" custT="1"/>
      <dgm:spPr/>
      <dgm:t>
        <a:bodyPr/>
        <a:lstStyle/>
        <a:p>
          <a:r>
            <a:rPr lang="es-EC" sz="1600" b="0" dirty="0" smtClean="0">
              <a:solidFill>
                <a:schemeClr val="bg1"/>
              </a:solidFill>
            </a:rPr>
            <a:t>¿Cómo afecta a la salud?</a:t>
          </a:r>
          <a:endParaRPr lang="es-EC" sz="1600" b="0" dirty="0">
            <a:solidFill>
              <a:schemeClr val="bg1"/>
            </a:solidFill>
          </a:endParaRPr>
        </a:p>
      </dgm:t>
    </dgm:pt>
    <dgm:pt modelId="{25D587DE-F862-44EF-BF27-46B7B2A19003}" type="parTrans" cxnId="{943DEE68-0E90-4BBB-B426-3343D974FEC4}">
      <dgm:prSet/>
      <dgm:spPr/>
      <dgm:t>
        <a:bodyPr/>
        <a:lstStyle/>
        <a:p>
          <a:endParaRPr lang="es-EC"/>
        </a:p>
      </dgm:t>
    </dgm:pt>
    <dgm:pt modelId="{6E61E03D-B2BA-4CF5-8BBB-225346E5512E}" type="sibTrans" cxnId="{943DEE68-0E90-4BBB-B426-3343D974FEC4}">
      <dgm:prSet/>
      <dgm:spPr/>
      <dgm:t>
        <a:bodyPr/>
        <a:lstStyle/>
        <a:p>
          <a:endParaRPr lang="es-EC"/>
        </a:p>
      </dgm:t>
    </dgm:pt>
    <dgm:pt modelId="{7F4D4402-6408-4BAE-846C-80D27BB3F43C}" type="pres">
      <dgm:prSet presAssocID="{90CA1EB5-C7E1-4067-99B6-C2150832D36C}" presName="Name0" presStyleCnt="0">
        <dgm:presLayoutVars>
          <dgm:dir/>
          <dgm:animLvl val="lvl"/>
          <dgm:resizeHandles val="exact"/>
        </dgm:presLayoutVars>
      </dgm:prSet>
      <dgm:spPr/>
    </dgm:pt>
    <dgm:pt modelId="{A9781EFA-53BA-4BF9-9E96-0E1DEDEC43B0}" type="pres">
      <dgm:prSet presAssocID="{90CA1EB5-C7E1-4067-99B6-C2150832D36C}" presName="dummy" presStyleCnt="0"/>
      <dgm:spPr/>
    </dgm:pt>
    <dgm:pt modelId="{7BB837E9-2AFB-4E10-B35F-379F5DD79C4F}" type="pres">
      <dgm:prSet presAssocID="{90CA1EB5-C7E1-4067-99B6-C2150832D36C}" presName="linH" presStyleCnt="0"/>
      <dgm:spPr/>
    </dgm:pt>
    <dgm:pt modelId="{C99C6D07-EB1D-480C-863C-CF2D21711C35}" type="pres">
      <dgm:prSet presAssocID="{90CA1EB5-C7E1-4067-99B6-C2150832D36C}" presName="padding1" presStyleCnt="0"/>
      <dgm:spPr/>
    </dgm:pt>
    <dgm:pt modelId="{B3A6B640-E637-4CB9-8BA6-A47E549F2CCD}" type="pres">
      <dgm:prSet presAssocID="{5C5C45BA-7172-44A3-9934-EB3B6B30387C}" presName="linV" presStyleCnt="0"/>
      <dgm:spPr/>
    </dgm:pt>
    <dgm:pt modelId="{0ECE44D1-653F-47D4-85E0-78E130225760}" type="pres">
      <dgm:prSet presAssocID="{5C5C45BA-7172-44A3-9934-EB3B6B30387C}" presName="spVertical1" presStyleCnt="0"/>
      <dgm:spPr/>
    </dgm:pt>
    <dgm:pt modelId="{8D8474B6-9C94-4E2A-A6FC-C3AAF16852C1}" type="pres">
      <dgm:prSet presAssocID="{5C5C45BA-7172-44A3-9934-EB3B6B30387C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EC63E6-0F7A-4785-A78F-580136EEC84F}" type="pres">
      <dgm:prSet presAssocID="{5C5C45BA-7172-44A3-9934-EB3B6B30387C}" presName="spVertical2" presStyleCnt="0"/>
      <dgm:spPr/>
    </dgm:pt>
    <dgm:pt modelId="{DB65BAE6-7B2C-4F0E-8F24-20A04719003A}" type="pres">
      <dgm:prSet presAssocID="{5C5C45BA-7172-44A3-9934-EB3B6B30387C}" presName="spVertical3" presStyleCnt="0"/>
      <dgm:spPr/>
    </dgm:pt>
    <dgm:pt modelId="{7AAA1C3A-00F6-4750-813C-2E7A46E27818}" type="pres">
      <dgm:prSet presAssocID="{90CA1EB5-C7E1-4067-99B6-C2150832D36C}" presName="padding2" presStyleCnt="0"/>
      <dgm:spPr/>
    </dgm:pt>
    <dgm:pt modelId="{0EDABD11-8DD6-43B3-96A3-0A79EB9C438F}" type="pres">
      <dgm:prSet presAssocID="{90CA1EB5-C7E1-4067-99B6-C2150832D36C}" presName="negArrow" presStyleCnt="0"/>
      <dgm:spPr/>
    </dgm:pt>
    <dgm:pt modelId="{8BC77F1E-E155-4A09-8E21-A9AB0F7E59FC}" type="pres">
      <dgm:prSet presAssocID="{90CA1EB5-C7E1-4067-99B6-C2150832D36C}" presName="backgroundArrow" presStyleLbl="node1" presStyleIdx="0" presStyleCnt="1" custScaleY="380042"/>
      <dgm:spPr>
        <a:solidFill>
          <a:srgbClr val="00B0F0"/>
        </a:solidFill>
      </dgm:spPr>
    </dgm:pt>
  </dgm:ptLst>
  <dgm:cxnLst>
    <dgm:cxn modelId="{943DEE68-0E90-4BBB-B426-3343D974FEC4}" srcId="{90CA1EB5-C7E1-4067-99B6-C2150832D36C}" destId="{5C5C45BA-7172-44A3-9934-EB3B6B30387C}" srcOrd="0" destOrd="0" parTransId="{25D587DE-F862-44EF-BF27-46B7B2A19003}" sibTransId="{6E61E03D-B2BA-4CF5-8BBB-225346E5512E}"/>
    <dgm:cxn modelId="{6BC83062-727D-40FF-A1D0-C5DC9C136D44}" type="presOf" srcId="{90CA1EB5-C7E1-4067-99B6-C2150832D36C}" destId="{7F4D4402-6408-4BAE-846C-80D27BB3F43C}" srcOrd="0" destOrd="0" presId="urn:microsoft.com/office/officeart/2005/8/layout/hProcess3"/>
    <dgm:cxn modelId="{7D12EFD5-3A81-4D13-8662-F9B9F87E6A40}" type="presOf" srcId="{5C5C45BA-7172-44A3-9934-EB3B6B30387C}" destId="{8D8474B6-9C94-4E2A-A6FC-C3AAF16852C1}" srcOrd="0" destOrd="0" presId="urn:microsoft.com/office/officeart/2005/8/layout/hProcess3"/>
    <dgm:cxn modelId="{FFED4B68-12C2-4BF6-8F07-FBEE7AE04EB3}" type="presParOf" srcId="{7F4D4402-6408-4BAE-846C-80D27BB3F43C}" destId="{A9781EFA-53BA-4BF9-9E96-0E1DEDEC43B0}" srcOrd="0" destOrd="0" presId="urn:microsoft.com/office/officeart/2005/8/layout/hProcess3"/>
    <dgm:cxn modelId="{AEADD916-76C4-4721-8F3B-14C2F6224022}" type="presParOf" srcId="{7F4D4402-6408-4BAE-846C-80D27BB3F43C}" destId="{7BB837E9-2AFB-4E10-B35F-379F5DD79C4F}" srcOrd="1" destOrd="0" presId="urn:microsoft.com/office/officeart/2005/8/layout/hProcess3"/>
    <dgm:cxn modelId="{EBDF26F2-EEB4-43D9-83B1-A66FB09E492B}" type="presParOf" srcId="{7BB837E9-2AFB-4E10-B35F-379F5DD79C4F}" destId="{C99C6D07-EB1D-480C-863C-CF2D21711C35}" srcOrd="0" destOrd="0" presId="urn:microsoft.com/office/officeart/2005/8/layout/hProcess3"/>
    <dgm:cxn modelId="{0E42DE84-831B-4E49-B118-0BE5361C8E19}" type="presParOf" srcId="{7BB837E9-2AFB-4E10-B35F-379F5DD79C4F}" destId="{B3A6B640-E637-4CB9-8BA6-A47E549F2CCD}" srcOrd="1" destOrd="0" presId="urn:microsoft.com/office/officeart/2005/8/layout/hProcess3"/>
    <dgm:cxn modelId="{66509B0A-A70D-4B29-AC13-B1A1CF553BB1}" type="presParOf" srcId="{B3A6B640-E637-4CB9-8BA6-A47E549F2CCD}" destId="{0ECE44D1-653F-47D4-85E0-78E130225760}" srcOrd="0" destOrd="0" presId="urn:microsoft.com/office/officeart/2005/8/layout/hProcess3"/>
    <dgm:cxn modelId="{D04591C4-9632-4CF7-AED7-D0BA89DE8E7D}" type="presParOf" srcId="{B3A6B640-E637-4CB9-8BA6-A47E549F2CCD}" destId="{8D8474B6-9C94-4E2A-A6FC-C3AAF16852C1}" srcOrd="1" destOrd="0" presId="urn:microsoft.com/office/officeart/2005/8/layout/hProcess3"/>
    <dgm:cxn modelId="{37754358-D0ED-474C-9727-D19F15D5080B}" type="presParOf" srcId="{B3A6B640-E637-4CB9-8BA6-A47E549F2CCD}" destId="{58EC63E6-0F7A-4785-A78F-580136EEC84F}" srcOrd="2" destOrd="0" presId="urn:microsoft.com/office/officeart/2005/8/layout/hProcess3"/>
    <dgm:cxn modelId="{E0F589AE-8009-4399-800B-18D41E6B8916}" type="presParOf" srcId="{B3A6B640-E637-4CB9-8BA6-A47E549F2CCD}" destId="{DB65BAE6-7B2C-4F0E-8F24-20A04719003A}" srcOrd="3" destOrd="0" presId="urn:microsoft.com/office/officeart/2005/8/layout/hProcess3"/>
    <dgm:cxn modelId="{F9952FFB-7277-4EDD-B1ED-6B5F8F2017FB}" type="presParOf" srcId="{7BB837E9-2AFB-4E10-B35F-379F5DD79C4F}" destId="{7AAA1C3A-00F6-4750-813C-2E7A46E27818}" srcOrd="2" destOrd="0" presId="urn:microsoft.com/office/officeart/2005/8/layout/hProcess3"/>
    <dgm:cxn modelId="{173E1FCE-760A-4E23-ABED-E4564EB28D9C}" type="presParOf" srcId="{7BB837E9-2AFB-4E10-B35F-379F5DD79C4F}" destId="{0EDABD11-8DD6-43B3-96A3-0A79EB9C438F}" srcOrd="3" destOrd="0" presId="urn:microsoft.com/office/officeart/2005/8/layout/hProcess3"/>
    <dgm:cxn modelId="{713969C4-13F2-4613-A235-09CF1693D103}" type="presParOf" srcId="{7BB837E9-2AFB-4E10-B35F-379F5DD79C4F}" destId="{8BC77F1E-E155-4A09-8E21-A9AB0F7E59FC}" srcOrd="4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77F1E-E155-4A09-8E21-A9AB0F7E59FC}">
      <dsp:nvSpPr>
        <dsp:cNvPr id="0" name=""/>
        <dsp:cNvSpPr/>
      </dsp:nvSpPr>
      <dsp:spPr>
        <a:xfrm>
          <a:off x="0" y="23410"/>
          <a:ext cx="2421958" cy="1152000"/>
        </a:xfrm>
        <a:prstGeom prst="rightArrow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474B6-9C94-4E2A-A6FC-C3AAF16852C1}">
      <dsp:nvSpPr>
        <dsp:cNvPr id="0" name=""/>
        <dsp:cNvSpPr/>
      </dsp:nvSpPr>
      <dsp:spPr>
        <a:xfrm>
          <a:off x="195364" y="311410"/>
          <a:ext cx="1984397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bg1"/>
              </a:solidFill>
            </a:rPr>
            <a:t>¿Donde se origina?</a:t>
          </a:r>
          <a:endParaRPr lang="es-EC" sz="1600" b="1" kern="1200" dirty="0">
            <a:solidFill>
              <a:schemeClr val="bg1"/>
            </a:solidFill>
          </a:endParaRPr>
        </a:p>
      </dsp:txBody>
      <dsp:txXfrm>
        <a:off x="195364" y="311410"/>
        <a:ext cx="1984397" cy="57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77F1E-E155-4A09-8E21-A9AB0F7E59FC}">
      <dsp:nvSpPr>
        <dsp:cNvPr id="0" name=""/>
        <dsp:cNvSpPr/>
      </dsp:nvSpPr>
      <dsp:spPr>
        <a:xfrm>
          <a:off x="3092" y="0"/>
          <a:ext cx="3162166" cy="1224136"/>
        </a:xfrm>
        <a:prstGeom prst="rightArrow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474B6-9C94-4E2A-A6FC-C3AAF16852C1}">
      <dsp:nvSpPr>
        <dsp:cNvPr id="0" name=""/>
        <dsp:cNvSpPr/>
      </dsp:nvSpPr>
      <dsp:spPr>
        <a:xfrm>
          <a:off x="256593" y="274303"/>
          <a:ext cx="2603229" cy="548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chemeClr val="bg1"/>
              </a:solidFill>
            </a:rPr>
            <a:t>¿Cómo afecta a la salud?</a:t>
          </a:r>
          <a:endParaRPr lang="es-EC" sz="1600" b="0" kern="1200" dirty="0">
            <a:solidFill>
              <a:schemeClr val="bg1"/>
            </a:solidFill>
          </a:endParaRPr>
        </a:p>
      </dsp:txBody>
      <dsp:txXfrm>
        <a:off x="256593" y="274303"/>
        <a:ext cx="2603229" cy="548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813" y="2281831"/>
            <a:ext cx="8905875" cy="157449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71625" y="4162373"/>
            <a:ext cx="7334250" cy="18771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9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38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0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76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4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14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83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52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E0FC-9646-46A4-8DF5-EEF3FAB4D2E7}" type="datetimeFigureOut">
              <a:rPr lang="es-EC" smtClean="0"/>
              <a:t>02/04/2018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EDE0-4858-4242-82EC-40D1007034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510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E0FC-9646-46A4-8DF5-EEF3FAB4D2E7}" type="datetimeFigureOut">
              <a:rPr lang="es-EC" smtClean="0"/>
              <a:t>02/04/2018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EDE0-4858-4242-82EC-40D1007034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074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596187" y="294161"/>
            <a:ext cx="2357438" cy="62673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23875" y="294161"/>
            <a:ext cx="6897688" cy="62673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E0FC-9646-46A4-8DF5-EEF3FAB4D2E7}" type="datetimeFigureOut">
              <a:rPr lang="es-EC" smtClean="0"/>
              <a:t>02/04/2018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EDE0-4858-4242-82EC-40D1007034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109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E0FC-9646-46A4-8DF5-EEF3FAB4D2E7}" type="datetimeFigureOut">
              <a:rPr lang="es-EC" smtClean="0"/>
              <a:t>02/04/2018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EDE0-4858-4242-82EC-40D1007034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389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650" y="4720079"/>
            <a:ext cx="8905875" cy="1458871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27650" y="3113283"/>
            <a:ext cx="8905875" cy="1606797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691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3823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0734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764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3455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40146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6838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3529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E0FC-9646-46A4-8DF5-EEF3FAB4D2E7}" type="datetimeFigureOut">
              <a:rPr lang="es-EC" smtClean="0"/>
              <a:t>02/04/2018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EDE0-4858-4242-82EC-40D1007034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261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23875" y="1713921"/>
            <a:ext cx="4627563" cy="4847600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26062" y="1713921"/>
            <a:ext cx="4627563" cy="4847600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E0FC-9646-46A4-8DF5-EEF3FAB4D2E7}" type="datetimeFigureOut">
              <a:rPr lang="es-EC" smtClean="0"/>
              <a:t>02/04/2018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EDE0-4858-4242-82EC-40D1007034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448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23877" y="1644207"/>
            <a:ext cx="4629382" cy="685228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69117" indent="0">
              <a:buNone/>
              <a:defRPr sz="2900" b="1"/>
            </a:lvl2pPr>
            <a:lvl3pPr marL="1338233" indent="0">
              <a:buNone/>
              <a:defRPr sz="2600" b="1"/>
            </a:lvl3pPr>
            <a:lvl4pPr marL="2007348" indent="0">
              <a:buNone/>
              <a:defRPr sz="2400" b="1"/>
            </a:lvl4pPr>
            <a:lvl5pPr marL="2676465" indent="0">
              <a:buNone/>
              <a:defRPr sz="2400" b="1"/>
            </a:lvl5pPr>
            <a:lvl6pPr marL="3345581" indent="0">
              <a:buNone/>
              <a:defRPr sz="2400" b="1"/>
            </a:lvl6pPr>
            <a:lvl7pPr marL="4014698" indent="0">
              <a:buNone/>
              <a:defRPr sz="2400" b="1"/>
            </a:lvl7pPr>
            <a:lvl8pPr marL="4683813" indent="0">
              <a:buNone/>
              <a:defRPr sz="2400" b="1"/>
            </a:lvl8pPr>
            <a:lvl9pPr marL="5352929" indent="0">
              <a:buNone/>
              <a:defRPr sz="2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3877" y="2329432"/>
            <a:ext cx="4629382" cy="4232086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322432" y="1644207"/>
            <a:ext cx="4631201" cy="685228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69117" indent="0">
              <a:buNone/>
              <a:defRPr sz="2900" b="1"/>
            </a:lvl2pPr>
            <a:lvl3pPr marL="1338233" indent="0">
              <a:buNone/>
              <a:defRPr sz="2600" b="1"/>
            </a:lvl3pPr>
            <a:lvl4pPr marL="2007348" indent="0">
              <a:buNone/>
              <a:defRPr sz="2400" b="1"/>
            </a:lvl4pPr>
            <a:lvl5pPr marL="2676465" indent="0">
              <a:buNone/>
              <a:defRPr sz="2400" b="1"/>
            </a:lvl5pPr>
            <a:lvl6pPr marL="3345581" indent="0">
              <a:buNone/>
              <a:defRPr sz="2400" b="1"/>
            </a:lvl6pPr>
            <a:lvl7pPr marL="4014698" indent="0">
              <a:buNone/>
              <a:defRPr sz="2400" b="1"/>
            </a:lvl7pPr>
            <a:lvl8pPr marL="4683813" indent="0">
              <a:buNone/>
              <a:defRPr sz="2400" b="1"/>
            </a:lvl8pPr>
            <a:lvl9pPr marL="5352929" indent="0">
              <a:buNone/>
              <a:defRPr sz="2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322432" y="2329432"/>
            <a:ext cx="4631201" cy="4232086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E0FC-9646-46A4-8DF5-EEF3FAB4D2E7}" type="datetimeFigureOut">
              <a:rPr lang="es-EC" smtClean="0"/>
              <a:t>02/04/2018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EDE0-4858-4242-82EC-40D1007034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5436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E0FC-9646-46A4-8DF5-EEF3FAB4D2E7}" type="datetimeFigureOut">
              <a:rPr lang="es-EC" smtClean="0"/>
              <a:t>02/04/2018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EDE0-4858-4242-82EC-40D1007034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7786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E0FC-9646-46A4-8DF5-EEF3FAB4D2E7}" type="datetimeFigureOut">
              <a:rPr lang="es-EC" smtClean="0"/>
              <a:t>02/04/2018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EDE0-4858-4242-82EC-40D1007034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968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3882" y="292455"/>
            <a:ext cx="3447025" cy="1244632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96419" y="292460"/>
            <a:ext cx="5857214" cy="6269064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23882" y="1537090"/>
            <a:ext cx="3447025" cy="5024433"/>
          </a:xfrm>
        </p:spPr>
        <p:txBody>
          <a:bodyPr/>
          <a:lstStyle>
            <a:lvl1pPr marL="0" indent="0">
              <a:buNone/>
              <a:defRPr sz="2000"/>
            </a:lvl1pPr>
            <a:lvl2pPr marL="669117" indent="0">
              <a:buNone/>
              <a:defRPr sz="1800"/>
            </a:lvl2pPr>
            <a:lvl3pPr marL="1338233" indent="0">
              <a:buNone/>
              <a:defRPr sz="1500"/>
            </a:lvl3pPr>
            <a:lvl4pPr marL="2007348" indent="0">
              <a:buNone/>
              <a:defRPr sz="1400"/>
            </a:lvl4pPr>
            <a:lvl5pPr marL="2676465" indent="0">
              <a:buNone/>
              <a:defRPr sz="1400"/>
            </a:lvl5pPr>
            <a:lvl6pPr marL="3345581" indent="0">
              <a:buNone/>
              <a:defRPr sz="1400"/>
            </a:lvl6pPr>
            <a:lvl7pPr marL="4014698" indent="0">
              <a:buNone/>
              <a:defRPr sz="1400"/>
            </a:lvl7pPr>
            <a:lvl8pPr marL="4683813" indent="0">
              <a:buNone/>
              <a:defRPr sz="1400"/>
            </a:lvl8pPr>
            <a:lvl9pPr marL="5352929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E0FC-9646-46A4-8DF5-EEF3FAB4D2E7}" type="datetimeFigureOut">
              <a:rPr lang="es-EC" smtClean="0"/>
              <a:t>02/04/2018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EDE0-4858-4242-82EC-40D1007034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282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3663" y="5141757"/>
            <a:ext cx="6286500" cy="607014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53663" y="656322"/>
            <a:ext cx="6286500" cy="4407218"/>
          </a:xfrm>
        </p:spPr>
        <p:txBody>
          <a:bodyPr/>
          <a:lstStyle>
            <a:lvl1pPr marL="0" indent="0">
              <a:buNone/>
              <a:defRPr sz="4800"/>
            </a:lvl1pPr>
            <a:lvl2pPr marL="669117" indent="0">
              <a:buNone/>
              <a:defRPr sz="4100"/>
            </a:lvl2pPr>
            <a:lvl3pPr marL="1338233" indent="0">
              <a:buNone/>
              <a:defRPr sz="3500"/>
            </a:lvl3pPr>
            <a:lvl4pPr marL="2007348" indent="0">
              <a:buNone/>
              <a:defRPr sz="2900"/>
            </a:lvl4pPr>
            <a:lvl5pPr marL="2676465" indent="0">
              <a:buNone/>
              <a:defRPr sz="2900"/>
            </a:lvl5pPr>
            <a:lvl6pPr marL="3345581" indent="0">
              <a:buNone/>
              <a:defRPr sz="2900"/>
            </a:lvl6pPr>
            <a:lvl7pPr marL="4014698" indent="0">
              <a:buNone/>
              <a:defRPr sz="2900"/>
            </a:lvl7pPr>
            <a:lvl8pPr marL="4683813" indent="0">
              <a:buNone/>
              <a:defRPr sz="2900"/>
            </a:lvl8pPr>
            <a:lvl9pPr marL="5352929" indent="0">
              <a:buNone/>
              <a:defRPr sz="29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53663" y="5748773"/>
            <a:ext cx="6286500" cy="862060"/>
          </a:xfrm>
        </p:spPr>
        <p:txBody>
          <a:bodyPr/>
          <a:lstStyle>
            <a:lvl1pPr marL="0" indent="0">
              <a:buNone/>
              <a:defRPr sz="2000"/>
            </a:lvl1pPr>
            <a:lvl2pPr marL="669117" indent="0">
              <a:buNone/>
              <a:defRPr sz="1800"/>
            </a:lvl2pPr>
            <a:lvl3pPr marL="1338233" indent="0">
              <a:buNone/>
              <a:defRPr sz="1500"/>
            </a:lvl3pPr>
            <a:lvl4pPr marL="2007348" indent="0">
              <a:buNone/>
              <a:defRPr sz="1400"/>
            </a:lvl4pPr>
            <a:lvl5pPr marL="2676465" indent="0">
              <a:buNone/>
              <a:defRPr sz="1400"/>
            </a:lvl5pPr>
            <a:lvl6pPr marL="3345581" indent="0">
              <a:buNone/>
              <a:defRPr sz="1400"/>
            </a:lvl6pPr>
            <a:lvl7pPr marL="4014698" indent="0">
              <a:buNone/>
              <a:defRPr sz="1400"/>
            </a:lvl7pPr>
            <a:lvl8pPr marL="4683813" indent="0">
              <a:buNone/>
              <a:defRPr sz="1400"/>
            </a:lvl8pPr>
            <a:lvl9pPr marL="5352929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E0FC-9646-46A4-8DF5-EEF3FAB4D2E7}" type="datetimeFigureOut">
              <a:rPr lang="es-EC" smtClean="0"/>
              <a:t>02/04/2018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EDE0-4858-4242-82EC-40D1007034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770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23875" y="294156"/>
            <a:ext cx="9429750" cy="1224227"/>
          </a:xfrm>
          <a:prstGeom prst="rect">
            <a:avLst/>
          </a:prstGeom>
        </p:spPr>
        <p:txBody>
          <a:bodyPr vert="horz" lIns="133824" tIns="66911" rIns="133824" bIns="66911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23875" y="1713921"/>
            <a:ext cx="9429750" cy="4847600"/>
          </a:xfrm>
          <a:prstGeom prst="rect">
            <a:avLst/>
          </a:prstGeom>
        </p:spPr>
        <p:txBody>
          <a:bodyPr vert="horz" lIns="133824" tIns="66911" rIns="133824" bIns="66911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23875" y="6808067"/>
            <a:ext cx="2444750" cy="391073"/>
          </a:xfrm>
          <a:prstGeom prst="rect">
            <a:avLst/>
          </a:prstGeom>
        </p:spPr>
        <p:txBody>
          <a:bodyPr vert="horz" lIns="133824" tIns="66911" rIns="133824" bIns="66911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5E0FC-9646-46A4-8DF5-EEF3FAB4D2E7}" type="datetimeFigureOut">
              <a:rPr lang="es-EC" smtClean="0"/>
              <a:t>02/04/2018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579813" y="6808067"/>
            <a:ext cx="3317875" cy="391073"/>
          </a:xfrm>
          <a:prstGeom prst="rect">
            <a:avLst/>
          </a:prstGeom>
        </p:spPr>
        <p:txBody>
          <a:bodyPr vert="horz" lIns="133824" tIns="66911" rIns="133824" bIns="66911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08875" y="6808067"/>
            <a:ext cx="2444750" cy="391073"/>
          </a:xfrm>
          <a:prstGeom prst="rect">
            <a:avLst/>
          </a:prstGeom>
        </p:spPr>
        <p:txBody>
          <a:bodyPr vert="horz" lIns="133824" tIns="66911" rIns="133824" bIns="66911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2EDE0-4858-4242-82EC-40D1007034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2318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38233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1838" indent="-501838" algn="l" defTabSz="1338233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087313" indent="-418197" algn="l" defTabSz="1338233" rtl="0" eaLnBrk="1" latinLnBrk="0" hangingPunct="1">
        <a:spcBef>
          <a:spcPct val="20000"/>
        </a:spcBef>
        <a:buFont typeface="Arial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72791" indent="-334558" algn="l" defTabSz="133823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341907" indent="-334558" algn="l" defTabSz="1338233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011022" indent="-334558" algn="l" defTabSz="1338233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0139" indent="-334558" algn="l" defTabSz="133823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49255" indent="-334558" algn="l" defTabSz="133823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18372" indent="-334558" algn="l" defTabSz="133823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687487" indent="-334558" algn="l" defTabSz="133823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133823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9117" algn="l" defTabSz="133823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38233" algn="l" defTabSz="133823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07348" algn="l" defTabSz="133823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6465" algn="l" defTabSz="133823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45581" algn="l" defTabSz="133823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14698" algn="l" defTabSz="133823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83813" algn="l" defTabSz="133823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52929" algn="l" defTabSz="133823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2" Type="http://schemas.openxmlformats.org/officeDocument/2006/relationships/hyperlink" Target="http://www.elcomercio.com/actualidad/marin-quito-contaminacion-aire-salud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10" Type="http://schemas.openxmlformats.org/officeDocument/2006/relationships/image" Target="../media/image5.jpe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Relationship Id="rId14" Type="http://schemas.openxmlformats.org/officeDocument/2006/relationships/diagramColors" Target="../diagrams/colors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elcomercio.com/tendencias/ciudades-ecuador-polucion-enfermedades-contaminacion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0937" y="340872"/>
            <a:ext cx="5421379" cy="1290199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31833" y="2191877"/>
            <a:ext cx="9653572" cy="2628119"/>
          </a:xfrm>
          <a:prstGeom prst="rect">
            <a:avLst/>
          </a:prstGeom>
        </p:spPr>
        <p:txBody>
          <a:bodyPr wrap="square" lIns="133824" tIns="66911" rIns="133824" bIns="66911">
            <a:spAutoFit/>
          </a:bodyPr>
          <a:lstStyle/>
          <a:p>
            <a:pPr algn="ctr"/>
            <a:r>
              <a:rPr lang="es-EC" sz="1800" b="1" dirty="0"/>
              <a:t>MAESTRÍA EN SISTEMAS DE GESTIÓN AMBIENTAL</a:t>
            </a:r>
            <a:endParaRPr lang="es-EC" sz="1800" dirty="0"/>
          </a:p>
          <a:p>
            <a:pPr algn="ctr"/>
            <a:r>
              <a:rPr lang="es-EC" sz="1800" b="1" dirty="0"/>
              <a:t>PROMOCIÓN XIV</a:t>
            </a:r>
            <a:endParaRPr lang="es-EC" sz="1800" dirty="0"/>
          </a:p>
          <a:p>
            <a:pPr algn="ctr"/>
            <a:r>
              <a:rPr lang="en-US" sz="1800" b="1" dirty="0"/>
              <a:t> </a:t>
            </a:r>
            <a:endParaRPr lang="es-EC" sz="1800" dirty="0"/>
          </a:p>
          <a:p>
            <a:pPr algn="ctr"/>
            <a:r>
              <a:rPr lang="en-US" sz="1800" b="1" dirty="0"/>
              <a:t>TRABAJO DE TITULACIÓN PREVIO A LA OBTENCIÓN DEL </a:t>
            </a:r>
            <a:endParaRPr lang="en-US" sz="1800" b="1" dirty="0" smtClean="0"/>
          </a:p>
          <a:p>
            <a:pPr algn="ctr"/>
            <a:r>
              <a:rPr lang="en-US" sz="1800" b="1" dirty="0" smtClean="0"/>
              <a:t>TÍTULO </a:t>
            </a:r>
            <a:r>
              <a:rPr lang="en-US" sz="1800" b="1" dirty="0"/>
              <a:t>DE MAGISTER EN SISTEMAS DE GESTIÓN AMBIENTAL</a:t>
            </a:r>
            <a:endParaRPr lang="es-EC" sz="1800" dirty="0"/>
          </a:p>
          <a:p>
            <a:pPr algn="ctr"/>
            <a:r>
              <a:rPr lang="en-US" sz="1800" b="1" dirty="0"/>
              <a:t> </a:t>
            </a:r>
            <a:endParaRPr lang="es-EC" sz="1800" dirty="0"/>
          </a:p>
          <a:p>
            <a:pPr algn="ctr"/>
            <a:r>
              <a:rPr lang="en-US" sz="1800" b="1" dirty="0"/>
              <a:t> </a:t>
            </a:r>
            <a:endParaRPr lang="es-EC" sz="1800" dirty="0"/>
          </a:p>
          <a:p>
            <a:pPr algn="ctr"/>
            <a:r>
              <a:rPr lang="en-US" sz="1800" b="1" dirty="0"/>
              <a:t>TEMA: “PREDICCIÓN DE LA CONTAMINACIÓN ATMOSFÉRICA CON MATERIAL PARTICULADO PM</a:t>
            </a:r>
            <a:r>
              <a:rPr lang="en-US" sz="1800" b="1" baseline="-25000" dirty="0"/>
              <a:t> 2.5</a:t>
            </a:r>
            <a:r>
              <a:rPr lang="en-US" sz="1800" b="1" dirty="0"/>
              <a:t> EN EL CENTRO HISTÓRICO DE QUITO, UTILIZANDO LA TEORÍA DEL CAOS”</a:t>
            </a:r>
            <a:endParaRPr lang="es-EC" sz="1800" dirty="0"/>
          </a:p>
        </p:txBody>
      </p:sp>
      <p:sp>
        <p:nvSpPr>
          <p:cNvPr id="6" name="5 Rectángulo"/>
          <p:cNvSpPr/>
          <p:nvPr/>
        </p:nvSpPr>
        <p:spPr>
          <a:xfrm>
            <a:off x="453219" y="5307348"/>
            <a:ext cx="9653572" cy="1674012"/>
          </a:xfrm>
          <a:prstGeom prst="rect">
            <a:avLst/>
          </a:prstGeom>
        </p:spPr>
        <p:txBody>
          <a:bodyPr wrap="square" lIns="133824" tIns="66911" rIns="133824" bIns="66911">
            <a:spAutoFit/>
          </a:bodyPr>
          <a:lstStyle/>
          <a:p>
            <a:pPr algn="ctr"/>
            <a:r>
              <a:rPr lang="es-EC" sz="1800" b="1" dirty="0" smtClean="0"/>
              <a:t>Autor: Ing. Pino Vallejo, Marco Vinicio </a:t>
            </a:r>
            <a:endParaRPr lang="es-EC" sz="1800" dirty="0"/>
          </a:p>
          <a:p>
            <a:pPr algn="ctr"/>
            <a:r>
              <a:rPr lang="en-US" sz="1800" b="1" dirty="0"/>
              <a:t> </a:t>
            </a:r>
            <a:endParaRPr lang="es-EC" sz="1800" dirty="0"/>
          </a:p>
          <a:p>
            <a:pPr algn="ctr"/>
            <a:r>
              <a:rPr lang="es-EC" sz="1800" b="1" dirty="0" smtClean="0"/>
              <a:t>Director: </a:t>
            </a:r>
            <a:r>
              <a:rPr lang="es-EC" sz="1800" b="1" dirty="0"/>
              <a:t>Ing. </a:t>
            </a:r>
            <a:r>
              <a:rPr lang="es-EC" sz="1800" b="1" dirty="0" smtClean="0"/>
              <a:t>Tierra, Alfonso, </a:t>
            </a:r>
            <a:r>
              <a:rPr lang="es-EC" sz="1800" b="1" dirty="0" err="1"/>
              <a:t>Ph.D</a:t>
            </a:r>
            <a:r>
              <a:rPr lang="es-EC" sz="1800" b="1" dirty="0"/>
              <a:t> </a:t>
            </a:r>
            <a:endParaRPr lang="es-EC" sz="1800" dirty="0"/>
          </a:p>
          <a:p>
            <a:pPr algn="ctr"/>
            <a:r>
              <a:rPr lang="en-US" sz="1800" b="1" dirty="0"/>
              <a:t> </a:t>
            </a:r>
            <a:endParaRPr lang="es-EC" sz="1800" dirty="0"/>
          </a:p>
          <a:p>
            <a:pPr algn="ctr"/>
            <a:r>
              <a:rPr lang="es-EC" sz="1400" b="1" dirty="0" smtClean="0"/>
              <a:t>Sangolquí</a:t>
            </a:r>
            <a:endParaRPr lang="es-EC" sz="1400" dirty="0"/>
          </a:p>
          <a:p>
            <a:pPr algn="ctr"/>
            <a:r>
              <a:rPr lang="es-EC" sz="1400" b="1" dirty="0"/>
              <a:t>2018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9888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597985" y="185978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schemeClr val="tx2"/>
                </a:solidFill>
              </a:rPr>
              <a:t>Sistemas Dinámicos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246862" y="2525777"/>
            <a:ext cx="4014614" cy="193899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C" sz="2400" dirty="0" smtClean="0"/>
              <a:t>Matemáticamente </a:t>
            </a:r>
            <a:r>
              <a:rPr lang="es-EC" sz="2400" dirty="0"/>
              <a:t>se emplean para el modelamiento de </a:t>
            </a:r>
            <a:r>
              <a:rPr lang="es-EC" sz="2400" b="1" dirty="0">
                <a:solidFill>
                  <a:srgbClr val="0070C0"/>
                </a:solidFill>
              </a:rPr>
              <a:t>fenómenos físicos</a:t>
            </a:r>
            <a:r>
              <a:rPr lang="es-EC" sz="2400" dirty="0"/>
              <a:t>, en donde los </a:t>
            </a:r>
            <a:r>
              <a:rPr lang="es-EC" sz="2400" b="1" dirty="0">
                <a:solidFill>
                  <a:srgbClr val="0070C0"/>
                </a:solidFill>
              </a:rPr>
              <a:t>estados varían con el </a:t>
            </a:r>
            <a:r>
              <a:rPr lang="es-EC" sz="2400" b="1" dirty="0" smtClean="0">
                <a:solidFill>
                  <a:srgbClr val="0070C0"/>
                </a:solidFill>
              </a:rPr>
              <a:t>tiempo</a:t>
            </a:r>
            <a:r>
              <a:rPr lang="es-EC" sz="2400" dirty="0" smtClean="0"/>
              <a:t>. </a:t>
            </a:r>
            <a:r>
              <a:rPr lang="es-EC" sz="2400" dirty="0"/>
              <a:t>(</a:t>
            </a:r>
            <a:r>
              <a:rPr lang="es-EC" sz="2400" dirty="0" err="1"/>
              <a:t>Figueiredo</a:t>
            </a:r>
            <a:r>
              <a:rPr lang="es-EC" sz="2400" dirty="0"/>
              <a:t>, 2000</a:t>
            </a:r>
            <a:r>
              <a:rPr lang="es-EC" sz="2400" dirty="0" smtClean="0"/>
              <a:t>)</a:t>
            </a:r>
            <a:endParaRPr lang="es-EC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190297" y="216297"/>
            <a:ext cx="44244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B0F0"/>
                </a:solidFill>
              </a:rPr>
              <a:t>MODELOS MATEMÁTICOS</a:t>
            </a:r>
            <a:endParaRPr lang="es-EC" b="1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6" y="1008385"/>
            <a:ext cx="5333024" cy="54035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93746" y="6543721"/>
            <a:ext cx="52387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100" dirty="0"/>
              <a:t>Clasificación de los modelos matemáticos de sistemas </a:t>
            </a:r>
          </a:p>
          <a:p>
            <a:r>
              <a:rPr lang="es-EC" sz="1000" dirty="0"/>
              <a:t>Fuente: Duarte, 2006 </a:t>
            </a:r>
          </a:p>
        </p:txBody>
      </p:sp>
      <p:sp>
        <p:nvSpPr>
          <p:cNvPr id="8" name="7 Elipse"/>
          <p:cNvSpPr/>
          <p:nvPr/>
        </p:nvSpPr>
        <p:spPr>
          <a:xfrm>
            <a:off x="2646462" y="4464769"/>
            <a:ext cx="992012" cy="648072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04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70196" y="6264969"/>
            <a:ext cx="97764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Los sistemas complejos son tratados en la </a:t>
            </a:r>
            <a:r>
              <a:rPr lang="es-EC" b="1" dirty="0">
                <a:solidFill>
                  <a:srgbClr val="0070C0"/>
                </a:solidFill>
              </a:rPr>
              <a:t>Teoría del Caos </a:t>
            </a:r>
            <a:r>
              <a:rPr lang="es-EC" dirty="0"/>
              <a:t>como sistemas sensibles a las condiciones iniciales.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97625" y="288305"/>
            <a:ext cx="96490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rgbClr val="00B0F0"/>
                </a:solidFill>
              </a:rPr>
              <a:t>Sistemas No Lineales </a:t>
            </a:r>
            <a:endParaRPr lang="es-EC" b="1" dirty="0" smtClean="0">
              <a:solidFill>
                <a:srgbClr val="00B0F0"/>
              </a:solidFill>
            </a:endParaRPr>
          </a:p>
          <a:p>
            <a:endParaRPr lang="es-EC" dirty="0"/>
          </a:p>
          <a:p>
            <a:r>
              <a:rPr lang="es-EC" dirty="0" smtClean="0"/>
              <a:t>Presentan </a:t>
            </a:r>
            <a:r>
              <a:rPr lang="es-EC" dirty="0"/>
              <a:t>una descripción más realista de los </a:t>
            </a:r>
            <a:r>
              <a:rPr lang="es-EC" b="1" dirty="0">
                <a:solidFill>
                  <a:srgbClr val="0070C0"/>
                </a:solidFill>
              </a:rPr>
              <a:t>fenómenos </a:t>
            </a:r>
            <a:r>
              <a:rPr lang="es-EC" b="1" dirty="0" smtClean="0">
                <a:solidFill>
                  <a:srgbClr val="0070C0"/>
                </a:solidFill>
              </a:rPr>
              <a:t>naturales</a:t>
            </a:r>
            <a:r>
              <a:rPr lang="es-EC" dirty="0" smtClean="0"/>
              <a:t>, </a:t>
            </a:r>
            <a:r>
              <a:rPr lang="es-EC" dirty="0"/>
              <a:t>debido a que </a:t>
            </a:r>
            <a:r>
              <a:rPr lang="es-EC" dirty="0" smtClean="0"/>
              <a:t>la geometría no lineal está asociada </a:t>
            </a:r>
            <a:r>
              <a:rPr lang="es-EC" dirty="0"/>
              <a:t>al </a:t>
            </a:r>
            <a:r>
              <a:rPr lang="es-EC" dirty="0" smtClean="0"/>
              <a:t>movimiento propio del </a:t>
            </a:r>
            <a:r>
              <a:rPr lang="es-EC" dirty="0"/>
              <a:t>comportamiento de los </a:t>
            </a:r>
            <a:r>
              <a:rPr lang="es-EC" b="1" dirty="0">
                <a:solidFill>
                  <a:srgbClr val="0070C0"/>
                </a:solidFill>
              </a:rPr>
              <a:t>sistemas </a:t>
            </a:r>
            <a:r>
              <a:rPr lang="es-EC" b="1" dirty="0" smtClean="0">
                <a:solidFill>
                  <a:srgbClr val="0070C0"/>
                </a:solidFill>
              </a:rPr>
              <a:t>complejos</a:t>
            </a:r>
            <a:r>
              <a:rPr lang="es-EC" b="1" dirty="0" smtClean="0"/>
              <a:t>.</a:t>
            </a:r>
            <a:r>
              <a:rPr lang="es-EC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s-EC" sz="1000" dirty="0" smtClean="0"/>
              <a:t>(</a:t>
            </a:r>
            <a:r>
              <a:rPr lang="es-EC" sz="1000" dirty="0" err="1" smtClean="0"/>
              <a:t>Savi</a:t>
            </a:r>
            <a:r>
              <a:rPr lang="es-EC" sz="1000" dirty="0" smtClean="0"/>
              <a:t>, 2006)</a:t>
            </a:r>
            <a:endParaRPr lang="es-EC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710" y="2638292"/>
            <a:ext cx="4824536" cy="288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86" y="2881059"/>
            <a:ext cx="2647999" cy="26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579045" y="5563626"/>
            <a:ext cx="1614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Sistema Lineal</a:t>
            </a:r>
            <a:endParaRPr lang="es-EC" sz="1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606902" y="5579948"/>
            <a:ext cx="1614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Sistema No Lineal</a:t>
            </a:r>
            <a:endParaRPr lang="es-EC" sz="1400" dirty="0"/>
          </a:p>
        </p:txBody>
      </p:sp>
      <p:sp>
        <p:nvSpPr>
          <p:cNvPr id="4" name="3 Elipse"/>
          <p:cNvSpPr/>
          <p:nvPr/>
        </p:nvSpPr>
        <p:spPr>
          <a:xfrm>
            <a:off x="1782366" y="3240633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Elipse"/>
          <p:cNvSpPr/>
          <p:nvPr/>
        </p:nvSpPr>
        <p:spPr>
          <a:xfrm>
            <a:off x="3222526" y="4824809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Elipse"/>
          <p:cNvSpPr/>
          <p:nvPr/>
        </p:nvSpPr>
        <p:spPr>
          <a:xfrm>
            <a:off x="1638350" y="4968825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Elipse"/>
          <p:cNvSpPr/>
          <p:nvPr/>
        </p:nvSpPr>
        <p:spPr>
          <a:xfrm>
            <a:off x="3294534" y="3960713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107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0198" y="1119421"/>
            <a:ext cx="97930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/>
              <a:t>“El aleteo de una mariposa en Brasil puede producir un tornado en Texas</a:t>
            </a:r>
            <a:r>
              <a:rPr lang="es-EC" b="1" dirty="0" smtClean="0"/>
              <a:t>” </a:t>
            </a:r>
            <a:r>
              <a:rPr lang="es-EC" dirty="0" smtClean="0"/>
              <a:t>(Lorenz, 1972)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414214" y="371925"/>
            <a:ext cx="77768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tx2"/>
                </a:solidFill>
              </a:rPr>
              <a:t>Teoría del Caos</a:t>
            </a:r>
          </a:p>
        </p:txBody>
      </p:sp>
      <p:pic>
        <p:nvPicPr>
          <p:cNvPr id="5122" name="Picture 2" descr="Resultado de imagen para “El aleteo de una mariposa en Brasil puede producir un tornado en Texa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004" y="2517933"/>
            <a:ext cx="4760948" cy="317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979081" y="5688905"/>
            <a:ext cx="5048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rgbClr val="0070C0"/>
                </a:solidFill>
              </a:rPr>
              <a:t>Efecto Mariposa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19107" y="2915141"/>
            <a:ext cx="4392488" cy="230832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s-EC" sz="2400" b="1" dirty="0" smtClean="0">
                <a:solidFill>
                  <a:srgbClr val="0070C0"/>
                </a:solidFill>
              </a:rPr>
              <a:t>Al producirse una pequeña </a:t>
            </a:r>
            <a:r>
              <a:rPr lang="es-EC" sz="2400" b="1" dirty="0">
                <a:solidFill>
                  <a:srgbClr val="0070C0"/>
                </a:solidFill>
              </a:rPr>
              <a:t>perturbación </a:t>
            </a:r>
            <a:r>
              <a:rPr lang="es-EC" sz="2400" b="1" dirty="0" smtClean="0">
                <a:solidFill>
                  <a:srgbClr val="0070C0"/>
                </a:solidFill>
              </a:rPr>
              <a:t>inicial en un sistema, </a:t>
            </a:r>
            <a:r>
              <a:rPr lang="es-EC" sz="2400" b="1" dirty="0">
                <a:solidFill>
                  <a:srgbClr val="0070C0"/>
                </a:solidFill>
              </a:rPr>
              <a:t>mediante un proceso de amplificación, podrá generar un efecto considerablemente grande a corto o medio plazo.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26182" y="1119421"/>
            <a:ext cx="10153128" cy="892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943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07" y="1656457"/>
            <a:ext cx="3154704" cy="276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214414" y="749831"/>
            <a:ext cx="35232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tx2"/>
                </a:solidFill>
              </a:rPr>
              <a:t>Etapa 1: </a:t>
            </a:r>
            <a:r>
              <a:rPr lang="es-ES" sz="1800" b="1" dirty="0" smtClean="0"/>
              <a:t>Reducción </a:t>
            </a:r>
            <a:r>
              <a:rPr lang="es-ES" sz="1800" b="1" dirty="0"/>
              <a:t>del </a:t>
            </a:r>
            <a:r>
              <a:rPr lang="es-ES" sz="1800" b="1" dirty="0" smtClean="0"/>
              <a:t>ruido </a:t>
            </a:r>
            <a:endParaRPr lang="es-ES" sz="1600" b="1" dirty="0" smtClean="0"/>
          </a:p>
          <a:p>
            <a:r>
              <a:rPr lang="es-ES" sz="1600" dirty="0" smtClean="0"/>
              <a:t>                </a:t>
            </a:r>
            <a:r>
              <a:rPr lang="es-ES" sz="1400" dirty="0" smtClean="0"/>
              <a:t>(Eliminación de distorsiones)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84365" y="0"/>
            <a:ext cx="97930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B0F0"/>
                </a:solidFill>
              </a:rPr>
              <a:t>P</a:t>
            </a:r>
            <a:r>
              <a:rPr lang="es-ES" b="1" dirty="0" smtClean="0">
                <a:solidFill>
                  <a:srgbClr val="00B0F0"/>
                </a:solidFill>
              </a:rPr>
              <a:t>rocesamiento de datos con la Teoría del Caos</a:t>
            </a:r>
            <a:endParaRPr lang="es-EC" b="1" dirty="0">
              <a:solidFill>
                <a:srgbClr val="00B0F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782366" y="4248745"/>
            <a:ext cx="2303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Series correlacionadas</a:t>
            </a:r>
            <a:endParaRPr lang="es-EC" sz="1400" dirty="0"/>
          </a:p>
        </p:txBody>
      </p:sp>
      <p:sp>
        <p:nvSpPr>
          <p:cNvPr id="11" name="10 Rectángulo"/>
          <p:cNvSpPr/>
          <p:nvPr/>
        </p:nvSpPr>
        <p:spPr>
          <a:xfrm>
            <a:off x="1278310" y="1531683"/>
            <a:ext cx="3453817" cy="3005093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5416157" y="2952601"/>
            <a:ext cx="38335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tx2"/>
                </a:solidFill>
              </a:rPr>
              <a:t>Etapa 2: </a:t>
            </a:r>
            <a:r>
              <a:rPr lang="es-ES" sz="1800" b="1" dirty="0" smtClean="0"/>
              <a:t>Tiempo de Retardo </a:t>
            </a:r>
            <a:endParaRPr lang="es-ES" sz="1600" b="1" dirty="0" smtClean="0"/>
          </a:p>
          <a:p>
            <a:r>
              <a:rPr lang="es-ES" sz="1400" dirty="0" smtClean="0"/>
              <a:t>                   (</a:t>
            </a:r>
            <a:r>
              <a:rPr lang="es-EC" sz="1400" dirty="0" smtClean="0"/>
              <a:t>Reconstrucción del sistema</a:t>
            </a:r>
            <a:r>
              <a:rPr lang="es-ES" sz="1400" dirty="0" smtClean="0"/>
              <a:t>)</a:t>
            </a:r>
          </a:p>
          <a:p>
            <a:endParaRPr lang="es-ES" sz="16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3" y="648345"/>
            <a:ext cx="2955681" cy="177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926" y="4464769"/>
            <a:ext cx="2965870" cy="248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6758360" y="6893296"/>
            <a:ext cx="3304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Sistema caótico</a:t>
            </a:r>
            <a:endParaRPr lang="es-EC" sz="1400" dirty="0"/>
          </a:p>
        </p:txBody>
      </p:sp>
      <p:sp>
        <p:nvSpPr>
          <p:cNvPr id="18" name="17 Rectángulo"/>
          <p:cNvSpPr/>
          <p:nvPr/>
        </p:nvSpPr>
        <p:spPr>
          <a:xfrm>
            <a:off x="6494034" y="4486153"/>
            <a:ext cx="3713268" cy="2664296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5811118" y="1008385"/>
            <a:ext cx="435744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>
            <a:off x="4806702" y="3178245"/>
            <a:ext cx="436736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5465216" y="3767335"/>
            <a:ext cx="4670078" cy="615553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Etapa 3: </a:t>
            </a:r>
            <a:r>
              <a:rPr lang="es-ES" sz="1800" b="1" dirty="0" err="1" smtClean="0"/>
              <a:t>Atractor</a:t>
            </a:r>
            <a:r>
              <a:rPr lang="es-ES" sz="1800" b="1" dirty="0" smtClean="0"/>
              <a:t> extraño</a:t>
            </a:r>
            <a:endParaRPr lang="es-ES" sz="1800" b="1" dirty="0"/>
          </a:p>
          <a:p>
            <a:r>
              <a:rPr lang="es-ES" sz="1600" b="1" dirty="0" smtClean="0">
                <a:solidFill>
                  <a:schemeClr val="tx2"/>
                </a:solidFill>
              </a:rPr>
              <a:t>                </a:t>
            </a:r>
            <a:r>
              <a:rPr lang="es-ES" sz="1600" dirty="0" smtClean="0"/>
              <a:t>(</a:t>
            </a:r>
            <a:r>
              <a:rPr lang="es-ES" sz="1400" dirty="0" smtClean="0"/>
              <a:t>Distribución </a:t>
            </a:r>
            <a:r>
              <a:rPr lang="es-ES" sz="1400" dirty="0"/>
              <a:t>de los datos en el espacio de las </a:t>
            </a:r>
            <a:r>
              <a:rPr lang="es-ES" sz="1400" dirty="0" smtClean="0"/>
              <a:t>fases) </a:t>
            </a:r>
            <a:r>
              <a:rPr lang="es-ES" sz="1600" dirty="0" smtClean="0"/>
              <a:t>                </a:t>
            </a:r>
            <a:endParaRPr lang="es-ES" sz="1600" dirty="0"/>
          </a:p>
        </p:txBody>
      </p:sp>
      <p:cxnSp>
        <p:nvCxnSpPr>
          <p:cNvPr id="25" name="24 Conector recto de flecha"/>
          <p:cNvCxnSpPr/>
          <p:nvPr/>
        </p:nvCxnSpPr>
        <p:spPr>
          <a:xfrm>
            <a:off x="4878710" y="3960713"/>
            <a:ext cx="502199" cy="1626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486222" y="5536199"/>
            <a:ext cx="5238750" cy="615553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Etapa 5: </a:t>
            </a:r>
            <a:r>
              <a:rPr lang="es-ES" sz="1800" b="1" dirty="0"/>
              <a:t>Coeficientes de </a:t>
            </a:r>
            <a:r>
              <a:rPr lang="es-ES" sz="1800" b="1" dirty="0" err="1"/>
              <a:t>Lyapunov</a:t>
            </a:r>
            <a:r>
              <a:rPr lang="es-ES" sz="1800" b="1" dirty="0"/>
              <a:t> </a:t>
            </a:r>
            <a:endParaRPr lang="es-ES" sz="1600" b="1" dirty="0"/>
          </a:p>
          <a:p>
            <a:r>
              <a:rPr lang="es-ES" sz="1600" dirty="0"/>
              <a:t>                </a:t>
            </a:r>
            <a:r>
              <a:rPr lang="es-ES" sz="1400" dirty="0"/>
              <a:t>(D</a:t>
            </a:r>
            <a:r>
              <a:rPr lang="es-EC" sz="1400" dirty="0" err="1"/>
              <a:t>inámica</a:t>
            </a:r>
            <a:r>
              <a:rPr lang="es-EC" sz="1400" dirty="0"/>
              <a:t> </a:t>
            </a:r>
            <a:r>
              <a:rPr lang="es-EC" sz="1400" dirty="0" err="1"/>
              <a:t>linealizada</a:t>
            </a:r>
            <a:r>
              <a:rPr lang="es-ES" sz="1400" dirty="0"/>
              <a:t>)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498944" y="4816098"/>
            <a:ext cx="5238750" cy="584775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Etapa 4:</a:t>
            </a:r>
            <a:r>
              <a:rPr lang="es-ES" sz="1600" b="1" dirty="0"/>
              <a:t> </a:t>
            </a:r>
            <a:r>
              <a:rPr lang="es-ES" sz="1800" b="1" dirty="0"/>
              <a:t>Dimensión de </a:t>
            </a:r>
            <a:r>
              <a:rPr lang="es-ES" sz="1800" b="1" dirty="0" smtClean="0"/>
              <a:t>Encaje</a:t>
            </a:r>
            <a:endParaRPr lang="es-ES" sz="1800" dirty="0"/>
          </a:p>
          <a:p>
            <a:r>
              <a:rPr lang="es-ES" sz="1400" dirty="0"/>
              <a:t>                </a:t>
            </a:r>
            <a:r>
              <a:rPr lang="es-ES" sz="1400" dirty="0" smtClean="0"/>
              <a:t>  (</a:t>
            </a:r>
            <a:r>
              <a:rPr lang="es-ES" sz="1400" dirty="0"/>
              <a:t>D</a:t>
            </a:r>
            <a:r>
              <a:rPr lang="es-EC" sz="1400" dirty="0" err="1"/>
              <a:t>imensionamiento</a:t>
            </a:r>
            <a:r>
              <a:rPr lang="es-EC" sz="1400" dirty="0"/>
              <a:t> de los falsos vecinos</a:t>
            </a:r>
            <a:r>
              <a:rPr lang="es-ES" sz="1400" dirty="0"/>
              <a:t>)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462245" y="6297488"/>
            <a:ext cx="5238750" cy="615553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es-ES" sz="1600" b="1" dirty="0">
                <a:solidFill>
                  <a:schemeClr val="tx2"/>
                </a:solidFill>
              </a:rPr>
              <a:t>Etapa 6: </a:t>
            </a:r>
            <a:r>
              <a:rPr lang="es-ES" sz="1800" b="1" dirty="0"/>
              <a:t>Predicción no lineal </a:t>
            </a:r>
          </a:p>
          <a:p>
            <a:r>
              <a:rPr lang="es-ES" sz="1600" dirty="0"/>
              <a:t>                </a:t>
            </a:r>
            <a:r>
              <a:rPr lang="es-ES" sz="1400" dirty="0"/>
              <a:t>(</a:t>
            </a:r>
            <a:r>
              <a:rPr lang="es-EC" sz="1400" dirty="0"/>
              <a:t>Reconstrucción de la dinámica del sistema</a:t>
            </a:r>
            <a:r>
              <a:rPr lang="es-ES" sz="1400" dirty="0"/>
              <a:t>)</a:t>
            </a:r>
            <a:endParaRPr lang="es-EC" sz="14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6956508" y="2418675"/>
            <a:ext cx="2303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Serie de datos</a:t>
            </a:r>
            <a:endParaRPr lang="es-EC" sz="1400" dirty="0"/>
          </a:p>
        </p:txBody>
      </p:sp>
      <p:sp>
        <p:nvSpPr>
          <p:cNvPr id="32" name="31 Rectángulo"/>
          <p:cNvSpPr/>
          <p:nvPr/>
        </p:nvSpPr>
        <p:spPr>
          <a:xfrm>
            <a:off x="6449227" y="576336"/>
            <a:ext cx="3034994" cy="2150115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Rectángulo"/>
          <p:cNvSpPr/>
          <p:nvPr/>
        </p:nvSpPr>
        <p:spPr>
          <a:xfrm>
            <a:off x="2214414" y="749831"/>
            <a:ext cx="3389310" cy="61555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25 Rectángulo"/>
          <p:cNvSpPr/>
          <p:nvPr/>
        </p:nvSpPr>
        <p:spPr>
          <a:xfrm>
            <a:off x="5449840" y="2952601"/>
            <a:ext cx="3389310" cy="61555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62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83210" y="3179444"/>
            <a:ext cx="51110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rgbClr val="00B0F0"/>
                </a:solidFill>
              </a:rPr>
              <a:t>METODOLOGÍA DE INVESTIGACIÓN </a:t>
            </a:r>
            <a:endParaRPr lang="es-EC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10" y="1440433"/>
            <a:ext cx="7776864" cy="56955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05961" y="333598"/>
            <a:ext cx="96853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/>
              <a:t>La investigación se sitúa en el </a:t>
            </a:r>
            <a:r>
              <a:rPr lang="es-EC" sz="2400" b="1" dirty="0">
                <a:solidFill>
                  <a:srgbClr val="0070C0"/>
                </a:solidFill>
              </a:rPr>
              <a:t>Centro Histórico de Quito</a:t>
            </a:r>
            <a:r>
              <a:rPr lang="es-EC" sz="2400" dirty="0"/>
              <a:t>, que ocupa una superficie de 3,75 km</a:t>
            </a:r>
            <a:r>
              <a:rPr lang="es-EC" sz="2400" baseline="30000" dirty="0"/>
              <a:t>2</a:t>
            </a:r>
            <a:r>
              <a:rPr lang="es-EC" sz="2400" dirty="0"/>
              <a:t>, con una población de 40.587 habitantes </a:t>
            </a:r>
            <a:r>
              <a:rPr lang="es-EC" sz="1200" dirty="0"/>
              <a:t>(INEC, 2010)</a:t>
            </a:r>
            <a:r>
              <a:rPr lang="es-EC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4494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06" y="1080393"/>
            <a:ext cx="5293995" cy="58483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342206" y="144289"/>
            <a:ext cx="9361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 smtClean="0">
                <a:solidFill>
                  <a:srgbClr val="00B0F0"/>
                </a:solidFill>
              </a:rPr>
              <a:t>Red </a:t>
            </a:r>
            <a:r>
              <a:rPr lang="es-EC" sz="2000" b="1" dirty="0">
                <a:solidFill>
                  <a:srgbClr val="00B0F0"/>
                </a:solidFill>
              </a:rPr>
              <a:t>Metropolitana de Monitoreo Atmosférico de </a:t>
            </a:r>
            <a:r>
              <a:rPr lang="es-EC" sz="2000" b="1" dirty="0" smtClean="0">
                <a:solidFill>
                  <a:srgbClr val="00B0F0"/>
                </a:solidFill>
              </a:rPr>
              <a:t>Quito - REMMAQ </a:t>
            </a:r>
            <a:endParaRPr lang="es-EC" sz="2000" b="1" dirty="0">
              <a:solidFill>
                <a:srgbClr val="00B0F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42206" y="6928743"/>
            <a:ext cx="16321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50" dirty="0"/>
              <a:t> Elaborado por: Pino, 2017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41489"/>
              </p:ext>
            </p:extLst>
          </p:nvPr>
        </p:nvGraphicFramePr>
        <p:xfrm>
          <a:off x="5886822" y="1440433"/>
          <a:ext cx="4203248" cy="484663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50226"/>
                <a:gridCol w="627780"/>
                <a:gridCol w="794202"/>
                <a:gridCol w="2331040"/>
              </a:tblGrid>
              <a:tr h="484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Código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Estaciones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Coordenadas</a:t>
                      </a:r>
                      <a:endParaRPr lang="es-EC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Geográficas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Ubicación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</a:tr>
              <a:tr h="484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BEL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Belisario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78°29'24'' O 0°10'48'' S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Zona: Norte</a:t>
                      </a:r>
                      <a:endParaRPr lang="es-EC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Edificio del Colegio San Gabriel </a:t>
                      </a:r>
                      <a:endParaRPr lang="es-EC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Dirección: Av. América 3541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</a:tr>
              <a:tr h="484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CAM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El Camal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78°30'36'' O 0°15'00'' S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Zona: Sur</a:t>
                      </a:r>
                      <a:endParaRPr lang="es-EC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Hospital Patronato Municipal San José del Sur.</a:t>
                      </a:r>
                      <a:endParaRPr lang="es-EC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Dirección: Adrián Navarro 1660 e Hinostroza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</a:tr>
              <a:tr h="484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CAR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Carapungo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78°26'50'' O 0°05'54'' S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Zona: Calderón</a:t>
                      </a:r>
                      <a:endParaRPr lang="es-EC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Edificio CNT Carapungo </a:t>
                      </a:r>
                      <a:endParaRPr lang="es-EC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Dirección: Super Manzana B, el Vergel S/N)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</a:tr>
              <a:tr h="646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COT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Cotocollao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78°29'50'' O 0°06'28'' S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Zona: La Delicia</a:t>
                      </a:r>
                      <a:endParaRPr lang="es-EC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Museo Cotocollao.</a:t>
                      </a:r>
                      <a:endParaRPr lang="es-EC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Dirección: Santa Teresa #70-121 entre Ignacio Loyola y Alfonso del Hierro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</a:tr>
              <a:tr h="484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CEN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Centro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78°30'36'' O 0°13'12'' S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Zona: Centro</a:t>
                      </a:r>
                      <a:endParaRPr lang="es-EC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Radio Municipal </a:t>
                      </a:r>
                      <a:endParaRPr lang="es-EC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Dirección: García Moreno 751 y Sucre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</a:tr>
              <a:tr h="323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GUA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Guamaní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78°33'5'' O 0°19'51'' S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Zona: Quitumbe 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</a:tr>
              <a:tr h="484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JIP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Jipijapa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78°28'48'' O 0°09'36'' S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Zona: Norte</a:t>
                      </a:r>
                      <a:endParaRPr lang="es-EC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Dirección Metropolitana Ambiental </a:t>
                      </a:r>
                      <a:endParaRPr lang="es-EC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Dirección: Río Coca 1731 e Isla Fernandina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</a:tr>
              <a:tr h="484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LCH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Los Chillos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78°27'36'' O 0°18'00'' S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Zona: Los Chillos</a:t>
                      </a:r>
                      <a:endParaRPr lang="es-EC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Edificio CNT</a:t>
                      </a:r>
                      <a:endParaRPr lang="es-EC" sz="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Dirección: Av. Ilaló y Av. General Enríquez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</a:tr>
              <a:tr h="484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TUM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Tumbaco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78°24'00'' O 0°12'36'' S</a:t>
                      </a:r>
                      <a:endParaRPr lang="es-EC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Zona: Tumbaco</a:t>
                      </a:r>
                      <a:endParaRPr lang="es-EC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Edificio CNT</a:t>
                      </a:r>
                      <a:endParaRPr lang="es-EC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Dirección: Norberto Salazar y Gonzalo Meneses</a:t>
                      </a:r>
                      <a:endParaRPr lang="es-EC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81" marR="52681" marT="0" marB="0" anchor="ctr"/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5886822" y="6336977"/>
            <a:ext cx="8306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50" dirty="0"/>
              <a:t> </a:t>
            </a:r>
            <a:r>
              <a:rPr lang="es-EC" sz="1050" dirty="0" smtClean="0"/>
              <a:t>IQCA, 2017</a:t>
            </a:r>
            <a:endParaRPr lang="es-EC" sz="1050" dirty="0"/>
          </a:p>
        </p:txBody>
      </p:sp>
      <p:sp>
        <p:nvSpPr>
          <p:cNvPr id="3" name="2 Elipse"/>
          <p:cNvSpPr/>
          <p:nvPr/>
        </p:nvSpPr>
        <p:spPr>
          <a:xfrm>
            <a:off x="2646462" y="3744689"/>
            <a:ext cx="648072" cy="5760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Rectángulo"/>
          <p:cNvSpPr/>
          <p:nvPr/>
        </p:nvSpPr>
        <p:spPr>
          <a:xfrm>
            <a:off x="5886822" y="4032721"/>
            <a:ext cx="4176464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 w="952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232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46262" y="432321"/>
            <a:ext cx="86409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00B0F0"/>
                </a:solidFill>
              </a:rPr>
              <a:t>Representatividad </a:t>
            </a:r>
            <a:r>
              <a:rPr lang="es-ES" b="1" dirty="0">
                <a:solidFill>
                  <a:srgbClr val="00B0F0"/>
                </a:solidFill>
              </a:rPr>
              <a:t>de los Datos </a:t>
            </a:r>
            <a:endParaRPr lang="es-EC" b="1" dirty="0">
              <a:solidFill>
                <a:srgbClr val="00B0F0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360536"/>
              </p:ext>
            </p:extLst>
          </p:nvPr>
        </p:nvGraphicFramePr>
        <p:xfrm>
          <a:off x="979628" y="3246916"/>
          <a:ext cx="8338814" cy="630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6097"/>
                <a:gridCol w="710247"/>
                <a:gridCol w="710247"/>
                <a:gridCol w="710247"/>
                <a:gridCol w="710247"/>
                <a:gridCol w="710247"/>
                <a:gridCol w="710247"/>
                <a:gridCol w="710247"/>
                <a:gridCol w="710247"/>
                <a:gridCol w="710247"/>
                <a:gridCol w="710247"/>
                <a:gridCol w="71024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Año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2006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2007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2008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2009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2011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2012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2013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2014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2015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2016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%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97.00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98.00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97.00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96.90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96.90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95.30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97.90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94.70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91.50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97.40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94.50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990278" y="2698685"/>
            <a:ext cx="8370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i="1" dirty="0" smtClean="0">
                <a:solidFill>
                  <a:srgbClr val="00B0F0"/>
                </a:solidFill>
              </a:rPr>
              <a:t>Porcentaje </a:t>
            </a:r>
            <a:r>
              <a:rPr lang="es-EC" sz="2400" b="1" i="1" dirty="0">
                <a:solidFill>
                  <a:srgbClr val="00B0F0"/>
                </a:solidFill>
              </a:rPr>
              <a:t>de datos válidos de PM</a:t>
            </a:r>
            <a:r>
              <a:rPr lang="es-EC" sz="2400" b="1" i="1" baseline="-25000" dirty="0">
                <a:solidFill>
                  <a:srgbClr val="00B0F0"/>
                </a:solidFill>
              </a:rPr>
              <a:t>2.5</a:t>
            </a:r>
            <a:r>
              <a:rPr lang="es-EC" sz="2400" b="1" i="1" dirty="0">
                <a:solidFill>
                  <a:srgbClr val="00B0F0"/>
                </a:solidFill>
              </a:rPr>
              <a:t> en el período 2006 - 2016</a:t>
            </a:r>
          </a:p>
        </p:txBody>
      </p:sp>
      <p:sp>
        <p:nvSpPr>
          <p:cNvPr id="8" name="7 Rectángulo"/>
          <p:cNvSpPr/>
          <p:nvPr/>
        </p:nvSpPr>
        <p:spPr>
          <a:xfrm>
            <a:off x="990278" y="3884929"/>
            <a:ext cx="159370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50" dirty="0"/>
              <a:t>Fuente: (REMMAQ, 2016)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95075" y="4608785"/>
            <a:ext cx="936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 smtClean="0"/>
              <a:t>El período </a:t>
            </a:r>
            <a:r>
              <a:rPr lang="es-EC" sz="2400" dirty="0"/>
              <a:t>comprendido entre los años 2006 y 2016 </a:t>
            </a:r>
            <a:r>
              <a:rPr lang="es-EC" sz="2400" dirty="0" smtClean="0"/>
              <a:t>cuenta con registros válidos que en promedio están sobre </a:t>
            </a:r>
            <a:r>
              <a:rPr lang="es-EC" sz="2400" dirty="0"/>
              <a:t>el </a:t>
            </a:r>
            <a:r>
              <a:rPr lang="es-EC" sz="2400" b="1" dirty="0">
                <a:solidFill>
                  <a:srgbClr val="0070C0"/>
                </a:solidFill>
              </a:rPr>
              <a:t>95%</a:t>
            </a:r>
            <a:r>
              <a:rPr lang="es-EC" sz="2400" dirty="0"/>
              <a:t>, siendo aptos para ser analizados</a:t>
            </a:r>
            <a:r>
              <a:rPr lang="es-EC" sz="2400" dirty="0" smtClean="0"/>
              <a:t>.</a:t>
            </a:r>
            <a:r>
              <a:rPr lang="es-EC" sz="2400" dirty="0"/>
              <a:t> 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30238" y="1440433"/>
            <a:ext cx="9073008" cy="830997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s-EC" sz="2400" dirty="0"/>
              <a:t>Para </a:t>
            </a:r>
            <a:r>
              <a:rPr lang="es-EC" sz="2400" dirty="0" smtClean="0"/>
              <a:t>que los datos tengan representatividad se </a:t>
            </a:r>
            <a:r>
              <a:rPr lang="es-EC" sz="2400" dirty="0"/>
              <a:t>necesita </a:t>
            </a:r>
            <a:r>
              <a:rPr lang="es-EC" sz="2400" dirty="0" smtClean="0"/>
              <a:t>que el sistema de monitoreo cubra </a:t>
            </a:r>
            <a:r>
              <a:rPr lang="es-EC" sz="2400" dirty="0"/>
              <a:t>el </a:t>
            </a:r>
            <a:r>
              <a:rPr lang="es-EC" sz="2400" b="1" dirty="0">
                <a:solidFill>
                  <a:srgbClr val="0070C0"/>
                </a:solidFill>
              </a:rPr>
              <a:t>75% del período con registros válidos</a:t>
            </a:r>
            <a:r>
              <a:rPr lang="es-EC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999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42606" y="3158487"/>
            <a:ext cx="25528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00B0F0"/>
                </a:solidFill>
              </a:rPr>
              <a:t>PROCEDIMIENTO</a:t>
            </a:r>
            <a:endParaRPr lang="es-EC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7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30238" y="1225065"/>
            <a:ext cx="9001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 smtClean="0">
                <a:solidFill>
                  <a:srgbClr val="00B0F0"/>
                </a:solidFill>
              </a:rPr>
              <a:t>BASE DE DATOS</a:t>
            </a:r>
          </a:p>
          <a:p>
            <a:pPr algn="just"/>
            <a:endParaRPr lang="es-EC" dirty="0"/>
          </a:p>
          <a:p>
            <a:pPr algn="just"/>
            <a:r>
              <a:rPr lang="es-EC" b="1" dirty="0" smtClean="0">
                <a:solidFill>
                  <a:srgbClr val="0070C0"/>
                </a:solidFill>
              </a:rPr>
              <a:t>BD </a:t>
            </a:r>
            <a:r>
              <a:rPr lang="es-EC" b="1" dirty="0">
                <a:solidFill>
                  <a:srgbClr val="0070C0"/>
                </a:solidFill>
              </a:rPr>
              <a:t>Concentraciones Medias en 24 horas de PM</a:t>
            </a:r>
            <a:r>
              <a:rPr lang="es-EC" b="1" baseline="-25000" dirty="0">
                <a:solidFill>
                  <a:srgbClr val="0070C0"/>
                </a:solidFill>
              </a:rPr>
              <a:t>2.5</a:t>
            </a:r>
            <a:r>
              <a:rPr lang="es-EC" b="1" dirty="0">
                <a:solidFill>
                  <a:srgbClr val="0070C0"/>
                </a:solidFill>
              </a:rPr>
              <a:t>: </a:t>
            </a:r>
            <a:endParaRPr lang="es-EC" b="1" dirty="0" smtClean="0">
              <a:solidFill>
                <a:srgbClr val="0070C0"/>
              </a:solidFill>
            </a:endParaRPr>
          </a:p>
          <a:p>
            <a:pPr algn="just"/>
            <a:r>
              <a:rPr lang="es-EC" dirty="0" smtClean="0"/>
              <a:t>Se </a:t>
            </a:r>
            <a:r>
              <a:rPr lang="es-EC" dirty="0"/>
              <a:t>consideraron las concentraciones desde la 01h00 hasta las 24h00 de esta manera estadísticamente se determinó la media diaria, obteniéndose </a:t>
            </a:r>
            <a:r>
              <a:rPr lang="es-EC" b="1" dirty="0" smtClean="0"/>
              <a:t>4.382 </a:t>
            </a:r>
            <a:r>
              <a:rPr lang="es-EC" b="1" dirty="0"/>
              <a:t>datos</a:t>
            </a:r>
            <a:r>
              <a:rPr lang="es-EC" dirty="0"/>
              <a:t>.</a:t>
            </a:r>
          </a:p>
          <a:p>
            <a:pPr algn="just"/>
            <a:r>
              <a:rPr lang="es-EC" dirty="0"/>
              <a:t> </a:t>
            </a:r>
            <a:endParaRPr lang="es-EC" dirty="0" smtClean="0"/>
          </a:p>
          <a:p>
            <a:pPr algn="just"/>
            <a:endParaRPr lang="es-EC" dirty="0"/>
          </a:p>
          <a:p>
            <a:pPr algn="just"/>
            <a:r>
              <a:rPr lang="es-EC" b="1" dirty="0">
                <a:solidFill>
                  <a:srgbClr val="0070C0"/>
                </a:solidFill>
              </a:rPr>
              <a:t>BD Concentraciones Medias Anuales de PM</a:t>
            </a:r>
            <a:r>
              <a:rPr lang="es-EC" b="1" baseline="-25000" dirty="0">
                <a:solidFill>
                  <a:srgbClr val="0070C0"/>
                </a:solidFill>
              </a:rPr>
              <a:t>2.5</a:t>
            </a:r>
            <a:r>
              <a:rPr lang="es-EC" b="1" dirty="0">
                <a:solidFill>
                  <a:srgbClr val="0070C0"/>
                </a:solidFill>
              </a:rPr>
              <a:t>: </a:t>
            </a:r>
            <a:endParaRPr lang="es-EC" b="1" dirty="0" smtClean="0">
              <a:solidFill>
                <a:srgbClr val="0070C0"/>
              </a:solidFill>
            </a:endParaRPr>
          </a:p>
          <a:p>
            <a:pPr algn="just"/>
            <a:r>
              <a:rPr lang="es-EC" dirty="0" smtClean="0"/>
              <a:t>Inicialmente </a:t>
            </a:r>
            <a:r>
              <a:rPr lang="es-EC" dirty="0"/>
              <a:t>se tabularon las </a:t>
            </a:r>
            <a:r>
              <a:rPr lang="es-EC" b="1" dirty="0"/>
              <a:t>medias mensuales </a:t>
            </a:r>
            <a:r>
              <a:rPr lang="es-EC" dirty="0"/>
              <a:t>para así determinar las medias por cada </a:t>
            </a:r>
            <a:r>
              <a:rPr lang="es-EC" dirty="0" smtClean="0"/>
              <a:t>año (2005 - 2016). 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7094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0444" y="242719"/>
            <a:ext cx="1065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srgbClr val="00B0F0"/>
                </a:solidFill>
              </a:rPr>
              <a:t>PROBLEMA</a:t>
            </a:r>
            <a:endParaRPr lang="es-EC" sz="2800" b="1" dirty="0">
              <a:solidFill>
                <a:srgbClr val="00B0F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78682" y="856904"/>
            <a:ext cx="9820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 smtClean="0"/>
              <a:t>La </a:t>
            </a:r>
            <a:r>
              <a:rPr lang="es-EC" sz="2000" dirty="0"/>
              <a:t>niebla tóxica que flota por encima de las ciudades </a:t>
            </a:r>
            <a:r>
              <a:rPr lang="es-EC" sz="2000" dirty="0" smtClean="0"/>
              <a:t>es un problema a nivel mundial.</a:t>
            </a:r>
            <a:r>
              <a:rPr lang="es-ES" sz="2000" dirty="0" smtClean="0"/>
              <a:t> </a:t>
            </a:r>
            <a:r>
              <a:rPr lang="es-EC" sz="2000" dirty="0" smtClean="0"/>
              <a:t> </a:t>
            </a:r>
            <a:endParaRPr lang="es-EC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86" y="1368425"/>
            <a:ext cx="7848353" cy="432048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7348" y="5976937"/>
            <a:ext cx="9922191" cy="120032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C" sz="2400" dirty="0" smtClean="0"/>
              <a:t>La Norma Ecuatoriana de Calidad del Aire considera que el </a:t>
            </a:r>
            <a:r>
              <a:rPr lang="es-ES" sz="2400" dirty="0" smtClean="0"/>
              <a:t>CO; SO</a:t>
            </a:r>
            <a:r>
              <a:rPr lang="es-ES" sz="2400" baseline="-25000" dirty="0" smtClean="0"/>
              <a:t>2</a:t>
            </a:r>
            <a:r>
              <a:rPr lang="es-ES" sz="2400" dirty="0" smtClean="0"/>
              <a:t>; NO</a:t>
            </a:r>
            <a:r>
              <a:rPr lang="es-ES" sz="2400" baseline="-25000" dirty="0" smtClean="0"/>
              <a:t>2</a:t>
            </a:r>
            <a:r>
              <a:rPr lang="es-ES" sz="2400" dirty="0" smtClean="0"/>
              <a:t>; O</a:t>
            </a:r>
            <a:r>
              <a:rPr lang="es-ES" sz="2400" baseline="-25000" dirty="0" smtClean="0"/>
              <a:t>3</a:t>
            </a:r>
            <a:r>
              <a:rPr lang="es-ES" sz="2400" dirty="0" smtClean="0"/>
              <a:t>; PM</a:t>
            </a:r>
            <a:r>
              <a:rPr lang="es-ES" sz="2400" baseline="-25000" dirty="0" smtClean="0"/>
              <a:t>10</a:t>
            </a:r>
            <a:r>
              <a:rPr lang="es-ES" sz="2400" dirty="0" smtClean="0"/>
              <a:t> </a:t>
            </a:r>
            <a:r>
              <a:rPr lang="es-ES" sz="2400" dirty="0"/>
              <a:t>y </a:t>
            </a:r>
            <a:r>
              <a:rPr lang="es-ES" sz="2400" b="1" dirty="0" smtClean="0">
                <a:solidFill>
                  <a:srgbClr val="FF0000"/>
                </a:solidFill>
              </a:rPr>
              <a:t>PM</a:t>
            </a:r>
            <a:r>
              <a:rPr lang="es-ES" sz="2400" b="1" baseline="-25000" dirty="0" smtClean="0">
                <a:solidFill>
                  <a:srgbClr val="FF0000"/>
                </a:solidFill>
              </a:rPr>
              <a:t>2.5</a:t>
            </a:r>
            <a:r>
              <a:rPr lang="es-ES" sz="2400" dirty="0" smtClean="0"/>
              <a:t>, son los principales contaminantes del aire en el país </a:t>
            </a:r>
            <a:r>
              <a:rPr lang="es-EC" sz="2400" dirty="0" smtClean="0"/>
              <a:t>con </a:t>
            </a:r>
            <a:r>
              <a:rPr lang="es-EC" sz="2400" dirty="0"/>
              <a:t>efectos perjudiciales sobre </a:t>
            </a:r>
            <a:r>
              <a:rPr lang="es-EC" sz="2400" dirty="0" smtClean="0"/>
              <a:t>la salud.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42121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2" y="2053969"/>
            <a:ext cx="5256584" cy="143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2" y="4453754"/>
            <a:ext cx="5400600" cy="151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Resultado de imag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334" y="2260945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7" t="7385" r="26025" b="9653"/>
          <a:stretch/>
        </p:blipFill>
        <p:spPr bwMode="auto">
          <a:xfrm>
            <a:off x="6426891" y="4755068"/>
            <a:ext cx="3672389" cy="77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14214" y="618728"/>
            <a:ext cx="9505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solidFill>
                  <a:srgbClr val="00B0F0"/>
                </a:solidFill>
              </a:rPr>
              <a:t>Análisis descriptivo de las </a:t>
            </a:r>
            <a:r>
              <a:rPr lang="es-EC" sz="2400" b="1" dirty="0" smtClean="0">
                <a:solidFill>
                  <a:srgbClr val="00B0F0"/>
                </a:solidFill>
              </a:rPr>
              <a:t>concentraciones en base a límites permisibles 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39737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3838" y="1656457"/>
            <a:ext cx="9822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 smtClean="0"/>
              <a:t>La </a:t>
            </a:r>
            <a:r>
              <a:rPr lang="es-EC" sz="2000" dirty="0"/>
              <a:t>OMS establece para las concentraciones medias en 24 horas de PM</a:t>
            </a:r>
            <a:r>
              <a:rPr lang="es-EC" sz="2000" baseline="-25000" dirty="0"/>
              <a:t>2.5</a:t>
            </a:r>
            <a:r>
              <a:rPr lang="es-EC" sz="2000" dirty="0"/>
              <a:t> un límite 25 </a:t>
            </a:r>
            <a:r>
              <a:rPr lang="es-EC" sz="2000" dirty="0" err="1"/>
              <a:t>μg</a:t>
            </a:r>
            <a:r>
              <a:rPr lang="es-EC" sz="2000" dirty="0"/>
              <a:t>/m</a:t>
            </a:r>
            <a:r>
              <a:rPr lang="es-EC" sz="2000" baseline="30000" dirty="0"/>
              <a:t>3</a:t>
            </a:r>
            <a:r>
              <a:rPr lang="es-EC" sz="2000" dirty="0"/>
              <a:t>.  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637780"/>
              </p:ext>
            </p:extLst>
          </p:nvPr>
        </p:nvGraphicFramePr>
        <p:xfrm>
          <a:off x="1036101" y="2520553"/>
          <a:ext cx="9001000" cy="4443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071"/>
                <a:gridCol w="3469678"/>
                <a:gridCol w="4472251"/>
              </a:tblGrid>
              <a:tr h="771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Años</a:t>
                      </a:r>
                      <a:endParaRPr lang="es-EC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No. de días/año que exceden el límite permisible de PM</a:t>
                      </a:r>
                      <a:r>
                        <a:rPr lang="es-EC" sz="1800" baseline="-25000" dirty="0">
                          <a:effectLst/>
                        </a:rPr>
                        <a:t>2.5</a:t>
                      </a:r>
                      <a:r>
                        <a:rPr lang="es-EC" sz="1800" dirty="0"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Media en 24 horas</a:t>
                      </a:r>
                      <a:endParaRPr lang="es-EC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Meses con mayor días de incidencia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0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2005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123</a:t>
                      </a:r>
                      <a:endParaRPr lang="es-EC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Octubre - Noviembre - Diciembre</a:t>
                      </a:r>
                      <a:endParaRPr lang="es-EC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2006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102</a:t>
                      </a:r>
                      <a:endParaRPr lang="es-EC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Marzo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2007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100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Octubre 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2008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29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Noviembre 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2009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54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Octubre</a:t>
                      </a:r>
                      <a:endParaRPr lang="es-EC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2010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49</a:t>
                      </a:r>
                      <a:endParaRPr lang="es-EC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Septiembre - Noviembre</a:t>
                      </a:r>
                      <a:endParaRPr lang="es-EC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2011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43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Noviembre 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2012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49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Octubre - Noviembre 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2013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51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Noviembre 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2014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44</a:t>
                      </a:r>
                      <a:endParaRPr lang="es-EC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Enero - Febrero - Marzo</a:t>
                      </a:r>
                      <a:endParaRPr lang="es-EC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2015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25</a:t>
                      </a:r>
                      <a:endParaRPr lang="es-EC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Octubre - Noviembre.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2016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37</a:t>
                      </a:r>
                      <a:endParaRPr lang="es-EC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Enero - Noviembre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486222" y="288305"/>
            <a:ext cx="9361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solidFill>
                  <a:srgbClr val="00B0F0"/>
                </a:solidFill>
              </a:rPr>
              <a:t>Análisis descriptivo de las concentraciones medias en 24 horas de PM</a:t>
            </a:r>
            <a:r>
              <a:rPr lang="es-EC" sz="2000" b="1" baseline="-25000" dirty="0">
                <a:solidFill>
                  <a:srgbClr val="00B0F0"/>
                </a:solidFill>
              </a:rPr>
              <a:t>2.5</a:t>
            </a:r>
            <a:r>
              <a:rPr lang="es-EC" sz="2000" b="1" dirty="0">
                <a:solidFill>
                  <a:srgbClr val="00B0F0"/>
                </a:solidFill>
              </a:rPr>
              <a:t> en base a los valores fijados por la Organización Mundial de la Salud (OMS)</a:t>
            </a:r>
            <a:endParaRPr lang="es-EC" sz="2000" dirty="0">
              <a:solidFill>
                <a:srgbClr val="00B0F0"/>
              </a:solidFill>
            </a:endParaRPr>
          </a:p>
        </p:txBody>
      </p:sp>
      <p:pic>
        <p:nvPicPr>
          <p:cNvPr id="9" name="Picture 2" descr="Resultado de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86" y="1027135"/>
            <a:ext cx="612068" cy="6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3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0638" y="2160513"/>
            <a:ext cx="9916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dirty="0" smtClean="0"/>
              <a:t>La </a:t>
            </a:r>
            <a:r>
              <a:rPr lang="es-EC" sz="2800" dirty="0"/>
              <a:t>OMS establece para las concentraciones medias anuales de PM</a:t>
            </a:r>
            <a:r>
              <a:rPr lang="es-EC" sz="2800" baseline="-25000" dirty="0"/>
              <a:t>2.5</a:t>
            </a:r>
            <a:r>
              <a:rPr lang="es-EC" sz="2800" dirty="0"/>
              <a:t> un límite de 10 </a:t>
            </a:r>
            <a:r>
              <a:rPr lang="es-EC" sz="2800" dirty="0" err="1"/>
              <a:t>μg</a:t>
            </a:r>
            <a:r>
              <a:rPr lang="es-EC" sz="2800" dirty="0"/>
              <a:t>/m</a:t>
            </a:r>
            <a:r>
              <a:rPr lang="es-EC" sz="2800" baseline="30000" dirty="0"/>
              <a:t>3</a:t>
            </a:r>
            <a:r>
              <a:rPr lang="es-EC" sz="2800" dirty="0" smtClean="0"/>
              <a:t>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70198" y="216297"/>
            <a:ext cx="9937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solidFill>
                  <a:srgbClr val="00B0F0"/>
                </a:solidFill>
              </a:rPr>
              <a:t>Análisis descriptivo de las concentraciones medias anuales de PM</a:t>
            </a:r>
            <a:r>
              <a:rPr lang="es-EC" sz="2400" b="1" baseline="-25000" dirty="0">
                <a:solidFill>
                  <a:srgbClr val="00B0F0"/>
                </a:solidFill>
              </a:rPr>
              <a:t>2.5 </a:t>
            </a:r>
            <a:r>
              <a:rPr lang="es-EC" sz="2400" b="1" dirty="0">
                <a:solidFill>
                  <a:srgbClr val="00B0F0"/>
                </a:solidFill>
              </a:rPr>
              <a:t>en base a los valores fijados por la Organización Mundial de la Salud (OMS)</a:t>
            </a:r>
            <a:endParaRPr lang="es-EC" sz="2400" dirty="0">
              <a:solidFill>
                <a:srgbClr val="00B0F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42206" y="4968825"/>
            <a:ext cx="9991278" cy="40011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s-EC" sz="2000" dirty="0" smtClean="0"/>
              <a:t>La concentración en el </a:t>
            </a:r>
            <a:r>
              <a:rPr lang="es-EC" sz="2000" b="1" dirty="0"/>
              <a:t>2008, 2009, 2010, 2011, 2012 y 2013 </a:t>
            </a:r>
            <a:r>
              <a:rPr lang="es-EC" sz="2000" dirty="0"/>
              <a:t>se encuentran </a:t>
            </a:r>
            <a:r>
              <a:rPr lang="es-EC" sz="2000" dirty="0" smtClean="0"/>
              <a:t>mayor a </a:t>
            </a:r>
            <a:r>
              <a:rPr lang="es-EC" sz="2000" b="1" dirty="0" smtClean="0"/>
              <a:t>18 </a:t>
            </a:r>
            <a:r>
              <a:rPr lang="es-EC" sz="2000" b="1" dirty="0" err="1" smtClean="0"/>
              <a:t>μg</a:t>
            </a:r>
            <a:r>
              <a:rPr lang="es-EC" sz="2000" b="1" dirty="0" smtClean="0"/>
              <a:t>/m</a:t>
            </a:r>
            <a:r>
              <a:rPr lang="es-EC" sz="2000" b="1" baseline="30000" dirty="0" smtClean="0"/>
              <a:t>3</a:t>
            </a:r>
            <a:r>
              <a:rPr lang="es-EC" sz="2000" dirty="0" smtClean="0"/>
              <a:t>.</a:t>
            </a:r>
            <a:endParaRPr lang="es-EC" sz="2000" dirty="0"/>
          </a:p>
        </p:txBody>
      </p:sp>
      <p:sp>
        <p:nvSpPr>
          <p:cNvPr id="5" name="4 Rectángulo"/>
          <p:cNvSpPr/>
          <p:nvPr/>
        </p:nvSpPr>
        <p:spPr>
          <a:xfrm>
            <a:off x="342206" y="3600673"/>
            <a:ext cx="9991278" cy="40011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s-EC" sz="2000" dirty="0" smtClean="0"/>
              <a:t>La concentración anual para el </a:t>
            </a:r>
            <a:r>
              <a:rPr lang="es-EC" sz="2000" b="1" dirty="0"/>
              <a:t>2005 y 2006 </a:t>
            </a:r>
            <a:r>
              <a:rPr lang="es-EC" sz="2000" dirty="0"/>
              <a:t>se encuentran sobre los </a:t>
            </a:r>
            <a:r>
              <a:rPr lang="es-EC" sz="2000" b="1" dirty="0"/>
              <a:t>21 </a:t>
            </a:r>
            <a:r>
              <a:rPr lang="es-EC" sz="2000" b="1" dirty="0" err="1"/>
              <a:t>μg</a:t>
            </a:r>
            <a:r>
              <a:rPr lang="es-EC" sz="2000" b="1" dirty="0"/>
              <a:t>/m</a:t>
            </a:r>
            <a:r>
              <a:rPr lang="es-EC" sz="2000" b="1" baseline="30000" dirty="0"/>
              <a:t>3</a:t>
            </a:r>
            <a:r>
              <a:rPr lang="es-EC" sz="2000" dirty="0"/>
              <a:t>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42206" y="4320753"/>
            <a:ext cx="9991278" cy="40011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s-EC" sz="2000" dirty="0" smtClean="0"/>
              <a:t>La concentración en el </a:t>
            </a:r>
            <a:r>
              <a:rPr lang="es-EC" sz="2000" b="1" dirty="0"/>
              <a:t>2007</a:t>
            </a:r>
            <a:r>
              <a:rPr lang="es-EC" sz="2000" dirty="0"/>
              <a:t> tiene el valor máximo de </a:t>
            </a:r>
            <a:r>
              <a:rPr lang="es-EC" sz="2000" b="1" dirty="0"/>
              <a:t>21,64 </a:t>
            </a:r>
            <a:r>
              <a:rPr lang="es-EC" sz="2000" b="1" dirty="0" err="1"/>
              <a:t>μg</a:t>
            </a:r>
            <a:r>
              <a:rPr lang="es-EC" sz="2000" b="1" dirty="0"/>
              <a:t>/m</a:t>
            </a:r>
            <a:r>
              <a:rPr lang="es-EC" sz="2000" b="1" baseline="30000" dirty="0"/>
              <a:t>3</a:t>
            </a:r>
            <a:r>
              <a:rPr lang="es-EC" sz="2000" dirty="0"/>
              <a:t>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42206" y="5544889"/>
            <a:ext cx="9991278" cy="40011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s-EC" sz="2000" dirty="0" smtClean="0"/>
              <a:t>La concentración en al </a:t>
            </a:r>
            <a:r>
              <a:rPr lang="es-EC" sz="2000" b="1" dirty="0" smtClean="0"/>
              <a:t>2014</a:t>
            </a:r>
            <a:r>
              <a:rPr lang="es-EC" sz="2000" dirty="0" smtClean="0"/>
              <a:t> </a:t>
            </a:r>
            <a:r>
              <a:rPr lang="es-EC" sz="2000" dirty="0"/>
              <a:t>baja a </a:t>
            </a:r>
            <a:r>
              <a:rPr lang="es-EC" sz="2000" b="1" dirty="0"/>
              <a:t>17,82 </a:t>
            </a:r>
            <a:r>
              <a:rPr lang="es-EC" sz="2000" b="1" dirty="0" err="1"/>
              <a:t>μg</a:t>
            </a:r>
            <a:r>
              <a:rPr lang="es-EC" sz="2000" b="1" dirty="0"/>
              <a:t>/m</a:t>
            </a:r>
            <a:r>
              <a:rPr lang="es-EC" sz="2000" b="1" baseline="30000" dirty="0"/>
              <a:t>3</a:t>
            </a:r>
            <a:r>
              <a:rPr lang="es-EC" sz="2000" dirty="0"/>
              <a:t>. </a:t>
            </a:r>
          </a:p>
        </p:txBody>
      </p:sp>
      <p:pic>
        <p:nvPicPr>
          <p:cNvPr id="8" name="Picture 2" descr="Resultado de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716" y="1047294"/>
            <a:ext cx="612068" cy="6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4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6826" y="262711"/>
            <a:ext cx="9865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B0F0"/>
                </a:solidFill>
              </a:rPr>
              <a:t>Análisis descriptivo de las concentraciones medias en 24 horas de PM</a:t>
            </a:r>
            <a:r>
              <a:rPr lang="es-ES" sz="2400" b="1" baseline="-25000" dirty="0">
                <a:solidFill>
                  <a:srgbClr val="00B0F0"/>
                </a:solidFill>
              </a:rPr>
              <a:t>2.5</a:t>
            </a:r>
            <a:r>
              <a:rPr lang="es-ES" sz="2400" b="1" dirty="0">
                <a:solidFill>
                  <a:srgbClr val="00B0F0"/>
                </a:solidFill>
              </a:rPr>
              <a:t> en base a los criterios de la Norma Ecuatoriana de Calidad del Aire (NECA). </a:t>
            </a:r>
            <a:endParaRPr lang="es-EC" sz="2400" b="1" dirty="0">
              <a:solidFill>
                <a:srgbClr val="00B0F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08698" y="2130418"/>
            <a:ext cx="9577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/>
              <a:t>La NECA establece 50 </a:t>
            </a:r>
            <a:r>
              <a:rPr lang="es-EC" sz="2000" dirty="0" err="1"/>
              <a:t>μg</a:t>
            </a:r>
            <a:r>
              <a:rPr lang="es-EC" sz="2000" dirty="0"/>
              <a:t>/m</a:t>
            </a:r>
            <a:r>
              <a:rPr lang="es-EC" sz="2000" baseline="30000" dirty="0"/>
              <a:t>3 </a:t>
            </a:r>
            <a:r>
              <a:rPr lang="es-EC" sz="2000" dirty="0"/>
              <a:t>como límite para la media en 24 horas de PM</a:t>
            </a:r>
            <a:r>
              <a:rPr lang="es-EC" sz="2000" baseline="-25000" dirty="0"/>
              <a:t>2.5</a:t>
            </a:r>
            <a:r>
              <a:rPr lang="es-EC" sz="2000" dirty="0"/>
              <a:t>. 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607600"/>
              </p:ext>
            </p:extLst>
          </p:nvPr>
        </p:nvGraphicFramePr>
        <p:xfrm>
          <a:off x="408698" y="2880593"/>
          <a:ext cx="4478019" cy="3787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3735"/>
                <a:gridCol w="643572"/>
                <a:gridCol w="3160712"/>
              </a:tblGrid>
              <a:tr h="568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Años</a:t>
                      </a:r>
                      <a:endParaRPr lang="es-EC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Días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Meses con mayor incidencia</a:t>
                      </a:r>
                      <a:endParaRPr lang="es-EC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4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2005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Enero</a:t>
                      </a:r>
                      <a:endParaRPr lang="es-EC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2006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2007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Enero</a:t>
                      </a:r>
                      <a:r>
                        <a:rPr lang="es-EC" sz="1600" dirty="0">
                          <a:effectLst/>
                        </a:rPr>
                        <a:t> - Octubre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2008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2009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2010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2011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2012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2013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2014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Enero</a:t>
                      </a:r>
                      <a:endParaRPr lang="es-EC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2015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Enero</a:t>
                      </a:r>
                      <a:endParaRPr lang="es-EC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2016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C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5197230" y="3960713"/>
            <a:ext cx="4642537" cy="163121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C" sz="2000" dirty="0" smtClean="0"/>
              <a:t>El </a:t>
            </a:r>
            <a:r>
              <a:rPr lang="es-EC" sz="2000" b="1" dirty="0"/>
              <a:t>1 de enero </a:t>
            </a:r>
            <a:r>
              <a:rPr lang="es-EC" sz="2000" dirty="0"/>
              <a:t>de los </a:t>
            </a:r>
            <a:r>
              <a:rPr lang="es-EC" sz="2000" b="1" dirty="0"/>
              <a:t>años 2005, 2007, 2014 y 2015</a:t>
            </a:r>
            <a:r>
              <a:rPr lang="es-EC" sz="2000" dirty="0"/>
              <a:t> las concentraciones de PM</a:t>
            </a:r>
            <a:r>
              <a:rPr lang="es-EC" sz="2000" baseline="-25000" dirty="0"/>
              <a:t>2.5</a:t>
            </a:r>
            <a:r>
              <a:rPr lang="es-EC" sz="2000" dirty="0"/>
              <a:t> se incrementan sobre el </a:t>
            </a:r>
            <a:r>
              <a:rPr lang="es-EC" sz="2000" dirty="0" smtClean="0"/>
              <a:t>límite permisible </a:t>
            </a:r>
            <a:r>
              <a:rPr lang="es-EC" sz="2000" dirty="0"/>
              <a:t>debido a la </a:t>
            </a:r>
            <a:r>
              <a:rPr lang="es-EC" sz="2000" u="sng" dirty="0"/>
              <a:t>quema de </a:t>
            </a:r>
            <a:r>
              <a:rPr lang="es-EC" sz="2000" u="sng" dirty="0" smtClean="0"/>
              <a:t>monigotes y juegos pirotécnicos</a:t>
            </a:r>
            <a:r>
              <a:rPr lang="es-EC" sz="2000" dirty="0" smtClean="0"/>
              <a:t>.</a:t>
            </a:r>
            <a:endParaRPr lang="es-EC" sz="2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7" t="7385" r="26025" b="9653"/>
          <a:stretch/>
        </p:blipFill>
        <p:spPr bwMode="auto">
          <a:xfrm>
            <a:off x="3184093" y="1237724"/>
            <a:ext cx="3350801" cy="70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2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42206" y="288305"/>
            <a:ext cx="979308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solidFill>
                  <a:srgbClr val="00B0F0"/>
                </a:solidFill>
              </a:rPr>
              <a:t>Análisis descriptivo de las concentraciones medias anuales de PM</a:t>
            </a:r>
            <a:r>
              <a:rPr lang="es-EC" sz="2400" b="1" baseline="-25000" dirty="0">
                <a:solidFill>
                  <a:srgbClr val="00B0F0"/>
                </a:solidFill>
              </a:rPr>
              <a:t>2.5 </a:t>
            </a:r>
            <a:r>
              <a:rPr lang="es-EC" sz="2400" b="1" dirty="0">
                <a:solidFill>
                  <a:srgbClr val="00B0F0"/>
                </a:solidFill>
              </a:rPr>
              <a:t>en base a los criterios de la Norma Ecuatoriana de Calidad del Aire (NECA).  </a:t>
            </a:r>
            <a:endParaRPr lang="es-EC" sz="2400" dirty="0">
              <a:solidFill>
                <a:srgbClr val="00B0F0"/>
              </a:solidFill>
            </a:endParaRPr>
          </a:p>
          <a:p>
            <a:r>
              <a:rPr lang="es-EC" sz="2800" dirty="0"/>
              <a:t> </a:t>
            </a:r>
            <a:endParaRPr lang="es-EC" sz="2800" dirty="0" smtClean="0"/>
          </a:p>
          <a:p>
            <a:endParaRPr lang="es-EC" sz="2800" dirty="0"/>
          </a:p>
          <a:p>
            <a:endParaRPr lang="es-EC" sz="2800" dirty="0"/>
          </a:p>
          <a:p>
            <a:endParaRPr lang="es-EC" sz="2800" dirty="0" smtClean="0"/>
          </a:p>
          <a:p>
            <a:r>
              <a:rPr lang="es-EC" sz="2800" dirty="0" smtClean="0"/>
              <a:t>La </a:t>
            </a:r>
            <a:r>
              <a:rPr lang="es-EC" sz="2800" dirty="0"/>
              <a:t>NECA para material particulado PM</a:t>
            </a:r>
            <a:r>
              <a:rPr lang="es-EC" sz="2800" baseline="-25000" dirty="0"/>
              <a:t>2.5</a:t>
            </a:r>
            <a:r>
              <a:rPr lang="es-EC" sz="2800" dirty="0"/>
              <a:t> establece como límite permisible 15 </a:t>
            </a:r>
            <a:r>
              <a:rPr lang="es-EC" sz="2800" dirty="0" err="1"/>
              <a:t>μg</a:t>
            </a:r>
            <a:r>
              <a:rPr lang="es-EC" sz="2800" dirty="0"/>
              <a:t>/m</a:t>
            </a:r>
            <a:r>
              <a:rPr lang="es-EC" sz="2800" baseline="30000" dirty="0"/>
              <a:t>3</a:t>
            </a:r>
            <a:r>
              <a:rPr lang="es-EC" sz="2800" dirty="0"/>
              <a:t> para la media anual. </a:t>
            </a:r>
            <a:endParaRPr lang="es-EC" sz="2800" dirty="0" smtClean="0"/>
          </a:p>
          <a:p>
            <a:endParaRPr lang="es-EC" sz="2800" dirty="0"/>
          </a:p>
          <a:p>
            <a:pPr algn="just"/>
            <a:r>
              <a:rPr lang="es-EC" sz="2800" dirty="0" smtClean="0"/>
              <a:t>Al </a:t>
            </a:r>
            <a:r>
              <a:rPr lang="es-EC" sz="2800" dirty="0"/>
              <a:t>igual que el análisis con los límites de la OMS, las concentraciones del </a:t>
            </a:r>
            <a:r>
              <a:rPr lang="es-EC" sz="2800" dirty="0">
                <a:solidFill>
                  <a:srgbClr val="0070C0"/>
                </a:solidFill>
              </a:rPr>
              <a:t>período </a:t>
            </a:r>
            <a:r>
              <a:rPr lang="es-EC" sz="2800" b="1" dirty="0">
                <a:solidFill>
                  <a:srgbClr val="0070C0"/>
                </a:solidFill>
              </a:rPr>
              <a:t>2005 - 2016 exceden los valores recomendados</a:t>
            </a:r>
            <a:r>
              <a:rPr lang="es-EC" sz="2800" dirty="0"/>
              <a:t>.    </a:t>
            </a:r>
          </a:p>
          <a:p>
            <a:r>
              <a:rPr lang="es-EC" sz="2800" dirty="0"/>
              <a:t> 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7" t="7385" r="26025" b="9653"/>
          <a:stretch/>
        </p:blipFill>
        <p:spPr bwMode="auto">
          <a:xfrm>
            <a:off x="3294534" y="1269159"/>
            <a:ext cx="3201766" cy="67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04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84365" y="504329"/>
            <a:ext cx="9793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B0F0"/>
                </a:solidFill>
              </a:rPr>
              <a:t>ANÁLISIS DE LAS CONCENTRACIONES DE PM</a:t>
            </a:r>
            <a:r>
              <a:rPr lang="es-ES" sz="2400" b="1" baseline="-25000" dirty="0">
                <a:solidFill>
                  <a:srgbClr val="00B0F0"/>
                </a:solidFill>
              </a:rPr>
              <a:t>2.5</a:t>
            </a:r>
            <a:r>
              <a:rPr lang="es-ES" sz="2400" b="1" dirty="0">
                <a:solidFill>
                  <a:srgbClr val="00B0F0"/>
                </a:solidFill>
              </a:rPr>
              <a:t> CON LA TEORÍA DEL CAOS</a:t>
            </a:r>
            <a:endParaRPr lang="es-EC" sz="2400" b="1" dirty="0">
              <a:solidFill>
                <a:srgbClr val="00B0F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27502" y="2174741"/>
            <a:ext cx="95050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El </a:t>
            </a:r>
            <a:r>
              <a:rPr lang="es-EC" b="1" dirty="0">
                <a:solidFill>
                  <a:srgbClr val="0070C0"/>
                </a:solidFill>
              </a:rPr>
              <a:t>software</a:t>
            </a:r>
            <a:r>
              <a:rPr lang="es-EC" b="1" dirty="0"/>
              <a:t> </a:t>
            </a:r>
            <a:r>
              <a:rPr lang="es-EC" dirty="0"/>
              <a:t>usado en el procesamiento de los datos es </a:t>
            </a:r>
            <a:r>
              <a:rPr lang="es-EC" dirty="0" smtClean="0"/>
              <a:t>el Modelo </a:t>
            </a:r>
            <a:r>
              <a:rPr lang="es-EC" b="1" dirty="0" smtClean="0">
                <a:solidFill>
                  <a:srgbClr val="0070C0"/>
                </a:solidFill>
              </a:rPr>
              <a:t>TISEAN </a:t>
            </a:r>
            <a:r>
              <a:rPr lang="es-EC" b="1" dirty="0">
                <a:solidFill>
                  <a:srgbClr val="0070C0"/>
                </a:solidFill>
              </a:rPr>
              <a:t>2.1</a:t>
            </a:r>
            <a:r>
              <a:rPr lang="es-EC" dirty="0"/>
              <a:t>, que permite el análisis de series de datos no lineales. </a:t>
            </a:r>
            <a:endParaRPr lang="es-EC" dirty="0" smtClean="0"/>
          </a:p>
          <a:p>
            <a:r>
              <a:rPr lang="es-EC" sz="1400" dirty="0" err="1" smtClean="0"/>
              <a:t>Rainer</a:t>
            </a:r>
            <a:r>
              <a:rPr lang="es-EC" sz="1400" dirty="0" smtClean="0"/>
              <a:t> </a:t>
            </a:r>
            <a:r>
              <a:rPr lang="es-EC" sz="1400" dirty="0" err="1"/>
              <a:t>Hegger</a:t>
            </a:r>
            <a:r>
              <a:rPr lang="es-EC" sz="1400" dirty="0"/>
              <a:t> </a:t>
            </a:r>
            <a:r>
              <a:rPr lang="es-EC" sz="1400" dirty="0" smtClean="0"/>
              <a:t> (Universidad </a:t>
            </a:r>
            <a:r>
              <a:rPr lang="es-EC" sz="1400" dirty="0"/>
              <a:t>de </a:t>
            </a:r>
            <a:r>
              <a:rPr lang="es-EC" sz="1400" dirty="0" smtClean="0"/>
              <a:t>Frankfurt) y (</a:t>
            </a:r>
            <a:r>
              <a:rPr lang="es-EC" sz="1400" dirty="0" err="1" smtClean="0"/>
              <a:t>Holger</a:t>
            </a:r>
            <a:r>
              <a:rPr lang="es-EC" sz="1400" dirty="0" smtClean="0"/>
              <a:t> </a:t>
            </a:r>
            <a:r>
              <a:rPr lang="es-EC" sz="1400" dirty="0" err="1" smtClean="0"/>
              <a:t>Kantz</a:t>
            </a:r>
            <a:r>
              <a:rPr lang="es-EC" sz="1400" dirty="0" smtClean="0"/>
              <a:t>) Instituto </a:t>
            </a:r>
            <a:r>
              <a:rPr lang="es-EC" sz="1400" dirty="0"/>
              <a:t>Max-</a:t>
            </a:r>
            <a:r>
              <a:rPr lang="es-EC" sz="1400" dirty="0" err="1"/>
              <a:t>Pank</a:t>
            </a:r>
            <a:r>
              <a:rPr lang="es-EC" sz="1400" dirty="0"/>
              <a:t>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27502" y="3672681"/>
            <a:ext cx="9289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/>
              <a:t>Para el procesamiento de datos con la Teoría del Caos, se utilizaron las series de concentraciones de PM</a:t>
            </a:r>
            <a:r>
              <a:rPr lang="es-EC" sz="2400" baseline="-25000" dirty="0"/>
              <a:t>2.5</a:t>
            </a:r>
            <a:r>
              <a:rPr lang="es-EC" sz="2400" dirty="0"/>
              <a:t> por </a:t>
            </a:r>
            <a:r>
              <a:rPr lang="es-EC" sz="2400" b="1" dirty="0">
                <a:solidFill>
                  <a:srgbClr val="0070C0"/>
                </a:solidFill>
              </a:rPr>
              <a:t>hora</a:t>
            </a:r>
            <a:r>
              <a:rPr lang="es-EC" sz="2400" dirty="0"/>
              <a:t> (</a:t>
            </a:r>
            <a:r>
              <a:rPr lang="es-EC" sz="2400" b="1" dirty="0" smtClean="0"/>
              <a:t>105.192 </a:t>
            </a:r>
            <a:r>
              <a:rPr lang="es-EC" sz="2400" b="1" dirty="0"/>
              <a:t>datos</a:t>
            </a:r>
            <a:r>
              <a:rPr lang="es-EC" sz="2400" dirty="0"/>
              <a:t>), </a:t>
            </a:r>
            <a:r>
              <a:rPr lang="es-EC" sz="2400" b="1" dirty="0">
                <a:solidFill>
                  <a:srgbClr val="0070C0"/>
                </a:solidFill>
              </a:rPr>
              <a:t>medias en 24 horas</a:t>
            </a:r>
            <a:r>
              <a:rPr lang="es-EC" sz="2400" b="1" dirty="0"/>
              <a:t> </a:t>
            </a:r>
            <a:r>
              <a:rPr lang="es-EC" sz="2400" dirty="0"/>
              <a:t>(</a:t>
            </a:r>
            <a:r>
              <a:rPr lang="es-EC" sz="2400" b="1" dirty="0" smtClean="0"/>
              <a:t>4.382 </a:t>
            </a:r>
            <a:r>
              <a:rPr lang="es-EC" sz="2400" b="1" dirty="0"/>
              <a:t>datos</a:t>
            </a:r>
            <a:r>
              <a:rPr lang="es-EC" sz="2400" dirty="0"/>
              <a:t>) y </a:t>
            </a:r>
            <a:r>
              <a:rPr lang="es-EC" sz="2400" b="1" dirty="0">
                <a:solidFill>
                  <a:srgbClr val="0070C0"/>
                </a:solidFill>
              </a:rPr>
              <a:t>medias mensuales </a:t>
            </a:r>
            <a:r>
              <a:rPr lang="es-EC" sz="2400" dirty="0"/>
              <a:t>(</a:t>
            </a:r>
            <a:r>
              <a:rPr lang="es-EC" sz="2400" b="1" dirty="0"/>
              <a:t>144 datos</a:t>
            </a:r>
            <a:r>
              <a:rPr lang="es-EC" sz="24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51706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74254" y="2880593"/>
            <a:ext cx="9145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000" b="1" dirty="0">
                <a:solidFill>
                  <a:srgbClr val="00B0F0"/>
                </a:solidFill>
              </a:rPr>
              <a:t>Análisis de las concentraciones de PM</a:t>
            </a:r>
            <a:r>
              <a:rPr lang="es-EC" sz="4000" b="1" baseline="-25000" dirty="0">
                <a:solidFill>
                  <a:srgbClr val="00B0F0"/>
                </a:solidFill>
              </a:rPr>
              <a:t>2.5 </a:t>
            </a:r>
            <a:r>
              <a:rPr lang="es-EC" sz="4000" b="1" u="sng" dirty="0">
                <a:solidFill>
                  <a:srgbClr val="00B0F0"/>
                </a:solidFill>
              </a:rPr>
              <a:t>por hora</a:t>
            </a:r>
            <a:r>
              <a:rPr lang="es-EC" sz="4000" b="1" dirty="0">
                <a:solidFill>
                  <a:srgbClr val="00B0F0"/>
                </a:solidFill>
              </a:rPr>
              <a:t> mediante la Teoría del Caos</a:t>
            </a:r>
            <a:endParaRPr lang="es-EC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70198" y="216297"/>
            <a:ext cx="9865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C" sz="2000" b="1" dirty="0">
              <a:solidFill>
                <a:srgbClr val="00B0F0"/>
              </a:solidFill>
            </a:endParaRPr>
          </a:p>
          <a:p>
            <a:r>
              <a:rPr lang="es-EC" sz="2000" b="1" dirty="0" smtClean="0">
                <a:solidFill>
                  <a:srgbClr val="00B0F0"/>
                </a:solidFill>
              </a:rPr>
              <a:t>Serie </a:t>
            </a:r>
            <a:r>
              <a:rPr lang="es-EC" sz="2000" b="1" dirty="0">
                <a:solidFill>
                  <a:srgbClr val="00B0F0"/>
                </a:solidFill>
              </a:rPr>
              <a:t>de datos:</a:t>
            </a:r>
            <a:r>
              <a:rPr lang="es-EC" sz="2000" dirty="0">
                <a:solidFill>
                  <a:srgbClr val="00B0F0"/>
                </a:solidFill>
              </a:rPr>
              <a:t> </a:t>
            </a:r>
            <a:r>
              <a:rPr lang="es-EC" sz="2000" dirty="0"/>
              <a:t>La serie se conforma de </a:t>
            </a:r>
            <a:r>
              <a:rPr lang="es-EC" sz="2000" b="1" dirty="0" smtClean="0"/>
              <a:t>105.192 </a:t>
            </a:r>
            <a:r>
              <a:rPr lang="es-EC" sz="2000" b="1" dirty="0"/>
              <a:t>datos</a:t>
            </a:r>
            <a:r>
              <a:rPr lang="es-EC" sz="2000" dirty="0"/>
              <a:t> que representan las horas de concentraciones de PM</a:t>
            </a:r>
            <a:r>
              <a:rPr lang="es-EC" sz="2000" baseline="-25000" dirty="0"/>
              <a:t>2.5</a:t>
            </a:r>
            <a:r>
              <a:rPr lang="es-EC" sz="2000" dirty="0"/>
              <a:t> durante el periodo </a:t>
            </a:r>
            <a:r>
              <a:rPr lang="es-EC" sz="2000" dirty="0" smtClean="0"/>
              <a:t>2005-2016.</a:t>
            </a:r>
            <a:endParaRPr lang="es-EC" sz="2000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74" y="1944489"/>
            <a:ext cx="6696744" cy="422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48475" y="6336977"/>
            <a:ext cx="9865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/>
              <a:t>Representación de las concentraciones de PM</a:t>
            </a:r>
            <a:r>
              <a:rPr lang="es-EC" sz="1400" b="1" baseline="-25000" dirty="0"/>
              <a:t>2.5</a:t>
            </a:r>
            <a:r>
              <a:rPr lang="es-EC" sz="1400" b="1" dirty="0"/>
              <a:t> por hora en el período 2005-2016</a:t>
            </a:r>
          </a:p>
        </p:txBody>
      </p:sp>
    </p:spTree>
    <p:extLst>
      <p:ext uri="{BB962C8B-B14F-4D97-AF65-F5344CB8AC3E}">
        <p14:creationId xmlns:p14="http://schemas.microsoft.com/office/powerpoint/2010/main" val="408210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0198" y="360313"/>
            <a:ext cx="9721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b="1" dirty="0" err="1">
                <a:solidFill>
                  <a:srgbClr val="00B0F0"/>
                </a:solidFill>
              </a:rPr>
              <a:t>Atractor</a:t>
            </a:r>
            <a:r>
              <a:rPr lang="es-EC" sz="2000" b="1" dirty="0">
                <a:solidFill>
                  <a:srgbClr val="00B0F0"/>
                </a:solidFill>
              </a:rPr>
              <a:t> Extraño:</a:t>
            </a:r>
            <a:r>
              <a:rPr lang="es-EC" sz="2000" dirty="0">
                <a:solidFill>
                  <a:srgbClr val="00B0F0"/>
                </a:solidFill>
              </a:rPr>
              <a:t> </a:t>
            </a:r>
            <a:r>
              <a:rPr lang="es-EC" sz="2000" dirty="0"/>
              <a:t>Ilustra la distribución de los datos de las concentraciones de PM</a:t>
            </a:r>
            <a:r>
              <a:rPr lang="es-EC" sz="2000" baseline="-25000" dirty="0"/>
              <a:t>2.5</a:t>
            </a:r>
            <a:r>
              <a:rPr lang="es-EC" sz="2000" dirty="0"/>
              <a:t> por hora en el espacio de las fases.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82" y="1425228"/>
            <a:ext cx="8208912" cy="515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02956" y="6625009"/>
            <a:ext cx="9832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/>
              <a:t>Proyección bidimensional de las concentraciones de PM</a:t>
            </a:r>
            <a:r>
              <a:rPr lang="es-EC" sz="1400" b="1" baseline="-25000" dirty="0"/>
              <a:t>2.5</a:t>
            </a:r>
            <a:r>
              <a:rPr lang="es-EC" sz="1400" b="1" dirty="0"/>
              <a:t> por hora del período 2005-2016</a:t>
            </a:r>
            <a:endParaRPr lang="es-EC" sz="1400" dirty="0"/>
          </a:p>
        </p:txBody>
      </p:sp>
      <p:cxnSp>
        <p:nvCxnSpPr>
          <p:cNvPr id="5" name="4 Conector recto"/>
          <p:cNvCxnSpPr/>
          <p:nvPr/>
        </p:nvCxnSpPr>
        <p:spPr>
          <a:xfrm flipV="1">
            <a:off x="3366542" y="5184849"/>
            <a:ext cx="0" cy="72008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2082111" y="5184849"/>
            <a:ext cx="1284431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95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0198" y="432321"/>
            <a:ext cx="9937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>
                <a:solidFill>
                  <a:srgbClr val="00B0F0"/>
                </a:solidFill>
              </a:rPr>
              <a:t>Predicción:</a:t>
            </a:r>
            <a:r>
              <a:rPr lang="es-EC" sz="2000" dirty="0">
                <a:solidFill>
                  <a:srgbClr val="00B0F0"/>
                </a:solidFill>
              </a:rPr>
              <a:t> </a:t>
            </a:r>
            <a:r>
              <a:rPr lang="es-EC" sz="2000" dirty="0"/>
              <a:t>Concentraciones de PM</a:t>
            </a:r>
            <a:r>
              <a:rPr lang="es-EC" sz="2000" baseline="-25000" dirty="0"/>
              <a:t>2.5</a:t>
            </a:r>
            <a:r>
              <a:rPr lang="es-EC" sz="2000" dirty="0"/>
              <a:t> predichas para 24 horas. 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00" y="1368425"/>
            <a:ext cx="7609099" cy="421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66242" y="5674532"/>
            <a:ext cx="9145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/>
              <a:t>Predicción de PM</a:t>
            </a:r>
            <a:r>
              <a:rPr lang="es-EC" sz="1400" b="1" baseline="-25000" dirty="0"/>
              <a:t>2.5 </a:t>
            </a:r>
            <a:r>
              <a:rPr lang="es-EC" sz="1400" b="1" dirty="0"/>
              <a:t>utilizando la Teoría del Caos en los datos de concentraciones en el período 2005-2016 durante 24 horas (31 de diciembre de 2016); comparación con datos reales.</a:t>
            </a:r>
          </a:p>
        </p:txBody>
      </p:sp>
    </p:spTree>
    <p:extLst>
      <p:ext uri="{BB962C8B-B14F-4D97-AF65-F5344CB8AC3E}">
        <p14:creationId xmlns:p14="http://schemas.microsoft.com/office/powerpoint/2010/main" val="84945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40528" y="219614"/>
            <a:ext cx="9910789" cy="627571"/>
          </a:xfrm>
          <a:prstGeom prst="rect">
            <a:avLst/>
          </a:prstGeom>
          <a:noFill/>
        </p:spPr>
        <p:txBody>
          <a:bodyPr wrap="square" lIns="133824" tIns="66911" rIns="133824" bIns="66911" rtlCol="0">
            <a:spAutoFit/>
          </a:bodyPr>
          <a:lstStyle/>
          <a:p>
            <a:pPr algn="ctr"/>
            <a:r>
              <a:rPr lang="es-EC" sz="3200" b="1" dirty="0" smtClean="0">
                <a:solidFill>
                  <a:srgbClr val="00B0F0"/>
                </a:solidFill>
              </a:rPr>
              <a:t>MATERIAL </a:t>
            </a:r>
            <a:r>
              <a:rPr lang="es-EC" sz="3200" b="1" dirty="0">
                <a:solidFill>
                  <a:srgbClr val="00B0F0"/>
                </a:solidFill>
              </a:rPr>
              <a:t>PARTICULADO </a:t>
            </a:r>
            <a:r>
              <a:rPr lang="es-EC" sz="3200" b="1" dirty="0" smtClean="0">
                <a:solidFill>
                  <a:srgbClr val="00B0F0"/>
                </a:solidFill>
              </a:rPr>
              <a:t>PM2.5</a:t>
            </a:r>
            <a:endParaRPr lang="es-EC" sz="3200" b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767013325" y="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La nube de esmog ya es parte del paisaje, aunque oficialmente el aire de Quito en promedio está dentro de la norma. Foto: Paúl Rivas / EL COMERCIO</a:t>
            </a:r>
            <a:b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Este contenido ha sido publicado originalmente por </a:t>
            </a:r>
            <a:r>
              <a:rPr kumimoji="0" lang="es-EC" sz="17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Diario EL COMERCIO en la siguiente dirección: </a:t>
            </a:r>
            <a:r>
              <a:rPr kumimoji="0" lang="es-EC" sz="17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http://www.elcomercio.com/actualidad/marin-quito-contaminacion-aire-salud.html. Si está pensando en hacer uso del mismo, por favor, cite la fuente y haga un enlace hacia la nota original de donde usted ha tomado este contenido. ElComercio.com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766860925" y="1524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La nube de esmog ya es parte del paisaje, aunque oficialmente el aire de Quito en promedio está dentro de la norma. Foto: Paúl Rivas / EL COMERCIO</a:t>
            </a:r>
            <a:b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s-EC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Este contenido ha sido publicado originalmente por </a:t>
            </a:r>
            <a:r>
              <a:rPr kumimoji="0" lang="es-EC" sz="17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Diario EL COMERCIO en la siguiente dirección: </a:t>
            </a:r>
            <a:r>
              <a:rPr kumimoji="0" lang="es-EC" sz="17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http://www.elcomercio.com/actualidad/marin-quito-contaminacion-aire-salud.html. Si está pensando en hacer uso del mismo, por favor, cite la fuente y haga un enlace hacia la nota original de donde usted ha tomado este contenido. ElComercio.com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40158" y="6595973"/>
            <a:ext cx="9949142" cy="67710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C" sz="2000" dirty="0" smtClean="0"/>
              <a:t>El </a:t>
            </a:r>
            <a:r>
              <a:rPr lang="es-EC" sz="2000" b="1" dirty="0" smtClean="0">
                <a:solidFill>
                  <a:srgbClr val="0070C0"/>
                </a:solidFill>
              </a:rPr>
              <a:t>70% y 80% </a:t>
            </a:r>
            <a:r>
              <a:rPr lang="es-EC" sz="2000" dirty="0" smtClean="0"/>
              <a:t>de PM 2.5 que contamina la atmósfera urbana se genera por el </a:t>
            </a:r>
            <a:r>
              <a:rPr lang="es-EC" sz="2000" b="1" dirty="0" smtClean="0">
                <a:solidFill>
                  <a:srgbClr val="0070C0"/>
                </a:solidFill>
              </a:rPr>
              <a:t>tráfico vehicular</a:t>
            </a:r>
            <a:r>
              <a:rPr lang="es-EC" sz="2000" b="1" dirty="0" smtClean="0"/>
              <a:t>. </a:t>
            </a:r>
            <a:r>
              <a:rPr lang="es-EC" sz="1100" dirty="0" smtClean="0"/>
              <a:t>(Ballester</a:t>
            </a:r>
            <a:r>
              <a:rPr lang="es-EC" sz="1100" dirty="0"/>
              <a:t>, </a:t>
            </a:r>
            <a:r>
              <a:rPr lang="es-EC" sz="1100" dirty="0" err="1"/>
              <a:t>Querol</a:t>
            </a:r>
            <a:r>
              <a:rPr lang="es-EC" sz="1100" dirty="0"/>
              <a:t> &amp; Medina, 2007)</a:t>
            </a:r>
            <a:r>
              <a:rPr lang="es-EC" sz="1800" dirty="0"/>
              <a:t>.  </a:t>
            </a:r>
          </a:p>
        </p:txBody>
      </p:sp>
      <p:sp>
        <p:nvSpPr>
          <p:cNvPr id="4" name="AutoShape 4" descr="Resultado de imagen para contaminación del aire"/>
          <p:cNvSpPr>
            <a:spLocks noChangeAspect="1" noChangeArrowheads="1"/>
          </p:cNvSpPr>
          <p:nvPr/>
        </p:nvSpPr>
        <p:spPr bwMode="auto">
          <a:xfrm>
            <a:off x="155575" y="-1249363"/>
            <a:ext cx="38100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" name="Picture 4" descr="https://pbs.twimg.com/media/DGv9MlBWAAApS9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47" b="12038"/>
          <a:stretch/>
        </p:blipFill>
        <p:spPr bwMode="auto">
          <a:xfrm>
            <a:off x="2934494" y="1224409"/>
            <a:ext cx="5970449" cy="47019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663955711"/>
              </p:ext>
            </p:extLst>
          </p:nvPr>
        </p:nvGraphicFramePr>
        <p:xfrm>
          <a:off x="630238" y="4248745"/>
          <a:ext cx="2421958" cy="1198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2934494" y="5926309"/>
            <a:ext cx="655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Fuente: SENAMHI, 2017</a:t>
            </a:r>
            <a:endParaRPr lang="es-EC" sz="12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105" y="1504057"/>
            <a:ext cx="11525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Resultado de imagen para PM 2.5 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942" y="4134694"/>
            <a:ext cx="3384375" cy="234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1106533604"/>
              </p:ext>
            </p:extLst>
          </p:nvPr>
        </p:nvGraphicFramePr>
        <p:xfrm>
          <a:off x="1638350" y="1360488"/>
          <a:ext cx="3168352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2396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10477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800" b="1" dirty="0">
                <a:solidFill>
                  <a:srgbClr val="00B0F0"/>
                </a:solidFill>
              </a:rPr>
              <a:t>Validación estadística </a:t>
            </a:r>
            <a:r>
              <a:rPr lang="es-EC" sz="1800" b="1" dirty="0" smtClean="0">
                <a:solidFill>
                  <a:srgbClr val="00B0F0"/>
                </a:solidFill>
              </a:rPr>
              <a:t>por contraste de hipótesis de </a:t>
            </a:r>
            <a:r>
              <a:rPr lang="es-EC" sz="1800" b="1" dirty="0">
                <a:solidFill>
                  <a:srgbClr val="00B0F0"/>
                </a:solidFill>
              </a:rPr>
              <a:t>la predicción de concentraciones de PM</a:t>
            </a:r>
            <a:r>
              <a:rPr lang="es-EC" sz="1800" b="1" baseline="-25000" dirty="0">
                <a:solidFill>
                  <a:srgbClr val="00B0F0"/>
                </a:solidFill>
              </a:rPr>
              <a:t>2.5</a:t>
            </a:r>
            <a:r>
              <a:rPr lang="es-EC" sz="1800" b="1" dirty="0">
                <a:solidFill>
                  <a:srgbClr val="00B0F0"/>
                </a:solidFill>
              </a:rPr>
              <a:t> por hora</a:t>
            </a:r>
            <a:endParaRPr lang="es-EC" sz="1800" dirty="0">
              <a:solidFill>
                <a:srgbClr val="00B0F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582566" y="1728465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Rectángulo"/>
          <p:cNvSpPr/>
          <p:nvPr/>
        </p:nvSpPr>
        <p:spPr>
          <a:xfrm>
            <a:off x="3582566" y="3024609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3510558" y="5760913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635" y="449544"/>
            <a:ext cx="5944127" cy="250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414" y="2952601"/>
            <a:ext cx="6192688" cy="435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358430" y="1611975"/>
            <a:ext cx="4392488" cy="1884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rgbClr val="00B0F0"/>
                </a:solidFill>
              </a:ln>
              <a:noFill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358430" y="2908119"/>
            <a:ext cx="4392488" cy="18849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rgbClr val="00B0F0"/>
                </a:solidFill>
              </a:ln>
              <a:noFill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6678910" y="1872481"/>
            <a:ext cx="1516098" cy="1157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Elipse"/>
          <p:cNvSpPr/>
          <p:nvPr/>
        </p:nvSpPr>
        <p:spPr>
          <a:xfrm>
            <a:off x="6030838" y="6120953"/>
            <a:ext cx="129614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744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74254" y="2520553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000" b="1" dirty="0">
                <a:solidFill>
                  <a:srgbClr val="00B0F0"/>
                </a:solidFill>
              </a:rPr>
              <a:t>Análisis de las concentraciones </a:t>
            </a:r>
            <a:r>
              <a:rPr lang="es-EC" sz="4000" b="1" u="sng" dirty="0">
                <a:solidFill>
                  <a:srgbClr val="00B0F0"/>
                </a:solidFill>
              </a:rPr>
              <a:t>medias en 24 horas</a:t>
            </a:r>
            <a:r>
              <a:rPr lang="es-EC" sz="4000" b="1" dirty="0">
                <a:solidFill>
                  <a:srgbClr val="00B0F0"/>
                </a:solidFill>
              </a:rPr>
              <a:t> de PM</a:t>
            </a:r>
            <a:r>
              <a:rPr lang="es-EC" sz="4000" b="1" baseline="-25000" dirty="0">
                <a:solidFill>
                  <a:srgbClr val="00B0F0"/>
                </a:solidFill>
              </a:rPr>
              <a:t>2.5 </a:t>
            </a:r>
            <a:r>
              <a:rPr lang="es-EC" sz="4000" b="1" dirty="0">
                <a:solidFill>
                  <a:srgbClr val="00B0F0"/>
                </a:solidFill>
              </a:rPr>
              <a:t>mediante la Teoría del Caos</a:t>
            </a:r>
            <a:endParaRPr lang="es-EC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86222" y="432321"/>
            <a:ext cx="9721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>
                <a:solidFill>
                  <a:srgbClr val="00B0F0"/>
                </a:solidFill>
              </a:rPr>
              <a:t>Serie de datos:</a:t>
            </a:r>
            <a:r>
              <a:rPr lang="es-EC" sz="2000" dirty="0">
                <a:solidFill>
                  <a:srgbClr val="00B0F0"/>
                </a:solidFill>
              </a:rPr>
              <a:t> </a:t>
            </a:r>
            <a:r>
              <a:rPr lang="es-EC" sz="2000" dirty="0"/>
              <a:t>La serie se conforma de </a:t>
            </a:r>
            <a:r>
              <a:rPr lang="es-EC" sz="2000" b="1" dirty="0" smtClean="0"/>
              <a:t>4.382 </a:t>
            </a:r>
            <a:r>
              <a:rPr lang="es-EC" sz="2000" b="1" dirty="0"/>
              <a:t>datos </a:t>
            </a:r>
            <a:r>
              <a:rPr lang="es-EC" sz="2000" dirty="0"/>
              <a:t>que representan las concentraciones medias en 24 horas de PM</a:t>
            </a:r>
            <a:r>
              <a:rPr lang="es-EC" sz="2000" baseline="-25000" dirty="0"/>
              <a:t>2.5</a:t>
            </a:r>
            <a:r>
              <a:rPr lang="es-EC" sz="2000" dirty="0"/>
              <a:t> en el período 2005-2016.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85" y="1368425"/>
            <a:ext cx="8146317" cy="487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96471" y="6420076"/>
            <a:ext cx="9289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/>
              <a:t>Representación de las concentraciones medias en 24 horas de PM</a:t>
            </a:r>
            <a:r>
              <a:rPr lang="es-EC" sz="1400" b="1" baseline="-25000" dirty="0"/>
              <a:t>2.5</a:t>
            </a:r>
            <a:r>
              <a:rPr lang="es-EC" sz="1400" b="1" dirty="0"/>
              <a:t> (2005-2016)</a:t>
            </a:r>
          </a:p>
        </p:txBody>
      </p:sp>
    </p:spTree>
    <p:extLst>
      <p:ext uri="{BB962C8B-B14F-4D97-AF65-F5344CB8AC3E}">
        <p14:creationId xmlns:p14="http://schemas.microsoft.com/office/powerpoint/2010/main" val="344579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86222" y="360313"/>
            <a:ext cx="9577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err="1">
                <a:solidFill>
                  <a:srgbClr val="00B0F0"/>
                </a:solidFill>
              </a:rPr>
              <a:t>Atractor</a:t>
            </a:r>
            <a:r>
              <a:rPr lang="es-EC" sz="2000" b="1" dirty="0">
                <a:solidFill>
                  <a:srgbClr val="00B0F0"/>
                </a:solidFill>
              </a:rPr>
              <a:t> Extraño:</a:t>
            </a:r>
            <a:r>
              <a:rPr lang="es-EC" sz="2000" dirty="0">
                <a:solidFill>
                  <a:srgbClr val="00B0F0"/>
                </a:solidFill>
              </a:rPr>
              <a:t> </a:t>
            </a:r>
            <a:r>
              <a:rPr lang="es-EC" sz="2000" dirty="0"/>
              <a:t>Ilustra la distribución de los datos de las concentraciones medias en 24 horas de PM</a:t>
            </a:r>
            <a:r>
              <a:rPr lang="es-EC" sz="2000" baseline="-25000" dirty="0"/>
              <a:t>2.5</a:t>
            </a:r>
            <a:r>
              <a:rPr lang="es-EC" sz="2000" dirty="0"/>
              <a:t> en el espacio de las fases.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06" y="1296415"/>
            <a:ext cx="8064896" cy="496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74254" y="6480993"/>
            <a:ext cx="900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/>
              <a:t>Proyección bidimensional de las concentraciones medias en 24 horas de PM</a:t>
            </a:r>
            <a:r>
              <a:rPr lang="es-EC" sz="1400" b="1" baseline="-25000" dirty="0"/>
              <a:t>2.5</a:t>
            </a:r>
            <a:r>
              <a:rPr lang="es-EC" sz="1400" b="1" dirty="0"/>
              <a:t> (2005-2016)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2790478" y="4464769"/>
            <a:ext cx="1728192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V="1">
            <a:off x="4518670" y="4464769"/>
            <a:ext cx="0" cy="864096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V="1">
            <a:off x="2790478" y="4464769"/>
            <a:ext cx="0" cy="864096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2790478" y="5328865"/>
            <a:ext cx="1728192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54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0198" y="432321"/>
            <a:ext cx="9937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>
                <a:solidFill>
                  <a:srgbClr val="00B0F0"/>
                </a:solidFill>
              </a:rPr>
              <a:t>Predicción:</a:t>
            </a:r>
            <a:r>
              <a:rPr lang="es-EC" sz="2000" dirty="0">
                <a:solidFill>
                  <a:srgbClr val="00B0F0"/>
                </a:solidFill>
              </a:rPr>
              <a:t> </a:t>
            </a:r>
            <a:r>
              <a:rPr lang="es-EC" sz="2000" dirty="0"/>
              <a:t>Concentraciones de PM</a:t>
            </a:r>
            <a:r>
              <a:rPr lang="es-EC" sz="2000" baseline="-25000" dirty="0"/>
              <a:t>2.5</a:t>
            </a:r>
            <a:r>
              <a:rPr lang="es-EC" sz="2000" dirty="0"/>
              <a:t> predichas para 7 días. 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86" y="1152401"/>
            <a:ext cx="8424936" cy="510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30238" y="6480993"/>
            <a:ext cx="9577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/>
              <a:t>Predicción de PM</a:t>
            </a:r>
            <a:r>
              <a:rPr lang="es-EC" sz="1400" b="1" baseline="-25000" dirty="0"/>
              <a:t>2.5 </a:t>
            </a:r>
            <a:r>
              <a:rPr lang="es-EC" sz="1400" b="1" dirty="0"/>
              <a:t>utilizando la Teoría del Caos en los datos de concentraciones medias en </a:t>
            </a:r>
            <a:r>
              <a:rPr lang="es-EC" sz="1400" b="1" dirty="0" smtClean="0"/>
              <a:t>24 </a:t>
            </a:r>
            <a:r>
              <a:rPr lang="es-EC" sz="1400" b="1" dirty="0"/>
              <a:t>horas en el período 2005-2016 durante 7 días (25 al 31 de diciembre de 2016); comparación con datos reales.</a:t>
            </a:r>
          </a:p>
        </p:txBody>
      </p:sp>
    </p:spTree>
    <p:extLst>
      <p:ext uri="{BB962C8B-B14F-4D97-AF65-F5344CB8AC3E}">
        <p14:creationId xmlns:p14="http://schemas.microsoft.com/office/powerpoint/2010/main" val="7423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72008" y="72281"/>
            <a:ext cx="10639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>
                <a:solidFill>
                  <a:srgbClr val="00B0F0"/>
                </a:solidFill>
              </a:rPr>
              <a:t>Validación </a:t>
            </a:r>
            <a:r>
              <a:rPr lang="es-EC" sz="1600" b="1" dirty="0" smtClean="0">
                <a:solidFill>
                  <a:srgbClr val="00B0F0"/>
                </a:solidFill>
              </a:rPr>
              <a:t>estadística por </a:t>
            </a:r>
            <a:r>
              <a:rPr lang="es-EC" sz="1600" b="1" dirty="0">
                <a:solidFill>
                  <a:srgbClr val="00B0F0"/>
                </a:solidFill>
              </a:rPr>
              <a:t>contraste de hipótesis de la predicción de concentraciones medias en 24 horas de PM</a:t>
            </a:r>
            <a:r>
              <a:rPr lang="es-EC" sz="1600" b="1" baseline="-25000" dirty="0">
                <a:solidFill>
                  <a:srgbClr val="00B0F0"/>
                </a:solidFill>
              </a:rPr>
              <a:t>2.5</a:t>
            </a:r>
            <a:r>
              <a:rPr lang="es-EC" sz="1600" b="1" dirty="0">
                <a:solidFill>
                  <a:srgbClr val="00B0F0"/>
                </a:solidFill>
              </a:rPr>
              <a:t> </a:t>
            </a:r>
            <a:endParaRPr lang="es-EC" sz="1600" dirty="0">
              <a:solidFill>
                <a:srgbClr val="00B0F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10558" y="1584449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Rectángulo"/>
          <p:cNvSpPr/>
          <p:nvPr/>
        </p:nvSpPr>
        <p:spPr>
          <a:xfrm>
            <a:off x="3510558" y="2880593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3510558" y="5544889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2" y="616407"/>
            <a:ext cx="61245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732" y="3020739"/>
            <a:ext cx="62103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358430" y="1728465"/>
            <a:ext cx="5472608" cy="1884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rgbClr val="00B0F0"/>
                </a:solidFill>
              </a:ln>
              <a:noFill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358430" y="3024609"/>
            <a:ext cx="5472608" cy="18849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rgbClr val="00B0F0"/>
                </a:solidFill>
              </a:ln>
              <a:noFill/>
            </a:endParaRPr>
          </a:p>
        </p:txBody>
      </p:sp>
      <p:sp>
        <p:nvSpPr>
          <p:cNvPr id="3" name="2 Elipse"/>
          <p:cNvSpPr/>
          <p:nvPr/>
        </p:nvSpPr>
        <p:spPr>
          <a:xfrm>
            <a:off x="6894934" y="1916963"/>
            <a:ext cx="1516098" cy="1157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Elipse"/>
          <p:cNvSpPr/>
          <p:nvPr/>
        </p:nvSpPr>
        <p:spPr>
          <a:xfrm>
            <a:off x="6030838" y="6120953"/>
            <a:ext cx="129614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37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68843" y="2736577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000" b="1" dirty="0">
                <a:solidFill>
                  <a:srgbClr val="00B0F0"/>
                </a:solidFill>
              </a:rPr>
              <a:t>Análisis de concentraciones </a:t>
            </a:r>
            <a:r>
              <a:rPr lang="es-EC" sz="4000" b="1" u="sng" dirty="0">
                <a:solidFill>
                  <a:srgbClr val="00B0F0"/>
                </a:solidFill>
              </a:rPr>
              <a:t>media mensuales</a:t>
            </a:r>
            <a:r>
              <a:rPr lang="es-EC" sz="4000" b="1" dirty="0">
                <a:solidFill>
                  <a:srgbClr val="00B0F0"/>
                </a:solidFill>
              </a:rPr>
              <a:t> de PM</a:t>
            </a:r>
            <a:r>
              <a:rPr lang="es-EC" sz="4000" b="1" baseline="-25000" dirty="0">
                <a:solidFill>
                  <a:srgbClr val="00B0F0"/>
                </a:solidFill>
              </a:rPr>
              <a:t>2.5 </a:t>
            </a:r>
            <a:r>
              <a:rPr lang="es-EC" sz="4000" b="1" dirty="0">
                <a:solidFill>
                  <a:srgbClr val="00B0F0"/>
                </a:solidFill>
              </a:rPr>
              <a:t>mediante la Teoría del Caos</a:t>
            </a:r>
            <a:endParaRPr lang="es-EC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0198" y="288305"/>
            <a:ext cx="9865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>
                <a:solidFill>
                  <a:srgbClr val="00B0F0"/>
                </a:solidFill>
              </a:rPr>
              <a:t>Serie de datos:</a:t>
            </a:r>
            <a:r>
              <a:rPr lang="es-EC" sz="2000" dirty="0">
                <a:solidFill>
                  <a:srgbClr val="00B0F0"/>
                </a:solidFill>
              </a:rPr>
              <a:t> </a:t>
            </a:r>
            <a:r>
              <a:rPr lang="es-EC" sz="2000" dirty="0"/>
              <a:t>La serie se conforma de </a:t>
            </a:r>
            <a:r>
              <a:rPr lang="es-EC" sz="2000" b="1" dirty="0"/>
              <a:t>144 datos </a:t>
            </a:r>
            <a:r>
              <a:rPr lang="es-EC" sz="2000" dirty="0"/>
              <a:t>que representan las concentraciones medias mensuales de PM</a:t>
            </a:r>
            <a:r>
              <a:rPr lang="es-EC" sz="2000" baseline="-25000" dirty="0"/>
              <a:t>2.5</a:t>
            </a:r>
            <a:r>
              <a:rPr lang="es-EC" sz="2000" dirty="0"/>
              <a:t> en el período </a:t>
            </a:r>
            <a:r>
              <a:rPr lang="es-EC" sz="2000" dirty="0" smtClean="0"/>
              <a:t>2005-2016</a:t>
            </a:r>
            <a:r>
              <a:rPr lang="es-EC" sz="2000" dirty="0"/>
              <a:t>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11" y="1296417"/>
            <a:ext cx="821146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30238" y="6192961"/>
            <a:ext cx="9145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/>
              <a:t>Representación de las concentraciones medias mensuales de PM</a:t>
            </a:r>
            <a:r>
              <a:rPr lang="es-EC" sz="1400" b="1" baseline="-25000" dirty="0"/>
              <a:t>2.5</a:t>
            </a:r>
            <a:r>
              <a:rPr lang="es-EC" sz="1400" b="1" dirty="0"/>
              <a:t> (2005-2016)</a:t>
            </a:r>
          </a:p>
        </p:txBody>
      </p:sp>
    </p:spTree>
    <p:extLst>
      <p:ext uri="{BB962C8B-B14F-4D97-AF65-F5344CB8AC3E}">
        <p14:creationId xmlns:p14="http://schemas.microsoft.com/office/powerpoint/2010/main" val="19094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42206" y="288305"/>
            <a:ext cx="9937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err="1">
                <a:solidFill>
                  <a:srgbClr val="00B0F0"/>
                </a:solidFill>
              </a:rPr>
              <a:t>Atractor</a:t>
            </a:r>
            <a:r>
              <a:rPr lang="es-EC" sz="2000" b="1" dirty="0">
                <a:solidFill>
                  <a:srgbClr val="00B0F0"/>
                </a:solidFill>
              </a:rPr>
              <a:t> Extraño:</a:t>
            </a:r>
            <a:r>
              <a:rPr lang="es-EC" sz="2000" dirty="0">
                <a:solidFill>
                  <a:srgbClr val="00B0F0"/>
                </a:solidFill>
              </a:rPr>
              <a:t> </a:t>
            </a:r>
            <a:r>
              <a:rPr lang="es-EC" sz="2000" dirty="0"/>
              <a:t>Ilustra la distribución de los datos de las concentraciones medias mensuales de PM</a:t>
            </a:r>
            <a:r>
              <a:rPr lang="es-EC" sz="2000" baseline="-25000" dirty="0"/>
              <a:t>2.5</a:t>
            </a:r>
            <a:r>
              <a:rPr lang="es-EC" sz="2000" dirty="0"/>
              <a:t> en el espacio de las fases.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86" y="1305191"/>
            <a:ext cx="8417544" cy="495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58230" y="6389240"/>
            <a:ext cx="9361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 err="1"/>
              <a:t>Atractor</a:t>
            </a:r>
            <a:r>
              <a:rPr lang="es-EC" sz="1400" b="1" dirty="0"/>
              <a:t> Extraño para las concentraciones medias mensuales de PM</a:t>
            </a:r>
            <a:r>
              <a:rPr lang="es-EC" sz="1400" b="1" baseline="-25000" dirty="0"/>
              <a:t>2.5 </a:t>
            </a:r>
            <a:r>
              <a:rPr lang="es-EC" sz="1400" b="1" dirty="0"/>
              <a:t>(2005-2016)</a:t>
            </a:r>
          </a:p>
        </p:txBody>
      </p:sp>
      <p:cxnSp>
        <p:nvCxnSpPr>
          <p:cNvPr id="5" name="4 Conector recto"/>
          <p:cNvCxnSpPr/>
          <p:nvPr/>
        </p:nvCxnSpPr>
        <p:spPr>
          <a:xfrm>
            <a:off x="4230638" y="2592561"/>
            <a:ext cx="3888432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4230638" y="4536777"/>
            <a:ext cx="3888432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4230638" y="2592561"/>
            <a:ext cx="0" cy="1944216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V="1">
            <a:off x="8119070" y="2592561"/>
            <a:ext cx="0" cy="1944216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03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42206" y="288305"/>
            <a:ext cx="9721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>
                <a:solidFill>
                  <a:srgbClr val="00B0F0"/>
                </a:solidFill>
              </a:rPr>
              <a:t>Predicción:</a:t>
            </a:r>
            <a:r>
              <a:rPr lang="es-EC" sz="2000" dirty="0">
                <a:solidFill>
                  <a:srgbClr val="00B0F0"/>
                </a:solidFill>
              </a:rPr>
              <a:t> </a:t>
            </a:r>
            <a:r>
              <a:rPr lang="es-EC" sz="2000" dirty="0"/>
              <a:t>Concentraciones de PM</a:t>
            </a:r>
            <a:r>
              <a:rPr lang="es-EC" sz="2000" baseline="-25000" dirty="0"/>
              <a:t>2.5</a:t>
            </a:r>
            <a:r>
              <a:rPr lang="es-EC" sz="2000" dirty="0"/>
              <a:t> predichas para 6 meses. 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94" y="1152401"/>
            <a:ext cx="8280920" cy="500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02246" y="6317813"/>
            <a:ext cx="9217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/>
              <a:t>Predicción para PM</a:t>
            </a:r>
            <a:r>
              <a:rPr lang="es-EC" sz="1400" b="1" baseline="-25000" dirty="0"/>
              <a:t>2.5 </a:t>
            </a:r>
            <a:r>
              <a:rPr lang="es-EC" sz="1400" b="1" dirty="0"/>
              <a:t>utilizando la Teoría del Caos en los datos referentes a las medias mensuales en el período 2005-2016 durante 6 meses (jul, </a:t>
            </a:r>
            <a:r>
              <a:rPr lang="es-EC" sz="1400" b="1" dirty="0" err="1"/>
              <a:t>ago</a:t>
            </a:r>
            <a:r>
              <a:rPr lang="es-EC" sz="1400" b="1" dirty="0"/>
              <a:t>, </a:t>
            </a:r>
            <a:r>
              <a:rPr lang="es-EC" sz="1400" b="1" dirty="0" err="1"/>
              <a:t>sep</a:t>
            </a:r>
            <a:r>
              <a:rPr lang="es-EC" sz="1400" b="1" dirty="0"/>
              <a:t>, oct, nov y dic de 2016); comparación con datos reales.</a:t>
            </a:r>
          </a:p>
        </p:txBody>
      </p:sp>
    </p:spTree>
    <p:extLst>
      <p:ext uri="{BB962C8B-B14F-4D97-AF65-F5344CB8AC3E}">
        <p14:creationId xmlns:p14="http://schemas.microsoft.com/office/powerpoint/2010/main" val="359529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fografía con la calidad del aire de las ciudades de América Latina. Fuente: Organización Mundial de la Salud (OMS) / EL COMERC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3"/>
          <a:stretch/>
        </p:blipFill>
        <p:spPr bwMode="auto">
          <a:xfrm>
            <a:off x="5163112" y="72281"/>
            <a:ext cx="5260214" cy="723118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88448" y="3024609"/>
            <a:ext cx="4594732" cy="1427790"/>
          </a:xfrm>
          <a:prstGeom prst="rect">
            <a:avLst/>
          </a:prstGeom>
        </p:spPr>
        <p:txBody>
          <a:bodyPr wrap="square" lIns="133824" tIns="66911" rIns="133824" bIns="66911">
            <a:spAutoFit/>
          </a:bodyPr>
          <a:lstStyle/>
          <a:p>
            <a:r>
              <a:rPr lang="es-ES" sz="2800" dirty="0" smtClean="0"/>
              <a:t>El valor fijado por la OMS para el </a:t>
            </a:r>
            <a:r>
              <a:rPr lang="es-ES" sz="2800" dirty="0"/>
              <a:t>PM</a:t>
            </a:r>
            <a:r>
              <a:rPr lang="es-ES" sz="2800" baseline="-25000" dirty="0"/>
              <a:t>2.5</a:t>
            </a:r>
            <a:r>
              <a:rPr lang="es-ES" sz="2800" dirty="0"/>
              <a:t> </a:t>
            </a:r>
            <a:r>
              <a:rPr lang="es-ES" sz="2800" dirty="0" smtClean="0"/>
              <a:t>en promedio anual es de </a:t>
            </a:r>
            <a:r>
              <a:rPr lang="es-ES" sz="2800" b="1" dirty="0">
                <a:solidFill>
                  <a:srgbClr val="0070C0"/>
                </a:solidFill>
              </a:rPr>
              <a:t>10 µg/m</a:t>
            </a:r>
            <a:r>
              <a:rPr lang="es-ES" sz="2800" b="1" baseline="30000" dirty="0">
                <a:solidFill>
                  <a:srgbClr val="0070C0"/>
                </a:solidFill>
              </a:rPr>
              <a:t>3 </a:t>
            </a:r>
            <a:r>
              <a:rPr lang="es-ES" sz="2800" dirty="0" smtClean="0"/>
              <a:t>.</a:t>
            </a:r>
            <a:endParaRPr lang="es-EC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83528" y="277738"/>
            <a:ext cx="4804572" cy="873793"/>
          </a:xfrm>
          <a:prstGeom prst="rect">
            <a:avLst/>
          </a:prstGeom>
          <a:noFill/>
        </p:spPr>
        <p:txBody>
          <a:bodyPr wrap="square" lIns="133824" tIns="66911" rIns="133824" bIns="66911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accent1"/>
                </a:solidFill>
              </a:rPr>
              <a:t>Concentraciones de PM 2.5 en América Latina y el Caribe</a:t>
            </a:r>
            <a:endParaRPr lang="es-EC" sz="2400" b="1" dirty="0">
              <a:solidFill>
                <a:schemeClr val="accent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83528" y="6823372"/>
            <a:ext cx="5940660" cy="350572"/>
          </a:xfrm>
          <a:prstGeom prst="rect">
            <a:avLst/>
          </a:prstGeom>
        </p:spPr>
        <p:txBody>
          <a:bodyPr wrap="square" lIns="133824" tIns="66911" rIns="133824" bIns="66911">
            <a:spAutoFit/>
          </a:bodyPr>
          <a:lstStyle/>
          <a:p>
            <a:r>
              <a:rPr lang="es-EC" sz="1400" dirty="0" smtClean="0"/>
              <a:t>Fuente: </a:t>
            </a:r>
            <a:r>
              <a:rPr lang="es-EC" sz="1400" dirty="0"/>
              <a:t>Organización Mundial de la Salud OMS, 2016</a:t>
            </a:r>
          </a:p>
        </p:txBody>
      </p:sp>
      <p:pic>
        <p:nvPicPr>
          <p:cNvPr id="6" name="Picture 2" descr="Resultado de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51" y="1170501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7 Conector recto de flecha"/>
          <p:cNvCxnSpPr/>
          <p:nvPr/>
        </p:nvCxnSpPr>
        <p:spPr>
          <a:xfrm>
            <a:off x="4662686" y="4608785"/>
            <a:ext cx="64807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11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0040" y="144289"/>
            <a:ext cx="9991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>
                <a:solidFill>
                  <a:srgbClr val="00B0F0"/>
                </a:solidFill>
              </a:rPr>
              <a:t>Validación estadística </a:t>
            </a:r>
            <a:r>
              <a:rPr lang="es-EC" sz="1600" b="1" dirty="0" smtClean="0">
                <a:solidFill>
                  <a:srgbClr val="00B0F0"/>
                </a:solidFill>
              </a:rPr>
              <a:t>por contraste </a:t>
            </a:r>
            <a:r>
              <a:rPr lang="es-EC" sz="1600" b="1" dirty="0">
                <a:solidFill>
                  <a:srgbClr val="00B0F0"/>
                </a:solidFill>
              </a:rPr>
              <a:t>de hipótesis de la predicción de las concentraciones medias mensuales de PM</a:t>
            </a:r>
            <a:r>
              <a:rPr lang="es-EC" sz="1600" b="1" baseline="-25000" dirty="0">
                <a:solidFill>
                  <a:srgbClr val="00B0F0"/>
                </a:solidFill>
              </a:rPr>
              <a:t>2.5</a:t>
            </a:r>
            <a:r>
              <a:rPr lang="es-EC" sz="1600" b="1" dirty="0">
                <a:solidFill>
                  <a:srgbClr val="00B0F0"/>
                </a:solidFill>
              </a:rPr>
              <a:t> </a:t>
            </a:r>
            <a:endParaRPr lang="es-EC" sz="1600" dirty="0">
              <a:solidFill>
                <a:srgbClr val="00B0F0"/>
              </a:solidFill>
            </a:endParaRPr>
          </a:p>
          <a:p>
            <a:r>
              <a:rPr lang="es-EC" sz="1600" b="1" dirty="0">
                <a:solidFill>
                  <a:srgbClr val="00B0F0"/>
                </a:solidFill>
              </a:rPr>
              <a:t> </a:t>
            </a:r>
            <a:endParaRPr lang="es-EC" sz="1600" dirty="0">
              <a:solidFill>
                <a:srgbClr val="00B0F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150518" y="1656457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Rectángulo"/>
          <p:cNvSpPr/>
          <p:nvPr/>
        </p:nvSpPr>
        <p:spPr>
          <a:xfrm>
            <a:off x="3150518" y="2952601"/>
            <a:ext cx="7920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3149695" y="5832921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3294534" y="1728465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Rectángulo"/>
          <p:cNvSpPr/>
          <p:nvPr/>
        </p:nvSpPr>
        <p:spPr>
          <a:xfrm>
            <a:off x="3294534" y="3024609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Rectángulo"/>
          <p:cNvSpPr/>
          <p:nvPr/>
        </p:nvSpPr>
        <p:spPr>
          <a:xfrm>
            <a:off x="3258530" y="5793522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65" y="533251"/>
            <a:ext cx="62198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"/>
          <a:stretch/>
        </p:blipFill>
        <p:spPr bwMode="auto">
          <a:xfrm>
            <a:off x="2215852" y="3024335"/>
            <a:ext cx="6191250" cy="424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2286422" y="1584449"/>
            <a:ext cx="4968552" cy="1884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rgbClr val="00B0F0"/>
                </a:solidFill>
              </a:ln>
              <a:noFill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358430" y="3024609"/>
            <a:ext cx="4968552" cy="18849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rgbClr val="00B0F0"/>
                </a:solidFill>
              </a:ln>
              <a:noFill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6030838" y="6120953"/>
            <a:ext cx="129614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Elipse"/>
          <p:cNvSpPr/>
          <p:nvPr/>
        </p:nvSpPr>
        <p:spPr>
          <a:xfrm>
            <a:off x="6894934" y="1916963"/>
            <a:ext cx="1516098" cy="1157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991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78310" y="3240633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4000" b="1" dirty="0">
                <a:solidFill>
                  <a:srgbClr val="00B0F0"/>
                </a:solidFill>
              </a:rPr>
              <a:t>CONCLUSIONES Y RECOMENDACIONES</a:t>
            </a:r>
            <a:endParaRPr lang="es-EC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42206" y="288305"/>
            <a:ext cx="2506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00B0F0"/>
                </a:solidFill>
              </a:rPr>
              <a:t>CONCLUSIONES</a:t>
            </a:r>
            <a:endParaRPr lang="es-EC" sz="2800" b="1" dirty="0">
              <a:solidFill>
                <a:srgbClr val="00B0F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37825" y="1220609"/>
            <a:ext cx="100091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800" dirty="0"/>
              <a:t>- Los valores fijados por la </a:t>
            </a:r>
            <a:r>
              <a:rPr lang="es-EC" sz="2800" dirty="0" smtClean="0"/>
              <a:t>OMS y NECA, </a:t>
            </a:r>
            <a:r>
              <a:rPr lang="es-EC" sz="2800" b="1" dirty="0">
                <a:solidFill>
                  <a:srgbClr val="0070C0"/>
                </a:solidFill>
              </a:rPr>
              <a:t>no contemplan límites permisibles para la concentración de PM</a:t>
            </a:r>
            <a:r>
              <a:rPr lang="es-EC" sz="2800" b="1" baseline="-25000" dirty="0">
                <a:solidFill>
                  <a:srgbClr val="0070C0"/>
                </a:solidFill>
              </a:rPr>
              <a:t>2.5</a:t>
            </a:r>
            <a:r>
              <a:rPr lang="es-EC" sz="2800" b="1" dirty="0">
                <a:solidFill>
                  <a:srgbClr val="0070C0"/>
                </a:solidFill>
              </a:rPr>
              <a:t> </a:t>
            </a:r>
            <a:r>
              <a:rPr lang="es-EC" sz="2800" b="1" u="sng" dirty="0">
                <a:solidFill>
                  <a:srgbClr val="0070C0"/>
                </a:solidFill>
              </a:rPr>
              <a:t>por hora</a:t>
            </a:r>
            <a:r>
              <a:rPr lang="es-EC" sz="2800" dirty="0"/>
              <a:t>.</a:t>
            </a:r>
          </a:p>
          <a:p>
            <a:pPr algn="just"/>
            <a:r>
              <a:rPr lang="es-EC" sz="2800" dirty="0"/>
              <a:t> </a:t>
            </a:r>
          </a:p>
          <a:p>
            <a:pPr algn="just"/>
            <a:r>
              <a:rPr lang="es-EC" sz="2800" dirty="0" smtClean="0"/>
              <a:t>- Debido </a:t>
            </a:r>
            <a:r>
              <a:rPr lang="es-EC" sz="2800" dirty="0"/>
              <a:t>a </a:t>
            </a:r>
            <a:r>
              <a:rPr lang="es-EC" sz="2800" b="1" dirty="0">
                <a:solidFill>
                  <a:srgbClr val="0070C0"/>
                </a:solidFill>
              </a:rPr>
              <a:t>la quema de monigotes y juegos pirotécnicos el 1 de enero de cada año a la 01h00</a:t>
            </a:r>
            <a:r>
              <a:rPr lang="es-EC" sz="2800" dirty="0">
                <a:solidFill>
                  <a:srgbClr val="0070C0"/>
                </a:solidFill>
              </a:rPr>
              <a:t> </a:t>
            </a:r>
            <a:r>
              <a:rPr lang="es-EC" sz="2800" dirty="0"/>
              <a:t>las concentraciones de PM</a:t>
            </a:r>
            <a:r>
              <a:rPr lang="es-EC" sz="2800" baseline="-25000" dirty="0"/>
              <a:t>2.5</a:t>
            </a:r>
            <a:r>
              <a:rPr lang="es-EC" sz="2800" dirty="0"/>
              <a:t> se elevan sobre el límite </a:t>
            </a:r>
            <a:r>
              <a:rPr lang="es-EC" sz="2800" dirty="0" smtClean="0"/>
              <a:t>permisible. </a:t>
            </a:r>
          </a:p>
          <a:p>
            <a:pPr algn="just"/>
            <a:endParaRPr lang="es-EC" sz="2800" dirty="0" smtClean="0"/>
          </a:p>
          <a:p>
            <a:pPr algn="just"/>
            <a:r>
              <a:rPr lang="es-EC" sz="2800" dirty="0" smtClean="0"/>
              <a:t>- El </a:t>
            </a:r>
            <a:r>
              <a:rPr lang="es-EC" sz="2800" dirty="0"/>
              <a:t>1 de enero del año </a:t>
            </a:r>
            <a:r>
              <a:rPr lang="es-EC" sz="2800" b="1" dirty="0">
                <a:solidFill>
                  <a:srgbClr val="0070C0"/>
                </a:solidFill>
              </a:rPr>
              <a:t>2006</a:t>
            </a:r>
            <a:r>
              <a:rPr lang="es-EC" sz="2800" dirty="0"/>
              <a:t> se registra una concentración de </a:t>
            </a:r>
            <a:r>
              <a:rPr lang="es-EC" sz="2800" b="1" dirty="0" smtClean="0">
                <a:solidFill>
                  <a:srgbClr val="0070C0"/>
                </a:solidFill>
              </a:rPr>
              <a:t>524,70 </a:t>
            </a:r>
            <a:r>
              <a:rPr lang="es-EC" sz="2800" b="1" dirty="0" err="1" smtClean="0">
                <a:solidFill>
                  <a:srgbClr val="0070C0"/>
                </a:solidFill>
              </a:rPr>
              <a:t>μg</a:t>
            </a:r>
            <a:r>
              <a:rPr lang="es-EC" sz="2800" b="1" dirty="0" smtClean="0">
                <a:solidFill>
                  <a:srgbClr val="0070C0"/>
                </a:solidFill>
              </a:rPr>
              <a:t>/m</a:t>
            </a:r>
            <a:r>
              <a:rPr lang="es-EC" sz="2800" b="1" baseline="30000" dirty="0" smtClean="0">
                <a:solidFill>
                  <a:srgbClr val="0070C0"/>
                </a:solidFill>
              </a:rPr>
              <a:t>3</a:t>
            </a:r>
            <a:r>
              <a:rPr lang="es-EC" sz="2800" dirty="0" smtClean="0"/>
              <a:t>,reduciéndose </a:t>
            </a:r>
            <a:r>
              <a:rPr lang="es-EC" sz="2800" dirty="0"/>
              <a:t>considerablemente hasta llegar a </a:t>
            </a:r>
            <a:r>
              <a:rPr lang="es-EC" sz="2800" b="1" dirty="0" smtClean="0">
                <a:solidFill>
                  <a:srgbClr val="0070C0"/>
                </a:solidFill>
              </a:rPr>
              <a:t>77,20 </a:t>
            </a:r>
            <a:r>
              <a:rPr lang="es-EC" sz="2800" b="1" dirty="0" err="1">
                <a:solidFill>
                  <a:srgbClr val="0070C0"/>
                </a:solidFill>
              </a:rPr>
              <a:t>μg</a:t>
            </a:r>
            <a:r>
              <a:rPr lang="es-EC" sz="2800" b="1" dirty="0">
                <a:solidFill>
                  <a:srgbClr val="0070C0"/>
                </a:solidFill>
              </a:rPr>
              <a:t>/m</a:t>
            </a:r>
            <a:r>
              <a:rPr lang="es-EC" sz="2800" b="1" baseline="30000" dirty="0">
                <a:solidFill>
                  <a:srgbClr val="0070C0"/>
                </a:solidFill>
              </a:rPr>
              <a:t>3</a:t>
            </a:r>
            <a:r>
              <a:rPr lang="es-EC" sz="2800" b="1" dirty="0">
                <a:solidFill>
                  <a:srgbClr val="0070C0"/>
                </a:solidFill>
              </a:rPr>
              <a:t> </a:t>
            </a:r>
            <a:r>
              <a:rPr lang="es-EC" sz="2800" dirty="0"/>
              <a:t>el 1 de enero del año </a:t>
            </a:r>
            <a:r>
              <a:rPr lang="es-EC" sz="2800" b="1" dirty="0">
                <a:solidFill>
                  <a:srgbClr val="0070C0"/>
                </a:solidFill>
              </a:rPr>
              <a:t>2016</a:t>
            </a:r>
            <a:r>
              <a:rPr lang="es-EC" sz="2800" dirty="0" smtClean="0"/>
              <a:t>.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68355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88938" y="864369"/>
            <a:ext cx="93610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800" dirty="0" smtClean="0"/>
              <a:t>- El </a:t>
            </a:r>
            <a:r>
              <a:rPr lang="es-EC" sz="2800" dirty="0"/>
              <a:t>análisis estadístico de las concentraciones medias en 24 horas de PM</a:t>
            </a:r>
            <a:r>
              <a:rPr lang="es-EC" sz="2800" baseline="-25000" dirty="0"/>
              <a:t>2.5</a:t>
            </a:r>
            <a:r>
              <a:rPr lang="es-EC" sz="2800" dirty="0"/>
              <a:t>, determinan una disminución del </a:t>
            </a:r>
            <a:r>
              <a:rPr lang="es-EC" sz="2800" b="1" dirty="0" smtClean="0">
                <a:solidFill>
                  <a:srgbClr val="0070C0"/>
                </a:solidFill>
              </a:rPr>
              <a:t>69,91</a:t>
            </a:r>
            <a:r>
              <a:rPr lang="es-EC" sz="2800" b="1" dirty="0">
                <a:solidFill>
                  <a:srgbClr val="0070C0"/>
                </a:solidFill>
              </a:rPr>
              <a:t>%</a:t>
            </a:r>
            <a:r>
              <a:rPr lang="es-EC" sz="2800" dirty="0"/>
              <a:t> entre los años 2005 y 2016. </a:t>
            </a:r>
            <a:endParaRPr lang="es-EC" sz="2800" dirty="0" smtClean="0"/>
          </a:p>
          <a:p>
            <a:pPr algn="just"/>
            <a:endParaRPr lang="es-EC" sz="2800" dirty="0" smtClean="0"/>
          </a:p>
          <a:p>
            <a:pPr algn="just"/>
            <a:r>
              <a:rPr lang="es-EC" sz="2800" dirty="0" smtClean="0"/>
              <a:t>- En </a:t>
            </a:r>
            <a:r>
              <a:rPr lang="es-EC" sz="2800" dirty="0"/>
              <a:t>el transcurso de 12 </a:t>
            </a:r>
            <a:r>
              <a:rPr lang="es-EC" sz="2800" dirty="0" smtClean="0"/>
              <a:t>años, </a:t>
            </a:r>
            <a:r>
              <a:rPr lang="es-EC" sz="2800" dirty="0"/>
              <a:t>la disminución de las concentraciones medias en 24 horas de PM</a:t>
            </a:r>
            <a:r>
              <a:rPr lang="es-EC" sz="2800" baseline="-25000" dirty="0"/>
              <a:t>2.5</a:t>
            </a:r>
            <a:r>
              <a:rPr lang="es-EC" sz="2800" dirty="0"/>
              <a:t>, se estima que se deben a </a:t>
            </a:r>
            <a:r>
              <a:rPr lang="es-EC" sz="2800" b="1" dirty="0">
                <a:solidFill>
                  <a:srgbClr val="0070C0"/>
                </a:solidFill>
              </a:rPr>
              <a:t>las políticas ambientales aplicadas </a:t>
            </a:r>
            <a:r>
              <a:rPr lang="es-EC" sz="2800" dirty="0" smtClean="0"/>
              <a:t>como </a:t>
            </a:r>
            <a:r>
              <a:rPr lang="es-EC" sz="2800" dirty="0"/>
              <a:t>los </a:t>
            </a:r>
            <a:r>
              <a:rPr lang="es-EC" sz="2800" b="1" dirty="0">
                <a:solidFill>
                  <a:srgbClr val="0070C0"/>
                </a:solidFill>
              </a:rPr>
              <a:t>horarios de circulación de para vehículos de carga liviana y carga pesada</a:t>
            </a:r>
            <a:r>
              <a:rPr lang="es-EC" sz="2800" dirty="0"/>
              <a:t>, así mismo la </a:t>
            </a:r>
            <a:r>
              <a:rPr lang="es-EC" sz="2800" b="1" dirty="0">
                <a:solidFill>
                  <a:srgbClr val="0070C0"/>
                </a:solidFill>
              </a:rPr>
              <a:t>restricción vehicular con el pico y placa </a:t>
            </a:r>
            <a:r>
              <a:rPr lang="es-EC" sz="2800" dirty="0"/>
              <a:t>y el</a:t>
            </a:r>
            <a:r>
              <a:rPr lang="es-EC" sz="2800" b="1" dirty="0">
                <a:solidFill>
                  <a:srgbClr val="0070C0"/>
                </a:solidFill>
              </a:rPr>
              <a:t> domingo de peatonalización</a:t>
            </a:r>
            <a:r>
              <a:rPr lang="es-EC" sz="2800" dirty="0"/>
              <a:t> específicamente en el Centro Histórico de Quito.</a:t>
            </a:r>
          </a:p>
          <a:p>
            <a:pPr algn="just"/>
            <a:r>
              <a:rPr lang="es-EC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002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30238" y="576337"/>
            <a:ext cx="9433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800" dirty="0"/>
              <a:t>- Las concentraciones medias en 24 horas de PM</a:t>
            </a:r>
            <a:r>
              <a:rPr lang="es-EC" sz="2800" baseline="-25000" dirty="0"/>
              <a:t>2.5</a:t>
            </a:r>
            <a:r>
              <a:rPr lang="es-EC" sz="2800" dirty="0"/>
              <a:t> entre los años </a:t>
            </a:r>
            <a:r>
              <a:rPr lang="es-EC" sz="2800" b="1" dirty="0" smtClean="0">
                <a:solidFill>
                  <a:srgbClr val="0070C0"/>
                </a:solidFill>
              </a:rPr>
              <a:t>2005 </a:t>
            </a:r>
            <a:r>
              <a:rPr lang="es-EC" sz="2800" b="1" dirty="0">
                <a:solidFill>
                  <a:srgbClr val="0070C0"/>
                </a:solidFill>
              </a:rPr>
              <a:t>- 2016 no exceden los 50 </a:t>
            </a:r>
            <a:r>
              <a:rPr lang="es-EC" sz="2800" b="1" dirty="0" err="1">
                <a:solidFill>
                  <a:srgbClr val="0070C0"/>
                </a:solidFill>
              </a:rPr>
              <a:t>μg</a:t>
            </a:r>
            <a:r>
              <a:rPr lang="es-EC" sz="2800" b="1" dirty="0">
                <a:solidFill>
                  <a:srgbClr val="0070C0"/>
                </a:solidFill>
              </a:rPr>
              <a:t>/m</a:t>
            </a:r>
            <a:r>
              <a:rPr lang="es-EC" sz="2800" b="1" baseline="30000" dirty="0">
                <a:solidFill>
                  <a:srgbClr val="0070C0"/>
                </a:solidFill>
              </a:rPr>
              <a:t>3 </a:t>
            </a:r>
            <a:r>
              <a:rPr lang="es-EC" sz="2800" dirty="0"/>
              <a:t>que establece la </a:t>
            </a:r>
            <a:r>
              <a:rPr lang="es-EC" sz="2800" dirty="0" smtClean="0"/>
              <a:t>NECA. </a:t>
            </a:r>
            <a:endParaRPr lang="es-EC" sz="2800" dirty="0"/>
          </a:p>
          <a:p>
            <a:pPr marL="285750" indent="-285750" algn="just">
              <a:buFontTx/>
              <a:buChar char="-"/>
            </a:pPr>
            <a:endParaRPr lang="es-EC" sz="2800" dirty="0"/>
          </a:p>
          <a:p>
            <a:pPr algn="just"/>
            <a:r>
              <a:rPr lang="es-EC" sz="2800" dirty="0"/>
              <a:t>- Las concentraciones medias anuales de PM</a:t>
            </a:r>
            <a:r>
              <a:rPr lang="es-EC" sz="2800" baseline="-25000" dirty="0"/>
              <a:t>2.5</a:t>
            </a:r>
            <a:r>
              <a:rPr lang="es-EC" sz="2800" dirty="0"/>
              <a:t> del </a:t>
            </a:r>
            <a:r>
              <a:rPr lang="es-EC" sz="2800" b="1" dirty="0">
                <a:solidFill>
                  <a:srgbClr val="0070C0"/>
                </a:solidFill>
              </a:rPr>
              <a:t>período 2005 - 2016 se encuentran fuera del límite</a:t>
            </a:r>
            <a:r>
              <a:rPr lang="es-EC" sz="2800" dirty="0"/>
              <a:t> que establecen la </a:t>
            </a:r>
            <a:r>
              <a:rPr lang="es-EC" sz="2800" dirty="0" smtClean="0"/>
              <a:t>OMS y </a:t>
            </a:r>
            <a:r>
              <a:rPr lang="es-EC" sz="2800" dirty="0"/>
              <a:t>la </a:t>
            </a:r>
            <a:r>
              <a:rPr lang="es-EC" sz="2800" dirty="0" smtClean="0"/>
              <a:t>NECA </a:t>
            </a:r>
            <a:r>
              <a:rPr lang="es-EC" sz="2800" dirty="0"/>
              <a:t>de 10 </a:t>
            </a:r>
            <a:r>
              <a:rPr lang="es-EC" sz="2800" dirty="0" err="1"/>
              <a:t>μg</a:t>
            </a:r>
            <a:r>
              <a:rPr lang="es-EC" sz="2800" dirty="0"/>
              <a:t>/m</a:t>
            </a:r>
            <a:r>
              <a:rPr lang="es-EC" sz="2800" baseline="30000" dirty="0"/>
              <a:t>3</a:t>
            </a:r>
            <a:r>
              <a:rPr lang="es-EC" sz="2800" dirty="0"/>
              <a:t> y 15 </a:t>
            </a:r>
            <a:r>
              <a:rPr lang="es-EC" sz="2800" dirty="0" err="1"/>
              <a:t>μg</a:t>
            </a:r>
            <a:r>
              <a:rPr lang="es-EC" sz="2800" dirty="0"/>
              <a:t>/m</a:t>
            </a:r>
            <a:r>
              <a:rPr lang="es-EC" sz="2800" baseline="30000" dirty="0"/>
              <a:t>3</a:t>
            </a:r>
            <a:r>
              <a:rPr lang="es-EC" sz="2800" dirty="0"/>
              <a:t> respectivamente.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30238" y="4536777"/>
            <a:ext cx="9361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800" dirty="0">
                <a:solidFill>
                  <a:srgbClr val="0070C0"/>
                </a:solidFill>
              </a:rPr>
              <a:t>- </a:t>
            </a:r>
            <a:r>
              <a:rPr lang="es-EC" sz="2800" b="1" dirty="0">
                <a:solidFill>
                  <a:srgbClr val="0070C0"/>
                </a:solidFill>
              </a:rPr>
              <a:t>Los resultados de las predicciones de las concentraciones de PM</a:t>
            </a:r>
            <a:r>
              <a:rPr lang="es-EC" sz="2800" b="1" baseline="-25000" dirty="0">
                <a:solidFill>
                  <a:srgbClr val="0070C0"/>
                </a:solidFill>
              </a:rPr>
              <a:t>2.5</a:t>
            </a:r>
            <a:r>
              <a:rPr lang="es-EC" sz="2800" b="1" dirty="0">
                <a:solidFill>
                  <a:srgbClr val="0070C0"/>
                </a:solidFill>
              </a:rPr>
              <a:t> para 24 horas, 7 días y 6 meses, validadas estadísticamente mediante contraste de hipótesis, concluyen que existe suficiente evidencia para no rechazar la hipótesis nula.</a:t>
            </a:r>
          </a:p>
        </p:txBody>
      </p:sp>
    </p:spTree>
    <p:extLst>
      <p:ext uri="{BB962C8B-B14F-4D97-AF65-F5344CB8AC3E}">
        <p14:creationId xmlns:p14="http://schemas.microsoft.com/office/powerpoint/2010/main" val="18920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42206" y="288305"/>
            <a:ext cx="3251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rgbClr val="00B0F0"/>
                </a:solidFill>
              </a:rPr>
              <a:t>RECOMENDACIONES</a:t>
            </a:r>
            <a:endParaRPr lang="es-EC" sz="2800" b="1" dirty="0">
              <a:solidFill>
                <a:srgbClr val="00B0F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65941" y="1008385"/>
            <a:ext cx="97210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 smtClean="0"/>
              <a:t>- Debido </a:t>
            </a:r>
            <a:r>
              <a:rPr lang="es-EC" sz="2400" dirty="0"/>
              <a:t>a la las afectaciones a la salud que provoca la exposición al PM</a:t>
            </a:r>
            <a:r>
              <a:rPr lang="es-EC" sz="2400" baseline="-25000" dirty="0"/>
              <a:t>2.5</a:t>
            </a:r>
            <a:r>
              <a:rPr lang="es-EC" sz="2400" dirty="0"/>
              <a:t>, la </a:t>
            </a:r>
            <a:r>
              <a:rPr lang="es-EC" sz="2400" b="1" dirty="0" smtClean="0">
                <a:solidFill>
                  <a:srgbClr val="0070C0"/>
                </a:solidFill>
              </a:rPr>
              <a:t>NECA, </a:t>
            </a:r>
            <a:r>
              <a:rPr lang="es-EC" sz="2400" b="1" dirty="0">
                <a:solidFill>
                  <a:srgbClr val="0070C0"/>
                </a:solidFill>
              </a:rPr>
              <a:t>debería alinearse a los valores fijados por la </a:t>
            </a:r>
            <a:r>
              <a:rPr lang="es-EC" sz="2400" b="1" dirty="0" smtClean="0">
                <a:solidFill>
                  <a:srgbClr val="0070C0"/>
                </a:solidFill>
              </a:rPr>
              <a:t>OMS en </a:t>
            </a:r>
            <a:r>
              <a:rPr lang="es-EC" sz="2400" b="1" dirty="0">
                <a:solidFill>
                  <a:srgbClr val="0070C0"/>
                </a:solidFill>
              </a:rPr>
              <a:t>la concentración concerniente a la media anual</a:t>
            </a:r>
            <a:r>
              <a:rPr lang="es-EC" sz="2400" dirty="0" smtClean="0"/>
              <a:t>.</a:t>
            </a:r>
          </a:p>
          <a:p>
            <a:pPr algn="just"/>
            <a:endParaRPr lang="es-EC" sz="2400" dirty="0"/>
          </a:p>
          <a:p>
            <a:pPr algn="just"/>
            <a:r>
              <a:rPr lang="es-EC" sz="2400" dirty="0"/>
              <a:t>- La </a:t>
            </a:r>
            <a:r>
              <a:rPr lang="es-EC" sz="2400" b="1" dirty="0" smtClean="0">
                <a:solidFill>
                  <a:srgbClr val="0070C0"/>
                </a:solidFill>
              </a:rPr>
              <a:t>NECA</a:t>
            </a:r>
            <a:r>
              <a:rPr lang="es-EC" sz="2400" dirty="0" smtClean="0"/>
              <a:t>, </a:t>
            </a:r>
            <a:r>
              <a:rPr lang="es-EC" sz="2400" dirty="0"/>
              <a:t>debería plantear el </a:t>
            </a:r>
            <a:r>
              <a:rPr lang="es-EC" sz="2400" b="1" dirty="0">
                <a:solidFill>
                  <a:srgbClr val="0070C0"/>
                </a:solidFill>
              </a:rPr>
              <a:t>límite permisible para exposiciones de PM</a:t>
            </a:r>
            <a:r>
              <a:rPr lang="es-EC" sz="2400" b="1" baseline="-25000" dirty="0">
                <a:solidFill>
                  <a:srgbClr val="0070C0"/>
                </a:solidFill>
              </a:rPr>
              <a:t>2.5</a:t>
            </a:r>
            <a:r>
              <a:rPr lang="es-EC" sz="2400" b="1" dirty="0">
                <a:solidFill>
                  <a:srgbClr val="0070C0"/>
                </a:solidFill>
              </a:rPr>
              <a:t> por hora</a:t>
            </a:r>
            <a:r>
              <a:rPr lang="es-EC" sz="2400" dirty="0"/>
              <a:t>.</a:t>
            </a:r>
          </a:p>
          <a:p>
            <a:pPr algn="just"/>
            <a:r>
              <a:rPr lang="es-EC" sz="2400" dirty="0"/>
              <a:t> </a:t>
            </a:r>
          </a:p>
          <a:p>
            <a:pPr algn="just"/>
            <a:r>
              <a:rPr lang="es-EC" sz="2400" dirty="0"/>
              <a:t>- La </a:t>
            </a:r>
            <a:r>
              <a:rPr lang="es-EC" sz="2400" b="1" dirty="0">
                <a:solidFill>
                  <a:srgbClr val="0070C0"/>
                </a:solidFill>
              </a:rPr>
              <a:t>Secretaría de Ambiente de Quito</a:t>
            </a:r>
            <a:r>
              <a:rPr lang="es-EC" sz="2400" dirty="0"/>
              <a:t>, debería </a:t>
            </a:r>
            <a:r>
              <a:rPr lang="es-EC" sz="2400" b="1" dirty="0">
                <a:solidFill>
                  <a:srgbClr val="0070C0"/>
                </a:solidFill>
              </a:rPr>
              <a:t>aplicar medios de pronóstico de los contaminantes atmosféricos</a:t>
            </a:r>
            <a:r>
              <a:rPr lang="es-EC" sz="2400" dirty="0"/>
              <a:t> y </a:t>
            </a:r>
            <a:r>
              <a:rPr lang="es-EC" sz="2400" dirty="0" smtClean="0"/>
              <a:t>difundir </a:t>
            </a:r>
            <a:r>
              <a:rPr lang="es-EC" sz="2400" dirty="0"/>
              <a:t>diariamente en su portal web institucional con el fin de que la población esté en capacidad de adoptar las medidas requeridas para evitar o minimizar los riesgos sobre la salud. </a:t>
            </a:r>
          </a:p>
          <a:p>
            <a:pPr algn="just"/>
            <a:r>
              <a:rPr lang="es-EC" sz="2400" dirty="0"/>
              <a:t> </a:t>
            </a:r>
          </a:p>
          <a:p>
            <a:pPr algn="just"/>
            <a:r>
              <a:rPr lang="es-EC" sz="2400" dirty="0"/>
              <a:t>- Los resultados obtenidos en la </a:t>
            </a:r>
            <a:r>
              <a:rPr lang="es-EC" sz="2400" b="1" dirty="0">
                <a:solidFill>
                  <a:srgbClr val="0070C0"/>
                </a:solidFill>
              </a:rPr>
              <a:t>validación estadística </a:t>
            </a:r>
            <a:r>
              <a:rPr lang="es-EC" sz="2400" dirty="0"/>
              <a:t>de la presente investigación, permiten </a:t>
            </a:r>
            <a:r>
              <a:rPr lang="es-EC" sz="2400" b="1" dirty="0">
                <a:solidFill>
                  <a:srgbClr val="0070C0"/>
                </a:solidFill>
              </a:rPr>
              <a:t>recomendar la aplicación de la Teoría del Caos </a:t>
            </a:r>
            <a:r>
              <a:rPr lang="es-EC" sz="2400" dirty="0"/>
              <a:t>para pronosticar las concentraciones de PM</a:t>
            </a:r>
            <a:r>
              <a:rPr lang="es-EC" sz="2400" baseline="-25000" dirty="0"/>
              <a:t>2.5</a:t>
            </a:r>
            <a:r>
              <a:rPr lang="es-EC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19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142406" y="3096617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 smtClean="0">
                <a:solidFill>
                  <a:srgbClr val="00B0F0"/>
                </a:solidFill>
              </a:rPr>
              <a:t>Gracias por su atención</a:t>
            </a:r>
            <a:endParaRPr lang="es-EC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58231" y="3397019"/>
            <a:ext cx="4320479" cy="142779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 lIns="133824" tIns="66911" rIns="133824" bIns="66911">
            <a:spAutoFit/>
          </a:bodyPr>
          <a:lstStyle/>
          <a:p>
            <a:r>
              <a:rPr lang="es-EC" sz="2800" dirty="0" smtClean="0"/>
              <a:t>En Ecuador 5 ciudades exceden el promedio anual permisible </a:t>
            </a:r>
            <a:r>
              <a:rPr lang="es-EC" sz="2800" dirty="0"/>
              <a:t>de </a:t>
            </a:r>
            <a:r>
              <a:rPr lang="es-ES" sz="2800" dirty="0"/>
              <a:t>10 µg/m</a:t>
            </a:r>
            <a:r>
              <a:rPr lang="es-ES" sz="2800" baseline="30000" dirty="0"/>
              <a:t>3</a:t>
            </a:r>
            <a:r>
              <a:rPr lang="es-EC" sz="2800" dirty="0" smtClean="0"/>
              <a:t>.</a:t>
            </a:r>
            <a:endParaRPr lang="es-EC" sz="2800" dirty="0"/>
          </a:p>
        </p:txBody>
      </p:sp>
      <p:sp>
        <p:nvSpPr>
          <p:cNvPr id="6" name="5 Rectángulo"/>
          <p:cNvSpPr/>
          <p:nvPr/>
        </p:nvSpPr>
        <p:spPr>
          <a:xfrm>
            <a:off x="5238750" y="5472881"/>
            <a:ext cx="3744416" cy="304406"/>
          </a:xfrm>
          <a:prstGeom prst="rect">
            <a:avLst/>
          </a:prstGeom>
        </p:spPr>
        <p:txBody>
          <a:bodyPr wrap="square" lIns="133824" tIns="66911" rIns="133824" bIns="66911">
            <a:spAutoFit/>
          </a:bodyPr>
          <a:lstStyle/>
          <a:p>
            <a:r>
              <a:rPr lang="es-EC" sz="1100" dirty="0"/>
              <a:t>Fuentes: </a:t>
            </a:r>
            <a:r>
              <a:rPr lang="es-EC" sz="1100" dirty="0" smtClean="0"/>
              <a:t>OMS</a:t>
            </a:r>
            <a:endParaRPr lang="es-EC" sz="1100" dirty="0"/>
          </a:p>
        </p:txBody>
      </p:sp>
      <p:sp>
        <p:nvSpPr>
          <p:cNvPr id="2" name="1 CuadroTexto"/>
          <p:cNvSpPr txBox="1"/>
          <p:nvPr/>
        </p:nvSpPr>
        <p:spPr>
          <a:xfrm>
            <a:off x="588810" y="1461968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chemeClr val="accent1"/>
                </a:solidFill>
              </a:rPr>
              <a:t>C</a:t>
            </a:r>
            <a:r>
              <a:rPr lang="es-EC" b="1" dirty="0" smtClean="0">
                <a:solidFill>
                  <a:schemeClr val="accent1"/>
                </a:solidFill>
              </a:rPr>
              <a:t>alidad del Aire en Ecuador</a:t>
            </a:r>
          </a:p>
          <a:p>
            <a:pPr algn="ctr"/>
            <a:r>
              <a:rPr lang="es-EC" sz="1800" b="1" dirty="0" smtClean="0">
                <a:solidFill>
                  <a:schemeClr val="accent1"/>
                </a:solidFill>
              </a:rPr>
              <a:t>(Informe 2012 </a:t>
            </a:r>
            <a:r>
              <a:rPr lang="es-EC" sz="1800" b="1" dirty="0">
                <a:solidFill>
                  <a:schemeClr val="accent1"/>
                </a:solidFill>
              </a:rPr>
              <a:t>-</a:t>
            </a:r>
            <a:r>
              <a:rPr lang="es-EC" sz="1800" b="1" dirty="0" smtClean="0">
                <a:solidFill>
                  <a:schemeClr val="accent1"/>
                </a:solidFill>
              </a:rPr>
              <a:t> 2013 Concentraciones de PM2.5)  </a:t>
            </a:r>
            <a:endParaRPr lang="es-EC" sz="1800" b="1" dirty="0">
              <a:solidFill>
                <a:schemeClr val="accent1"/>
              </a:solidFill>
            </a:endParaRPr>
          </a:p>
        </p:txBody>
      </p:sp>
      <p:pic>
        <p:nvPicPr>
          <p:cNvPr id="8" name="Picture 2" descr="Resultado de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042" y="248445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450697"/>
              </p:ext>
            </p:extLst>
          </p:nvPr>
        </p:nvGraphicFramePr>
        <p:xfrm>
          <a:off x="5238750" y="2808585"/>
          <a:ext cx="4956139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258"/>
                <a:gridCol w="26418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Ciudad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Concentración de PM2.5 promedio anual</a:t>
                      </a:r>
                      <a:endParaRPr lang="es-EC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Santo Domingo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33 </a:t>
                      </a:r>
                      <a:r>
                        <a:rPr lang="es-ES" sz="2400" dirty="0" smtClean="0"/>
                        <a:t>µg/m</a:t>
                      </a:r>
                      <a:r>
                        <a:rPr lang="es-ES" sz="2400" baseline="30000" dirty="0" smtClean="0"/>
                        <a:t>3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Milagro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32 </a:t>
                      </a:r>
                      <a:r>
                        <a:rPr lang="es-ES" sz="2400" dirty="0" smtClean="0"/>
                        <a:t>µg/m</a:t>
                      </a:r>
                      <a:r>
                        <a:rPr lang="es-ES" sz="2400" baseline="30000" dirty="0" smtClean="0"/>
                        <a:t>3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Quito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18 </a:t>
                      </a:r>
                      <a:r>
                        <a:rPr lang="es-ES" sz="2400" dirty="0" smtClean="0"/>
                        <a:t>µg/m</a:t>
                      </a:r>
                      <a:r>
                        <a:rPr lang="es-ES" sz="2400" baseline="30000" dirty="0" smtClean="0"/>
                        <a:t>3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Latacunga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14 </a:t>
                      </a:r>
                      <a:r>
                        <a:rPr lang="es-ES" sz="2400" dirty="0" smtClean="0"/>
                        <a:t>µg/m</a:t>
                      </a:r>
                      <a:r>
                        <a:rPr lang="es-ES" sz="2400" baseline="30000" dirty="0" smtClean="0"/>
                        <a:t>3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4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767013026" y="-660030"/>
            <a:ext cx="55958455" cy="132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3824" tIns="66911" rIns="133824" bIns="66911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>
                <a:latin typeface="Arial" charset="0"/>
                <a:cs typeface="Arial" charset="0"/>
              </a:rPr>
              <a:t>El promedio anual de Quito durante el 2014 (tomando en cuenta las mediciones de Cotocollado, Carapungo, Belisario, El Camal, Centro y los Chillos) es de 17,6ug/m3 de PM2.5, según el informe de la Calidad del Aire de Quito publicado en el 2015.</a:t>
            </a:r>
            <a:br>
              <a:rPr lang="es-EC">
                <a:latin typeface="Arial" charset="0"/>
                <a:cs typeface="Arial" charset="0"/>
              </a:rPr>
            </a:br>
            <a:r>
              <a:rPr lang="es-EC">
                <a:latin typeface="Arial" charset="0"/>
                <a:cs typeface="Arial" charset="0"/>
              </a:rPr>
              <a:t/>
            </a:r>
            <a:br>
              <a:rPr lang="es-EC">
                <a:latin typeface="Arial" charset="0"/>
                <a:cs typeface="Arial" charset="0"/>
              </a:rPr>
            </a:br>
            <a:r>
              <a:rPr lang="es-EC" sz="2500">
                <a:latin typeface="Arial" charset="0"/>
                <a:cs typeface="Arial" charset="0"/>
              </a:rPr>
              <a:t>Este contenido ha sido publicado originalmente por </a:t>
            </a:r>
            <a:r>
              <a:rPr lang="es-EC" sz="2500" b="1">
                <a:latin typeface="Arial" charset="0"/>
                <a:cs typeface="Arial" charset="0"/>
              </a:rPr>
              <a:t>Diario EL COMERCIO en la siguiente dirección: </a:t>
            </a:r>
            <a:r>
              <a:rPr lang="es-EC" sz="2500" b="1">
                <a:latin typeface="Arial" charset="0"/>
                <a:cs typeface="Arial" charset="0"/>
                <a:hlinkClick r:id="rId2"/>
              </a:rPr>
              <a:t>http://www.elcomercio.com/tendencias/ciudades-ecuador-polucion-enfermedades-contaminacion.html. Si está pensando en hacer uso del mismo, por favor, cite la fuente y haga un enlace hacia la nota original de donde usted ha tomado este contenido. ElComercio.com</a:t>
            </a:r>
            <a:endParaRPr lang="es-EC"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766838400" y="-496800"/>
            <a:ext cx="55958455" cy="132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3824" tIns="66911" rIns="133824" bIns="66911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>
                <a:latin typeface="Arial" charset="0"/>
                <a:cs typeface="Arial" charset="0"/>
              </a:rPr>
              <a:t>El promedio anual de Quito durante el 2014 (tomando en cuenta las mediciones de Cotocollado, Carapungo, Belisario, El Camal, Centro y los Chillos) es de 17,6ug/m3 de PM2.5, según el informe de la Calidad del Aire de Quito publicado en el 2015.</a:t>
            </a:r>
            <a:br>
              <a:rPr lang="es-EC">
                <a:latin typeface="Arial" charset="0"/>
                <a:cs typeface="Arial" charset="0"/>
              </a:rPr>
            </a:br>
            <a:r>
              <a:rPr lang="es-EC">
                <a:latin typeface="Arial" charset="0"/>
                <a:cs typeface="Arial" charset="0"/>
              </a:rPr>
              <a:t/>
            </a:r>
            <a:br>
              <a:rPr lang="es-EC">
                <a:latin typeface="Arial" charset="0"/>
                <a:cs typeface="Arial" charset="0"/>
              </a:rPr>
            </a:br>
            <a:r>
              <a:rPr lang="es-EC" sz="2500">
                <a:latin typeface="Arial" charset="0"/>
                <a:cs typeface="Arial" charset="0"/>
              </a:rPr>
              <a:t>Este contenido ha sido publicado originalmente por </a:t>
            </a:r>
            <a:r>
              <a:rPr lang="es-EC" sz="2500" b="1">
                <a:latin typeface="Arial" charset="0"/>
                <a:cs typeface="Arial" charset="0"/>
              </a:rPr>
              <a:t>Diario EL COMERCIO en la siguiente dirección: </a:t>
            </a:r>
            <a:r>
              <a:rPr lang="es-EC" sz="2500" b="1">
                <a:latin typeface="Arial" charset="0"/>
                <a:cs typeface="Arial" charset="0"/>
                <a:hlinkClick r:id="rId2"/>
              </a:rPr>
              <a:t>http://www.elcomercio.com/tendencias/ciudades-ecuador-polucion-enfermedades-contaminacion.html. Si está pensando en hacer uso del mismo, por favor, cite la fuente y haga un enlace hacia la nota original de donde usted ha tomado este contenido. ElComercio.com</a:t>
            </a:r>
            <a:endParaRPr lang="es-EC"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766663776" y="-333569"/>
            <a:ext cx="55958455" cy="132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3824" tIns="66911" rIns="133824" bIns="66911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>
                <a:latin typeface="Arial" charset="0"/>
                <a:cs typeface="Arial" charset="0"/>
              </a:rPr>
              <a:t>El promedio anual de Quito durante el 2014 (tomando en cuenta las mediciones de Cotocollado, Carapungo, Belisario, El Camal, Centro y los Chillos) es de 17,6ug/m3 de PM2.5, según el informe de la Calidad del Aire de Quito publicado en el 2015.</a:t>
            </a:r>
            <a:br>
              <a:rPr lang="es-EC">
                <a:latin typeface="Arial" charset="0"/>
                <a:cs typeface="Arial" charset="0"/>
              </a:rPr>
            </a:br>
            <a:r>
              <a:rPr lang="es-EC">
                <a:latin typeface="Arial" charset="0"/>
                <a:cs typeface="Arial" charset="0"/>
              </a:rPr>
              <a:t/>
            </a:r>
            <a:br>
              <a:rPr lang="es-EC">
                <a:latin typeface="Arial" charset="0"/>
                <a:cs typeface="Arial" charset="0"/>
              </a:rPr>
            </a:br>
            <a:r>
              <a:rPr lang="es-EC" sz="2500">
                <a:latin typeface="Arial" charset="0"/>
                <a:cs typeface="Arial" charset="0"/>
              </a:rPr>
              <a:t>Este contenido ha sido publicado originalmente por </a:t>
            </a:r>
            <a:r>
              <a:rPr lang="es-EC" sz="2500" b="1">
                <a:latin typeface="Arial" charset="0"/>
                <a:cs typeface="Arial" charset="0"/>
              </a:rPr>
              <a:t>Diario EL COMERCIO en la siguiente dirección: </a:t>
            </a:r>
            <a:r>
              <a:rPr lang="es-EC" sz="2500" b="1">
                <a:latin typeface="Arial" charset="0"/>
                <a:cs typeface="Arial" charset="0"/>
                <a:hlinkClick r:id="rId2"/>
              </a:rPr>
              <a:t>http://www.elcomercio.com/tendencias/ciudades-ecuador-polucion-enfermedades-contaminacion.html. Si está pensando en hacer uso del mismo, por favor, cite la fuente y haga un enlace hacia la nota original de donde usted ha tomado este contenido. ElComercio.com</a:t>
            </a:r>
            <a:endParaRPr lang="es-EC">
              <a:latin typeface="Arial" charset="0"/>
              <a:cs typeface="Arial" charset="0"/>
            </a:endParaRPr>
          </a:p>
        </p:txBody>
      </p:sp>
      <p:pic>
        <p:nvPicPr>
          <p:cNvPr id="6" name="Picture 4" descr="La nube de esmog ya es parte del paisaje, aunque oficialmente el aire de Quito en promedio está dentro de la norma. Foto: Paúl Rivas / EL COMER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4" y="2160513"/>
            <a:ext cx="5997967" cy="3332062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67325" y="5584967"/>
            <a:ext cx="44060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dirty="0" smtClean="0"/>
              <a:t>Nube de esmog  en el Distrito Metropolitano de Quito. </a:t>
            </a:r>
          </a:p>
          <a:p>
            <a:r>
              <a:rPr lang="es-EC" sz="1000" dirty="0" smtClean="0"/>
              <a:t>Foto: Paúl Rivas / EL COMERCIO</a:t>
            </a:r>
          </a:p>
          <a:p>
            <a:endParaRPr lang="es-EC" sz="1000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6790056" y="2376537"/>
            <a:ext cx="3443453" cy="286232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s-EC" sz="2000" dirty="0"/>
              <a:t>La topografía tipo valle y los 2800 </a:t>
            </a:r>
            <a:r>
              <a:rPr lang="es-EC" sz="2000" dirty="0" smtClean="0"/>
              <a:t>de altura </a:t>
            </a:r>
            <a:r>
              <a:rPr lang="es-EC" sz="2000" dirty="0"/>
              <a:t>a la que se encuentra </a:t>
            </a:r>
            <a:r>
              <a:rPr lang="es-EC" sz="2000" dirty="0" smtClean="0"/>
              <a:t>el DM de Quito</a:t>
            </a:r>
            <a:r>
              <a:rPr lang="es-EC" sz="2000" dirty="0"/>
              <a:t>, </a:t>
            </a:r>
            <a:r>
              <a:rPr lang="es-EC" sz="2000" dirty="0" smtClean="0"/>
              <a:t>limitan: </a:t>
            </a:r>
          </a:p>
          <a:p>
            <a:r>
              <a:rPr lang="es-EC" sz="2000" b="1" dirty="0" smtClean="0">
                <a:solidFill>
                  <a:srgbClr val="0070C0"/>
                </a:solidFill>
              </a:rPr>
              <a:t>1) La </a:t>
            </a:r>
            <a:r>
              <a:rPr lang="es-EC" sz="2000" b="1" dirty="0">
                <a:solidFill>
                  <a:srgbClr val="0070C0"/>
                </a:solidFill>
              </a:rPr>
              <a:t>combustión completa </a:t>
            </a:r>
            <a:r>
              <a:rPr lang="es-EC" sz="2000" b="1" dirty="0" smtClean="0">
                <a:solidFill>
                  <a:srgbClr val="0070C0"/>
                </a:solidFill>
              </a:rPr>
              <a:t>del combustible de </a:t>
            </a:r>
            <a:r>
              <a:rPr lang="es-EC" sz="2000" b="1" dirty="0">
                <a:solidFill>
                  <a:srgbClr val="0070C0"/>
                </a:solidFill>
              </a:rPr>
              <a:t>los </a:t>
            </a:r>
            <a:r>
              <a:rPr lang="es-EC" sz="2000" b="1" dirty="0" smtClean="0">
                <a:solidFill>
                  <a:srgbClr val="0070C0"/>
                </a:solidFill>
              </a:rPr>
              <a:t>automotores, </a:t>
            </a:r>
            <a:r>
              <a:rPr lang="es-EC" sz="2000" b="1" dirty="0">
                <a:solidFill>
                  <a:srgbClr val="0070C0"/>
                </a:solidFill>
              </a:rPr>
              <a:t>y </a:t>
            </a:r>
            <a:endParaRPr lang="es-EC" sz="2000" b="1" dirty="0" smtClean="0">
              <a:solidFill>
                <a:srgbClr val="0070C0"/>
              </a:solidFill>
            </a:endParaRPr>
          </a:p>
          <a:p>
            <a:r>
              <a:rPr lang="es-EC" sz="2000" b="1" dirty="0" smtClean="0">
                <a:solidFill>
                  <a:srgbClr val="0070C0"/>
                </a:solidFill>
              </a:rPr>
              <a:t>2) La disipación </a:t>
            </a:r>
            <a:r>
              <a:rPr lang="es-EC" sz="2000" b="1" dirty="0">
                <a:solidFill>
                  <a:srgbClr val="0070C0"/>
                </a:solidFill>
              </a:rPr>
              <a:t>de los gases y particulados en la atmósfera.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54325" y="216297"/>
            <a:ext cx="9983608" cy="996903"/>
          </a:xfrm>
          <a:prstGeom prst="rect">
            <a:avLst/>
          </a:prstGeom>
        </p:spPr>
        <p:txBody>
          <a:bodyPr wrap="square" lIns="133824" tIns="66911" rIns="133824" bIns="66911">
            <a:spAutoFit/>
          </a:bodyPr>
          <a:lstStyle/>
          <a:p>
            <a:pPr algn="ctr"/>
            <a:r>
              <a:rPr lang="es-EC" sz="2800" b="1" dirty="0" smtClean="0">
                <a:solidFill>
                  <a:srgbClr val="00B0F0"/>
                </a:solidFill>
              </a:rPr>
              <a:t>CONTAMINACIÓN DEL AIRE CON PM 2.5 EN EL </a:t>
            </a:r>
          </a:p>
          <a:p>
            <a:pPr algn="ctr"/>
            <a:r>
              <a:rPr lang="es-EC" sz="2800" b="1" dirty="0" smtClean="0">
                <a:solidFill>
                  <a:srgbClr val="00B0F0"/>
                </a:solidFill>
              </a:rPr>
              <a:t>DISTRITO METROPOLITANO DE QUITO</a:t>
            </a:r>
            <a:endParaRPr lang="es-EC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6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58230" y="824955"/>
            <a:ext cx="936104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4000" b="1" dirty="0" smtClean="0">
                <a:solidFill>
                  <a:srgbClr val="00B0F0"/>
                </a:solidFill>
              </a:rPr>
              <a:t>PROPUESTA</a:t>
            </a:r>
          </a:p>
          <a:p>
            <a:pPr algn="just"/>
            <a:endParaRPr lang="es-EC" sz="3600" dirty="0" smtClean="0"/>
          </a:p>
          <a:p>
            <a:pPr algn="just"/>
            <a:r>
              <a:rPr lang="es-EC" sz="3600" dirty="0" smtClean="0"/>
              <a:t>Teniendo en cuenta que el PM 2.5 es un contaminante del aire que causa problema a la salud, se considera </a:t>
            </a:r>
            <a:r>
              <a:rPr lang="es-EC" sz="3600" b="1" dirty="0" smtClean="0">
                <a:solidFill>
                  <a:srgbClr val="0070C0"/>
                </a:solidFill>
              </a:rPr>
              <a:t>analizar los niveles de concentración</a:t>
            </a:r>
            <a:r>
              <a:rPr lang="es-EC" sz="3600" b="1" dirty="0" smtClean="0"/>
              <a:t> </a:t>
            </a:r>
            <a:r>
              <a:rPr lang="es-EC" sz="3600" b="1" dirty="0" smtClean="0">
                <a:solidFill>
                  <a:srgbClr val="0070C0"/>
                </a:solidFill>
              </a:rPr>
              <a:t>históricas</a:t>
            </a:r>
            <a:r>
              <a:rPr lang="es-EC" sz="3600" b="1" dirty="0" smtClean="0"/>
              <a:t> </a:t>
            </a:r>
            <a:r>
              <a:rPr lang="es-EC" sz="3600" dirty="0" smtClean="0"/>
              <a:t>de PM2.5 en el Centro Histórico de Quito y </a:t>
            </a:r>
            <a:r>
              <a:rPr lang="es-ES" sz="3600" dirty="0"/>
              <a:t>realizar una </a:t>
            </a:r>
            <a:r>
              <a:rPr lang="es-EC" sz="3600" b="1" dirty="0">
                <a:solidFill>
                  <a:srgbClr val="0070C0"/>
                </a:solidFill>
              </a:rPr>
              <a:t>predicción </a:t>
            </a:r>
            <a:r>
              <a:rPr lang="es-EC" sz="3600" b="1" dirty="0" smtClean="0">
                <a:solidFill>
                  <a:srgbClr val="0070C0"/>
                </a:solidFill>
              </a:rPr>
              <a:t>de concentraciones </a:t>
            </a:r>
            <a:r>
              <a:rPr lang="es-EC" sz="3600" dirty="0" smtClean="0"/>
              <a:t>utilizando la Teoría del Caos.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11396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6182" y="216297"/>
            <a:ext cx="1015312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00B0F0"/>
                </a:solidFill>
              </a:rPr>
              <a:t>Objetivo General </a:t>
            </a:r>
            <a:endParaRPr lang="es-EC" sz="2000" b="1" dirty="0" smtClean="0">
              <a:solidFill>
                <a:srgbClr val="00B0F0"/>
              </a:solidFill>
            </a:endParaRPr>
          </a:p>
          <a:p>
            <a:r>
              <a:rPr lang="es-ES" sz="2000" dirty="0"/>
              <a:t> </a:t>
            </a:r>
            <a:endParaRPr lang="es-EC" sz="2000" dirty="0"/>
          </a:p>
          <a:p>
            <a:r>
              <a:rPr lang="es-ES" sz="2000" dirty="0"/>
              <a:t>Predecir las concentraciones del material particulado PM</a:t>
            </a:r>
            <a:r>
              <a:rPr lang="es-ES" sz="2000" baseline="-25000" dirty="0"/>
              <a:t>2.5</a:t>
            </a:r>
            <a:r>
              <a:rPr lang="es-ES" sz="2000" dirty="0"/>
              <a:t> en el Centro Histórico de Quito utilizando la Teoría del Caos para determinar los niveles de contaminación futura.</a:t>
            </a:r>
            <a:endParaRPr lang="es-EC" sz="2000" dirty="0"/>
          </a:p>
          <a:p>
            <a:r>
              <a:rPr lang="es-ES" sz="2000" dirty="0"/>
              <a:t> </a:t>
            </a:r>
            <a:endParaRPr lang="es-EC" sz="2000" dirty="0"/>
          </a:p>
          <a:p>
            <a:r>
              <a:rPr lang="es-ES" sz="2000" b="1" dirty="0" smtClean="0">
                <a:solidFill>
                  <a:srgbClr val="00B0F0"/>
                </a:solidFill>
              </a:rPr>
              <a:t>Objetivos Específicos </a:t>
            </a:r>
            <a:endParaRPr lang="es-EC" sz="2000" b="1" dirty="0" smtClean="0">
              <a:solidFill>
                <a:srgbClr val="00B0F0"/>
              </a:solidFill>
            </a:endParaRPr>
          </a:p>
          <a:p>
            <a:r>
              <a:rPr lang="es-ES" sz="2000" b="1" dirty="0"/>
              <a:t> </a:t>
            </a:r>
            <a:endParaRPr lang="es-EC" sz="2000" dirty="0"/>
          </a:p>
          <a:p>
            <a:r>
              <a:rPr lang="es-ES" sz="2000" dirty="0"/>
              <a:t>- Elaborar una base de datos de las concentraciones de material particulado PM</a:t>
            </a:r>
            <a:r>
              <a:rPr lang="es-ES" sz="2000" baseline="-25000" dirty="0"/>
              <a:t>2.5</a:t>
            </a:r>
            <a:r>
              <a:rPr lang="es-ES" sz="2000" dirty="0"/>
              <a:t>, utilizando los registros de mediciones de la Estación Automática de Monitoreo “Centro” perteneciente a la Red Metropolitana de Monitoreo Atmosférico de Quito para conformar la serie de datos históricos del período 2005-2016.</a:t>
            </a:r>
            <a:endParaRPr lang="es-EC" sz="2000" dirty="0"/>
          </a:p>
          <a:p>
            <a:r>
              <a:rPr lang="es-ES" sz="2000" dirty="0"/>
              <a:t> </a:t>
            </a:r>
            <a:endParaRPr lang="es-EC" sz="2000" dirty="0"/>
          </a:p>
          <a:p>
            <a:r>
              <a:rPr lang="es-ES" sz="2000" dirty="0"/>
              <a:t>- Caracterizar la serie de datos históricos de PM</a:t>
            </a:r>
            <a:r>
              <a:rPr lang="es-ES" sz="2000" baseline="-25000" dirty="0"/>
              <a:t>2.5</a:t>
            </a:r>
            <a:r>
              <a:rPr lang="es-ES" sz="2000" dirty="0"/>
              <a:t>, mediante análisis estadístico para determinar variaciones de concentraciones del contaminante en el tiempo y cotejarlas con los límites permisibles de la Organización </a:t>
            </a:r>
            <a:r>
              <a:rPr lang="es-ES" sz="2000" dirty="0" smtClean="0"/>
              <a:t>Mundial de </a:t>
            </a:r>
            <a:r>
              <a:rPr lang="es-ES" sz="2000" dirty="0"/>
              <a:t>la Salud (OMS) y la Norma Ecuatoriana de Calidad del Aire (NECA).</a:t>
            </a:r>
            <a:endParaRPr lang="es-EC" sz="2000" dirty="0"/>
          </a:p>
          <a:p>
            <a:r>
              <a:rPr lang="es-ES" sz="2000" dirty="0"/>
              <a:t> </a:t>
            </a:r>
            <a:endParaRPr lang="es-EC" sz="2000" dirty="0"/>
          </a:p>
          <a:p>
            <a:r>
              <a:rPr lang="es-ES" sz="2000" dirty="0"/>
              <a:t>- Procesar la serie de datos históricos de PM</a:t>
            </a:r>
            <a:r>
              <a:rPr lang="es-ES" sz="2000" baseline="-25000" dirty="0"/>
              <a:t>2.5</a:t>
            </a:r>
            <a:r>
              <a:rPr lang="es-ES" sz="2000" dirty="0"/>
              <a:t>, usando el modelo TISEAN para determinar el Tiempo de Retardo, la Dimensión de encaje y el Coeficiente de </a:t>
            </a:r>
            <a:r>
              <a:rPr lang="es-ES" sz="2000" dirty="0" err="1"/>
              <a:t>Lyapunov</a:t>
            </a:r>
            <a:r>
              <a:rPr lang="es-ES" sz="2000" dirty="0"/>
              <a:t>.</a:t>
            </a:r>
            <a:endParaRPr lang="es-EC" sz="2000" dirty="0"/>
          </a:p>
          <a:p>
            <a:r>
              <a:rPr lang="es-ES" sz="2000" dirty="0"/>
              <a:t> </a:t>
            </a:r>
            <a:endParaRPr lang="es-EC" sz="2000" dirty="0"/>
          </a:p>
          <a:p>
            <a:r>
              <a:rPr lang="es-ES" sz="2000" dirty="0"/>
              <a:t>- Predecir las concentraciones de PM</a:t>
            </a:r>
            <a:r>
              <a:rPr lang="es-ES" sz="2000" baseline="-25000" dirty="0"/>
              <a:t>2.5</a:t>
            </a:r>
            <a:r>
              <a:rPr lang="es-ES" sz="2000" dirty="0"/>
              <a:t>, mediante el análisis de la dinámica caótica para conocer los niveles de contaminación a las que estaría expuesta la población.   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108009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62485" y="3012995"/>
            <a:ext cx="44244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rgbClr val="00B0F0"/>
                </a:solidFill>
              </a:rPr>
              <a:t>FUNDAMENTO TEÓRICO</a:t>
            </a:r>
            <a:endParaRPr lang="es-EC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2371</Words>
  <Application>Microsoft Office PowerPoint</Application>
  <PresentationFormat>Personalizado</PresentationFormat>
  <Paragraphs>356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139</cp:revision>
  <dcterms:created xsi:type="dcterms:W3CDTF">2018-03-13T22:22:42Z</dcterms:created>
  <dcterms:modified xsi:type="dcterms:W3CDTF">2018-04-02T05:15:36Z</dcterms:modified>
</cp:coreProperties>
</file>