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60" r:id="rId3"/>
    <p:sldId id="261" r:id="rId4"/>
    <p:sldId id="259" r:id="rId5"/>
    <p:sldId id="258"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75" r:id="rId22"/>
    <p:sldId id="276" r:id="rId23"/>
    <p:sldId id="279" r:id="rId2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0" d="100"/>
          <a:sy n="60" d="100"/>
        </p:scale>
        <p:origin x="-109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1EB6A9DB-7F62-4A10-8678-EF6314C88DB5}" type="datetimeFigureOut">
              <a:rPr lang="es-ES" smtClean="0"/>
              <a:t>01/03/2018</a:t>
            </a:fld>
            <a:endParaRPr lang="es-ES"/>
          </a:p>
        </p:txBody>
      </p:sp>
      <p:sp>
        <p:nvSpPr>
          <p:cNvPr id="4" name="3 Marcador de pie de página"/>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C0ABF9AB-1DE8-4E2B-AB24-57699BBD438E}" type="slidenum">
              <a:rPr lang="es-ES" smtClean="0"/>
              <a:t>‹Nº›</a:t>
            </a:fld>
            <a:endParaRPr lang="es-ES"/>
          </a:p>
        </p:txBody>
      </p:sp>
    </p:spTree>
    <p:extLst>
      <p:ext uri="{BB962C8B-B14F-4D97-AF65-F5344CB8AC3E}">
        <p14:creationId xmlns:p14="http://schemas.microsoft.com/office/powerpoint/2010/main" val="517913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A978215A-5409-40B0-96F8-B165958CD1ED}" type="datetimeFigureOut">
              <a:rPr lang="es-ES" smtClean="0"/>
              <a:t>01/03/2018</a:t>
            </a:fld>
            <a:endParaRPr lang="es-ES"/>
          </a:p>
        </p:txBody>
      </p:sp>
      <p:sp>
        <p:nvSpPr>
          <p:cNvPr id="4" name="3 Marcador de imagen de diapositiva"/>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E1ED735-F733-453D-A6EC-AEC515214057}" type="slidenum">
              <a:rPr lang="es-ES" smtClean="0"/>
              <a:t>‹Nº›</a:t>
            </a:fld>
            <a:endParaRPr lang="es-ES"/>
          </a:p>
        </p:txBody>
      </p:sp>
    </p:spTree>
    <p:extLst>
      <p:ext uri="{BB962C8B-B14F-4D97-AF65-F5344CB8AC3E}">
        <p14:creationId xmlns:p14="http://schemas.microsoft.com/office/powerpoint/2010/main" val="20313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E1ED735-F733-453D-A6EC-AEC515214057}" type="slidenum">
              <a:rPr lang="es-ES" smtClean="0"/>
              <a:t>17</a:t>
            </a:fld>
            <a:endParaRPr lang="es-ES"/>
          </a:p>
        </p:txBody>
      </p:sp>
    </p:spTree>
    <p:extLst>
      <p:ext uri="{BB962C8B-B14F-4D97-AF65-F5344CB8AC3E}">
        <p14:creationId xmlns:p14="http://schemas.microsoft.com/office/powerpoint/2010/main" val="51927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4266" y="2548467"/>
            <a:ext cx="9491133" cy="1646302"/>
          </a:xfrm>
        </p:spPr>
        <p:txBody>
          <a:bodyPr/>
          <a:lstStyle/>
          <a:p>
            <a:pPr algn="ctr"/>
            <a:r>
              <a:rPr lang="es-ES" sz="3200" dirty="0" smtClean="0"/>
              <a:t>Centro de posgrados </a:t>
            </a:r>
            <a:br>
              <a:rPr lang="es-ES" sz="3200" dirty="0" smtClean="0"/>
            </a:br>
            <a:r>
              <a:rPr lang="es-ES" sz="3200" dirty="0" smtClean="0"/>
              <a:t>Promoción VI</a:t>
            </a:r>
            <a:br>
              <a:rPr lang="es-ES" sz="3200" dirty="0" smtClean="0"/>
            </a:br>
            <a:r>
              <a:rPr lang="es-ES" sz="2800" dirty="0" smtClean="0"/>
              <a:t>TRABAJO DE TITULACIÓN, PREVIO A LA OBTENCIÓN DEL TÍTULO MAGISTER EN GERENCIA DE SEGURIDAD Y RIESGOS</a:t>
            </a:r>
            <a:endParaRPr lang="es-ES" sz="2800" dirty="0"/>
          </a:p>
        </p:txBody>
      </p:sp>
      <p:sp>
        <p:nvSpPr>
          <p:cNvPr id="3" name="Subtítulo 2"/>
          <p:cNvSpPr>
            <a:spLocks noGrp="1"/>
          </p:cNvSpPr>
          <p:nvPr>
            <p:ph type="subTitle" idx="1"/>
          </p:nvPr>
        </p:nvSpPr>
        <p:spPr>
          <a:xfrm>
            <a:off x="694266" y="4863636"/>
            <a:ext cx="8475133" cy="1096899"/>
          </a:xfrm>
        </p:spPr>
        <p:txBody>
          <a:bodyPr>
            <a:noAutofit/>
          </a:bodyPr>
          <a:lstStyle/>
          <a:p>
            <a:r>
              <a:rPr lang="es-ES" sz="2400" b="1" i="1" dirty="0" smtClean="0"/>
              <a:t>PERSPECTIVAS DEL CAMPO LABORAL DE LOS PROFESIONALES EN GESTION DE RIESGO EN LA PROVINCIA DE TUNGURAHUA EN EL SECTOR PÚBLICO Y PRIVADO EN EL PERIODO 2016-2017</a:t>
            </a:r>
            <a:endParaRPr lang="es-ES" sz="2400" b="1" i="1" dirty="0"/>
          </a:p>
        </p:txBody>
      </p:sp>
      <p:pic>
        <p:nvPicPr>
          <p:cNvPr id="4" name="Imagen 3" descr="LOGO UFA-ESPE"/>
          <p:cNvPicPr/>
          <p:nvPr/>
        </p:nvPicPr>
        <p:blipFill>
          <a:blip r:embed="rId2">
            <a:extLst>
              <a:ext uri="{28A0092B-C50C-407E-A947-70E740481C1C}">
                <a14:useLocalDpi xmlns:a14="http://schemas.microsoft.com/office/drawing/2010/main" val="0"/>
              </a:ext>
            </a:extLst>
          </a:blip>
          <a:srcRect/>
          <a:stretch>
            <a:fillRect/>
          </a:stretch>
        </p:blipFill>
        <p:spPr bwMode="auto">
          <a:xfrm>
            <a:off x="2235595" y="256858"/>
            <a:ext cx="6309880" cy="1622742"/>
          </a:xfrm>
          <a:prstGeom prst="rect">
            <a:avLst/>
          </a:prstGeom>
          <a:noFill/>
          <a:ln>
            <a:noFill/>
          </a:ln>
        </p:spPr>
      </p:pic>
    </p:spTree>
    <p:extLst>
      <p:ext uri="{BB962C8B-B14F-4D97-AF65-F5344CB8AC3E}">
        <p14:creationId xmlns:p14="http://schemas.microsoft.com/office/powerpoint/2010/main" val="2944546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983" y="230458"/>
            <a:ext cx="8596668" cy="572429"/>
          </a:xfrm>
        </p:spPr>
        <p:txBody>
          <a:bodyPr>
            <a:normAutofit fontScale="90000"/>
          </a:bodyPr>
          <a:lstStyle/>
          <a:p>
            <a:r>
              <a:rPr lang="es-ES" dirty="0" smtClean="0"/>
              <a:t>Marco Metodológico</a:t>
            </a:r>
            <a:endParaRPr lang="es-ES" dirty="0"/>
          </a:p>
        </p:txBody>
      </p:sp>
      <p:sp>
        <p:nvSpPr>
          <p:cNvPr id="4" name="Marcador de contenido 2"/>
          <p:cNvSpPr txBox="1">
            <a:spLocks/>
          </p:cNvSpPr>
          <p:nvPr/>
        </p:nvSpPr>
        <p:spPr>
          <a:xfrm>
            <a:off x="208983" y="1144100"/>
            <a:ext cx="8087524" cy="50654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200" dirty="0" smtClean="0"/>
              <a:t>Tipos de investigación cualitativa (análisis- estudio) y cuantitativo(causa-efecto).</a:t>
            </a:r>
          </a:p>
          <a:p>
            <a:r>
              <a:rPr lang="es-ES" sz="2200" dirty="0" smtClean="0"/>
              <a:t>Investigación descriptiva-investigación documental.</a:t>
            </a:r>
          </a:p>
          <a:p>
            <a:pPr marL="0" indent="0">
              <a:buNone/>
            </a:pPr>
            <a:endParaRPr lang="es-ES" sz="2200" dirty="0" smtClean="0"/>
          </a:p>
          <a:p>
            <a:r>
              <a:rPr lang="es-ES" sz="2200" dirty="0" smtClean="0"/>
              <a:t>Población y muestra</a:t>
            </a:r>
          </a:p>
          <a:p>
            <a:r>
              <a:rPr lang="es-ES" sz="2200" dirty="0" smtClean="0"/>
              <a:t>Entidades publicas 25 (GAD, Ministerios, academia y otros).</a:t>
            </a:r>
          </a:p>
          <a:p>
            <a:r>
              <a:rPr lang="es-ES" sz="2200" dirty="0" smtClean="0"/>
              <a:t>Entidades privadas  128 (empresas pequeñas, medianas, grandes).</a:t>
            </a:r>
          </a:p>
          <a:p>
            <a:r>
              <a:rPr lang="es-ES" sz="2200" dirty="0" smtClean="0"/>
              <a:t>Encuestados 368 (3ro bachillerato)</a:t>
            </a:r>
          </a:p>
          <a:p>
            <a:r>
              <a:rPr lang="es-ES" sz="2200" dirty="0" smtClean="0"/>
              <a:t>Instrumentos </a:t>
            </a:r>
            <a:r>
              <a:rPr lang="es-ES" sz="2200" dirty="0" smtClean="0"/>
              <a:t>de recolección de investigación (encuestas) debidamente validadas y estimadas para su fin.</a:t>
            </a:r>
          </a:p>
          <a:p>
            <a:pPr marL="0" indent="0">
              <a:buNone/>
            </a:pPr>
            <a:endParaRPr lang="es-ES" sz="2200" dirty="0" smtClean="0"/>
          </a:p>
          <a:p>
            <a:endParaRPr lang="es-ES" sz="2200" dirty="0" smtClean="0"/>
          </a:p>
          <a:p>
            <a:endParaRPr lang="es-ES" sz="2200" dirty="0" smtClean="0"/>
          </a:p>
        </p:txBody>
      </p:sp>
      <p:pic>
        <p:nvPicPr>
          <p:cNvPr id="7" name="Imagen 6"/>
          <p:cNvPicPr>
            <a:picLocks noChangeAspect="1"/>
          </p:cNvPicPr>
          <p:nvPr/>
        </p:nvPicPr>
        <p:blipFill rotWithShape="1">
          <a:blip r:embed="rId2"/>
          <a:srcRect l="29774" t="47139" r="46668" b="41417"/>
          <a:stretch/>
        </p:blipFill>
        <p:spPr>
          <a:xfrm>
            <a:off x="8690357" y="802887"/>
            <a:ext cx="3065172" cy="1596981"/>
          </a:xfrm>
          <a:prstGeom prst="rect">
            <a:avLst/>
          </a:prstGeom>
        </p:spPr>
      </p:pic>
      <p:pic>
        <p:nvPicPr>
          <p:cNvPr id="5" name="Imagen 4"/>
          <p:cNvPicPr>
            <a:picLocks noChangeAspect="1"/>
          </p:cNvPicPr>
          <p:nvPr/>
        </p:nvPicPr>
        <p:blipFill>
          <a:blip r:embed="rId3"/>
          <a:stretch>
            <a:fillRect/>
          </a:stretch>
        </p:blipFill>
        <p:spPr>
          <a:xfrm>
            <a:off x="8822768" y="2857651"/>
            <a:ext cx="2800350" cy="1638300"/>
          </a:xfrm>
          <a:prstGeom prst="rect">
            <a:avLst/>
          </a:prstGeom>
        </p:spPr>
      </p:pic>
      <p:pic>
        <p:nvPicPr>
          <p:cNvPr id="8194" name="Picture 2" descr="Resultado de imagen para gestion de riesgos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768" y="4870293"/>
            <a:ext cx="280035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7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85" y="163552"/>
            <a:ext cx="8596668" cy="817756"/>
          </a:xfrm>
        </p:spPr>
        <p:txBody>
          <a:bodyPr/>
          <a:lstStyle/>
          <a:p>
            <a:r>
              <a:rPr lang="es-ES" dirty="0" smtClean="0"/>
              <a:t>Resultados</a:t>
            </a:r>
            <a:endParaRPr lang="es-ES" dirty="0"/>
          </a:p>
        </p:txBody>
      </p:sp>
      <p:sp>
        <p:nvSpPr>
          <p:cNvPr id="3" name="Marcador de contenido 2"/>
          <p:cNvSpPr>
            <a:spLocks noGrp="1"/>
          </p:cNvSpPr>
          <p:nvPr>
            <p:ph idx="1"/>
          </p:nvPr>
        </p:nvSpPr>
        <p:spPr>
          <a:xfrm>
            <a:off x="231285" y="1048216"/>
            <a:ext cx="10072442" cy="5876692"/>
          </a:xfrm>
        </p:spPr>
        <p:txBody>
          <a:bodyPr>
            <a:noAutofit/>
          </a:bodyPr>
          <a:lstStyle/>
          <a:p>
            <a:r>
              <a:rPr lang="es-ES" sz="1900" dirty="0" smtClean="0"/>
              <a:t>Se han procesado de acuerdo al estándar de la Guía metodológica de la carrera CES.</a:t>
            </a:r>
          </a:p>
          <a:p>
            <a:r>
              <a:rPr lang="es-ES" sz="1900" dirty="0" smtClean="0"/>
              <a:t>Argumento para la formulación de la propuesta  sobre el nivel de educación en base de la pertinencia </a:t>
            </a:r>
          </a:p>
          <a:p>
            <a:r>
              <a:rPr lang="es-ES" sz="1900" dirty="0" smtClean="0"/>
              <a:t>Niveles de educación superior (técnico, tecnológico; tercer nivel, cuarto nivel)</a:t>
            </a:r>
          </a:p>
          <a:p>
            <a:r>
              <a:rPr lang="es-ES" sz="1900" dirty="0" smtClean="0"/>
              <a:t>Estudio del Mercado laboral (características de demanda y oferta)</a:t>
            </a:r>
          </a:p>
          <a:p>
            <a:r>
              <a:rPr lang="es-ES" sz="1900" dirty="0" smtClean="0"/>
              <a:t>Tendencias en el desarrollo científico </a:t>
            </a:r>
            <a:r>
              <a:rPr lang="es-ES" sz="1900" dirty="0"/>
              <a:t>(GR- seguridad integral, </a:t>
            </a:r>
            <a:r>
              <a:rPr lang="es-ES" sz="1900" dirty="0" smtClean="0"/>
              <a:t>inseguridad, necesidad)</a:t>
            </a:r>
            <a:endParaRPr lang="es-ES" sz="1900" dirty="0"/>
          </a:p>
          <a:p>
            <a:r>
              <a:rPr lang="es-ES" sz="1900" dirty="0" smtClean="0"/>
              <a:t>y tecnológico (avances, tecnología, desarrollo)de acuerdo al campo del conocimiento.</a:t>
            </a:r>
          </a:p>
          <a:p>
            <a:r>
              <a:rPr lang="es-ES" sz="1900" dirty="0" smtClean="0"/>
              <a:t>Formación profesional: 1 técnico, tecnológico; 4 tercer nivel</a:t>
            </a:r>
            <a:r>
              <a:rPr lang="es-ES" sz="1900" dirty="0"/>
              <a:t>;</a:t>
            </a:r>
            <a:r>
              <a:rPr lang="es-ES" sz="1900" dirty="0" smtClean="0"/>
              <a:t> 3 cuarto nivel Oferta académica vigente según el SNIESE</a:t>
            </a:r>
          </a:p>
          <a:p>
            <a:r>
              <a:rPr lang="es-ES" sz="1900" dirty="0" smtClean="0"/>
              <a:t>Análisis de </a:t>
            </a:r>
            <a:r>
              <a:rPr lang="es-ES" sz="1900" dirty="0" smtClean="0"/>
              <a:t>tendencias(Positivo) y </a:t>
            </a:r>
            <a:r>
              <a:rPr lang="es-ES" sz="1900" dirty="0" smtClean="0"/>
              <a:t>tensiones (limitaciones y problemáticas</a:t>
            </a:r>
            <a:r>
              <a:rPr lang="es-ES" sz="1900" dirty="0"/>
              <a:t>) de la GR </a:t>
            </a:r>
            <a:endParaRPr lang="es-ES" sz="1900" dirty="0" smtClean="0"/>
          </a:p>
          <a:p>
            <a:r>
              <a:rPr lang="es-ES" sz="1900" dirty="0" smtClean="0"/>
              <a:t>Régimen de desarrollo PNBV-SNGR- PDOT-ARR</a:t>
            </a:r>
          </a:p>
          <a:p>
            <a:r>
              <a:rPr lang="es-ES" sz="1900" dirty="0" smtClean="0"/>
              <a:t>Necesidad desarrollo según el territorio en relación de la carrera: matriz productiva, perfil productivo ; caracterización del sector (uso de suelo, producción agrícola y pecuaria, transporte, turismo , industria, infraestructura económica</a:t>
            </a:r>
            <a:endParaRPr lang="es-ES" sz="1900" dirty="0"/>
          </a:p>
        </p:txBody>
      </p:sp>
    </p:spTree>
    <p:extLst>
      <p:ext uri="{BB962C8B-B14F-4D97-AF65-F5344CB8AC3E}">
        <p14:creationId xmlns:p14="http://schemas.microsoft.com/office/powerpoint/2010/main" val="116934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8054"/>
            <a:ext cx="9774029" cy="802408"/>
          </a:xfrm>
        </p:spPr>
        <p:txBody>
          <a:bodyPr>
            <a:normAutofit/>
          </a:bodyPr>
          <a:lstStyle/>
          <a:p>
            <a:r>
              <a:rPr lang="es-ES" sz="2000" b="1" i="1" dirty="0" smtClean="0"/>
              <a:t>Estudios de mercado laboral y de empleabilidad de los graduados según la carrera.</a:t>
            </a:r>
            <a:endParaRPr lang="es-ES" sz="2000" b="1" i="1" dirty="0"/>
          </a:p>
        </p:txBody>
      </p:sp>
      <p:pic>
        <p:nvPicPr>
          <p:cNvPr id="6" name="Imagen 5"/>
          <p:cNvPicPr>
            <a:picLocks noChangeAspect="1"/>
          </p:cNvPicPr>
          <p:nvPr/>
        </p:nvPicPr>
        <p:blipFill rotWithShape="1">
          <a:blip r:embed="rId2"/>
          <a:srcRect l="57391" t="29358" r="6579" b="26628"/>
          <a:stretch/>
        </p:blipFill>
        <p:spPr>
          <a:xfrm>
            <a:off x="152975" y="1519707"/>
            <a:ext cx="5294788" cy="4868214"/>
          </a:xfrm>
          <a:prstGeom prst="rect">
            <a:avLst/>
          </a:prstGeom>
        </p:spPr>
      </p:pic>
      <p:pic>
        <p:nvPicPr>
          <p:cNvPr id="8" name="Imagen 7"/>
          <p:cNvPicPr>
            <a:picLocks noChangeAspect="1"/>
          </p:cNvPicPr>
          <p:nvPr/>
        </p:nvPicPr>
        <p:blipFill rotWithShape="1">
          <a:blip r:embed="rId3"/>
          <a:srcRect l="55312" t="39921" r="16378" b="20115"/>
          <a:stretch/>
        </p:blipFill>
        <p:spPr>
          <a:xfrm>
            <a:off x="5885644" y="1519707"/>
            <a:ext cx="5512158" cy="4868214"/>
          </a:xfrm>
          <a:prstGeom prst="rect">
            <a:avLst/>
          </a:prstGeom>
        </p:spPr>
      </p:pic>
    </p:spTree>
    <p:extLst>
      <p:ext uri="{BB962C8B-B14F-4D97-AF65-F5344CB8AC3E}">
        <p14:creationId xmlns:p14="http://schemas.microsoft.com/office/powerpoint/2010/main" val="189573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5213" t="38513" r="9351" b="30678"/>
          <a:stretch/>
        </p:blipFill>
        <p:spPr>
          <a:xfrm>
            <a:off x="0" y="-1"/>
            <a:ext cx="5942918" cy="3412901"/>
          </a:xfrm>
          <a:prstGeom prst="rect">
            <a:avLst/>
          </a:prstGeom>
        </p:spPr>
      </p:pic>
      <p:pic>
        <p:nvPicPr>
          <p:cNvPr id="6" name="Imagen 5"/>
          <p:cNvPicPr>
            <a:picLocks noChangeAspect="1"/>
          </p:cNvPicPr>
          <p:nvPr/>
        </p:nvPicPr>
        <p:blipFill rotWithShape="1">
          <a:blip r:embed="rId3"/>
          <a:srcRect l="55015" t="32878" r="17863" b="48284"/>
          <a:stretch/>
        </p:blipFill>
        <p:spPr>
          <a:xfrm>
            <a:off x="0" y="4237149"/>
            <a:ext cx="6249082" cy="2620851"/>
          </a:xfrm>
          <a:prstGeom prst="rect">
            <a:avLst/>
          </a:prstGeom>
        </p:spPr>
      </p:pic>
      <p:pic>
        <p:nvPicPr>
          <p:cNvPr id="8" name="Imagen 7"/>
          <p:cNvPicPr>
            <a:picLocks noChangeAspect="1"/>
          </p:cNvPicPr>
          <p:nvPr/>
        </p:nvPicPr>
        <p:blipFill rotWithShape="1">
          <a:blip r:embed="rId4"/>
          <a:srcRect l="55510" t="34991" r="4303" b="28918"/>
          <a:stretch/>
        </p:blipFill>
        <p:spPr>
          <a:xfrm>
            <a:off x="5942918" y="2023519"/>
            <a:ext cx="6249082" cy="3155325"/>
          </a:xfrm>
          <a:prstGeom prst="rect">
            <a:avLst/>
          </a:prstGeom>
        </p:spPr>
      </p:pic>
    </p:spTree>
    <p:extLst>
      <p:ext uri="{BB962C8B-B14F-4D97-AF65-F5344CB8AC3E}">
        <p14:creationId xmlns:p14="http://schemas.microsoft.com/office/powerpoint/2010/main" val="1477152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839" y="1863877"/>
            <a:ext cx="10191806" cy="673576"/>
          </a:xfrm>
        </p:spPr>
        <p:txBody>
          <a:bodyPr>
            <a:normAutofit/>
          </a:bodyPr>
          <a:lstStyle/>
          <a:p>
            <a:r>
              <a:rPr lang="es-ES" sz="3200" i="1" dirty="0" smtClean="0"/>
              <a:t>Justificación de la carrera de Gestión de Riesgos</a:t>
            </a:r>
            <a:endParaRPr lang="es-ES" sz="3200" i="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60954115"/>
              </p:ext>
            </p:extLst>
          </p:nvPr>
        </p:nvGraphicFramePr>
        <p:xfrm>
          <a:off x="343324" y="446049"/>
          <a:ext cx="11298549" cy="1005840"/>
        </p:xfrm>
        <a:graphic>
          <a:graphicData uri="http://schemas.openxmlformats.org/drawingml/2006/table">
            <a:tbl>
              <a:tblPr firstRow="1" bandRow="1">
                <a:tableStyleId>{5C22544A-7EE6-4342-B048-85BDC9FD1C3A}</a:tableStyleId>
              </a:tblPr>
              <a:tblGrid>
                <a:gridCol w="4139981"/>
                <a:gridCol w="1892774"/>
                <a:gridCol w="5265794"/>
              </a:tblGrid>
              <a:tr h="189672">
                <a:tc gridSpan="3">
                  <a:txBody>
                    <a:bodyPr/>
                    <a:lstStyle/>
                    <a:p>
                      <a:pPr algn="ctr"/>
                      <a:r>
                        <a:rPr lang="es-ES" dirty="0" smtClean="0"/>
                        <a:t>Consideraciones</a:t>
                      </a:r>
                      <a:r>
                        <a:rPr lang="es-ES" baseline="0" dirty="0" smtClean="0"/>
                        <a:t> </a:t>
                      </a:r>
                      <a:endParaRPr lang="es-ES" dirty="0"/>
                    </a:p>
                  </a:txBody>
                  <a:tcPr>
                    <a:solidFill>
                      <a:srgbClr val="FF0000"/>
                    </a:solidFill>
                  </a:tcPr>
                </a:tc>
                <a:tc hMerge="1">
                  <a:txBody>
                    <a:bodyPr/>
                    <a:lstStyle/>
                    <a:p>
                      <a:endParaRPr lang="es-ES" dirty="0"/>
                    </a:p>
                  </a:txBody>
                  <a:tcPr/>
                </a:tc>
                <a:tc hMerge="1">
                  <a:txBody>
                    <a:bodyPr/>
                    <a:lstStyle/>
                    <a:p>
                      <a:endParaRPr lang="es-ES" dirty="0"/>
                    </a:p>
                  </a:txBody>
                  <a:tcPr/>
                </a:tc>
              </a:tr>
              <a:tr h="370840">
                <a:tc>
                  <a:txBody>
                    <a:bodyPr/>
                    <a:lstStyle/>
                    <a:p>
                      <a:r>
                        <a:rPr lang="es-ES" dirty="0" smtClean="0"/>
                        <a:t>Interculturalidad y</a:t>
                      </a:r>
                      <a:r>
                        <a:rPr lang="es-ES" baseline="0" dirty="0" smtClean="0"/>
                        <a:t> dialogo de saberes</a:t>
                      </a:r>
                      <a:endParaRPr lang="es-ES" dirty="0"/>
                    </a:p>
                  </a:txBody>
                  <a:tcPr>
                    <a:solidFill>
                      <a:schemeClr val="tx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Eje de igualdad</a:t>
                      </a:r>
                    </a:p>
                    <a:p>
                      <a:endParaRPr lang="es-ES" dirty="0"/>
                    </a:p>
                  </a:txBody>
                  <a:tcPr>
                    <a:solidFill>
                      <a:schemeClr val="tx2">
                        <a:lumMod val="20000"/>
                        <a:lumOff val="80000"/>
                      </a:schemeClr>
                    </a:solidFill>
                  </a:tcPr>
                </a:tc>
                <a:tc>
                  <a:txBody>
                    <a:bodyPr/>
                    <a:lstStyle/>
                    <a:p>
                      <a:r>
                        <a:rPr lang="es-ES" dirty="0" smtClean="0"/>
                        <a:t>Características</a:t>
                      </a:r>
                      <a:r>
                        <a:rPr lang="es-ES" baseline="0" dirty="0" smtClean="0"/>
                        <a:t> sociales(genero, discapacidad)</a:t>
                      </a:r>
                      <a:endParaRPr lang="es-ES" dirty="0"/>
                    </a:p>
                  </a:txBody>
                  <a:tcPr>
                    <a:solidFill>
                      <a:schemeClr val="accent4">
                        <a:lumMod val="40000"/>
                        <a:lumOff val="60000"/>
                      </a:schemeClr>
                    </a:solidFill>
                  </a:tcPr>
                </a:tc>
              </a:tr>
            </a:tbl>
          </a:graphicData>
        </a:graphic>
      </p:graphicFrame>
      <p:sp>
        <p:nvSpPr>
          <p:cNvPr id="5" name="Título 1"/>
          <p:cNvSpPr txBox="1">
            <a:spLocks/>
          </p:cNvSpPr>
          <p:nvPr/>
        </p:nvSpPr>
        <p:spPr>
          <a:xfrm>
            <a:off x="0" y="2869737"/>
            <a:ext cx="9908275" cy="3631424"/>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es-ES" sz="2400" i="1" dirty="0" smtClean="0">
                <a:solidFill>
                  <a:schemeClr val="accent6">
                    <a:lumMod val="75000"/>
                  </a:schemeClr>
                </a:solidFill>
              </a:rPr>
              <a:t>Oferta académica de acuerdo a los requerimientos y estándares del país</a:t>
            </a:r>
          </a:p>
          <a:p>
            <a:pPr marL="342900" indent="-342900">
              <a:buFont typeface="Wingdings" panose="05000000000000000000" pitchFamily="2" charset="2"/>
              <a:buChar char="ü"/>
            </a:pPr>
            <a:endParaRPr lang="es-ES" sz="2400" i="1" dirty="0" smtClean="0">
              <a:solidFill>
                <a:schemeClr val="accent6">
                  <a:lumMod val="75000"/>
                </a:schemeClr>
              </a:solidFill>
            </a:endParaRPr>
          </a:p>
          <a:p>
            <a:pPr marL="457200" indent="-457200">
              <a:buFont typeface="Wingdings" panose="05000000000000000000" pitchFamily="2" charset="2"/>
              <a:buChar char="ü"/>
            </a:pPr>
            <a:r>
              <a:rPr lang="es-ES" sz="2400" i="1" dirty="0" smtClean="0">
                <a:solidFill>
                  <a:schemeClr val="accent6">
                    <a:lumMod val="75000"/>
                  </a:schemeClr>
                </a:solidFill>
              </a:rPr>
              <a:t>Vocación del territorio.(condiciones geográficas y de entorno)</a:t>
            </a:r>
          </a:p>
          <a:p>
            <a:pPr marL="342900" indent="-342900">
              <a:buFont typeface="Wingdings" panose="05000000000000000000" pitchFamily="2" charset="2"/>
              <a:buChar char="ü"/>
            </a:pPr>
            <a:endParaRPr lang="es-ES" sz="2400" i="1" dirty="0" smtClean="0">
              <a:solidFill>
                <a:schemeClr val="accent6">
                  <a:lumMod val="75000"/>
                </a:schemeClr>
              </a:solidFill>
            </a:endParaRPr>
          </a:p>
          <a:p>
            <a:pPr marL="457200" indent="-457200">
              <a:buFont typeface="Wingdings" panose="05000000000000000000" pitchFamily="2" charset="2"/>
              <a:buChar char="ü"/>
            </a:pPr>
            <a:r>
              <a:rPr lang="es-ES" sz="2400" i="1" dirty="0">
                <a:solidFill>
                  <a:schemeClr val="accent6">
                    <a:lumMod val="75000"/>
                  </a:schemeClr>
                </a:solidFill>
              </a:rPr>
              <a:t>C</a:t>
            </a:r>
            <a:r>
              <a:rPr lang="es-ES" sz="2400" i="1" dirty="0" smtClean="0">
                <a:solidFill>
                  <a:schemeClr val="accent6">
                    <a:lumMod val="75000"/>
                  </a:schemeClr>
                </a:solidFill>
              </a:rPr>
              <a:t>oncordancia con las herramientas de planificación.</a:t>
            </a:r>
          </a:p>
          <a:p>
            <a:pPr marL="342900" indent="-342900">
              <a:buFont typeface="Wingdings" panose="05000000000000000000" pitchFamily="2" charset="2"/>
              <a:buChar char="ü"/>
            </a:pPr>
            <a:endParaRPr lang="es-ES" sz="2400" i="1" dirty="0" smtClean="0">
              <a:solidFill>
                <a:schemeClr val="accent6">
                  <a:lumMod val="75000"/>
                </a:schemeClr>
              </a:solidFill>
            </a:endParaRPr>
          </a:p>
          <a:p>
            <a:pPr marL="457200" indent="-457200">
              <a:buFont typeface="Wingdings" panose="05000000000000000000" pitchFamily="2" charset="2"/>
              <a:buChar char="ü"/>
            </a:pPr>
            <a:r>
              <a:rPr lang="es-ES" sz="2400" i="1" dirty="0" smtClean="0">
                <a:solidFill>
                  <a:schemeClr val="accent6">
                    <a:lumMod val="75000"/>
                  </a:schemeClr>
                </a:solidFill>
              </a:rPr>
              <a:t>Pertinencia y campo laboral identificado en la Provincia de Tungurahua.</a:t>
            </a:r>
          </a:p>
          <a:p>
            <a:pPr marL="342900" indent="-342900">
              <a:buFont typeface="Wingdings" panose="05000000000000000000" pitchFamily="2" charset="2"/>
              <a:buChar char="ü"/>
            </a:pPr>
            <a:endParaRPr lang="es-ES" sz="2400" i="1" dirty="0" smtClean="0">
              <a:solidFill>
                <a:schemeClr val="accent6">
                  <a:lumMod val="75000"/>
                </a:schemeClr>
              </a:solidFill>
            </a:endParaRPr>
          </a:p>
          <a:p>
            <a:pPr marL="457200" indent="-457200">
              <a:buFont typeface="Wingdings" panose="05000000000000000000" pitchFamily="2" charset="2"/>
              <a:buChar char="ü"/>
            </a:pPr>
            <a:r>
              <a:rPr lang="es-ES" sz="2400" i="1" dirty="0" smtClean="0">
                <a:solidFill>
                  <a:schemeClr val="accent6">
                    <a:lumMod val="75000"/>
                  </a:schemeClr>
                </a:solidFill>
              </a:rPr>
              <a:t>UFA-ESPE </a:t>
            </a:r>
            <a:r>
              <a:rPr lang="es-ES" sz="2400" i="1" dirty="0">
                <a:solidFill>
                  <a:schemeClr val="accent6">
                    <a:lumMod val="75000"/>
                  </a:schemeClr>
                </a:solidFill>
              </a:rPr>
              <a:t>como alma mater de las ciencias sociales y  pionera en el tema se seguridad, riesgos.</a:t>
            </a:r>
          </a:p>
          <a:p>
            <a:pPr marL="457200" indent="-457200">
              <a:buFont typeface="Wingdings" panose="05000000000000000000" pitchFamily="2" charset="2"/>
              <a:buChar char="ü"/>
            </a:pPr>
            <a:endParaRPr lang="es-ES" sz="2400" dirty="0">
              <a:solidFill>
                <a:schemeClr val="accent6">
                  <a:lumMod val="75000"/>
                </a:schemeClr>
              </a:solidFill>
            </a:endParaRPr>
          </a:p>
        </p:txBody>
      </p:sp>
      <p:pic>
        <p:nvPicPr>
          <p:cNvPr id="7" name="Imagen 6"/>
          <p:cNvPicPr>
            <a:picLocks noChangeAspect="1"/>
          </p:cNvPicPr>
          <p:nvPr/>
        </p:nvPicPr>
        <p:blipFill rotWithShape="1">
          <a:blip r:embed="rId2"/>
          <a:srcRect r="61114"/>
          <a:stretch/>
        </p:blipFill>
        <p:spPr>
          <a:xfrm>
            <a:off x="10112992" y="1570711"/>
            <a:ext cx="2079008" cy="1193222"/>
          </a:xfrm>
          <a:prstGeom prst="rect">
            <a:avLst/>
          </a:prstGeom>
        </p:spPr>
      </p:pic>
      <p:pic>
        <p:nvPicPr>
          <p:cNvPr id="9" name="Imagen 8"/>
          <p:cNvPicPr>
            <a:picLocks noChangeAspect="1"/>
          </p:cNvPicPr>
          <p:nvPr/>
        </p:nvPicPr>
        <p:blipFill>
          <a:blip r:embed="rId3"/>
          <a:stretch>
            <a:fillRect/>
          </a:stretch>
        </p:blipFill>
        <p:spPr>
          <a:xfrm>
            <a:off x="10112992" y="2990413"/>
            <a:ext cx="2079008" cy="992203"/>
          </a:xfrm>
          <a:prstGeom prst="rect">
            <a:avLst/>
          </a:prstGeom>
        </p:spPr>
      </p:pic>
      <p:pic>
        <p:nvPicPr>
          <p:cNvPr id="11" name="Imagen 10"/>
          <p:cNvPicPr>
            <a:picLocks noChangeAspect="1"/>
          </p:cNvPicPr>
          <p:nvPr/>
        </p:nvPicPr>
        <p:blipFill>
          <a:blip r:embed="rId4"/>
          <a:stretch>
            <a:fillRect/>
          </a:stretch>
        </p:blipFill>
        <p:spPr>
          <a:xfrm>
            <a:off x="10112992" y="5610604"/>
            <a:ext cx="2079008" cy="1222841"/>
          </a:xfrm>
          <a:prstGeom prst="rect">
            <a:avLst/>
          </a:prstGeom>
        </p:spPr>
      </p:pic>
      <p:pic>
        <p:nvPicPr>
          <p:cNvPr id="13" name="Imagen 12"/>
          <p:cNvPicPr>
            <a:picLocks noChangeAspect="1"/>
          </p:cNvPicPr>
          <p:nvPr/>
        </p:nvPicPr>
        <p:blipFill>
          <a:blip r:embed="rId5"/>
          <a:stretch>
            <a:fillRect/>
          </a:stretch>
        </p:blipFill>
        <p:spPr>
          <a:xfrm>
            <a:off x="10112993" y="4104809"/>
            <a:ext cx="2079008" cy="1383601"/>
          </a:xfrm>
          <a:prstGeom prst="rect">
            <a:avLst/>
          </a:prstGeom>
        </p:spPr>
      </p:pic>
    </p:spTree>
    <p:extLst>
      <p:ext uri="{BB962C8B-B14F-4D97-AF65-F5344CB8AC3E}">
        <p14:creationId xmlns:p14="http://schemas.microsoft.com/office/powerpoint/2010/main" val="3685965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828" y="1776559"/>
            <a:ext cx="2927400" cy="922722"/>
          </a:xfrm>
        </p:spPr>
        <p:txBody>
          <a:bodyPr>
            <a:normAutofit fontScale="90000"/>
          </a:bodyPr>
          <a:lstStyle/>
          <a:p>
            <a:r>
              <a:rPr lang="es-ES" i="1" dirty="0" smtClean="0">
                <a:solidFill>
                  <a:srgbClr val="00B0F0"/>
                </a:solidFill>
              </a:rPr>
              <a:t>Resultado Nº 1</a:t>
            </a:r>
            <a:endParaRPr lang="es-ES" i="1" dirty="0">
              <a:solidFill>
                <a:srgbClr val="00B0F0"/>
              </a:solidFill>
            </a:endParaRPr>
          </a:p>
        </p:txBody>
      </p:sp>
      <p:sp>
        <p:nvSpPr>
          <p:cNvPr id="4" name="Título 1"/>
          <p:cNvSpPr txBox="1">
            <a:spLocks/>
          </p:cNvSpPr>
          <p:nvPr/>
        </p:nvSpPr>
        <p:spPr>
          <a:xfrm>
            <a:off x="254828" y="4881219"/>
            <a:ext cx="442992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i="1" dirty="0" smtClean="0">
                <a:solidFill>
                  <a:srgbClr val="FF0000"/>
                </a:solidFill>
              </a:rPr>
              <a:t>Resultado Nº </a:t>
            </a:r>
            <a:r>
              <a:rPr lang="es-ES" sz="3200" i="1" dirty="0">
                <a:solidFill>
                  <a:srgbClr val="FF0000"/>
                </a:solidFill>
              </a:rPr>
              <a:t>2</a:t>
            </a:r>
          </a:p>
        </p:txBody>
      </p:sp>
      <p:sp>
        <p:nvSpPr>
          <p:cNvPr id="5" name="Título 1"/>
          <p:cNvSpPr txBox="1">
            <a:spLocks/>
          </p:cNvSpPr>
          <p:nvPr/>
        </p:nvSpPr>
        <p:spPr>
          <a:xfrm>
            <a:off x="3769112" y="4326673"/>
            <a:ext cx="5218772" cy="2429893"/>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i="1" dirty="0" smtClean="0">
                <a:solidFill>
                  <a:schemeClr val="accent5">
                    <a:lumMod val="75000"/>
                  </a:schemeClr>
                </a:solidFill>
              </a:rPr>
              <a:t>Campo laboral o ocupacional</a:t>
            </a:r>
          </a:p>
          <a:p>
            <a:pPr algn="ctr"/>
            <a:endParaRPr lang="es-ES" sz="2800" i="1" dirty="0" smtClean="0"/>
          </a:p>
          <a:p>
            <a:pPr marL="571500" indent="-571500" algn="ctr">
              <a:buFont typeface="Arial" panose="020B0604020202020204" pitchFamily="34" charset="0"/>
              <a:buChar char="•"/>
            </a:pPr>
            <a:r>
              <a:rPr lang="es-ES" sz="2800" i="1" dirty="0" smtClean="0">
                <a:solidFill>
                  <a:schemeClr val="accent6">
                    <a:lumMod val="75000"/>
                  </a:schemeClr>
                </a:solidFill>
              </a:rPr>
              <a:t>Resultados del estudio a la muestra de las entidades del sector publico y sector privado.</a:t>
            </a:r>
            <a:endParaRPr lang="es-ES" sz="2800" i="1" dirty="0"/>
          </a:p>
        </p:txBody>
      </p:sp>
      <p:sp>
        <p:nvSpPr>
          <p:cNvPr id="6" name="Título 1"/>
          <p:cNvSpPr txBox="1">
            <a:spLocks noGrp="1"/>
          </p:cNvSpPr>
          <p:nvPr>
            <p:ph idx="1"/>
          </p:nvPr>
        </p:nvSpPr>
        <p:spPr>
          <a:xfrm>
            <a:off x="3769112" y="907451"/>
            <a:ext cx="5456458" cy="26609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i="1" dirty="0" smtClean="0">
                <a:solidFill>
                  <a:srgbClr val="0070C0"/>
                </a:solidFill>
              </a:rPr>
              <a:t>Mercado laboral </a:t>
            </a:r>
          </a:p>
          <a:p>
            <a:r>
              <a:rPr lang="es-ES" sz="2800" i="1" dirty="0"/>
              <a:t>	</a:t>
            </a:r>
            <a:endParaRPr lang="es-ES" sz="2800" i="1" dirty="0" smtClean="0"/>
          </a:p>
          <a:p>
            <a:pPr marL="457200" indent="-457200" algn="ctr">
              <a:buFont typeface="Arial" panose="020B0604020202020204" pitchFamily="34" charset="0"/>
              <a:buChar char="•"/>
            </a:pPr>
            <a:r>
              <a:rPr lang="es-ES" sz="2800" i="1" dirty="0" smtClean="0"/>
              <a:t>   </a:t>
            </a:r>
            <a:r>
              <a:rPr lang="es-ES" sz="2800" i="1" dirty="0" smtClean="0">
                <a:solidFill>
                  <a:schemeClr val="accent6">
                    <a:lumMod val="75000"/>
                  </a:schemeClr>
                </a:solidFill>
              </a:rPr>
              <a:t>Resultados del estudio a la muestra del estudio son los estudiantes de 3ro bachillerato.</a:t>
            </a:r>
            <a:endParaRPr lang="es-ES" sz="2800" i="1" dirty="0">
              <a:solidFill>
                <a:schemeClr val="accent6">
                  <a:lumMod val="75000"/>
                </a:schemeClr>
              </a:solidFill>
            </a:endParaRPr>
          </a:p>
        </p:txBody>
      </p:sp>
      <p:sp>
        <p:nvSpPr>
          <p:cNvPr id="7" name="Título 1"/>
          <p:cNvSpPr txBox="1">
            <a:spLocks/>
          </p:cNvSpPr>
          <p:nvPr/>
        </p:nvSpPr>
        <p:spPr>
          <a:xfrm>
            <a:off x="0" y="137128"/>
            <a:ext cx="5957229" cy="8401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i="1" dirty="0" smtClean="0"/>
              <a:t>Análisis de los resultados</a:t>
            </a:r>
            <a:endParaRPr lang="es-ES" i="1" dirty="0"/>
          </a:p>
        </p:txBody>
      </p:sp>
      <p:pic>
        <p:nvPicPr>
          <p:cNvPr id="2052" name="Picture 4" descr="Resultado de imagen para estudiantes de tungur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426" y="382137"/>
            <a:ext cx="2728744" cy="28387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stretch>
            <a:fillRect/>
          </a:stretch>
        </p:blipFill>
        <p:spPr>
          <a:xfrm>
            <a:off x="9340426" y="4203509"/>
            <a:ext cx="2728744" cy="2654491"/>
          </a:xfrm>
          <a:prstGeom prst="rect">
            <a:avLst/>
          </a:prstGeom>
        </p:spPr>
      </p:pic>
    </p:spTree>
    <p:extLst>
      <p:ext uri="{BB962C8B-B14F-4D97-AF65-F5344CB8AC3E}">
        <p14:creationId xmlns:p14="http://schemas.microsoft.com/office/powerpoint/2010/main" val="233026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7159" y="2500572"/>
            <a:ext cx="5955478" cy="1320800"/>
          </a:xfrm>
        </p:spPr>
        <p:txBody>
          <a:bodyPr>
            <a:normAutofit fontScale="90000"/>
          </a:bodyPr>
          <a:lstStyle/>
          <a:p>
            <a:pPr algn="ctr"/>
            <a:r>
              <a:rPr lang="es-ES" i="1" dirty="0" smtClean="0">
                <a:solidFill>
                  <a:srgbClr val="00B0F0"/>
                </a:solidFill>
              </a:rPr>
              <a:t>Resultados sobre los estudiantes encuestados (368)</a:t>
            </a:r>
            <a:endParaRPr lang="es-ES" i="1" dirty="0">
              <a:solidFill>
                <a:srgbClr val="00B0F0"/>
              </a:solidFill>
            </a:endParaRPr>
          </a:p>
        </p:txBody>
      </p:sp>
      <p:sp>
        <p:nvSpPr>
          <p:cNvPr id="3" name="Marcador de contenido 2"/>
          <p:cNvSpPr>
            <a:spLocks noGrp="1"/>
          </p:cNvSpPr>
          <p:nvPr>
            <p:ph idx="1"/>
          </p:nvPr>
        </p:nvSpPr>
        <p:spPr>
          <a:xfrm>
            <a:off x="7449841" y="4208330"/>
            <a:ext cx="4742159" cy="3880773"/>
          </a:xfrm>
        </p:spPr>
        <p:txBody>
          <a:bodyPr/>
          <a:lstStyle/>
          <a:p>
            <a:endParaRPr lang="es-ES"/>
          </a:p>
        </p:txBody>
      </p:sp>
      <p:pic>
        <p:nvPicPr>
          <p:cNvPr id="5" name="Imagen 4"/>
          <p:cNvPicPr>
            <a:picLocks noChangeAspect="1"/>
          </p:cNvPicPr>
          <p:nvPr/>
        </p:nvPicPr>
        <p:blipFill rotWithShape="1">
          <a:blip r:embed="rId2"/>
          <a:srcRect l="55312" t="56822" r="14894" b="29445"/>
          <a:stretch/>
        </p:blipFill>
        <p:spPr>
          <a:xfrm>
            <a:off x="100084" y="135428"/>
            <a:ext cx="5845791" cy="2160589"/>
          </a:xfrm>
          <a:prstGeom prst="rect">
            <a:avLst/>
          </a:prstGeom>
        </p:spPr>
      </p:pic>
      <p:pic>
        <p:nvPicPr>
          <p:cNvPr id="6" name="Imagen 5"/>
          <p:cNvPicPr>
            <a:picLocks noChangeAspect="1"/>
          </p:cNvPicPr>
          <p:nvPr/>
        </p:nvPicPr>
        <p:blipFill rotWithShape="1">
          <a:blip r:embed="rId3"/>
          <a:srcRect l="55114" t="38513" r="10934" b="45466"/>
          <a:stretch/>
        </p:blipFill>
        <p:spPr>
          <a:xfrm>
            <a:off x="6139658" y="97678"/>
            <a:ext cx="6045958" cy="2198339"/>
          </a:xfrm>
          <a:prstGeom prst="rect">
            <a:avLst/>
          </a:prstGeom>
        </p:spPr>
      </p:pic>
      <p:pic>
        <p:nvPicPr>
          <p:cNvPr id="7" name="Imagen 6"/>
          <p:cNvPicPr>
            <a:picLocks noChangeAspect="1"/>
          </p:cNvPicPr>
          <p:nvPr/>
        </p:nvPicPr>
        <p:blipFill rotWithShape="1">
          <a:blip r:embed="rId4"/>
          <a:srcRect l="57589" t="43610" r="6282" b="28566"/>
          <a:stretch/>
        </p:blipFill>
        <p:spPr>
          <a:xfrm>
            <a:off x="-4547" y="3821373"/>
            <a:ext cx="5950422" cy="3036627"/>
          </a:xfrm>
          <a:prstGeom prst="rect">
            <a:avLst/>
          </a:prstGeom>
        </p:spPr>
      </p:pic>
      <p:pic>
        <p:nvPicPr>
          <p:cNvPr id="8" name="Imagen 7"/>
          <p:cNvPicPr>
            <a:picLocks noChangeAspect="1"/>
          </p:cNvPicPr>
          <p:nvPr/>
        </p:nvPicPr>
        <p:blipFill rotWithShape="1">
          <a:blip r:embed="rId5"/>
          <a:srcRect l="55070" t="39505" r="12623" b="27659"/>
          <a:stretch/>
        </p:blipFill>
        <p:spPr>
          <a:xfrm>
            <a:off x="6139658" y="3821372"/>
            <a:ext cx="6052342" cy="3036627"/>
          </a:xfrm>
          <a:prstGeom prst="rect">
            <a:avLst/>
          </a:prstGeom>
        </p:spPr>
      </p:pic>
    </p:spTree>
    <p:extLst>
      <p:ext uri="{BB962C8B-B14F-4D97-AF65-F5344CB8AC3E}">
        <p14:creationId xmlns:p14="http://schemas.microsoft.com/office/powerpoint/2010/main" val="421717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4356" y="2694672"/>
            <a:ext cx="3693270" cy="1320800"/>
          </a:xfrm>
        </p:spPr>
        <p:txBody>
          <a:bodyPr>
            <a:noAutofit/>
          </a:bodyPr>
          <a:lstStyle/>
          <a:p>
            <a:pPr algn="ctr"/>
            <a:r>
              <a:rPr lang="es-ES" sz="2400" b="1" i="1" dirty="0" smtClean="0">
                <a:solidFill>
                  <a:srgbClr val="00B0F0"/>
                </a:solidFill>
              </a:rPr>
              <a:t>Resultados relacionados a la pertinencia de la carrera</a:t>
            </a:r>
            <a:endParaRPr lang="es-ES" sz="2400" b="1" i="1" dirty="0">
              <a:solidFill>
                <a:srgbClr val="00B0F0"/>
              </a:solidFill>
            </a:endParaRPr>
          </a:p>
        </p:txBody>
      </p:sp>
      <p:pic>
        <p:nvPicPr>
          <p:cNvPr id="4" name="Imagen 3"/>
          <p:cNvPicPr>
            <a:picLocks noChangeAspect="1"/>
          </p:cNvPicPr>
          <p:nvPr/>
        </p:nvPicPr>
        <p:blipFill rotWithShape="1">
          <a:blip r:embed="rId3"/>
          <a:srcRect l="55175" t="48088" r="12519" b="38293"/>
          <a:stretch/>
        </p:blipFill>
        <p:spPr>
          <a:xfrm>
            <a:off x="-68239" y="-1"/>
            <a:ext cx="4749421" cy="2745207"/>
          </a:xfrm>
          <a:prstGeom prst="rect">
            <a:avLst/>
          </a:prstGeom>
        </p:spPr>
      </p:pic>
      <p:pic>
        <p:nvPicPr>
          <p:cNvPr id="5" name="Imagen 4"/>
          <p:cNvPicPr>
            <a:picLocks noChangeAspect="1"/>
          </p:cNvPicPr>
          <p:nvPr/>
        </p:nvPicPr>
        <p:blipFill rotWithShape="1">
          <a:blip r:embed="rId4"/>
          <a:srcRect l="55175" t="39879" r="7378" b="36241"/>
          <a:stretch/>
        </p:blipFill>
        <p:spPr>
          <a:xfrm>
            <a:off x="6400800" y="21496"/>
            <a:ext cx="5791200" cy="2745207"/>
          </a:xfrm>
          <a:prstGeom prst="rect">
            <a:avLst/>
          </a:prstGeom>
        </p:spPr>
      </p:pic>
      <p:pic>
        <p:nvPicPr>
          <p:cNvPr id="6" name="Imagen 5"/>
          <p:cNvPicPr>
            <a:picLocks noChangeAspect="1"/>
          </p:cNvPicPr>
          <p:nvPr/>
        </p:nvPicPr>
        <p:blipFill rotWithShape="1">
          <a:blip r:embed="rId5"/>
          <a:srcRect l="55070" t="39879" r="10106" b="43703"/>
          <a:stretch/>
        </p:blipFill>
        <p:spPr>
          <a:xfrm>
            <a:off x="6952593" y="3916907"/>
            <a:ext cx="5239407" cy="2941093"/>
          </a:xfrm>
          <a:prstGeom prst="rect">
            <a:avLst/>
          </a:prstGeom>
        </p:spPr>
      </p:pic>
      <p:pic>
        <p:nvPicPr>
          <p:cNvPr id="7" name="Imagen 6"/>
          <p:cNvPicPr>
            <a:picLocks noChangeAspect="1"/>
          </p:cNvPicPr>
          <p:nvPr/>
        </p:nvPicPr>
        <p:blipFill rotWithShape="1">
          <a:blip r:embed="rId6"/>
          <a:srcRect l="55385" t="26446" r="16189" b="55457"/>
          <a:stretch/>
        </p:blipFill>
        <p:spPr>
          <a:xfrm>
            <a:off x="0" y="4148920"/>
            <a:ext cx="5791200" cy="2709080"/>
          </a:xfrm>
          <a:prstGeom prst="rect">
            <a:avLst/>
          </a:prstGeom>
        </p:spPr>
      </p:pic>
    </p:spTree>
    <p:extLst>
      <p:ext uri="{BB962C8B-B14F-4D97-AF65-F5344CB8AC3E}">
        <p14:creationId xmlns:p14="http://schemas.microsoft.com/office/powerpoint/2010/main" val="1152535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01166" y="2891623"/>
            <a:ext cx="4166756" cy="12358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i="1" dirty="0" smtClean="0">
                <a:solidFill>
                  <a:schemeClr val="accent5">
                    <a:lumMod val="75000"/>
                  </a:schemeClr>
                </a:solidFill>
              </a:rPr>
              <a:t>Resultados relacionados a campo laboral</a:t>
            </a:r>
            <a:endParaRPr lang="es-ES" sz="2400" b="1" i="1" dirty="0">
              <a:solidFill>
                <a:schemeClr val="accent5">
                  <a:lumMod val="75000"/>
                </a:schemeClr>
              </a:solidFill>
            </a:endParaRPr>
          </a:p>
        </p:txBody>
      </p:sp>
      <p:pic>
        <p:nvPicPr>
          <p:cNvPr id="8" name="Imagen 7"/>
          <p:cNvPicPr>
            <a:picLocks noChangeAspect="1"/>
          </p:cNvPicPr>
          <p:nvPr/>
        </p:nvPicPr>
        <p:blipFill rotWithShape="1">
          <a:blip r:embed="rId2"/>
          <a:srcRect l="55490" t="40252" r="19231" b="26912"/>
          <a:stretch/>
        </p:blipFill>
        <p:spPr>
          <a:xfrm>
            <a:off x="2815989" y="3657599"/>
            <a:ext cx="6077803" cy="3200401"/>
          </a:xfrm>
          <a:prstGeom prst="rect">
            <a:avLst/>
          </a:prstGeom>
        </p:spPr>
      </p:pic>
      <p:pic>
        <p:nvPicPr>
          <p:cNvPr id="10" name="Imagen 9"/>
          <p:cNvPicPr>
            <a:picLocks noChangeAspect="1"/>
          </p:cNvPicPr>
          <p:nvPr/>
        </p:nvPicPr>
        <p:blipFill rotWithShape="1">
          <a:blip r:embed="rId3"/>
          <a:srcRect l="55280" t="29803" r="17448" b="50607"/>
          <a:stretch/>
        </p:blipFill>
        <p:spPr>
          <a:xfrm>
            <a:off x="6182436" y="161129"/>
            <a:ext cx="5773004" cy="2663958"/>
          </a:xfrm>
          <a:prstGeom prst="rect">
            <a:avLst/>
          </a:prstGeom>
        </p:spPr>
      </p:pic>
      <p:pic>
        <p:nvPicPr>
          <p:cNvPr id="13" name="Imagen 12"/>
          <p:cNvPicPr>
            <a:picLocks noChangeAspect="1"/>
          </p:cNvPicPr>
          <p:nvPr/>
        </p:nvPicPr>
        <p:blipFill rotWithShape="1">
          <a:blip r:embed="rId4"/>
          <a:srcRect l="54755" t="34095" r="19127" b="52472"/>
          <a:stretch/>
        </p:blipFill>
        <p:spPr>
          <a:xfrm>
            <a:off x="0" y="0"/>
            <a:ext cx="5704764" cy="2730494"/>
          </a:xfrm>
          <a:prstGeom prst="rect">
            <a:avLst/>
          </a:prstGeom>
        </p:spPr>
      </p:pic>
    </p:spTree>
    <p:extLst>
      <p:ext uri="{BB962C8B-B14F-4D97-AF65-F5344CB8AC3E}">
        <p14:creationId xmlns:p14="http://schemas.microsoft.com/office/powerpoint/2010/main" val="3484178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55280" t="29431" r="8532" b="58629"/>
          <a:stretch/>
        </p:blipFill>
        <p:spPr>
          <a:xfrm>
            <a:off x="6309816" y="4183039"/>
            <a:ext cx="5882184" cy="2674962"/>
          </a:xfrm>
          <a:prstGeom prst="rect">
            <a:avLst/>
          </a:prstGeom>
        </p:spPr>
      </p:pic>
      <p:pic>
        <p:nvPicPr>
          <p:cNvPr id="6" name="Imagen 5"/>
          <p:cNvPicPr>
            <a:picLocks noChangeAspect="1"/>
          </p:cNvPicPr>
          <p:nvPr/>
        </p:nvPicPr>
        <p:blipFill rotWithShape="1">
          <a:blip r:embed="rId3"/>
          <a:srcRect l="55490" t="54431" r="15664" b="32509"/>
          <a:stretch/>
        </p:blipFill>
        <p:spPr>
          <a:xfrm>
            <a:off x="2941091" y="115246"/>
            <a:ext cx="5759354" cy="2470246"/>
          </a:xfrm>
          <a:prstGeom prst="rect">
            <a:avLst/>
          </a:prstGeom>
        </p:spPr>
      </p:pic>
      <p:pic>
        <p:nvPicPr>
          <p:cNvPr id="7" name="Imagen 6"/>
          <p:cNvPicPr>
            <a:picLocks noChangeAspect="1"/>
          </p:cNvPicPr>
          <p:nvPr/>
        </p:nvPicPr>
        <p:blipFill rotWithShape="1">
          <a:blip r:embed="rId4"/>
          <a:srcRect l="54755" t="54618" r="16714" b="31763"/>
          <a:stretch/>
        </p:blipFill>
        <p:spPr>
          <a:xfrm>
            <a:off x="-1" y="3848669"/>
            <a:ext cx="5882185" cy="3009332"/>
          </a:xfrm>
          <a:prstGeom prst="rect">
            <a:avLst/>
          </a:prstGeom>
        </p:spPr>
      </p:pic>
      <p:sp>
        <p:nvSpPr>
          <p:cNvPr id="9" name="Título 1"/>
          <p:cNvSpPr txBox="1">
            <a:spLocks/>
          </p:cNvSpPr>
          <p:nvPr/>
        </p:nvSpPr>
        <p:spPr>
          <a:xfrm>
            <a:off x="3974133" y="2646147"/>
            <a:ext cx="3693270" cy="12358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i="1" dirty="0" smtClean="0">
                <a:solidFill>
                  <a:schemeClr val="accent5">
                    <a:lumMod val="75000"/>
                  </a:schemeClr>
                </a:solidFill>
              </a:rPr>
              <a:t>Resultados relacionados al campo laboral</a:t>
            </a:r>
            <a:endParaRPr lang="es-ES" sz="2400" b="1" i="1" dirty="0">
              <a:solidFill>
                <a:schemeClr val="accent5">
                  <a:lumMod val="75000"/>
                </a:schemeClr>
              </a:solidFill>
            </a:endParaRPr>
          </a:p>
        </p:txBody>
      </p:sp>
    </p:spTree>
    <p:extLst>
      <p:ext uri="{BB962C8B-B14F-4D97-AF65-F5344CB8AC3E}">
        <p14:creationId xmlns:p14="http://schemas.microsoft.com/office/powerpoint/2010/main" val="163084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362" y="291205"/>
            <a:ext cx="8596668" cy="1073955"/>
          </a:xfrm>
        </p:spPr>
        <p:txBody>
          <a:bodyPr>
            <a:normAutofit/>
          </a:bodyPr>
          <a:lstStyle/>
          <a:p>
            <a:r>
              <a:rPr lang="es-ES" sz="4000" dirty="0" smtClean="0"/>
              <a:t>Planteamiento del problema</a:t>
            </a:r>
            <a:endParaRPr lang="es-ES" sz="4000" dirty="0"/>
          </a:p>
        </p:txBody>
      </p:sp>
      <p:sp>
        <p:nvSpPr>
          <p:cNvPr id="3" name="Marcador de contenido 2"/>
          <p:cNvSpPr>
            <a:spLocks noGrp="1"/>
          </p:cNvSpPr>
          <p:nvPr>
            <p:ph idx="1"/>
          </p:nvPr>
        </p:nvSpPr>
        <p:spPr>
          <a:xfrm>
            <a:off x="136422" y="1593760"/>
            <a:ext cx="9355308" cy="5502499"/>
          </a:xfrm>
        </p:spPr>
        <p:txBody>
          <a:bodyPr>
            <a:noAutofit/>
          </a:bodyPr>
          <a:lstStyle/>
          <a:p>
            <a:pPr algn="just"/>
            <a:r>
              <a:rPr lang="es-EC" sz="2000" dirty="0" smtClean="0"/>
              <a:t>Por </a:t>
            </a:r>
            <a:r>
              <a:rPr lang="es-EC" sz="2000" dirty="0"/>
              <a:t>medio del análisis de las perspectivas del campo laboral de los profesionales en gestión de riesgo en la Provincia de Tungurahua, derivada de la falta de instituciones educativas superior tanto de tercer y cuarto nivel que oferten carreras y especializaciones en gestión de </a:t>
            </a:r>
            <a:r>
              <a:rPr lang="es-EC" sz="2000" dirty="0" smtClean="0"/>
              <a:t>riesgos.</a:t>
            </a:r>
          </a:p>
          <a:p>
            <a:pPr algn="just"/>
            <a:r>
              <a:rPr lang="es-EC" sz="2000" dirty="0" smtClean="0"/>
              <a:t> </a:t>
            </a:r>
            <a:r>
              <a:rPr lang="es-EC" sz="2000" dirty="0"/>
              <a:t>Para la Secretaria Nacional de Planificación y Desarrollo del Ecuador (SENPLADES) en el documento la Importancia de la Gestión del </a:t>
            </a:r>
            <a:r>
              <a:rPr lang="es-EC" sz="2000" dirty="0" smtClean="0"/>
              <a:t>Riesgos.</a:t>
            </a:r>
          </a:p>
          <a:p>
            <a:pPr algn="just"/>
            <a:r>
              <a:rPr lang="es-EC" sz="2000" dirty="0" smtClean="0"/>
              <a:t>Por </a:t>
            </a:r>
            <a:r>
              <a:rPr lang="es-EC" sz="2000" dirty="0"/>
              <a:t>tal motivo en las mesas de construcción de la agenda se ha evidenciado que no existen profesionales de gestión de riesgos en territorio en el sector público y privado que apoyen esta política de estado en la Provincia de Tungurahua. </a:t>
            </a:r>
            <a:endParaRPr lang="es-EC" sz="2000" dirty="0" smtClean="0"/>
          </a:p>
          <a:p>
            <a:pPr algn="just"/>
            <a:r>
              <a:rPr lang="es-EC" sz="2000" dirty="0" smtClean="0"/>
              <a:t>En </a:t>
            </a:r>
            <a:r>
              <a:rPr lang="es-EC" sz="2000" dirty="0"/>
              <a:t>tal virtud es primordial el realizar el estudio pertinencia de la carrera de Gestión de Riesgos a nivel territorial  para determinar la oferta y demanda de los profesionales relacionados a este tema.</a:t>
            </a:r>
            <a:endParaRPr lang="es-ES" sz="2000" dirty="0"/>
          </a:p>
          <a:p>
            <a:endParaRPr lang="es-ES" sz="2000" dirty="0"/>
          </a:p>
        </p:txBody>
      </p:sp>
    </p:spTree>
    <p:extLst>
      <p:ext uri="{BB962C8B-B14F-4D97-AF65-F5344CB8AC3E}">
        <p14:creationId xmlns:p14="http://schemas.microsoft.com/office/powerpoint/2010/main" val="334954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4651" t="36333" r="28042" b="50607"/>
          <a:stretch/>
        </p:blipFill>
        <p:spPr>
          <a:xfrm>
            <a:off x="6036860" y="4246726"/>
            <a:ext cx="6155140" cy="2611274"/>
          </a:xfrm>
          <a:prstGeom prst="rect">
            <a:avLst/>
          </a:prstGeom>
        </p:spPr>
      </p:pic>
      <p:sp>
        <p:nvSpPr>
          <p:cNvPr id="5" name="Título 1"/>
          <p:cNvSpPr txBox="1">
            <a:spLocks/>
          </p:cNvSpPr>
          <p:nvPr/>
        </p:nvSpPr>
        <p:spPr>
          <a:xfrm>
            <a:off x="475687" y="3182401"/>
            <a:ext cx="3693270" cy="12358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i="1" dirty="0" smtClean="0">
                <a:solidFill>
                  <a:schemeClr val="accent5">
                    <a:lumMod val="75000"/>
                  </a:schemeClr>
                </a:solidFill>
              </a:rPr>
              <a:t>Resultados relacionados al campo laboral</a:t>
            </a:r>
            <a:endParaRPr lang="es-ES" sz="2400" b="1" i="1" dirty="0">
              <a:solidFill>
                <a:schemeClr val="accent5">
                  <a:lumMod val="75000"/>
                </a:schemeClr>
              </a:solidFill>
            </a:endParaRPr>
          </a:p>
        </p:txBody>
      </p:sp>
      <p:pic>
        <p:nvPicPr>
          <p:cNvPr id="6" name="Imagen 5"/>
          <p:cNvPicPr>
            <a:picLocks noChangeAspect="1"/>
          </p:cNvPicPr>
          <p:nvPr/>
        </p:nvPicPr>
        <p:blipFill rotWithShape="1">
          <a:blip r:embed="rId3"/>
          <a:srcRect l="54546" t="44543" r="9371" b="20009"/>
          <a:stretch/>
        </p:blipFill>
        <p:spPr>
          <a:xfrm>
            <a:off x="670730" y="336843"/>
            <a:ext cx="6036860" cy="2845558"/>
          </a:xfrm>
          <a:prstGeom prst="rect">
            <a:avLst/>
          </a:prstGeom>
        </p:spPr>
      </p:pic>
      <p:pic>
        <p:nvPicPr>
          <p:cNvPr id="5122" name="Picture 2" descr="Resultado de imagen para territorio tungurah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155" y="668594"/>
            <a:ext cx="3477367" cy="21820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territorio tungurah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51" y="4807424"/>
            <a:ext cx="3671106" cy="20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9401896" cy="6858000"/>
          </a:xfrm>
        </p:spPr>
        <p:txBody>
          <a:bodyPr>
            <a:normAutofit fontScale="92500" lnSpcReduction="20000"/>
          </a:bodyPr>
          <a:lstStyle/>
          <a:p>
            <a:pPr algn="just"/>
            <a:r>
              <a:rPr lang="es-EC" dirty="0"/>
              <a:t> El 16A nos dejó una lección, en el manejo, operación, respuesta de  un evento adverso, existió una serie de vulnerabilidades que el país no afronto solo, le toco emitir la declaratoria de desastre para que muchos países de otras latitudes aporten en la recuperación de este evento natural que causo significativos daños,  múltiples perdidas lo que arrojó como resultado que no existía suficientes gestores en riesgo</a:t>
            </a:r>
            <a:endParaRPr lang="es-ES" dirty="0"/>
          </a:p>
          <a:p>
            <a:pPr algn="just"/>
            <a:r>
              <a:rPr lang="es-EC" dirty="0" smtClean="0"/>
              <a:t>La </a:t>
            </a:r>
            <a:r>
              <a:rPr lang="es-EC" dirty="0"/>
              <a:t>escaza oferta académica de la gestión de riesgos en el país posee particularidades de desinterés y precariedad por parte de la población objetivo que opte por esta oferta, además se encuentra sectorizada dificultando que estudiantes de otras provincias escojan esta carrera.</a:t>
            </a:r>
            <a:endParaRPr lang="es-ES" dirty="0"/>
          </a:p>
          <a:p>
            <a:pPr algn="just"/>
            <a:r>
              <a:rPr lang="es-EC" dirty="0" smtClean="0"/>
              <a:t>La </a:t>
            </a:r>
            <a:r>
              <a:rPr lang="es-EC" dirty="0"/>
              <a:t>gestión de riesgos en el sector público y privado es subutilizada y subestimada los encargados en su mayoría son profesionales de otras áreas relacionadas mas no según el perfil, esto dando origen que este ámbito no este manejado técnica y adecuadamente.</a:t>
            </a:r>
            <a:endParaRPr lang="es-ES" dirty="0"/>
          </a:p>
          <a:p>
            <a:pPr algn="just"/>
            <a:r>
              <a:rPr lang="es-EC" dirty="0" smtClean="0"/>
              <a:t>Cupos</a:t>
            </a:r>
            <a:r>
              <a:rPr lang="es-EC" dirty="0"/>
              <a:t>, Oferta académica y Titulados poseen considerables números relativamente bajos, los cuales se convierten en una debilidad a subsanar para que los actores tomen las decisiones y las cartas en el asunto y la oferta nueva o anterior este  a nivel del escogimiento de  los estudiantes.</a:t>
            </a:r>
            <a:endParaRPr lang="es-ES" dirty="0"/>
          </a:p>
          <a:p>
            <a:pPr algn="just"/>
            <a:r>
              <a:rPr lang="es-EC" dirty="0" smtClean="0"/>
              <a:t>En </a:t>
            </a:r>
            <a:r>
              <a:rPr lang="es-EC" dirty="0"/>
              <a:t>la Provincia de Tungurahua se evidencio escaza oferta académica sobre este ámbito al igual que las IES dentro de su planificación de lanzamiento de oferta responde a la vocación general del territorio y la problemática es que la carrera vigente esta en otras provincias, obligando a la movilidad de los estudiantes.</a:t>
            </a:r>
            <a:endParaRPr lang="es-ES" dirty="0"/>
          </a:p>
          <a:p>
            <a:pPr algn="just"/>
            <a:r>
              <a:rPr lang="es-EC" dirty="0" smtClean="0"/>
              <a:t>Hoy </a:t>
            </a:r>
            <a:r>
              <a:rPr lang="es-EC" dirty="0"/>
              <a:t>en día la oferta académica de Gestión de riesgos despierta el interés por seguir esta carrera como innovadora dentro de la oferta de las carreras que las IES han emitido para los años pasados.</a:t>
            </a:r>
            <a:endParaRPr lang="es-ES" dirty="0"/>
          </a:p>
          <a:p>
            <a:pPr algn="just"/>
            <a:r>
              <a:rPr lang="es-EC" dirty="0" smtClean="0"/>
              <a:t>La </a:t>
            </a:r>
            <a:r>
              <a:rPr lang="es-EC" dirty="0"/>
              <a:t>aplicación del instrumento permitió recoger información, veraz, real y objetiva de las dos poblaciones, como es: los estudiantes y las entidades del sector público y del sector privado. Se evidencio que la gestión de riesgos puede irse posicionándose en la conciencia de los ciudadanos, motivándoles a considerar que la protección y salvaguarda es importante frente a un evento adverso.</a:t>
            </a:r>
            <a:endParaRPr lang="es-ES" dirty="0"/>
          </a:p>
        </p:txBody>
      </p:sp>
      <p:sp>
        <p:nvSpPr>
          <p:cNvPr id="5" name="AutoShape 2" descr="Resultado de imagen para conclus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041" y="819807"/>
            <a:ext cx="2243959" cy="477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18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843" y="27295"/>
            <a:ext cx="8596668" cy="577755"/>
          </a:xfrm>
        </p:spPr>
        <p:txBody>
          <a:bodyPr>
            <a:normAutofit fontScale="90000"/>
          </a:bodyPr>
          <a:lstStyle/>
          <a:p>
            <a:r>
              <a:rPr lang="es-ES" i="1" dirty="0" smtClean="0"/>
              <a:t>Recomendaciones</a:t>
            </a:r>
            <a:endParaRPr lang="es-ES" i="1" dirty="0"/>
          </a:p>
        </p:txBody>
      </p:sp>
      <p:sp>
        <p:nvSpPr>
          <p:cNvPr id="3" name="Marcador de contenido 2"/>
          <p:cNvSpPr>
            <a:spLocks noGrp="1"/>
          </p:cNvSpPr>
          <p:nvPr>
            <p:ph idx="1"/>
          </p:nvPr>
        </p:nvSpPr>
        <p:spPr>
          <a:xfrm>
            <a:off x="308843" y="750626"/>
            <a:ext cx="9490250" cy="5336275"/>
          </a:xfrm>
        </p:spPr>
        <p:txBody>
          <a:bodyPr>
            <a:noAutofit/>
          </a:bodyPr>
          <a:lstStyle/>
          <a:p>
            <a:pPr algn="just"/>
            <a:r>
              <a:rPr lang="es-EC" sz="1400" dirty="0"/>
              <a:t> La oferta académica de Gestión de Riesgos según el estudio debe considerarse que sea de tercer nivel en virtud que las demandas profesionales en al sector público y privado depende de un proceso arduo, continuo y global sobre los considerandos de los riesgos, esto en vías que en de demandar mayor tiempo de formación el profesional estará en la capacidad de responder, eficaz y eficientemente ante la problemática suscitada con el aparecimiento del riesgo.</a:t>
            </a:r>
            <a:endParaRPr lang="es-ES" sz="1400" dirty="0"/>
          </a:p>
          <a:p>
            <a:pPr algn="just"/>
            <a:r>
              <a:rPr lang="es-EC" sz="1400" dirty="0" smtClean="0"/>
              <a:t>Desde </a:t>
            </a:r>
            <a:r>
              <a:rPr lang="es-EC" sz="1400" dirty="0"/>
              <a:t>el marco legal vigente hasta las herramientas de planificación del país  la gestión de riesgos posee un papel fundamental en el desarrollo social del individuo, el mismo que aprovechando el aparataje de las distintas entes y políticas públicas se difunda y promocione la oferta académica en cuanto la producción de profesionales sea un número anual consolidado, en virtud de la imperiosa necesidad vital de la protección de la vida humana.</a:t>
            </a:r>
            <a:endParaRPr lang="es-ES" sz="1400" dirty="0"/>
          </a:p>
          <a:p>
            <a:pPr algn="just"/>
            <a:r>
              <a:rPr lang="es-EC" sz="1400" dirty="0" smtClean="0"/>
              <a:t>El </a:t>
            </a:r>
            <a:r>
              <a:rPr lang="es-EC" sz="1400" dirty="0"/>
              <a:t>campo ocupacional de la gestión de riesgos hoy en día para la oferta académica puede irse  fundamentando como un requerimiento objetivo del talento humano en las diferentes entidades del sector público y privado. Sin menoscabo de la relación del organismo rector de riesgos quien en su competencia brinda apoyo, seguimiento y acompañamiento a mencionadas entidades en la prevención y contingencia.</a:t>
            </a:r>
            <a:endParaRPr lang="es-ES" sz="1400" dirty="0"/>
          </a:p>
          <a:p>
            <a:pPr algn="just"/>
            <a:r>
              <a:rPr lang="es-EC" sz="1400" dirty="0" smtClean="0"/>
              <a:t> El </a:t>
            </a:r>
            <a:r>
              <a:rPr lang="es-EC" sz="1400" dirty="0"/>
              <a:t>gobierno a través de los distintos organismos rectores de los riesgos debe consolidar la producción del conocimiento, aprendizaje y entendimiento se posicione y unifique en una Institución de Educación Superior que maneje la oferta académica absoluta, con el objetivo de que la preparación, formación y acondicionamiento del profesional sea universal en el territorio ecuatoriano</a:t>
            </a:r>
            <a:r>
              <a:rPr lang="es-EC" sz="1400" dirty="0" smtClean="0"/>
              <a:t>.</a:t>
            </a:r>
            <a:r>
              <a:rPr lang="es-EC" sz="1400" dirty="0"/>
              <a:t> </a:t>
            </a:r>
            <a:endParaRPr lang="es-ES" sz="1400" dirty="0"/>
          </a:p>
          <a:p>
            <a:pPr algn="just"/>
            <a:r>
              <a:rPr lang="es-EC" sz="1400" dirty="0" smtClean="0"/>
              <a:t>La </a:t>
            </a:r>
            <a:r>
              <a:rPr lang="es-EC" sz="1400" dirty="0"/>
              <a:t>academia vele por las diferentes consideraciones de los enfoques en la calidad de la educación superior para que la oferta académica planeada posea características de participación, inclusión y transparencia. En vías de que dicha oferta  sea atractiva e incluso obtenga el reconocimiento sobre el campo de acción que realiza.</a:t>
            </a:r>
            <a:endParaRPr lang="es-ES" sz="1400" dirty="0"/>
          </a:p>
          <a:p>
            <a:pPr algn="just"/>
            <a:r>
              <a:rPr lang="es-EC" sz="1400" dirty="0" smtClean="0"/>
              <a:t>La </a:t>
            </a:r>
            <a:r>
              <a:rPr lang="es-EC" sz="1400" dirty="0"/>
              <a:t>planificación en el lanzamiento de una nueva oferta academia de </a:t>
            </a:r>
            <a:r>
              <a:rPr lang="es-EC" sz="1400" dirty="0" smtClean="0"/>
              <a:t>GR y SSO la </a:t>
            </a:r>
            <a:r>
              <a:rPr lang="es-EC" sz="1400" dirty="0"/>
              <a:t>cual posee el campo laboral definido en el sector público y privado,  debe estimarse que sea una primicia y apoye a cambio de la matriz productiva como un recurso del conocimiento innovador y atractivo para el interés nacional sino que sea de exportación en relación con el Buen Vivir.</a:t>
            </a:r>
            <a:endParaRPr lang="es-ES" sz="1400" dirty="0"/>
          </a:p>
        </p:txBody>
      </p:sp>
      <p:sp>
        <p:nvSpPr>
          <p:cNvPr id="4" name="AutoShape 2" descr="Resultado de imagen para recomend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434" y="2128673"/>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75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50866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401" y="148787"/>
            <a:ext cx="8596668" cy="1320800"/>
          </a:xfrm>
        </p:spPr>
        <p:txBody>
          <a:bodyPr/>
          <a:lstStyle/>
          <a:p>
            <a:r>
              <a:rPr lang="es-ES" i="1" dirty="0" smtClean="0"/>
              <a:t>Formulación del problema</a:t>
            </a:r>
            <a:endParaRPr lang="es-ES" i="1" dirty="0"/>
          </a:p>
        </p:txBody>
      </p:sp>
      <p:sp>
        <p:nvSpPr>
          <p:cNvPr id="3" name="Marcador de contenido 2"/>
          <p:cNvSpPr>
            <a:spLocks noGrp="1"/>
          </p:cNvSpPr>
          <p:nvPr>
            <p:ph idx="1"/>
          </p:nvPr>
        </p:nvSpPr>
        <p:spPr>
          <a:xfrm>
            <a:off x="120401" y="1002369"/>
            <a:ext cx="9604090" cy="5733281"/>
          </a:xfrm>
        </p:spPr>
        <p:txBody>
          <a:bodyPr>
            <a:normAutofit/>
          </a:bodyPr>
          <a:lstStyle/>
          <a:p>
            <a:pPr algn="just"/>
            <a:r>
              <a:rPr lang="es-EC" sz="2400" dirty="0" smtClean="0"/>
              <a:t>La </a:t>
            </a:r>
            <a:r>
              <a:rPr lang="es-EC" sz="2400" dirty="0"/>
              <a:t>Gestión de Riesgos en el sector público y privado es transversal y esta responde a la dinámica de las actividades de la sociedad, es así que se ha particularizando en la gestión de riegos en el ámbito educativo, productivo, cultural, patrimonial, turístico etc. </a:t>
            </a:r>
            <a:endParaRPr lang="es-EC" sz="2400" dirty="0" smtClean="0"/>
          </a:p>
          <a:p>
            <a:pPr algn="just"/>
            <a:r>
              <a:rPr lang="es-EC" sz="2400" dirty="0" smtClean="0"/>
              <a:t>En </a:t>
            </a:r>
            <a:r>
              <a:rPr lang="es-EC" sz="2400" dirty="0"/>
              <a:t>el contexto de la problemática F</a:t>
            </a:r>
            <a:r>
              <a:rPr lang="es-EC" sz="2400" dirty="0" smtClean="0"/>
              <a:t>ue necesario </a:t>
            </a:r>
            <a:r>
              <a:rPr lang="es-EC" sz="2400" dirty="0"/>
              <a:t>diagnosticar, analizar y evaluar la situación actual del mercado laboral de los profesionales especializados en gestión de riesgos en la Provincia de Tungurahua, con el objetivo de conocer el nivel de demanda y oferta de esta carrera universitaria y establecer los principales requerimientos de las entidades (públicas y privadas), así como de los estudiantes entorno a la gestión de riesgos, y las oportunidades de trabajo que se presentan a raíz de esta situación actual y de relevancia.</a:t>
            </a:r>
            <a:endParaRPr lang="es-ES" sz="2400" dirty="0"/>
          </a:p>
          <a:p>
            <a:endParaRPr lang="es-ES" sz="2400" dirty="0"/>
          </a:p>
        </p:txBody>
      </p:sp>
    </p:spTree>
    <p:extLst>
      <p:ext uri="{BB962C8B-B14F-4D97-AF65-F5344CB8AC3E}">
        <p14:creationId xmlns:p14="http://schemas.microsoft.com/office/powerpoint/2010/main" val="385995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289933"/>
            <a:ext cx="9679259" cy="6568067"/>
          </a:xfrm>
        </p:spPr>
        <p:txBody>
          <a:bodyPr>
            <a:normAutofit fontScale="92500" lnSpcReduction="10000"/>
          </a:bodyPr>
          <a:lstStyle/>
          <a:p>
            <a:pPr algn="just"/>
            <a:r>
              <a:rPr lang="es-EC" dirty="0" smtClean="0"/>
              <a:t>OBJETIVO GENERAL</a:t>
            </a:r>
          </a:p>
          <a:p>
            <a:pPr algn="just"/>
            <a:r>
              <a:rPr lang="es-EC" dirty="0" smtClean="0"/>
              <a:t>Contribuir </a:t>
            </a:r>
            <a:r>
              <a:rPr lang="es-EC" dirty="0"/>
              <a:t>al fortalecimiento del campo laboral de los profesionales de Gestión de Riesgos en la Provincia de Tungurahua  en el periodo 2016-2017, mediante el análisis de los criterios del estudio de pertinencia emitidos por el CES a fin de mejorar la oferta académica de educación superior</a:t>
            </a:r>
            <a:r>
              <a:rPr lang="es-EC" dirty="0" smtClean="0"/>
              <a:t>.</a:t>
            </a:r>
          </a:p>
          <a:p>
            <a:pPr marL="0" indent="0" algn="just">
              <a:buNone/>
            </a:pPr>
            <a:endParaRPr lang="es-ES" sz="1600" dirty="0"/>
          </a:p>
          <a:p>
            <a:pPr algn="just"/>
            <a:r>
              <a:rPr lang="es-EC" b="1" dirty="0" smtClean="0"/>
              <a:t>OBJETIVOS ESPECÍFICOS</a:t>
            </a:r>
            <a:endParaRPr lang="es-ES" sz="1200" dirty="0" smtClean="0"/>
          </a:p>
          <a:p>
            <a:pPr algn="just"/>
            <a:r>
              <a:rPr lang="es-EC" dirty="0" smtClean="0"/>
              <a:t>Analizar </a:t>
            </a:r>
            <a:r>
              <a:rPr lang="es-EC" dirty="0"/>
              <a:t>la empleabilidad del campo laboral en el ámbito de la gestión de riesgos mediante el estudio de la oferta y la demanda de los profesionales en este campo del conocimiento para determinar los requerimientos laborales del sector.</a:t>
            </a:r>
            <a:endParaRPr lang="es-ES" sz="1600" dirty="0"/>
          </a:p>
          <a:p>
            <a:pPr lvl="0" algn="just"/>
            <a:r>
              <a:rPr lang="es-EC" dirty="0" smtClean="0"/>
              <a:t>Diagnosticar </a:t>
            </a:r>
            <a:r>
              <a:rPr lang="es-EC" dirty="0"/>
              <a:t>la política de diversificación en el ámbito laboral de la gestión de riesgos a través de la investigación de campo en la Provincia de Tungurahua, a fin de obtener una proyección laboral de los profesionales en este campo de conocimiento.</a:t>
            </a:r>
            <a:endParaRPr lang="es-ES" sz="1600" dirty="0"/>
          </a:p>
          <a:p>
            <a:pPr lvl="0" algn="just"/>
            <a:r>
              <a:rPr lang="es-EC" dirty="0"/>
              <a:t>Elaborar un estudio de pertinencia del campo laboral de la gestión de riesgos mediante un análisis comparativo de las dimensiones de docencia y territorio zonal con la finalidad de aportar a la eficiencia y eficacia de la formación laboral de la zona.</a:t>
            </a:r>
            <a:endParaRPr lang="es-ES" sz="1600" dirty="0"/>
          </a:p>
          <a:p>
            <a:pPr lvl="0" algn="just"/>
            <a:r>
              <a:rPr lang="es-EC" dirty="0"/>
              <a:t>Analizar la situación de igualdad en el campo laboral de gestión de riesgos en la Provincia de Tungurahua a través de un estudio bibliográfico y estadístico con el propósito de sustentar una oferta educativa equitativa.</a:t>
            </a:r>
            <a:endParaRPr lang="es-ES" sz="1600" dirty="0"/>
          </a:p>
          <a:p>
            <a:pPr lvl="0" algn="just"/>
            <a:r>
              <a:rPr lang="es-EC" dirty="0"/>
              <a:t>Recopilar y sistematizar datos relacionados con los aspectos de titulación, oferta regional y nacional de los profesionales en el campo de la gestión de riesgos de la Provincia de Tungurahua  mediante un análisis estadístico, a fin de coadyuvar en el fortalecimiento del área de conocimiento de la Seguridad.</a:t>
            </a:r>
            <a:endParaRPr lang="es-ES" sz="1600" dirty="0"/>
          </a:p>
          <a:p>
            <a:pPr algn="just"/>
            <a:endParaRPr lang="es-ES" dirty="0"/>
          </a:p>
        </p:txBody>
      </p:sp>
    </p:spTree>
    <p:extLst>
      <p:ext uri="{BB962C8B-B14F-4D97-AF65-F5344CB8AC3E}">
        <p14:creationId xmlns:p14="http://schemas.microsoft.com/office/powerpoint/2010/main" val="52153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007" y="408878"/>
            <a:ext cx="8596668" cy="572429"/>
          </a:xfrm>
        </p:spPr>
        <p:txBody>
          <a:bodyPr>
            <a:normAutofit fontScale="90000"/>
          </a:bodyPr>
          <a:lstStyle/>
          <a:p>
            <a:r>
              <a:rPr lang="es-ES" sz="3200" i="1" dirty="0" smtClean="0"/>
              <a:t>PREGUNTAS DE INVESTIGACIÓN</a:t>
            </a:r>
            <a:endParaRPr lang="es-ES" sz="3200" i="1" dirty="0"/>
          </a:p>
        </p:txBody>
      </p:sp>
      <p:sp>
        <p:nvSpPr>
          <p:cNvPr id="3" name="Marcador de contenido 2"/>
          <p:cNvSpPr>
            <a:spLocks noGrp="1"/>
          </p:cNvSpPr>
          <p:nvPr>
            <p:ph idx="1"/>
          </p:nvPr>
        </p:nvSpPr>
        <p:spPr>
          <a:xfrm>
            <a:off x="208982" y="1561172"/>
            <a:ext cx="9648696" cy="4524796"/>
          </a:xfrm>
        </p:spPr>
        <p:txBody>
          <a:bodyPr>
            <a:noAutofit/>
          </a:bodyPr>
          <a:lstStyle/>
          <a:p>
            <a:pPr lvl="0" algn="just"/>
            <a:r>
              <a:rPr lang="es-EC" sz="2400" dirty="0"/>
              <a:t>¿Existe  los puestos trabajo relacionados con la gestión de riesgo en el sector público y privado de la Provincia de Tungurahua, para los profesionales de Gestión de Riesgos?</a:t>
            </a:r>
            <a:endParaRPr lang="es-ES" sz="2400" dirty="0"/>
          </a:p>
          <a:p>
            <a:pPr lvl="0" algn="just"/>
            <a:r>
              <a:rPr lang="es-EC" sz="2400" dirty="0"/>
              <a:t>¿Se puede evidenciar mediante una investigación de campo las necesidades laborales de un profesional en Gestión de Riesgos?</a:t>
            </a:r>
            <a:endParaRPr lang="es-ES" sz="2400" dirty="0"/>
          </a:p>
          <a:p>
            <a:pPr lvl="0" algn="just"/>
            <a:r>
              <a:rPr lang="es-EC" sz="2400" dirty="0" smtClean="0"/>
              <a:t>¿</a:t>
            </a:r>
            <a:r>
              <a:rPr lang="es-EC" sz="2400" dirty="0"/>
              <a:t>Aplicar un estudio de pertinencia puede brindar un análisis comparativo de las dimensiones de docencia y territorio para aportar a la eficiencia y eficacia de la formación laboral de la zona de Tungurahua?</a:t>
            </a:r>
            <a:endParaRPr lang="es-ES" sz="2400" dirty="0"/>
          </a:p>
          <a:p>
            <a:pPr lvl="0" algn="just"/>
            <a:r>
              <a:rPr lang="es-EC" sz="2400" dirty="0" smtClean="0"/>
              <a:t>¿</a:t>
            </a:r>
            <a:r>
              <a:rPr lang="es-EC" sz="2400" dirty="0"/>
              <a:t>Existe una oferta significativa de carreras de profesionalización en Gestión de Riesgo en la Provincia de Tungurahua, para satisfacer la demanda laboral?</a:t>
            </a:r>
            <a:endParaRPr lang="es-ES" sz="2400" dirty="0"/>
          </a:p>
          <a:p>
            <a:pPr algn="just"/>
            <a:endParaRPr lang="es-ES" sz="2400" dirty="0"/>
          </a:p>
        </p:txBody>
      </p:sp>
    </p:spTree>
    <p:extLst>
      <p:ext uri="{BB962C8B-B14F-4D97-AF65-F5344CB8AC3E}">
        <p14:creationId xmlns:p14="http://schemas.microsoft.com/office/powerpoint/2010/main" val="140444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315" y="138687"/>
            <a:ext cx="4742158" cy="648714"/>
          </a:xfrm>
        </p:spPr>
        <p:txBody>
          <a:bodyPr/>
          <a:lstStyle/>
          <a:p>
            <a:r>
              <a:rPr lang="es-ES" dirty="0" smtClean="0"/>
              <a:t>MARCO TEÓRICO</a:t>
            </a:r>
            <a:endParaRPr lang="es-ES" dirty="0"/>
          </a:p>
        </p:txBody>
      </p:sp>
      <p:sp>
        <p:nvSpPr>
          <p:cNvPr id="3" name="Marcador de contenido 2"/>
          <p:cNvSpPr>
            <a:spLocks noGrp="1"/>
          </p:cNvSpPr>
          <p:nvPr>
            <p:ph idx="1"/>
          </p:nvPr>
        </p:nvSpPr>
        <p:spPr>
          <a:xfrm>
            <a:off x="0" y="1041401"/>
            <a:ext cx="8596668" cy="5816600"/>
          </a:xfrm>
        </p:spPr>
        <p:txBody>
          <a:bodyPr>
            <a:normAutofit/>
          </a:bodyPr>
          <a:lstStyle/>
          <a:p>
            <a:pPr algn="just"/>
            <a:r>
              <a:rPr lang="es-EC" i="1" dirty="0"/>
              <a:t>Tungurahua tierra llena de vida, historia y oportunidades traducido al español “Ardor </a:t>
            </a:r>
            <a:r>
              <a:rPr lang="es-ES" i="1" dirty="0" smtClean="0"/>
              <a:t>(</a:t>
            </a:r>
            <a:r>
              <a:rPr lang="es-ES" i="1" dirty="0"/>
              <a:t>Gobierno Provincial de Tungurahua, 2015)</a:t>
            </a:r>
          </a:p>
          <a:p>
            <a:pPr algn="just"/>
            <a:r>
              <a:rPr lang="es-EC" b="1" i="1" dirty="0" smtClean="0"/>
              <a:t>Capital</a:t>
            </a:r>
            <a:r>
              <a:rPr lang="es-EC" b="1" i="1" dirty="0"/>
              <a:t>:</a:t>
            </a:r>
            <a:r>
              <a:rPr lang="es-EC" i="1" dirty="0"/>
              <a:t> Ambato</a:t>
            </a:r>
            <a:endParaRPr lang="es-ES" i="1" dirty="0"/>
          </a:p>
          <a:p>
            <a:pPr algn="just"/>
            <a:r>
              <a:rPr lang="es-EC" b="1" i="1" dirty="0"/>
              <a:t>Idiomas:</a:t>
            </a:r>
            <a:r>
              <a:rPr lang="es-EC" i="1" dirty="0"/>
              <a:t> español y </a:t>
            </a:r>
            <a:r>
              <a:rPr lang="es-EC" i="1" dirty="0" err="1"/>
              <a:t>kichwa</a:t>
            </a:r>
            <a:endParaRPr lang="es-ES" i="1" dirty="0"/>
          </a:p>
          <a:p>
            <a:pPr algn="just"/>
            <a:r>
              <a:rPr lang="es-EC" b="1" i="1" dirty="0"/>
              <a:t>Gentilicio:</a:t>
            </a:r>
            <a:r>
              <a:rPr lang="es-EC" i="1" dirty="0"/>
              <a:t> Tungurahua</a:t>
            </a:r>
            <a:endParaRPr lang="es-ES" i="1" dirty="0"/>
          </a:p>
          <a:p>
            <a:pPr algn="just"/>
            <a:r>
              <a:rPr lang="es-EC" b="1" i="1" dirty="0"/>
              <a:t>Huso horario:</a:t>
            </a:r>
            <a:r>
              <a:rPr lang="es-EC" i="1" dirty="0"/>
              <a:t> el tiempo universal coordinado (UTC), el Ecuador se encuentra en UTC-05:00, R</a:t>
            </a:r>
            <a:endParaRPr lang="es-ES" i="1" dirty="0"/>
          </a:p>
          <a:p>
            <a:pPr algn="just"/>
            <a:r>
              <a:rPr lang="es-EC" b="1" i="1" dirty="0"/>
              <a:t>Densidad poblacional:</a:t>
            </a:r>
            <a:r>
              <a:rPr lang="es-EC" i="1" dirty="0"/>
              <a:t> Tungurahua posee una de las mayores densidades poblacionales del país cuenta con 134,9 habitantes por kilómetro cuadrado.</a:t>
            </a:r>
            <a:endParaRPr lang="es-ES" i="1" dirty="0"/>
          </a:p>
          <a:p>
            <a:pPr algn="just"/>
            <a:r>
              <a:rPr lang="es-EC" b="1" i="1" dirty="0" smtClean="0"/>
              <a:t>Ubicación </a:t>
            </a:r>
            <a:r>
              <a:rPr lang="es-EC" b="1" i="1" dirty="0"/>
              <a:t>Geográfica: </a:t>
            </a:r>
            <a:r>
              <a:rPr lang="es-EC" i="1" dirty="0"/>
              <a:t>La Provincia de Tungurahua está ubicada en el centro sierra del </a:t>
            </a:r>
            <a:r>
              <a:rPr lang="es-EC" i="1" dirty="0" smtClean="0"/>
              <a:t>país.</a:t>
            </a:r>
          </a:p>
          <a:p>
            <a:pPr algn="just"/>
            <a:r>
              <a:rPr lang="es-EC" b="1" i="1" dirty="0" smtClean="0"/>
              <a:t>Extensión </a:t>
            </a:r>
            <a:r>
              <a:rPr lang="es-EC" b="1" i="1" dirty="0"/>
              <a:t>territorial:</a:t>
            </a:r>
            <a:r>
              <a:rPr lang="es-EC" i="1" dirty="0"/>
              <a:t> Tungurahua en extensión es al segunda provincia más pequeña del país con 3,335 kilómetros cuadrados de </a:t>
            </a:r>
            <a:r>
              <a:rPr lang="es-EC" i="1" dirty="0" smtClean="0"/>
              <a:t>superficie</a:t>
            </a:r>
            <a:r>
              <a:rPr lang="es-EC" i="1" dirty="0"/>
              <a:t>.</a:t>
            </a:r>
            <a:endParaRPr lang="es-ES" i="1" dirty="0"/>
          </a:p>
        </p:txBody>
      </p:sp>
      <p:pic>
        <p:nvPicPr>
          <p:cNvPr id="4" name="Imagen 3" descr="Mapa"/>
          <p:cNvPicPr/>
          <p:nvPr/>
        </p:nvPicPr>
        <p:blipFill rotWithShape="1">
          <a:blip r:embed="rId2">
            <a:extLst>
              <a:ext uri="{28A0092B-C50C-407E-A947-70E740481C1C}">
                <a14:useLocalDpi xmlns:a14="http://schemas.microsoft.com/office/drawing/2010/main" val="0"/>
              </a:ext>
            </a:extLst>
          </a:blip>
          <a:srcRect t="10747" r="3936" b="2686"/>
          <a:stretch/>
        </p:blipFill>
        <p:spPr bwMode="auto">
          <a:xfrm>
            <a:off x="8816452" y="436728"/>
            <a:ext cx="3211773" cy="2954495"/>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25955" t="25039" r="25670" b="10816"/>
          <a:stretch/>
        </p:blipFill>
        <p:spPr bwMode="auto">
          <a:xfrm>
            <a:off x="9130350" y="3718347"/>
            <a:ext cx="2897875" cy="3030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42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234" y="203200"/>
            <a:ext cx="8596668" cy="622300"/>
          </a:xfrm>
        </p:spPr>
        <p:txBody>
          <a:bodyPr>
            <a:normAutofit fontScale="90000"/>
          </a:bodyPr>
          <a:lstStyle/>
          <a:p>
            <a:r>
              <a:rPr lang="es-ES" dirty="0" smtClean="0"/>
              <a:t>MARCO TEÓRICO</a:t>
            </a:r>
            <a:endParaRPr lang="es-ES" dirty="0"/>
          </a:p>
        </p:txBody>
      </p:sp>
      <p:sp>
        <p:nvSpPr>
          <p:cNvPr id="3" name="Marcador de contenido 2"/>
          <p:cNvSpPr>
            <a:spLocks noGrp="1"/>
          </p:cNvSpPr>
          <p:nvPr>
            <p:ph idx="1"/>
          </p:nvPr>
        </p:nvSpPr>
        <p:spPr>
          <a:xfrm>
            <a:off x="232834" y="1042989"/>
            <a:ext cx="9177866" cy="5548311"/>
          </a:xfrm>
        </p:spPr>
        <p:txBody>
          <a:bodyPr>
            <a:normAutofit/>
          </a:bodyPr>
          <a:lstStyle/>
          <a:p>
            <a:pPr algn="just"/>
            <a:r>
              <a:rPr lang="es-EC" dirty="0" smtClean="0"/>
              <a:t>Riesgo </a:t>
            </a:r>
            <a:r>
              <a:rPr lang="es-EC" dirty="0"/>
              <a:t>es una condición no deseada sobre la posibilidad de ocurrencia  de un contratiempo o desgracias la cual afecte parcial o significativamente a un entorno, colectivo o comunidad ocasionando perjuicios o daños de consideración</a:t>
            </a:r>
            <a:r>
              <a:rPr lang="es-EC" dirty="0" smtClean="0"/>
              <a:t>.</a:t>
            </a:r>
          </a:p>
          <a:p>
            <a:pPr algn="just"/>
            <a:r>
              <a:rPr lang="es-EC" dirty="0" smtClean="0"/>
              <a:t>Amenaza </a:t>
            </a:r>
            <a:r>
              <a:rPr lang="es-EC" dirty="0"/>
              <a:t>es un fenómeno, sustancia, actividad humana que puede entenderse como un peligro latente, que todavía no se desencadenó, pero que sirve como aviso para prevenir o presentar la posibilidad de que si lo haga. </a:t>
            </a:r>
            <a:endParaRPr lang="es-EC" dirty="0" smtClean="0"/>
          </a:p>
          <a:p>
            <a:pPr algn="just"/>
            <a:r>
              <a:rPr lang="es-EC" dirty="0"/>
              <a:t>V</a:t>
            </a:r>
            <a:r>
              <a:rPr lang="es-EC" dirty="0" smtClean="0"/>
              <a:t>ulnerabilidad </a:t>
            </a:r>
            <a:r>
              <a:rPr lang="es-EC" dirty="0"/>
              <a:t>es definida como las consecuencias o daños que se desencadenan progresiva y abruptamente en un territorio expuesto a un evento adverso potencial. Mencionados daños dependerán de factores como grado de fragilidad de la infraestructura, actividades productivas, organización, los sistemas de alerta, el desarrollo político e institucional entre otros elementos que puedan relacionarse. </a:t>
            </a:r>
            <a:r>
              <a:rPr lang="es-ES" dirty="0"/>
              <a:t>(D´ </a:t>
            </a:r>
            <a:r>
              <a:rPr lang="es-ES" dirty="0" err="1"/>
              <a:t>ercolae</a:t>
            </a:r>
            <a:r>
              <a:rPr lang="es-ES" dirty="0"/>
              <a:t>, R, 2003</a:t>
            </a:r>
            <a:r>
              <a:rPr lang="es-ES" dirty="0" smtClean="0"/>
              <a:t>)</a:t>
            </a:r>
          </a:p>
          <a:p>
            <a:pPr algn="just"/>
            <a:r>
              <a:rPr lang="es-EC" dirty="0"/>
              <a:t>G</a:t>
            </a:r>
            <a:r>
              <a:rPr lang="es-EC" dirty="0" smtClean="0"/>
              <a:t>estión </a:t>
            </a:r>
            <a:r>
              <a:rPr lang="es-EC" dirty="0"/>
              <a:t>del riesgo no es solo la reducción del riesgo, sino la comprensión que en términos sociales se requiere de la participación de los diversos estratos, sectores de interés y grupos representativos de conductas y modos de vida (incluso de ideologías y de perspectivas del mundo, la vida, la religión) para comprender como se construye un riesgo social, colectivo, con la concurrencia de los diversos sectores de una región,  sociedad, comunidad o localidad concreta. </a:t>
            </a:r>
            <a:endParaRPr lang="es-ES" dirty="0"/>
          </a:p>
          <a:p>
            <a:pPr marL="0" indent="0" algn="just">
              <a:buNone/>
            </a:pPr>
            <a:endParaRPr lang="es-ES" dirty="0"/>
          </a:p>
          <a:p>
            <a:pPr algn="just"/>
            <a:endParaRPr lang="es-ES" dirty="0"/>
          </a:p>
        </p:txBody>
      </p:sp>
      <p:pic>
        <p:nvPicPr>
          <p:cNvPr id="5" name="Imagen 4"/>
          <p:cNvPicPr>
            <a:picLocks noChangeAspect="1"/>
          </p:cNvPicPr>
          <p:nvPr/>
        </p:nvPicPr>
        <p:blipFill>
          <a:blip r:embed="rId2"/>
          <a:stretch>
            <a:fillRect/>
          </a:stretch>
        </p:blipFill>
        <p:spPr>
          <a:xfrm>
            <a:off x="9472186" y="203200"/>
            <a:ext cx="2619375" cy="1743075"/>
          </a:xfrm>
          <a:prstGeom prst="rect">
            <a:avLst/>
          </a:prstGeom>
        </p:spPr>
      </p:pic>
      <p:pic>
        <p:nvPicPr>
          <p:cNvPr id="7" name="Imagen 6"/>
          <p:cNvPicPr>
            <a:picLocks noChangeAspect="1"/>
          </p:cNvPicPr>
          <p:nvPr/>
        </p:nvPicPr>
        <p:blipFill>
          <a:blip r:embed="rId3"/>
          <a:stretch>
            <a:fillRect/>
          </a:stretch>
        </p:blipFill>
        <p:spPr>
          <a:xfrm>
            <a:off x="9605961" y="4681890"/>
            <a:ext cx="2485599" cy="2047875"/>
          </a:xfrm>
          <a:prstGeom prst="rect">
            <a:avLst/>
          </a:prstGeom>
        </p:spPr>
      </p:pic>
      <p:pic>
        <p:nvPicPr>
          <p:cNvPr id="9" name="Imagen 8"/>
          <p:cNvPicPr>
            <a:picLocks noChangeAspect="1"/>
          </p:cNvPicPr>
          <p:nvPr/>
        </p:nvPicPr>
        <p:blipFill>
          <a:blip r:embed="rId4"/>
          <a:stretch>
            <a:fillRect/>
          </a:stretch>
        </p:blipFill>
        <p:spPr>
          <a:xfrm>
            <a:off x="9472186" y="2542557"/>
            <a:ext cx="2619375" cy="1543050"/>
          </a:xfrm>
          <a:prstGeom prst="rect">
            <a:avLst/>
          </a:prstGeom>
        </p:spPr>
      </p:pic>
    </p:spTree>
    <p:extLst>
      <p:ext uri="{BB962C8B-B14F-4D97-AF65-F5344CB8AC3E}">
        <p14:creationId xmlns:p14="http://schemas.microsoft.com/office/powerpoint/2010/main" val="325533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59" y="0"/>
            <a:ext cx="8596668" cy="357415"/>
          </a:xfrm>
        </p:spPr>
        <p:txBody>
          <a:bodyPr>
            <a:normAutofit fontScale="90000"/>
          </a:bodyPr>
          <a:lstStyle/>
          <a:p>
            <a:r>
              <a:rPr lang="es-ES" dirty="0" smtClean="0"/>
              <a:t>MARCO LEGAL</a:t>
            </a:r>
            <a:endParaRPr lang="es-ES" dirty="0"/>
          </a:p>
        </p:txBody>
      </p:sp>
      <p:sp>
        <p:nvSpPr>
          <p:cNvPr id="3" name="Marcador de contenido 2"/>
          <p:cNvSpPr>
            <a:spLocks noGrp="1"/>
          </p:cNvSpPr>
          <p:nvPr>
            <p:ph idx="1"/>
          </p:nvPr>
        </p:nvSpPr>
        <p:spPr>
          <a:xfrm>
            <a:off x="99732" y="691635"/>
            <a:ext cx="9436154" cy="3880773"/>
          </a:xfrm>
        </p:spPr>
        <p:txBody>
          <a:bodyPr>
            <a:noAutofit/>
          </a:bodyPr>
          <a:lstStyle/>
          <a:p>
            <a:pPr algn="just"/>
            <a:r>
              <a:rPr lang="es-EC" sz="1000" b="1" dirty="0" smtClean="0"/>
              <a:t>CONSTITUCIÓN POLÍTICA DEL ECUADOR</a:t>
            </a:r>
            <a:r>
              <a:rPr lang="es-EC" sz="1000" b="1" dirty="0"/>
              <a:t> </a:t>
            </a:r>
            <a:r>
              <a:rPr lang="es-EC" sz="1000" dirty="0" smtClean="0"/>
              <a:t> </a:t>
            </a:r>
          </a:p>
          <a:p>
            <a:pPr algn="just"/>
            <a:r>
              <a:rPr lang="es-EC" sz="1000" dirty="0" smtClean="0"/>
              <a:t>El </a:t>
            </a:r>
            <a:r>
              <a:rPr lang="es-EC" sz="1000" dirty="0"/>
              <a:t>sistema nacional descentralizado de gestión de riesgo está compuesto por las unidades de gestión de riesgo de todas las instituciones públicas y privadas en los ámbitos local, regional y nacional.”</a:t>
            </a:r>
            <a:endParaRPr lang="es-ES" sz="1000" dirty="0"/>
          </a:p>
          <a:p>
            <a:pPr algn="just"/>
            <a:r>
              <a:rPr lang="es-EC" sz="1000" b="1" dirty="0" smtClean="0"/>
              <a:t>CODIGO ORGANICO DE ORGANIZACIÓN TERRITORIAL, AUTONOMÍA Y DESCENTRALIZACIÓN </a:t>
            </a:r>
          </a:p>
          <a:p>
            <a:pPr algn="just"/>
            <a:r>
              <a:rPr lang="es-EC" sz="1000" dirty="0" smtClean="0"/>
              <a:t>La </a:t>
            </a:r>
            <a:r>
              <a:rPr lang="es-EC" sz="1000" dirty="0"/>
              <a:t>gestión de los servicios de prevención, protección, socorro y extinción de incendios, que de acuerdo con la Constitución corresponde a los gobiernos autónomos  se ejercerá con sujeción a la ley que regule la materia. Para tal efecto, los cuerpos de bomberos del país serán considerados como entidades adscritas  a los gobiernos autónomos descentralizados municipales, quienes funcionarán con autonomía administrativa y financiera, presupuestaria y operativa, observando la ley especial y normativas vigentes a las que estarán sujetos. </a:t>
            </a:r>
            <a:endParaRPr lang="es-ES" sz="1000" dirty="0"/>
          </a:p>
          <a:p>
            <a:pPr algn="just"/>
            <a:r>
              <a:rPr lang="es-EC" sz="1000" b="1" dirty="0" smtClean="0"/>
              <a:t>LEY DE SEGURIDAD PÚBLICA Y DEL ESTADO</a:t>
            </a:r>
            <a:endParaRPr lang="es-ES" sz="1000" dirty="0" smtClean="0"/>
          </a:p>
          <a:p>
            <a:pPr algn="just"/>
            <a:r>
              <a:rPr lang="es-EC" sz="1000" b="1" dirty="0" smtClean="0"/>
              <a:t>Art</a:t>
            </a:r>
            <a:r>
              <a:rPr lang="es-EC" sz="1000" b="1" dirty="0"/>
              <a:t>. 4, Literal a) Integralidad.-</a:t>
            </a:r>
            <a:r>
              <a:rPr lang="es-EC" sz="1000" dirty="0"/>
              <a:t> “La seguridad pública será integral para todos los habitantes del Ecuador, comunidades, pueblos, nacionalidades, colectivos, para la sociedad en su conjunto, las instituciones públicas y privadas, y comprende acciones conjugadas de prevención, protección, defensa y sanción</a:t>
            </a:r>
            <a:r>
              <a:rPr lang="es-EC" sz="1000" dirty="0" smtClean="0"/>
              <a:t>.”</a:t>
            </a:r>
            <a:endParaRPr lang="es-ES" sz="1000" dirty="0"/>
          </a:p>
          <a:p>
            <a:pPr algn="just"/>
            <a:r>
              <a:rPr lang="es-EC" sz="1000" b="1" dirty="0" smtClean="0"/>
              <a:t>REGLAMENTO DE LA LEY DE SEGURIDAD Y DEL ESTADO</a:t>
            </a:r>
          </a:p>
          <a:p>
            <a:pPr algn="just"/>
            <a:r>
              <a:rPr lang="es-EC" sz="1000" b="1" dirty="0" smtClean="0"/>
              <a:t>Art </a:t>
            </a:r>
            <a:r>
              <a:rPr lang="es-EC" sz="1000" b="1" dirty="0"/>
              <a:t>3,  Del Órgano ejecutor de Gestión de Riesgos.-</a:t>
            </a:r>
            <a:r>
              <a:rPr lang="es-EC" sz="1000" dirty="0"/>
              <a:t> la Secretaria Nacional de Gestión de Riesgos es el órgano rector y ejecutor del Sistema Nacional Descentralizado de Gestión de riesgos, dentro del ámbito de sus competencias.</a:t>
            </a:r>
            <a:endParaRPr lang="es-ES" sz="1000" dirty="0"/>
          </a:p>
          <a:p>
            <a:pPr algn="just"/>
            <a:r>
              <a:rPr lang="es-EC" sz="1000" b="1" dirty="0" smtClean="0"/>
              <a:t>REGLAMENTO LEY ORGÁNICA DE EDUCACIÓN SUPERIOR</a:t>
            </a:r>
            <a:endParaRPr lang="es-ES" sz="1000" dirty="0" smtClean="0"/>
          </a:p>
          <a:p>
            <a:pPr algn="just"/>
            <a:r>
              <a:rPr lang="es-EC" sz="1000" dirty="0"/>
              <a:t> </a:t>
            </a:r>
            <a:r>
              <a:rPr lang="es-EC" sz="1000" b="1" dirty="0" smtClean="0"/>
              <a:t>  </a:t>
            </a:r>
            <a:r>
              <a:rPr lang="es-EC" sz="1000" b="1" dirty="0"/>
              <a:t>Art. 11.-</a:t>
            </a:r>
            <a:r>
              <a:rPr lang="es-EC" sz="1000" dirty="0"/>
              <a:t> “El Estado Central deberá proveer los medios y recursos únicamente para las instituciones públicas que conforman el Sistema de Educación Superior, así como también, el brindar las garantías para que las todas las instituciones del aludido Sistema cumplan con: </a:t>
            </a:r>
            <a:endParaRPr lang="es-ES" sz="1000" dirty="0"/>
          </a:p>
          <a:p>
            <a:pPr algn="just"/>
            <a:r>
              <a:rPr lang="es-EC" sz="1000" dirty="0" smtClean="0"/>
              <a:t>Promover </a:t>
            </a:r>
            <a:r>
              <a:rPr lang="es-EC" sz="1000" dirty="0"/>
              <a:t>y propiciar políticas públicas que promuevan una oferta académica y profesional acorde a los requerimientos del desarrollo </a:t>
            </a:r>
            <a:r>
              <a:rPr lang="es-EC" sz="1000" dirty="0" smtClean="0"/>
              <a:t>nacional. </a:t>
            </a:r>
            <a:endParaRPr lang="es-ES" sz="1000" dirty="0" smtClean="0"/>
          </a:p>
          <a:p>
            <a:pPr algn="just"/>
            <a:r>
              <a:rPr lang="es-EC" sz="1000" dirty="0" smtClean="0"/>
              <a:t> </a:t>
            </a:r>
            <a:r>
              <a:rPr lang="es-EC" sz="1000" b="1" dirty="0" smtClean="0"/>
              <a:t>REGLAMENTO DE RÉGIMEN ACADÉMICO</a:t>
            </a:r>
            <a:endParaRPr lang="es-ES" sz="1000" dirty="0" smtClean="0"/>
          </a:p>
          <a:p>
            <a:pPr algn="just"/>
            <a:r>
              <a:rPr lang="es-EC" sz="1000" b="1" dirty="0" smtClean="0"/>
              <a:t>Art</a:t>
            </a:r>
            <a:r>
              <a:rPr lang="es-EC" sz="1000" b="1" dirty="0"/>
              <a:t>. 78.- Pertinencia de las carreras y programas académicos </a:t>
            </a:r>
            <a:r>
              <a:rPr lang="es-EC" sz="1000" dirty="0"/>
              <a:t>“Se entenderá como pertinencia de carreras y programas académicos a la articulación de la oferta formativa, de investigación y de vinculación con la sociedad, con el régimen constitucional del Buen Vivir, el Plan de Desarrollo, los planes regionales y locales, los requerimientos sociales en cada nivel territorial y las corrientes internacionales científicas y humanísticas de pensamiento”.</a:t>
            </a:r>
            <a:endParaRPr lang="es-ES" sz="1000" dirty="0"/>
          </a:p>
          <a:p>
            <a:pPr algn="just"/>
            <a:r>
              <a:rPr lang="es-EC" sz="1000" b="1" dirty="0" smtClean="0"/>
              <a:t>Plan </a:t>
            </a:r>
            <a:r>
              <a:rPr lang="es-EC" sz="1000" b="1" dirty="0"/>
              <a:t>Nacional del Buen Vivir 2013 – 2017</a:t>
            </a:r>
            <a:endParaRPr lang="es-ES" sz="1000" dirty="0"/>
          </a:p>
          <a:p>
            <a:pPr algn="just"/>
            <a:r>
              <a:rPr lang="es-EC" sz="1000" dirty="0" smtClean="0"/>
              <a:t>Este </a:t>
            </a:r>
            <a:r>
              <a:rPr lang="es-EC" sz="1000" dirty="0"/>
              <a:t>Plan es la política macro del Estado ecuatoriano, en base a la cual se desarrollan las políticas y programas sectoriales de gobierno, mismo que está compuesto de ocho objetivos, de los cuales al estudio hacen referencia los siguientes objetivos.</a:t>
            </a:r>
            <a:endParaRPr lang="es-ES" sz="1000" dirty="0"/>
          </a:p>
          <a:p>
            <a:pPr algn="just"/>
            <a:r>
              <a:rPr lang="es-EC" sz="1000" dirty="0"/>
              <a:t> </a:t>
            </a:r>
            <a:r>
              <a:rPr lang="es-EC" sz="1000" b="1" dirty="0" smtClean="0"/>
              <a:t>Objetivo </a:t>
            </a:r>
            <a:r>
              <a:rPr lang="es-EC" sz="1000" b="1" dirty="0"/>
              <a:t>6.-</a:t>
            </a:r>
            <a:r>
              <a:rPr lang="es-EC" sz="1000" dirty="0"/>
              <a:t> Consolidar la transformación de la justicia y fortalecer la seguridad integral, en estricto respeto a los derechos humanos</a:t>
            </a:r>
            <a:endParaRPr lang="es-ES" sz="1000" dirty="0"/>
          </a:p>
          <a:p>
            <a:pPr algn="just"/>
            <a:endParaRPr lang="es-ES" sz="1000" dirty="0"/>
          </a:p>
        </p:txBody>
      </p:sp>
      <p:sp>
        <p:nvSpPr>
          <p:cNvPr id="4" name="AutoShape 2" descr="Resultado de imagen para coot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2"/>
          <a:stretch>
            <a:fillRect/>
          </a:stretch>
        </p:blipFill>
        <p:spPr>
          <a:xfrm>
            <a:off x="10236960" y="1667094"/>
            <a:ext cx="1768296" cy="867312"/>
          </a:xfrm>
          <a:prstGeom prst="rect">
            <a:avLst/>
          </a:prstGeom>
        </p:spPr>
      </p:pic>
      <p:pic>
        <p:nvPicPr>
          <p:cNvPr id="7" name="Imagen 6"/>
          <p:cNvPicPr>
            <a:picLocks noChangeAspect="1"/>
          </p:cNvPicPr>
          <p:nvPr/>
        </p:nvPicPr>
        <p:blipFill>
          <a:blip r:embed="rId3"/>
          <a:stretch>
            <a:fillRect/>
          </a:stretch>
        </p:blipFill>
        <p:spPr>
          <a:xfrm>
            <a:off x="10348436" y="2767912"/>
            <a:ext cx="1664536" cy="1469973"/>
          </a:xfrm>
          <a:prstGeom prst="rect">
            <a:avLst/>
          </a:prstGeom>
        </p:spPr>
      </p:pic>
      <p:pic>
        <p:nvPicPr>
          <p:cNvPr id="8" name="Imagen 7"/>
          <p:cNvPicPr>
            <a:picLocks noChangeAspect="1"/>
          </p:cNvPicPr>
          <p:nvPr/>
        </p:nvPicPr>
        <p:blipFill>
          <a:blip r:embed="rId4"/>
          <a:stretch>
            <a:fillRect/>
          </a:stretch>
        </p:blipFill>
        <p:spPr>
          <a:xfrm>
            <a:off x="10466329" y="20720"/>
            <a:ext cx="1428750" cy="1583119"/>
          </a:xfrm>
          <a:prstGeom prst="rect">
            <a:avLst/>
          </a:prstGeom>
        </p:spPr>
      </p:pic>
      <p:pic>
        <p:nvPicPr>
          <p:cNvPr id="10" name="Imagen 9"/>
          <p:cNvPicPr>
            <a:picLocks noChangeAspect="1"/>
          </p:cNvPicPr>
          <p:nvPr/>
        </p:nvPicPr>
        <p:blipFill>
          <a:blip r:embed="rId5"/>
          <a:stretch>
            <a:fillRect/>
          </a:stretch>
        </p:blipFill>
        <p:spPr>
          <a:xfrm>
            <a:off x="10415987" y="4364394"/>
            <a:ext cx="1596985" cy="1202363"/>
          </a:xfrm>
          <a:prstGeom prst="rect">
            <a:avLst/>
          </a:prstGeom>
        </p:spPr>
      </p:pic>
      <p:pic>
        <p:nvPicPr>
          <p:cNvPr id="12" name="Imagen 11"/>
          <p:cNvPicPr>
            <a:picLocks noChangeAspect="1"/>
          </p:cNvPicPr>
          <p:nvPr/>
        </p:nvPicPr>
        <p:blipFill>
          <a:blip r:embed="rId6"/>
          <a:stretch>
            <a:fillRect/>
          </a:stretch>
        </p:blipFill>
        <p:spPr>
          <a:xfrm>
            <a:off x="10236960" y="5819775"/>
            <a:ext cx="1955040" cy="1038225"/>
          </a:xfrm>
          <a:prstGeom prst="rect">
            <a:avLst/>
          </a:prstGeom>
        </p:spPr>
      </p:pic>
    </p:spTree>
    <p:extLst>
      <p:ext uri="{BB962C8B-B14F-4D97-AF65-F5344CB8AC3E}">
        <p14:creationId xmlns:p14="http://schemas.microsoft.com/office/powerpoint/2010/main" val="22708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881" y="0"/>
            <a:ext cx="8596668" cy="649857"/>
          </a:xfrm>
        </p:spPr>
        <p:txBody>
          <a:bodyPr/>
          <a:lstStyle/>
          <a:p>
            <a:r>
              <a:rPr lang="es-ES" dirty="0" smtClean="0"/>
              <a:t>MARCO CONCEPTUAL</a:t>
            </a:r>
            <a:endParaRPr lang="es-ES" dirty="0"/>
          </a:p>
        </p:txBody>
      </p:sp>
      <p:sp>
        <p:nvSpPr>
          <p:cNvPr id="3" name="Marcador de contenido 2"/>
          <p:cNvSpPr>
            <a:spLocks noGrp="1"/>
          </p:cNvSpPr>
          <p:nvPr>
            <p:ph idx="1"/>
          </p:nvPr>
        </p:nvSpPr>
        <p:spPr>
          <a:xfrm>
            <a:off x="202881" y="1192510"/>
            <a:ext cx="9288849" cy="6142007"/>
          </a:xfrm>
        </p:spPr>
        <p:txBody>
          <a:bodyPr>
            <a:noAutofit/>
          </a:bodyPr>
          <a:lstStyle/>
          <a:p>
            <a:pPr lvl="0" algn="just"/>
            <a:r>
              <a:rPr lang="es-EC" sz="1500" b="1" dirty="0" smtClean="0"/>
              <a:t>Amenaza</a:t>
            </a:r>
            <a:r>
              <a:rPr lang="es-ES" sz="1500" dirty="0" smtClean="0"/>
              <a:t>.- </a:t>
            </a:r>
            <a:r>
              <a:rPr lang="es-EC" sz="1500" dirty="0" smtClean="0"/>
              <a:t>Técnicamente </a:t>
            </a:r>
            <a:r>
              <a:rPr lang="es-EC" sz="1500" dirty="0"/>
              <a:t>la amenaza es la probabilidad de ocurrencia de un evento con una cierta intensidad, en un sitio específico y en un periodo de tiempo determinado.</a:t>
            </a:r>
            <a:endParaRPr lang="es-ES" sz="1500" dirty="0"/>
          </a:p>
          <a:p>
            <a:pPr lvl="0" algn="just"/>
            <a:r>
              <a:rPr lang="es-EC" sz="1500" b="1" dirty="0" smtClean="0"/>
              <a:t>Campo </a:t>
            </a:r>
            <a:r>
              <a:rPr lang="es-EC" sz="1500" b="1" dirty="0"/>
              <a:t>laboral en gestión de </a:t>
            </a:r>
            <a:r>
              <a:rPr lang="es-EC" sz="1500" b="1" dirty="0" smtClean="0"/>
              <a:t>riesgo</a:t>
            </a:r>
            <a:r>
              <a:rPr lang="es-ES" sz="1500" dirty="0" smtClean="0"/>
              <a:t>.- </a:t>
            </a:r>
            <a:r>
              <a:rPr lang="es-EC" sz="1500" dirty="0" smtClean="0"/>
              <a:t>Lugar </a:t>
            </a:r>
            <a:r>
              <a:rPr lang="es-EC" sz="1500" dirty="0"/>
              <a:t>donde confluyen profesionales y empresas que ofertan y demandan conocimientos en base a las necesidades del empleador, con el fin de evitar o disminuir los riesgos en el lugar de trabajo</a:t>
            </a:r>
            <a:endParaRPr lang="es-ES" sz="1500" dirty="0"/>
          </a:p>
          <a:p>
            <a:pPr algn="just"/>
            <a:r>
              <a:rPr lang="es-EC" sz="1500" b="1" dirty="0" smtClean="0"/>
              <a:t>Evento adverso</a:t>
            </a:r>
            <a:r>
              <a:rPr lang="es-ES" sz="1500" dirty="0" smtClean="0"/>
              <a:t>.-</a:t>
            </a:r>
            <a:r>
              <a:rPr lang="es-EC" sz="1500" dirty="0" smtClean="0"/>
              <a:t>  </a:t>
            </a:r>
            <a:r>
              <a:rPr lang="es-EC" sz="1500" dirty="0"/>
              <a:t>Daño considerable o condición emergente el cual ha generado problemas y contratiempos los cuales exigen un manejo técnico sobre la respuesta.</a:t>
            </a:r>
            <a:endParaRPr lang="es-ES" sz="1500" dirty="0"/>
          </a:p>
          <a:p>
            <a:pPr algn="just"/>
            <a:r>
              <a:rPr lang="es-EC" sz="1500" b="1" dirty="0" smtClean="0"/>
              <a:t>Gestión </a:t>
            </a:r>
            <a:r>
              <a:rPr lang="es-EC" sz="1500" b="1" dirty="0"/>
              <a:t>de </a:t>
            </a:r>
            <a:r>
              <a:rPr lang="es-EC" sz="1500" b="1" dirty="0" smtClean="0"/>
              <a:t>riesgos</a:t>
            </a:r>
            <a:r>
              <a:rPr lang="es-ES" sz="1500" dirty="0" smtClean="0"/>
              <a:t>.-</a:t>
            </a:r>
            <a:r>
              <a:rPr lang="es-EC" sz="1500" dirty="0" smtClean="0"/>
              <a:t>  </a:t>
            </a:r>
            <a:r>
              <a:rPr lang="es-EC" sz="1500" dirty="0"/>
              <a:t>Es un enfoque estructurado para manejar la incertidumbre relativa a una amenaza, a través de una secuencia de actividades humanas que incluyen evaluación de riesgo.</a:t>
            </a:r>
            <a:endParaRPr lang="es-ES" sz="1500" dirty="0"/>
          </a:p>
          <a:p>
            <a:pPr algn="just"/>
            <a:r>
              <a:rPr lang="es-EC" sz="1500" b="1" dirty="0" smtClean="0"/>
              <a:t>Gobierno </a:t>
            </a:r>
            <a:r>
              <a:rPr lang="es-EC" sz="1500" b="1" dirty="0"/>
              <a:t>autónomo descentralizado (GAD</a:t>
            </a:r>
            <a:r>
              <a:rPr lang="es-EC" sz="1500" b="1" dirty="0" smtClean="0"/>
              <a:t>).-</a:t>
            </a:r>
            <a:r>
              <a:rPr lang="es-EC" sz="1500" dirty="0" smtClean="0"/>
              <a:t>  </a:t>
            </a:r>
            <a:r>
              <a:rPr lang="es-EC" sz="1500" dirty="0"/>
              <a:t>Jurisdicción territorial  de la división política administrativa del Ecuador según el tipo de gobierno nivel metropolitano,  provincial, cantonal y parroquial. Los mismos que dependen del estado pero poseen autonomía en ejercicio de sus competencias. </a:t>
            </a:r>
            <a:r>
              <a:rPr lang="es-ES" sz="1500" dirty="0" smtClean="0"/>
              <a:t>(Código Orgánico </a:t>
            </a:r>
            <a:r>
              <a:rPr lang="es-ES" sz="1500" dirty="0"/>
              <a:t>de </a:t>
            </a:r>
            <a:r>
              <a:rPr lang="es-ES" sz="1500" dirty="0" smtClean="0"/>
              <a:t>Organización </a:t>
            </a:r>
            <a:r>
              <a:rPr lang="es-ES" sz="1500" dirty="0"/>
              <a:t>Territorial, 2015)</a:t>
            </a:r>
          </a:p>
          <a:p>
            <a:pPr algn="just"/>
            <a:r>
              <a:rPr lang="es-EC" sz="1500" b="1" dirty="0" smtClean="0"/>
              <a:t>Resiliencia</a:t>
            </a:r>
            <a:r>
              <a:rPr lang="es-ES" sz="1500" dirty="0" smtClean="0"/>
              <a:t>.- </a:t>
            </a:r>
            <a:r>
              <a:rPr lang="es-EC" sz="1500" dirty="0" smtClean="0"/>
              <a:t>Capacidad </a:t>
            </a:r>
            <a:r>
              <a:rPr lang="es-EC" sz="1500" dirty="0"/>
              <a:t>para afrontar la adversidad y lograr adaptarse bien ante las tragedias, los traumas, las amenazas o el estrés severo.</a:t>
            </a:r>
            <a:endParaRPr lang="es-ES" sz="1500" dirty="0"/>
          </a:p>
          <a:p>
            <a:pPr algn="just"/>
            <a:r>
              <a:rPr lang="es-EC" sz="1500" b="1" dirty="0" smtClean="0"/>
              <a:t>Riesgo</a:t>
            </a:r>
            <a:r>
              <a:rPr lang="es-ES" sz="1500" dirty="0" smtClean="0"/>
              <a:t>.- </a:t>
            </a:r>
            <a:r>
              <a:rPr lang="es-EC" sz="1500" dirty="0" smtClean="0"/>
              <a:t> </a:t>
            </a:r>
            <a:r>
              <a:rPr lang="es-EC" sz="1500" dirty="0"/>
              <a:t>Combinación de la probabilidad y la frecuencia de que ocurra un acontecimiento específico, generalmente de características, consecuencias o impactos desagradables en cualquier campo del que se trate</a:t>
            </a:r>
            <a:r>
              <a:rPr lang="es-EC" sz="1500" dirty="0" smtClean="0"/>
              <a:t>.</a:t>
            </a:r>
            <a:endParaRPr lang="es-ES" sz="1500" dirty="0"/>
          </a:p>
        </p:txBody>
      </p:sp>
    </p:spTree>
    <p:extLst>
      <p:ext uri="{BB962C8B-B14F-4D97-AF65-F5344CB8AC3E}">
        <p14:creationId xmlns:p14="http://schemas.microsoft.com/office/powerpoint/2010/main" val="69345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614</TotalTime>
  <Words>2321</Words>
  <Application>Microsoft Office PowerPoint</Application>
  <PresentationFormat>Personalizado</PresentationFormat>
  <Paragraphs>128</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Faceta</vt:lpstr>
      <vt:lpstr>Centro de posgrados  Promoción VI TRABAJO DE TITULACIÓN, PREVIO A LA OBTENCIÓN DEL TÍTULO MAGISTER EN GERENCIA DE SEGURIDAD Y RIESGOS</vt:lpstr>
      <vt:lpstr>Planteamiento del problema</vt:lpstr>
      <vt:lpstr>Formulación del problema</vt:lpstr>
      <vt:lpstr>Presentación de PowerPoint</vt:lpstr>
      <vt:lpstr>PREGUNTAS DE INVESTIGACIÓN</vt:lpstr>
      <vt:lpstr>MARCO TEÓRICO</vt:lpstr>
      <vt:lpstr>MARCO TEÓRICO</vt:lpstr>
      <vt:lpstr>MARCO LEGAL</vt:lpstr>
      <vt:lpstr>MARCO CONCEPTUAL</vt:lpstr>
      <vt:lpstr>Marco Metodológico</vt:lpstr>
      <vt:lpstr>Resultados</vt:lpstr>
      <vt:lpstr>Estudios de mercado laboral y de empleabilidad de los graduados según la carrera.</vt:lpstr>
      <vt:lpstr>Presentación de PowerPoint</vt:lpstr>
      <vt:lpstr>Justificación de la carrera de Gestión de Riesgos</vt:lpstr>
      <vt:lpstr>Resultado Nº 1</vt:lpstr>
      <vt:lpstr>Resultados sobre los estudiantes encuestados (368)</vt:lpstr>
      <vt:lpstr>Resultados relacionados a la pertinencia de la carrera</vt:lpstr>
      <vt:lpstr>Presentación de PowerPoint</vt:lpstr>
      <vt:lpstr>Presentación de PowerPoint</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de posgrados  Promoción VI TRABAJO DE TITULACIÓN, PREVIO A LA OBTENCIÓN DEL TÍTULO MAGISTER EN GERENCIA DE SEGURIDAD Y RIESGOS</dc:title>
  <dc:creator>C9M</dc:creator>
  <cp:lastModifiedBy>Luffi</cp:lastModifiedBy>
  <cp:revision>37</cp:revision>
  <cp:lastPrinted>2018-03-01T22:00:02Z</cp:lastPrinted>
  <dcterms:created xsi:type="dcterms:W3CDTF">2018-02-16T03:17:46Z</dcterms:created>
  <dcterms:modified xsi:type="dcterms:W3CDTF">2018-03-01T22:06:44Z</dcterms:modified>
</cp:coreProperties>
</file>