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26"/>
  </p:notesMasterIdLst>
  <p:sldIdLst>
    <p:sldId id="257" r:id="rId2"/>
    <p:sldId id="259" r:id="rId3"/>
    <p:sldId id="261" r:id="rId4"/>
    <p:sldId id="260" r:id="rId5"/>
    <p:sldId id="262" r:id="rId6"/>
    <p:sldId id="264" r:id="rId7"/>
    <p:sldId id="265" r:id="rId8"/>
    <p:sldId id="266" r:id="rId9"/>
    <p:sldId id="267" r:id="rId10"/>
    <p:sldId id="268" r:id="rId11"/>
    <p:sldId id="269" r:id="rId12"/>
    <p:sldId id="270" r:id="rId13"/>
    <p:sldId id="271" r:id="rId14"/>
    <p:sldId id="272" r:id="rId15"/>
    <p:sldId id="274" r:id="rId16"/>
    <p:sldId id="275" r:id="rId17"/>
    <p:sldId id="279" r:id="rId18"/>
    <p:sldId id="280" r:id="rId19"/>
    <p:sldId id="281" r:id="rId20"/>
    <p:sldId id="278" r:id="rId21"/>
    <p:sldId id="282" r:id="rId22"/>
    <p:sldId id="283" r:id="rId23"/>
    <p:sldId id="285" r:id="rId24"/>
    <p:sldId id="28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00" autoAdjust="0"/>
    <p:restoredTop sz="52129" autoAdjust="0"/>
  </p:normalViewPr>
  <p:slideViewPr>
    <p:cSldViewPr snapToGrid="0">
      <p:cViewPr varScale="1">
        <p:scale>
          <a:sx n="60" d="100"/>
          <a:sy n="60" d="100"/>
        </p:scale>
        <p:origin x="2676" y="84"/>
      </p:cViewPr>
      <p:guideLst/>
    </p:cSldViewPr>
  </p:slideViewPr>
  <p:outlineViewPr>
    <p:cViewPr>
      <p:scale>
        <a:sx n="33" d="100"/>
        <a:sy n="33" d="100"/>
      </p:scale>
      <p:origin x="0" y="-226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Hoja_de_c_lculo_de_Microsoft_Excel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Hoja1!$B$1</c:f>
              <c:strCache>
                <c:ptCount val="1"/>
                <c:pt idx="0">
                  <c:v>Porcentaje de inhibición</c:v>
                </c:pt>
              </c:strCache>
            </c:strRef>
          </c:tx>
          <c:spPr>
            <a:ln w="28575" cap="rnd">
              <a:solidFill>
                <a:schemeClr val="accent1"/>
              </a:solidFill>
              <a:round/>
            </a:ln>
            <a:effectLst/>
          </c:spPr>
          <c:marker>
            <c:symbol val="none"/>
          </c:marker>
          <c:cat>
            <c:strRef>
              <c:f>Hoja1!$A$2:$A$5</c:f>
              <c:strCache>
                <c:ptCount val="4"/>
                <c:pt idx="0">
                  <c:v>Sanas</c:v>
                </c:pt>
                <c:pt idx="1">
                  <c:v>E1</c:v>
                </c:pt>
                <c:pt idx="2">
                  <c:v>E2</c:v>
                </c:pt>
                <c:pt idx="3">
                  <c:v>E3</c:v>
                </c:pt>
              </c:strCache>
            </c:strRef>
          </c:cat>
          <c:val>
            <c:numRef>
              <c:f>Hoja1!$B$2:$B$5</c:f>
              <c:numCache>
                <c:formatCode>General</c:formatCode>
                <c:ptCount val="4"/>
                <c:pt idx="0">
                  <c:v>58.87</c:v>
                </c:pt>
                <c:pt idx="1">
                  <c:v>61.63</c:v>
                </c:pt>
                <c:pt idx="2">
                  <c:v>69.11</c:v>
                </c:pt>
                <c:pt idx="3">
                  <c:v>64.23</c:v>
                </c:pt>
              </c:numCache>
            </c:numRef>
          </c:val>
          <c:smooth val="0"/>
          <c:extLst xmlns:c16r2="http://schemas.microsoft.com/office/drawing/2015/06/chart">
            <c:ext xmlns:c16="http://schemas.microsoft.com/office/drawing/2014/chart" uri="{C3380CC4-5D6E-409C-BE32-E72D297353CC}">
              <c16:uniqueId val="{00000000-3292-48BF-B0D2-E770CB8FBC79}"/>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smooth val="0"/>
        <c:axId val="-441062112"/>
        <c:axId val="-271798720"/>
      </c:lineChart>
      <c:catAx>
        <c:axId val="-44106211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Estadío de la Planta</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71798720"/>
        <c:crosses val="autoZero"/>
        <c:auto val="1"/>
        <c:lblAlgn val="ctr"/>
        <c:lblOffset val="100"/>
        <c:noMultiLvlLbl val="0"/>
      </c:catAx>
      <c:valAx>
        <c:axId val="-2717987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t>
                </a:r>
                <a:r>
                  <a:rPr lang="en-US" baseline="0"/>
                  <a:t> Inhibición</a:t>
                </a:r>
                <a:endParaRPr lang="en-US"/>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10621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22.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0.jpeg"/><Relationship Id="rId1"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2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E4D30F-0D56-4C66-8A97-79A583F5B900}" type="doc">
      <dgm:prSet loTypeId="urn:microsoft.com/office/officeart/2005/8/layout/hProcess9" loCatId="process" qsTypeId="urn:microsoft.com/office/officeart/2005/8/quickstyle/simple1" qsCatId="simple" csTypeId="urn:microsoft.com/office/officeart/2005/8/colors/accent1_2" csCatId="accent1" phldr="1"/>
      <dgm:spPr/>
    </dgm:pt>
    <dgm:pt modelId="{51C553B0-1BA7-49BA-B40D-C5C298491298}">
      <dgm:prSet phldrT="[Texto]"/>
      <dgm:spPr/>
      <dgm:t>
        <a:bodyPr/>
        <a:lstStyle/>
        <a:p>
          <a:r>
            <a:rPr lang="es-EC" dirty="0" smtClean="0"/>
            <a:t>1950</a:t>
          </a:r>
          <a:endParaRPr lang="es-EC" dirty="0"/>
        </a:p>
      </dgm:t>
    </dgm:pt>
    <dgm:pt modelId="{DD1A5BC7-479E-4637-BF75-AB4638FBF199}" type="parTrans" cxnId="{45153C2A-2E6C-4247-98EA-DE7E3D251500}">
      <dgm:prSet/>
      <dgm:spPr/>
      <dgm:t>
        <a:bodyPr/>
        <a:lstStyle/>
        <a:p>
          <a:endParaRPr lang="es-EC"/>
        </a:p>
      </dgm:t>
    </dgm:pt>
    <dgm:pt modelId="{7F49556C-A673-4857-8130-916F4E2DE99E}" type="sibTrans" cxnId="{45153C2A-2E6C-4247-98EA-DE7E3D251500}">
      <dgm:prSet/>
      <dgm:spPr/>
      <dgm:t>
        <a:bodyPr/>
        <a:lstStyle/>
        <a:p>
          <a:endParaRPr lang="es-EC"/>
        </a:p>
      </dgm:t>
    </dgm:pt>
    <dgm:pt modelId="{7F02D490-171F-4172-B8B2-E3D9371533D1}">
      <dgm:prSet phldrT="[Texto]"/>
      <dgm:spPr/>
      <dgm:t>
        <a:bodyPr/>
        <a:lstStyle/>
        <a:p>
          <a:r>
            <a:rPr lang="es-EC" dirty="0" smtClean="0"/>
            <a:t>1994</a:t>
          </a:r>
          <a:endParaRPr lang="es-EC" dirty="0"/>
        </a:p>
      </dgm:t>
    </dgm:pt>
    <dgm:pt modelId="{F1AD3F2C-C6F1-4DF1-9D9A-EBF19D71030C}" type="parTrans" cxnId="{785DC7AF-F643-4786-988D-7B424536B704}">
      <dgm:prSet/>
      <dgm:spPr/>
      <dgm:t>
        <a:bodyPr/>
        <a:lstStyle/>
        <a:p>
          <a:endParaRPr lang="es-EC"/>
        </a:p>
      </dgm:t>
    </dgm:pt>
    <dgm:pt modelId="{092C3E65-1D5B-4A51-9B1C-3B14A7F94E97}" type="sibTrans" cxnId="{785DC7AF-F643-4786-988D-7B424536B704}">
      <dgm:prSet/>
      <dgm:spPr/>
      <dgm:t>
        <a:bodyPr/>
        <a:lstStyle/>
        <a:p>
          <a:endParaRPr lang="es-EC"/>
        </a:p>
      </dgm:t>
    </dgm:pt>
    <dgm:pt modelId="{5D38609D-CF89-401B-A586-BEE25AF2BE59}">
      <dgm:prSet phldrT="[Texto]"/>
      <dgm:spPr/>
      <dgm:t>
        <a:bodyPr/>
        <a:lstStyle/>
        <a:p>
          <a:r>
            <a:rPr lang="es-EC" dirty="0" smtClean="0"/>
            <a:t>10 &gt; Productores</a:t>
          </a:r>
          <a:endParaRPr lang="es-EC" dirty="0"/>
        </a:p>
      </dgm:t>
    </dgm:pt>
    <dgm:pt modelId="{C2336B81-2118-4066-8B1A-DFBD25548285}" type="parTrans" cxnId="{A733008C-DF6D-433A-8D4E-A46B6218AF2B}">
      <dgm:prSet/>
      <dgm:spPr/>
      <dgm:t>
        <a:bodyPr/>
        <a:lstStyle/>
        <a:p>
          <a:endParaRPr lang="es-EC"/>
        </a:p>
      </dgm:t>
    </dgm:pt>
    <dgm:pt modelId="{8BB34DD4-5274-44AE-9938-99A32B0B1086}" type="sibTrans" cxnId="{A733008C-DF6D-433A-8D4E-A46B6218AF2B}">
      <dgm:prSet/>
      <dgm:spPr/>
      <dgm:t>
        <a:bodyPr/>
        <a:lstStyle/>
        <a:p>
          <a:endParaRPr lang="es-EC"/>
        </a:p>
      </dgm:t>
    </dgm:pt>
    <dgm:pt modelId="{21194BB9-7371-4261-92ED-E9A185D91729}">
      <dgm:prSet phldrT="[Texto]"/>
      <dgm:spPr/>
      <dgm:t>
        <a:bodyPr/>
        <a:lstStyle/>
        <a:p>
          <a:r>
            <a:rPr lang="es-EC" dirty="0" smtClean="0"/>
            <a:t>2016</a:t>
          </a:r>
          <a:endParaRPr lang="es-EC" dirty="0"/>
        </a:p>
      </dgm:t>
    </dgm:pt>
    <dgm:pt modelId="{85451E81-1713-441E-894F-F2D232A50AA2}" type="parTrans" cxnId="{27722451-9B2B-4AF1-8ACF-DEDAFA17D88F}">
      <dgm:prSet/>
      <dgm:spPr/>
    </dgm:pt>
    <dgm:pt modelId="{114621A7-5A39-4074-9299-73F35A300553}" type="sibTrans" cxnId="{27722451-9B2B-4AF1-8ACF-DEDAFA17D88F}">
      <dgm:prSet/>
      <dgm:spPr/>
    </dgm:pt>
    <dgm:pt modelId="{3DB9B86A-3432-4E92-8D42-1E247ABDB2ED}" type="pres">
      <dgm:prSet presAssocID="{D6E4D30F-0D56-4C66-8A97-79A583F5B900}" presName="CompostProcess" presStyleCnt="0">
        <dgm:presLayoutVars>
          <dgm:dir/>
          <dgm:resizeHandles val="exact"/>
        </dgm:presLayoutVars>
      </dgm:prSet>
      <dgm:spPr/>
    </dgm:pt>
    <dgm:pt modelId="{3DC90C3F-20FA-4A4A-81F7-6413C3793489}" type="pres">
      <dgm:prSet presAssocID="{D6E4D30F-0D56-4C66-8A97-79A583F5B900}" presName="arrow" presStyleLbl="bgShp" presStyleIdx="0" presStyleCnt="1"/>
      <dgm:spPr/>
    </dgm:pt>
    <dgm:pt modelId="{ECF59369-451A-4542-A97B-FF970CE7B25D}" type="pres">
      <dgm:prSet presAssocID="{D6E4D30F-0D56-4C66-8A97-79A583F5B900}" presName="linearProcess" presStyleCnt="0"/>
      <dgm:spPr/>
    </dgm:pt>
    <dgm:pt modelId="{6102A4E8-7B61-49E4-A254-EDDD7EB07450}" type="pres">
      <dgm:prSet presAssocID="{51C553B0-1BA7-49BA-B40D-C5C298491298}" presName="textNode" presStyleLbl="node1" presStyleIdx="0" presStyleCnt="4">
        <dgm:presLayoutVars>
          <dgm:bulletEnabled val="1"/>
        </dgm:presLayoutVars>
      </dgm:prSet>
      <dgm:spPr/>
      <dgm:t>
        <a:bodyPr/>
        <a:lstStyle/>
        <a:p>
          <a:endParaRPr lang="es-EC"/>
        </a:p>
      </dgm:t>
    </dgm:pt>
    <dgm:pt modelId="{6F4283A3-99A0-4BFD-99D4-EA35DDFA017F}" type="pres">
      <dgm:prSet presAssocID="{7F49556C-A673-4857-8130-916F4E2DE99E}" presName="sibTrans" presStyleCnt="0"/>
      <dgm:spPr/>
    </dgm:pt>
    <dgm:pt modelId="{8C1D2216-27E7-4494-86C3-A8395F019122}" type="pres">
      <dgm:prSet presAssocID="{7F02D490-171F-4172-B8B2-E3D9371533D1}" presName="textNode" presStyleLbl="node1" presStyleIdx="1" presStyleCnt="4">
        <dgm:presLayoutVars>
          <dgm:bulletEnabled val="1"/>
        </dgm:presLayoutVars>
      </dgm:prSet>
      <dgm:spPr/>
      <dgm:t>
        <a:bodyPr/>
        <a:lstStyle/>
        <a:p>
          <a:endParaRPr lang="es-EC"/>
        </a:p>
      </dgm:t>
    </dgm:pt>
    <dgm:pt modelId="{8C2E61E4-E595-415B-8B57-052717928FB4}" type="pres">
      <dgm:prSet presAssocID="{092C3E65-1D5B-4A51-9B1C-3B14A7F94E97}" presName="sibTrans" presStyleCnt="0"/>
      <dgm:spPr/>
    </dgm:pt>
    <dgm:pt modelId="{AE514B70-CB02-439E-8460-151F61FD1EEE}" type="pres">
      <dgm:prSet presAssocID="{5D38609D-CF89-401B-A586-BEE25AF2BE59}" presName="textNode" presStyleLbl="node1" presStyleIdx="2" presStyleCnt="4">
        <dgm:presLayoutVars>
          <dgm:bulletEnabled val="1"/>
        </dgm:presLayoutVars>
      </dgm:prSet>
      <dgm:spPr/>
      <dgm:t>
        <a:bodyPr/>
        <a:lstStyle/>
        <a:p>
          <a:endParaRPr lang="es-EC"/>
        </a:p>
      </dgm:t>
    </dgm:pt>
    <dgm:pt modelId="{4C60A76F-7E28-4B05-9485-A33FA53A6EC4}" type="pres">
      <dgm:prSet presAssocID="{8BB34DD4-5274-44AE-9938-99A32B0B1086}" presName="sibTrans" presStyleCnt="0"/>
      <dgm:spPr/>
    </dgm:pt>
    <dgm:pt modelId="{F8D57C7C-81C6-410C-8E25-7EDA49287539}" type="pres">
      <dgm:prSet presAssocID="{21194BB9-7371-4261-92ED-E9A185D91729}" presName="textNode" presStyleLbl="node1" presStyleIdx="3" presStyleCnt="4">
        <dgm:presLayoutVars>
          <dgm:bulletEnabled val="1"/>
        </dgm:presLayoutVars>
      </dgm:prSet>
      <dgm:spPr/>
      <dgm:t>
        <a:bodyPr/>
        <a:lstStyle/>
        <a:p>
          <a:endParaRPr lang="es-EC"/>
        </a:p>
      </dgm:t>
    </dgm:pt>
  </dgm:ptLst>
  <dgm:cxnLst>
    <dgm:cxn modelId="{111215B9-BEBC-4B18-87A6-1EAB1BD690EA}" type="presOf" srcId="{21194BB9-7371-4261-92ED-E9A185D91729}" destId="{F8D57C7C-81C6-410C-8E25-7EDA49287539}" srcOrd="0" destOrd="0" presId="urn:microsoft.com/office/officeart/2005/8/layout/hProcess9"/>
    <dgm:cxn modelId="{C510182F-AFC1-4B80-AD4B-D8C212905268}" type="presOf" srcId="{D6E4D30F-0D56-4C66-8A97-79A583F5B900}" destId="{3DB9B86A-3432-4E92-8D42-1E247ABDB2ED}" srcOrd="0" destOrd="0" presId="urn:microsoft.com/office/officeart/2005/8/layout/hProcess9"/>
    <dgm:cxn modelId="{785DC7AF-F643-4786-988D-7B424536B704}" srcId="{D6E4D30F-0D56-4C66-8A97-79A583F5B900}" destId="{7F02D490-171F-4172-B8B2-E3D9371533D1}" srcOrd="1" destOrd="0" parTransId="{F1AD3F2C-C6F1-4DF1-9D9A-EBF19D71030C}" sibTransId="{092C3E65-1D5B-4A51-9B1C-3B14A7F94E97}"/>
    <dgm:cxn modelId="{27722451-9B2B-4AF1-8ACF-DEDAFA17D88F}" srcId="{D6E4D30F-0D56-4C66-8A97-79A583F5B900}" destId="{21194BB9-7371-4261-92ED-E9A185D91729}" srcOrd="3" destOrd="0" parTransId="{85451E81-1713-441E-894F-F2D232A50AA2}" sibTransId="{114621A7-5A39-4074-9299-73F35A300553}"/>
    <dgm:cxn modelId="{45153C2A-2E6C-4247-98EA-DE7E3D251500}" srcId="{D6E4D30F-0D56-4C66-8A97-79A583F5B900}" destId="{51C553B0-1BA7-49BA-B40D-C5C298491298}" srcOrd="0" destOrd="0" parTransId="{DD1A5BC7-479E-4637-BF75-AB4638FBF199}" sibTransId="{7F49556C-A673-4857-8130-916F4E2DE99E}"/>
    <dgm:cxn modelId="{3E559272-F2CF-4080-BF21-A5E80615436C}" type="presOf" srcId="{7F02D490-171F-4172-B8B2-E3D9371533D1}" destId="{8C1D2216-27E7-4494-86C3-A8395F019122}" srcOrd="0" destOrd="0" presId="urn:microsoft.com/office/officeart/2005/8/layout/hProcess9"/>
    <dgm:cxn modelId="{789EDDCD-B182-480E-BDC8-CC3792F1DC08}" type="presOf" srcId="{5D38609D-CF89-401B-A586-BEE25AF2BE59}" destId="{AE514B70-CB02-439E-8460-151F61FD1EEE}" srcOrd="0" destOrd="0" presId="urn:microsoft.com/office/officeart/2005/8/layout/hProcess9"/>
    <dgm:cxn modelId="{B3D37072-18EE-4F98-937C-30662289781D}" type="presOf" srcId="{51C553B0-1BA7-49BA-B40D-C5C298491298}" destId="{6102A4E8-7B61-49E4-A254-EDDD7EB07450}" srcOrd="0" destOrd="0" presId="urn:microsoft.com/office/officeart/2005/8/layout/hProcess9"/>
    <dgm:cxn modelId="{A733008C-DF6D-433A-8D4E-A46B6218AF2B}" srcId="{D6E4D30F-0D56-4C66-8A97-79A583F5B900}" destId="{5D38609D-CF89-401B-A586-BEE25AF2BE59}" srcOrd="2" destOrd="0" parTransId="{C2336B81-2118-4066-8B1A-DFBD25548285}" sibTransId="{8BB34DD4-5274-44AE-9938-99A32B0B1086}"/>
    <dgm:cxn modelId="{4BE2231F-DB3B-4B9D-BA5D-EDF4EEDC3753}" type="presParOf" srcId="{3DB9B86A-3432-4E92-8D42-1E247ABDB2ED}" destId="{3DC90C3F-20FA-4A4A-81F7-6413C3793489}" srcOrd="0" destOrd="0" presId="urn:microsoft.com/office/officeart/2005/8/layout/hProcess9"/>
    <dgm:cxn modelId="{E390B505-2EE5-4C3A-AE12-72638A616405}" type="presParOf" srcId="{3DB9B86A-3432-4E92-8D42-1E247ABDB2ED}" destId="{ECF59369-451A-4542-A97B-FF970CE7B25D}" srcOrd="1" destOrd="0" presId="urn:microsoft.com/office/officeart/2005/8/layout/hProcess9"/>
    <dgm:cxn modelId="{24C83F5D-B806-4DDF-961A-89F15A9C74B8}" type="presParOf" srcId="{ECF59369-451A-4542-A97B-FF970CE7B25D}" destId="{6102A4E8-7B61-49E4-A254-EDDD7EB07450}" srcOrd="0" destOrd="0" presId="urn:microsoft.com/office/officeart/2005/8/layout/hProcess9"/>
    <dgm:cxn modelId="{5FA652C8-0C5A-4A56-806A-DEEE4D29C994}" type="presParOf" srcId="{ECF59369-451A-4542-A97B-FF970CE7B25D}" destId="{6F4283A3-99A0-4BFD-99D4-EA35DDFA017F}" srcOrd="1" destOrd="0" presId="urn:microsoft.com/office/officeart/2005/8/layout/hProcess9"/>
    <dgm:cxn modelId="{EFD69A15-CE19-4A00-9E3C-D99A9947C398}" type="presParOf" srcId="{ECF59369-451A-4542-A97B-FF970CE7B25D}" destId="{8C1D2216-27E7-4494-86C3-A8395F019122}" srcOrd="2" destOrd="0" presId="urn:microsoft.com/office/officeart/2005/8/layout/hProcess9"/>
    <dgm:cxn modelId="{9855D9AB-B220-43D2-8017-65E126E22C83}" type="presParOf" srcId="{ECF59369-451A-4542-A97B-FF970CE7B25D}" destId="{8C2E61E4-E595-415B-8B57-052717928FB4}" srcOrd="3" destOrd="0" presId="urn:microsoft.com/office/officeart/2005/8/layout/hProcess9"/>
    <dgm:cxn modelId="{178DD99F-3BB4-40B2-BBB1-4625DD2C74B9}" type="presParOf" srcId="{ECF59369-451A-4542-A97B-FF970CE7B25D}" destId="{AE514B70-CB02-439E-8460-151F61FD1EEE}" srcOrd="4" destOrd="0" presId="urn:microsoft.com/office/officeart/2005/8/layout/hProcess9"/>
    <dgm:cxn modelId="{F7D3C113-63CD-4865-A9D7-194CAAA022C0}" type="presParOf" srcId="{ECF59369-451A-4542-A97B-FF970CE7B25D}" destId="{4C60A76F-7E28-4B05-9485-A33FA53A6EC4}" srcOrd="5" destOrd="0" presId="urn:microsoft.com/office/officeart/2005/8/layout/hProcess9"/>
    <dgm:cxn modelId="{CE951028-5293-4E6F-9A80-3C4CF1722F4A}" type="presParOf" srcId="{ECF59369-451A-4542-A97B-FF970CE7B25D}" destId="{F8D57C7C-81C6-410C-8E25-7EDA49287539}"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E9B881-6E5B-4563-971E-F3CF61360283}"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s-EC"/>
        </a:p>
      </dgm:t>
    </dgm:pt>
    <dgm:pt modelId="{FB561BE0-F15E-4348-BBB2-A6DD60EDFE40}">
      <dgm:prSet phldrT="[Texto]" custT="1"/>
      <dgm:spPr/>
      <dgm:t>
        <a:bodyPr/>
        <a:lstStyle/>
        <a:p>
          <a:r>
            <a:rPr lang="es-EC" sz="1800" dirty="0" smtClean="0">
              <a:solidFill>
                <a:schemeClr val="tx1"/>
              </a:solidFill>
            </a:rPr>
            <a:t>1960 Panamá</a:t>
          </a:r>
          <a:endParaRPr lang="es-EC" sz="1800" dirty="0">
            <a:solidFill>
              <a:schemeClr val="tx1"/>
            </a:solidFill>
          </a:endParaRPr>
        </a:p>
      </dgm:t>
    </dgm:pt>
    <dgm:pt modelId="{23DD79C1-4967-42F1-9ED7-D3D400F69747}" type="parTrans" cxnId="{36DB1317-6CDD-4977-8D49-F2CE77315CA2}">
      <dgm:prSet/>
      <dgm:spPr/>
      <dgm:t>
        <a:bodyPr/>
        <a:lstStyle/>
        <a:p>
          <a:endParaRPr lang="es-EC" sz="2800">
            <a:solidFill>
              <a:schemeClr val="tx1"/>
            </a:solidFill>
          </a:endParaRPr>
        </a:p>
      </dgm:t>
    </dgm:pt>
    <dgm:pt modelId="{14114220-110B-4F90-BCC1-10C519342754}" type="sibTrans" cxnId="{36DB1317-6CDD-4977-8D49-F2CE77315CA2}">
      <dgm:prSet/>
      <dgm:spPr/>
      <dgm:t>
        <a:bodyPr/>
        <a:lstStyle/>
        <a:p>
          <a:endParaRPr lang="es-EC" sz="2800">
            <a:solidFill>
              <a:schemeClr val="tx1"/>
            </a:solidFill>
          </a:endParaRPr>
        </a:p>
      </dgm:t>
    </dgm:pt>
    <dgm:pt modelId="{FB0C25EE-1AEF-44E1-B75A-92FD1BC3DB3F}">
      <dgm:prSet phldrT="[Texto]" custT="1"/>
      <dgm:spPr/>
      <dgm:t>
        <a:bodyPr/>
        <a:lstStyle/>
        <a:p>
          <a:r>
            <a:rPr lang="es-EC" sz="1600" dirty="0" smtClean="0">
              <a:solidFill>
                <a:schemeClr val="tx1"/>
              </a:solidFill>
            </a:rPr>
            <a:t>1976</a:t>
          </a:r>
        </a:p>
        <a:p>
          <a:r>
            <a:rPr lang="es-EC" sz="1600" dirty="0" smtClean="0">
              <a:solidFill>
                <a:schemeClr val="tx1"/>
              </a:solidFill>
            </a:rPr>
            <a:t>Ecuador</a:t>
          </a:r>
          <a:endParaRPr lang="es-EC" sz="1600" dirty="0">
            <a:solidFill>
              <a:schemeClr val="tx1"/>
            </a:solidFill>
          </a:endParaRPr>
        </a:p>
      </dgm:t>
    </dgm:pt>
    <dgm:pt modelId="{B27F2CBD-468E-4F68-9509-1C6900654AE3}" type="parTrans" cxnId="{9F3FAA37-3144-4A75-A5B2-302A7790E1A0}">
      <dgm:prSet/>
      <dgm:spPr/>
      <dgm:t>
        <a:bodyPr/>
        <a:lstStyle/>
        <a:p>
          <a:endParaRPr lang="es-EC" sz="2800">
            <a:solidFill>
              <a:schemeClr val="tx1"/>
            </a:solidFill>
          </a:endParaRPr>
        </a:p>
      </dgm:t>
    </dgm:pt>
    <dgm:pt modelId="{5F4FAAEC-3CE3-42D0-9148-5EE2004F3CAB}" type="sibTrans" cxnId="{9F3FAA37-3144-4A75-A5B2-302A7790E1A0}">
      <dgm:prSet/>
      <dgm:spPr/>
      <dgm:t>
        <a:bodyPr/>
        <a:lstStyle/>
        <a:p>
          <a:endParaRPr lang="es-EC" sz="2800">
            <a:solidFill>
              <a:schemeClr val="tx1"/>
            </a:solidFill>
          </a:endParaRPr>
        </a:p>
      </dgm:t>
    </dgm:pt>
    <dgm:pt modelId="{422437CE-E6B6-49D4-8460-94D20E17403E}">
      <dgm:prSet phldrT="[Texto]" custT="1"/>
      <dgm:spPr/>
      <dgm:t>
        <a:bodyPr/>
        <a:lstStyle/>
        <a:p>
          <a:r>
            <a:rPr lang="es-EC" sz="1600" i="1" dirty="0" smtClean="0">
              <a:solidFill>
                <a:schemeClr val="tx1"/>
              </a:solidFill>
            </a:rPr>
            <a:t>P. </a:t>
          </a:r>
          <a:r>
            <a:rPr lang="es-EC" sz="1600" i="1" dirty="0" err="1" smtClean="0">
              <a:solidFill>
                <a:schemeClr val="tx1"/>
              </a:solidFill>
            </a:rPr>
            <a:t>palmivora</a:t>
          </a:r>
          <a:r>
            <a:rPr lang="es-EC" sz="1600" i="1" dirty="0" smtClean="0">
              <a:solidFill>
                <a:schemeClr val="tx1"/>
              </a:solidFill>
            </a:rPr>
            <a:t> </a:t>
          </a:r>
        </a:p>
        <a:p>
          <a:r>
            <a:rPr lang="es-EC" sz="1600" i="1" dirty="0" smtClean="0">
              <a:solidFill>
                <a:schemeClr val="tx1"/>
              </a:solidFill>
            </a:rPr>
            <a:t>F </a:t>
          </a:r>
          <a:r>
            <a:rPr lang="es-EC" sz="1600" i="1" dirty="0" err="1" smtClean="0">
              <a:solidFill>
                <a:schemeClr val="tx1"/>
              </a:solidFill>
            </a:rPr>
            <a:t>oxiysporum</a:t>
          </a:r>
          <a:endParaRPr lang="es-EC" sz="1600" i="1" dirty="0" smtClean="0">
            <a:solidFill>
              <a:schemeClr val="tx1"/>
            </a:solidFill>
          </a:endParaRPr>
        </a:p>
        <a:p>
          <a:r>
            <a:rPr lang="es-EC" sz="1600" i="1" dirty="0" smtClean="0">
              <a:solidFill>
                <a:schemeClr val="tx1"/>
              </a:solidFill>
            </a:rPr>
            <a:t>F. </a:t>
          </a:r>
          <a:r>
            <a:rPr lang="es-EC" sz="1600" i="1" dirty="0" err="1" smtClean="0">
              <a:solidFill>
                <a:schemeClr val="tx1"/>
              </a:solidFill>
            </a:rPr>
            <a:t>solani</a:t>
          </a:r>
          <a:endParaRPr lang="es-EC" sz="1600" i="1" dirty="0">
            <a:solidFill>
              <a:schemeClr val="tx1"/>
            </a:solidFill>
          </a:endParaRPr>
        </a:p>
      </dgm:t>
    </dgm:pt>
    <dgm:pt modelId="{ACF24B24-4010-4D98-82B9-63D3F4B564E5}" type="parTrans" cxnId="{D150DE40-A455-4445-98A2-30AF68AFA20D}">
      <dgm:prSet/>
      <dgm:spPr/>
      <dgm:t>
        <a:bodyPr/>
        <a:lstStyle/>
        <a:p>
          <a:endParaRPr lang="es-EC" sz="2800">
            <a:solidFill>
              <a:schemeClr val="tx1"/>
            </a:solidFill>
          </a:endParaRPr>
        </a:p>
      </dgm:t>
    </dgm:pt>
    <dgm:pt modelId="{5F36161C-2F85-40D7-A656-D305B63595FF}" type="sibTrans" cxnId="{D150DE40-A455-4445-98A2-30AF68AFA20D}">
      <dgm:prSet/>
      <dgm:spPr/>
      <dgm:t>
        <a:bodyPr/>
        <a:lstStyle/>
        <a:p>
          <a:endParaRPr lang="es-EC" sz="2800">
            <a:solidFill>
              <a:schemeClr val="tx1"/>
            </a:solidFill>
          </a:endParaRPr>
        </a:p>
      </dgm:t>
    </dgm:pt>
    <dgm:pt modelId="{7045F3EE-27D8-4AC6-A8F6-390066B07401}">
      <dgm:prSet phldrT="[Texto]" custT="1"/>
      <dgm:spPr/>
      <dgm:t>
        <a:bodyPr/>
        <a:lstStyle/>
        <a:p>
          <a:r>
            <a:rPr lang="es-EC" sz="1300" dirty="0" smtClean="0">
              <a:solidFill>
                <a:schemeClr val="tx1"/>
              </a:solidFill>
            </a:rPr>
            <a:t>Clorosis hojas jóvenes</a:t>
          </a:r>
          <a:endParaRPr lang="es-EC" sz="1300" dirty="0">
            <a:solidFill>
              <a:schemeClr val="tx1"/>
            </a:solidFill>
          </a:endParaRPr>
        </a:p>
      </dgm:t>
    </dgm:pt>
    <dgm:pt modelId="{75B2901F-3479-4722-ACE2-21CAEE01AC7D}" type="parTrans" cxnId="{1791CD16-8520-411E-8924-95D8C8490D62}">
      <dgm:prSet/>
      <dgm:spPr/>
      <dgm:t>
        <a:bodyPr/>
        <a:lstStyle/>
        <a:p>
          <a:endParaRPr lang="es-EC" sz="2800"/>
        </a:p>
      </dgm:t>
    </dgm:pt>
    <dgm:pt modelId="{EB5D54FD-964C-479D-9ED0-F7312A5388DD}" type="sibTrans" cxnId="{1791CD16-8520-411E-8924-95D8C8490D62}">
      <dgm:prSet/>
      <dgm:spPr/>
      <dgm:t>
        <a:bodyPr/>
        <a:lstStyle/>
        <a:p>
          <a:endParaRPr lang="es-EC" sz="2800"/>
        </a:p>
      </dgm:t>
    </dgm:pt>
    <dgm:pt modelId="{1DF0543F-C102-4D8C-A4FD-56B31FD5D216}">
      <dgm:prSet phldrT="[Texto]" custT="1"/>
      <dgm:spPr/>
      <dgm:t>
        <a:bodyPr/>
        <a:lstStyle/>
        <a:p>
          <a:r>
            <a:rPr lang="es-EC" sz="1300" dirty="0" smtClean="0">
              <a:solidFill>
                <a:schemeClr val="tx1"/>
              </a:solidFill>
            </a:rPr>
            <a:t>Secamiento de las hojas</a:t>
          </a:r>
          <a:endParaRPr lang="es-EC" sz="1300" dirty="0">
            <a:solidFill>
              <a:schemeClr val="tx1"/>
            </a:solidFill>
          </a:endParaRPr>
        </a:p>
      </dgm:t>
    </dgm:pt>
    <dgm:pt modelId="{1C51A289-AFB2-4B4C-89DF-5409BCD216A3}" type="parTrans" cxnId="{A06D4531-CFD1-4C39-A7B9-03383C094056}">
      <dgm:prSet/>
      <dgm:spPr/>
      <dgm:t>
        <a:bodyPr/>
        <a:lstStyle/>
        <a:p>
          <a:endParaRPr lang="es-EC" sz="2800"/>
        </a:p>
      </dgm:t>
    </dgm:pt>
    <dgm:pt modelId="{D3CFAE74-C3F8-4329-A2F7-2C37C9A47263}" type="sibTrans" cxnId="{A06D4531-CFD1-4C39-A7B9-03383C094056}">
      <dgm:prSet/>
      <dgm:spPr/>
      <dgm:t>
        <a:bodyPr/>
        <a:lstStyle/>
        <a:p>
          <a:endParaRPr lang="es-EC" sz="2800"/>
        </a:p>
      </dgm:t>
    </dgm:pt>
    <dgm:pt modelId="{2F9850D9-4F4A-47AE-9105-B903A3D2C6C8}">
      <dgm:prSet phldrT="[Texto]" custT="1"/>
      <dgm:spPr/>
      <dgm:t>
        <a:bodyPr/>
        <a:lstStyle/>
        <a:p>
          <a:r>
            <a:rPr lang="es-EC" sz="1300" dirty="0" smtClean="0">
              <a:solidFill>
                <a:schemeClr val="tx1"/>
              </a:solidFill>
            </a:rPr>
            <a:t>Necrosis de tejidos</a:t>
          </a:r>
          <a:endParaRPr lang="es-EC" sz="1300" dirty="0">
            <a:solidFill>
              <a:schemeClr val="tx1"/>
            </a:solidFill>
          </a:endParaRPr>
        </a:p>
      </dgm:t>
    </dgm:pt>
    <dgm:pt modelId="{C2CC089C-0207-4B13-9E78-4BA0FF054ACD}" type="parTrans" cxnId="{F7CB667A-D117-4E31-9F6F-2F121F08D1D3}">
      <dgm:prSet/>
      <dgm:spPr/>
      <dgm:t>
        <a:bodyPr/>
        <a:lstStyle/>
        <a:p>
          <a:endParaRPr lang="es-EC" sz="2800"/>
        </a:p>
      </dgm:t>
    </dgm:pt>
    <dgm:pt modelId="{CFD8B65A-1DE5-4263-AEE2-BA8749B494CF}" type="sibTrans" cxnId="{F7CB667A-D117-4E31-9F6F-2F121F08D1D3}">
      <dgm:prSet/>
      <dgm:spPr/>
      <dgm:t>
        <a:bodyPr/>
        <a:lstStyle/>
        <a:p>
          <a:endParaRPr lang="es-EC" sz="2800"/>
        </a:p>
      </dgm:t>
    </dgm:pt>
    <dgm:pt modelId="{BF251D83-DBEA-40A7-9628-540A9AA51250}">
      <dgm:prSet phldrT="[Texto]" custT="1"/>
      <dgm:spPr/>
      <dgm:t>
        <a:bodyPr/>
        <a:lstStyle/>
        <a:p>
          <a:r>
            <a:rPr lang="es-EC" sz="1300" dirty="0" smtClean="0">
              <a:solidFill>
                <a:schemeClr val="tx1"/>
              </a:solidFill>
            </a:rPr>
            <a:t>Licuefacción del tejido </a:t>
          </a:r>
          <a:r>
            <a:rPr lang="es-EC" sz="1300" dirty="0" err="1" smtClean="0">
              <a:solidFill>
                <a:schemeClr val="tx1"/>
              </a:solidFill>
            </a:rPr>
            <a:t>meristemático</a:t>
          </a:r>
          <a:endParaRPr lang="es-EC" sz="1300" dirty="0">
            <a:solidFill>
              <a:schemeClr val="tx1"/>
            </a:solidFill>
          </a:endParaRPr>
        </a:p>
      </dgm:t>
    </dgm:pt>
    <dgm:pt modelId="{D39504DE-76BD-40CF-A5D5-3E59328D5B3D}" type="parTrans" cxnId="{EC60FBE8-3503-4094-A599-0E59C7FDBDA5}">
      <dgm:prSet/>
      <dgm:spPr/>
      <dgm:t>
        <a:bodyPr/>
        <a:lstStyle/>
        <a:p>
          <a:endParaRPr lang="es-EC" sz="2800"/>
        </a:p>
      </dgm:t>
    </dgm:pt>
    <dgm:pt modelId="{558FF2C7-3FAC-4CD1-9695-E3BB9064A58A}" type="sibTrans" cxnId="{EC60FBE8-3503-4094-A599-0E59C7FDBDA5}">
      <dgm:prSet/>
      <dgm:spPr/>
      <dgm:t>
        <a:bodyPr/>
        <a:lstStyle/>
        <a:p>
          <a:endParaRPr lang="es-EC" sz="2800"/>
        </a:p>
      </dgm:t>
    </dgm:pt>
    <dgm:pt modelId="{6663B8F7-9C32-4B41-82B5-CD0943B87CE7}">
      <dgm:prSet phldrT="[Texto]" custT="1"/>
      <dgm:spPr/>
      <dgm:t>
        <a:bodyPr/>
        <a:lstStyle/>
        <a:p>
          <a:r>
            <a:rPr lang="es-EC" sz="1400" dirty="0" smtClean="0">
              <a:solidFill>
                <a:schemeClr val="tx1"/>
              </a:solidFill>
            </a:rPr>
            <a:t>Hongos</a:t>
          </a:r>
          <a:endParaRPr lang="es-EC" sz="1400" dirty="0">
            <a:solidFill>
              <a:schemeClr val="tx1"/>
            </a:solidFill>
          </a:endParaRPr>
        </a:p>
      </dgm:t>
    </dgm:pt>
    <dgm:pt modelId="{B97DBDB7-90A8-4AB7-B84B-BDE2C23F5B0F}" type="parTrans" cxnId="{60CCA09A-7A70-4A28-B722-0B7EE42E0269}">
      <dgm:prSet/>
      <dgm:spPr/>
      <dgm:t>
        <a:bodyPr/>
        <a:lstStyle/>
        <a:p>
          <a:endParaRPr lang="es-EC" sz="2800"/>
        </a:p>
      </dgm:t>
    </dgm:pt>
    <dgm:pt modelId="{2B42D4F3-ACEE-42D8-96BE-5092BE3BF743}" type="sibTrans" cxnId="{60CCA09A-7A70-4A28-B722-0B7EE42E0269}">
      <dgm:prSet/>
      <dgm:spPr/>
      <dgm:t>
        <a:bodyPr/>
        <a:lstStyle/>
        <a:p>
          <a:endParaRPr lang="es-EC" sz="2800"/>
        </a:p>
      </dgm:t>
    </dgm:pt>
    <dgm:pt modelId="{CCACF03D-85CF-4844-BE69-42ADC51DB6DB}">
      <dgm:prSet phldrT="[Texto]" custT="1"/>
      <dgm:spPr/>
      <dgm:t>
        <a:bodyPr/>
        <a:lstStyle/>
        <a:p>
          <a:r>
            <a:rPr lang="es-EC" sz="1400" dirty="0" smtClean="0">
              <a:solidFill>
                <a:schemeClr val="tx1"/>
              </a:solidFill>
            </a:rPr>
            <a:t>Bacterias</a:t>
          </a:r>
          <a:endParaRPr lang="es-EC" sz="1400" dirty="0">
            <a:solidFill>
              <a:schemeClr val="tx1"/>
            </a:solidFill>
          </a:endParaRPr>
        </a:p>
      </dgm:t>
    </dgm:pt>
    <dgm:pt modelId="{799E206A-E945-4C6B-9DB3-0C3B1CB4D063}" type="parTrans" cxnId="{4EB93071-FE60-4420-8210-61ACEEF645D6}">
      <dgm:prSet/>
      <dgm:spPr/>
      <dgm:t>
        <a:bodyPr/>
        <a:lstStyle/>
        <a:p>
          <a:endParaRPr lang="es-EC" sz="2800"/>
        </a:p>
      </dgm:t>
    </dgm:pt>
    <dgm:pt modelId="{0012BFFD-BCAB-4AB2-9474-DDD8729C9D3D}" type="sibTrans" cxnId="{4EB93071-FE60-4420-8210-61ACEEF645D6}">
      <dgm:prSet/>
      <dgm:spPr/>
      <dgm:t>
        <a:bodyPr/>
        <a:lstStyle/>
        <a:p>
          <a:endParaRPr lang="es-EC" sz="2800"/>
        </a:p>
      </dgm:t>
    </dgm:pt>
    <dgm:pt modelId="{5A356A73-0BEC-4D43-9FE3-4069634A2EE5}">
      <dgm:prSet phldrT="[Texto]" custT="1"/>
      <dgm:spPr/>
      <dgm:t>
        <a:bodyPr/>
        <a:lstStyle/>
        <a:p>
          <a:r>
            <a:rPr lang="es-EC" sz="1400" dirty="0" smtClean="0">
              <a:solidFill>
                <a:schemeClr val="tx1"/>
              </a:solidFill>
            </a:rPr>
            <a:t>Insectos</a:t>
          </a:r>
          <a:endParaRPr lang="es-EC" sz="1400" dirty="0">
            <a:solidFill>
              <a:schemeClr val="tx1"/>
            </a:solidFill>
          </a:endParaRPr>
        </a:p>
      </dgm:t>
    </dgm:pt>
    <dgm:pt modelId="{5A668725-38C2-4852-81AB-A11C0B452502}" type="parTrans" cxnId="{4EB64A78-B64D-45D2-981B-294357E5ACBF}">
      <dgm:prSet/>
      <dgm:spPr/>
      <dgm:t>
        <a:bodyPr/>
        <a:lstStyle/>
        <a:p>
          <a:endParaRPr lang="es-EC" sz="2800"/>
        </a:p>
      </dgm:t>
    </dgm:pt>
    <dgm:pt modelId="{ABE1205F-5E3E-4395-9F00-45133C6CF115}" type="sibTrans" cxnId="{4EB64A78-B64D-45D2-981B-294357E5ACBF}">
      <dgm:prSet/>
      <dgm:spPr/>
      <dgm:t>
        <a:bodyPr/>
        <a:lstStyle/>
        <a:p>
          <a:endParaRPr lang="es-EC" sz="2800"/>
        </a:p>
      </dgm:t>
    </dgm:pt>
    <dgm:pt modelId="{8836FFFE-6266-4070-AB35-A87206B10056}">
      <dgm:prSet phldrT="[Texto]" custT="1"/>
      <dgm:spPr/>
      <dgm:t>
        <a:bodyPr/>
        <a:lstStyle/>
        <a:p>
          <a:r>
            <a:rPr lang="es-EC" sz="1300" dirty="0" smtClean="0">
              <a:solidFill>
                <a:schemeClr val="tx1"/>
              </a:solidFill>
            </a:rPr>
            <a:t>Síntomas</a:t>
          </a:r>
          <a:endParaRPr lang="es-EC" sz="1300" dirty="0">
            <a:solidFill>
              <a:schemeClr val="tx1"/>
            </a:solidFill>
          </a:endParaRPr>
        </a:p>
      </dgm:t>
    </dgm:pt>
    <dgm:pt modelId="{4C4E80CC-298F-483E-BD41-F77CE50206BD}" type="parTrans" cxnId="{011DC04B-FD7C-4FE6-92AD-BFE101C650D3}">
      <dgm:prSet/>
      <dgm:spPr/>
      <dgm:t>
        <a:bodyPr/>
        <a:lstStyle/>
        <a:p>
          <a:endParaRPr lang="es-EC"/>
        </a:p>
      </dgm:t>
    </dgm:pt>
    <dgm:pt modelId="{7CB7B717-CE7E-46A1-BC9D-BB8CD4C86EF9}" type="sibTrans" cxnId="{011DC04B-FD7C-4FE6-92AD-BFE101C650D3}">
      <dgm:prSet/>
      <dgm:spPr/>
      <dgm:t>
        <a:bodyPr/>
        <a:lstStyle/>
        <a:p>
          <a:endParaRPr lang="es-EC"/>
        </a:p>
      </dgm:t>
    </dgm:pt>
    <dgm:pt modelId="{A2A11111-6354-4AF1-9F9C-DE57D711F4BD}">
      <dgm:prSet phldrT="[Texto]" custT="1"/>
      <dgm:spPr/>
      <dgm:t>
        <a:bodyPr/>
        <a:lstStyle/>
        <a:p>
          <a:endParaRPr lang="es-EC" sz="1400" dirty="0">
            <a:solidFill>
              <a:schemeClr val="tx1"/>
            </a:solidFill>
          </a:endParaRPr>
        </a:p>
      </dgm:t>
    </dgm:pt>
    <dgm:pt modelId="{7E94DF0F-89EC-4103-885D-1DA0AEFA7B34}" type="parTrans" cxnId="{E29A11A8-9495-4B45-AB88-F807A359C0EB}">
      <dgm:prSet/>
      <dgm:spPr/>
      <dgm:t>
        <a:bodyPr/>
        <a:lstStyle/>
        <a:p>
          <a:endParaRPr lang="es-EC"/>
        </a:p>
      </dgm:t>
    </dgm:pt>
    <dgm:pt modelId="{14657556-9C07-4F0F-8E30-71C02CF6A8A4}" type="sibTrans" cxnId="{E29A11A8-9495-4B45-AB88-F807A359C0EB}">
      <dgm:prSet/>
      <dgm:spPr/>
      <dgm:t>
        <a:bodyPr/>
        <a:lstStyle/>
        <a:p>
          <a:endParaRPr lang="es-EC"/>
        </a:p>
      </dgm:t>
    </dgm:pt>
    <dgm:pt modelId="{6DDB5968-8EEF-47D6-923C-09572A71AFC3}" type="pres">
      <dgm:prSet presAssocID="{2EE9B881-6E5B-4563-971E-F3CF61360283}" presName="cycle" presStyleCnt="0">
        <dgm:presLayoutVars>
          <dgm:dir/>
          <dgm:resizeHandles val="exact"/>
        </dgm:presLayoutVars>
      </dgm:prSet>
      <dgm:spPr/>
      <dgm:t>
        <a:bodyPr/>
        <a:lstStyle/>
        <a:p>
          <a:endParaRPr lang="es-EC"/>
        </a:p>
      </dgm:t>
    </dgm:pt>
    <dgm:pt modelId="{91EDE8D7-5CEC-4245-A216-FA6AA44A5C51}" type="pres">
      <dgm:prSet presAssocID="{FB561BE0-F15E-4348-BBB2-A6DD60EDFE40}" presName="node" presStyleLbl="node1" presStyleIdx="0" presStyleCnt="5">
        <dgm:presLayoutVars>
          <dgm:bulletEnabled val="1"/>
        </dgm:presLayoutVars>
      </dgm:prSet>
      <dgm:spPr/>
      <dgm:t>
        <a:bodyPr/>
        <a:lstStyle/>
        <a:p>
          <a:endParaRPr lang="es-EC"/>
        </a:p>
      </dgm:t>
    </dgm:pt>
    <dgm:pt modelId="{6F30AE35-D601-4CDA-90F4-D2B189685C08}" type="pres">
      <dgm:prSet presAssocID="{FB561BE0-F15E-4348-BBB2-A6DD60EDFE40}" presName="spNode" presStyleCnt="0"/>
      <dgm:spPr/>
    </dgm:pt>
    <dgm:pt modelId="{D4EFB2AB-13DD-4310-8B38-8852BD0804AA}" type="pres">
      <dgm:prSet presAssocID="{14114220-110B-4F90-BCC1-10C519342754}" presName="sibTrans" presStyleLbl="sibTrans1D1" presStyleIdx="0" presStyleCnt="5"/>
      <dgm:spPr/>
      <dgm:t>
        <a:bodyPr/>
        <a:lstStyle/>
        <a:p>
          <a:endParaRPr lang="es-EC"/>
        </a:p>
      </dgm:t>
    </dgm:pt>
    <dgm:pt modelId="{15780E80-787F-4B39-AFEB-2481553E5999}" type="pres">
      <dgm:prSet presAssocID="{FB0C25EE-1AEF-44E1-B75A-92FD1BC3DB3F}" presName="node" presStyleLbl="node1" presStyleIdx="1" presStyleCnt="5">
        <dgm:presLayoutVars>
          <dgm:bulletEnabled val="1"/>
        </dgm:presLayoutVars>
      </dgm:prSet>
      <dgm:spPr/>
      <dgm:t>
        <a:bodyPr/>
        <a:lstStyle/>
        <a:p>
          <a:endParaRPr lang="es-EC"/>
        </a:p>
      </dgm:t>
    </dgm:pt>
    <dgm:pt modelId="{2B955351-B967-4331-ACC3-ADC2A907BBE8}" type="pres">
      <dgm:prSet presAssocID="{FB0C25EE-1AEF-44E1-B75A-92FD1BC3DB3F}" presName="spNode" presStyleCnt="0"/>
      <dgm:spPr/>
    </dgm:pt>
    <dgm:pt modelId="{3B988837-0955-465F-9A40-4B0703ADD151}" type="pres">
      <dgm:prSet presAssocID="{5F4FAAEC-3CE3-42D0-9148-5EE2004F3CAB}" presName="sibTrans" presStyleLbl="sibTrans1D1" presStyleIdx="1" presStyleCnt="5"/>
      <dgm:spPr/>
      <dgm:t>
        <a:bodyPr/>
        <a:lstStyle/>
        <a:p>
          <a:endParaRPr lang="es-EC"/>
        </a:p>
      </dgm:t>
    </dgm:pt>
    <dgm:pt modelId="{82D09CCD-11BF-4E01-861E-76D6D4BFE680}" type="pres">
      <dgm:prSet presAssocID="{8836FFFE-6266-4070-AB35-A87206B10056}" presName="node" presStyleLbl="node1" presStyleIdx="2" presStyleCnt="5" custScaleX="133002" custScaleY="116695">
        <dgm:presLayoutVars>
          <dgm:bulletEnabled val="1"/>
        </dgm:presLayoutVars>
      </dgm:prSet>
      <dgm:spPr/>
      <dgm:t>
        <a:bodyPr/>
        <a:lstStyle/>
        <a:p>
          <a:endParaRPr lang="es-EC"/>
        </a:p>
      </dgm:t>
    </dgm:pt>
    <dgm:pt modelId="{1FD245E3-1E5F-404D-8310-5081EF62B444}" type="pres">
      <dgm:prSet presAssocID="{8836FFFE-6266-4070-AB35-A87206B10056}" presName="spNode" presStyleCnt="0"/>
      <dgm:spPr/>
    </dgm:pt>
    <dgm:pt modelId="{20CAEB6E-F76B-4CA7-969E-EDFB8DFE34A7}" type="pres">
      <dgm:prSet presAssocID="{7CB7B717-CE7E-46A1-BC9D-BB8CD4C86EF9}" presName="sibTrans" presStyleLbl="sibTrans1D1" presStyleIdx="2" presStyleCnt="5"/>
      <dgm:spPr/>
      <dgm:t>
        <a:bodyPr/>
        <a:lstStyle/>
        <a:p>
          <a:endParaRPr lang="es-ES"/>
        </a:p>
      </dgm:t>
    </dgm:pt>
    <dgm:pt modelId="{890CDE0F-4A00-45A9-A165-A5D6D83BF92D}" type="pres">
      <dgm:prSet presAssocID="{422437CE-E6B6-49D4-8460-94D20E17403E}" presName="node" presStyleLbl="node1" presStyleIdx="3" presStyleCnt="5">
        <dgm:presLayoutVars>
          <dgm:bulletEnabled val="1"/>
        </dgm:presLayoutVars>
      </dgm:prSet>
      <dgm:spPr/>
      <dgm:t>
        <a:bodyPr/>
        <a:lstStyle/>
        <a:p>
          <a:endParaRPr lang="es-EC"/>
        </a:p>
      </dgm:t>
    </dgm:pt>
    <dgm:pt modelId="{AAFF328C-E9E0-4AC7-A7AD-C2E06B6816D4}" type="pres">
      <dgm:prSet presAssocID="{422437CE-E6B6-49D4-8460-94D20E17403E}" presName="spNode" presStyleCnt="0"/>
      <dgm:spPr/>
    </dgm:pt>
    <dgm:pt modelId="{6F14A6E4-F75D-4BDF-B903-9429F359747E}" type="pres">
      <dgm:prSet presAssocID="{5F36161C-2F85-40D7-A656-D305B63595FF}" presName="sibTrans" presStyleLbl="sibTrans1D1" presStyleIdx="3" presStyleCnt="5"/>
      <dgm:spPr/>
      <dgm:t>
        <a:bodyPr/>
        <a:lstStyle/>
        <a:p>
          <a:endParaRPr lang="es-EC"/>
        </a:p>
      </dgm:t>
    </dgm:pt>
    <dgm:pt modelId="{61EC8D98-10B7-4CC0-9DAA-E1867DF4E372}" type="pres">
      <dgm:prSet presAssocID="{A2A11111-6354-4AF1-9F9C-DE57D711F4BD}" presName="node" presStyleLbl="node1" presStyleIdx="4" presStyleCnt="5">
        <dgm:presLayoutVars>
          <dgm:bulletEnabled val="1"/>
        </dgm:presLayoutVars>
      </dgm:prSet>
      <dgm:spPr/>
      <dgm:t>
        <a:bodyPr/>
        <a:lstStyle/>
        <a:p>
          <a:endParaRPr lang="es-EC"/>
        </a:p>
      </dgm:t>
    </dgm:pt>
    <dgm:pt modelId="{5D746081-378D-4BF1-AE32-A4511FBEFF08}" type="pres">
      <dgm:prSet presAssocID="{A2A11111-6354-4AF1-9F9C-DE57D711F4BD}" presName="spNode" presStyleCnt="0"/>
      <dgm:spPr/>
    </dgm:pt>
    <dgm:pt modelId="{67006877-C1A8-42DF-8427-C978F21B4DA2}" type="pres">
      <dgm:prSet presAssocID="{14657556-9C07-4F0F-8E30-71C02CF6A8A4}" presName="sibTrans" presStyleLbl="sibTrans1D1" presStyleIdx="4" presStyleCnt="5"/>
      <dgm:spPr/>
      <dgm:t>
        <a:bodyPr/>
        <a:lstStyle/>
        <a:p>
          <a:endParaRPr lang="es-ES"/>
        </a:p>
      </dgm:t>
    </dgm:pt>
  </dgm:ptLst>
  <dgm:cxnLst>
    <dgm:cxn modelId="{36DB1317-6CDD-4977-8D49-F2CE77315CA2}" srcId="{2EE9B881-6E5B-4563-971E-F3CF61360283}" destId="{FB561BE0-F15E-4348-BBB2-A6DD60EDFE40}" srcOrd="0" destOrd="0" parTransId="{23DD79C1-4967-42F1-9ED7-D3D400F69747}" sibTransId="{14114220-110B-4F90-BCC1-10C519342754}"/>
    <dgm:cxn modelId="{1791CD16-8520-411E-8924-95D8C8490D62}" srcId="{8836FFFE-6266-4070-AB35-A87206B10056}" destId="{7045F3EE-27D8-4AC6-A8F6-390066B07401}" srcOrd="0" destOrd="0" parTransId="{75B2901F-3479-4722-ACE2-21CAEE01AC7D}" sibTransId="{EB5D54FD-964C-479D-9ED0-F7312A5388DD}"/>
    <dgm:cxn modelId="{E4A13C20-D107-452A-A280-6416D2A614D6}" type="presOf" srcId="{7CB7B717-CE7E-46A1-BC9D-BB8CD4C86EF9}" destId="{20CAEB6E-F76B-4CA7-969E-EDFB8DFE34A7}" srcOrd="0" destOrd="0" presId="urn:microsoft.com/office/officeart/2005/8/layout/cycle6"/>
    <dgm:cxn modelId="{EC60FBE8-3503-4094-A599-0E59C7FDBDA5}" srcId="{8836FFFE-6266-4070-AB35-A87206B10056}" destId="{BF251D83-DBEA-40A7-9628-540A9AA51250}" srcOrd="3" destOrd="0" parTransId="{D39504DE-76BD-40CF-A5D5-3E59328D5B3D}" sibTransId="{558FF2C7-3FAC-4CD1-9695-E3BB9064A58A}"/>
    <dgm:cxn modelId="{4EB64A78-B64D-45D2-981B-294357E5ACBF}" srcId="{A2A11111-6354-4AF1-9F9C-DE57D711F4BD}" destId="{5A356A73-0BEC-4D43-9FE3-4069634A2EE5}" srcOrd="2" destOrd="0" parTransId="{5A668725-38C2-4852-81AB-A11C0B452502}" sibTransId="{ABE1205F-5E3E-4395-9F00-45133C6CF115}"/>
    <dgm:cxn modelId="{30005DB7-05A6-45DB-B271-DA08D1F6BE42}" type="presOf" srcId="{14657556-9C07-4F0F-8E30-71C02CF6A8A4}" destId="{67006877-C1A8-42DF-8427-C978F21B4DA2}" srcOrd="0" destOrd="0" presId="urn:microsoft.com/office/officeart/2005/8/layout/cycle6"/>
    <dgm:cxn modelId="{ADC50F50-18B1-456D-B3F9-F74ACD0EFE55}" type="presOf" srcId="{2F9850D9-4F4A-47AE-9105-B903A3D2C6C8}" destId="{82D09CCD-11BF-4E01-861E-76D6D4BFE680}" srcOrd="0" destOrd="3" presId="urn:microsoft.com/office/officeart/2005/8/layout/cycle6"/>
    <dgm:cxn modelId="{9F3FAA37-3144-4A75-A5B2-302A7790E1A0}" srcId="{2EE9B881-6E5B-4563-971E-F3CF61360283}" destId="{FB0C25EE-1AEF-44E1-B75A-92FD1BC3DB3F}" srcOrd="1" destOrd="0" parTransId="{B27F2CBD-468E-4F68-9509-1C6900654AE3}" sibTransId="{5F4FAAEC-3CE3-42D0-9148-5EE2004F3CAB}"/>
    <dgm:cxn modelId="{7E382BC4-2CD5-413B-B462-912A152FC884}" type="presOf" srcId="{A2A11111-6354-4AF1-9F9C-DE57D711F4BD}" destId="{61EC8D98-10B7-4CC0-9DAA-E1867DF4E372}" srcOrd="0" destOrd="0" presId="urn:microsoft.com/office/officeart/2005/8/layout/cycle6"/>
    <dgm:cxn modelId="{53A4E041-9DBC-488E-8467-AB6DC7016CB7}" type="presOf" srcId="{FB0C25EE-1AEF-44E1-B75A-92FD1BC3DB3F}" destId="{15780E80-787F-4B39-AFEB-2481553E5999}" srcOrd="0" destOrd="0" presId="urn:microsoft.com/office/officeart/2005/8/layout/cycle6"/>
    <dgm:cxn modelId="{011DC04B-FD7C-4FE6-92AD-BFE101C650D3}" srcId="{2EE9B881-6E5B-4563-971E-F3CF61360283}" destId="{8836FFFE-6266-4070-AB35-A87206B10056}" srcOrd="2" destOrd="0" parTransId="{4C4E80CC-298F-483E-BD41-F77CE50206BD}" sibTransId="{7CB7B717-CE7E-46A1-BC9D-BB8CD4C86EF9}"/>
    <dgm:cxn modelId="{D3AEC431-8051-4EF8-8CEE-FBF49B437FA7}" type="presOf" srcId="{FB561BE0-F15E-4348-BBB2-A6DD60EDFE40}" destId="{91EDE8D7-5CEC-4245-A216-FA6AA44A5C51}" srcOrd="0" destOrd="0" presId="urn:microsoft.com/office/officeart/2005/8/layout/cycle6"/>
    <dgm:cxn modelId="{932F9772-F3AF-4FA5-B156-3A2F48115A51}" type="presOf" srcId="{BF251D83-DBEA-40A7-9628-540A9AA51250}" destId="{82D09CCD-11BF-4E01-861E-76D6D4BFE680}" srcOrd="0" destOrd="4" presId="urn:microsoft.com/office/officeart/2005/8/layout/cycle6"/>
    <dgm:cxn modelId="{889AAEF1-CD85-43FE-96E5-9F5D9B3E33FD}" type="presOf" srcId="{14114220-110B-4F90-BCC1-10C519342754}" destId="{D4EFB2AB-13DD-4310-8B38-8852BD0804AA}" srcOrd="0" destOrd="0" presId="urn:microsoft.com/office/officeart/2005/8/layout/cycle6"/>
    <dgm:cxn modelId="{4EB93071-FE60-4420-8210-61ACEEF645D6}" srcId="{A2A11111-6354-4AF1-9F9C-DE57D711F4BD}" destId="{CCACF03D-85CF-4844-BE69-42ADC51DB6DB}" srcOrd="1" destOrd="0" parTransId="{799E206A-E945-4C6B-9DB3-0C3B1CB4D063}" sibTransId="{0012BFFD-BCAB-4AB2-9474-DDD8729C9D3D}"/>
    <dgm:cxn modelId="{D99F2C44-107E-49D3-B832-82DE6AF09C5A}" type="presOf" srcId="{1DF0543F-C102-4D8C-A4FD-56B31FD5D216}" destId="{82D09CCD-11BF-4E01-861E-76D6D4BFE680}" srcOrd="0" destOrd="2" presId="urn:microsoft.com/office/officeart/2005/8/layout/cycle6"/>
    <dgm:cxn modelId="{582F3897-CC57-4587-9A20-72A9783258C4}" type="presOf" srcId="{7045F3EE-27D8-4AC6-A8F6-390066B07401}" destId="{82D09CCD-11BF-4E01-861E-76D6D4BFE680}" srcOrd="0" destOrd="1" presId="urn:microsoft.com/office/officeart/2005/8/layout/cycle6"/>
    <dgm:cxn modelId="{60CCA09A-7A70-4A28-B722-0B7EE42E0269}" srcId="{A2A11111-6354-4AF1-9F9C-DE57D711F4BD}" destId="{6663B8F7-9C32-4B41-82B5-CD0943B87CE7}" srcOrd="0" destOrd="0" parTransId="{B97DBDB7-90A8-4AB7-B84B-BDE2C23F5B0F}" sibTransId="{2B42D4F3-ACEE-42D8-96BE-5092BE3BF743}"/>
    <dgm:cxn modelId="{D20E1809-DC98-464F-A8A9-B4100FBB4B08}" type="presOf" srcId="{2EE9B881-6E5B-4563-971E-F3CF61360283}" destId="{6DDB5968-8EEF-47D6-923C-09572A71AFC3}" srcOrd="0" destOrd="0" presId="urn:microsoft.com/office/officeart/2005/8/layout/cycle6"/>
    <dgm:cxn modelId="{D150DE40-A455-4445-98A2-30AF68AFA20D}" srcId="{2EE9B881-6E5B-4563-971E-F3CF61360283}" destId="{422437CE-E6B6-49D4-8460-94D20E17403E}" srcOrd="3" destOrd="0" parTransId="{ACF24B24-4010-4D98-82B9-63D3F4B564E5}" sibTransId="{5F36161C-2F85-40D7-A656-D305B63595FF}"/>
    <dgm:cxn modelId="{15571D51-FCB6-4973-B853-D3DB33B8258D}" type="presOf" srcId="{8836FFFE-6266-4070-AB35-A87206B10056}" destId="{82D09CCD-11BF-4E01-861E-76D6D4BFE680}" srcOrd="0" destOrd="0" presId="urn:microsoft.com/office/officeart/2005/8/layout/cycle6"/>
    <dgm:cxn modelId="{E29A11A8-9495-4B45-AB88-F807A359C0EB}" srcId="{2EE9B881-6E5B-4563-971E-F3CF61360283}" destId="{A2A11111-6354-4AF1-9F9C-DE57D711F4BD}" srcOrd="4" destOrd="0" parTransId="{7E94DF0F-89EC-4103-885D-1DA0AEFA7B34}" sibTransId="{14657556-9C07-4F0F-8E30-71C02CF6A8A4}"/>
    <dgm:cxn modelId="{35BF0FE3-B77E-4D78-809E-5E094A5F65C2}" type="presOf" srcId="{6663B8F7-9C32-4B41-82B5-CD0943B87CE7}" destId="{61EC8D98-10B7-4CC0-9DAA-E1867DF4E372}" srcOrd="0" destOrd="1" presId="urn:microsoft.com/office/officeart/2005/8/layout/cycle6"/>
    <dgm:cxn modelId="{2E0C1784-4356-4746-BA58-BD2B6E68E361}" type="presOf" srcId="{5F4FAAEC-3CE3-42D0-9148-5EE2004F3CAB}" destId="{3B988837-0955-465F-9A40-4B0703ADD151}" srcOrd="0" destOrd="0" presId="urn:microsoft.com/office/officeart/2005/8/layout/cycle6"/>
    <dgm:cxn modelId="{1D49A9E0-57EF-43A1-A698-41A519555A51}" type="presOf" srcId="{5A356A73-0BEC-4D43-9FE3-4069634A2EE5}" destId="{61EC8D98-10B7-4CC0-9DAA-E1867DF4E372}" srcOrd="0" destOrd="3" presId="urn:microsoft.com/office/officeart/2005/8/layout/cycle6"/>
    <dgm:cxn modelId="{F7CB667A-D117-4E31-9F6F-2F121F08D1D3}" srcId="{8836FFFE-6266-4070-AB35-A87206B10056}" destId="{2F9850D9-4F4A-47AE-9105-B903A3D2C6C8}" srcOrd="2" destOrd="0" parTransId="{C2CC089C-0207-4B13-9E78-4BA0FF054ACD}" sibTransId="{CFD8B65A-1DE5-4263-AEE2-BA8749B494CF}"/>
    <dgm:cxn modelId="{A06D4531-CFD1-4C39-A7B9-03383C094056}" srcId="{8836FFFE-6266-4070-AB35-A87206B10056}" destId="{1DF0543F-C102-4D8C-A4FD-56B31FD5D216}" srcOrd="1" destOrd="0" parTransId="{1C51A289-AFB2-4B4C-89DF-5409BCD216A3}" sibTransId="{D3CFAE74-C3F8-4329-A2F7-2C37C9A47263}"/>
    <dgm:cxn modelId="{AC383B1B-7DA7-4EE6-B46B-5189F7E8C123}" type="presOf" srcId="{422437CE-E6B6-49D4-8460-94D20E17403E}" destId="{890CDE0F-4A00-45A9-A165-A5D6D83BF92D}" srcOrd="0" destOrd="0" presId="urn:microsoft.com/office/officeart/2005/8/layout/cycle6"/>
    <dgm:cxn modelId="{58619B51-FC8E-4EC6-A086-A8B3B5A4C8F3}" type="presOf" srcId="{5F36161C-2F85-40D7-A656-D305B63595FF}" destId="{6F14A6E4-F75D-4BDF-B903-9429F359747E}" srcOrd="0" destOrd="0" presId="urn:microsoft.com/office/officeart/2005/8/layout/cycle6"/>
    <dgm:cxn modelId="{2276ABD1-9E5E-4929-B0DB-8BAB85E1CAD2}" type="presOf" srcId="{CCACF03D-85CF-4844-BE69-42ADC51DB6DB}" destId="{61EC8D98-10B7-4CC0-9DAA-E1867DF4E372}" srcOrd="0" destOrd="2" presId="urn:microsoft.com/office/officeart/2005/8/layout/cycle6"/>
    <dgm:cxn modelId="{6D7DAC43-6D4B-453B-B97B-9E3B3BA99281}" type="presParOf" srcId="{6DDB5968-8EEF-47D6-923C-09572A71AFC3}" destId="{91EDE8D7-5CEC-4245-A216-FA6AA44A5C51}" srcOrd="0" destOrd="0" presId="urn:microsoft.com/office/officeart/2005/8/layout/cycle6"/>
    <dgm:cxn modelId="{271F8111-AFCF-4159-A107-F44C7BD29074}" type="presParOf" srcId="{6DDB5968-8EEF-47D6-923C-09572A71AFC3}" destId="{6F30AE35-D601-4CDA-90F4-D2B189685C08}" srcOrd="1" destOrd="0" presId="urn:microsoft.com/office/officeart/2005/8/layout/cycle6"/>
    <dgm:cxn modelId="{0AC8AD90-9274-4E0A-AE26-3DB481315089}" type="presParOf" srcId="{6DDB5968-8EEF-47D6-923C-09572A71AFC3}" destId="{D4EFB2AB-13DD-4310-8B38-8852BD0804AA}" srcOrd="2" destOrd="0" presId="urn:microsoft.com/office/officeart/2005/8/layout/cycle6"/>
    <dgm:cxn modelId="{78CC9DD8-38C3-4639-A191-5B2C9B3552E8}" type="presParOf" srcId="{6DDB5968-8EEF-47D6-923C-09572A71AFC3}" destId="{15780E80-787F-4B39-AFEB-2481553E5999}" srcOrd="3" destOrd="0" presId="urn:microsoft.com/office/officeart/2005/8/layout/cycle6"/>
    <dgm:cxn modelId="{CBE742FB-E116-4807-B434-42F9053B88BB}" type="presParOf" srcId="{6DDB5968-8EEF-47D6-923C-09572A71AFC3}" destId="{2B955351-B967-4331-ACC3-ADC2A907BBE8}" srcOrd="4" destOrd="0" presId="urn:microsoft.com/office/officeart/2005/8/layout/cycle6"/>
    <dgm:cxn modelId="{B1CD9370-B9DF-4659-BD69-2A31EF2CA2CE}" type="presParOf" srcId="{6DDB5968-8EEF-47D6-923C-09572A71AFC3}" destId="{3B988837-0955-465F-9A40-4B0703ADD151}" srcOrd="5" destOrd="0" presId="urn:microsoft.com/office/officeart/2005/8/layout/cycle6"/>
    <dgm:cxn modelId="{3F754DFD-5A20-44F0-8ACA-D465804882FD}" type="presParOf" srcId="{6DDB5968-8EEF-47D6-923C-09572A71AFC3}" destId="{82D09CCD-11BF-4E01-861E-76D6D4BFE680}" srcOrd="6" destOrd="0" presId="urn:microsoft.com/office/officeart/2005/8/layout/cycle6"/>
    <dgm:cxn modelId="{D4EE329D-46ED-4794-A127-20A8B8DF3EE3}" type="presParOf" srcId="{6DDB5968-8EEF-47D6-923C-09572A71AFC3}" destId="{1FD245E3-1E5F-404D-8310-5081EF62B444}" srcOrd="7" destOrd="0" presId="urn:microsoft.com/office/officeart/2005/8/layout/cycle6"/>
    <dgm:cxn modelId="{C331A8F4-35D8-4DD0-9C61-C2E038DE8CEB}" type="presParOf" srcId="{6DDB5968-8EEF-47D6-923C-09572A71AFC3}" destId="{20CAEB6E-F76B-4CA7-969E-EDFB8DFE34A7}" srcOrd="8" destOrd="0" presId="urn:microsoft.com/office/officeart/2005/8/layout/cycle6"/>
    <dgm:cxn modelId="{0E8D3FD6-5D1C-4AAB-B967-370F9D85EB9A}" type="presParOf" srcId="{6DDB5968-8EEF-47D6-923C-09572A71AFC3}" destId="{890CDE0F-4A00-45A9-A165-A5D6D83BF92D}" srcOrd="9" destOrd="0" presId="urn:microsoft.com/office/officeart/2005/8/layout/cycle6"/>
    <dgm:cxn modelId="{8152FC71-3676-4E2E-8189-126BB6B7B1EC}" type="presParOf" srcId="{6DDB5968-8EEF-47D6-923C-09572A71AFC3}" destId="{AAFF328C-E9E0-4AC7-A7AD-C2E06B6816D4}" srcOrd="10" destOrd="0" presId="urn:microsoft.com/office/officeart/2005/8/layout/cycle6"/>
    <dgm:cxn modelId="{EB748195-F4E1-4774-9DA6-94203FC4B02A}" type="presParOf" srcId="{6DDB5968-8EEF-47D6-923C-09572A71AFC3}" destId="{6F14A6E4-F75D-4BDF-B903-9429F359747E}" srcOrd="11" destOrd="0" presId="urn:microsoft.com/office/officeart/2005/8/layout/cycle6"/>
    <dgm:cxn modelId="{3BCE1EFE-13BF-425B-A351-2308C83708EB}" type="presParOf" srcId="{6DDB5968-8EEF-47D6-923C-09572A71AFC3}" destId="{61EC8D98-10B7-4CC0-9DAA-E1867DF4E372}" srcOrd="12" destOrd="0" presId="urn:microsoft.com/office/officeart/2005/8/layout/cycle6"/>
    <dgm:cxn modelId="{977B804D-EFF8-4BEB-B527-F15385EBDBEB}" type="presParOf" srcId="{6DDB5968-8EEF-47D6-923C-09572A71AFC3}" destId="{5D746081-378D-4BF1-AE32-A4511FBEFF08}" srcOrd="13" destOrd="0" presId="urn:microsoft.com/office/officeart/2005/8/layout/cycle6"/>
    <dgm:cxn modelId="{B9E3F8DF-CB78-47A5-B3CE-55A20569BC5C}" type="presParOf" srcId="{6DDB5968-8EEF-47D6-923C-09572A71AFC3}" destId="{67006877-C1A8-42DF-8427-C978F21B4DA2}" srcOrd="14"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663E3C3-1AAE-47C1-ACFD-14BD0E499C09}"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s-EC"/>
        </a:p>
      </dgm:t>
    </dgm:pt>
    <dgm:pt modelId="{4A25C0EC-81EE-43D0-AF2C-E795B4D37F55}">
      <dgm:prSet phldrT="[Texto]"/>
      <dgm:spPr/>
      <dgm:t>
        <a:bodyPr/>
        <a:lstStyle/>
        <a:p>
          <a:r>
            <a:rPr lang="es-EC" dirty="0" smtClean="0">
              <a:solidFill>
                <a:schemeClr val="tx1"/>
              </a:solidFill>
            </a:rPr>
            <a:t>Plantas Sanas y Enfermas estadio 1, 2 y 3</a:t>
          </a:r>
          <a:endParaRPr lang="es-EC" dirty="0">
            <a:solidFill>
              <a:schemeClr val="tx1"/>
            </a:solidFill>
          </a:endParaRPr>
        </a:p>
      </dgm:t>
    </dgm:pt>
    <dgm:pt modelId="{4997D10F-79C1-440E-B0B4-D3E9B25E127E}" type="sibTrans" cxnId="{794B875D-EDB7-49C5-83BE-F31536F2CB2D}">
      <dgm:prSet/>
      <dgm:spPr/>
      <dgm:t>
        <a:bodyPr/>
        <a:lstStyle/>
        <a:p>
          <a:endParaRPr lang="es-EC">
            <a:solidFill>
              <a:schemeClr val="tx1"/>
            </a:solidFill>
          </a:endParaRPr>
        </a:p>
      </dgm:t>
    </dgm:pt>
    <dgm:pt modelId="{B37CDCAC-DFC4-496F-B40C-2DCA7BEFCD78}" type="parTrans" cxnId="{794B875D-EDB7-49C5-83BE-F31536F2CB2D}">
      <dgm:prSet/>
      <dgm:spPr/>
      <dgm:t>
        <a:bodyPr/>
        <a:lstStyle/>
        <a:p>
          <a:endParaRPr lang="es-EC">
            <a:solidFill>
              <a:schemeClr val="tx1"/>
            </a:solidFill>
          </a:endParaRPr>
        </a:p>
      </dgm:t>
    </dgm:pt>
    <dgm:pt modelId="{8D55E66A-26C7-43DD-84C6-18D1FB63EBD7}">
      <dgm:prSet phldrT="[Texto]"/>
      <dgm:spPr/>
      <dgm:t>
        <a:bodyPr/>
        <a:lstStyle/>
        <a:p>
          <a:r>
            <a:rPr lang="es-EC" dirty="0" smtClean="0">
              <a:solidFill>
                <a:schemeClr val="tx1"/>
              </a:solidFill>
            </a:rPr>
            <a:t>Foliares</a:t>
          </a:r>
          <a:endParaRPr lang="es-EC" dirty="0">
            <a:solidFill>
              <a:schemeClr val="tx1"/>
            </a:solidFill>
          </a:endParaRPr>
        </a:p>
      </dgm:t>
    </dgm:pt>
    <dgm:pt modelId="{2C397DE1-3D6E-4455-82CA-EDDF3804CD5A}">
      <dgm:prSet phldrT="[Texto]"/>
      <dgm:spPr/>
      <dgm:t>
        <a:bodyPr/>
        <a:lstStyle/>
        <a:p>
          <a:r>
            <a:rPr lang="es-EC" dirty="0" smtClean="0">
              <a:solidFill>
                <a:schemeClr val="tx1"/>
              </a:solidFill>
            </a:rPr>
            <a:t>Suelo</a:t>
          </a:r>
          <a:endParaRPr lang="es-EC" dirty="0">
            <a:solidFill>
              <a:schemeClr val="tx1"/>
            </a:solidFill>
          </a:endParaRPr>
        </a:p>
      </dgm:t>
    </dgm:pt>
    <dgm:pt modelId="{DBFEB1DB-0DDA-4B9C-9E20-99C8EA9D38AB}">
      <dgm:prSet phldrT="[Texto]"/>
      <dgm:spPr/>
      <dgm:t>
        <a:bodyPr/>
        <a:lstStyle/>
        <a:p>
          <a:r>
            <a:rPr lang="es-EC" dirty="0" smtClean="0">
              <a:solidFill>
                <a:schemeClr val="tx1"/>
              </a:solidFill>
            </a:rPr>
            <a:t>Muestras</a:t>
          </a:r>
          <a:endParaRPr lang="es-EC" dirty="0">
            <a:solidFill>
              <a:schemeClr val="tx1"/>
            </a:solidFill>
          </a:endParaRPr>
        </a:p>
      </dgm:t>
    </dgm:pt>
    <dgm:pt modelId="{F4F56ECD-FDB3-476F-8113-58AB8531CEB4}" type="sibTrans" cxnId="{64D7E45D-62B5-42FE-B07C-D0C654E96171}">
      <dgm:prSet/>
      <dgm:spPr/>
      <dgm:t>
        <a:bodyPr/>
        <a:lstStyle/>
        <a:p>
          <a:endParaRPr lang="es-EC">
            <a:solidFill>
              <a:schemeClr val="tx1"/>
            </a:solidFill>
          </a:endParaRPr>
        </a:p>
      </dgm:t>
    </dgm:pt>
    <dgm:pt modelId="{C7C6C9DA-4EFE-4B74-A0B7-F1D6BE0E362F}" type="parTrans" cxnId="{64D7E45D-62B5-42FE-B07C-D0C654E96171}">
      <dgm:prSet/>
      <dgm:spPr/>
      <dgm:t>
        <a:bodyPr/>
        <a:lstStyle/>
        <a:p>
          <a:endParaRPr lang="es-EC">
            <a:solidFill>
              <a:schemeClr val="tx1"/>
            </a:solidFill>
          </a:endParaRPr>
        </a:p>
      </dgm:t>
    </dgm:pt>
    <dgm:pt modelId="{8AB21ABF-B3EE-4C2E-93B0-CF5CF049F5C2}" type="sibTrans" cxnId="{ADD3EBDE-978E-4B77-AC76-4F4F8C2BFC38}">
      <dgm:prSet/>
      <dgm:spPr/>
      <dgm:t>
        <a:bodyPr/>
        <a:lstStyle/>
        <a:p>
          <a:endParaRPr lang="es-EC">
            <a:solidFill>
              <a:schemeClr val="tx1"/>
            </a:solidFill>
          </a:endParaRPr>
        </a:p>
      </dgm:t>
    </dgm:pt>
    <dgm:pt modelId="{B8FE66A6-B9DF-4A14-AFB2-93B9E286F6A6}" type="parTrans" cxnId="{ADD3EBDE-978E-4B77-AC76-4F4F8C2BFC38}">
      <dgm:prSet/>
      <dgm:spPr/>
      <dgm:t>
        <a:bodyPr/>
        <a:lstStyle/>
        <a:p>
          <a:endParaRPr lang="es-EC">
            <a:solidFill>
              <a:schemeClr val="tx1"/>
            </a:solidFill>
          </a:endParaRPr>
        </a:p>
      </dgm:t>
    </dgm:pt>
    <dgm:pt modelId="{A8A60D12-16DC-403E-945E-E3302665B488}" type="sibTrans" cxnId="{6FE81E80-E5C8-40B9-8DC2-F2CC7CED1F8E}">
      <dgm:prSet/>
      <dgm:spPr/>
      <dgm:t>
        <a:bodyPr/>
        <a:lstStyle/>
        <a:p>
          <a:endParaRPr lang="es-EC">
            <a:solidFill>
              <a:schemeClr val="tx1"/>
            </a:solidFill>
          </a:endParaRPr>
        </a:p>
      </dgm:t>
    </dgm:pt>
    <dgm:pt modelId="{8CA4710B-46F9-4BE5-B26B-7593370A6D77}" type="parTrans" cxnId="{6FE81E80-E5C8-40B9-8DC2-F2CC7CED1F8E}">
      <dgm:prSet/>
      <dgm:spPr/>
      <dgm:t>
        <a:bodyPr/>
        <a:lstStyle/>
        <a:p>
          <a:endParaRPr lang="es-EC">
            <a:solidFill>
              <a:schemeClr val="tx1"/>
            </a:solidFill>
          </a:endParaRPr>
        </a:p>
      </dgm:t>
    </dgm:pt>
    <dgm:pt modelId="{2DE68DAD-7AE9-4BEF-9AC2-D0584AAB77A1}">
      <dgm:prSet phldrT="[Texto]"/>
      <dgm:spPr/>
      <dgm:t>
        <a:bodyPr/>
        <a:lstStyle/>
        <a:p>
          <a:r>
            <a:rPr lang="es-EC" dirty="0" err="1" smtClean="0">
              <a:solidFill>
                <a:schemeClr val="tx1"/>
              </a:solidFill>
            </a:rPr>
            <a:t>Amore</a:t>
          </a:r>
          <a:r>
            <a:rPr lang="es-EC" dirty="0" smtClean="0">
              <a:solidFill>
                <a:schemeClr val="tx1"/>
              </a:solidFill>
            </a:rPr>
            <a:t>, Asociación Unión y Progreso</a:t>
          </a:r>
          <a:endParaRPr lang="es-EC" dirty="0">
            <a:solidFill>
              <a:schemeClr val="tx1"/>
            </a:solidFill>
          </a:endParaRPr>
        </a:p>
      </dgm:t>
    </dgm:pt>
    <dgm:pt modelId="{45C1D697-1A90-4E09-A166-50C44F0E253B}" type="sibTrans" cxnId="{2806BD55-4598-4219-8800-2D5DB67BFC35}">
      <dgm:prSet/>
      <dgm:spPr/>
      <dgm:t>
        <a:bodyPr/>
        <a:lstStyle/>
        <a:p>
          <a:endParaRPr lang="es-EC">
            <a:solidFill>
              <a:schemeClr val="tx1"/>
            </a:solidFill>
          </a:endParaRPr>
        </a:p>
      </dgm:t>
    </dgm:pt>
    <dgm:pt modelId="{AC198F6B-96C3-439A-9E72-6AFE60819418}" type="parTrans" cxnId="{2806BD55-4598-4219-8800-2D5DB67BFC35}">
      <dgm:prSet/>
      <dgm:spPr/>
      <dgm:t>
        <a:bodyPr/>
        <a:lstStyle/>
        <a:p>
          <a:endParaRPr lang="es-EC">
            <a:solidFill>
              <a:schemeClr val="tx1"/>
            </a:solidFill>
          </a:endParaRPr>
        </a:p>
      </dgm:t>
    </dgm:pt>
    <dgm:pt modelId="{D7CCE05A-B354-4FDE-BE01-E43F91454453}">
      <dgm:prSet phldrT="[Texto]"/>
      <dgm:spPr/>
      <dgm:t>
        <a:bodyPr/>
        <a:lstStyle/>
        <a:p>
          <a:r>
            <a:rPr lang="es-EC" dirty="0" err="1" smtClean="0">
              <a:solidFill>
                <a:schemeClr val="tx1"/>
              </a:solidFill>
            </a:rPr>
            <a:t>Quininde</a:t>
          </a:r>
          <a:endParaRPr lang="es-EC" dirty="0">
            <a:solidFill>
              <a:schemeClr val="tx1"/>
            </a:solidFill>
          </a:endParaRPr>
        </a:p>
      </dgm:t>
    </dgm:pt>
    <dgm:pt modelId="{A5F48835-964D-4E43-820A-0E4F4D708335}" type="sibTrans" cxnId="{92B5A99B-B60F-4895-B1C1-5CCCB5AFF5FC}">
      <dgm:prSet/>
      <dgm:spPr/>
      <dgm:t>
        <a:bodyPr/>
        <a:lstStyle/>
        <a:p>
          <a:endParaRPr lang="es-EC">
            <a:solidFill>
              <a:schemeClr val="tx1"/>
            </a:solidFill>
          </a:endParaRPr>
        </a:p>
      </dgm:t>
    </dgm:pt>
    <dgm:pt modelId="{7D3608DC-74FC-4723-AE0B-521719E864D9}" type="parTrans" cxnId="{92B5A99B-B60F-4895-B1C1-5CCCB5AFF5FC}">
      <dgm:prSet/>
      <dgm:spPr/>
      <dgm:t>
        <a:bodyPr/>
        <a:lstStyle/>
        <a:p>
          <a:endParaRPr lang="es-EC">
            <a:solidFill>
              <a:schemeClr val="tx1"/>
            </a:solidFill>
          </a:endParaRPr>
        </a:p>
      </dgm:t>
    </dgm:pt>
    <dgm:pt modelId="{25FDE302-E264-4FB9-BEFD-436D1C06DBE7}">
      <dgm:prSet phldrT="[Texto]"/>
      <dgm:spPr/>
      <dgm:t>
        <a:bodyPr/>
        <a:lstStyle/>
        <a:p>
          <a:r>
            <a:rPr lang="es-EC" dirty="0" smtClean="0">
              <a:solidFill>
                <a:schemeClr val="tx1"/>
              </a:solidFill>
            </a:rPr>
            <a:t>Esmeraldas</a:t>
          </a:r>
          <a:endParaRPr lang="es-EC" dirty="0">
            <a:solidFill>
              <a:schemeClr val="tx1"/>
            </a:solidFill>
          </a:endParaRPr>
        </a:p>
      </dgm:t>
    </dgm:pt>
    <dgm:pt modelId="{0E3F16FC-7C1A-4C4F-A5BD-BD60FC59AABD}" type="sibTrans" cxnId="{C418E865-A3CB-4DBC-B3DE-B3390DCFE6FD}">
      <dgm:prSet/>
      <dgm:spPr/>
      <dgm:t>
        <a:bodyPr/>
        <a:lstStyle/>
        <a:p>
          <a:endParaRPr lang="es-EC">
            <a:solidFill>
              <a:schemeClr val="tx1"/>
            </a:solidFill>
          </a:endParaRPr>
        </a:p>
      </dgm:t>
    </dgm:pt>
    <dgm:pt modelId="{2D1DE27C-38DB-47FC-B39C-2E375AB99EF8}" type="parTrans" cxnId="{C418E865-A3CB-4DBC-B3DE-B3390DCFE6FD}">
      <dgm:prSet/>
      <dgm:spPr/>
      <dgm:t>
        <a:bodyPr/>
        <a:lstStyle/>
        <a:p>
          <a:endParaRPr lang="es-EC">
            <a:solidFill>
              <a:schemeClr val="tx1"/>
            </a:solidFill>
          </a:endParaRPr>
        </a:p>
      </dgm:t>
    </dgm:pt>
    <dgm:pt modelId="{1F0354CA-A636-4022-96DF-440E9B1012E9}" type="pres">
      <dgm:prSet presAssocID="{C663E3C3-1AAE-47C1-ACFD-14BD0E499C09}" presName="Name0" presStyleCnt="0">
        <dgm:presLayoutVars>
          <dgm:dir/>
          <dgm:resizeHandles val="exact"/>
        </dgm:presLayoutVars>
      </dgm:prSet>
      <dgm:spPr/>
      <dgm:t>
        <a:bodyPr/>
        <a:lstStyle/>
        <a:p>
          <a:endParaRPr lang="es-EC"/>
        </a:p>
      </dgm:t>
    </dgm:pt>
    <dgm:pt modelId="{B64D18C6-5574-4AAF-A416-D06D66080149}" type="pres">
      <dgm:prSet presAssocID="{25FDE302-E264-4FB9-BEFD-436D1C06DBE7}" presName="node" presStyleLbl="node1" presStyleIdx="0" presStyleCnt="5">
        <dgm:presLayoutVars>
          <dgm:bulletEnabled val="1"/>
        </dgm:presLayoutVars>
      </dgm:prSet>
      <dgm:spPr/>
      <dgm:t>
        <a:bodyPr/>
        <a:lstStyle/>
        <a:p>
          <a:endParaRPr lang="es-EC"/>
        </a:p>
      </dgm:t>
    </dgm:pt>
    <dgm:pt modelId="{0FB1C04F-456B-4E7A-AF22-489D21478B87}" type="pres">
      <dgm:prSet presAssocID="{0E3F16FC-7C1A-4C4F-A5BD-BD60FC59AABD}" presName="sibTrans" presStyleLbl="sibTrans1D1" presStyleIdx="0" presStyleCnt="4"/>
      <dgm:spPr/>
      <dgm:t>
        <a:bodyPr/>
        <a:lstStyle/>
        <a:p>
          <a:endParaRPr lang="es-EC"/>
        </a:p>
      </dgm:t>
    </dgm:pt>
    <dgm:pt modelId="{64AA0BDA-1732-4BD3-B473-B00155FFDC54}" type="pres">
      <dgm:prSet presAssocID="{0E3F16FC-7C1A-4C4F-A5BD-BD60FC59AABD}" presName="connectorText" presStyleLbl="sibTrans1D1" presStyleIdx="0" presStyleCnt="4"/>
      <dgm:spPr/>
      <dgm:t>
        <a:bodyPr/>
        <a:lstStyle/>
        <a:p>
          <a:endParaRPr lang="es-EC"/>
        </a:p>
      </dgm:t>
    </dgm:pt>
    <dgm:pt modelId="{937E9721-E364-4F96-A8DE-3910676203AF}" type="pres">
      <dgm:prSet presAssocID="{D7CCE05A-B354-4FDE-BE01-E43F91454453}" presName="node" presStyleLbl="node1" presStyleIdx="1" presStyleCnt="5">
        <dgm:presLayoutVars>
          <dgm:bulletEnabled val="1"/>
        </dgm:presLayoutVars>
      </dgm:prSet>
      <dgm:spPr/>
      <dgm:t>
        <a:bodyPr/>
        <a:lstStyle/>
        <a:p>
          <a:endParaRPr lang="es-EC"/>
        </a:p>
      </dgm:t>
    </dgm:pt>
    <dgm:pt modelId="{08BC29C3-CA52-452C-B1AD-99F208D18CF2}" type="pres">
      <dgm:prSet presAssocID="{A5F48835-964D-4E43-820A-0E4F4D708335}" presName="sibTrans" presStyleLbl="sibTrans1D1" presStyleIdx="1" presStyleCnt="4"/>
      <dgm:spPr/>
      <dgm:t>
        <a:bodyPr/>
        <a:lstStyle/>
        <a:p>
          <a:endParaRPr lang="es-EC"/>
        </a:p>
      </dgm:t>
    </dgm:pt>
    <dgm:pt modelId="{B3180453-E5FA-4C54-B825-F4AE51B81560}" type="pres">
      <dgm:prSet presAssocID="{A5F48835-964D-4E43-820A-0E4F4D708335}" presName="connectorText" presStyleLbl="sibTrans1D1" presStyleIdx="1" presStyleCnt="4"/>
      <dgm:spPr/>
      <dgm:t>
        <a:bodyPr/>
        <a:lstStyle/>
        <a:p>
          <a:endParaRPr lang="es-EC"/>
        </a:p>
      </dgm:t>
    </dgm:pt>
    <dgm:pt modelId="{89727199-D2F2-4A57-8CA5-3B528A9F0EA2}" type="pres">
      <dgm:prSet presAssocID="{2DE68DAD-7AE9-4BEF-9AC2-D0584AAB77A1}" presName="node" presStyleLbl="node1" presStyleIdx="2" presStyleCnt="5">
        <dgm:presLayoutVars>
          <dgm:bulletEnabled val="1"/>
        </dgm:presLayoutVars>
      </dgm:prSet>
      <dgm:spPr/>
      <dgm:t>
        <a:bodyPr/>
        <a:lstStyle/>
        <a:p>
          <a:endParaRPr lang="es-EC"/>
        </a:p>
      </dgm:t>
    </dgm:pt>
    <dgm:pt modelId="{1C96072B-889A-4B0E-B127-B1D1729DDEE6}" type="pres">
      <dgm:prSet presAssocID="{45C1D697-1A90-4E09-A166-50C44F0E253B}" presName="sibTrans" presStyleLbl="sibTrans1D1" presStyleIdx="2" presStyleCnt="4"/>
      <dgm:spPr/>
      <dgm:t>
        <a:bodyPr/>
        <a:lstStyle/>
        <a:p>
          <a:endParaRPr lang="es-EC"/>
        </a:p>
      </dgm:t>
    </dgm:pt>
    <dgm:pt modelId="{D4ECC15E-0439-43CC-BCD8-570F443C4FBD}" type="pres">
      <dgm:prSet presAssocID="{45C1D697-1A90-4E09-A166-50C44F0E253B}" presName="connectorText" presStyleLbl="sibTrans1D1" presStyleIdx="2" presStyleCnt="4"/>
      <dgm:spPr/>
      <dgm:t>
        <a:bodyPr/>
        <a:lstStyle/>
        <a:p>
          <a:endParaRPr lang="es-EC"/>
        </a:p>
      </dgm:t>
    </dgm:pt>
    <dgm:pt modelId="{33BE6048-BC26-465E-BDCB-F8BA100A77A0}" type="pres">
      <dgm:prSet presAssocID="{DBFEB1DB-0DDA-4B9C-9E20-99C8EA9D38AB}" presName="node" presStyleLbl="node1" presStyleIdx="3" presStyleCnt="5">
        <dgm:presLayoutVars>
          <dgm:bulletEnabled val="1"/>
        </dgm:presLayoutVars>
      </dgm:prSet>
      <dgm:spPr/>
      <dgm:t>
        <a:bodyPr/>
        <a:lstStyle/>
        <a:p>
          <a:endParaRPr lang="es-EC"/>
        </a:p>
      </dgm:t>
    </dgm:pt>
    <dgm:pt modelId="{1C70CB1F-C5FA-4ED7-AC7A-89FA3C31BEC9}" type="pres">
      <dgm:prSet presAssocID="{F4F56ECD-FDB3-476F-8113-58AB8531CEB4}" presName="sibTrans" presStyleLbl="sibTrans1D1" presStyleIdx="3" presStyleCnt="4"/>
      <dgm:spPr/>
      <dgm:t>
        <a:bodyPr/>
        <a:lstStyle/>
        <a:p>
          <a:endParaRPr lang="es-EC"/>
        </a:p>
      </dgm:t>
    </dgm:pt>
    <dgm:pt modelId="{BE99866A-BD19-441D-954F-6011D8D791EF}" type="pres">
      <dgm:prSet presAssocID="{F4F56ECD-FDB3-476F-8113-58AB8531CEB4}" presName="connectorText" presStyleLbl="sibTrans1D1" presStyleIdx="3" presStyleCnt="4"/>
      <dgm:spPr/>
      <dgm:t>
        <a:bodyPr/>
        <a:lstStyle/>
        <a:p>
          <a:endParaRPr lang="es-EC"/>
        </a:p>
      </dgm:t>
    </dgm:pt>
    <dgm:pt modelId="{A3C950B0-963C-4594-AE2E-4EB9AD6955C6}" type="pres">
      <dgm:prSet presAssocID="{4A25C0EC-81EE-43D0-AF2C-E795B4D37F55}" presName="node" presStyleLbl="node1" presStyleIdx="4" presStyleCnt="5">
        <dgm:presLayoutVars>
          <dgm:bulletEnabled val="1"/>
        </dgm:presLayoutVars>
      </dgm:prSet>
      <dgm:spPr/>
      <dgm:t>
        <a:bodyPr/>
        <a:lstStyle/>
        <a:p>
          <a:endParaRPr lang="es-EC"/>
        </a:p>
      </dgm:t>
    </dgm:pt>
  </dgm:ptLst>
  <dgm:cxnLst>
    <dgm:cxn modelId="{8BC0264C-5638-4FB6-A641-EA610A8FAB66}" type="presOf" srcId="{D7CCE05A-B354-4FDE-BE01-E43F91454453}" destId="{937E9721-E364-4F96-A8DE-3910676203AF}" srcOrd="0" destOrd="0" presId="urn:microsoft.com/office/officeart/2005/8/layout/bProcess3"/>
    <dgm:cxn modelId="{844AC3F8-2524-4787-9783-816F2D0B8A7C}" type="presOf" srcId="{2DE68DAD-7AE9-4BEF-9AC2-D0584AAB77A1}" destId="{89727199-D2F2-4A57-8CA5-3B528A9F0EA2}" srcOrd="0" destOrd="0" presId="urn:microsoft.com/office/officeart/2005/8/layout/bProcess3"/>
    <dgm:cxn modelId="{E609C45B-8C89-4218-944D-E5008A5FE515}" type="presOf" srcId="{25FDE302-E264-4FB9-BEFD-436D1C06DBE7}" destId="{B64D18C6-5574-4AAF-A416-D06D66080149}" srcOrd="0" destOrd="0" presId="urn:microsoft.com/office/officeart/2005/8/layout/bProcess3"/>
    <dgm:cxn modelId="{2806BD55-4598-4219-8800-2D5DB67BFC35}" srcId="{C663E3C3-1AAE-47C1-ACFD-14BD0E499C09}" destId="{2DE68DAD-7AE9-4BEF-9AC2-D0584AAB77A1}" srcOrd="2" destOrd="0" parTransId="{AC198F6B-96C3-439A-9E72-6AFE60819418}" sibTransId="{45C1D697-1A90-4E09-A166-50C44F0E253B}"/>
    <dgm:cxn modelId="{C418E865-A3CB-4DBC-B3DE-B3390DCFE6FD}" srcId="{C663E3C3-1AAE-47C1-ACFD-14BD0E499C09}" destId="{25FDE302-E264-4FB9-BEFD-436D1C06DBE7}" srcOrd="0" destOrd="0" parTransId="{2D1DE27C-38DB-47FC-B39C-2E375AB99EF8}" sibTransId="{0E3F16FC-7C1A-4C4F-A5BD-BD60FC59AABD}"/>
    <dgm:cxn modelId="{794B875D-EDB7-49C5-83BE-F31536F2CB2D}" srcId="{C663E3C3-1AAE-47C1-ACFD-14BD0E499C09}" destId="{4A25C0EC-81EE-43D0-AF2C-E795B4D37F55}" srcOrd="4" destOrd="0" parTransId="{B37CDCAC-DFC4-496F-B40C-2DCA7BEFCD78}" sibTransId="{4997D10F-79C1-440E-B0B4-D3E9B25E127E}"/>
    <dgm:cxn modelId="{0E5671B7-FFFD-42B7-B995-BFEDEBF4013A}" type="presOf" srcId="{0E3F16FC-7C1A-4C4F-A5BD-BD60FC59AABD}" destId="{64AA0BDA-1732-4BD3-B473-B00155FFDC54}" srcOrd="1" destOrd="0" presId="urn:microsoft.com/office/officeart/2005/8/layout/bProcess3"/>
    <dgm:cxn modelId="{92B5A99B-B60F-4895-B1C1-5CCCB5AFF5FC}" srcId="{C663E3C3-1AAE-47C1-ACFD-14BD0E499C09}" destId="{D7CCE05A-B354-4FDE-BE01-E43F91454453}" srcOrd="1" destOrd="0" parTransId="{7D3608DC-74FC-4723-AE0B-521719E864D9}" sibTransId="{A5F48835-964D-4E43-820A-0E4F4D708335}"/>
    <dgm:cxn modelId="{FBD54A78-520E-4361-B884-A946901814D8}" type="presOf" srcId="{45C1D697-1A90-4E09-A166-50C44F0E253B}" destId="{1C96072B-889A-4B0E-B127-B1D1729DDEE6}" srcOrd="0" destOrd="0" presId="urn:microsoft.com/office/officeart/2005/8/layout/bProcess3"/>
    <dgm:cxn modelId="{A00F6748-E517-4911-9725-9689E296821F}" type="presOf" srcId="{2C397DE1-3D6E-4455-82CA-EDDF3804CD5A}" destId="{33BE6048-BC26-465E-BDCB-F8BA100A77A0}" srcOrd="0" destOrd="1" presId="urn:microsoft.com/office/officeart/2005/8/layout/bProcess3"/>
    <dgm:cxn modelId="{6FE81E80-E5C8-40B9-8DC2-F2CC7CED1F8E}" srcId="{DBFEB1DB-0DDA-4B9C-9E20-99C8EA9D38AB}" destId="{2C397DE1-3D6E-4455-82CA-EDDF3804CD5A}" srcOrd="0" destOrd="0" parTransId="{8CA4710B-46F9-4BE5-B26B-7593370A6D77}" sibTransId="{A8A60D12-16DC-403E-945E-E3302665B488}"/>
    <dgm:cxn modelId="{936D1143-157D-4DEB-AA3E-6D43C9A13B1B}" type="presOf" srcId="{F4F56ECD-FDB3-476F-8113-58AB8531CEB4}" destId="{BE99866A-BD19-441D-954F-6011D8D791EF}" srcOrd="1" destOrd="0" presId="urn:microsoft.com/office/officeart/2005/8/layout/bProcess3"/>
    <dgm:cxn modelId="{793A7A91-97EF-4A69-B074-C57442056D59}" type="presOf" srcId="{A5F48835-964D-4E43-820A-0E4F4D708335}" destId="{08BC29C3-CA52-452C-B1AD-99F208D18CF2}" srcOrd="0" destOrd="0" presId="urn:microsoft.com/office/officeart/2005/8/layout/bProcess3"/>
    <dgm:cxn modelId="{CB2AD816-45CA-4A1E-8A64-8A2F5A73F6CC}" type="presOf" srcId="{C663E3C3-1AAE-47C1-ACFD-14BD0E499C09}" destId="{1F0354CA-A636-4022-96DF-440E9B1012E9}" srcOrd="0" destOrd="0" presId="urn:microsoft.com/office/officeart/2005/8/layout/bProcess3"/>
    <dgm:cxn modelId="{ADD3EBDE-978E-4B77-AC76-4F4F8C2BFC38}" srcId="{DBFEB1DB-0DDA-4B9C-9E20-99C8EA9D38AB}" destId="{8D55E66A-26C7-43DD-84C6-18D1FB63EBD7}" srcOrd="1" destOrd="0" parTransId="{B8FE66A6-B9DF-4A14-AFB2-93B9E286F6A6}" sibTransId="{8AB21ABF-B3EE-4C2E-93B0-CF5CF049F5C2}"/>
    <dgm:cxn modelId="{A9C3AAA8-0431-4A8D-BC81-89D422A7F599}" type="presOf" srcId="{0E3F16FC-7C1A-4C4F-A5BD-BD60FC59AABD}" destId="{0FB1C04F-456B-4E7A-AF22-489D21478B87}" srcOrd="0" destOrd="0" presId="urn:microsoft.com/office/officeart/2005/8/layout/bProcess3"/>
    <dgm:cxn modelId="{FDD58608-9EA1-4AF1-93CA-7310A408BC22}" type="presOf" srcId="{8D55E66A-26C7-43DD-84C6-18D1FB63EBD7}" destId="{33BE6048-BC26-465E-BDCB-F8BA100A77A0}" srcOrd="0" destOrd="2" presId="urn:microsoft.com/office/officeart/2005/8/layout/bProcess3"/>
    <dgm:cxn modelId="{131BAD21-827D-4C8D-9BA5-2128342598CB}" type="presOf" srcId="{4A25C0EC-81EE-43D0-AF2C-E795B4D37F55}" destId="{A3C950B0-963C-4594-AE2E-4EB9AD6955C6}" srcOrd="0" destOrd="0" presId="urn:microsoft.com/office/officeart/2005/8/layout/bProcess3"/>
    <dgm:cxn modelId="{011E52FF-789E-4BE6-88EA-535BF5A74751}" type="presOf" srcId="{45C1D697-1A90-4E09-A166-50C44F0E253B}" destId="{D4ECC15E-0439-43CC-BCD8-570F443C4FBD}" srcOrd="1" destOrd="0" presId="urn:microsoft.com/office/officeart/2005/8/layout/bProcess3"/>
    <dgm:cxn modelId="{0CDACC61-06CB-4898-84C0-D3174D8EF953}" type="presOf" srcId="{DBFEB1DB-0DDA-4B9C-9E20-99C8EA9D38AB}" destId="{33BE6048-BC26-465E-BDCB-F8BA100A77A0}" srcOrd="0" destOrd="0" presId="urn:microsoft.com/office/officeart/2005/8/layout/bProcess3"/>
    <dgm:cxn modelId="{378D524C-C68E-4F8D-95B8-3B9658FB9CA6}" type="presOf" srcId="{A5F48835-964D-4E43-820A-0E4F4D708335}" destId="{B3180453-E5FA-4C54-B825-F4AE51B81560}" srcOrd="1" destOrd="0" presId="urn:microsoft.com/office/officeart/2005/8/layout/bProcess3"/>
    <dgm:cxn modelId="{64D7E45D-62B5-42FE-B07C-D0C654E96171}" srcId="{C663E3C3-1AAE-47C1-ACFD-14BD0E499C09}" destId="{DBFEB1DB-0DDA-4B9C-9E20-99C8EA9D38AB}" srcOrd="3" destOrd="0" parTransId="{C7C6C9DA-4EFE-4B74-A0B7-F1D6BE0E362F}" sibTransId="{F4F56ECD-FDB3-476F-8113-58AB8531CEB4}"/>
    <dgm:cxn modelId="{626FEB78-91E0-46FD-89B2-E7A5B7E28C80}" type="presOf" srcId="{F4F56ECD-FDB3-476F-8113-58AB8531CEB4}" destId="{1C70CB1F-C5FA-4ED7-AC7A-89FA3C31BEC9}" srcOrd="0" destOrd="0" presId="urn:microsoft.com/office/officeart/2005/8/layout/bProcess3"/>
    <dgm:cxn modelId="{70615B09-3B5A-4B15-99AD-077D311ACFE7}" type="presParOf" srcId="{1F0354CA-A636-4022-96DF-440E9B1012E9}" destId="{B64D18C6-5574-4AAF-A416-D06D66080149}" srcOrd="0" destOrd="0" presId="urn:microsoft.com/office/officeart/2005/8/layout/bProcess3"/>
    <dgm:cxn modelId="{050C656B-2873-4186-BA14-02BF332F8CC5}" type="presParOf" srcId="{1F0354CA-A636-4022-96DF-440E9B1012E9}" destId="{0FB1C04F-456B-4E7A-AF22-489D21478B87}" srcOrd="1" destOrd="0" presId="urn:microsoft.com/office/officeart/2005/8/layout/bProcess3"/>
    <dgm:cxn modelId="{CB78AF01-25C6-436B-BF12-9FE083DB5B19}" type="presParOf" srcId="{0FB1C04F-456B-4E7A-AF22-489D21478B87}" destId="{64AA0BDA-1732-4BD3-B473-B00155FFDC54}" srcOrd="0" destOrd="0" presId="urn:microsoft.com/office/officeart/2005/8/layout/bProcess3"/>
    <dgm:cxn modelId="{719251B3-DCE6-4925-95DB-14D59BF74B77}" type="presParOf" srcId="{1F0354CA-A636-4022-96DF-440E9B1012E9}" destId="{937E9721-E364-4F96-A8DE-3910676203AF}" srcOrd="2" destOrd="0" presId="urn:microsoft.com/office/officeart/2005/8/layout/bProcess3"/>
    <dgm:cxn modelId="{626D9D14-ADB4-4EAE-B4AC-4C40F674D0B4}" type="presParOf" srcId="{1F0354CA-A636-4022-96DF-440E9B1012E9}" destId="{08BC29C3-CA52-452C-B1AD-99F208D18CF2}" srcOrd="3" destOrd="0" presId="urn:microsoft.com/office/officeart/2005/8/layout/bProcess3"/>
    <dgm:cxn modelId="{10307790-086B-43B7-B28E-791ED1AB91D8}" type="presParOf" srcId="{08BC29C3-CA52-452C-B1AD-99F208D18CF2}" destId="{B3180453-E5FA-4C54-B825-F4AE51B81560}" srcOrd="0" destOrd="0" presId="urn:microsoft.com/office/officeart/2005/8/layout/bProcess3"/>
    <dgm:cxn modelId="{3B3B3345-B8A2-4616-B256-84A2189985A8}" type="presParOf" srcId="{1F0354CA-A636-4022-96DF-440E9B1012E9}" destId="{89727199-D2F2-4A57-8CA5-3B528A9F0EA2}" srcOrd="4" destOrd="0" presId="urn:microsoft.com/office/officeart/2005/8/layout/bProcess3"/>
    <dgm:cxn modelId="{4B6D6F6E-E542-4B48-8C9D-17F10ABDBEA5}" type="presParOf" srcId="{1F0354CA-A636-4022-96DF-440E9B1012E9}" destId="{1C96072B-889A-4B0E-B127-B1D1729DDEE6}" srcOrd="5" destOrd="0" presId="urn:microsoft.com/office/officeart/2005/8/layout/bProcess3"/>
    <dgm:cxn modelId="{E2B62129-12FE-431B-BC92-3A22EF9D7C38}" type="presParOf" srcId="{1C96072B-889A-4B0E-B127-B1D1729DDEE6}" destId="{D4ECC15E-0439-43CC-BCD8-570F443C4FBD}" srcOrd="0" destOrd="0" presId="urn:microsoft.com/office/officeart/2005/8/layout/bProcess3"/>
    <dgm:cxn modelId="{84659BFF-54AA-406F-BF61-CE970CCF6CFC}" type="presParOf" srcId="{1F0354CA-A636-4022-96DF-440E9B1012E9}" destId="{33BE6048-BC26-465E-BDCB-F8BA100A77A0}" srcOrd="6" destOrd="0" presId="urn:microsoft.com/office/officeart/2005/8/layout/bProcess3"/>
    <dgm:cxn modelId="{F177AE4D-53E6-46ED-A1B1-1F70841C90ED}" type="presParOf" srcId="{1F0354CA-A636-4022-96DF-440E9B1012E9}" destId="{1C70CB1F-C5FA-4ED7-AC7A-89FA3C31BEC9}" srcOrd="7" destOrd="0" presId="urn:microsoft.com/office/officeart/2005/8/layout/bProcess3"/>
    <dgm:cxn modelId="{591E6B3F-E9F0-413E-9675-B071F49DFE79}" type="presParOf" srcId="{1C70CB1F-C5FA-4ED7-AC7A-89FA3C31BEC9}" destId="{BE99866A-BD19-441D-954F-6011D8D791EF}" srcOrd="0" destOrd="0" presId="urn:microsoft.com/office/officeart/2005/8/layout/bProcess3"/>
    <dgm:cxn modelId="{F6720C44-534F-4327-8E7F-AE1865B3FBF0}" type="presParOf" srcId="{1F0354CA-A636-4022-96DF-440E9B1012E9}" destId="{A3C950B0-963C-4594-AE2E-4EB9AD6955C6}" srcOrd="8" destOrd="0" presId="urn:microsoft.com/office/officeart/2005/8/layout/b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3476E0F-21C7-4F4A-8F39-F2F036B3AB4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EC"/>
        </a:p>
      </dgm:t>
    </dgm:pt>
    <dgm:pt modelId="{2F01FD04-7C78-4E51-B94D-61E6AFFD03E5}">
      <dgm:prSet phldrT="[Texto]"/>
      <dgm:spPr/>
      <dgm:t>
        <a:bodyPr/>
        <a:lstStyle/>
        <a:p>
          <a:r>
            <a:rPr lang="es-EC" dirty="0" smtClean="0"/>
            <a:t>Físicos</a:t>
          </a:r>
          <a:endParaRPr lang="es-EC" dirty="0"/>
        </a:p>
      </dgm:t>
    </dgm:pt>
    <dgm:pt modelId="{364F0CC5-06AB-413F-8587-FAB75AFAC8CB}" type="parTrans" cxnId="{8CB6D004-4A46-442C-B4D7-19220B812F2C}">
      <dgm:prSet/>
      <dgm:spPr/>
      <dgm:t>
        <a:bodyPr/>
        <a:lstStyle/>
        <a:p>
          <a:endParaRPr lang="es-EC"/>
        </a:p>
      </dgm:t>
    </dgm:pt>
    <dgm:pt modelId="{C0C59F3F-EC08-4406-8789-E2B52583CB66}" type="sibTrans" cxnId="{8CB6D004-4A46-442C-B4D7-19220B812F2C}">
      <dgm:prSet/>
      <dgm:spPr/>
      <dgm:t>
        <a:bodyPr/>
        <a:lstStyle/>
        <a:p>
          <a:endParaRPr lang="es-EC"/>
        </a:p>
      </dgm:t>
    </dgm:pt>
    <dgm:pt modelId="{99C0517C-CDB6-460F-9117-0AB449403501}">
      <dgm:prSet phldrT="[Texto]"/>
      <dgm:spPr/>
      <dgm:t>
        <a:bodyPr/>
        <a:lstStyle/>
        <a:p>
          <a:r>
            <a:rPr lang="es-EC" dirty="0" smtClean="0"/>
            <a:t>Textura</a:t>
          </a:r>
          <a:endParaRPr lang="es-EC" dirty="0"/>
        </a:p>
      </dgm:t>
    </dgm:pt>
    <dgm:pt modelId="{98CB369C-B506-4915-A4C6-6A28962F164B}" type="parTrans" cxnId="{86156926-685B-42FE-BC76-93E48053D3AD}">
      <dgm:prSet/>
      <dgm:spPr/>
      <dgm:t>
        <a:bodyPr/>
        <a:lstStyle/>
        <a:p>
          <a:endParaRPr lang="es-EC"/>
        </a:p>
      </dgm:t>
    </dgm:pt>
    <dgm:pt modelId="{F174973D-509F-434D-864C-0714EF8C5DC6}" type="sibTrans" cxnId="{86156926-685B-42FE-BC76-93E48053D3AD}">
      <dgm:prSet/>
      <dgm:spPr/>
      <dgm:t>
        <a:bodyPr/>
        <a:lstStyle/>
        <a:p>
          <a:endParaRPr lang="es-EC"/>
        </a:p>
      </dgm:t>
    </dgm:pt>
    <dgm:pt modelId="{3A42F5B2-5117-415E-A6DB-2F187F899DC4}">
      <dgm:prSet phldrT="[Texto]"/>
      <dgm:spPr/>
      <dgm:t>
        <a:bodyPr/>
        <a:lstStyle/>
        <a:p>
          <a:r>
            <a:rPr lang="es-EC" dirty="0" smtClean="0"/>
            <a:t>Conductividad eléctrica</a:t>
          </a:r>
          <a:endParaRPr lang="es-EC" dirty="0"/>
        </a:p>
      </dgm:t>
    </dgm:pt>
    <dgm:pt modelId="{2BABFBCF-2B52-48D7-A2C4-3B084D3C6853}" type="parTrans" cxnId="{152CB0DA-BD27-48BB-9830-F5217EDBE7F1}">
      <dgm:prSet/>
      <dgm:spPr/>
      <dgm:t>
        <a:bodyPr/>
        <a:lstStyle/>
        <a:p>
          <a:endParaRPr lang="es-EC"/>
        </a:p>
      </dgm:t>
    </dgm:pt>
    <dgm:pt modelId="{9F634175-EE9B-423E-BFEC-CA5201674662}" type="sibTrans" cxnId="{152CB0DA-BD27-48BB-9830-F5217EDBE7F1}">
      <dgm:prSet/>
      <dgm:spPr/>
      <dgm:t>
        <a:bodyPr/>
        <a:lstStyle/>
        <a:p>
          <a:endParaRPr lang="es-EC"/>
        </a:p>
      </dgm:t>
    </dgm:pt>
    <dgm:pt modelId="{C04D0BA6-8B7B-4CB0-9BDE-3EA4EF011239}">
      <dgm:prSet phldrT="[Texto]"/>
      <dgm:spPr/>
      <dgm:t>
        <a:bodyPr/>
        <a:lstStyle/>
        <a:p>
          <a:r>
            <a:rPr lang="es-EC" dirty="0" smtClean="0"/>
            <a:t>Químicos</a:t>
          </a:r>
          <a:endParaRPr lang="es-EC" dirty="0"/>
        </a:p>
      </dgm:t>
    </dgm:pt>
    <dgm:pt modelId="{E7A848E7-EFE5-44FA-8CFD-ACC82CE1861B}" type="parTrans" cxnId="{56E683DE-ECC4-41A1-8B4C-525602D7384A}">
      <dgm:prSet/>
      <dgm:spPr/>
      <dgm:t>
        <a:bodyPr/>
        <a:lstStyle/>
        <a:p>
          <a:endParaRPr lang="es-EC"/>
        </a:p>
      </dgm:t>
    </dgm:pt>
    <dgm:pt modelId="{A844F6CC-FA3F-4679-B2B0-829C1F4859C3}" type="sibTrans" cxnId="{56E683DE-ECC4-41A1-8B4C-525602D7384A}">
      <dgm:prSet/>
      <dgm:spPr/>
      <dgm:t>
        <a:bodyPr/>
        <a:lstStyle/>
        <a:p>
          <a:endParaRPr lang="es-EC"/>
        </a:p>
      </dgm:t>
    </dgm:pt>
    <dgm:pt modelId="{15FF5E11-064D-456E-944F-D0571E4F9EFC}">
      <dgm:prSet phldrT="[Texto]"/>
      <dgm:spPr/>
      <dgm:t>
        <a:bodyPr/>
        <a:lstStyle/>
        <a:p>
          <a:r>
            <a:rPr lang="es-EC" dirty="0" smtClean="0"/>
            <a:t>pH por electrometría</a:t>
          </a:r>
          <a:endParaRPr lang="es-EC" dirty="0"/>
        </a:p>
      </dgm:t>
    </dgm:pt>
    <dgm:pt modelId="{A993FDCC-DCA3-4022-A1C2-72A95C407AF7}" type="parTrans" cxnId="{2E91A5F8-094A-4DF2-BCF6-BB3C1AFF8C30}">
      <dgm:prSet/>
      <dgm:spPr/>
      <dgm:t>
        <a:bodyPr/>
        <a:lstStyle/>
        <a:p>
          <a:endParaRPr lang="es-EC"/>
        </a:p>
      </dgm:t>
    </dgm:pt>
    <dgm:pt modelId="{C4CB91AF-FEB8-4786-8066-521B12716738}" type="sibTrans" cxnId="{2E91A5F8-094A-4DF2-BCF6-BB3C1AFF8C30}">
      <dgm:prSet/>
      <dgm:spPr/>
      <dgm:t>
        <a:bodyPr/>
        <a:lstStyle/>
        <a:p>
          <a:endParaRPr lang="es-EC"/>
        </a:p>
      </dgm:t>
    </dgm:pt>
    <dgm:pt modelId="{AF1F5A06-D1E2-40A6-A266-734B86C49465}">
      <dgm:prSet phldrT="[Texto]"/>
      <dgm:spPr/>
      <dgm:t>
        <a:bodyPr/>
        <a:lstStyle/>
        <a:p>
          <a:r>
            <a:rPr lang="es-EC" dirty="0" smtClean="0"/>
            <a:t>MO</a:t>
          </a:r>
          <a:endParaRPr lang="es-EC" dirty="0"/>
        </a:p>
      </dgm:t>
    </dgm:pt>
    <dgm:pt modelId="{5C526EAE-2B47-4C5C-8603-B78F3C779D54}" type="parTrans" cxnId="{D866EEF5-C85B-4D98-B6F4-36BF892A1408}">
      <dgm:prSet/>
      <dgm:spPr/>
      <dgm:t>
        <a:bodyPr/>
        <a:lstStyle/>
        <a:p>
          <a:endParaRPr lang="es-EC"/>
        </a:p>
      </dgm:t>
    </dgm:pt>
    <dgm:pt modelId="{976CD40F-8684-4248-9672-D88A20C19286}" type="sibTrans" cxnId="{D866EEF5-C85B-4D98-B6F4-36BF892A1408}">
      <dgm:prSet/>
      <dgm:spPr/>
      <dgm:t>
        <a:bodyPr/>
        <a:lstStyle/>
        <a:p>
          <a:endParaRPr lang="es-EC"/>
        </a:p>
      </dgm:t>
    </dgm:pt>
    <dgm:pt modelId="{5D316517-D64E-4DEC-A3E1-5EE232B4D4A2}">
      <dgm:prSet phldrT="[Texto]"/>
      <dgm:spPr/>
      <dgm:t>
        <a:bodyPr/>
        <a:lstStyle/>
        <a:p>
          <a:r>
            <a:rPr lang="es-EC" dirty="0" smtClean="0"/>
            <a:t>Análisis nutricional</a:t>
          </a:r>
          <a:endParaRPr lang="es-EC" dirty="0"/>
        </a:p>
      </dgm:t>
    </dgm:pt>
    <dgm:pt modelId="{1DA42898-4447-4A25-B925-CA29B1ABD881}" type="parTrans" cxnId="{30ABF312-B3F6-4604-A824-DA8CF0FDA99B}">
      <dgm:prSet/>
      <dgm:spPr/>
      <dgm:t>
        <a:bodyPr/>
        <a:lstStyle/>
        <a:p>
          <a:endParaRPr lang="es-EC"/>
        </a:p>
      </dgm:t>
    </dgm:pt>
    <dgm:pt modelId="{DBD6CF46-6BD7-40D5-A609-AFF434A5F745}" type="sibTrans" cxnId="{30ABF312-B3F6-4604-A824-DA8CF0FDA99B}">
      <dgm:prSet/>
      <dgm:spPr/>
      <dgm:t>
        <a:bodyPr/>
        <a:lstStyle/>
        <a:p>
          <a:endParaRPr lang="es-EC"/>
        </a:p>
      </dgm:t>
    </dgm:pt>
    <dgm:pt modelId="{9DAD6071-98EE-4692-AC4E-5CFFE589937F}" type="pres">
      <dgm:prSet presAssocID="{63476E0F-21C7-4F4A-8F39-F2F036B3AB4E}" presName="Name0" presStyleCnt="0">
        <dgm:presLayoutVars>
          <dgm:dir/>
          <dgm:animLvl val="lvl"/>
          <dgm:resizeHandles val="exact"/>
        </dgm:presLayoutVars>
      </dgm:prSet>
      <dgm:spPr/>
      <dgm:t>
        <a:bodyPr/>
        <a:lstStyle/>
        <a:p>
          <a:endParaRPr lang="es-EC"/>
        </a:p>
      </dgm:t>
    </dgm:pt>
    <dgm:pt modelId="{3B5F00BF-3C71-4D42-A476-F42C51B42C16}" type="pres">
      <dgm:prSet presAssocID="{2F01FD04-7C78-4E51-B94D-61E6AFFD03E5}" presName="composite" presStyleCnt="0"/>
      <dgm:spPr/>
    </dgm:pt>
    <dgm:pt modelId="{C08A59DF-1D78-4E55-82C4-E500B6B06DB4}" type="pres">
      <dgm:prSet presAssocID="{2F01FD04-7C78-4E51-B94D-61E6AFFD03E5}" presName="parTx" presStyleLbl="alignNode1" presStyleIdx="0" presStyleCnt="2">
        <dgm:presLayoutVars>
          <dgm:chMax val="0"/>
          <dgm:chPref val="0"/>
          <dgm:bulletEnabled val="1"/>
        </dgm:presLayoutVars>
      </dgm:prSet>
      <dgm:spPr/>
      <dgm:t>
        <a:bodyPr/>
        <a:lstStyle/>
        <a:p>
          <a:endParaRPr lang="es-EC"/>
        </a:p>
      </dgm:t>
    </dgm:pt>
    <dgm:pt modelId="{4B6C5DA0-4BF9-4429-A366-014111B547B5}" type="pres">
      <dgm:prSet presAssocID="{2F01FD04-7C78-4E51-B94D-61E6AFFD03E5}" presName="desTx" presStyleLbl="alignAccFollowNode1" presStyleIdx="0" presStyleCnt="2">
        <dgm:presLayoutVars>
          <dgm:bulletEnabled val="1"/>
        </dgm:presLayoutVars>
      </dgm:prSet>
      <dgm:spPr/>
      <dgm:t>
        <a:bodyPr/>
        <a:lstStyle/>
        <a:p>
          <a:endParaRPr lang="es-EC"/>
        </a:p>
      </dgm:t>
    </dgm:pt>
    <dgm:pt modelId="{6AEE3E20-DA94-498B-BB31-B6A03511759C}" type="pres">
      <dgm:prSet presAssocID="{C0C59F3F-EC08-4406-8789-E2B52583CB66}" presName="space" presStyleCnt="0"/>
      <dgm:spPr/>
    </dgm:pt>
    <dgm:pt modelId="{1866AC9B-C39A-4936-BAB3-3F2158F87C58}" type="pres">
      <dgm:prSet presAssocID="{C04D0BA6-8B7B-4CB0-9BDE-3EA4EF011239}" presName="composite" presStyleCnt="0"/>
      <dgm:spPr/>
    </dgm:pt>
    <dgm:pt modelId="{39FAB542-B54D-4E19-863D-8BDFCEB93D16}" type="pres">
      <dgm:prSet presAssocID="{C04D0BA6-8B7B-4CB0-9BDE-3EA4EF011239}" presName="parTx" presStyleLbl="alignNode1" presStyleIdx="1" presStyleCnt="2">
        <dgm:presLayoutVars>
          <dgm:chMax val="0"/>
          <dgm:chPref val="0"/>
          <dgm:bulletEnabled val="1"/>
        </dgm:presLayoutVars>
      </dgm:prSet>
      <dgm:spPr/>
      <dgm:t>
        <a:bodyPr/>
        <a:lstStyle/>
        <a:p>
          <a:endParaRPr lang="es-EC"/>
        </a:p>
      </dgm:t>
    </dgm:pt>
    <dgm:pt modelId="{EC73495A-55A9-4437-B0CC-A4A5B6E5182C}" type="pres">
      <dgm:prSet presAssocID="{C04D0BA6-8B7B-4CB0-9BDE-3EA4EF011239}" presName="desTx" presStyleLbl="alignAccFollowNode1" presStyleIdx="1" presStyleCnt="2">
        <dgm:presLayoutVars>
          <dgm:bulletEnabled val="1"/>
        </dgm:presLayoutVars>
      </dgm:prSet>
      <dgm:spPr/>
      <dgm:t>
        <a:bodyPr/>
        <a:lstStyle/>
        <a:p>
          <a:endParaRPr lang="es-EC"/>
        </a:p>
      </dgm:t>
    </dgm:pt>
  </dgm:ptLst>
  <dgm:cxnLst>
    <dgm:cxn modelId="{D866EEF5-C85B-4D98-B6F4-36BF892A1408}" srcId="{C04D0BA6-8B7B-4CB0-9BDE-3EA4EF011239}" destId="{AF1F5A06-D1E2-40A6-A266-734B86C49465}" srcOrd="1" destOrd="0" parTransId="{5C526EAE-2B47-4C5C-8603-B78F3C779D54}" sibTransId="{976CD40F-8684-4248-9672-D88A20C19286}"/>
    <dgm:cxn modelId="{30ABF312-B3F6-4604-A824-DA8CF0FDA99B}" srcId="{C04D0BA6-8B7B-4CB0-9BDE-3EA4EF011239}" destId="{5D316517-D64E-4DEC-A3E1-5EE232B4D4A2}" srcOrd="2" destOrd="0" parTransId="{1DA42898-4447-4A25-B925-CA29B1ABD881}" sibTransId="{DBD6CF46-6BD7-40D5-A609-AFF434A5F745}"/>
    <dgm:cxn modelId="{17FF65D5-32D0-4E61-891B-407A78ACF96A}" type="presOf" srcId="{C04D0BA6-8B7B-4CB0-9BDE-3EA4EF011239}" destId="{39FAB542-B54D-4E19-863D-8BDFCEB93D16}" srcOrd="0" destOrd="0" presId="urn:microsoft.com/office/officeart/2005/8/layout/hList1"/>
    <dgm:cxn modelId="{8CB6D004-4A46-442C-B4D7-19220B812F2C}" srcId="{63476E0F-21C7-4F4A-8F39-F2F036B3AB4E}" destId="{2F01FD04-7C78-4E51-B94D-61E6AFFD03E5}" srcOrd="0" destOrd="0" parTransId="{364F0CC5-06AB-413F-8587-FAB75AFAC8CB}" sibTransId="{C0C59F3F-EC08-4406-8789-E2B52583CB66}"/>
    <dgm:cxn modelId="{15A78EDA-D5FC-4708-92C3-3F97084AF030}" type="presOf" srcId="{63476E0F-21C7-4F4A-8F39-F2F036B3AB4E}" destId="{9DAD6071-98EE-4692-AC4E-5CFFE589937F}" srcOrd="0" destOrd="0" presId="urn:microsoft.com/office/officeart/2005/8/layout/hList1"/>
    <dgm:cxn modelId="{60865584-33CF-4F0B-9832-11E73E80B6F5}" type="presOf" srcId="{3A42F5B2-5117-415E-A6DB-2F187F899DC4}" destId="{4B6C5DA0-4BF9-4429-A366-014111B547B5}" srcOrd="0" destOrd="1" presId="urn:microsoft.com/office/officeart/2005/8/layout/hList1"/>
    <dgm:cxn modelId="{8B8C4A31-ECFD-420B-8965-3C1B43424595}" type="presOf" srcId="{AF1F5A06-D1E2-40A6-A266-734B86C49465}" destId="{EC73495A-55A9-4437-B0CC-A4A5B6E5182C}" srcOrd="0" destOrd="1" presId="urn:microsoft.com/office/officeart/2005/8/layout/hList1"/>
    <dgm:cxn modelId="{04DED971-96FE-43CC-A0AE-4DB8D12EF339}" type="presOf" srcId="{2F01FD04-7C78-4E51-B94D-61E6AFFD03E5}" destId="{C08A59DF-1D78-4E55-82C4-E500B6B06DB4}" srcOrd="0" destOrd="0" presId="urn:microsoft.com/office/officeart/2005/8/layout/hList1"/>
    <dgm:cxn modelId="{2E91A5F8-094A-4DF2-BCF6-BB3C1AFF8C30}" srcId="{C04D0BA6-8B7B-4CB0-9BDE-3EA4EF011239}" destId="{15FF5E11-064D-456E-944F-D0571E4F9EFC}" srcOrd="0" destOrd="0" parTransId="{A993FDCC-DCA3-4022-A1C2-72A95C407AF7}" sibTransId="{C4CB91AF-FEB8-4786-8066-521B12716738}"/>
    <dgm:cxn modelId="{56E683DE-ECC4-41A1-8B4C-525602D7384A}" srcId="{63476E0F-21C7-4F4A-8F39-F2F036B3AB4E}" destId="{C04D0BA6-8B7B-4CB0-9BDE-3EA4EF011239}" srcOrd="1" destOrd="0" parTransId="{E7A848E7-EFE5-44FA-8CFD-ACC82CE1861B}" sibTransId="{A844F6CC-FA3F-4679-B2B0-829C1F4859C3}"/>
    <dgm:cxn modelId="{152CB0DA-BD27-48BB-9830-F5217EDBE7F1}" srcId="{2F01FD04-7C78-4E51-B94D-61E6AFFD03E5}" destId="{3A42F5B2-5117-415E-A6DB-2F187F899DC4}" srcOrd="1" destOrd="0" parTransId="{2BABFBCF-2B52-48D7-A2C4-3B084D3C6853}" sibTransId="{9F634175-EE9B-423E-BFEC-CA5201674662}"/>
    <dgm:cxn modelId="{222C3EFD-6F7F-48CF-AF25-09E07CA0496F}" type="presOf" srcId="{15FF5E11-064D-456E-944F-D0571E4F9EFC}" destId="{EC73495A-55A9-4437-B0CC-A4A5B6E5182C}" srcOrd="0" destOrd="0" presId="urn:microsoft.com/office/officeart/2005/8/layout/hList1"/>
    <dgm:cxn modelId="{86156926-685B-42FE-BC76-93E48053D3AD}" srcId="{2F01FD04-7C78-4E51-B94D-61E6AFFD03E5}" destId="{99C0517C-CDB6-460F-9117-0AB449403501}" srcOrd="0" destOrd="0" parTransId="{98CB369C-B506-4915-A4C6-6A28962F164B}" sibTransId="{F174973D-509F-434D-864C-0714EF8C5DC6}"/>
    <dgm:cxn modelId="{639CA4A0-A43A-4FEC-8F85-DE85E2B6974F}" type="presOf" srcId="{5D316517-D64E-4DEC-A3E1-5EE232B4D4A2}" destId="{EC73495A-55A9-4437-B0CC-A4A5B6E5182C}" srcOrd="0" destOrd="2" presId="urn:microsoft.com/office/officeart/2005/8/layout/hList1"/>
    <dgm:cxn modelId="{FBC52239-E71E-4A67-BC15-AD30FF099D91}" type="presOf" srcId="{99C0517C-CDB6-460F-9117-0AB449403501}" destId="{4B6C5DA0-4BF9-4429-A366-014111B547B5}" srcOrd="0" destOrd="0" presId="urn:microsoft.com/office/officeart/2005/8/layout/hList1"/>
    <dgm:cxn modelId="{14F964F6-20BB-4D72-B515-003809117BE7}" type="presParOf" srcId="{9DAD6071-98EE-4692-AC4E-5CFFE589937F}" destId="{3B5F00BF-3C71-4D42-A476-F42C51B42C16}" srcOrd="0" destOrd="0" presId="urn:microsoft.com/office/officeart/2005/8/layout/hList1"/>
    <dgm:cxn modelId="{7BA7B675-9F3C-4846-AF0F-1F9EBBDD6991}" type="presParOf" srcId="{3B5F00BF-3C71-4D42-A476-F42C51B42C16}" destId="{C08A59DF-1D78-4E55-82C4-E500B6B06DB4}" srcOrd="0" destOrd="0" presId="urn:microsoft.com/office/officeart/2005/8/layout/hList1"/>
    <dgm:cxn modelId="{2CDCD1C4-A3A4-4760-8E75-95770E1114FE}" type="presParOf" srcId="{3B5F00BF-3C71-4D42-A476-F42C51B42C16}" destId="{4B6C5DA0-4BF9-4429-A366-014111B547B5}" srcOrd="1" destOrd="0" presId="urn:microsoft.com/office/officeart/2005/8/layout/hList1"/>
    <dgm:cxn modelId="{D2EECE41-172C-4BF5-B73A-1180CE932A80}" type="presParOf" srcId="{9DAD6071-98EE-4692-AC4E-5CFFE589937F}" destId="{6AEE3E20-DA94-498B-BB31-B6A03511759C}" srcOrd="1" destOrd="0" presId="urn:microsoft.com/office/officeart/2005/8/layout/hList1"/>
    <dgm:cxn modelId="{C3E77895-B780-4B03-B4FF-21E185C9628D}" type="presParOf" srcId="{9DAD6071-98EE-4692-AC4E-5CFFE589937F}" destId="{1866AC9B-C39A-4936-BAB3-3F2158F87C58}" srcOrd="2" destOrd="0" presId="urn:microsoft.com/office/officeart/2005/8/layout/hList1"/>
    <dgm:cxn modelId="{5934995C-AB45-4ADB-B776-7A2033F80858}" type="presParOf" srcId="{1866AC9B-C39A-4936-BAB3-3F2158F87C58}" destId="{39FAB542-B54D-4E19-863D-8BDFCEB93D16}" srcOrd="0" destOrd="0" presId="urn:microsoft.com/office/officeart/2005/8/layout/hList1"/>
    <dgm:cxn modelId="{AA1F922C-C06B-4889-A931-05BF5489C108}" type="presParOf" srcId="{1866AC9B-C39A-4936-BAB3-3F2158F87C58}" destId="{EC73495A-55A9-4437-B0CC-A4A5B6E5182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B14A08A-2D3E-4610-9C72-BF57854C1654}"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s-EC"/>
        </a:p>
      </dgm:t>
    </dgm:pt>
    <dgm:pt modelId="{6CCBC597-0A23-469C-A269-4A448473F118}">
      <dgm:prSet phldrT="[Texto]"/>
      <dgm:spPr/>
      <dgm:t>
        <a:bodyPr/>
        <a:lstStyle/>
        <a:p>
          <a:r>
            <a:rPr lang="es-EC" dirty="0" smtClean="0">
              <a:solidFill>
                <a:schemeClr val="tx1"/>
              </a:solidFill>
            </a:rPr>
            <a:t>Pretratamiento</a:t>
          </a:r>
          <a:endParaRPr lang="es-EC" dirty="0">
            <a:solidFill>
              <a:schemeClr val="tx1"/>
            </a:solidFill>
          </a:endParaRPr>
        </a:p>
      </dgm:t>
    </dgm:pt>
    <dgm:pt modelId="{18CCAE59-CAD6-4C3D-BC20-4105C5A09F26}" type="parTrans" cxnId="{18FF8392-96AD-4287-99FE-70F9548B447A}">
      <dgm:prSet/>
      <dgm:spPr/>
      <dgm:t>
        <a:bodyPr/>
        <a:lstStyle/>
        <a:p>
          <a:endParaRPr lang="es-EC">
            <a:solidFill>
              <a:schemeClr val="tx1"/>
            </a:solidFill>
          </a:endParaRPr>
        </a:p>
      </dgm:t>
    </dgm:pt>
    <dgm:pt modelId="{9453260D-2630-476F-9954-8D9700AB7D92}" type="sibTrans" cxnId="{18FF8392-96AD-4287-99FE-70F9548B447A}">
      <dgm:prSet/>
      <dgm:spPr/>
      <dgm:t>
        <a:bodyPr/>
        <a:lstStyle/>
        <a:p>
          <a:endParaRPr lang="es-EC">
            <a:solidFill>
              <a:schemeClr val="tx1"/>
            </a:solidFill>
          </a:endParaRPr>
        </a:p>
      </dgm:t>
    </dgm:pt>
    <dgm:pt modelId="{D28CE5F1-749C-49A1-8415-C84A3C3610C3}">
      <dgm:prSet phldrT="[Texto]"/>
      <dgm:spPr>
        <a:blipFill rotWithShape="0">
          <a:blip xmlns:r="http://schemas.openxmlformats.org/officeDocument/2006/relationships" r:embed="rId1"/>
          <a:stretch>
            <a:fillRect/>
          </a:stretch>
        </a:blipFill>
      </dgm:spPr>
      <dgm:t>
        <a:bodyPr/>
        <a:lstStyle/>
        <a:p>
          <a:endParaRPr lang="es-EC" dirty="0">
            <a:solidFill>
              <a:schemeClr val="tx1"/>
            </a:solidFill>
          </a:endParaRPr>
        </a:p>
      </dgm:t>
    </dgm:pt>
    <dgm:pt modelId="{2E1F3935-ACB4-4BC9-978A-63F467AF720A}" type="parTrans" cxnId="{2AA674E2-4D10-40F9-B671-88412484DCBB}">
      <dgm:prSet/>
      <dgm:spPr/>
      <dgm:t>
        <a:bodyPr/>
        <a:lstStyle/>
        <a:p>
          <a:endParaRPr lang="es-EC">
            <a:solidFill>
              <a:schemeClr val="tx1"/>
            </a:solidFill>
          </a:endParaRPr>
        </a:p>
      </dgm:t>
    </dgm:pt>
    <dgm:pt modelId="{DB41720C-2BAD-408B-AFDC-E9002091EE0E}" type="sibTrans" cxnId="{2AA674E2-4D10-40F9-B671-88412484DCBB}">
      <dgm:prSet/>
      <dgm:spPr/>
      <dgm:t>
        <a:bodyPr/>
        <a:lstStyle/>
        <a:p>
          <a:endParaRPr lang="es-EC">
            <a:solidFill>
              <a:schemeClr val="tx1"/>
            </a:solidFill>
          </a:endParaRPr>
        </a:p>
      </dgm:t>
    </dgm:pt>
    <dgm:pt modelId="{F6EC9FD9-EBD5-4300-8915-E786F383B402}">
      <dgm:prSet phldrT="[Texto]"/>
      <dgm:spPr>
        <a:blipFill rotWithShape="0">
          <a:blip xmlns:r="http://schemas.openxmlformats.org/officeDocument/2006/relationships" r:embed="rId2"/>
          <a:stretch>
            <a:fillRect/>
          </a:stretch>
        </a:blipFill>
      </dgm:spPr>
      <dgm:t>
        <a:bodyPr/>
        <a:lstStyle/>
        <a:p>
          <a:endParaRPr lang="es-EC" dirty="0">
            <a:solidFill>
              <a:schemeClr val="tx1"/>
            </a:solidFill>
          </a:endParaRPr>
        </a:p>
      </dgm:t>
    </dgm:pt>
    <dgm:pt modelId="{1FA269AE-7DF2-46EE-B2A9-74E4E1370354}" type="parTrans" cxnId="{A91A2795-D49E-471A-84CE-DC2AE13AAA78}">
      <dgm:prSet/>
      <dgm:spPr/>
      <dgm:t>
        <a:bodyPr/>
        <a:lstStyle/>
        <a:p>
          <a:endParaRPr lang="es-EC">
            <a:solidFill>
              <a:schemeClr val="tx1"/>
            </a:solidFill>
          </a:endParaRPr>
        </a:p>
      </dgm:t>
    </dgm:pt>
    <dgm:pt modelId="{7E0E13BA-0CAD-4C49-8516-C4601D8E9299}" type="sibTrans" cxnId="{A91A2795-D49E-471A-84CE-DC2AE13AAA78}">
      <dgm:prSet/>
      <dgm:spPr/>
      <dgm:t>
        <a:bodyPr/>
        <a:lstStyle/>
        <a:p>
          <a:endParaRPr lang="es-EC">
            <a:solidFill>
              <a:schemeClr val="tx1"/>
            </a:solidFill>
          </a:endParaRPr>
        </a:p>
      </dgm:t>
    </dgm:pt>
    <dgm:pt modelId="{4944714B-BB08-468E-B702-4D8C4754F116}">
      <dgm:prSet phldrT="[Texto]"/>
      <dgm:spPr/>
      <dgm:t>
        <a:bodyPr/>
        <a:lstStyle/>
        <a:p>
          <a:r>
            <a:rPr lang="es-EC" dirty="0" smtClean="0">
              <a:solidFill>
                <a:schemeClr val="tx1"/>
              </a:solidFill>
            </a:rPr>
            <a:t>Extracción </a:t>
          </a:r>
          <a:endParaRPr lang="es-EC" dirty="0">
            <a:solidFill>
              <a:schemeClr val="tx1"/>
            </a:solidFill>
          </a:endParaRPr>
        </a:p>
      </dgm:t>
    </dgm:pt>
    <dgm:pt modelId="{5975678A-6A68-4C8E-8ACC-A59E851293EF}" type="parTrans" cxnId="{E582227B-ED09-498C-A457-D25AFA3B8C05}">
      <dgm:prSet/>
      <dgm:spPr/>
      <dgm:t>
        <a:bodyPr/>
        <a:lstStyle/>
        <a:p>
          <a:endParaRPr lang="es-EC">
            <a:solidFill>
              <a:schemeClr val="tx1"/>
            </a:solidFill>
          </a:endParaRPr>
        </a:p>
      </dgm:t>
    </dgm:pt>
    <dgm:pt modelId="{753B254A-270E-41CA-A375-F5CC5AE9FBB1}" type="sibTrans" cxnId="{E582227B-ED09-498C-A457-D25AFA3B8C05}">
      <dgm:prSet/>
      <dgm:spPr/>
      <dgm:t>
        <a:bodyPr/>
        <a:lstStyle/>
        <a:p>
          <a:endParaRPr lang="es-EC">
            <a:solidFill>
              <a:schemeClr val="tx1"/>
            </a:solidFill>
          </a:endParaRPr>
        </a:p>
      </dgm:t>
    </dgm:pt>
    <dgm:pt modelId="{BE9E9585-108B-4D66-AFAC-705CB99763A5}">
      <dgm:prSet phldrT="[Texto]"/>
      <dgm:spPr>
        <a:blipFill rotWithShape="0">
          <a:blip xmlns:r="http://schemas.openxmlformats.org/officeDocument/2006/relationships" r:embed="rId3"/>
          <a:stretch>
            <a:fillRect/>
          </a:stretch>
        </a:blipFill>
      </dgm:spPr>
      <dgm:t>
        <a:bodyPr/>
        <a:lstStyle/>
        <a:p>
          <a:endParaRPr lang="es-EC" dirty="0">
            <a:solidFill>
              <a:schemeClr val="tx1"/>
            </a:solidFill>
          </a:endParaRPr>
        </a:p>
      </dgm:t>
    </dgm:pt>
    <dgm:pt modelId="{28FD4A16-D1C8-44CB-844F-9B9B6A41862B}" type="parTrans" cxnId="{D687AD6B-2838-4747-90ED-874BAA4024A6}">
      <dgm:prSet/>
      <dgm:spPr/>
      <dgm:t>
        <a:bodyPr/>
        <a:lstStyle/>
        <a:p>
          <a:endParaRPr lang="es-EC">
            <a:solidFill>
              <a:schemeClr val="tx1"/>
            </a:solidFill>
          </a:endParaRPr>
        </a:p>
      </dgm:t>
    </dgm:pt>
    <dgm:pt modelId="{ACD88BD2-8098-4666-B670-664688C8507D}" type="sibTrans" cxnId="{D687AD6B-2838-4747-90ED-874BAA4024A6}">
      <dgm:prSet/>
      <dgm:spPr/>
      <dgm:t>
        <a:bodyPr/>
        <a:lstStyle/>
        <a:p>
          <a:endParaRPr lang="es-EC">
            <a:solidFill>
              <a:schemeClr val="tx1"/>
            </a:solidFill>
          </a:endParaRPr>
        </a:p>
      </dgm:t>
    </dgm:pt>
    <dgm:pt modelId="{A63DC31B-869C-4C77-907B-8B0FAEC7A635}">
      <dgm:prSet phldrT="[Texto]"/>
      <dgm:spPr>
        <a:blipFill rotWithShape="0">
          <a:blip xmlns:r="http://schemas.openxmlformats.org/officeDocument/2006/relationships" r:embed="rId4"/>
          <a:stretch>
            <a:fillRect/>
          </a:stretch>
        </a:blipFill>
      </dgm:spPr>
      <dgm:t>
        <a:bodyPr/>
        <a:lstStyle/>
        <a:p>
          <a:endParaRPr lang="es-EC" dirty="0">
            <a:solidFill>
              <a:schemeClr val="tx1"/>
            </a:solidFill>
          </a:endParaRPr>
        </a:p>
      </dgm:t>
    </dgm:pt>
    <dgm:pt modelId="{AB45F8D9-30B8-443F-990F-7794D871A36F}" type="parTrans" cxnId="{C09605A3-B054-4B8C-ACA0-52A4D0D475AD}">
      <dgm:prSet/>
      <dgm:spPr/>
      <dgm:t>
        <a:bodyPr/>
        <a:lstStyle/>
        <a:p>
          <a:endParaRPr lang="es-EC">
            <a:solidFill>
              <a:schemeClr val="tx1"/>
            </a:solidFill>
          </a:endParaRPr>
        </a:p>
      </dgm:t>
    </dgm:pt>
    <dgm:pt modelId="{E700F69E-DD6B-4BE1-9E4A-9CE8EA5CE01E}" type="sibTrans" cxnId="{C09605A3-B054-4B8C-ACA0-52A4D0D475AD}">
      <dgm:prSet/>
      <dgm:spPr/>
      <dgm:t>
        <a:bodyPr/>
        <a:lstStyle/>
        <a:p>
          <a:endParaRPr lang="es-EC">
            <a:solidFill>
              <a:schemeClr val="tx1"/>
            </a:solidFill>
          </a:endParaRPr>
        </a:p>
      </dgm:t>
    </dgm:pt>
    <dgm:pt modelId="{11EAB15A-ED1E-4970-A9AB-5E056A41374C}">
      <dgm:prSet phldrT="[Texto]"/>
      <dgm:spPr>
        <a:blipFill rotWithShape="0">
          <a:blip xmlns:r="http://schemas.openxmlformats.org/officeDocument/2006/relationships" r:embed="rId5"/>
          <a:stretch>
            <a:fillRect/>
          </a:stretch>
        </a:blipFill>
      </dgm:spPr>
      <dgm:t>
        <a:bodyPr/>
        <a:lstStyle/>
        <a:p>
          <a:endParaRPr lang="es-EC" dirty="0">
            <a:solidFill>
              <a:schemeClr val="tx1"/>
            </a:solidFill>
          </a:endParaRPr>
        </a:p>
      </dgm:t>
    </dgm:pt>
    <dgm:pt modelId="{71691D39-1F0D-45ED-AEA6-F8C11C9808CF}" type="parTrans" cxnId="{9A816744-1B9C-43D4-8A12-13D03D69118A}">
      <dgm:prSet/>
      <dgm:spPr/>
      <dgm:t>
        <a:bodyPr/>
        <a:lstStyle/>
        <a:p>
          <a:endParaRPr lang="es-EC">
            <a:solidFill>
              <a:schemeClr val="tx1"/>
            </a:solidFill>
          </a:endParaRPr>
        </a:p>
      </dgm:t>
    </dgm:pt>
    <dgm:pt modelId="{9F6E0632-36E2-4D5B-9332-B137547F1270}" type="sibTrans" cxnId="{9A816744-1B9C-43D4-8A12-13D03D69118A}">
      <dgm:prSet/>
      <dgm:spPr/>
      <dgm:t>
        <a:bodyPr/>
        <a:lstStyle/>
        <a:p>
          <a:endParaRPr lang="es-EC">
            <a:solidFill>
              <a:schemeClr val="tx1"/>
            </a:solidFill>
          </a:endParaRPr>
        </a:p>
      </dgm:t>
    </dgm:pt>
    <dgm:pt modelId="{202E92D7-4617-425F-974C-C94C125F27D3}" type="pres">
      <dgm:prSet presAssocID="{3B14A08A-2D3E-4610-9C72-BF57854C1654}" presName="Name0" presStyleCnt="0">
        <dgm:presLayoutVars>
          <dgm:chPref val="3"/>
          <dgm:dir/>
          <dgm:animLvl val="lvl"/>
          <dgm:resizeHandles/>
        </dgm:presLayoutVars>
      </dgm:prSet>
      <dgm:spPr/>
      <dgm:t>
        <a:bodyPr/>
        <a:lstStyle/>
        <a:p>
          <a:endParaRPr lang="es-EC"/>
        </a:p>
      </dgm:t>
    </dgm:pt>
    <dgm:pt modelId="{C3852245-5259-4391-AE0A-F001C12AFE85}" type="pres">
      <dgm:prSet presAssocID="{6CCBC597-0A23-469C-A269-4A448473F118}" presName="horFlow" presStyleCnt="0"/>
      <dgm:spPr/>
    </dgm:pt>
    <dgm:pt modelId="{C5600987-93CF-475E-920D-D89E4214F907}" type="pres">
      <dgm:prSet presAssocID="{6CCBC597-0A23-469C-A269-4A448473F118}" presName="bigChev" presStyleLbl="node1" presStyleIdx="0" presStyleCnt="2"/>
      <dgm:spPr/>
      <dgm:t>
        <a:bodyPr/>
        <a:lstStyle/>
        <a:p>
          <a:endParaRPr lang="es-EC"/>
        </a:p>
      </dgm:t>
    </dgm:pt>
    <dgm:pt modelId="{7DD600FB-9399-44F2-B1C4-36AB3F76BE26}" type="pres">
      <dgm:prSet presAssocID="{2E1F3935-ACB4-4BC9-978A-63F467AF720A}" presName="parTrans" presStyleCnt="0"/>
      <dgm:spPr/>
    </dgm:pt>
    <dgm:pt modelId="{F54439CD-EAA0-4061-9F75-7B515114F02C}" type="pres">
      <dgm:prSet presAssocID="{D28CE5F1-749C-49A1-8415-C84A3C3610C3}" presName="node" presStyleLbl="alignAccFollowNode1" presStyleIdx="0" presStyleCnt="5">
        <dgm:presLayoutVars>
          <dgm:bulletEnabled val="1"/>
        </dgm:presLayoutVars>
      </dgm:prSet>
      <dgm:spPr/>
      <dgm:t>
        <a:bodyPr/>
        <a:lstStyle/>
        <a:p>
          <a:endParaRPr lang="es-EC"/>
        </a:p>
      </dgm:t>
    </dgm:pt>
    <dgm:pt modelId="{122D1F87-7B10-4FE9-B2A6-621B1D17ABDA}" type="pres">
      <dgm:prSet presAssocID="{DB41720C-2BAD-408B-AFDC-E9002091EE0E}" presName="sibTrans" presStyleCnt="0"/>
      <dgm:spPr/>
    </dgm:pt>
    <dgm:pt modelId="{283AA01D-AC40-407E-A559-75D0A507360B}" type="pres">
      <dgm:prSet presAssocID="{F6EC9FD9-EBD5-4300-8915-E786F383B402}" presName="node" presStyleLbl="alignAccFollowNode1" presStyleIdx="1" presStyleCnt="5">
        <dgm:presLayoutVars>
          <dgm:bulletEnabled val="1"/>
        </dgm:presLayoutVars>
      </dgm:prSet>
      <dgm:spPr/>
      <dgm:t>
        <a:bodyPr/>
        <a:lstStyle/>
        <a:p>
          <a:endParaRPr lang="es-EC"/>
        </a:p>
      </dgm:t>
    </dgm:pt>
    <dgm:pt modelId="{AABFACBC-2CD2-4E54-9C71-6D42B3861F1F}" type="pres">
      <dgm:prSet presAssocID="{7E0E13BA-0CAD-4C49-8516-C4601D8E9299}" presName="sibTrans" presStyleCnt="0"/>
      <dgm:spPr/>
    </dgm:pt>
    <dgm:pt modelId="{91374DD6-A7AF-4AD7-9708-77D8E243F03D}" type="pres">
      <dgm:prSet presAssocID="{A63DC31B-869C-4C77-907B-8B0FAEC7A635}" presName="node" presStyleLbl="alignAccFollowNode1" presStyleIdx="2" presStyleCnt="5">
        <dgm:presLayoutVars>
          <dgm:bulletEnabled val="1"/>
        </dgm:presLayoutVars>
      </dgm:prSet>
      <dgm:spPr/>
      <dgm:t>
        <a:bodyPr/>
        <a:lstStyle/>
        <a:p>
          <a:endParaRPr lang="es-EC"/>
        </a:p>
      </dgm:t>
    </dgm:pt>
    <dgm:pt modelId="{899A9BFE-09FC-483E-9C3F-756F1E0B58E3}" type="pres">
      <dgm:prSet presAssocID="{6CCBC597-0A23-469C-A269-4A448473F118}" presName="vSp" presStyleCnt="0"/>
      <dgm:spPr/>
    </dgm:pt>
    <dgm:pt modelId="{DA45DFDE-71F9-4B21-8AAA-C75AFAB4B5EF}" type="pres">
      <dgm:prSet presAssocID="{4944714B-BB08-468E-B702-4D8C4754F116}" presName="horFlow" presStyleCnt="0"/>
      <dgm:spPr/>
    </dgm:pt>
    <dgm:pt modelId="{1E5923BB-1D4A-43E7-8025-B14E503B5917}" type="pres">
      <dgm:prSet presAssocID="{4944714B-BB08-468E-B702-4D8C4754F116}" presName="bigChev" presStyleLbl="node1" presStyleIdx="1" presStyleCnt="2"/>
      <dgm:spPr/>
      <dgm:t>
        <a:bodyPr/>
        <a:lstStyle/>
        <a:p>
          <a:endParaRPr lang="es-EC"/>
        </a:p>
      </dgm:t>
    </dgm:pt>
    <dgm:pt modelId="{88161A56-1E53-4D34-A278-CC42C6AE248D}" type="pres">
      <dgm:prSet presAssocID="{28FD4A16-D1C8-44CB-844F-9B9B6A41862B}" presName="parTrans" presStyleCnt="0"/>
      <dgm:spPr/>
    </dgm:pt>
    <dgm:pt modelId="{BE2A69F3-83E9-4BA9-80AE-9116F062E93A}" type="pres">
      <dgm:prSet presAssocID="{BE9E9585-108B-4D66-AFAC-705CB99763A5}" presName="node" presStyleLbl="alignAccFollowNode1" presStyleIdx="3" presStyleCnt="5">
        <dgm:presLayoutVars>
          <dgm:bulletEnabled val="1"/>
        </dgm:presLayoutVars>
      </dgm:prSet>
      <dgm:spPr/>
      <dgm:t>
        <a:bodyPr/>
        <a:lstStyle/>
        <a:p>
          <a:endParaRPr lang="es-EC"/>
        </a:p>
      </dgm:t>
    </dgm:pt>
    <dgm:pt modelId="{A6A14D87-C050-43CD-951F-710B6FBB0EFA}" type="pres">
      <dgm:prSet presAssocID="{ACD88BD2-8098-4666-B670-664688C8507D}" presName="sibTrans" presStyleCnt="0"/>
      <dgm:spPr/>
    </dgm:pt>
    <dgm:pt modelId="{DDD83653-C3BF-4D2F-80E7-DB673D5132B6}" type="pres">
      <dgm:prSet presAssocID="{11EAB15A-ED1E-4970-A9AB-5E056A41374C}" presName="node" presStyleLbl="alignAccFollowNode1" presStyleIdx="4" presStyleCnt="5">
        <dgm:presLayoutVars>
          <dgm:bulletEnabled val="1"/>
        </dgm:presLayoutVars>
      </dgm:prSet>
      <dgm:spPr/>
      <dgm:t>
        <a:bodyPr/>
        <a:lstStyle/>
        <a:p>
          <a:endParaRPr lang="es-EC"/>
        </a:p>
      </dgm:t>
    </dgm:pt>
  </dgm:ptLst>
  <dgm:cxnLst>
    <dgm:cxn modelId="{EA568EE3-769E-4285-80AF-CDA9091560A5}" type="presOf" srcId="{6CCBC597-0A23-469C-A269-4A448473F118}" destId="{C5600987-93CF-475E-920D-D89E4214F907}" srcOrd="0" destOrd="0" presId="urn:microsoft.com/office/officeart/2005/8/layout/lProcess3"/>
    <dgm:cxn modelId="{55E73E5A-706A-46AD-86BB-3411A3B98171}" type="presOf" srcId="{BE9E9585-108B-4D66-AFAC-705CB99763A5}" destId="{BE2A69F3-83E9-4BA9-80AE-9116F062E93A}" srcOrd="0" destOrd="0" presId="urn:microsoft.com/office/officeart/2005/8/layout/lProcess3"/>
    <dgm:cxn modelId="{18FF8392-96AD-4287-99FE-70F9548B447A}" srcId="{3B14A08A-2D3E-4610-9C72-BF57854C1654}" destId="{6CCBC597-0A23-469C-A269-4A448473F118}" srcOrd="0" destOrd="0" parTransId="{18CCAE59-CAD6-4C3D-BC20-4105C5A09F26}" sibTransId="{9453260D-2630-476F-9954-8D9700AB7D92}"/>
    <dgm:cxn modelId="{056E86FB-0628-469C-B964-92B577113CDA}" type="presOf" srcId="{4944714B-BB08-468E-B702-4D8C4754F116}" destId="{1E5923BB-1D4A-43E7-8025-B14E503B5917}" srcOrd="0" destOrd="0" presId="urn:microsoft.com/office/officeart/2005/8/layout/lProcess3"/>
    <dgm:cxn modelId="{A91A2795-D49E-471A-84CE-DC2AE13AAA78}" srcId="{6CCBC597-0A23-469C-A269-4A448473F118}" destId="{F6EC9FD9-EBD5-4300-8915-E786F383B402}" srcOrd="1" destOrd="0" parTransId="{1FA269AE-7DF2-46EE-B2A9-74E4E1370354}" sibTransId="{7E0E13BA-0CAD-4C49-8516-C4601D8E9299}"/>
    <dgm:cxn modelId="{E582227B-ED09-498C-A457-D25AFA3B8C05}" srcId="{3B14A08A-2D3E-4610-9C72-BF57854C1654}" destId="{4944714B-BB08-468E-B702-4D8C4754F116}" srcOrd="1" destOrd="0" parTransId="{5975678A-6A68-4C8E-8ACC-A59E851293EF}" sibTransId="{753B254A-270E-41CA-A375-F5CC5AE9FBB1}"/>
    <dgm:cxn modelId="{EF4BAC16-2FC5-4820-A0FF-7992F1BB5E33}" type="presOf" srcId="{F6EC9FD9-EBD5-4300-8915-E786F383B402}" destId="{283AA01D-AC40-407E-A559-75D0A507360B}" srcOrd="0" destOrd="0" presId="urn:microsoft.com/office/officeart/2005/8/layout/lProcess3"/>
    <dgm:cxn modelId="{D687AD6B-2838-4747-90ED-874BAA4024A6}" srcId="{4944714B-BB08-468E-B702-4D8C4754F116}" destId="{BE9E9585-108B-4D66-AFAC-705CB99763A5}" srcOrd="0" destOrd="0" parTransId="{28FD4A16-D1C8-44CB-844F-9B9B6A41862B}" sibTransId="{ACD88BD2-8098-4666-B670-664688C8507D}"/>
    <dgm:cxn modelId="{1A2C9577-8DB2-406B-BB95-48472676DC1F}" type="presOf" srcId="{11EAB15A-ED1E-4970-A9AB-5E056A41374C}" destId="{DDD83653-C3BF-4D2F-80E7-DB673D5132B6}" srcOrd="0" destOrd="0" presId="urn:microsoft.com/office/officeart/2005/8/layout/lProcess3"/>
    <dgm:cxn modelId="{2AA674E2-4D10-40F9-B671-88412484DCBB}" srcId="{6CCBC597-0A23-469C-A269-4A448473F118}" destId="{D28CE5F1-749C-49A1-8415-C84A3C3610C3}" srcOrd="0" destOrd="0" parTransId="{2E1F3935-ACB4-4BC9-978A-63F467AF720A}" sibTransId="{DB41720C-2BAD-408B-AFDC-E9002091EE0E}"/>
    <dgm:cxn modelId="{EADFC245-0A94-4679-BA30-8E4139BD1ACD}" type="presOf" srcId="{3B14A08A-2D3E-4610-9C72-BF57854C1654}" destId="{202E92D7-4617-425F-974C-C94C125F27D3}" srcOrd="0" destOrd="0" presId="urn:microsoft.com/office/officeart/2005/8/layout/lProcess3"/>
    <dgm:cxn modelId="{C09605A3-B054-4B8C-ACA0-52A4D0D475AD}" srcId="{6CCBC597-0A23-469C-A269-4A448473F118}" destId="{A63DC31B-869C-4C77-907B-8B0FAEC7A635}" srcOrd="2" destOrd="0" parTransId="{AB45F8D9-30B8-443F-990F-7794D871A36F}" sibTransId="{E700F69E-DD6B-4BE1-9E4A-9CE8EA5CE01E}"/>
    <dgm:cxn modelId="{54D82363-207B-457C-B93E-253097EAB8D3}" type="presOf" srcId="{A63DC31B-869C-4C77-907B-8B0FAEC7A635}" destId="{91374DD6-A7AF-4AD7-9708-77D8E243F03D}" srcOrd="0" destOrd="0" presId="urn:microsoft.com/office/officeart/2005/8/layout/lProcess3"/>
    <dgm:cxn modelId="{9A816744-1B9C-43D4-8A12-13D03D69118A}" srcId="{4944714B-BB08-468E-B702-4D8C4754F116}" destId="{11EAB15A-ED1E-4970-A9AB-5E056A41374C}" srcOrd="1" destOrd="0" parTransId="{71691D39-1F0D-45ED-AEA6-F8C11C9808CF}" sibTransId="{9F6E0632-36E2-4D5B-9332-B137547F1270}"/>
    <dgm:cxn modelId="{7F42B9AC-627C-49EE-8EAC-BA242B247E1A}" type="presOf" srcId="{D28CE5F1-749C-49A1-8415-C84A3C3610C3}" destId="{F54439CD-EAA0-4061-9F75-7B515114F02C}" srcOrd="0" destOrd="0" presId="urn:microsoft.com/office/officeart/2005/8/layout/lProcess3"/>
    <dgm:cxn modelId="{B5638232-E5EE-4AA9-B2CB-F92316F2F32C}" type="presParOf" srcId="{202E92D7-4617-425F-974C-C94C125F27D3}" destId="{C3852245-5259-4391-AE0A-F001C12AFE85}" srcOrd="0" destOrd="0" presId="urn:microsoft.com/office/officeart/2005/8/layout/lProcess3"/>
    <dgm:cxn modelId="{EC657125-7BD2-4608-B2B3-1EA965C67917}" type="presParOf" srcId="{C3852245-5259-4391-AE0A-F001C12AFE85}" destId="{C5600987-93CF-475E-920D-D89E4214F907}" srcOrd="0" destOrd="0" presId="urn:microsoft.com/office/officeart/2005/8/layout/lProcess3"/>
    <dgm:cxn modelId="{71370D5B-13CD-4A2E-B62C-3ED9DF665174}" type="presParOf" srcId="{C3852245-5259-4391-AE0A-F001C12AFE85}" destId="{7DD600FB-9399-44F2-B1C4-36AB3F76BE26}" srcOrd="1" destOrd="0" presId="urn:microsoft.com/office/officeart/2005/8/layout/lProcess3"/>
    <dgm:cxn modelId="{B262347B-DAA8-496C-A9CA-FA49679465C0}" type="presParOf" srcId="{C3852245-5259-4391-AE0A-F001C12AFE85}" destId="{F54439CD-EAA0-4061-9F75-7B515114F02C}" srcOrd="2" destOrd="0" presId="urn:microsoft.com/office/officeart/2005/8/layout/lProcess3"/>
    <dgm:cxn modelId="{1095DC79-1353-49C4-96CE-373DE637C1B3}" type="presParOf" srcId="{C3852245-5259-4391-AE0A-F001C12AFE85}" destId="{122D1F87-7B10-4FE9-B2A6-621B1D17ABDA}" srcOrd="3" destOrd="0" presId="urn:microsoft.com/office/officeart/2005/8/layout/lProcess3"/>
    <dgm:cxn modelId="{E59BBE57-2E98-4F77-B790-95E44CC83C1D}" type="presParOf" srcId="{C3852245-5259-4391-AE0A-F001C12AFE85}" destId="{283AA01D-AC40-407E-A559-75D0A507360B}" srcOrd="4" destOrd="0" presId="urn:microsoft.com/office/officeart/2005/8/layout/lProcess3"/>
    <dgm:cxn modelId="{04D8781A-D7F7-4756-BDB8-C093B694E76E}" type="presParOf" srcId="{C3852245-5259-4391-AE0A-F001C12AFE85}" destId="{AABFACBC-2CD2-4E54-9C71-6D42B3861F1F}" srcOrd="5" destOrd="0" presId="urn:microsoft.com/office/officeart/2005/8/layout/lProcess3"/>
    <dgm:cxn modelId="{04B59B76-45C8-4052-9BA9-2782E85F915E}" type="presParOf" srcId="{C3852245-5259-4391-AE0A-F001C12AFE85}" destId="{91374DD6-A7AF-4AD7-9708-77D8E243F03D}" srcOrd="6" destOrd="0" presId="urn:microsoft.com/office/officeart/2005/8/layout/lProcess3"/>
    <dgm:cxn modelId="{E5286AD0-EFA0-4BFC-B4C7-2D36EFEF3D66}" type="presParOf" srcId="{202E92D7-4617-425F-974C-C94C125F27D3}" destId="{899A9BFE-09FC-483E-9C3F-756F1E0B58E3}" srcOrd="1" destOrd="0" presId="urn:microsoft.com/office/officeart/2005/8/layout/lProcess3"/>
    <dgm:cxn modelId="{704E24DB-F2C9-4F71-94E1-1215E48975C9}" type="presParOf" srcId="{202E92D7-4617-425F-974C-C94C125F27D3}" destId="{DA45DFDE-71F9-4B21-8AAA-C75AFAB4B5EF}" srcOrd="2" destOrd="0" presId="urn:microsoft.com/office/officeart/2005/8/layout/lProcess3"/>
    <dgm:cxn modelId="{0189C515-3429-4C5F-BE71-A44023D2BC50}" type="presParOf" srcId="{DA45DFDE-71F9-4B21-8AAA-C75AFAB4B5EF}" destId="{1E5923BB-1D4A-43E7-8025-B14E503B5917}" srcOrd="0" destOrd="0" presId="urn:microsoft.com/office/officeart/2005/8/layout/lProcess3"/>
    <dgm:cxn modelId="{CECF4534-81E7-4A6D-A542-A550C0F59157}" type="presParOf" srcId="{DA45DFDE-71F9-4B21-8AAA-C75AFAB4B5EF}" destId="{88161A56-1E53-4D34-A278-CC42C6AE248D}" srcOrd="1" destOrd="0" presId="urn:microsoft.com/office/officeart/2005/8/layout/lProcess3"/>
    <dgm:cxn modelId="{E3BE5FBD-AF29-4895-88B8-1F38320C8474}" type="presParOf" srcId="{DA45DFDE-71F9-4B21-8AAA-C75AFAB4B5EF}" destId="{BE2A69F3-83E9-4BA9-80AE-9116F062E93A}" srcOrd="2" destOrd="0" presId="urn:microsoft.com/office/officeart/2005/8/layout/lProcess3"/>
    <dgm:cxn modelId="{1A0070EE-0958-41AB-B4DC-BE6D90D371A0}" type="presParOf" srcId="{DA45DFDE-71F9-4B21-8AAA-C75AFAB4B5EF}" destId="{A6A14D87-C050-43CD-951F-710B6FBB0EFA}" srcOrd="3" destOrd="0" presId="urn:microsoft.com/office/officeart/2005/8/layout/lProcess3"/>
    <dgm:cxn modelId="{153E531B-8340-466E-A761-B915530F7B7F}" type="presParOf" srcId="{DA45DFDE-71F9-4B21-8AAA-C75AFAB4B5EF}" destId="{DDD83653-C3BF-4D2F-80E7-DB673D5132B6}"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5724679-D8C3-4349-B905-8058E8F7E5B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s-EC"/>
        </a:p>
      </dgm:t>
    </dgm:pt>
    <dgm:pt modelId="{61F97C21-8DB9-401C-A306-6C256C219B57}">
      <dgm:prSet phldrT="[Texto]" custT="1"/>
      <dgm:spPr/>
      <dgm:t>
        <a:bodyPr/>
        <a:lstStyle/>
        <a:p>
          <a:r>
            <a:rPr lang="es-EC" sz="1600" dirty="0" smtClean="0"/>
            <a:t>DPPH</a:t>
          </a:r>
          <a:endParaRPr lang="es-EC" sz="1600" dirty="0"/>
        </a:p>
      </dgm:t>
    </dgm:pt>
    <dgm:pt modelId="{A73F6FD3-23BE-4E59-8FE2-8334BDFDB598}" type="parTrans" cxnId="{31FC7F56-548B-4271-A6FC-9A9186AC17FC}">
      <dgm:prSet/>
      <dgm:spPr/>
      <dgm:t>
        <a:bodyPr/>
        <a:lstStyle/>
        <a:p>
          <a:endParaRPr lang="es-EC" sz="2800"/>
        </a:p>
      </dgm:t>
    </dgm:pt>
    <dgm:pt modelId="{AE20A58E-C509-4E69-ADBC-5C2D26489CEB}" type="sibTrans" cxnId="{31FC7F56-548B-4271-A6FC-9A9186AC17FC}">
      <dgm:prSet/>
      <dgm:spPr/>
      <dgm:t>
        <a:bodyPr/>
        <a:lstStyle/>
        <a:p>
          <a:endParaRPr lang="es-EC" sz="2800"/>
        </a:p>
      </dgm:t>
    </dgm:pt>
    <dgm:pt modelId="{E5135CDC-C1BB-4E9B-B109-86AEB23B7E9F}">
      <dgm:prSet phldrT="[Texto]" custT="1"/>
      <dgm:spPr/>
      <dgm:t>
        <a:bodyPr/>
        <a:lstStyle/>
        <a:p>
          <a:r>
            <a:rPr lang="es-EC" sz="1600" dirty="0" smtClean="0"/>
            <a:t>Taninos</a:t>
          </a:r>
          <a:endParaRPr lang="es-EC" sz="1600" dirty="0"/>
        </a:p>
      </dgm:t>
    </dgm:pt>
    <dgm:pt modelId="{2E3558F4-7D38-4391-8B3F-9A01DC9F3124}" type="parTrans" cxnId="{D4E8CA7A-663D-4809-80E3-65D7D04D288A}">
      <dgm:prSet/>
      <dgm:spPr/>
      <dgm:t>
        <a:bodyPr/>
        <a:lstStyle/>
        <a:p>
          <a:endParaRPr lang="es-EC" sz="2800"/>
        </a:p>
      </dgm:t>
    </dgm:pt>
    <dgm:pt modelId="{FF6DE207-F816-4F12-AE2B-DFFF527B5EFD}" type="sibTrans" cxnId="{D4E8CA7A-663D-4809-80E3-65D7D04D288A}">
      <dgm:prSet/>
      <dgm:spPr/>
      <dgm:t>
        <a:bodyPr/>
        <a:lstStyle/>
        <a:p>
          <a:endParaRPr lang="es-EC" sz="2800"/>
        </a:p>
      </dgm:t>
    </dgm:pt>
    <dgm:pt modelId="{F36E86B4-9C9E-437A-BB3C-2FA3D1F1A270}">
      <dgm:prSet phldrT="[Texto]" custT="1"/>
      <dgm:spPr/>
      <dgm:t>
        <a:bodyPr/>
        <a:lstStyle/>
        <a:p>
          <a:r>
            <a:rPr lang="es-EC" sz="1600" dirty="0" smtClean="0"/>
            <a:t>Azucares reductores</a:t>
          </a:r>
          <a:endParaRPr lang="es-EC" sz="1600" dirty="0"/>
        </a:p>
      </dgm:t>
    </dgm:pt>
    <dgm:pt modelId="{856DC063-EA71-4D1B-90D7-658488494929}" type="parTrans" cxnId="{66A0ACB7-3CED-4D04-A4C2-ADDA48F47FF4}">
      <dgm:prSet/>
      <dgm:spPr/>
      <dgm:t>
        <a:bodyPr/>
        <a:lstStyle/>
        <a:p>
          <a:endParaRPr lang="es-EC" sz="2800"/>
        </a:p>
      </dgm:t>
    </dgm:pt>
    <dgm:pt modelId="{82B81D4C-C35A-4A38-91CF-A76870C4609C}" type="sibTrans" cxnId="{66A0ACB7-3CED-4D04-A4C2-ADDA48F47FF4}">
      <dgm:prSet/>
      <dgm:spPr/>
      <dgm:t>
        <a:bodyPr/>
        <a:lstStyle/>
        <a:p>
          <a:endParaRPr lang="es-EC" sz="2800"/>
        </a:p>
      </dgm:t>
    </dgm:pt>
    <dgm:pt modelId="{4C176F28-8CF1-4662-B842-13FD5A042D1F}">
      <dgm:prSet phldrT="[Texto]" custT="1"/>
      <dgm:spPr/>
      <dgm:t>
        <a:bodyPr/>
        <a:lstStyle/>
        <a:p>
          <a:r>
            <a:rPr lang="es-EC" sz="1600" dirty="0" smtClean="0"/>
            <a:t>Terpenos</a:t>
          </a:r>
          <a:endParaRPr lang="es-EC" sz="1600" dirty="0"/>
        </a:p>
      </dgm:t>
    </dgm:pt>
    <dgm:pt modelId="{DC38AEB0-26F2-46E2-848C-64E9A991BAE5}" type="parTrans" cxnId="{6411ACA4-ABD6-46A4-8549-080D8CE1D9BF}">
      <dgm:prSet/>
      <dgm:spPr/>
      <dgm:t>
        <a:bodyPr/>
        <a:lstStyle/>
        <a:p>
          <a:endParaRPr lang="es-EC" sz="2800"/>
        </a:p>
      </dgm:t>
    </dgm:pt>
    <dgm:pt modelId="{EB41EE82-33E0-4F67-9879-6215244B52C5}" type="sibTrans" cxnId="{6411ACA4-ABD6-46A4-8549-080D8CE1D9BF}">
      <dgm:prSet/>
      <dgm:spPr/>
      <dgm:t>
        <a:bodyPr/>
        <a:lstStyle/>
        <a:p>
          <a:endParaRPr lang="es-EC" sz="2800"/>
        </a:p>
      </dgm:t>
    </dgm:pt>
    <dgm:pt modelId="{DB1E7BA6-02E2-456D-904C-4834ED7EC42C}">
      <dgm:prSet phldrT="[Texto]" custT="1"/>
      <dgm:spPr/>
      <dgm:t>
        <a:bodyPr/>
        <a:lstStyle/>
        <a:p>
          <a:r>
            <a:rPr lang="es-EC" sz="1600" dirty="0" smtClean="0"/>
            <a:t>Flavonoides</a:t>
          </a:r>
          <a:endParaRPr lang="es-EC" sz="1600" dirty="0"/>
        </a:p>
      </dgm:t>
    </dgm:pt>
    <dgm:pt modelId="{0FE34934-B548-4353-B6C0-E9B63564DCD9}" type="parTrans" cxnId="{33F81F10-4B38-4BD4-9059-30594F2ECD73}">
      <dgm:prSet/>
      <dgm:spPr/>
      <dgm:t>
        <a:bodyPr/>
        <a:lstStyle/>
        <a:p>
          <a:endParaRPr lang="es-EC" sz="2800"/>
        </a:p>
      </dgm:t>
    </dgm:pt>
    <dgm:pt modelId="{A4BB0571-4E3D-4205-AFF2-4AFA1CBAF471}" type="sibTrans" cxnId="{33F81F10-4B38-4BD4-9059-30594F2ECD73}">
      <dgm:prSet/>
      <dgm:spPr/>
      <dgm:t>
        <a:bodyPr/>
        <a:lstStyle/>
        <a:p>
          <a:endParaRPr lang="es-EC" sz="2800"/>
        </a:p>
      </dgm:t>
    </dgm:pt>
    <dgm:pt modelId="{640E772D-5E1A-488F-825A-D4242E0F39DA}">
      <dgm:prSet phldrT="[Texto]" custT="1"/>
      <dgm:spPr/>
      <dgm:t>
        <a:bodyPr/>
        <a:lstStyle/>
        <a:p>
          <a:r>
            <a:rPr lang="es-EC" sz="1600" dirty="0" smtClean="0"/>
            <a:t>Saponinas</a:t>
          </a:r>
          <a:endParaRPr lang="es-EC" sz="1600" dirty="0"/>
        </a:p>
      </dgm:t>
    </dgm:pt>
    <dgm:pt modelId="{49E1E99A-B4FA-4364-90C0-F1E74450B2CA}" type="parTrans" cxnId="{2BBC937F-A95A-42B4-98EA-5FDB58060485}">
      <dgm:prSet/>
      <dgm:spPr/>
      <dgm:t>
        <a:bodyPr/>
        <a:lstStyle/>
        <a:p>
          <a:endParaRPr lang="es-EC" sz="2800"/>
        </a:p>
      </dgm:t>
    </dgm:pt>
    <dgm:pt modelId="{A801D219-6247-44DD-81A5-76865DE75323}" type="sibTrans" cxnId="{2BBC937F-A95A-42B4-98EA-5FDB58060485}">
      <dgm:prSet/>
      <dgm:spPr/>
      <dgm:t>
        <a:bodyPr/>
        <a:lstStyle/>
        <a:p>
          <a:endParaRPr lang="es-EC" sz="2800"/>
        </a:p>
      </dgm:t>
    </dgm:pt>
    <dgm:pt modelId="{8650C800-0D9F-4117-A255-B2DF0F048944}">
      <dgm:prSet phldrT="[Texto]" custT="1"/>
      <dgm:spPr/>
      <dgm:t>
        <a:bodyPr/>
        <a:lstStyle/>
        <a:p>
          <a:r>
            <a:rPr lang="es-EC" sz="1600" dirty="0" smtClean="0"/>
            <a:t>Alcaloides</a:t>
          </a:r>
          <a:endParaRPr lang="es-EC" sz="1600" dirty="0"/>
        </a:p>
      </dgm:t>
    </dgm:pt>
    <dgm:pt modelId="{37A995AF-E6C8-48F7-B1D3-542A4C91113B}" type="parTrans" cxnId="{9D7CF180-A0FB-43FF-96B9-4E44003FEFB7}">
      <dgm:prSet/>
      <dgm:spPr/>
      <dgm:t>
        <a:bodyPr/>
        <a:lstStyle/>
        <a:p>
          <a:endParaRPr lang="es-EC" sz="2800"/>
        </a:p>
      </dgm:t>
    </dgm:pt>
    <dgm:pt modelId="{AA6C35E6-9C92-4DB3-ADC8-7270A1897E7D}" type="sibTrans" cxnId="{9D7CF180-A0FB-43FF-96B9-4E44003FEFB7}">
      <dgm:prSet/>
      <dgm:spPr/>
      <dgm:t>
        <a:bodyPr/>
        <a:lstStyle/>
        <a:p>
          <a:endParaRPr lang="es-EC" sz="2800"/>
        </a:p>
      </dgm:t>
    </dgm:pt>
    <dgm:pt modelId="{FB57D2F2-9752-4CA5-BDD1-A5C4A2AC1E97}" type="pres">
      <dgm:prSet presAssocID="{C5724679-D8C3-4349-B905-8058E8F7E5BD}" presName="cycle" presStyleCnt="0">
        <dgm:presLayoutVars>
          <dgm:dir/>
          <dgm:resizeHandles val="exact"/>
        </dgm:presLayoutVars>
      </dgm:prSet>
      <dgm:spPr/>
      <dgm:t>
        <a:bodyPr/>
        <a:lstStyle/>
        <a:p>
          <a:endParaRPr lang="es-EC"/>
        </a:p>
      </dgm:t>
    </dgm:pt>
    <dgm:pt modelId="{36941926-F1AB-4AF0-933D-7AB65915A0F9}" type="pres">
      <dgm:prSet presAssocID="{61F97C21-8DB9-401C-A306-6C256C219B57}" presName="dummy" presStyleCnt="0"/>
      <dgm:spPr/>
    </dgm:pt>
    <dgm:pt modelId="{BBD5CEAD-828E-4431-9EF7-B1080357819F}" type="pres">
      <dgm:prSet presAssocID="{61F97C21-8DB9-401C-A306-6C256C219B57}" presName="node" presStyleLbl="revTx" presStyleIdx="0" presStyleCnt="7">
        <dgm:presLayoutVars>
          <dgm:bulletEnabled val="1"/>
        </dgm:presLayoutVars>
      </dgm:prSet>
      <dgm:spPr/>
      <dgm:t>
        <a:bodyPr/>
        <a:lstStyle/>
        <a:p>
          <a:endParaRPr lang="es-EC"/>
        </a:p>
      </dgm:t>
    </dgm:pt>
    <dgm:pt modelId="{2E22B0F8-418C-4E52-8DBD-43F4CBBE8D7A}" type="pres">
      <dgm:prSet presAssocID="{AE20A58E-C509-4E69-ADBC-5C2D26489CEB}" presName="sibTrans" presStyleLbl="node1" presStyleIdx="0" presStyleCnt="7"/>
      <dgm:spPr/>
      <dgm:t>
        <a:bodyPr/>
        <a:lstStyle/>
        <a:p>
          <a:endParaRPr lang="es-EC"/>
        </a:p>
      </dgm:t>
    </dgm:pt>
    <dgm:pt modelId="{F98414BD-B867-45E6-992C-B63FEA83DCDD}" type="pres">
      <dgm:prSet presAssocID="{F36E86B4-9C9E-437A-BB3C-2FA3D1F1A270}" presName="dummy" presStyleCnt="0"/>
      <dgm:spPr/>
    </dgm:pt>
    <dgm:pt modelId="{16FD5F21-4542-4C1E-87BB-E71C3E899288}" type="pres">
      <dgm:prSet presAssocID="{F36E86B4-9C9E-437A-BB3C-2FA3D1F1A270}" presName="node" presStyleLbl="revTx" presStyleIdx="1" presStyleCnt="7">
        <dgm:presLayoutVars>
          <dgm:bulletEnabled val="1"/>
        </dgm:presLayoutVars>
      </dgm:prSet>
      <dgm:spPr/>
      <dgm:t>
        <a:bodyPr/>
        <a:lstStyle/>
        <a:p>
          <a:endParaRPr lang="es-EC"/>
        </a:p>
      </dgm:t>
    </dgm:pt>
    <dgm:pt modelId="{1C2D49B0-9F8F-4DE4-82A9-20F8A2E72CB2}" type="pres">
      <dgm:prSet presAssocID="{82B81D4C-C35A-4A38-91CF-A76870C4609C}" presName="sibTrans" presStyleLbl="node1" presStyleIdx="1" presStyleCnt="7"/>
      <dgm:spPr/>
      <dgm:t>
        <a:bodyPr/>
        <a:lstStyle/>
        <a:p>
          <a:endParaRPr lang="es-EC"/>
        </a:p>
      </dgm:t>
    </dgm:pt>
    <dgm:pt modelId="{3C352421-040C-4474-9092-15BCEEFC7EBB}" type="pres">
      <dgm:prSet presAssocID="{4C176F28-8CF1-4662-B842-13FD5A042D1F}" presName="dummy" presStyleCnt="0"/>
      <dgm:spPr/>
    </dgm:pt>
    <dgm:pt modelId="{64571AEB-DFDB-409F-A7BE-21022A8136A7}" type="pres">
      <dgm:prSet presAssocID="{4C176F28-8CF1-4662-B842-13FD5A042D1F}" presName="node" presStyleLbl="revTx" presStyleIdx="2" presStyleCnt="7" custRadScaleRad="98868" custRadScaleInc="-15183">
        <dgm:presLayoutVars>
          <dgm:bulletEnabled val="1"/>
        </dgm:presLayoutVars>
      </dgm:prSet>
      <dgm:spPr/>
      <dgm:t>
        <a:bodyPr/>
        <a:lstStyle/>
        <a:p>
          <a:endParaRPr lang="es-EC"/>
        </a:p>
      </dgm:t>
    </dgm:pt>
    <dgm:pt modelId="{0213A5A5-A7B2-452C-900F-2F043F6E2BCA}" type="pres">
      <dgm:prSet presAssocID="{EB41EE82-33E0-4F67-9879-6215244B52C5}" presName="sibTrans" presStyleLbl="node1" presStyleIdx="2" presStyleCnt="7" custLinFactNeighborX="281"/>
      <dgm:spPr/>
      <dgm:t>
        <a:bodyPr/>
        <a:lstStyle/>
        <a:p>
          <a:endParaRPr lang="es-EC"/>
        </a:p>
      </dgm:t>
    </dgm:pt>
    <dgm:pt modelId="{A6F688F6-F6A3-477B-BB45-6B5290C77EBA}" type="pres">
      <dgm:prSet presAssocID="{DB1E7BA6-02E2-456D-904C-4834ED7EC42C}" presName="dummy" presStyleCnt="0"/>
      <dgm:spPr/>
    </dgm:pt>
    <dgm:pt modelId="{D15B7DE3-142D-43FF-97D4-27B09FE9E262}" type="pres">
      <dgm:prSet presAssocID="{DB1E7BA6-02E2-456D-904C-4834ED7EC42C}" presName="node" presStyleLbl="revTx" presStyleIdx="3" presStyleCnt="7">
        <dgm:presLayoutVars>
          <dgm:bulletEnabled val="1"/>
        </dgm:presLayoutVars>
      </dgm:prSet>
      <dgm:spPr/>
      <dgm:t>
        <a:bodyPr/>
        <a:lstStyle/>
        <a:p>
          <a:endParaRPr lang="es-EC"/>
        </a:p>
      </dgm:t>
    </dgm:pt>
    <dgm:pt modelId="{04C39F6C-715F-4651-8CF5-B668959EF86F}" type="pres">
      <dgm:prSet presAssocID="{A4BB0571-4E3D-4205-AFF2-4AFA1CBAF471}" presName="sibTrans" presStyleLbl="node1" presStyleIdx="3" presStyleCnt="7"/>
      <dgm:spPr/>
      <dgm:t>
        <a:bodyPr/>
        <a:lstStyle/>
        <a:p>
          <a:endParaRPr lang="es-EC"/>
        </a:p>
      </dgm:t>
    </dgm:pt>
    <dgm:pt modelId="{3D7A3162-F46B-4A41-AC5F-E1924451EB09}" type="pres">
      <dgm:prSet presAssocID="{640E772D-5E1A-488F-825A-D4242E0F39DA}" presName="dummy" presStyleCnt="0"/>
      <dgm:spPr/>
    </dgm:pt>
    <dgm:pt modelId="{9D994456-8F97-4EBA-850D-BAD57B9DFDEB}" type="pres">
      <dgm:prSet presAssocID="{640E772D-5E1A-488F-825A-D4242E0F39DA}" presName="node" presStyleLbl="revTx" presStyleIdx="4" presStyleCnt="7">
        <dgm:presLayoutVars>
          <dgm:bulletEnabled val="1"/>
        </dgm:presLayoutVars>
      </dgm:prSet>
      <dgm:spPr/>
      <dgm:t>
        <a:bodyPr/>
        <a:lstStyle/>
        <a:p>
          <a:endParaRPr lang="es-EC"/>
        </a:p>
      </dgm:t>
    </dgm:pt>
    <dgm:pt modelId="{96A1DC81-DC7C-4E3D-804B-7CB4FB979CF6}" type="pres">
      <dgm:prSet presAssocID="{A801D219-6247-44DD-81A5-76865DE75323}" presName="sibTrans" presStyleLbl="node1" presStyleIdx="4" presStyleCnt="7"/>
      <dgm:spPr/>
      <dgm:t>
        <a:bodyPr/>
        <a:lstStyle/>
        <a:p>
          <a:endParaRPr lang="es-EC"/>
        </a:p>
      </dgm:t>
    </dgm:pt>
    <dgm:pt modelId="{187A5832-B61F-442D-9175-AF9056E890B0}" type="pres">
      <dgm:prSet presAssocID="{E5135CDC-C1BB-4E9B-B109-86AEB23B7E9F}" presName="dummy" presStyleCnt="0"/>
      <dgm:spPr/>
    </dgm:pt>
    <dgm:pt modelId="{59080D0A-3786-4D00-9E80-71A4838952EB}" type="pres">
      <dgm:prSet presAssocID="{E5135CDC-C1BB-4E9B-B109-86AEB23B7E9F}" presName="node" presStyleLbl="revTx" presStyleIdx="5" presStyleCnt="7">
        <dgm:presLayoutVars>
          <dgm:bulletEnabled val="1"/>
        </dgm:presLayoutVars>
      </dgm:prSet>
      <dgm:spPr/>
      <dgm:t>
        <a:bodyPr/>
        <a:lstStyle/>
        <a:p>
          <a:endParaRPr lang="es-EC"/>
        </a:p>
      </dgm:t>
    </dgm:pt>
    <dgm:pt modelId="{173617B8-26CA-4864-A11F-7E46BE836D06}" type="pres">
      <dgm:prSet presAssocID="{FF6DE207-F816-4F12-AE2B-DFFF527B5EFD}" presName="sibTrans" presStyleLbl="node1" presStyleIdx="5" presStyleCnt="7"/>
      <dgm:spPr/>
      <dgm:t>
        <a:bodyPr/>
        <a:lstStyle/>
        <a:p>
          <a:endParaRPr lang="es-EC"/>
        </a:p>
      </dgm:t>
    </dgm:pt>
    <dgm:pt modelId="{B8466EB1-CDDB-4714-954F-AB8B55C69CFE}" type="pres">
      <dgm:prSet presAssocID="{8650C800-0D9F-4117-A255-B2DF0F048944}" presName="dummy" presStyleCnt="0"/>
      <dgm:spPr/>
    </dgm:pt>
    <dgm:pt modelId="{F1A98BCD-FA3A-45F3-AD03-749FBCBF5CBC}" type="pres">
      <dgm:prSet presAssocID="{8650C800-0D9F-4117-A255-B2DF0F048944}" presName="node" presStyleLbl="revTx" presStyleIdx="6" presStyleCnt="7">
        <dgm:presLayoutVars>
          <dgm:bulletEnabled val="1"/>
        </dgm:presLayoutVars>
      </dgm:prSet>
      <dgm:spPr/>
      <dgm:t>
        <a:bodyPr/>
        <a:lstStyle/>
        <a:p>
          <a:endParaRPr lang="es-EC"/>
        </a:p>
      </dgm:t>
    </dgm:pt>
    <dgm:pt modelId="{3FFDB343-F019-46CE-B49C-67B0A2B92809}" type="pres">
      <dgm:prSet presAssocID="{AA6C35E6-9C92-4DB3-ADC8-7270A1897E7D}" presName="sibTrans" presStyleLbl="node1" presStyleIdx="6" presStyleCnt="7"/>
      <dgm:spPr/>
      <dgm:t>
        <a:bodyPr/>
        <a:lstStyle/>
        <a:p>
          <a:endParaRPr lang="es-EC"/>
        </a:p>
      </dgm:t>
    </dgm:pt>
  </dgm:ptLst>
  <dgm:cxnLst>
    <dgm:cxn modelId="{9D7CF180-A0FB-43FF-96B9-4E44003FEFB7}" srcId="{C5724679-D8C3-4349-B905-8058E8F7E5BD}" destId="{8650C800-0D9F-4117-A255-B2DF0F048944}" srcOrd="6" destOrd="0" parTransId="{37A995AF-E6C8-48F7-B1D3-542A4C91113B}" sibTransId="{AA6C35E6-9C92-4DB3-ADC8-7270A1897E7D}"/>
    <dgm:cxn modelId="{DFD69EAF-8A2D-4B9B-97A8-24991CA0E465}" type="presOf" srcId="{82B81D4C-C35A-4A38-91CF-A76870C4609C}" destId="{1C2D49B0-9F8F-4DE4-82A9-20F8A2E72CB2}" srcOrd="0" destOrd="0" presId="urn:microsoft.com/office/officeart/2005/8/layout/cycle1"/>
    <dgm:cxn modelId="{7AC00911-E0E4-4C97-BC57-9D1957FF036C}" type="presOf" srcId="{EB41EE82-33E0-4F67-9879-6215244B52C5}" destId="{0213A5A5-A7B2-452C-900F-2F043F6E2BCA}" srcOrd="0" destOrd="0" presId="urn:microsoft.com/office/officeart/2005/8/layout/cycle1"/>
    <dgm:cxn modelId="{5D63BC2A-CFA6-4771-ACB3-D2DEF19ACBAA}" type="presOf" srcId="{4C176F28-8CF1-4662-B842-13FD5A042D1F}" destId="{64571AEB-DFDB-409F-A7BE-21022A8136A7}" srcOrd="0" destOrd="0" presId="urn:microsoft.com/office/officeart/2005/8/layout/cycle1"/>
    <dgm:cxn modelId="{0FF0994A-942D-4E51-9C52-F3DC7B852A69}" type="presOf" srcId="{DB1E7BA6-02E2-456D-904C-4834ED7EC42C}" destId="{D15B7DE3-142D-43FF-97D4-27B09FE9E262}" srcOrd="0" destOrd="0" presId="urn:microsoft.com/office/officeart/2005/8/layout/cycle1"/>
    <dgm:cxn modelId="{66A0ACB7-3CED-4D04-A4C2-ADDA48F47FF4}" srcId="{C5724679-D8C3-4349-B905-8058E8F7E5BD}" destId="{F36E86B4-9C9E-437A-BB3C-2FA3D1F1A270}" srcOrd="1" destOrd="0" parTransId="{856DC063-EA71-4D1B-90D7-658488494929}" sibTransId="{82B81D4C-C35A-4A38-91CF-A76870C4609C}"/>
    <dgm:cxn modelId="{D04D97CC-141C-4B60-84B1-8022DDA80201}" type="presOf" srcId="{8650C800-0D9F-4117-A255-B2DF0F048944}" destId="{F1A98BCD-FA3A-45F3-AD03-749FBCBF5CBC}" srcOrd="0" destOrd="0" presId="urn:microsoft.com/office/officeart/2005/8/layout/cycle1"/>
    <dgm:cxn modelId="{FB7FF3BE-C2C0-4C36-8072-8080726183D8}" type="presOf" srcId="{A4BB0571-4E3D-4205-AFF2-4AFA1CBAF471}" destId="{04C39F6C-715F-4651-8CF5-B668959EF86F}" srcOrd="0" destOrd="0" presId="urn:microsoft.com/office/officeart/2005/8/layout/cycle1"/>
    <dgm:cxn modelId="{F3684BB8-118D-4CA3-9703-4A76EC2C50C8}" type="presOf" srcId="{640E772D-5E1A-488F-825A-D4242E0F39DA}" destId="{9D994456-8F97-4EBA-850D-BAD57B9DFDEB}" srcOrd="0" destOrd="0" presId="urn:microsoft.com/office/officeart/2005/8/layout/cycle1"/>
    <dgm:cxn modelId="{E67C7D13-3C54-4A4E-9CF5-D03E26BEA4DF}" type="presOf" srcId="{AA6C35E6-9C92-4DB3-ADC8-7270A1897E7D}" destId="{3FFDB343-F019-46CE-B49C-67B0A2B92809}" srcOrd="0" destOrd="0" presId="urn:microsoft.com/office/officeart/2005/8/layout/cycle1"/>
    <dgm:cxn modelId="{ED20E93A-2943-4B5A-86A6-F8CF47B7F973}" type="presOf" srcId="{F36E86B4-9C9E-437A-BB3C-2FA3D1F1A270}" destId="{16FD5F21-4542-4C1E-87BB-E71C3E899288}" srcOrd="0" destOrd="0" presId="urn:microsoft.com/office/officeart/2005/8/layout/cycle1"/>
    <dgm:cxn modelId="{31FC7F56-548B-4271-A6FC-9A9186AC17FC}" srcId="{C5724679-D8C3-4349-B905-8058E8F7E5BD}" destId="{61F97C21-8DB9-401C-A306-6C256C219B57}" srcOrd="0" destOrd="0" parTransId="{A73F6FD3-23BE-4E59-8FE2-8334BDFDB598}" sibTransId="{AE20A58E-C509-4E69-ADBC-5C2D26489CEB}"/>
    <dgm:cxn modelId="{08F6D1F8-8194-48B1-8E04-C3EDB04C1AA2}" type="presOf" srcId="{AE20A58E-C509-4E69-ADBC-5C2D26489CEB}" destId="{2E22B0F8-418C-4E52-8DBD-43F4CBBE8D7A}" srcOrd="0" destOrd="0" presId="urn:microsoft.com/office/officeart/2005/8/layout/cycle1"/>
    <dgm:cxn modelId="{33F81F10-4B38-4BD4-9059-30594F2ECD73}" srcId="{C5724679-D8C3-4349-B905-8058E8F7E5BD}" destId="{DB1E7BA6-02E2-456D-904C-4834ED7EC42C}" srcOrd="3" destOrd="0" parTransId="{0FE34934-B548-4353-B6C0-E9B63564DCD9}" sibTransId="{A4BB0571-4E3D-4205-AFF2-4AFA1CBAF471}"/>
    <dgm:cxn modelId="{D4E8CA7A-663D-4809-80E3-65D7D04D288A}" srcId="{C5724679-D8C3-4349-B905-8058E8F7E5BD}" destId="{E5135CDC-C1BB-4E9B-B109-86AEB23B7E9F}" srcOrd="5" destOrd="0" parTransId="{2E3558F4-7D38-4391-8B3F-9A01DC9F3124}" sibTransId="{FF6DE207-F816-4F12-AE2B-DFFF527B5EFD}"/>
    <dgm:cxn modelId="{2BBC937F-A95A-42B4-98EA-5FDB58060485}" srcId="{C5724679-D8C3-4349-B905-8058E8F7E5BD}" destId="{640E772D-5E1A-488F-825A-D4242E0F39DA}" srcOrd="4" destOrd="0" parTransId="{49E1E99A-B4FA-4364-90C0-F1E74450B2CA}" sibTransId="{A801D219-6247-44DD-81A5-76865DE75323}"/>
    <dgm:cxn modelId="{6EF02213-B9A7-44BF-8FD5-D0CABD525383}" type="presOf" srcId="{E5135CDC-C1BB-4E9B-B109-86AEB23B7E9F}" destId="{59080D0A-3786-4D00-9E80-71A4838952EB}" srcOrd="0" destOrd="0" presId="urn:microsoft.com/office/officeart/2005/8/layout/cycle1"/>
    <dgm:cxn modelId="{6411ACA4-ABD6-46A4-8549-080D8CE1D9BF}" srcId="{C5724679-D8C3-4349-B905-8058E8F7E5BD}" destId="{4C176F28-8CF1-4662-B842-13FD5A042D1F}" srcOrd="2" destOrd="0" parTransId="{DC38AEB0-26F2-46E2-848C-64E9A991BAE5}" sibTransId="{EB41EE82-33E0-4F67-9879-6215244B52C5}"/>
    <dgm:cxn modelId="{801DA240-634D-4570-83A0-9FA6AAF522E7}" type="presOf" srcId="{A801D219-6247-44DD-81A5-76865DE75323}" destId="{96A1DC81-DC7C-4E3D-804B-7CB4FB979CF6}" srcOrd="0" destOrd="0" presId="urn:microsoft.com/office/officeart/2005/8/layout/cycle1"/>
    <dgm:cxn modelId="{021DB454-41B9-4B76-BE0E-0AD0FF6A5221}" type="presOf" srcId="{FF6DE207-F816-4F12-AE2B-DFFF527B5EFD}" destId="{173617B8-26CA-4864-A11F-7E46BE836D06}" srcOrd="0" destOrd="0" presId="urn:microsoft.com/office/officeart/2005/8/layout/cycle1"/>
    <dgm:cxn modelId="{B3A74B8A-D32A-4C07-8F18-85138B3216EA}" type="presOf" srcId="{61F97C21-8DB9-401C-A306-6C256C219B57}" destId="{BBD5CEAD-828E-4431-9EF7-B1080357819F}" srcOrd="0" destOrd="0" presId="urn:microsoft.com/office/officeart/2005/8/layout/cycle1"/>
    <dgm:cxn modelId="{555EC1AD-EA9C-415B-92B9-BF5DFC874D89}" type="presOf" srcId="{C5724679-D8C3-4349-B905-8058E8F7E5BD}" destId="{FB57D2F2-9752-4CA5-BDD1-A5C4A2AC1E97}" srcOrd="0" destOrd="0" presId="urn:microsoft.com/office/officeart/2005/8/layout/cycle1"/>
    <dgm:cxn modelId="{1EB3E336-AA72-4824-B52E-B07B70FF2768}" type="presParOf" srcId="{FB57D2F2-9752-4CA5-BDD1-A5C4A2AC1E97}" destId="{36941926-F1AB-4AF0-933D-7AB65915A0F9}" srcOrd="0" destOrd="0" presId="urn:microsoft.com/office/officeart/2005/8/layout/cycle1"/>
    <dgm:cxn modelId="{4C1AAF87-6824-4F49-BD7E-FBF090F2D9BB}" type="presParOf" srcId="{FB57D2F2-9752-4CA5-BDD1-A5C4A2AC1E97}" destId="{BBD5CEAD-828E-4431-9EF7-B1080357819F}" srcOrd="1" destOrd="0" presId="urn:microsoft.com/office/officeart/2005/8/layout/cycle1"/>
    <dgm:cxn modelId="{037F3AF2-5FC6-433F-8EB4-CEA0C6D08E15}" type="presParOf" srcId="{FB57D2F2-9752-4CA5-BDD1-A5C4A2AC1E97}" destId="{2E22B0F8-418C-4E52-8DBD-43F4CBBE8D7A}" srcOrd="2" destOrd="0" presId="urn:microsoft.com/office/officeart/2005/8/layout/cycle1"/>
    <dgm:cxn modelId="{386128CC-2025-4AAC-9DF1-C2AC47290A72}" type="presParOf" srcId="{FB57D2F2-9752-4CA5-BDD1-A5C4A2AC1E97}" destId="{F98414BD-B867-45E6-992C-B63FEA83DCDD}" srcOrd="3" destOrd="0" presId="urn:microsoft.com/office/officeart/2005/8/layout/cycle1"/>
    <dgm:cxn modelId="{9D5AF4CB-9BBC-45E8-A7C6-BC164BAD54CA}" type="presParOf" srcId="{FB57D2F2-9752-4CA5-BDD1-A5C4A2AC1E97}" destId="{16FD5F21-4542-4C1E-87BB-E71C3E899288}" srcOrd="4" destOrd="0" presId="urn:microsoft.com/office/officeart/2005/8/layout/cycle1"/>
    <dgm:cxn modelId="{D7680E5E-9964-41B1-BB5D-3DEB506007C2}" type="presParOf" srcId="{FB57D2F2-9752-4CA5-BDD1-A5C4A2AC1E97}" destId="{1C2D49B0-9F8F-4DE4-82A9-20F8A2E72CB2}" srcOrd="5" destOrd="0" presId="urn:microsoft.com/office/officeart/2005/8/layout/cycle1"/>
    <dgm:cxn modelId="{105BBEC1-9CC3-4493-B614-E4E6CE4F855D}" type="presParOf" srcId="{FB57D2F2-9752-4CA5-BDD1-A5C4A2AC1E97}" destId="{3C352421-040C-4474-9092-15BCEEFC7EBB}" srcOrd="6" destOrd="0" presId="urn:microsoft.com/office/officeart/2005/8/layout/cycle1"/>
    <dgm:cxn modelId="{DF110D8A-CDD4-4E24-B907-7F07E866F5B1}" type="presParOf" srcId="{FB57D2F2-9752-4CA5-BDD1-A5C4A2AC1E97}" destId="{64571AEB-DFDB-409F-A7BE-21022A8136A7}" srcOrd="7" destOrd="0" presId="urn:microsoft.com/office/officeart/2005/8/layout/cycle1"/>
    <dgm:cxn modelId="{05A09028-F0E0-4030-92CE-79A336D8986B}" type="presParOf" srcId="{FB57D2F2-9752-4CA5-BDD1-A5C4A2AC1E97}" destId="{0213A5A5-A7B2-452C-900F-2F043F6E2BCA}" srcOrd="8" destOrd="0" presId="urn:microsoft.com/office/officeart/2005/8/layout/cycle1"/>
    <dgm:cxn modelId="{DB59E217-4C70-4D15-9279-CC6F0DABD70C}" type="presParOf" srcId="{FB57D2F2-9752-4CA5-BDD1-A5C4A2AC1E97}" destId="{A6F688F6-F6A3-477B-BB45-6B5290C77EBA}" srcOrd="9" destOrd="0" presId="urn:microsoft.com/office/officeart/2005/8/layout/cycle1"/>
    <dgm:cxn modelId="{21B8B68A-AE7D-483E-AD18-8CB0FBF0B93F}" type="presParOf" srcId="{FB57D2F2-9752-4CA5-BDD1-A5C4A2AC1E97}" destId="{D15B7DE3-142D-43FF-97D4-27B09FE9E262}" srcOrd="10" destOrd="0" presId="urn:microsoft.com/office/officeart/2005/8/layout/cycle1"/>
    <dgm:cxn modelId="{E7D878F5-58A0-4645-A8A7-82E866CA4921}" type="presParOf" srcId="{FB57D2F2-9752-4CA5-BDD1-A5C4A2AC1E97}" destId="{04C39F6C-715F-4651-8CF5-B668959EF86F}" srcOrd="11" destOrd="0" presId="urn:microsoft.com/office/officeart/2005/8/layout/cycle1"/>
    <dgm:cxn modelId="{52D80915-B571-4E21-8B91-637025DA81DA}" type="presParOf" srcId="{FB57D2F2-9752-4CA5-BDD1-A5C4A2AC1E97}" destId="{3D7A3162-F46B-4A41-AC5F-E1924451EB09}" srcOrd="12" destOrd="0" presId="urn:microsoft.com/office/officeart/2005/8/layout/cycle1"/>
    <dgm:cxn modelId="{CA60396B-2EF5-4B2D-8000-143D5A744E19}" type="presParOf" srcId="{FB57D2F2-9752-4CA5-BDD1-A5C4A2AC1E97}" destId="{9D994456-8F97-4EBA-850D-BAD57B9DFDEB}" srcOrd="13" destOrd="0" presId="urn:microsoft.com/office/officeart/2005/8/layout/cycle1"/>
    <dgm:cxn modelId="{8CB9C4C8-B264-498D-BA32-154FB782B825}" type="presParOf" srcId="{FB57D2F2-9752-4CA5-BDD1-A5C4A2AC1E97}" destId="{96A1DC81-DC7C-4E3D-804B-7CB4FB979CF6}" srcOrd="14" destOrd="0" presId="urn:microsoft.com/office/officeart/2005/8/layout/cycle1"/>
    <dgm:cxn modelId="{5AD9E402-83B8-489D-A38D-92FFCD9A8701}" type="presParOf" srcId="{FB57D2F2-9752-4CA5-BDD1-A5C4A2AC1E97}" destId="{187A5832-B61F-442D-9175-AF9056E890B0}" srcOrd="15" destOrd="0" presId="urn:microsoft.com/office/officeart/2005/8/layout/cycle1"/>
    <dgm:cxn modelId="{BE7D9DFE-58A8-47EF-9A5E-AF75A820661E}" type="presParOf" srcId="{FB57D2F2-9752-4CA5-BDD1-A5C4A2AC1E97}" destId="{59080D0A-3786-4D00-9E80-71A4838952EB}" srcOrd="16" destOrd="0" presId="urn:microsoft.com/office/officeart/2005/8/layout/cycle1"/>
    <dgm:cxn modelId="{7F485E8B-123D-444A-8F76-78EE1F0356E3}" type="presParOf" srcId="{FB57D2F2-9752-4CA5-BDD1-A5C4A2AC1E97}" destId="{173617B8-26CA-4864-A11F-7E46BE836D06}" srcOrd="17" destOrd="0" presId="urn:microsoft.com/office/officeart/2005/8/layout/cycle1"/>
    <dgm:cxn modelId="{B91CF0EB-F536-4FCD-AC1F-920E8499CD73}" type="presParOf" srcId="{FB57D2F2-9752-4CA5-BDD1-A5C4A2AC1E97}" destId="{B8466EB1-CDDB-4714-954F-AB8B55C69CFE}" srcOrd="18" destOrd="0" presId="urn:microsoft.com/office/officeart/2005/8/layout/cycle1"/>
    <dgm:cxn modelId="{7DE4F3F3-4461-442E-B0E5-56F2807BFBF4}" type="presParOf" srcId="{FB57D2F2-9752-4CA5-BDD1-A5C4A2AC1E97}" destId="{F1A98BCD-FA3A-45F3-AD03-749FBCBF5CBC}" srcOrd="19" destOrd="0" presId="urn:microsoft.com/office/officeart/2005/8/layout/cycle1"/>
    <dgm:cxn modelId="{EC0BDAF0-663C-461C-A8C3-6F56D9F29066}" type="presParOf" srcId="{FB57D2F2-9752-4CA5-BDD1-A5C4A2AC1E97}" destId="{3FFDB343-F019-46CE-B49C-67B0A2B92809}" srcOrd="20"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C90C3F-20FA-4A4A-81F7-6413C3793489}">
      <dsp:nvSpPr>
        <dsp:cNvPr id="0" name=""/>
        <dsp:cNvSpPr/>
      </dsp:nvSpPr>
      <dsp:spPr>
        <a:xfrm>
          <a:off x="485139" y="0"/>
          <a:ext cx="5498253" cy="452596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02A4E8-7B61-49E4-A254-EDDD7EB07450}">
      <dsp:nvSpPr>
        <dsp:cNvPr id="0" name=""/>
        <dsp:cNvSpPr/>
      </dsp:nvSpPr>
      <dsp:spPr>
        <a:xfrm>
          <a:off x="3237" y="1357788"/>
          <a:ext cx="1557122" cy="18103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1950</a:t>
          </a:r>
          <a:endParaRPr lang="es-EC" sz="1800" kern="1200" dirty="0"/>
        </a:p>
      </dsp:txBody>
      <dsp:txXfrm>
        <a:off x="79249" y="1433800"/>
        <a:ext cx="1405098" cy="1658361"/>
      </dsp:txXfrm>
    </dsp:sp>
    <dsp:sp modelId="{8C1D2216-27E7-4494-86C3-A8395F019122}">
      <dsp:nvSpPr>
        <dsp:cNvPr id="0" name=""/>
        <dsp:cNvSpPr/>
      </dsp:nvSpPr>
      <dsp:spPr>
        <a:xfrm>
          <a:off x="1638215" y="1357788"/>
          <a:ext cx="1557122" cy="18103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1994</a:t>
          </a:r>
          <a:endParaRPr lang="es-EC" sz="1800" kern="1200" dirty="0"/>
        </a:p>
      </dsp:txBody>
      <dsp:txXfrm>
        <a:off x="1714227" y="1433800"/>
        <a:ext cx="1405098" cy="1658361"/>
      </dsp:txXfrm>
    </dsp:sp>
    <dsp:sp modelId="{AE514B70-CB02-439E-8460-151F61FD1EEE}">
      <dsp:nvSpPr>
        <dsp:cNvPr id="0" name=""/>
        <dsp:cNvSpPr/>
      </dsp:nvSpPr>
      <dsp:spPr>
        <a:xfrm>
          <a:off x="3273194" y="1357788"/>
          <a:ext cx="1557122" cy="18103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10 &gt; Productores</a:t>
          </a:r>
          <a:endParaRPr lang="es-EC" sz="1800" kern="1200" dirty="0"/>
        </a:p>
      </dsp:txBody>
      <dsp:txXfrm>
        <a:off x="3349206" y="1433800"/>
        <a:ext cx="1405098" cy="1658361"/>
      </dsp:txXfrm>
    </dsp:sp>
    <dsp:sp modelId="{F8D57C7C-81C6-410C-8E25-7EDA49287539}">
      <dsp:nvSpPr>
        <dsp:cNvPr id="0" name=""/>
        <dsp:cNvSpPr/>
      </dsp:nvSpPr>
      <dsp:spPr>
        <a:xfrm>
          <a:off x="4908173" y="1357788"/>
          <a:ext cx="1557122" cy="181038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2016</a:t>
          </a:r>
          <a:endParaRPr lang="es-EC" sz="1800" kern="1200" dirty="0"/>
        </a:p>
      </dsp:txBody>
      <dsp:txXfrm>
        <a:off x="4984185" y="1433800"/>
        <a:ext cx="1405098" cy="16583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EDE8D7-5CEC-4245-A216-FA6AA44A5C51}">
      <dsp:nvSpPr>
        <dsp:cNvPr id="0" name=""/>
        <dsp:cNvSpPr/>
      </dsp:nvSpPr>
      <dsp:spPr>
        <a:xfrm>
          <a:off x="2178156" y="-6179"/>
          <a:ext cx="1758649" cy="114312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solidFill>
                <a:schemeClr val="tx1"/>
              </a:solidFill>
            </a:rPr>
            <a:t>1960 Panamá</a:t>
          </a:r>
          <a:endParaRPr lang="es-EC" sz="1800" kern="1200" dirty="0">
            <a:solidFill>
              <a:schemeClr val="tx1"/>
            </a:solidFill>
          </a:endParaRPr>
        </a:p>
      </dsp:txBody>
      <dsp:txXfrm>
        <a:off x="2233959" y="49624"/>
        <a:ext cx="1647043" cy="1031515"/>
      </dsp:txXfrm>
    </dsp:sp>
    <dsp:sp modelId="{D4EFB2AB-13DD-4310-8B38-8852BD0804AA}">
      <dsp:nvSpPr>
        <dsp:cNvPr id="0" name=""/>
        <dsp:cNvSpPr/>
      </dsp:nvSpPr>
      <dsp:spPr>
        <a:xfrm>
          <a:off x="773435" y="565381"/>
          <a:ext cx="4568091" cy="4568091"/>
        </a:xfrm>
        <a:custGeom>
          <a:avLst/>
          <a:gdLst/>
          <a:ahLst/>
          <a:cxnLst/>
          <a:rect l="0" t="0" r="0" b="0"/>
          <a:pathLst>
            <a:path>
              <a:moveTo>
                <a:pt x="3175454" y="181129"/>
              </a:moveTo>
              <a:arcTo wR="2284045" hR="2284045" stAng="17578301" swAng="196170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5780E80-787F-4B39-AFEB-2481553E5999}">
      <dsp:nvSpPr>
        <dsp:cNvPr id="0" name=""/>
        <dsp:cNvSpPr/>
      </dsp:nvSpPr>
      <dsp:spPr>
        <a:xfrm>
          <a:off x="4350413" y="1572057"/>
          <a:ext cx="1758649" cy="114312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solidFill>
                <a:schemeClr val="tx1"/>
              </a:solidFill>
            </a:rPr>
            <a:t>1976</a:t>
          </a:r>
        </a:p>
        <a:p>
          <a:pPr lvl="0" algn="ctr" defTabSz="711200">
            <a:lnSpc>
              <a:spcPct val="90000"/>
            </a:lnSpc>
            <a:spcBef>
              <a:spcPct val="0"/>
            </a:spcBef>
            <a:spcAft>
              <a:spcPct val="35000"/>
            </a:spcAft>
          </a:pPr>
          <a:r>
            <a:rPr lang="es-EC" sz="1600" kern="1200" dirty="0" smtClean="0">
              <a:solidFill>
                <a:schemeClr val="tx1"/>
              </a:solidFill>
            </a:rPr>
            <a:t>Ecuador</a:t>
          </a:r>
          <a:endParaRPr lang="es-EC" sz="1600" kern="1200" dirty="0">
            <a:solidFill>
              <a:schemeClr val="tx1"/>
            </a:solidFill>
          </a:endParaRPr>
        </a:p>
      </dsp:txBody>
      <dsp:txXfrm>
        <a:off x="4406216" y="1627860"/>
        <a:ext cx="1647043" cy="1031515"/>
      </dsp:txXfrm>
    </dsp:sp>
    <dsp:sp modelId="{3B988837-0955-465F-9A40-4B0703ADD151}">
      <dsp:nvSpPr>
        <dsp:cNvPr id="0" name=""/>
        <dsp:cNvSpPr/>
      </dsp:nvSpPr>
      <dsp:spPr>
        <a:xfrm>
          <a:off x="773435" y="565381"/>
          <a:ext cx="4568091" cy="4568091"/>
        </a:xfrm>
        <a:custGeom>
          <a:avLst/>
          <a:gdLst/>
          <a:ahLst/>
          <a:cxnLst/>
          <a:rect l="0" t="0" r="0" b="0"/>
          <a:pathLst>
            <a:path>
              <a:moveTo>
                <a:pt x="4564899" y="2163323"/>
              </a:moveTo>
              <a:arcTo wR="2284045" hR="2284045" stAng="21418214" swAng="202926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2D09CCD-11BF-4E01-861E-76D6D4BFE680}">
      <dsp:nvSpPr>
        <dsp:cNvPr id="0" name=""/>
        <dsp:cNvSpPr/>
      </dsp:nvSpPr>
      <dsp:spPr>
        <a:xfrm>
          <a:off x="3230490" y="4030275"/>
          <a:ext cx="2339038" cy="133396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lvl="0" algn="l" defTabSz="577850">
            <a:lnSpc>
              <a:spcPct val="90000"/>
            </a:lnSpc>
            <a:spcBef>
              <a:spcPct val="0"/>
            </a:spcBef>
            <a:spcAft>
              <a:spcPct val="35000"/>
            </a:spcAft>
          </a:pPr>
          <a:r>
            <a:rPr lang="es-EC" sz="1300" kern="1200" dirty="0" smtClean="0">
              <a:solidFill>
                <a:schemeClr val="tx1"/>
              </a:solidFill>
            </a:rPr>
            <a:t>Síntomas</a:t>
          </a:r>
          <a:endParaRPr lang="es-EC" sz="1300" kern="1200" dirty="0">
            <a:solidFill>
              <a:schemeClr val="tx1"/>
            </a:solidFill>
          </a:endParaRPr>
        </a:p>
        <a:p>
          <a:pPr marL="114300" lvl="1" indent="-114300" algn="l" defTabSz="577850">
            <a:lnSpc>
              <a:spcPct val="90000"/>
            </a:lnSpc>
            <a:spcBef>
              <a:spcPct val="0"/>
            </a:spcBef>
            <a:spcAft>
              <a:spcPct val="15000"/>
            </a:spcAft>
            <a:buChar char="••"/>
          </a:pPr>
          <a:r>
            <a:rPr lang="es-EC" sz="1300" kern="1200" dirty="0" smtClean="0">
              <a:solidFill>
                <a:schemeClr val="tx1"/>
              </a:solidFill>
            </a:rPr>
            <a:t>Clorosis hojas jóvenes</a:t>
          </a:r>
          <a:endParaRPr lang="es-EC" sz="1300" kern="1200" dirty="0">
            <a:solidFill>
              <a:schemeClr val="tx1"/>
            </a:solidFill>
          </a:endParaRPr>
        </a:p>
        <a:p>
          <a:pPr marL="114300" lvl="1" indent="-114300" algn="l" defTabSz="577850">
            <a:lnSpc>
              <a:spcPct val="90000"/>
            </a:lnSpc>
            <a:spcBef>
              <a:spcPct val="0"/>
            </a:spcBef>
            <a:spcAft>
              <a:spcPct val="15000"/>
            </a:spcAft>
            <a:buChar char="••"/>
          </a:pPr>
          <a:r>
            <a:rPr lang="es-EC" sz="1300" kern="1200" dirty="0" smtClean="0">
              <a:solidFill>
                <a:schemeClr val="tx1"/>
              </a:solidFill>
            </a:rPr>
            <a:t>Secamiento de las hojas</a:t>
          </a:r>
          <a:endParaRPr lang="es-EC" sz="1300" kern="1200" dirty="0">
            <a:solidFill>
              <a:schemeClr val="tx1"/>
            </a:solidFill>
          </a:endParaRPr>
        </a:p>
        <a:p>
          <a:pPr marL="114300" lvl="1" indent="-114300" algn="l" defTabSz="577850">
            <a:lnSpc>
              <a:spcPct val="90000"/>
            </a:lnSpc>
            <a:spcBef>
              <a:spcPct val="0"/>
            </a:spcBef>
            <a:spcAft>
              <a:spcPct val="15000"/>
            </a:spcAft>
            <a:buChar char="••"/>
          </a:pPr>
          <a:r>
            <a:rPr lang="es-EC" sz="1300" kern="1200" dirty="0" smtClean="0">
              <a:solidFill>
                <a:schemeClr val="tx1"/>
              </a:solidFill>
            </a:rPr>
            <a:t>Necrosis de tejidos</a:t>
          </a:r>
          <a:endParaRPr lang="es-EC" sz="1300" kern="1200" dirty="0">
            <a:solidFill>
              <a:schemeClr val="tx1"/>
            </a:solidFill>
          </a:endParaRPr>
        </a:p>
        <a:p>
          <a:pPr marL="114300" lvl="1" indent="-114300" algn="l" defTabSz="577850">
            <a:lnSpc>
              <a:spcPct val="90000"/>
            </a:lnSpc>
            <a:spcBef>
              <a:spcPct val="0"/>
            </a:spcBef>
            <a:spcAft>
              <a:spcPct val="15000"/>
            </a:spcAft>
            <a:buChar char="••"/>
          </a:pPr>
          <a:r>
            <a:rPr lang="es-EC" sz="1300" kern="1200" dirty="0" smtClean="0">
              <a:solidFill>
                <a:schemeClr val="tx1"/>
              </a:solidFill>
            </a:rPr>
            <a:t>Licuefacción del tejido </a:t>
          </a:r>
          <a:r>
            <a:rPr lang="es-EC" sz="1300" kern="1200" dirty="0" err="1" smtClean="0">
              <a:solidFill>
                <a:schemeClr val="tx1"/>
              </a:solidFill>
            </a:rPr>
            <a:t>meristemático</a:t>
          </a:r>
          <a:endParaRPr lang="es-EC" sz="1300" kern="1200" dirty="0">
            <a:solidFill>
              <a:schemeClr val="tx1"/>
            </a:solidFill>
          </a:endParaRPr>
        </a:p>
      </dsp:txBody>
      <dsp:txXfrm>
        <a:off x="3295609" y="4095394"/>
        <a:ext cx="2208800" cy="1203728"/>
      </dsp:txXfrm>
    </dsp:sp>
    <dsp:sp modelId="{20CAEB6E-F76B-4CA7-969E-EDFB8DFE34A7}">
      <dsp:nvSpPr>
        <dsp:cNvPr id="0" name=""/>
        <dsp:cNvSpPr/>
      </dsp:nvSpPr>
      <dsp:spPr>
        <a:xfrm>
          <a:off x="773435" y="565381"/>
          <a:ext cx="4568091" cy="4568091"/>
        </a:xfrm>
        <a:custGeom>
          <a:avLst/>
          <a:gdLst/>
          <a:ahLst/>
          <a:cxnLst/>
          <a:rect l="0" t="0" r="0" b="0"/>
          <a:pathLst>
            <a:path>
              <a:moveTo>
                <a:pt x="2450697" y="4562003"/>
              </a:moveTo>
              <a:arcTo wR="2284045" hR="2284045" stAng="5148947" swAng="94350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90CDE0F-4A00-45A9-A165-A5D6D83BF92D}">
      <dsp:nvSpPr>
        <dsp:cNvPr id="0" name=""/>
        <dsp:cNvSpPr/>
      </dsp:nvSpPr>
      <dsp:spPr>
        <a:xfrm>
          <a:off x="835628" y="4125697"/>
          <a:ext cx="1758649" cy="114312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i="1" kern="1200" dirty="0" smtClean="0">
              <a:solidFill>
                <a:schemeClr val="tx1"/>
              </a:solidFill>
            </a:rPr>
            <a:t>P. </a:t>
          </a:r>
          <a:r>
            <a:rPr lang="es-EC" sz="1600" i="1" kern="1200" dirty="0" err="1" smtClean="0">
              <a:solidFill>
                <a:schemeClr val="tx1"/>
              </a:solidFill>
            </a:rPr>
            <a:t>palmivora</a:t>
          </a:r>
          <a:r>
            <a:rPr lang="es-EC" sz="1600" i="1" kern="1200" dirty="0" smtClean="0">
              <a:solidFill>
                <a:schemeClr val="tx1"/>
              </a:solidFill>
            </a:rPr>
            <a:t> </a:t>
          </a:r>
        </a:p>
        <a:p>
          <a:pPr lvl="0" algn="ctr" defTabSz="711200">
            <a:lnSpc>
              <a:spcPct val="90000"/>
            </a:lnSpc>
            <a:spcBef>
              <a:spcPct val="0"/>
            </a:spcBef>
            <a:spcAft>
              <a:spcPct val="35000"/>
            </a:spcAft>
          </a:pPr>
          <a:r>
            <a:rPr lang="es-EC" sz="1600" i="1" kern="1200" dirty="0" smtClean="0">
              <a:solidFill>
                <a:schemeClr val="tx1"/>
              </a:solidFill>
            </a:rPr>
            <a:t>F </a:t>
          </a:r>
          <a:r>
            <a:rPr lang="es-EC" sz="1600" i="1" kern="1200" dirty="0" err="1" smtClean="0">
              <a:solidFill>
                <a:schemeClr val="tx1"/>
              </a:solidFill>
            </a:rPr>
            <a:t>oxiysporum</a:t>
          </a:r>
          <a:endParaRPr lang="es-EC" sz="1600" i="1" kern="1200" dirty="0" smtClean="0">
            <a:solidFill>
              <a:schemeClr val="tx1"/>
            </a:solidFill>
          </a:endParaRPr>
        </a:p>
        <a:p>
          <a:pPr lvl="0" algn="ctr" defTabSz="711200">
            <a:lnSpc>
              <a:spcPct val="90000"/>
            </a:lnSpc>
            <a:spcBef>
              <a:spcPct val="0"/>
            </a:spcBef>
            <a:spcAft>
              <a:spcPct val="35000"/>
            </a:spcAft>
          </a:pPr>
          <a:r>
            <a:rPr lang="es-EC" sz="1600" i="1" kern="1200" dirty="0" smtClean="0">
              <a:solidFill>
                <a:schemeClr val="tx1"/>
              </a:solidFill>
            </a:rPr>
            <a:t>F. </a:t>
          </a:r>
          <a:r>
            <a:rPr lang="es-EC" sz="1600" i="1" kern="1200" dirty="0" err="1" smtClean="0">
              <a:solidFill>
                <a:schemeClr val="tx1"/>
              </a:solidFill>
            </a:rPr>
            <a:t>solani</a:t>
          </a:r>
          <a:endParaRPr lang="es-EC" sz="1600" i="1" kern="1200" dirty="0">
            <a:solidFill>
              <a:schemeClr val="tx1"/>
            </a:solidFill>
          </a:endParaRPr>
        </a:p>
      </dsp:txBody>
      <dsp:txXfrm>
        <a:off x="891431" y="4181500"/>
        <a:ext cx="1647043" cy="1031515"/>
      </dsp:txXfrm>
    </dsp:sp>
    <dsp:sp modelId="{6F14A6E4-F75D-4BDF-B903-9429F359747E}">
      <dsp:nvSpPr>
        <dsp:cNvPr id="0" name=""/>
        <dsp:cNvSpPr/>
      </dsp:nvSpPr>
      <dsp:spPr>
        <a:xfrm>
          <a:off x="773435" y="565381"/>
          <a:ext cx="4568091" cy="4568091"/>
        </a:xfrm>
        <a:custGeom>
          <a:avLst/>
          <a:gdLst/>
          <a:ahLst/>
          <a:cxnLst/>
          <a:rect l="0" t="0" r="0" b="0"/>
          <a:pathLst>
            <a:path>
              <a:moveTo>
                <a:pt x="381712" y="3548163"/>
              </a:moveTo>
              <a:arcTo wR="2284045" hR="2284045" stAng="8783737" swAng="219642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1EC8D98-10B7-4CC0-9DAA-E1867DF4E372}">
      <dsp:nvSpPr>
        <dsp:cNvPr id="0" name=""/>
        <dsp:cNvSpPr/>
      </dsp:nvSpPr>
      <dsp:spPr>
        <a:xfrm>
          <a:off x="5900" y="1572057"/>
          <a:ext cx="1758649" cy="114312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endParaRPr lang="es-EC" sz="1400" kern="1200" dirty="0">
            <a:solidFill>
              <a:schemeClr val="tx1"/>
            </a:solidFill>
          </a:endParaRPr>
        </a:p>
        <a:p>
          <a:pPr marL="114300" lvl="1" indent="-114300" algn="l" defTabSz="622300">
            <a:lnSpc>
              <a:spcPct val="90000"/>
            </a:lnSpc>
            <a:spcBef>
              <a:spcPct val="0"/>
            </a:spcBef>
            <a:spcAft>
              <a:spcPct val="15000"/>
            </a:spcAft>
            <a:buChar char="••"/>
          </a:pPr>
          <a:r>
            <a:rPr lang="es-EC" sz="1400" kern="1200" dirty="0" smtClean="0">
              <a:solidFill>
                <a:schemeClr val="tx1"/>
              </a:solidFill>
            </a:rPr>
            <a:t>Hongos</a:t>
          </a:r>
          <a:endParaRPr lang="es-EC" sz="1400" kern="1200" dirty="0">
            <a:solidFill>
              <a:schemeClr val="tx1"/>
            </a:solidFill>
          </a:endParaRPr>
        </a:p>
        <a:p>
          <a:pPr marL="114300" lvl="1" indent="-114300" algn="l" defTabSz="622300">
            <a:lnSpc>
              <a:spcPct val="90000"/>
            </a:lnSpc>
            <a:spcBef>
              <a:spcPct val="0"/>
            </a:spcBef>
            <a:spcAft>
              <a:spcPct val="15000"/>
            </a:spcAft>
            <a:buChar char="••"/>
          </a:pPr>
          <a:r>
            <a:rPr lang="es-EC" sz="1400" kern="1200" dirty="0" smtClean="0">
              <a:solidFill>
                <a:schemeClr val="tx1"/>
              </a:solidFill>
            </a:rPr>
            <a:t>Bacterias</a:t>
          </a:r>
          <a:endParaRPr lang="es-EC" sz="1400" kern="1200" dirty="0">
            <a:solidFill>
              <a:schemeClr val="tx1"/>
            </a:solidFill>
          </a:endParaRPr>
        </a:p>
        <a:p>
          <a:pPr marL="114300" lvl="1" indent="-114300" algn="l" defTabSz="622300">
            <a:lnSpc>
              <a:spcPct val="90000"/>
            </a:lnSpc>
            <a:spcBef>
              <a:spcPct val="0"/>
            </a:spcBef>
            <a:spcAft>
              <a:spcPct val="15000"/>
            </a:spcAft>
            <a:buChar char="••"/>
          </a:pPr>
          <a:r>
            <a:rPr lang="es-EC" sz="1400" kern="1200" dirty="0" smtClean="0">
              <a:solidFill>
                <a:schemeClr val="tx1"/>
              </a:solidFill>
            </a:rPr>
            <a:t>Insectos</a:t>
          </a:r>
          <a:endParaRPr lang="es-EC" sz="1400" kern="1200" dirty="0">
            <a:solidFill>
              <a:schemeClr val="tx1"/>
            </a:solidFill>
          </a:endParaRPr>
        </a:p>
      </dsp:txBody>
      <dsp:txXfrm>
        <a:off x="61703" y="1627860"/>
        <a:ext cx="1647043" cy="1031515"/>
      </dsp:txXfrm>
    </dsp:sp>
    <dsp:sp modelId="{67006877-C1A8-42DF-8427-C978F21B4DA2}">
      <dsp:nvSpPr>
        <dsp:cNvPr id="0" name=""/>
        <dsp:cNvSpPr/>
      </dsp:nvSpPr>
      <dsp:spPr>
        <a:xfrm>
          <a:off x="773435" y="565381"/>
          <a:ext cx="4568091" cy="4568091"/>
        </a:xfrm>
        <a:custGeom>
          <a:avLst/>
          <a:gdLst/>
          <a:ahLst/>
          <a:cxnLst/>
          <a:rect l="0" t="0" r="0" b="0"/>
          <a:pathLst>
            <a:path>
              <a:moveTo>
                <a:pt x="397948" y="995829"/>
              </a:moveTo>
              <a:arcTo wR="2284045" hR="2284045" stAng="12859998" swAng="1961701"/>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B1C04F-456B-4E7A-AF22-489D21478B87}">
      <dsp:nvSpPr>
        <dsp:cNvPr id="0" name=""/>
        <dsp:cNvSpPr/>
      </dsp:nvSpPr>
      <dsp:spPr>
        <a:xfrm>
          <a:off x="2460497" y="556518"/>
          <a:ext cx="429605" cy="91440"/>
        </a:xfrm>
        <a:custGeom>
          <a:avLst/>
          <a:gdLst/>
          <a:ahLst/>
          <a:cxnLst/>
          <a:rect l="0" t="0" r="0" b="0"/>
          <a:pathLst>
            <a:path>
              <a:moveTo>
                <a:pt x="0" y="45720"/>
              </a:moveTo>
              <a:lnTo>
                <a:pt x="429605"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solidFill>
              <a:schemeClr val="tx1"/>
            </a:solidFill>
          </a:endParaRPr>
        </a:p>
      </dsp:txBody>
      <dsp:txXfrm>
        <a:off x="2663794" y="599937"/>
        <a:ext cx="23010" cy="4602"/>
      </dsp:txXfrm>
    </dsp:sp>
    <dsp:sp modelId="{B64D18C6-5574-4AAF-A416-D06D66080149}">
      <dsp:nvSpPr>
        <dsp:cNvPr id="0" name=""/>
        <dsp:cNvSpPr/>
      </dsp:nvSpPr>
      <dsp:spPr>
        <a:xfrm>
          <a:off x="461402" y="1970"/>
          <a:ext cx="2000894" cy="12005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s-EC" sz="1700" kern="1200" dirty="0" smtClean="0">
              <a:solidFill>
                <a:schemeClr val="tx1"/>
              </a:solidFill>
            </a:rPr>
            <a:t>Esmeraldas</a:t>
          </a:r>
          <a:endParaRPr lang="es-EC" sz="1700" kern="1200" dirty="0">
            <a:solidFill>
              <a:schemeClr val="tx1"/>
            </a:solidFill>
          </a:endParaRPr>
        </a:p>
      </dsp:txBody>
      <dsp:txXfrm>
        <a:off x="461402" y="1970"/>
        <a:ext cx="2000894" cy="1200536"/>
      </dsp:txXfrm>
    </dsp:sp>
    <dsp:sp modelId="{08BC29C3-CA52-452C-B1AD-99F208D18CF2}">
      <dsp:nvSpPr>
        <dsp:cNvPr id="0" name=""/>
        <dsp:cNvSpPr/>
      </dsp:nvSpPr>
      <dsp:spPr>
        <a:xfrm>
          <a:off x="1461849" y="1200707"/>
          <a:ext cx="2461100" cy="429605"/>
        </a:xfrm>
        <a:custGeom>
          <a:avLst/>
          <a:gdLst/>
          <a:ahLst/>
          <a:cxnLst/>
          <a:rect l="0" t="0" r="0" b="0"/>
          <a:pathLst>
            <a:path>
              <a:moveTo>
                <a:pt x="2461100" y="0"/>
              </a:moveTo>
              <a:lnTo>
                <a:pt x="2461100" y="231902"/>
              </a:lnTo>
              <a:lnTo>
                <a:pt x="0" y="231902"/>
              </a:lnTo>
              <a:lnTo>
                <a:pt x="0" y="429605"/>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solidFill>
              <a:schemeClr val="tx1"/>
            </a:solidFill>
          </a:endParaRPr>
        </a:p>
      </dsp:txBody>
      <dsp:txXfrm>
        <a:off x="2629806" y="1413209"/>
        <a:ext cx="125187" cy="4602"/>
      </dsp:txXfrm>
    </dsp:sp>
    <dsp:sp modelId="{937E9721-E364-4F96-A8DE-3910676203AF}">
      <dsp:nvSpPr>
        <dsp:cNvPr id="0" name=""/>
        <dsp:cNvSpPr/>
      </dsp:nvSpPr>
      <dsp:spPr>
        <a:xfrm>
          <a:off x="2922502" y="1970"/>
          <a:ext cx="2000894" cy="12005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s-EC" sz="1700" kern="1200" dirty="0" err="1" smtClean="0">
              <a:solidFill>
                <a:schemeClr val="tx1"/>
              </a:solidFill>
            </a:rPr>
            <a:t>Quininde</a:t>
          </a:r>
          <a:endParaRPr lang="es-EC" sz="1700" kern="1200" dirty="0">
            <a:solidFill>
              <a:schemeClr val="tx1"/>
            </a:solidFill>
          </a:endParaRPr>
        </a:p>
      </dsp:txBody>
      <dsp:txXfrm>
        <a:off x="2922502" y="1970"/>
        <a:ext cx="2000894" cy="1200536"/>
      </dsp:txXfrm>
    </dsp:sp>
    <dsp:sp modelId="{1C96072B-889A-4B0E-B127-B1D1729DDEE6}">
      <dsp:nvSpPr>
        <dsp:cNvPr id="0" name=""/>
        <dsp:cNvSpPr/>
      </dsp:nvSpPr>
      <dsp:spPr>
        <a:xfrm>
          <a:off x="2460497" y="2217261"/>
          <a:ext cx="429605" cy="91440"/>
        </a:xfrm>
        <a:custGeom>
          <a:avLst/>
          <a:gdLst/>
          <a:ahLst/>
          <a:cxnLst/>
          <a:rect l="0" t="0" r="0" b="0"/>
          <a:pathLst>
            <a:path>
              <a:moveTo>
                <a:pt x="0" y="45720"/>
              </a:moveTo>
              <a:lnTo>
                <a:pt x="429605"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solidFill>
              <a:schemeClr val="tx1"/>
            </a:solidFill>
          </a:endParaRPr>
        </a:p>
      </dsp:txBody>
      <dsp:txXfrm>
        <a:off x="2663794" y="2260680"/>
        <a:ext cx="23010" cy="4602"/>
      </dsp:txXfrm>
    </dsp:sp>
    <dsp:sp modelId="{89727199-D2F2-4A57-8CA5-3B528A9F0EA2}">
      <dsp:nvSpPr>
        <dsp:cNvPr id="0" name=""/>
        <dsp:cNvSpPr/>
      </dsp:nvSpPr>
      <dsp:spPr>
        <a:xfrm>
          <a:off x="461402" y="1662713"/>
          <a:ext cx="2000894" cy="12005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s-EC" sz="1700" kern="1200" dirty="0" err="1" smtClean="0">
              <a:solidFill>
                <a:schemeClr val="tx1"/>
              </a:solidFill>
            </a:rPr>
            <a:t>Amore</a:t>
          </a:r>
          <a:r>
            <a:rPr lang="es-EC" sz="1700" kern="1200" dirty="0" smtClean="0">
              <a:solidFill>
                <a:schemeClr val="tx1"/>
              </a:solidFill>
            </a:rPr>
            <a:t>, Asociación Unión y Progreso</a:t>
          </a:r>
          <a:endParaRPr lang="es-EC" sz="1700" kern="1200" dirty="0">
            <a:solidFill>
              <a:schemeClr val="tx1"/>
            </a:solidFill>
          </a:endParaRPr>
        </a:p>
      </dsp:txBody>
      <dsp:txXfrm>
        <a:off x="461402" y="1662713"/>
        <a:ext cx="2000894" cy="1200536"/>
      </dsp:txXfrm>
    </dsp:sp>
    <dsp:sp modelId="{1C70CB1F-C5FA-4ED7-AC7A-89FA3C31BEC9}">
      <dsp:nvSpPr>
        <dsp:cNvPr id="0" name=""/>
        <dsp:cNvSpPr/>
      </dsp:nvSpPr>
      <dsp:spPr>
        <a:xfrm>
          <a:off x="1461849" y="2861449"/>
          <a:ext cx="2461100" cy="429605"/>
        </a:xfrm>
        <a:custGeom>
          <a:avLst/>
          <a:gdLst/>
          <a:ahLst/>
          <a:cxnLst/>
          <a:rect l="0" t="0" r="0" b="0"/>
          <a:pathLst>
            <a:path>
              <a:moveTo>
                <a:pt x="2461100" y="0"/>
              </a:moveTo>
              <a:lnTo>
                <a:pt x="2461100" y="231902"/>
              </a:lnTo>
              <a:lnTo>
                <a:pt x="0" y="231902"/>
              </a:lnTo>
              <a:lnTo>
                <a:pt x="0" y="429605"/>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solidFill>
              <a:schemeClr val="tx1"/>
            </a:solidFill>
          </a:endParaRPr>
        </a:p>
      </dsp:txBody>
      <dsp:txXfrm>
        <a:off x="2629806" y="3073951"/>
        <a:ext cx="125187" cy="4602"/>
      </dsp:txXfrm>
    </dsp:sp>
    <dsp:sp modelId="{33BE6048-BC26-465E-BDCB-F8BA100A77A0}">
      <dsp:nvSpPr>
        <dsp:cNvPr id="0" name=""/>
        <dsp:cNvSpPr/>
      </dsp:nvSpPr>
      <dsp:spPr>
        <a:xfrm>
          <a:off x="2922502" y="1662713"/>
          <a:ext cx="2000894" cy="12005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lvl="0" algn="l" defTabSz="755650">
            <a:lnSpc>
              <a:spcPct val="90000"/>
            </a:lnSpc>
            <a:spcBef>
              <a:spcPct val="0"/>
            </a:spcBef>
            <a:spcAft>
              <a:spcPct val="35000"/>
            </a:spcAft>
          </a:pPr>
          <a:r>
            <a:rPr lang="es-EC" sz="1700" kern="1200" dirty="0" smtClean="0">
              <a:solidFill>
                <a:schemeClr val="tx1"/>
              </a:solidFill>
            </a:rPr>
            <a:t>Muestras</a:t>
          </a:r>
          <a:endParaRPr lang="es-EC" sz="1700" kern="1200" dirty="0">
            <a:solidFill>
              <a:schemeClr val="tx1"/>
            </a:solidFill>
          </a:endParaRPr>
        </a:p>
        <a:p>
          <a:pPr marL="114300" lvl="1" indent="-114300" algn="l" defTabSz="577850">
            <a:lnSpc>
              <a:spcPct val="90000"/>
            </a:lnSpc>
            <a:spcBef>
              <a:spcPct val="0"/>
            </a:spcBef>
            <a:spcAft>
              <a:spcPct val="15000"/>
            </a:spcAft>
            <a:buChar char="••"/>
          </a:pPr>
          <a:r>
            <a:rPr lang="es-EC" sz="1300" kern="1200" dirty="0" smtClean="0">
              <a:solidFill>
                <a:schemeClr val="tx1"/>
              </a:solidFill>
            </a:rPr>
            <a:t>Suelo</a:t>
          </a:r>
          <a:endParaRPr lang="es-EC" sz="1300" kern="1200" dirty="0">
            <a:solidFill>
              <a:schemeClr val="tx1"/>
            </a:solidFill>
          </a:endParaRPr>
        </a:p>
        <a:p>
          <a:pPr marL="114300" lvl="1" indent="-114300" algn="l" defTabSz="577850">
            <a:lnSpc>
              <a:spcPct val="90000"/>
            </a:lnSpc>
            <a:spcBef>
              <a:spcPct val="0"/>
            </a:spcBef>
            <a:spcAft>
              <a:spcPct val="15000"/>
            </a:spcAft>
            <a:buChar char="••"/>
          </a:pPr>
          <a:r>
            <a:rPr lang="es-EC" sz="1300" kern="1200" dirty="0" smtClean="0">
              <a:solidFill>
                <a:schemeClr val="tx1"/>
              </a:solidFill>
            </a:rPr>
            <a:t>Foliares</a:t>
          </a:r>
          <a:endParaRPr lang="es-EC" sz="1300" kern="1200" dirty="0">
            <a:solidFill>
              <a:schemeClr val="tx1"/>
            </a:solidFill>
          </a:endParaRPr>
        </a:p>
      </dsp:txBody>
      <dsp:txXfrm>
        <a:off x="2922502" y="1662713"/>
        <a:ext cx="2000894" cy="1200536"/>
      </dsp:txXfrm>
    </dsp:sp>
    <dsp:sp modelId="{A3C950B0-963C-4594-AE2E-4EB9AD6955C6}">
      <dsp:nvSpPr>
        <dsp:cNvPr id="0" name=""/>
        <dsp:cNvSpPr/>
      </dsp:nvSpPr>
      <dsp:spPr>
        <a:xfrm>
          <a:off x="461402" y="3323455"/>
          <a:ext cx="2000894" cy="1200536"/>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a:lnSpc>
              <a:spcPct val="90000"/>
            </a:lnSpc>
            <a:spcBef>
              <a:spcPct val="0"/>
            </a:spcBef>
            <a:spcAft>
              <a:spcPct val="35000"/>
            </a:spcAft>
          </a:pPr>
          <a:r>
            <a:rPr lang="es-EC" sz="1700" kern="1200" dirty="0" smtClean="0">
              <a:solidFill>
                <a:schemeClr val="tx1"/>
              </a:solidFill>
            </a:rPr>
            <a:t>Plantas Sanas y Enfermas estadio 1, 2 y 3</a:t>
          </a:r>
          <a:endParaRPr lang="es-EC" sz="1700" kern="1200" dirty="0">
            <a:solidFill>
              <a:schemeClr val="tx1"/>
            </a:solidFill>
          </a:endParaRPr>
        </a:p>
      </dsp:txBody>
      <dsp:txXfrm>
        <a:off x="461402" y="3323455"/>
        <a:ext cx="2000894" cy="12005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8A59DF-1D78-4E55-82C4-E500B6B06DB4}">
      <dsp:nvSpPr>
        <dsp:cNvPr id="0" name=""/>
        <dsp:cNvSpPr/>
      </dsp:nvSpPr>
      <dsp:spPr>
        <a:xfrm>
          <a:off x="49" y="319"/>
          <a:ext cx="4739704" cy="892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lvl="0" algn="ctr" defTabSz="1377950">
            <a:lnSpc>
              <a:spcPct val="90000"/>
            </a:lnSpc>
            <a:spcBef>
              <a:spcPct val="0"/>
            </a:spcBef>
            <a:spcAft>
              <a:spcPct val="35000"/>
            </a:spcAft>
          </a:pPr>
          <a:r>
            <a:rPr lang="es-EC" sz="3100" kern="1200" dirty="0" smtClean="0"/>
            <a:t>Físicos</a:t>
          </a:r>
          <a:endParaRPr lang="es-EC" sz="3100" kern="1200" dirty="0"/>
        </a:p>
      </dsp:txBody>
      <dsp:txXfrm>
        <a:off x="49" y="319"/>
        <a:ext cx="4739704" cy="892800"/>
      </dsp:txXfrm>
    </dsp:sp>
    <dsp:sp modelId="{4B6C5DA0-4BF9-4429-A366-014111B547B5}">
      <dsp:nvSpPr>
        <dsp:cNvPr id="0" name=""/>
        <dsp:cNvSpPr/>
      </dsp:nvSpPr>
      <dsp:spPr>
        <a:xfrm>
          <a:off x="49" y="893119"/>
          <a:ext cx="4739704" cy="179896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354" tIns="165354" rIns="220472" bIns="248031" numCol="1" spcCol="1270" anchor="t" anchorCtr="0">
          <a:noAutofit/>
        </a:bodyPr>
        <a:lstStyle/>
        <a:p>
          <a:pPr marL="285750" lvl="1" indent="-285750" algn="l" defTabSz="1377950">
            <a:lnSpc>
              <a:spcPct val="90000"/>
            </a:lnSpc>
            <a:spcBef>
              <a:spcPct val="0"/>
            </a:spcBef>
            <a:spcAft>
              <a:spcPct val="15000"/>
            </a:spcAft>
            <a:buChar char="••"/>
          </a:pPr>
          <a:r>
            <a:rPr lang="es-EC" sz="3100" kern="1200" dirty="0" smtClean="0"/>
            <a:t>Textura</a:t>
          </a:r>
          <a:endParaRPr lang="es-EC" sz="3100" kern="1200" dirty="0"/>
        </a:p>
        <a:p>
          <a:pPr marL="285750" lvl="1" indent="-285750" algn="l" defTabSz="1377950">
            <a:lnSpc>
              <a:spcPct val="90000"/>
            </a:lnSpc>
            <a:spcBef>
              <a:spcPct val="0"/>
            </a:spcBef>
            <a:spcAft>
              <a:spcPct val="15000"/>
            </a:spcAft>
            <a:buChar char="••"/>
          </a:pPr>
          <a:r>
            <a:rPr lang="es-EC" sz="3100" kern="1200" dirty="0" smtClean="0"/>
            <a:t>Conductividad eléctrica</a:t>
          </a:r>
          <a:endParaRPr lang="es-EC" sz="3100" kern="1200" dirty="0"/>
        </a:p>
      </dsp:txBody>
      <dsp:txXfrm>
        <a:off x="49" y="893119"/>
        <a:ext cx="4739704" cy="1798961"/>
      </dsp:txXfrm>
    </dsp:sp>
    <dsp:sp modelId="{39FAB542-B54D-4E19-863D-8BDFCEB93D16}">
      <dsp:nvSpPr>
        <dsp:cNvPr id="0" name=""/>
        <dsp:cNvSpPr/>
      </dsp:nvSpPr>
      <dsp:spPr>
        <a:xfrm>
          <a:off x="5403312" y="319"/>
          <a:ext cx="4739704" cy="8928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125984" rIns="220472" bIns="125984" numCol="1" spcCol="1270" anchor="ctr" anchorCtr="0">
          <a:noAutofit/>
        </a:bodyPr>
        <a:lstStyle/>
        <a:p>
          <a:pPr lvl="0" algn="ctr" defTabSz="1377950">
            <a:lnSpc>
              <a:spcPct val="90000"/>
            </a:lnSpc>
            <a:spcBef>
              <a:spcPct val="0"/>
            </a:spcBef>
            <a:spcAft>
              <a:spcPct val="35000"/>
            </a:spcAft>
          </a:pPr>
          <a:r>
            <a:rPr lang="es-EC" sz="3100" kern="1200" dirty="0" smtClean="0"/>
            <a:t>Químicos</a:t>
          </a:r>
          <a:endParaRPr lang="es-EC" sz="3100" kern="1200" dirty="0"/>
        </a:p>
      </dsp:txBody>
      <dsp:txXfrm>
        <a:off x="5403312" y="319"/>
        <a:ext cx="4739704" cy="892800"/>
      </dsp:txXfrm>
    </dsp:sp>
    <dsp:sp modelId="{EC73495A-55A9-4437-B0CC-A4A5B6E5182C}">
      <dsp:nvSpPr>
        <dsp:cNvPr id="0" name=""/>
        <dsp:cNvSpPr/>
      </dsp:nvSpPr>
      <dsp:spPr>
        <a:xfrm>
          <a:off x="5403312" y="893119"/>
          <a:ext cx="4739704" cy="179896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354" tIns="165354" rIns="220472" bIns="248031" numCol="1" spcCol="1270" anchor="t" anchorCtr="0">
          <a:noAutofit/>
        </a:bodyPr>
        <a:lstStyle/>
        <a:p>
          <a:pPr marL="285750" lvl="1" indent="-285750" algn="l" defTabSz="1377950">
            <a:lnSpc>
              <a:spcPct val="90000"/>
            </a:lnSpc>
            <a:spcBef>
              <a:spcPct val="0"/>
            </a:spcBef>
            <a:spcAft>
              <a:spcPct val="15000"/>
            </a:spcAft>
            <a:buChar char="••"/>
          </a:pPr>
          <a:r>
            <a:rPr lang="es-EC" sz="3100" kern="1200" dirty="0" smtClean="0"/>
            <a:t>pH por electrometría</a:t>
          </a:r>
          <a:endParaRPr lang="es-EC" sz="3100" kern="1200" dirty="0"/>
        </a:p>
        <a:p>
          <a:pPr marL="285750" lvl="1" indent="-285750" algn="l" defTabSz="1377950">
            <a:lnSpc>
              <a:spcPct val="90000"/>
            </a:lnSpc>
            <a:spcBef>
              <a:spcPct val="0"/>
            </a:spcBef>
            <a:spcAft>
              <a:spcPct val="15000"/>
            </a:spcAft>
            <a:buChar char="••"/>
          </a:pPr>
          <a:r>
            <a:rPr lang="es-EC" sz="3100" kern="1200" dirty="0" smtClean="0"/>
            <a:t>MO</a:t>
          </a:r>
          <a:endParaRPr lang="es-EC" sz="3100" kern="1200" dirty="0"/>
        </a:p>
        <a:p>
          <a:pPr marL="285750" lvl="1" indent="-285750" algn="l" defTabSz="1377950">
            <a:lnSpc>
              <a:spcPct val="90000"/>
            </a:lnSpc>
            <a:spcBef>
              <a:spcPct val="0"/>
            </a:spcBef>
            <a:spcAft>
              <a:spcPct val="15000"/>
            </a:spcAft>
            <a:buChar char="••"/>
          </a:pPr>
          <a:r>
            <a:rPr lang="es-EC" sz="3100" kern="1200" dirty="0" smtClean="0"/>
            <a:t>Análisis nutricional</a:t>
          </a:r>
          <a:endParaRPr lang="es-EC" sz="3100" kern="1200" dirty="0"/>
        </a:p>
      </dsp:txBody>
      <dsp:txXfrm>
        <a:off x="5403312" y="893119"/>
        <a:ext cx="4739704" cy="17989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600987-93CF-475E-920D-D89E4214F907}">
      <dsp:nvSpPr>
        <dsp:cNvPr id="0" name=""/>
        <dsp:cNvSpPr/>
      </dsp:nvSpPr>
      <dsp:spPr>
        <a:xfrm>
          <a:off x="7040" y="1298795"/>
          <a:ext cx="3612157" cy="144486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15875" rIns="0" bIns="15875" numCol="1" spcCol="1270" anchor="ctr" anchorCtr="0">
          <a:noAutofit/>
        </a:bodyPr>
        <a:lstStyle/>
        <a:p>
          <a:pPr lvl="0" algn="ctr" defTabSz="1111250">
            <a:lnSpc>
              <a:spcPct val="90000"/>
            </a:lnSpc>
            <a:spcBef>
              <a:spcPct val="0"/>
            </a:spcBef>
            <a:spcAft>
              <a:spcPct val="35000"/>
            </a:spcAft>
          </a:pPr>
          <a:r>
            <a:rPr lang="es-EC" sz="2500" kern="1200" dirty="0" smtClean="0">
              <a:solidFill>
                <a:schemeClr val="tx1"/>
              </a:solidFill>
            </a:rPr>
            <a:t>Pretratamiento</a:t>
          </a:r>
          <a:endParaRPr lang="es-EC" sz="2500" kern="1200" dirty="0">
            <a:solidFill>
              <a:schemeClr val="tx1"/>
            </a:solidFill>
          </a:endParaRPr>
        </a:p>
      </dsp:txBody>
      <dsp:txXfrm>
        <a:off x="729472" y="1298795"/>
        <a:ext cx="2167294" cy="1444863"/>
      </dsp:txXfrm>
    </dsp:sp>
    <dsp:sp modelId="{F54439CD-EAA0-4061-9F75-7B515114F02C}">
      <dsp:nvSpPr>
        <dsp:cNvPr id="0" name=""/>
        <dsp:cNvSpPr/>
      </dsp:nvSpPr>
      <dsp:spPr>
        <a:xfrm>
          <a:off x="3149618" y="1421609"/>
          <a:ext cx="2998091" cy="1199236"/>
        </a:xfrm>
        <a:prstGeom prst="chevron">
          <a:avLst/>
        </a:prstGeom>
        <a:blipFill rotWithShape="0">
          <a:blip xmlns:r="http://schemas.openxmlformats.org/officeDocument/2006/relationships" r:embed="rId1"/>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550" tIns="41275" rIns="0" bIns="41275" numCol="1" spcCol="1270" anchor="ctr" anchorCtr="0">
          <a:noAutofit/>
        </a:bodyPr>
        <a:lstStyle/>
        <a:p>
          <a:pPr lvl="0" algn="ctr" defTabSz="2889250">
            <a:lnSpc>
              <a:spcPct val="90000"/>
            </a:lnSpc>
            <a:spcBef>
              <a:spcPct val="0"/>
            </a:spcBef>
            <a:spcAft>
              <a:spcPct val="35000"/>
            </a:spcAft>
          </a:pPr>
          <a:endParaRPr lang="es-EC" sz="6500" kern="1200" dirty="0">
            <a:solidFill>
              <a:schemeClr val="tx1"/>
            </a:solidFill>
          </a:endParaRPr>
        </a:p>
      </dsp:txBody>
      <dsp:txXfrm>
        <a:off x="3749236" y="1421609"/>
        <a:ext cx="1798855" cy="1199236"/>
      </dsp:txXfrm>
    </dsp:sp>
    <dsp:sp modelId="{283AA01D-AC40-407E-A559-75D0A507360B}">
      <dsp:nvSpPr>
        <dsp:cNvPr id="0" name=""/>
        <dsp:cNvSpPr/>
      </dsp:nvSpPr>
      <dsp:spPr>
        <a:xfrm>
          <a:off x="5727976" y="1421609"/>
          <a:ext cx="2998091" cy="1199236"/>
        </a:xfrm>
        <a:prstGeom prst="chevron">
          <a:avLst/>
        </a:prstGeom>
        <a:blipFill rotWithShape="0">
          <a:blip xmlns:r="http://schemas.openxmlformats.org/officeDocument/2006/relationships" r:embed="rId2"/>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550" tIns="41275" rIns="0" bIns="41275" numCol="1" spcCol="1270" anchor="ctr" anchorCtr="0">
          <a:noAutofit/>
        </a:bodyPr>
        <a:lstStyle/>
        <a:p>
          <a:pPr lvl="0" algn="ctr" defTabSz="2889250">
            <a:lnSpc>
              <a:spcPct val="90000"/>
            </a:lnSpc>
            <a:spcBef>
              <a:spcPct val="0"/>
            </a:spcBef>
            <a:spcAft>
              <a:spcPct val="35000"/>
            </a:spcAft>
          </a:pPr>
          <a:endParaRPr lang="es-EC" sz="6500" kern="1200" dirty="0">
            <a:solidFill>
              <a:schemeClr val="tx1"/>
            </a:solidFill>
          </a:endParaRPr>
        </a:p>
      </dsp:txBody>
      <dsp:txXfrm>
        <a:off x="6327594" y="1421609"/>
        <a:ext cx="1798855" cy="1199236"/>
      </dsp:txXfrm>
    </dsp:sp>
    <dsp:sp modelId="{91374DD6-A7AF-4AD7-9708-77D8E243F03D}">
      <dsp:nvSpPr>
        <dsp:cNvPr id="0" name=""/>
        <dsp:cNvSpPr/>
      </dsp:nvSpPr>
      <dsp:spPr>
        <a:xfrm>
          <a:off x="8306334" y="1421609"/>
          <a:ext cx="2998091" cy="1199236"/>
        </a:xfrm>
        <a:prstGeom prst="chevron">
          <a:avLst/>
        </a:prstGeom>
        <a:blipFill rotWithShape="0">
          <a:blip xmlns:r="http://schemas.openxmlformats.org/officeDocument/2006/relationships" r:embed="rId3"/>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550" tIns="41275" rIns="0" bIns="41275" numCol="1" spcCol="1270" anchor="ctr" anchorCtr="0">
          <a:noAutofit/>
        </a:bodyPr>
        <a:lstStyle/>
        <a:p>
          <a:pPr lvl="0" algn="ctr" defTabSz="2889250">
            <a:lnSpc>
              <a:spcPct val="90000"/>
            </a:lnSpc>
            <a:spcBef>
              <a:spcPct val="0"/>
            </a:spcBef>
            <a:spcAft>
              <a:spcPct val="35000"/>
            </a:spcAft>
          </a:pPr>
          <a:endParaRPr lang="es-EC" sz="6500" kern="1200" dirty="0">
            <a:solidFill>
              <a:schemeClr val="tx1"/>
            </a:solidFill>
          </a:endParaRPr>
        </a:p>
      </dsp:txBody>
      <dsp:txXfrm>
        <a:off x="8905952" y="1421609"/>
        <a:ext cx="1798855" cy="1199236"/>
      </dsp:txXfrm>
    </dsp:sp>
    <dsp:sp modelId="{1E5923BB-1D4A-43E7-8025-B14E503B5917}">
      <dsp:nvSpPr>
        <dsp:cNvPr id="0" name=""/>
        <dsp:cNvSpPr/>
      </dsp:nvSpPr>
      <dsp:spPr>
        <a:xfrm>
          <a:off x="7040" y="2945939"/>
          <a:ext cx="3612157" cy="1444863"/>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15875" rIns="0" bIns="15875" numCol="1" spcCol="1270" anchor="ctr" anchorCtr="0">
          <a:noAutofit/>
        </a:bodyPr>
        <a:lstStyle/>
        <a:p>
          <a:pPr lvl="0" algn="ctr" defTabSz="1111250">
            <a:lnSpc>
              <a:spcPct val="90000"/>
            </a:lnSpc>
            <a:spcBef>
              <a:spcPct val="0"/>
            </a:spcBef>
            <a:spcAft>
              <a:spcPct val="35000"/>
            </a:spcAft>
          </a:pPr>
          <a:r>
            <a:rPr lang="es-EC" sz="2500" kern="1200" dirty="0" smtClean="0">
              <a:solidFill>
                <a:schemeClr val="tx1"/>
              </a:solidFill>
            </a:rPr>
            <a:t>Extracción </a:t>
          </a:r>
          <a:endParaRPr lang="es-EC" sz="2500" kern="1200" dirty="0">
            <a:solidFill>
              <a:schemeClr val="tx1"/>
            </a:solidFill>
          </a:endParaRPr>
        </a:p>
      </dsp:txBody>
      <dsp:txXfrm>
        <a:off x="729472" y="2945939"/>
        <a:ext cx="2167294" cy="1444863"/>
      </dsp:txXfrm>
    </dsp:sp>
    <dsp:sp modelId="{BE2A69F3-83E9-4BA9-80AE-9116F062E93A}">
      <dsp:nvSpPr>
        <dsp:cNvPr id="0" name=""/>
        <dsp:cNvSpPr/>
      </dsp:nvSpPr>
      <dsp:spPr>
        <a:xfrm>
          <a:off x="3149618" y="3068753"/>
          <a:ext cx="2998091" cy="1199236"/>
        </a:xfrm>
        <a:prstGeom prst="chevron">
          <a:avLst/>
        </a:prstGeom>
        <a:blipFill rotWithShape="0">
          <a:blip xmlns:r="http://schemas.openxmlformats.org/officeDocument/2006/relationships" r:embed="rId4"/>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550" tIns="41275" rIns="0" bIns="41275" numCol="1" spcCol="1270" anchor="ctr" anchorCtr="0">
          <a:noAutofit/>
        </a:bodyPr>
        <a:lstStyle/>
        <a:p>
          <a:pPr lvl="0" algn="ctr" defTabSz="2889250">
            <a:lnSpc>
              <a:spcPct val="90000"/>
            </a:lnSpc>
            <a:spcBef>
              <a:spcPct val="0"/>
            </a:spcBef>
            <a:spcAft>
              <a:spcPct val="35000"/>
            </a:spcAft>
          </a:pPr>
          <a:endParaRPr lang="es-EC" sz="6500" kern="1200" dirty="0">
            <a:solidFill>
              <a:schemeClr val="tx1"/>
            </a:solidFill>
          </a:endParaRPr>
        </a:p>
      </dsp:txBody>
      <dsp:txXfrm>
        <a:off x="3749236" y="3068753"/>
        <a:ext cx="1798855" cy="1199236"/>
      </dsp:txXfrm>
    </dsp:sp>
    <dsp:sp modelId="{DDD83653-C3BF-4D2F-80E7-DB673D5132B6}">
      <dsp:nvSpPr>
        <dsp:cNvPr id="0" name=""/>
        <dsp:cNvSpPr/>
      </dsp:nvSpPr>
      <dsp:spPr>
        <a:xfrm>
          <a:off x="5727976" y="3068753"/>
          <a:ext cx="2998091" cy="1199236"/>
        </a:xfrm>
        <a:prstGeom prst="chevron">
          <a:avLst/>
        </a:prstGeom>
        <a:blipFill rotWithShape="0">
          <a:blip xmlns:r="http://schemas.openxmlformats.org/officeDocument/2006/relationships" r:embed="rId5"/>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2550" tIns="41275" rIns="0" bIns="41275" numCol="1" spcCol="1270" anchor="ctr" anchorCtr="0">
          <a:noAutofit/>
        </a:bodyPr>
        <a:lstStyle/>
        <a:p>
          <a:pPr lvl="0" algn="ctr" defTabSz="2889250">
            <a:lnSpc>
              <a:spcPct val="90000"/>
            </a:lnSpc>
            <a:spcBef>
              <a:spcPct val="0"/>
            </a:spcBef>
            <a:spcAft>
              <a:spcPct val="35000"/>
            </a:spcAft>
          </a:pPr>
          <a:endParaRPr lang="es-EC" sz="6500" kern="1200" dirty="0">
            <a:solidFill>
              <a:schemeClr val="tx1"/>
            </a:solidFill>
          </a:endParaRPr>
        </a:p>
      </dsp:txBody>
      <dsp:txXfrm>
        <a:off x="6327594" y="3068753"/>
        <a:ext cx="1798855" cy="119923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D5CEAD-828E-4431-9EF7-B1080357819F}">
      <dsp:nvSpPr>
        <dsp:cNvPr id="0" name=""/>
        <dsp:cNvSpPr/>
      </dsp:nvSpPr>
      <dsp:spPr>
        <a:xfrm>
          <a:off x="6715686" y="3128"/>
          <a:ext cx="1163835" cy="1163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t>DPPH</a:t>
          </a:r>
          <a:endParaRPr lang="es-EC" sz="1600" kern="1200" dirty="0"/>
        </a:p>
      </dsp:txBody>
      <dsp:txXfrm>
        <a:off x="6715686" y="3128"/>
        <a:ext cx="1163835" cy="1163835"/>
      </dsp:txXfrm>
    </dsp:sp>
    <dsp:sp modelId="{2E22B0F8-418C-4E52-8DBD-43F4CBBE8D7A}">
      <dsp:nvSpPr>
        <dsp:cNvPr id="0" name=""/>
        <dsp:cNvSpPr/>
      </dsp:nvSpPr>
      <dsp:spPr>
        <a:xfrm>
          <a:off x="3080723" y="64927"/>
          <a:ext cx="6030552" cy="6030552"/>
        </a:xfrm>
        <a:prstGeom prst="circularArrow">
          <a:avLst>
            <a:gd name="adj1" fmla="val 3763"/>
            <a:gd name="adj2" fmla="val 234809"/>
            <a:gd name="adj3" fmla="val 19827063"/>
            <a:gd name="adj4" fmla="val 18605475"/>
            <a:gd name="adj5" fmla="val 439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FD5F21-4542-4C1E-87BB-E71C3E899288}">
      <dsp:nvSpPr>
        <dsp:cNvPr id="0" name=""/>
        <dsp:cNvSpPr/>
      </dsp:nvSpPr>
      <dsp:spPr>
        <a:xfrm>
          <a:off x="8214062" y="1882032"/>
          <a:ext cx="1163835" cy="1163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t>Azucares reductores</a:t>
          </a:r>
          <a:endParaRPr lang="es-EC" sz="1600" kern="1200" dirty="0"/>
        </a:p>
      </dsp:txBody>
      <dsp:txXfrm>
        <a:off x="8214062" y="1882032"/>
        <a:ext cx="1163835" cy="1163835"/>
      </dsp:txXfrm>
    </dsp:sp>
    <dsp:sp modelId="{1C2D49B0-9F8F-4DE4-82A9-20F8A2E72CB2}">
      <dsp:nvSpPr>
        <dsp:cNvPr id="0" name=""/>
        <dsp:cNvSpPr/>
      </dsp:nvSpPr>
      <dsp:spPr>
        <a:xfrm>
          <a:off x="3080910" y="-16428"/>
          <a:ext cx="6030552" cy="6030552"/>
        </a:xfrm>
        <a:prstGeom prst="circularArrow">
          <a:avLst>
            <a:gd name="adj1" fmla="val 3763"/>
            <a:gd name="adj2" fmla="val 234809"/>
            <a:gd name="adj3" fmla="val 1179683"/>
            <a:gd name="adj4" fmla="val 58371"/>
            <a:gd name="adj5" fmla="val 439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571AEB-DFDB-409F-A7BE-21022A8136A7}">
      <dsp:nvSpPr>
        <dsp:cNvPr id="0" name=""/>
        <dsp:cNvSpPr/>
      </dsp:nvSpPr>
      <dsp:spPr>
        <a:xfrm>
          <a:off x="7730104" y="4106467"/>
          <a:ext cx="1163835" cy="1163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t>Terpenos</a:t>
          </a:r>
          <a:endParaRPr lang="es-EC" sz="1600" kern="1200" dirty="0"/>
        </a:p>
      </dsp:txBody>
      <dsp:txXfrm>
        <a:off x="7730104" y="4106467"/>
        <a:ext cx="1163835" cy="1163835"/>
      </dsp:txXfrm>
    </dsp:sp>
    <dsp:sp modelId="{0213A5A5-A7B2-452C-900F-2F043F6E2BCA}">
      <dsp:nvSpPr>
        <dsp:cNvPr id="0" name=""/>
        <dsp:cNvSpPr/>
      </dsp:nvSpPr>
      <dsp:spPr>
        <a:xfrm>
          <a:off x="3024507" y="81691"/>
          <a:ext cx="6030552" cy="6030552"/>
        </a:xfrm>
        <a:prstGeom prst="circularArrow">
          <a:avLst>
            <a:gd name="adj1" fmla="val 3763"/>
            <a:gd name="adj2" fmla="val 234809"/>
            <a:gd name="adj3" fmla="val 4344242"/>
            <a:gd name="adj4" fmla="val 3101926"/>
            <a:gd name="adj5" fmla="val 439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5B7DE3-142D-43FF-97D4-27B09FE9E262}">
      <dsp:nvSpPr>
        <dsp:cNvPr id="0" name=""/>
        <dsp:cNvSpPr/>
      </dsp:nvSpPr>
      <dsp:spPr>
        <a:xfrm>
          <a:off x="5514082" y="5267701"/>
          <a:ext cx="1163835" cy="1163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t>Flavonoides</a:t>
          </a:r>
          <a:endParaRPr lang="es-EC" sz="1600" kern="1200" dirty="0"/>
        </a:p>
      </dsp:txBody>
      <dsp:txXfrm>
        <a:off x="5514082" y="5267701"/>
        <a:ext cx="1163835" cy="1163835"/>
      </dsp:txXfrm>
    </dsp:sp>
    <dsp:sp modelId="{04C39F6C-715F-4651-8CF5-B668959EF86F}">
      <dsp:nvSpPr>
        <dsp:cNvPr id="0" name=""/>
        <dsp:cNvSpPr/>
      </dsp:nvSpPr>
      <dsp:spPr>
        <a:xfrm>
          <a:off x="3080723" y="64927"/>
          <a:ext cx="6030552" cy="6030552"/>
        </a:xfrm>
        <a:prstGeom prst="circularArrow">
          <a:avLst>
            <a:gd name="adj1" fmla="val 3763"/>
            <a:gd name="adj2" fmla="val 234809"/>
            <a:gd name="adj3" fmla="val 7257358"/>
            <a:gd name="adj4" fmla="val 6127774"/>
            <a:gd name="adj5" fmla="val 439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994456-8F97-4EBA-850D-BAD57B9DFDEB}">
      <dsp:nvSpPr>
        <dsp:cNvPr id="0" name=""/>
        <dsp:cNvSpPr/>
      </dsp:nvSpPr>
      <dsp:spPr>
        <a:xfrm>
          <a:off x="3348865" y="4224988"/>
          <a:ext cx="1163835" cy="1163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t>Saponinas</a:t>
          </a:r>
          <a:endParaRPr lang="es-EC" sz="1600" kern="1200" dirty="0"/>
        </a:p>
      </dsp:txBody>
      <dsp:txXfrm>
        <a:off x="3348865" y="4224988"/>
        <a:ext cx="1163835" cy="1163835"/>
      </dsp:txXfrm>
    </dsp:sp>
    <dsp:sp modelId="{96A1DC81-DC7C-4E3D-804B-7CB4FB979CF6}">
      <dsp:nvSpPr>
        <dsp:cNvPr id="0" name=""/>
        <dsp:cNvSpPr/>
      </dsp:nvSpPr>
      <dsp:spPr>
        <a:xfrm>
          <a:off x="3080723" y="64927"/>
          <a:ext cx="6030552" cy="6030552"/>
        </a:xfrm>
        <a:prstGeom prst="circularArrow">
          <a:avLst>
            <a:gd name="adj1" fmla="val 3763"/>
            <a:gd name="adj2" fmla="val 234809"/>
            <a:gd name="adj3" fmla="val 10607813"/>
            <a:gd name="adj4" fmla="val 9335009"/>
            <a:gd name="adj5" fmla="val 439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9080D0A-3786-4D00-9E80-71A4838952EB}">
      <dsp:nvSpPr>
        <dsp:cNvPr id="0" name=""/>
        <dsp:cNvSpPr/>
      </dsp:nvSpPr>
      <dsp:spPr>
        <a:xfrm>
          <a:off x="2814101" y="1882032"/>
          <a:ext cx="1163835" cy="1163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t>Taninos</a:t>
          </a:r>
          <a:endParaRPr lang="es-EC" sz="1600" kern="1200" dirty="0"/>
        </a:p>
      </dsp:txBody>
      <dsp:txXfrm>
        <a:off x="2814101" y="1882032"/>
        <a:ext cx="1163835" cy="1163835"/>
      </dsp:txXfrm>
    </dsp:sp>
    <dsp:sp modelId="{173617B8-26CA-4864-A11F-7E46BE836D06}">
      <dsp:nvSpPr>
        <dsp:cNvPr id="0" name=""/>
        <dsp:cNvSpPr/>
      </dsp:nvSpPr>
      <dsp:spPr>
        <a:xfrm>
          <a:off x="3080723" y="64927"/>
          <a:ext cx="6030552" cy="6030552"/>
        </a:xfrm>
        <a:prstGeom prst="circularArrow">
          <a:avLst>
            <a:gd name="adj1" fmla="val 3763"/>
            <a:gd name="adj2" fmla="val 234809"/>
            <a:gd name="adj3" fmla="val 13559716"/>
            <a:gd name="adj4" fmla="val 12338128"/>
            <a:gd name="adj5" fmla="val 439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A98BCD-FA3A-45F3-AD03-749FBCBF5CBC}">
      <dsp:nvSpPr>
        <dsp:cNvPr id="0" name=""/>
        <dsp:cNvSpPr/>
      </dsp:nvSpPr>
      <dsp:spPr>
        <a:xfrm>
          <a:off x="4312477" y="3128"/>
          <a:ext cx="1163835" cy="1163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t>Alcaloides</a:t>
          </a:r>
          <a:endParaRPr lang="es-EC" sz="1600" kern="1200" dirty="0"/>
        </a:p>
      </dsp:txBody>
      <dsp:txXfrm>
        <a:off x="4312477" y="3128"/>
        <a:ext cx="1163835" cy="1163835"/>
      </dsp:txXfrm>
    </dsp:sp>
    <dsp:sp modelId="{3FFDB343-F019-46CE-B49C-67B0A2B92809}">
      <dsp:nvSpPr>
        <dsp:cNvPr id="0" name=""/>
        <dsp:cNvSpPr/>
      </dsp:nvSpPr>
      <dsp:spPr>
        <a:xfrm>
          <a:off x="3080723" y="64927"/>
          <a:ext cx="6030552" cy="6030552"/>
        </a:xfrm>
        <a:prstGeom prst="circularArrow">
          <a:avLst>
            <a:gd name="adj1" fmla="val 3763"/>
            <a:gd name="adj2" fmla="val 234809"/>
            <a:gd name="adj3" fmla="val 16740992"/>
            <a:gd name="adj4" fmla="val 15424199"/>
            <a:gd name="adj5" fmla="val 4391"/>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90E249-3BE8-4680-A7DF-FA433001F6F6}" type="datetimeFigureOut">
              <a:rPr lang="es-EC" smtClean="0"/>
              <a:t>26/2/2018</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EBBB5-3570-4F6B-83BA-53C65BE99F9B}" type="slidenum">
              <a:rPr lang="es-EC" smtClean="0"/>
              <a:t>‹Nº›</a:t>
            </a:fld>
            <a:endParaRPr lang="es-EC"/>
          </a:p>
        </p:txBody>
      </p:sp>
    </p:spTree>
    <p:extLst>
      <p:ext uri="{BB962C8B-B14F-4D97-AF65-F5344CB8AC3E}">
        <p14:creationId xmlns:p14="http://schemas.microsoft.com/office/powerpoint/2010/main" val="2099360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La palma africana es originaria del golfo de guinea en África occidental. Gracias a indicios fósiles y documentos históricos, tales pruebas de su origen son a partir de polen fósil encontrado en el Delta del rio </a:t>
            </a:r>
            <a:r>
              <a:rPr lang="es-ES" sz="1200" kern="1200" dirty="0" err="1" smtClean="0">
                <a:solidFill>
                  <a:schemeClr val="tx1"/>
                </a:solidFill>
                <a:effectLst/>
                <a:latin typeface="+mn-lt"/>
                <a:ea typeface="+mn-ea"/>
                <a:cs typeface="+mn-cs"/>
              </a:rPr>
              <a:t>Niger</a:t>
            </a:r>
            <a:r>
              <a:rPr lang="es-ES" sz="1200" kern="1200" dirty="0" smtClean="0">
                <a:solidFill>
                  <a:schemeClr val="tx1"/>
                </a:solidFill>
                <a:effectLst/>
                <a:latin typeface="+mn-lt"/>
                <a:ea typeface="+mn-ea"/>
                <a:cs typeface="+mn-cs"/>
              </a:rPr>
              <a:t>, de igual manera los archivos históricos describen la existencia de un árbol productor de nueces pequeñas de color rojo en el siglo 15 </a:t>
            </a:r>
            <a:r>
              <a:rPr lang="es-EC" sz="1200" kern="1200" dirty="0" smtClean="0">
                <a:solidFill>
                  <a:schemeClr val="tx1"/>
                </a:solidFill>
                <a:effectLst/>
                <a:latin typeface="+mn-lt"/>
                <a:ea typeface="+mn-ea"/>
                <a:cs typeface="+mn-cs"/>
              </a:rPr>
              <a:t>(Vallejo, 2012)</a:t>
            </a:r>
            <a:r>
              <a:rPr lang="es-ES"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El aceite de palma es el principal producto de la palma africana, constituido ácidos grasos saturados, mono insaturados y poli insaturados, gran cantidad de antioxidantes como es el </a:t>
            </a:r>
            <a:r>
              <a:rPr lang="es-ES" sz="1200" kern="1200" dirty="0" err="1" smtClean="0">
                <a:solidFill>
                  <a:schemeClr val="tx1"/>
                </a:solidFill>
                <a:effectLst/>
                <a:latin typeface="+mn-lt"/>
                <a:ea typeface="+mn-ea"/>
                <a:cs typeface="+mn-cs"/>
              </a:rPr>
              <a:t>betacaroteno</a:t>
            </a:r>
            <a:r>
              <a:rPr lang="es-ES" sz="1200" kern="1200" dirty="0" smtClean="0">
                <a:solidFill>
                  <a:schemeClr val="tx1"/>
                </a:solidFill>
                <a:effectLst/>
                <a:latin typeface="+mn-lt"/>
                <a:ea typeface="+mn-ea"/>
                <a:cs typeface="+mn-cs"/>
              </a:rPr>
              <a:t>, vitamina E. Presenta cualidades nutricionales y benéficas a la salud, convirtiéndose en parte fundamental en la dieta de los ecuatorianos </a:t>
            </a:r>
            <a:r>
              <a:rPr lang="es-EC" sz="1200" kern="1200" dirty="0" smtClean="0">
                <a:solidFill>
                  <a:schemeClr val="tx1"/>
                </a:solidFill>
                <a:effectLst/>
                <a:latin typeface="+mn-lt"/>
                <a:ea typeface="+mn-ea"/>
                <a:cs typeface="+mn-cs"/>
              </a:rPr>
              <a:t>(Rincón, 2009)</a:t>
            </a:r>
            <a:r>
              <a:rPr lang="es-ES"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41CEBBB5-3570-4F6B-83BA-53C65BE99F9B}" type="slidenum">
              <a:rPr lang="es-EC" smtClean="0"/>
              <a:t>2</a:t>
            </a:fld>
            <a:endParaRPr lang="es-EC"/>
          </a:p>
        </p:txBody>
      </p:sp>
    </p:spTree>
    <p:extLst>
      <p:ext uri="{BB962C8B-B14F-4D97-AF65-F5344CB8AC3E}">
        <p14:creationId xmlns:p14="http://schemas.microsoft.com/office/powerpoint/2010/main" val="562029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Los % de inhibición en plantas sanas son de 58.87% valores cercanos a los obtenidos por (</a:t>
            </a:r>
            <a:r>
              <a:rPr lang="es-EC" sz="1200" kern="1200" dirty="0" err="1" smtClean="0">
                <a:solidFill>
                  <a:schemeClr val="tx1"/>
                </a:solidFill>
                <a:effectLst/>
                <a:latin typeface="+mn-lt"/>
                <a:ea typeface="+mn-ea"/>
                <a:cs typeface="+mn-cs"/>
              </a:rPr>
              <a:t>Sasidharan</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Soundararajan</a:t>
            </a:r>
            <a:r>
              <a:rPr lang="es-EC" sz="1200" kern="1200" dirty="0" smtClean="0">
                <a:solidFill>
                  <a:schemeClr val="tx1"/>
                </a:solidFill>
                <a:effectLst/>
                <a:latin typeface="+mn-lt"/>
                <a:ea typeface="+mn-ea"/>
                <a:cs typeface="+mn-cs"/>
              </a:rPr>
              <a:t>, &amp; Yoga, 2009). </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Según (Yin, </a:t>
            </a:r>
            <a:r>
              <a:rPr lang="es-EC" sz="1200" kern="1200" dirty="0" err="1" smtClean="0">
                <a:solidFill>
                  <a:schemeClr val="tx1"/>
                </a:solidFill>
                <a:effectLst/>
                <a:latin typeface="+mn-lt"/>
                <a:ea typeface="+mn-ea"/>
                <a:cs typeface="+mn-cs"/>
              </a:rPr>
              <a:t>Abdullah</a:t>
            </a:r>
            <a:r>
              <a:rPr lang="es-EC" sz="1200" kern="1200" dirty="0" smtClean="0">
                <a:solidFill>
                  <a:schemeClr val="tx1"/>
                </a:solidFill>
                <a:effectLst/>
                <a:latin typeface="+mn-lt"/>
                <a:ea typeface="+mn-ea"/>
                <a:cs typeface="+mn-cs"/>
              </a:rPr>
              <a:t>, &amp; </a:t>
            </a:r>
            <a:r>
              <a:rPr lang="es-EC" sz="1200" kern="1200" dirty="0" err="1" smtClean="0">
                <a:solidFill>
                  <a:schemeClr val="tx1"/>
                </a:solidFill>
                <a:effectLst/>
                <a:latin typeface="+mn-lt"/>
                <a:ea typeface="+mn-ea"/>
                <a:cs typeface="+mn-cs"/>
              </a:rPr>
              <a:t>Phin</a:t>
            </a:r>
            <a:r>
              <a:rPr lang="es-EC" sz="1200" kern="1200" dirty="0" smtClean="0">
                <a:solidFill>
                  <a:schemeClr val="tx1"/>
                </a:solidFill>
                <a:effectLst/>
                <a:latin typeface="+mn-lt"/>
                <a:ea typeface="+mn-ea"/>
                <a:cs typeface="+mn-cs"/>
              </a:rPr>
              <a:t>, 2013) la actividad antioxidante en palma está dada por la presencia de compuestos fenólicos, taninos y flavonoides encontrándose un incremento del % de inhibición cuando la planta presenta</a:t>
            </a:r>
            <a:r>
              <a:rPr lang="es-EC" sz="1200" kern="1200" baseline="0" dirty="0" smtClean="0">
                <a:solidFill>
                  <a:schemeClr val="tx1"/>
                </a:solidFill>
                <a:effectLst/>
                <a:latin typeface="+mn-lt"/>
                <a:ea typeface="+mn-ea"/>
                <a:cs typeface="+mn-cs"/>
              </a:rPr>
              <a:t> enfermedad</a:t>
            </a:r>
            <a:r>
              <a:rPr lang="es-EC"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Compuestos relacionados con la defensa de la planta son los compuestos fenólicos, taninos y flavonoides esto corroborado por (</a:t>
            </a:r>
            <a:r>
              <a:rPr lang="es-EC" sz="1200" kern="1200" dirty="0" err="1" smtClean="0">
                <a:solidFill>
                  <a:schemeClr val="tx1"/>
                </a:solidFill>
                <a:effectLst/>
                <a:latin typeface="+mn-lt"/>
                <a:ea typeface="+mn-ea"/>
                <a:cs typeface="+mn-cs"/>
              </a:rPr>
              <a:t>Olugbenga</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Awala</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Ogunleye</a:t>
            </a:r>
            <a:r>
              <a:rPr lang="es-EC" sz="1200" kern="1200" dirty="0" smtClean="0">
                <a:solidFill>
                  <a:schemeClr val="tx1"/>
                </a:solidFill>
                <a:effectLst/>
                <a:latin typeface="+mn-lt"/>
                <a:ea typeface="+mn-ea"/>
                <a:cs typeface="+mn-cs"/>
              </a:rPr>
              <a:t>, &amp; </a:t>
            </a:r>
            <a:r>
              <a:rPr lang="es-EC" sz="1200" kern="1200" dirty="0" err="1" smtClean="0">
                <a:solidFill>
                  <a:schemeClr val="tx1"/>
                </a:solidFill>
                <a:effectLst/>
                <a:latin typeface="+mn-lt"/>
                <a:ea typeface="+mn-ea"/>
                <a:cs typeface="+mn-cs"/>
              </a:rPr>
              <a:t>Okogbue</a:t>
            </a:r>
            <a:r>
              <a:rPr lang="es-EC" sz="1200" kern="1200" dirty="0" smtClean="0">
                <a:solidFill>
                  <a:schemeClr val="tx1"/>
                </a:solidFill>
                <a:effectLst/>
                <a:latin typeface="+mn-lt"/>
                <a:ea typeface="+mn-ea"/>
                <a:cs typeface="+mn-cs"/>
              </a:rPr>
              <a:t>, 2016).</a:t>
            </a:r>
            <a:endParaRPr lang="en-US" sz="1200" kern="1200" dirty="0" smtClean="0">
              <a:solidFill>
                <a:schemeClr val="tx1"/>
              </a:solidFill>
              <a:effectLst/>
              <a:latin typeface="+mn-lt"/>
              <a:ea typeface="+mn-ea"/>
              <a:cs typeface="+mn-cs"/>
            </a:endParaRPr>
          </a:p>
          <a:p>
            <a:endParaRPr lang="es-EC" dirty="0" smtClean="0"/>
          </a:p>
        </p:txBody>
      </p:sp>
      <p:sp>
        <p:nvSpPr>
          <p:cNvPr id="4" name="Marcador de número de diapositiva 3"/>
          <p:cNvSpPr>
            <a:spLocks noGrp="1"/>
          </p:cNvSpPr>
          <p:nvPr>
            <p:ph type="sldNum" sz="quarter" idx="10"/>
          </p:nvPr>
        </p:nvSpPr>
        <p:spPr/>
        <p:txBody>
          <a:bodyPr/>
          <a:lstStyle/>
          <a:p>
            <a:fld id="{41CEBBB5-3570-4F6B-83BA-53C65BE99F9B}" type="slidenum">
              <a:rPr lang="es-EC" smtClean="0"/>
              <a:t>16</a:t>
            </a:fld>
            <a:endParaRPr lang="es-EC"/>
          </a:p>
        </p:txBody>
      </p:sp>
    </p:spTree>
    <p:extLst>
      <p:ext uri="{BB962C8B-B14F-4D97-AF65-F5344CB8AC3E}">
        <p14:creationId xmlns:p14="http://schemas.microsoft.com/office/powerpoint/2010/main" val="635229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41CEBBB5-3570-4F6B-83BA-53C65BE99F9B}" type="slidenum">
              <a:rPr lang="es-EC" smtClean="0"/>
              <a:t>17</a:t>
            </a:fld>
            <a:endParaRPr lang="es-EC"/>
          </a:p>
        </p:txBody>
      </p:sp>
    </p:spTree>
    <p:extLst>
      <p:ext uri="{BB962C8B-B14F-4D97-AF65-F5344CB8AC3E}">
        <p14:creationId xmlns:p14="http://schemas.microsoft.com/office/powerpoint/2010/main" val="388847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solidFill>
                  <a:schemeClr val="tx1"/>
                </a:solidFill>
              </a:rPr>
              <a:t>Se evidencio la generación de </a:t>
            </a:r>
            <a:endParaRPr lang="es-EC" dirty="0"/>
          </a:p>
        </p:txBody>
      </p:sp>
      <p:sp>
        <p:nvSpPr>
          <p:cNvPr id="4" name="Marcador de número de diapositiva 3"/>
          <p:cNvSpPr>
            <a:spLocks noGrp="1"/>
          </p:cNvSpPr>
          <p:nvPr>
            <p:ph type="sldNum" sz="quarter" idx="10"/>
          </p:nvPr>
        </p:nvSpPr>
        <p:spPr/>
        <p:txBody>
          <a:bodyPr/>
          <a:lstStyle/>
          <a:p>
            <a:fld id="{41CEBBB5-3570-4F6B-83BA-53C65BE99F9B}" type="slidenum">
              <a:rPr lang="es-EC" smtClean="0"/>
              <a:t>18</a:t>
            </a:fld>
            <a:endParaRPr lang="es-EC"/>
          </a:p>
        </p:txBody>
      </p:sp>
    </p:spTree>
    <p:extLst>
      <p:ext uri="{BB962C8B-B14F-4D97-AF65-F5344CB8AC3E}">
        <p14:creationId xmlns:p14="http://schemas.microsoft.com/office/powerpoint/2010/main" val="37975032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41CEBBB5-3570-4F6B-83BA-53C65BE99F9B}" type="slidenum">
              <a:rPr lang="es-EC" smtClean="0"/>
              <a:t>24</a:t>
            </a:fld>
            <a:endParaRPr lang="es-EC"/>
          </a:p>
        </p:txBody>
      </p:sp>
    </p:spTree>
    <p:extLst>
      <p:ext uri="{BB962C8B-B14F-4D97-AF65-F5344CB8AC3E}">
        <p14:creationId xmlns:p14="http://schemas.microsoft.com/office/powerpoint/2010/main" val="1546052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En el Ecuador alrededor de los años cincuenta se inició el cultivo de palma, en Santo Domingo, </a:t>
            </a:r>
            <a:r>
              <a:rPr lang="es-ES" sz="1200" kern="1200" dirty="0" err="1" smtClean="0">
                <a:solidFill>
                  <a:schemeClr val="tx1"/>
                </a:solidFill>
                <a:effectLst/>
                <a:latin typeface="+mn-lt"/>
                <a:ea typeface="+mn-ea"/>
                <a:cs typeface="+mn-cs"/>
              </a:rPr>
              <a:t>Quinindé</a:t>
            </a:r>
            <a:r>
              <a:rPr lang="es-ES" sz="1200" kern="1200" dirty="0" smtClean="0">
                <a:solidFill>
                  <a:schemeClr val="tx1"/>
                </a:solidFill>
                <a:effectLst/>
                <a:latin typeface="+mn-lt"/>
                <a:ea typeface="+mn-ea"/>
                <a:cs typeface="+mn-cs"/>
              </a:rPr>
              <a:t> con plantas traídas desde Honduras. En el año de 1994 Ecuador realizó su primera exportación de aceite de palma, en la actualidad Ecuador se encuentra dentro de los 10 mayores productores y exportadores de palma a nivel mundial </a:t>
            </a:r>
            <a:r>
              <a:rPr lang="es-EC" sz="1200" kern="1200" dirty="0" smtClean="0">
                <a:solidFill>
                  <a:schemeClr val="tx1"/>
                </a:solidFill>
                <a:effectLst/>
                <a:latin typeface="+mn-lt"/>
                <a:ea typeface="+mn-ea"/>
                <a:cs typeface="+mn-cs"/>
              </a:rPr>
              <a:t>(ANCUPA, 2015)</a:t>
            </a:r>
            <a:r>
              <a:rPr lang="es-ES"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effectLst/>
                <a:latin typeface="+mn-lt"/>
                <a:ea typeface="+mn-ea"/>
                <a:cs typeface="+mn-cs"/>
              </a:rPr>
              <a:t>2016 El</a:t>
            </a:r>
            <a:r>
              <a:rPr lang="es-ES" sz="1200" kern="1200" baseline="0" dirty="0" smtClean="0">
                <a:solidFill>
                  <a:schemeClr val="tx1"/>
                </a:solidFill>
                <a:effectLst/>
                <a:latin typeface="+mn-lt"/>
                <a:ea typeface="+mn-ea"/>
                <a:cs typeface="+mn-cs"/>
              </a:rPr>
              <a:t> Ecuador declaro en Emergencia al cultivo de Palma africana por encontrarse afectado por enfermedades PC, Marchites Sorpresiva, Marchites letal, Anillo rojo por el Ministerio de agricultura, ganadería acuacultura y pesca.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baseline="0" dirty="0" smtClean="0">
                <a:solidFill>
                  <a:schemeClr val="tx1"/>
                </a:solidFill>
                <a:effectLst/>
                <a:latin typeface="+mn-lt"/>
                <a:ea typeface="+mn-ea"/>
                <a:cs typeface="+mn-cs"/>
              </a:rPr>
              <a:t>Generando perdidas en la parroquia de Viche de 8.000 ha, cerca del 60% de la producción, afectando en un 5 % de la producción nacional. Ocasionando gastos entre 4.000-5.000 dólares por ha a pequeños y grandes productores</a:t>
            </a:r>
            <a:endParaRPr lang="es-EC" dirty="0" smtClean="0"/>
          </a:p>
          <a:p>
            <a:endParaRPr lang="es-EC" dirty="0"/>
          </a:p>
        </p:txBody>
      </p:sp>
      <p:sp>
        <p:nvSpPr>
          <p:cNvPr id="4" name="Marcador de número de diapositiva 3"/>
          <p:cNvSpPr>
            <a:spLocks noGrp="1"/>
          </p:cNvSpPr>
          <p:nvPr>
            <p:ph type="sldNum" sz="quarter" idx="10"/>
          </p:nvPr>
        </p:nvSpPr>
        <p:spPr/>
        <p:txBody>
          <a:bodyPr/>
          <a:lstStyle/>
          <a:p>
            <a:fld id="{41CEBBB5-3570-4F6B-83BA-53C65BE99F9B}" type="slidenum">
              <a:rPr lang="es-EC" smtClean="0"/>
              <a:t>4</a:t>
            </a:fld>
            <a:endParaRPr lang="es-EC"/>
          </a:p>
        </p:txBody>
      </p:sp>
    </p:spTree>
    <p:extLst>
      <p:ext uri="{BB962C8B-B14F-4D97-AF65-F5344CB8AC3E}">
        <p14:creationId xmlns:p14="http://schemas.microsoft.com/office/powerpoint/2010/main" val="621429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Es una enfermedad letal que afecta directamente al cogollo y a las flechas jóvenes de la planta, generando la pudrición de estos tejidos, hasta llegar al meristemo. (ANCUPA, 2015).</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baseline="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baseline="0" dirty="0" smtClean="0">
                <a:solidFill>
                  <a:schemeClr val="tx1"/>
                </a:solidFill>
                <a:effectLst/>
                <a:latin typeface="+mn-lt"/>
                <a:ea typeface="+mn-ea"/>
                <a:cs typeface="+mn-cs"/>
              </a:rPr>
              <a:t>En el año de 1960 se dio la aparición de la enfermedad en Panamá empezando a diseminarse la enfermedad en 1978 se dieron los primeros brotes en el Ecuador, teniendo como principal síntoma clorosis en la flecha, esto quiere decir un </a:t>
            </a:r>
            <a:r>
              <a:rPr lang="es-EC" sz="1200" kern="1200" baseline="0" dirty="0" err="1" smtClean="0">
                <a:solidFill>
                  <a:schemeClr val="tx1"/>
                </a:solidFill>
                <a:effectLst/>
                <a:latin typeface="+mn-lt"/>
                <a:ea typeface="+mn-ea"/>
                <a:cs typeface="+mn-cs"/>
              </a:rPr>
              <a:t>amarillamiento</a:t>
            </a:r>
            <a:r>
              <a:rPr lang="es-EC" sz="1200" kern="1200" baseline="0" dirty="0" smtClean="0">
                <a:solidFill>
                  <a:schemeClr val="tx1"/>
                </a:solidFill>
                <a:effectLst/>
                <a:latin typeface="+mn-lt"/>
                <a:ea typeface="+mn-ea"/>
                <a:cs typeface="+mn-cs"/>
              </a:rPr>
              <a:t> de las hojas jóvenes, posterior a esto se da un secamiento de las hojas y necrosis en los tejidos, </a:t>
            </a:r>
            <a:r>
              <a:rPr lang="es-EC" sz="1200" kern="1200" baseline="0" dirty="0" err="1" smtClean="0">
                <a:solidFill>
                  <a:schemeClr val="tx1"/>
                </a:solidFill>
                <a:effectLst/>
                <a:latin typeface="+mn-lt"/>
                <a:ea typeface="+mn-ea"/>
                <a:cs typeface="+mn-cs"/>
              </a:rPr>
              <a:t>genrandose</a:t>
            </a:r>
            <a:r>
              <a:rPr lang="es-EC" sz="1200" kern="1200" baseline="0" dirty="0" smtClean="0">
                <a:solidFill>
                  <a:schemeClr val="tx1"/>
                </a:solidFill>
                <a:effectLst/>
                <a:latin typeface="+mn-lt"/>
                <a:ea typeface="+mn-ea"/>
                <a:cs typeface="+mn-cs"/>
              </a:rPr>
              <a:t> licuefacción del tejido </a:t>
            </a:r>
            <a:r>
              <a:rPr lang="es-EC" sz="1200" kern="1200" baseline="0" dirty="0" err="1" smtClean="0">
                <a:solidFill>
                  <a:schemeClr val="tx1"/>
                </a:solidFill>
                <a:effectLst/>
                <a:latin typeface="+mn-lt"/>
                <a:ea typeface="+mn-ea"/>
                <a:cs typeface="+mn-cs"/>
              </a:rPr>
              <a:t>meristematico</a:t>
            </a:r>
            <a:r>
              <a:rPr lang="es-EC" sz="1200" kern="1200" baseline="0" dirty="0" smtClean="0">
                <a:solidFill>
                  <a:schemeClr val="tx1"/>
                </a:solidFill>
                <a:effectLst/>
                <a:latin typeface="+mn-lt"/>
                <a:ea typeface="+mn-ea"/>
                <a:cs typeface="+mn-cs"/>
              </a:rPr>
              <a:t> presentando un olor fétido.</a:t>
            </a:r>
            <a:endParaRPr lang="es-EC" dirty="0" smtClean="0"/>
          </a:p>
          <a:p>
            <a:endParaRPr lang="es-EC"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El agente causante de la enfermedad de PC  es </a:t>
            </a:r>
            <a:r>
              <a:rPr lang="es-EC" sz="1200" i="1" kern="1200" dirty="0" smtClean="0">
                <a:solidFill>
                  <a:schemeClr val="tx1"/>
                </a:solidFill>
                <a:effectLst/>
                <a:latin typeface="+mn-lt"/>
                <a:ea typeface="+mn-ea"/>
                <a:cs typeface="+mn-cs"/>
              </a:rPr>
              <a:t>P. </a:t>
            </a:r>
            <a:r>
              <a:rPr lang="es-EC" sz="1200" i="1" kern="1200" dirty="0" err="1" smtClean="0">
                <a:solidFill>
                  <a:schemeClr val="tx1"/>
                </a:solidFill>
                <a:effectLst/>
                <a:latin typeface="+mn-lt"/>
                <a:ea typeface="+mn-ea"/>
                <a:cs typeface="+mn-cs"/>
              </a:rPr>
              <a:t>palmivora</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CropLife</a:t>
            </a:r>
            <a:r>
              <a:rPr lang="es-EC" sz="1200" kern="1200" dirty="0" smtClean="0">
                <a:solidFill>
                  <a:schemeClr val="tx1"/>
                </a:solidFill>
                <a:effectLst/>
                <a:latin typeface="+mn-lt"/>
                <a:ea typeface="+mn-ea"/>
                <a:cs typeface="+mn-cs"/>
              </a:rPr>
              <a:t>, 2017), siendo este patógeno clasificado como uno de los más destructivos (</a:t>
            </a:r>
            <a:r>
              <a:rPr lang="es-EC" sz="1200" kern="1200" dirty="0" err="1" smtClean="0">
                <a:solidFill>
                  <a:schemeClr val="tx1"/>
                </a:solidFill>
                <a:effectLst/>
                <a:latin typeface="+mn-lt"/>
                <a:ea typeface="+mn-ea"/>
                <a:cs typeface="+mn-cs"/>
              </a:rPr>
              <a:t>Martinez</a:t>
            </a:r>
            <a:r>
              <a:rPr lang="es-EC" sz="1200" kern="1200" dirty="0" smtClean="0">
                <a:solidFill>
                  <a:schemeClr val="tx1"/>
                </a:solidFill>
                <a:effectLst/>
                <a:latin typeface="+mn-lt"/>
                <a:ea typeface="+mn-ea"/>
                <a:cs typeface="+mn-cs"/>
              </a:rPr>
              <a:t> G. , et al., 2013) esto es corroborado en la investigación realizada por CENIPALMA (CENIPALMA, 2009).</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Mientras tanto en un estudio realizado por la Universidad de Puerto Rico en conjunto con ANCUPA han definido que el patógeno causante de la PC son los hongos </a:t>
            </a:r>
            <a:r>
              <a:rPr lang="es-EC" sz="1200" i="1" kern="1200" dirty="0" smtClean="0">
                <a:solidFill>
                  <a:schemeClr val="tx1"/>
                </a:solidFill>
                <a:effectLst/>
                <a:latin typeface="+mn-lt"/>
                <a:ea typeface="+mn-ea"/>
                <a:cs typeface="+mn-cs"/>
              </a:rPr>
              <a:t>Fusarium </a:t>
            </a:r>
            <a:r>
              <a:rPr lang="es-EC" sz="1200" i="1" kern="1200" dirty="0" err="1" smtClean="0">
                <a:solidFill>
                  <a:schemeClr val="tx1"/>
                </a:solidFill>
                <a:effectLst/>
                <a:latin typeface="+mn-lt"/>
                <a:ea typeface="+mn-ea"/>
                <a:cs typeface="+mn-cs"/>
              </a:rPr>
              <a:t>oxysporum</a:t>
            </a:r>
            <a:r>
              <a:rPr lang="es-EC" sz="1200" i="1" kern="120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y </a:t>
            </a:r>
            <a:r>
              <a:rPr lang="es-EC" sz="1200" i="1" kern="1200" dirty="0" smtClean="0">
                <a:solidFill>
                  <a:schemeClr val="tx1"/>
                </a:solidFill>
                <a:effectLst/>
                <a:latin typeface="+mn-lt"/>
                <a:ea typeface="+mn-ea"/>
                <a:cs typeface="+mn-cs"/>
              </a:rPr>
              <a:t>Fusarium </a:t>
            </a:r>
            <a:r>
              <a:rPr lang="es-EC" sz="1200" i="1" kern="1200" dirty="0" err="1" smtClean="0">
                <a:solidFill>
                  <a:schemeClr val="tx1"/>
                </a:solidFill>
                <a:effectLst/>
                <a:latin typeface="+mn-lt"/>
                <a:ea typeface="+mn-ea"/>
                <a:cs typeface="+mn-cs"/>
              </a:rPr>
              <a:t>solani</a:t>
            </a:r>
            <a:r>
              <a:rPr lang="es-EC" sz="1200" kern="1200" dirty="0" smtClean="0">
                <a:solidFill>
                  <a:schemeClr val="tx1"/>
                </a:solidFill>
                <a:effectLst/>
                <a:latin typeface="+mn-lt"/>
                <a:ea typeface="+mn-ea"/>
                <a:cs typeface="+mn-cs"/>
              </a:rPr>
              <a:t> (Ronquillo M. , 2012).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PC en algunos estudios ha sido catalogada como un complejo, ya que el factor que inicia el complejo es el patógeno </a:t>
            </a:r>
            <a:r>
              <a:rPr lang="es-EC" sz="1200" i="1" kern="1200" dirty="0" smtClean="0">
                <a:solidFill>
                  <a:schemeClr val="tx1"/>
                </a:solidFill>
                <a:effectLst/>
                <a:latin typeface="+mn-lt"/>
                <a:ea typeface="+mn-ea"/>
                <a:cs typeface="+mn-cs"/>
              </a:rPr>
              <a:t>P. </a:t>
            </a:r>
            <a:r>
              <a:rPr lang="es-EC" sz="1200" i="1" kern="1200" dirty="0" err="1" smtClean="0">
                <a:solidFill>
                  <a:schemeClr val="tx1"/>
                </a:solidFill>
                <a:effectLst/>
                <a:latin typeface="+mn-lt"/>
                <a:ea typeface="+mn-ea"/>
                <a:cs typeface="+mn-cs"/>
              </a:rPr>
              <a:t>palmivora</a:t>
            </a:r>
            <a:r>
              <a:rPr lang="es-EC" sz="1200" kern="1200" dirty="0" smtClean="0">
                <a:solidFill>
                  <a:schemeClr val="tx1"/>
                </a:solidFill>
                <a:effectLst/>
                <a:latin typeface="+mn-lt"/>
                <a:ea typeface="+mn-ea"/>
                <a:cs typeface="+mn-cs"/>
              </a:rPr>
              <a:t>, solamente este patógeno fue capaz de recrear los síntomas de la PC en palmas de aceite sanas (De </a:t>
            </a:r>
            <a:r>
              <a:rPr lang="es-EC" sz="1200" kern="1200" dirty="0" err="1" smtClean="0">
                <a:solidFill>
                  <a:schemeClr val="tx1"/>
                </a:solidFill>
                <a:effectLst/>
                <a:latin typeface="+mn-lt"/>
                <a:ea typeface="+mn-ea"/>
                <a:cs typeface="+mn-cs"/>
              </a:rPr>
              <a:t>Franqueville</a:t>
            </a:r>
            <a:r>
              <a:rPr lang="es-EC" sz="1200" kern="1200" dirty="0" smtClean="0">
                <a:solidFill>
                  <a:schemeClr val="tx1"/>
                </a:solidFill>
                <a:effectLst/>
                <a:latin typeface="+mn-lt"/>
                <a:ea typeface="+mn-ea"/>
                <a:cs typeface="+mn-cs"/>
              </a:rPr>
              <a:t>, 2003). Posterior al ataque realizado por </a:t>
            </a:r>
            <a:r>
              <a:rPr lang="es-EC" sz="1200" i="1" kern="1200" dirty="0" smtClean="0">
                <a:solidFill>
                  <a:schemeClr val="tx1"/>
                </a:solidFill>
                <a:effectLst/>
                <a:latin typeface="+mn-lt"/>
                <a:ea typeface="+mn-ea"/>
                <a:cs typeface="+mn-cs"/>
              </a:rPr>
              <a:t>P. </a:t>
            </a:r>
            <a:r>
              <a:rPr lang="es-EC" sz="1200" i="1" kern="1200" dirty="0" err="1" smtClean="0">
                <a:solidFill>
                  <a:schemeClr val="tx1"/>
                </a:solidFill>
                <a:effectLst/>
                <a:latin typeface="+mn-lt"/>
                <a:ea typeface="+mn-ea"/>
                <a:cs typeface="+mn-cs"/>
              </a:rPr>
              <a:t>palmivora</a:t>
            </a:r>
            <a:r>
              <a:rPr lang="es-EC" sz="1200" kern="1200" dirty="0" smtClean="0">
                <a:solidFill>
                  <a:schemeClr val="tx1"/>
                </a:solidFill>
                <a:effectLst/>
                <a:latin typeface="+mn-lt"/>
                <a:ea typeface="+mn-ea"/>
                <a:cs typeface="+mn-cs"/>
              </a:rPr>
              <a:t> actúan patógenos oportunistas como hongos representados por </a:t>
            </a:r>
            <a:r>
              <a:rPr lang="es-EC" sz="1200" i="1" kern="1200" dirty="0" smtClean="0">
                <a:solidFill>
                  <a:schemeClr val="tx1"/>
                </a:solidFill>
                <a:effectLst/>
                <a:latin typeface="+mn-lt"/>
                <a:ea typeface="+mn-ea"/>
                <a:cs typeface="+mn-cs"/>
              </a:rPr>
              <a:t>Fusarium </a:t>
            </a:r>
            <a:r>
              <a:rPr lang="es-EC" sz="1200" i="1" kern="1200" dirty="0" err="1" smtClean="0">
                <a:solidFill>
                  <a:schemeClr val="tx1"/>
                </a:solidFill>
                <a:effectLst/>
                <a:latin typeface="+mn-lt"/>
                <a:ea typeface="+mn-ea"/>
                <a:cs typeface="+mn-cs"/>
              </a:rPr>
              <a:t>spp</a:t>
            </a:r>
            <a:r>
              <a:rPr lang="es-EC" sz="1200" i="1" kern="1200" dirty="0" smtClean="0">
                <a:solidFill>
                  <a:schemeClr val="tx1"/>
                </a:solidFill>
                <a:effectLst/>
                <a:latin typeface="+mn-lt"/>
                <a:ea typeface="+mn-ea"/>
                <a:cs typeface="+mn-cs"/>
              </a:rPr>
              <a:t>., </a:t>
            </a:r>
            <a:r>
              <a:rPr lang="es-EC" sz="1200" i="1" kern="1200" dirty="0" err="1" smtClean="0">
                <a:solidFill>
                  <a:schemeClr val="tx1"/>
                </a:solidFill>
                <a:effectLst/>
                <a:latin typeface="+mn-lt"/>
                <a:ea typeface="+mn-ea"/>
                <a:cs typeface="+mn-cs"/>
              </a:rPr>
              <a:t>Colletotrichum</a:t>
            </a:r>
            <a:r>
              <a:rPr lang="es-EC" sz="1200" i="1" kern="1200" dirty="0" smtClean="0">
                <a:solidFill>
                  <a:schemeClr val="tx1"/>
                </a:solidFill>
                <a:effectLst/>
                <a:latin typeface="+mn-lt"/>
                <a:ea typeface="+mn-ea"/>
                <a:cs typeface="+mn-cs"/>
              </a:rPr>
              <a:t> </a:t>
            </a:r>
            <a:r>
              <a:rPr lang="es-EC" sz="1200" i="1" kern="1200" dirty="0" err="1" smtClean="0">
                <a:solidFill>
                  <a:schemeClr val="tx1"/>
                </a:solidFill>
                <a:effectLst/>
                <a:latin typeface="+mn-lt"/>
                <a:ea typeface="+mn-ea"/>
                <a:cs typeface="+mn-cs"/>
              </a:rPr>
              <a:t>sp</a:t>
            </a:r>
            <a:r>
              <a:rPr lang="es-EC" sz="1200" i="1" kern="1200" dirty="0" smtClean="0">
                <a:solidFill>
                  <a:schemeClr val="tx1"/>
                </a:solidFill>
                <a:effectLst/>
                <a:latin typeface="+mn-lt"/>
                <a:ea typeface="+mn-ea"/>
                <a:cs typeface="+mn-cs"/>
              </a:rPr>
              <a:t>., </a:t>
            </a:r>
            <a:r>
              <a:rPr lang="es-EC" sz="1200" i="1" kern="1200" dirty="0" err="1" smtClean="0">
                <a:solidFill>
                  <a:schemeClr val="tx1"/>
                </a:solidFill>
                <a:effectLst/>
                <a:latin typeface="+mn-lt"/>
                <a:ea typeface="+mn-ea"/>
                <a:cs typeface="+mn-cs"/>
              </a:rPr>
              <a:t>Thielaviopsis</a:t>
            </a:r>
            <a:r>
              <a:rPr lang="es-EC" sz="1200" i="1" kern="1200" dirty="0" smtClean="0">
                <a:solidFill>
                  <a:schemeClr val="tx1"/>
                </a:solidFill>
                <a:effectLst/>
                <a:latin typeface="+mn-lt"/>
                <a:ea typeface="+mn-ea"/>
                <a:cs typeface="+mn-cs"/>
              </a:rPr>
              <a:t> </a:t>
            </a:r>
            <a:r>
              <a:rPr lang="es-EC" sz="1200" i="1" kern="1200" dirty="0" err="1" smtClean="0">
                <a:solidFill>
                  <a:schemeClr val="tx1"/>
                </a:solidFill>
                <a:effectLst/>
                <a:latin typeface="+mn-lt"/>
                <a:ea typeface="+mn-ea"/>
                <a:cs typeface="+mn-cs"/>
              </a:rPr>
              <a:t>sp</a:t>
            </a:r>
            <a:r>
              <a:rPr lang="es-EC" sz="1200" i="1" kern="1200" dirty="0" smtClean="0">
                <a:solidFill>
                  <a:schemeClr val="tx1"/>
                </a:solidFill>
                <a:effectLst/>
                <a:latin typeface="+mn-lt"/>
                <a:ea typeface="+mn-ea"/>
                <a:cs typeface="+mn-cs"/>
              </a:rPr>
              <a:t>., y </a:t>
            </a:r>
            <a:r>
              <a:rPr lang="es-EC" sz="1200" i="1" kern="1200" dirty="0" err="1" smtClean="0">
                <a:solidFill>
                  <a:schemeClr val="tx1"/>
                </a:solidFill>
                <a:effectLst/>
                <a:latin typeface="+mn-lt"/>
                <a:ea typeface="+mn-ea"/>
                <a:cs typeface="+mn-cs"/>
              </a:rPr>
              <a:t>Rhizoctonia</a:t>
            </a:r>
            <a:r>
              <a:rPr lang="es-EC" sz="1200" i="1" kern="1200" dirty="0" smtClean="0">
                <a:solidFill>
                  <a:schemeClr val="tx1"/>
                </a:solidFill>
                <a:effectLst/>
                <a:latin typeface="+mn-lt"/>
                <a:ea typeface="+mn-ea"/>
                <a:cs typeface="+mn-cs"/>
              </a:rPr>
              <a:t> </a:t>
            </a:r>
            <a:r>
              <a:rPr lang="es-EC" sz="1200" i="1" kern="1200" dirty="0" err="1" smtClean="0">
                <a:solidFill>
                  <a:schemeClr val="tx1"/>
                </a:solidFill>
                <a:effectLst/>
                <a:latin typeface="+mn-lt"/>
                <a:ea typeface="+mn-ea"/>
                <a:cs typeface="+mn-cs"/>
              </a:rPr>
              <a:t>sp</a:t>
            </a:r>
            <a:r>
              <a:rPr lang="es-EC" sz="1200" kern="1200" dirty="0" smtClean="0">
                <a:solidFill>
                  <a:schemeClr val="tx1"/>
                </a:solidFill>
                <a:effectLst/>
                <a:latin typeface="+mn-lt"/>
                <a:ea typeface="+mn-ea"/>
                <a:cs typeface="+mn-cs"/>
              </a:rPr>
              <a:t> bacterias como </a:t>
            </a:r>
            <a:r>
              <a:rPr lang="es-EC" sz="1200" i="1" kern="1200" dirty="0" err="1" smtClean="0">
                <a:solidFill>
                  <a:schemeClr val="tx1"/>
                </a:solidFill>
                <a:effectLst/>
                <a:latin typeface="+mn-lt"/>
                <a:ea typeface="+mn-ea"/>
                <a:cs typeface="+mn-cs"/>
              </a:rPr>
              <a:t>Pseudomonas</a:t>
            </a:r>
            <a:r>
              <a:rPr lang="es-EC" sz="1200" i="1" kern="1200" dirty="0" smtClean="0">
                <a:solidFill>
                  <a:schemeClr val="tx1"/>
                </a:solidFill>
                <a:effectLst/>
                <a:latin typeface="+mn-lt"/>
                <a:ea typeface="+mn-ea"/>
                <a:cs typeface="+mn-cs"/>
              </a:rPr>
              <a:t> </a:t>
            </a:r>
            <a:r>
              <a:rPr lang="es-EC" sz="1200" i="1" kern="1200" dirty="0" err="1" smtClean="0">
                <a:solidFill>
                  <a:schemeClr val="tx1"/>
                </a:solidFill>
                <a:effectLst/>
                <a:latin typeface="+mn-lt"/>
                <a:ea typeface="+mn-ea"/>
                <a:cs typeface="+mn-cs"/>
              </a:rPr>
              <a:t>sp</a:t>
            </a:r>
            <a:r>
              <a:rPr lang="es-EC" sz="1200" i="1" kern="1200" dirty="0" smtClean="0">
                <a:solidFill>
                  <a:schemeClr val="tx1"/>
                </a:solidFill>
                <a:effectLst/>
                <a:latin typeface="+mn-lt"/>
                <a:ea typeface="+mn-ea"/>
                <a:cs typeface="+mn-cs"/>
              </a:rPr>
              <a:t>. </a:t>
            </a:r>
            <a:r>
              <a:rPr lang="es-EC" sz="1200" i="1" kern="1200" dirty="0" err="1" smtClean="0">
                <a:solidFill>
                  <a:schemeClr val="tx1"/>
                </a:solidFill>
                <a:effectLst/>
                <a:latin typeface="+mn-lt"/>
                <a:ea typeface="+mn-ea"/>
                <a:cs typeface="+mn-cs"/>
              </a:rPr>
              <a:t>Erwinia</a:t>
            </a:r>
            <a:r>
              <a:rPr lang="es-EC" sz="1200" i="1" kern="1200" dirty="0" smtClean="0">
                <a:solidFill>
                  <a:schemeClr val="tx1"/>
                </a:solidFill>
                <a:effectLst/>
                <a:latin typeface="+mn-lt"/>
                <a:ea typeface="+mn-ea"/>
                <a:cs typeface="+mn-cs"/>
              </a:rPr>
              <a:t> </a:t>
            </a:r>
            <a:r>
              <a:rPr lang="es-EC" sz="1200" i="1" kern="1200" dirty="0" err="1" smtClean="0">
                <a:solidFill>
                  <a:schemeClr val="tx1"/>
                </a:solidFill>
                <a:effectLst/>
                <a:latin typeface="+mn-lt"/>
                <a:ea typeface="+mn-ea"/>
                <a:cs typeface="+mn-cs"/>
              </a:rPr>
              <a:t>sp</a:t>
            </a:r>
            <a:r>
              <a:rPr lang="es-EC" sz="1200" i="1" kern="120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E insectos que actúan como vectores y promueven el proceso de pudrición de los tejidos inmaduros (</a:t>
            </a:r>
            <a:r>
              <a:rPr lang="es-EC" sz="1200" kern="1200" dirty="0" err="1" smtClean="0">
                <a:solidFill>
                  <a:schemeClr val="tx1"/>
                </a:solidFill>
                <a:effectLst/>
                <a:latin typeface="+mn-lt"/>
                <a:ea typeface="+mn-ea"/>
                <a:cs typeface="+mn-cs"/>
              </a:rPr>
              <a:t>CropLife</a:t>
            </a:r>
            <a:r>
              <a:rPr lang="es-EC" sz="1200" kern="1200" dirty="0" smtClean="0">
                <a:solidFill>
                  <a:schemeClr val="tx1"/>
                </a:solidFill>
                <a:effectLst/>
                <a:latin typeface="+mn-lt"/>
                <a:ea typeface="+mn-ea"/>
                <a:cs typeface="+mn-cs"/>
              </a:rPr>
              <a:t>, 2017).</a:t>
            </a:r>
            <a:endParaRPr lang="en-US"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41CEBBB5-3570-4F6B-83BA-53C65BE99F9B}" type="slidenum">
              <a:rPr lang="es-EC" smtClean="0"/>
              <a:t>5</a:t>
            </a:fld>
            <a:endParaRPr lang="es-EC"/>
          </a:p>
        </p:txBody>
      </p:sp>
    </p:spTree>
    <p:extLst>
      <p:ext uri="{BB962C8B-B14F-4D97-AF65-F5344CB8AC3E}">
        <p14:creationId xmlns:p14="http://schemas.microsoft.com/office/powerpoint/2010/main" val="1219474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41CEBBB5-3570-4F6B-83BA-53C65BE99F9B}" type="slidenum">
              <a:rPr lang="es-EC" smtClean="0"/>
              <a:t>8</a:t>
            </a:fld>
            <a:endParaRPr lang="es-EC"/>
          </a:p>
        </p:txBody>
      </p:sp>
    </p:spTree>
    <p:extLst>
      <p:ext uri="{BB962C8B-B14F-4D97-AF65-F5344CB8AC3E}">
        <p14:creationId xmlns:p14="http://schemas.microsoft.com/office/powerpoint/2010/main" val="2891082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err="1" smtClean="0">
                <a:solidFill>
                  <a:schemeClr val="tx1"/>
                </a:solidFill>
                <a:effectLst/>
                <a:latin typeface="+mn-lt"/>
                <a:ea typeface="+mn-ea"/>
                <a:cs typeface="+mn-cs"/>
              </a:rPr>
              <a:t>DppH</a:t>
            </a:r>
            <a:r>
              <a:rPr lang="en-US" sz="1200" b="1" i="0" kern="1200" dirty="0" smtClean="0">
                <a:solidFill>
                  <a:schemeClr val="tx1"/>
                </a:solidFill>
                <a:effectLst/>
                <a:latin typeface="+mn-lt"/>
                <a:ea typeface="+mn-ea"/>
                <a:cs typeface="+mn-cs"/>
              </a:rPr>
              <a:t>=2,2-Diphenyl-1-picrylhydrazyl</a:t>
            </a:r>
          </a:p>
          <a:p>
            <a:endParaRPr lang="es-EC" dirty="0" smtClean="0"/>
          </a:p>
          <a:p>
            <a:r>
              <a:rPr lang="es-ES" dirty="0" smtClean="0"/>
              <a:t>El ensayo se fundamenta en la medición de la capacidad de un antioxidante para estabilizar el radical DPPH• </a:t>
            </a:r>
          </a:p>
          <a:p>
            <a:endParaRPr lang="es-ES" dirty="0" smtClean="0"/>
          </a:p>
          <a:p>
            <a:r>
              <a:rPr lang="es-ES" dirty="0" smtClean="0"/>
              <a:t>Azucares</a:t>
            </a:r>
            <a:r>
              <a:rPr lang="es-ES" baseline="0" dirty="0" smtClean="0"/>
              <a:t> reductores: </a:t>
            </a:r>
            <a:r>
              <a:rPr lang="es-ES" baseline="0" dirty="0" err="1" smtClean="0"/>
              <a:t>Felling</a:t>
            </a:r>
            <a:endParaRPr lang="es-ES" baseline="0" dirty="0" smtClean="0"/>
          </a:p>
          <a:p>
            <a:endParaRPr lang="es-ES" baseline="0" dirty="0" smtClean="0"/>
          </a:p>
          <a:p>
            <a:r>
              <a:rPr lang="es-ES" baseline="0" dirty="0" smtClean="0"/>
              <a:t>Terpenos: </a:t>
            </a:r>
            <a:r>
              <a:rPr lang="es-ES" baseline="0" dirty="0" err="1" smtClean="0"/>
              <a:t>Salkowski</a:t>
            </a:r>
            <a:r>
              <a:rPr lang="es-ES" baseline="0" dirty="0" smtClean="0"/>
              <a:t> test</a:t>
            </a:r>
          </a:p>
          <a:p>
            <a:endParaRPr lang="es-ES" baseline="0" dirty="0" smtClean="0"/>
          </a:p>
          <a:p>
            <a:r>
              <a:rPr lang="es-ES" baseline="0" dirty="0" smtClean="0"/>
              <a:t>Flavonoides: </a:t>
            </a:r>
            <a:r>
              <a:rPr lang="es-ES" baseline="0" dirty="0" err="1" smtClean="0"/>
              <a:t>Shinoda</a:t>
            </a:r>
            <a:endParaRPr lang="es-ES" baseline="0" dirty="0" smtClean="0"/>
          </a:p>
          <a:p>
            <a:endParaRPr lang="es-ES" baseline="0" dirty="0" smtClean="0"/>
          </a:p>
          <a:p>
            <a:r>
              <a:rPr lang="es-ES" baseline="0" dirty="0" smtClean="0"/>
              <a:t>Saponinas: Test </a:t>
            </a:r>
            <a:r>
              <a:rPr lang="es-ES" baseline="0" dirty="0" err="1" smtClean="0"/>
              <a:t>Frothing</a:t>
            </a:r>
            <a:endParaRPr lang="es-ES" baseline="0" dirty="0" smtClean="0"/>
          </a:p>
          <a:p>
            <a:endParaRPr lang="es-ES" baseline="0" dirty="0" smtClean="0"/>
          </a:p>
          <a:p>
            <a:r>
              <a:rPr lang="es-ES" baseline="0" dirty="0" smtClean="0"/>
              <a:t>Taninos: Test FeCl2</a:t>
            </a:r>
          </a:p>
        </p:txBody>
      </p:sp>
      <p:sp>
        <p:nvSpPr>
          <p:cNvPr id="4" name="Marcador de número de diapositiva 3"/>
          <p:cNvSpPr>
            <a:spLocks noGrp="1"/>
          </p:cNvSpPr>
          <p:nvPr>
            <p:ph type="sldNum" sz="quarter" idx="10"/>
          </p:nvPr>
        </p:nvSpPr>
        <p:spPr/>
        <p:txBody>
          <a:bodyPr/>
          <a:lstStyle/>
          <a:p>
            <a:fld id="{41CEBBB5-3570-4F6B-83BA-53C65BE99F9B}" type="slidenum">
              <a:rPr lang="es-EC" smtClean="0"/>
              <a:t>11</a:t>
            </a:fld>
            <a:endParaRPr lang="es-EC"/>
          </a:p>
        </p:txBody>
      </p:sp>
    </p:spTree>
    <p:extLst>
      <p:ext uri="{BB962C8B-B14F-4D97-AF65-F5344CB8AC3E}">
        <p14:creationId xmlns:p14="http://schemas.microsoft.com/office/powerpoint/2010/main" val="2107967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smtClean="0">
                <a:solidFill>
                  <a:schemeClr val="tx1"/>
                </a:solidFill>
                <a:effectLst/>
                <a:latin typeface="+mn-lt"/>
                <a:ea typeface="+mn-ea"/>
                <a:cs typeface="+mn-cs"/>
              </a:rPr>
              <a:t>Problemas de PC: Dificultades de drenaje, compactación, textura arcillosa menor proporción textura  franco limosa (Benítez &amp; García, 2014) ya que la incidencia de la enfermedad es directamente proporcional</a:t>
            </a:r>
            <a:r>
              <a:rPr lang="es-EC" sz="1200" kern="1200" baseline="0" dirty="0" smtClean="0">
                <a:solidFill>
                  <a:schemeClr val="tx1"/>
                </a:solidFill>
                <a:effectLst/>
                <a:latin typeface="+mn-lt"/>
                <a:ea typeface="+mn-ea"/>
                <a:cs typeface="+mn-cs"/>
              </a:rPr>
              <a:t> a la cantidad de lluvias (</a:t>
            </a:r>
            <a:r>
              <a:rPr lang="es-EC" sz="1200" kern="1200" baseline="0" dirty="0" err="1" smtClean="0">
                <a:solidFill>
                  <a:schemeClr val="tx1"/>
                </a:solidFill>
                <a:effectLst/>
                <a:latin typeface="+mn-lt"/>
                <a:ea typeface="+mn-ea"/>
                <a:cs typeface="+mn-cs"/>
              </a:rPr>
              <a:t>Gomez</a:t>
            </a:r>
            <a:r>
              <a:rPr lang="es-EC" sz="1200" kern="1200" baseline="0" dirty="0" smtClean="0">
                <a:solidFill>
                  <a:schemeClr val="tx1"/>
                </a:solidFill>
                <a:effectLst/>
                <a:latin typeface="+mn-lt"/>
                <a:ea typeface="+mn-ea"/>
                <a:cs typeface="+mn-cs"/>
              </a:rPr>
              <a:t> Cuervo,1995)</a:t>
            </a:r>
            <a:endParaRPr lang="es-EC" sz="1200" kern="1200" dirty="0" smtClean="0">
              <a:solidFill>
                <a:schemeClr val="tx1"/>
              </a:solidFill>
              <a:effectLst/>
              <a:latin typeface="+mn-lt"/>
              <a:ea typeface="+mn-ea"/>
              <a:cs typeface="+mn-cs"/>
            </a:endParaRPr>
          </a:p>
          <a:p>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CE y pH presenta relación directa con la nutrición, recomendable que los suelos sean NO SALINOS = valores de CE inferiores a 1 </a:t>
            </a:r>
            <a:r>
              <a:rPr lang="es-EC" sz="1200" kern="1200" dirty="0" err="1" smtClean="0">
                <a:solidFill>
                  <a:schemeClr val="tx1"/>
                </a:solidFill>
                <a:effectLst/>
                <a:latin typeface="+mn-lt"/>
                <a:ea typeface="+mn-ea"/>
                <a:cs typeface="+mn-cs"/>
              </a:rPr>
              <a:t>ds</a:t>
            </a:r>
            <a:r>
              <a:rPr lang="es-EC" sz="1200" kern="1200" dirty="0" smtClean="0">
                <a:solidFill>
                  <a:schemeClr val="tx1"/>
                </a:solidFill>
                <a:effectLst/>
                <a:latin typeface="+mn-lt"/>
                <a:ea typeface="+mn-ea"/>
                <a:cs typeface="+mn-cs"/>
              </a:rPr>
              <a:t>/m para que fertilización sea más fácil y evitar problemas de </a:t>
            </a:r>
            <a:r>
              <a:rPr lang="es-EC" sz="1200" kern="1200" dirty="0" err="1" smtClean="0">
                <a:solidFill>
                  <a:schemeClr val="tx1"/>
                </a:solidFill>
                <a:effectLst/>
                <a:latin typeface="+mn-lt"/>
                <a:ea typeface="+mn-ea"/>
                <a:cs typeface="+mn-cs"/>
              </a:rPr>
              <a:t>fitotoxicidad</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Barbaro</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Karlanian</a:t>
            </a:r>
            <a:r>
              <a:rPr lang="es-EC" sz="1200" kern="1200" dirty="0" smtClean="0">
                <a:solidFill>
                  <a:schemeClr val="tx1"/>
                </a:solidFill>
                <a:effectLst/>
                <a:latin typeface="+mn-lt"/>
                <a:ea typeface="+mn-ea"/>
                <a:cs typeface="+mn-cs"/>
              </a:rPr>
              <a:t>, &amp; Mata, 2015) </a:t>
            </a:r>
            <a:endParaRPr lang="es-EC" dirty="0"/>
          </a:p>
        </p:txBody>
      </p:sp>
      <p:sp>
        <p:nvSpPr>
          <p:cNvPr id="4" name="Marcador de número de diapositiva 3"/>
          <p:cNvSpPr>
            <a:spLocks noGrp="1"/>
          </p:cNvSpPr>
          <p:nvPr>
            <p:ph type="sldNum" sz="quarter" idx="10"/>
          </p:nvPr>
        </p:nvSpPr>
        <p:spPr/>
        <p:txBody>
          <a:bodyPr/>
          <a:lstStyle/>
          <a:p>
            <a:fld id="{41CEBBB5-3570-4F6B-83BA-53C65BE99F9B}" type="slidenum">
              <a:rPr lang="es-EC" smtClean="0"/>
              <a:t>12</a:t>
            </a:fld>
            <a:endParaRPr lang="es-EC"/>
          </a:p>
        </p:txBody>
      </p:sp>
    </p:spTree>
    <p:extLst>
      <p:ext uri="{BB962C8B-B14F-4D97-AF65-F5344CB8AC3E}">
        <p14:creationId xmlns:p14="http://schemas.microsoft.com/office/powerpoint/2010/main" val="359600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No existe diferencias significativas en pH, estos valores dentro del rango optimo descrito por (</a:t>
            </a:r>
            <a:r>
              <a:rPr lang="es-EC" sz="1200" kern="1200" dirty="0" err="1" smtClean="0">
                <a:solidFill>
                  <a:schemeClr val="tx1"/>
                </a:solidFill>
                <a:effectLst/>
                <a:latin typeface="+mn-lt"/>
                <a:ea typeface="+mn-ea"/>
                <a:cs typeface="+mn-cs"/>
              </a:rPr>
              <a:t>Cristancho</a:t>
            </a:r>
            <a:r>
              <a:rPr lang="es-EC" sz="1200" kern="1200" dirty="0" smtClean="0">
                <a:solidFill>
                  <a:schemeClr val="tx1"/>
                </a:solidFill>
                <a:effectLst/>
                <a:latin typeface="+mn-lt"/>
                <a:ea typeface="+mn-ea"/>
                <a:cs typeface="+mn-cs"/>
              </a:rPr>
              <a:t> R, Alfonso C, &amp; Molina L, 2012) se puede observar que existe incidencia de la enfermedad a pH más bajos (mas ácidos)</a:t>
            </a:r>
            <a:r>
              <a:rPr lang="es-EC" sz="1200" kern="1200" baseline="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(Acosta &amp; </a:t>
            </a:r>
            <a:r>
              <a:rPr lang="es-EC" sz="1200" kern="1200" dirty="0" err="1" smtClean="0">
                <a:solidFill>
                  <a:schemeClr val="tx1"/>
                </a:solidFill>
                <a:effectLst/>
                <a:latin typeface="+mn-lt"/>
                <a:ea typeface="+mn-ea"/>
                <a:cs typeface="+mn-cs"/>
              </a:rPr>
              <a:t>Munévar</a:t>
            </a:r>
            <a:r>
              <a:rPr lang="es-EC" sz="1200" kern="1200" dirty="0" smtClean="0">
                <a:solidFill>
                  <a:schemeClr val="tx1"/>
                </a:solidFill>
                <a:effectLst/>
                <a:latin typeface="+mn-lt"/>
                <a:ea typeface="+mn-ea"/>
                <a:cs typeface="+mn-cs"/>
              </a:rPr>
              <a:t>, 2003).</a:t>
            </a:r>
            <a:endParaRPr lang="en-US" sz="1200" kern="1200" dirty="0" smtClean="0">
              <a:solidFill>
                <a:schemeClr val="tx1"/>
              </a:solidFill>
              <a:effectLst/>
              <a:latin typeface="+mn-lt"/>
              <a:ea typeface="+mn-ea"/>
              <a:cs typeface="+mn-cs"/>
            </a:endParaRPr>
          </a:p>
          <a:p>
            <a:endParaRPr lang="es-EC"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La MO influye en las propiedades del suelo: reducción de plasticidad, cohesión y genera incremento en la retención de agua (Owen </a:t>
            </a:r>
            <a:r>
              <a:rPr lang="es-EC" sz="1200" kern="1200" dirty="0" err="1" smtClean="0">
                <a:solidFill>
                  <a:schemeClr val="tx1"/>
                </a:solidFill>
                <a:effectLst/>
                <a:latin typeface="+mn-lt"/>
                <a:ea typeface="+mn-ea"/>
                <a:cs typeface="+mn-cs"/>
              </a:rPr>
              <a:t>Barlett</a:t>
            </a:r>
            <a:r>
              <a:rPr lang="es-EC" sz="1200" kern="1200" dirty="0" smtClean="0">
                <a:solidFill>
                  <a:schemeClr val="tx1"/>
                </a:solidFill>
                <a:effectLst/>
                <a:latin typeface="+mn-lt"/>
                <a:ea typeface="+mn-ea"/>
                <a:cs typeface="+mn-cs"/>
              </a:rPr>
              <a:t>, 1995), ocasionando nuevamente que se incremente la incidencia de la enfermedad de PC (Acosta García, Gómez Cuervo, &amp; Vargas, 1996).  (</a:t>
            </a:r>
            <a:r>
              <a:rPr lang="es-EC" sz="1200" kern="1200" dirty="0" err="1" smtClean="0">
                <a:solidFill>
                  <a:schemeClr val="tx1"/>
                </a:solidFill>
                <a:effectLst/>
                <a:latin typeface="+mn-lt"/>
                <a:ea typeface="+mn-ea"/>
                <a:cs typeface="+mn-cs"/>
              </a:rPr>
              <a:t>Munévar</a:t>
            </a:r>
            <a:r>
              <a:rPr lang="es-EC" sz="1200" kern="1200" dirty="0" smtClean="0">
                <a:solidFill>
                  <a:schemeClr val="tx1"/>
                </a:solidFill>
                <a:effectLst/>
                <a:latin typeface="+mn-lt"/>
                <a:ea typeface="+mn-ea"/>
                <a:cs typeface="+mn-cs"/>
              </a:rPr>
              <a:t> M &amp; Acosta G, 2002) quien afirma que el porcentaje idóneo de la misma debe estar entre  2-4 %, </a:t>
            </a:r>
            <a:endParaRPr lang="es-EC" dirty="0"/>
          </a:p>
        </p:txBody>
      </p:sp>
      <p:sp>
        <p:nvSpPr>
          <p:cNvPr id="4" name="Marcador de número de diapositiva 3"/>
          <p:cNvSpPr>
            <a:spLocks noGrp="1"/>
          </p:cNvSpPr>
          <p:nvPr>
            <p:ph type="sldNum" sz="quarter" idx="10"/>
          </p:nvPr>
        </p:nvSpPr>
        <p:spPr/>
        <p:txBody>
          <a:bodyPr/>
          <a:lstStyle/>
          <a:p>
            <a:fld id="{41CEBBB5-3570-4F6B-83BA-53C65BE99F9B}" type="slidenum">
              <a:rPr lang="es-EC" smtClean="0"/>
              <a:t>13</a:t>
            </a:fld>
            <a:endParaRPr lang="es-EC"/>
          </a:p>
        </p:txBody>
      </p:sp>
    </p:spTree>
    <p:extLst>
      <p:ext uri="{BB962C8B-B14F-4D97-AF65-F5344CB8AC3E}">
        <p14:creationId xmlns:p14="http://schemas.microsoft.com/office/powerpoint/2010/main" val="37493872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N, Mg, Fe, Cu,</a:t>
            </a:r>
            <a:r>
              <a:rPr lang="es-EC" sz="1200" kern="1200" baseline="0" dirty="0" smtClean="0">
                <a:solidFill>
                  <a:schemeClr val="tx1"/>
                </a:solidFill>
                <a:effectLst/>
                <a:latin typeface="+mn-lt"/>
                <a:ea typeface="+mn-ea"/>
                <a:cs typeface="+mn-cs"/>
              </a:rPr>
              <a:t> Zn altos</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baseline="0" dirty="0" smtClean="0">
                <a:solidFill>
                  <a:schemeClr val="tx1"/>
                </a:solidFill>
                <a:effectLst/>
                <a:latin typeface="+mn-lt"/>
                <a:ea typeface="+mn-ea"/>
                <a:cs typeface="+mn-cs"/>
              </a:rPr>
              <a:t>P, S Bajos</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baseline="0" dirty="0" smtClean="0">
                <a:solidFill>
                  <a:schemeClr val="tx1"/>
                </a:solidFill>
                <a:effectLst/>
                <a:latin typeface="+mn-lt"/>
                <a:ea typeface="+mn-ea"/>
                <a:cs typeface="+mn-cs"/>
              </a:rPr>
              <a:t>Diferencias N, Ca, Mg, Fe, Mn, Zn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N  relación con la MO rango óptimo 0.1 - 0.2 %, Niveles elevados de N en el suelo genera una deficiencia en los niveles de S (Owen </a:t>
            </a:r>
            <a:r>
              <a:rPr lang="es-EC" sz="1200" kern="1200" dirty="0" err="1" smtClean="0">
                <a:solidFill>
                  <a:schemeClr val="tx1"/>
                </a:solidFill>
                <a:effectLst/>
                <a:latin typeface="+mn-lt"/>
                <a:ea typeface="+mn-ea"/>
                <a:cs typeface="+mn-cs"/>
              </a:rPr>
              <a:t>Barlett</a:t>
            </a:r>
            <a:r>
              <a:rPr lang="es-EC" sz="1200" kern="1200" dirty="0" smtClean="0">
                <a:solidFill>
                  <a:schemeClr val="tx1"/>
                </a:solidFill>
                <a:effectLst/>
                <a:latin typeface="+mn-lt"/>
                <a:ea typeface="+mn-ea"/>
                <a:cs typeface="+mn-cs"/>
              </a:rPr>
              <a:t>, 1995). </a:t>
            </a:r>
            <a:endParaRPr lang="es-EC" dirty="0" smtClean="0"/>
          </a:p>
          <a:p>
            <a:endParaRPr lang="es-EC"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smtClean="0"/>
              <a:t>El Fe</a:t>
            </a:r>
            <a:r>
              <a:rPr lang="es-EC" baseline="0" dirty="0" smtClean="0"/>
              <a:t> sumamente elevadas, es</a:t>
            </a:r>
            <a:r>
              <a:rPr lang="es-EC" dirty="0" smtClean="0"/>
              <a:t> normal en suelos tropicales</a:t>
            </a:r>
            <a:r>
              <a:rPr lang="es-EC" baseline="0" dirty="0" smtClean="0"/>
              <a:t> según </a:t>
            </a:r>
            <a:r>
              <a:rPr lang="es-EC" baseline="0" dirty="0" err="1" smtClean="0"/>
              <a:t>Barlett</a:t>
            </a:r>
            <a:r>
              <a:rPr lang="es-EC" baseline="0" dirty="0" smtClean="0"/>
              <a:t> 2015</a:t>
            </a:r>
            <a:endParaRPr lang="es-EC" dirty="0" smtClean="0"/>
          </a:p>
        </p:txBody>
      </p:sp>
      <p:sp>
        <p:nvSpPr>
          <p:cNvPr id="4" name="Marcador de número de diapositiva 3"/>
          <p:cNvSpPr>
            <a:spLocks noGrp="1"/>
          </p:cNvSpPr>
          <p:nvPr>
            <p:ph type="sldNum" sz="quarter" idx="10"/>
          </p:nvPr>
        </p:nvSpPr>
        <p:spPr/>
        <p:txBody>
          <a:bodyPr/>
          <a:lstStyle/>
          <a:p>
            <a:fld id="{41CEBBB5-3570-4F6B-83BA-53C65BE99F9B}" type="slidenum">
              <a:rPr lang="es-EC" smtClean="0"/>
              <a:t>14</a:t>
            </a:fld>
            <a:endParaRPr lang="es-EC"/>
          </a:p>
        </p:txBody>
      </p:sp>
    </p:spTree>
    <p:extLst>
      <p:ext uri="{BB962C8B-B14F-4D97-AF65-F5344CB8AC3E}">
        <p14:creationId xmlns:p14="http://schemas.microsoft.com/office/powerpoint/2010/main" val="3359911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K, Ca, Fe, Cu, Zn Altos</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N, P, Mg, S Mn, B Bajos</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Diferencias N, K, Ca, Fe</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Equilibrio entre el </a:t>
            </a:r>
            <a:r>
              <a:rPr lang="es-EC" sz="1200" b="1" kern="1200" dirty="0" smtClean="0">
                <a:solidFill>
                  <a:schemeClr val="tx1"/>
                </a:solidFill>
                <a:effectLst/>
                <a:latin typeface="+mn-lt"/>
                <a:ea typeface="+mn-ea"/>
                <a:cs typeface="+mn-cs"/>
              </a:rPr>
              <a:t>N y S</a:t>
            </a:r>
            <a:r>
              <a:rPr lang="es-EC" sz="1200" kern="1200" dirty="0" smtClean="0">
                <a:solidFill>
                  <a:schemeClr val="tx1"/>
                </a:solidFill>
                <a:effectLst/>
                <a:latin typeface="+mn-lt"/>
                <a:ea typeface="+mn-ea"/>
                <a:cs typeface="+mn-cs"/>
              </a:rPr>
              <a:t>,</a:t>
            </a:r>
            <a:r>
              <a:rPr lang="es-EC" sz="1200" kern="1200" baseline="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resista a patógenos que causan enfermedades,</a:t>
            </a:r>
            <a:r>
              <a:rPr lang="es-EC" sz="1200" kern="1200" baseline="0" dirty="0" smtClean="0">
                <a:solidFill>
                  <a:schemeClr val="tx1"/>
                </a:solidFill>
                <a:effectLst/>
                <a:latin typeface="+mn-lt"/>
                <a:ea typeface="+mn-ea"/>
                <a:cs typeface="+mn-cs"/>
              </a:rPr>
              <a:t> desequilibrio </a:t>
            </a:r>
            <a:r>
              <a:rPr lang="es-EC" sz="1200" kern="1200" dirty="0" smtClean="0">
                <a:solidFill>
                  <a:schemeClr val="tx1"/>
                </a:solidFill>
                <a:effectLst/>
                <a:latin typeface="+mn-lt"/>
                <a:ea typeface="+mn-ea"/>
                <a:cs typeface="+mn-cs"/>
              </a:rPr>
              <a:t>reduce la síntesis de proteínas, acumulando </a:t>
            </a:r>
            <a:r>
              <a:rPr lang="es-EC" sz="1200" kern="1200" dirty="0" err="1" smtClean="0">
                <a:solidFill>
                  <a:schemeClr val="tx1"/>
                </a:solidFill>
                <a:effectLst/>
                <a:latin typeface="+mn-lt"/>
                <a:ea typeface="+mn-ea"/>
                <a:cs typeface="+mn-cs"/>
              </a:rPr>
              <a:t>aa</a:t>
            </a:r>
            <a:r>
              <a:rPr lang="es-EC" sz="1200" kern="1200" dirty="0" smtClean="0">
                <a:solidFill>
                  <a:schemeClr val="tx1"/>
                </a:solidFill>
                <a:effectLst/>
                <a:latin typeface="+mn-lt"/>
                <a:ea typeface="+mn-ea"/>
                <a:cs typeface="+mn-cs"/>
              </a:rPr>
              <a:t> en las hojas, favorece al</a:t>
            </a:r>
            <a:r>
              <a:rPr lang="es-EC" sz="1200" kern="1200" baseline="0" dirty="0" smtClean="0">
                <a:solidFill>
                  <a:schemeClr val="tx1"/>
                </a:solidFill>
                <a:effectLst/>
                <a:latin typeface="+mn-lt"/>
                <a:ea typeface="+mn-ea"/>
                <a:cs typeface="+mn-cs"/>
              </a:rPr>
              <a:t> </a:t>
            </a:r>
            <a:r>
              <a:rPr lang="es-EC" sz="1200" kern="1200" dirty="0" smtClean="0">
                <a:solidFill>
                  <a:schemeClr val="tx1"/>
                </a:solidFill>
                <a:effectLst/>
                <a:latin typeface="+mn-lt"/>
                <a:ea typeface="+mn-ea"/>
                <a:cs typeface="+mn-cs"/>
              </a:rPr>
              <a:t>desarrollo de hongos, bacterias e insectos (Sabino </a:t>
            </a:r>
            <a:r>
              <a:rPr lang="es-EC" sz="1200" kern="1200" dirty="0" err="1" smtClean="0">
                <a:solidFill>
                  <a:schemeClr val="tx1"/>
                </a:solidFill>
                <a:effectLst/>
                <a:latin typeface="+mn-lt"/>
                <a:ea typeface="+mn-ea"/>
                <a:cs typeface="+mn-cs"/>
              </a:rPr>
              <a:t>Prates</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Lavres</a:t>
            </a:r>
            <a:r>
              <a:rPr lang="es-EC" sz="1200" kern="1200" dirty="0" smtClean="0">
                <a:solidFill>
                  <a:schemeClr val="tx1"/>
                </a:solidFill>
                <a:effectLst/>
                <a:latin typeface="+mn-lt"/>
                <a:ea typeface="+mn-ea"/>
                <a:cs typeface="+mn-cs"/>
              </a:rPr>
              <a:t> Junior, &amp; Ferreira de </a:t>
            </a:r>
            <a:r>
              <a:rPr lang="es-EC" sz="1200" kern="1200" dirty="0" err="1" smtClean="0">
                <a:solidFill>
                  <a:schemeClr val="tx1"/>
                </a:solidFill>
                <a:effectLst/>
                <a:latin typeface="+mn-lt"/>
                <a:ea typeface="+mn-ea"/>
                <a:cs typeface="+mn-cs"/>
              </a:rPr>
              <a:t>Moraes</a:t>
            </a:r>
            <a:r>
              <a:rPr lang="es-EC" sz="1200" kern="1200" dirty="0" smtClean="0">
                <a:solidFill>
                  <a:schemeClr val="tx1"/>
                </a:solidFill>
                <a:effectLst/>
                <a:latin typeface="+mn-lt"/>
                <a:ea typeface="+mn-ea"/>
                <a:cs typeface="+mn-cs"/>
              </a:rPr>
              <a:t>, 2007)</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Elevado </a:t>
            </a:r>
            <a:r>
              <a:rPr lang="es-EC" sz="1200" b="1" kern="1200" dirty="0" smtClean="0">
                <a:solidFill>
                  <a:schemeClr val="tx1"/>
                </a:solidFill>
                <a:effectLst/>
                <a:latin typeface="+mn-lt"/>
                <a:ea typeface="+mn-ea"/>
                <a:cs typeface="+mn-cs"/>
              </a:rPr>
              <a:t>K</a:t>
            </a:r>
            <a:r>
              <a:rPr lang="es-EC" sz="1200" kern="1200" dirty="0" smtClean="0">
                <a:solidFill>
                  <a:schemeClr val="tx1"/>
                </a:solidFill>
                <a:effectLst/>
                <a:latin typeface="+mn-lt"/>
                <a:ea typeface="+mn-ea"/>
                <a:cs typeface="+mn-cs"/>
              </a:rPr>
              <a:t> antagónica con el </a:t>
            </a:r>
            <a:r>
              <a:rPr lang="es-EC" sz="1200" b="1" kern="1200" dirty="0" smtClean="0">
                <a:solidFill>
                  <a:schemeClr val="tx1"/>
                </a:solidFill>
                <a:effectLst/>
                <a:latin typeface="+mn-lt"/>
                <a:ea typeface="+mn-ea"/>
                <a:cs typeface="+mn-cs"/>
              </a:rPr>
              <a:t>Mg, K </a:t>
            </a:r>
            <a:r>
              <a:rPr lang="es-EC" sz="1200" kern="1200" dirty="0" smtClean="0">
                <a:solidFill>
                  <a:schemeClr val="tx1"/>
                </a:solidFill>
                <a:effectLst/>
                <a:latin typeface="+mn-lt"/>
                <a:ea typeface="+mn-ea"/>
                <a:cs typeface="+mn-cs"/>
              </a:rPr>
              <a:t>es elevado el </a:t>
            </a:r>
            <a:r>
              <a:rPr lang="es-EC" sz="1200" b="1" kern="1200" dirty="0" smtClean="0">
                <a:solidFill>
                  <a:schemeClr val="tx1"/>
                </a:solidFill>
                <a:effectLst/>
                <a:latin typeface="+mn-lt"/>
                <a:ea typeface="+mn-ea"/>
                <a:cs typeface="+mn-cs"/>
              </a:rPr>
              <a:t>Mg</a:t>
            </a:r>
            <a:r>
              <a:rPr lang="es-EC" sz="1200" kern="1200" dirty="0" smtClean="0">
                <a:solidFill>
                  <a:schemeClr val="tx1"/>
                </a:solidFill>
                <a:effectLst/>
                <a:latin typeface="+mn-lt"/>
                <a:ea typeface="+mn-ea"/>
                <a:cs typeface="+mn-cs"/>
              </a:rPr>
              <a:t> es reducido (</a:t>
            </a:r>
            <a:r>
              <a:rPr lang="es-EC" sz="1200" kern="1200" dirty="0" err="1" smtClean="0">
                <a:solidFill>
                  <a:schemeClr val="tx1"/>
                </a:solidFill>
                <a:effectLst/>
                <a:latin typeface="+mn-lt"/>
                <a:ea typeface="+mn-ea"/>
                <a:cs typeface="+mn-cs"/>
              </a:rPr>
              <a:t>Gomez</a:t>
            </a:r>
            <a:r>
              <a:rPr lang="es-EC" sz="1200" kern="1200" dirty="0" smtClean="0">
                <a:solidFill>
                  <a:schemeClr val="tx1"/>
                </a:solidFill>
                <a:effectLst/>
                <a:latin typeface="+mn-lt"/>
                <a:ea typeface="+mn-ea"/>
                <a:cs typeface="+mn-cs"/>
              </a:rPr>
              <a:t> Cuervo, 1995), Bajo Mg es</a:t>
            </a:r>
            <a:r>
              <a:rPr lang="es-EC" sz="1200" kern="1200" baseline="0" dirty="0" smtClean="0">
                <a:solidFill>
                  <a:schemeClr val="tx1"/>
                </a:solidFill>
                <a:effectLst/>
                <a:latin typeface="+mn-lt"/>
                <a:ea typeface="+mn-ea"/>
                <a:cs typeface="+mn-cs"/>
              </a:rPr>
              <a:t> e</a:t>
            </a:r>
            <a:r>
              <a:rPr lang="es-EC" sz="1200" kern="1200" dirty="0" smtClean="0">
                <a:solidFill>
                  <a:schemeClr val="tx1"/>
                </a:solidFill>
                <a:effectLst/>
                <a:latin typeface="+mn-lt"/>
                <a:ea typeface="+mn-ea"/>
                <a:cs typeface="+mn-cs"/>
              </a:rPr>
              <a:t>vidente</a:t>
            </a:r>
            <a:r>
              <a:rPr lang="es-EC" sz="1200" kern="1200" baseline="0" dirty="0" smtClean="0">
                <a:solidFill>
                  <a:schemeClr val="tx1"/>
                </a:solidFill>
                <a:effectLst/>
                <a:latin typeface="+mn-lt"/>
                <a:ea typeface="+mn-ea"/>
                <a:cs typeface="+mn-cs"/>
              </a:rPr>
              <a:t> cuando existen altas</a:t>
            </a:r>
            <a:r>
              <a:rPr lang="es-EC" sz="1200" kern="1200" dirty="0" smtClean="0">
                <a:solidFill>
                  <a:schemeClr val="tx1"/>
                </a:solidFill>
                <a:effectLst/>
                <a:latin typeface="+mn-lt"/>
                <a:ea typeface="+mn-ea"/>
                <a:cs typeface="+mn-cs"/>
              </a:rPr>
              <a:t> </a:t>
            </a:r>
            <a:r>
              <a:rPr lang="es-EC" sz="1200" b="1" kern="1200" dirty="0" smtClean="0">
                <a:solidFill>
                  <a:schemeClr val="tx1"/>
                </a:solidFill>
                <a:effectLst/>
                <a:latin typeface="+mn-lt"/>
                <a:ea typeface="+mn-ea"/>
                <a:cs typeface="+mn-cs"/>
              </a:rPr>
              <a:t>Ca</a:t>
            </a:r>
            <a:r>
              <a:rPr lang="es-EC"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err="1" smtClean="0">
                <a:solidFill>
                  <a:schemeClr val="tx1"/>
                </a:solidFill>
                <a:effectLst/>
                <a:latin typeface="+mn-lt"/>
                <a:ea typeface="+mn-ea"/>
                <a:cs typeface="+mn-cs"/>
              </a:rPr>
              <a:t>Deficit</a:t>
            </a:r>
            <a:r>
              <a:rPr lang="es-EC" sz="1200" kern="1200" dirty="0" smtClean="0">
                <a:solidFill>
                  <a:schemeClr val="tx1"/>
                </a:solidFill>
                <a:effectLst/>
                <a:latin typeface="+mn-lt"/>
                <a:ea typeface="+mn-ea"/>
                <a:cs typeface="+mn-cs"/>
              </a:rPr>
              <a:t> Mg altera funciones de fotosíntesis, síntesis de proteínas, respiración, generando síntomas de la PC como la clorosis de las hojas (</a:t>
            </a:r>
            <a:r>
              <a:rPr lang="es-EC" sz="1200" kern="1200" dirty="0" err="1" smtClean="0">
                <a:solidFill>
                  <a:schemeClr val="tx1"/>
                </a:solidFill>
                <a:effectLst/>
                <a:latin typeface="+mn-lt"/>
                <a:ea typeface="+mn-ea"/>
                <a:cs typeface="+mn-cs"/>
              </a:rPr>
              <a:t>Alegria</a:t>
            </a:r>
            <a:r>
              <a:rPr lang="es-EC" sz="1200" kern="1200" dirty="0" smtClean="0">
                <a:solidFill>
                  <a:schemeClr val="tx1"/>
                </a:solidFill>
                <a:effectLst/>
                <a:latin typeface="+mn-lt"/>
                <a:ea typeface="+mn-ea"/>
                <a:cs typeface="+mn-cs"/>
              </a:rPr>
              <a:t> Muños, 2016).</a:t>
            </a:r>
            <a:endParaRPr lang="en-US" sz="1200" kern="1200" dirty="0" smtClean="0">
              <a:solidFill>
                <a:schemeClr val="tx1"/>
              </a:solidFill>
              <a:effectLst/>
              <a:latin typeface="+mn-lt"/>
              <a:ea typeface="+mn-ea"/>
              <a:cs typeface="+mn-cs"/>
            </a:endParaRPr>
          </a:p>
          <a:p>
            <a:endParaRPr lang="es-EC"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Valores cercanos a los óptimos en </a:t>
            </a:r>
            <a:r>
              <a:rPr lang="es-EC" sz="1200" b="1" kern="1200" dirty="0" smtClean="0">
                <a:solidFill>
                  <a:schemeClr val="tx1"/>
                </a:solidFill>
                <a:effectLst/>
                <a:latin typeface="+mn-lt"/>
                <a:ea typeface="+mn-ea"/>
                <a:cs typeface="+mn-cs"/>
              </a:rPr>
              <a:t>K y Mg</a:t>
            </a:r>
            <a:r>
              <a:rPr lang="es-EC" sz="1200" kern="1200" dirty="0" smtClean="0">
                <a:solidFill>
                  <a:schemeClr val="tx1"/>
                </a:solidFill>
                <a:effectLst/>
                <a:latin typeface="+mn-lt"/>
                <a:ea typeface="+mn-ea"/>
                <a:cs typeface="+mn-cs"/>
              </a:rPr>
              <a:t> están asociados con la reducción en la incidencia de PC (</a:t>
            </a:r>
            <a:r>
              <a:rPr lang="es-EC" sz="1200" kern="1200" dirty="0" err="1" smtClean="0">
                <a:solidFill>
                  <a:schemeClr val="tx1"/>
                </a:solidFill>
                <a:effectLst/>
                <a:latin typeface="+mn-lt"/>
                <a:ea typeface="+mn-ea"/>
                <a:cs typeface="+mn-cs"/>
              </a:rPr>
              <a:t>Cristancho</a:t>
            </a:r>
            <a:r>
              <a:rPr lang="es-EC" sz="1200" kern="1200" dirty="0" smtClean="0">
                <a:solidFill>
                  <a:schemeClr val="tx1"/>
                </a:solidFill>
                <a:effectLst/>
                <a:latin typeface="+mn-lt"/>
                <a:ea typeface="+mn-ea"/>
                <a:cs typeface="+mn-cs"/>
              </a:rPr>
              <a:t> R, Castilla C, Mosquera Rojas, </a:t>
            </a:r>
            <a:r>
              <a:rPr lang="es-EC" sz="1200" kern="1200" dirty="0" err="1" smtClean="0">
                <a:solidFill>
                  <a:schemeClr val="tx1"/>
                </a:solidFill>
                <a:effectLst/>
                <a:latin typeface="+mn-lt"/>
                <a:ea typeface="+mn-ea"/>
                <a:cs typeface="+mn-cs"/>
              </a:rPr>
              <a:t>Munevar</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Martinez</a:t>
            </a:r>
            <a:r>
              <a:rPr lang="es-EC" sz="1200" kern="1200" dirty="0" smtClean="0">
                <a:solidFill>
                  <a:schemeClr val="tx1"/>
                </a:solidFill>
                <a:effectLst/>
                <a:latin typeface="+mn-lt"/>
                <a:ea typeface="+mn-ea"/>
                <a:cs typeface="+mn-cs"/>
              </a:rPr>
              <a:t>, &amp; Silva Ch, 2007).</a:t>
            </a:r>
          </a:p>
          <a:p>
            <a:endParaRPr lang="es-EC" dirty="0" smtClean="0"/>
          </a:p>
          <a:p>
            <a:r>
              <a:rPr lang="es-EC" sz="1200" kern="1200" dirty="0" smtClean="0">
                <a:solidFill>
                  <a:schemeClr val="tx1"/>
                </a:solidFill>
                <a:effectLst/>
                <a:latin typeface="+mn-lt"/>
                <a:ea typeface="+mn-ea"/>
                <a:cs typeface="+mn-cs"/>
              </a:rPr>
              <a:t>Niveles adecuados </a:t>
            </a:r>
            <a:r>
              <a:rPr lang="es-EC" sz="1200" b="1" kern="1200" dirty="0" smtClean="0">
                <a:solidFill>
                  <a:schemeClr val="tx1"/>
                </a:solidFill>
                <a:effectLst/>
                <a:latin typeface="+mn-lt"/>
                <a:ea typeface="+mn-ea"/>
                <a:cs typeface="+mn-cs"/>
              </a:rPr>
              <a:t>P</a:t>
            </a:r>
            <a:r>
              <a:rPr lang="es-EC" sz="1200" kern="1200" dirty="0" smtClean="0">
                <a:solidFill>
                  <a:schemeClr val="tx1"/>
                </a:solidFill>
                <a:effectLst/>
                <a:latin typeface="+mn-lt"/>
                <a:ea typeface="+mn-ea"/>
                <a:cs typeface="+mn-cs"/>
              </a:rPr>
              <a:t> mejor  absorción de </a:t>
            </a:r>
            <a:r>
              <a:rPr lang="es-EC" sz="1200" b="1" kern="1200" dirty="0" smtClean="0">
                <a:solidFill>
                  <a:schemeClr val="tx1"/>
                </a:solidFill>
                <a:effectLst/>
                <a:latin typeface="+mn-lt"/>
                <a:ea typeface="+mn-ea"/>
                <a:cs typeface="+mn-cs"/>
              </a:rPr>
              <a:t>N</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Taemizi</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Tayeb</a:t>
            </a:r>
            <a:r>
              <a:rPr lang="es-EC" sz="1200" kern="1200" dirty="0" smtClean="0">
                <a:solidFill>
                  <a:schemeClr val="tx1"/>
                </a:solidFill>
                <a:effectLst/>
                <a:latin typeface="+mn-lt"/>
                <a:ea typeface="+mn-ea"/>
                <a:cs typeface="+mn-cs"/>
              </a:rPr>
              <a:t>, &amp; </a:t>
            </a:r>
            <a:r>
              <a:rPr lang="es-EC" sz="1200" kern="1200" dirty="0" err="1" smtClean="0">
                <a:solidFill>
                  <a:schemeClr val="tx1"/>
                </a:solidFill>
                <a:effectLst/>
                <a:latin typeface="+mn-lt"/>
                <a:ea typeface="+mn-ea"/>
                <a:cs typeface="+mn-cs"/>
              </a:rPr>
              <a:t>Hamdan</a:t>
            </a:r>
            <a:r>
              <a:rPr lang="es-EC" sz="1200" kern="1200" dirty="0" smtClean="0">
                <a:solidFill>
                  <a:schemeClr val="tx1"/>
                </a:solidFill>
                <a:effectLst/>
                <a:latin typeface="+mn-lt"/>
                <a:ea typeface="+mn-ea"/>
                <a:cs typeface="+mn-cs"/>
              </a:rPr>
              <a:t>, 2004), reducir estrés, susceptibilidad a enfermedades (</a:t>
            </a:r>
            <a:r>
              <a:rPr lang="es-EC" sz="1200" kern="1200" dirty="0" err="1" smtClean="0">
                <a:solidFill>
                  <a:schemeClr val="tx1"/>
                </a:solidFill>
                <a:effectLst/>
                <a:latin typeface="+mn-lt"/>
                <a:ea typeface="+mn-ea"/>
                <a:cs typeface="+mn-cs"/>
              </a:rPr>
              <a:t>Cristancho</a:t>
            </a:r>
            <a:r>
              <a:rPr lang="es-EC" sz="1200" kern="1200" dirty="0" smtClean="0">
                <a:solidFill>
                  <a:schemeClr val="tx1"/>
                </a:solidFill>
                <a:effectLst/>
                <a:latin typeface="+mn-lt"/>
                <a:ea typeface="+mn-ea"/>
                <a:cs typeface="+mn-cs"/>
              </a:rPr>
              <a:t> R, Alfonso C, &amp; Molina L, 2012).</a:t>
            </a:r>
            <a:r>
              <a:rPr lang="es-EC" sz="1200" kern="1200" baseline="0" dirty="0" smtClean="0">
                <a:solidFill>
                  <a:schemeClr val="tx1"/>
                </a:solidFill>
                <a:effectLst/>
                <a:latin typeface="+mn-lt"/>
                <a:ea typeface="+mn-ea"/>
                <a:cs typeface="+mn-cs"/>
              </a:rPr>
              <a:t> Niveles bajos de </a:t>
            </a:r>
            <a:r>
              <a:rPr lang="es-EC" sz="1200" b="1" kern="1200" baseline="0" dirty="0" smtClean="0">
                <a:solidFill>
                  <a:schemeClr val="tx1"/>
                </a:solidFill>
                <a:effectLst/>
                <a:latin typeface="+mn-lt"/>
                <a:ea typeface="+mn-ea"/>
                <a:cs typeface="+mn-cs"/>
              </a:rPr>
              <a:t>P</a:t>
            </a:r>
            <a:r>
              <a:rPr lang="es-EC" sz="1200" kern="1200" baseline="0" dirty="0" smtClean="0">
                <a:solidFill>
                  <a:schemeClr val="tx1"/>
                </a:solidFill>
                <a:effectLst/>
                <a:latin typeface="+mn-lt"/>
                <a:ea typeface="+mn-ea"/>
                <a:cs typeface="+mn-cs"/>
              </a:rPr>
              <a:t> </a:t>
            </a:r>
            <a:r>
              <a:rPr lang="es-EC" sz="1200" kern="1200" baseline="0" dirty="0" err="1" smtClean="0">
                <a:solidFill>
                  <a:schemeClr val="tx1"/>
                </a:solidFill>
                <a:effectLst/>
                <a:latin typeface="+mn-lt"/>
                <a:ea typeface="+mn-ea"/>
                <a:cs typeface="+mn-cs"/>
              </a:rPr>
              <a:t>estan</a:t>
            </a:r>
            <a:r>
              <a:rPr lang="es-EC" sz="1200" kern="1200" baseline="0" dirty="0" smtClean="0">
                <a:solidFill>
                  <a:schemeClr val="tx1"/>
                </a:solidFill>
                <a:effectLst/>
                <a:latin typeface="+mn-lt"/>
                <a:ea typeface="+mn-ea"/>
                <a:cs typeface="+mn-cs"/>
              </a:rPr>
              <a:t> relacionados con Altos niveles </a:t>
            </a:r>
            <a:r>
              <a:rPr lang="es-EC" sz="1200" b="1" kern="1200" baseline="0" dirty="0" smtClean="0">
                <a:solidFill>
                  <a:schemeClr val="tx1"/>
                </a:solidFill>
                <a:effectLst/>
                <a:latin typeface="+mn-lt"/>
                <a:ea typeface="+mn-ea"/>
                <a:cs typeface="+mn-cs"/>
              </a:rPr>
              <a:t>Cu y Zn</a:t>
            </a:r>
            <a:r>
              <a:rPr lang="es-EC" sz="1200" kern="1200" baseline="0" dirty="0" smtClean="0">
                <a:solidFill>
                  <a:schemeClr val="tx1"/>
                </a:solidFill>
                <a:effectLst/>
                <a:latin typeface="+mn-lt"/>
                <a:ea typeface="+mn-ea"/>
                <a:cs typeface="+mn-cs"/>
              </a:rPr>
              <a:t>.</a:t>
            </a:r>
            <a:endParaRPr lang="es-EC" sz="1200" kern="1200" dirty="0" smtClean="0">
              <a:solidFill>
                <a:schemeClr val="tx1"/>
              </a:solidFill>
              <a:effectLst/>
              <a:latin typeface="+mn-lt"/>
              <a:ea typeface="+mn-ea"/>
              <a:cs typeface="+mn-cs"/>
            </a:endParaRPr>
          </a:p>
          <a:p>
            <a:endParaRPr lang="es-EC" sz="1200" kern="1200" dirty="0" smtClean="0">
              <a:solidFill>
                <a:schemeClr val="tx1"/>
              </a:solidFill>
              <a:effectLst/>
              <a:latin typeface="+mn-lt"/>
              <a:ea typeface="+mn-ea"/>
              <a:cs typeface="+mn-cs"/>
            </a:endParaRPr>
          </a:p>
          <a:p>
            <a:r>
              <a:rPr lang="es-EC" sz="1200" kern="1200" dirty="0" smtClean="0">
                <a:solidFill>
                  <a:schemeClr val="tx1"/>
                </a:solidFill>
                <a:effectLst/>
                <a:latin typeface="+mn-lt"/>
                <a:ea typeface="+mn-ea"/>
                <a:cs typeface="+mn-cs"/>
              </a:rPr>
              <a:t>El </a:t>
            </a:r>
            <a:r>
              <a:rPr lang="es-EC" sz="1200" b="1" kern="1200" dirty="0" smtClean="0">
                <a:solidFill>
                  <a:schemeClr val="tx1"/>
                </a:solidFill>
                <a:effectLst/>
                <a:latin typeface="+mn-lt"/>
                <a:ea typeface="+mn-ea"/>
                <a:cs typeface="+mn-cs"/>
              </a:rPr>
              <a:t>Ca</a:t>
            </a:r>
            <a:r>
              <a:rPr lang="es-EC" sz="1200" kern="1200" dirty="0" smtClean="0">
                <a:solidFill>
                  <a:schemeClr val="tx1"/>
                </a:solidFill>
                <a:effectLst/>
                <a:latin typeface="+mn-lt"/>
                <a:ea typeface="+mn-ea"/>
                <a:cs typeface="+mn-cs"/>
              </a:rPr>
              <a:t> es el elemento que está encargado de proteger a la </a:t>
            </a:r>
            <a:r>
              <a:rPr lang="es-EC" sz="1200" kern="1200" dirty="0" err="1" smtClean="0">
                <a:solidFill>
                  <a:schemeClr val="tx1"/>
                </a:solidFill>
                <a:effectLst/>
                <a:latin typeface="+mn-lt"/>
                <a:ea typeface="+mn-ea"/>
                <a:cs typeface="+mn-cs"/>
              </a:rPr>
              <a:t>celula</a:t>
            </a:r>
            <a:r>
              <a:rPr lang="es-EC" sz="1200" kern="1200" dirty="0" smtClean="0">
                <a:solidFill>
                  <a:schemeClr val="tx1"/>
                </a:solidFill>
                <a:effectLst/>
                <a:latin typeface="+mn-lt"/>
                <a:ea typeface="+mn-ea"/>
                <a:cs typeface="+mn-cs"/>
              </a:rPr>
              <a:t> frente</a:t>
            </a:r>
            <a:r>
              <a:rPr lang="es-EC" sz="1200" kern="1200" baseline="0" dirty="0" smtClean="0">
                <a:solidFill>
                  <a:schemeClr val="tx1"/>
                </a:solidFill>
                <a:effectLst/>
                <a:latin typeface="+mn-lt"/>
                <a:ea typeface="+mn-ea"/>
                <a:cs typeface="+mn-cs"/>
              </a:rPr>
              <a:t> al </a:t>
            </a:r>
            <a:r>
              <a:rPr lang="es-EC" sz="1200" kern="1200" baseline="0" dirty="0" err="1" smtClean="0">
                <a:solidFill>
                  <a:schemeClr val="tx1"/>
                </a:solidFill>
                <a:effectLst/>
                <a:latin typeface="+mn-lt"/>
                <a:ea typeface="+mn-ea"/>
                <a:cs typeface="+mn-cs"/>
              </a:rPr>
              <a:t>aaque</a:t>
            </a:r>
            <a:r>
              <a:rPr lang="es-EC" sz="1200" kern="1200" baseline="0" dirty="0" smtClean="0">
                <a:solidFill>
                  <a:schemeClr val="tx1"/>
                </a:solidFill>
                <a:effectLst/>
                <a:latin typeface="+mn-lt"/>
                <a:ea typeface="+mn-ea"/>
                <a:cs typeface="+mn-cs"/>
              </a:rPr>
              <a:t> </a:t>
            </a:r>
            <a:r>
              <a:rPr lang="es-EC" sz="1200" kern="1200" baseline="0" dirty="0" err="1" smtClean="0">
                <a:solidFill>
                  <a:schemeClr val="tx1"/>
                </a:solidFill>
                <a:effectLst/>
                <a:latin typeface="+mn-lt"/>
                <a:ea typeface="+mn-ea"/>
                <a:cs typeface="+mn-cs"/>
              </a:rPr>
              <a:t>dehongos</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encuentrandose</a:t>
            </a:r>
            <a:r>
              <a:rPr lang="es-EC" sz="1200" kern="1200" dirty="0" smtClean="0">
                <a:solidFill>
                  <a:schemeClr val="tx1"/>
                </a:solidFill>
                <a:effectLst/>
                <a:latin typeface="+mn-lt"/>
                <a:ea typeface="+mn-ea"/>
                <a:cs typeface="+mn-cs"/>
              </a:rPr>
              <a:t> como </a:t>
            </a:r>
            <a:r>
              <a:rPr lang="es-EC" sz="1200" kern="1200" dirty="0" err="1" smtClean="0">
                <a:solidFill>
                  <a:schemeClr val="tx1"/>
                </a:solidFill>
                <a:effectLst/>
                <a:latin typeface="+mn-lt"/>
                <a:ea typeface="+mn-ea"/>
                <a:cs typeface="+mn-cs"/>
              </a:rPr>
              <a:t>pectatos</a:t>
            </a:r>
            <a:r>
              <a:rPr lang="es-EC" sz="1200" kern="1200" dirty="0" smtClean="0">
                <a:solidFill>
                  <a:schemeClr val="tx1"/>
                </a:solidFill>
                <a:effectLst/>
                <a:latin typeface="+mn-lt"/>
                <a:ea typeface="+mn-ea"/>
                <a:cs typeface="+mn-cs"/>
              </a:rPr>
              <a:t> de calcio en la conformación de las paredes celulares, (</a:t>
            </a:r>
            <a:r>
              <a:rPr lang="es-EC" sz="1200" kern="1200" dirty="0" err="1" smtClean="0">
                <a:solidFill>
                  <a:schemeClr val="tx1"/>
                </a:solidFill>
                <a:effectLst/>
                <a:latin typeface="+mn-lt"/>
                <a:ea typeface="+mn-ea"/>
                <a:cs typeface="+mn-cs"/>
              </a:rPr>
              <a:t>Alegria</a:t>
            </a:r>
            <a:r>
              <a:rPr lang="es-EC" sz="1200" kern="1200" dirty="0" smtClean="0">
                <a:solidFill>
                  <a:schemeClr val="tx1"/>
                </a:solidFill>
                <a:effectLst/>
                <a:latin typeface="+mn-lt"/>
                <a:ea typeface="+mn-ea"/>
                <a:cs typeface="+mn-cs"/>
              </a:rPr>
              <a:t> Muños, 2016), </a:t>
            </a:r>
          </a:p>
          <a:p>
            <a:endParaRPr lang="es-EC"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b="1" kern="1200" dirty="0" smtClean="0">
                <a:solidFill>
                  <a:schemeClr val="tx1"/>
                </a:solidFill>
                <a:effectLst/>
                <a:latin typeface="+mn-lt"/>
                <a:ea typeface="+mn-ea"/>
                <a:cs typeface="+mn-cs"/>
              </a:rPr>
              <a:t>Fe</a:t>
            </a:r>
            <a:r>
              <a:rPr lang="es-EC" sz="1200" kern="1200" dirty="0" smtClean="0">
                <a:solidFill>
                  <a:schemeClr val="tx1"/>
                </a:solidFill>
                <a:effectLst/>
                <a:latin typeface="+mn-lt"/>
                <a:ea typeface="+mn-ea"/>
                <a:cs typeface="+mn-cs"/>
              </a:rPr>
              <a:t> (Acosta &amp; </a:t>
            </a:r>
            <a:r>
              <a:rPr lang="es-EC" sz="1200" kern="1200" dirty="0" err="1" smtClean="0">
                <a:solidFill>
                  <a:schemeClr val="tx1"/>
                </a:solidFill>
                <a:effectLst/>
                <a:latin typeface="+mn-lt"/>
                <a:ea typeface="+mn-ea"/>
                <a:cs typeface="+mn-cs"/>
              </a:rPr>
              <a:t>Munévar</a:t>
            </a:r>
            <a:r>
              <a:rPr lang="es-EC" sz="1200" kern="1200" dirty="0" smtClean="0">
                <a:solidFill>
                  <a:schemeClr val="tx1"/>
                </a:solidFill>
                <a:effectLst/>
                <a:latin typeface="+mn-lt"/>
                <a:ea typeface="+mn-ea"/>
                <a:cs typeface="+mn-cs"/>
              </a:rPr>
              <a:t>, 2003) afirma que se da una reducción significativa de Fe en las plantas enfermas en relación a las sanas. Exceso de Fe interfiere con absorción, </a:t>
            </a:r>
            <a:r>
              <a:rPr lang="es-EC" sz="1200" kern="1200" dirty="0" err="1" smtClean="0">
                <a:solidFill>
                  <a:schemeClr val="tx1"/>
                </a:solidFill>
                <a:effectLst/>
                <a:latin typeface="+mn-lt"/>
                <a:ea typeface="+mn-ea"/>
                <a:cs typeface="+mn-cs"/>
              </a:rPr>
              <a:t>traslocacion</a:t>
            </a:r>
            <a:r>
              <a:rPr lang="es-EC" sz="1200" kern="1200" dirty="0" smtClean="0">
                <a:solidFill>
                  <a:schemeClr val="tx1"/>
                </a:solidFill>
                <a:effectLst/>
                <a:latin typeface="+mn-lt"/>
                <a:ea typeface="+mn-ea"/>
                <a:cs typeface="+mn-cs"/>
              </a:rPr>
              <a:t> y asimilación </a:t>
            </a:r>
            <a:r>
              <a:rPr lang="es-EC" sz="1200" b="1" kern="1200" smtClean="0">
                <a:solidFill>
                  <a:schemeClr val="tx1"/>
                </a:solidFill>
                <a:effectLst/>
                <a:latin typeface="+mn-lt"/>
                <a:ea typeface="+mn-ea"/>
                <a:cs typeface="+mn-cs"/>
              </a:rPr>
              <a:t>PyMn</a:t>
            </a:r>
            <a:endParaRPr lang="es-EC"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La deficiencia o exceso de </a:t>
            </a:r>
            <a:r>
              <a:rPr lang="es-EC" sz="1200" b="1" kern="1200" dirty="0" smtClean="0">
                <a:solidFill>
                  <a:schemeClr val="tx1"/>
                </a:solidFill>
                <a:effectLst/>
                <a:latin typeface="+mn-lt"/>
                <a:ea typeface="+mn-ea"/>
                <a:cs typeface="+mn-cs"/>
              </a:rPr>
              <a:t>Fe y Mn </a:t>
            </a:r>
            <a:r>
              <a:rPr lang="es-EC" sz="1200" kern="1200" dirty="0" smtClean="0">
                <a:solidFill>
                  <a:schemeClr val="tx1"/>
                </a:solidFill>
                <a:effectLst/>
                <a:latin typeface="+mn-lt"/>
                <a:ea typeface="+mn-ea"/>
                <a:cs typeface="+mn-cs"/>
              </a:rPr>
              <a:t>interfieren producción </a:t>
            </a:r>
            <a:r>
              <a:rPr lang="es-EC" sz="1200" kern="1200" dirty="0" err="1" smtClean="0">
                <a:solidFill>
                  <a:schemeClr val="tx1"/>
                </a:solidFill>
                <a:effectLst/>
                <a:latin typeface="+mn-lt"/>
                <a:ea typeface="+mn-ea"/>
                <a:cs typeface="+mn-cs"/>
              </a:rPr>
              <a:t>comp</a:t>
            </a:r>
            <a:r>
              <a:rPr lang="es-EC" sz="1200" kern="1200" dirty="0" smtClean="0">
                <a:solidFill>
                  <a:schemeClr val="tx1"/>
                </a:solidFill>
                <a:effectLst/>
                <a:latin typeface="+mn-lt"/>
                <a:ea typeface="+mn-ea"/>
                <a:cs typeface="+mn-cs"/>
              </a:rPr>
              <a:t> involucrados lucha frente a patógenos (Huber &amp; Wilhelm, 1988). Niveles bajos de </a:t>
            </a:r>
            <a:r>
              <a:rPr lang="es-EC" sz="1200" b="1" kern="1200" dirty="0" smtClean="0">
                <a:solidFill>
                  <a:schemeClr val="tx1"/>
                </a:solidFill>
                <a:effectLst/>
                <a:latin typeface="+mn-lt"/>
                <a:ea typeface="+mn-ea"/>
                <a:cs typeface="+mn-cs"/>
              </a:rPr>
              <a:t>Mn</a:t>
            </a:r>
            <a:r>
              <a:rPr lang="es-EC" sz="1200" kern="1200" dirty="0" smtClean="0">
                <a:solidFill>
                  <a:schemeClr val="tx1"/>
                </a:solidFill>
                <a:effectLst/>
                <a:latin typeface="+mn-lt"/>
                <a:ea typeface="+mn-ea"/>
                <a:cs typeface="+mn-cs"/>
              </a:rPr>
              <a:t> permite la aparición de enfermedades (Sabino </a:t>
            </a:r>
            <a:r>
              <a:rPr lang="es-EC" sz="1200" kern="1200" dirty="0" err="1" smtClean="0">
                <a:solidFill>
                  <a:schemeClr val="tx1"/>
                </a:solidFill>
                <a:effectLst/>
                <a:latin typeface="+mn-lt"/>
                <a:ea typeface="+mn-ea"/>
                <a:cs typeface="+mn-cs"/>
              </a:rPr>
              <a:t>Prates</a:t>
            </a:r>
            <a:r>
              <a:rPr lang="es-EC" sz="1200" kern="1200" dirty="0" smtClean="0">
                <a:solidFill>
                  <a:schemeClr val="tx1"/>
                </a:solidFill>
                <a:effectLst/>
                <a:latin typeface="+mn-lt"/>
                <a:ea typeface="+mn-ea"/>
                <a:cs typeface="+mn-cs"/>
              </a:rPr>
              <a:t>, </a:t>
            </a:r>
            <a:r>
              <a:rPr lang="es-EC" sz="1200" kern="1200" dirty="0" err="1" smtClean="0">
                <a:solidFill>
                  <a:schemeClr val="tx1"/>
                </a:solidFill>
                <a:effectLst/>
                <a:latin typeface="+mn-lt"/>
                <a:ea typeface="+mn-ea"/>
                <a:cs typeface="+mn-cs"/>
              </a:rPr>
              <a:t>Lavres</a:t>
            </a:r>
            <a:r>
              <a:rPr lang="es-EC" sz="1200" kern="1200" dirty="0" smtClean="0">
                <a:solidFill>
                  <a:schemeClr val="tx1"/>
                </a:solidFill>
                <a:effectLst/>
                <a:latin typeface="+mn-lt"/>
                <a:ea typeface="+mn-ea"/>
                <a:cs typeface="+mn-cs"/>
              </a:rPr>
              <a:t> Junior, &amp; Ferreira de </a:t>
            </a:r>
            <a:r>
              <a:rPr lang="es-EC" sz="1200" kern="1200" dirty="0" err="1" smtClean="0">
                <a:solidFill>
                  <a:schemeClr val="tx1"/>
                </a:solidFill>
                <a:effectLst/>
                <a:latin typeface="+mn-lt"/>
                <a:ea typeface="+mn-ea"/>
                <a:cs typeface="+mn-cs"/>
              </a:rPr>
              <a:t>Moraes</a:t>
            </a:r>
            <a:r>
              <a:rPr lang="es-EC" sz="1200" kern="1200" dirty="0" smtClean="0">
                <a:solidFill>
                  <a:schemeClr val="tx1"/>
                </a:solidFill>
                <a:effectLst/>
                <a:latin typeface="+mn-lt"/>
                <a:ea typeface="+mn-ea"/>
                <a:cs typeface="+mn-cs"/>
              </a:rPr>
              <a:t>, 2007).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Exceso de </a:t>
            </a:r>
            <a:r>
              <a:rPr lang="es-EC" sz="1800" b="1" kern="1200" dirty="0" smtClean="0">
                <a:solidFill>
                  <a:schemeClr val="tx1"/>
                </a:solidFill>
                <a:effectLst/>
                <a:latin typeface="+mn-lt"/>
                <a:ea typeface="+mn-ea"/>
                <a:cs typeface="+mn-cs"/>
              </a:rPr>
              <a:t>Cu</a:t>
            </a:r>
            <a:r>
              <a:rPr lang="es-EC" sz="1200" kern="1200" dirty="0" smtClean="0">
                <a:solidFill>
                  <a:schemeClr val="tx1"/>
                </a:solidFill>
                <a:effectLst/>
                <a:latin typeface="+mn-lt"/>
                <a:ea typeface="+mn-ea"/>
                <a:cs typeface="+mn-cs"/>
              </a:rPr>
              <a:t> puede estar involucrado en deficiencia de </a:t>
            </a:r>
            <a:r>
              <a:rPr lang="es-EC" sz="1200" b="1" kern="1200" dirty="0" smtClean="0">
                <a:solidFill>
                  <a:schemeClr val="tx1"/>
                </a:solidFill>
                <a:effectLst/>
                <a:latin typeface="+mn-lt"/>
                <a:ea typeface="+mn-ea"/>
                <a:cs typeface="+mn-cs"/>
              </a:rPr>
              <a:t>B</a:t>
            </a:r>
            <a:r>
              <a:rPr lang="es-EC" sz="1200" kern="1200" dirty="0" smtClean="0">
                <a:solidFill>
                  <a:schemeClr val="tx1"/>
                </a:solidFill>
                <a:effectLst/>
                <a:latin typeface="+mn-lt"/>
                <a:ea typeface="+mn-ea"/>
                <a:cs typeface="+mn-cs"/>
              </a:rPr>
              <a:t> y </a:t>
            </a:r>
            <a:r>
              <a:rPr lang="es-EC" sz="1200" b="1" kern="1200" dirty="0" smtClean="0">
                <a:solidFill>
                  <a:schemeClr val="tx1"/>
                </a:solidFill>
                <a:effectLst/>
                <a:latin typeface="+mn-lt"/>
                <a:ea typeface="+mn-ea"/>
                <a:cs typeface="+mn-cs"/>
              </a:rPr>
              <a:t>Mn</a:t>
            </a:r>
            <a:r>
              <a:rPr lang="es-EC" sz="1200" kern="1200" dirty="0" smtClean="0">
                <a:solidFill>
                  <a:schemeClr val="tx1"/>
                </a:solidFill>
                <a:effectLst/>
                <a:latin typeface="+mn-lt"/>
                <a:ea typeface="+mn-ea"/>
                <a:cs typeface="+mn-cs"/>
              </a:rPr>
              <a:t> (Owen </a:t>
            </a:r>
            <a:r>
              <a:rPr lang="es-EC" sz="1200" kern="1200" dirty="0" err="1" smtClean="0">
                <a:solidFill>
                  <a:schemeClr val="tx1"/>
                </a:solidFill>
                <a:effectLst/>
                <a:latin typeface="+mn-lt"/>
                <a:ea typeface="+mn-ea"/>
                <a:cs typeface="+mn-cs"/>
              </a:rPr>
              <a:t>Barlett</a:t>
            </a:r>
            <a:r>
              <a:rPr lang="es-EC" sz="1200" kern="1200" dirty="0" smtClean="0">
                <a:solidFill>
                  <a:schemeClr val="tx1"/>
                </a:solidFill>
                <a:effectLst/>
                <a:latin typeface="+mn-lt"/>
                <a:ea typeface="+mn-ea"/>
                <a:cs typeface="+mn-cs"/>
              </a:rPr>
              <a:t>, 1995)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No existen estudios </a:t>
            </a:r>
            <a:r>
              <a:rPr lang="es-EC" sz="1200" b="1" kern="1200" dirty="0" smtClean="0">
                <a:solidFill>
                  <a:schemeClr val="tx1"/>
                </a:solidFill>
                <a:effectLst/>
                <a:latin typeface="+mn-lt"/>
                <a:ea typeface="+mn-ea"/>
                <a:cs typeface="+mn-cs"/>
              </a:rPr>
              <a:t>Zn</a:t>
            </a:r>
            <a:r>
              <a:rPr lang="es-EC" sz="1200" kern="1200" dirty="0" smtClean="0">
                <a:solidFill>
                  <a:schemeClr val="tx1"/>
                </a:solidFill>
                <a:effectLst/>
                <a:latin typeface="+mn-lt"/>
                <a:ea typeface="+mn-ea"/>
                <a:cs typeface="+mn-cs"/>
              </a:rPr>
              <a:t> este relacionado la predisposición a la enfermedad (Acosta García, Gómez Cuervo, &amp; Vargas, 1996) (Acosta &amp; </a:t>
            </a:r>
            <a:r>
              <a:rPr lang="es-EC" sz="1200" kern="1200" dirty="0" err="1" smtClean="0">
                <a:solidFill>
                  <a:schemeClr val="tx1"/>
                </a:solidFill>
                <a:effectLst/>
                <a:latin typeface="+mn-lt"/>
                <a:ea typeface="+mn-ea"/>
                <a:cs typeface="+mn-cs"/>
              </a:rPr>
              <a:t>Munévar</a:t>
            </a:r>
            <a:r>
              <a:rPr lang="es-EC" sz="1200" kern="1200" dirty="0" smtClean="0">
                <a:solidFill>
                  <a:schemeClr val="tx1"/>
                </a:solidFill>
                <a:effectLst/>
                <a:latin typeface="+mn-lt"/>
                <a:ea typeface="+mn-ea"/>
                <a:cs typeface="+mn-cs"/>
              </a:rPr>
              <a:t>, 2003), Nuestros resultados diferencias en los niveles de Zn foliar y de suelo entre plantas sanas y enfermas, presentando las primeras niveles más elevados del nutriente.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smtClean="0">
                <a:solidFill>
                  <a:schemeClr val="tx1"/>
                </a:solidFill>
                <a:effectLst/>
                <a:latin typeface="+mn-lt"/>
                <a:ea typeface="+mn-ea"/>
                <a:cs typeface="+mn-cs"/>
              </a:rPr>
              <a:t>Deficiencia </a:t>
            </a:r>
            <a:r>
              <a:rPr lang="es-EC" sz="1200" b="1" kern="1200" dirty="0" smtClean="0">
                <a:solidFill>
                  <a:schemeClr val="tx1"/>
                </a:solidFill>
                <a:effectLst/>
                <a:latin typeface="+mn-lt"/>
                <a:ea typeface="+mn-ea"/>
                <a:cs typeface="+mn-cs"/>
              </a:rPr>
              <a:t>B</a:t>
            </a:r>
            <a:r>
              <a:rPr lang="es-EC" sz="1200" kern="1200" dirty="0" smtClean="0">
                <a:solidFill>
                  <a:schemeClr val="tx1"/>
                </a:solidFill>
                <a:effectLst/>
                <a:latin typeface="+mn-lt"/>
                <a:ea typeface="+mn-ea"/>
                <a:cs typeface="+mn-cs"/>
              </a:rPr>
              <a:t>  en tejido foliar es común debido a que el B aprovechable es muy bajo (Owen </a:t>
            </a:r>
            <a:r>
              <a:rPr lang="es-EC" sz="1200" kern="1200" dirty="0" err="1" smtClean="0">
                <a:solidFill>
                  <a:schemeClr val="tx1"/>
                </a:solidFill>
                <a:effectLst/>
                <a:latin typeface="+mn-lt"/>
                <a:ea typeface="+mn-ea"/>
                <a:cs typeface="+mn-cs"/>
              </a:rPr>
              <a:t>Barlett</a:t>
            </a:r>
            <a:r>
              <a:rPr lang="es-EC" sz="1200" kern="1200" dirty="0" smtClean="0">
                <a:solidFill>
                  <a:schemeClr val="tx1"/>
                </a:solidFill>
                <a:effectLst/>
                <a:latin typeface="+mn-lt"/>
                <a:ea typeface="+mn-ea"/>
                <a:cs typeface="+mn-cs"/>
              </a:rPr>
              <a:t>, 1995), el B es un nutriente con poca movilidad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s-EC" dirty="0"/>
          </a:p>
        </p:txBody>
      </p:sp>
      <p:sp>
        <p:nvSpPr>
          <p:cNvPr id="4" name="Marcador de número de diapositiva 3"/>
          <p:cNvSpPr>
            <a:spLocks noGrp="1"/>
          </p:cNvSpPr>
          <p:nvPr>
            <p:ph type="sldNum" sz="quarter" idx="10"/>
          </p:nvPr>
        </p:nvSpPr>
        <p:spPr/>
        <p:txBody>
          <a:bodyPr/>
          <a:lstStyle/>
          <a:p>
            <a:fld id="{41CEBBB5-3570-4F6B-83BA-53C65BE99F9B}" type="slidenum">
              <a:rPr lang="es-EC" smtClean="0"/>
              <a:t>15</a:t>
            </a:fld>
            <a:endParaRPr lang="es-EC"/>
          </a:p>
        </p:txBody>
      </p:sp>
    </p:spTree>
    <p:extLst>
      <p:ext uri="{BB962C8B-B14F-4D97-AF65-F5344CB8AC3E}">
        <p14:creationId xmlns:p14="http://schemas.microsoft.com/office/powerpoint/2010/main" val="27668058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1074" name="CorelDRAW" r:id="rId3" imgW="7748626" imgH="4759452" progId="CorelDRAW.Graphic.12">
                  <p:embed/>
                </p:oleObj>
              </mc:Choice>
              <mc:Fallback>
                <p:oleObj name="CorelDRAW" r:id="rId3" imgW="7748626" imgH="4759452"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400">
              <a:solidFill>
                <a:srgbClr val="000000"/>
              </a:solidFill>
            </a:endParaRPr>
          </a:p>
        </p:txBody>
      </p:sp>
      <p:sp>
        <p:nvSpPr>
          <p:cNvPr id="4" name="Rectangle 25"/>
          <p:cNvSpPr>
            <a:spLocks noChangeArrowheads="1"/>
          </p:cNvSpPr>
          <p:nvPr/>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s-EC" altLang="es-EC" sz="1400">
              <a:solidFill>
                <a:srgbClr val="000000"/>
              </a:solidFill>
            </a:endParaRPr>
          </a:p>
        </p:txBody>
      </p:sp>
      <p:sp>
        <p:nvSpPr>
          <p:cNvPr id="5" name="Rectangle 26"/>
          <p:cNvSpPr>
            <a:spLocks noChangeArrowheads="1"/>
          </p:cNvSpPr>
          <p:nvPr/>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400">
              <a:solidFill>
                <a:srgbClr val="000000"/>
              </a:solidFill>
            </a:endParaRPr>
          </a:p>
        </p:txBody>
      </p:sp>
      <p:sp>
        <p:nvSpPr>
          <p:cNvPr id="6" name="Rectangle 27"/>
          <p:cNvSpPr>
            <a:spLocks noChangeArrowheads="1"/>
          </p:cNvSpPr>
          <p:nvPr/>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s-EC" altLang="es-EC" sz="1400">
              <a:solidFill>
                <a:srgbClr val="000000"/>
              </a:solidFill>
            </a:endParaRPr>
          </a:p>
        </p:txBody>
      </p:sp>
      <p:pic>
        <p:nvPicPr>
          <p:cNvPr id="7" name="Picture 48" descr="bannner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722938"/>
            <a:ext cx="12192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p:nvSpPr>
        <p:spPr bwMode="auto">
          <a:xfrm>
            <a:off x="289984" y="260351"/>
            <a:ext cx="1056216" cy="7921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800">
              <a:solidFill>
                <a:srgbClr val="000000"/>
              </a:solidFill>
            </a:endParaRPr>
          </a:p>
        </p:txBody>
      </p:sp>
      <p:pic>
        <p:nvPicPr>
          <p:cNvPr id="9" name="Picture 49" descr="LOGO ESPE ORIGINAL cop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3934" y="115888"/>
            <a:ext cx="4417484"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263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751310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1131232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a:prstGeom prst="rect">
            <a:avLst/>
          </a:prstGeo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a:xfrm>
            <a:off x="609600" y="6356351"/>
            <a:ext cx="2844800" cy="365125"/>
          </a:xfrm>
          <a:prstGeom prst="rect">
            <a:avLst/>
          </a:prstGeom>
        </p:spPr>
        <p:txBody>
          <a:bodyPr/>
          <a:lstStyle>
            <a:lvl1pPr>
              <a:defRPr/>
            </a:lvl1pPr>
          </a:lstStyle>
          <a:p>
            <a:fld id="{664B9CEB-043F-4E2A-A9DC-45470CC8BCC3}" type="datetimeFigureOut">
              <a:rPr lang="es-EC" smtClean="0"/>
              <a:t>26/2/2018</a:t>
            </a:fld>
            <a:endParaRPr lang="es-EC"/>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lvl1pPr>
              <a:defRPr/>
            </a:lvl1pPr>
          </a:lstStyle>
          <a:p>
            <a:endParaRPr lang="es-EC"/>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lvl1pPr>
              <a:defRPr/>
            </a:lvl1pPr>
          </a:lstStyle>
          <a:p>
            <a:fld id="{59176142-30D6-4592-B74A-562A4AC63A7A}" type="slidenum">
              <a:rPr lang="es-EC" smtClean="0"/>
              <a:t>‹Nº›</a:t>
            </a:fld>
            <a:endParaRPr lang="es-EC"/>
          </a:p>
        </p:txBody>
      </p:sp>
    </p:spTree>
    <p:extLst>
      <p:ext uri="{BB962C8B-B14F-4D97-AF65-F5344CB8AC3E}">
        <p14:creationId xmlns:p14="http://schemas.microsoft.com/office/powerpoint/2010/main" val="2214286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a:xfrm>
            <a:off x="609600" y="1600201"/>
            <a:ext cx="109728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3043314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3509989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3598377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Tree>
    <p:extLst>
      <p:ext uri="{BB962C8B-B14F-4D97-AF65-F5344CB8AC3E}">
        <p14:creationId xmlns:p14="http://schemas.microsoft.com/office/powerpoint/2010/main" val="4261973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smtClean="0"/>
              <a:t>Haga clic para modificar el estilo de título del patrón</a:t>
            </a:r>
            <a:endParaRPr lang="es-EC"/>
          </a:p>
        </p:txBody>
      </p:sp>
    </p:spTree>
    <p:extLst>
      <p:ext uri="{BB962C8B-B14F-4D97-AF65-F5344CB8AC3E}">
        <p14:creationId xmlns:p14="http://schemas.microsoft.com/office/powerpoint/2010/main" val="3958310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4864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411784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s-EC" noProof="0" smtClean="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1914949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p:nvSpPr>
        <p:spPr bwMode="auto">
          <a:xfrm>
            <a:off x="0" y="1"/>
            <a:ext cx="12192000" cy="620713"/>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800">
              <a:solidFill>
                <a:srgbClr val="000000"/>
              </a:solidFill>
            </a:endParaRPr>
          </a:p>
        </p:txBody>
      </p:sp>
      <p:sp>
        <p:nvSpPr>
          <p:cNvPr id="1027" name="Rectangle 21"/>
          <p:cNvSpPr>
            <a:spLocks noChangeArrowheads="1"/>
          </p:cNvSpPr>
          <p:nvPr/>
        </p:nvSpPr>
        <p:spPr bwMode="auto">
          <a:xfrm rot="10800000">
            <a:off x="1" y="6308726"/>
            <a:ext cx="10513484" cy="549275"/>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800">
              <a:solidFill>
                <a:srgbClr val="000000"/>
              </a:solidFill>
            </a:endParaRPr>
          </a:p>
        </p:txBody>
      </p:sp>
      <p:sp>
        <p:nvSpPr>
          <p:cNvPr id="1028" name="Line 23"/>
          <p:cNvSpPr>
            <a:spLocks noChangeShapeType="1"/>
          </p:cNvSpPr>
          <p:nvPr/>
        </p:nvSpPr>
        <p:spPr bwMode="auto">
          <a:xfrm rot="10800000" flipH="1">
            <a:off x="33868" y="6296025"/>
            <a:ext cx="8879417"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C" sz="1800">
              <a:solidFill>
                <a:srgbClr val="000000"/>
              </a:solidFill>
            </a:endParaRPr>
          </a:p>
        </p:txBody>
      </p:sp>
      <p:sp>
        <p:nvSpPr>
          <p:cNvPr id="1029" name="Line 24"/>
          <p:cNvSpPr>
            <a:spLocks noChangeShapeType="1"/>
          </p:cNvSpPr>
          <p:nvPr/>
        </p:nvSpPr>
        <p:spPr bwMode="auto">
          <a:xfrm rot="10800000" flipH="1">
            <a:off x="33868" y="6245225"/>
            <a:ext cx="8879417"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C" sz="1800">
              <a:solidFill>
                <a:srgbClr val="000000"/>
              </a:solidFill>
            </a:endParaRPr>
          </a:p>
        </p:txBody>
      </p:sp>
      <p:pic>
        <p:nvPicPr>
          <p:cNvPr id="1030" name="Picture 26" descr="LOGO ESPE ORIGINAL copia"/>
          <p:cNvPicPr>
            <a:picLocks noChangeAspect="1" noChangeArrowheads="1"/>
          </p:cNvPicPr>
          <p:nvPr/>
        </p:nvPicPr>
        <p:blipFill>
          <a:blip r:embed="rId14">
            <a:extLst>
              <a:ext uri="{28A0092B-C50C-407E-A947-70E740481C1C}">
                <a14:useLocalDpi xmlns:a14="http://schemas.microsoft.com/office/drawing/2010/main" val="0"/>
              </a:ext>
            </a:extLst>
          </a:blip>
          <a:srcRect l="3070"/>
          <a:stretch>
            <a:fillRect/>
          </a:stretch>
        </p:blipFill>
        <p:spPr bwMode="auto">
          <a:xfrm>
            <a:off x="8976784" y="5949950"/>
            <a:ext cx="30734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80520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1.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28.gi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image" Target="../media/image27.jpeg"/><Relationship Id="rId5" Type="http://schemas.openxmlformats.org/officeDocument/2006/relationships/diagramQuickStyle" Target="../diagrams/quickStyle6.xml"/><Relationship Id="rId10" Type="http://schemas.openxmlformats.org/officeDocument/2006/relationships/image" Target="../media/image26.jpeg"/><Relationship Id="rId4" Type="http://schemas.openxmlformats.org/officeDocument/2006/relationships/diagramLayout" Target="../diagrams/layout6.xml"/><Relationship Id="rId9" Type="http://schemas.openxmlformats.org/officeDocument/2006/relationships/image" Target="../media/image25.jpeg"/><Relationship Id="rId1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6.jpeg"/><Relationship Id="rId2" Type="http://schemas.openxmlformats.org/officeDocument/2006/relationships/image" Target="../media/image33.JP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0.jpe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QuickStyle" Target="../diagrams/quickStyle2.xml"/><Relationship Id="rId11" Type="http://schemas.openxmlformats.org/officeDocument/2006/relationships/image" Target="../media/image13.jpeg"/><Relationship Id="rId5" Type="http://schemas.openxmlformats.org/officeDocument/2006/relationships/diagramLayout" Target="../diagrams/layout2.xml"/><Relationship Id="rId10" Type="http://schemas.openxmlformats.org/officeDocument/2006/relationships/image" Target="../media/image12.jpeg"/><Relationship Id="rId4" Type="http://schemas.openxmlformats.org/officeDocument/2006/relationships/diagramData" Target="../diagrams/data2.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4.jpe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diagramLayout" Target="../diagrams/layout4.xml"/><Relationship Id="rId7" Type="http://schemas.openxmlformats.org/officeDocument/2006/relationships/image" Target="../media/image16.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1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415113" y="1165392"/>
            <a:ext cx="7613953" cy="561436"/>
          </a:xfrm>
          <a:prstGeom prst="rect">
            <a:avLst/>
          </a:prstGeom>
        </p:spPr>
        <p:txBody>
          <a:bodyPr wrap="square">
            <a:spAutoFit/>
          </a:bodyPr>
          <a:lstStyle/>
          <a:p>
            <a:pPr algn="ctr"/>
            <a:r>
              <a:rPr lang="es-EC" sz="1524" dirty="0">
                <a:latin typeface="+mj-lt"/>
                <a:cs typeface="Times New Roman" panose="02020603050405020304" pitchFamily="18" charset="0"/>
              </a:rPr>
              <a:t>DEPARTAMENTO DE CIENCIAS DE LA VIDA Y LA AGRICULTURA </a:t>
            </a:r>
          </a:p>
          <a:p>
            <a:pPr algn="ctr"/>
            <a:r>
              <a:rPr lang="es-EC" sz="1524" dirty="0">
                <a:latin typeface="+mj-lt"/>
                <a:cs typeface="Times New Roman" panose="02020603050405020304" pitchFamily="18" charset="0"/>
              </a:rPr>
              <a:t>CARRERA DE INGENIERÍA EN BIOTECNOLOGÍA </a:t>
            </a:r>
          </a:p>
        </p:txBody>
      </p:sp>
      <p:sp>
        <p:nvSpPr>
          <p:cNvPr id="3" name="Rectángulo 2"/>
          <p:cNvSpPr/>
          <p:nvPr/>
        </p:nvSpPr>
        <p:spPr>
          <a:xfrm>
            <a:off x="2391915" y="1915779"/>
            <a:ext cx="8025518" cy="561436"/>
          </a:xfrm>
          <a:prstGeom prst="rect">
            <a:avLst/>
          </a:prstGeom>
        </p:spPr>
        <p:txBody>
          <a:bodyPr wrap="square">
            <a:spAutoFit/>
          </a:bodyPr>
          <a:lstStyle/>
          <a:p>
            <a:pPr algn="ctr"/>
            <a:r>
              <a:rPr lang="es-EC" sz="1524" dirty="0">
                <a:latin typeface="+mj-lt"/>
                <a:cs typeface="Times New Roman" panose="02020603050405020304" pitchFamily="18" charset="0"/>
              </a:rPr>
              <a:t>PROYECTO DE TITULACIÓN PREVIO A LA OBTENCIÓN DEL TÍTULO DE </a:t>
            </a:r>
            <a:r>
              <a:rPr lang="es-EC" sz="1524" dirty="0" smtClean="0">
                <a:latin typeface="+mj-lt"/>
                <a:cs typeface="Times New Roman" panose="02020603050405020304" pitchFamily="18" charset="0"/>
              </a:rPr>
              <a:t>INGENIERIA </a:t>
            </a:r>
            <a:r>
              <a:rPr lang="es-EC" sz="1524" dirty="0">
                <a:latin typeface="+mj-lt"/>
                <a:cs typeface="Times New Roman" panose="02020603050405020304" pitchFamily="18" charset="0"/>
              </a:rPr>
              <a:t>EN BIOTECNOLOGÍA </a:t>
            </a:r>
          </a:p>
        </p:txBody>
      </p:sp>
      <p:sp>
        <p:nvSpPr>
          <p:cNvPr id="4" name="Rectángulo 3"/>
          <p:cNvSpPr/>
          <p:nvPr/>
        </p:nvSpPr>
        <p:spPr>
          <a:xfrm>
            <a:off x="2415113" y="2653033"/>
            <a:ext cx="7819735" cy="1112612"/>
          </a:xfrm>
          <a:prstGeom prst="rect">
            <a:avLst/>
          </a:prstGeom>
        </p:spPr>
        <p:txBody>
          <a:bodyPr wrap="square">
            <a:spAutoFit/>
          </a:bodyPr>
          <a:lstStyle/>
          <a:p>
            <a:pPr algn="ctr"/>
            <a:r>
              <a:rPr lang="en-US" sz="1715" dirty="0" smtClean="0">
                <a:latin typeface="+mj-lt"/>
              </a:rPr>
              <a:t>“</a:t>
            </a:r>
            <a:r>
              <a:rPr lang="es-EC" sz="1600" b="1" cap="small" dirty="0"/>
              <a:t>INFLUENCIA DE LA DISPONIBILIDAD NUTRICIONAL EN LA RESPUESTA FISIOLÓGICA Y METABÓLICA DE LA PALMA AFRICANA (</a:t>
            </a:r>
            <a:r>
              <a:rPr lang="es-EC" sz="1600" i="1" dirty="0" err="1"/>
              <a:t>Elaeis</a:t>
            </a:r>
            <a:r>
              <a:rPr lang="es-EC" sz="1600" i="1" dirty="0"/>
              <a:t> </a:t>
            </a:r>
            <a:r>
              <a:rPr lang="es-EC" sz="1600" i="1" dirty="0" err="1"/>
              <a:t>guineensis</a:t>
            </a:r>
            <a:r>
              <a:rPr lang="es-EC" sz="1600" i="1" dirty="0"/>
              <a:t>)</a:t>
            </a:r>
            <a:r>
              <a:rPr lang="es-EC" sz="1600" b="1" cap="small" dirty="0"/>
              <a:t> AFECTADA POR LA PUDRICIÓN DE COGOLLO EN LA PROVINCIA DE ESMERALDAS.</a:t>
            </a:r>
            <a:r>
              <a:rPr lang="es-EC" sz="1715" dirty="0" smtClean="0">
                <a:latin typeface="+mj-lt"/>
              </a:rPr>
              <a:t>”</a:t>
            </a:r>
            <a:endParaRPr lang="es-EC" sz="1715" dirty="0">
              <a:latin typeface="+mj-lt"/>
            </a:endParaRPr>
          </a:p>
        </p:txBody>
      </p:sp>
      <p:sp>
        <p:nvSpPr>
          <p:cNvPr id="5" name="Rectángulo 4"/>
          <p:cNvSpPr/>
          <p:nvPr/>
        </p:nvSpPr>
        <p:spPr>
          <a:xfrm>
            <a:off x="5049979" y="4663695"/>
            <a:ext cx="2709396" cy="561436"/>
          </a:xfrm>
          <a:prstGeom prst="rect">
            <a:avLst/>
          </a:prstGeom>
        </p:spPr>
        <p:txBody>
          <a:bodyPr wrap="none">
            <a:spAutoFit/>
          </a:bodyPr>
          <a:lstStyle/>
          <a:p>
            <a:pPr algn="ctr"/>
            <a:r>
              <a:rPr lang="es-EC" sz="1524" dirty="0">
                <a:latin typeface="+mj-lt"/>
                <a:cs typeface="Times New Roman" panose="02020603050405020304" pitchFamily="18" charset="0"/>
              </a:rPr>
              <a:t>Director: </a:t>
            </a:r>
            <a:r>
              <a:rPr lang="es-EC" sz="1524" dirty="0" err="1" smtClean="0">
                <a:latin typeface="+mj-lt"/>
                <a:cs typeface="Times New Roman" panose="02020603050405020304" pitchFamily="18" charset="0"/>
              </a:rPr>
              <a:t>Raluca</a:t>
            </a:r>
            <a:r>
              <a:rPr lang="es-EC" sz="1524" dirty="0" smtClean="0">
                <a:latin typeface="+mj-lt"/>
                <a:cs typeface="Times New Roman" panose="02020603050405020304" pitchFamily="18" charset="0"/>
              </a:rPr>
              <a:t> </a:t>
            </a:r>
            <a:r>
              <a:rPr lang="es-EC" sz="1524" dirty="0" err="1" smtClean="0">
                <a:latin typeface="+mj-lt"/>
                <a:cs typeface="Times New Roman" panose="02020603050405020304" pitchFamily="18" charset="0"/>
              </a:rPr>
              <a:t>Mihai</a:t>
            </a:r>
            <a:r>
              <a:rPr lang="es-EC" sz="1524" dirty="0" smtClean="0">
                <a:latin typeface="+mj-lt"/>
                <a:cs typeface="Times New Roman" panose="02020603050405020304" pitchFamily="18" charset="0"/>
              </a:rPr>
              <a:t>, </a:t>
            </a:r>
            <a:r>
              <a:rPr lang="es-EC" sz="1524" dirty="0" err="1">
                <a:latin typeface="+mj-lt"/>
                <a:cs typeface="Times New Roman" panose="02020603050405020304" pitchFamily="18" charset="0"/>
              </a:rPr>
              <a:t>Ph.D</a:t>
            </a:r>
            <a:r>
              <a:rPr lang="es-EC" sz="1524" dirty="0">
                <a:latin typeface="+mj-lt"/>
                <a:cs typeface="Times New Roman" panose="02020603050405020304" pitchFamily="18" charset="0"/>
              </a:rPr>
              <a:t>.</a:t>
            </a:r>
          </a:p>
          <a:p>
            <a:pPr algn="ctr"/>
            <a:endParaRPr lang="es-EC" sz="1524" dirty="0">
              <a:latin typeface="+mj-lt"/>
              <a:cs typeface="Times New Roman" panose="02020603050405020304" pitchFamily="18" charset="0"/>
            </a:endParaRPr>
          </a:p>
        </p:txBody>
      </p:sp>
      <p:sp>
        <p:nvSpPr>
          <p:cNvPr id="6" name="Rectángulo 5"/>
          <p:cNvSpPr/>
          <p:nvPr/>
        </p:nvSpPr>
        <p:spPr>
          <a:xfrm>
            <a:off x="4325777" y="3977754"/>
            <a:ext cx="3966728" cy="488211"/>
          </a:xfrm>
          <a:prstGeom prst="rect">
            <a:avLst/>
          </a:prstGeom>
        </p:spPr>
        <p:txBody>
          <a:bodyPr wrap="none">
            <a:spAutoFit/>
          </a:bodyPr>
          <a:lstStyle/>
          <a:p>
            <a:pPr indent="171792" algn="ctr">
              <a:lnSpc>
                <a:spcPct val="150000"/>
              </a:lnSpc>
              <a:spcAft>
                <a:spcPts val="953"/>
              </a:spcAft>
            </a:pPr>
            <a:r>
              <a:rPr lang="pt-BR" sz="1715" dirty="0" smtClean="0">
                <a:latin typeface="+mj-lt"/>
                <a:ea typeface="Calibri" panose="020F0502020204030204" pitchFamily="34" charset="0"/>
                <a:cs typeface="Times New Roman" panose="02020603050405020304" pitchFamily="18" charset="0"/>
              </a:rPr>
              <a:t>Villacrés Mesías Sebastián Alejandro</a:t>
            </a:r>
            <a:endParaRPr lang="es-EC" sz="1715" dirty="0">
              <a:latin typeface="+mj-lt"/>
              <a:ea typeface="Calibri" panose="020F0502020204030204" pitchFamily="34" charset="0"/>
              <a:cs typeface="Times New Roman" panose="02020603050405020304" pitchFamily="18" charset="0"/>
            </a:endParaRPr>
          </a:p>
        </p:txBody>
      </p:sp>
      <p:sp>
        <p:nvSpPr>
          <p:cNvPr id="7" name="Rectángulo 6"/>
          <p:cNvSpPr/>
          <p:nvPr/>
        </p:nvSpPr>
        <p:spPr>
          <a:xfrm>
            <a:off x="4804224" y="5129367"/>
            <a:ext cx="3004349" cy="395814"/>
          </a:xfrm>
          <a:prstGeom prst="rect">
            <a:avLst/>
          </a:prstGeom>
        </p:spPr>
        <p:txBody>
          <a:bodyPr wrap="none">
            <a:spAutoFit/>
          </a:bodyPr>
          <a:lstStyle/>
          <a:p>
            <a:pPr algn="ctr">
              <a:lnSpc>
                <a:spcPct val="115000"/>
              </a:lnSpc>
              <a:spcAft>
                <a:spcPts val="953"/>
              </a:spcAft>
            </a:pPr>
            <a:r>
              <a:rPr lang="es-EC" sz="1524" dirty="0">
                <a:latin typeface="+mj-lt"/>
                <a:ea typeface="Calibri" panose="020F0502020204030204" pitchFamily="34" charset="0"/>
                <a:cs typeface="Times New Roman" panose="02020603050405020304" pitchFamily="18" charset="0"/>
              </a:rPr>
              <a:t>SANGOLQUÍ,  </a:t>
            </a:r>
            <a:r>
              <a:rPr lang="es-EC" sz="1524" dirty="0" smtClean="0">
                <a:latin typeface="+mj-lt"/>
                <a:ea typeface="Calibri" panose="020F0502020204030204" pitchFamily="34" charset="0"/>
                <a:cs typeface="Times New Roman" panose="02020603050405020304" pitchFamily="18" charset="0"/>
              </a:rPr>
              <a:t>FEBRERO 2018</a:t>
            </a:r>
            <a:r>
              <a:rPr lang="es-EC" sz="1715" dirty="0" smtClean="0">
                <a:latin typeface="+mj-lt"/>
                <a:ea typeface="Calibri" panose="020F0502020204030204" pitchFamily="34" charset="0"/>
                <a:cs typeface="Times New Roman" panose="02020603050405020304" pitchFamily="18" charset="0"/>
              </a:rPr>
              <a:t>.</a:t>
            </a:r>
            <a:endParaRPr lang="es-EC" sz="1524" dirty="0">
              <a:latin typeface="+mj-lt"/>
              <a:ea typeface="Calibri" panose="020F0502020204030204" pitchFamily="34" charset="0"/>
              <a:cs typeface="Times New Roman" panose="02020603050405020304" pitchFamily="18" charset="0"/>
            </a:endParaRPr>
          </a:p>
        </p:txBody>
      </p:sp>
      <p:sp>
        <p:nvSpPr>
          <p:cNvPr id="8" name="Rectángulo 7"/>
          <p:cNvSpPr/>
          <p:nvPr/>
        </p:nvSpPr>
        <p:spPr>
          <a:xfrm>
            <a:off x="1088626" y="112844"/>
            <a:ext cx="3704085" cy="9153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sz="1715"/>
          </a:p>
        </p:txBody>
      </p:sp>
      <p:pic>
        <p:nvPicPr>
          <p:cNvPr id="9" name="Imagen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7456" y="87083"/>
            <a:ext cx="3144985" cy="810233"/>
          </a:xfrm>
          <a:prstGeom prst="rect">
            <a:avLst/>
          </a:prstGeom>
        </p:spPr>
      </p:pic>
      <p:pic>
        <p:nvPicPr>
          <p:cNvPr id="10" name="Picture 4" descr="http://decv.espe.edu.ec/wp-content/uploads/2015/01/sello-biote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28806" y="121554"/>
            <a:ext cx="1377254" cy="1263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0192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0"/>
            <a:ext cx="10972800" cy="1143000"/>
          </a:xfrm>
        </p:spPr>
        <p:txBody>
          <a:bodyPr/>
          <a:lstStyle/>
          <a:p>
            <a:r>
              <a:rPr lang="es-EC" dirty="0" smtClean="0">
                <a:solidFill>
                  <a:schemeClr val="tx1"/>
                </a:solidFill>
              </a:rPr>
              <a:t>Materiales y Métodos</a:t>
            </a:r>
            <a:br>
              <a:rPr lang="es-EC" dirty="0" smtClean="0">
                <a:solidFill>
                  <a:schemeClr val="tx1"/>
                </a:solidFill>
              </a:rPr>
            </a:br>
            <a:endParaRPr lang="es-EC" dirty="0">
              <a:solidFill>
                <a:schemeClr val="tx1"/>
              </a:solidFill>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715577433"/>
              </p:ext>
            </p:extLst>
          </p:nvPr>
        </p:nvGraphicFramePr>
        <p:xfrm>
          <a:off x="270933" y="948267"/>
          <a:ext cx="11311467" cy="5689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ángulo 2"/>
          <p:cNvSpPr/>
          <p:nvPr/>
        </p:nvSpPr>
        <p:spPr>
          <a:xfrm>
            <a:off x="810397" y="5496468"/>
            <a:ext cx="2138406"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a:t>
            </a:r>
            <a:r>
              <a:rPr lang="es-EC" dirty="0" err="1">
                <a:latin typeface="Times New Roman" panose="02020603050405020304" pitchFamily="18" charset="0"/>
                <a:ea typeface="Calibri" panose="020F0502020204030204" pitchFamily="34" charset="0"/>
              </a:rPr>
              <a:t>Ayoola</a:t>
            </a:r>
            <a:r>
              <a:rPr lang="es-EC" dirty="0">
                <a:latin typeface="Times New Roman" panose="02020603050405020304" pitchFamily="18" charset="0"/>
                <a:ea typeface="Calibri" panose="020F0502020204030204" pitchFamily="34" charset="0"/>
              </a:rPr>
              <a:t>, et al., 2008)</a:t>
            </a:r>
            <a:endParaRPr lang="es-EC" dirty="0"/>
          </a:p>
        </p:txBody>
      </p:sp>
    </p:spTree>
    <p:extLst>
      <p:ext uri="{BB962C8B-B14F-4D97-AF65-F5344CB8AC3E}">
        <p14:creationId xmlns:p14="http://schemas.microsoft.com/office/powerpoint/2010/main" val="11685959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0"/>
            <a:ext cx="10972800" cy="1143000"/>
          </a:xfrm>
        </p:spPr>
        <p:txBody>
          <a:bodyPr/>
          <a:lstStyle/>
          <a:p>
            <a:r>
              <a:rPr lang="es-EC" dirty="0" smtClean="0">
                <a:solidFill>
                  <a:schemeClr val="tx1"/>
                </a:solidFill>
              </a:rPr>
              <a:t>Materiales y Métodos</a:t>
            </a:r>
            <a:br>
              <a:rPr lang="es-EC" dirty="0" smtClean="0">
                <a:solidFill>
                  <a:schemeClr val="tx1"/>
                </a:solidFill>
              </a:rPr>
            </a:br>
            <a:endParaRPr lang="es-EC" dirty="0">
              <a:solidFill>
                <a:schemeClr val="tx1"/>
              </a:solidFill>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90340523"/>
              </p:ext>
            </p:extLst>
          </p:nvPr>
        </p:nvGraphicFramePr>
        <p:xfrm>
          <a:off x="0" y="304800"/>
          <a:ext cx="12192000" cy="64346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descr="Resultado de imagen para captacion de radicales libre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758642" y="749229"/>
            <a:ext cx="1774825" cy="149874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n para azucares reductores"/>
          <p:cNvPicPr>
            <a:picLocks noChangeAspect="1" noChangeArrowheads="1"/>
          </p:cNvPicPr>
          <p:nvPr/>
        </p:nvPicPr>
        <p:blipFill rotWithShape="1">
          <a:blip r:embed="rId9">
            <a:extLst>
              <a:ext uri="{28A0092B-C50C-407E-A947-70E740481C1C}">
                <a14:useLocalDpi xmlns:a14="http://schemas.microsoft.com/office/drawing/2010/main" val="0"/>
              </a:ext>
            </a:extLst>
          </a:blip>
          <a:srcRect l="49402" b="14721"/>
          <a:stretch/>
        </p:blipFill>
        <p:spPr bwMode="auto">
          <a:xfrm>
            <a:off x="7941733" y="3064934"/>
            <a:ext cx="2515662" cy="16764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sultado de imagen para terpenos"/>
          <p:cNvPicPr>
            <a:picLocks noChangeAspect="1" noChangeArrowheads="1"/>
          </p:cNvPicPr>
          <p:nvPr/>
        </p:nvPicPr>
        <p:blipFill rotWithShape="1">
          <a:blip r:embed="rId10">
            <a:extLst>
              <a:ext uri="{28A0092B-C50C-407E-A947-70E740481C1C}">
                <a14:useLocalDpi xmlns:a14="http://schemas.microsoft.com/office/drawing/2010/main" val="0"/>
              </a:ext>
            </a:extLst>
          </a:blip>
          <a:srcRect l="29966" t="50702" r="39664" b="27323"/>
          <a:stretch/>
        </p:blipFill>
        <p:spPr bwMode="auto">
          <a:xfrm>
            <a:off x="6712670" y="5177332"/>
            <a:ext cx="1950317" cy="105840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esultado de imagen para flavonoides"/>
          <p:cNvPicPr>
            <a:picLocks noChangeAspect="1" noChangeArrowheads="1"/>
          </p:cNvPicPr>
          <p:nvPr/>
        </p:nvPicPr>
        <p:blipFill rotWithShape="1">
          <a:blip r:embed="rId11">
            <a:extLst>
              <a:ext uri="{28A0092B-C50C-407E-A947-70E740481C1C}">
                <a14:useLocalDpi xmlns:a14="http://schemas.microsoft.com/office/drawing/2010/main" val="0"/>
              </a:ext>
            </a:extLst>
          </a:blip>
          <a:srcRect t="-104" r="69750" b="60175"/>
          <a:stretch/>
        </p:blipFill>
        <p:spPr bwMode="auto">
          <a:xfrm>
            <a:off x="4216401" y="5418545"/>
            <a:ext cx="1286934" cy="81719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Resultado de imagen para saponina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77839" y="3002950"/>
            <a:ext cx="2882029" cy="169174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Resultado de imagen para tanino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93444" y="1143000"/>
            <a:ext cx="1771754" cy="132013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Resultado de imagen para alcaloide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03336" y="304800"/>
            <a:ext cx="1209334" cy="1021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3319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solidFill>
                  <a:schemeClr val="tx1"/>
                </a:solidFill>
              </a:rPr>
              <a:t>Resultados y Discusión</a:t>
            </a:r>
            <a:endParaRPr lang="es-EC" dirty="0">
              <a:solidFill>
                <a:schemeClr val="tx1"/>
              </a:solidFill>
            </a:endParaRPr>
          </a:p>
        </p:txBody>
      </p:sp>
      <p:graphicFrame>
        <p:nvGraphicFramePr>
          <p:cNvPr id="6" name="Marcador de contenido 5"/>
          <p:cNvGraphicFramePr>
            <a:graphicFrameLocks noGrp="1"/>
          </p:cNvGraphicFramePr>
          <p:nvPr>
            <p:ph sz="half" idx="1"/>
            <p:extLst>
              <p:ext uri="{D42A27DB-BD31-4B8C-83A1-F6EECF244321}">
                <p14:modId xmlns:p14="http://schemas.microsoft.com/office/powerpoint/2010/main" val="1234181856"/>
              </p:ext>
            </p:extLst>
          </p:nvPr>
        </p:nvGraphicFramePr>
        <p:xfrm>
          <a:off x="609600" y="1600200"/>
          <a:ext cx="5384800" cy="1483360"/>
        </p:xfrm>
        <a:graphic>
          <a:graphicData uri="http://schemas.openxmlformats.org/drawingml/2006/table">
            <a:tbl>
              <a:tblPr firstRow="1" bandRow="1">
                <a:tableStyleId>{5C22544A-7EE6-4342-B048-85BDC9FD1C3A}</a:tableStyleId>
              </a:tblPr>
              <a:tblGrid>
                <a:gridCol w="2692400">
                  <a:extLst>
                    <a:ext uri="{9D8B030D-6E8A-4147-A177-3AD203B41FA5}">
                      <a16:colId xmlns="" xmlns:a16="http://schemas.microsoft.com/office/drawing/2014/main" val="20000"/>
                    </a:ext>
                  </a:extLst>
                </a:gridCol>
                <a:gridCol w="2692400">
                  <a:extLst>
                    <a:ext uri="{9D8B030D-6E8A-4147-A177-3AD203B41FA5}">
                      <a16:colId xmlns="" xmlns:a16="http://schemas.microsoft.com/office/drawing/2014/main" val="20001"/>
                    </a:ext>
                  </a:extLst>
                </a:gridCol>
              </a:tblGrid>
              <a:tr h="370840">
                <a:tc>
                  <a:txBody>
                    <a:bodyPr/>
                    <a:lstStyle/>
                    <a:p>
                      <a:pPr algn="ctr"/>
                      <a:r>
                        <a:rPr lang="es-EC" dirty="0" smtClean="0"/>
                        <a:t>Finca</a:t>
                      </a:r>
                      <a:endParaRPr lang="es-EC" dirty="0"/>
                    </a:p>
                  </a:txBody>
                  <a:tcPr/>
                </a:tc>
                <a:tc>
                  <a:txBody>
                    <a:bodyPr/>
                    <a:lstStyle/>
                    <a:p>
                      <a:pPr algn="ctr"/>
                      <a:r>
                        <a:rPr lang="es-EC" dirty="0" smtClean="0"/>
                        <a:t>Clase Textural</a:t>
                      </a:r>
                      <a:endParaRPr lang="es-EC" dirty="0"/>
                    </a:p>
                  </a:txBody>
                  <a:tcPr/>
                </a:tc>
                <a:extLst>
                  <a:ext uri="{0D108BD9-81ED-4DB2-BD59-A6C34878D82A}">
                    <a16:rowId xmlns="" xmlns:a16="http://schemas.microsoft.com/office/drawing/2014/main" val="10000"/>
                  </a:ext>
                </a:extLst>
              </a:tr>
              <a:tr h="370840">
                <a:tc>
                  <a:txBody>
                    <a:bodyPr/>
                    <a:lstStyle/>
                    <a:p>
                      <a:pPr algn="ctr"/>
                      <a:r>
                        <a:rPr lang="es-EC" dirty="0" smtClean="0"/>
                        <a:t>F1</a:t>
                      </a:r>
                      <a:endParaRPr lang="es-EC" dirty="0"/>
                    </a:p>
                  </a:txBody>
                  <a:tcPr/>
                </a:tc>
                <a:tc>
                  <a:txBody>
                    <a:bodyPr/>
                    <a:lstStyle/>
                    <a:p>
                      <a:pPr algn="ctr"/>
                      <a:r>
                        <a:rPr lang="es-EC" dirty="0" smtClean="0"/>
                        <a:t>Franco Limoso</a:t>
                      </a:r>
                      <a:endParaRPr lang="es-EC" dirty="0"/>
                    </a:p>
                  </a:txBody>
                  <a:tcPr/>
                </a:tc>
                <a:extLst>
                  <a:ext uri="{0D108BD9-81ED-4DB2-BD59-A6C34878D82A}">
                    <a16:rowId xmlns="" xmlns:a16="http://schemas.microsoft.com/office/drawing/2014/main" val="10001"/>
                  </a:ext>
                </a:extLst>
              </a:tr>
              <a:tr h="370840">
                <a:tc>
                  <a:txBody>
                    <a:bodyPr/>
                    <a:lstStyle/>
                    <a:p>
                      <a:pPr algn="ctr"/>
                      <a:r>
                        <a:rPr lang="es-EC" dirty="0" smtClean="0"/>
                        <a:t>F2</a:t>
                      </a:r>
                      <a:endParaRPr lang="es-EC" dirty="0"/>
                    </a:p>
                  </a:txBody>
                  <a:tcPr/>
                </a:tc>
                <a:tc>
                  <a:txBody>
                    <a:bodyPr/>
                    <a:lstStyle/>
                    <a:p>
                      <a:pPr algn="ctr"/>
                      <a:r>
                        <a:rPr lang="es-EC" dirty="0" smtClean="0"/>
                        <a:t>Franco Arenoso</a:t>
                      </a:r>
                      <a:endParaRPr lang="es-EC" dirty="0"/>
                    </a:p>
                  </a:txBody>
                  <a:tcPr/>
                </a:tc>
                <a:extLst>
                  <a:ext uri="{0D108BD9-81ED-4DB2-BD59-A6C34878D82A}">
                    <a16:rowId xmlns="" xmlns:a16="http://schemas.microsoft.com/office/drawing/2014/main" val="10002"/>
                  </a:ext>
                </a:extLst>
              </a:tr>
              <a:tr h="370840">
                <a:tc>
                  <a:txBody>
                    <a:bodyPr/>
                    <a:lstStyle/>
                    <a:p>
                      <a:pPr algn="ctr"/>
                      <a:r>
                        <a:rPr lang="es-EC" dirty="0" smtClean="0"/>
                        <a:t>F3</a:t>
                      </a:r>
                      <a:endParaRPr lang="es-EC" dirty="0"/>
                    </a:p>
                  </a:txBody>
                  <a:tcPr/>
                </a:tc>
                <a:tc>
                  <a:txBody>
                    <a:bodyPr/>
                    <a:lstStyle/>
                    <a:p>
                      <a:pPr algn="ctr"/>
                      <a:r>
                        <a:rPr lang="es-EC" dirty="0" smtClean="0"/>
                        <a:t>Franco Limoso</a:t>
                      </a:r>
                      <a:endParaRPr lang="es-EC" dirty="0"/>
                    </a:p>
                  </a:txBody>
                  <a:tcPr/>
                </a:tc>
                <a:extLst>
                  <a:ext uri="{0D108BD9-81ED-4DB2-BD59-A6C34878D82A}">
                    <a16:rowId xmlns="" xmlns:a16="http://schemas.microsoft.com/office/drawing/2014/main" val="10003"/>
                  </a:ext>
                </a:extLst>
              </a:tr>
            </a:tbl>
          </a:graphicData>
        </a:graphic>
      </p:graphicFrame>
      <p:graphicFrame>
        <p:nvGraphicFramePr>
          <p:cNvPr id="7" name="Marcador de contenido 6"/>
          <p:cNvGraphicFramePr>
            <a:graphicFrameLocks noGrp="1"/>
          </p:cNvGraphicFramePr>
          <p:nvPr>
            <p:ph sz="half" idx="2"/>
            <p:extLst>
              <p:ext uri="{D42A27DB-BD31-4B8C-83A1-F6EECF244321}">
                <p14:modId xmlns:p14="http://schemas.microsoft.com/office/powerpoint/2010/main" val="1877173010"/>
              </p:ext>
            </p:extLst>
          </p:nvPr>
        </p:nvGraphicFramePr>
        <p:xfrm>
          <a:off x="6197600" y="1600200"/>
          <a:ext cx="5384800" cy="1483360"/>
        </p:xfrm>
        <a:graphic>
          <a:graphicData uri="http://schemas.openxmlformats.org/drawingml/2006/table">
            <a:tbl>
              <a:tblPr firstRow="1" bandRow="1">
                <a:tableStyleId>{5C22544A-7EE6-4342-B048-85BDC9FD1C3A}</a:tableStyleId>
              </a:tblPr>
              <a:tblGrid>
                <a:gridCol w="2692400">
                  <a:extLst>
                    <a:ext uri="{9D8B030D-6E8A-4147-A177-3AD203B41FA5}">
                      <a16:colId xmlns="" xmlns:a16="http://schemas.microsoft.com/office/drawing/2014/main" val="20000"/>
                    </a:ext>
                  </a:extLst>
                </a:gridCol>
                <a:gridCol w="2692400">
                  <a:extLst>
                    <a:ext uri="{9D8B030D-6E8A-4147-A177-3AD203B41FA5}">
                      <a16:colId xmlns="" xmlns:a16="http://schemas.microsoft.com/office/drawing/2014/main" val="20001"/>
                    </a:ext>
                  </a:extLst>
                </a:gridCol>
              </a:tblGrid>
              <a:tr h="370840">
                <a:tc>
                  <a:txBody>
                    <a:bodyPr/>
                    <a:lstStyle/>
                    <a:p>
                      <a:pPr algn="ctr"/>
                      <a:r>
                        <a:rPr lang="es-EC" dirty="0" smtClean="0"/>
                        <a:t>Finca</a:t>
                      </a:r>
                      <a:endParaRPr lang="es-EC" dirty="0"/>
                    </a:p>
                  </a:txBody>
                  <a:tcPr/>
                </a:tc>
                <a:tc>
                  <a:txBody>
                    <a:bodyPr/>
                    <a:lstStyle/>
                    <a:p>
                      <a:pPr algn="ctr"/>
                      <a:r>
                        <a:rPr lang="es-EC" dirty="0" smtClean="0"/>
                        <a:t>Diagnostico</a:t>
                      </a:r>
                      <a:endParaRPr lang="es-EC" dirty="0"/>
                    </a:p>
                  </a:txBody>
                  <a:tcPr/>
                </a:tc>
                <a:extLst>
                  <a:ext uri="{0D108BD9-81ED-4DB2-BD59-A6C34878D82A}">
                    <a16:rowId xmlns="" xmlns:a16="http://schemas.microsoft.com/office/drawing/2014/main" val="10000"/>
                  </a:ext>
                </a:extLst>
              </a:tr>
              <a:tr h="370840">
                <a:tc>
                  <a:txBody>
                    <a:bodyPr/>
                    <a:lstStyle/>
                    <a:p>
                      <a:pPr algn="ctr"/>
                      <a:r>
                        <a:rPr lang="es-EC" dirty="0" smtClean="0"/>
                        <a:t>F1</a:t>
                      </a:r>
                      <a:endParaRPr lang="es-EC" dirty="0"/>
                    </a:p>
                  </a:txBody>
                  <a:tcPr/>
                </a:tc>
                <a:tc>
                  <a:txBody>
                    <a:bodyPr/>
                    <a:lstStyle/>
                    <a:p>
                      <a:pPr algn="ctr"/>
                      <a:r>
                        <a:rPr lang="es-EC" dirty="0" smtClean="0"/>
                        <a:t>NS</a:t>
                      </a:r>
                      <a:endParaRPr lang="es-EC" dirty="0"/>
                    </a:p>
                  </a:txBody>
                  <a:tcPr/>
                </a:tc>
                <a:extLst>
                  <a:ext uri="{0D108BD9-81ED-4DB2-BD59-A6C34878D82A}">
                    <a16:rowId xmlns="" xmlns:a16="http://schemas.microsoft.com/office/drawing/2014/main" val="10001"/>
                  </a:ext>
                </a:extLst>
              </a:tr>
              <a:tr h="370840">
                <a:tc>
                  <a:txBody>
                    <a:bodyPr/>
                    <a:lstStyle/>
                    <a:p>
                      <a:pPr algn="ctr"/>
                      <a:r>
                        <a:rPr lang="es-EC" dirty="0" smtClean="0"/>
                        <a:t>F2</a:t>
                      </a:r>
                      <a:endParaRPr lang="es-EC" dirty="0"/>
                    </a:p>
                  </a:txBody>
                  <a:tcPr/>
                </a:tc>
                <a:tc>
                  <a:txBody>
                    <a:bodyPr/>
                    <a:lstStyle/>
                    <a:p>
                      <a:pPr algn="ctr"/>
                      <a:r>
                        <a:rPr lang="es-EC" dirty="0" smtClean="0"/>
                        <a:t>NS</a:t>
                      </a:r>
                      <a:endParaRPr lang="es-EC" dirty="0"/>
                    </a:p>
                  </a:txBody>
                  <a:tcPr/>
                </a:tc>
                <a:extLst>
                  <a:ext uri="{0D108BD9-81ED-4DB2-BD59-A6C34878D82A}">
                    <a16:rowId xmlns="" xmlns:a16="http://schemas.microsoft.com/office/drawing/2014/main" val="10002"/>
                  </a:ext>
                </a:extLst>
              </a:tr>
              <a:tr h="370840">
                <a:tc>
                  <a:txBody>
                    <a:bodyPr/>
                    <a:lstStyle/>
                    <a:p>
                      <a:pPr algn="ctr"/>
                      <a:r>
                        <a:rPr lang="es-EC" dirty="0" smtClean="0"/>
                        <a:t>F3</a:t>
                      </a:r>
                      <a:endParaRPr lang="es-EC" dirty="0"/>
                    </a:p>
                  </a:txBody>
                  <a:tcPr/>
                </a:tc>
                <a:tc>
                  <a:txBody>
                    <a:bodyPr/>
                    <a:lstStyle/>
                    <a:p>
                      <a:pPr algn="ctr"/>
                      <a:r>
                        <a:rPr lang="es-EC" dirty="0" smtClean="0"/>
                        <a:t>NS</a:t>
                      </a:r>
                      <a:endParaRPr lang="es-EC" dirty="0"/>
                    </a:p>
                  </a:txBody>
                  <a:tcPr/>
                </a:tc>
                <a:extLst>
                  <a:ext uri="{0D108BD9-81ED-4DB2-BD59-A6C34878D82A}">
                    <a16:rowId xmlns="" xmlns:a16="http://schemas.microsoft.com/office/drawing/2014/main" val="10003"/>
                  </a:ext>
                </a:extLst>
              </a:tr>
            </a:tbl>
          </a:graphicData>
        </a:graphic>
      </p:graphicFrame>
      <p:pic>
        <p:nvPicPr>
          <p:cNvPr id="3074" name="Picture 2" descr="Resultado de imagen para textura del sue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9042" y="3563631"/>
            <a:ext cx="2367492" cy="2367493"/>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6824133" y="1048306"/>
            <a:ext cx="4131733" cy="369332"/>
          </a:xfrm>
          <a:prstGeom prst="rect">
            <a:avLst/>
          </a:prstGeom>
          <a:noFill/>
        </p:spPr>
        <p:txBody>
          <a:bodyPr wrap="square" rtlCol="0">
            <a:spAutoFit/>
          </a:bodyPr>
          <a:lstStyle/>
          <a:p>
            <a:r>
              <a:rPr lang="es-EC" b="1" dirty="0" smtClean="0"/>
              <a:t>CONDUCTIVIDAD ELECTRICA</a:t>
            </a:r>
            <a:endParaRPr lang="es-EC" b="1" dirty="0"/>
          </a:p>
        </p:txBody>
      </p:sp>
      <p:sp>
        <p:nvSpPr>
          <p:cNvPr id="10" name="CuadroTexto 9"/>
          <p:cNvSpPr txBox="1"/>
          <p:nvPr/>
        </p:nvSpPr>
        <p:spPr>
          <a:xfrm>
            <a:off x="2167467" y="1048306"/>
            <a:ext cx="2269067" cy="369332"/>
          </a:xfrm>
          <a:prstGeom prst="rect">
            <a:avLst/>
          </a:prstGeom>
          <a:noFill/>
        </p:spPr>
        <p:txBody>
          <a:bodyPr wrap="square" rtlCol="0">
            <a:spAutoFit/>
          </a:bodyPr>
          <a:lstStyle/>
          <a:p>
            <a:r>
              <a:rPr lang="es-EC" b="1" dirty="0" smtClean="0"/>
              <a:t>CLASE TEXTURAL</a:t>
            </a:r>
            <a:endParaRPr lang="es-EC" b="1" dirty="0"/>
          </a:p>
        </p:txBody>
      </p:sp>
      <p:sp>
        <p:nvSpPr>
          <p:cNvPr id="3" name="Rectángulo 2"/>
          <p:cNvSpPr/>
          <p:nvPr/>
        </p:nvSpPr>
        <p:spPr>
          <a:xfrm>
            <a:off x="531385" y="3081456"/>
            <a:ext cx="2736647" cy="369332"/>
          </a:xfrm>
          <a:prstGeom prst="rect">
            <a:avLst/>
          </a:prstGeom>
        </p:spPr>
        <p:txBody>
          <a:bodyPr wrap="none">
            <a:spAutoFit/>
          </a:bodyPr>
          <a:lstStyle/>
          <a:p>
            <a:r>
              <a:rPr lang="es-EC" dirty="0"/>
              <a:t>(Benítez &amp; García, 2014)</a:t>
            </a:r>
          </a:p>
        </p:txBody>
      </p:sp>
    </p:spTree>
    <p:extLst>
      <p:ext uri="{BB962C8B-B14F-4D97-AF65-F5344CB8AC3E}">
        <p14:creationId xmlns:p14="http://schemas.microsoft.com/office/powerpoint/2010/main" val="14125646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106905"/>
            <a:ext cx="10972800" cy="1143000"/>
          </a:xfrm>
        </p:spPr>
        <p:txBody>
          <a:bodyPr/>
          <a:lstStyle/>
          <a:p>
            <a:r>
              <a:rPr lang="es-EC" dirty="0" smtClean="0">
                <a:solidFill>
                  <a:schemeClr val="tx1"/>
                </a:solidFill>
              </a:rPr>
              <a:t>Resultados y Discusión</a:t>
            </a:r>
            <a:endParaRPr lang="es-EC" dirty="0">
              <a:solidFill>
                <a:schemeClr val="tx1"/>
              </a:solidFill>
            </a:endParaRPr>
          </a:p>
        </p:txBody>
      </p:sp>
      <p:graphicFrame>
        <p:nvGraphicFramePr>
          <p:cNvPr id="6" name="Marcador de contenido 5"/>
          <p:cNvGraphicFramePr>
            <a:graphicFrameLocks noGrp="1"/>
          </p:cNvGraphicFramePr>
          <p:nvPr>
            <p:ph sz="half" idx="1"/>
            <p:extLst>
              <p:ext uri="{D42A27DB-BD31-4B8C-83A1-F6EECF244321}">
                <p14:modId xmlns:p14="http://schemas.microsoft.com/office/powerpoint/2010/main" val="3714807098"/>
              </p:ext>
            </p:extLst>
          </p:nvPr>
        </p:nvGraphicFramePr>
        <p:xfrm>
          <a:off x="592667" y="1154953"/>
          <a:ext cx="4673600" cy="1828800"/>
        </p:xfrm>
        <a:graphic>
          <a:graphicData uri="http://schemas.openxmlformats.org/drawingml/2006/table">
            <a:tbl>
              <a:tblPr firstRow="1" bandRow="1">
                <a:tableStyleId>{5C22544A-7EE6-4342-B048-85BDC9FD1C3A}</a:tableStyleId>
              </a:tblPr>
              <a:tblGrid>
                <a:gridCol w="2336800">
                  <a:extLst>
                    <a:ext uri="{9D8B030D-6E8A-4147-A177-3AD203B41FA5}">
                      <a16:colId xmlns="" xmlns:a16="http://schemas.microsoft.com/office/drawing/2014/main" val="20000"/>
                    </a:ext>
                  </a:extLst>
                </a:gridCol>
                <a:gridCol w="2336800">
                  <a:extLst>
                    <a:ext uri="{9D8B030D-6E8A-4147-A177-3AD203B41FA5}">
                      <a16:colId xmlns="" xmlns:a16="http://schemas.microsoft.com/office/drawing/2014/main" val="20001"/>
                    </a:ext>
                  </a:extLst>
                </a:gridCol>
              </a:tblGrid>
              <a:tr h="314211">
                <a:tc>
                  <a:txBody>
                    <a:bodyPr/>
                    <a:lstStyle/>
                    <a:p>
                      <a:pPr algn="ctr"/>
                      <a:r>
                        <a:rPr lang="es-EC" dirty="0" smtClean="0"/>
                        <a:t>Estadio</a:t>
                      </a:r>
                      <a:endParaRPr lang="es-EC" dirty="0"/>
                    </a:p>
                  </a:txBody>
                  <a:tcPr/>
                </a:tc>
                <a:tc>
                  <a:txBody>
                    <a:bodyPr/>
                    <a:lstStyle/>
                    <a:p>
                      <a:pPr algn="ctr"/>
                      <a:r>
                        <a:rPr lang="es-EC" dirty="0" smtClean="0"/>
                        <a:t>pH</a:t>
                      </a:r>
                      <a:endParaRPr lang="es-EC" dirty="0"/>
                    </a:p>
                  </a:txBody>
                  <a:tcPr/>
                </a:tc>
                <a:extLst>
                  <a:ext uri="{0D108BD9-81ED-4DB2-BD59-A6C34878D82A}">
                    <a16:rowId xmlns="" xmlns:a16="http://schemas.microsoft.com/office/drawing/2014/main" val="10000"/>
                  </a:ext>
                </a:extLst>
              </a:tr>
              <a:tr h="314211">
                <a:tc>
                  <a:txBody>
                    <a:bodyPr/>
                    <a:lstStyle/>
                    <a:p>
                      <a:pPr algn="ctr"/>
                      <a:r>
                        <a:rPr lang="es-EC" dirty="0" smtClean="0"/>
                        <a:t>S</a:t>
                      </a:r>
                      <a:endParaRPr lang="es-EC" dirty="0"/>
                    </a:p>
                  </a:txBody>
                  <a:tcPr/>
                </a:tc>
                <a:tc>
                  <a:txBody>
                    <a:bodyPr/>
                    <a:lstStyle/>
                    <a:p>
                      <a:pPr algn="ctr"/>
                      <a:r>
                        <a:rPr lang="es-EC" dirty="0" smtClean="0"/>
                        <a:t>6.14</a:t>
                      </a:r>
                      <a:endParaRPr lang="es-EC" dirty="0"/>
                    </a:p>
                  </a:txBody>
                  <a:tcPr/>
                </a:tc>
                <a:extLst>
                  <a:ext uri="{0D108BD9-81ED-4DB2-BD59-A6C34878D82A}">
                    <a16:rowId xmlns="" xmlns:a16="http://schemas.microsoft.com/office/drawing/2014/main" val="10001"/>
                  </a:ext>
                </a:extLst>
              </a:tr>
              <a:tr h="314211">
                <a:tc>
                  <a:txBody>
                    <a:bodyPr/>
                    <a:lstStyle/>
                    <a:p>
                      <a:pPr algn="ctr"/>
                      <a:r>
                        <a:rPr lang="es-EC" dirty="0" smtClean="0"/>
                        <a:t>E1</a:t>
                      </a:r>
                      <a:endParaRPr lang="es-EC" dirty="0"/>
                    </a:p>
                  </a:txBody>
                  <a:tcPr/>
                </a:tc>
                <a:tc>
                  <a:txBody>
                    <a:bodyPr/>
                    <a:lstStyle/>
                    <a:p>
                      <a:pPr algn="ctr"/>
                      <a:r>
                        <a:rPr lang="es-EC" dirty="0" smtClean="0"/>
                        <a:t>6.08</a:t>
                      </a:r>
                      <a:endParaRPr lang="es-EC" dirty="0"/>
                    </a:p>
                  </a:txBody>
                  <a:tcPr/>
                </a:tc>
                <a:extLst>
                  <a:ext uri="{0D108BD9-81ED-4DB2-BD59-A6C34878D82A}">
                    <a16:rowId xmlns="" xmlns:a16="http://schemas.microsoft.com/office/drawing/2014/main" val="10002"/>
                  </a:ext>
                </a:extLst>
              </a:tr>
              <a:tr h="314211">
                <a:tc>
                  <a:txBody>
                    <a:bodyPr/>
                    <a:lstStyle/>
                    <a:p>
                      <a:pPr algn="ctr"/>
                      <a:r>
                        <a:rPr lang="es-EC" dirty="0" smtClean="0"/>
                        <a:t>E2</a:t>
                      </a:r>
                      <a:endParaRPr lang="es-EC" dirty="0"/>
                    </a:p>
                  </a:txBody>
                  <a:tcPr/>
                </a:tc>
                <a:tc>
                  <a:txBody>
                    <a:bodyPr/>
                    <a:lstStyle/>
                    <a:p>
                      <a:pPr algn="ctr"/>
                      <a:r>
                        <a:rPr lang="es-EC" dirty="0" smtClean="0"/>
                        <a:t>5.91</a:t>
                      </a:r>
                      <a:endParaRPr lang="es-EC" dirty="0"/>
                    </a:p>
                  </a:txBody>
                  <a:tcPr/>
                </a:tc>
                <a:extLst>
                  <a:ext uri="{0D108BD9-81ED-4DB2-BD59-A6C34878D82A}">
                    <a16:rowId xmlns="" xmlns:a16="http://schemas.microsoft.com/office/drawing/2014/main" val="10003"/>
                  </a:ext>
                </a:extLst>
              </a:tr>
              <a:tr h="314211">
                <a:tc>
                  <a:txBody>
                    <a:bodyPr/>
                    <a:lstStyle/>
                    <a:p>
                      <a:pPr algn="ctr"/>
                      <a:r>
                        <a:rPr lang="es-EC" dirty="0" smtClean="0"/>
                        <a:t>E3</a:t>
                      </a:r>
                      <a:endParaRPr lang="es-EC" dirty="0"/>
                    </a:p>
                  </a:txBody>
                  <a:tcPr/>
                </a:tc>
                <a:tc>
                  <a:txBody>
                    <a:bodyPr/>
                    <a:lstStyle/>
                    <a:p>
                      <a:pPr algn="ctr"/>
                      <a:r>
                        <a:rPr lang="es-EC" dirty="0" smtClean="0"/>
                        <a:t>5.85</a:t>
                      </a:r>
                      <a:endParaRPr lang="es-EC" dirty="0"/>
                    </a:p>
                  </a:txBody>
                  <a:tcPr/>
                </a:tc>
                <a:extLst>
                  <a:ext uri="{0D108BD9-81ED-4DB2-BD59-A6C34878D82A}">
                    <a16:rowId xmlns="" xmlns:a16="http://schemas.microsoft.com/office/drawing/2014/main" val="10004"/>
                  </a:ext>
                </a:extLst>
              </a:tr>
            </a:tbl>
          </a:graphicData>
        </a:graphic>
      </p:graphicFrame>
      <p:pic>
        <p:nvPicPr>
          <p:cNvPr id="3" name="Marcador de contenido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942666" y="1388823"/>
            <a:ext cx="3945414" cy="3984094"/>
          </a:xfrm>
        </p:spPr>
      </p:pic>
      <p:graphicFrame>
        <p:nvGraphicFramePr>
          <p:cNvPr id="7" name="Marcador de contenido 5"/>
          <p:cNvGraphicFramePr>
            <a:graphicFrameLocks/>
          </p:cNvGraphicFramePr>
          <p:nvPr>
            <p:extLst>
              <p:ext uri="{D42A27DB-BD31-4B8C-83A1-F6EECF244321}">
                <p14:modId xmlns:p14="http://schemas.microsoft.com/office/powerpoint/2010/main" val="2458529720"/>
              </p:ext>
            </p:extLst>
          </p:nvPr>
        </p:nvGraphicFramePr>
        <p:xfrm>
          <a:off x="592668" y="4065125"/>
          <a:ext cx="4673601" cy="1828800"/>
        </p:xfrm>
        <a:graphic>
          <a:graphicData uri="http://schemas.openxmlformats.org/drawingml/2006/table">
            <a:tbl>
              <a:tblPr firstRow="1" bandRow="1">
                <a:tableStyleId>{5C22544A-7EE6-4342-B048-85BDC9FD1C3A}</a:tableStyleId>
              </a:tblPr>
              <a:tblGrid>
                <a:gridCol w="1557867">
                  <a:extLst>
                    <a:ext uri="{9D8B030D-6E8A-4147-A177-3AD203B41FA5}">
                      <a16:colId xmlns="" xmlns:a16="http://schemas.microsoft.com/office/drawing/2014/main" val="20000"/>
                    </a:ext>
                  </a:extLst>
                </a:gridCol>
                <a:gridCol w="1557867">
                  <a:extLst>
                    <a:ext uri="{9D8B030D-6E8A-4147-A177-3AD203B41FA5}">
                      <a16:colId xmlns="" xmlns:a16="http://schemas.microsoft.com/office/drawing/2014/main" val="20001"/>
                    </a:ext>
                  </a:extLst>
                </a:gridCol>
                <a:gridCol w="1557867">
                  <a:extLst>
                    <a:ext uri="{9D8B030D-6E8A-4147-A177-3AD203B41FA5}">
                      <a16:colId xmlns="" xmlns:a16="http://schemas.microsoft.com/office/drawing/2014/main" val="20002"/>
                    </a:ext>
                  </a:extLst>
                </a:gridCol>
              </a:tblGrid>
              <a:tr h="346770">
                <a:tc>
                  <a:txBody>
                    <a:bodyPr/>
                    <a:lstStyle/>
                    <a:p>
                      <a:pPr algn="ctr"/>
                      <a:r>
                        <a:rPr lang="es-EC" dirty="0" smtClean="0"/>
                        <a:t>Estadio</a:t>
                      </a:r>
                      <a:endParaRPr lang="es-EC" dirty="0"/>
                    </a:p>
                  </a:txBody>
                  <a:tcPr/>
                </a:tc>
                <a:tc>
                  <a:txBody>
                    <a:bodyPr/>
                    <a:lstStyle/>
                    <a:p>
                      <a:pPr algn="ctr"/>
                      <a:r>
                        <a:rPr lang="es-EC" dirty="0" smtClean="0"/>
                        <a:t>%</a:t>
                      </a:r>
                      <a:endParaRPr lang="es-EC" dirty="0"/>
                    </a:p>
                  </a:txBody>
                  <a:tcPr/>
                </a:tc>
                <a:tc>
                  <a:txBody>
                    <a:bodyPr/>
                    <a:lstStyle/>
                    <a:p>
                      <a:pPr algn="ctr"/>
                      <a:r>
                        <a:rPr lang="es-EC" dirty="0" smtClean="0"/>
                        <a:t>Diagnóstico</a:t>
                      </a:r>
                      <a:endParaRPr lang="es-EC" dirty="0"/>
                    </a:p>
                  </a:txBody>
                  <a:tcPr/>
                </a:tc>
                <a:extLst>
                  <a:ext uri="{0D108BD9-81ED-4DB2-BD59-A6C34878D82A}">
                    <a16:rowId xmlns="" xmlns:a16="http://schemas.microsoft.com/office/drawing/2014/main" val="10000"/>
                  </a:ext>
                </a:extLst>
              </a:tr>
              <a:tr h="346770">
                <a:tc>
                  <a:txBody>
                    <a:bodyPr/>
                    <a:lstStyle/>
                    <a:p>
                      <a:pPr algn="ctr"/>
                      <a:r>
                        <a:rPr lang="es-EC" dirty="0" smtClean="0"/>
                        <a:t>S</a:t>
                      </a:r>
                      <a:endParaRPr lang="es-EC" dirty="0"/>
                    </a:p>
                  </a:txBody>
                  <a:tcPr/>
                </a:tc>
                <a:tc>
                  <a:txBody>
                    <a:bodyPr/>
                    <a:lstStyle/>
                    <a:p>
                      <a:pPr algn="ctr"/>
                      <a:r>
                        <a:rPr lang="es-EC" dirty="0" smtClean="0"/>
                        <a:t>7.61</a:t>
                      </a:r>
                      <a:endParaRPr lang="es-EC" dirty="0"/>
                    </a:p>
                  </a:txBody>
                  <a:tcPr/>
                </a:tc>
                <a:tc>
                  <a:txBody>
                    <a:bodyPr/>
                    <a:lstStyle/>
                    <a:p>
                      <a:pPr algn="ctr"/>
                      <a:r>
                        <a:rPr lang="es-EC" dirty="0" smtClean="0"/>
                        <a:t>A</a:t>
                      </a:r>
                      <a:endParaRPr lang="es-EC" dirty="0"/>
                    </a:p>
                  </a:txBody>
                  <a:tcPr/>
                </a:tc>
                <a:extLst>
                  <a:ext uri="{0D108BD9-81ED-4DB2-BD59-A6C34878D82A}">
                    <a16:rowId xmlns="" xmlns:a16="http://schemas.microsoft.com/office/drawing/2014/main" val="10001"/>
                  </a:ext>
                </a:extLst>
              </a:tr>
              <a:tr h="346770">
                <a:tc>
                  <a:txBody>
                    <a:bodyPr/>
                    <a:lstStyle/>
                    <a:p>
                      <a:pPr algn="ctr"/>
                      <a:r>
                        <a:rPr lang="es-EC" dirty="0" smtClean="0"/>
                        <a:t>E1</a:t>
                      </a:r>
                      <a:endParaRPr lang="es-EC" dirty="0"/>
                    </a:p>
                  </a:txBody>
                  <a:tcPr/>
                </a:tc>
                <a:tc>
                  <a:txBody>
                    <a:bodyPr/>
                    <a:lstStyle/>
                    <a:p>
                      <a:pPr algn="ctr"/>
                      <a:r>
                        <a:rPr lang="es-EC" dirty="0" smtClean="0"/>
                        <a:t>6.83</a:t>
                      </a:r>
                      <a:endParaRPr lang="es-EC" dirty="0"/>
                    </a:p>
                  </a:txBody>
                  <a:tcPr/>
                </a:tc>
                <a:tc>
                  <a:txBody>
                    <a:bodyPr/>
                    <a:lstStyle/>
                    <a:p>
                      <a:pPr algn="ctr"/>
                      <a:r>
                        <a:rPr lang="es-EC" dirty="0" smtClean="0"/>
                        <a:t>A</a:t>
                      </a:r>
                      <a:endParaRPr lang="es-EC" dirty="0"/>
                    </a:p>
                  </a:txBody>
                  <a:tcPr/>
                </a:tc>
                <a:extLst>
                  <a:ext uri="{0D108BD9-81ED-4DB2-BD59-A6C34878D82A}">
                    <a16:rowId xmlns="" xmlns:a16="http://schemas.microsoft.com/office/drawing/2014/main" val="10002"/>
                  </a:ext>
                </a:extLst>
              </a:tr>
              <a:tr h="346770">
                <a:tc>
                  <a:txBody>
                    <a:bodyPr/>
                    <a:lstStyle/>
                    <a:p>
                      <a:pPr algn="ctr"/>
                      <a:r>
                        <a:rPr lang="es-EC" dirty="0" smtClean="0"/>
                        <a:t>E2</a:t>
                      </a:r>
                      <a:endParaRPr lang="es-EC" dirty="0"/>
                    </a:p>
                  </a:txBody>
                  <a:tcPr/>
                </a:tc>
                <a:tc>
                  <a:txBody>
                    <a:bodyPr/>
                    <a:lstStyle/>
                    <a:p>
                      <a:pPr algn="ctr"/>
                      <a:r>
                        <a:rPr lang="es-EC" dirty="0" smtClean="0"/>
                        <a:t>7.36</a:t>
                      </a:r>
                      <a:endParaRPr lang="es-EC" dirty="0"/>
                    </a:p>
                  </a:txBody>
                  <a:tcPr/>
                </a:tc>
                <a:tc>
                  <a:txBody>
                    <a:bodyPr/>
                    <a:lstStyle/>
                    <a:p>
                      <a:pPr algn="ctr"/>
                      <a:r>
                        <a:rPr lang="es-EC" dirty="0" smtClean="0"/>
                        <a:t>A</a:t>
                      </a:r>
                      <a:endParaRPr lang="es-EC" dirty="0"/>
                    </a:p>
                  </a:txBody>
                  <a:tcPr/>
                </a:tc>
                <a:extLst>
                  <a:ext uri="{0D108BD9-81ED-4DB2-BD59-A6C34878D82A}">
                    <a16:rowId xmlns="" xmlns:a16="http://schemas.microsoft.com/office/drawing/2014/main" val="10003"/>
                  </a:ext>
                </a:extLst>
              </a:tr>
              <a:tr h="346770">
                <a:tc>
                  <a:txBody>
                    <a:bodyPr/>
                    <a:lstStyle/>
                    <a:p>
                      <a:pPr algn="ctr"/>
                      <a:r>
                        <a:rPr lang="es-EC" dirty="0" smtClean="0"/>
                        <a:t>E3</a:t>
                      </a:r>
                      <a:endParaRPr lang="es-EC" dirty="0"/>
                    </a:p>
                  </a:txBody>
                  <a:tcPr/>
                </a:tc>
                <a:tc>
                  <a:txBody>
                    <a:bodyPr/>
                    <a:lstStyle/>
                    <a:p>
                      <a:pPr algn="ctr"/>
                      <a:r>
                        <a:rPr lang="es-EC" dirty="0" smtClean="0"/>
                        <a:t>4.88</a:t>
                      </a:r>
                      <a:endParaRPr lang="es-EC" dirty="0"/>
                    </a:p>
                  </a:txBody>
                  <a:tcPr/>
                </a:tc>
                <a:tc>
                  <a:txBody>
                    <a:bodyPr/>
                    <a:lstStyle/>
                    <a:p>
                      <a:pPr algn="ctr"/>
                      <a:r>
                        <a:rPr lang="es-EC" dirty="0" smtClean="0"/>
                        <a:t>A</a:t>
                      </a:r>
                      <a:endParaRPr lang="es-EC" dirty="0"/>
                    </a:p>
                  </a:txBody>
                  <a:tcPr/>
                </a:tc>
                <a:extLst>
                  <a:ext uri="{0D108BD9-81ED-4DB2-BD59-A6C34878D82A}">
                    <a16:rowId xmlns="" xmlns:a16="http://schemas.microsoft.com/office/drawing/2014/main" val="10004"/>
                  </a:ext>
                </a:extLst>
              </a:tr>
            </a:tbl>
          </a:graphicData>
        </a:graphic>
      </p:graphicFrame>
      <p:sp>
        <p:nvSpPr>
          <p:cNvPr id="8" name="CuadroTexto 7"/>
          <p:cNvSpPr txBox="1"/>
          <p:nvPr/>
        </p:nvSpPr>
        <p:spPr>
          <a:xfrm>
            <a:off x="2286001" y="770235"/>
            <a:ext cx="1998133" cy="369332"/>
          </a:xfrm>
          <a:prstGeom prst="rect">
            <a:avLst/>
          </a:prstGeom>
          <a:noFill/>
        </p:spPr>
        <p:txBody>
          <a:bodyPr wrap="square" rtlCol="0">
            <a:spAutoFit/>
          </a:bodyPr>
          <a:lstStyle/>
          <a:p>
            <a:r>
              <a:rPr lang="es-EC" b="1" dirty="0" smtClean="0"/>
              <a:t>pH DEL SUELO</a:t>
            </a:r>
            <a:endParaRPr lang="es-EC" b="1" dirty="0"/>
          </a:p>
        </p:txBody>
      </p:sp>
      <p:sp>
        <p:nvSpPr>
          <p:cNvPr id="9" name="CuadroTexto 8"/>
          <p:cNvSpPr txBox="1"/>
          <p:nvPr/>
        </p:nvSpPr>
        <p:spPr>
          <a:xfrm>
            <a:off x="1938867" y="3615453"/>
            <a:ext cx="2692400" cy="369332"/>
          </a:xfrm>
          <a:prstGeom prst="rect">
            <a:avLst/>
          </a:prstGeom>
          <a:noFill/>
        </p:spPr>
        <p:txBody>
          <a:bodyPr wrap="square" rtlCol="0">
            <a:spAutoFit/>
          </a:bodyPr>
          <a:lstStyle/>
          <a:p>
            <a:r>
              <a:rPr lang="es-EC" b="1" dirty="0" smtClean="0"/>
              <a:t>MATERIA ORGÁNICA</a:t>
            </a:r>
            <a:endParaRPr lang="es-EC" b="1" dirty="0"/>
          </a:p>
        </p:txBody>
      </p:sp>
      <p:sp>
        <p:nvSpPr>
          <p:cNvPr id="11" name="Rectángulo 10"/>
          <p:cNvSpPr/>
          <p:nvPr/>
        </p:nvSpPr>
        <p:spPr>
          <a:xfrm>
            <a:off x="609600" y="2994605"/>
            <a:ext cx="2916248" cy="369332"/>
          </a:xfrm>
          <a:prstGeom prst="rect">
            <a:avLst/>
          </a:prstGeom>
        </p:spPr>
        <p:txBody>
          <a:bodyPr wrap="none">
            <a:spAutoFit/>
          </a:bodyPr>
          <a:lstStyle/>
          <a:p>
            <a:pPr lvl="0">
              <a:defRPr/>
            </a:pPr>
            <a:r>
              <a:rPr lang="es-EC" dirty="0"/>
              <a:t>(Acosta &amp; </a:t>
            </a:r>
            <a:r>
              <a:rPr lang="es-EC" dirty="0" err="1"/>
              <a:t>Munévar</a:t>
            </a:r>
            <a:r>
              <a:rPr lang="es-EC" dirty="0"/>
              <a:t>, 2003</a:t>
            </a:r>
            <a:r>
              <a:rPr lang="es-EC" dirty="0" smtClean="0"/>
              <a:t>)</a:t>
            </a:r>
            <a:endParaRPr lang="en-US" dirty="0"/>
          </a:p>
        </p:txBody>
      </p:sp>
      <p:sp>
        <p:nvSpPr>
          <p:cNvPr id="12" name="Rectángulo 11"/>
          <p:cNvSpPr/>
          <p:nvPr/>
        </p:nvSpPr>
        <p:spPr>
          <a:xfrm>
            <a:off x="592667" y="5893925"/>
            <a:ext cx="2313454" cy="369332"/>
          </a:xfrm>
          <a:prstGeom prst="rect">
            <a:avLst/>
          </a:prstGeom>
        </p:spPr>
        <p:txBody>
          <a:bodyPr wrap="none">
            <a:spAutoFit/>
          </a:bodyPr>
          <a:lstStyle/>
          <a:p>
            <a:r>
              <a:rPr lang="es-EC" dirty="0"/>
              <a:t>(Owen </a:t>
            </a:r>
            <a:r>
              <a:rPr lang="es-EC" dirty="0" err="1"/>
              <a:t>Barlett</a:t>
            </a:r>
            <a:r>
              <a:rPr lang="es-EC" dirty="0"/>
              <a:t>, 1995)</a:t>
            </a:r>
          </a:p>
        </p:txBody>
      </p:sp>
    </p:spTree>
    <p:extLst>
      <p:ext uri="{BB962C8B-B14F-4D97-AF65-F5344CB8AC3E}">
        <p14:creationId xmlns:p14="http://schemas.microsoft.com/office/powerpoint/2010/main" val="23665594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0"/>
            <a:ext cx="10972800" cy="1143000"/>
          </a:xfrm>
        </p:spPr>
        <p:txBody>
          <a:bodyPr/>
          <a:lstStyle/>
          <a:p>
            <a:r>
              <a:rPr lang="es-EC" dirty="0" smtClean="0">
                <a:solidFill>
                  <a:schemeClr val="tx1"/>
                </a:solidFill>
              </a:rPr>
              <a:t>Resultados y Discusión</a:t>
            </a:r>
            <a:endParaRPr lang="es-EC" dirty="0">
              <a:solidFill>
                <a:schemeClr val="tx1"/>
              </a:solidFill>
            </a:endParaRPr>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608246068"/>
              </p:ext>
            </p:extLst>
          </p:nvPr>
        </p:nvGraphicFramePr>
        <p:xfrm>
          <a:off x="381005" y="1853418"/>
          <a:ext cx="11429990" cy="3098798"/>
        </p:xfrm>
        <a:graphic>
          <a:graphicData uri="http://schemas.openxmlformats.org/drawingml/2006/table">
            <a:tbl>
              <a:tblPr firstRow="1" firstCol="1">
                <a:tableStyleId>{5C22544A-7EE6-4342-B048-85BDC9FD1C3A}</a:tableStyleId>
              </a:tblPr>
              <a:tblGrid>
                <a:gridCol w="528150">
                  <a:extLst>
                    <a:ext uri="{9D8B030D-6E8A-4147-A177-3AD203B41FA5}">
                      <a16:colId xmlns="" xmlns:a16="http://schemas.microsoft.com/office/drawing/2014/main" val="20000"/>
                    </a:ext>
                  </a:extLst>
                </a:gridCol>
                <a:gridCol w="545092">
                  <a:extLst>
                    <a:ext uri="{9D8B030D-6E8A-4147-A177-3AD203B41FA5}">
                      <a16:colId xmlns="" xmlns:a16="http://schemas.microsoft.com/office/drawing/2014/main" val="20001"/>
                    </a:ext>
                  </a:extLst>
                </a:gridCol>
                <a:gridCol w="545092">
                  <a:extLst>
                    <a:ext uri="{9D8B030D-6E8A-4147-A177-3AD203B41FA5}">
                      <a16:colId xmlns="" xmlns:a16="http://schemas.microsoft.com/office/drawing/2014/main" val="20002"/>
                    </a:ext>
                  </a:extLst>
                </a:gridCol>
                <a:gridCol w="545092">
                  <a:extLst>
                    <a:ext uri="{9D8B030D-6E8A-4147-A177-3AD203B41FA5}">
                      <a16:colId xmlns="" xmlns:a16="http://schemas.microsoft.com/office/drawing/2014/main" val="20003"/>
                    </a:ext>
                  </a:extLst>
                </a:gridCol>
                <a:gridCol w="545092">
                  <a:extLst>
                    <a:ext uri="{9D8B030D-6E8A-4147-A177-3AD203B41FA5}">
                      <a16:colId xmlns="" xmlns:a16="http://schemas.microsoft.com/office/drawing/2014/main" val="20004"/>
                    </a:ext>
                  </a:extLst>
                </a:gridCol>
                <a:gridCol w="545092">
                  <a:extLst>
                    <a:ext uri="{9D8B030D-6E8A-4147-A177-3AD203B41FA5}">
                      <a16:colId xmlns="" xmlns:a16="http://schemas.microsoft.com/office/drawing/2014/main" val="20005"/>
                    </a:ext>
                  </a:extLst>
                </a:gridCol>
                <a:gridCol w="545092">
                  <a:extLst>
                    <a:ext uri="{9D8B030D-6E8A-4147-A177-3AD203B41FA5}">
                      <a16:colId xmlns="" xmlns:a16="http://schemas.microsoft.com/office/drawing/2014/main" val="20006"/>
                    </a:ext>
                  </a:extLst>
                </a:gridCol>
                <a:gridCol w="545092">
                  <a:extLst>
                    <a:ext uri="{9D8B030D-6E8A-4147-A177-3AD203B41FA5}">
                      <a16:colId xmlns="" xmlns:a16="http://schemas.microsoft.com/office/drawing/2014/main" val="20007"/>
                    </a:ext>
                  </a:extLst>
                </a:gridCol>
                <a:gridCol w="545092">
                  <a:extLst>
                    <a:ext uri="{9D8B030D-6E8A-4147-A177-3AD203B41FA5}">
                      <a16:colId xmlns="" xmlns:a16="http://schemas.microsoft.com/office/drawing/2014/main" val="20008"/>
                    </a:ext>
                  </a:extLst>
                </a:gridCol>
                <a:gridCol w="545092">
                  <a:extLst>
                    <a:ext uri="{9D8B030D-6E8A-4147-A177-3AD203B41FA5}">
                      <a16:colId xmlns="" xmlns:a16="http://schemas.microsoft.com/office/drawing/2014/main" val="20009"/>
                    </a:ext>
                  </a:extLst>
                </a:gridCol>
                <a:gridCol w="545092">
                  <a:extLst>
                    <a:ext uri="{9D8B030D-6E8A-4147-A177-3AD203B41FA5}">
                      <a16:colId xmlns="" xmlns:a16="http://schemas.microsoft.com/office/drawing/2014/main" val="20010"/>
                    </a:ext>
                  </a:extLst>
                </a:gridCol>
                <a:gridCol w="545092">
                  <a:extLst>
                    <a:ext uri="{9D8B030D-6E8A-4147-A177-3AD203B41FA5}">
                      <a16:colId xmlns="" xmlns:a16="http://schemas.microsoft.com/office/drawing/2014/main" val="20011"/>
                    </a:ext>
                  </a:extLst>
                </a:gridCol>
                <a:gridCol w="545092">
                  <a:extLst>
                    <a:ext uri="{9D8B030D-6E8A-4147-A177-3AD203B41FA5}">
                      <a16:colId xmlns="" xmlns:a16="http://schemas.microsoft.com/office/drawing/2014/main" val="20012"/>
                    </a:ext>
                  </a:extLst>
                </a:gridCol>
                <a:gridCol w="639492">
                  <a:extLst>
                    <a:ext uri="{9D8B030D-6E8A-4147-A177-3AD203B41FA5}">
                      <a16:colId xmlns="" xmlns:a16="http://schemas.microsoft.com/office/drawing/2014/main" val="20013"/>
                    </a:ext>
                  </a:extLst>
                </a:gridCol>
                <a:gridCol w="450692">
                  <a:extLst>
                    <a:ext uri="{9D8B030D-6E8A-4147-A177-3AD203B41FA5}">
                      <a16:colId xmlns="" xmlns:a16="http://schemas.microsoft.com/office/drawing/2014/main" val="20014"/>
                    </a:ext>
                  </a:extLst>
                </a:gridCol>
                <a:gridCol w="545092">
                  <a:extLst>
                    <a:ext uri="{9D8B030D-6E8A-4147-A177-3AD203B41FA5}">
                      <a16:colId xmlns="" xmlns:a16="http://schemas.microsoft.com/office/drawing/2014/main" val="20015"/>
                    </a:ext>
                  </a:extLst>
                </a:gridCol>
                <a:gridCol w="545092">
                  <a:extLst>
                    <a:ext uri="{9D8B030D-6E8A-4147-A177-3AD203B41FA5}">
                      <a16:colId xmlns="" xmlns:a16="http://schemas.microsoft.com/office/drawing/2014/main" val="20016"/>
                    </a:ext>
                  </a:extLst>
                </a:gridCol>
                <a:gridCol w="545092">
                  <a:extLst>
                    <a:ext uri="{9D8B030D-6E8A-4147-A177-3AD203B41FA5}">
                      <a16:colId xmlns="" xmlns:a16="http://schemas.microsoft.com/office/drawing/2014/main" val="20017"/>
                    </a:ext>
                  </a:extLst>
                </a:gridCol>
                <a:gridCol w="545092">
                  <a:extLst>
                    <a:ext uri="{9D8B030D-6E8A-4147-A177-3AD203B41FA5}">
                      <a16:colId xmlns="" xmlns:a16="http://schemas.microsoft.com/office/drawing/2014/main" val="20018"/>
                    </a:ext>
                  </a:extLst>
                </a:gridCol>
                <a:gridCol w="545092">
                  <a:extLst>
                    <a:ext uri="{9D8B030D-6E8A-4147-A177-3AD203B41FA5}">
                      <a16:colId xmlns="" xmlns:a16="http://schemas.microsoft.com/office/drawing/2014/main" val="20019"/>
                    </a:ext>
                  </a:extLst>
                </a:gridCol>
                <a:gridCol w="545092">
                  <a:extLst>
                    <a:ext uri="{9D8B030D-6E8A-4147-A177-3AD203B41FA5}">
                      <a16:colId xmlns="" xmlns:a16="http://schemas.microsoft.com/office/drawing/2014/main" val="20020"/>
                    </a:ext>
                  </a:extLst>
                </a:gridCol>
              </a:tblGrid>
              <a:tr h="1032930">
                <a:tc>
                  <a:txBody>
                    <a:bodyPr/>
                    <a:lstStyle/>
                    <a:p>
                      <a:pPr algn="ctr" fontAlgn="ctr"/>
                      <a:r>
                        <a:rPr lang="es-419" sz="1400" b="1" u="none" strike="noStrike" noProof="0" dirty="0" smtClean="0">
                          <a:solidFill>
                            <a:schemeClr val="tx1"/>
                          </a:solidFill>
                          <a:effectLst/>
                          <a:latin typeface="Times New Roman" panose="02020603050405020304" pitchFamily="18" charset="0"/>
                          <a:cs typeface="Times New Roman" panose="02020603050405020304" pitchFamily="18" charset="0"/>
                        </a:rPr>
                        <a:t>Estadio</a:t>
                      </a:r>
                      <a:endParaRPr lang="es-419" sz="1400" b="1" i="0" u="none" strike="noStrike" noProof="0" dirty="0">
                        <a:solidFill>
                          <a:schemeClr val="tx1"/>
                        </a:solidFill>
                        <a:effectLst/>
                        <a:latin typeface="Times New Roman" panose="02020603050405020304" pitchFamily="18" charset="0"/>
                        <a:cs typeface="Times New Roman" panose="02020603050405020304" pitchFamily="18" charset="0"/>
                      </a:endParaRPr>
                    </a:p>
                  </a:txBody>
                  <a:tcPr marL="6531" marR="6531" marT="6531" marB="0" vert="vert270" anchor="ctr"/>
                </a:tc>
                <a:tc>
                  <a:txBody>
                    <a:bodyPr/>
                    <a:lstStyle/>
                    <a:p>
                      <a:pPr algn="ctr" fontAlgn="ctr"/>
                      <a:r>
                        <a:rPr lang="es-419" sz="1400" b="1" u="none" strike="noStrike" noProof="0" dirty="0" smtClean="0">
                          <a:solidFill>
                            <a:schemeClr val="tx1"/>
                          </a:solidFill>
                          <a:effectLst/>
                          <a:latin typeface="Times New Roman" panose="02020603050405020304" pitchFamily="18" charset="0"/>
                          <a:cs typeface="Times New Roman" panose="02020603050405020304" pitchFamily="18" charset="0"/>
                        </a:rPr>
                        <a:t>Nitrógeno (%)</a:t>
                      </a:r>
                      <a:endParaRPr lang="es-419" sz="1400" b="1" i="0" u="none" strike="noStrike" noProof="0" dirty="0">
                        <a:solidFill>
                          <a:schemeClr val="tx1"/>
                        </a:solidFill>
                        <a:effectLst/>
                        <a:latin typeface="Times New Roman" panose="02020603050405020304" pitchFamily="18" charset="0"/>
                        <a:cs typeface="Times New Roman" panose="02020603050405020304" pitchFamily="18" charset="0"/>
                      </a:endParaRPr>
                    </a:p>
                  </a:txBody>
                  <a:tcPr marL="6531" marR="6531" marT="6531" marB="0" vert="vert270" anchor="ctr"/>
                </a:tc>
                <a:tc>
                  <a:txBody>
                    <a:bodyPr/>
                    <a:lstStyle/>
                    <a:p>
                      <a:pPr algn="ctr" fontAlgn="ctr"/>
                      <a:r>
                        <a:rPr lang="es-419" sz="1400" b="1" u="none" strike="noStrike" noProof="0" dirty="0" smtClean="0">
                          <a:solidFill>
                            <a:schemeClr val="tx1"/>
                          </a:solidFill>
                          <a:effectLst/>
                          <a:latin typeface="Times New Roman" panose="02020603050405020304" pitchFamily="18" charset="0"/>
                          <a:cs typeface="Times New Roman" panose="02020603050405020304" pitchFamily="18" charset="0"/>
                        </a:rPr>
                        <a:t>Diagnostico</a:t>
                      </a:r>
                      <a:endParaRPr lang="es-419" sz="1400" b="1" i="0" u="none" strike="noStrike" noProof="0" dirty="0">
                        <a:solidFill>
                          <a:schemeClr val="tx1"/>
                        </a:solidFill>
                        <a:effectLst/>
                        <a:latin typeface="Times New Roman" panose="02020603050405020304" pitchFamily="18" charset="0"/>
                        <a:cs typeface="Times New Roman" panose="02020603050405020304" pitchFamily="18" charset="0"/>
                      </a:endParaRPr>
                    </a:p>
                  </a:txBody>
                  <a:tcPr marL="6531" marR="6531" marT="6531" marB="0" vert="vert270" anchor="ctr"/>
                </a:tc>
                <a:tc>
                  <a:txBody>
                    <a:bodyPr/>
                    <a:lstStyle/>
                    <a:p>
                      <a:pPr algn="ctr" fontAlgn="ctr"/>
                      <a:r>
                        <a:rPr lang="es-419" sz="1400" b="1" u="none" strike="noStrike" noProof="0" dirty="0" smtClean="0">
                          <a:solidFill>
                            <a:schemeClr val="tx1"/>
                          </a:solidFill>
                          <a:effectLst/>
                          <a:latin typeface="Times New Roman" panose="02020603050405020304" pitchFamily="18" charset="0"/>
                          <a:cs typeface="Times New Roman" panose="02020603050405020304" pitchFamily="18" charset="0"/>
                        </a:rPr>
                        <a:t>Fósforo (mg/kg)</a:t>
                      </a:r>
                      <a:endParaRPr lang="es-419" sz="1400" b="1" i="0" u="none" strike="noStrike" noProof="0" dirty="0">
                        <a:solidFill>
                          <a:schemeClr val="tx1"/>
                        </a:solidFill>
                        <a:effectLst/>
                        <a:latin typeface="Times New Roman" panose="02020603050405020304" pitchFamily="18" charset="0"/>
                        <a:cs typeface="Times New Roman" panose="02020603050405020304" pitchFamily="18" charset="0"/>
                      </a:endParaRPr>
                    </a:p>
                  </a:txBody>
                  <a:tcPr marL="6531" marR="6531" marT="6531" marB="0" vert="vert270" anchor="ctr"/>
                </a:tc>
                <a:tc>
                  <a:txBody>
                    <a:bodyPr/>
                    <a:lstStyle/>
                    <a:p>
                      <a:pPr algn="ctr" fontAlgn="ctr"/>
                      <a:r>
                        <a:rPr lang="es-419" sz="1400" b="1" u="none" strike="noStrike" noProof="0" dirty="0" smtClean="0">
                          <a:solidFill>
                            <a:schemeClr val="tx1"/>
                          </a:solidFill>
                          <a:effectLst/>
                          <a:latin typeface="Times New Roman" panose="02020603050405020304" pitchFamily="18" charset="0"/>
                          <a:cs typeface="Times New Roman" panose="02020603050405020304" pitchFamily="18" charset="0"/>
                        </a:rPr>
                        <a:t>Diagnostico</a:t>
                      </a:r>
                      <a:endParaRPr lang="es-419" sz="1400" b="1" i="0" u="none" strike="noStrike" noProof="0" dirty="0">
                        <a:solidFill>
                          <a:schemeClr val="tx1"/>
                        </a:solidFill>
                        <a:effectLst/>
                        <a:latin typeface="Times New Roman" panose="02020603050405020304" pitchFamily="18" charset="0"/>
                        <a:cs typeface="Times New Roman" panose="02020603050405020304" pitchFamily="18" charset="0"/>
                      </a:endParaRPr>
                    </a:p>
                  </a:txBody>
                  <a:tcPr marL="6531" marR="6531" marT="6531" marB="0" vert="vert270" anchor="ctr"/>
                </a:tc>
                <a:tc>
                  <a:txBody>
                    <a:bodyPr/>
                    <a:lstStyle/>
                    <a:p>
                      <a:pPr algn="ctr" fontAlgn="ctr"/>
                      <a:r>
                        <a:rPr lang="es-419" sz="1400" b="1" u="none" strike="noStrike" noProof="0" dirty="0" smtClean="0">
                          <a:solidFill>
                            <a:schemeClr val="tx1"/>
                          </a:solidFill>
                          <a:effectLst/>
                          <a:latin typeface="Times New Roman" panose="02020603050405020304" pitchFamily="18" charset="0"/>
                          <a:cs typeface="Times New Roman" panose="02020603050405020304" pitchFamily="18" charset="0"/>
                        </a:rPr>
                        <a:t>Potasio (</a:t>
                      </a:r>
                      <a:r>
                        <a:rPr lang="es-419" sz="1400" b="1" u="none" strike="noStrike" noProof="0" dirty="0" err="1" smtClean="0">
                          <a:solidFill>
                            <a:schemeClr val="tx1"/>
                          </a:solidFill>
                          <a:effectLst/>
                          <a:latin typeface="Times New Roman" panose="02020603050405020304" pitchFamily="18" charset="0"/>
                          <a:cs typeface="Times New Roman" panose="02020603050405020304" pitchFamily="18" charset="0"/>
                        </a:rPr>
                        <a:t>cmol</a:t>
                      </a:r>
                      <a:r>
                        <a:rPr lang="es-419" sz="1400" b="1" u="none" strike="noStrike" noProof="0" dirty="0" smtClean="0">
                          <a:solidFill>
                            <a:schemeClr val="tx1"/>
                          </a:solidFill>
                          <a:effectLst/>
                          <a:latin typeface="Times New Roman" panose="02020603050405020304" pitchFamily="18" charset="0"/>
                          <a:cs typeface="Times New Roman" panose="02020603050405020304" pitchFamily="18" charset="0"/>
                        </a:rPr>
                        <a:t>/kg)</a:t>
                      </a:r>
                      <a:endParaRPr lang="es-419" sz="1400" b="1" i="0" u="none" strike="noStrike" noProof="0" dirty="0">
                        <a:solidFill>
                          <a:schemeClr val="tx1"/>
                        </a:solidFill>
                        <a:effectLst/>
                        <a:latin typeface="Times New Roman" panose="02020603050405020304" pitchFamily="18" charset="0"/>
                        <a:cs typeface="Times New Roman" panose="02020603050405020304" pitchFamily="18" charset="0"/>
                      </a:endParaRPr>
                    </a:p>
                  </a:txBody>
                  <a:tcPr marL="6531" marR="6531" marT="6531" marB="0" vert="vert270" anchor="ctr"/>
                </a:tc>
                <a:tc>
                  <a:txBody>
                    <a:bodyPr/>
                    <a:lstStyle/>
                    <a:p>
                      <a:pPr algn="ctr" fontAlgn="ctr"/>
                      <a:r>
                        <a:rPr lang="es-419" sz="1400" b="1" u="none" strike="noStrike" noProof="0" dirty="0" smtClean="0">
                          <a:solidFill>
                            <a:schemeClr val="tx1"/>
                          </a:solidFill>
                          <a:effectLst/>
                          <a:latin typeface="Times New Roman" panose="02020603050405020304" pitchFamily="18" charset="0"/>
                          <a:cs typeface="Times New Roman" panose="02020603050405020304" pitchFamily="18" charset="0"/>
                        </a:rPr>
                        <a:t>Diagnostico</a:t>
                      </a:r>
                      <a:endParaRPr lang="es-419" sz="1400" b="1" i="0" u="none" strike="noStrike" noProof="0" dirty="0">
                        <a:solidFill>
                          <a:schemeClr val="tx1"/>
                        </a:solidFill>
                        <a:effectLst/>
                        <a:latin typeface="Times New Roman" panose="02020603050405020304" pitchFamily="18" charset="0"/>
                        <a:cs typeface="Times New Roman" panose="02020603050405020304" pitchFamily="18" charset="0"/>
                      </a:endParaRPr>
                    </a:p>
                  </a:txBody>
                  <a:tcPr marL="6531" marR="6531" marT="6531" marB="0" vert="vert270" anchor="ctr"/>
                </a:tc>
                <a:tc>
                  <a:txBody>
                    <a:bodyPr/>
                    <a:lstStyle/>
                    <a:p>
                      <a:pPr algn="ctr" fontAlgn="ctr"/>
                      <a:r>
                        <a:rPr lang="es-419" sz="1400" b="1" u="none" strike="noStrike" noProof="0" dirty="0" smtClean="0">
                          <a:solidFill>
                            <a:schemeClr val="tx1"/>
                          </a:solidFill>
                          <a:effectLst/>
                          <a:latin typeface="Times New Roman" panose="02020603050405020304" pitchFamily="18" charset="0"/>
                          <a:cs typeface="Times New Roman" panose="02020603050405020304" pitchFamily="18" charset="0"/>
                        </a:rPr>
                        <a:t>Calcio (</a:t>
                      </a:r>
                      <a:r>
                        <a:rPr lang="es-419" sz="1400" b="1" u="none" strike="noStrike" noProof="0" dirty="0" err="1" smtClean="0">
                          <a:solidFill>
                            <a:schemeClr val="tx1"/>
                          </a:solidFill>
                          <a:effectLst/>
                          <a:latin typeface="Times New Roman" panose="02020603050405020304" pitchFamily="18" charset="0"/>
                          <a:cs typeface="Times New Roman" panose="02020603050405020304" pitchFamily="18" charset="0"/>
                        </a:rPr>
                        <a:t>cmol</a:t>
                      </a:r>
                      <a:r>
                        <a:rPr lang="es-419" sz="1400" b="1" u="none" strike="noStrike" noProof="0" dirty="0" smtClean="0">
                          <a:solidFill>
                            <a:schemeClr val="tx1"/>
                          </a:solidFill>
                          <a:effectLst/>
                          <a:latin typeface="Times New Roman" panose="02020603050405020304" pitchFamily="18" charset="0"/>
                          <a:cs typeface="Times New Roman" panose="02020603050405020304" pitchFamily="18" charset="0"/>
                        </a:rPr>
                        <a:t>/kg)</a:t>
                      </a:r>
                      <a:endParaRPr lang="es-419" sz="1400" b="1" i="0" u="none" strike="noStrike" noProof="0" dirty="0">
                        <a:solidFill>
                          <a:schemeClr val="tx1"/>
                        </a:solidFill>
                        <a:effectLst/>
                        <a:latin typeface="Times New Roman" panose="02020603050405020304" pitchFamily="18" charset="0"/>
                        <a:cs typeface="Times New Roman" panose="02020603050405020304" pitchFamily="18" charset="0"/>
                      </a:endParaRPr>
                    </a:p>
                  </a:txBody>
                  <a:tcPr marL="6531" marR="6531" marT="6531" marB="0" vert="vert270" anchor="ctr"/>
                </a:tc>
                <a:tc>
                  <a:txBody>
                    <a:bodyPr/>
                    <a:lstStyle/>
                    <a:p>
                      <a:pPr algn="ctr" fontAlgn="ctr"/>
                      <a:r>
                        <a:rPr lang="es-419" sz="1400" b="1" u="none" strike="noStrike" noProof="0" dirty="0" smtClean="0">
                          <a:solidFill>
                            <a:schemeClr val="tx1"/>
                          </a:solidFill>
                          <a:effectLst/>
                          <a:latin typeface="Times New Roman" panose="02020603050405020304" pitchFamily="18" charset="0"/>
                          <a:cs typeface="Times New Roman" panose="02020603050405020304" pitchFamily="18" charset="0"/>
                        </a:rPr>
                        <a:t>Diagnostico</a:t>
                      </a:r>
                      <a:endParaRPr lang="es-419" sz="1400" b="1" i="0" u="none" strike="noStrike" noProof="0" dirty="0">
                        <a:solidFill>
                          <a:schemeClr val="tx1"/>
                        </a:solidFill>
                        <a:effectLst/>
                        <a:latin typeface="Times New Roman" panose="02020603050405020304" pitchFamily="18" charset="0"/>
                        <a:cs typeface="Times New Roman" panose="02020603050405020304" pitchFamily="18" charset="0"/>
                      </a:endParaRPr>
                    </a:p>
                  </a:txBody>
                  <a:tcPr marL="6531" marR="6531" marT="6531" marB="0" vert="vert270" anchor="ctr"/>
                </a:tc>
                <a:tc>
                  <a:txBody>
                    <a:bodyPr/>
                    <a:lstStyle/>
                    <a:p>
                      <a:pPr algn="ctr" fontAlgn="ctr"/>
                      <a:r>
                        <a:rPr lang="es-419" sz="1400" b="1" u="none" strike="noStrike" noProof="0" dirty="0" smtClean="0">
                          <a:solidFill>
                            <a:schemeClr val="tx1"/>
                          </a:solidFill>
                          <a:effectLst/>
                          <a:latin typeface="Times New Roman" panose="02020603050405020304" pitchFamily="18" charset="0"/>
                          <a:cs typeface="Times New Roman" panose="02020603050405020304" pitchFamily="18" charset="0"/>
                        </a:rPr>
                        <a:t>Magnesio (</a:t>
                      </a:r>
                      <a:r>
                        <a:rPr lang="es-419" sz="1400" b="1" u="none" strike="noStrike" noProof="0" dirty="0" err="1" smtClean="0">
                          <a:solidFill>
                            <a:schemeClr val="tx1"/>
                          </a:solidFill>
                          <a:effectLst/>
                          <a:latin typeface="Times New Roman" panose="02020603050405020304" pitchFamily="18" charset="0"/>
                          <a:cs typeface="Times New Roman" panose="02020603050405020304" pitchFamily="18" charset="0"/>
                        </a:rPr>
                        <a:t>cmol</a:t>
                      </a:r>
                      <a:r>
                        <a:rPr lang="es-419" sz="1400" b="1" u="none" strike="noStrike" noProof="0" dirty="0" smtClean="0">
                          <a:solidFill>
                            <a:schemeClr val="tx1"/>
                          </a:solidFill>
                          <a:effectLst/>
                          <a:latin typeface="Times New Roman" panose="02020603050405020304" pitchFamily="18" charset="0"/>
                          <a:cs typeface="Times New Roman" panose="02020603050405020304" pitchFamily="18" charset="0"/>
                        </a:rPr>
                        <a:t>/kg) </a:t>
                      </a:r>
                      <a:endParaRPr lang="es-419" sz="1400" b="1" i="0" u="none" strike="noStrike" noProof="0" dirty="0">
                        <a:solidFill>
                          <a:schemeClr val="tx1"/>
                        </a:solidFill>
                        <a:effectLst/>
                        <a:latin typeface="Times New Roman" panose="02020603050405020304" pitchFamily="18" charset="0"/>
                        <a:cs typeface="Times New Roman" panose="02020603050405020304" pitchFamily="18" charset="0"/>
                      </a:endParaRPr>
                    </a:p>
                  </a:txBody>
                  <a:tcPr marL="6531" marR="6531" marT="6531" marB="0" vert="vert270" anchor="ctr"/>
                </a:tc>
                <a:tc>
                  <a:txBody>
                    <a:bodyPr/>
                    <a:lstStyle/>
                    <a:p>
                      <a:pPr algn="ctr" fontAlgn="ctr"/>
                      <a:r>
                        <a:rPr lang="es-419" sz="1400" b="1" u="none" strike="noStrike" noProof="0" dirty="0" smtClean="0">
                          <a:solidFill>
                            <a:schemeClr val="tx1"/>
                          </a:solidFill>
                          <a:effectLst/>
                          <a:latin typeface="Times New Roman" panose="02020603050405020304" pitchFamily="18" charset="0"/>
                          <a:cs typeface="Times New Roman" panose="02020603050405020304" pitchFamily="18" charset="0"/>
                        </a:rPr>
                        <a:t>Diagnostico</a:t>
                      </a:r>
                      <a:endParaRPr lang="es-419" sz="1400" b="1" i="0" u="none" strike="noStrike" noProof="0" dirty="0">
                        <a:solidFill>
                          <a:schemeClr val="tx1"/>
                        </a:solidFill>
                        <a:effectLst/>
                        <a:latin typeface="Times New Roman" panose="02020603050405020304" pitchFamily="18" charset="0"/>
                        <a:cs typeface="Times New Roman" panose="02020603050405020304" pitchFamily="18" charset="0"/>
                      </a:endParaRPr>
                    </a:p>
                  </a:txBody>
                  <a:tcPr marL="6531" marR="6531" marT="6531" marB="0" vert="vert270" anchor="ctr"/>
                </a:tc>
                <a:tc>
                  <a:txBody>
                    <a:bodyPr/>
                    <a:lstStyle/>
                    <a:p>
                      <a:pPr algn="ctr" fontAlgn="ctr"/>
                      <a:r>
                        <a:rPr lang="es-419" sz="1400" b="1" u="none" strike="noStrike" noProof="0" dirty="0" smtClean="0">
                          <a:solidFill>
                            <a:schemeClr val="tx1"/>
                          </a:solidFill>
                          <a:effectLst/>
                          <a:latin typeface="Times New Roman" panose="02020603050405020304" pitchFamily="18" charset="0"/>
                          <a:cs typeface="Times New Roman" panose="02020603050405020304" pitchFamily="18" charset="0"/>
                        </a:rPr>
                        <a:t>Azufre (mg/kg)</a:t>
                      </a:r>
                      <a:endParaRPr lang="es-419" sz="1400" b="1" i="0" u="none" strike="noStrike" noProof="0" dirty="0">
                        <a:solidFill>
                          <a:schemeClr val="tx1"/>
                        </a:solidFill>
                        <a:effectLst/>
                        <a:latin typeface="Times New Roman" panose="02020603050405020304" pitchFamily="18" charset="0"/>
                        <a:cs typeface="Times New Roman" panose="02020603050405020304" pitchFamily="18" charset="0"/>
                      </a:endParaRPr>
                    </a:p>
                  </a:txBody>
                  <a:tcPr marL="6531" marR="6531" marT="6531" marB="0" vert="vert270" anchor="ctr"/>
                </a:tc>
                <a:tc>
                  <a:txBody>
                    <a:bodyPr/>
                    <a:lstStyle/>
                    <a:p>
                      <a:pPr algn="ctr" fontAlgn="ctr"/>
                      <a:r>
                        <a:rPr lang="es-419" sz="1400" b="1" u="none" strike="noStrike" noProof="0" dirty="0" smtClean="0">
                          <a:solidFill>
                            <a:schemeClr val="tx1"/>
                          </a:solidFill>
                          <a:effectLst/>
                          <a:latin typeface="Times New Roman" panose="02020603050405020304" pitchFamily="18" charset="0"/>
                          <a:cs typeface="Times New Roman" panose="02020603050405020304" pitchFamily="18" charset="0"/>
                        </a:rPr>
                        <a:t>Diagnostico</a:t>
                      </a:r>
                      <a:endParaRPr lang="es-419" sz="1400" b="1" i="0" u="none" strike="noStrike" noProof="0" dirty="0">
                        <a:solidFill>
                          <a:schemeClr val="tx1"/>
                        </a:solidFill>
                        <a:effectLst/>
                        <a:latin typeface="Times New Roman" panose="02020603050405020304" pitchFamily="18" charset="0"/>
                        <a:cs typeface="Times New Roman" panose="02020603050405020304" pitchFamily="18" charset="0"/>
                      </a:endParaRPr>
                    </a:p>
                  </a:txBody>
                  <a:tcPr marL="6531" marR="6531" marT="6531" marB="0" vert="vert270" anchor="ctr"/>
                </a:tc>
                <a:tc>
                  <a:txBody>
                    <a:bodyPr/>
                    <a:lstStyle/>
                    <a:p>
                      <a:pPr algn="ctr" fontAlgn="ctr"/>
                      <a:r>
                        <a:rPr lang="es-419" sz="1400" b="1" u="none" strike="noStrike" noProof="0" dirty="0" smtClean="0">
                          <a:solidFill>
                            <a:schemeClr val="tx1"/>
                          </a:solidFill>
                          <a:effectLst/>
                          <a:latin typeface="Times New Roman" panose="02020603050405020304" pitchFamily="18" charset="0"/>
                          <a:cs typeface="Times New Roman" panose="02020603050405020304" pitchFamily="18" charset="0"/>
                        </a:rPr>
                        <a:t>Hierro (mg/kg)</a:t>
                      </a:r>
                      <a:endParaRPr lang="es-419" sz="1400" b="1" i="0" u="none" strike="noStrike" noProof="0" dirty="0">
                        <a:solidFill>
                          <a:schemeClr val="tx1"/>
                        </a:solidFill>
                        <a:effectLst/>
                        <a:latin typeface="Times New Roman" panose="02020603050405020304" pitchFamily="18" charset="0"/>
                        <a:cs typeface="Times New Roman" panose="02020603050405020304" pitchFamily="18" charset="0"/>
                      </a:endParaRPr>
                    </a:p>
                  </a:txBody>
                  <a:tcPr marL="6531" marR="6531" marT="6531" marB="0" vert="vert270" anchor="ctr"/>
                </a:tc>
                <a:tc>
                  <a:txBody>
                    <a:bodyPr/>
                    <a:lstStyle/>
                    <a:p>
                      <a:pPr algn="ctr" fontAlgn="ctr"/>
                      <a:r>
                        <a:rPr lang="es-419" sz="1400" b="1" u="none" strike="noStrike" noProof="0" dirty="0" smtClean="0">
                          <a:solidFill>
                            <a:schemeClr val="tx1"/>
                          </a:solidFill>
                          <a:effectLst/>
                          <a:latin typeface="Times New Roman" panose="02020603050405020304" pitchFamily="18" charset="0"/>
                          <a:cs typeface="Times New Roman" panose="02020603050405020304" pitchFamily="18" charset="0"/>
                        </a:rPr>
                        <a:t>Diagnostico</a:t>
                      </a:r>
                      <a:endParaRPr lang="es-419" sz="1400" b="1" i="0" u="none" strike="noStrike" noProof="0" dirty="0">
                        <a:solidFill>
                          <a:schemeClr val="tx1"/>
                        </a:solidFill>
                        <a:effectLst/>
                        <a:latin typeface="Times New Roman" panose="02020603050405020304" pitchFamily="18" charset="0"/>
                        <a:cs typeface="Times New Roman" panose="02020603050405020304" pitchFamily="18" charset="0"/>
                      </a:endParaRPr>
                    </a:p>
                  </a:txBody>
                  <a:tcPr marL="6531" marR="6531" marT="6531" marB="0" vert="vert270" anchor="ctr"/>
                </a:tc>
                <a:tc>
                  <a:txBody>
                    <a:bodyPr/>
                    <a:lstStyle/>
                    <a:p>
                      <a:pPr algn="ctr" fontAlgn="ctr"/>
                      <a:r>
                        <a:rPr lang="es-419" sz="1400" b="1" u="none" strike="noStrike" noProof="0" dirty="0" smtClean="0">
                          <a:solidFill>
                            <a:schemeClr val="tx1"/>
                          </a:solidFill>
                          <a:effectLst/>
                          <a:latin typeface="Times New Roman" panose="02020603050405020304" pitchFamily="18" charset="0"/>
                          <a:cs typeface="Times New Roman" panose="02020603050405020304" pitchFamily="18" charset="0"/>
                        </a:rPr>
                        <a:t>Manganeso (mg/kg)</a:t>
                      </a:r>
                      <a:endParaRPr lang="es-419" sz="1400" b="1" i="0" u="none" strike="noStrike" noProof="0" dirty="0">
                        <a:solidFill>
                          <a:schemeClr val="tx1"/>
                        </a:solidFill>
                        <a:effectLst/>
                        <a:latin typeface="Times New Roman" panose="02020603050405020304" pitchFamily="18" charset="0"/>
                        <a:cs typeface="Times New Roman" panose="02020603050405020304" pitchFamily="18" charset="0"/>
                      </a:endParaRPr>
                    </a:p>
                  </a:txBody>
                  <a:tcPr marL="6531" marR="6531" marT="6531" marB="0" vert="vert270" anchor="ctr"/>
                </a:tc>
                <a:tc>
                  <a:txBody>
                    <a:bodyPr/>
                    <a:lstStyle/>
                    <a:p>
                      <a:pPr algn="ctr" fontAlgn="ctr"/>
                      <a:r>
                        <a:rPr lang="es-419" sz="1400" b="1" u="none" strike="noStrike" noProof="0" dirty="0" smtClean="0">
                          <a:solidFill>
                            <a:schemeClr val="tx1"/>
                          </a:solidFill>
                          <a:effectLst/>
                          <a:latin typeface="Times New Roman" panose="02020603050405020304" pitchFamily="18" charset="0"/>
                          <a:cs typeface="Times New Roman" panose="02020603050405020304" pitchFamily="18" charset="0"/>
                        </a:rPr>
                        <a:t>Diagnostico</a:t>
                      </a:r>
                      <a:endParaRPr lang="es-419" sz="1400" b="1" i="0" u="none" strike="noStrike" noProof="0" dirty="0">
                        <a:solidFill>
                          <a:schemeClr val="tx1"/>
                        </a:solidFill>
                        <a:effectLst/>
                        <a:latin typeface="Times New Roman" panose="02020603050405020304" pitchFamily="18" charset="0"/>
                        <a:cs typeface="Times New Roman" panose="02020603050405020304" pitchFamily="18" charset="0"/>
                      </a:endParaRPr>
                    </a:p>
                  </a:txBody>
                  <a:tcPr marL="6531" marR="6531" marT="6531" marB="0" vert="vert270" anchor="ctr"/>
                </a:tc>
                <a:tc>
                  <a:txBody>
                    <a:bodyPr/>
                    <a:lstStyle/>
                    <a:p>
                      <a:pPr algn="ctr" fontAlgn="ctr"/>
                      <a:r>
                        <a:rPr lang="es-419" sz="1400" b="1" u="none" strike="noStrike" noProof="0" dirty="0" smtClean="0">
                          <a:solidFill>
                            <a:schemeClr val="tx1"/>
                          </a:solidFill>
                          <a:effectLst/>
                          <a:latin typeface="Times New Roman" panose="02020603050405020304" pitchFamily="18" charset="0"/>
                          <a:cs typeface="Times New Roman" panose="02020603050405020304" pitchFamily="18" charset="0"/>
                        </a:rPr>
                        <a:t>Cobre (mg/kg)</a:t>
                      </a:r>
                      <a:endParaRPr lang="es-419" sz="1400" b="1" i="0" u="none" strike="noStrike" noProof="0" dirty="0">
                        <a:solidFill>
                          <a:schemeClr val="tx1"/>
                        </a:solidFill>
                        <a:effectLst/>
                        <a:latin typeface="Times New Roman" panose="02020603050405020304" pitchFamily="18" charset="0"/>
                        <a:cs typeface="Times New Roman" panose="02020603050405020304" pitchFamily="18" charset="0"/>
                      </a:endParaRPr>
                    </a:p>
                  </a:txBody>
                  <a:tcPr marL="6531" marR="6531" marT="6531" marB="0" vert="vert270" anchor="ctr"/>
                </a:tc>
                <a:tc>
                  <a:txBody>
                    <a:bodyPr/>
                    <a:lstStyle/>
                    <a:p>
                      <a:pPr algn="ctr" fontAlgn="ctr"/>
                      <a:r>
                        <a:rPr lang="es-419" sz="1400" b="1" u="none" strike="noStrike" noProof="0" dirty="0" smtClean="0">
                          <a:solidFill>
                            <a:schemeClr val="tx1"/>
                          </a:solidFill>
                          <a:effectLst/>
                          <a:latin typeface="Times New Roman" panose="02020603050405020304" pitchFamily="18" charset="0"/>
                          <a:cs typeface="Times New Roman" panose="02020603050405020304" pitchFamily="18" charset="0"/>
                        </a:rPr>
                        <a:t>Diagnostico</a:t>
                      </a:r>
                      <a:endParaRPr lang="es-419" sz="1400" b="1" i="0" u="none" strike="noStrike" noProof="0" dirty="0">
                        <a:solidFill>
                          <a:schemeClr val="tx1"/>
                        </a:solidFill>
                        <a:effectLst/>
                        <a:latin typeface="Times New Roman" panose="02020603050405020304" pitchFamily="18" charset="0"/>
                        <a:cs typeface="Times New Roman" panose="02020603050405020304" pitchFamily="18" charset="0"/>
                      </a:endParaRPr>
                    </a:p>
                  </a:txBody>
                  <a:tcPr marL="6531" marR="6531" marT="6531" marB="0" vert="vert270" anchor="ctr"/>
                </a:tc>
                <a:tc>
                  <a:txBody>
                    <a:bodyPr/>
                    <a:lstStyle/>
                    <a:p>
                      <a:pPr algn="ctr" fontAlgn="ctr"/>
                      <a:r>
                        <a:rPr lang="es-419" sz="1400" b="1" u="none" strike="noStrike" noProof="0" dirty="0" smtClean="0">
                          <a:solidFill>
                            <a:schemeClr val="tx1"/>
                          </a:solidFill>
                          <a:effectLst/>
                          <a:latin typeface="Times New Roman" panose="02020603050405020304" pitchFamily="18" charset="0"/>
                          <a:cs typeface="Times New Roman" panose="02020603050405020304" pitchFamily="18" charset="0"/>
                        </a:rPr>
                        <a:t>Zinc (mg/kg)</a:t>
                      </a:r>
                      <a:endParaRPr lang="es-419" sz="1400" b="1" i="0" u="none" strike="noStrike" noProof="0" dirty="0">
                        <a:solidFill>
                          <a:schemeClr val="tx1"/>
                        </a:solidFill>
                        <a:effectLst/>
                        <a:latin typeface="Times New Roman" panose="02020603050405020304" pitchFamily="18" charset="0"/>
                        <a:cs typeface="Times New Roman" panose="02020603050405020304" pitchFamily="18" charset="0"/>
                      </a:endParaRPr>
                    </a:p>
                  </a:txBody>
                  <a:tcPr marL="6531" marR="6531" marT="6531" marB="0" vert="vert270" anchor="ctr"/>
                </a:tc>
                <a:tc>
                  <a:txBody>
                    <a:bodyPr/>
                    <a:lstStyle/>
                    <a:p>
                      <a:pPr algn="ctr" fontAlgn="ctr"/>
                      <a:r>
                        <a:rPr lang="es-419" sz="1400" b="1" u="none" strike="noStrike" noProof="0" dirty="0" smtClean="0">
                          <a:solidFill>
                            <a:schemeClr val="tx1"/>
                          </a:solidFill>
                          <a:effectLst/>
                          <a:latin typeface="Times New Roman" panose="02020603050405020304" pitchFamily="18" charset="0"/>
                          <a:cs typeface="Times New Roman" panose="02020603050405020304" pitchFamily="18" charset="0"/>
                        </a:rPr>
                        <a:t>Diagnostico</a:t>
                      </a:r>
                      <a:endParaRPr lang="es-419" sz="1400" b="1" i="0" u="none" strike="noStrike" noProof="0" dirty="0">
                        <a:solidFill>
                          <a:schemeClr val="tx1"/>
                        </a:solidFill>
                        <a:effectLst/>
                        <a:latin typeface="Times New Roman" panose="02020603050405020304" pitchFamily="18" charset="0"/>
                        <a:cs typeface="Times New Roman" panose="02020603050405020304" pitchFamily="18" charset="0"/>
                      </a:endParaRPr>
                    </a:p>
                  </a:txBody>
                  <a:tcPr marL="6531" marR="6531" marT="6531" marB="0" vert="vert270" anchor="ctr"/>
                </a:tc>
                <a:extLst>
                  <a:ext uri="{0D108BD9-81ED-4DB2-BD59-A6C34878D82A}">
                    <a16:rowId xmlns="" xmlns:a16="http://schemas.microsoft.com/office/drawing/2014/main" val="10000"/>
                  </a:ext>
                </a:extLst>
              </a:tr>
              <a:tr h="516467">
                <a:tc>
                  <a:txBody>
                    <a:bodyPr/>
                    <a:lstStyle/>
                    <a:p>
                      <a:pPr algn="ctr" fontAlgn="ctr"/>
                      <a:r>
                        <a:rPr lang="en-US" sz="1400" b="1" u="none" strike="noStrike" dirty="0">
                          <a:solidFill>
                            <a:schemeClr val="tx1"/>
                          </a:solidFill>
                          <a:effectLst/>
                        </a:rPr>
                        <a:t>S</a:t>
                      </a:r>
                      <a:endParaRPr lang="en-US" sz="1400" b="1" i="0" u="none" strike="noStrike" dirty="0">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0.38</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A</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9.3</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B</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0.38</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O</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8.82</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O</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1.67</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A</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2.96</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B</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dirty="0">
                          <a:solidFill>
                            <a:schemeClr val="tx1"/>
                          </a:solidFill>
                          <a:effectLst/>
                        </a:rPr>
                        <a:t>519.92</a:t>
                      </a:r>
                      <a:endParaRPr lang="en-US" sz="1400" b="0" i="0" u="none" strike="noStrike" dirty="0">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A</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29.17</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A</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7.28</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A</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5.36</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A</a:t>
                      </a:r>
                      <a:endParaRPr lang="en-US" sz="1400" b="0" i="0" u="none" strike="noStrike">
                        <a:solidFill>
                          <a:schemeClr val="tx1"/>
                        </a:solidFill>
                        <a:effectLst/>
                        <a:latin typeface="Calibri" panose="020F0502020204030204" pitchFamily="34" charset="0"/>
                      </a:endParaRPr>
                    </a:p>
                  </a:txBody>
                  <a:tcPr marL="6531" marR="6531" marT="6531" marB="0" anchor="ctr"/>
                </a:tc>
                <a:extLst>
                  <a:ext uri="{0D108BD9-81ED-4DB2-BD59-A6C34878D82A}">
                    <a16:rowId xmlns="" xmlns:a16="http://schemas.microsoft.com/office/drawing/2014/main" val="10001"/>
                  </a:ext>
                </a:extLst>
              </a:tr>
              <a:tr h="516467">
                <a:tc>
                  <a:txBody>
                    <a:bodyPr/>
                    <a:lstStyle/>
                    <a:p>
                      <a:pPr algn="ctr" fontAlgn="ctr"/>
                      <a:r>
                        <a:rPr lang="en-US" sz="1400" b="1" u="none" strike="noStrike" dirty="0">
                          <a:solidFill>
                            <a:schemeClr val="tx1"/>
                          </a:solidFill>
                          <a:effectLst/>
                        </a:rPr>
                        <a:t>E1</a:t>
                      </a:r>
                      <a:endParaRPr lang="en-US" sz="1400" b="1" i="0" u="none" strike="noStrike" dirty="0">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dirty="0">
                          <a:solidFill>
                            <a:schemeClr val="tx1"/>
                          </a:solidFill>
                          <a:effectLst/>
                        </a:rPr>
                        <a:t>0.34</a:t>
                      </a:r>
                      <a:endParaRPr lang="en-US" sz="1400" b="0" i="0" u="none" strike="noStrike" dirty="0">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A</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7.5</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B</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0.27</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O</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5.58</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O</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1</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A</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1</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B</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dirty="0">
                          <a:solidFill>
                            <a:schemeClr val="tx1"/>
                          </a:solidFill>
                          <a:effectLst/>
                        </a:rPr>
                        <a:t>305.63</a:t>
                      </a:r>
                      <a:endParaRPr lang="en-US" sz="1400" b="0" i="0" u="none" strike="noStrike" dirty="0">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A</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9.99</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O</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7.41</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A</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3.94</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A</a:t>
                      </a:r>
                      <a:endParaRPr lang="en-US" sz="1400" b="0" i="0" u="none" strike="noStrike">
                        <a:solidFill>
                          <a:schemeClr val="tx1"/>
                        </a:solidFill>
                        <a:effectLst/>
                        <a:latin typeface="Calibri" panose="020F0502020204030204" pitchFamily="34" charset="0"/>
                      </a:endParaRPr>
                    </a:p>
                  </a:txBody>
                  <a:tcPr marL="6531" marR="6531" marT="6531" marB="0" anchor="ctr"/>
                </a:tc>
                <a:extLst>
                  <a:ext uri="{0D108BD9-81ED-4DB2-BD59-A6C34878D82A}">
                    <a16:rowId xmlns="" xmlns:a16="http://schemas.microsoft.com/office/drawing/2014/main" val="10002"/>
                  </a:ext>
                </a:extLst>
              </a:tr>
              <a:tr h="516467">
                <a:tc>
                  <a:txBody>
                    <a:bodyPr/>
                    <a:lstStyle/>
                    <a:p>
                      <a:pPr algn="ctr" fontAlgn="ctr"/>
                      <a:r>
                        <a:rPr lang="en-US" sz="1400" b="1" u="none" strike="noStrike" dirty="0">
                          <a:solidFill>
                            <a:schemeClr val="tx1"/>
                          </a:solidFill>
                          <a:effectLst/>
                        </a:rPr>
                        <a:t>E2</a:t>
                      </a:r>
                      <a:endParaRPr lang="en-US" sz="1400" b="1" i="0" u="none" strike="noStrike" dirty="0">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0.37</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A</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7.2</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B</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0.7</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A</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4.52</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B</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1.36</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A</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8.87</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B</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dirty="0">
                          <a:solidFill>
                            <a:schemeClr val="tx1"/>
                          </a:solidFill>
                          <a:effectLst/>
                        </a:rPr>
                        <a:t>287.3</a:t>
                      </a:r>
                      <a:endParaRPr lang="en-US" sz="1400" b="0" i="0" u="none" strike="noStrike" dirty="0">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A</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9.15</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O</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6.3</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A</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3.89</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A</a:t>
                      </a:r>
                      <a:endParaRPr lang="en-US" sz="1400" b="0" i="0" u="none" strike="noStrike">
                        <a:solidFill>
                          <a:schemeClr val="tx1"/>
                        </a:solidFill>
                        <a:effectLst/>
                        <a:latin typeface="Calibri" panose="020F0502020204030204" pitchFamily="34" charset="0"/>
                      </a:endParaRPr>
                    </a:p>
                  </a:txBody>
                  <a:tcPr marL="6531" marR="6531" marT="6531" marB="0" anchor="ctr"/>
                </a:tc>
                <a:extLst>
                  <a:ext uri="{0D108BD9-81ED-4DB2-BD59-A6C34878D82A}">
                    <a16:rowId xmlns="" xmlns:a16="http://schemas.microsoft.com/office/drawing/2014/main" val="10003"/>
                  </a:ext>
                </a:extLst>
              </a:tr>
              <a:tr h="516467">
                <a:tc>
                  <a:txBody>
                    <a:bodyPr/>
                    <a:lstStyle/>
                    <a:p>
                      <a:pPr algn="ctr" fontAlgn="ctr"/>
                      <a:r>
                        <a:rPr lang="en-US" sz="1400" b="1" u="none" strike="noStrike" dirty="0">
                          <a:solidFill>
                            <a:schemeClr val="tx1"/>
                          </a:solidFill>
                          <a:effectLst/>
                        </a:rPr>
                        <a:t>E3</a:t>
                      </a:r>
                      <a:endParaRPr lang="en-US" sz="1400" b="1" i="0" u="none" strike="noStrike" dirty="0">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0.24</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dirty="0">
                          <a:solidFill>
                            <a:schemeClr val="tx1"/>
                          </a:solidFill>
                          <a:effectLst/>
                        </a:rPr>
                        <a:t>A</a:t>
                      </a:r>
                      <a:endParaRPr lang="en-US" sz="1400" b="0" i="0" u="none" strike="noStrike" dirty="0">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dirty="0">
                          <a:solidFill>
                            <a:schemeClr val="tx1"/>
                          </a:solidFill>
                          <a:effectLst/>
                        </a:rPr>
                        <a:t>5.63</a:t>
                      </a:r>
                      <a:endParaRPr lang="en-US" sz="1400" b="0" i="0" u="none" strike="noStrike" dirty="0">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B</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0.24</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O</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7.11</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O</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0.86</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A</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2.15</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B</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dirty="0">
                          <a:solidFill>
                            <a:schemeClr val="tx1"/>
                          </a:solidFill>
                          <a:effectLst/>
                        </a:rPr>
                        <a:t>303.58</a:t>
                      </a:r>
                      <a:endParaRPr lang="en-US" sz="1400" b="0" i="0" u="none" strike="noStrike" dirty="0">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A</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16.42</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A</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7.26</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A</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a:solidFill>
                            <a:schemeClr val="tx1"/>
                          </a:solidFill>
                          <a:effectLst/>
                        </a:rPr>
                        <a:t>2.29</a:t>
                      </a:r>
                      <a:endParaRPr lang="en-US" sz="1400" b="0" i="0" u="none" strike="noStrike">
                        <a:solidFill>
                          <a:schemeClr val="tx1"/>
                        </a:solidFill>
                        <a:effectLst/>
                        <a:latin typeface="Calibri" panose="020F0502020204030204" pitchFamily="34" charset="0"/>
                      </a:endParaRPr>
                    </a:p>
                  </a:txBody>
                  <a:tcPr marL="6531" marR="6531" marT="6531" marB="0" anchor="ctr"/>
                </a:tc>
                <a:tc>
                  <a:txBody>
                    <a:bodyPr/>
                    <a:lstStyle/>
                    <a:p>
                      <a:pPr algn="ctr" fontAlgn="b"/>
                      <a:r>
                        <a:rPr lang="en-US" sz="1400" u="none" strike="noStrike" dirty="0">
                          <a:solidFill>
                            <a:schemeClr val="tx1"/>
                          </a:solidFill>
                          <a:effectLst/>
                        </a:rPr>
                        <a:t>A</a:t>
                      </a:r>
                      <a:endParaRPr lang="en-US" sz="1400" b="0" i="0" u="none" strike="noStrike" dirty="0">
                        <a:solidFill>
                          <a:schemeClr val="tx1"/>
                        </a:solidFill>
                        <a:effectLst/>
                        <a:latin typeface="Calibri" panose="020F0502020204030204" pitchFamily="34" charset="0"/>
                      </a:endParaRPr>
                    </a:p>
                  </a:txBody>
                  <a:tcPr marL="6531" marR="6531" marT="6531" marB="0" anchor="ctr"/>
                </a:tc>
                <a:extLst>
                  <a:ext uri="{0D108BD9-81ED-4DB2-BD59-A6C34878D82A}">
                    <a16:rowId xmlns="" xmlns:a16="http://schemas.microsoft.com/office/drawing/2014/main" val="10004"/>
                  </a:ext>
                </a:extLst>
              </a:tr>
            </a:tbl>
          </a:graphicData>
        </a:graphic>
      </p:graphicFrame>
      <p:sp>
        <p:nvSpPr>
          <p:cNvPr id="7" name="CuadroTexto 6"/>
          <p:cNvSpPr txBox="1"/>
          <p:nvPr/>
        </p:nvSpPr>
        <p:spPr>
          <a:xfrm>
            <a:off x="381005" y="1134533"/>
            <a:ext cx="2015067" cy="381000"/>
          </a:xfrm>
          <a:prstGeom prst="rect">
            <a:avLst/>
          </a:prstGeom>
          <a:noFill/>
        </p:spPr>
        <p:txBody>
          <a:bodyPr wrap="square" rtlCol="0">
            <a:spAutoFit/>
          </a:bodyPr>
          <a:lstStyle/>
          <a:p>
            <a:r>
              <a:rPr lang="es-EC" b="1" dirty="0" smtClean="0"/>
              <a:t>SUELO</a:t>
            </a:r>
            <a:endParaRPr lang="es-EC" b="1" dirty="0"/>
          </a:p>
        </p:txBody>
      </p:sp>
    </p:spTree>
    <p:extLst>
      <p:ext uri="{BB962C8B-B14F-4D97-AF65-F5344CB8AC3E}">
        <p14:creationId xmlns:p14="http://schemas.microsoft.com/office/powerpoint/2010/main" val="18979451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0"/>
            <a:ext cx="10972800" cy="1143000"/>
          </a:xfrm>
        </p:spPr>
        <p:txBody>
          <a:bodyPr/>
          <a:lstStyle/>
          <a:p>
            <a:r>
              <a:rPr lang="es-EC" dirty="0" smtClean="0">
                <a:solidFill>
                  <a:schemeClr val="tx1"/>
                </a:solidFill>
              </a:rPr>
              <a:t>Resultados y Discusión</a:t>
            </a:r>
            <a:endParaRPr lang="es-EC" dirty="0">
              <a:solidFill>
                <a:schemeClr val="tx1"/>
              </a:solidFill>
            </a:endParaRP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3778375257"/>
              </p:ext>
            </p:extLst>
          </p:nvPr>
        </p:nvGraphicFramePr>
        <p:xfrm>
          <a:off x="407962" y="1574803"/>
          <a:ext cx="11174435" cy="3475498"/>
        </p:xfrm>
        <a:graphic>
          <a:graphicData uri="http://schemas.openxmlformats.org/drawingml/2006/table">
            <a:tbl>
              <a:tblPr firstRow="1" firstCol="1">
                <a:tableStyleId>{5C22544A-7EE6-4342-B048-85BDC9FD1C3A}</a:tableStyleId>
              </a:tblPr>
              <a:tblGrid>
                <a:gridCol w="482843">
                  <a:extLst>
                    <a:ext uri="{9D8B030D-6E8A-4147-A177-3AD203B41FA5}">
                      <a16:colId xmlns="" xmlns:a16="http://schemas.microsoft.com/office/drawing/2014/main" val="20000"/>
                    </a:ext>
                  </a:extLst>
                </a:gridCol>
                <a:gridCol w="488847">
                  <a:extLst>
                    <a:ext uri="{9D8B030D-6E8A-4147-A177-3AD203B41FA5}">
                      <a16:colId xmlns="" xmlns:a16="http://schemas.microsoft.com/office/drawing/2014/main" val="20001"/>
                    </a:ext>
                  </a:extLst>
                </a:gridCol>
                <a:gridCol w="485845">
                  <a:extLst>
                    <a:ext uri="{9D8B030D-6E8A-4147-A177-3AD203B41FA5}">
                      <a16:colId xmlns="" xmlns:a16="http://schemas.microsoft.com/office/drawing/2014/main" val="20002"/>
                    </a:ext>
                  </a:extLst>
                </a:gridCol>
                <a:gridCol w="485845">
                  <a:extLst>
                    <a:ext uri="{9D8B030D-6E8A-4147-A177-3AD203B41FA5}">
                      <a16:colId xmlns="" xmlns:a16="http://schemas.microsoft.com/office/drawing/2014/main" val="20003"/>
                    </a:ext>
                  </a:extLst>
                </a:gridCol>
                <a:gridCol w="485845">
                  <a:extLst>
                    <a:ext uri="{9D8B030D-6E8A-4147-A177-3AD203B41FA5}">
                      <a16:colId xmlns="" xmlns:a16="http://schemas.microsoft.com/office/drawing/2014/main" val="20004"/>
                    </a:ext>
                  </a:extLst>
                </a:gridCol>
                <a:gridCol w="485845">
                  <a:extLst>
                    <a:ext uri="{9D8B030D-6E8A-4147-A177-3AD203B41FA5}">
                      <a16:colId xmlns="" xmlns:a16="http://schemas.microsoft.com/office/drawing/2014/main" val="20005"/>
                    </a:ext>
                  </a:extLst>
                </a:gridCol>
                <a:gridCol w="485845">
                  <a:extLst>
                    <a:ext uri="{9D8B030D-6E8A-4147-A177-3AD203B41FA5}">
                      <a16:colId xmlns="" xmlns:a16="http://schemas.microsoft.com/office/drawing/2014/main" val="20006"/>
                    </a:ext>
                  </a:extLst>
                </a:gridCol>
                <a:gridCol w="485845">
                  <a:extLst>
                    <a:ext uri="{9D8B030D-6E8A-4147-A177-3AD203B41FA5}">
                      <a16:colId xmlns="" xmlns:a16="http://schemas.microsoft.com/office/drawing/2014/main" val="20007"/>
                    </a:ext>
                  </a:extLst>
                </a:gridCol>
                <a:gridCol w="485845">
                  <a:extLst>
                    <a:ext uri="{9D8B030D-6E8A-4147-A177-3AD203B41FA5}">
                      <a16:colId xmlns="" xmlns:a16="http://schemas.microsoft.com/office/drawing/2014/main" val="20008"/>
                    </a:ext>
                  </a:extLst>
                </a:gridCol>
                <a:gridCol w="485845">
                  <a:extLst>
                    <a:ext uri="{9D8B030D-6E8A-4147-A177-3AD203B41FA5}">
                      <a16:colId xmlns="" xmlns:a16="http://schemas.microsoft.com/office/drawing/2014/main" val="20009"/>
                    </a:ext>
                  </a:extLst>
                </a:gridCol>
                <a:gridCol w="485845">
                  <a:extLst>
                    <a:ext uri="{9D8B030D-6E8A-4147-A177-3AD203B41FA5}">
                      <a16:colId xmlns="" xmlns:a16="http://schemas.microsoft.com/office/drawing/2014/main" val="20010"/>
                    </a:ext>
                  </a:extLst>
                </a:gridCol>
                <a:gridCol w="485845">
                  <a:extLst>
                    <a:ext uri="{9D8B030D-6E8A-4147-A177-3AD203B41FA5}">
                      <a16:colId xmlns="" xmlns:a16="http://schemas.microsoft.com/office/drawing/2014/main" val="20011"/>
                    </a:ext>
                  </a:extLst>
                </a:gridCol>
                <a:gridCol w="485845">
                  <a:extLst>
                    <a:ext uri="{9D8B030D-6E8A-4147-A177-3AD203B41FA5}">
                      <a16:colId xmlns="" xmlns:a16="http://schemas.microsoft.com/office/drawing/2014/main" val="20012"/>
                    </a:ext>
                  </a:extLst>
                </a:gridCol>
                <a:gridCol w="556659">
                  <a:extLst>
                    <a:ext uri="{9D8B030D-6E8A-4147-A177-3AD203B41FA5}">
                      <a16:colId xmlns="" xmlns:a16="http://schemas.microsoft.com/office/drawing/2014/main" val="20013"/>
                    </a:ext>
                  </a:extLst>
                </a:gridCol>
                <a:gridCol w="415031">
                  <a:extLst>
                    <a:ext uri="{9D8B030D-6E8A-4147-A177-3AD203B41FA5}">
                      <a16:colId xmlns="" xmlns:a16="http://schemas.microsoft.com/office/drawing/2014/main" val="20014"/>
                    </a:ext>
                  </a:extLst>
                </a:gridCol>
                <a:gridCol w="562098">
                  <a:extLst>
                    <a:ext uri="{9D8B030D-6E8A-4147-A177-3AD203B41FA5}">
                      <a16:colId xmlns="" xmlns:a16="http://schemas.microsoft.com/office/drawing/2014/main" val="20015"/>
                    </a:ext>
                  </a:extLst>
                </a:gridCol>
                <a:gridCol w="409592">
                  <a:extLst>
                    <a:ext uri="{9D8B030D-6E8A-4147-A177-3AD203B41FA5}">
                      <a16:colId xmlns="" xmlns:a16="http://schemas.microsoft.com/office/drawing/2014/main" val="20016"/>
                    </a:ext>
                  </a:extLst>
                </a:gridCol>
                <a:gridCol w="485845">
                  <a:extLst>
                    <a:ext uri="{9D8B030D-6E8A-4147-A177-3AD203B41FA5}">
                      <a16:colId xmlns="" xmlns:a16="http://schemas.microsoft.com/office/drawing/2014/main" val="20017"/>
                    </a:ext>
                  </a:extLst>
                </a:gridCol>
                <a:gridCol w="485845">
                  <a:extLst>
                    <a:ext uri="{9D8B030D-6E8A-4147-A177-3AD203B41FA5}">
                      <a16:colId xmlns="" xmlns:a16="http://schemas.microsoft.com/office/drawing/2014/main" val="20018"/>
                    </a:ext>
                  </a:extLst>
                </a:gridCol>
                <a:gridCol w="485845">
                  <a:extLst>
                    <a:ext uri="{9D8B030D-6E8A-4147-A177-3AD203B41FA5}">
                      <a16:colId xmlns="" xmlns:a16="http://schemas.microsoft.com/office/drawing/2014/main" val="20019"/>
                    </a:ext>
                  </a:extLst>
                </a:gridCol>
                <a:gridCol w="485845">
                  <a:extLst>
                    <a:ext uri="{9D8B030D-6E8A-4147-A177-3AD203B41FA5}">
                      <a16:colId xmlns="" xmlns:a16="http://schemas.microsoft.com/office/drawing/2014/main" val="20020"/>
                    </a:ext>
                  </a:extLst>
                </a:gridCol>
                <a:gridCol w="485845">
                  <a:extLst>
                    <a:ext uri="{9D8B030D-6E8A-4147-A177-3AD203B41FA5}">
                      <a16:colId xmlns="" xmlns:a16="http://schemas.microsoft.com/office/drawing/2014/main" val="20021"/>
                    </a:ext>
                  </a:extLst>
                </a:gridCol>
                <a:gridCol w="485845">
                  <a:extLst>
                    <a:ext uri="{9D8B030D-6E8A-4147-A177-3AD203B41FA5}">
                      <a16:colId xmlns="" xmlns:a16="http://schemas.microsoft.com/office/drawing/2014/main" val="20022"/>
                    </a:ext>
                  </a:extLst>
                </a:gridCol>
              </a:tblGrid>
              <a:tr h="1119273">
                <a:tc>
                  <a:txBody>
                    <a:bodyPr/>
                    <a:lstStyle/>
                    <a:p>
                      <a:pPr algn="ctr" fontAlgn="ctr"/>
                      <a:r>
                        <a:rPr lang="es-419" sz="1400" u="none" strike="noStrike" noProof="0" dirty="0" smtClean="0">
                          <a:solidFill>
                            <a:schemeClr val="tx1"/>
                          </a:solidFill>
                          <a:effectLst/>
                          <a:latin typeface="+mn-lt"/>
                          <a:cs typeface="Times New Roman" panose="02020603050405020304" pitchFamily="18" charset="0"/>
                        </a:rPr>
                        <a:t>Estadio</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vert="vert270" anchor="ctr"/>
                </a:tc>
                <a:tc>
                  <a:txBody>
                    <a:bodyPr/>
                    <a:lstStyle/>
                    <a:p>
                      <a:pPr algn="ctr" fontAlgn="ctr"/>
                      <a:r>
                        <a:rPr lang="es-419" sz="1400" u="none" strike="noStrike" noProof="0" dirty="0" smtClean="0">
                          <a:solidFill>
                            <a:schemeClr val="tx1"/>
                          </a:solidFill>
                          <a:effectLst/>
                          <a:latin typeface="+mn-lt"/>
                          <a:cs typeface="Times New Roman" panose="02020603050405020304" pitchFamily="18" charset="0"/>
                        </a:rPr>
                        <a:t>Nitrógeno (%)</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vert="vert270" anchor="ctr"/>
                </a:tc>
                <a:tc>
                  <a:txBody>
                    <a:bodyPr/>
                    <a:lstStyle/>
                    <a:p>
                      <a:pPr algn="ctr" fontAlgn="ctr"/>
                      <a:r>
                        <a:rPr lang="es-419" sz="1400" u="none" strike="noStrike" noProof="0" dirty="0" smtClean="0">
                          <a:solidFill>
                            <a:schemeClr val="tx1"/>
                          </a:solidFill>
                          <a:effectLst/>
                          <a:latin typeface="+mn-lt"/>
                          <a:cs typeface="Times New Roman" panose="02020603050405020304" pitchFamily="18" charset="0"/>
                        </a:rPr>
                        <a:t>Diagnostico</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vert="vert270" anchor="ctr"/>
                </a:tc>
                <a:tc>
                  <a:txBody>
                    <a:bodyPr/>
                    <a:lstStyle/>
                    <a:p>
                      <a:pPr algn="ctr" fontAlgn="ctr"/>
                      <a:r>
                        <a:rPr lang="es-419" sz="1400" u="none" strike="noStrike" noProof="0" dirty="0" smtClean="0">
                          <a:solidFill>
                            <a:schemeClr val="tx1"/>
                          </a:solidFill>
                          <a:effectLst/>
                          <a:latin typeface="+mn-lt"/>
                          <a:cs typeface="Times New Roman" panose="02020603050405020304" pitchFamily="18" charset="0"/>
                        </a:rPr>
                        <a:t>Fósforo (%)</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vert="vert270" anchor="ctr"/>
                </a:tc>
                <a:tc>
                  <a:txBody>
                    <a:bodyPr/>
                    <a:lstStyle/>
                    <a:p>
                      <a:pPr algn="ctr" fontAlgn="ctr"/>
                      <a:r>
                        <a:rPr lang="es-419" sz="1400" u="none" strike="noStrike" noProof="0" dirty="0" smtClean="0">
                          <a:solidFill>
                            <a:schemeClr val="tx1"/>
                          </a:solidFill>
                          <a:effectLst/>
                          <a:latin typeface="+mn-lt"/>
                          <a:cs typeface="Times New Roman" panose="02020603050405020304" pitchFamily="18" charset="0"/>
                        </a:rPr>
                        <a:t>Diagnostico</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vert="vert270" anchor="ctr"/>
                </a:tc>
                <a:tc>
                  <a:txBody>
                    <a:bodyPr/>
                    <a:lstStyle/>
                    <a:p>
                      <a:pPr algn="ctr" fontAlgn="ctr"/>
                      <a:r>
                        <a:rPr lang="es-419" sz="1400" u="none" strike="noStrike" noProof="0" dirty="0" smtClean="0">
                          <a:solidFill>
                            <a:schemeClr val="tx1"/>
                          </a:solidFill>
                          <a:effectLst/>
                          <a:latin typeface="+mn-lt"/>
                          <a:cs typeface="Times New Roman" panose="02020603050405020304" pitchFamily="18" charset="0"/>
                        </a:rPr>
                        <a:t>Potasio (%)</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vert="vert270" anchor="ctr"/>
                </a:tc>
                <a:tc>
                  <a:txBody>
                    <a:bodyPr/>
                    <a:lstStyle/>
                    <a:p>
                      <a:pPr algn="ctr" fontAlgn="ctr"/>
                      <a:r>
                        <a:rPr lang="es-419" sz="1400" u="none" strike="noStrike" noProof="0" dirty="0" smtClean="0">
                          <a:solidFill>
                            <a:schemeClr val="tx1"/>
                          </a:solidFill>
                          <a:effectLst/>
                          <a:latin typeface="+mn-lt"/>
                          <a:cs typeface="Times New Roman" panose="02020603050405020304" pitchFamily="18" charset="0"/>
                        </a:rPr>
                        <a:t>Diagnostico</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vert="vert270" anchor="ctr"/>
                </a:tc>
                <a:tc>
                  <a:txBody>
                    <a:bodyPr/>
                    <a:lstStyle/>
                    <a:p>
                      <a:pPr algn="ctr" fontAlgn="ctr"/>
                      <a:r>
                        <a:rPr lang="es-419" sz="1400" u="none" strike="noStrike" noProof="0" dirty="0" smtClean="0">
                          <a:solidFill>
                            <a:schemeClr val="tx1"/>
                          </a:solidFill>
                          <a:effectLst/>
                          <a:latin typeface="+mn-lt"/>
                          <a:cs typeface="Times New Roman" panose="02020603050405020304" pitchFamily="18" charset="0"/>
                        </a:rPr>
                        <a:t>Calcio (%)</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vert="vert270" anchor="ctr"/>
                </a:tc>
                <a:tc>
                  <a:txBody>
                    <a:bodyPr/>
                    <a:lstStyle/>
                    <a:p>
                      <a:pPr algn="ctr" fontAlgn="ctr"/>
                      <a:r>
                        <a:rPr lang="es-419" sz="1400" u="none" strike="noStrike" noProof="0" dirty="0" smtClean="0">
                          <a:solidFill>
                            <a:schemeClr val="tx1"/>
                          </a:solidFill>
                          <a:effectLst/>
                          <a:latin typeface="+mn-lt"/>
                          <a:cs typeface="Times New Roman" panose="02020603050405020304" pitchFamily="18" charset="0"/>
                        </a:rPr>
                        <a:t>Diagnostico</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vert="vert270" anchor="ctr"/>
                </a:tc>
                <a:tc>
                  <a:txBody>
                    <a:bodyPr/>
                    <a:lstStyle/>
                    <a:p>
                      <a:pPr algn="ctr" fontAlgn="ctr"/>
                      <a:r>
                        <a:rPr lang="es-419" sz="1400" u="none" strike="noStrike" noProof="0" dirty="0" smtClean="0">
                          <a:solidFill>
                            <a:schemeClr val="tx1"/>
                          </a:solidFill>
                          <a:effectLst/>
                          <a:latin typeface="+mn-lt"/>
                          <a:cs typeface="Times New Roman" panose="02020603050405020304" pitchFamily="18" charset="0"/>
                        </a:rPr>
                        <a:t>Magnesio (%) </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vert="vert270" anchor="ctr"/>
                </a:tc>
                <a:tc>
                  <a:txBody>
                    <a:bodyPr/>
                    <a:lstStyle/>
                    <a:p>
                      <a:pPr algn="ctr" fontAlgn="ctr"/>
                      <a:r>
                        <a:rPr lang="es-419" sz="1400" u="none" strike="noStrike" noProof="0" dirty="0" smtClean="0">
                          <a:solidFill>
                            <a:schemeClr val="tx1"/>
                          </a:solidFill>
                          <a:effectLst/>
                          <a:latin typeface="+mn-lt"/>
                          <a:cs typeface="Times New Roman" panose="02020603050405020304" pitchFamily="18" charset="0"/>
                        </a:rPr>
                        <a:t>Diagnostico</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vert="vert270" anchor="ctr"/>
                </a:tc>
                <a:tc>
                  <a:txBody>
                    <a:bodyPr/>
                    <a:lstStyle/>
                    <a:p>
                      <a:pPr algn="ctr" fontAlgn="ctr"/>
                      <a:r>
                        <a:rPr lang="es-419" sz="1400" u="none" strike="noStrike" noProof="0" dirty="0" smtClean="0">
                          <a:solidFill>
                            <a:schemeClr val="tx1"/>
                          </a:solidFill>
                          <a:effectLst/>
                          <a:latin typeface="+mn-lt"/>
                          <a:cs typeface="Times New Roman" panose="02020603050405020304" pitchFamily="18" charset="0"/>
                        </a:rPr>
                        <a:t>Azufre (%)</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vert="vert270" anchor="ctr"/>
                </a:tc>
                <a:tc>
                  <a:txBody>
                    <a:bodyPr/>
                    <a:lstStyle/>
                    <a:p>
                      <a:pPr algn="ctr" fontAlgn="ctr"/>
                      <a:r>
                        <a:rPr lang="es-419" sz="1400" u="none" strike="noStrike" noProof="0" dirty="0" smtClean="0">
                          <a:solidFill>
                            <a:schemeClr val="tx1"/>
                          </a:solidFill>
                          <a:effectLst/>
                          <a:latin typeface="+mn-lt"/>
                          <a:cs typeface="Times New Roman" panose="02020603050405020304" pitchFamily="18" charset="0"/>
                        </a:rPr>
                        <a:t>Diagnostico</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vert="vert270" anchor="ctr"/>
                </a:tc>
                <a:tc>
                  <a:txBody>
                    <a:bodyPr/>
                    <a:lstStyle/>
                    <a:p>
                      <a:pPr algn="ctr" fontAlgn="ctr"/>
                      <a:r>
                        <a:rPr lang="es-419" sz="1400" u="none" strike="noStrike" noProof="0" dirty="0" smtClean="0">
                          <a:solidFill>
                            <a:schemeClr val="tx1"/>
                          </a:solidFill>
                          <a:effectLst/>
                          <a:latin typeface="+mn-lt"/>
                          <a:cs typeface="Times New Roman" panose="02020603050405020304" pitchFamily="18" charset="0"/>
                        </a:rPr>
                        <a:t>Hierro (mg/kg)</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vert="vert270" anchor="ctr"/>
                </a:tc>
                <a:tc>
                  <a:txBody>
                    <a:bodyPr/>
                    <a:lstStyle/>
                    <a:p>
                      <a:pPr algn="ctr" fontAlgn="ctr"/>
                      <a:r>
                        <a:rPr lang="es-419" sz="1400" u="none" strike="noStrike" noProof="0" dirty="0" smtClean="0">
                          <a:solidFill>
                            <a:schemeClr val="tx1"/>
                          </a:solidFill>
                          <a:effectLst/>
                          <a:latin typeface="+mn-lt"/>
                          <a:cs typeface="Times New Roman" panose="02020603050405020304" pitchFamily="18" charset="0"/>
                        </a:rPr>
                        <a:t>Diagnostico</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vert="vert270" anchor="ctr"/>
                </a:tc>
                <a:tc>
                  <a:txBody>
                    <a:bodyPr/>
                    <a:lstStyle/>
                    <a:p>
                      <a:pPr algn="ctr" fontAlgn="ctr"/>
                      <a:r>
                        <a:rPr lang="es-419" sz="1400" u="none" strike="noStrike" noProof="0" dirty="0" smtClean="0">
                          <a:solidFill>
                            <a:schemeClr val="tx1"/>
                          </a:solidFill>
                          <a:effectLst/>
                          <a:latin typeface="+mn-lt"/>
                          <a:cs typeface="Times New Roman" panose="02020603050405020304" pitchFamily="18" charset="0"/>
                        </a:rPr>
                        <a:t>Manganeso (mg/kg)</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vert="vert270" anchor="ctr"/>
                </a:tc>
                <a:tc>
                  <a:txBody>
                    <a:bodyPr/>
                    <a:lstStyle/>
                    <a:p>
                      <a:pPr algn="ctr" fontAlgn="ctr"/>
                      <a:r>
                        <a:rPr lang="es-419" sz="1400" u="none" strike="noStrike" noProof="0" dirty="0" smtClean="0">
                          <a:solidFill>
                            <a:schemeClr val="tx1"/>
                          </a:solidFill>
                          <a:effectLst/>
                          <a:latin typeface="+mn-lt"/>
                          <a:cs typeface="Times New Roman" panose="02020603050405020304" pitchFamily="18" charset="0"/>
                        </a:rPr>
                        <a:t>Diagnostico</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vert="vert270" anchor="ctr"/>
                </a:tc>
                <a:tc>
                  <a:txBody>
                    <a:bodyPr/>
                    <a:lstStyle/>
                    <a:p>
                      <a:pPr algn="ctr" fontAlgn="ctr"/>
                      <a:r>
                        <a:rPr lang="es-419" sz="1400" u="none" strike="noStrike" noProof="0" dirty="0" smtClean="0">
                          <a:solidFill>
                            <a:schemeClr val="tx1"/>
                          </a:solidFill>
                          <a:effectLst/>
                          <a:latin typeface="+mn-lt"/>
                          <a:cs typeface="Times New Roman" panose="02020603050405020304" pitchFamily="18" charset="0"/>
                        </a:rPr>
                        <a:t>Cobre (mg/kg)</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vert="vert270" anchor="ctr"/>
                </a:tc>
                <a:tc>
                  <a:txBody>
                    <a:bodyPr/>
                    <a:lstStyle/>
                    <a:p>
                      <a:pPr algn="ctr" fontAlgn="ctr"/>
                      <a:r>
                        <a:rPr lang="es-419" sz="1400" u="none" strike="noStrike" noProof="0" dirty="0" smtClean="0">
                          <a:solidFill>
                            <a:schemeClr val="tx1"/>
                          </a:solidFill>
                          <a:effectLst/>
                          <a:latin typeface="+mn-lt"/>
                          <a:cs typeface="Times New Roman" panose="02020603050405020304" pitchFamily="18" charset="0"/>
                        </a:rPr>
                        <a:t>Diagnostico</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vert="vert270" anchor="ctr"/>
                </a:tc>
                <a:tc>
                  <a:txBody>
                    <a:bodyPr/>
                    <a:lstStyle/>
                    <a:p>
                      <a:pPr algn="ctr" fontAlgn="ctr"/>
                      <a:r>
                        <a:rPr lang="es-419" sz="1400" u="none" strike="noStrike" noProof="0" dirty="0" smtClean="0">
                          <a:solidFill>
                            <a:schemeClr val="tx1"/>
                          </a:solidFill>
                          <a:effectLst/>
                          <a:latin typeface="+mn-lt"/>
                          <a:cs typeface="Times New Roman" panose="02020603050405020304" pitchFamily="18" charset="0"/>
                        </a:rPr>
                        <a:t>Zinc (mg/kg)</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vert="vert270" anchor="ctr"/>
                </a:tc>
                <a:tc>
                  <a:txBody>
                    <a:bodyPr/>
                    <a:lstStyle/>
                    <a:p>
                      <a:pPr algn="ctr" fontAlgn="ctr"/>
                      <a:r>
                        <a:rPr lang="es-419" sz="1400" u="none" strike="noStrike" noProof="0" dirty="0" smtClean="0">
                          <a:solidFill>
                            <a:schemeClr val="tx1"/>
                          </a:solidFill>
                          <a:effectLst/>
                          <a:latin typeface="+mn-lt"/>
                          <a:cs typeface="Times New Roman" panose="02020603050405020304" pitchFamily="18" charset="0"/>
                        </a:rPr>
                        <a:t>Diagnostico</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vert="vert270" anchor="ctr"/>
                </a:tc>
                <a:tc>
                  <a:txBody>
                    <a:bodyPr/>
                    <a:lstStyle/>
                    <a:p>
                      <a:pPr algn="ctr" fontAlgn="ctr"/>
                      <a:r>
                        <a:rPr lang="es-419" sz="1400" u="none" strike="noStrike" noProof="0" dirty="0" smtClean="0">
                          <a:solidFill>
                            <a:schemeClr val="tx1"/>
                          </a:solidFill>
                          <a:effectLst/>
                          <a:latin typeface="+mn-lt"/>
                          <a:cs typeface="Times New Roman" panose="02020603050405020304" pitchFamily="18" charset="0"/>
                        </a:rPr>
                        <a:t>Boro (mg/kg)</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vert="vert270" anchor="ctr"/>
                </a:tc>
                <a:tc>
                  <a:txBody>
                    <a:bodyPr/>
                    <a:lstStyle/>
                    <a:p>
                      <a:pPr algn="ctr" fontAlgn="ctr"/>
                      <a:r>
                        <a:rPr lang="es-419" sz="1400" u="none" strike="noStrike" noProof="0" dirty="0" smtClean="0">
                          <a:solidFill>
                            <a:schemeClr val="tx1"/>
                          </a:solidFill>
                          <a:effectLst/>
                          <a:latin typeface="+mn-lt"/>
                          <a:cs typeface="Times New Roman" panose="02020603050405020304" pitchFamily="18" charset="0"/>
                        </a:rPr>
                        <a:t>Diagnostico</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vert="vert270" anchor="ctr"/>
                </a:tc>
                <a:extLst>
                  <a:ext uri="{0D108BD9-81ED-4DB2-BD59-A6C34878D82A}">
                    <a16:rowId xmlns="" xmlns:a16="http://schemas.microsoft.com/office/drawing/2014/main" val="10000"/>
                  </a:ext>
                </a:extLst>
              </a:tr>
              <a:tr h="598862">
                <a:tc>
                  <a:txBody>
                    <a:bodyPr/>
                    <a:lstStyle/>
                    <a:p>
                      <a:pPr algn="ctr" fontAlgn="ctr"/>
                      <a:r>
                        <a:rPr lang="es-419" sz="1400" u="none" strike="noStrike" noProof="0" dirty="0" smtClean="0">
                          <a:solidFill>
                            <a:schemeClr val="tx1"/>
                          </a:solidFill>
                          <a:effectLst/>
                          <a:latin typeface="+mn-lt"/>
                          <a:cs typeface="Times New Roman" panose="02020603050405020304" pitchFamily="18" charset="0"/>
                        </a:rPr>
                        <a:t>S</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2.46</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O</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0.12</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B</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1.07</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B</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0.83</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A</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0.22</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B</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0.1</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B</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183.89</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A</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92.62</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B</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8.65</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A</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24.49</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A</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12.02</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B</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extLst>
                  <a:ext uri="{0D108BD9-81ED-4DB2-BD59-A6C34878D82A}">
                    <a16:rowId xmlns="" xmlns:a16="http://schemas.microsoft.com/office/drawing/2014/main" val="10001"/>
                  </a:ext>
                </a:extLst>
              </a:tr>
              <a:tr h="559639">
                <a:tc>
                  <a:txBody>
                    <a:bodyPr/>
                    <a:lstStyle/>
                    <a:p>
                      <a:pPr algn="ctr" fontAlgn="ctr"/>
                      <a:r>
                        <a:rPr lang="es-419" sz="1400" u="none" strike="noStrike" noProof="0" dirty="0" smtClean="0">
                          <a:solidFill>
                            <a:schemeClr val="tx1"/>
                          </a:solidFill>
                          <a:effectLst/>
                          <a:latin typeface="+mn-lt"/>
                          <a:cs typeface="Times New Roman" panose="02020603050405020304" pitchFamily="18" charset="0"/>
                        </a:rPr>
                        <a:t>E1</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1.98</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B</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0.13</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B</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1.2</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A</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0.68</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A</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0.19</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B</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0.1</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B</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153.8</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A</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80.4</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B</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6.6</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A</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19.68</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A</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11.87</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B</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extLst>
                  <a:ext uri="{0D108BD9-81ED-4DB2-BD59-A6C34878D82A}">
                    <a16:rowId xmlns="" xmlns:a16="http://schemas.microsoft.com/office/drawing/2014/main" val="10002"/>
                  </a:ext>
                </a:extLst>
              </a:tr>
              <a:tr h="598862">
                <a:tc>
                  <a:txBody>
                    <a:bodyPr/>
                    <a:lstStyle/>
                    <a:p>
                      <a:pPr algn="ctr" fontAlgn="ctr"/>
                      <a:r>
                        <a:rPr lang="es-419" sz="1400" u="none" strike="noStrike" noProof="0" dirty="0" smtClean="0">
                          <a:solidFill>
                            <a:schemeClr val="tx1"/>
                          </a:solidFill>
                          <a:effectLst/>
                          <a:latin typeface="+mn-lt"/>
                          <a:cs typeface="Times New Roman" panose="02020603050405020304" pitchFamily="18" charset="0"/>
                        </a:rPr>
                        <a:t>E2</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1.6</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B</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0.12</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B</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1.75</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A</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0.54</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B</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0.18</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B</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0.09</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B</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162.89</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A</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72.12</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B</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5.61</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A</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19.58</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A</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13.38</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B</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extLst>
                  <a:ext uri="{0D108BD9-81ED-4DB2-BD59-A6C34878D82A}">
                    <a16:rowId xmlns="" xmlns:a16="http://schemas.microsoft.com/office/drawing/2014/main" val="10003"/>
                  </a:ext>
                </a:extLst>
              </a:tr>
              <a:tr h="598862">
                <a:tc>
                  <a:txBody>
                    <a:bodyPr/>
                    <a:lstStyle/>
                    <a:p>
                      <a:pPr algn="ctr" fontAlgn="ctr"/>
                      <a:r>
                        <a:rPr lang="es-419" sz="1400" u="none" strike="noStrike" noProof="0" dirty="0" smtClean="0">
                          <a:solidFill>
                            <a:schemeClr val="tx1"/>
                          </a:solidFill>
                          <a:effectLst/>
                          <a:latin typeface="+mn-lt"/>
                          <a:cs typeface="Times New Roman" panose="02020603050405020304" pitchFamily="18" charset="0"/>
                        </a:rPr>
                        <a:t>E3</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1.81</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B</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0.12</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B</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1.44</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A</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0.82</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A</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0.17</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B</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0.09</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B</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170.68</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A</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115.75</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B</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7.35</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A</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16.4</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A</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15.67</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tc>
                  <a:txBody>
                    <a:bodyPr/>
                    <a:lstStyle/>
                    <a:p>
                      <a:pPr algn="ctr" fontAlgn="b"/>
                      <a:r>
                        <a:rPr lang="es-419" sz="1400" u="none" strike="noStrike" noProof="0" dirty="0" smtClean="0">
                          <a:solidFill>
                            <a:schemeClr val="tx1"/>
                          </a:solidFill>
                          <a:effectLst/>
                          <a:latin typeface="+mn-lt"/>
                          <a:cs typeface="Times New Roman" panose="02020603050405020304" pitchFamily="18" charset="0"/>
                        </a:rPr>
                        <a:t>B</a:t>
                      </a:r>
                      <a:endParaRPr lang="es-419" sz="1400" b="0" i="0" u="none" strike="noStrike" noProof="0" dirty="0">
                        <a:solidFill>
                          <a:schemeClr val="tx1"/>
                        </a:solidFill>
                        <a:effectLst/>
                        <a:latin typeface="+mn-lt"/>
                        <a:cs typeface="Times New Roman" panose="02020603050405020304" pitchFamily="18" charset="0"/>
                      </a:endParaRPr>
                    </a:p>
                  </a:txBody>
                  <a:tcPr marL="5963" marR="5963" marT="5963" marB="0" anchor="ctr"/>
                </a:tc>
                <a:extLst>
                  <a:ext uri="{0D108BD9-81ED-4DB2-BD59-A6C34878D82A}">
                    <a16:rowId xmlns="" xmlns:a16="http://schemas.microsoft.com/office/drawing/2014/main" val="10004"/>
                  </a:ext>
                </a:extLst>
              </a:tr>
            </a:tbl>
          </a:graphicData>
        </a:graphic>
      </p:graphicFrame>
      <p:sp>
        <p:nvSpPr>
          <p:cNvPr id="6" name="CuadroTexto 5"/>
          <p:cNvSpPr txBox="1"/>
          <p:nvPr/>
        </p:nvSpPr>
        <p:spPr>
          <a:xfrm>
            <a:off x="609600" y="1143000"/>
            <a:ext cx="1947333" cy="369332"/>
          </a:xfrm>
          <a:prstGeom prst="rect">
            <a:avLst/>
          </a:prstGeom>
          <a:noFill/>
        </p:spPr>
        <p:txBody>
          <a:bodyPr wrap="square" rtlCol="0">
            <a:spAutoFit/>
          </a:bodyPr>
          <a:lstStyle/>
          <a:p>
            <a:r>
              <a:rPr lang="es-EC" b="1" dirty="0" smtClean="0"/>
              <a:t>HOJAS</a:t>
            </a:r>
            <a:endParaRPr lang="es-EC" b="1" dirty="0"/>
          </a:p>
        </p:txBody>
      </p:sp>
    </p:spTree>
    <p:extLst>
      <p:ext uri="{BB962C8B-B14F-4D97-AF65-F5344CB8AC3E}">
        <p14:creationId xmlns:p14="http://schemas.microsoft.com/office/powerpoint/2010/main" val="23334645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49251"/>
            <a:ext cx="10972800" cy="1143000"/>
          </a:xfrm>
        </p:spPr>
        <p:txBody>
          <a:bodyPr/>
          <a:lstStyle/>
          <a:p>
            <a:r>
              <a:rPr lang="es-EC" dirty="0" smtClean="0">
                <a:solidFill>
                  <a:schemeClr val="tx1"/>
                </a:solidFill>
              </a:rPr>
              <a:t>Resultados y Discusión</a:t>
            </a:r>
            <a:endParaRPr lang="es-EC" dirty="0">
              <a:solidFill>
                <a:schemeClr val="tx1"/>
              </a:solidFill>
            </a:endParaRPr>
          </a:p>
        </p:txBody>
      </p:sp>
      <p:graphicFrame>
        <p:nvGraphicFramePr>
          <p:cNvPr id="7" name="Marcador de contenido 6"/>
          <p:cNvGraphicFramePr>
            <a:graphicFrameLocks noGrp="1"/>
          </p:cNvGraphicFramePr>
          <p:nvPr>
            <p:ph sz="half" idx="2"/>
            <p:extLst>
              <p:ext uri="{D42A27DB-BD31-4B8C-83A1-F6EECF244321}">
                <p14:modId xmlns:p14="http://schemas.microsoft.com/office/powerpoint/2010/main" val="1770296385"/>
              </p:ext>
            </p:extLst>
          </p:nvPr>
        </p:nvGraphicFramePr>
        <p:xfrm>
          <a:off x="126086" y="1697977"/>
          <a:ext cx="6152040" cy="2414296"/>
        </p:xfrm>
        <a:graphic>
          <a:graphicData uri="http://schemas.openxmlformats.org/drawingml/2006/table">
            <a:tbl>
              <a:tblPr firstRow="1" firstCol="1" bandRow="1">
                <a:tableStyleId>{5C22544A-7EE6-4342-B048-85BDC9FD1C3A}</a:tableStyleId>
              </a:tblPr>
              <a:tblGrid>
                <a:gridCol w="714466">
                  <a:extLst>
                    <a:ext uri="{9D8B030D-6E8A-4147-A177-3AD203B41FA5}">
                      <a16:colId xmlns="" xmlns:a16="http://schemas.microsoft.com/office/drawing/2014/main" val="20000"/>
                    </a:ext>
                  </a:extLst>
                </a:gridCol>
                <a:gridCol w="964247">
                  <a:extLst>
                    <a:ext uri="{9D8B030D-6E8A-4147-A177-3AD203B41FA5}">
                      <a16:colId xmlns="" xmlns:a16="http://schemas.microsoft.com/office/drawing/2014/main" val="20001"/>
                    </a:ext>
                  </a:extLst>
                </a:gridCol>
                <a:gridCol w="853953">
                  <a:extLst>
                    <a:ext uri="{9D8B030D-6E8A-4147-A177-3AD203B41FA5}">
                      <a16:colId xmlns="" xmlns:a16="http://schemas.microsoft.com/office/drawing/2014/main" val="20002"/>
                    </a:ext>
                  </a:extLst>
                </a:gridCol>
                <a:gridCol w="1039668">
                  <a:extLst>
                    <a:ext uri="{9D8B030D-6E8A-4147-A177-3AD203B41FA5}">
                      <a16:colId xmlns="" xmlns:a16="http://schemas.microsoft.com/office/drawing/2014/main" val="20003"/>
                    </a:ext>
                  </a:extLst>
                </a:gridCol>
                <a:gridCol w="914777">
                  <a:extLst>
                    <a:ext uri="{9D8B030D-6E8A-4147-A177-3AD203B41FA5}">
                      <a16:colId xmlns="" xmlns:a16="http://schemas.microsoft.com/office/drawing/2014/main" val="20004"/>
                    </a:ext>
                  </a:extLst>
                </a:gridCol>
                <a:gridCol w="746419">
                  <a:extLst>
                    <a:ext uri="{9D8B030D-6E8A-4147-A177-3AD203B41FA5}">
                      <a16:colId xmlns="" xmlns:a16="http://schemas.microsoft.com/office/drawing/2014/main" val="20005"/>
                    </a:ext>
                  </a:extLst>
                </a:gridCol>
                <a:gridCol w="918510">
                  <a:extLst>
                    <a:ext uri="{9D8B030D-6E8A-4147-A177-3AD203B41FA5}">
                      <a16:colId xmlns="" xmlns:a16="http://schemas.microsoft.com/office/drawing/2014/main" val="20006"/>
                    </a:ext>
                  </a:extLst>
                </a:gridCol>
              </a:tblGrid>
              <a:tr h="1134136">
                <a:tc>
                  <a:txBody>
                    <a:bodyPr/>
                    <a:lstStyle/>
                    <a:p>
                      <a:pPr algn="ctr">
                        <a:lnSpc>
                          <a:spcPct val="150000"/>
                        </a:lnSpc>
                        <a:spcAft>
                          <a:spcPts val="0"/>
                        </a:spcAft>
                      </a:pPr>
                      <a:r>
                        <a:rPr lang="es-EC" sz="1200" dirty="0">
                          <a:solidFill>
                            <a:schemeClr val="tx1"/>
                          </a:solidFill>
                          <a:effectLst/>
                        </a:rPr>
                        <a:t>Estadio</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dirty="0">
                          <a:solidFill>
                            <a:schemeClr val="tx1"/>
                          </a:solidFill>
                          <a:effectLst/>
                        </a:rPr>
                        <a:t>Azucares reductores</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dirty="0">
                          <a:solidFill>
                            <a:schemeClr val="tx1"/>
                          </a:solidFill>
                          <a:effectLst/>
                        </a:rPr>
                        <a:t>Terpenos</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dirty="0">
                          <a:solidFill>
                            <a:schemeClr val="tx1"/>
                          </a:solidFill>
                          <a:effectLst/>
                        </a:rPr>
                        <a:t>Flavonoides</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dirty="0">
                          <a:solidFill>
                            <a:schemeClr val="tx1"/>
                          </a:solidFill>
                          <a:effectLst/>
                        </a:rPr>
                        <a:t>Saponinas</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dirty="0">
                          <a:solidFill>
                            <a:schemeClr val="tx1"/>
                          </a:solidFill>
                          <a:effectLst/>
                        </a:rPr>
                        <a:t>Taninos</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00" dirty="0">
                          <a:solidFill>
                            <a:schemeClr val="tx1"/>
                          </a:solidFill>
                          <a:effectLst/>
                        </a:rPr>
                        <a:t>Alcaloides</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0"/>
                  </a:ext>
                </a:extLst>
              </a:tr>
              <a:tr h="260026">
                <a:tc>
                  <a:txBody>
                    <a:bodyPr/>
                    <a:lstStyle/>
                    <a:p>
                      <a:pPr algn="ctr">
                        <a:lnSpc>
                          <a:spcPct val="150000"/>
                        </a:lnSpc>
                        <a:spcAft>
                          <a:spcPts val="0"/>
                        </a:spcAft>
                      </a:pPr>
                      <a:r>
                        <a:rPr lang="es-EC" sz="1400" dirty="0">
                          <a:solidFill>
                            <a:schemeClr val="tx1"/>
                          </a:solidFill>
                          <a:effectLst/>
                        </a:rPr>
                        <a:t>Sana</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dirty="0">
                          <a:solidFill>
                            <a:schemeClr val="tx1"/>
                          </a:solidFill>
                          <a:effectLst/>
                        </a:rPr>
                        <a:t>+</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dirty="0">
                          <a:solidFill>
                            <a:schemeClr val="tx1"/>
                          </a:solidFill>
                          <a:effectLst/>
                        </a:rPr>
                        <a:t>+</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dirty="0">
                          <a:solidFill>
                            <a:schemeClr val="tx1"/>
                          </a:solidFill>
                          <a:effectLst/>
                        </a:rPr>
                        <a:t>+</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solidFill>
                            <a:schemeClr val="tx1"/>
                          </a:solidFill>
                          <a:effectLst/>
                        </a:rPr>
                        <a:t>+</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solidFill>
                            <a:schemeClr val="tx1"/>
                          </a:solidFill>
                          <a:effectLst/>
                        </a:rPr>
                        <a:t>+</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solidFill>
                            <a:schemeClr val="tx1"/>
                          </a:solidFill>
                          <a:effectLst/>
                        </a:rPr>
                        <a:t>+</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1"/>
                  </a:ext>
                </a:extLst>
              </a:tr>
              <a:tr h="260026">
                <a:tc>
                  <a:txBody>
                    <a:bodyPr/>
                    <a:lstStyle/>
                    <a:p>
                      <a:pPr algn="ctr">
                        <a:lnSpc>
                          <a:spcPct val="150000"/>
                        </a:lnSpc>
                        <a:spcAft>
                          <a:spcPts val="0"/>
                        </a:spcAft>
                      </a:pPr>
                      <a:r>
                        <a:rPr lang="es-EC" sz="1400">
                          <a:solidFill>
                            <a:schemeClr val="tx1"/>
                          </a:solidFill>
                          <a:effectLst/>
                        </a:rPr>
                        <a:t>E1</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solidFill>
                            <a:schemeClr val="tx1"/>
                          </a:solidFill>
                          <a:effectLst/>
                        </a:rPr>
                        <a:t>+</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solidFill>
                            <a:schemeClr val="tx1"/>
                          </a:solidFill>
                          <a:effectLst/>
                        </a:rPr>
                        <a:t>+</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dirty="0">
                          <a:solidFill>
                            <a:schemeClr val="tx1"/>
                          </a:solidFill>
                          <a:effectLst/>
                        </a:rPr>
                        <a:t>+</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solidFill>
                            <a:schemeClr val="tx1"/>
                          </a:solidFill>
                          <a:effectLst/>
                        </a:rPr>
                        <a:t>+</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solidFill>
                            <a:schemeClr val="tx1"/>
                          </a:solidFill>
                          <a:effectLst/>
                        </a:rPr>
                        <a:t>+</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solidFill>
                            <a:schemeClr val="tx1"/>
                          </a:solidFill>
                          <a:effectLst/>
                        </a:rPr>
                        <a:t>+</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2"/>
                  </a:ext>
                </a:extLst>
              </a:tr>
              <a:tr h="260026">
                <a:tc>
                  <a:txBody>
                    <a:bodyPr/>
                    <a:lstStyle/>
                    <a:p>
                      <a:pPr algn="ctr">
                        <a:lnSpc>
                          <a:spcPct val="150000"/>
                        </a:lnSpc>
                        <a:spcAft>
                          <a:spcPts val="0"/>
                        </a:spcAft>
                      </a:pPr>
                      <a:r>
                        <a:rPr lang="es-EC" sz="1400">
                          <a:solidFill>
                            <a:schemeClr val="tx1"/>
                          </a:solidFill>
                          <a:effectLst/>
                        </a:rPr>
                        <a:t>E2</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solidFill>
                            <a:schemeClr val="tx1"/>
                          </a:solidFill>
                          <a:effectLst/>
                        </a:rPr>
                        <a:t>+</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solidFill>
                            <a:schemeClr val="tx1"/>
                          </a:solidFill>
                          <a:effectLst/>
                        </a:rPr>
                        <a:t>+</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dirty="0">
                          <a:solidFill>
                            <a:schemeClr val="tx1"/>
                          </a:solidFill>
                          <a:effectLst/>
                        </a:rPr>
                        <a:t>+</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dirty="0">
                          <a:solidFill>
                            <a:schemeClr val="tx1"/>
                          </a:solidFill>
                          <a:effectLst/>
                        </a:rPr>
                        <a:t>+</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dirty="0">
                          <a:solidFill>
                            <a:schemeClr val="tx1"/>
                          </a:solidFill>
                          <a:effectLst/>
                        </a:rPr>
                        <a:t>+</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solidFill>
                            <a:schemeClr val="tx1"/>
                          </a:solidFill>
                          <a:effectLst/>
                        </a:rPr>
                        <a:t>+</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3"/>
                  </a:ext>
                </a:extLst>
              </a:tr>
              <a:tr h="260026">
                <a:tc>
                  <a:txBody>
                    <a:bodyPr/>
                    <a:lstStyle/>
                    <a:p>
                      <a:pPr algn="ctr">
                        <a:lnSpc>
                          <a:spcPct val="150000"/>
                        </a:lnSpc>
                        <a:spcAft>
                          <a:spcPts val="0"/>
                        </a:spcAft>
                      </a:pPr>
                      <a:r>
                        <a:rPr lang="es-EC" sz="1400">
                          <a:solidFill>
                            <a:schemeClr val="tx1"/>
                          </a:solidFill>
                          <a:effectLst/>
                        </a:rPr>
                        <a:t>E3</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dirty="0">
                          <a:solidFill>
                            <a:schemeClr val="tx1"/>
                          </a:solidFill>
                          <a:effectLst/>
                        </a:rPr>
                        <a:t>+</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dirty="0">
                          <a:solidFill>
                            <a:schemeClr val="tx1"/>
                          </a:solidFill>
                          <a:effectLst/>
                        </a:rPr>
                        <a:t>+</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solidFill>
                            <a:schemeClr val="tx1"/>
                          </a:solidFill>
                          <a:effectLst/>
                        </a:rPr>
                        <a:t>+</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a:solidFill>
                            <a:schemeClr val="tx1"/>
                          </a:solidFill>
                          <a:effectLst/>
                        </a:rPr>
                        <a:t>+</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dirty="0">
                          <a:solidFill>
                            <a:schemeClr val="tx1"/>
                          </a:solidFill>
                          <a:effectLst/>
                        </a:rPr>
                        <a:t>+</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400" dirty="0">
                          <a:solidFill>
                            <a:schemeClr val="tx1"/>
                          </a:solidFill>
                          <a:effectLst/>
                        </a:rPr>
                        <a:t>+</a:t>
                      </a:r>
                      <a:endParaRPr lang="en-US"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10004"/>
                  </a:ext>
                </a:extLst>
              </a:tr>
            </a:tbl>
          </a:graphicData>
        </a:graphic>
      </p:graphicFrame>
      <p:sp>
        <p:nvSpPr>
          <p:cNvPr id="8"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9" name="Gráfico 8"/>
          <p:cNvGraphicFramePr/>
          <p:nvPr>
            <p:extLst>
              <p:ext uri="{D42A27DB-BD31-4B8C-83A1-F6EECF244321}">
                <p14:modId xmlns:p14="http://schemas.microsoft.com/office/powerpoint/2010/main" val="3775582090"/>
              </p:ext>
            </p:extLst>
          </p:nvPr>
        </p:nvGraphicFramePr>
        <p:xfrm>
          <a:off x="6278126" y="1381500"/>
          <a:ext cx="5871845" cy="3612531"/>
        </p:xfrm>
        <a:graphic>
          <a:graphicData uri="http://schemas.openxmlformats.org/drawingml/2006/chart">
            <c:chart xmlns:c="http://schemas.openxmlformats.org/drawingml/2006/chart" xmlns:r="http://schemas.openxmlformats.org/officeDocument/2006/relationships" r:id="rId3"/>
          </a:graphicData>
        </a:graphic>
      </p:graphicFrame>
      <p:sp>
        <p:nvSpPr>
          <p:cNvPr id="10" name="Rectangle 3"/>
          <p:cNvSpPr>
            <a:spLocks noChangeArrowheads="1"/>
          </p:cNvSpPr>
          <p:nvPr/>
        </p:nvSpPr>
        <p:spPr bwMode="auto">
          <a:xfrm>
            <a:off x="0" y="29051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ángulo 2"/>
          <p:cNvSpPr/>
          <p:nvPr/>
        </p:nvSpPr>
        <p:spPr>
          <a:xfrm>
            <a:off x="126086" y="4362556"/>
            <a:ext cx="3189784" cy="369332"/>
          </a:xfrm>
          <a:prstGeom prst="rect">
            <a:avLst/>
          </a:prstGeom>
        </p:spPr>
        <p:txBody>
          <a:bodyPr wrap="none">
            <a:spAutoFit/>
          </a:bodyPr>
          <a:lstStyle/>
          <a:p>
            <a:r>
              <a:rPr lang="es-EC" dirty="0"/>
              <a:t>(Yin, </a:t>
            </a:r>
            <a:r>
              <a:rPr lang="es-EC" dirty="0" err="1"/>
              <a:t>Abdullah</a:t>
            </a:r>
            <a:r>
              <a:rPr lang="es-EC" dirty="0"/>
              <a:t>, &amp; </a:t>
            </a:r>
            <a:r>
              <a:rPr lang="es-EC" dirty="0" err="1"/>
              <a:t>Phin</a:t>
            </a:r>
            <a:r>
              <a:rPr lang="es-EC" dirty="0"/>
              <a:t>, 2013) </a:t>
            </a:r>
          </a:p>
        </p:txBody>
      </p:sp>
    </p:spTree>
    <p:extLst>
      <p:ext uri="{BB962C8B-B14F-4D97-AF65-F5344CB8AC3E}">
        <p14:creationId xmlns:p14="http://schemas.microsoft.com/office/powerpoint/2010/main" val="25488121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127154"/>
            <a:ext cx="10972800" cy="1143000"/>
          </a:xfrm>
        </p:spPr>
        <p:txBody>
          <a:bodyPr/>
          <a:lstStyle/>
          <a:p>
            <a:r>
              <a:rPr lang="es-EC" dirty="0" smtClean="0">
                <a:solidFill>
                  <a:schemeClr val="tx1"/>
                </a:solidFill>
              </a:rPr>
              <a:t>Conclusiones  1/3</a:t>
            </a:r>
            <a:endParaRPr lang="es-EC" dirty="0"/>
          </a:p>
        </p:txBody>
      </p:sp>
      <p:sp>
        <p:nvSpPr>
          <p:cNvPr id="3" name="Marcador de contenido 2"/>
          <p:cNvSpPr>
            <a:spLocks noGrp="1"/>
          </p:cNvSpPr>
          <p:nvPr>
            <p:ph idx="1"/>
          </p:nvPr>
        </p:nvSpPr>
        <p:spPr/>
        <p:txBody>
          <a:bodyPr/>
          <a:lstStyle/>
          <a:p>
            <a:pPr marL="0" indent="0" algn="just">
              <a:buNone/>
            </a:pPr>
            <a:r>
              <a:rPr lang="es-EC" dirty="0" smtClean="0">
                <a:solidFill>
                  <a:schemeClr val="tx1"/>
                </a:solidFill>
              </a:rPr>
              <a:t>Factores involucrados PC:</a:t>
            </a:r>
          </a:p>
          <a:p>
            <a:pPr algn="just"/>
            <a:r>
              <a:rPr lang="es-ES" dirty="0" smtClean="0">
                <a:solidFill>
                  <a:schemeClr val="tx1"/>
                </a:solidFill>
              </a:rPr>
              <a:t>Problemas </a:t>
            </a:r>
            <a:r>
              <a:rPr lang="es-ES" dirty="0">
                <a:solidFill>
                  <a:schemeClr val="tx1"/>
                </a:solidFill>
              </a:rPr>
              <a:t>de </a:t>
            </a:r>
            <a:r>
              <a:rPr lang="es-ES" dirty="0" smtClean="0">
                <a:solidFill>
                  <a:schemeClr val="tx1"/>
                </a:solidFill>
              </a:rPr>
              <a:t>drenaje</a:t>
            </a:r>
          </a:p>
          <a:p>
            <a:pPr algn="just"/>
            <a:r>
              <a:rPr lang="es-ES" dirty="0" smtClean="0">
                <a:solidFill>
                  <a:schemeClr val="tx1"/>
                </a:solidFill>
              </a:rPr>
              <a:t>Compactación</a:t>
            </a:r>
          </a:p>
          <a:p>
            <a:pPr algn="just"/>
            <a:r>
              <a:rPr lang="es-ES" dirty="0">
                <a:solidFill>
                  <a:schemeClr val="tx1"/>
                </a:solidFill>
              </a:rPr>
              <a:t>T</a:t>
            </a:r>
            <a:r>
              <a:rPr lang="es-ES" dirty="0" smtClean="0">
                <a:solidFill>
                  <a:schemeClr val="tx1"/>
                </a:solidFill>
              </a:rPr>
              <a:t>extura </a:t>
            </a:r>
            <a:r>
              <a:rPr lang="es-ES" dirty="0">
                <a:solidFill>
                  <a:schemeClr val="tx1"/>
                </a:solidFill>
              </a:rPr>
              <a:t>del </a:t>
            </a:r>
            <a:r>
              <a:rPr lang="es-ES" dirty="0" smtClean="0">
                <a:solidFill>
                  <a:schemeClr val="tx1"/>
                </a:solidFill>
              </a:rPr>
              <a:t>suelo</a:t>
            </a:r>
          </a:p>
          <a:p>
            <a:pPr algn="just"/>
            <a:r>
              <a:rPr lang="es-ES" dirty="0" smtClean="0">
                <a:solidFill>
                  <a:schemeClr val="tx1"/>
                </a:solidFill>
              </a:rPr>
              <a:t>pH**</a:t>
            </a:r>
          </a:p>
          <a:p>
            <a:pPr marL="0" indent="0" algn="just">
              <a:buNone/>
            </a:pPr>
            <a:endParaRPr lang="es-ES" dirty="0">
              <a:solidFill>
                <a:schemeClr val="tx1"/>
              </a:solidFill>
            </a:endParaRPr>
          </a:p>
          <a:p>
            <a:pPr marL="0" indent="0" algn="just">
              <a:buNone/>
            </a:pPr>
            <a:r>
              <a:rPr lang="es-ES" dirty="0" smtClean="0">
                <a:solidFill>
                  <a:schemeClr val="tx1"/>
                </a:solidFill>
              </a:rPr>
              <a:t>**</a:t>
            </a:r>
            <a:r>
              <a:rPr lang="es-ES" dirty="0">
                <a:solidFill>
                  <a:schemeClr val="tx1"/>
                </a:solidFill>
              </a:rPr>
              <a:t> </a:t>
            </a:r>
            <a:r>
              <a:rPr lang="es-ES" dirty="0" smtClean="0">
                <a:solidFill>
                  <a:schemeClr val="tx1"/>
                </a:solidFill>
              </a:rPr>
              <a:t>Este </a:t>
            </a:r>
            <a:r>
              <a:rPr lang="es-ES" dirty="0">
                <a:solidFill>
                  <a:schemeClr val="tx1"/>
                </a:solidFill>
              </a:rPr>
              <a:t>factor </a:t>
            </a:r>
            <a:r>
              <a:rPr lang="es-ES" dirty="0" smtClean="0">
                <a:solidFill>
                  <a:schemeClr val="tx1"/>
                </a:solidFill>
              </a:rPr>
              <a:t>permite </a:t>
            </a:r>
            <a:r>
              <a:rPr lang="es-ES" dirty="0">
                <a:solidFill>
                  <a:schemeClr val="tx1"/>
                </a:solidFill>
              </a:rPr>
              <a:t>que los nutrientes estén o no </a:t>
            </a:r>
            <a:r>
              <a:rPr lang="es-ES" dirty="0" smtClean="0">
                <a:solidFill>
                  <a:schemeClr val="tx1"/>
                </a:solidFill>
              </a:rPr>
              <a:t>disponibles </a:t>
            </a:r>
            <a:r>
              <a:rPr lang="es-ES" dirty="0">
                <a:solidFill>
                  <a:schemeClr val="tx1"/>
                </a:solidFill>
              </a:rPr>
              <a:t>en el suelo para su </a:t>
            </a:r>
            <a:r>
              <a:rPr lang="es-ES" dirty="0" smtClean="0">
                <a:solidFill>
                  <a:schemeClr val="tx1"/>
                </a:solidFill>
              </a:rPr>
              <a:t>absorción.</a:t>
            </a:r>
          </a:p>
          <a:p>
            <a:pPr marL="0" indent="0" algn="just">
              <a:buNone/>
            </a:pPr>
            <a:r>
              <a:rPr lang="es-ES" dirty="0" smtClean="0">
                <a:solidFill>
                  <a:schemeClr val="tx1"/>
                </a:solidFill>
              </a:rPr>
              <a:t>**</a:t>
            </a:r>
            <a:r>
              <a:rPr lang="es-ES" dirty="0">
                <a:solidFill>
                  <a:schemeClr val="tx1"/>
                </a:solidFill>
              </a:rPr>
              <a:t> </a:t>
            </a:r>
            <a:r>
              <a:rPr lang="es-ES" dirty="0" smtClean="0">
                <a:solidFill>
                  <a:schemeClr val="tx1"/>
                </a:solidFill>
              </a:rPr>
              <a:t>Este factor es </a:t>
            </a:r>
            <a:r>
              <a:rPr lang="es-ES" dirty="0">
                <a:solidFill>
                  <a:schemeClr val="tx1"/>
                </a:solidFill>
              </a:rPr>
              <a:t>capaz de provocar que los nutrientes cambien su conformación y se conviertan en compuestos tóxicos.</a:t>
            </a:r>
            <a:endParaRPr lang="es-ES" dirty="0" smtClean="0">
              <a:solidFill>
                <a:schemeClr val="tx1"/>
              </a:solidFill>
            </a:endParaRPr>
          </a:p>
          <a:p>
            <a:pPr marL="0" indent="0" algn="just">
              <a:buNone/>
            </a:pPr>
            <a:endParaRPr lang="es-EC" dirty="0">
              <a:solidFill>
                <a:schemeClr val="tx1"/>
              </a:solidFill>
            </a:endParaRPr>
          </a:p>
        </p:txBody>
      </p:sp>
    </p:spTree>
    <p:extLst>
      <p:ext uri="{BB962C8B-B14F-4D97-AF65-F5344CB8AC3E}">
        <p14:creationId xmlns:p14="http://schemas.microsoft.com/office/powerpoint/2010/main" val="33880366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25909" y="132737"/>
            <a:ext cx="10972800" cy="1143000"/>
          </a:xfrm>
        </p:spPr>
        <p:txBody>
          <a:bodyPr/>
          <a:lstStyle/>
          <a:p>
            <a:r>
              <a:rPr lang="es-EC" dirty="0">
                <a:solidFill>
                  <a:schemeClr val="tx1"/>
                </a:solidFill>
              </a:rPr>
              <a:t>Conclusiones  </a:t>
            </a:r>
            <a:r>
              <a:rPr lang="es-EC" dirty="0" smtClean="0">
                <a:solidFill>
                  <a:schemeClr val="tx1"/>
                </a:solidFill>
              </a:rPr>
              <a:t>2/3</a:t>
            </a:r>
            <a:endParaRPr lang="es-EC" dirty="0"/>
          </a:p>
        </p:txBody>
      </p:sp>
      <p:sp>
        <p:nvSpPr>
          <p:cNvPr id="3" name="Marcador de contenido 2"/>
          <p:cNvSpPr>
            <a:spLocks noGrp="1"/>
          </p:cNvSpPr>
          <p:nvPr>
            <p:ph idx="1"/>
          </p:nvPr>
        </p:nvSpPr>
        <p:spPr/>
        <p:txBody>
          <a:bodyPr/>
          <a:lstStyle/>
          <a:p>
            <a:pPr marL="0" indent="0">
              <a:buNone/>
            </a:pPr>
            <a:r>
              <a:rPr lang="es-ES" dirty="0" smtClean="0">
                <a:solidFill>
                  <a:schemeClr val="tx1"/>
                </a:solidFill>
              </a:rPr>
              <a:t>Generación de desbalances </a:t>
            </a:r>
            <a:r>
              <a:rPr lang="es-ES" dirty="0">
                <a:solidFill>
                  <a:schemeClr val="tx1"/>
                </a:solidFill>
              </a:rPr>
              <a:t>nutricionales en presencia de </a:t>
            </a:r>
            <a:r>
              <a:rPr lang="es-ES" dirty="0" smtClean="0">
                <a:solidFill>
                  <a:schemeClr val="tx1"/>
                </a:solidFill>
              </a:rPr>
              <a:t>PC:</a:t>
            </a:r>
          </a:p>
          <a:p>
            <a:r>
              <a:rPr lang="es-ES" dirty="0" smtClean="0">
                <a:solidFill>
                  <a:schemeClr val="tx1"/>
                </a:solidFill>
              </a:rPr>
              <a:t>Plantas </a:t>
            </a:r>
            <a:r>
              <a:rPr lang="es-ES" dirty="0">
                <a:solidFill>
                  <a:schemeClr val="tx1"/>
                </a:solidFill>
              </a:rPr>
              <a:t>sanas </a:t>
            </a:r>
            <a:endParaRPr lang="es-ES" dirty="0" smtClean="0">
              <a:solidFill>
                <a:schemeClr val="tx1"/>
              </a:solidFill>
            </a:endParaRPr>
          </a:p>
          <a:p>
            <a:r>
              <a:rPr lang="es-ES" dirty="0" smtClean="0">
                <a:solidFill>
                  <a:schemeClr val="tx1"/>
                </a:solidFill>
              </a:rPr>
              <a:t>Plantas enfermas (N, </a:t>
            </a:r>
            <a:r>
              <a:rPr lang="es-ES" dirty="0">
                <a:solidFill>
                  <a:schemeClr val="tx1"/>
                </a:solidFill>
              </a:rPr>
              <a:t>Ca, Fe, Mn, Cu, </a:t>
            </a:r>
            <a:r>
              <a:rPr lang="es-ES" dirty="0" smtClean="0">
                <a:solidFill>
                  <a:schemeClr val="tx1"/>
                </a:solidFill>
              </a:rPr>
              <a:t>Zn, B y K) </a:t>
            </a:r>
          </a:p>
          <a:p>
            <a:pPr lvl="1"/>
            <a:r>
              <a:rPr lang="es-ES" dirty="0" smtClean="0">
                <a:solidFill>
                  <a:schemeClr val="tx1"/>
                </a:solidFill>
              </a:rPr>
              <a:t>Decremento: </a:t>
            </a:r>
            <a:r>
              <a:rPr lang="es-ES" dirty="0">
                <a:solidFill>
                  <a:schemeClr val="tx1"/>
                </a:solidFill>
              </a:rPr>
              <a:t>N, Ca, Fe, Mn, Cu, Zn, </a:t>
            </a:r>
            <a:r>
              <a:rPr lang="es-ES" dirty="0" smtClean="0">
                <a:solidFill>
                  <a:schemeClr val="tx1"/>
                </a:solidFill>
              </a:rPr>
              <a:t>B</a:t>
            </a:r>
          </a:p>
          <a:p>
            <a:pPr lvl="1"/>
            <a:r>
              <a:rPr lang="es-ES" dirty="0" smtClean="0">
                <a:solidFill>
                  <a:schemeClr val="tx1"/>
                </a:solidFill>
              </a:rPr>
              <a:t>Incremento: K</a:t>
            </a:r>
            <a:endParaRPr lang="es-ES" dirty="0">
              <a:solidFill>
                <a:schemeClr val="tx1"/>
              </a:solidFill>
            </a:endParaRPr>
          </a:p>
        </p:txBody>
      </p:sp>
    </p:spTree>
    <p:extLst>
      <p:ext uri="{BB962C8B-B14F-4D97-AF65-F5344CB8AC3E}">
        <p14:creationId xmlns:p14="http://schemas.microsoft.com/office/powerpoint/2010/main" val="18256650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3897" y="77993"/>
            <a:ext cx="10972800" cy="1143000"/>
          </a:xfrm>
        </p:spPr>
        <p:txBody>
          <a:bodyPr/>
          <a:lstStyle/>
          <a:p>
            <a:r>
              <a:rPr lang="es-EC" dirty="0">
                <a:solidFill>
                  <a:schemeClr val="tx1"/>
                </a:solidFill>
              </a:rPr>
              <a:t>Conclusiones  </a:t>
            </a:r>
            <a:r>
              <a:rPr lang="es-EC" dirty="0" smtClean="0">
                <a:solidFill>
                  <a:schemeClr val="tx1"/>
                </a:solidFill>
              </a:rPr>
              <a:t>3/3</a:t>
            </a:r>
            <a:endParaRPr lang="es-EC" dirty="0"/>
          </a:p>
        </p:txBody>
      </p:sp>
      <p:sp>
        <p:nvSpPr>
          <p:cNvPr id="3" name="Marcador de contenido 2"/>
          <p:cNvSpPr>
            <a:spLocks noGrp="1"/>
          </p:cNvSpPr>
          <p:nvPr>
            <p:ph idx="1"/>
          </p:nvPr>
        </p:nvSpPr>
        <p:spPr/>
        <p:txBody>
          <a:bodyPr/>
          <a:lstStyle/>
          <a:p>
            <a:pPr marL="0" indent="0">
              <a:buNone/>
            </a:pPr>
            <a:r>
              <a:rPr lang="es-ES" dirty="0" smtClean="0">
                <a:solidFill>
                  <a:schemeClr val="tx1"/>
                </a:solidFill>
              </a:rPr>
              <a:t>No existen diferencias </a:t>
            </a:r>
            <a:r>
              <a:rPr lang="es-ES" dirty="0">
                <a:solidFill>
                  <a:schemeClr val="tx1"/>
                </a:solidFill>
              </a:rPr>
              <a:t>en </a:t>
            </a:r>
            <a:r>
              <a:rPr lang="es-ES" dirty="0" smtClean="0">
                <a:solidFill>
                  <a:schemeClr val="tx1"/>
                </a:solidFill>
              </a:rPr>
              <a:t>los </a:t>
            </a:r>
            <a:r>
              <a:rPr lang="es-ES" dirty="0">
                <a:solidFill>
                  <a:schemeClr val="tx1"/>
                </a:solidFill>
              </a:rPr>
              <a:t>componentes activos entre las plantas sanas y </a:t>
            </a:r>
            <a:r>
              <a:rPr lang="es-ES" dirty="0" smtClean="0">
                <a:solidFill>
                  <a:schemeClr val="tx1"/>
                </a:solidFill>
              </a:rPr>
              <a:t>enfermas</a:t>
            </a:r>
          </a:p>
          <a:p>
            <a:pPr marL="0" indent="0">
              <a:buNone/>
            </a:pPr>
            <a:endParaRPr lang="es-ES" dirty="0" smtClean="0">
              <a:solidFill>
                <a:schemeClr val="tx1"/>
              </a:solidFill>
            </a:endParaRPr>
          </a:p>
          <a:p>
            <a:pPr marL="0" indent="0">
              <a:buNone/>
            </a:pPr>
            <a:r>
              <a:rPr lang="es-ES" dirty="0" smtClean="0">
                <a:solidFill>
                  <a:schemeClr val="tx1"/>
                </a:solidFill>
              </a:rPr>
              <a:t>Si existe incremento </a:t>
            </a:r>
            <a:r>
              <a:rPr lang="es-ES" dirty="0">
                <a:solidFill>
                  <a:schemeClr val="tx1"/>
                </a:solidFill>
              </a:rPr>
              <a:t>de compuestos con </a:t>
            </a:r>
            <a:r>
              <a:rPr lang="es-ES" dirty="0" smtClean="0">
                <a:solidFill>
                  <a:schemeClr val="tx1"/>
                </a:solidFill>
              </a:rPr>
              <a:t>AA:</a:t>
            </a:r>
          </a:p>
          <a:p>
            <a:r>
              <a:rPr lang="es-ES" dirty="0" smtClean="0">
                <a:solidFill>
                  <a:schemeClr val="tx1"/>
                </a:solidFill>
              </a:rPr>
              <a:t>Plantas enfermas (fenoles, taninos y flavonoides)**</a:t>
            </a:r>
          </a:p>
          <a:p>
            <a:pPr marL="0" indent="0">
              <a:buNone/>
            </a:pPr>
            <a:endParaRPr lang="es-ES" dirty="0" smtClean="0">
              <a:solidFill>
                <a:schemeClr val="tx1"/>
              </a:solidFill>
            </a:endParaRPr>
          </a:p>
          <a:p>
            <a:pPr marL="0" indent="0">
              <a:buNone/>
            </a:pPr>
            <a:r>
              <a:rPr lang="es-ES" dirty="0" smtClean="0">
                <a:solidFill>
                  <a:schemeClr val="tx1"/>
                </a:solidFill>
              </a:rPr>
              <a:t>**Encargados </a:t>
            </a:r>
            <a:r>
              <a:rPr lang="es-ES" dirty="0">
                <a:solidFill>
                  <a:schemeClr val="tx1"/>
                </a:solidFill>
              </a:rPr>
              <a:t>de la </a:t>
            </a:r>
            <a:r>
              <a:rPr lang="es-ES" dirty="0" smtClean="0">
                <a:solidFill>
                  <a:schemeClr val="tx1"/>
                </a:solidFill>
              </a:rPr>
              <a:t>defensa de la planta.</a:t>
            </a:r>
            <a:endParaRPr lang="en-US" sz="2000" dirty="0">
              <a:solidFill>
                <a:schemeClr val="tx1"/>
              </a:solidFill>
            </a:endParaRPr>
          </a:p>
        </p:txBody>
      </p:sp>
    </p:spTree>
    <p:extLst>
      <p:ext uri="{BB962C8B-B14F-4D97-AF65-F5344CB8AC3E}">
        <p14:creationId xmlns:p14="http://schemas.microsoft.com/office/powerpoint/2010/main" val="13271194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0"/>
            <a:ext cx="10972800" cy="1143000"/>
          </a:xfrm>
        </p:spPr>
        <p:txBody>
          <a:bodyPr/>
          <a:lstStyle/>
          <a:p>
            <a:r>
              <a:rPr lang="es-EC" dirty="0" smtClean="0">
                <a:solidFill>
                  <a:schemeClr val="tx1"/>
                </a:solidFill>
              </a:rPr>
              <a:t>Introducción</a:t>
            </a:r>
            <a:endParaRPr lang="es-EC" dirty="0">
              <a:solidFill>
                <a:schemeClr val="tx1"/>
              </a:solidFill>
            </a:endParaRPr>
          </a:p>
        </p:txBody>
      </p:sp>
      <p:grpSp>
        <p:nvGrpSpPr>
          <p:cNvPr id="5" name="Grupo 4"/>
          <p:cNvGrpSpPr/>
          <p:nvPr/>
        </p:nvGrpSpPr>
        <p:grpSpPr>
          <a:xfrm>
            <a:off x="609600" y="1950514"/>
            <a:ext cx="4521200" cy="2816755"/>
            <a:chOff x="2107096" y="1661823"/>
            <a:chExt cx="1765189" cy="1766649"/>
          </a:xfrm>
        </p:grpSpPr>
        <p:pic>
          <p:nvPicPr>
            <p:cNvPr id="2050" name="Picture 2" descr="Resultado de imagen para mapa golfo de guinea delta rio niger"/>
            <p:cNvPicPr>
              <a:picLocks noChangeAspect="1" noChangeArrowheads="1"/>
            </p:cNvPicPr>
            <p:nvPr/>
          </p:nvPicPr>
          <p:blipFill rotWithShape="1">
            <a:blip r:embed="rId3">
              <a:extLst>
                <a:ext uri="{28A0092B-C50C-407E-A947-70E740481C1C}">
                  <a14:useLocalDpi xmlns:a14="http://schemas.microsoft.com/office/drawing/2010/main" val="0"/>
                </a:ext>
              </a:extLst>
            </a:blip>
            <a:srcRect l="46214" t="31797" r="10939"/>
            <a:stretch/>
          </p:blipFill>
          <p:spPr bwMode="auto">
            <a:xfrm>
              <a:off x="2107096" y="1661823"/>
              <a:ext cx="1765189" cy="1766649"/>
            </a:xfrm>
            <a:prstGeom prst="rect">
              <a:avLst/>
            </a:prstGeom>
            <a:noFill/>
            <a:extLst>
              <a:ext uri="{909E8E84-426E-40DD-AFC4-6F175D3DCCD1}">
                <a14:hiddenFill xmlns:a14="http://schemas.microsoft.com/office/drawing/2010/main">
                  <a:solidFill>
                    <a:srgbClr val="FFFFFF"/>
                  </a:solidFill>
                </a14:hiddenFill>
              </a:ext>
            </a:extLst>
          </p:spPr>
        </p:pic>
        <p:sp>
          <p:nvSpPr>
            <p:cNvPr id="4" name="Elipse 3"/>
            <p:cNvSpPr/>
            <p:nvPr/>
          </p:nvSpPr>
          <p:spPr>
            <a:xfrm>
              <a:off x="2981740" y="3180522"/>
              <a:ext cx="469127" cy="230588"/>
            </a:xfrm>
            <a:prstGeom prst="ellipse">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grpSp>
      <p:sp>
        <p:nvSpPr>
          <p:cNvPr id="6" name="CuadroTexto 5"/>
          <p:cNvSpPr txBox="1"/>
          <p:nvPr/>
        </p:nvSpPr>
        <p:spPr>
          <a:xfrm>
            <a:off x="3293649" y="5532471"/>
            <a:ext cx="1837151" cy="369332"/>
          </a:xfrm>
          <a:prstGeom prst="rect">
            <a:avLst/>
          </a:prstGeom>
          <a:noFill/>
        </p:spPr>
        <p:txBody>
          <a:bodyPr wrap="square" rtlCol="0">
            <a:spAutoFit/>
          </a:bodyPr>
          <a:lstStyle/>
          <a:p>
            <a:r>
              <a:rPr lang="es-EC" dirty="0"/>
              <a:t>(Vallejo, </a:t>
            </a:r>
            <a:r>
              <a:rPr lang="es-EC" dirty="0" smtClean="0"/>
              <a:t>2012)</a:t>
            </a:r>
            <a:endParaRPr lang="es-EC" dirty="0"/>
          </a:p>
        </p:txBody>
      </p:sp>
      <p:pic>
        <p:nvPicPr>
          <p:cNvPr id="10" name="Picture 2" descr="https://www.palmoilandfood.eu/sites/default/files/Graphs_Spaans_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4133" y="1600201"/>
            <a:ext cx="4532448" cy="3684588"/>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p:cNvSpPr txBox="1"/>
          <p:nvPr/>
        </p:nvSpPr>
        <p:spPr>
          <a:xfrm>
            <a:off x="6824133" y="5532471"/>
            <a:ext cx="1837151" cy="369332"/>
          </a:xfrm>
          <a:prstGeom prst="rect">
            <a:avLst/>
          </a:prstGeom>
          <a:noFill/>
        </p:spPr>
        <p:txBody>
          <a:bodyPr wrap="square" rtlCol="0">
            <a:spAutoFit/>
          </a:bodyPr>
          <a:lstStyle/>
          <a:p>
            <a:r>
              <a:rPr lang="es-EC" dirty="0" smtClean="0"/>
              <a:t>(EPOA, 2017)</a:t>
            </a:r>
            <a:endParaRPr lang="es-EC" dirty="0"/>
          </a:p>
        </p:txBody>
      </p:sp>
    </p:spTree>
    <p:extLst>
      <p:ext uri="{BB962C8B-B14F-4D97-AF65-F5344CB8AC3E}">
        <p14:creationId xmlns:p14="http://schemas.microsoft.com/office/powerpoint/2010/main" val="42452146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0"/>
            <a:ext cx="10972800" cy="1143000"/>
          </a:xfrm>
        </p:spPr>
        <p:txBody>
          <a:bodyPr/>
          <a:lstStyle/>
          <a:p>
            <a:r>
              <a:rPr lang="es-EC" dirty="0" smtClean="0">
                <a:solidFill>
                  <a:schemeClr val="tx1"/>
                </a:solidFill>
              </a:rPr>
              <a:t>Recomendaciones 1/3</a:t>
            </a:r>
            <a:endParaRPr lang="es-EC" dirty="0">
              <a:solidFill>
                <a:schemeClr val="tx1"/>
              </a:solidFill>
            </a:endParaRPr>
          </a:p>
        </p:txBody>
      </p:sp>
      <p:sp>
        <p:nvSpPr>
          <p:cNvPr id="3" name="Marcador de contenido 2"/>
          <p:cNvSpPr>
            <a:spLocks noGrp="1"/>
          </p:cNvSpPr>
          <p:nvPr>
            <p:ph idx="1"/>
          </p:nvPr>
        </p:nvSpPr>
        <p:spPr>
          <a:xfrm>
            <a:off x="609600" y="855134"/>
            <a:ext cx="10972800" cy="4525963"/>
          </a:xfrm>
        </p:spPr>
        <p:txBody>
          <a:bodyPr/>
          <a:lstStyle/>
          <a:p>
            <a:pPr marL="0" lvl="0" indent="0" algn="just">
              <a:buNone/>
            </a:pPr>
            <a:r>
              <a:rPr lang="es-ES" dirty="0" smtClean="0">
                <a:solidFill>
                  <a:schemeClr val="tx1"/>
                </a:solidFill>
              </a:rPr>
              <a:t>Realizar:</a:t>
            </a:r>
          </a:p>
          <a:p>
            <a:pPr algn="just"/>
            <a:r>
              <a:rPr lang="es-ES" dirty="0" smtClean="0">
                <a:solidFill>
                  <a:schemeClr val="tx1"/>
                </a:solidFill>
              </a:rPr>
              <a:t>Mapeo </a:t>
            </a:r>
            <a:r>
              <a:rPr lang="es-ES" dirty="0">
                <a:solidFill>
                  <a:schemeClr val="tx1"/>
                </a:solidFill>
              </a:rPr>
              <a:t>de los cultivos de palma afectados </a:t>
            </a:r>
            <a:endParaRPr lang="es-ES" dirty="0" smtClean="0">
              <a:solidFill>
                <a:schemeClr val="tx1"/>
              </a:solidFill>
            </a:endParaRPr>
          </a:p>
          <a:p>
            <a:pPr marL="0" lvl="0" indent="0" algn="just">
              <a:buNone/>
            </a:pPr>
            <a:endParaRPr lang="es-ES" dirty="0" smtClean="0">
              <a:solidFill>
                <a:schemeClr val="tx1"/>
              </a:solidFill>
            </a:endParaRPr>
          </a:p>
          <a:p>
            <a:pPr lvl="0" algn="just"/>
            <a:r>
              <a:rPr lang="es-ES" dirty="0" smtClean="0">
                <a:solidFill>
                  <a:schemeClr val="tx1"/>
                </a:solidFill>
              </a:rPr>
              <a:t>Análisis </a:t>
            </a:r>
            <a:r>
              <a:rPr lang="es-ES" dirty="0">
                <a:solidFill>
                  <a:schemeClr val="tx1"/>
                </a:solidFill>
              </a:rPr>
              <a:t>más profundos de los </a:t>
            </a:r>
            <a:r>
              <a:rPr lang="es-ES" dirty="0" smtClean="0">
                <a:solidFill>
                  <a:schemeClr val="tx1"/>
                </a:solidFill>
              </a:rPr>
              <a:t>suelos:</a:t>
            </a:r>
          </a:p>
          <a:p>
            <a:pPr lvl="0" algn="just"/>
            <a:endParaRPr lang="es-ES" dirty="0" smtClean="0">
              <a:solidFill>
                <a:schemeClr val="tx1"/>
              </a:solidFill>
            </a:endParaRPr>
          </a:p>
          <a:p>
            <a:pPr lvl="1" algn="just"/>
            <a:r>
              <a:rPr lang="es-ES" dirty="0" smtClean="0">
                <a:solidFill>
                  <a:schemeClr val="tx1"/>
                </a:solidFill>
              </a:rPr>
              <a:t>Identificar </a:t>
            </a:r>
            <a:r>
              <a:rPr lang="es-ES" dirty="0">
                <a:solidFill>
                  <a:schemeClr val="tx1"/>
                </a:solidFill>
              </a:rPr>
              <a:t>otras posibles causas de la </a:t>
            </a:r>
            <a:r>
              <a:rPr lang="es-ES" dirty="0" smtClean="0">
                <a:solidFill>
                  <a:schemeClr val="tx1"/>
                </a:solidFill>
              </a:rPr>
              <a:t>enfermedad </a:t>
            </a:r>
          </a:p>
          <a:p>
            <a:pPr marL="0" lvl="0" indent="0" algn="just">
              <a:buNone/>
            </a:pPr>
            <a:endParaRPr lang="es-ES" dirty="0" smtClean="0">
              <a:solidFill>
                <a:schemeClr val="tx1"/>
              </a:solidFill>
            </a:endParaRPr>
          </a:p>
          <a:p>
            <a:pPr algn="just"/>
            <a:r>
              <a:rPr lang="es-ES" dirty="0" smtClean="0">
                <a:solidFill>
                  <a:schemeClr val="tx1"/>
                </a:solidFill>
              </a:rPr>
              <a:t>Analizar puntos </a:t>
            </a:r>
            <a:r>
              <a:rPr lang="es-ES" dirty="0">
                <a:solidFill>
                  <a:schemeClr val="tx1"/>
                </a:solidFill>
              </a:rPr>
              <a:t>críticos en los cultivos </a:t>
            </a:r>
            <a:r>
              <a:rPr lang="es-ES" dirty="0" smtClean="0">
                <a:solidFill>
                  <a:schemeClr val="tx1"/>
                </a:solidFill>
              </a:rPr>
              <a:t>tomando </a:t>
            </a:r>
            <a:r>
              <a:rPr lang="es-ES" dirty="0">
                <a:solidFill>
                  <a:schemeClr val="tx1"/>
                </a:solidFill>
              </a:rPr>
              <a:t>medidas de manejo </a:t>
            </a:r>
            <a:r>
              <a:rPr lang="es-ES" dirty="0" smtClean="0">
                <a:solidFill>
                  <a:schemeClr val="tx1"/>
                </a:solidFill>
              </a:rPr>
              <a:t>agrícolas para prevenir propagación de la enfermedad</a:t>
            </a:r>
          </a:p>
          <a:p>
            <a:pPr marL="0" lvl="0" indent="0" algn="just">
              <a:buNone/>
            </a:pPr>
            <a:endParaRPr lang="es-ES" dirty="0">
              <a:solidFill>
                <a:schemeClr val="tx1"/>
              </a:solidFill>
            </a:endParaRPr>
          </a:p>
        </p:txBody>
      </p:sp>
    </p:spTree>
    <p:extLst>
      <p:ext uri="{BB962C8B-B14F-4D97-AF65-F5344CB8AC3E}">
        <p14:creationId xmlns:p14="http://schemas.microsoft.com/office/powerpoint/2010/main" val="15152952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0"/>
            <a:ext cx="10972800" cy="1143000"/>
          </a:xfrm>
        </p:spPr>
        <p:txBody>
          <a:bodyPr/>
          <a:lstStyle/>
          <a:p>
            <a:r>
              <a:rPr lang="es-EC" dirty="0" smtClean="0">
                <a:solidFill>
                  <a:schemeClr val="tx1"/>
                </a:solidFill>
              </a:rPr>
              <a:t>Recomendaciones 2/3</a:t>
            </a:r>
            <a:endParaRPr lang="es-EC" dirty="0">
              <a:solidFill>
                <a:schemeClr val="tx1"/>
              </a:solidFill>
            </a:endParaRPr>
          </a:p>
        </p:txBody>
      </p:sp>
      <p:sp>
        <p:nvSpPr>
          <p:cNvPr id="3" name="Marcador de contenido 2"/>
          <p:cNvSpPr>
            <a:spLocks noGrp="1"/>
          </p:cNvSpPr>
          <p:nvPr>
            <p:ph idx="1"/>
          </p:nvPr>
        </p:nvSpPr>
        <p:spPr>
          <a:xfrm>
            <a:off x="609600" y="855134"/>
            <a:ext cx="10972800" cy="4525963"/>
          </a:xfrm>
        </p:spPr>
        <p:txBody>
          <a:bodyPr/>
          <a:lstStyle/>
          <a:p>
            <a:pPr lvl="0" algn="just"/>
            <a:endParaRPr lang="en-US" dirty="0">
              <a:solidFill>
                <a:schemeClr val="tx1"/>
              </a:solidFill>
            </a:endParaRPr>
          </a:p>
          <a:p>
            <a:pPr marL="0" lvl="0" indent="0" algn="just">
              <a:buNone/>
            </a:pPr>
            <a:r>
              <a:rPr lang="es-ES" dirty="0" smtClean="0">
                <a:solidFill>
                  <a:schemeClr val="tx1"/>
                </a:solidFill>
              </a:rPr>
              <a:t>Realizar </a:t>
            </a:r>
            <a:r>
              <a:rPr lang="es-ES" dirty="0">
                <a:solidFill>
                  <a:schemeClr val="tx1"/>
                </a:solidFill>
              </a:rPr>
              <a:t>análisis anuales de </a:t>
            </a:r>
            <a:r>
              <a:rPr lang="es-ES" dirty="0" smtClean="0">
                <a:solidFill>
                  <a:schemeClr val="tx1"/>
                </a:solidFill>
              </a:rPr>
              <a:t>nutrientes:</a:t>
            </a:r>
          </a:p>
          <a:p>
            <a:pPr lvl="0" algn="just"/>
            <a:r>
              <a:rPr lang="es-ES" dirty="0" smtClean="0">
                <a:solidFill>
                  <a:schemeClr val="tx1"/>
                </a:solidFill>
              </a:rPr>
              <a:t>Suelo</a:t>
            </a:r>
            <a:endParaRPr lang="es-ES" dirty="0">
              <a:solidFill>
                <a:schemeClr val="tx1"/>
              </a:solidFill>
            </a:endParaRPr>
          </a:p>
          <a:p>
            <a:pPr lvl="0" algn="just"/>
            <a:r>
              <a:rPr lang="es-ES" dirty="0" smtClean="0">
                <a:solidFill>
                  <a:schemeClr val="tx1"/>
                </a:solidFill>
              </a:rPr>
              <a:t>Foliares </a:t>
            </a:r>
          </a:p>
          <a:p>
            <a:pPr marL="0" lvl="0" indent="0" algn="just">
              <a:buNone/>
            </a:pPr>
            <a:endParaRPr lang="es-ES" dirty="0">
              <a:solidFill>
                <a:schemeClr val="tx1"/>
              </a:solidFill>
            </a:endParaRPr>
          </a:p>
          <a:p>
            <a:pPr marL="0" lvl="0" indent="0" algn="just">
              <a:buNone/>
            </a:pPr>
            <a:r>
              <a:rPr lang="es-ES" dirty="0" smtClean="0">
                <a:solidFill>
                  <a:schemeClr val="tx1"/>
                </a:solidFill>
              </a:rPr>
              <a:t>Para mantener una adecuada nutrición y evitar </a:t>
            </a:r>
            <a:r>
              <a:rPr lang="es-ES" dirty="0">
                <a:solidFill>
                  <a:schemeClr val="tx1"/>
                </a:solidFill>
              </a:rPr>
              <a:t>que existan desbalances </a:t>
            </a:r>
            <a:r>
              <a:rPr lang="es-ES" dirty="0" smtClean="0">
                <a:solidFill>
                  <a:schemeClr val="tx1"/>
                </a:solidFill>
              </a:rPr>
              <a:t>que provoquen la predisposición </a:t>
            </a:r>
            <a:r>
              <a:rPr lang="es-ES" dirty="0">
                <a:solidFill>
                  <a:schemeClr val="tx1"/>
                </a:solidFill>
              </a:rPr>
              <a:t>a la </a:t>
            </a:r>
            <a:r>
              <a:rPr lang="es-ES" dirty="0" smtClean="0">
                <a:solidFill>
                  <a:schemeClr val="tx1"/>
                </a:solidFill>
              </a:rPr>
              <a:t>enfermedad.</a:t>
            </a:r>
          </a:p>
          <a:p>
            <a:pPr lvl="0" algn="just"/>
            <a:endParaRPr lang="en-US" dirty="0">
              <a:solidFill>
                <a:schemeClr val="tx1"/>
              </a:solidFill>
            </a:endParaRPr>
          </a:p>
        </p:txBody>
      </p:sp>
    </p:spTree>
    <p:extLst>
      <p:ext uri="{BB962C8B-B14F-4D97-AF65-F5344CB8AC3E}">
        <p14:creationId xmlns:p14="http://schemas.microsoft.com/office/powerpoint/2010/main" val="29350037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0"/>
            <a:ext cx="10972800" cy="1143000"/>
          </a:xfrm>
        </p:spPr>
        <p:txBody>
          <a:bodyPr/>
          <a:lstStyle/>
          <a:p>
            <a:r>
              <a:rPr lang="es-EC" dirty="0" smtClean="0">
                <a:solidFill>
                  <a:schemeClr val="tx1"/>
                </a:solidFill>
              </a:rPr>
              <a:t>Recomendaciones 3/3</a:t>
            </a:r>
            <a:endParaRPr lang="es-EC" dirty="0">
              <a:solidFill>
                <a:schemeClr val="tx1"/>
              </a:solidFill>
            </a:endParaRPr>
          </a:p>
        </p:txBody>
      </p:sp>
      <p:sp>
        <p:nvSpPr>
          <p:cNvPr id="3" name="Marcador de contenido 2"/>
          <p:cNvSpPr>
            <a:spLocks noGrp="1"/>
          </p:cNvSpPr>
          <p:nvPr>
            <p:ph idx="1"/>
          </p:nvPr>
        </p:nvSpPr>
        <p:spPr>
          <a:xfrm>
            <a:off x="609600" y="1664432"/>
            <a:ext cx="10972800" cy="3864010"/>
          </a:xfrm>
        </p:spPr>
        <p:txBody>
          <a:bodyPr/>
          <a:lstStyle/>
          <a:p>
            <a:pPr lvl="0" algn="just"/>
            <a:endParaRPr lang="en-US" dirty="0">
              <a:solidFill>
                <a:schemeClr val="tx1"/>
              </a:solidFill>
            </a:endParaRPr>
          </a:p>
          <a:p>
            <a:pPr marL="0" lvl="0" indent="0" algn="just">
              <a:buNone/>
            </a:pPr>
            <a:r>
              <a:rPr lang="es-ES" dirty="0" smtClean="0">
                <a:solidFill>
                  <a:schemeClr val="tx1"/>
                </a:solidFill>
              </a:rPr>
              <a:t>Realizar pruebas </a:t>
            </a:r>
            <a:r>
              <a:rPr lang="es-ES" dirty="0">
                <a:solidFill>
                  <a:schemeClr val="tx1"/>
                </a:solidFill>
              </a:rPr>
              <a:t>de HPLC-MS </a:t>
            </a:r>
            <a:r>
              <a:rPr lang="es-ES" dirty="0" smtClean="0">
                <a:solidFill>
                  <a:schemeClr val="tx1"/>
                </a:solidFill>
              </a:rPr>
              <a:t>para identificar:</a:t>
            </a:r>
          </a:p>
          <a:p>
            <a:pPr marL="0" lvl="0" indent="0" algn="just">
              <a:buNone/>
            </a:pPr>
            <a:endParaRPr lang="es-ES" dirty="0">
              <a:solidFill>
                <a:schemeClr val="tx1"/>
              </a:solidFill>
            </a:endParaRPr>
          </a:p>
          <a:p>
            <a:pPr algn="just"/>
            <a:r>
              <a:rPr lang="es-ES" dirty="0" smtClean="0">
                <a:solidFill>
                  <a:schemeClr val="tx1"/>
                </a:solidFill>
              </a:rPr>
              <a:t>Compuestos </a:t>
            </a:r>
            <a:r>
              <a:rPr lang="es-ES" dirty="0">
                <a:solidFill>
                  <a:schemeClr val="tx1"/>
                </a:solidFill>
              </a:rPr>
              <a:t>específicos encargados de la </a:t>
            </a:r>
            <a:r>
              <a:rPr lang="es-ES" dirty="0" smtClean="0">
                <a:solidFill>
                  <a:schemeClr val="tx1"/>
                </a:solidFill>
              </a:rPr>
              <a:t>defensa frente a la enfermedad de PC de esta forma m</a:t>
            </a:r>
            <a:r>
              <a:rPr lang="es-419" dirty="0" smtClean="0">
                <a:solidFill>
                  <a:schemeClr val="tx1"/>
                </a:solidFill>
              </a:rPr>
              <a:t>anejar </a:t>
            </a:r>
            <a:r>
              <a:rPr lang="es-419" dirty="0">
                <a:solidFill>
                  <a:schemeClr val="tx1"/>
                </a:solidFill>
              </a:rPr>
              <a:t>la </a:t>
            </a:r>
            <a:r>
              <a:rPr lang="es-419" dirty="0" smtClean="0">
                <a:solidFill>
                  <a:schemeClr val="tx1"/>
                </a:solidFill>
              </a:rPr>
              <a:t>síntesis </a:t>
            </a:r>
            <a:r>
              <a:rPr lang="es-419" dirty="0">
                <a:solidFill>
                  <a:schemeClr val="tx1"/>
                </a:solidFill>
              </a:rPr>
              <a:t>in vivo de los </a:t>
            </a:r>
            <a:r>
              <a:rPr lang="es-419" dirty="0" smtClean="0">
                <a:solidFill>
                  <a:schemeClr val="tx1"/>
                </a:solidFill>
              </a:rPr>
              <a:t>metabolitos (Ayudando al manejo de la enfermedad)</a:t>
            </a:r>
          </a:p>
          <a:p>
            <a:pPr marL="0" lvl="0" indent="0" algn="just">
              <a:buNone/>
            </a:pPr>
            <a:endParaRPr lang="es-419" dirty="0">
              <a:solidFill>
                <a:schemeClr val="tx1"/>
              </a:solidFill>
            </a:endParaRPr>
          </a:p>
          <a:p>
            <a:pPr marL="0" lvl="0" indent="0" algn="just">
              <a:buNone/>
            </a:pPr>
            <a:endParaRPr lang="es-EC" sz="2800" dirty="0">
              <a:solidFill>
                <a:schemeClr val="tx1"/>
              </a:solidFill>
            </a:endParaRPr>
          </a:p>
        </p:txBody>
      </p:sp>
    </p:spTree>
    <p:extLst>
      <p:ext uri="{BB962C8B-B14F-4D97-AF65-F5344CB8AC3E}">
        <p14:creationId xmlns:p14="http://schemas.microsoft.com/office/powerpoint/2010/main" val="23220043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74941"/>
            <a:ext cx="10972800" cy="1143000"/>
          </a:xfrm>
        </p:spPr>
        <p:txBody>
          <a:bodyPr/>
          <a:lstStyle/>
          <a:p>
            <a:r>
              <a:rPr lang="es-EC" dirty="0" smtClean="0">
                <a:solidFill>
                  <a:schemeClr val="tx1"/>
                </a:solidFill>
              </a:rPr>
              <a:t>Agradecimientos</a:t>
            </a:r>
            <a:endParaRPr lang="es-EC" dirty="0">
              <a:solidFill>
                <a:schemeClr val="tx1"/>
              </a:solidFill>
            </a:endParaRPr>
          </a:p>
        </p:txBody>
      </p:sp>
      <p:pic>
        <p:nvPicPr>
          <p:cNvPr id="7" name="Marcador de contenido 6"/>
          <p:cNvPicPr>
            <a:picLocks noGrp="1" noChangeAspect="1"/>
          </p:cNvPicPr>
          <p:nvPr>
            <p:ph idx="1"/>
          </p:nvPr>
        </p:nvPicPr>
        <p:blipFill rotWithShape="1">
          <a:blip r:embed="rId2">
            <a:extLst>
              <a:ext uri="{28A0092B-C50C-407E-A947-70E740481C1C}">
                <a14:useLocalDpi xmlns:a14="http://schemas.microsoft.com/office/drawing/2010/main" val="0"/>
              </a:ext>
            </a:extLst>
          </a:blip>
          <a:srcRect l="26226" t="21537" r="36807" b="64762"/>
          <a:stretch/>
        </p:blipFill>
        <p:spPr>
          <a:xfrm>
            <a:off x="2497958" y="5229996"/>
            <a:ext cx="3394842" cy="707759"/>
          </a:xfrm>
        </p:spPr>
      </p:pic>
      <p:pic>
        <p:nvPicPr>
          <p:cNvPr id="4" name="Picture 2" descr="http://blogs.espe.edu.ec/wp-content/uploads/2013/10/Logo-RP-UFA-ESPE11.jpg"/>
          <p:cNvPicPr>
            <a:picLocks noChangeAspect="1" noChangeArrowheads="1"/>
          </p:cNvPicPr>
          <p:nvPr/>
        </p:nvPicPr>
        <p:blipFill rotWithShape="1">
          <a:blip r:embed="rId3">
            <a:extLst>
              <a:ext uri="{28A0092B-C50C-407E-A947-70E740481C1C}">
                <a14:useLocalDpi xmlns:a14="http://schemas.microsoft.com/office/drawing/2010/main" val="0"/>
              </a:ext>
            </a:extLst>
          </a:blip>
          <a:srcRect b="15980"/>
          <a:stretch/>
        </p:blipFill>
        <p:spPr bwMode="auto">
          <a:xfrm>
            <a:off x="609600" y="299966"/>
            <a:ext cx="4321020" cy="12357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agrocalidad.gob.ec/agrocalidad/images/LOGO%20AGROCALIDA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387" y="1630383"/>
            <a:ext cx="4165445" cy="166727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sultado de imagen para ias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4740475"/>
            <a:ext cx="1686803" cy="1686803"/>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6495394" y="2181956"/>
            <a:ext cx="4466896" cy="2677656"/>
          </a:xfrm>
          <a:prstGeom prst="rect">
            <a:avLst/>
          </a:prstGeom>
          <a:noFill/>
        </p:spPr>
        <p:txBody>
          <a:bodyPr wrap="square" rtlCol="0">
            <a:spAutoFit/>
          </a:bodyPr>
          <a:lstStyle/>
          <a:p>
            <a:r>
              <a:rPr lang="es-EC" sz="2400" dirty="0" err="1" smtClean="0"/>
              <a:t>Ph.D</a:t>
            </a:r>
            <a:r>
              <a:rPr lang="es-EC" sz="2400" dirty="0" smtClean="0"/>
              <a:t> </a:t>
            </a:r>
            <a:r>
              <a:rPr lang="es-EC" sz="2400" dirty="0" err="1" smtClean="0"/>
              <a:t>Raluca</a:t>
            </a:r>
            <a:r>
              <a:rPr lang="es-EC" sz="2400" dirty="0" smtClean="0"/>
              <a:t> </a:t>
            </a:r>
            <a:r>
              <a:rPr lang="es-EC" sz="2400" dirty="0" err="1" smtClean="0"/>
              <a:t>Mihai</a:t>
            </a:r>
            <a:r>
              <a:rPr lang="es-EC" sz="2400" dirty="0" smtClean="0"/>
              <a:t> </a:t>
            </a:r>
          </a:p>
          <a:p>
            <a:endParaRPr lang="es-EC" sz="2400" dirty="0" smtClean="0"/>
          </a:p>
          <a:p>
            <a:r>
              <a:rPr lang="es-EC" sz="2400" dirty="0" err="1" smtClean="0"/>
              <a:t>Ing</a:t>
            </a:r>
            <a:r>
              <a:rPr lang="es-EC" sz="2400" dirty="0" smtClean="0"/>
              <a:t> Pablo Landázuri</a:t>
            </a:r>
          </a:p>
          <a:p>
            <a:endParaRPr lang="es-EC" sz="2400" dirty="0"/>
          </a:p>
          <a:p>
            <a:r>
              <a:rPr lang="es-EC" sz="2400" dirty="0" err="1" smtClean="0"/>
              <a:t>Ph.D</a:t>
            </a:r>
            <a:r>
              <a:rPr lang="es-EC" sz="2400" dirty="0" smtClean="0"/>
              <a:t> Luis Trujillo</a:t>
            </a:r>
          </a:p>
          <a:p>
            <a:endParaRPr lang="es-EC" sz="2400" dirty="0"/>
          </a:p>
          <a:p>
            <a:endParaRPr lang="es-EC" sz="2400" dirty="0"/>
          </a:p>
        </p:txBody>
      </p:sp>
      <p:pic>
        <p:nvPicPr>
          <p:cNvPr id="9" name="Picture 3" descr="C:\Users\arizquierdo\AppData\Local\Temp\LOGO CENCINAT 201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0952" y="3349098"/>
            <a:ext cx="4243233" cy="13913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decv.espe.edu.ec/wp-content/uploads/2015/01/sello-biotec.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18140" y="367178"/>
            <a:ext cx="1377254" cy="1263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5716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367751" y="3218109"/>
            <a:ext cx="3710152" cy="1143000"/>
          </a:xfrm>
        </p:spPr>
        <p:txBody>
          <a:bodyPr/>
          <a:lstStyle/>
          <a:p>
            <a:r>
              <a:rPr lang="es-EC" dirty="0" smtClean="0">
                <a:solidFill>
                  <a:schemeClr val="tx1"/>
                </a:solidFill>
              </a:rPr>
              <a:t>Muchas Gracias</a:t>
            </a:r>
            <a:endParaRPr lang="es-EC" dirty="0">
              <a:solidFill>
                <a:schemeClr val="tx1"/>
              </a:solidFill>
            </a:endParaRPr>
          </a:p>
        </p:txBody>
      </p:sp>
      <p:pic>
        <p:nvPicPr>
          <p:cNvPr id="4" name="Marcador de contenid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66719" y="1305911"/>
            <a:ext cx="6034617" cy="45259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466426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1" y="107095"/>
            <a:ext cx="10972800" cy="1143000"/>
          </a:xfrm>
        </p:spPr>
        <p:txBody>
          <a:bodyPr/>
          <a:lstStyle/>
          <a:p>
            <a:r>
              <a:rPr lang="es-EC" dirty="0" smtClean="0">
                <a:solidFill>
                  <a:schemeClr val="tx1"/>
                </a:solidFill>
              </a:rPr>
              <a:t>Introducción</a:t>
            </a:r>
            <a:endParaRPr lang="es-EC" dirty="0">
              <a:solidFill>
                <a:schemeClr val="tx1"/>
              </a:solidFill>
            </a:endParaRPr>
          </a:p>
        </p:txBody>
      </p:sp>
      <p:sp>
        <p:nvSpPr>
          <p:cNvPr id="4" name="Marcador de texto 3"/>
          <p:cNvSpPr>
            <a:spLocks noGrp="1"/>
          </p:cNvSpPr>
          <p:nvPr>
            <p:ph type="body" idx="1"/>
          </p:nvPr>
        </p:nvSpPr>
        <p:spPr/>
        <p:txBody>
          <a:bodyPr/>
          <a:lstStyle/>
          <a:p>
            <a:endParaRPr lang="es-EC"/>
          </a:p>
        </p:txBody>
      </p:sp>
      <p:graphicFrame>
        <p:nvGraphicFramePr>
          <p:cNvPr id="8" name="Marcador de contenido 7"/>
          <p:cNvGraphicFramePr>
            <a:graphicFrameLocks noGrp="1"/>
          </p:cNvGraphicFramePr>
          <p:nvPr>
            <p:ph sz="half" idx="2"/>
            <p:extLst>
              <p:ext uri="{D42A27DB-BD31-4B8C-83A1-F6EECF244321}">
                <p14:modId xmlns:p14="http://schemas.microsoft.com/office/powerpoint/2010/main" val="2831521130"/>
              </p:ext>
            </p:extLst>
          </p:nvPr>
        </p:nvGraphicFramePr>
        <p:xfrm>
          <a:off x="160423" y="1345101"/>
          <a:ext cx="5386918" cy="4609013"/>
        </p:xfrm>
        <a:graphic>
          <a:graphicData uri="http://schemas.openxmlformats.org/drawingml/2006/table">
            <a:tbl>
              <a:tblPr firstRow="1" bandRow="1">
                <a:tableStyleId>{5940675A-B579-460E-94D1-54222C63F5DA}</a:tableStyleId>
              </a:tblPr>
              <a:tblGrid>
                <a:gridCol w="2693459">
                  <a:extLst>
                    <a:ext uri="{9D8B030D-6E8A-4147-A177-3AD203B41FA5}">
                      <a16:colId xmlns="" xmlns:a16="http://schemas.microsoft.com/office/drawing/2014/main" val="20000"/>
                    </a:ext>
                  </a:extLst>
                </a:gridCol>
                <a:gridCol w="2693459">
                  <a:extLst>
                    <a:ext uri="{9D8B030D-6E8A-4147-A177-3AD203B41FA5}">
                      <a16:colId xmlns="" xmlns:a16="http://schemas.microsoft.com/office/drawing/2014/main" val="20001"/>
                    </a:ext>
                  </a:extLst>
                </a:gridCol>
              </a:tblGrid>
              <a:tr h="518376">
                <a:tc gridSpan="2">
                  <a:txBody>
                    <a:bodyPr/>
                    <a:lstStyle/>
                    <a:p>
                      <a:pPr algn="ctr"/>
                      <a:r>
                        <a:rPr lang="es-EC" b="1" dirty="0" smtClean="0"/>
                        <a:t>Clasificación Taxonómica</a:t>
                      </a:r>
                      <a:endParaRPr lang="es-EC" b="1" dirty="0">
                        <a:solidFill>
                          <a:schemeClr val="tx1"/>
                        </a:solidFill>
                      </a:endParaRPr>
                    </a:p>
                  </a:txBody>
                  <a:tcPr/>
                </a:tc>
                <a:tc hMerge="1">
                  <a:txBody>
                    <a:bodyPr/>
                    <a:lstStyle/>
                    <a:p>
                      <a:endParaRPr lang="es-EC"/>
                    </a:p>
                  </a:txBody>
                  <a:tcPr/>
                </a:tc>
                <a:extLst>
                  <a:ext uri="{0D108BD9-81ED-4DB2-BD59-A6C34878D82A}">
                    <a16:rowId xmlns="" xmlns:a16="http://schemas.microsoft.com/office/drawing/2014/main" val="10000"/>
                  </a:ext>
                </a:extLst>
              </a:tr>
              <a:tr h="518376">
                <a:tc>
                  <a:txBody>
                    <a:bodyPr/>
                    <a:lstStyle/>
                    <a:p>
                      <a:r>
                        <a:rPr lang="es-EC" b="1" dirty="0" smtClean="0"/>
                        <a:t>Reino</a:t>
                      </a:r>
                      <a:endParaRPr lang="es-EC" b="1" dirty="0">
                        <a:solidFill>
                          <a:schemeClr val="tx1"/>
                        </a:solidFill>
                      </a:endParaRPr>
                    </a:p>
                  </a:txBody>
                  <a:tcPr/>
                </a:tc>
                <a:tc>
                  <a:txBody>
                    <a:bodyPr/>
                    <a:lstStyle/>
                    <a:p>
                      <a:r>
                        <a:rPr lang="es-EC" dirty="0" err="1" smtClean="0">
                          <a:solidFill>
                            <a:schemeClr val="tx1"/>
                          </a:solidFill>
                        </a:rPr>
                        <a:t>Plantae</a:t>
                      </a:r>
                      <a:endParaRPr lang="es-EC" dirty="0">
                        <a:solidFill>
                          <a:schemeClr val="tx1"/>
                        </a:solidFill>
                      </a:endParaRPr>
                    </a:p>
                  </a:txBody>
                  <a:tcPr/>
                </a:tc>
                <a:extLst>
                  <a:ext uri="{0D108BD9-81ED-4DB2-BD59-A6C34878D82A}">
                    <a16:rowId xmlns="" xmlns:a16="http://schemas.microsoft.com/office/drawing/2014/main" val="10001"/>
                  </a:ext>
                </a:extLst>
              </a:tr>
              <a:tr h="518376">
                <a:tc>
                  <a:txBody>
                    <a:bodyPr/>
                    <a:lstStyle/>
                    <a:p>
                      <a:r>
                        <a:rPr lang="es-EC" b="1" dirty="0" smtClean="0"/>
                        <a:t>División</a:t>
                      </a:r>
                      <a:endParaRPr lang="es-EC" b="1" dirty="0">
                        <a:solidFill>
                          <a:schemeClr val="tx1"/>
                        </a:solidFill>
                      </a:endParaRPr>
                    </a:p>
                  </a:txBody>
                  <a:tcPr/>
                </a:tc>
                <a:tc>
                  <a:txBody>
                    <a:bodyPr/>
                    <a:lstStyle/>
                    <a:p>
                      <a:r>
                        <a:rPr lang="es-EC" dirty="0" err="1" smtClean="0"/>
                        <a:t>Magnoliophyta</a:t>
                      </a:r>
                      <a:endParaRPr lang="es-EC" dirty="0">
                        <a:solidFill>
                          <a:schemeClr val="tx1"/>
                        </a:solidFill>
                      </a:endParaRPr>
                    </a:p>
                  </a:txBody>
                  <a:tcPr/>
                </a:tc>
                <a:extLst>
                  <a:ext uri="{0D108BD9-81ED-4DB2-BD59-A6C34878D82A}">
                    <a16:rowId xmlns="" xmlns:a16="http://schemas.microsoft.com/office/drawing/2014/main" val="10002"/>
                  </a:ext>
                </a:extLst>
              </a:tr>
              <a:tr h="492053">
                <a:tc>
                  <a:txBody>
                    <a:bodyPr/>
                    <a:lstStyle/>
                    <a:p>
                      <a:r>
                        <a:rPr lang="es-EC" b="1" dirty="0" smtClean="0"/>
                        <a:t>Clase</a:t>
                      </a:r>
                      <a:endParaRPr lang="es-EC" b="1" dirty="0">
                        <a:solidFill>
                          <a:schemeClr val="tx1"/>
                        </a:solidFill>
                      </a:endParaRPr>
                    </a:p>
                  </a:txBody>
                  <a:tcPr>
                    <a:lnB w="12700" cap="flat" cmpd="sng" algn="ctr">
                      <a:solidFill>
                        <a:schemeClr val="tx1"/>
                      </a:solidFill>
                      <a:prstDash val="solid"/>
                      <a:round/>
                      <a:headEnd type="none" w="med" len="med"/>
                      <a:tailEnd type="none" w="med" len="med"/>
                    </a:lnB>
                  </a:tcPr>
                </a:tc>
                <a:tc>
                  <a:txBody>
                    <a:bodyPr/>
                    <a:lstStyle/>
                    <a:p>
                      <a:r>
                        <a:rPr lang="es-EC" dirty="0" err="1" smtClean="0"/>
                        <a:t>Liliopsida</a:t>
                      </a:r>
                      <a:endParaRPr lang="es-EC" dirty="0">
                        <a:solidFill>
                          <a:schemeClr val="tx1"/>
                        </a:solidFill>
                      </a:endParaRPr>
                    </a:p>
                  </a:txBody>
                  <a:tcPr>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488328">
                <a:tc>
                  <a:txBody>
                    <a:bodyPr/>
                    <a:lstStyle/>
                    <a:p>
                      <a:r>
                        <a:rPr lang="es-EC" b="1" dirty="0" smtClean="0">
                          <a:solidFill>
                            <a:schemeClr val="tx1"/>
                          </a:solidFill>
                        </a:rPr>
                        <a:t>Subclase</a:t>
                      </a:r>
                      <a:endParaRPr lang="es-EC" b="1" dirty="0">
                        <a:solidFill>
                          <a:schemeClr val="tx1"/>
                        </a:solidFill>
                      </a:endParaRPr>
                    </a:p>
                  </a:txBody>
                  <a:tcPr>
                    <a:lnT w="12700" cap="flat" cmpd="sng" algn="ctr">
                      <a:solidFill>
                        <a:schemeClr val="tx1"/>
                      </a:solidFill>
                      <a:prstDash val="solid"/>
                      <a:round/>
                      <a:headEnd type="none" w="med" len="med"/>
                      <a:tailEnd type="none" w="med" len="med"/>
                    </a:lnT>
                  </a:tcPr>
                </a:tc>
                <a:tc>
                  <a:txBody>
                    <a:bodyPr/>
                    <a:lstStyle/>
                    <a:p>
                      <a:r>
                        <a:rPr lang="es-EC" dirty="0" err="1" smtClean="0">
                          <a:solidFill>
                            <a:schemeClr val="tx1"/>
                          </a:solidFill>
                        </a:rPr>
                        <a:t>Commelinidae</a:t>
                      </a:r>
                      <a:endParaRPr lang="es-EC" dirty="0">
                        <a:solidFill>
                          <a:schemeClr val="tx1"/>
                        </a:solidFill>
                      </a:endParaRPr>
                    </a:p>
                  </a:txBody>
                  <a:tcPr>
                    <a:lnT w="1270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10004"/>
                  </a:ext>
                </a:extLst>
              </a:tr>
              <a:tr h="518376">
                <a:tc>
                  <a:txBody>
                    <a:bodyPr/>
                    <a:lstStyle/>
                    <a:p>
                      <a:r>
                        <a:rPr lang="es-EC" b="1" dirty="0" smtClean="0"/>
                        <a:t>Orden</a:t>
                      </a:r>
                      <a:endParaRPr lang="es-EC" b="1" dirty="0">
                        <a:solidFill>
                          <a:schemeClr val="tx1"/>
                        </a:solidFill>
                      </a:endParaRPr>
                    </a:p>
                  </a:txBody>
                  <a:tcPr/>
                </a:tc>
                <a:tc>
                  <a:txBody>
                    <a:bodyPr/>
                    <a:lstStyle/>
                    <a:p>
                      <a:r>
                        <a:rPr lang="es-EC" dirty="0" err="1" smtClean="0"/>
                        <a:t>Arecales</a:t>
                      </a:r>
                      <a:endParaRPr lang="es-EC" dirty="0">
                        <a:solidFill>
                          <a:schemeClr val="tx1"/>
                        </a:solidFill>
                      </a:endParaRPr>
                    </a:p>
                  </a:txBody>
                  <a:tcPr/>
                </a:tc>
                <a:extLst>
                  <a:ext uri="{0D108BD9-81ED-4DB2-BD59-A6C34878D82A}">
                    <a16:rowId xmlns="" xmlns:a16="http://schemas.microsoft.com/office/drawing/2014/main" val="10005"/>
                  </a:ext>
                </a:extLst>
              </a:tr>
              <a:tr h="518376">
                <a:tc>
                  <a:txBody>
                    <a:bodyPr/>
                    <a:lstStyle/>
                    <a:p>
                      <a:r>
                        <a:rPr lang="es-EC" b="1" dirty="0" smtClean="0"/>
                        <a:t>Familia</a:t>
                      </a:r>
                      <a:endParaRPr lang="es-EC" b="1" dirty="0">
                        <a:solidFill>
                          <a:schemeClr val="tx1"/>
                        </a:solidFill>
                      </a:endParaRPr>
                    </a:p>
                  </a:txBody>
                  <a:tcPr/>
                </a:tc>
                <a:tc>
                  <a:txBody>
                    <a:bodyPr/>
                    <a:lstStyle/>
                    <a:p>
                      <a:r>
                        <a:rPr lang="es-EC" dirty="0" err="1" smtClean="0">
                          <a:solidFill>
                            <a:schemeClr val="tx1"/>
                          </a:solidFill>
                        </a:rPr>
                        <a:t>Arecaceae</a:t>
                      </a:r>
                      <a:endParaRPr lang="es-EC" dirty="0">
                        <a:solidFill>
                          <a:schemeClr val="tx1"/>
                        </a:solidFill>
                      </a:endParaRPr>
                    </a:p>
                  </a:txBody>
                  <a:tcPr/>
                </a:tc>
                <a:extLst>
                  <a:ext uri="{0D108BD9-81ED-4DB2-BD59-A6C34878D82A}">
                    <a16:rowId xmlns="" xmlns:a16="http://schemas.microsoft.com/office/drawing/2014/main" val="10006"/>
                  </a:ext>
                </a:extLst>
              </a:tr>
              <a:tr h="518376">
                <a:tc>
                  <a:txBody>
                    <a:bodyPr/>
                    <a:lstStyle/>
                    <a:p>
                      <a:r>
                        <a:rPr lang="es-EC" b="1" dirty="0" smtClean="0"/>
                        <a:t>Género</a:t>
                      </a:r>
                      <a:endParaRPr lang="es-EC" b="1" dirty="0">
                        <a:solidFill>
                          <a:schemeClr val="tx1"/>
                        </a:solidFill>
                      </a:endParaRPr>
                    </a:p>
                  </a:txBody>
                  <a:tcPr/>
                </a:tc>
                <a:tc>
                  <a:txBody>
                    <a:bodyPr/>
                    <a:lstStyle/>
                    <a:p>
                      <a:r>
                        <a:rPr lang="es-EC" dirty="0" err="1" smtClean="0"/>
                        <a:t>Elaeis</a:t>
                      </a:r>
                      <a:endParaRPr lang="es-EC" dirty="0">
                        <a:solidFill>
                          <a:schemeClr val="tx1"/>
                        </a:solidFill>
                      </a:endParaRPr>
                    </a:p>
                  </a:txBody>
                  <a:tcPr/>
                </a:tc>
                <a:extLst>
                  <a:ext uri="{0D108BD9-81ED-4DB2-BD59-A6C34878D82A}">
                    <a16:rowId xmlns="" xmlns:a16="http://schemas.microsoft.com/office/drawing/2014/main" val="10007"/>
                  </a:ext>
                </a:extLst>
              </a:tr>
              <a:tr h="518376">
                <a:tc>
                  <a:txBody>
                    <a:bodyPr/>
                    <a:lstStyle/>
                    <a:p>
                      <a:r>
                        <a:rPr lang="es-EC" b="1" dirty="0" smtClean="0"/>
                        <a:t>Especie</a:t>
                      </a:r>
                      <a:endParaRPr lang="es-EC" b="1" dirty="0">
                        <a:solidFill>
                          <a:schemeClr val="tx1"/>
                        </a:solidFill>
                      </a:endParaRPr>
                    </a:p>
                  </a:txBody>
                  <a:tcPr/>
                </a:tc>
                <a:tc>
                  <a:txBody>
                    <a:bodyPr/>
                    <a:lstStyle/>
                    <a:p>
                      <a:r>
                        <a:rPr lang="es-EC" dirty="0" err="1" smtClean="0"/>
                        <a:t>guineensis</a:t>
                      </a:r>
                      <a:endParaRPr lang="es-EC" dirty="0">
                        <a:solidFill>
                          <a:schemeClr val="tx1"/>
                        </a:solidFill>
                      </a:endParaRPr>
                    </a:p>
                  </a:txBody>
                  <a:tcPr/>
                </a:tc>
                <a:extLst>
                  <a:ext uri="{0D108BD9-81ED-4DB2-BD59-A6C34878D82A}">
                    <a16:rowId xmlns="" xmlns:a16="http://schemas.microsoft.com/office/drawing/2014/main" val="10008"/>
                  </a:ext>
                </a:extLst>
              </a:tr>
            </a:tbl>
          </a:graphicData>
        </a:graphic>
      </p:graphicFrame>
      <p:sp>
        <p:nvSpPr>
          <p:cNvPr id="6" name="Marcador de texto 5"/>
          <p:cNvSpPr>
            <a:spLocks noGrp="1"/>
          </p:cNvSpPr>
          <p:nvPr>
            <p:ph type="body" sz="quarter" idx="3"/>
          </p:nvPr>
        </p:nvSpPr>
        <p:spPr/>
        <p:txBody>
          <a:bodyPr/>
          <a:lstStyle/>
          <a:p>
            <a:endParaRPr lang="es-EC"/>
          </a:p>
        </p:txBody>
      </p:sp>
      <p:graphicFrame>
        <p:nvGraphicFramePr>
          <p:cNvPr id="9" name="Marcador de contenido 8"/>
          <p:cNvGraphicFramePr>
            <a:graphicFrameLocks noGrp="1"/>
          </p:cNvGraphicFramePr>
          <p:nvPr>
            <p:ph sz="quarter" idx="4"/>
            <p:extLst>
              <p:ext uri="{D42A27DB-BD31-4B8C-83A1-F6EECF244321}">
                <p14:modId xmlns:p14="http://schemas.microsoft.com/office/powerpoint/2010/main" val="364647161"/>
              </p:ext>
            </p:extLst>
          </p:nvPr>
        </p:nvGraphicFramePr>
        <p:xfrm>
          <a:off x="5996516" y="1345102"/>
          <a:ext cx="6035062" cy="4597900"/>
        </p:xfrm>
        <a:graphic>
          <a:graphicData uri="http://schemas.openxmlformats.org/drawingml/2006/table">
            <a:tbl>
              <a:tblPr firstRow="1" firstCol="1" bandRow="1">
                <a:tableStyleId>{5940675A-B579-460E-94D1-54222C63F5DA}</a:tableStyleId>
              </a:tblPr>
              <a:tblGrid>
                <a:gridCol w="3017531">
                  <a:extLst>
                    <a:ext uri="{9D8B030D-6E8A-4147-A177-3AD203B41FA5}">
                      <a16:colId xmlns="" xmlns:a16="http://schemas.microsoft.com/office/drawing/2014/main" val="20000"/>
                    </a:ext>
                  </a:extLst>
                </a:gridCol>
                <a:gridCol w="3017531">
                  <a:extLst>
                    <a:ext uri="{9D8B030D-6E8A-4147-A177-3AD203B41FA5}">
                      <a16:colId xmlns="" xmlns:a16="http://schemas.microsoft.com/office/drawing/2014/main" val="20001"/>
                    </a:ext>
                  </a:extLst>
                </a:gridCol>
              </a:tblGrid>
              <a:tr h="450681">
                <a:tc>
                  <a:txBody>
                    <a:bodyPr/>
                    <a:lstStyle/>
                    <a:p>
                      <a:pPr marL="228600" algn="ctr">
                        <a:lnSpc>
                          <a:spcPct val="150000"/>
                        </a:lnSpc>
                        <a:spcAft>
                          <a:spcPts val="0"/>
                        </a:spcAft>
                      </a:pPr>
                      <a:r>
                        <a:rPr lang="es-EC" sz="1600" b="1" dirty="0">
                          <a:effectLst/>
                        </a:rPr>
                        <a:t>CONDICIÓN</a:t>
                      </a:r>
                      <a:endPar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99" marR="60899" marT="0" marB="0"/>
                </a:tc>
                <a:tc>
                  <a:txBody>
                    <a:bodyPr/>
                    <a:lstStyle/>
                    <a:p>
                      <a:pPr marL="228600" algn="ctr">
                        <a:lnSpc>
                          <a:spcPct val="150000"/>
                        </a:lnSpc>
                        <a:spcAft>
                          <a:spcPts val="0"/>
                        </a:spcAft>
                      </a:pPr>
                      <a:r>
                        <a:rPr lang="es-EC" sz="1600" b="1" dirty="0">
                          <a:effectLst/>
                        </a:rPr>
                        <a:t>DESCRIPCIÓN</a:t>
                      </a:r>
                      <a:endPar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99" marR="60899" marT="0" marB="0"/>
                </a:tc>
                <a:extLst>
                  <a:ext uri="{0D108BD9-81ED-4DB2-BD59-A6C34878D82A}">
                    <a16:rowId xmlns="" xmlns:a16="http://schemas.microsoft.com/office/drawing/2014/main" val="10000"/>
                  </a:ext>
                </a:extLst>
              </a:tr>
              <a:tr h="901361">
                <a:tc>
                  <a:txBody>
                    <a:bodyPr/>
                    <a:lstStyle/>
                    <a:p>
                      <a:pPr marL="228600" algn="just">
                        <a:lnSpc>
                          <a:spcPct val="150000"/>
                        </a:lnSpc>
                        <a:spcAft>
                          <a:spcPts val="0"/>
                        </a:spcAft>
                      </a:pPr>
                      <a:r>
                        <a:rPr lang="es-EC" sz="1600" b="1" dirty="0">
                          <a:effectLst/>
                        </a:rPr>
                        <a:t>Precipitación</a:t>
                      </a:r>
                      <a:endPar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99" marR="60899" marT="0" marB="0"/>
                </a:tc>
                <a:tc>
                  <a:txBody>
                    <a:bodyPr/>
                    <a:lstStyle/>
                    <a:p>
                      <a:pPr marL="228600" algn="just">
                        <a:lnSpc>
                          <a:spcPct val="150000"/>
                        </a:lnSpc>
                        <a:spcAft>
                          <a:spcPts val="0"/>
                        </a:spcAft>
                      </a:pPr>
                      <a:r>
                        <a:rPr lang="es-EC" sz="1600">
                          <a:effectLst/>
                        </a:rPr>
                        <a:t>De 1.500 a 1.800 mm</a:t>
                      </a:r>
                      <a:r>
                        <a:rPr lang="es-EC" sz="1600" baseline="30000">
                          <a:effectLst/>
                        </a:rPr>
                        <a:t>3</a:t>
                      </a:r>
                      <a:r>
                        <a:rPr lang="es-EC" sz="1600">
                          <a:effectLst/>
                        </a:rPr>
                        <a:t>año entre 120 a 150 mm/mes</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99" marR="60899" marT="0" marB="0"/>
                </a:tc>
                <a:extLst>
                  <a:ext uri="{0D108BD9-81ED-4DB2-BD59-A6C34878D82A}">
                    <a16:rowId xmlns="" xmlns:a16="http://schemas.microsoft.com/office/drawing/2014/main" val="10001"/>
                  </a:ext>
                </a:extLst>
              </a:tr>
              <a:tr h="790721">
                <a:tc>
                  <a:txBody>
                    <a:bodyPr/>
                    <a:lstStyle/>
                    <a:p>
                      <a:pPr marL="228600" algn="just">
                        <a:lnSpc>
                          <a:spcPct val="150000"/>
                        </a:lnSpc>
                        <a:spcAft>
                          <a:spcPts val="0"/>
                        </a:spcAft>
                      </a:pPr>
                      <a:r>
                        <a:rPr lang="es-EC" sz="1600" b="1" dirty="0">
                          <a:effectLst/>
                        </a:rPr>
                        <a:t>Luz solar</a:t>
                      </a:r>
                      <a:endPar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99" marR="60899" marT="0" marB="0"/>
                </a:tc>
                <a:tc>
                  <a:txBody>
                    <a:bodyPr/>
                    <a:lstStyle/>
                    <a:p>
                      <a:pPr marL="228600" algn="just">
                        <a:lnSpc>
                          <a:spcPct val="150000"/>
                        </a:lnSpc>
                        <a:spcAft>
                          <a:spcPts val="0"/>
                        </a:spcAft>
                      </a:pPr>
                      <a:r>
                        <a:rPr lang="es-EC" sz="1600">
                          <a:effectLst/>
                        </a:rPr>
                        <a:t>1.400 horas/año, 115 horas/mes</a:t>
                      </a:r>
                      <a:endParaRPr lang="en-US" sz="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99" marR="60899" marT="0" marB="0"/>
                </a:tc>
                <a:extLst>
                  <a:ext uri="{0D108BD9-81ED-4DB2-BD59-A6C34878D82A}">
                    <a16:rowId xmlns="" xmlns:a16="http://schemas.microsoft.com/office/drawing/2014/main" val="10002"/>
                  </a:ext>
                </a:extLst>
              </a:tr>
              <a:tr h="763054">
                <a:tc>
                  <a:txBody>
                    <a:bodyPr/>
                    <a:lstStyle/>
                    <a:p>
                      <a:pPr marL="228600" algn="just">
                        <a:lnSpc>
                          <a:spcPct val="150000"/>
                        </a:lnSpc>
                        <a:spcAft>
                          <a:spcPts val="0"/>
                        </a:spcAft>
                      </a:pPr>
                      <a:r>
                        <a:rPr lang="es-EC" sz="1600" b="1" dirty="0">
                          <a:effectLst/>
                        </a:rPr>
                        <a:t>Temperatura</a:t>
                      </a:r>
                      <a:endPar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99" marR="60899" marT="0" marB="0"/>
                </a:tc>
                <a:tc>
                  <a:txBody>
                    <a:bodyPr/>
                    <a:lstStyle/>
                    <a:p>
                      <a:pPr marL="228600" algn="just">
                        <a:lnSpc>
                          <a:spcPct val="150000"/>
                        </a:lnSpc>
                        <a:spcAft>
                          <a:spcPts val="0"/>
                        </a:spcAft>
                      </a:pPr>
                      <a:r>
                        <a:rPr lang="es-EC" sz="1600" dirty="0" smtClean="0">
                          <a:effectLst/>
                        </a:rPr>
                        <a:t>Promedio</a:t>
                      </a:r>
                      <a:r>
                        <a:rPr lang="es-EC" sz="1600" baseline="0" dirty="0" smtClean="0">
                          <a:effectLst/>
                        </a:rPr>
                        <a:t> e</a:t>
                      </a:r>
                      <a:r>
                        <a:rPr lang="es-EC" sz="1600" dirty="0" smtClean="0">
                          <a:effectLst/>
                        </a:rPr>
                        <a:t>ntre </a:t>
                      </a:r>
                      <a:r>
                        <a:rPr lang="es-EC" sz="1600" dirty="0">
                          <a:effectLst/>
                        </a:rPr>
                        <a:t>24 a 26 </a:t>
                      </a:r>
                      <a:r>
                        <a:rPr lang="es-EC" sz="1600" baseline="30000" dirty="0" err="1">
                          <a:effectLst/>
                        </a:rPr>
                        <a:t>o</a:t>
                      </a:r>
                      <a:r>
                        <a:rPr lang="es-EC" sz="1600" dirty="0" err="1">
                          <a:effectLst/>
                        </a:rPr>
                        <a:t>C</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99" marR="60899" marT="0" marB="0"/>
                </a:tc>
                <a:extLst>
                  <a:ext uri="{0D108BD9-81ED-4DB2-BD59-A6C34878D82A}">
                    <a16:rowId xmlns="" xmlns:a16="http://schemas.microsoft.com/office/drawing/2014/main" val="10003"/>
                  </a:ext>
                </a:extLst>
              </a:tr>
              <a:tr h="790721">
                <a:tc>
                  <a:txBody>
                    <a:bodyPr/>
                    <a:lstStyle/>
                    <a:p>
                      <a:pPr marL="228600" algn="just">
                        <a:lnSpc>
                          <a:spcPct val="150000"/>
                        </a:lnSpc>
                        <a:spcAft>
                          <a:spcPts val="0"/>
                        </a:spcAft>
                      </a:pPr>
                      <a:r>
                        <a:rPr lang="es-EC" sz="1600" b="1" dirty="0">
                          <a:effectLst/>
                        </a:rPr>
                        <a:t>Humedad ambiental</a:t>
                      </a:r>
                      <a:endPar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99" marR="60899" marT="0" marB="0"/>
                </a:tc>
                <a:tc>
                  <a:txBody>
                    <a:bodyPr/>
                    <a:lstStyle/>
                    <a:p>
                      <a:pPr marL="228600" algn="just">
                        <a:lnSpc>
                          <a:spcPct val="150000"/>
                        </a:lnSpc>
                        <a:spcAft>
                          <a:spcPts val="0"/>
                        </a:spcAft>
                      </a:pPr>
                      <a:r>
                        <a:rPr lang="es-EC" sz="1600" dirty="0" smtClean="0">
                          <a:effectLst/>
                        </a:rPr>
                        <a:t>Promedio </a:t>
                      </a:r>
                      <a:r>
                        <a:rPr lang="es-EC" sz="1600" dirty="0">
                          <a:effectLst/>
                        </a:rPr>
                        <a:t>75-80%</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99" marR="60899" marT="0" marB="0"/>
                </a:tc>
                <a:extLst>
                  <a:ext uri="{0D108BD9-81ED-4DB2-BD59-A6C34878D82A}">
                    <a16:rowId xmlns="" xmlns:a16="http://schemas.microsoft.com/office/drawing/2014/main" val="10004"/>
                  </a:ext>
                </a:extLst>
              </a:tr>
              <a:tr h="450681">
                <a:tc>
                  <a:txBody>
                    <a:bodyPr/>
                    <a:lstStyle/>
                    <a:p>
                      <a:pPr marL="228600" algn="just">
                        <a:lnSpc>
                          <a:spcPct val="150000"/>
                        </a:lnSpc>
                        <a:spcAft>
                          <a:spcPts val="0"/>
                        </a:spcAft>
                      </a:pPr>
                      <a:r>
                        <a:rPr lang="es-EC" sz="1600" b="1" dirty="0">
                          <a:effectLst/>
                        </a:rPr>
                        <a:t>Altitud</a:t>
                      </a:r>
                      <a:endPar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99" marR="60899" marT="0" marB="0"/>
                </a:tc>
                <a:tc>
                  <a:txBody>
                    <a:bodyPr/>
                    <a:lstStyle/>
                    <a:p>
                      <a:pPr marL="228600" algn="just">
                        <a:lnSpc>
                          <a:spcPct val="150000"/>
                        </a:lnSpc>
                        <a:spcAft>
                          <a:spcPts val="0"/>
                        </a:spcAft>
                      </a:pPr>
                      <a:r>
                        <a:rPr lang="es-EC" sz="1600" dirty="0">
                          <a:effectLst/>
                        </a:rPr>
                        <a:t>Por debajo de 500 msnm</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99" marR="60899" marT="0" marB="0"/>
                </a:tc>
                <a:extLst>
                  <a:ext uri="{0D108BD9-81ED-4DB2-BD59-A6C34878D82A}">
                    <a16:rowId xmlns="" xmlns:a16="http://schemas.microsoft.com/office/drawing/2014/main" val="10005"/>
                  </a:ext>
                </a:extLst>
              </a:tr>
              <a:tr h="450681">
                <a:tc>
                  <a:txBody>
                    <a:bodyPr/>
                    <a:lstStyle/>
                    <a:p>
                      <a:pPr marL="228600" algn="just">
                        <a:lnSpc>
                          <a:spcPct val="150000"/>
                        </a:lnSpc>
                        <a:spcAft>
                          <a:spcPts val="0"/>
                        </a:spcAft>
                      </a:pPr>
                      <a:r>
                        <a:rPr lang="es-EC" sz="1600" b="1" dirty="0">
                          <a:effectLst/>
                        </a:rPr>
                        <a:t>Evaporación</a:t>
                      </a:r>
                      <a:endParaRPr lang="en-US" sz="1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99" marR="60899" marT="0" marB="0"/>
                </a:tc>
                <a:tc>
                  <a:txBody>
                    <a:bodyPr/>
                    <a:lstStyle/>
                    <a:p>
                      <a:pPr marL="228600" algn="just">
                        <a:lnSpc>
                          <a:spcPct val="150000"/>
                        </a:lnSpc>
                        <a:spcAft>
                          <a:spcPts val="0"/>
                        </a:spcAft>
                      </a:pPr>
                      <a:r>
                        <a:rPr lang="es-EC" sz="1600" dirty="0">
                          <a:effectLst/>
                        </a:rPr>
                        <a:t>1.100 mm</a:t>
                      </a:r>
                      <a:r>
                        <a:rPr lang="es-EC" sz="1600" baseline="30000" dirty="0">
                          <a:effectLst/>
                        </a:rPr>
                        <a:t>3</a:t>
                      </a:r>
                      <a:r>
                        <a:rPr lang="es-EC" sz="1600" dirty="0">
                          <a:effectLst/>
                        </a:rPr>
                        <a:t>/año</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0899" marR="60899" marT="0" marB="0"/>
                </a:tc>
                <a:extLst>
                  <a:ext uri="{0D108BD9-81ED-4DB2-BD59-A6C34878D82A}">
                    <a16:rowId xmlns="" xmlns:a16="http://schemas.microsoft.com/office/drawing/2014/main" val="10006"/>
                  </a:ext>
                </a:extLst>
              </a:tr>
            </a:tbl>
          </a:graphicData>
        </a:graphic>
      </p:graphicFrame>
    </p:spTree>
    <p:extLst>
      <p:ext uri="{BB962C8B-B14F-4D97-AF65-F5344CB8AC3E}">
        <p14:creationId xmlns:p14="http://schemas.microsoft.com/office/powerpoint/2010/main" val="23474742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0"/>
            <a:ext cx="10972800" cy="1143000"/>
          </a:xfrm>
        </p:spPr>
        <p:txBody>
          <a:bodyPr/>
          <a:lstStyle/>
          <a:p>
            <a:r>
              <a:rPr lang="es-EC" dirty="0" smtClean="0">
                <a:solidFill>
                  <a:schemeClr val="tx1"/>
                </a:solidFill>
              </a:rPr>
              <a:t>Introducción</a:t>
            </a:r>
            <a:endParaRPr lang="es-EC" dirty="0">
              <a:solidFill>
                <a:schemeClr val="tx1"/>
              </a:solidFill>
            </a:endParaRPr>
          </a:p>
        </p:txBody>
      </p:sp>
      <p:graphicFrame>
        <p:nvGraphicFramePr>
          <p:cNvPr id="8" name="Marcador de contenido 7"/>
          <p:cNvGraphicFramePr>
            <a:graphicFrameLocks noGrp="1"/>
          </p:cNvGraphicFramePr>
          <p:nvPr>
            <p:ph idx="1"/>
            <p:extLst>
              <p:ext uri="{D42A27DB-BD31-4B8C-83A1-F6EECF244321}">
                <p14:modId xmlns:p14="http://schemas.microsoft.com/office/powerpoint/2010/main" val="1910861689"/>
              </p:ext>
            </p:extLst>
          </p:nvPr>
        </p:nvGraphicFramePr>
        <p:xfrm>
          <a:off x="220133" y="1311963"/>
          <a:ext cx="6468533"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upo 3"/>
          <p:cNvGrpSpPr/>
          <p:nvPr/>
        </p:nvGrpSpPr>
        <p:grpSpPr>
          <a:xfrm>
            <a:off x="8009466" y="1843286"/>
            <a:ext cx="3945468" cy="3463316"/>
            <a:chOff x="6790265" y="1142998"/>
            <a:chExt cx="3945468" cy="3463316"/>
          </a:xfrm>
        </p:grpSpPr>
        <p:pic>
          <p:nvPicPr>
            <p:cNvPr id="5" name="Picture 4" descr="Resultado de imagen para palma en Ecuador mapa"/>
            <p:cNvPicPr>
              <a:picLocks noChangeAspect="1" noChangeArrowheads="1"/>
            </p:cNvPicPr>
            <p:nvPr/>
          </p:nvPicPr>
          <p:blipFill rotWithShape="1">
            <a:blip r:embed="rId8">
              <a:extLst>
                <a:ext uri="{28A0092B-C50C-407E-A947-70E740481C1C}">
                  <a14:useLocalDpi xmlns:a14="http://schemas.microsoft.com/office/drawing/2010/main" val="0"/>
                </a:ext>
              </a:extLst>
            </a:blip>
            <a:srcRect l="41711" t="8717" b="20345"/>
            <a:stretch/>
          </p:blipFill>
          <p:spPr bwMode="auto">
            <a:xfrm>
              <a:off x="6790265" y="1142998"/>
              <a:ext cx="3793068" cy="3000479"/>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8746182" y="4236982"/>
              <a:ext cx="1989551" cy="369332"/>
            </a:xfrm>
            <a:prstGeom prst="rect">
              <a:avLst/>
            </a:prstGeom>
            <a:noFill/>
          </p:spPr>
          <p:txBody>
            <a:bodyPr wrap="square" rtlCol="0">
              <a:spAutoFit/>
            </a:bodyPr>
            <a:lstStyle/>
            <a:p>
              <a:r>
                <a:rPr lang="es-EC" dirty="0" smtClean="0"/>
                <a:t>(ANCUPA, 2015)</a:t>
              </a:r>
              <a:endParaRPr lang="es-EC" dirty="0"/>
            </a:p>
          </p:txBody>
        </p:sp>
      </p:grpSp>
    </p:spTree>
    <p:extLst>
      <p:ext uri="{BB962C8B-B14F-4D97-AF65-F5344CB8AC3E}">
        <p14:creationId xmlns:p14="http://schemas.microsoft.com/office/powerpoint/2010/main" val="38294669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61999" y="0"/>
            <a:ext cx="10972800" cy="1143000"/>
          </a:xfrm>
        </p:spPr>
        <p:txBody>
          <a:bodyPr/>
          <a:lstStyle/>
          <a:p>
            <a:r>
              <a:rPr lang="es-EC" dirty="0" smtClean="0">
                <a:solidFill>
                  <a:schemeClr val="tx1"/>
                </a:solidFill>
              </a:rPr>
              <a:t>Introducción</a:t>
            </a:r>
            <a:endParaRPr lang="es-EC" dirty="0">
              <a:solidFill>
                <a:schemeClr val="tx1"/>
              </a:solidFill>
            </a:endParaRPr>
          </a:p>
        </p:txBody>
      </p:sp>
      <p:pic>
        <p:nvPicPr>
          <p:cNvPr id="8" name="Marcador de contenido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38962" y="862528"/>
            <a:ext cx="2658983" cy="21804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9" name="Marcador de contenido 8"/>
          <p:cNvGraphicFramePr>
            <a:graphicFrameLocks noGrp="1"/>
          </p:cNvGraphicFramePr>
          <p:nvPr>
            <p:ph sz="half" idx="2"/>
            <p:extLst>
              <p:ext uri="{D42A27DB-BD31-4B8C-83A1-F6EECF244321}">
                <p14:modId xmlns:p14="http://schemas.microsoft.com/office/powerpoint/2010/main" val="2661748513"/>
              </p:ext>
            </p:extLst>
          </p:nvPr>
        </p:nvGraphicFramePr>
        <p:xfrm>
          <a:off x="6077037" y="585223"/>
          <a:ext cx="6114963" cy="53580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CuadroTexto 9"/>
          <p:cNvSpPr txBox="1"/>
          <p:nvPr/>
        </p:nvSpPr>
        <p:spPr>
          <a:xfrm>
            <a:off x="8576733" y="3632348"/>
            <a:ext cx="626533" cy="461665"/>
          </a:xfrm>
          <a:prstGeom prst="rect">
            <a:avLst/>
          </a:prstGeom>
          <a:noFill/>
        </p:spPr>
        <p:txBody>
          <a:bodyPr wrap="square" rtlCol="0">
            <a:spAutoFit/>
          </a:bodyPr>
          <a:lstStyle/>
          <a:p>
            <a:r>
              <a:rPr lang="es-EC" sz="2400" b="1" dirty="0" smtClean="0"/>
              <a:t>PC</a:t>
            </a:r>
            <a:endParaRPr lang="es-EC" sz="2400" b="1" dirty="0"/>
          </a:p>
        </p:txBody>
      </p:sp>
      <p:pic>
        <p:nvPicPr>
          <p:cNvPr id="3" name="Imagen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11224" y="862528"/>
            <a:ext cx="2521434" cy="21804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Imagen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8962" y="3667836"/>
            <a:ext cx="2658983" cy="22754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n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11225" y="3655954"/>
            <a:ext cx="2521434" cy="22873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551813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0"/>
            <a:ext cx="10972800" cy="1143000"/>
          </a:xfrm>
        </p:spPr>
        <p:txBody>
          <a:bodyPr/>
          <a:lstStyle/>
          <a:p>
            <a:r>
              <a:rPr lang="es-EC" dirty="0" smtClean="0">
                <a:solidFill>
                  <a:schemeClr val="tx1"/>
                </a:solidFill>
              </a:rPr>
              <a:t>Objetivos</a:t>
            </a:r>
            <a:br>
              <a:rPr lang="es-EC" dirty="0" smtClean="0">
                <a:solidFill>
                  <a:schemeClr val="tx1"/>
                </a:solidFill>
              </a:rPr>
            </a:br>
            <a:endParaRPr lang="es-EC" dirty="0">
              <a:solidFill>
                <a:schemeClr val="tx1"/>
              </a:solidFill>
            </a:endParaRPr>
          </a:p>
        </p:txBody>
      </p:sp>
      <p:sp>
        <p:nvSpPr>
          <p:cNvPr id="3" name="Marcador de contenido 2"/>
          <p:cNvSpPr>
            <a:spLocks noGrp="1"/>
          </p:cNvSpPr>
          <p:nvPr>
            <p:ph idx="1"/>
          </p:nvPr>
        </p:nvSpPr>
        <p:spPr/>
        <p:txBody>
          <a:bodyPr/>
          <a:lstStyle/>
          <a:p>
            <a:pPr marL="0" indent="0">
              <a:buNone/>
            </a:pPr>
            <a:r>
              <a:rPr lang="es-EC" b="1" dirty="0" smtClean="0">
                <a:solidFill>
                  <a:schemeClr val="tx1"/>
                </a:solidFill>
              </a:rPr>
              <a:t>GENERAL</a:t>
            </a:r>
          </a:p>
          <a:p>
            <a:endParaRPr lang="es-EC" dirty="0" smtClean="0">
              <a:solidFill>
                <a:schemeClr val="tx1"/>
              </a:solidFill>
            </a:endParaRPr>
          </a:p>
          <a:p>
            <a:pPr lvl="1"/>
            <a:r>
              <a:rPr lang="es-EC" dirty="0">
                <a:solidFill>
                  <a:schemeClr val="tx1"/>
                </a:solidFill>
              </a:rPr>
              <a:t>Constatar  la relación de la disponibilidad nutricional en la respuesta fisiológica y metabólica de la palma africana afectada por la PC en la provincia de </a:t>
            </a:r>
            <a:r>
              <a:rPr lang="es-EC" dirty="0" smtClean="0">
                <a:solidFill>
                  <a:schemeClr val="tx1"/>
                </a:solidFill>
              </a:rPr>
              <a:t>Esmeraldas</a:t>
            </a:r>
            <a:r>
              <a:rPr lang="es-EC" dirty="0">
                <a:solidFill>
                  <a:schemeClr val="tx1"/>
                </a:solidFill>
              </a:rPr>
              <a:t>.</a:t>
            </a:r>
            <a:endParaRPr lang="en-US" dirty="0">
              <a:solidFill>
                <a:schemeClr val="tx1"/>
              </a:solidFill>
            </a:endParaRPr>
          </a:p>
          <a:p>
            <a:pPr lvl="1"/>
            <a:endParaRPr lang="es-EC" dirty="0">
              <a:solidFill>
                <a:schemeClr val="tx1"/>
              </a:solidFill>
            </a:endParaRPr>
          </a:p>
        </p:txBody>
      </p:sp>
    </p:spTree>
    <p:extLst>
      <p:ext uri="{BB962C8B-B14F-4D97-AF65-F5344CB8AC3E}">
        <p14:creationId xmlns:p14="http://schemas.microsoft.com/office/powerpoint/2010/main" val="39425574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0"/>
            <a:ext cx="10972800" cy="1143000"/>
          </a:xfrm>
        </p:spPr>
        <p:txBody>
          <a:bodyPr/>
          <a:lstStyle/>
          <a:p>
            <a:r>
              <a:rPr lang="es-EC" dirty="0" smtClean="0">
                <a:solidFill>
                  <a:schemeClr val="tx1"/>
                </a:solidFill>
              </a:rPr>
              <a:t>Objetivos</a:t>
            </a:r>
            <a:br>
              <a:rPr lang="es-EC" dirty="0" smtClean="0">
                <a:solidFill>
                  <a:schemeClr val="tx1"/>
                </a:solidFill>
              </a:rPr>
            </a:br>
            <a:endParaRPr lang="es-EC" dirty="0">
              <a:solidFill>
                <a:schemeClr val="tx1"/>
              </a:solidFill>
            </a:endParaRPr>
          </a:p>
        </p:txBody>
      </p:sp>
      <p:sp>
        <p:nvSpPr>
          <p:cNvPr id="3" name="Marcador de contenido 2"/>
          <p:cNvSpPr>
            <a:spLocks noGrp="1"/>
          </p:cNvSpPr>
          <p:nvPr>
            <p:ph idx="1"/>
          </p:nvPr>
        </p:nvSpPr>
        <p:spPr>
          <a:xfrm>
            <a:off x="609600" y="923545"/>
            <a:ext cx="10972800" cy="5202620"/>
          </a:xfrm>
        </p:spPr>
        <p:txBody>
          <a:bodyPr/>
          <a:lstStyle/>
          <a:p>
            <a:pPr marL="0" indent="0" algn="just">
              <a:buNone/>
            </a:pPr>
            <a:r>
              <a:rPr lang="es-EC" b="1" dirty="0" smtClean="0">
                <a:solidFill>
                  <a:schemeClr val="tx1"/>
                </a:solidFill>
              </a:rPr>
              <a:t>ESPECÍFICOS</a:t>
            </a:r>
          </a:p>
          <a:p>
            <a:pPr algn="just"/>
            <a:endParaRPr lang="es-EC" dirty="0" smtClean="0">
              <a:solidFill>
                <a:schemeClr val="tx1"/>
              </a:solidFill>
            </a:endParaRPr>
          </a:p>
          <a:p>
            <a:pPr lvl="1" algn="just"/>
            <a:r>
              <a:rPr lang="es-ES" dirty="0" smtClean="0">
                <a:solidFill>
                  <a:schemeClr val="tx1"/>
                </a:solidFill>
              </a:rPr>
              <a:t>Evaluar </a:t>
            </a:r>
            <a:r>
              <a:rPr lang="es-ES" dirty="0">
                <a:solidFill>
                  <a:schemeClr val="tx1"/>
                </a:solidFill>
              </a:rPr>
              <a:t>características  físico químicas del suelo en plantaciones afectadas por la enfermedad de PC en tres fincas de la provincia de Esmeraldas</a:t>
            </a:r>
            <a:r>
              <a:rPr lang="es-ES" dirty="0" smtClean="0">
                <a:solidFill>
                  <a:schemeClr val="tx1"/>
                </a:solidFill>
              </a:rPr>
              <a:t>.</a:t>
            </a:r>
          </a:p>
          <a:p>
            <a:pPr lvl="1" algn="just"/>
            <a:endParaRPr lang="en-US" sz="2000" dirty="0">
              <a:solidFill>
                <a:schemeClr val="tx1"/>
              </a:solidFill>
            </a:endParaRPr>
          </a:p>
          <a:p>
            <a:pPr lvl="1" algn="just"/>
            <a:r>
              <a:rPr lang="es-ES" dirty="0">
                <a:solidFill>
                  <a:schemeClr val="tx1"/>
                </a:solidFill>
              </a:rPr>
              <a:t>Comprobar cuantitativa y cualitativamente la  asimilación de nutrientes en el área foliar de plantas sanas y enfermas</a:t>
            </a:r>
            <a:r>
              <a:rPr lang="es-ES" dirty="0" smtClean="0">
                <a:solidFill>
                  <a:schemeClr val="tx1"/>
                </a:solidFill>
              </a:rPr>
              <a:t>.</a:t>
            </a:r>
          </a:p>
          <a:p>
            <a:pPr lvl="1" algn="just"/>
            <a:endParaRPr lang="en-US" sz="2000" dirty="0">
              <a:solidFill>
                <a:schemeClr val="tx1"/>
              </a:solidFill>
            </a:endParaRPr>
          </a:p>
          <a:p>
            <a:pPr lvl="1" algn="just"/>
            <a:r>
              <a:rPr lang="es-ES" dirty="0">
                <a:solidFill>
                  <a:schemeClr val="tx1"/>
                </a:solidFill>
              </a:rPr>
              <a:t>Caracterizar metabolitos secundarios relacionados con la presencia de la enfermedad de PC en palma africana.</a:t>
            </a:r>
            <a:endParaRPr lang="en-US" sz="2000" dirty="0">
              <a:solidFill>
                <a:schemeClr val="tx1"/>
              </a:solidFill>
            </a:endParaRPr>
          </a:p>
          <a:p>
            <a:pPr lvl="1" algn="just"/>
            <a:endParaRPr lang="en-US" dirty="0">
              <a:solidFill>
                <a:schemeClr val="tx1"/>
              </a:solidFill>
            </a:endParaRPr>
          </a:p>
          <a:p>
            <a:pPr lvl="1" algn="just"/>
            <a:endParaRPr lang="es-EC" dirty="0">
              <a:solidFill>
                <a:schemeClr val="tx1"/>
              </a:solidFill>
            </a:endParaRPr>
          </a:p>
        </p:txBody>
      </p:sp>
    </p:spTree>
    <p:extLst>
      <p:ext uri="{BB962C8B-B14F-4D97-AF65-F5344CB8AC3E}">
        <p14:creationId xmlns:p14="http://schemas.microsoft.com/office/powerpoint/2010/main" val="20980983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solidFill>
                  <a:schemeClr val="tx1"/>
                </a:solidFill>
              </a:rPr>
              <a:t>Materiales y Métodos</a:t>
            </a:r>
            <a:br>
              <a:rPr lang="es-EC" dirty="0" smtClean="0">
                <a:solidFill>
                  <a:schemeClr val="tx1"/>
                </a:solidFill>
              </a:rPr>
            </a:br>
            <a:endParaRPr lang="es-EC" dirty="0">
              <a:solidFill>
                <a:schemeClr val="tx1"/>
              </a:solidFill>
            </a:endParaRPr>
          </a:p>
        </p:txBody>
      </p:sp>
      <p:pic>
        <p:nvPicPr>
          <p:cNvPr id="3" name="Marcador de contenido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97600" y="1843881"/>
            <a:ext cx="2810933" cy="2108200"/>
          </a:xfrm>
        </p:spPr>
      </p:pic>
      <p:graphicFrame>
        <p:nvGraphicFramePr>
          <p:cNvPr id="8" name="Marcador de contenido 7"/>
          <p:cNvGraphicFramePr>
            <a:graphicFrameLocks noGrp="1"/>
          </p:cNvGraphicFramePr>
          <p:nvPr>
            <p:ph sz="half" idx="1"/>
            <p:extLst>
              <p:ext uri="{D42A27DB-BD31-4B8C-83A1-F6EECF244321}">
                <p14:modId xmlns:p14="http://schemas.microsoft.com/office/powerpoint/2010/main" val="111374190"/>
              </p:ext>
            </p:extLst>
          </p:nvPr>
        </p:nvGraphicFramePr>
        <p:xfrm>
          <a:off x="609600" y="1600200"/>
          <a:ext cx="53848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33467" y="1251158"/>
            <a:ext cx="2472267" cy="3293645"/>
          </a:xfrm>
          <a:prstGeom prst="rect">
            <a:avLst/>
          </a:prstGeom>
        </p:spPr>
      </p:pic>
    </p:spTree>
    <p:extLst>
      <p:ext uri="{BB962C8B-B14F-4D97-AF65-F5344CB8AC3E}">
        <p14:creationId xmlns:p14="http://schemas.microsoft.com/office/powerpoint/2010/main" val="41052662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0"/>
            <a:ext cx="10972800" cy="1143000"/>
          </a:xfrm>
        </p:spPr>
        <p:txBody>
          <a:bodyPr/>
          <a:lstStyle/>
          <a:p>
            <a:r>
              <a:rPr lang="es-EC" dirty="0" smtClean="0">
                <a:solidFill>
                  <a:schemeClr val="tx1"/>
                </a:solidFill>
              </a:rPr>
              <a:t>Materiales y Métodos</a:t>
            </a:r>
            <a:br>
              <a:rPr lang="es-EC" dirty="0" smtClean="0">
                <a:solidFill>
                  <a:schemeClr val="tx1"/>
                </a:solidFill>
              </a:rPr>
            </a:br>
            <a:endParaRPr lang="es-EC" dirty="0">
              <a:solidFill>
                <a:schemeClr val="tx1"/>
              </a:solidFill>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75755757"/>
              </p:ext>
            </p:extLst>
          </p:nvPr>
        </p:nvGraphicFramePr>
        <p:xfrm>
          <a:off x="1439333" y="812799"/>
          <a:ext cx="10143067" cy="26924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Resultado de imagen para espectrofotometría de absorción atómic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1867" y="4160307"/>
            <a:ext cx="2269067" cy="1701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n para espectrofotometrí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10741" y="4160307"/>
            <a:ext cx="2000250" cy="200025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sultado de imagen para kendall equip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33441" y="3755126"/>
            <a:ext cx="1707092" cy="2256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96695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1">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a1" id="{02C0882E-03C3-4BB2-A546-10BA836D6891}" vid="{F497724C-7AF3-4E8F-B2C3-0929914C83FF}"/>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Tema1</Template>
  <TotalTime>3780</TotalTime>
  <Words>2495</Words>
  <Application>Microsoft Office PowerPoint</Application>
  <PresentationFormat>Panorámica</PresentationFormat>
  <Paragraphs>553</Paragraphs>
  <Slides>24</Slides>
  <Notes>13</Notes>
  <HiddenSlides>0</HiddenSlides>
  <MMClips>0</MMClips>
  <ScaleCrop>false</ScaleCrop>
  <HeadingPairs>
    <vt:vector size="8" baseType="variant">
      <vt:variant>
        <vt:lpstr>Fuentes usadas</vt:lpstr>
      </vt:variant>
      <vt:variant>
        <vt:i4>3</vt:i4>
      </vt:variant>
      <vt:variant>
        <vt:lpstr>Tema</vt:lpstr>
      </vt:variant>
      <vt:variant>
        <vt:i4>1</vt:i4>
      </vt:variant>
      <vt:variant>
        <vt:lpstr>Servidores OLE incrustados</vt:lpstr>
      </vt:variant>
      <vt:variant>
        <vt:i4>1</vt:i4>
      </vt:variant>
      <vt:variant>
        <vt:lpstr>Títulos de diapositiva</vt:lpstr>
      </vt:variant>
      <vt:variant>
        <vt:i4>24</vt:i4>
      </vt:variant>
    </vt:vector>
  </HeadingPairs>
  <TitlesOfParts>
    <vt:vector size="29" baseType="lpstr">
      <vt:lpstr>Arial</vt:lpstr>
      <vt:lpstr>Calibri</vt:lpstr>
      <vt:lpstr>Times New Roman</vt:lpstr>
      <vt:lpstr>Tema1</vt:lpstr>
      <vt:lpstr>CorelDRAW</vt:lpstr>
      <vt:lpstr>Presentación de PowerPoint</vt:lpstr>
      <vt:lpstr>Introducción</vt:lpstr>
      <vt:lpstr>Introducción</vt:lpstr>
      <vt:lpstr>Introducción</vt:lpstr>
      <vt:lpstr>Introducción</vt:lpstr>
      <vt:lpstr>Objetivos </vt:lpstr>
      <vt:lpstr>Objetivos </vt:lpstr>
      <vt:lpstr>Materiales y Métodos </vt:lpstr>
      <vt:lpstr>Materiales y Métodos </vt:lpstr>
      <vt:lpstr>Materiales y Métodos </vt:lpstr>
      <vt:lpstr>Materiales y Métodos </vt:lpstr>
      <vt:lpstr>Resultados y Discusión</vt:lpstr>
      <vt:lpstr>Resultados y Discusión</vt:lpstr>
      <vt:lpstr>Resultados y Discusión</vt:lpstr>
      <vt:lpstr>Resultados y Discusión</vt:lpstr>
      <vt:lpstr>Resultados y Discusión</vt:lpstr>
      <vt:lpstr>Conclusiones  1/3</vt:lpstr>
      <vt:lpstr>Conclusiones  2/3</vt:lpstr>
      <vt:lpstr>Conclusiones  3/3</vt:lpstr>
      <vt:lpstr>Recomendaciones 1/3</vt:lpstr>
      <vt:lpstr>Recomendaciones 2/3</vt:lpstr>
      <vt:lpstr>Recomendaciones 3/3</vt:lpstr>
      <vt:lpstr>Agradecimientos</vt:lpstr>
      <vt:lpstr>Muchas Gracias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Sebastián Villacrés Mesías</dc:creator>
  <cp:lastModifiedBy>Sebastián Villacrés Mesías</cp:lastModifiedBy>
  <cp:revision>91</cp:revision>
  <dcterms:created xsi:type="dcterms:W3CDTF">2018-02-05T21:04:08Z</dcterms:created>
  <dcterms:modified xsi:type="dcterms:W3CDTF">2018-02-26T15:07:56Z</dcterms:modified>
</cp:coreProperties>
</file>