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TESIS%20DAVID%20LANA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E:\TESIS%20DAVID%20LAN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TESIS%20DAVID%20LANA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E:\TESIS%20DAVID%20LAN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Número de Nodos vs </a:t>
            </a:r>
            <a:r>
              <a:rPr lang="en-US"/>
              <a:t>Desplazamiento</a:t>
            </a:r>
          </a:p>
          <a:p>
            <a:pPr>
              <a:defRPr/>
            </a:pPr>
            <a:endParaRPr lang="en-US"/>
          </a:p>
        </c:rich>
      </c:tx>
      <c:layout/>
      <c:overlay val="0"/>
    </c:title>
    <c:autoTitleDeleted val="0"/>
    <c:plotArea>
      <c:layout/>
      <c:scatterChart>
        <c:scatterStyle val="smoothMarker"/>
        <c:varyColors val="0"/>
        <c:ser>
          <c:idx val="1"/>
          <c:order val="0"/>
          <c:tx>
            <c:v>GL</c:v>
          </c:tx>
          <c:xVal>
            <c:numRef>
              <c:f>(Hoja1!$I$5,Hoja1!$C$5,Hoja1!$F$5)</c:f>
              <c:numCache>
                <c:formatCode>General</c:formatCode>
                <c:ptCount val="3"/>
                <c:pt idx="0">
                  <c:v>950679</c:v>
                </c:pt>
                <c:pt idx="1">
                  <c:v>59691</c:v>
                </c:pt>
                <c:pt idx="2" formatCode="0.00">
                  <c:v>315537</c:v>
                </c:pt>
              </c:numCache>
            </c:numRef>
          </c:xVal>
          <c:yVal>
            <c:numRef>
              <c:f>(Hoja1!$J$5,Hoja1!$D$5,Hoja1!$G$5)</c:f>
              <c:numCache>
                <c:formatCode>0.00E+00</c:formatCode>
                <c:ptCount val="3"/>
                <c:pt idx="0">
                  <c:v>1.4499999999999999E-3</c:v>
                </c:pt>
                <c:pt idx="1">
                  <c:v>285</c:v>
                </c:pt>
                <c:pt idx="2">
                  <c:v>0.17</c:v>
                </c:pt>
              </c:numCache>
            </c:numRef>
          </c:yVal>
          <c:smooth val="1"/>
          <c:extLst xmlns:c16r2="http://schemas.microsoft.com/office/drawing/2015/06/chart">
            <c:ext xmlns:c16="http://schemas.microsoft.com/office/drawing/2014/chart" uri="{C3380CC4-5D6E-409C-BE32-E72D297353CC}">
              <c16:uniqueId val="{00000000-95C0-4257-8B4A-EEE399F9C4D3}"/>
            </c:ext>
          </c:extLst>
        </c:ser>
        <c:dLbls>
          <c:showLegendKey val="0"/>
          <c:showVal val="0"/>
          <c:showCatName val="0"/>
          <c:showSerName val="0"/>
          <c:showPercent val="0"/>
          <c:showBubbleSize val="0"/>
        </c:dLbls>
        <c:axId val="538755104"/>
        <c:axId val="538749224"/>
      </c:scatterChart>
      <c:valAx>
        <c:axId val="538755104"/>
        <c:scaling>
          <c:orientation val="minMax"/>
        </c:scaling>
        <c:delete val="0"/>
        <c:axPos val="b"/>
        <c:title>
          <c:tx>
            <c:rich>
              <a:bodyPr/>
              <a:lstStyle/>
              <a:p>
                <a:pPr>
                  <a:defRPr/>
                </a:pPr>
                <a:r>
                  <a:rPr lang="es-EC"/>
                  <a:t>Número</a:t>
                </a:r>
                <a:r>
                  <a:rPr lang="es-EC" baseline="0"/>
                  <a:t> de Nodos</a:t>
                </a:r>
                <a:endParaRPr lang="es-EC"/>
              </a:p>
            </c:rich>
          </c:tx>
          <c:layout/>
          <c:overlay val="0"/>
        </c:title>
        <c:numFmt formatCode="General" sourceLinked="1"/>
        <c:majorTickMark val="out"/>
        <c:minorTickMark val="none"/>
        <c:tickLblPos val="nextTo"/>
        <c:crossAx val="538749224"/>
        <c:crosses val="autoZero"/>
        <c:crossBetween val="midCat"/>
      </c:valAx>
      <c:valAx>
        <c:axId val="538749224"/>
        <c:scaling>
          <c:orientation val="minMax"/>
        </c:scaling>
        <c:delete val="0"/>
        <c:axPos val="l"/>
        <c:majorGridlines/>
        <c:title>
          <c:tx>
            <c:rich>
              <a:bodyPr/>
              <a:lstStyle/>
              <a:p>
                <a:pPr>
                  <a:defRPr/>
                </a:pPr>
                <a:r>
                  <a:rPr lang="es-EC"/>
                  <a:t>Desplazamiento</a:t>
                </a:r>
                <a:r>
                  <a:rPr lang="es-EC" baseline="0"/>
                  <a:t> [mm]</a:t>
                </a:r>
                <a:endParaRPr lang="es-EC"/>
              </a:p>
            </c:rich>
          </c:tx>
          <c:layout/>
          <c:overlay val="0"/>
        </c:title>
        <c:numFmt formatCode="0.00E+00" sourceLinked="1"/>
        <c:majorTickMark val="out"/>
        <c:minorTickMark val="none"/>
        <c:tickLblPos val="nextTo"/>
        <c:crossAx val="538755104"/>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3547003499562554"/>
          <c:y val="0.16708333333333336"/>
          <c:w val="0.78686329833770774"/>
          <c:h val="0.72088764946048411"/>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Hoja3!$G$43:$G$52</c:f>
              <c:numCache>
                <c:formatCode>0.00E+00</c:formatCode>
                <c:ptCount val="10"/>
                <c:pt idx="0">
                  <c:v>25</c:v>
                </c:pt>
                <c:pt idx="1">
                  <c:v>22.22</c:v>
                </c:pt>
                <c:pt idx="2">
                  <c:v>19.440000000000001</c:v>
                </c:pt>
                <c:pt idx="3">
                  <c:v>16.670000000000002</c:v>
                </c:pt>
                <c:pt idx="4">
                  <c:v>13.89</c:v>
                </c:pt>
                <c:pt idx="5">
                  <c:v>11.11</c:v>
                </c:pt>
                <c:pt idx="6">
                  <c:v>8.3330000000000002</c:v>
                </c:pt>
                <c:pt idx="7">
                  <c:v>5.5549999999999997</c:v>
                </c:pt>
                <c:pt idx="8">
                  <c:v>2.778</c:v>
                </c:pt>
                <c:pt idx="9">
                  <c:v>3.8E-12</c:v>
                </c:pt>
              </c:numCache>
            </c:numRef>
          </c:xVal>
          <c:yVal>
            <c:numRef>
              <c:f>Hoja3!$H$43:$H$52</c:f>
              <c:numCache>
                <c:formatCode>0.00E+00</c:formatCode>
                <c:ptCount val="10"/>
                <c:pt idx="0">
                  <c:v>8.5579999999999999E-4</c:v>
                </c:pt>
                <c:pt idx="1">
                  <c:v>7.607E-4</c:v>
                </c:pt>
                <c:pt idx="2">
                  <c:v>6.6560000000000002E-4</c:v>
                </c:pt>
                <c:pt idx="3">
                  <c:v>5.7050000000000004E-4</c:v>
                </c:pt>
                <c:pt idx="4">
                  <c:v>4.7550000000000001E-4</c:v>
                </c:pt>
                <c:pt idx="5">
                  <c:v>3.8039999999999998E-4</c:v>
                </c:pt>
                <c:pt idx="6">
                  <c:v>2.853E-4</c:v>
                </c:pt>
                <c:pt idx="7">
                  <c:v>1.9019999999999999E-4</c:v>
                </c:pt>
                <c:pt idx="8">
                  <c:v>9.5089999999999999E-5</c:v>
                </c:pt>
                <c:pt idx="9">
                  <c:v>0</c:v>
                </c:pt>
              </c:numCache>
            </c:numRef>
          </c:yVal>
          <c:smooth val="0"/>
          <c:extLst xmlns:c16r2="http://schemas.microsoft.com/office/drawing/2015/06/chart">
            <c:ext xmlns:c16="http://schemas.microsoft.com/office/drawing/2014/chart" uri="{C3380CC4-5D6E-409C-BE32-E72D297353CC}">
              <c16:uniqueId val="{00000000-B167-4991-86A1-5CF4C7965A6D}"/>
            </c:ext>
          </c:extLst>
        </c:ser>
        <c:dLbls>
          <c:showLegendKey val="0"/>
          <c:showVal val="0"/>
          <c:showCatName val="0"/>
          <c:showSerName val="0"/>
          <c:showPercent val="0"/>
          <c:showBubbleSize val="0"/>
        </c:dLbls>
        <c:axId val="531120552"/>
        <c:axId val="531121336"/>
      </c:scatterChart>
      <c:valAx>
        <c:axId val="531120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1121336"/>
        <c:crosses val="autoZero"/>
        <c:crossBetween val="midCat"/>
      </c:valAx>
      <c:valAx>
        <c:axId val="531121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1120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PESO DE 70 kg</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Hoja3!$B$2:$B$11</c:f>
              <c:numCache>
                <c:formatCode>0.00E+00</c:formatCode>
                <c:ptCount val="10"/>
                <c:pt idx="0">
                  <c:v>1.4649999999999999E-3</c:v>
                </c:pt>
                <c:pt idx="1">
                  <c:v>1.302E-3</c:v>
                </c:pt>
                <c:pt idx="2">
                  <c:v>1.14E-3</c:v>
                </c:pt>
                <c:pt idx="3">
                  <c:v>9.7689999999999995E-4</c:v>
                </c:pt>
                <c:pt idx="4">
                  <c:v>8.141E-4</c:v>
                </c:pt>
                <c:pt idx="5">
                  <c:v>6.512E-4</c:v>
                </c:pt>
                <c:pt idx="6">
                  <c:v>4.8840000000000005E-4</c:v>
                </c:pt>
                <c:pt idx="7">
                  <c:v>3.256E-4</c:v>
                </c:pt>
                <c:pt idx="8">
                  <c:v>1.628E-4</c:v>
                </c:pt>
                <c:pt idx="9">
                  <c:v>0</c:v>
                </c:pt>
              </c:numCache>
            </c:numRef>
          </c:xVal>
          <c:yVal>
            <c:numRef>
              <c:f>Hoja3!$A$2:$A$11</c:f>
              <c:numCache>
                <c:formatCode>0.00E+00</c:formatCode>
                <c:ptCount val="10"/>
                <c:pt idx="0">
                  <c:v>11</c:v>
                </c:pt>
                <c:pt idx="1">
                  <c:v>9.7780000000000005</c:v>
                </c:pt>
                <c:pt idx="2">
                  <c:v>8.5559999999999992</c:v>
                </c:pt>
                <c:pt idx="3">
                  <c:v>7.3330000000000002</c:v>
                </c:pt>
                <c:pt idx="4">
                  <c:v>6.1109999999999998</c:v>
                </c:pt>
                <c:pt idx="5">
                  <c:v>4.8890000000000002</c:v>
                </c:pt>
                <c:pt idx="6">
                  <c:v>3.6669999999999998</c:v>
                </c:pt>
                <c:pt idx="7">
                  <c:v>2.444</c:v>
                </c:pt>
                <c:pt idx="8">
                  <c:v>1.222</c:v>
                </c:pt>
                <c:pt idx="9">
                  <c:v>0</c:v>
                </c:pt>
              </c:numCache>
            </c:numRef>
          </c:yVal>
          <c:smooth val="1"/>
          <c:extLst xmlns:c16r2="http://schemas.microsoft.com/office/drawing/2015/06/chart">
            <c:ext xmlns:c16="http://schemas.microsoft.com/office/drawing/2014/chart" uri="{C3380CC4-5D6E-409C-BE32-E72D297353CC}">
              <c16:uniqueId val="{00000000-1E1D-440C-9A49-DA53835067C4}"/>
            </c:ext>
          </c:extLst>
        </c:ser>
        <c:ser>
          <c:idx val="1"/>
          <c:order val="1"/>
          <c:tx>
            <c:v>PESO DE 300 kg</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Hoja3!$E$2:$E$10</c:f>
              <c:numCache>
                <c:formatCode>0.00E+00</c:formatCode>
                <c:ptCount val="9"/>
                <c:pt idx="0">
                  <c:v>6.28E-3</c:v>
                </c:pt>
                <c:pt idx="1">
                  <c:v>5.587E-3</c:v>
                </c:pt>
                <c:pt idx="2">
                  <c:v>4.8890000000000001E-3</c:v>
                </c:pt>
                <c:pt idx="3">
                  <c:v>3.4919999999999999E-3</c:v>
                </c:pt>
                <c:pt idx="4">
                  <c:v>2.794E-3</c:v>
                </c:pt>
                <c:pt idx="5">
                  <c:v>2.0950000000000001E-3</c:v>
                </c:pt>
                <c:pt idx="6">
                  <c:v>1.397E-3</c:v>
                </c:pt>
                <c:pt idx="7">
                  <c:v>6.9839999999999995E-4</c:v>
                </c:pt>
                <c:pt idx="8">
                  <c:v>0</c:v>
                </c:pt>
              </c:numCache>
            </c:numRef>
          </c:xVal>
          <c:yVal>
            <c:numRef>
              <c:f>Hoja3!$D$2:$D$10</c:f>
              <c:numCache>
                <c:formatCode>0.00E+00</c:formatCode>
                <c:ptCount val="9"/>
                <c:pt idx="0">
                  <c:v>44.99</c:v>
                </c:pt>
                <c:pt idx="1">
                  <c:v>39.99</c:v>
                </c:pt>
                <c:pt idx="2">
                  <c:v>30</c:v>
                </c:pt>
                <c:pt idx="3">
                  <c:v>25</c:v>
                </c:pt>
                <c:pt idx="4">
                  <c:v>20</c:v>
                </c:pt>
                <c:pt idx="5">
                  <c:v>15</c:v>
                </c:pt>
                <c:pt idx="6">
                  <c:v>9.9979999999999993</c:v>
                </c:pt>
                <c:pt idx="7">
                  <c:v>4.9989999999999997</c:v>
                </c:pt>
                <c:pt idx="8">
                  <c:v>0</c:v>
                </c:pt>
              </c:numCache>
            </c:numRef>
          </c:yVal>
          <c:smooth val="1"/>
          <c:extLst xmlns:c16r2="http://schemas.microsoft.com/office/drawing/2015/06/chart">
            <c:ext xmlns:c16="http://schemas.microsoft.com/office/drawing/2014/chart" uri="{C3380CC4-5D6E-409C-BE32-E72D297353CC}">
              <c16:uniqueId val="{00000001-1E1D-440C-9A49-DA53835067C4}"/>
            </c:ext>
          </c:extLst>
        </c:ser>
        <c:ser>
          <c:idx val="2"/>
          <c:order val="2"/>
          <c:tx>
            <c:v>PESO DE 500 kg</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Hoja3!$H$2:$H$11</c:f>
              <c:numCache>
                <c:formatCode>0.00E+00</c:formatCode>
                <c:ptCount val="10"/>
                <c:pt idx="0">
                  <c:v>1.055E-2</c:v>
                </c:pt>
                <c:pt idx="1">
                  <c:v>9.3779999999999992E-3</c:v>
                </c:pt>
                <c:pt idx="2">
                  <c:v>8.2059999999999998E-3</c:v>
                </c:pt>
                <c:pt idx="3">
                  <c:v>7.0330000000000002E-3</c:v>
                </c:pt>
                <c:pt idx="4">
                  <c:v>5.8609999999999999E-3</c:v>
                </c:pt>
                <c:pt idx="5">
                  <c:v>4.6889999999999996E-3</c:v>
                </c:pt>
                <c:pt idx="6">
                  <c:v>3.5170000000000002E-3</c:v>
                </c:pt>
                <c:pt idx="7">
                  <c:v>2.3440000000000002E-3</c:v>
                </c:pt>
                <c:pt idx="8">
                  <c:v>1.1720000000000001E-3</c:v>
                </c:pt>
                <c:pt idx="9">
                  <c:v>0</c:v>
                </c:pt>
              </c:numCache>
            </c:numRef>
          </c:xVal>
          <c:yVal>
            <c:numRef>
              <c:f>Hoja3!$G$2:$G$11</c:f>
              <c:numCache>
                <c:formatCode>0.00E+00</c:formatCode>
                <c:ptCount val="10"/>
                <c:pt idx="0">
                  <c:v>64.989999999999995</c:v>
                </c:pt>
                <c:pt idx="1">
                  <c:v>57.77</c:v>
                </c:pt>
                <c:pt idx="2">
                  <c:v>50.55</c:v>
                </c:pt>
                <c:pt idx="3">
                  <c:v>43.33</c:v>
                </c:pt>
                <c:pt idx="4">
                  <c:v>36.11</c:v>
                </c:pt>
                <c:pt idx="5">
                  <c:v>28.89</c:v>
                </c:pt>
                <c:pt idx="6">
                  <c:v>21.66</c:v>
                </c:pt>
                <c:pt idx="7">
                  <c:v>14.44</c:v>
                </c:pt>
                <c:pt idx="8">
                  <c:v>7.2210000000000001</c:v>
                </c:pt>
                <c:pt idx="9">
                  <c:v>0</c:v>
                </c:pt>
              </c:numCache>
            </c:numRef>
          </c:yVal>
          <c:smooth val="1"/>
          <c:extLst xmlns:c16r2="http://schemas.microsoft.com/office/drawing/2015/06/chart">
            <c:ext xmlns:c16="http://schemas.microsoft.com/office/drawing/2014/chart" uri="{C3380CC4-5D6E-409C-BE32-E72D297353CC}">
              <c16:uniqueId val="{00000002-1E1D-440C-9A49-DA53835067C4}"/>
            </c:ext>
          </c:extLst>
        </c:ser>
        <c:dLbls>
          <c:showLegendKey val="0"/>
          <c:showVal val="0"/>
          <c:showCatName val="0"/>
          <c:showSerName val="0"/>
          <c:showPercent val="0"/>
          <c:showBubbleSize val="0"/>
        </c:dLbls>
        <c:axId val="538747656"/>
        <c:axId val="538748048"/>
      </c:scatterChart>
      <c:valAx>
        <c:axId val="538747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8748048"/>
        <c:crosses val="autoZero"/>
        <c:crossBetween val="midCat"/>
      </c:valAx>
      <c:valAx>
        <c:axId val="53874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8747656"/>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a:effectLst/>
              </a:rPr>
              <a:t>Número de Nodos </a:t>
            </a:r>
            <a:r>
              <a:rPr lang="en-US" baseline="0"/>
              <a:t>vs Desplazamiento</a:t>
            </a:r>
            <a:endParaRPr lang="en-US"/>
          </a:p>
        </c:rich>
      </c:tx>
      <c:layout/>
      <c:overlay val="0"/>
    </c:title>
    <c:autoTitleDeleted val="0"/>
    <c:plotArea>
      <c:layout/>
      <c:scatterChart>
        <c:scatterStyle val="smoothMarker"/>
        <c:varyColors val="0"/>
        <c:ser>
          <c:idx val="0"/>
          <c:order val="0"/>
          <c:tx>
            <c:v>GL</c:v>
          </c:tx>
          <c:xVal>
            <c:numRef>
              <c:f>(Hoja1!$I$5,Hoja1!$F$5)</c:f>
              <c:numCache>
                <c:formatCode>0.00</c:formatCode>
                <c:ptCount val="2"/>
                <c:pt idx="0" formatCode="General">
                  <c:v>950679</c:v>
                </c:pt>
                <c:pt idx="1">
                  <c:v>315537</c:v>
                </c:pt>
              </c:numCache>
            </c:numRef>
          </c:xVal>
          <c:yVal>
            <c:numRef>
              <c:f>(Hoja1!$J$5,Hoja1!$G$5)</c:f>
              <c:numCache>
                <c:formatCode>0.00E+00</c:formatCode>
                <c:ptCount val="2"/>
                <c:pt idx="0">
                  <c:v>1.4499999999999999E-3</c:v>
                </c:pt>
                <c:pt idx="1">
                  <c:v>0.17</c:v>
                </c:pt>
              </c:numCache>
            </c:numRef>
          </c:yVal>
          <c:smooth val="1"/>
          <c:extLst xmlns:c16r2="http://schemas.microsoft.com/office/drawing/2015/06/chart">
            <c:ext xmlns:c16="http://schemas.microsoft.com/office/drawing/2014/chart" uri="{C3380CC4-5D6E-409C-BE32-E72D297353CC}">
              <c16:uniqueId val="{00000000-410F-49D0-A169-3C91DF5813D3}"/>
            </c:ext>
          </c:extLst>
        </c:ser>
        <c:dLbls>
          <c:showLegendKey val="0"/>
          <c:showVal val="0"/>
          <c:showCatName val="0"/>
          <c:showSerName val="0"/>
          <c:showPercent val="0"/>
          <c:showBubbleSize val="0"/>
        </c:dLbls>
        <c:axId val="544855824"/>
        <c:axId val="538748440"/>
      </c:scatterChart>
      <c:valAx>
        <c:axId val="544855824"/>
        <c:scaling>
          <c:orientation val="minMax"/>
        </c:scaling>
        <c:delete val="0"/>
        <c:axPos val="b"/>
        <c:title>
          <c:tx>
            <c:rich>
              <a:bodyPr/>
              <a:lstStyle/>
              <a:p>
                <a:pPr>
                  <a:defRPr/>
                </a:pPr>
                <a:r>
                  <a:rPr lang="es-EC"/>
                  <a:t>Número de Nodos</a:t>
                </a:r>
              </a:p>
            </c:rich>
          </c:tx>
          <c:layout>
            <c:manualLayout>
              <c:xMode val="edge"/>
              <c:yMode val="edge"/>
              <c:x val="0.42326014126282996"/>
              <c:y val="0.87154392465647679"/>
            </c:manualLayout>
          </c:layout>
          <c:overlay val="0"/>
        </c:title>
        <c:numFmt formatCode="General" sourceLinked="1"/>
        <c:majorTickMark val="out"/>
        <c:minorTickMark val="none"/>
        <c:tickLblPos val="nextTo"/>
        <c:crossAx val="538748440"/>
        <c:crosses val="autoZero"/>
        <c:crossBetween val="midCat"/>
      </c:valAx>
      <c:valAx>
        <c:axId val="538748440"/>
        <c:scaling>
          <c:orientation val="minMax"/>
        </c:scaling>
        <c:delete val="0"/>
        <c:axPos val="l"/>
        <c:majorGridlines/>
        <c:title>
          <c:tx>
            <c:rich>
              <a:bodyPr/>
              <a:lstStyle/>
              <a:p>
                <a:pPr>
                  <a:defRPr/>
                </a:pPr>
                <a:r>
                  <a:rPr lang="es-EC"/>
                  <a:t>Desplazamiento [mm]</a:t>
                </a:r>
              </a:p>
            </c:rich>
          </c:tx>
          <c:layout/>
          <c:overlay val="0"/>
        </c:title>
        <c:numFmt formatCode="0.00E+00" sourceLinked="1"/>
        <c:majorTickMark val="out"/>
        <c:minorTickMark val="none"/>
        <c:tickLblPos val="nextTo"/>
        <c:crossAx val="54485582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Número de Nodos </a:t>
            </a:r>
            <a:r>
              <a:rPr lang="en-US" baseline="0"/>
              <a:t>vs Esfuerzo </a:t>
            </a:r>
            <a:endParaRPr lang="en-US"/>
          </a:p>
        </c:rich>
      </c:tx>
      <c:layout/>
      <c:overlay val="0"/>
    </c:title>
    <c:autoTitleDeleted val="0"/>
    <c:plotArea>
      <c:layout/>
      <c:scatterChart>
        <c:scatterStyle val="smoothMarker"/>
        <c:varyColors val="0"/>
        <c:ser>
          <c:idx val="0"/>
          <c:order val="0"/>
          <c:tx>
            <c:v>gl</c:v>
          </c:tx>
          <c:xVal>
            <c:numRef>
              <c:f>(Hoja1!$C$5,Hoja1!$F$5,Hoja1!$I$5)</c:f>
              <c:numCache>
                <c:formatCode>0.00</c:formatCode>
                <c:ptCount val="3"/>
                <c:pt idx="0" formatCode="General">
                  <c:v>59691</c:v>
                </c:pt>
                <c:pt idx="1">
                  <c:v>315537</c:v>
                </c:pt>
                <c:pt idx="2" formatCode="General">
                  <c:v>950679</c:v>
                </c:pt>
              </c:numCache>
            </c:numRef>
          </c:xVal>
          <c:yVal>
            <c:numRef>
              <c:f>(Hoja1!$E$5,Hoja1!$H$5,Hoja1!$K$5)</c:f>
              <c:numCache>
                <c:formatCode>0.00E+00</c:formatCode>
                <c:ptCount val="3"/>
                <c:pt idx="0">
                  <c:v>0.65500000000000003</c:v>
                </c:pt>
                <c:pt idx="1">
                  <c:v>1.4</c:v>
                </c:pt>
                <c:pt idx="2" formatCode="General">
                  <c:v>2.5299999999999998</c:v>
                </c:pt>
              </c:numCache>
            </c:numRef>
          </c:yVal>
          <c:smooth val="1"/>
          <c:extLst xmlns:c16r2="http://schemas.microsoft.com/office/drawing/2015/06/chart">
            <c:ext xmlns:c16="http://schemas.microsoft.com/office/drawing/2014/chart" uri="{C3380CC4-5D6E-409C-BE32-E72D297353CC}">
              <c16:uniqueId val="{00000000-388F-4F44-A465-94C8A76108D4}"/>
            </c:ext>
          </c:extLst>
        </c:ser>
        <c:dLbls>
          <c:showLegendKey val="0"/>
          <c:showVal val="0"/>
          <c:showCatName val="0"/>
          <c:showSerName val="0"/>
          <c:showPercent val="0"/>
          <c:showBubbleSize val="0"/>
        </c:dLbls>
        <c:axId val="539712944"/>
        <c:axId val="539709416"/>
      </c:scatterChart>
      <c:valAx>
        <c:axId val="539712944"/>
        <c:scaling>
          <c:orientation val="minMax"/>
        </c:scaling>
        <c:delete val="0"/>
        <c:axPos val="b"/>
        <c:title>
          <c:tx>
            <c:rich>
              <a:bodyPr/>
              <a:lstStyle/>
              <a:p>
                <a:pPr>
                  <a:defRPr/>
                </a:pPr>
                <a:r>
                  <a:rPr lang="es-EC"/>
                  <a:t>Número</a:t>
                </a:r>
                <a:r>
                  <a:rPr lang="es-EC" baseline="0"/>
                  <a:t> de Nodos</a:t>
                </a:r>
                <a:endParaRPr lang="es-EC"/>
              </a:p>
            </c:rich>
          </c:tx>
          <c:layout/>
          <c:overlay val="0"/>
        </c:title>
        <c:numFmt formatCode="General" sourceLinked="1"/>
        <c:majorTickMark val="out"/>
        <c:minorTickMark val="none"/>
        <c:tickLblPos val="nextTo"/>
        <c:crossAx val="539709416"/>
        <c:crosses val="autoZero"/>
        <c:crossBetween val="midCat"/>
      </c:valAx>
      <c:valAx>
        <c:axId val="539709416"/>
        <c:scaling>
          <c:orientation val="minMax"/>
        </c:scaling>
        <c:delete val="0"/>
        <c:axPos val="l"/>
        <c:majorGridlines/>
        <c:title>
          <c:tx>
            <c:rich>
              <a:bodyPr/>
              <a:lstStyle/>
              <a:p>
                <a:pPr>
                  <a:defRPr/>
                </a:pPr>
                <a:r>
                  <a:rPr lang="es-EC"/>
                  <a:t>Esfuerzo</a:t>
                </a:r>
                <a:r>
                  <a:rPr lang="es-EC" baseline="0"/>
                  <a:t> [MPa]</a:t>
                </a:r>
                <a:endParaRPr lang="es-EC"/>
              </a:p>
            </c:rich>
          </c:tx>
          <c:layout/>
          <c:overlay val="0"/>
        </c:title>
        <c:numFmt formatCode="0.00E+00" sourceLinked="1"/>
        <c:majorTickMark val="out"/>
        <c:minorTickMark val="none"/>
        <c:tickLblPos val="nextTo"/>
        <c:crossAx val="53971294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Convergencia</a:t>
            </a:r>
            <a:r>
              <a:rPr lang="es-EC" baseline="0"/>
              <a:t> de la Malla</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Hoja4!$B$9:$B$21</c:f>
              <c:numCache>
                <c:formatCode>General</c:formatCode>
                <c:ptCount val="13"/>
                <c:pt idx="0">
                  <c:v>60000</c:v>
                </c:pt>
                <c:pt idx="1">
                  <c:v>70000</c:v>
                </c:pt>
                <c:pt idx="2">
                  <c:v>80000</c:v>
                </c:pt>
                <c:pt idx="3">
                  <c:v>90000</c:v>
                </c:pt>
                <c:pt idx="4">
                  <c:v>100000</c:v>
                </c:pt>
                <c:pt idx="5">
                  <c:v>200000</c:v>
                </c:pt>
                <c:pt idx="6">
                  <c:v>300000</c:v>
                </c:pt>
                <c:pt idx="7">
                  <c:v>400000</c:v>
                </c:pt>
                <c:pt idx="8">
                  <c:v>500000</c:v>
                </c:pt>
                <c:pt idx="9">
                  <c:v>600000</c:v>
                </c:pt>
                <c:pt idx="10">
                  <c:v>700000</c:v>
                </c:pt>
                <c:pt idx="11">
                  <c:v>800000</c:v>
                </c:pt>
                <c:pt idx="12">
                  <c:v>900000</c:v>
                </c:pt>
              </c:numCache>
            </c:numRef>
          </c:xVal>
          <c:yVal>
            <c:numRef>
              <c:f>Hoja4!$C$9:$C$21</c:f>
              <c:numCache>
                <c:formatCode>General</c:formatCode>
                <c:ptCount val="13"/>
                <c:pt idx="0">
                  <c:v>0.45200000000000001</c:v>
                </c:pt>
                <c:pt idx="1">
                  <c:v>0.5</c:v>
                </c:pt>
                <c:pt idx="2">
                  <c:v>0.6</c:v>
                </c:pt>
                <c:pt idx="3">
                  <c:v>0.65500000000000003</c:v>
                </c:pt>
                <c:pt idx="4" formatCode="0.00E+00">
                  <c:v>1.35</c:v>
                </c:pt>
                <c:pt idx="5" formatCode="0.00E+00">
                  <c:v>1.4</c:v>
                </c:pt>
                <c:pt idx="6" formatCode="0.00E+00">
                  <c:v>2</c:v>
                </c:pt>
                <c:pt idx="7" formatCode="0.00E+00">
                  <c:v>2.2000000000000002</c:v>
                </c:pt>
                <c:pt idx="8" formatCode="0.00E+00">
                  <c:v>2.4</c:v>
                </c:pt>
                <c:pt idx="9" formatCode="0.00E+00">
                  <c:v>2.44</c:v>
                </c:pt>
                <c:pt idx="10" formatCode="0.00E+00">
                  <c:v>2.48</c:v>
                </c:pt>
                <c:pt idx="11">
                  <c:v>2.5</c:v>
                </c:pt>
                <c:pt idx="12" formatCode="0.00E+00">
                  <c:v>2.5299999999999998</c:v>
                </c:pt>
              </c:numCache>
            </c:numRef>
          </c:yVal>
          <c:smooth val="0"/>
          <c:extLst xmlns:c16r2="http://schemas.microsoft.com/office/drawing/2015/06/chart">
            <c:ext xmlns:c16="http://schemas.microsoft.com/office/drawing/2014/chart" uri="{C3380CC4-5D6E-409C-BE32-E72D297353CC}">
              <c16:uniqueId val="{00000000-7CAF-4435-9A86-34FD4F5D93FE}"/>
            </c:ext>
          </c:extLst>
        </c:ser>
        <c:dLbls>
          <c:showLegendKey val="0"/>
          <c:showVal val="0"/>
          <c:showCatName val="0"/>
          <c:showSerName val="0"/>
          <c:showPercent val="0"/>
          <c:showBubbleSize val="0"/>
        </c:dLbls>
        <c:axId val="441473872"/>
        <c:axId val="388542848"/>
      </c:scatterChart>
      <c:valAx>
        <c:axId val="441473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Nodos</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88542848"/>
        <c:crosses val="autoZero"/>
        <c:crossBetween val="midCat"/>
      </c:valAx>
      <c:valAx>
        <c:axId val="38854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 [MPa]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1473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Hoja3!$B$2:$B$11</c:f>
              <c:numCache>
                <c:formatCode>0.00E+00</c:formatCode>
                <c:ptCount val="10"/>
                <c:pt idx="0">
                  <c:v>1.4649999999999999E-3</c:v>
                </c:pt>
                <c:pt idx="1">
                  <c:v>1.302E-3</c:v>
                </c:pt>
                <c:pt idx="2">
                  <c:v>1.14E-3</c:v>
                </c:pt>
                <c:pt idx="3">
                  <c:v>9.7689999999999995E-4</c:v>
                </c:pt>
                <c:pt idx="4">
                  <c:v>8.141E-4</c:v>
                </c:pt>
                <c:pt idx="5">
                  <c:v>6.512E-4</c:v>
                </c:pt>
                <c:pt idx="6">
                  <c:v>4.8840000000000005E-4</c:v>
                </c:pt>
                <c:pt idx="7">
                  <c:v>3.256E-4</c:v>
                </c:pt>
                <c:pt idx="8">
                  <c:v>1.628E-4</c:v>
                </c:pt>
                <c:pt idx="9">
                  <c:v>0</c:v>
                </c:pt>
              </c:numCache>
            </c:numRef>
          </c:xVal>
          <c:yVal>
            <c:numRef>
              <c:f>Hoja3!$A$2:$A$11</c:f>
              <c:numCache>
                <c:formatCode>0.00E+00</c:formatCode>
                <c:ptCount val="10"/>
                <c:pt idx="0">
                  <c:v>11</c:v>
                </c:pt>
                <c:pt idx="1">
                  <c:v>9.7780000000000005</c:v>
                </c:pt>
                <c:pt idx="2">
                  <c:v>8.5559999999999992</c:v>
                </c:pt>
                <c:pt idx="3">
                  <c:v>7.3330000000000002</c:v>
                </c:pt>
                <c:pt idx="4">
                  <c:v>6.1109999999999998</c:v>
                </c:pt>
                <c:pt idx="5">
                  <c:v>4.8890000000000002</c:v>
                </c:pt>
                <c:pt idx="6">
                  <c:v>3.6669999999999998</c:v>
                </c:pt>
                <c:pt idx="7">
                  <c:v>2.444</c:v>
                </c:pt>
                <c:pt idx="8">
                  <c:v>1.222</c:v>
                </c:pt>
                <c:pt idx="9">
                  <c:v>0</c:v>
                </c:pt>
              </c:numCache>
            </c:numRef>
          </c:yVal>
          <c:smooth val="1"/>
          <c:extLst xmlns:c16r2="http://schemas.microsoft.com/office/drawing/2015/06/chart">
            <c:ext xmlns:c16="http://schemas.microsoft.com/office/drawing/2014/chart" uri="{C3380CC4-5D6E-409C-BE32-E72D297353CC}">
              <c16:uniqueId val="{00000000-99FA-497E-9939-7118B344BA9E}"/>
            </c:ext>
          </c:extLst>
        </c:ser>
        <c:dLbls>
          <c:showLegendKey val="0"/>
          <c:showVal val="0"/>
          <c:showCatName val="0"/>
          <c:showSerName val="0"/>
          <c:showPercent val="0"/>
          <c:showBubbleSize val="0"/>
        </c:dLbls>
        <c:axId val="638009888"/>
        <c:axId val="638003224"/>
      </c:scatterChart>
      <c:valAx>
        <c:axId val="6380098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38003224"/>
        <c:crosses val="autoZero"/>
        <c:crossBetween val="midCat"/>
      </c:valAx>
      <c:valAx>
        <c:axId val="638003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38009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Hoja3!$D$2:$D$10</c:f>
              <c:numCache>
                <c:formatCode>0.00E+00</c:formatCode>
                <c:ptCount val="9"/>
                <c:pt idx="0">
                  <c:v>44.99</c:v>
                </c:pt>
                <c:pt idx="1">
                  <c:v>39.99</c:v>
                </c:pt>
                <c:pt idx="2">
                  <c:v>30</c:v>
                </c:pt>
                <c:pt idx="3">
                  <c:v>25</c:v>
                </c:pt>
                <c:pt idx="4">
                  <c:v>20</c:v>
                </c:pt>
                <c:pt idx="5">
                  <c:v>15</c:v>
                </c:pt>
                <c:pt idx="6">
                  <c:v>9.9979999999999993</c:v>
                </c:pt>
                <c:pt idx="7">
                  <c:v>4.9989999999999997</c:v>
                </c:pt>
                <c:pt idx="8">
                  <c:v>0</c:v>
                </c:pt>
              </c:numCache>
            </c:numRef>
          </c:xVal>
          <c:yVal>
            <c:numRef>
              <c:f>Hoja3!$E$2:$E$10</c:f>
              <c:numCache>
                <c:formatCode>0.00E+00</c:formatCode>
                <c:ptCount val="9"/>
                <c:pt idx="0">
                  <c:v>6.28E-3</c:v>
                </c:pt>
                <c:pt idx="1">
                  <c:v>5.587E-3</c:v>
                </c:pt>
                <c:pt idx="2">
                  <c:v>4.8890000000000001E-3</c:v>
                </c:pt>
                <c:pt idx="3">
                  <c:v>3.4919999999999999E-3</c:v>
                </c:pt>
                <c:pt idx="4">
                  <c:v>2.794E-3</c:v>
                </c:pt>
                <c:pt idx="5">
                  <c:v>2.0950000000000001E-3</c:v>
                </c:pt>
                <c:pt idx="6">
                  <c:v>1.397E-3</c:v>
                </c:pt>
                <c:pt idx="7">
                  <c:v>6.9839999999999995E-4</c:v>
                </c:pt>
                <c:pt idx="8">
                  <c:v>0</c:v>
                </c:pt>
              </c:numCache>
            </c:numRef>
          </c:yVal>
          <c:smooth val="0"/>
          <c:extLst xmlns:c16r2="http://schemas.microsoft.com/office/drawing/2015/06/chart">
            <c:ext xmlns:c16="http://schemas.microsoft.com/office/drawing/2014/chart" uri="{C3380CC4-5D6E-409C-BE32-E72D297353CC}">
              <c16:uniqueId val="{00000000-AE28-41BF-AEC6-93F9FB32D734}"/>
            </c:ext>
          </c:extLst>
        </c:ser>
        <c:dLbls>
          <c:showLegendKey val="0"/>
          <c:showVal val="0"/>
          <c:showCatName val="0"/>
          <c:showSerName val="0"/>
          <c:showPercent val="0"/>
          <c:showBubbleSize val="0"/>
        </c:dLbls>
        <c:axId val="650186912"/>
        <c:axId val="650185736"/>
      </c:scatterChart>
      <c:valAx>
        <c:axId val="650186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50185736"/>
        <c:crosses val="autoZero"/>
        <c:crossBetween val="midCat"/>
      </c:valAx>
      <c:valAx>
        <c:axId val="650185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501869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Hoja3!$G$2:$G$11</c:f>
              <c:numCache>
                <c:formatCode>0.00E+00</c:formatCode>
                <c:ptCount val="10"/>
                <c:pt idx="0">
                  <c:v>64.989999999999995</c:v>
                </c:pt>
                <c:pt idx="1">
                  <c:v>57.77</c:v>
                </c:pt>
                <c:pt idx="2">
                  <c:v>50.55</c:v>
                </c:pt>
                <c:pt idx="3">
                  <c:v>43.33</c:v>
                </c:pt>
                <c:pt idx="4">
                  <c:v>36.11</c:v>
                </c:pt>
                <c:pt idx="5">
                  <c:v>28.89</c:v>
                </c:pt>
                <c:pt idx="6">
                  <c:v>21.66</c:v>
                </c:pt>
                <c:pt idx="7">
                  <c:v>14.44</c:v>
                </c:pt>
                <c:pt idx="8">
                  <c:v>7.2210000000000001</c:v>
                </c:pt>
                <c:pt idx="9">
                  <c:v>0</c:v>
                </c:pt>
              </c:numCache>
            </c:numRef>
          </c:xVal>
          <c:yVal>
            <c:numRef>
              <c:f>Hoja3!$H$2:$H$11</c:f>
              <c:numCache>
                <c:formatCode>0.00E+00</c:formatCode>
                <c:ptCount val="10"/>
                <c:pt idx="0">
                  <c:v>1.055E-2</c:v>
                </c:pt>
                <c:pt idx="1">
                  <c:v>9.3779999999999992E-3</c:v>
                </c:pt>
                <c:pt idx="2">
                  <c:v>8.2059999999999998E-3</c:v>
                </c:pt>
                <c:pt idx="3">
                  <c:v>7.0330000000000002E-3</c:v>
                </c:pt>
                <c:pt idx="4">
                  <c:v>5.8609999999999999E-3</c:v>
                </c:pt>
                <c:pt idx="5">
                  <c:v>4.6889999999999996E-3</c:v>
                </c:pt>
                <c:pt idx="6">
                  <c:v>3.5170000000000002E-3</c:v>
                </c:pt>
                <c:pt idx="7">
                  <c:v>2.3440000000000002E-3</c:v>
                </c:pt>
                <c:pt idx="8">
                  <c:v>1.1720000000000001E-3</c:v>
                </c:pt>
                <c:pt idx="9">
                  <c:v>0</c:v>
                </c:pt>
              </c:numCache>
            </c:numRef>
          </c:yVal>
          <c:smooth val="0"/>
          <c:extLst xmlns:c16r2="http://schemas.microsoft.com/office/drawing/2015/06/chart">
            <c:ext xmlns:c16="http://schemas.microsoft.com/office/drawing/2014/chart" uri="{C3380CC4-5D6E-409C-BE32-E72D297353CC}">
              <c16:uniqueId val="{00000000-51FE-4C7C-9A2C-11534012BF5B}"/>
            </c:ext>
          </c:extLst>
        </c:ser>
        <c:dLbls>
          <c:showLegendKey val="0"/>
          <c:showVal val="0"/>
          <c:showCatName val="0"/>
          <c:showSerName val="0"/>
          <c:showPercent val="0"/>
          <c:showBubbleSize val="0"/>
        </c:dLbls>
        <c:axId val="645248840"/>
        <c:axId val="645244920"/>
      </c:scatterChart>
      <c:valAx>
        <c:axId val="645248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5244920"/>
        <c:crosses val="autoZero"/>
        <c:crossBetween val="midCat"/>
      </c:valAx>
      <c:valAx>
        <c:axId val="645244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52488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Desplazamiento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Hoja3!$A$43:$A$52</c:f>
              <c:numCache>
                <c:formatCode>0.00E+00</c:formatCode>
                <c:ptCount val="10"/>
                <c:pt idx="0">
                  <c:v>20</c:v>
                </c:pt>
                <c:pt idx="1">
                  <c:v>17.78</c:v>
                </c:pt>
                <c:pt idx="2">
                  <c:v>15.55</c:v>
                </c:pt>
                <c:pt idx="3">
                  <c:v>13.33</c:v>
                </c:pt>
                <c:pt idx="4">
                  <c:v>11.11</c:v>
                </c:pt>
                <c:pt idx="5">
                  <c:v>8.8879999999999999</c:v>
                </c:pt>
                <c:pt idx="6">
                  <c:v>6.6660000000000004</c:v>
                </c:pt>
                <c:pt idx="7">
                  <c:v>4.444</c:v>
                </c:pt>
                <c:pt idx="8">
                  <c:v>2.222</c:v>
                </c:pt>
                <c:pt idx="9">
                  <c:v>3.8E-12</c:v>
                </c:pt>
              </c:numCache>
            </c:numRef>
          </c:xVal>
          <c:yVal>
            <c:numRef>
              <c:f>Hoja3!$B$43:$B$52</c:f>
              <c:numCache>
                <c:formatCode>0.00E+00</c:formatCode>
                <c:ptCount val="10"/>
                <c:pt idx="0">
                  <c:v>8.5579999999999999E-4</c:v>
                </c:pt>
                <c:pt idx="1">
                  <c:v>7.607E-4</c:v>
                </c:pt>
                <c:pt idx="2">
                  <c:v>6.6560000000000002E-4</c:v>
                </c:pt>
                <c:pt idx="3">
                  <c:v>5.7050000000000004E-4</c:v>
                </c:pt>
                <c:pt idx="4">
                  <c:v>4.7550000000000001E-4</c:v>
                </c:pt>
                <c:pt idx="5">
                  <c:v>3.8039999999999998E-4</c:v>
                </c:pt>
                <c:pt idx="6">
                  <c:v>2.853E-4</c:v>
                </c:pt>
                <c:pt idx="7">
                  <c:v>1.9019999999999999E-4</c:v>
                </c:pt>
                <c:pt idx="8">
                  <c:v>9.5089999999999999E-5</c:v>
                </c:pt>
                <c:pt idx="9">
                  <c:v>0</c:v>
                </c:pt>
              </c:numCache>
            </c:numRef>
          </c:yVal>
          <c:smooth val="0"/>
          <c:extLst xmlns:c16r2="http://schemas.microsoft.com/office/drawing/2015/06/chart">
            <c:ext xmlns:c16="http://schemas.microsoft.com/office/drawing/2014/chart" uri="{C3380CC4-5D6E-409C-BE32-E72D297353CC}">
              <c16:uniqueId val="{00000000-0275-4EA8-BAA9-2ED7443B4C20}"/>
            </c:ext>
          </c:extLst>
        </c:ser>
        <c:dLbls>
          <c:showLegendKey val="0"/>
          <c:showVal val="0"/>
          <c:showCatName val="0"/>
          <c:showSerName val="0"/>
          <c:showPercent val="0"/>
          <c:showBubbleSize val="0"/>
        </c:dLbls>
        <c:axId val="641400800"/>
        <c:axId val="641411384"/>
      </c:scatterChart>
      <c:valAx>
        <c:axId val="641400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1411384"/>
        <c:crosses val="autoZero"/>
        <c:crossBetween val="midCat"/>
      </c:valAx>
      <c:valAx>
        <c:axId val="64141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1400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Esfuerzo</a:t>
            </a:r>
            <a:r>
              <a:rPr lang="es-EC" baseline="0"/>
              <a:t> vs Deformación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Hoja3!$D$43:$D$52</c:f>
              <c:numCache>
                <c:formatCode>0.00E+00</c:formatCode>
                <c:ptCount val="10"/>
                <c:pt idx="0">
                  <c:v>19.98</c:v>
                </c:pt>
                <c:pt idx="1">
                  <c:v>17.760000000000002</c:v>
                </c:pt>
                <c:pt idx="2">
                  <c:v>15.54</c:v>
                </c:pt>
                <c:pt idx="3">
                  <c:v>13.32</c:v>
                </c:pt>
                <c:pt idx="4">
                  <c:v>11.1</c:v>
                </c:pt>
                <c:pt idx="5">
                  <c:v>8.8789999999999996</c:v>
                </c:pt>
                <c:pt idx="6">
                  <c:v>6.6589999999999998</c:v>
                </c:pt>
                <c:pt idx="7">
                  <c:v>4.4400000000000004</c:v>
                </c:pt>
                <c:pt idx="8">
                  <c:v>2.2200000000000002</c:v>
                </c:pt>
                <c:pt idx="9">
                  <c:v>1.7759999999999999E-12</c:v>
                </c:pt>
              </c:numCache>
            </c:numRef>
          </c:xVal>
          <c:yVal>
            <c:numRef>
              <c:f>Hoja3!$E$43:$E$52</c:f>
              <c:numCache>
                <c:formatCode>0.00E+00</c:formatCode>
                <c:ptCount val="10"/>
                <c:pt idx="0">
                  <c:v>8.5579999999999999E-4</c:v>
                </c:pt>
                <c:pt idx="1">
                  <c:v>7.607E-4</c:v>
                </c:pt>
                <c:pt idx="2">
                  <c:v>6.6560000000000002E-4</c:v>
                </c:pt>
                <c:pt idx="3">
                  <c:v>5.7050000000000004E-4</c:v>
                </c:pt>
                <c:pt idx="4">
                  <c:v>4.7550000000000001E-4</c:v>
                </c:pt>
                <c:pt idx="5">
                  <c:v>3.8039999999999998E-4</c:v>
                </c:pt>
                <c:pt idx="6">
                  <c:v>2.853E-4</c:v>
                </c:pt>
                <c:pt idx="7">
                  <c:v>1.9019999999999999E-4</c:v>
                </c:pt>
                <c:pt idx="8">
                  <c:v>9.5089999999999999E-5</c:v>
                </c:pt>
                <c:pt idx="9">
                  <c:v>0</c:v>
                </c:pt>
              </c:numCache>
            </c:numRef>
          </c:yVal>
          <c:smooth val="0"/>
          <c:extLst xmlns:c16r2="http://schemas.microsoft.com/office/drawing/2015/06/chart">
            <c:ext xmlns:c16="http://schemas.microsoft.com/office/drawing/2014/chart" uri="{C3380CC4-5D6E-409C-BE32-E72D297353CC}">
              <c16:uniqueId val="{00000000-09A4-481B-B593-BF31D3226DA7}"/>
            </c:ext>
          </c:extLst>
        </c:ser>
        <c:dLbls>
          <c:showLegendKey val="0"/>
          <c:showVal val="0"/>
          <c:showCatName val="0"/>
          <c:showSerName val="0"/>
          <c:showPercent val="0"/>
          <c:showBubbleSize val="0"/>
        </c:dLbls>
        <c:axId val="641414520"/>
        <c:axId val="641415696"/>
      </c:scatterChart>
      <c:valAx>
        <c:axId val="641414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Deformación</a:t>
                </a:r>
                <a:r>
                  <a:rPr lang="es-EC" baseline="0"/>
                  <a:t> [mm]</a:t>
                </a:r>
                <a:endParaRPr lang="es-EC"/>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1415696"/>
        <c:crosses val="autoZero"/>
        <c:crossBetween val="midCat"/>
      </c:valAx>
      <c:valAx>
        <c:axId val="64141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Esfuerzo</a:t>
                </a:r>
                <a:r>
                  <a:rPr lang="es-EC" baseline="0"/>
                  <a:t> [MPa]</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41414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D49B8-DBE5-445D-BB0A-AC96C1B2A83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FEDB497F-76B1-4145-8CA7-3853AB57E59B}">
      <dgm:prSet phldrT="[Texto]"/>
      <dgm:spPr/>
      <dgm:t>
        <a:bodyPr/>
        <a:lstStyle/>
        <a:p>
          <a:r>
            <a:rPr lang="es-EC"/>
            <a:t>ESFUERZOS QUE SE PRODUCEN EN LA RODILLA</a:t>
          </a:r>
        </a:p>
      </dgm:t>
    </dgm:pt>
    <dgm:pt modelId="{E9B6237F-05A9-41DB-A5E2-6795BD8B8869}" type="parTrans" cxnId="{C0183389-5A6B-4795-8593-F6DCDC7B82B9}">
      <dgm:prSet/>
      <dgm:spPr/>
      <dgm:t>
        <a:bodyPr/>
        <a:lstStyle/>
        <a:p>
          <a:endParaRPr lang="es-EC"/>
        </a:p>
      </dgm:t>
    </dgm:pt>
    <dgm:pt modelId="{0C38CCA7-77DF-464D-981A-BEE83FDB9397}" type="sibTrans" cxnId="{C0183389-5A6B-4795-8593-F6DCDC7B82B9}">
      <dgm:prSet/>
      <dgm:spPr/>
      <dgm:t>
        <a:bodyPr/>
        <a:lstStyle/>
        <a:p>
          <a:endParaRPr lang="es-EC"/>
        </a:p>
      </dgm:t>
    </dgm:pt>
    <dgm:pt modelId="{4A058441-12D0-43A9-AB16-6BC5A5B09D66}">
      <dgm:prSet phldrT="[Texto]"/>
      <dgm:spPr/>
      <dgm:t>
        <a:bodyPr/>
        <a:lstStyle/>
        <a:p>
          <a:r>
            <a:rPr lang="es-EC"/>
            <a:t>3D SLICER</a:t>
          </a:r>
        </a:p>
        <a:p>
          <a:r>
            <a:rPr lang="es-EC"/>
            <a:t>Permite transformar el formato dicon de un TAC a formato .stl</a:t>
          </a:r>
        </a:p>
      </dgm:t>
    </dgm:pt>
    <dgm:pt modelId="{5E93EDA2-619A-4840-ABB7-16408016FE52}" type="parTrans" cxnId="{74F7F03E-533E-4C7C-9069-BDB83C0C4361}">
      <dgm:prSet/>
      <dgm:spPr/>
      <dgm:t>
        <a:bodyPr/>
        <a:lstStyle/>
        <a:p>
          <a:endParaRPr lang="es-EC"/>
        </a:p>
      </dgm:t>
    </dgm:pt>
    <dgm:pt modelId="{C9795534-40B9-43FC-AED8-3DAE376A2501}" type="sibTrans" cxnId="{74F7F03E-533E-4C7C-9069-BDB83C0C4361}">
      <dgm:prSet/>
      <dgm:spPr/>
      <dgm:t>
        <a:bodyPr/>
        <a:lstStyle/>
        <a:p>
          <a:endParaRPr lang="es-EC"/>
        </a:p>
      </dgm:t>
    </dgm:pt>
    <dgm:pt modelId="{FA6CE84C-14BB-4AFF-B7D7-9A5EE9672AAD}">
      <dgm:prSet phldrT="[Texto]"/>
      <dgm:spPr/>
      <dgm:t>
        <a:bodyPr/>
        <a:lstStyle/>
        <a:p>
          <a:r>
            <a:rPr lang="es-EC"/>
            <a:t>SOFTWARE DE DISEÑO</a:t>
          </a:r>
        </a:p>
        <a:p>
          <a:r>
            <a:rPr lang="es-EC"/>
            <a:t>Permite manipular y mejorar el archivo .stl</a:t>
          </a:r>
        </a:p>
      </dgm:t>
    </dgm:pt>
    <dgm:pt modelId="{8F14BD7F-CEEA-4DED-A473-B1A0BB833814}" type="parTrans" cxnId="{4EC671BA-0487-43FA-B903-9C6F1457B81C}">
      <dgm:prSet/>
      <dgm:spPr/>
      <dgm:t>
        <a:bodyPr/>
        <a:lstStyle/>
        <a:p>
          <a:endParaRPr lang="es-EC"/>
        </a:p>
      </dgm:t>
    </dgm:pt>
    <dgm:pt modelId="{34C2F034-C4F0-43F4-925B-68487BCF99E6}" type="sibTrans" cxnId="{4EC671BA-0487-43FA-B903-9C6F1457B81C}">
      <dgm:prSet/>
      <dgm:spPr/>
      <dgm:t>
        <a:bodyPr/>
        <a:lstStyle/>
        <a:p>
          <a:endParaRPr lang="es-EC"/>
        </a:p>
      </dgm:t>
    </dgm:pt>
    <dgm:pt modelId="{93275E63-5507-4F2C-9AC5-914E4D3F9CB3}">
      <dgm:prSet phldrT="[Texto]"/>
      <dgm:spPr/>
      <dgm:t>
        <a:bodyPr/>
        <a:lstStyle/>
        <a:p>
          <a:r>
            <a:rPr lang="es-EC"/>
            <a:t>HYPERMESH</a:t>
          </a:r>
        </a:p>
        <a:p>
          <a:r>
            <a:rPr lang="es-EC"/>
            <a:t>Permite mejorar la malla para un mejor estudio</a:t>
          </a:r>
        </a:p>
        <a:p>
          <a:r>
            <a:rPr lang="es-EC"/>
            <a:t>HYPERWORKS</a:t>
          </a:r>
        </a:p>
        <a:p>
          <a:r>
            <a:rPr lang="es-EC"/>
            <a:t>Me permite realizar el estudio de esfuerzos</a:t>
          </a:r>
        </a:p>
      </dgm:t>
    </dgm:pt>
    <dgm:pt modelId="{65C40F40-3D30-44BA-B2B9-DDBBE2DB738C}" type="parTrans" cxnId="{30A37538-8B51-4C57-9D72-3789D83DD7A7}">
      <dgm:prSet/>
      <dgm:spPr/>
      <dgm:t>
        <a:bodyPr/>
        <a:lstStyle/>
        <a:p>
          <a:endParaRPr lang="es-EC"/>
        </a:p>
      </dgm:t>
    </dgm:pt>
    <dgm:pt modelId="{99B0BC7D-F02D-4CEB-ACB3-9EDFDBB7FEF5}" type="sibTrans" cxnId="{30A37538-8B51-4C57-9D72-3789D83DD7A7}">
      <dgm:prSet/>
      <dgm:spPr/>
      <dgm:t>
        <a:bodyPr/>
        <a:lstStyle/>
        <a:p>
          <a:endParaRPr lang="es-EC"/>
        </a:p>
      </dgm:t>
    </dgm:pt>
    <dgm:pt modelId="{9EB090A4-CFD9-4F2D-8CDA-ECEBEDF504E8}">
      <dgm:prSet phldrT="[Texto]"/>
      <dgm:spPr/>
      <dgm:t>
        <a:bodyPr/>
        <a:lstStyle/>
        <a:p>
          <a:r>
            <a:rPr lang="es-EC"/>
            <a:t>TAC</a:t>
          </a:r>
        </a:p>
        <a:p>
          <a:r>
            <a:rPr lang="es-EC"/>
            <a:t>Se obtiene la imagen de la rodilla en formato dicom</a:t>
          </a:r>
        </a:p>
      </dgm:t>
    </dgm:pt>
    <dgm:pt modelId="{F121719C-8AEF-4514-B1E7-84527AEB9E73}" type="parTrans" cxnId="{B994BC29-9E86-4C65-9669-2893272899D6}">
      <dgm:prSet/>
      <dgm:spPr/>
      <dgm:t>
        <a:bodyPr/>
        <a:lstStyle/>
        <a:p>
          <a:endParaRPr lang="es-EC"/>
        </a:p>
      </dgm:t>
    </dgm:pt>
    <dgm:pt modelId="{EF0F4FEA-FB22-423D-A4A7-A6F6A5EED3DC}" type="sibTrans" cxnId="{B994BC29-9E86-4C65-9669-2893272899D6}">
      <dgm:prSet/>
      <dgm:spPr/>
      <dgm:t>
        <a:bodyPr/>
        <a:lstStyle/>
        <a:p>
          <a:endParaRPr lang="es-EC"/>
        </a:p>
      </dgm:t>
    </dgm:pt>
    <dgm:pt modelId="{92BA013B-9ED4-48BC-98D9-4250427C49DB}" type="pres">
      <dgm:prSet presAssocID="{E62D49B8-DBE5-445D-BB0A-AC96C1B2A837}" presName="Name0" presStyleCnt="0">
        <dgm:presLayoutVars>
          <dgm:chMax val="1"/>
          <dgm:dir/>
          <dgm:animLvl val="ctr"/>
          <dgm:resizeHandles val="exact"/>
        </dgm:presLayoutVars>
      </dgm:prSet>
      <dgm:spPr/>
      <dgm:t>
        <a:bodyPr/>
        <a:lstStyle/>
        <a:p>
          <a:endParaRPr lang="es-EC"/>
        </a:p>
      </dgm:t>
    </dgm:pt>
    <dgm:pt modelId="{AD444BE0-3824-4FF4-9667-1B4A8B33BCC3}" type="pres">
      <dgm:prSet presAssocID="{FEDB497F-76B1-4145-8CA7-3853AB57E59B}" presName="centerShape" presStyleLbl="node0" presStyleIdx="0" presStyleCnt="1"/>
      <dgm:spPr/>
      <dgm:t>
        <a:bodyPr/>
        <a:lstStyle/>
        <a:p>
          <a:endParaRPr lang="es-EC"/>
        </a:p>
      </dgm:t>
    </dgm:pt>
    <dgm:pt modelId="{42478434-9A6D-4804-ADB1-2056C3E4A705}" type="pres">
      <dgm:prSet presAssocID="{4A058441-12D0-43A9-AB16-6BC5A5B09D66}" presName="node" presStyleLbl="node1" presStyleIdx="0" presStyleCnt="4">
        <dgm:presLayoutVars>
          <dgm:bulletEnabled val="1"/>
        </dgm:presLayoutVars>
      </dgm:prSet>
      <dgm:spPr/>
      <dgm:t>
        <a:bodyPr/>
        <a:lstStyle/>
        <a:p>
          <a:endParaRPr lang="es-EC"/>
        </a:p>
      </dgm:t>
    </dgm:pt>
    <dgm:pt modelId="{638B87B8-8350-4903-866E-A509935949F3}" type="pres">
      <dgm:prSet presAssocID="{4A058441-12D0-43A9-AB16-6BC5A5B09D66}" presName="dummy" presStyleCnt="0"/>
      <dgm:spPr/>
    </dgm:pt>
    <dgm:pt modelId="{E71F2D69-E4E4-4977-9A1D-D9E9E6761003}" type="pres">
      <dgm:prSet presAssocID="{C9795534-40B9-43FC-AED8-3DAE376A2501}" presName="sibTrans" presStyleLbl="sibTrans2D1" presStyleIdx="0" presStyleCnt="4"/>
      <dgm:spPr/>
      <dgm:t>
        <a:bodyPr/>
        <a:lstStyle/>
        <a:p>
          <a:endParaRPr lang="es-EC"/>
        </a:p>
      </dgm:t>
    </dgm:pt>
    <dgm:pt modelId="{386A0C33-2B4A-4DCE-BED6-693B45280689}" type="pres">
      <dgm:prSet presAssocID="{FA6CE84C-14BB-4AFF-B7D7-9A5EE9672AAD}" presName="node" presStyleLbl="node1" presStyleIdx="1" presStyleCnt="4">
        <dgm:presLayoutVars>
          <dgm:bulletEnabled val="1"/>
        </dgm:presLayoutVars>
      </dgm:prSet>
      <dgm:spPr/>
      <dgm:t>
        <a:bodyPr/>
        <a:lstStyle/>
        <a:p>
          <a:endParaRPr lang="es-EC"/>
        </a:p>
      </dgm:t>
    </dgm:pt>
    <dgm:pt modelId="{481BB621-A1FF-487F-B1BE-E9AF08F917A5}" type="pres">
      <dgm:prSet presAssocID="{FA6CE84C-14BB-4AFF-B7D7-9A5EE9672AAD}" presName="dummy" presStyleCnt="0"/>
      <dgm:spPr/>
    </dgm:pt>
    <dgm:pt modelId="{BCA53529-2872-4154-88E5-79CDC19A7931}" type="pres">
      <dgm:prSet presAssocID="{34C2F034-C4F0-43F4-925B-68487BCF99E6}" presName="sibTrans" presStyleLbl="sibTrans2D1" presStyleIdx="1" presStyleCnt="4"/>
      <dgm:spPr/>
      <dgm:t>
        <a:bodyPr/>
        <a:lstStyle/>
        <a:p>
          <a:endParaRPr lang="es-EC"/>
        </a:p>
      </dgm:t>
    </dgm:pt>
    <dgm:pt modelId="{3DBE5203-49AA-491E-B8C5-55A62C3C1FBD}" type="pres">
      <dgm:prSet presAssocID="{93275E63-5507-4F2C-9AC5-914E4D3F9CB3}" presName="node" presStyleLbl="node1" presStyleIdx="2" presStyleCnt="4">
        <dgm:presLayoutVars>
          <dgm:bulletEnabled val="1"/>
        </dgm:presLayoutVars>
      </dgm:prSet>
      <dgm:spPr/>
      <dgm:t>
        <a:bodyPr/>
        <a:lstStyle/>
        <a:p>
          <a:endParaRPr lang="es-EC"/>
        </a:p>
      </dgm:t>
    </dgm:pt>
    <dgm:pt modelId="{3BAA3C9B-DE72-4732-99DD-FDDB3E27DB74}" type="pres">
      <dgm:prSet presAssocID="{93275E63-5507-4F2C-9AC5-914E4D3F9CB3}" presName="dummy" presStyleCnt="0"/>
      <dgm:spPr/>
    </dgm:pt>
    <dgm:pt modelId="{172C0BFC-9CE6-4877-A229-E85148B00941}" type="pres">
      <dgm:prSet presAssocID="{99B0BC7D-F02D-4CEB-ACB3-9EDFDBB7FEF5}" presName="sibTrans" presStyleLbl="sibTrans2D1" presStyleIdx="2" presStyleCnt="4"/>
      <dgm:spPr/>
      <dgm:t>
        <a:bodyPr/>
        <a:lstStyle/>
        <a:p>
          <a:endParaRPr lang="es-EC"/>
        </a:p>
      </dgm:t>
    </dgm:pt>
    <dgm:pt modelId="{47B1025A-7D3F-4CA7-A308-2A9FE66A9E58}" type="pres">
      <dgm:prSet presAssocID="{9EB090A4-CFD9-4F2D-8CDA-ECEBEDF504E8}" presName="node" presStyleLbl="node1" presStyleIdx="3" presStyleCnt="4">
        <dgm:presLayoutVars>
          <dgm:bulletEnabled val="1"/>
        </dgm:presLayoutVars>
      </dgm:prSet>
      <dgm:spPr/>
      <dgm:t>
        <a:bodyPr/>
        <a:lstStyle/>
        <a:p>
          <a:endParaRPr lang="es-EC"/>
        </a:p>
      </dgm:t>
    </dgm:pt>
    <dgm:pt modelId="{9106B906-09BD-4862-B752-131302B2CF6F}" type="pres">
      <dgm:prSet presAssocID="{9EB090A4-CFD9-4F2D-8CDA-ECEBEDF504E8}" presName="dummy" presStyleCnt="0"/>
      <dgm:spPr/>
    </dgm:pt>
    <dgm:pt modelId="{5597C97B-E000-4CED-9394-61F5FC7F6081}" type="pres">
      <dgm:prSet presAssocID="{EF0F4FEA-FB22-423D-A4A7-A6F6A5EED3DC}" presName="sibTrans" presStyleLbl="sibTrans2D1" presStyleIdx="3" presStyleCnt="4"/>
      <dgm:spPr/>
      <dgm:t>
        <a:bodyPr/>
        <a:lstStyle/>
        <a:p>
          <a:endParaRPr lang="es-EC"/>
        </a:p>
      </dgm:t>
    </dgm:pt>
  </dgm:ptLst>
  <dgm:cxnLst>
    <dgm:cxn modelId="{30A37538-8B51-4C57-9D72-3789D83DD7A7}" srcId="{FEDB497F-76B1-4145-8CA7-3853AB57E59B}" destId="{93275E63-5507-4F2C-9AC5-914E4D3F9CB3}" srcOrd="2" destOrd="0" parTransId="{65C40F40-3D30-44BA-B2B9-DDBBE2DB738C}" sibTransId="{99B0BC7D-F02D-4CEB-ACB3-9EDFDBB7FEF5}"/>
    <dgm:cxn modelId="{9865DFE6-3A74-4EC5-A593-771F46C40D5B}" type="presOf" srcId="{E62D49B8-DBE5-445D-BB0A-AC96C1B2A837}" destId="{92BA013B-9ED4-48BC-98D9-4250427C49DB}" srcOrd="0" destOrd="0" presId="urn:microsoft.com/office/officeart/2005/8/layout/radial6"/>
    <dgm:cxn modelId="{EE5A320F-0D39-4ACF-B8F4-FBDB9E537210}" type="presOf" srcId="{EF0F4FEA-FB22-423D-A4A7-A6F6A5EED3DC}" destId="{5597C97B-E000-4CED-9394-61F5FC7F6081}" srcOrd="0" destOrd="0" presId="urn:microsoft.com/office/officeart/2005/8/layout/radial6"/>
    <dgm:cxn modelId="{A01C9EF8-9C55-4010-B05D-1D11BD0FD56B}" type="presOf" srcId="{4A058441-12D0-43A9-AB16-6BC5A5B09D66}" destId="{42478434-9A6D-4804-ADB1-2056C3E4A705}" srcOrd="0" destOrd="0" presId="urn:microsoft.com/office/officeart/2005/8/layout/radial6"/>
    <dgm:cxn modelId="{C0183389-5A6B-4795-8593-F6DCDC7B82B9}" srcId="{E62D49B8-DBE5-445D-BB0A-AC96C1B2A837}" destId="{FEDB497F-76B1-4145-8CA7-3853AB57E59B}" srcOrd="0" destOrd="0" parTransId="{E9B6237F-05A9-41DB-A5E2-6795BD8B8869}" sibTransId="{0C38CCA7-77DF-464D-981A-BEE83FDB9397}"/>
    <dgm:cxn modelId="{1271FBAC-D3DA-48FA-9C0A-4FA789197519}" type="presOf" srcId="{FA6CE84C-14BB-4AFF-B7D7-9A5EE9672AAD}" destId="{386A0C33-2B4A-4DCE-BED6-693B45280689}" srcOrd="0" destOrd="0" presId="urn:microsoft.com/office/officeart/2005/8/layout/radial6"/>
    <dgm:cxn modelId="{3D71E1A4-7BE2-4876-92D9-221F6CE85E80}" type="presOf" srcId="{34C2F034-C4F0-43F4-925B-68487BCF99E6}" destId="{BCA53529-2872-4154-88E5-79CDC19A7931}" srcOrd="0" destOrd="0" presId="urn:microsoft.com/office/officeart/2005/8/layout/radial6"/>
    <dgm:cxn modelId="{A3D9A3E2-1122-4D36-8DD6-1222240102E8}" type="presOf" srcId="{9EB090A4-CFD9-4F2D-8CDA-ECEBEDF504E8}" destId="{47B1025A-7D3F-4CA7-A308-2A9FE66A9E58}" srcOrd="0" destOrd="0" presId="urn:microsoft.com/office/officeart/2005/8/layout/radial6"/>
    <dgm:cxn modelId="{B994BC29-9E86-4C65-9669-2893272899D6}" srcId="{FEDB497F-76B1-4145-8CA7-3853AB57E59B}" destId="{9EB090A4-CFD9-4F2D-8CDA-ECEBEDF504E8}" srcOrd="3" destOrd="0" parTransId="{F121719C-8AEF-4514-B1E7-84527AEB9E73}" sibTransId="{EF0F4FEA-FB22-423D-A4A7-A6F6A5EED3DC}"/>
    <dgm:cxn modelId="{3C03F959-D30C-46EF-ABEF-FB70E6EA57CA}" type="presOf" srcId="{C9795534-40B9-43FC-AED8-3DAE376A2501}" destId="{E71F2D69-E4E4-4977-9A1D-D9E9E6761003}" srcOrd="0" destOrd="0" presId="urn:microsoft.com/office/officeart/2005/8/layout/radial6"/>
    <dgm:cxn modelId="{74F7F03E-533E-4C7C-9069-BDB83C0C4361}" srcId="{FEDB497F-76B1-4145-8CA7-3853AB57E59B}" destId="{4A058441-12D0-43A9-AB16-6BC5A5B09D66}" srcOrd="0" destOrd="0" parTransId="{5E93EDA2-619A-4840-ABB7-16408016FE52}" sibTransId="{C9795534-40B9-43FC-AED8-3DAE376A2501}"/>
    <dgm:cxn modelId="{A849A352-AAD5-4A55-86B2-7484CAD1FA7B}" type="presOf" srcId="{93275E63-5507-4F2C-9AC5-914E4D3F9CB3}" destId="{3DBE5203-49AA-491E-B8C5-55A62C3C1FBD}" srcOrd="0" destOrd="0" presId="urn:microsoft.com/office/officeart/2005/8/layout/radial6"/>
    <dgm:cxn modelId="{8E569084-B009-4878-92CB-D446A9730817}" type="presOf" srcId="{99B0BC7D-F02D-4CEB-ACB3-9EDFDBB7FEF5}" destId="{172C0BFC-9CE6-4877-A229-E85148B00941}" srcOrd="0" destOrd="0" presId="urn:microsoft.com/office/officeart/2005/8/layout/radial6"/>
    <dgm:cxn modelId="{98EAB175-2D9D-4109-A64A-CAE8EE2C3009}" type="presOf" srcId="{FEDB497F-76B1-4145-8CA7-3853AB57E59B}" destId="{AD444BE0-3824-4FF4-9667-1B4A8B33BCC3}" srcOrd="0" destOrd="0" presId="urn:microsoft.com/office/officeart/2005/8/layout/radial6"/>
    <dgm:cxn modelId="{4EC671BA-0487-43FA-B903-9C6F1457B81C}" srcId="{FEDB497F-76B1-4145-8CA7-3853AB57E59B}" destId="{FA6CE84C-14BB-4AFF-B7D7-9A5EE9672AAD}" srcOrd="1" destOrd="0" parTransId="{8F14BD7F-CEEA-4DED-A473-B1A0BB833814}" sibTransId="{34C2F034-C4F0-43F4-925B-68487BCF99E6}"/>
    <dgm:cxn modelId="{AECD2BB9-5EA3-4D20-8A4C-03690DF96DF0}" type="presParOf" srcId="{92BA013B-9ED4-48BC-98D9-4250427C49DB}" destId="{AD444BE0-3824-4FF4-9667-1B4A8B33BCC3}" srcOrd="0" destOrd="0" presId="urn:microsoft.com/office/officeart/2005/8/layout/radial6"/>
    <dgm:cxn modelId="{098094AD-7F89-40CE-850B-2D2932C8DE98}" type="presParOf" srcId="{92BA013B-9ED4-48BC-98D9-4250427C49DB}" destId="{42478434-9A6D-4804-ADB1-2056C3E4A705}" srcOrd="1" destOrd="0" presId="urn:microsoft.com/office/officeart/2005/8/layout/radial6"/>
    <dgm:cxn modelId="{02A7537B-4D5B-4CE4-88A0-A0C44C15F0E6}" type="presParOf" srcId="{92BA013B-9ED4-48BC-98D9-4250427C49DB}" destId="{638B87B8-8350-4903-866E-A509935949F3}" srcOrd="2" destOrd="0" presId="urn:microsoft.com/office/officeart/2005/8/layout/radial6"/>
    <dgm:cxn modelId="{BD83B143-CECB-4CCC-8C79-97B00EAD1088}" type="presParOf" srcId="{92BA013B-9ED4-48BC-98D9-4250427C49DB}" destId="{E71F2D69-E4E4-4977-9A1D-D9E9E6761003}" srcOrd="3" destOrd="0" presId="urn:microsoft.com/office/officeart/2005/8/layout/radial6"/>
    <dgm:cxn modelId="{6FD0C510-2006-4EAC-BB90-90FAA60C8934}" type="presParOf" srcId="{92BA013B-9ED4-48BC-98D9-4250427C49DB}" destId="{386A0C33-2B4A-4DCE-BED6-693B45280689}" srcOrd="4" destOrd="0" presId="urn:microsoft.com/office/officeart/2005/8/layout/radial6"/>
    <dgm:cxn modelId="{7BB62726-C935-421F-BFDB-DF2F56C9B3F8}" type="presParOf" srcId="{92BA013B-9ED4-48BC-98D9-4250427C49DB}" destId="{481BB621-A1FF-487F-B1BE-E9AF08F917A5}" srcOrd="5" destOrd="0" presId="urn:microsoft.com/office/officeart/2005/8/layout/radial6"/>
    <dgm:cxn modelId="{3AC92175-A94A-4475-9BB5-CBED0EBADE2B}" type="presParOf" srcId="{92BA013B-9ED4-48BC-98D9-4250427C49DB}" destId="{BCA53529-2872-4154-88E5-79CDC19A7931}" srcOrd="6" destOrd="0" presId="urn:microsoft.com/office/officeart/2005/8/layout/radial6"/>
    <dgm:cxn modelId="{B6AC27BC-6232-4661-AEA8-F4DF90505904}" type="presParOf" srcId="{92BA013B-9ED4-48BC-98D9-4250427C49DB}" destId="{3DBE5203-49AA-491E-B8C5-55A62C3C1FBD}" srcOrd="7" destOrd="0" presId="urn:microsoft.com/office/officeart/2005/8/layout/radial6"/>
    <dgm:cxn modelId="{5BEBE1ED-74A1-4232-94FE-672E7489AE66}" type="presParOf" srcId="{92BA013B-9ED4-48BC-98D9-4250427C49DB}" destId="{3BAA3C9B-DE72-4732-99DD-FDDB3E27DB74}" srcOrd="8" destOrd="0" presId="urn:microsoft.com/office/officeart/2005/8/layout/radial6"/>
    <dgm:cxn modelId="{2D19D2F3-2509-4DBD-B490-F3EC783C536D}" type="presParOf" srcId="{92BA013B-9ED4-48BC-98D9-4250427C49DB}" destId="{172C0BFC-9CE6-4877-A229-E85148B00941}" srcOrd="9" destOrd="0" presId="urn:microsoft.com/office/officeart/2005/8/layout/radial6"/>
    <dgm:cxn modelId="{CBB149C5-E5EA-4E36-BD58-60C857E7D891}" type="presParOf" srcId="{92BA013B-9ED4-48BC-98D9-4250427C49DB}" destId="{47B1025A-7D3F-4CA7-A308-2A9FE66A9E58}" srcOrd="10" destOrd="0" presId="urn:microsoft.com/office/officeart/2005/8/layout/radial6"/>
    <dgm:cxn modelId="{28B98041-3D1C-4551-93B3-63BDE68729D9}" type="presParOf" srcId="{92BA013B-9ED4-48BC-98D9-4250427C49DB}" destId="{9106B906-09BD-4862-B752-131302B2CF6F}" srcOrd="11" destOrd="0" presId="urn:microsoft.com/office/officeart/2005/8/layout/radial6"/>
    <dgm:cxn modelId="{38A9A35D-FEF6-41A2-9F88-F444C6A86E92}" type="presParOf" srcId="{92BA013B-9ED4-48BC-98D9-4250427C49DB}" destId="{5597C97B-E000-4CED-9394-61F5FC7F608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C97B-E000-4CED-9394-61F5FC7F6081}">
      <dsp:nvSpPr>
        <dsp:cNvPr id="0" name=""/>
        <dsp:cNvSpPr/>
      </dsp:nvSpPr>
      <dsp:spPr>
        <a:xfrm>
          <a:off x="1334980" y="431399"/>
          <a:ext cx="2877255" cy="2877255"/>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C0BFC-9CE6-4877-A229-E85148B00941}">
      <dsp:nvSpPr>
        <dsp:cNvPr id="0" name=""/>
        <dsp:cNvSpPr/>
      </dsp:nvSpPr>
      <dsp:spPr>
        <a:xfrm>
          <a:off x="1334980" y="431399"/>
          <a:ext cx="2877255" cy="2877255"/>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A53529-2872-4154-88E5-79CDC19A7931}">
      <dsp:nvSpPr>
        <dsp:cNvPr id="0" name=""/>
        <dsp:cNvSpPr/>
      </dsp:nvSpPr>
      <dsp:spPr>
        <a:xfrm>
          <a:off x="1334980" y="431399"/>
          <a:ext cx="2877255" cy="2877255"/>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F2D69-E4E4-4977-9A1D-D9E9E6761003}">
      <dsp:nvSpPr>
        <dsp:cNvPr id="0" name=""/>
        <dsp:cNvSpPr/>
      </dsp:nvSpPr>
      <dsp:spPr>
        <a:xfrm>
          <a:off x="1334980" y="431399"/>
          <a:ext cx="2877255" cy="2877255"/>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444BE0-3824-4FF4-9667-1B4A8B33BCC3}">
      <dsp:nvSpPr>
        <dsp:cNvPr id="0" name=""/>
        <dsp:cNvSpPr/>
      </dsp:nvSpPr>
      <dsp:spPr>
        <a:xfrm>
          <a:off x="2111354" y="1207773"/>
          <a:ext cx="1324506" cy="1324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a:t>ESFUERZOS QUE SE PRODUCEN EN LA RODILLA</a:t>
          </a:r>
        </a:p>
      </dsp:txBody>
      <dsp:txXfrm>
        <a:off x="2305323" y="1401742"/>
        <a:ext cx="936568" cy="936568"/>
      </dsp:txXfrm>
    </dsp:sp>
    <dsp:sp modelId="{42478434-9A6D-4804-ADB1-2056C3E4A705}">
      <dsp:nvSpPr>
        <dsp:cNvPr id="0" name=""/>
        <dsp:cNvSpPr/>
      </dsp:nvSpPr>
      <dsp:spPr>
        <a:xfrm>
          <a:off x="2310030" y="1199"/>
          <a:ext cx="927154" cy="9271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C" sz="500" kern="1200"/>
            <a:t>3D SLICER</a:t>
          </a:r>
        </a:p>
        <a:p>
          <a:pPr lvl="0" algn="ctr" defTabSz="222250">
            <a:lnSpc>
              <a:spcPct val="90000"/>
            </a:lnSpc>
            <a:spcBef>
              <a:spcPct val="0"/>
            </a:spcBef>
            <a:spcAft>
              <a:spcPct val="35000"/>
            </a:spcAft>
          </a:pPr>
          <a:r>
            <a:rPr lang="es-EC" sz="500" kern="1200"/>
            <a:t>Permite transformar el formato dicon de un TAC a formato .stl</a:t>
          </a:r>
        </a:p>
      </dsp:txBody>
      <dsp:txXfrm>
        <a:off x="2445809" y="136978"/>
        <a:ext cx="655596" cy="655596"/>
      </dsp:txXfrm>
    </dsp:sp>
    <dsp:sp modelId="{386A0C33-2B4A-4DCE-BED6-693B45280689}">
      <dsp:nvSpPr>
        <dsp:cNvPr id="0" name=""/>
        <dsp:cNvSpPr/>
      </dsp:nvSpPr>
      <dsp:spPr>
        <a:xfrm>
          <a:off x="3715281" y="1406449"/>
          <a:ext cx="927154" cy="9271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C" sz="500" kern="1200"/>
            <a:t>SOFTWARE DE DISEÑO</a:t>
          </a:r>
        </a:p>
        <a:p>
          <a:pPr lvl="0" algn="ctr" defTabSz="222250">
            <a:lnSpc>
              <a:spcPct val="90000"/>
            </a:lnSpc>
            <a:spcBef>
              <a:spcPct val="0"/>
            </a:spcBef>
            <a:spcAft>
              <a:spcPct val="35000"/>
            </a:spcAft>
          </a:pPr>
          <a:r>
            <a:rPr lang="es-EC" sz="500" kern="1200"/>
            <a:t>Permite manipular y mejorar el archivo .stl</a:t>
          </a:r>
        </a:p>
      </dsp:txBody>
      <dsp:txXfrm>
        <a:off x="3851060" y="1542228"/>
        <a:ext cx="655596" cy="655596"/>
      </dsp:txXfrm>
    </dsp:sp>
    <dsp:sp modelId="{3DBE5203-49AA-491E-B8C5-55A62C3C1FBD}">
      <dsp:nvSpPr>
        <dsp:cNvPr id="0" name=""/>
        <dsp:cNvSpPr/>
      </dsp:nvSpPr>
      <dsp:spPr>
        <a:xfrm>
          <a:off x="2310030" y="2811700"/>
          <a:ext cx="927154" cy="9271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C" sz="500" kern="1200"/>
            <a:t>HYPERMESH</a:t>
          </a:r>
        </a:p>
        <a:p>
          <a:pPr lvl="0" algn="ctr" defTabSz="222250">
            <a:lnSpc>
              <a:spcPct val="90000"/>
            </a:lnSpc>
            <a:spcBef>
              <a:spcPct val="0"/>
            </a:spcBef>
            <a:spcAft>
              <a:spcPct val="35000"/>
            </a:spcAft>
          </a:pPr>
          <a:r>
            <a:rPr lang="es-EC" sz="500" kern="1200"/>
            <a:t>Permite mejorar la malla para un mejor estudio</a:t>
          </a:r>
        </a:p>
        <a:p>
          <a:pPr lvl="0" algn="ctr" defTabSz="222250">
            <a:lnSpc>
              <a:spcPct val="90000"/>
            </a:lnSpc>
            <a:spcBef>
              <a:spcPct val="0"/>
            </a:spcBef>
            <a:spcAft>
              <a:spcPct val="35000"/>
            </a:spcAft>
          </a:pPr>
          <a:r>
            <a:rPr lang="es-EC" sz="500" kern="1200"/>
            <a:t>HYPERWORKS</a:t>
          </a:r>
        </a:p>
        <a:p>
          <a:pPr lvl="0" algn="ctr" defTabSz="222250">
            <a:lnSpc>
              <a:spcPct val="90000"/>
            </a:lnSpc>
            <a:spcBef>
              <a:spcPct val="0"/>
            </a:spcBef>
            <a:spcAft>
              <a:spcPct val="35000"/>
            </a:spcAft>
          </a:pPr>
          <a:r>
            <a:rPr lang="es-EC" sz="500" kern="1200"/>
            <a:t>Me permite realizar el estudio de esfuerzos</a:t>
          </a:r>
        </a:p>
      </dsp:txBody>
      <dsp:txXfrm>
        <a:off x="2445809" y="2947479"/>
        <a:ext cx="655596" cy="655596"/>
      </dsp:txXfrm>
    </dsp:sp>
    <dsp:sp modelId="{47B1025A-7D3F-4CA7-A308-2A9FE66A9E58}">
      <dsp:nvSpPr>
        <dsp:cNvPr id="0" name=""/>
        <dsp:cNvSpPr/>
      </dsp:nvSpPr>
      <dsp:spPr>
        <a:xfrm>
          <a:off x="904780" y="1406449"/>
          <a:ext cx="927154" cy="9271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C" sz="500" kern="1200"/>
            <a:t>TAC</a:t>
          </a:r>
        </a:p>
        <a:p>
          <a:pPr lvl="0" algn="ctr" defTabSz="222250">
            <a:lnSpc>
              <a:spcPct val="90000"/>
            </a:lnSpc>
            <a:spcBef>
              <a:spcPct val="0"/>
            </a:spcBef>
            <a:spcAft>
              <a:spcPct val="35000"/>
            </a:spcAft>
          </a:pPr>
          <a:r>
            <a:rPr lang="es-EC" sz="500" kern="1200"/>
            <a:t>Se obtiene la imagen de la rodilla en formato dicom</a:t>
          </a:r>
        </a:p>
      </dsp:txBody>
      <dsp:txXfrm>
        <a:off x="1040559" y="1542228"/>
        <a:ext cx="655596" cy="6555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3E3D55B-FA44-448B-865F-48FEE9328411}" type="datetimeFigureOut">
              <a:rPr lang="es-EC" smtClean="0"/>
              <a:t>3/4/2018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55474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E3D55B-FA44-448B-865F-48FEE9328411}" type="datetimeFigureOut">
              <a:rPr lang="es-EC" smtClean="0"/>
              <a:t>3/4/2018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25809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E3D55B-FA44-448B-865F-48FEE9328411}" type="datetimeFigureOut">
              <a:rPr lang="es-EC" smtClean="0"/>
              <a:t>3/4/2018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249899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3E3D55B-FA44-448B-865F-48FEE9328411}" type="datetimeFigureOut">
              <a:rPr lang="es-EC" smtClean="0"/>
              <a:t>3/4/2018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28647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3E3D55B-FA44-448B-865F-48FEE9328411}" type="datetimeFigureOut">
              <a:rPr lang="es-EC" smtClean="0"/>
              <a:t>3/4/2018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111614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3E3D55B-FA44-448B-865F-48FEE9328411}" type="datetimeFigureOut">
              <a:rPr lang="es-EC" smtClean="0"/>
              <a:t>3/4/2018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184454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3E3D55B-FA44-448B-865F-48FEE9328411}" type="datetimeFigureOut">
              <a:rPr lang="es-EC" smtClean="0"/>
              <a:t>3/4/2018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160975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3E3D55B-FA44-448B-865F-48FEE9328411}" type="datetimeFigureOut">
              <a:rPr lang="es-EC" smtClean="0"/>
              <a:t>3/4/2018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327939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E3D55B-FA44-448B-865F-48FEE9328411}" type="datetimeFigureOut">
              <a:rPr lang="es-EC" smtClean="0"/>
              <a:t>3/4/2018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387508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E3D55B-FA44-448B-865F-48FEE9328411}" type="datetimeFigureOut">
              <a:rPr lang="es-EC" smtClean="0"/>
              <a:t>3/4/2018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384493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E3D55B-FA44-448B-865F-48FEE9328411}" type="datetimeFigureOut">
              <a:rPr lang="es-EC" smtClean="0"/>
              <a:t>3/4/2018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B316E47-D465-444F-9C90-E3C7763070B9}" type="slidenum">
              <a:rPr lang="es-EC" smtClean="0"/>
              <a:t>‹Nº›</a:t>
            </a:fld>
            <a:endParaRPr lang="es-EC"/>
          </a:p>
        </p:txBody>
      </p:sp>
    </p:spTree>
    <p:extLst>
      <p:ext uri="{BB962C8B-B14F-4D97-AF65-F5344CB8AC3E}">
        <p14:creationId xmlns:p14="http://schemas.microsoft.com/office/powerpoint/2010/main" val="128593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3500" r="-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3D55B-FA44-448B-865F-48FEE9328411}" type="datetimeFigureOut">
              <a:rPr lang="es-EC" smtClean="0"/>
              <a:t>3/4/2018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16E47-D465-444F-9C90-E3C7763070B9}" type="slidenum">
              <a:rPr lang="es-EC" smtClean="0"/>
              <a:t>‹Nº›</a:t>
            </a:fld>
            <a:endParaRPr lang="es-EC"/>
          </a:p>
        </p:txBody>
      </p:sp>
    </p:spTree>
    <p:extLst>
      <p:ext uri="{BB962C8B-B14F-4D97-AF65-F5344CB8AC3E}">
        <p14:creationId xmlns:p14="http://schemas.microsoft.com/office/powerpoint/2010/main" val="411830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88852"/>
            <a:ext cx="9144000" cy="947918"/>
          </a:xfrm>
        </p:spPr>
        <p:txBody>
          <a:bodyPr>
            <a:normAutofit/>
          </a:bodyPr>
          <a:lstStyle/>
          <a:p>
            <a:r>
              <a:rPr lang="es-ES" sz="2800" b="1" dirty="0" smtClean="0"/>
              <a:t>MAESTRÍA EN MANUFACTURA Y DISEÑO ASISTIDO POR COMPUTADOR, SEGUNDA PROMOCIÓN CICLO 2015-2017</a:t>
            </a:r>
            <a:endParaRPr lang="es-EC" sz="2800" dirty="0"/>
          </a:p>
        </p:txBody>
      </p:sp>
      <p:sp>
        <p:nvSpPr>
          <p:cNvPr id="3" name="Subtítulo 2"/>
          <p:cNvSpPr>
            <a:spLocks noGrp="1"/>
          </p:cNvSpPr>
          <p:nvPr>
            <p:ph type="subTitle" idx="1"/>
          </p:nvPr>
        </p:nvSpPr>
        <p:spPr>
          <a:xfrm>
            <a:off x="1670649" y="2653131"/>
            <a:ext cx="9144000" cy="2885027"/>
          </a:xfrm>
        </p:spPr>
        <p:txBody>
          <a:bodyPr>
            <a:normAutofit fontScale="25000" lnSpcReduction="20000"/>
          </a:bodyPr>
          <a:lstStyle/>
          <a:p>
            <a:r>
              <a:rPr lang="es-EC" sz="9600" b="1" dirty="0"/>
              <a:t>“ANÁLISIS DE ESFUERZOS DESDE EL PUNTO DE VISTA BIOMECÁNICO EN LA RODILLA POR MEDIO DE ELEMENTOS FINITOS, RECONSTRUIDA DIGITALMENTE POR MEDIO DE UNA TOMOGRAFÍA AXIAL COMPUTARIZADA.”</a:t>
            </a:r>
            <a:endParaRPr lang="es-EC" sz="9600" dirty="0"/>
          </a:p>
          <a:p>
            <a:r>
              <a:rPr lang="es-EC" sz="9600" b="1" dirty="0"/>
              <a:t> </a:t>
            </a:r>
            <a:endParaRPr lang="es-EC" sz="9600" dirty="0"/>
          </a:p>
          <a:p>
            <a:r>
              <a:rPr lang="es-EC" sz="9600" b="1" dirty="0"/>
              <a:t>AUTOR: LANAS PÉREZ ROBERTO DAVID</a:t>
            </a:r>
            <a:endParaRPr lang="es-EC" sz="9600" dirty="0"/>
          </a:p>
          <a:p>
            <a:r>
              <a:rPr lang="es-EC" sz="9600" b="1" dirty="0"/>
              <a:t> </a:t>
            </a:r>
            <a:endParaRPr lang="es-EC" sz="9600" dirty="0"/>
          </a:p>
          <a:p>
            <a:r>
              <a:rPr lang="es-EC" sz="9600" b="1" dirty="0"/>
              <a:t>DIRECTOR: ING. OLMEDO SALAZAR JOSÉ FERNANDO </a:t>
            </a:r>
            <a:r>
              <a:rPr lang="es-EC" sz="9600" b="1" dirty="0" err="1"/>
              <a:t>MsC</a:t>
            </a:r>
            <a:r>
              <a:rPr lang="es-EC" sz="9600" b="1" dirty="0"/>
              <a:t>.</a:t>
            </a:r>
            <a:endParaRPr lang="es-EC" sz="9600" dirty="0"/>
          </a:p>
          <a:p>
            <a:endParaRPr lang="es-EC" dirty="0"/>
          </a:p>
        </p:txBody>
      </p:sp>
    </p:spTree>
    <p:extLst>
      <p:ext uri="{BB962C8B-B14F-4D97-AF65-F5344CB8AC3E}">
        <p14:creationId xmlns:p14="http://schemas.microsoft.com/office/powerpoint/2010/main" val="356607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77041"/>
          </a:xfrm>
        </p:spPr>
        <p:txBody>
          <a:bodyPr>
            <a:normAutofit/>
          </a:bodyPr>
          <a:lstStyle/>
          <a:p>
            <a:r>
              <a:rPr lang="es-EC" sz="3200" b="1" dirty="0" smtClean="0"/>
              <a:t>METODOLOGÍA</a:t>
            </a:r>
            <a:endParaRPr lang="es-EC" sz="3200" b="1" dirty="0"/>
          </a:p>
        </p:txBody>
      </p:sp>
      <p:sp>
        <p:nvSpPr>
          <p:cNvPr id="3" name="Subtítulo 2"/>
          <p:cNvSpPr>
            <a:spLocks noGrp="1"/>
          </p:cNvSpPr>
          <p:nvPr>
            <p:ph type="subTitle" idx="1"/>
          </p:nvPr>
        </p:nvSpPr>
        <p:spPr>
          <a:xfrm>
            <a:off x="1593010" y="1997525"/>
            <a:ext cx="3349926" cy="366113"/>
          </a:xfrm>
        </p:spPr>
        <p:txBody>
          <a:bodyPr>
            <a:normAutofit fontScale="92500" lnSpcReduction="10000"/>
          </a:bodyPr>
          <a:lstStyle/>
          <a:p>
            <a:pPr algn="just"/>
            <a:r>
              <a:rPr lang="es-EC" dirty="0" smtClean="0"/>
              <a:t>Validación del Modelo</a:t>
            </a:r>
            <a:endParaRPr lang="es-EC"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26902" t="9114" b="3291"/>
          <a:stretch/>
        </p:blipFill>
        <p:spPr bwMode="auto">
          <a:xfrm>
            <a:off x="1524000" y="2661759"/>
            <a:ext cx="2866845" cy="1744375"/>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936" y="2661759"/>
            <a:ext cx="3491913" cy="1744375"/>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6581" y="2661759"/>
            <a:ext cx="2743200" cy="1744375"/>
          </a:xfrm>
          <a:prstGeom prst="rect">
            <a:avLst/>
          </a:prstGeom>
          <a:noFill/>
          <a:ln>
            <a:noFill/>
          </a:ln>
        </p:spPr>
      </p:pic>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632" y="4704255"/>
            <a:ext cx="2873213" cy="1832881"/>
          </a:xfrm>
          <a:prstGeom prst="rect">
            <a:avLst/>
          </a:prstGeom>
          <a:noFill/>
          <a:ln>
            <a:noFill/>
          </a:ln>
        </p:spPr>
      </p:pic>
      <p:pic>
        <p:nvPicPr>
          <p:cNvPr id="8" name="Imagen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936" y="4704254"/>
            <a:ext cx="3482705" cy="1832881"/>
          </a:xfrm>
          <a:prstGeom prst="rect">
            <a:avLst/>
          </a:prstGeom>
          <a:noFill/>
          <a:ln>
            <a:noFill/>
          </a:ln>
        </p:spPr>
      </p:pic>
      <p:pic>
        <p:nvPicPr>
          <p:cNvPr id="9" name="Imagen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6581" y="4704253"/>
            <a:ext cx="2743200" cy="1832881"/>
          </a:xfrm>
          <a:prstGeom prst="rect">
            <a:avLst/>
          </a:prstGeom>
          <a:noFill/>
          <a:ln>
            <a:noFill/>
          </a:ln>
        </p:spPr>
      </p:pic>
    </p:spTree>
    <p:extLst>
      <p:ext uri="{BB962C8B-B14F-4D97-AF65-F5344CB8AC3E}">
        <p14:creationId xmlns:p14="http://schemas.microsoft.com/office/powerpoint/2010/main" val="317363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77041"/>
          </a:xfrm>
        </p:spPr>
        <p:txBody>
          <a:bodyPr>
            <a:normAutofit/>
          </a:bodyPr>
          <a:lstStyle/>
          <a:p>
            <a:r>
              <a:rPr lang="es-EC" sz="3200" b="1" dirty="0" smtClean="0"/>
              <a:t>METODOLOGÍA</a:t>
            </a:r>
            <a:endParaRPr lang="es-EC" sz="3200" b="1" dirty="0"/>
          </a:p>
        </p:txBody>
      </p:sp>
      <p:sp>
        <p:nvSpPr>
          <p:cNvPr id="3" name="Subtítulo 2"/>
          <p:cNvSpPr>
            <a:spLocks noGrp="1"/>
          </p:cNvSpPr>
          <p:nvPr>
            <p:ph type="subTitle" idx="1"/>
          </p:nvPr>
        </p:nvSpPr>
        <p:spPr>
          <a:xfrm>
            <a:off x="1593010" y="1997525"/>
            <a:ext cx="3349926" cy="366113"/>
          </a:xfrm>
        </p:spPr>
        <p:txBody>
          <a:bodyPr>
            <a:normAutofit fontScale="77500" lnSpcReduction="20000"/>
          </a:bodyPr>
          <a:lstStyle/>
          <a:p>
            <a:pPr algn="just"/>
            <a:r>
              <a:rPr lang="es-EC" dirty="0" smtClean="0"/>
              <a:t>Estudio de la Calidad de la Malla</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3090276248"/>
              </p:ext>
            </p:extLst>
          </p:nvPr>
        </p:nvGraphicFramePr>
        <p:xfrm>
          <a:off x="1049547" y="2473225"/>
          <a:ext cx="5496560" cy="1433196"/>
        </p:xfrm>
        <a:graphic>
          <a:graphicData uri="http://schemas.openxmlformats.org/drawingml/2006/table">
            <a:tbl>
              <a:tblPr firstRow="1" firstCol="1" bandRow="1">
                <a:tableStyleId>{5C22544A-7EE6-4342-B048-85BDC9FD1C3A}</a:tableStyleId>
              </a:tblPr>
              <a:tblGrid>
                <a:gridCol w="607325"/>
                <a:gridCol w="902997"/>
                <a:gridCol w="902997"/>
                <a:gridCol w="607325"/>
                <a:gridCol w="902997"/>
                <a:gridCol w="902997"/>
                <a:gridCol w="669922"/>
              </a:tblGrid>
              <a:tr h="182880">
                <a:tc rowSpan="2">
                  <a:txBody>
                    <a:bodyPr/>
                    <a:lstStyle/>
                    <a:p>
                      <a:pPr algn="ctr">
                        <a:lnSpc>
                          <a:spcPct val="107000"/>
                        </a:lnSpc>
                        <a:spcAft>
                          <a:spcPts val="0"/>
                        </a:spcAft>
                      </a:pPr>
                      <a:r>
                        <a:rPr lang="es-EC" sz="1100">
                          <a:effectLst/>
                        </a:rPr>
                        <a:t>CARGA (KG)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EC" sz="1100">
                          <a:effectLst/>
                        </a:rPr>
                        <a:t>MALLA GRUESA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100">
                          <a:effectLst/>
                        </a:rPr>
                        <a:t>MALLA 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365760">
                <a:tc vMerge="1">
                  <a:txBody>
                    <a:bodyPr/>
                    <a:lstStyle/>
                    <a:p>
                      <a:endParaRPr lang="es-EC"/>
                    </a:p>
                  </a:txBody>
                  <a:tcPr/>
                </a:tc>
                <a:tc>
                  <a:txBody>
                    <a:bodyPr/>
                    <a:lstStyle/>
                    <a:p>
                      <a:pPr algn="ctr">
                        <a:lnSpc>
                          <a:spcPct val="107000"/>
                        </a:lnSpc>
                        <a:spcAft>
                          <a:spcPts val="0"/>
                        </a:spcAft>
                      </a:pPr>
                      <a:r>
                        <a:rPr lang="es-EC" sz="1100">
                          <a:effectLst/>
                        </a:rPr>
                        <a:t>Número de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Desplazamientos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Esfuerzos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Número de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Desplazamientos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Esfuerzos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82880">
                <a:tc>
                  <a:txBody>
                    <a:bodyPr/>
                    <a:lstStyle/>
                    <a:p>
                      <a:pPr algn="r">
                        <a:lnSpc>
                          <a:spcPct val="107000"/>
                        </a:lnSpc>
                        <a:spcAft>
                          <a:spcPts val="0"/>
                        </a:spcAf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59691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2,85E+02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6,55E-01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315537,00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1,70E-01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1,40E+00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59691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1,41E+03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3,16E+00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315537,00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5,40E-01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5,10E+00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59691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2,08E+03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2,62E+00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315537,00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9,06E-01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dirty="0">
                          <a:effectLst/>
                        </a:rPr>
                        <a:t>9,50E+00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62338987"/>
              </p:ext>
            </p:extLst>
          </p:nvPr>
        </p:nvGraphicFramePr>
        <p:xfrm>
          <a:off x="6546107" y="2473225"/>
          <a:ext cx="5496562" cy="1417288"/>
        </p:xfrm>
        <a:graphic>
          <a:graphicData uri="http://schemas.openxmlformats.org/drawingml/2006/table">
            <a:tbl>
              <a:tblPr firstRow="1" firstCol="1" bandRow="1">
                <a:tableStyleId>{5C22544A-7EE6-4342-B048-85BDC9FD1C3A}</a:tableStyleId>
              </a:tblPr>
              <a:tblGrid>
                <a:gridCol w="747935"/>
                <a:gridCol w="898317"/>
                <a:gridCol w="666451"/>
                <a:gridCol w="648564"/>
                <a:gridCol w="469696"/>
                <a:gridCol w="469033"/>
                <a:gridCol w="1596566"/>
              </a:tblGrid>
              <a:tr h="166458">
                <a:tc gridSpan="3">
                  <a:txBody>
                    <a:bodyPr/>
                    <a:lstStyle/>
                    <a:p>
                      <a:pPr algn="ctr">
                        <a:lnSpc>
                          <a:spcPct val="107000"/>
                        </a:lnSpc>
                        <a:spcAft>
                          <a:spcPts val="0"/>
                        </a:spcAft>
                      </a:pPr>
                      <a:r>
                        <a:rPr lang="es-EC" sz="1100" dirty="0">
                          <a:effectLst/>
                        </a:rPr>
                        <a:t>MALLA FINA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gridSpan="4">
                  <a:txBody>
                    <a:bodyPr/>
                    <a:lstStyle/>
                    <a:p>
                      <a:pPr algn="ctr">
                        <a:lnSpc>
                          <a:spcPct val="107000"/>
                        </a:lnSpc>
                        <a:spcAft>
                          <a:spcPts val="0"/>
                        </a:spcAft>
                      </a:pPr>
                      <a:r>
                        <a:rPr lang="es-EC" sz="1100" dirty="0">
                          <a:effectLst/>
                        </a:rPr>
                        <a:t>DIFERENCIA PORCENTUAL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384918">
                <a:tc>
                  <a:txBody>
                    <a:bodyPr/>
                    <a:lstStyle/>
                    <a:p>
                      <a:pPr algn="ctr">
                        <a:lnSpc>
                          <a:spcPct val="107000"/>
                        </a:lnSpc>
                        <a:spcAft>
                          <a:spcPts val="0"/>
                        </a:spcAft>
                      </a:pPr>
                      <a:r>
                        <a:rPr lang="es-EC" sz="1100">
                          <a:effectLst/>
                        </a:rPr>
                        <a:t>Número de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Desplazamientos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Esfuerzos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pPr>
                      <a:r>
                        <a:rPr lang="es-EC" sz="1100" dirty="0">
                          <a:effectLst/>
                        </a:rPr>
                        <a:t>Desplazamiento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62069">
                <a:tc>
                  <a:txBody>
                    <a:bodyPr/>
                    <a:lstStyle/>
                    <a:p>
                      <a:pPr algn="r">
                        <a:lnSpc>
                          <a:spcPct val="107000"/>
                        </a:lnSpc>
                        <a:spcAft>
                          <a:spcPts val="0"/>
                        </a:spcAft>
                      </a:pPr>
                      <a:r>
                        <a:rPr lang="es-EC" sz="1100">
                          <a:effectLst/>
                        </a:rPr>
                        <a:t>950679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1,45E-03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28483%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2069">
                <a:tc>
                  <a:txBody>
                    <a:bodyPr/>
                    <a:lstStyle/>
                    <a:p>
                      <a:pPr algn="r">
                        <a:lnSpc>
                          <a:spcPct val="107000"/>
                        </a:lnSpc>
                        <a:spcAft>
                          <a:spcPts val="0"/>
                        </a:spcAft>
                      </a:pPr>
                      <a:r>
                        <a:rPr lang="es-EC" sz="1100">
                          <a:effectLst/>
                        </a:rPr>
                        <a:t>950679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6,23E-03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1,14E+01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140946%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6782">
                <a:tc>
                  <a:txBody>
                    <a:bodyPr/>
                    <a:lstStyle/>
                    <a:p>
                      <a:pPr algn="r">
                        <a:lnSpc>
                          <a:spcPct val="107000"/>
                        </a:lnSpc>
                        <a:spcAft>
                          <a:spcPts val="0"/>
                        </a:spcAft>
                      </a:pPr>
                      <a:r>
                        <a:rPr lang="es-EC" sz="1100">
                          <a:effectLst/>
                        </a:rPr>
                        <a:t>950679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1,05E-02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dirty="0">
                          <a:effectLst/>
                        </a:rPr>
                        <a:t>1,22E+01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207909%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-688%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dirty="0">
                          <a:effectLst/>
                        </a:rPr>
                        <a:t>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423480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37691"/>
            <a:ext cx="9144000" cy="577041"/>
          </a:xfrm>
        </p:spPr>
        <p:txBody>
          <a:bodyPr>
            <a:normAutofit/>
          </a:bodyPr>
          <a:lstStyle/>
          <a:p>
            <a:r>
              <a:rPr lang="es-EC" sz="3200" b="1" dirty="0" smtClean="0"/>
              <a:t>METODOLOGÍA</a:t>
            </a:r>
            <a:endParaRPr lang="es-EC" sz="3200" b="1" dirty="0"/>
          </a:p>
        </p:txBody>
      </p:sp>
      <p:sp>
        <p:nvSpPr>
          <p:cNvPr id="3" name="Subtítulo 2"/>
          <p:cNvSpPr>
            <a:spLocks noGrp="1"/>
          </p:cNvSpPr>
          <p:nvPr>
            <p:ph type="subTitle" idx="1"/>
          </p:nvPr>
        </p:nvSpPr>
        <p:spPr>
          <a:xfrm>
            <a:off x="1610263" y="1574831"/>
            <a:ext cx="3349926" cy="366113"/>
          </a:xfrm>
        </p:spPr>
        <p:txBody>
          <a:bodyPr>
            <a:normAutofit fontScale="77500" lnSpcReduction="20000"/>
          </a:bodyPr>
          <a:lstStyle/>
          <a:p>
            <a:pPr algn="just"/>
            <a:r>
              <a:rPr lang="es-EC" dirty="0" smtClean="0"/>
              <a:t>Estudio de la Calidad de la Malla</a:t>
            </a:r>
            <a:endParaRPr lang="es-EC" dirty="0"/>
          </a:p>
        </p:txBody>
      </p:sp>
      <p:graphicFrame>
        <p:nvGraphicFramePr>
          <p:cNvPr id="6" name="Gráfico 5"/>
          <p:cNvGraphicFramePr/>
          <p:nvPr>
            <p:extLst>
              <p:ext uri="{D42A27DB-BD31-4B8C-83A1-F6EECF244321}">
                <p14:modId xmlns:p14="http://schemas.microsoft.com/office/powerpoint/2010/main" val="2737683733"/>
              </p:ext>
            </p:extLst>
          </p:nvPr>
        </p:nvGraphicFramePr>
        <p:xfrm>
          <a:off x="963283" y="2101043"/>
          <a:ext cx="4876800" cy="2933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4236942455"/>
              </p:ext>
            </p:extLst>
          </p:nvPr>
        </p:nvGraphicFramePr>
        <p:xfrm>
          <a:off x="6789348" y="1574831"/>
          <a:ext cx="46863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504020140"/>
              </p:ext>
            </p:extLst>
          </p:nvPr>
        </p:nvGraphicFramePr>
        <p:xfrm>
          <a:off x="6789348" y="4041476"/>
          <a:ext cx="486156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041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37691"/>
            <a:ext cx="9144000" cy="577041"/>
          </a:xfrm>
        </p:spPr>
        <p:txBody>
          <a:bodyPr>
            <a:normAutofit/>
          </a:bodyPr>
          <a:lstStyle/>
          <a:p>
            <a:r>
              <a:rPr lang="es-EC" sz="3200" b="1" dirty="0" smtClean="0"/>
              <a:t>METODOLOGÍA</a:t>
            </a:r>
            <a:endParaRPr lang="es-EC" sz="3200" b="1" dirty="0"/>
          </a:p>
        </p:txBody>
      </p:sp>
      <p:sp>
        <p:nvSpPr>
          <p:cNvPr id="3" name="Subtítulo 2"/>
          <p:cNvSpPr>
            <a:spLocks noGrp="1"/>
          </p:cNvSpPr>
          <p:nvPr>
            <p:ph type="subTitle" idx="1"/>
          </p:nvPr>
        </p:nvSpPr>
        <p:spPr>
          <a:xfrm>
            <a:off x="1610263" y="1574831"/>
            <a:ext cx="3349926" cy="366113"/>
          </a:xfrm>
        </p:spPr>
        <p:txBody>
          <a:bodyPr>
            <a:normAutofit fontScale="92500" lnSpcReduction="10000"/>
          </a:bodyPr>
          <a:lstStyle/>
          <a:p>
            <a:pPr algn="just"/>
            <a:r>
              <a:rPr lang="es-EC" dirty="0" smtClean="0"/>
              <a:t>Convergencia de la Malla</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810231661"/>
              </p:ext>
            </p:extLst>
          </p:nvPr>
        </p:nvGraphicFramePr>
        <p:xfrm>
          <a:off x="1610263" y="2388155"/>
          <a:ext cx="1714500" cy="2743200"/>
        </p:xfrm>
        <a:graphic>
          <a:graphicData uri="http://schemas.openxmlformats.org/drawingml/2006/table">
            <a:tbl>
              <a:tblPr firstRow="1" firstCol="1" bandRow="1">
                <a:tableStyleId>{5C22544A-7EE6-4342-B048-85BDC9FD1C3A}</a:tableStyleId>
              </a:tblPr>
              <a:tblGrid>
                <a:gridCol w="787400"/>
                <a:gridCol w="927100"/>
              </a:tblGrid>
              <a:tr h="365760">
                <a:tc>
                  <a:txBody>
                    <a:bodyPr/>
                    <a:lstStyle/>
                    <a:p>
                      <a:pPr>
                        <a:lnSpc>
                          <a:spcPct val="107000"/>
                        </a:lnSpc>
                        <a:spcAft>
                          <a:spcPts val="0"/>
                        </a:spcAft>
                      </a:pPr>
                      <a:r>
                        <a:rPr lang="es-EC" sz="1100">
                          <a:effectLst/>
                        </a:rPr>
                        <a:t>Número de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100">
                          <a:effectLst/>
                        </a:rPr>
                        <a:t>Esfuerzo [Mpa]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60000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0,452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70000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80000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90000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0,655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100000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1,35E+00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200000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1,40E+00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300000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2,00E+00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400000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2,20E+00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500000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2,40E+00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600000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2,44E+00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700000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2,48E+00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800000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r">
                        <a:lnSpc>
                          <a:spcPct val="107000"/>
                        </a:lnSpc>
                        <a:spcAft>
                          <a:spcPts val="0"/>
                        </a:spcAft>
                      </a:pPr>
                      <a:r>
                        <a:rPr lang="es-EC" sz="1100">
                          <a:effectLst/>
                        </a:rPr>
                        <a:t>900000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100" dirty="0">
                          <a:effectLst/>
                        </a:rPr>
                        <a:t>2,53E+00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9" name="Gráfico 8"/>
          <p:cNvGraphicFramePr/>
          <p:nvPr>
            <p:extLst>
              <p:ext uri="{D42A27DB-BD31-4B8C-83A1-F6EECF244321}">
                <p14:modId xmlns:p14="http://schemas.microsoft.com/office/powerpoint/2010/main" val="1906953915"/>
              </p:ext>
            </p:extLst>
          </p:nvPr>
        </p:nvGraphicFramePr>
        <p:xfrm>
          <a:off x="4641586" y="2124701"/>
          <a:ext cx="5666979" cy="2976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213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3" name="Imagen 2" descr="E:\ensayos rotulas\rotula1\malla fina\ensayo a 300kg\GEOM3.jpg"/>
          <p:cNvPicPr/>
          <p:nvPr/>
        </p:nvPicPr>
        <p:blipFill rotWithShape="1">
          <a:blip r:embed="rId2" cstate="print">
            <a:extLst>
              <a:ext uri="{28A0092B-C50C-407E-A947-70E740481C1C}">
                <a14:useLocalDpi xmlns:a14="http://schemas.microsoft.com/office/drawing/2010/main" val="0"/>
              </a:ext>
            </a:extLst>
          </a:blip>
          <a:srcRect l="15153" r="18896"/>
          <a:stretch/>
        </p:blipFill>
        <p:spPr bwMode="auto">
          <a:xfrm>
            <a:off x="1571769" y="1880469"/>
            <a:ext cx="3345288" cy="253625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 name="Rectángulo 3"/>
              <p:cNvSpPr/>
              <p:nvPr/>
            </p:nvSpPr>
            <p:spPr>
              <a:xfrm>
                <a:off x="529087" y="4399473"/>
                <a:ext cx="6096000" cy="2203039"/>
              </a:xfrm>
              <a:prstGeom prst="rect">
                <a:avLst/>
              </a:prstGeom>
            </p:spPr>
            <p:txBody>
              <a:bodyPr>
                <a:spAutoFit/>
              </a:bodyPr>
              <a:lstStyle/>
              <a:p>
                <a:pPr indent="449580" algn="ctr">
                  <a:lnSpc>
                    <a:spcPct val="150000"/>
                  </a:lnSpc>
                  <a:spcAft>
                    <a:spcPts val="800"/>
                  </a:spcAft>
                </a:pPr>
                <a14:m>
                  <m:oMath xmlns:m="http://schemas.openxmlformats.org/officeDocument/2006/math">
                    <m:r>
                      <a:rPr lang="es-EC" i="1" smtClean="0">
                        <a:effectLst/>
                        <a:latin typeface="Cambria Math" panose="02040503050406030204" pitchFamily="18" charset="0"/>
                        <a:ea typeface="Calibri" panose="020F0502020204030204" pitchFamily="34" charset="0"/>
                        <a:cs typeface="Arial" panose="020B0604020202020204" pitchFamily="34" charset="0"/>
                      </a:rPr>
                      <m:t>𝐶𝑎𝑟𝑔𝑎</m:t>
                    </m:r>
                    <m:r>
                      <a:rPr lang="es-EC" i="1" smtClean="0">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𝑃𝑒𝑠𝑜</m:t>
                        </m:r>
                        <m:r>
                          <a:rPr lang="es-EC" i="1">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𝑑𝑒</m:t>
                        </m:r>
                        <m:r>
                          <a:rPr lang="es-EC" i="1">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𝑙𝑎</m:t>
                        </m:r>
                        <m:r>
                          <a:rPr lang="es-EC" i="1">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𝑝𝑒𝑟𝑠𝑜𝑛𝑎</m:t>
                        </m:r>
                        <m:r>
                          <a:rPr lang="es-EC" i="1">
                            <a:effectLst/>
                            <a:latin typeface="Cambria Math" panose="02040503050406030204" pitchFamily="18" charset="0"/>
                            <a:ea typeface="Calibri" panose="020F0502020204030204" pitchFamily="34" charset="0"/>
                            <a:cs typeface="Arial" panose="020B0604020202020204" pitchFamily="34" charset="0"/>
                          </a:rPr>
                          <m:t> </m:t>
                        </m:r>
                      </m:num>
                      <m:den>
                        <m:r>
                          <a:rPr lang="es-EC" i="1">
                            <a:effectLst/>
                            <a:latin typeface="Cambria Math" panose="02040503050406030204" pitchFamily="18" charset="0"/>
                            <a:ea typeface="Calibri" panose="020F0502020204030204" pitchFamily="34" charset="0"/>
                            <a:cs typeface="Arial" panose="020B0604020202020204" pitchFamily="34" charset="0"/>
                          </a:rPr>
                          <m:t>𝑁</m:t>
                        </m:r>
                        <m:r>
                          <a:rPr lang="es-EC" i="1">
                            <a:effectLst/>
                            <a:latin typeface="Cambria Math" panose="02040503050406030204" pitchFamily="18" charset="0"/>
                            <a:ea typeface="Calibri" panose="020F0502020204030204" pitchFamily="34" charset="0"/>
                            <a:cs typeface="Arial" panose="020B0604020202020204" pitchFamily="34" charset="0"/>
                          </a:rPr>
                          <m:t>ú</m:t>
                        </m:r>
                        <m:r>
                          <a:rPr lang="es-EC" i="1">
                            <a:effectLst/>
                            <a:latin typeface="Cambria Math" panose="02040503050406030204" pitchFamily="18" charset="0"/>
                            <a:ea typeface="Calibri" panose="020F0502020204030204" pitchFamily="34" charset="0"/>
                            <a:cs typeface="Arial" panose="020B0604020202020204" pitchFamily="34" charset="0"/>
                          </a:rPr>
                          <m:t>𝑚𝑒𝑟𝑜</m:t>
                        </m:r>
                        <m:r>
                          <a:rPr lang="es-EC" i="1">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𝑑𝑒</m:t>
                        </m:r>
                        <m:r>
                          <a:rPr lang="es-EC" i="1">
                            <a:effectLst/>
                            <a:latin typeface="Cambria Math" panose="02040503050406030204" pitchFamily="18" charset="0"/>
                            <a:ea typeface="Calibri" panose="020F0502020204030204" pitchFamily="34" charset="0"/>
                            <a:cs typeface="Arial" panose="020B0604020202020204" pitchFamily="34" charset="0"/>
                          </a:rPr>
                          <m:t> </m:t>
                        </m:r>
                        <m:r>
                          <a:rPr lang="es-EC" i="1">
                            <a:effectLst/>
                            <a:latin typeface="Cambria Math" panose="02040503050406030204" pitchFamily="18" charset="0"/>
                            <a:ea typeface="Calibri" panose="020F0502020204030204" pitchFamily="34" charset="0"/>
                            <a:cs typeface="Arial" panose="020B0604020202020204" pitchFamily="34" charset="0"/>
                          </a:rPr>
                          <m:t>𝑛𝑜𝑑𝑜𝑠</m:t>
                        </m:r>
                      </m:den>
                    </m:f>
                  </m:oMath>
                </a14:m>
                <a:r>
                  <a:rPr lang="es-EC"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Arial" panose="020B0604020202020204" pitchFamily="34" charset="0"/>
                        </a:rPr>
                        <m:t>𝐶𝑎𝑟𝑔𝑎</m:t>
                      </m:r>
                      <m:r>
                        <a:rPr lang="es-EC"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ea typeface="Calibri" panose="020F0502020204030204" pitchFamily="34"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70 </m:t>
                          </m:r>
                          <m:r>
                            <a:rPr lang="es-EC" i="1">
                              <a:effectLst/>
                              <a:latin typeface="Cambria Math" panose="02040503050406030204" pitchFamily="18" charset="0"/>
                              <a:ea typeface="Calibri" panose="020F0502020204030204" pitchFamily="34" charset="0"/>
                              <a:cs typeface="Arial" panose="020B0604020202020204" pitchFamily="34" charset="0"/>
                            </a:rPr>
                            <m:t>𝑘𝑔</m:t>
                          </m:r>
                          <m:r>
                            <a:rPr lang="es-EC" i="1">
                              <a:effectLst/>
                              <a:latin typeface="Cambria Math" panose="02040503050406030204" pitchFamily="18" charset="0"/>
                              <a:ea typeface="Calibri" panose="020F0502020204030204" pitchFamily="34" charset="0"/>
                              <a:cs typeface="Arial" panose="020B0604020202020204" pitchFamily="34" charset="0"/>
                            </a:rPr>
                            <m:t> </m:t>
                          </m:r>
                        </m:num>
                        <m:den>
                          <m:r>
                            <a:rPr lang="es-EC" i="1">
                              <a:effectLst/>
                              <a:latin typeface="Cambria Math" panose="02040503050406030204" pitchFamily="18" charset="0"/>
                              <a:ea typeface="Calibri" panose="020F0502020204030204" pitchFamily="34" charset="0"/>
                              <a:cs typeface="Arial" panose="020B0604020202020204" pitchFamily="34" charset="0"/>
                            </a:rPr>
                            <m:t>271 </m:t>
                          </m:r>
                          <m:r>
                            <a:rPr lang="es-EC" i="1">
                              <a:effectLst/>
                              <a:latin typeface="Cambria Math" panose="02040503050406030204" pitchFamily="18" charset="0"/>
                              <a:ea typeface="Calibri" panose="020F0502020204030204" pitchFamily="34" charset="0"/>
                              <a:cs typeface="Arial" panose="020B0604020202020204" pitchFamily="34" charset="0"/>
                            </a:rPr>
                            <m:t>𝑛𝑜𝑑𝑜𝑠</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Arial" panose="020B0604020202020204" pitchFamily="34" charset="0"/>
                        </a:rPr>
                        <m:t>𝐶𝑎𝑟𝑔𝑎</m:t>
                      </m:r>
                      <m:r>
                        <a:rPr lang="es-EC" i="1">
                          <a:effectLst/>
                          <a:latin typeface="Cambria Math" panose="02040503050406030204" pitchFamily="18" charset="0"/>
                          <a:ea typeface="Calibri" panose="020F0502020204030204" pitchFamily="34" charset="0"/>
                          <a:cs typeface="Arial" panose="020B0604020202020204" pitchFamily="34" charset="0"/>
                        </a:rPr>
                        <m:t>=0.25 </m:t>
                      </m:r>
                      <m:r>
                        <a:rPr lang="es-EC" i="1">
                          <a:effectLst/>
                          <a:latin typeface="Cambria Math" panose="02040503050406030204" pitchFamily="18" charset="0"/>
                          <a:ea typeface="Calibri" panose="020F0502020204030204" pitchFamily="34" charset="0"/>
                          <a:cs typeface="Arial" panose="020B0604020202020204" pitchFamily="34" charset="0"/>
                        </a:rPr>
                        <m:t>𝑘𝑔</m:t>
                      </m:r>
                      <m:r>
                        <a:rPr lang="es-EC" i="1">
                          <a:effectLst/>
                          <a:latin typeface="Cambria Math" panose="02040503050406030204" pitchFamily="18" charset="0"/>
                          <a:ea typeface="Calibri" panose="020F0502020204030204" pitchFamily="34" charset="0"/>
                          <a:cs typeface="Arial" panose="020B0604020202020204" pitchFamily="34" charset="0"/>
                        </a:rPr>
                        <m:t>/</m:t>
                      </m:r>
                      <m:r>
                        <a:rPr lang="es-EC" i="1">
                          <a:effectLst/>
                          <a:latin typeface="Cambria Math" panose="02040503050406030204" pitchFamily="18" charset="0"/>
                          <a:ea typeface="Calibri" panose="020F0502020204030204" pitchFamily="34" charset="0"/>
                          <a:cs typeface="Arial" panose="020B0604020202020204" pitchFamily="34" charset="0"/>
                        </a:rPr>
                        <m:t>𝑛𝑜𝑑𝑜</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529087" y="4399473"/>
                <a:ext cx="6096000" cy="2203039"/>
              </a:xfrm>
              <a:prstGeom prst="rect">
                <a:avLst/>
              </a:prstGeom>
              <a:blipFill rotWithShape="0">
                <a:blip r:embed="rId3"/>
                <a:stretch>
                  <a:fillRect/>
                </a:stretch>
              </a:blipFill>
            </p:spPr>
            <p:txBody>
              <a:bodyPr/>
              <a:lstStyle/>
              <a:p>
                <a:r>
                  <a:rPr lang="es-EC">
                    <a:noFill/>
                  </a:rPr>
                  <a:t> </a:t>
                </a:r>
              </a:p>
            </p:txBody>
          </p:sp>
        </mc:Fallback>
      </mc:AlternateContent>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190231" y="1880469"/>
            <a:ext cx="1890395" cy="2628900"/>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334827118"/>
              </p:ext>
            </p:extLst>
          </p:nvPr>
        </p:nvGraphicFramePr>
        <p:xfrm>
          <a:off x="5608895" y="5238322"/>
          <a:ext cx="5425440" cy="983996"/>
        </p:xfrm>
        <a:graphic>
          <a:graphicData uri="http://schemas.openxmlformats.org/drawingml/2006/table">
            <a:tbl>
              <a:tblPr firstRow="1" firstCol="1" bandRow="1">
                <a:tableStyleId>{5C22544A-7EE6-4342-B048-85BDC9FD1C3A}</a:tableStyleId>
              </a:tblPr>
              <a:tblGrid>
                <a:gridCol w="2712720"/>
                <a:gridCol w="2712720"/>
              </a:tblGrid>
              <a:tr h="0">
                <a:tc>
                  <a:txBody>
                    <a:bodyPr/>
                    <a:lstStyle/>
                    <a:p>
                      <a:pPr algn="ctr">
                        <a:lnSpc>
                          <a:spcPct val="150000"/>
                        </a:lnSpc>
                        <a:spcAft>
                          <a:spcPts val="0"/>
                        </a:spcAft>
                      </a:pPr>
                      <a:r>
                        <a:rPr lang="es-EC" sz="1200">
                          <a:effectLst/>
                        </a:rPr>
                        <a:t>Peso en 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Carga distribuida por nodo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a:effectLst/>
                        </a:rPr>
                        <a:t>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1.10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200">
                          <a:effectLst/>
                        </a:rPr>
                        <a:t>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1.84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0607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graphicFrame>
        <p:nvGraphicFramePr>
          <p:cNvPr id="7" name="Tabla 6"/>
          <p:cNvGraphicFramePr>
            <a:graphicFrameLocks noGrp="1"/>
          </p:cNvGraphicFramePr>
          <p:nvPr>
            <p:extLst>
              <p:ext uri="{D42A27DB-BD31-4B8C-83A1-F6EECF244321}">
                <p14:modId xmlns:p14="http://schemas.microsoft.com/office/powerpoint/2010/main" val="1831651219"/>
              </p:ext>
            </p:extLst>
          </p:nvPr>
        </p:nvGraphicFramePr>
        <p:xfrm>
          <a:off x="3383280" y="1880469"/>
          <a:ext cx="6381822" cy="3002083"/>
        </p:xfrm>
        <a:graphic>
          <a:graphicData uri="http://schemas.openxmlformats.org/drawingml/2006/table">
            <a:tbl>
              <a:tblPr firstRow="1" firstCol="1" bandRow="1">
                <a:tableStyleId>{5C22544A-7EE6-4342-B048-85BDC9FD1C3A}</a:tableStyleId>
              </a:tblPr>
              <a:tblGrid>
                <a:gridCol w="3190911"/>
                <a:gridCol w="3190911"/>
              </a:tblGrid>
              <a:tr h="428869">
                <a:tc>
                  <a:txBody>
                    <a:bodyPr/>
                    <a:lstStyle/>
                    <a:p>
                      <a:pPr algn="just">
                        <a:lnSpc>
                          <a:spcPct val="150000"/>
                        </a:lnSpc>
                        <a:spcAft>
                          <a:spcPts val="0"/>
                        </a:spcAft>
                      </a:pPr>
                      <a:r>
                        <a:rPr lang="es-EC" sz="1200">
                          <a:effectLst/>
                        </a:rPr>
                        <a:t>Peso de la persona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70 kg.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Edad de la persona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50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Tipo de material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Ortotrópico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Módulo de Young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203000 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Módulo Cortante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139 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Coeficiente de Poisson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8869">
                <a:tc>
                  <a:txBody>
                    <a:bodyPr/>
                    <a:lstStyle/>
                    <a:p>
                      <a:pPr algn="just">
                        <a:lnSpc>
                          <a:spcPct val="150000"/>
                        </a:lnSpc>
                        <a:spcAft>
                          <a:spcPts val="0"/>
                        </a:spcAft>
                      </a:pPr>
                      <a:r>
                        <a:rPr lang="es-EC" sz="1200">
                          <a:effectLst/>
                        </a:rPr>
                        <a:t>Densidad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1.9 kg/m</a:t>
                      </a:r>
                      <a:r>
                        <a:rPr lang="es-EC" sz="1200" baseline="300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3680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4" name="Imagen 3" descr="E:\ensayos rotulas\rotula1\malla fina\ensayo a 70kg\DESP1.jpg"/>
          <p:cNvPicPr/>
          <p:nvPr/>
        </p:nvPicPr>
        <p:blipFill rotWithShape="1">
          <a:blip r:embed="rId2" cstate="print">
            <a:extLst>
              <a:ext uri="{28A0092B-C50C-407E-A947-70E740481C1C}">
                <a14:useLocalDpi xmlns:a14="http://schemas.microsoft.com/office/drawing/2010/main" val="0"/>
              </a:ext>
            </a:extLst>
          </a:blip>
          <a:srcRect r="26256"/>
          <a:stretch/>
        </p:blipFill>
        <p:spPr bwMode="auto">
          <a:xfrm>
            <a:off x="1729536" y="1635281"/>
            <a:ext cx="4298950" cy="2621280"/>
          </a:xfrm>
          <a:prstGeom prst="rect">
            <a:avLst/>
          </a:prstGeom>
          <a:noFill/>
          <a:ln>
            <a:noFill/>
          </a:ln>
          <a:extLst>
            <a:ext uri="{53640926-AAD7-44D8-BBD7-CCE9431645EC}">
              <a14:shadowObscured xmlns:a14="http://schemas.microsoft.com/office/drawing/2010/main"/>
            </a:ext>
          </a:extLst>
        </p:spPr>
      </p:pic>
      <p:pic>
        <p:nvPicPr>
          <p:cNvPr id="5" name="Imagen 4" descr="E:\ensayos rotulas\rotula1\malla fina\ensayo a 70kg\ESF1.jpg"/>
          <p:cNvPicPr/>
          <p:nvPr/>
        </p:nvPicPr>
        <p:blipFill rotWithShape="1">
          <a:blip r:embed="rId3" cstate="print">
            <a:extLst>
              <a:ext uri="{28A0092B-C50C-407E-A947-70E740481C1C}">
                <a14:useLocalDpi xmlns:a14="http://schemas.microsoft.com/office/drawing/2010/main" val="0"/>
              </a:ext>
            </a:extLst>
          </a:blip>
          <a:srcRect r="27070"/>
          <a:stretch/>
        </p:blipFill>
        <p:spPr bwMode="auto">
          <a:xfrm>
            <a:off x="6695391" y="1879755"/>
            <a:ext cx="4009989" cy="2376805"/>
          </a:xfrm>
          <a:prstGeom prst="rect">
            <a:avLst/>
          </a:prstGeom>
          <a:noFill/>
          <a:ln>
            <a:noFill/>
          </a:ln>
          <a:extLst>
            <a:ext uri="{53640926-AAD7-44D8-BBD7-CCE9431645EC}">
              <a14:shadowObscured xmlns:a14="http://schemas.microsoft.com/office/drawing/2010/main"/>
            </a:ext>
          </a:extLst>
        </p:spPr>
      </p:pic>
      <p:graphicFrame>
        <p:nvGraphicFramePr>
          <p:cNvPr id="6" name="Gráfico 5"/>
          <p:cNvGraphicFramePr/>
          <p:nvPr>
            <p:extLst>
              <p:ext uri="{D42A27DB-BD31-4B8C-83A1-F6EECF244321}">
                <p14:modId xmlns:p14="http://schemas.microsoft.com/office/powerpoint/2010/main" val="2778179095"/>
              </p:ext>
            </p:extLst>
          </p:nvPr>
        </p:nvGraphicFramePr>
        <p:xfrm>
          <a:off x="3742486" y="420980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8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7" name="Imagen 6" descr="E:\ensayos rotulas\rotula1\malla fina\ensayo a 300kg\DESP1.jpg"/>
          <p:cNvPicPr/>
          <p:nvPr/>
        </p:nvPicPr>
        <p:blipFill rotWithShape="1">
          <a:blip r:embed="rId2" cstate="print">
            <a:extLst>
              <a:ext uri="{28A0092B-C50C-407E-A947-70E740481C1C}">
                <a14:useLocalDpi xmlns:a14="http://schemas.microsoft.com/office/drawing/2010/main" val="0"/>
              </a:ext>
            </a:extLst>
          </a:blip>
          <a:srcRect r="26663"/>
          <a:stretch/>
        </p:blipFill>
        <p:spPr bwMode="auto">
          <a:xfrm>
            <a:off x="1467928" y="1880469"/>
            <a:ext cx="4114800" cy="2522855"/>
          </a:xfrm>
          <a:prstGeom prst="rect">
            <a:avLst/>
          </a:prstGeom>
          <a:noFill/>
          <a:ln>
            <a:noFill/>
          </a:ln>
          <a:extLst>
            <a:ext uri="{53640926-AAD7-44D8-BBD7-CCE9431645EC}">
              <a14:shadowObscured xmlns:a14="http://schemas.microsoft.com/office/drawing/2010/main"/>
            </a:ext>
          </a:extLst>
        </p:spPr>
      </p:pic>
      <p:pic>
        <p:nvPicPr>
          <p:cNvPr id="8" name="Imagen 7" descr="E:\ensayos rotulas\rotula1\malla fina\ensayo a 300kg\ESF PUNTOS TOMADOS.jpg"/>
          <p:cNvPicPr/>
          <p:nvPr/>
        </p:nvPicPr>
        <p:blipFill rotWithShape="1">
          <a:blip r:embed="rId3" cstate="print">
            <a:extLst>
              <a:ext uri="{28A0092B-C50C-407E-A947-70E740481C1C}">
                <a14:useLocalDpi xmlns:a14="http://schemas.microsoft.com/office/drawing/2010/main" val="0"/>
              </a:ext>
            </a:extLst>
          </a:blip>
          <a:srcRect r="26527"/>
          <a:stretch/>
        </p:blipFill>
        <p:spPr bwMode="auto">
          <a:xfrm>
            <a:off x="6212456" y="2061673"/>
            <a:ext cx="3750945" cy="2295525"/>
          </a:xfrm>
          <a:prstGeom prst="rect">
            <a:avLst/>
          </a:prstGeom>
          <a:noFill/>
          <a:ln>
            <a:noFill/>
          </a:ln>
          <a:extLst>
            <a:ext uri="{53640926-AAD7-44D8-BBD7-CCE9431645EC}">
              <a14:shadowObscured xmlns:a14="http://schemas.microsoft.com/office/drawing/2010/main"/>
            </a:ext>
          </a:extLst>
        </p:spPr>
      </p:pic>
      <p:graphicFrame>
        <p:nvGraphicFramePr>
          <p:cNvPr id="9" name="Gráfico 8"/>
          <p:cNvGraphicFramePr/>
          <p:nvPr>
            <p:extLst>
              <p:ext uri="{D42A27DB-BD31-4B8C-83A1-F6EECF244321}">
                <p14:modId xmlns:p14="http://schemas.microsoft.com/office/powerpoint/2010/main" val="1559704004"/>
              </p:ext>
            </p:extLst>
          </p:nvPr>
        </p:nvGraphicFramePr>
        <p:xfrm>
          <a:off x="4112464" y="4357198"/>
          <a:ext cx="3829050" cy="2457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192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6" name="Imagen 5" descr="E:\ensayos rotulas\rotula1\malla fina\ensayo a 500kg\DES1.jpg"/>
          <p:cNvPicPr/>
          <p:nvPr/>
        </p:nvPicPr>
        <p:blipFill rotWithShape="1">
          <a:blip r:embed="rId2" cstate="print">
            <a:extLst>
              <a:ext uri="{28A0092B-C50C-407E-A947-70E740481C1C}">
                <a14:useLocalDpi xmlns:a14="http://schemas.microsoft.com/office/drawing/2010/main" val="0"/>
              </a:ext>
            </a:extLst>
          </a:blip>
          <a:srcRect r="27070"/>
          <a:stretch/>
        </p:blipFill>
        <p:spPr bwMode="auto">
          <a:xfrm>
            <a:off x="1464826" y="1880469"/>
            <a:ext cx="3534410" cy="2179320"/>
          </a:xfrm>
          <a:prstGeom prst="rect">
            <a:avLst/>
          </a:prstGeom>
          <a:noFill/>
          <a:ln>
            <a:noFill/>
          </a:ln>
          <a:extLst>
            <a:ext uri="{53640926-AAD7-44D8-BBD7-CCE9431645EC}">
              <a14:shadowObscured xmlns:a14="http://schemas.microsoft.com/office/drawing/2010/main"/>
            </a:ext>
          </a:extLst>
        </p:spPr>
      </p:pic>
      <p:pic>
        <p:nvPicPr>
          <p:cNvPr id="10" name="Imagen 9" descr="E:\ensayos rotulas\rotula1\malla fina\ensayo a 500kg\ESF1.jpg"/>
          <p:cNvPicPr/>
          <p:nvPr/>
        </p:nvPicPr>
        <p:blipFill rotWithShape="1">
          <a:blip r:embed="rId3" cstate="print">
            <a:extLst>
              <a:ext uri="{28A0092B-C50C-407E-A947-70E740481C1C}">
                <a14:useLocalDpi xmlns:a14="http://schemas.microsoft.com/office/drawing/2010/main" val="0"/>
              </a:ext>
            </a:extLst>
          </a:blip>
          <a:srcRect r="26527"/>
          <a:stretch/>
        </p:blipFill>
        <p:spPr bwMode="auto">
          <a:xfrm>
            <a:off x="6435305" y="1805263"/>
            <a:ext cx="3956145" cy="2395801"/>
          </a:xfrm>
          <a:prstGeom prst="rect">
            <a:avLst/>
          </a:prstGeom>
          <a:noFill/>
          <a:ln>
            <a:noFill/>
          </a:ln>
          <a:extLst>
            <a:ext uri="{53640926-AAD7-44D8-BBD7-CCE9431645EC}">
              <a14:shadowObscured xmlns:a14="http://schemas.microsoft.com/office/drawing/2010/main"/>
            </a:ext>
          </a:extLst>
        </p:spPr>
      </p:pic>
      <p:graphicFrame>
        <p:nvGraphicFramePr>
          <p:cNvPr id="11" name="Gráfico 10"/>
          <p:cNvGraphicFramePr/>
          <p:nvPr>
            <p:extLst>
              <p:ext uri="{D42A27DB-BD31-4B8C-83A1-F6EECF244321}">
                <p14:modId xmlns:p14="http://schemas.microsoft.com/office/powerpoint/2010/main" val="3165801893"/>
              </p:ext>
            </p:extLst>
          </p:nvPr>
        </p:nvGraphicFramePr>
        <p:xfrm>
          <a:off x="3602966" y="415502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599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7" name="Imagen 6" descr="E:\ensayos rotulas\rotula2\MALLA FINA\70KG\D1.jpg"/>
          <p:cNvPicPr/>
          <p:nvPr/>
        </p:nvPicPr>
        <p:blipFill rotWithShape="1">
          <a:blip r:embed="rId2" cstate="print">
            <a:extLst>
              <a:ext uri="{28A0092B-C50C-407E-A947-70E740481C1C}">
                <a14:useLocalDpi xmlns:a14="http://schemas.microsoft.com/office/drawing/2010/main" val="0"/>
              </a:ext>
            </a:extLst>
          </a:blip>
          <a:srcRect r="26663"/>
          <a:stretch/>
        </p:blipFill>
        <p:spPr bwMode="auto">
          <a:xfrm>
            <a:off x="1209135" y="1875445"/>
            <a:ext cx="4114800" cy="2522855"/>
          </a:xfrm>
          <a:prstGeom prst="rect">
            <a:avLst/>
          </a:prstGeom>
          <a:noFill/>
          <a:ln>
            <a:noFill/>
          </a:ln>
          <a:extLst>
            <a:ext uri="{53640926-AAD7-44D8-BBD7-CCE9431645EC}">
              <a14:shadowObscured xmlns:a14="http://schemas.microsoft.com/office/drawing/2010/main"/>
            </a:ext>
          </a:extLst>
        </p:spPr>
      </p:pic>
      <p:pic>
        <p:nvPicPr>
          <p:cNvPr id="8" name="Imagen 7" descr="E:\ensayos rotulas\rotula2\MALLA FINA\70KG\E1.jpg"/>
          <p:cNvPicPr/>
          <p:nvPr/>
        </p:nvPicPr>
        <p:blipFill rotWithShape="1">
          <a:blip r:embed="rId3" cstate="print">
            <a:extLst>
              <a:ext uri="{28A0092B-C50C-407E-A947-70E740481C1C}">
                <a14:useLocalDpi xmlns:a14="http://schemas.microsoft.com/office/drawing/2010/main" val="0"/>
              </a:ext>
            </a:extLst>
          </a:blip>
          <a:srcRect r="26799"/>
          <a:stretch/>
        </p:blipFill>
        <p:spPr bwMode="auto">
          <a:xfrm>
            <a:off x="6638907" y="1875446"/>
            <a:ext cx="4107180" cy="2522855"/>
          </a:xfrm>
          <a:prstGeom prst="rect">
            <a:avLst/>
          </a:prstGeom>
          <a:noFill/>
          <a:ln>
            <a:noFill/>
          </a:ln>
          <a:extLst>
            <a:ext uri="{53640926-AAD7-44D8-BBD7-CCE9431645EC}">
              <a14:shadowObscured xmlns:a14="http://schemas.microsoft.com/office/drawing/2010/main"/>
            </a:ext>
          </a:extLst>
        </p:spPr>
      </p:pic>
      <p:graphicFrame>
        <p:nvGraphicFramePr>
          <p:cNvPr id="9" name="Gráfico 8"/>
          <p:cNvGraphicFramePr/>
          <p:nvPr>
            <p:extLst>
              <p:ext uri="{D42A27DB-BD31-4B8C-83A1-F6EECF244321}">
                <p14:modId xmlns:p14="http://schemas.microsoft.com/office/powerpoint/2010/main" val="1223820882"/>
              </p:ext>
            </p:extLst>
          </p:nvPr>
        </p:nvGraphicFramePr>
        <p:xfrm>
          <a:off x="3591931" y="420969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945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42535"/>
          </a:xfrm>
        </p:spPr>
        <p:txBody>
          <a:bodyPr>
            <a:normAutofit/>
          </a:bodyPr>
          <a:lstStyle/>
          <a:p>
            <a:pPr algn="just"/>
            <a:r>
              <a:rPr lang="es-EC" sz="2800" b="1" dirty="0" smtClean="0"/>
              <a:t>CONTENIDO</a:t>
            </a:r>
            <a:endParaRPr lang="es-EC" sz="2800" b="1" dirty="0"/>
          </a:p>
        </p:txBody>
      </p:sp>
      <p:sp>
        <p:nvSpPr>
          <p:cNvPr id="3" name="Subtítulo 2"/>
          <p:cNvSpPr>
            <a:spLocks noGrp="1"/>
          </p:cNvSpPr>
          <p:nvPr>
            <p:ph type="subTitle" idx="1"/>
          </p:nvPr>
        </p:nvSpPr>
        <p:spPr>
          <a:xfrm>
            <a:off x="1524000" y="1988897"/>
            <a:ext cx="9144000" cy="3350853"/>
          </a:xfrm>
        </p:spPr>
        <p:txBody>
          <a:bodyPr>
            <a:normAutofit fontScale="25000" lnSpcReduction="20000"/>
          </a:bodyPr>
          <a:lstStyle/>
          <a:p>
            <a:pPr lvl="1" algn="just">
              <a:spcBef>
                <a:spcPts val="1200"/>
              </a:spcBef>
              <a:buFont typeface="Arial" charset="0"/>
              <a:buChar char="•"/>
            </a:pPr>
            <a:r>
              <a:rPr lang="es-EC" altLang="es-VE" sz="14400" dirty="0" smtClean="0">
                <a:latin typeface="Calibri" charset="0"/>
              </a:rPr>
              <a:t>Desarrollo del problema</a:t>
            </a:r>
          </a:p>
          <a:p>
            <a:pPr lvl="1" algn="just">
              <a:spcBef>
                <a:spcPct val="0"/>
              </a:spcBef>
              <a:buFont typeface="Arial" charset="0"/>
              <a:buChar char="•"/>
            </a:pPr>
            <a:r>
              <a:rPr lang="es-EC" altLang="es-VE" sz="14400" dirty="0" smtClean="0">
                <a:latin typeface="Calibri" charset="0"/>
              </a:rPr>
              <a:t>Objetivos</a:t>
            </a:r>
          </a:p>
          <a:p>
            <a:pPr lvl="1" algn="just">
              <a:spcBef>
                <a:spcPct val="0"/>
              </a:spcBef>
              <a:buFont typeface="Arial" charset="0"/>
              <a:buChar char="•"/>
            </a:pPr>
            <a:r>
              <a:rPr lang="es-EC" altLang="es-VE" sz="14400" dirty="0" smtClean="0">
                <a:latin typeface="Calibri" charset="0"/>
              </a:rPr>
              <a:t>Justificación</a:t>
            </a:r>
          </a:p>
          <a:p>
            <a:pPr lvl="1" algn="just">
              <a:spcBef>
                <a:spcPct val="0"/>
              </a:spcBef>
              <a:buFont typeface="Arial" charset="0"/>
              <a:buChar char="•"/>
            </a:pPr>
            <a:r>
              <a:rPr lang="es-EC" altLang="es-VE" sz="14400" dirty="0" smtClean="0">
                <a:latin typeface="Calibri" charset="0"/>
              </a:rPr>
              <a:t>Alcance</a:t>
            </a:r>
          </a:p>
          <a:p>
            <a:pPr lvl="1" algn="just">
              <a:spcBef>
                <a:spcPct val="0"/>
              </a:spcBef>
              <a:buFont typeface="Arial" charset="0"/>
              <a:buChar char="•"/>
            </a:pPr>
            <a:r>
              <a:rPr lang="es-EC" altLang="es-VE" sz="14400" dirty="0" smtClean="0">
                <a:latin typeface="Calibri" charset="0"/>
              </a:rPr>
              <a:t>Metodología</a:t>
            </a:r>
          </a:p>
          <a:p>
            <a:pPr lvl="1" algn="just">
              <a:spcBef>
                <a:spcPct val="0"/>
              </a:spcBef>
              <a:buFont typeface="Arial" charset="0"/>
              <a:buChar char="•"/>
            </a:pPr>
            <a:r>
              <a:rPr lang="es-EC" altLang="es-VE" sz="14400" dirty="0" smtClean="0">
                <a:latin typeface="Calibri" charset="0"/>
              </a:rPr>
              <a:t>Resultados</a:t>
            </a:r>
          </a:p>
          <a:p>
            <a:pPr lvl="1" algn="just">
              <a:spcBef>
                <a:spcPct val="0"/>
              </a:spcBef>
              <a:buFont typeface="Arial" charset="0"/>
              <a:buChar char="•"/>
            </a:pPr>
            <a:r>
              <a:rPr lang="es-EC" altLang="es-VE" sz="14400" dirty="0" smtClean="0">
                <a:latin typeface="Calibri" charset="0"/>
              </a:rPr>
              <a:t>Análisis de los resultados</a:t>
            </a:r>
          </a:p>
          <a:p>
            <a:pPr lvl="1" algn="just">
              <a:spcBef>
                <a:spcPct val="0"/>
              </a:spcBef>
              <a:buFont typeface="Arial" charset="0"/>
              <a:buChar char="•"/>
            </a:pPr>
            <a:r>
              <a:rPr lang="es-EC" altLang="es-VE" sz="14400" dirty="0" smtClean="0">
                <a:latin typeface="Calibri" charset="0"/>
              </a:rPr>
              <a:t>Conclusiones y recomendaciones</a:t>
            </a:r>
          </a:p>
          <a:p>
            <a:pPr lvl="1" algn="just">
              <a:spcBef>
                <a:spcPct val="0"/>
              </a:spcBef>
              <a:buFont typeface="Arial" charset="0"/>
              <a:buChar char="•"/>
            </a:pPr>
            <a:r>
              <a:rPr lang="es-EC" altLang="es-VE" sz="14400" dirty="0" smtClean="0">
                <a:latin typeface="Calibri" charset="0"/>
              </a:rPr>
              <a:t>Referencias bibliográficas</a:t>
            </a:r>
            <a:endParaRPr lang="es-EC" altLang="es-VE" sz="14400" dirty="0" smtClean="0">
              <a:latin typeface="Calibri" charset="0"/>
            </a:endParaRPr>
          </a:p>
          <a:p>
            <a:pPr marL="342900" indent="-342900" algn="just">
              <a:buFont typeface="Arial" panose="020B0604020202020204" pitchFamily="34" charset="0"/>
              <a:buChar char="•"/>
            </a:pPr>
            <a:endParaRPr lang="es-EC" dirty="0"/>
          </a:p>
        </p:txBody>
      </p:sp>
    </p:spTree>
    <p:extLst>
      <p:ext uri="{BB962C8B-B14F-4D97-AF65-F5344CB8AC3E}">
        <p14:creationId xmlns:p14="http://schemas.microsoft.com/office/powerpoint/2010/main" val="366204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6" name="Imagen 5" descr="E:\ensayos rotulas\rotula2\MALLA FINA\300KG\D1.jpg"/>
          <p:cNvPicPr/>
          <p:nvPr/>
        </p:nvPicPr>
        <p:blipFill rotWithShape="1">
          <a:blip r:embed="rId2" cstate="print">
            <a:extLst>
              <a:ext uri="{28A0092B-C50C-407E-A947-70E740481C1C}">
                <a14:useLocalDpi xmlns:a14="http://schemas.microsoft.com/office/drawing/2010/main" val="0"/>
              </a:ext>
            </a:extLst>
          </a:blip>
          <a:srcRect r="26799"/>
          <a:stretch/>
        </p:blipFill>
        <p:spPr bwMode="auto">
          <a:xfrm>
            <a:off x="1652893" y="1744878"/>
            <a:ext cx="4107180" cy="2522855"/>
          </a:xfrm>
          <a:prstGeom prst="rect">
            <a:avLst/>
          </a:prstGeom>
          <a:noFill/>
          <a:ln>
            <a:noFill/>
          </a:ln>
          <a:extLst>
            <a:ext uri="{53640926-AAD7-44D8-BBD7-CCE9431645EC}">
              <a14:shadowObscured xmlns:a14="http://schemas.microsoft.com/office/drawing/2010/main"/>
            </a:ext>
          </a:extLst>
        </p:spPr>
      </p:pic>
      <p:pic>
        <p:nvPicPr>
          <p:cNvPr id="10" name="Imagen 9" descr="E:\ensayos rotulas\rotula2\MALLA FINA\300KG\E1.jpg"/>
          <p:cNvPicPr/>
          <p:nvPr/>
        </p:nvPicPr>
        <p:blipFill rotWithShape="1">
          <a:blip r:embed="rId3" cstate="print">
            <a:extLst>
              <a:ext uri="{28A0092B-C50C-407E-A947-70E740481C1C}">
                <a14:useLocalDpi xmlns:a14="http://schemas.microsoft.com/office/drawing/2010/main" val="0"/>
              </a:ext>
            </a:extLst>
          </a:blip>
          <a:srcRect r="26392"/>
          <a:stretch/>
        </p:blipFill>
        <p:spPr bwMode="auto">
          <a:xfrm>
            <a:off x="6491916" y="1812674"/>
            <a:ext cx="4130040" cy="2522855"/>
          </a:xfrm>
          <a:prstGeom prst="rect">
            <a:avLst/>
          </a:prstGeom>
          <a:noFill/>
          <a:ln>
            <a:noFill/>
          </a:ln>
          <a:extLst>
            <a:ext uri="{53640926-AAD7-44D8-BBD7-CCE9431645EC}">
              <a14:shadowObscured xmlns:a14="http://schemas.microsoft.com/office/drawing/2010/main"/>
            </a:ext>
          </a:extLst>
        </p:spPr>
      </p:pic>
      <p:graphicFrame>
        <p:nvGraphicFramePr>
          <p:cNvPr id="11" name="Gráfico 10"/>
          <p:cNvGraphicFramePr/>
          <p:nvPr>
            <p:extLst>
              <p:ext uri="{D42A27DB-BD31-4B8C-83A1-F6EECF244321}">
                <p14:modId xmlns:p14="http://schemas.microsoft.com/office/powerpoint/2010/main" val="3619393678"/>
              </p:ext>
            </p:extLst>
          </p:nvPr>
        </p:nvGraphicFramePr>
        <p:xfrm>
          <a:off x="3646098"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382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pic>
        <p:nvPicPr>
          <p:cNvPr id="7" name="Imagen 6" descr="E:\ensayos rotulas\rotula2\MALLA FINA\70KG\DEF.jpg"/>
          <p:cNvPicPr/>
          <p:nvPr/>
        </p:nvPicPr>
        <p:blipFill rotWithShape="1">
          <a:blip r:embed="rId2" cstate="print">
            <a:extLst>
              <a:ext uri="{28A0092B-C50C-407E-A947-70E740481C1C}">
                <a14:useLocalDpi xmlns:a14="http://schemas.microsoft.com/office/drawing/2010/main" val="0"/>
              </a:ext>
            </a:extLst>
          </a:blip>
          <a:srcRect t="5781" r="19063"/>
          <a:stretch/>
        </p:blipFill>
        <p:spPr bwMode="auto">
          <a:xfrm>
            <a:off x="1409844" y="1583905"/>
            <a:ext cx="4541520" cy="2607945"/>
          </a:xfrm>
          <a:prstGeom prst="rect">
            <a:avLst/>
          </a:prstGeom>
          <a:noFill/>
          <a:ln>
            <a:noFill/>
          </a:ln>
          <a:extLst>
            <a:ext uri="{53640926-AAD7-44D8-BBD7-CCE9431645EC}">
              <a14:shadowObscured xmlns:a14="http://schemas.microsoft.com/office/drawing/2010/main"/>
            </a:ext>
          </a:extLst>
        </p:spPr>
      </p:pic>
      <p:pic>
        <p:nvPicPr>
          <p:cNvPr id="8" name="Imagen 7" descr="E:\ensayos rotulas\rotula2\MALLA FINA\500KG\ESF.jpg"/>
          <p:cNvPicPr/>
          <p:nvPr/>
        </p:nvPicPr>
        <p:blipFill rotWithShape="1">
          <a:blip r:embed="rId3" cstate="print">
            <a:extLst>
              <a:ext uri="{28A0092B-C50C-407E-A947-70E740481C1C}">
                <a14:useLocalDpi xmlns:a14="http://schemas.microsoft.com/office/drawing/2010/main" val="0"/>
              </a:ext>
            </a:extLst>
          </a:blip>
          <a:srcRect r="26935"/>
          <a:stretch/>
        </p:blipFill>
        <p:spPr bwMode="auto">
          <a:xfrm>
            <a:off x="6823925" y="1626451"/>
            <a:ext cx="4099560" cy="2522855"/>
          </a:xfrm>
          <a:prstGeom prst="rect">
            <a:avLst/>
          </a:prstGeom>
          <a:noFill/>
          <a:ln>
            <a:noFill/>
          </a:ln>
          <a:extLst>
            <a:ext uri="{53640926-AAD7-44D8-BBD7-CCE9431645EC}">
              <a14:shadowObscured xmlns:a14="http://schemas.microsoft.com/office/drawing/2010/main"/>
            </a:ext>
          </a:extLst>
        </p:spPr>
      </p:pic>
      <p:graphicFrame>
        <p:nvGraphicFramePr>
          <p:cNvPr id="9" name="Gráfico 8"/>
          <p:cNvGraphicFramePr/>
          <p:nvPr>
            <p:extLst>
              <p:ext uri="{D42A27DB-BD31-4B8C-83A1-F6EECF244321}">
                <p14:modId xmlns:p14="http://schemas.microsoft.com/office/powerpoint/2010/main" val="3561480012"/>
              </p:ext>
            </p:extLst>
          </p:nvPr>
        </p:nvGraphicFramePr>
        <p:xfrm>
          <a:off x="3515372" y="4080295"/>
          <a:ext cx="4871984" cy="2632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062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4906"/>
            <a:ext cx="10515600" cy="1325563"/>
          </a:xfrm>
        </p:spPr>
        <p:txBody>
          <a:bodyPr>
            <a:normAutofit/>
          </a:bodyPr>
          <a:lstStyle/>
          <a:p>
            <a:pPr algn="ctr"/>
            <a:r>
              <a:rPr lang="es-EC" sz="3200" b="1" dirty="0" smtClean="0"/>
              <a:t>RESULTADOS</a:t>
            </a:r>
            <a:endParaRPr lang="es-EC" sz="3200" b="1" dirty="0"/>
          </a:p>
        </p:txBody>
      </p:sp>
      <p:graphicFrame>
        <p:nvGraphicFramePr>
          <p:cNvPr id="6" name="Gráfico 5"/>
          <p:cNvGraphicFramePr/>
          <p:nvPr>
            <p:extLst>
              <p:ext uri="{D42A27DB-BD31-4B8C-83A1-F6EECF244321}">
                <p14:modId xmlns:p14="http://schemas.microsoft.com/office/powerpoint/2010/main" val="1934887284"/>
              </p:ext>
            </p:extLst>
          </p:nvPr>
        </p:nvGraphicFramePr>
        <p:xfrm>
          <a:off x="3019245" y="2057400"/>
          <a:ext cx="6616461" cy="3670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56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a:bodyPr>
          <a:lstStyle/>
          <a:p>
            <a:r>
              <a:rPr lang="es-EC" sz="3200" b="1" dirty="0" smtClean="0"/>
              <a:t>ANÁLISIS DE RESULTADOS</a:t>
            </a:r>
            <a:endParaRPr lang="es-EC" sz="3200" b="1" dirty="0"/>
          </a:p>
        </p:txBody>
      </p:sp>
      <p:sp>
        <p:nvSpPr>
          <p:cNvPr id="3" name="Subtítulo 2"/>
          <p:cNvSpPr>
            <a:spLocks noGrp="1"/>
          </p:cNvSpPr>
          <p:nvPr>
            <p:ph type="subTitle" idx="1"/>
          </p:nvPr>
        </p:nvSpPr>
        <p:spPr>
          <a:xfrm>
            <a:off x="1524000" y="1811548"/>
            <a:ext cx="9144000" cy="4485736"/>
          </a:xfrm>
        </p:spPr>
        <p:txBody>
          <a:bodyPr>
            <a:normAutofit fontScale="55000" lnSpcReduction="20000"/>
          </a:bodyPr>
          <a:lstStyle/>
          <a:p>
            <a:pPr marL="342900" indent="-342900" algn="just">
              <a:buFont typeface="Arial" panose="020B0604020202020204" pitchFamily="34" charset="0"/>
              <a:buChar char="•"/>
            </a:pPr>
            <a:r>
              <a:rPr lang="es-EC" dirty="0"/>
              <a:t>E</a:t>
            </a:r>
            <a:r>
              <a:rPr lang="es-EC" dirty="0" smtClean="0"/>
              <a:t>l </a:t>
            </a:r>
            <a:r>
              <a:rPr lang="es-EC" dirty="0"/>
              <a:t>software de análisis por medio de elementos finitos  nos ha permitido elaborar la simulación de una estructura tan compleja como es la rodilla, previo la obtención de la misma por medio de una Tomografía Axial Computarizada (TAC), para posterior realización de la malla la cual permitió realizar un estudio del comportamiento de la rodilla en el momento que está sometido a tres tipos de cargas, tratando de realizar una aproximación e idealización de una estructura anatómica. Se han simplificado aspectos importantes como la caracterización del comportamiento del cartílago, meniscos y ligamentos.</a:t>
            </a:r>
          </a:p>
          <a:p>
            <a:pPr marL="342900" indent="-342900" algn="just">
              <a:buFont typeface="Arial" panose="020B0604020202020204" pitchFamily="34" charset="0"/>
              <a:buChar char="•"/>
            </a:pPr>
            <a:r>
              <a:rPr lang="es-EC" dirty="0"/>
              <a:t>Se ha omitido las características de los distintos tejidos, puesto que lo que se persigue es encontrar datos cualitativos y comparativos, se ha considerado para la simulación realizada en el presente trabajo al tejido óseo como un material homogéneo, lineal e isótropo, ya que en investigaciones previas también existen limitaciones del modelo y enfatizan en la anisotropía del hueso esponjoso en la tibia proximal, sin considerar los posibles efectos que podría generar esta anisotropía en los resultados finales. </a:t>
            </a:r>
            <a:endParaRPr lang="es-EC" dirty="0" smtClean="0"/>
          </a:p>
          <a:p>
            <a:pPr marL="342900" indent="-342900" algn="just">
              <a:buFont typeface="Arial" panose="020B0604020202020204" pitchFamily="34" charset="0"/>
              <a:buChar char="•"/>
            </a:pPr>
            <a:r>
              <a:rPr lang="es-EC" dirty="0" smtClean="0"/>
              <a:t>En </a:t>
            </a:r>
            <a:r>
              <a:rPr lang="es-EC" dirty="0"/>
              <a:t>los 6 modelos tanto de la tibia como del peroné simulan situaciones de carga y sobrecarga que se producen en una persona normal en su diario convivir, estas simulaciones comparan tanto la deformación como el esfuerzo, lo cual permite conocer en qué parte de la rodilla existe el mayor esfuerzo posible e indicar una posible fractura o lesión futura.</a:t>
            </a:r>
          </a:p>
          <a:p>
            <a:pPr marL="342900" indent="-342900" algn="just">
              <a:buFont typeface="Arial" panose="020B0604020202020204" pitchFamily="34" charset="0"/>
              <a:buChar char="•"/>
            </a:pPr>
            <a:r>
              <a:rPr lang="es-EC" dirty="0"/>
              <a:t>Se han analizado los desplazamientos y la distribución de esfuerzos en apoyo </a:t>
            </a:r>
            <a:r>
              <a:rPr lang="es-EC" dirty="0" err="1"/>
              <a:t>monopodal</a:t>
            </a:r>
            <a:r>
              <a:rPr lang="es-EC" dirty="0"/>
              <a:t> con la rodilla en extensión completa y a 0° observando que los desplazamientos obtenidos en la tibia son más notorios que en el fémur, aquí en esta parte al aplicar las tres cagas prácticamente el desplazamiento se mantuvo igual, lo que no sucedió en la tibia donde las variaciones son mayores.</a:t>
            </a:r>
          </a:p>
          <a:p>
            <a:pPr marL="342900" indent="-342900" algn="just">
              <a:buFont typeface="Arial" panose="020B0604020202020204" pitchFamily="34" charset="0"/>
              <a:buChar char="•"/>
            </a:pPr>
            <a:r>
              <a:rPr lang="es-EC" dirty="0"/>
              <a:t>Hay que tomar en cuenta que el desplazamiento será diferente en función del ángulo de flexión de la rodilla, manteniendo las condiciones de apoyo y la distribución de cargas. Por ejemplo, se pudo apreciar que, en el caso de extensión completa, que se presenta en el presente proyecto, en el análisis de las tres cargas, el fémur tiende a desplazarse hacia la posición anterior, lo cual produce un mayor trabajo para los ligamentos cruzados. Si se produjera una flexión de la rodilla por ejemplo unos </a:t>
            </a:r>
            <a:r>
              <a:rPr lang="es-EC" dirty="0" smtClean="0"/>
              <a:t>10° </a:t>
            </a:r>
            <a:r>
              <a:rPr lang="es-EC" dirty="0"/>
              <a:t>de flexión, el fémur tiende a desplazarse hacia atrás, generando mayor trabajo tanto para los cuádriceps como para el tendón rotuliano. </a:t>
            </a:r>
          </a:p>
          <a:p>
            <a:pPr marL="342900" indent="-342900" algn="just">
              <a:buFont typeface="Arial" panose="020B0604020202020204" pitchFamily="34" charset="0"/>
              <a:buChar char="•"/>
            </a:pPr>
            <a:r>
              <a:rPr lang="es-EC" dirty="0"/>
              <a:t>Con respecto a las tensiones producidas en el tejido óseo, la distribución de esfuerzos es más uniforme, aunque se puede apreciar que la mayor concentración de los mismos se presenta en la cabeza femoral. Hay tener en cuenta que la distribución de tensiones en la rodilla se transmite del fémur a la tibia por medio de los meniscos, de manera que la superficie de contacto de los cóndilos femorales sea la máxima posible.</a:t>
            </a:r>
          </a:p>
          <a:p>
            <a:pPr algn="just"/>
            <a:endParaRPr lang="es-EC" dirty="0"/>
          </a:p>
        </p:txBody>
      </p:sp>
    </p:spTree>
    <p:extLst>
      <p:ext uri="{BB962C8B-B14F-4D97-AF65-F5344CB8AC3E}">
        <p14:creationId xmlns:p14="http://schemas.microsoft.com/office/powerpoint/2010/main" val="197165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a:bodyPr>
          <a:lstStyle/>
          <a:p>
            <a:r>
              <a:rPr lang="es-EC" sz="3200" b="1" dirty="0" smtClean="0"/>
              <a:t>CONCLUSIONES</a:t>
            </a:r>
            <a:endParaRPr lang="es-EC" sz="3200" b="1" dirty="0"/>
          </a:p>
        </p:txBody>
      </p:sp>
      <p:sp>
        <p:nvSpPr>
          <p:cNvPr id="3" name="Subtítulo 2"/>
          <p:cNvSpPr>
            <a:spLocks noGrp="1"/>
          </p:cNvSpPr>
          <p:nvPr>
            <p:ph type="subTitle" idx="1"/>
          </p:nvPr>
        </p:nvSpPr>
        <p:spPr>
          <a:xfrm>
            <a:off x="1524000" y="1811548"/>
            <a:ext cx="9144000" cy="4485736"/>
          </a:xfrm>
        </p:spPr>
        <p:txBody>
          <a:bodyPr>
            <a:normAutofit fontScale="62500" lnSpcReduction="20000"/>
          </a:bodyPr>
          <a:lstStyle/>
          <a:p>
            <a:pPr marL="342900" lvl="0" indent="-342900" algn="just">
              <a:buFont typeface="Arial" panose="020B0604020202020204" pitchFamily="34" charset="0"/>
              <a:buChar char="•"/>
            </a:pPr>
            <a:r>
              <a:rPr lang="es-EC" sz="2600" dirty="0"/>
              <a:t>La simulación por elementos finitos permitió establecer las zonas en donde existe la mayor concentración de esfuerzos que se encuentran tanto en la superficie rotular como en la eminencia </a:t>
            </a:r>
            <a:r>
              <a:rPr lang="es-EC" sz="2600" dirty="0" err="1"/>
              <a:t>intencordinal</a:t>
            </a:r>
            <a:r>
              <a:rPr lang="es-EC" sz="2600" dirty="0"/>
              <a:t>.</a:t>
            </a:r>
          </a:p>
          <a:p>
            <a:pPr marL="342900" lvl="0" indent="-342900" algn="just">
              <a:buFont typeface="Arial" panose="020B0604020202020204" pitchFamily="34" charset="0"/>
              <a:buChar char="•"/>
            </a:pPr>
            <a:r>
              <a:rPr lang="es-EC" sz="2600" dirty="0"/>
              <a:t>El estudio realizado permitió establecer una metodología para la simulación del estudio de esfuerzos en la articulación de la rodilla por medio de una reconstrucción y refinamiento de la malla y de esta manera obtener resultados más precisos, también cabe mencionar que para un mejor resultado hay que coger una malla adecuada.</a:t>
            </a:r>
          </a:p>
          <a:p>
            <a:pPr marL="342900" lvl="0" indent="-342900" algn="just">
              <a:buFont typeface="Arial" panose="020B0604020202020204" pitchFamily="34" charset="0"/>
              <a:buChar char="•"/>
            </a:pPr>
            <a:r>
              <a:rPr lang="es-EC" sz="2600" dirty="0"/>
              <a:t>Los resultados del presente estudio indican que al comparar los valores de los desplazamientos estos no sufren una variación tan considerable a pesar de la variación de las cargas que afectan a la rodilla.</a:t>
            </a:r>
          </a:p>
          <a:p>
            <a:pPr marL="342900" lvl="0" indent="-342900" algn="just">
              <a:buFont typeface="Arial" panose="020B0604020202020204" pitchFamily="34" charset="0"/>
              <a:buChar char="•"/>
            </a:pPr>
            <a:r>
              <a:rPr lang="es-EC" sz="2600" dirty="0"/>
              <a:t>Según los datos obtenidos se establece que la rodilla está en la capacidad de soportar incluso hasta tres veces el peso de una persona cuando está en modo </a:t>
            </a:r>
            <a:r>
              <a:rPr lang="es-EC" sz="2600" dirty="0" err="1"/>
              <a:t>monopodal</a:t>
            </a:r>
            <a:r>
              <a:rPr lang="es-EC" sz="2600" dirty="0"/>
              <a:t>, pero de la misma manera esto es lo que crea daños en los meniscos y de igual manera a los músculos de las zonas laterales.</a:t>
            </a:r>
          </a:p>
          <a:p>
            <a:pPr marL="342900" lvl="0" indent="-342900" algn="just">
              <a:buFont typeface="Arial" panose="020B0604020202020204" pitchFamily="34" charset="0"/>
              <a:buChar char="•"/>
            </a:pPr>
            <a:r>
              <a:rPr lang="es-EC" sz="2600" dirty="0"/>
              <a:t>Con los resultados obtenidos que el esfuerzo presentado por la masa de la rodilla se distribuye de manera uniforme en toda la superficie que compone dicha articulación.</a:t>
            </a:r>
          </a:p>
          <a:p>
            <a:pPr marL="342900" lvl="0" indent="-342900" algn="just">
              <a:buFont typeface="Arial" panose="020B0604020202020204" pitchFamily="34" charset="0"/>
              <a:buChar char="•"/>
            </a:pPr>
            <a:r>
              <a:rPr lang="es-EC" sz="2600" dirty="0"/>
              <a:t>Cabe recalcar que en el análisis no se consideró la iteración de otros elementos como son los músculos, los cuales contribuyen a la disminución de la fatiga y los esfuerzos que se presentan en la articulación de la rodilla,</a:t>
            </a:r>
          </a:p>
          <a:p>
            <a:pPr marL="342900" lvl="0" indent="-342900" algn="just">
              <a:buFont typeface="Arial" panose="020B0604020202020204" pitchFamily="34" charset="0"/>
              <a:buChar char="•"/>
            </a:pPr>
            <a:r>
              <a:rPr lang="es-EC" sz="2600" dirty="0"/>
              <a:t>En los gráficos se puede apreciar que los valores de esfuerzos y deformaciones son mínimos tomando en cuenta que las cargas serán aplicadas momentáneamente dependiendo de la actividad realizada.</a:t>
            </a:r>
          </a:p>
          <a:p>
            <a:pPr algn="just"/>
            <a:endParaRPr lang="es-EC" dirty="0"/>
          </a:p>
        </p:txBody>
      </p:sp>
    </p:spTree>
    <p:extLst>
      <p:ext uri="{BB962C8B-B14F-4D97-AF65-F5344CB8AC3E}">
        <p14:creationId xmlns:p14="http://schemas.microsoft.com/office/powerpoint/2010/main" val="130270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a:bodyPr>
          <a:lstStyle/>
          <a:p>
            <a:r>
              <a:rPr lang="es-EC" sz="3200" b="1" dirty="0" smtClean="0"/>
              <a:t>RECOMENDACIONES</a:t>
            </a:r>
            <a:endParaRPr lang="es-EC" sz="3200" b="1" dirty="0"/>
          </a:p>
        </p:txBody>
      </p:sp>
      <p:sp>
        <p:nvSpPr>
          <p:cNvPr id="3" name="Subtítulo 2"/>
          <p:cNvSpPr>
            <a:spLocks noGrp="1"/>
          </p:cNvSpPr>
          <p:nvPr>
            <p:ph type="subTitle" idx="1"/>
          </p:nvPr>
        </p:nvSpPr>
        <p:spPr>
          <a:xfrm>
            <a:off x="1524000" y="1811548"/>
            <a:ext cx="9144000" cy="4485736"/>
          </a:xfrm>
        </p:spPr>
        <p:txBody>
          <a:bodyPr>
            <a:normAutofit fontScale="92500" lnSpcReduction="10000"/>
          </a:bodyPr>
          <a:lstStyle/>
          <a:p>
            <a:pPr marL="285750" lvl="0" indent="-285750" algn="just">
              <a:buFont typeface="Arial" panose="020B0604020202020204" pitchFamily="34" charset="0"/>
              <a:buChar char="•"/>
            </a:pPr>
            <a:r>
              <a:rPr lang="es-EC" sz="1800" dirty="0"/>
              <a:t>A pesar de las limitaciones que presenta el modelo especialmente en la zona de la cabeza femoral, podemos afirmar que el análisis por elementos finitos permite realizar un estudio biomecánico de la rodilla comparando el comportamiento estructural de la misma a diferentes condiciones de carga, por medio de este estudio se trata de realizar un modelo válido para obtener los primeros resultados, que luego permitan profundizar en el estudio del comportamiento de la articulación de la rodilla desde el punto de vista dinámico.</a:t>
            </a:r>
          </a:p>
          <a:p>
            <a:pPr marL="285750" lvl="0" indent="-285750" algn="just">
              <a:buFont typeface="Arial" panose="020B0604020202020204" pitchFamily="34" charset="0"/>
              <a:buChar char="•"/>
            </a:pPr>
            <a:r>
              <a:rPr lang="es-EC" sz="1800" dirty="0"/>
              <a:t>Hacer énfasis en el uso de software de análisis de elementos finitos como un aporte a la biomecánica, ya que a través de estos medios que están más relacionados con el aspecto del diseño mecánico, se puede determinar, por ejemplo, la realización de una prótesis que asemejen cada vez más su forma geométrica con las formas verdaderas de un ser humano y de esta manera los portadores de prótesis puedan llevar una vida más plena.</a:t>
            </a:r>
          </a:p>
          <a:p>
            <a:pPr marL="285750" indent="-285750" algn="just">
              <a:buFont typeface="Arial" panose="020B0604020202020204" pitchFamily="34" charset="0"/>
              <a:buChar char="•"/>
            </a:pPr>
            <a:r>
              <a:rPr lang="es-EC" sz="1800" dirty="0"/>
              <a:t>Mejorar el uso de los diferentes softwares de diseño mecánico, las bondades que estos brindan son infinitas, lamentablemente en nuestro país no se profundiza y no se divulga las grandes ventajas que es la realización de un estudio previo a la realización de cualquier proyecto, no solo desde la parte mecánica sino también como un aporte a las otras ciencias o profesiones ya que es gracias a este tipo de programas se puede generar ahorros en las empresas previo a la construcción de cualquier equipo o herramienta, o por ejemplo como se muestra en el presente proyecto brinda un aporte a la medicina del estudio desde el punto de vista mecánico y para una futura materialización de cualquier parte del cuerpo humano por medio de las impresoras 3D.</a:t>
            </a:r>
            <a:endParaRPr lang="es-EC" dirty="0"/>
          </a:p>
        </p:txBody>
      </p:sp>
    </p:spTree>
    <p:extLst>
      <p:ext uri="{BB962C8B-B14F-4D97-AF65-F5344CB8AC3E}">
        <p14:creationId xmlns:p14="http://schemas.microsoft.com/office/powerpoint/2010/main" val="297575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a:bodyPr>
          <a:lstStyle/>
          <a:p>
            <a:r>
              <a:rPr lang="es-EC" sz="3200" b="1" dirty="0" smtClean="0"/>
              <a:t>REFERENCIAS BIBLIOGRÁFICAS</a:t>
            </a:r>
            <a:endParaRPr lang="es-EC" sz="3200" b="1" dirty="0"/>
          </a:p>
        </p:txBody>
      </p:sp>
      <p:sp>
        <p:nvSpPr>
          <p:cNvPr id="3" name="Subtítulo 2"/>
          <p:cNvSpPr>
            <a:spLocks noGrp="1"/>
          </p:cNvSpPr>
          <p:nvPr>
            <p:ph type="subTitle" idx="1"/>
          </p:nvPr>
        </p:nvSpPr>
        <p:spPr>
          <a:xfrm>
            <a:off x="1524000" y="1811548"/>
            <a:ext cx="9144000" cy="4485736"/>
          </a:xfrm>
        </p:spPr>
        <p:txBody>
          <a:bodyPr>
            <a:normAutofit fontScale="25000" lnSpcReduction="20000"/>
          </a:bodyPr>
          <a:lstStyle/>
          <a:p>
            <a:pPr marL="685800" indent="-685800" algn="just">
              <a:buFont typeface="Arial" panose="020B0604020202020204" pitchFamily="34" charset="0"/>
              <a:buChar char="•"/>
            </a:pPr>
            <a:r>
              <a:rPr lang="es-EC" sz="4800" dirty="0" err="1"/>
              <a:t>Doménech</a:t>
            </a:r>
            <a:r>
              <a:rPr lang="es-EC" sz="4800" dirty="0"/>
              <a:t> G., Moreno M., Fernández-</a:t>
            </a:r>
            <a:r>
              <a:rPr lang="es-EC" sz="4800" dirty="0" err="1"/>
              <a:t>Villacañas</a:t>
            </a:r>
            <a:r>
              <a:rPr lang="es-EC" sz="4800" dirty="0"/>
              <a:t> M., Alemán A., </a:t>
            </a:r>
            <a:r>
              <a:rPr lang="es-EC" sz="4800" dirty="0" err="1"/>
              <a:t>Doménech</a:t>
            </a:r>
            <a:r>
              <a:rPr lang="es-EC" sz="4800" dirty="0"/>
              <a:t> P. (2010). Anatomía y biomecánica de la articulación de la rodilla, </a:t>
            </a:r>
            <a:r>
              <a:rPr lang="es-EC" sz="4800" dirty="0" smtClean="0"/>
              <a:t>1-10</a:t>
            </a:r>
          </a:p>
          <a:p>
            <a:pPr marL="685800" indent="-685800" algn="just">
              <a:buFont typeface="Arial" panose="020B0604020202020204" pitchFamily="34" charset="0"/>
              <a:buChar char="•"/>
            </a:pPr>
            <a:r>
              <a:rPr lang="es-EC" sz="4800" dirty="0" err="1" smtClean="0"/>
              <a:t>Panesso</a:t>
            </a:r>
            <a:r>
              <a:rPr lang="es-EC" sz="4800" dirty="0" smtClean="0"/>
              <a:t> </a:t>
            </a:r>
            <a:r>
              <a:rPr lang="es-EC" sz="4800" dirty="0"/>
              <a:t>M., Trillos M., Guzmán I., (2008). Biomecánica Clínica de la Rodilla, </a:t>
            </a:r>
            <a:r>
              <a:rPr lang="es-EC" sz="4800" dirty="0" smtClean="0"/>
              <a:t>18-2</a:t>
            </a:r>
          </a:p>
          <a:p>
            <a:pPr marL="685800" indent="-685800" algn="just">
              <a:buFont typeface="Arial" panose="020B0604020202020204" pitchFamily="34" charset="0"/>
              <a:buChar char="•"/>
            </a:pPr>
            <a:r>
              <a:rPr lang="es-EC" sz="4800" dirty="0" err="1" smtClean="0"/>
              <a:t>Kubicek</a:t>
            </a:r>
            <a:r>
              <a:rPr lang="es-EC" sz="4800" dirty="0" smtClean="0"/>
              <a:t> </a:t>
            </a:r>
            <a:r>
              <a:rPr lang="es-EC" sz="4800" dirty="0"/>
              <a:t>M., </a:t>
            </a:r>
            <a:r>
              <a:rPr lang="es-EC" sz="4800" dirty="0" err="1"/>
              <a:t>Florian</a:t>
            </a:r>
            <a:r>
              <a:rPr lang="es-EC" sz="4800" dirty="0"/>
              <a:t> Z., (2009). STRESS STRAIN ANALYSIS OF KNEE JOINT 16(5) </a:t>
            </a:r>
            <a:r>
              <a:rPr lang="es-EC" sz="4800" dirty="0" smtClean="0"/>
              <a:t>315-32</a:t>
            </a:r>
          </a:p>
          <a:p>
            <a:pPr marL="685800" indent="-685800" algn="just">
              <a:buFont typeface="Arial" panose="020B0604020202020204" pitchFamily="34" charset="0"/>
              <a:buChar char="•"/>
            </a:pPr>
            <a:r>
              <a:rPr lang="es-EC" sz="4800" dirty="0" smtClean="0"/>
              <a:t>Piña </a:t>
            </a:r>
            <a:r>
              <a:rPr lang="es-EC" sz="4800" dirty="0"/>
              <a:t>G., Guzmán N, </a:t>
            </a:r>
            <a:r>
              <a:rPr lang="es-EC" sz="4800" dirty="0" err="1"/>
              <a:t>Abúndez</a:t>
            </a:r>
            <a:r>
              <a:rPr lang="es-EC" sz="4800" dirty="0"/>
              <a:t> Pliego A., Rodríguez J.M. y Arellano J.A., (2012) Estudio de los esfuerzos en las extremidades inferiores del cuerpo humano, cuando son sometidas a la operación de controles de pie, 20(1), </a:t>
            </a:r>
            <a:r>
              <a:rPr lang="es-EC" sz="4800" dirty="0" smtClean="0"/>
              <a:t>48-52</a:t>
            </a:r>
          </a:p>
          <a:p>
            <a:pPr marL="685800" indent="-685800" algn="just">
              <a:buFont typeface="Arial" panose="020B0604020202020204" pitchFamily="34" charset="0"/>
              <a:buChar char="•"/>
            </a:pPr>
            <a:r>
              <a:rPr lang="es-EC" sz="4800" dirty="0" smtClean="0"/>
              <a:t>Castillo </a:t>
            </a:r>
            <a:r>
              <a:rPr lang="es-EC" sz="4800" dirty="0"/>
              <a:t>D., Ramos O., (2014) ANÁLISIS BIOMECÁNICO Y SIMULACIÓN DE LA RODILLA PROTÉSICA </a:t>
            </a:r>
            <a:r>
              <a:rPr lang="es-EC" sz="4800" dirty="0" smtClean="0"/>
              <a:t>1-5</a:t>
            </a:r>
          </a:p>
          <a:p>
            <a:pPr marL="685800" indent="-685800" algn="just">
              <a:buFont typeface="Arial" panose="020B0604020202020204" pitchFamily="34" charset="0"/>
              <a:buChar char="•"/>
            </a:pPr>
            <a:r>
              <a:rPr lang="es-EC" sz="4800" dirty="0" smtClean="0"/>
              <a:t>Jaramillo </a:t>
            </a:r>
            <a:r>
              <a:rPr lang="es-EC" sz="4800" dirty="0"/>
              <a:t>Alemán, P. J., (2012). ANALISIS COMPUTACIONAL DEL COMPORTAMIENTO MECANICO DE CARTILAGO ARTICULAR BASADO EN UN MODELO VISCOELASTICO, Bogotá: Universidad Nacional de Colombia Facultad de </a:t>
            </a:r>
            <a:r>
              <a:rPr lang="es-EC" sz="4800" dirty="0" smtClean="0"/>
              <a:t>Ingeniería.</a:t>
            </a:r>
          </a:p>
          <a:p>
            <a:pPr marL="685800" indent="-685800" algn="just">
              <a:buFont typeface="Arial" panose="020B0604020202020204" pitchFamily="34" charset="0"/>
              <a:buChar char="•"/>
            </a:pPr>
            <a:r>
              <a:rPr lang="es-EC" sz="4800" dirty="0" err="1" smtClean="0"/>
              <a:t>Rodriguez</a:t>
            </a:r>
            <a:r>
              <a:rPr lang="es-EC" sz="4800" dirty="0" smtClean="0"/>
              <a:t> </a:t>
            </a:r>
            <a:r>
              <a:rPr lang="es-EC" sz="4800" dirty="0"/>
              <a:t>I., Navarro R., Cabrera R., Figueroa F., (2011). Anatomía y biomecánica de la rodilla </a:t>
            </a:r>
            <a:r>
              <a:rPr lang="es-EC" sz="4800" dirty="0" smtClean="0"/>
              <a:t>7-11</a:t>
            </a:r>
          </a:p>
          <a:p>
            <a:pPr marL="685800" indent="-685800" algn="just">
              <a:buFont typeface="Arial" panose="020B0604020202020204" pitchFamily="34" charset="0"/>
              <a:buChar char="•"/>
            </a:pPr>
            <a:r>
              <a:rPr lang="es-EC" sz="4800" dirty="0" smtClean="0"/>
              <a:t>Herrera </a:t>
            </a:r>
            <a:r>
              <a:rPr lang="es-EC" sz="4800" dirty="0"/>
              <a:t>A., </a:t>
            </a:r>
            <a:r>
              <a:rPr lang="es-EC" sz="4800" dirty="0" err="1"/>
              <a:t>Panisello</a:t>
            </a:r>
            <a:r>
              <a:rPr lang="es-EC" sz="4800" dirty="0"/>
              <a:t> J., </a:t>
            </a:r>
            <a:r>
              <a:rPr lang="es-EC" sz="4800" dirty="0" err="1"/>
              <a:t>Ibarz</a:t>
            </a:r>
            <a:r>
              <a:rPr lang="es-EC" sz="4800" dirty="0"/>
              <a:t>, E., Puértolas J. y Gracia L., (2008). Estudio </a:t>
            </a:r>
            <a:r>
              <a:rPr lang="es-EC" sz="4800" dirty="0" err="1"/>
              <a:t>densitométrico</a:t>
            </a:r>
            <a:r>
              <a:rPr lang="es-EC" sz="4800" dirty="0"/>
              <a:t> y con elementos finitos de la remodelación ósea tras la implantación de un vástago </a:t>
            </a:r>
            <a:r>
              <a:rPr lang="es-EC" sz="4800" dirty="0" smtClean="0"/>
              <a:t>269-282</a:t>
            </a:r>
          </a:p>
          <a:p>
            <a:pPr marL="685800" indent="-685800" algn="just">
              <a:buFont typeface="Arial" panose="020B0604020202020204" pitchFamily="34" charset="0"/>
              <a:buChar char="•"/>
            </a:pPr>
            <a:r>
              <a:rPr lang="es-EC" sz="4800" dirty="0" smtClean="0"/>
              <a:t>Caldas </a:t>
            </a:r>
            <a:r>
              <a:rPr lang="es-EC" sz="4800" dirty="0"/>
              <a:t>J, </a:t>
            </a:r>
            <a:r>
              <a:rPr lang="es-EC" sz="4800" dirty="0" err="1"/>
              <a:t>Beltran</a:t>
            </a:r>
            <a:r>
              <a:rPr lang="es-EC" sz="4800" dirty="0"/>
              <a:t> S, Castro H, (2015), </a:t>
            </a:r>
            <a:r>
              <a:rPr lang="es-EC" sz="4800" dirty="0" err="1"/>
              <a:t>Analisis</a:t>
            </a:r>
            <a:r>
              <a:rPr lang="es-EC" sz="4800" dirty="0"/>
              <a:t> de esfuerzos </a:t>
            </a:r>
            <a:r>
              <a:rPr lang="es-EC" sz="4800" dirty="0" err="1"/>
              <a:t>mecanicos</a:t>
            </a:r>
            <a:r>
              <a:rPr lang="es-EC" sz="4800" dirty="0"/>
              <a:t> generados en las </a:t>
            </a:r>
            <a:r>
              <a:rPr lang="es-EC" sz="4800" dirty="0" err="1"/>
              <a:t>artiulaciones</a:t>
            </a:r>
            <a:r>
              <a:rPr lang="es-EC" sz="4800" dirty="0"/>
              <a:t> de la rodilla y cadera durante la trayectoria total de la marcha humana, </a:t>
            </a:r>
            <a:r>
              <a:rPr lang="es-EC" sz="4800" dirty="0" smtClean="0"/>
              <a:t>82-97</a:t>
            </a:r>
          </a:p>
          <a:p>
            <a:pPr marL="685800" indent="-685800" algn="just">
              <a:buFont typeface="Arial" panose="020B0604020202020204" pitchFamily="34" charset="0"/>
              <a:buChar char="•"/>
            </a:pPr>
            <a:r>
              <a:rPr lang="es-EC" sz="4800" dirty="0" smtClean="0"/>
              <a:t>Franco </a:t>
            </a:r>
            <a:r>
              <a:rPr lang="es-EC" sz="4800" dirty="0"/>
              <a:t>S., Palacio L., y Cristina Salazar I., (2006). Análisis FEA de Prótesis de Rodilla </a:t>
            </a:r>
            <a:r>
              <a:rPr lang="es-EC" sz="4800" dirty="0" err="1"/>
              <a:t>Policéntrica</a:t>
            </a:r>
            <a:r>
              <a:rPr lang="es-EC" sz="4800" dirty="0"/>
              <a:t>, 3(1) </a:t>
            </a:r>
            <a:r>
              <a:rPr lang="es-EC" sz="4800" dirty="0" smtClean="0"/>
              <a:t>35-38</a:t>
            </a:r>
          </a:p>
          <a:p>
            <a:pPr marL="685800" indent="-685800" algn="just">
              <a:buFont typeface="Arial" panose="020B0604020202020204" pitchFamily="34" charset="0"/>
              <a:buChar char="•"/>
            </a:pPr>
            <a:r>
              <a:rPr lang="es-EC" sz="4800" dirty="0" smtClean="0"/>
              <a:t>González </a:t>
            </a:r>
            <a:r>
              <a:rPr lang="es-EC" sz="4800" dirty="0"/>
              <a:t>F., Milán O., y </a:t>
            </a:r>
            <a:r>
              <a:rPr lang="es-EC" sz="4800" dirty="0" err="1"/>
              <a:t>Antezana</a:t>
            </a:r>
            <a:r>
              <a:rPr lang="es-EC" sz="4800" dirty="0"/>
              <a:t> A., (2011). Alteraciones Biomecánicas Articulares en la Obesidad, 34(1) </a:t>
            </a:r>
            <a:r>
              <a:rPr lang="es-EC" sz="4800" dirty="0" smtClean="0"/>
              <a:t>52-56</a:t>
            </a:r>
          </a:p>
          <a:p>
            <a:pPr marL="685800" indent="-685800" algn="just">
              <a:buFont typeface="Arial" panose="020B0604020202020204" pitchFamily="34" charset="0"/>
              <a:buChar char="•"/>
            </a:pPr>
            <a:r>
              <a:rPr lang="es-EC" sz="4800" dirty="0" err="1" smtClean="0"/>
              <a:t>Frankel</a:t>
            </a:r>
            <a:r>
              <a:rPr lang="es-EC" sz="4800" dirty="0" smtClean="0"/>
              <a:t> </a:t>
            </a:r>
            <a:r>
              <a:rPr lang="es-EC" sz="4800" dirty="0"/>
              <a:t>V. H. (2004), </a:t>
            </a:r>
            <a:r>
              <a:rPr lang="es-EC" sz="4800" dirty="0" err="1"/>
              <a:t>Biomecaica</a:t>
            </a:r>
            <a:r>
              <a:rPr lang="es-EC" sz="4800" dirty="0"/>
              <a:t> básica del sistema </a:t>
            </a:r>
            <a:r>
              <a:rPr lang="es-EC" sz="4800" dirty="0" err="1"/>
              <a:t>muscoesquelético</a:t>
            </a:r>
            <a:r>
              <a:rPr lang="es-EC" sz="4800" dirty="0"/>
              <a:t>, Madrid: Ediciones McGraw-Hill </a:t>
            </a:r>
          </a:p>
          <a:p>
            <a:pPr algn="just"/>
            <a:r>
              <a:rPr lang="es-EC" dirty="0"/>
              <a:t> </a:t>
            </a:r>
          </a:p>
        </p:txBody>
      </p:sp>
    </p:spTree>
    <p:extLst>
      <p:ext uri="{BB962C8B-B14F-4D97-AF65-F5344CB8AC3E}">
        <p14:creationId xmlns:p14="http://schemas.microsoft.com/office/powerpoint/2010/main" val="14221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99403"/>
          </a:xfrm>
        </p:spPr>
        <p:txBody>
          <a:bodyPr>
            <a:normAutofit fontScale="90000"/>
          </a:bodyPr>
          <a:lstStyle/>
          <a:p>
            <a:r>
              <a:rPr lang="es-EC" sz="3200" b="1" dirty="0" smtClean="0"/>
              <a:t>DESARROLLO DEL PROBLEMA</a:t>
            </a:r>
            <a:endParaRPr lang="es-EC" sz="3200" b="1" dirty="0"/>
          </a:p>
        </p:txBody>
      </p:sp>
      <p:sp>
        <p:nvSpPr>
          <p:cNvPr id="3" name="Subtítulo 2"/>
          <p:cNvSpPr>
            <a:spLocks noGrp="1"/>
          </p:cNvSpPr>
          <p:nvPr>
            <p:ph type="subTitle" idx="1"/>
          </p:nvPr>
        </p:nvSpPr>
        <p:spPr>
          <a:xfrm>
            <a:off x="1524000" y="2001328"/>
            <a:ext cx="9144000" cy="3299604"/>
          </a:xfrm>
        </p:spPr>
        <p:txBody>
          <a:bodyPr/>
          <a:lstStyle/>
          <a:p>
            <a:pPr algn="just"/>
            <a:r>
              <a:rPr lang="es-EC" dirty="0"/>
              <a:t>En la actualidad la medicina está muy relacionada tanto con la ingeniería como con la tecnología y cada vez es más importante y notoria la relación estrecha que existe entre estas ciencias. Es gracias a estos avances que la medicina en los días de hoy se permite, por ejemplo, realizar operaciones de manera virtual, poder realizar implantes que se acerquen más de manera real al del cuerpo humano (</a:t>
            </a:r>
            <a:r>
              <a:rPr lang="es-EC" dirty="0" err="1"/>
              <a:t>Bucco</a:t>
            </a:r>
            <a:r>
              <a:rPr lang="es-EC" dirty="0"/>
              <a:t>, 2016).</a:t>
            </a:r>
          </a:p>
          <a:p>
            <a:pPr algn="just"/>
            <a:endParaRPr lang="es-EC" dirty="0"/>
          </a:p>
        </p:txBody>
      </p:sp>
    </p:spTree>
    <p:extLst>
      <p:ext uri="{BB962C8B-B14F-4D97-AF65-F5344CB8AC3E}">
        <p14:creationId xmlns:p14="http://schemas.microsoft.com/office/powerpoint/2010/main" val="242347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2001328"/>
            <a:ext cx="9144000" cy="3299604"/>
          </a:xfrm>
        </p:spPr>
        <p:txBody>
          <a:bodyPr/>
          <a:lstStyle/>
          <a:p>
            <a:pPr algn="just"/>
            <a:r>
              <a:rPr lang="es-EC" b="1" dirty="0" smtClean="0"/>
              <a:t>Problema:</a:t>
            </a:r>
          </a:p>
          <a:p>
            <a:pPr algn="just"/>
            <a:r>
              <a:rPr lang="es-EC" dirty="0"/>
              <a:t>El escaso conocimiento en nuestro país de los procesos para poder obtener una figura en formato CAD partiendo de una tomografía axial computarizada, impide realizar análisis y cálculos de los esfuerzos que se producen en las articulaciones del cuerpo humano mediante software de elementos finitos. </a:t>
            </a:r>
          </a:p>
          <a:p>
            <a:pPr algn="just"/>
            <a:endParaRPr lang="es-EC" dirty="0"/>
          </a:p>
          <a:p>
            <a:pPr algn="just"/>
            <a:endParaRPr lang="es-EC" dirty="0"/>
          </a:p>
        </p:txBody>
      </p:sp>
    </p:spTree>
    <p:extLst>
      <p:ext uri="{BB962C8B-B14F-4D97-AF65-F5344CB8AC3E}">
        <p14:creationId xmlns:p14="http://schemas.microsoft.com/office/powerpoint/2010/main" val="184241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fontScale="90000"/>
          </a:bodyPr>
          <a:lstStyle/>
          <a:p>
            <a:r>
              <a:rPr lang="es-EC" sz="3600" b="1" dirty="0" smtClean="0"/>
              <a:t>OBJETIVOS</a:t>
            </a:r>
            <a:endParaRPr lang="es-EC" sz="3600" b="1" dirty="0"/>
          </a:p>
        </p:txBody>
      </p:sp>
      <p:sp>
        <p:nvSpPr>
          <p:cNvPr id="3" name="Subtítulo 2"/>
          <p:cNvSpPr>
            <a:spLocks noGrp="1"/>
          </p:cNvSpPr>
          <p:nvPr>
            <p:ph type="subTitle" idx="1"/>
          </p:nvPr>
        </p:nvSpPr>
        <p:spPr>
          <a:xfrm>
            <a:off x="1524000" y="1759789"/>
            <a:ext cx="9144000" cy="3498011"/>
          </a:xfrm>
        </p:spPr>
        <p:txBody>
          <a:bodyPr/>
          <a:lstStyle/>
          <a:p>
            <a:pPr algn="just"/>
            <a:r>
              <a:rPr lang="es-EC" sz="2800" b="1" u="sng" dirty="0" smtClean="0"/>
              <a:t>Objetivo General</a:t>
            </a:r>
          </a:p>
          <a:p>
            <a:pPr algn="just"/>
            <a:r>
              <a:rPr lang="es-EC" dirty="0"/>
              <a:t>Desarrollar los procedimientos que permitan la reconstrucción de la malla de una rodilla a partir de una tomografía axial computarizada para su posterior análisis de esfuerzos mediante un software de elementos finitos.</a:t>
            </a:r>
          </a:p>
        </p:txBody>
      </p:sp>
    </p:spTree>
    <p:extLst>
      <p:ext uri="{BB962C8B-B14F-4D97-AF65-F5344CB8AC3E}">
        <p14:creationId xmlns:p14="http://schemas.microsoft.com/office/powerpoint/2010/main" val="174564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68414"/>
          </a:xfrm>
        </p:spPr>
        <p:txBody>
          <a:bodyPr>
            <a:normAutofit fontScale="90000"/>
          </a:bodyPr>
          <a:lstStyle/>
          <a:p>
            <a:r>
              <a:rPr lang="es-EC" sz="3600" b="1" dirty="0" smtClean="0"/>
              <a:t>OBJETIVOS</a:t>
            </a:r>
            <a:endParaRPr lang="es-EC" sz="3600" b="1" dirty="0"/>
          </a:p>
        </p:txBody>
      </p:sp>
      <p:sp>
        <p:nvSpPr>
          <p:cNvPr id="3" name="Subtítulo 2"/>
          <p:cNvSpPr>
            <a:spLocks noGrp="1"/>
          </p:cNvSpPr>
          <p:nvPr>
            <p:ph type="subTitle" idx="1"/>
          </p:nvPr>
        </p:nvSpPr>
        <p:spPr>
          <a:xfrm>
            <a:off x="1524000" y="1759789"/>
            <a:ext cx="9144000" cy="3498011"/>
          </a:xfrm>
        </p:spPr>
        <p:txBody>
          <a:bodyPr>
            <a:normAutofit fontScale="92500" lnSpcReduction="10000"/>
          </a:bodyPr>
          <a:lstStyle/>
          <a:p>
            <a:pPr algn="just"/>
            <a:r>
              <a:rPr lang="es-EC" sz="2800" b="1" u="sng" dirty="0" smtClean="0"/>
              <a:t>Objetivos Específicos:</a:t>
            </a:r>
          </a:p>
          <a:p>
            <a:pPr marL="457200" lvl="0" indent="-457200" algn="just">
              <a:buFont typeface="Arial" panose="020B0604020202020204" pitchFamily="34" charset="0"/>
              <a:buChar char="•"/>
            </a:pPr>
            <a:r>
              <a:rPr lang="es-EC" sz="2800" dirty="0"/>
              <a:t>Revisar el desarrollo y la evolución del análisis por elementos finitos en la biomecánica.</a:t>
            </a:r>
          </a:p>
          <a:p>
            <a:pPr marL="457200" lvl="0" indent="-457200" algn="just">
              <a:buFont typeface="Arial" panose="020B0604020202020204" pitchFamily="34" charset="0"/>
              <a:buChar char="•"/>
            </a:pPr>
            <a:r>
              <a:rPr lang="es-EC" sz="2800" dirty="0"/>
              <a:t>Desarrollar una metodología que permita obtener un modelo CAD a partir de una tomografía axial computarizada.</a:t>
            </a:r>
          </a:p>
          <a:p>
            <a:pPr marL="457200" lvl="0" indent="-457200" algn="just">
              <a:buFont typeface="Arial" panose="020B0604020202020204" pitchFamily="34" charset="0"/>
              <a:buChar char="•"/>
            </a:pPr>
            <a:r>
              <a:rPr lang="es-EC" sz="2800" dirty="0"/>
              <a:t>Obtener una malla computacional de los huesos principales que componen la rodilla a partir de un modelo CAD.</a:t>
            </a:r>
          </a:p>
          <a:p>
            <a:pPr marL="457200" indent="-457200" algn="just">
              <a:buFont typeface="Arial" panose="020B0604020202020204" pitchFamily="34" charset="0"/>
              <a:buChar char="•"/>
            </a:pPr>
            <a:r>
              <a:rPr lang="es-EC" sz="2800" dirty="0"/>
              <a:t>Analizar los resultados obtenidos en la simulación y determinar posibles lesiones que se pudieran generar.</a:t>
            </a:r>
            <a:endParaRPr lang="es-EC" sz="2800" b="1" u="sng" dirty="0" smtClean="0"/>
          </a:p>
        </p:txBody>
      </p:sp>
    </p:spTree>
    <p:extLst>
      <p:ext uri="{BB962C8B-B14F-4D97-AF65-F5344CB8AC3E}">
        <p14:creationId xmlns:p14="http://schemas.microsoft.com/office/powerpoint/2010/main" val="415548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654679"/>
          </a:xfrm>
        </p:spPr>
        <p:txBody>
          <a:bodyPr>
            <a:normAutofit/>
          </a:bodyPr>
          <a:lstStyle/>
          <a:p>
            <a:r>
              <a:rPr lang="es-EC" sz="3200" b="1" dirty="0" smtClean="0"/>
              <a:t>JUSTIFICACIÓN</a:t>
            </a:r>
            <a:endParaRPr lang="es-EC" sz="32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03630" y="1712280"/>
            <a:ext cx="1855470" cy="2733040"/>
          </a:xfrm>
          <a:prstGeom prst="rect">
            <a:avLst/>
          </a:prstGeom>
          <a:noFill/>
          <a:ln>
            <a:noFill/>
          </a:ln>
        </p:spPr>
      </p:pic>
      <p:sp>
        <p:nvSpPr>
          <p:cNvPr id="5" name="Rectángulo 4"/>
          <p:cNvSpPr/>
          <p:nvPr/>
        </p:nvSpPr>
        <p:spPr>
          <a:xfrm>
            <a:off x="5057838" y="4624882"/>
            <a:ext cx="1354347" cy="2085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200" b="1" dirty="0" smtClean="0"/>
              <a:t>(</a:t>
            </a:r>
            <a:r>
              <a:rPr lang="es-EC" sz="1200" b="1" dirty="0" err="1" smtClean="0"/>
              <a:t>Gupta</a:t>
            </a:r>
            <a:r>
              <a:rPr lang="es-EC" sz="1200" b="1" dirty="0" smtClean="0"/>
              <a:t>, 2016)</a:t>
            </a:r>
            <a:endParaRPr lang="es-EC" sz="1200" dirty="0"/>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7" y="2015267"/>
            <a:ext cx="4497710" cy="219182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554191" y="4629899"/>
            <a:ext cx="1354347" cy="2085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200" b="1" dirty="0"/>
              <a:t>(</a:t>
            </a:r>
            <a:r>
              <a:rPr lang="es-EC" sz="1200" b="1" dirty="0" err="1"/>
              <a:t>Barone</a:t>
            </a:r>
            <a:r>
              <a:rPr lang="es-EC" sz="1200" b="1" dirty="0"/>
              <a:t>, 2000</a:t>
            </a:r>
            <a:r>
              <a:rPr lang="es-EC" sz="1200" b="1" dirty="0" smtClean="0"/>
              <a:t>)</a:t>
            </a:r>
            <a:endParaRPr lang="es-EC" sz="1200" dirty="0"/>
          </a:p>
        </p:txBody>
      </p:sp>
      <p:pic>
        <p:nvPicPr>
          <p:cNvPr id="1028" name="Picture 4" descr="Resultado de imagen para tac de una rod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854" y="1647519"/>
            <a:ext cx="3730402" cy="279780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9273280" y="4624882"/>
            <a:ext cx="1518365" cy="2085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200" b="1" dirty="0" smtClean="0"/>
              <a:t>(</a:t>
            </a:r>
            <a:r>
              <a:rPr lang="es-EC" sz="1200" b="1" dirty="0" err="1" smtClean="0"/>
              <a:t>Optimagen</a:t>
            </a:r>
            <a:r>
              <a:rPr lang="es-EC" sz="1200" b="1" dirty="0" smtClean="0"/>
              <a:t>, 2015)</a:t>
            </a:r>
            <a:endParaRPr lang="es-EC" sz="1200" dirty="0"/>
          </a:p>
        </p:txBody>
      </p:sp>
    </p:spTree>
    <p:extLst>
      <p:ext uri="{BB962C8B-B14F-4D97-AF65-F5344CB8AC3E}">
        <p14:creationId xmlns:p14="http://schemas.microsoft.com/office/powerpoint/2010/main" val="226671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77041"/>
          </a:xfrm>
        </p:spPr>
        <p:txBody>
          <a:bodyPr>
            <a:normAutofit/>
          </a:bodyPr>
          <a:lstStyle/>
          <a:p>
            <a:r>
              <a:rPr lang="es-EC" sz="3200" b="1" dirty="0" smtClean="0"/>
              <a:t>ALCANCE</a:t>
            </a:r>
            <a:endParaRPr lang="es-EC" sz="3200" b="1" dirty="0"/>
          </a:p>
        </p:txBody>
      </p:sp>
      <p:sp>
        <p:nvSpPr>
          <p:cNvPr id="3" name="Subtítulo 2"/>
          <p:cNvSpPr>
            <a:spLocks noGrp="1"/>
          </p:cNvSpPr>
          <p:nvPr>
            <p:ph type="subTitle" idx="1"/>
          </p:nvPr>
        </p:nvSpPr>
        <p:spPr>
          <a:xfrm>
            <a:off x="1644769" y="2152800"/>
            <a:ext cx="9144000" cy="1655762"/>
          </a:xfrm>
        </p:spPr>
        <p:txBody>
          <a:bodyPr>
            <a:normAutofit lnSpcReduction="10000"/>
          </a:bodyPr>
          <a:lstStyle/>
          <a:p>
            <a:pPr algn="just"/>
            <a:r>
              <a:rPr lang="es-EC" dirty="0"/>
              <a:t>En este trabajo se plantea el análisis de esfuerzos que se producen en la rodilla mediante el análisis de elementos finitos previo a la obtención de la geometría de la articulación por medio de una tomografía axial computarizada que puedan permitir establecer posibles criterios de lesiones en el ser humano.</a:t>
            </a:r>
          </a:p>
        </p:txBody>
      </p:sp>
    </p:spTree>
    <p:extLst>
      <p:ext uri="{BB962C8B-B14F-4D97-AF65-F5344CB8AC3E}">
        <p14:creationId xmlns:p14="http://schemas.microsoft.com/office/powerpoint/2010/main" val="89441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77041"/>
          </a:xfrm>
        </p:spPr>
        <p:txBody>
          <a:bodyPr>
            <a:normAutofit/>
          </a:bodyPr>
          <a:lstStyle/>
          <a:p>
            <a:r>
              <a:rPr lang="es-EC" sz="3200" b="1" dirty="0" smtClean="0"/>
              <a:t>METODOLOGÍA</a:t>
            </a:r>
            <a:endParaRPr lang="es-EC" sz="3200" b="1" dirty="0"/>
          </a:p>
        </p:txBody>
      </p:sp>
      <p:graphicFrame>
        <p:nvGraphicFramePr>
          <p:cNvPr id="4" name="Diagrama 3"/>
          <p:cNvGraphicFramePr/>
          <p:nvPr>
            <p:extLst>
              <p:ext uri="{D42A27DB-BD31-4B8C-83A1-F6EECF244321}">
                <p14:modId xmlns:p14="http://schemas.microsoft.com/office/powerpoint/2010/main" val="1169786451"/>
              </p:ext>
            </p:extLst>
          </p:nvPr>
        </p:nvGraphicFramePr>
        <p:xfrm>
          <a:off x="1105403" y="1699404"/>
          <a:ext cx="5547216" cy="3740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tac de una rodi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4062" y="1790730"/>
            <a:ext cx="2166247" cy="15813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11419" y="1790730"/>
            <a:ext cx="2355556" cy="1581361"/>
          </a:xfrm>
          <a:prstGeom prst="rect">
            <a:avLst/>
          </a:prstGeom>
          <a:noFill/>
          <a:ln>
            <a:noFill/>
          </a:ln>
        </p:spPr>
      </p:pic>
      <p:pic>
        <p:nvPicPr>
          <p:cNvPr id="7" name="Imagen 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4062" y="3893606"/>
            <a:ext cx="2207968" cy="1782576"/>
          </a:xfrm>
          <a:prstGeom prst="rect">
            <a:avLst/>
          </a:prstGeom>
          <a:noFill/>
          <a:ln>
            <a:noFill/>
          </a:ln>
        </p:spPr>
      </p:pic>
      <p:pic>
        <p:nvPicPr>
          <p:cNvPr id="8" name="Imagen 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11419" y="3893606"/>
            <a:ext cx="2355556" cy="1782576"/>
          </a:xfrm>
          <a:prstGeom prst="rect">
            <a:avLst/>
          </a:prstGeom>
          <a:noFill/>
          <a:ln>
            <a:noFill/>
          </a:ln>
        </p:spPr>
      </p:pic>
    </p:spTree>
    <p:extLst>
      <p:ext uri="{BB962C8B-B14F-4D97-AF65-F5344CB8AC3E}">
        <p14:creationId xmlns:p14="http://schemas.microsoft.com/office/powerpoint/2010/main" val="2987686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2176</Words>
  <Application>Microsoft Office PowerPoint</Application>
  <PresentationFormat>Panorámica</PresentationFormat>
  <Paragraphs>240</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Cambria Math</vt:lpstr>
      <vt:lpstr>Times New Roman</vt:lpstr>
      <vt:lpstr>Tema de Office</vt:lpstr>
      <vt:lpstr>MAESTRÍA EN MANUFACTURA Y DISEÑO ASISTIDO POR COMPUTADOR, SEGUNDA PROMOCIÓN CICLO 2015-2017</vt:lpstr>
      <vt:lpstr>CONTENIDO</vt:lpstr>
      <vt:lpstr>DESARROLLO DEL PROBLEMA</vt:lpstr>
      <vt:lpstr>Presentación de PowerPoint</vt:lpstr>
      <vt:lpstr>OBJETIVOS</vt:lpstr>
      <vt:lpstr>OBJETIVOS</vt:lpstr>
      <vt:lpstr>JUSTIFICACIÓN</vt:lpstr>
      <vt:lpstr>ALCANCE</vt:lpstr>
      <vt:lpstr>METODOLOGÍA</vt:lpstr>
      <vt:lpstr>METODOLOGÍA</vt:lpstr>
      <vt:lpstr>METODOLOGÍA</vt:lpstr>
      <vt:lpstr>METODOLOGÍA</vt:lpstr>
      <vt:lpstr>METODOLOGÍA</vt:lpstr>
      <vt:lpstr>RESULTADOS</vt:lpstr>
      <vt:lpstr>RESULTADOS</vt:lpstr>
      <vt:lpstr>RESULTADOS</vt:lpstr>
      <vt:lpstr>RESULTADOS</vt:lpstr>
      <vt:lpstr>RESULTADOS</vt:lpstr>
      <vt:lpstr>RESULTADOS</vt:lpstr>
      <vt:lpstr>RESULTADOS</vt:lpstr>
      <vt:lpstr>RESULTADOS</vt:lpstr>
      <vt:lpstr>RESULTADOS</vt:lpstr>
      <vt:lpstr>ANÁLISIS DE RESULTADOS</vt:lpstr>
      <vt:lpstr>CONCLUSIONES</vt:lpstr>
      <vt:lpstr>RECOMENDACIONES</vt:lpstr>
      <vt:lpstr>REFERENCIAS BIBLIOGRÁFICAS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MANUFACTURA Y DISEÑO ASISTIDO POR COMPUTADOR, SEGUNDA PROMOCIÓN CICLO 2015-2017</dc:title>
  <dc:creator>USER</dc:creator>
  <cp:lastModifiedBy>USER</cp:lastModifiedBy>
  <cp:revision>10</cp:revision>
  <dcterms:created xsi:type="dcterms:W3CDTF">2018-04-04T01:28:57Z</dcterms:created>
  <dcterms:modified xsi:type="dcterms:W3CDTF">2018-04-04T02:54:13Z</dcterms:modified>
</cp:coreProperties>
</file>