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7">
  <p:sldMasterIdLst>
    <p:sldMasterId id="2147483660" r:id="rId1"/>
  </p:sldMasterIdLst>
  <p:notesMasterIdLst>
    <p:notesMasterId r:id="rId29"/>
  </p:notesMasterIdLst>
  <p:sldIdLst>
    <p:sldId id="299" r:id="rId2"/>
    <p:sldId id="300" r:id="rId3"/>
    <p:sldId id="301" r:id="rId4"/>
    <p:sldId id="302" r:id="rId5"/>
    <p:sldId id="304" r:id="rId6"/>
    <p:sldId id="305" r:id="rId7"/>
    <p:sldId id="315" r:id="rId8"/>
    <p:sldId id="316" r:id="rId9"/>
    <p:sldId id="314" r:id="rId10"/>
    <p:sldId id="318" r:id="rId11"/>
    <p:sldId id="307" r:id="rId12"/>
    <p:sldId id="312" r:id="rId13"/>
    <p:sldId id="321" r:id="rId14"/>
    <p:sldId id="320" r:id="rId15"/>
    <p:sldId id="309" r:id="rId16"/>
    <p:sldId id="322" r:id="rId17"/>
    <p:sldId id="326" r:id="rId18"/>
    <p:sldId id="333" r:id="rId19"/>
    <p:sldId id="332" r:id="rId20"/>
    <p:sldId id="323" r:id="rId21"/>
    <p:sldId id="328" r:id="rId22"/>
    <p:sldId id="329" r:id="rId23"/>
    <p:sldId id="331" r:id="rId24"/>
    <p:sldId id="339" r:id="rId25"/>
    <p:sldId id="337" r:id="rId26"/>
    <p:sldId id="340" r:id="rId27"/>
    <p:sldId id="34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236A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922" autoAdjust="0"/>
  </p:normalViewPr>
  <p:slideViewPr>
    <p:cSldViewPr snapToGrid="0">
      <p:cViewPr varScale="1">
        <p:scale>
          <a:sx n="74" d="100"/>
          <a:sy n="74" d="100"/>
        </p:scale>
        <p:origin x="124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Hoja7!$C$32</c:f>
              <c:strCache>
                <c:ptCount val="1"/>
                <c:pt idx="0">
                  <c:v>Incumplimiento</c:v>
                </c:pt>
              </c:strCache>
            </c:strRef>
          </c:tx>
          <c:spPr>
            <a:solidFill>
              <a:schemeClr val="accent1"/>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0-0A21-4E76-83D5-59ABF597CFD2}"/>
                </c:ext>
                <c:ext xmlns:c15="http://schemas.microsoft.com/office/drawing/2012/chart" uri="{CE6537A1-D6FC-4f65-9D91-7224C49458BB}"/>
              </c:extLst>
            </c:dLbl>
            <c:spPr>
              <a:noFill/>
              <a:ln>
                <a:noFill/>
              </a:ln>
              <a:effectLst/>
            </c:spPr>
            <c:txPr>
              <a:bodyPr rot="0" vert="horz"/>
              <a:lstStyle/>
              <a:p>
                <a:pPr>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Hoja7!$B$33:$B$40</c:f>
              <c:strCache>
                <c:ptCount val="8"/>
                <c:pt idx="0">
                  <c:v>Equipos y utensilios</c:v>
                </c:pt>
                <c:pt idx="1">
                  <c:v>Envasado, etiquetado y empaquetado</c:v>
                </c:pt>
                <c:pt idx="2">
                  <c:v>Operaciones de producción</c:v>
                </c:pt>
                <c:pt idx="3">
                  <c:v>Obligaciones del personal</c:v>
                </c:pt>
                <c:pt idx="4">
                  <c:v>Instalaciones</c:v>
                </c:pt>
                <c:pt idx="5">
                  <c:v>Almacenamiento, transporte, distribución y comercialización</c:v>
                </c:pt>
                <c:pt idx="6">
                  <c:v>Materias primas e insumos</c:v>
                </c:pt>
                <c:pt idx="7">
                  <c:v>Aseguramiento y control de la calidad</c:v>
                </c:pt>
              </c:strCache>
            </c:strRef>
          </c:cat>
          <c:val>
            <c:numRef>
              <c:f>Hoja7!$C$33:$C$40</c:f>
              <c:numCache>
                <c:formatCode>0%</c:formatCode>
                <c:ptCount val="8"/>
                <c:pt idx="0">
                  <c:v>0</c:v>
                </c:pt>
                <c:pt idx="1">
                  <c:v>1.6891891891891893E-2</c:v>
                </c:pt>
                <c:pt idx="2">
                  <c:v>6.4189189189189186E-2</c:v>
                </c:pt>
                <c:pt idx="3">
                  <c:v>7.4324324324324328E-2</c:v>
                </c:pt>
                <c:pt idx="4">
                  <c:v>7.77027027027027E-2</c:v>
                </c:pt>
                <c:pt idx="5">
                  <c:v>9.1216216216216214E-2</c:v>
                </c:pt>
                <c:pt idx="6">
                  <c:v>0.11148648648648649</c:v>
                </c:pt>
                <c:pt idx="7">
                  <c:v>0.16891891891891891</c:v>
                </c:pt>
              </c:numCache>
            </c:numRef>
          </c:val>
          <c:extLst xmlns:c16r2="http://schemas.microsoft.com/office/drawing/2015/06/chart">
            <c:ext xmlns:c16="http://schemas.microsoft.com/office/drawing/2014/chart" uri="{C3380CC4-5D6E-409C-BE32-E72D297353CC}">
              <c16:uniqueId val="{00000001-0A21-4E76-83D5-59ABF597CFD2}"/>
            </c:ext>
          </c:extLst>
        </c:ser>
        <c:ser>
          <c:idx val="1"/>
          <c:order val="1"/>
          <c:tx>
            <c:strRef>
              <c:f>Hoja7!$D$32</c:f>
              <c:strCache>
                <c:ptCount val="1"/>
                <c:pt idx="0">
                  <c:v>Cumplimiento</c:v>
                </c:pt>
              </c:strCache>
            </c:strRef>
          </c:tx>
          <c:spPr>
            <a:solidFill>
              <a:schemeClr val="accent2"/>
            </a:solidFill>
            <a:ln>
              <a:noFill/>
            </a:ln>
            <a:effectLst/>
          </c:spPr>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Hoja7!$B$33:$B$40</c:f>
              <c:strCache>
                <c:ptCount val="8"/>
                <c:pt idx="0">
                  <c:v>Equipos y utensilios</c:v>
                </c:pt>
                <c:pt idx="1">
                  <c:v>Envasado, etiquetado y empaquetado</c:v>
                </c:pt>
                <c:pt idx="2">
                  <c:v>Operaciones de producción</c:v>
                </c:pt>
                <c:pt idx="3">
                  <c:v>Obligaciones del personal</c:v>
                </c:pt>
                <c:pt idx="4">
                  <c:v>Instalaciones</c:v>
                </c:pt>
                <c:pt idx="5">
                  <c:v>Almacenamiento, transporte, distribución y comercialización</c:v>
                </c:pt>
                <c:pt idx="6">
                  <c:v>Materias primas e insumos</c:v>
                </c:pt>
                <c:pt idx="7">
                  <c:v>Aseguramiento y control de la calidad</c:v>
                </c:pt>
              </c:strCache>
            </c:strRef>
          </c:cat>
          <c:val>
            <c:numRef>
              <c:f>Hoja7!$D$33:$D$40</c:f>
              <c:numCache>
                <c:formatCode>0%</c:formatCode>
                <c:ptCount val="8"/>
                <c:pt idx="0">
                  <c:v>5.0675675675675678E-2</c:v>
                </c:pt>
                <c:pt idx="1">
                  <c:v>1.6891891891891893E-2</c:v>
                </c:pt>
                <c:pt idx="2">
                  <c:v>0.12162162162162163</c:v>
                </c:pt>
                <c:pt idx="3">
                  <c:v>7.0945945945945943E-2</c:v>
                </c:pt>
                <c:pt idx="4">
                  <c:v>5.0675675675675678E-2</c:v>
                </c:pt>
                <c:pt idx="5">
                  <c:v>4.3918918918918921E-2</c:v>
                </c:pt>
                <c:pt idx="6">
                  <c:v>2.364864864864865E-2</c:v>
                </c:pt>
                <c:pt idx="7">
                  <c:v>1.6891891891891893E-2</c:v>
                </c:pt>
              </c:numCache>
            </c:numRef>
          </c:val>
          <c:extLst xmlns:c16r2="http://schemas.microsoft.com/office/drawing/2015/06/chart">
            <c:ext xmlns:c16="http://schemas.microsoft.com/office/drawing/2014/chart" uri="{C3380CC4-5D6E-409C-BE32-E72D297353CC}">
              <c16:uniqueId val="{00000002-0A21-4E76-83D5-59ABF597CFD2}"/>
            </c:ext>
          </c:extLst>
        </c:ser>
        <c:dLbls>
          <c:showLegendKey val="0"/>
          <c:showVal val="0"/>
          <c:showCatName val="0"/>
          <c:showSerName val="0"/>
          <c:showPercent val="0"/>
          <c:showBubbleSize val="0"/>
        </c:dLbls>
        <c:gapWidth val="150"/>
        <c:overlap val="100"/>
        <c:axId val="276394104"/>
        <c:axId val="276390968"/>
      </c:barChart>
      <c:catAx>
        <c:axId val="276394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76390968"/>
        <c:crosses val="autoZero"/>
        <c:auto val="1"/>
        <c:lblAlgn val="ctr"/>
        <c:lblOffset val="100"/>
        <c:noMultiLvlLbl val="0"/>
      </c:catAx>
      <c:valAx>
        <c:axId val="276390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s-EC"/>
          </a:p>
        </c:txPr>
        <c:crossAx val="276394104"/>
        <c:crosses val="autoZero"/>
        <c:crossBetween val="between"/>
      </c:valAx>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A0FDF0-8025-40F9-9E18-A7D0D9506785}" type="doc">
      <dgm:prSet loTypeId="urn:microsoft.com/office/officeart/2005/8/layout/arrow2" loCatId="process" qsTypeId="urn:microsoft.com/office/officeart/2005/8/quickstyle/simple1" qsCatId="simple" csTypeId="urn:microsoft.com/office/officeart/2005/8/colors/accent1_2" csCatId="accent1" phldr="1"/>
      <dgm:spPr/>
    </dgm:pt>
    <dgm:pt modelId="{5727628D-CF5D-4DDA-8F15-F5CBFD7C95DC}">
      <dgm:prSet phldrT="[Texto]" custT="1"/>
      <dgm:spPr/>
      <dgm:t>
        <a:bodyPr/>
        <a:lstStyle/>
        <a:p>
          <a:r>
            <a:rPr lang="es-EC" sz="1400" dirty="0"/>
            <a:t>Enfoque de las industrias alimenticias en países en vías de desarrollo</a:t>
          </a:r>
        </a:p>
      </dgm:t>
    </dgm:pt>
    <dgm:pt modelId="{525A3E86-3DEB-4740-A13F-3BF735228D70}" type="parTrans" cxnId="{89C4075D-DC56-4EC6-8225-24BADE02A424}">
      <dgm:prSet/>
      <dgm:spPr/>
      <dgm:t>
        <a:bodyPr/>
        <a:lstStyle/>
        <a:p>
          <a:endParaRPr lang="es-EC"/>
        </a:p>
      </dgm:t>
    </dgm:pt>
    <dgm:pt modelId="{1BA4FAF5-E1A2-4A0B-BE7C-8A9B927E5D5D}" type="sibTrans" cxnId="{89C4075D-DC56-4EC6-8225-24BADE02A424}">
      <dgm:prSet/>
      <dgm:spPr/>
      <dgm:t>
        <a:bodyPr/>
        <a:lstStyle/>
        <a:p>
          <a:endParaRPr lang="es-EC"/>
        </a:p>
      </dgm:t>
    </dgm:pt>
    <dgm:pt modelId="{234F2719-46F4-4DE7-9522-7B4E04A294C0}">
      <dgm:prSet phldrT="[Texto]" custT="1"/>
      <dgm:spPr/>
      <dgm:t>
        <a:bodyPr/>
        <a:lstStyle/>
        <a:p>
          <a:r>
            <a:rPr lang="es-EC" sz="1400" dirty="0"/>
            <a:t>Competitividad</a:t>
          </a:r>
        </a:p>
      </dgm:t>
    </dgm:pt>
    <dgm:pt modelId="{12DE8AC0-E6F6-4F3E-838A-E8E2C1A75FAF}" type="parTrans" cxnId="{2F4D14F0-AB63-488F-B052-E3153D423C0D}">
      <dgm:prSet/>
      <dgm:spPr/>
      <dgm:t>
        <a:bodyPr/>
        <a:lstStyle/>
        <a:p>
          <a:endParaRPr lang="es-EC"/>
        </a:p>
      </dgm:t>
    </dgm:pt>
    <dgm:pt modelId="{9C1DF55D-8411-4F26-975F-B4AAF7E38A00}" type="sibTrans" cxnId="{2F4D14F0-AB63-488F-B052-E3153D423C0D}">
      <dgm:prSet/>
      <dgm:spPr/>
      <dgm:t>
        <a:bodyPr/>
        <a:lstStyle/>
        <a:p>
          <a:endParaRPr lang="es-EC"/>
        </a:p>
      </dgm:t>
    </dgm:pt>
    <dgm:pt modelId="{47E0746C-97CC-4927-B685-D056182D8F9D}">
      <dgm:prSet phldrT="[Texto]" custT="1"/>
      <dgm:spPr/>
      <dgm:t>
        <a:bodyPr/>
        <a:lstStyle/>
        <a:p>
          <a:r>
            <a:rPr lang="es-EC" sz="1400" dirty="0"/>
            <a:t>ETA´S</a:t>
          </a:r>
        </a:p>
      </dgm:t>
    </dgm:pt>
    <dgm:pt modelId="{FD9D46A6-DFC9-42BB-AB1D-AAC801AD23B8}" type="parTrans" cxnId="{C3F17728-ECCB-4344-811C-3FBBF0A8506D}">
      <dgm:prSet/>
      <dgm:spPr/>
      <dgm:t>
        <a:bodyPr/>
        <a:lstStyle/>
        <a:p>
          <a:endParaRPr lang="es-EC"/>
        </a:p>
      </dgm:t>
    </dgm:pt>
    <dgm:pt modelId="{E3270713-3EDA-48D1-B8E0-623036029E03}" type="sibTrans" cxnId="{C3F17728-ECCB-4344-811C-3FBBF0A8506D}">
      <dgm:prSet/>
      <dgm:spPr/>
      <dgm:t>
        <a:bodyPr/>
        <a:lstStyle/>
        <a:p>
          <a:endParaRPr lang="es-EC"/>
        </a:p>
      </dgm:t>
    </dgm:pt>
    <dgm:pt modelId="{68DE5E5E-5A40-4279-A031-C7A1EDF86E4C}">
      <dgm:prSet phldrT="[Texto]" custT="1"/>
      <dgm:spPr/>
      <dgm:t>
        <a:bodyPr/>
        <a:lstStyle/>
        <a:p>
          <a:r>
            <a:rPr lang="es-EC" sz="1400" dirty="0"/>
            <a:t>Importancia nacional</a:t>
          </a:r>
        </a:p>
      </dgm:t>
    </dgm:pt>
    <dgm:pt modelId="{E8A874D1-AAC3-4403-9D60-260EDD241CF5}" type="parTrans" cxnId="{C6A6CCE1-7282-4705-932F-4E3B704527F2}">
      <dgm:prSet/>
      <dgm:spPr/>
      <dgm:t>
        <a:bodyPr/>
        <a:lstStyle/>
        <a:p>
          <a:endParaRPr lang="es-EC"/>
        </a:p>
      </dgm:t>
    </dgm:pt>
    <dgm:pt modelId="{C6CD1F46-04C8-43B9-A7D9-9E5DC47630FE}" type="sibTrans" cxnId="{C6A6CCE1-7282-4705-932F-4E3B704527F2}">
      <dgm:prSet/>
      <dgm:spPr/>
      <dgm:t>
        <a:bodyPr/>
        <a:lstStyle/>
        <a:p>
          <a:endParaRPr lang="es-EC"/>
        </a:p>
      </dgm:t>
    </dgm:pt>
    <dgm:pt modelId="{E854DD61-7124-4B50-8DC4-0CDB591ECAC4}">
      <dgm:prSet phldrT="[Texto]" custT="1"/>
      <dgm:spPr/>
      <dgm:t>
        <a:bodyPr/>
        <a:lstStyle/>
        <a:p>
          <a:r>
            <a:rPr lang="es-EC" sz="1400" dirty="0"/>
            <a:t>Incumplimiento </a:t>
          </a:r>
        </a:p>
      </dgm:t>
    </dgm:pt>
    <dgm:pt modelId="{D58462A9-800F-4C38-97A2-599B3C54B6D4}" type="parTrans" cxnId="{5354FD8C-A67B-42BF-AA6E-EC5646A68A87}">
      <dgm:prSet/>
      <dgm:spPr/>
      <dgm:t>
        <a:bodyPr/>
        <a:lstStyle/>
        <a:p>
          <a:endParaRPr lang="es-EC"/>
        </a:p>
      </dgm:t>
    </dgm:pt>
    <dgm:pt modelId="{4D8EA25A-359E-4D20-9511-46BDB1D1BE7E}" type="sibTrans" cxnId="{5354FD8C-A67B-42BF-AA6E-EC5646A68A87}">
      <dgm:prSet/>
      <dgm:spPr/>
      <dgm:t>
        <a:bodyPr/>
        <a:lstStyle/>
        <a:p>
          <a:endParaRPr lang="es-EC"/>
        </a:p>
      </dgm:t>
    </dgm:pt>
    <dgm:pt modelId="{0DA818CE-0CFD-4A72-9108-78303E06A8A7}" type="pres">
      <dgm:prSet presAssocID="{57A0FDF0-8025-40F9-9E18-A7D0D9506785}" presName="arrowDiagram" presStyleCnt="0">
        <dgm:presLayoutVars>
          <dgm:chMax val="5"/>
          <dgm:dir/>
          <dgm:resizeHandles val="exact"/>
        </dgm:presLayoutVars>
      </dgm:prSet>
      <dgm:spPr/>
    </dgm:pt>
    <dgm:pt modelId="{12FFDA20-E4AB-4D01-BB48-D2F1E15189FA}" type="pres">
      <dgm:prSet presAssocID="{57A0FDF0-8025-40F9-9E18-A7D0D9506785}" presName="arrow" presStyleLbl="bgShp" presStyleIdx="0" presStyleCnt="1"/>
      <dgm:spPr/>
    </dgm:pt>
    <dgm:pt modelId="{0CCBDF06-3AA5-4CA8-9269-38AAD87159EC}" type="pres">
      <dgm:prSet presAssocID="{57A0FDF0-8025-40F9-9E18-A7D0D9506785}" presName="arrowDiagram5" presStyleCnt="0"/>
      <dgm:spPr/>
    </dgm:pt>
    <dgm:pt modelId="{9D3584E5-EF4F-47A5-8FD2-74D52D35EC5D}" type="pres">
      <dgm:prSet presAssocID="{5727628D-CF5D-4DDA-8F15-F5CBFD7C95DC}" presName="bullet5a" presStyleLbl="node1" presStyleIdx="0" presStyleCnt="5"/>
      <dgm:spPr/>
    </dgm:pt>
    <dgm:pt modelId="{5FE26DAE-878B-498B-9E57-02250CEBBA01}" type="pres">
      <dgm:prSet presAssocID="{5727628D-CF5D-4DDA-8F15-F5CBFD7C95DC}" presName="textBox5a" presStyleLbl="revTx" presStyleIdx="0" presStyleCnt="5" custScaleX="247569" custScaleY="52178" custLinFactNeighborX="82611" custLinFactNeighborY="-30836">
        <dgm:presLayoutVars>
          <dgm:bulletEnabled val="1"/>
        </dgm:presLayoutVars>
      </dgm:prSet>
      <dgm:spPr/>
      <dgm:t>
        <a:bodyPr/>
        <a:lstStyle/>
        <a:p>
          <a:endParaRPr lang="es-EC"/>
        </a:p>
      </dgm:t>
    </dgm:pt>
    <dgm:pt modelId="{F6453004-FFBB-4244-980D-875068FECDD0}" type="pres">
      <dgm:prSet presAssocID="{234F2719-46F4-4DE7-9522-7B4E04A294C0}" presName="bullet5b" presStyleLbl="node1" presStyleIdx="1" presStyleCnt="5"/>
      <dgm:spPr/>
    </dgm:pt>
    <dgm:pt modelId="{9A9570ED-E3E3-4F4C-84DE-D1F5C9D5C560}" type="pres">
      <dgm:prSet presAssocID="{234F2719-46F4-4DE7-9522-7B4E04A294C0}" presName="textBox5b" presStyleLbl="revTx" presStyleIdx="1" presStyleCnt="5" custScaleX="165230" custScaleY="12866" custLinFactNeighborX="39494" custLinFactNeighborY="-39247">
        <dgm:presLayoutVars>
          <dgm:bulletEnabled val="1"/>
        </dgm:presLayoutVars>
      </dgm:prSet>
      <dgm:spPr/>
      <dgm:t>
        <a:bodyPr/>
        <a:lstStyle/>
        <a:p>
          <a:endParaRPr lang="es-EC"/>
        </a:p>
      </dgm:t>
    </dgm:pt>
    <dgm:pt modelId="{3CC12C25-456B-4AF7-BAD0-D66A60DE3DBB}" type="pres">
      <dgm:prSet presAssocID="{47E0746C-97CC-4927-B685-D056182D8F9D}" presName="bullet5c" presStyleLbl="node1" presStyleIdx="2" presStyleCnt="5"/>
      <dgm:spPr/>
    </dgm:pt>
    <dgm:pt modelId="{7C0DB878-2780-494A-8727-11D08EC69D85}" type="pres">
      <dgm:prSet presAssocID="{47E0746C-97CC-4927-B685-D056182D8F9D}" presName="textBox5c" presStyleLbl="revTx" presStyleIdx="2" presStyleCnt="5" custScaleY="12857" custLinFactNeighborX="4284" custLinFactNeighborY="-44956">
        <dgm:presLayoutVars>
          <dgm:bulletEnabled val="1"/>
        </dgm:presLayoutVars>
      </dgm:prSet>
      <dgm:spPr/>
      <dgm:t>
        <a:bodyPr/>
        <a:lstStyle/>
        <a:p>
          <a:endParaRPr lang="es-EC"/>
        </a:p>
      </dgm:t>
    </dgm:pt>
    <dgm:pt modelId="{24E6BE0B-BF6D-4943-8585-E846D048ACF1}" type="pres">
      <dgm:prSet presAssocID="{68DE5E5E-5A40-4279-A031-C7A1EDF86E4C}" presName="bullet5d" presStyleLbl="node1" presStyleIdx="3" presStyleCnt="5"/>
      <dgm:spPr/>
    </dgm:pt>
    <dgm:pt modelId="{4A01C590-65C0-4AE7-AA55-C14BAA0F55D9}" type="pres">
      <dgm:prSet presAssocID="{68DE5E5E-5A40-4279-A031-C7A1EDF86E4C}" presName="textBox5d" presStyleLbl="revTx" presStyleIdx="3" presStyleCnt="5" custScaleX="112513" custScaleY="24036" custLinFactNeighborX="5590" custLinFactNeighborY="-39035">
        <dgm:presLayoutVars>
          <dgm:bulletEnabled val="1"/>
        </dgm:presLayoutVars>
      </dgm:prSet>
      <dgm:spPr/>
      <dgm:t>
        <a:bodyPr/>
        <a:lstStyle/>
        <a:p>
          <a:endParaRPr lang="es-EC"/>
        </a:p>
      </dgm:t>
    </dgm:pt>
    <dgm:pt modelId="{BC838893-F864-4B14-B10D-948146774C0D}" type="pres">
      <dgm:prSet presAssocID="{E854DD61-7124-4B50-8DC4-0CDB591ECAC4}" presName="bullet5e" presStyleLbl="node1" presStyleIdx="4" presStyleCnt="5"/>
      <dgm:spPr/>
    </dgm:pt>
    <dgm:pt modelId="{943DA7C0-B58C-4CCA-A9ED-D03F9F66C85C}" type="pres">
      <dgm:prSet presAssocID="{E854DD61-7124-4B50-8DC4-0CDB591ECAC4}" presName="textBox5e" presStyleLbl="revTx" presStyleIdx="4" presStyleCnt="5" custScaleX="154576" custScaleY="13891" custLinFactNeighborX="37937" custLinFactNeighborY="-42973">
        <dgm:presLayoutVars>
          <dgm:bulletEnabled val="1"/>
        </dgm:presLayoutVars>
      </dgm:prSet>
      <dgm:spPr/>
      <dgm:t>
        <a:bodyPr/>
        <a:lstStyle/>
        <a:p>
          <a:endParaRPr lang="es-EC"/>
        </a:p>
      </dgm:t>
    </dgm:pt>
  </dgm:ptLst>
  <dgm:cxnLst>
    <dgm:cxn modelId="{977ED60F-398E-409C-ADF7-E99AA0AA6F18}" type="presOf" srcId="{234F2719-46F4-4DE7-9522-7B4E04A294C0}" destId="{9A9570ED-E3E3-4F4C-84DE-D1F5C9D5C560}" srcOrd="0" destOrd="0" presId="urn:microsoft.com/office/officeart/2005/8/layout/arrow2"/>
    <dgm:cxn modelId="{2F4D14F0-AB63-488F-B052-E3153D423C0D}" srcId="{57A0FDF0-8025-40F9-9E18-A7D0D9506785}" destId="{234F2719-46F4-4DE7-9522-7B4E04A294C0}" srcOrd="1" destOrd="0" parTransId="{12DE8AC0-E6F6-4F3E-838A-E8E2C1A75FAF}" sibTransId="{9C1DF55D-8411-4F26-975F-B4AAF7E38A00}"/>
    <dgm:cxn modelId="{C6A6CCE1-7282-4705-932F-4E3B704527F2}" srcId="{57A0FDF0-8025-40F9-9E18-A7D0D9506785}" destId="{68DE5E5E-5A40-4279-A031-C7A1EDF86E4C}" srcOrd="3" destOrd="0" parTransId="{E8A874D1-AAC3-4403-9D60-260EDD241CF5}" sibTransId="{C6CD1F46-04C8-43B9-A7D9-9E5DC47630FE}"/>
    <dgm:cxn modelId="{A7E4E553-459C-4EA3-83E1-7D0B2A42C866}" type="presOf" srcId="{47E0746C-97CC-4927-B685-D056182D8F9D}" destId="{7C0DB878-2780-494A-8727-11D08EC69D85}" srcOrd="0" destOrd="0" presId="urn:microsoft.com/office/officeart/2005/8/layout/arrow2"/>
    <dgm:cxn modelId="{C3F17728-ECCB-4344-811C-3FBBF0A8506D}" srcId="{57A0FDF0-8025-40F9-9E18-A7D0D9506785}" destId="{47E0746C-97CC-4927-B685-D056182D8F9D}" srcOrd="2" destOrd="0" parTransId="{FD9D46A6-DFC9-42BB-AB1D-AAC801AD23B8}" sibTransId="{E3270713-3EDA-48D1-B8E0-623036029E03}"/>
    <dgm:cxn modelId="{9D68C231-8152-4FE6-9C2F-F4185CE35099}" type="presOf" srcId="{5727628D-CF5D-4DDA-8F15-F5CBFD7C95DC}" destId="{5FE26DAE-878B-498B-9E57-02250CEBBA01}" srcOrd="0" destOrd="0" presId="urn:microsoft.com/office/officeart/2005/8/layout/arrow2"/>
    <dgm:cxn modelId="{89C4075D-DC56-4EC6-8225-24BADE02A424}" srcId="{57A0FDF0-8025-40F9-9E18-A7D0D9506785}" destId="{5727628D-CF5D-4DDA-8F15-F5CBFD7C95DC}" srcOrd="0" destOrd="0" parTransId="{525A3E86-3DEB-4740-A13F-3BF735228D70}" sibTransId="{1BA4FAF5-E1A2-4A0B-BE7C-8A9B927E5D5D}"/>
    <dgm:cxn modelId="{DFDF665D-AA23-427F-8209-66AFAE4BDFCB}" type="presOf" srcId="{68DE5E5E-5A40-4279-A031-C7A1EDF86E4C}" destId="{4A01C590-65C0-4AE7-AA55-C14BAA0F55D9}" srcOrd="0" destOrd="0" presId="urn:microsoft.com/office/officeart/2005/8/layout/arrow2"/>
    <dgm:cxn modelId="{50799A1B-3A36-4849-AEE4-F19C9E7EA8B4}" type="presOf" srcId="{57A0FDF0-8025-40F9-9E18-A7D0D9506785}" destId="{0DA818CE-0CFD-4A72-9108-78303E06A8A7}" srcOrd="0" destOrd="0" presId="urn:microsoft.com/office/officeart/2005/8/layout/arrow2"/>
    <dgm:cxn modelId="{5354FD8C-A67B-42BF-AA6E-EC5646A68A87}" srcId="{57A0FDF0-8025-40F9-9E18-A7D0D9506785}" destId="{E854DD61-7124-4B50-8DC4-0CDB591ECAC4}" srcOrd="4" destOrd="0" parTransId="{D58462A9-800F-4C38-97A2-599B3C54B6D4}" sibTransId="{4D8EA25A-359E-4D20-9511-46BDB1D1BE7E}"/>
    <dgm:cxn modelId="{25593077-3D04-40FE-9880-CB5D28EBC2CB}" type="presOf" srcId="{E854DD61-7124-4B50-8DC4-0CDB591ECAC4}" destId="{943DA7C0-B58C-4CCA-A9ED-D03F9F66C85C}" srcOrd="0" destOrd="0" presId="urn:microsoft.com/office/officeart/2005/8/layout/arrow2"/>
    <dgm:cxn modelId="{A87DE06A-6D5D-46BC-B33F-A51D66A25ED2}" type="presParOf" srcId="{0DA818CE-0CFD-4A72-9108-78303E06A8A7}" destId="{12FFDA20-E4AB-4D01-BB48-D2F1E15189FA}" srcOrd="0" destOrd="0" presId="urn:microsoft.com/office/officeart/2005/8/layout/arrow2"/>
    <dgm:cxn modelId="{746B698D-06BA-4D44-91B7-A2C640C3F35B}" type="presParOf" srcId="{0DA818CE-0CFD-4A72-9108-78303E06A8A7}" destId="{0CCBDF06-3AA5-4CA8-9269-38AAD87159EC}" srcOrd="1" destOrd="0" presId="urn:microsoft.com/office/officeart/2005/8/layout/arrow2"/>
    <dgm:cxn modelId="{49472984-B3AE-4EA9-BB6F-C52717A6B702}" type="presParOf" srcId="{0CCBDF06-3AA5-4CA8-9269-38AAD87159EC}" destId="{9D3584E5-EF4F-47A5-8FD2-74D52D35EC5D}" srcOrd="0" destOrd="0" presId="urn:microsoft.com/office/officeart/2005/8/layout/arrow2"/>
    <dgm:cxn modelId="{277456CE-6594-46C3-AF4F-7C43114DDFD8}" type="presParOf" srcId="{0CCBDF06-3AA5-4CA8-9269-38AAD87159EC}" destId="{5FE26DAE-878B-498B-9E57-02250CEBBA01}" srcOrd="1" destOrd="0" presId="urn:microsoft.com/office/officeart/2005/8/layout/arrow2"/>
    <dgm:cxn modelId="{652EB35A-CC2D-4EC9-9BF0-923785E13997}" type="presParOf" srcId="{0CCBDF06-3AA5-4CA8-9269-38AAD87159EC}" destId="{F6453004-FFBB-4244-980D-875068FECDD0}" srcOrd="2" destOrd="0" presId="urn:microsoft.com/office/officeart/2005/8/layout/arrow2"/>
    <dgm:cxn modelId="{C662F4EB-265D-4ED0-9F31-1A7CDCCC84E3}" type="presParOf" srcId="{0CCBDF06-3AA5-4CA8-9269-38AAD87159EC}" destId="{9A9570ED-E3E3-4F4C-84DE-D1F5C9D5C560}" srcOrd="3" destOrd="0" presId="urn:microsoft.com/office/officeart/2005/8/layout/arrow2"/>
    <dgm:cxn modelId="{95511B36-0DFE-404F-90A5-2EF02379F919}" type="presParOf" srcId="{0CCBDF06-3AA5-4CA8-9269-38AAD87159EC}" destId="{3CC12C25-456B-4AF7-BAD0-D66A60DE3DBB}" srcOrd="4" destOrd="0" presId="urn:microsoft.com/office/officeart/2005/8/layout/arrow2"/>
    <dgm:cxn modelId="{BD4F2E9C-7179-4433-86A0-8F4534E1465C}" type="presParOf" srcId="{0CCBDF06-3AA5-4CA8-9269-38AAD87159EC}" destId="{7C0DB878-2780-494A-8727-11D08EC69D85}" srcOrd="5" destOrd="0" presId="urn:microsoft.com/office/officeart/2005/8/layout/arrow2"/>
    <dgm:cxn modelId="{25CA25B8-DE54-4949-B8A0-5B1E0F81FAD9}" type="presParOf" srcId="{0CCBDF06-3AA5-4CA8-9269-38AAD87159EC}" destId="{24E6BE0B-BF6D-4943-8585-E846D048ACF1}" srcOrd="6" destOrd="0" presId="urn:microsoft.com/office/officeart/2005/8/layout/arrow2"/>
    <dgm:cxn modelId="{2D484CEE-8201-425B-A7F8-868F863EC41A}" type="presParOf" srcId="{0CCBDF06-3AA5-4CA8-9269-38AAD87159EC}" destId="{4A01C590-65C0-4AE7-AA55-C14BAA0F55D9}" srcOrd="7" destOrd="0" presId="urn:microsoft.com/office/officeart/2005/8/layout/arrow2"/>
    <dgm:cxn modelId="{CF489A49-C94E-41F8-AEC2-960C7D86B3F3}" type="presParOf" srcId="{0CCBDF06-3AA5-4CA8-9269-38AAD87159EC}" destId="{BC838893-F864-4B14-B10D-948146774C0D}" srcOrd="8" destOrd="0" presId="urn:microsoft.com/office/officeart/2005/8/layout/arrow2"/>
    <dgm:cxn modelId="{4C010D87-36E3-4886-8653-3CE56B9EBE1C}" type="presParOf" srcId="{0CCBDF06-3AA5-4CA8-9269-38AAD87159EC}" destId="{943DA7C0-B58C-4CCA-A9ED-D03F9F66C85C}"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64A2FE-FF66-40B4-8AE0-2B86AEDBF8BD}" type="doc">
      <dgm:prSet loTypeId="urn:microsoft.com/office/officeart/2005/8/layout/process1" loCatId="process" qsTypeId="urn:microsoft.com/office/officeart/2005/8/quickstyle/simple1" qsCatId="simple" csTypeId="urn:microsoft.com/office/officeart/2005/8/colors/colorful1" csCatId="colorful" phldr="1"/>
      <dgm:spPr/>
    </dgm:pt>
    <dgm:pt modelId="{5A3C6398-E6F4-48C2-B1EE-D2CFCACA4DE7}">
      <dgm:prSet phldrT="[Text]"/>
      <dgm:spPr/>
      <dgm:t>
        <a:bodyPr/>
        <a:lstStyle/>
        <a:p>
          <a:r>
            <a:rPr lang="es-EC" dirty="0"/>
            <a:t>21 CFR 123 Pesquero</a:t>
          </a:r>
        </a:p>
        <a:p>
          <a:r>
            <a:rPr lang="es-EC" dirty="0"/>
            <a:t>1997</a:t>
          </a:r>
          <a:endParaRPr lang="en-US" dirty="0"/>
        </a:p>
      </dgm:t>
    </dgm:pt>
    <dgm:pt modelId="{6C64C172-D1EC-4318-95E1-E0CD3429DB7B}" type="parTrans" cxnId="{66283796-DFCA-49A8-87DD-1054EB64D593}">
      <dgm:prSet/>
      <dgm:spPr/>
      <dgm:t>
        <a:bodyPr/>
        <a:lstStyle/>
        <a:p>
          <a:endParaRPr lang="en-US"/>
        </a:p>
      </dgm:t>
    </dgm:pt>
    <dgm:pt modelId="{71E54121-68ED-4496-8CB2-E0A281AB6DC7}" type="sibTrans" cxnId="{66283796-DFCA-49A8-87DD-1054EB64D593}">
      <dgm:prSet/>
      <dgm:spPr/>
      <dgm:t>
        <a:bodyPr/>
        <a:lstStyle/>
        <a:p>
          <a:endParaRPr lang="en-US"/>
        </a:p>
      </dgm:t>
    </dgm:pt>
    <dgm:pt modelId="{47644EEA-D579-462F-80B0-F40677349BB1}">
      <dgm:prSet phldrT="[Text]"/>
      <dgm:spPr/>
      <dgm:t>
        <a:bodyPr/>
        <a:lstStyle/>
        <a:p>
          <a:r>
            <a:rPr lang="es-EC" dirty="0"/>
            <a:t>Reglamento BPM</a:t>
          </a:r>
        </a:p>
        <a:p>
          <a:r>
            <a:rPr lang="es-EC" dirty="0"/>
            <a:t>2002</a:t>
          </a:r>
          <a:endParaRPr lang="en-US" dirty="0"/>
        </a:p>
      </dgm:t>
    </dgm:pt>
    <dgm:pt modelId="{8FF9820B-2E49-492B-82DC-43645FB4629F}" type="parTrans" cxnId="{535DFF44-1858-4777-BE62-111D6202036A}">
      <dgm:prSet/>
      <dgm:spPr/>
      <dgm:t>
        <a:bodyPr/>
        <a:lstStyle/>
        <a:p>
          <a:endParaRPr lang="en-US"/>
        </a:p>
      </dgm:t>
    </dgm:pt>
    <dgm:pt modelId="{79EFE6C4-2A81-458D-881C-BE56261BDFCA}" type="sibTrans" cxnId="{535DFF44-1858-4777-BE62-111D6202036A}">
      <dgm:prSet/>
      <dgm:spPr/>
      <dgm:t>
        <a:bodyPr/>
        <a:lstStyle/>
        <a:p>
          <a:endParaRPr lang="en-US"/>
        </a:p>
      </dgm:t>
    </dgm:pt>
    <dgm:pt modelId="{86EB1AA3-C9FA-4072-BE78-B307E8E269BB}">
      <dgm:prSet phldrT="[Text]"/>
      <dgm:spPr/>
      <dgm:t>
        <a:bodyPr/>
        <a:lstStyle/>
        <a:p>
          <a:r>
            <a:rPr lang="es-EC" dirty="0"/>
            <a:t>Registro Oficial No. 3253</a:t>
          </a:r>
        </a:p>
        <a:p>
          <a:r>
            <a:rPr lang="es-EC" dirty="0"/>
            <a:t>2012</a:t>
          </a:r>
          <a:endParaRPr lang="en-US" dirty="0"/>
        </a:p>
      </dgm:t>
    </dgm:pt>
    <dgm:pt modelId="{F27C7807-2B0E-494B-B933-24EFB49A035D}" type="parTrans" cxnId="{B93FB837-7311-4853-9724-FF475D26A52C}">
      <dgm:prSet/>
      <dgm:spPr/>
      <dgm:t>
        <a:bodyPr/>
        <a:lstStyle/>
        <a:p>
          <a:endParaRPr lang="en-US"/>
        </a:p>
      </dgm:t>
    </dgm:pt>
    <dgm:pt modelId="{F18C8B58-3419-4B24-B8F0-51E8C9BD1935}" type="sibTrans" cxnId="{B93FB837-7311-4853-9724-FF475D26A52C}">
      <dgm:prSet/>
      <dgm:spPr/>
      <dgm:t>
        <a:bodyPr/>
        <a:lstStyle/>
        <a:p>
          <a:endParaRPr lang="en-US"/>
        </a:p>
      </dgm:t>
    </dgm:pt>
    <dgm:pt modelId="{7B52AD05-F1BF-4339-8D35-B7BCA34B65D4}">
      <dgm:prSet phldrT="[Text]"/>
      <dgm:spPr/>
      <dgm:t>
        <a:bodyPr/>
        <a:lstStyle/>
        <a:p>
          <a:r>
            <a:rPr lang="es-EC" dirty="0"/>
            <a:t>ARCSA-DE-067-2015-GGG</a:t>
          </a:r>
        </a:p>
        <a:p>
          <a:r>
            <a:rPr lang="es-EC" dirty="0"/>
            <a:t>2015</a:t>
          </a:r>
          <a:endParaRPr lang="en-US" dirty="0"/>
        </a:p>
      </dgm:t>
    </dgm:pt>
    <dgm:pt modelId="{A11F9450-F8A5-4C51-A4DA-925F010ADBE9}" type="parTrans" cxnId="{EB7E286A-44F8-455D-A5E5-1838DED1CAF3}">
      <dgm:prSet/>
      <dgm:spPr/>
      <dgm:t>
        <a:bodyPr/>
        <a:lstStyle/>
        <a:p>
          <a:endParaRPr lang="en-US"/>
        </a:p>
      </dgm:t>
    </dgm:pt>
    <dgm:pt modelId="{36808845-F9A3-47AA-B982-9AF25109AEE2}" type="sibTrans" cxnId="{EB7E286A-44F8-455D-A5E5-1838DED1CAF3}">
      <dgm:prSet/>
      <dgm:spPr/>
      <dgm:t>
        <a:bodyPr/>
        <a:lstStyle/>
        <a:p>
          <a:endParaRPr lang="en-US"/>
        </a:p>
      </dgm:t>
    </dgm:pt>
    <dgm:pt modelId="{3B6E5B35-2AAE-4BD1-B5BC-EB53AE526F56}">
      <dgm:prSet phldrT="[Text]"/>
      <dgm:spPr/>
      <dgm:t>
        <a:bodyPr/>
        <a:lstStyle/>
        <a:p>
          <a:r>
            <a:rPr lang="es-EC" dirty="0"/>
            <a:t>Plazos para el cumplimiento</a:t>
          </a:r>
        </a:p>
        <a:p>
          <a:r>
            <a:rPr lang="es-EC" dirty="0"/>
            <a:t>2014</a:t>
          </a:r>
          <a:endParaRPr lang="en-US" dirty="0"/>
        </a:p>
      </dgm:t>
    </dgm:pt>
    <dgm:pt modelId="{8DC14506-0DAE-4FC6-9D10-EA093C08A957}" type="parTrans" cxnId="{52E1F8E7-4E46-42BA-822F-9A7D6153B55A}">
      <dgm:prSet/>
      <dgm:spPr/>
      <dgm:t>
        <a:bodyPr/>
        <a:lstStyle/>
        <a:p>
          <a:endParaRPr lang="en-US"/>
        </a:p>
      </dgm:t>
    </dgm:pt>
    <dgm:pt modelId="{D5F8D53F-94F1-4EAA-885F-CAE4A9F5C670}" type="sibTrans" cxnId="{52E1F8E7-4E46-42BA-822F-9A7D6153B55A}">
      <dgm:prSet/>
      <dgm:spPr/>
      <dgm:t>
        <a:bodyPr/>
        <a:lstStyle/>
        <a:p>
          <a:endParaRPr lang="en-US"/>
        </a:p>
      </dgm:t>
    </dgm:pt>
    <dgm:pt modelId="{43C7D1AA-B931-4AB2-899B-1B1E08900FEE}" type="pres">
      <dgm:prSet presAssocID="{6664A2FE-FF66-40B4-8AE0-2B86AEDBF8BD}" presName="Name0" presStyleCnt="0">
        <dgm:presLayoutVars>
          <dgm:dir/>
          <dgm:resizeHandles val="exact"/>
        </dgm:presLayoutVars>
      </dgm:prSet>
      <dgm:spPr/>
    </dgm:pt>
    <dgm:pt modelId="{0D3FF87E-D453-409C-9884-620491D4CA0F}" type="pres">
      <dgm:prSet presAssocID="{5A3C6398-E6F4-48C2-B1EE-D2CFCACA4DE7}" presName="node" presStyleLbl="node1" presStyleIdx="0" presStyleCnt="5">
        <dgm:presLayoutVars>
          <dgm:bulletEnabled val="1"/>
        </dgm:presLayoutVars>
      </dgm:prSet>
      <dgm:spPr/>
      <dgm:t>
        <a:bodyPr/>
        <a:lstStyle/>
        <a:p>
          <a:endParaRPr lang="es-EC"/>
        </a:p>
      </dgm:t>
    </dgm:pt>
    <dgm:pt modelId="{B405290E-10E9-44EC-8D18-000ED5E8CB23}" type="pres">
      <dgm:prSet presAssocID="{71E54121-68ED-4496-8CB2-E0A281AB6DC7}" presName="sibTrans" presStyleLbl="sibTrans2D1" presStyleIdx="0" presStyleCnt="4"/>
      <dgm:spPr/>
      <dgm:t>
        <a:bodyPr/>
        <a:lstStyle/>
        <a:p>
          <a:endParaRPr lang="es-EC"/>
        </a:p>
      </dgm:t>
    </dgm:pt>
    <dgm:pt modelId="{F542A100-BC38-4FF4-BECF-989F7183F408}" type="pres">
      <dgm:prSet presAssocID="{71E54121-68ED-4496-8CB2-E0A281AB6DC7}" presName="connectorText" presStyleLbl="sibTrans2D1" presStyleIdx="0" presStyleCnt="4"/>
      <dgm:spPr/>
      <dgm:t>
        <a:bodyPr/>
        <a:lstStyle/>
        <a:p>
          <a:endParaRPr lang="es-EC"/>
        </a:p>
      </dgm:t>
    </dgm:pt>
    <dgm:pt modelId="{B7C40571-9FF3-4D45-9413-B7C9C0761ECC}" type="pres">
      <dgm:prSet presAssocID="{47644EEA-D579-462F-80B0-F40677349BB1}" presName="node" presStyleLbl="node1" presStyleIdx="1" presStyleCnt="5">
        <dgm:presLayoutVars>
          <dgm:bulletEnabled val="1"/>
        </dgm:presLayoutVars>
      </dgm:prSet>
      <dgm:spPr/>
      <dgm:t>
        <a:bodyPr/>
        <a:lstStyle/>
        <a:p>
          <a:endParaRPr lang="es-EC"/>
        </a:p>
      </dgm:t>
    </dgm:pt>
    <dgm:pt modelId="{DE71C644-8D0E-4FB8-BA1A-C45A7E8DD957}" type="pres">
      <dgm:prSet presAssocID="{79EFE6C4-2A81-458D-881C-BE56261BDFCA}" presName="sibTrans" presStyleLbl="sibTrans2D1" presStyleIdx="1" presStyleCnt="4"/>
      <dgm:spPr/>
      <dgm:t>
        <a:bodyPr/>
        <a:lstStyle/>
        <a:p>
          <a:endParaRPr lang="es-EC"/>
        </a:p>
      </dgm:t>
    </dgm:pt>
    <dgm:pt modelId="{7671C1F4-D117-43D6-92BF-9243F64D7668}" type="pres">
      <dgm:prSet presAssocID="{79EFE6C4-2A81-458D-881C-BE56261BDFCA}" presName="connectorText" presStyleLbl="sibTrans2D1" presStyleIdx="1" presStyleCnt="4"/>
      <dgm:spPr/>
      <dgm:t>
        <a:bodyPr/>
        <a:lstStyle/>
        <a:p>
          <a:endParaRPr lang="es-EC"/>
        </a:p>
      </dgm:t>
    </dgm:pt>
    <dgm:pt modelId="{6B91277B-4F86-4CFB-B6F9-D1D48E7C5489}" type="pres">
      <dgm:prSet presAssocID="{86EB1AA3-C9FA-4072-BE78-B307E8E269BB}" presName="node" presStyleLbl="node1" presStyleIdx="2" presStyleCnt="5">
        <dgm:presLayoutVars>
          <dgm:bulletEnabled val="1"/>
        </dgm:presLayoutVars>
      </dgm:prSet>
      <dgm:spPr/>
      <dgm:t>
        <a:bodyPr/>
        <a:lstStyle/>
        <a:p>
          <a:endParaRPr lang="es-EC"/>
        </a:p>
      </dgm:t>
    </dgm:pt>
    <dgm:pt modelId="{7CC2CEB4-CE75-407E-B796-3901766FCCE3}" type="pres">
      <dgm:prSet presAssocID="{F18C8B58-3419-4B24-B8F0-51E8C9BD1935}" presName="sibTrans" presStyleLbl="sibTrans2D1" presStyleIdx="2" presStyleCnt="4"/>
      <dgm:spPr/>
      <dgm:t>
        <a:bodyPr/>
        <a:lstStyle/>
        <a:p>
          <a:endParaRPr lang="es-EC"/>
        </a:p>
      </dgm:t>
    </dgm:pt>
    <dgm:pt modelId="{7889A37E-3C47-4E56-BE4E-49591A89E0B4}" type="pres">
      <dgm:prSet presAssocID="{F18C8B58-3419-4B24-B8F0-51E8C9BD1935}" presName="connectorText" presStyleLbl="sibTrans2D1" presStyleIdx="2" presStyleCnt="4"/>
      <dgm:spPr/>
      <dgm:t>
        <a:bodyPr/>
        <a:lstStyle/>
        <a:p>
          <a:endParaRPr lang="es-EC"/>
        </a:p>
      </dgm:t>
    </dgm:pt>
    <dgm:pt modelId="{D67EC64B-43A7-431F-9798-C293A407697E}" type="pres">
      <dgm:prSet presAssocID="{3B6E5B35-2AAE-4BD1-B5BC-EB53AE526F56}" presName="node" presStyleLbl="node1" presStyleIdx="3" presStyleCnt="5">
        <dgm:presLayoutVars>
          <dgm:bulletEnabled val="1"/>
        </dgm:presLayoutVars>
      </dgm:prSet>
      <dgm:spPr/>
      <dgm:t>
        <a:bodyPr/>
        <a:lstStyle/>
        <a:p>
          <a:endParaRPr lang="es-EC"/>
        </a:p>
      </dgm:t>
    </dgm:pt>
    <dgm:pt modelId="{B7F514AC-8CA3-44CE-ABB2-05BB01F15915}" type="pres">
      <dgm:prSet presAssocID="{D5F8D53F-94F1-4EAA-885F-CAE4A9F5C670}" presName="sibTrans" presStyleLbl="sibTrans2D1" presStyleIdx="3" presStyleCnt="4"/>
      <dgm:spPr/>
      <dgm:t>
        <a:bodyPr/>
        <a:lstStyle/>
        <a:p>
          <a:endParaRPr lang="es-EC"/>
        </a:p>
      </dgm:t>
    </dgm:pt>
    <dgm:pt modelId="{52920CC2-A338-4010-90C0-94817AD14CCA}" type="pres">
      <dgm:prSet presAssocID="{D5F8D53F-94F1-4EAA-885F-CAE4A9F5C670}" presName="connectorText" presStyleLbl="sibTrans2D1" presStyleIdx="3" presStyleCnt="4"/>
      <dgm:spPr/>
      <dgm:t>
        <a:bodyPr/>
        <a:lstStyle/>
        <a:p>
          <a:endParaRPr lang="es-EC"/>
        </a:p>
      </dgm:t>
    </dgm:pt>
    <dgm:pt modelId="{AE444D89-819D-48BC-9800-2BFCF789BC6C}" type="pres">
      <dgm:prSet presAssocID="{7B52AD05-F1BF-4339-8D35-B7BCA34B65D4}" presName="node" presStyleLbl="node1" presStyleIdx="4" presStyleCnt="5">
        <dgm:presLayoutVars>
          <dgm:bulletEnabled val="1"/>
        </dgm:presLayoutVars>
      </dgm:prSet>
      <dgm:spPr/>
      <dgm:t>
        <a:bodyPr/>
        <a:lstStyle/>
        <a:p>
          <a:endParaRPr lang="es-EC"/>
        </a:p>
      </dgm:t>
    </dgm:pt>
  </dgm:ptLst>
  <dgm:cxnLst>
    <dgm:cxn modelId="{64F8B5D5-4A6C-4A56-B9A8-D400624B2374}" type="presOf" srcId="{86EB1AA3-C9FA-4072-BE78-B307E8E269BB}" destId="{6B91277B-4F86-4CFB-B6F9-D1D48E7C5489}" srcOrd="0" destOrd="0" presId="urn:microsoft.com/office/officeart/2005/8/layout/process1"/>
    <dgm:cxn modelId="{7BB83E75-C42F-4FDE-8DE5-91263B57C2D1}" type="presOf" srcId="{79EFE6C4-2A81-458D-881C-BE56261BDFCA}" destId="{7671C1F4-D117-43D6-92BF-9243F64D7668}" srcOrd="1" destOrd="0" presId="urn:microsoft.com/office/officeart/2005/8/layout/process1"/>
    <dgm:cxn modelId="{879BAD26-D117-4956-9C94-CD825BA304A1}" type="presOf" srcId="{47644EEA-D579-462F-80B0-F40677349BB1}" destId="{B7C40571-9FF3-4D45-9413-B7C9C0761ECC}" srcOrd="0" destOrd="0" presId="urn:microsoft.com/office/officeart/2005/8/layout/process1"/>
    <dgm:cxn modelId="{B93FB837-7311-4853-9724-FF475D26A52C}" srcId="{6664A2FE-FF66-40B4-8AE0-2B86AEDBF8BD}" destId="{86EB1AA3-C9FA-4072-BE78-B307E8E269BB}" srcOrd="2" destOrd="0" parTransId="{F27C7807-2B0E-494B-B933-24EFB49A035D}" sibTransId="{F18C8B58-3419-4B24-B8F0-51E8C9BD1935}"/>
    <dgm:cxn modelId="{1743091E-D8A3-4E51-9514-37C00A873632}" type="presOf" srcId="{D5F8D53F-94F1-4EAA-885F-CAE4A9F5C670}" destId="{52920CC2-A338-4010-90C0-94817AD14CCA}" srcOrd="1" destOrd="0" presId="urn:microsoft.com/office/officeart/2005/8/layout/process1"/>
    <dgm:cxn modelId="{176CCE83-6689-4520-B964-7EF865E8CE99}" type="presOf" srcId="{D5F8D53F-94F1-4EAA-885F-CAE4A9F5C670}" destId="{B7F514AC-8CA3-44CE-ABB2-05BB01F15915}" srcOrd="0" destOrd="0" presId="urn:microsoft.com/office/officeart/2005/8/layout/process1"/>
    <dgm:cxn modelId="{8824BBA8-F11F-4D16-B78B-D3AE4A101006}" type="presOf" srcId="{71E54121-68ED-4496-8CB2-E0A281AB6DC7}" destId="{F542A100-BC38-4FF4-BECF-989F7183F408}" srcOrd="1" destOrd="0" presId="urn:microsoft.com/office/officeart/2005/8/layout/process1"/>
    <dgm:cxn modelId="{3A23DEDC-EF5D-429E-A94E-F20121B0DB40}" type="presOf" srcId="{71E54121-68ED-4496-8CB2-E0A281AB6DC7}" destId="{B405290E-10E9-44EC-8D18-000ED5E8CB23}" srcOrd="0" destOrd="0" presId="urn:microsoft.com/office/officeart/2005/8/layout/process1"/>
    <dgm:cxn modelId="{2A2AA903-E3EC-4D53-AA5B-BA019654577A}" type="presOf" srcId="{6664A2FE-FF66-40B4-8AE0-2B86AEDBF8BD}" destId="{43C7D1AA-B931-4AB2-899B-1B1E08900FEE}" srcOrd="0" destOrd="0" presId="urn:microsoft.com/office/officeart/2005/8/layout/process1"/>
    <dgm:cxn modelId="{52E1F8E7-4E46-42BA-822F-9A7D6153B55A}" srcId="{6664A2FE-FF66-40B4-8AE0-2B86AEDBF8BD}" destId="{3B6E5B35-2AAE-4BD1-B5BC-EB53AE526F56}" srcOrd="3" destOrd="0" parTransId="{8DC14506-0DAE-4FC6-9D10-EA093C08A957}" sibTransId="{D5F8D53F-94F1-4EAA-885F-CAE4A9F5C670}"/>
    <dgm:cxn modelId="{14A19FF6-6518-45AB-AE73-43E93104AE22}" type="presOf" srcId="{F18C8B58-3419-4B24-B8F0-51E8C9BD1935}" destId="{7CC2CEB4-CE75-407E-B796-3901766FCCE3}" srcOrd="0" destOrd="0" presId="urn:microsoft.com/office/officeart/2005/8/layout/process1"/>
    <dgm:cxn modelId="{781A3121-1C85-4201-A3C6-50AAECC79C73}" type="presOf" srcId="{3B6E5B35-2AAE-4BD1-B5BC-EB53AE526F56}" destId="{D67EC64B-43A7-431F-9798-C293A407697E}" srcOrd="0" destOrd="0" presId="urn:microsoft.com/office/officeart/2005/8/layout/process1"/>
    <dgm:cxn modelId="{63283A81-6A3C-47A3-9D16-F64FAFE59CCC}" type="presOf" srcId="{7B52AD05-F1BF-4339-8D35-B7BCA34B65D4}" destId="{AE444D89-819D-48BC-9800-2BFCF789BC6C}" srcOrd="0" destOrd="0" presId="urn:microsoft.com/office/officeart/2005/8/layout/process1"/>
    <dgm:cxn modelId="{EB7E286A-44F8-455D-A5E5-1838DED1CAF3}" srcId="{6664A2FE-FF66-40B4-8AE0-2B86AEDBF8BD}" destId="{7B52AD05-F1BF-4339-8D35-B7BCA34B65D4}" srcOrd="4" destOrd="0" parTransId="{A11F9450-F8A5-4C51-A4DA-925F010ADBE9}" sibTransId="{36808845-F9A3-47AA-B982-9AF25109AEE2}"/>
    <dgm:cxn modelId="{66283796-DFCA-49A8-87DD-1054EB64D593}" srcId="{6664A2FE-FF66-40B4-8AE0-2B86AEDBF8BD}" destId="{5A3C6398-E6F4-48C2-B1EE-D2CFCACA4DE7}" srcOrd="0" destOrd="0" parTransId="{6C64C172-D1EC-4318-95E1-E0CD3429DB7B}" sibTransId="{71E54121-68ED-4496-8CB2-E0A281AB6DC7}"/>
    <dgm:cxn modelId="{DFE6D3C7-098A-4E1F-A262-2A3CAC1EC089}" type="presOf" srcId="{5A3C6398-E6F4-48C2-B1EE-D2CFCACA4DE7}" destId="{0D3FF87E-D453-409C-9884-620491D4CA0F}" srcOrd="0" destOrd="0" presId="urn:microsoft.com/office/officeart/2005/8/layout/process1"/>
    <dgm:cxn modelId="{27A04972-EC94-4056-84A4-253A57DEEC6D}" type="presOf" srcId="{F18C8B58-3419-4B24-B8F0-51E8C9BD1935}" destId="{7889A37E-3C47-4E56-BE4E-49591A89E0B4}" srcOrd="1" destOrd="0" presId="urn:microsoft.com/office/officeart/2005/8/layout/process1"/>
    <dgm:cxn modelId="{C27E2F95-DBC3-4CF9-8AFC-BDCA3B638CB6}" type="presOf" srcId="{79EFE6C4-2A81-458D-881C-BE56261BDFCA}" destId="{DE71C644-8D0E-4FB8-BA1A-C45A7E8DD957}" srcOrd="0" destOrd="0" presId="urn:microsoft.com/office/officeart/2005/8/layout/process1"/>
    <dgm:cxn modelId="{535DFF44-1858-4777-BE62-111D6202036A}" srcId="{6664A2FE-FF66-40B4-8AE0-2B86AEDBF8BD}" destId="{47644EEA-D579-462F-80B0-F40677349BB1}" srcOrd="1" destOrd="0" parTransId="{8FF9820B-2E49-492B-82DC-43645FB4629F}" sibTransId="{79EFE6C4-2A81-458D-881C-BE56261BDFCA}"/>
    <dgm:cxn modelId="{791CFD84-6EAF-440E-990B-A6A1D6CC7526}" type="presParOf" srcId="{43C7D1AA-B931-4AB2-899B-1B1E08900FEE}" destId="{0D3FF87E-D453-409C-9884-620491D4CA0F}" srcOrd="0" destOrd="0" presId="urn:microsoft.com/office/officeart/2005/8/layout/process1"/>
    <dgm:cxn modelId="{62EE3779-FCC6-441D-B4A6-B827A8EAD475}" type="presParOf" srcId="{43C7D1AA-B931-4AB2-899B-1B1E08900FEE}" destId="{B405290E-10E9-44EC-8D18-000ED5E8CB23}" srcOrd="1" destOrd="0" presId="urn:microsoft.com/office/officeart/2005/8/layout/process1"/>
    <dgm:cxn modelId="{1FEAC7C7-6F9C-422E-9710-8D4D2E66D2F4}" type="presParOf" srcId="{B405290E-10E9-44EC-8D18-000ED5E8CB23}" destId="{F542A100-BC38-4FF4-BECF-989F7183F408}" srcOrd="0" destOrd="0" presId="urn:microsoft.com/office/officeart/2005/8/layout/process1"/>
    <dgm:cxn modelId="{7D2E371E-E37A-406A-8E02-BD4462B907E6}" type="presParOf" srcId="{43C7D1AA-B931-4AB2-899B-1B1E08900FEE}" destId="{B7C40571-9FF3-4D45-9413-B7C9C0761ECC}" srcOrd="2" destOrd="0" presId="urn:microsoft.com/office/officeart/2005/8/layout/process1"/>
    <dgm:cxn modelId="{96A7BC87-1746-4A5D-A094-1763B6A8BBE0}" type="presParOf" srcId="{43C7D1AA-B931-4AB2-899B-1B1E08900FEE}" destId="{DE71C644-8D0E-4FB8-BA1A-C45A7E8DD957}" srcOrd="3" destOrd="0" presId="urn:microsoft.com/office/officeart/2005/8/layout/process1"/>
    <dgm:cxn modelId="{A2F21771-E493-405C-9948-C7C99C400F99}" type="presParOf" srcId="{DE71C644-8D0E-4FB8-BA1A-C45A7E8DD957}" destId="{7671C1F4-D117-43D6-92BF-9243F64D7668}" srcOrd="0" destOrd="0" presId="urn:microsoft.com/office/officeart/2005/8/layout/process1"/>
    <dgm:cxn modelId="{4203ECCC-6104-4EFE-B62F-2ADF4A30A203}" type="presParOf" srcId="{43C7D1AA-B931-4AB2-899B-1B1E08900FEE}" destId="{6B91277B-4F86-4CFB-B6F9-D1D48E7C5489}" srcOrd="4" destOrd="0" presId="urn:microsoft.com/office/officeart/2005/8/layout/process1"/>
    <dgm:cxn modelId="{72F9D41F-3B30-4B0E-9085-C1597DF2713D}" type="presParOf" srcId="{43C7D1AA-B931-4AB2-899B-1B1E08900FEE}" destId="{7CC2CEB4-CE75-407E-B796-3901766FCCE3}" srcOrd="5" destOrd="0" presId="urn:microsoft.com/office/officeart/2005/8/layout/process1"/>
    <dgm:cxn modelId="{74627CA0-FAEA-4819-91B1-6C154EEFDE7A}" type="presParOf" srcId="{7CC2CEB4-CE75-407E-B796-3901766FCCE3}" destId="{7889A37E-3C47-4E56-BE4E-49591A89E0B4}" srcOrd="0" destOrd="0" presId="urn:microsoft.com/office/officeart/2005/8/layout/process1"/>
    <dgm:cxn modelId="{F4812CC8-9D47-4B86-8829-A13E3FBFAEBA}" type="presParOf" srcId="{43C7D1AA-B931-4AB2-899B-1B1E08900FEE}" destId="{D67EC64B-43A7-431F-9798-C293A407697E}" srcOrd="6" destOrd="0" presId="urn:microsoft.com/office/officeart/2005/8/layout/process1"/>
    <dgm:cxn modelId="{902B6702-92E5-4A18-8CF7-80F980DCB474}" type="presParOf" srcId="{43C7D1AA-B931-4AB2-899B-1B1E08900FEE}" destId="{B7F514AC-8CA3-44CE-ABB2-05BB01F15915}" srcOrd="7" destOrd="0" presId="urn:microsoft.com/office/officeart/2005/8/layout/process1"/>
    <dgm:cxn modelId="{D0D83C71-3105-447D-AB49-449D488E5534}" type="presParOf" srcId="{B7F514AC-8CA3-44CE-ABB2-05BB01F15915}" destId="{52920CC2-A338-4010-90C0-94817AD14CCA}" srcOrd="0" destOrd="0" presId="urn:microsoft.com/office/officeart/2005/8/layout/process1"/>
    <dgm:cxn modelId="{57BD19FD-49F7-445F-B6BA-BC08A9B0076C}" type="presParOf" srcId="{43C7D1AA-B931-4AB2-899B-1B1E08900FEE}" destId="{AE444D89-819D-48BC-9800-2BFCF789BC6C}"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5B450D-23FB-4E5F-88F5-28AFB8D4591B}" type="doc">
      <dgm:prSet loTypeId="urn:microsoft.com/office/officeart/2005/8/layout/target2" loCatId="relationship" qsTypeId="urn:microsoft.com/office/officeart/2005/8/quickstyle/simple1" qsCatId="simple" csTypeId="urn:microsoft.com/office/officeart/2005/8/colors/accent3_1" csCatId="accent3" phldr="1"/>
      <dgm:spPr/>
      <dgm:t>
        <a:bodyPr/>
        <a:lstStyle/>
        <a:p>
          <a:endParaRPr lang="es-EC"/>
        </a:p>
      </dgm:t>
    </dgm:pt>
    <dgm:pt modelId="{E85B94E6-B0FA-467D-9543-CF91F6EC8AB4}">
      <dgm:prSet phldrT="[Texto]"/>
      <dgm:spPr>
        <a:xfrm>
          <a:off x="0" y="0"/>
          <a:ext cx="5400039" cy="3150235"/>
        </a:xfr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t>
        <a:bodyPr/>
        <a:lstStyle/>
        <a:p>
          <a:pPr algn="ctr"/>
          <a:r>
            <a:rPr lang="es-EC"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FSSC22000; BRC Global </a:t>
          </a:r>
          <a:r>
            <a:rPr lang="es-EC"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Standar</a:t>
          </a:r>
          <a:r>
            <a:rPr lang="es-EC"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C"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for</a:t>
          </a:r>
          <a:r>
            <a:rPr lang="es-EC"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C"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Food</a:t>
          </a:r>
          <a:r>
            <a:rPr lang="es-EC"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Safety; IFS </a:t>
          </a:r>
          <a:r>
            <a:rPr lang="es-EC"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Food</a:t>
          </a:r>
          <a:r>
            <a:rPr lang="es-EC"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SQF </a:t>
          </a:r>
          <a:r>
            <a:rPr lang="es-EC"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Code</a:t>
          </a:r>
          <a:endParaRPr lang="es-EC"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732B291-8756-488C-992E-9EEDE7088A8D}" type="parTrans" cxnId="{D1D364E8-B897-4CB8-ADDA-2B392AA7C185}">
      <dgm:prSet/>
      <dgm:spPr/>
      <dgm:t>
        <a:bodyPr/>
        <a:lstStyle/>
        <a:p>
          <a:endParaRPr lang="es-EC">
            <a:latin typeface="Arial" panose="020B0604020202020204" pitchFamily="34" charset="0"/>
            <a:cs typeface="Arial" panose="020B0604020202020204" pitchFamily="34" charset="0"/>
          </a:endParaRPr>
        </a:p>
      </dgm:t>
    </dgm:pt>
    <dgm:pt modelId="{2FE360E3-616D-4D88-8AF9-9587C6AD9496}" type="sibTrans" cxnId="{D1D364E8-B897-4CB8-ADDA-2B392AA7C185}">
      <dgm:prSet/>
      <dgm:spPr/>
      <dgm:t>
        <a:bodyPr/>
        <a:lstStyle/>
        <a:p>
          <a:endParaRPr lang="es-EC">
            <a:latin typeface="Arial" panose="020B0604020202020204" pitchFamily="34" charset="0"/>
            <a:cs typeface="Arial" panose="020B0604020202020204" pitchFamily="34" charset="0"/>
          </a:endParaRPr>
        </a:p>
      </dgm:t>
    </dgm:pt>
    <dgm:pt modelId="{9AFF7894-1588-47C7-B267-BDC87F4548E6}">
      <dgm:prSet phldrT="[Texto]"/>
      <dgm:spPr>
        <a:xfrm>
          <a:off x="135001" y="787558"/>
          <a:ext cx="810006" cy="1082124"/>
        </a:xfr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r>
            <a:rPr lang="es-EC">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Control documental</a:t>
          </a:r>
        </a:p>
        <a:p>
          <a:r>
            <a:rPr lang="es-EC">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(ISO-22000)</a:t>
          </a:r>
        </a:p>
        <a:p>
          <a:endParaRPr lang="es-EC">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r>
            <a:rPr lang="es-EC">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Criterios de calidad (en el caso de la BRC)</a:t>
          </a:r>
        </a:p>
      </dgm:t>
    </dgm:pt>
    <dgm:pt modelId="{18488626-4FAC-447A-8121-B5044C3F0555}" type="parTrans" cxnId="{DF4B84DA-8201-40CD-B8DF-C66C2205679E}">
      <dgm:prSet/>
      <dgm:spPr/>
      <dgm:t>
        <a:bodyPr/>
        <a:lstStyle/>
        <a:p>
          <a:endParaRPr lang="es-EC">
            <a:latin typeface="Arial" panose="020B0604020202020204" pitchFamily="34" charset="0"/>
            <a:cs typeface="Arial" panose="020B0604020202020204" pitchFamily="34" charset="0"/>
          </a:endParaRPr>
        </a:p>
      </dgm:t>
    </dgm:pt>
    <dgm:pt modelId="{8D5D17AE-6F23-46F2-8939-5901AB5C0BE6}" type="sibTrans" cxnId="{DF4B84DA-8201-40CD-B8DF-C66C2205679E}">
      <dgm:prSet/>
      <dgm:spPr/>
      <dgm:t>
        <a:bodyPr/>
        <a:lstStyle/>
        <a:p>
          <a:endParaRPr lang="es-EC">
            <a:latin typeface="Arial" panose="020B0604020202020204" pitchFamily="34" charset="0"/>
            <a:cs typeface="Arial" panose="020B0604020202020204" pitchFamily="34" charset="0"/>
          </a:endParaRPr>
        </a:p>
      </dgm:t>
    </dgm:pt>
    <dgm:pt modelId="{93F9D04F-4D8D-45A8-B963-9C8558BA0AD0}">
      <dgm:prSet phldrT="[Texto]"/>
      <dgm:spPr>
        <a:xfrm>
          <a:off x="135001" y="1909431"/>
          <a:ext cx="810006" cy="1082124"/>
        </a:xfr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r>
            <a:rPr lang="es-EC">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Pre-requisitos adicionales </a:t>
          </a:r>
        </a:p>
        <a:p>
          <a:endParaRPr lang="es-EC">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r>
            <a:rPr lang="es-EC">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Programa de defensa alimentaria</a:t>
          </a:r>
        </a:p>
      </dgm:t>
    </dgm:pt>
    <dgm:pt modelId="{06ABF0C1-5FDC-4C22-AC2E-A83D29CA87CE}" type="parTrans" cxnId="{2852733F-A50A-4D61-9AB0-763ADF20DEE3}">
      <dgm:prSet/>
      <dgm:spPr/>
      <dgm:t>
        <a:bodyPr/>
        <a:lstStyle/>
        <a:p>
          <a:endParaRPr lang="es-EC">
            <a:latin typeface="Arial" panose="020B0604020202020204" pitchFamily="34" charset="0"/>
            <a:cs typeface="Arial" panose="020B0604020202020204" pitchFamily="34" charset="0"/>
          </a:endParaRPr>
        </a:p>
      </dgm:t>
    </dgm:pt>
    <dgm:pt modelId="{6C608D7C-56F5-4D91-A583-A75D8571FB7C}" type="sibTrans" cxnId="{2852733F-A50A-4D61-9AB0-763ADF20DEE3}">
      <dgm:prSet/>
      <dgm:spPr/>
      <dgm:t>
        <a:bodyPr/>
        <a:lstStyle/>
        <a:p>
          <a:endParaRPr lang="es-EC">
            <a:latin typeface="Arial" panose="020B0604020202020204" pitchFamily="34" charset="0"/>
            <a:cs typeface="Arial" panose="020B0604020202020204" pitchFamily="34" charset="0"/>
          </a:endParaRPr>
        </a:p>
      </dgm:t>
    </dgm:pt>
    <dgm:pt modelId="{C1E151E3-2334-462E-881C-889A1B27C9EF}">
      <dgm:prSet phldrT="[Texto]"/>
      <dgm:spPr>
        <a:xfrm>
          <a:off x="1080008" y="787558"/>
          <a:ext cx="4185031" cy="2205164"/>
        </a:xfr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t>
        <a:bodyPr/>
        <a:lstStyle/>
        <a:p>
          <a:pPr algn="ctr"/>
          <a:r>
            <a:rPr lang="es-EC">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Programa de análisis de peligros y puntos críticos de control (HACCP)</a:t>
          </a:r>
        </a:p>
      </dgm:t>
    </dgm:pt>
    <dgm:pt modelId="{9010F597-F814-4B55-851A-94A31FB532EF}" type="parTrans" cxnId="{CC3BB6D2-169F-40AB-90F5-F8F84099AF19}">
      <dgm:prSet/>
      <dgm:spPr/>
      <dgm:t>
        <a:bodyPr/>
        <a:lstStyle/>
        <a:p>
          <a:endParaRPr lang="es-EC">
            <a:latin typeface="Arial" panose="020B0604020202020204" pitchFamily="34" charset="0"/>
            <a:cs typeface="Arial" panose="020B0604020202020204" pitchFamily="34" charset="0"/>
          </a:endParaRPr>
        </a:p>
      </dgm:t>
    </dgm:pt>
    <dgm:pt modelId="{5B241CA0-510A-4C5D-A503-D02F8132756F}" type="sibTrans" cxnId="{CC3BB6D2-169F-40AB-90F5-F8F84099AF19}">
      <dgm:prSet/>
      <dgm:spPr/>
      <dgm:t>
        <a:bodyPr/>
        <a:lstStyle/>
        <a:p>
          <a:endParaRPr lang="es-EC">
            <a:latin typeface="Arial" panose="020B0604020202020204" pitchFamily="34" charset="0"/>
            <a:cs typeface="Arial" panose="020B0604020202020204" pitchFamily="34" charset="0"/>
          </a:endParaRPr>
        </a:p>
      </dgm:t>
    </dgm:pt>
    <dgm:pt modelId="{CDD8AE72-DF86-4D6F-B393-27030D36E1AD}">
      <dgm:prSet phldrT="[Texto]"/>
      <dgm:spPr>
        <a:xfrm>
          <a:off x="1184633" y="1559366"/>
          <a:ext cx="837006" cy="614172"/>
        </a:xfr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r>
            <a:rPr lang="es-EC">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Procedimientos Operativos Estandar</a:t>
          </a:r>
        </a:p>
      </dgm:t>
    </dgm:pt>
    <dgm:pt modelId="{862109CC-0BDB-4D91-8990-047F343967F0}" type="parTrans" cxnId="{A93E725A-EA9A-4E32-B940-00302FD3BE4D}">
      <dgm:prSet/>
      <dgm:spPr/>
      <dgm:t>
        <a:bodyPr/>
        <a:lstStyle/>
        <a:p>
          <a:endParaRPr lang="es-EC">
            <a:latin typeface="Arial" panose="020B0604020202020204" pitchFamily="34" charset="0"/>
            <a:cs typeface="Arial" panose="020B0604020202020204" pitchFamily="34" charset="0"/>
          </a:endParaRPr>
        </a:p>
      </dgm:t>
    </dgm:pt>
    <dgm:pt modelId="{5675BA55-D89B-4730-AD62-510EEE56FCB0}" type="sibTrans" cxnId="{A93E725A-EA9A-4E32-B940-00302FD3BE4D}">
      <dgm:prSet/>
      <dgm:spPr/>
      <dgm:t>
        <a:bodyPr/>
        <a:lstStyle/>
        <a:p>
          <a:endParaRPr lang="es-EC">
            <a:latin typeface="Arial" panose="020B0604020202020204" pitchFamily="34" charset="0"/>
            <a:cs typeface="Arial" panose="020B0604020202020204" pitchFamily="34" charset="0"/>
          </a:endParaRPr>
        </a:p>
      </dgm:t>
    </dgm:pt>
    <dgm:pt modelId="{1FFC212E-4301-4731-BC4D-A7E3BC2AAD26}">
      <dgm:prSet phldrT="[Texto]"/>
      <dgm:spPr>
        <a:xfrm>
          <a:off x="1184633" y="2212773"/>
          <a:ext cx="837006" cy="614172"/>
        </a:xfr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r>
            <a:rPr lang="es-EC">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7 Principios HACCP</a:t>
          </a:r>
        </a:p>
      </dgm:t>
    </dgm:pt>
    <dgm:pt modelId="{62C0730A-5232-46A3-8CBA-CCC3095033CD}" type="parTrans" cxnId="{A161F736-B9F8-48F7-8522-D48B0B83373C}">
      <dgm:prSet/>
      <dgm:spPr/>
      <dgm:t>
        <a:bodyPr/>
        <a:lstStyle/>
        <a:p>
          <a:endParaRPr lang="es-EC">
            <a:latin typeface="Arial" panose="020B0604020202020204" pitchFamily="34" charset="0"/>
            <a:cs typeface="Arial" panose="020B0604020202020204" pitchFamily="34" charset="0"/>
          </a:endParaRPr>
        </a:p>
      </dgm:t>
    </dgm:pt>
    <dgm:pt modelId="{37085940-B07E-4D0A-AF1E-AA05035333F0}" type="sibTrans" cxnId="{A161F736-B9F8-48F7-8522-D48B0B83373C}">
      <dgm:prSet/>
      <dgm:spPr/>
      <dgm:t>
        <a:bodyPr/>
        <a:lstStyle/>
        <a:p>
          <a:endParaRPr lang="es-EC">
            <a:latin typeface="Arial" panose="020B0604020202020204" pitchFamily="34" charset="0"/>
            <a:cs typeface="Arial" panose="020B0604020202020204" pitchFamily="34" charset="0"/>
          </a:endParaRPr>
        </a:p>
      </dgm:t>
    </dgm:pt>
    <dgm:pt modelId="{59DF6B83-E292-405E-A5BA-D64DC56B7558}">
      <dgm:prSet phldrT="[Texto]"/>
      <dgm:spPr>
        <a:xfrm>
          <a:off x="2133015" y="1575117"/>
          <a:ext cx="2997022" cy="1260094"/>
        </a:xfr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t>
        <a:bodyPr/>
        <a:lstStyle/>
        <a:p>
          <a:pPr algn="ctr"/>
          <a:r>
            <a:rPr lang="es-EC">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Programa de pre-requisitos </a:t>
          </a:r>
        </a:p>
        <a:p>
          <a:pPr algn="ctr"/>
          <a:r>
            <a:rPr lang="es-EC">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(Buenas Práctias de Manufactura)</a:t>
          </a:r>
        </a:p>
      </dgm:t>
    </dgm:pt>
    <dgm:pt modelId="{40F4171D-B8A2-4D8C-9C90-3BFF0789E1EE}" type="parTrans" cxnId="{EF87E3A3-5CBF-4996-B7E0-3A943C21D2DD}">
      <dgm:prSet/>
      <dgm:spPr/>
      <dgm:t>
        <a:bodyPr/>
        <a:lstStyle/>
        <a:p>
          <a:endParaRPr lang="es-EC">
            <a:latin typeface="Arial" panose="020B0604020202020204" pitchFamily="34" charset="0"/>
            <a:cs typeface="Arial" panose="020B0604020202020204" pitchFamily="34" charset="0"/>
          </a:endParaRPr>
        </a:p>
      </dgm:t>
    </dgm:pt>
    <dgm:pt modelId="{095A904D-BCA5-4497-932E-EC40DB65D0AD}" type="sibTrans" cxnId="{EF87E3A3-5CBF-4996-B7E0-3A943C21D2DD}">
      <dgm:prSet/>
      <dgm:spPr/>
      <dgm:t>
        <a:bodyPr/>
        <a:lstStyle/>
        <a:p>
          <a:endParaRPr lang="es-EC">
            <a:latin typeface="Arial" panose="020B0604020202020204" pitchFamily="34" charset="0"/>
            <a:cs typeface="Arial" panose="020B0604020202020204" pitchFamily="34" charset="0"/>
          </a:endParaRPr>
        </a:p>
      </dgm:t>
    </dgm:pt>
    <dgm:pt modelId="{A80F37BD-C9D0-48DB-89D0-8580857616CE}">
      <dgm:prSet phldrT="[Texto]"/>
      <dgm:spPr>
        <a:xfrm>
          <a:off x="2207941" y="2142159"/>
          <a:ext cx="2847171" cy="567042"/>
        </a:xfr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r>
            <a:rPr lang="es-EC">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Instalaciones, Control de Proveedores, Especificaciones, Maquinaria y utensilios de producción, Limpieza y Saneamiento, Higiene personal, Capacitación y entrenamiento, Control de químicos, Recepción, almacenamiento y envío, Trazabilidad y Recuperación y Control de plagas.</a:t>
          </a:r>
        </a:p>
      </dgm:t>
    </dgm:pt>
    <dgm:pt modelId="{51FDC00E-8DFC-4509-BE11-A8A902381292}" type="parTrans" cxnId="{165565E7-65BF-49F2-A3F7-26FB9EDD03D6}">
      <dgm:prSet/>
      <dgm:spPr/>
      <dgm:t>
        <a:bodyPr/>
        <a:lstStyle/>
        <a:p>
          <a:endParaRPr lang="es-EC">
            <a:latin typeface="Arial" panose="020B0604020202020204" pitchFamily="34" charset="0"/>
            <a:cs typeface="Arial" panose="020B0604020202020204" pitchFamily="34" charset="0"/>
          </a:endParaRPr>
        </a:p>
      </dgm:t>
    </dgm:pt>
    <dgm:pt modelId="{BDFD0D29-3082-496B-AA24-48011A3D72C1}" type="sibTrans" cxnId="{165565E7-65BF-49F2-A3F7-26FB9EDD03D6}">
      <dgm:prSet/>
      <dgm:spPr/>
      <dgm:t>
        <a:bodyPr/>
        <a:lstStyle/>
        <a:p>
          <a:endParaRPr lang="es-EC">
            <a:latin typeface="Arial" panose="020B0604020202020204" pitchFamily="34" charset="0"/>
            <a:cs typeface="Arial" panose="020B0604020202020204" pitchFamily="34" charset="0"/>
          </a:endParaRPr>
        </a:p>
      </dgm:t>
    </dgm:pt>
    <dgm:pt modelId="{AD5EC994-4D8E-489B-9729-BE24DFDF4CB0}" type="pres">
      <dgm:prSet presAssocID="{185B450D-23FB-4E5F-88F5-28AFB8D4591B}" presName="Name0" presStyleCnt="0">
        <dgm:presLayoutVars>
          <dgm:chMax val="3"/>
          <dgm:chPref val="1"/>
          <dgm:dir/>
          <dgm:animLvl val="lvl"/>
          <dgm:resizeHandles/>
        </dgm:presLayoutVars>
      </dgm:prSet>
      <dgm:spPr/>
      <dgm:t>
        <a:bodyPr/>
        <a:lstStyle/>
        <a:p>
          <a:endParaRPr lang="es-EC"/>
        </a:p>
      </dgm:t>
    </dgm:pt>
    <dgm:pt modelId="{2EAD3645-2375-46C5-8ACC-E8E6867BD4A9}" type="pres">
      <dgm:prSet presAssocID="{185B450D-23FB-4E5F-88F5-28AFB8D4591B}" presName="outerBox" presStyleCnt="0"/>
      <dgm:spPr/>
    </dgm:pt>
    <dgm:pt modelId="{AB82C6B3-FB71-4F5D-B31A-C13B82F0D053}" type="pres">
      <dgm:prSet presAssocID="{185B450D-23FB-4E5F-88F5-28AFB8D4591B}" presName="outerBoxParent" presStyleLbl="node1" presStyleIdx="0" presStyleCnt="3" custLinFactNeighborX="-506" custLinFactNeighborY="-3549"/>
      <dgm:spPr>
        <a:prstGeom prst="roundRect">
          <a:avLst>
            <a:gd name="adj" fmla="val 8500"/>
          </a:avLst>
        </a:prstGeom>
      </dgm:spPr>
      <dgm:t>
        <a:bodyPr/>
        <a:lstStyle/>
        <a:p>
          <a:endParaRPr lang="es-EC"/>
        </a:p>
      </dgm:t>
    </dgm:pt>
    <dgm:pt modelId="{38F82935-E497-4ADD-BCBD-EB428317FB88}" type="pres">
      <dgm:prSet presAssocID="{185B450D-23FB-4E5F-88F5-28AFB8D4591B}" presName="outerBoxChildren" presStyleCnt="0"/>
      <dgm:spPr/>
    </dgm:pt>
    <dgm:pt modelId="{B965B9D4-80EF-4987-A414-FA294D5B7BF2}" type="pres">
      <dgm:prSet presAssocID="{9AFF7894-1588-47C7-B267-BDC87F4548E6}" presName="oChild" presStyleLbl="fgAcc1" presStyleIdx="0" presStyleCnt="5">
        <dgm:presLayoutVars>
          <dgm:bulletEnabled val="1"/>
        </dgm:presLayoutVars>
      </dgm:prSet>
      <dgm:spPr>
        <a:prstGeom prst="roundRect">
          <a:avLst>
            <a:gd name="adj" fmla="val 10500"/>
          </a:avLst>
        </a:prstGeom>
      </dgm:spPr>
      <dgm:t>
        <a:bodyPr/>
        <a:lstStyle/>
        <a:p>
          <a:endParaRPr lang="es-EC"/>
        </a:p>
      </dgm:t>
    </dgm:pt>
    <dgm:pt modelId="{C8A1F4CB-B3D3-4758-B896-39F58C16827B}" type="pres">
      <dgm:prSet presAssocID="{8D5D17AE-6F23-46F2-8939-5901AB5C0BE6}" presName="outerSibTrans" presStyleCnt="0"/>
      <dgm:spPr/>
    </dgm:pt>
    <dgm:pt modelId="{CEFB0272-2B52-4681-BBB4-20FD22D26976}" type="pres">
      <dgm:prSet presAssocID="{93F9D04F-4D8D-45A8-B963-9C8558BA0AD0}" presName="oChild" presStyleLbl="fgAcc1" presStyleIdx="1" presStyleCnt="5">
        <dgm:presLayoutVars>
          <dgm:bulletEnabled val="1"/>
        </dgm:presLayoutVars>
      </dgm:prSet>
      <dgm:spPr>
        <a:prstGeom prst="roundRect">
          <a:avLst>
            <a:gd name="adj" fmla="val 10500"/>
          </a:avLst>
        </a:prstGeom>
      </dgm:spPr>
      <dgm:t>
        <a:bodyPr/>
        <a:lstStyle/>
        <a:p>
          <a:endParaRPr lang="es-EC"/>
        </a:p>
      </dgm:t>
    </dgm:pt>
    <dgm:pt modelId="{56A098A7-1A45-4972-BCB3-4DB7C1877ED3}" type="pres">
      <dgm:prSet presAssocID="{185B450D-23FB-4E5F-88F5-28AFB8D4591B}" presName="middleBox" presStyleCnt="0"/>
      <dgm:spPr/>
    </dgm:pt>
    <dgm:pt modelId="{1B9E3016-0F82-4BA9-BE17-8648F34E9F78}" type="pres">
      <dgm:prSet presAssocID="{185B450D-23FB-4E5F-88F5-28AFB8D4591B}" presName="middleBoxParent" presStyleLbl="node1" presStyleIdx="1" presStyleCnt="3"/>
      <dgm:spPr>
        <a:prstGeom prst="roundRect">
          <a:avLst>
            <a:gd name="adj" fmla="val 10500"/>
          </a:avLst>
        </a:prstGeom>
      </dgm:spPr>
      <dgm:t>
        <a:bodyPr/>
        <a:lstStyle/>
        <a:p>
          <a:endParaRPr lang="es-EC"/>
        </a:p>
      </dgm:t>
    </dgm:pt>
    <dgm:pt modelId="{3E1B09D0-1ADF-458E-9A3E-E75035B87D6A}" type="pres">
      <dgm:prSet presAssocID="{185B450D-23FB-4E5F-88F5-28AFB8D4591B}" presName="middleBoxChildren" presStyleCnt="0"/>
      <dgm:spPr/>
    </dgm:pt>
    <dgm:pt modelId="{EDE2A7B4-0721-486C-8BA6-34C8618D174C}" type="pres">
      <dgm:prSet presAssocID="{CDD8AE72-DF86-4D6F-B393-27030D36E1AD}" presName="mChild" presStyleLbl="fgAcc1" presStyleIdx="2" presStyleCnt="5">
        <dgm:presLayoutVars>
          <dgm:bulletEnabled val="1"/>
        </dgm:presLayoutVars>
      </dgm:prSet>
      <dgm:spPr>
        <a:prstGeom prst="roundRect">
          <a:avLst>
            <a:gd name="adj" fmla="val 10500"/>
          </a:avLst>
        </a:prstGeom>
      </dgm:spPr>
      <dgm:t>
        <a:bodyPr/>
        <a:lstStyle/>
        <a:p>
          <a:endParaRPr lang="es-EC"/>
        </a:p>
      </dgm:t>
    </dgm:pt>
    <dgm:pt modelId="{F73107AD-3750-4AA9-85E7-197902DA2ABE}" type="pres">
      <dgm:prSet presAssocID="{5675BA55-D89B-4730-AD62-510EEE56FCB0}" presName="middleSibTrans" presStyleCnt="0"/>
      <dgm:spPr/>
    </dgm:pt>
    <dgm:pt modelId="{71E983E7-9021-4E88-913B-E213B8360059}" type="pres">
      <dgm:prSet presAssocID="{1FFC212E-4301-4731-BC4D-A7E3BC2AAD26}" presName="mChild" presStyleLbl="fgAcc1" presStyleIdx="3" presStyleCnt="5">
        <dgm:presLayoutVars>
          <dgm:bulletEnabled val="1"/>
        </dgm:presLayoutVars>
      </dgm:prSet>
      <dgm:spPr>
        <a:prstGeom prst="roundRect">
          <a:avLst>
            <a:gd name="adj" fmla="val 10500"/>
          </a:avLst>
        </a:prstGeom>
      </dgm:spPr>
      <dgm:t>
        <a:bodyPr/>
        <a:lstStyle/>
        <a:p>
          <a:endParaRPr lang="es-EC"/>
        </a:p>
      </dgm:t>
    </dgm:pt>
    <dgm:pt modelId="{67390281-E50F-4221-A610-5B5171775D41}" type="pres">
      <dgm:prSet presAssocID="{185B450D-23FB-4E5F-88F5-28AFB8D4591B}" presName="centerBox" presStyleCnt="0"/>
      <dgm:spPr/>
    </dgm:pt>
    <dgm:pt modelId="{2B6D308E-FA40-4503-82F0-B03D5A5CA296}" type="pres">
      <dgm:prSet presAssocID="{185B450D-23FB-4E5F-88F5-28AFB8D4591B}" presName="centerBoxParent" presStyleLbl="node1" presStyleIdx="2" presStyleCnt="3"/>
      <dgm:spPr>
        <a:prstGeom prst="roundRect">
          <a:avLst>
            <a:gd name="adj" fmla="val 10500"/>
          </a:avLst>
        </a:prstGeom>
      </dgm:spPr>
      <dgm:t>
        <a:bodyPr/>
        <a:lstStyle/>
        <a:p>
          <a:endParaRPr lang="es-EC"/>
        </a:p>
      </dgm:t>
    </dgm:pt>
    <dgm:pt modelId="{F5753564-5315-4F96-A5AA-4220C17A3992}" type="pres">
      <dgm:prSet presAssocID="{185B450D-23FB-4E5F-88F5-28AFB8D4591B}" presName="centerBoxChildren" presStyleCnt="0"/>
      <dgm:spPr/>
    </dgm:pt>
    <dgm:pt modelId="{A521F59C-218B-4F58-8B3C-F2FF29318E0B}" type="pres">
      <dgm:prSet presAssocID="{A80F37BD-C9D0-48DB-89D0-8580857616CE}" presName="cChild" presStyleLbl="fgAcc1" presStyleIdx="4" presStyleCnt="5">
        <dgm:presLayoutVars>
          <dgm:bulletEnabled val="1"/>
        </dgm:presLayoutVars>
      </dgm:prSet>
      <dgm:spPr>
        <a:prstGeom prst="roundRect">
          <a:avLst>
            <a:gd name="adj" fmla="val 10500"/>
          </a:avLst>
        </a:prstGeom>
      </dgm:spPr>
      <dgm:t>
        <a:bodyPr/>
        <a:lstStyle/>
        <a:p>
          <a:endParaRPr lang="es-EC"/>
        </a:p>
      </dgm:t>
    </dgm:pt>
  </dgm:ptLst>
  <dgm:cxnLst>
    <dgm:cxn modelId="{42D98454-8020-4886-AC2B-0043C84115D3}" type="presOf" srcId="{C1E151E3-2334-462E-881C-889A1B27C9EF}" destId="{1B9E3016-0F82-4BA9-BE17-8648F34E9F78}" srcOrd="0" destOrd="0" presId="urn:microsoft.com/office/officeart/2005/8/layout/target2"/>
    <dgm:cxn modelId="{DF4B84DA-8201-40CD-B8DF-C66C2205679E}" srcId="{E85B94E6-B0FA-467D-9543-CF91F6EC8AB4}" destId="{9AFF7894-1588-47C7-B267-BDC87F4548E6}" srcOrd="0" destOrd="0" parTransId="{18488626-4FAC-447A-8121-B5044C3F0555}" sibTransId="{8D5D17AE-6F23-46F2-8939-5901AB5C0BE6}"/>
    <dgm:cxn modelId="{2A04461F-3041-4B4F-A321-F29EF4103A5C}" type="presOf" srcId="{9AFF7894-1588-47C7-B267-BDC87F4548E6}" destId="{B965B9D4-80EF-4987-A414-FA294D5B7BF2}" srcOrd="0" destOrd="0" presId="urn:microsoft.com/office/officeart/2005/8/layout/target2"/>
    <dgm:cxn modelId="{189F3E93-823B-43DA-AAC7-2AA4BCC77781}" type="presOf" srcId="{185B450D-23FB-4E5F-88F5-28AFB8D4591B}" destId="{AD5EC994-4D8E-489B-9729-BE24DFDF4CB0}" srcOrd="0" destOrd="0" presId="urn:microsoft.com/office/officeart/2005/8/layout/target2"/>
    <dgm:cxn modelId="{D1D364E8-B897-4CB8-ADDA-2B392AA7C185}" srcId="{185B450D-23FB-4E5F-88F5-28AFB8D4591B}" destId="{E85B94E6-B0FA-467D-9543-CF91F6EC8AB4}" srcOrd="0" destOrd="0" parTransId="{2732B291-8756-488C-992E-9EEDE7088A8D}" sibTransId="{2FE360E3-616D-4D88-8AF9-9587C6AD9496}"/>
    <dgm:cxn modelId="{A8C1BDD9-9B73-4AD0-885E-E049C279408E}" type="presOf" srcId="{A80F37BD-C9D0-48DB-89D0-8580857616CE}" destId="{A521F59C-218B-4F58-8B3C-F2FF29318E0B}" srcOrd="0" destOrd="0" presId="urn:microsoft.com/office/officeart/2005/8/layout/target2"/>
    <dgm:cxn modelId="{2DDEFC58-FE30-4FEF-AFD4-26E8D22B9112}" type="presOf" srcId="{E85B94E6-B0FA-467D-9543-CF91F6EC8AB4}" destId="{AB82C6B3-FB71-4F5D-B31A-C13B82F0D053}" srcOrd="0" destOrd="0" presId="urn:microsoft.com/office/officeart/2005/8/layout/target2"/>
    <dgm:cxn modelId="{DC622918-983A-438A-A0FB-EE6116F49781}" type="presOf" srcId="{93F9D04F-4D8D-45A8-B963-9C8558BA0AD0}" destId="{CEFB0272-2B52-4681-BBB4-20FD22D26976}" srcOrd="0" destOrd="0" presId="urn:microsoft.com/office/officeart/2005/8/layout/target2"/>
    <dgm:cxn modelId="{2DE19E73-5554-4109-ACC9-79FEBB7422DD}" type="presOf" srcId="{1FFC212E-4301-4731-BC4D-A7E3BC2AAD26}" destId="{71E983E7-9021-4E88-913B-E213B8360059}" srcOrd="0" destOrd="0" presId="urn:microsoft.com/office/officeart/2005/8/layout/target2"/>
    <dgm:cxn modelId="{CC3BB6D2-169F-40AB-90F5-F8F84099AF19}" srcId="{185B450D-23FB-4E5F-88F5-28AFB8D4591B}" destId="{C1E151E3-2334-462E-881C-889A1B27C9EF}" srcOrd="1" destOrd="0" parTransId="{9010F597-F814-4B55-851A-94A31FB532EF}" sibTransId="{5B241CA0-510A-4C5D-A503-D02F8132756F}"/>
    <dgm:cxn modelId="{5716BEF8-0099-406B-B9BA-018937D7BA88}" type="presOf" srcId="{59DF6B83-E292-405E-A5BA-D64DC56B7558}" destId="{2B6D308E-FA40-4503-82F0-B03D5A5CA296}" srcOrd="0" destOrd="0" presId="urn:microsoft.com/office/officeart/2005/8/layout/target2"/>
    <dgm:cxn modelId="{EF87E3A3-5CBF-4996-B7E0-3A943C21D2DD}" srcId="{185B450D-23FB-4E5F-88F5-28AFB8D4591B}" destId="{59DF6B83-E292-405E-A5BA-D64DC56B7558}" srcOrd="2" destOrd="0" parTransId="{40F4171D-B8A2-4D8C-9C90-3BFF0789E1EE}" sibTransId="{095A904D-BCA5-4497-932E-EC40DB65D0AD}"/>
    <dgm:cxn modelId="{165565E7-65BF-49F2-A3F7-26FB9EDD03D6}" srcId="{59DF6B83-E292-405E-A5BA-D64DC56B7558}" destId="{A80F37BD-C9D0-48DB-89D0-8580857616CE}" srcOrd="0" destOrd="0" parTransId="{51FDC00E-8DFC-4509-BE11-A8A902381292}" sibTransId="{BDFD0D29-3082-496B-AA24-48011A3D72C1}"/>
    <dgm:cxn modelId="{A93E725A-EA9A-4E32-B940-00302FD3BE4D}" srcId="{C1E151E3-2334-462E-881C-889A1B27C9EF}" destId="{CDD8AE72-DF86-4D6F-B393-27030D36E1AD}" srcOrd="0" destOrd="0" parTransId="{862109CC-0BDB-4D91-8990-047F343967F0}" sibTransId="{5675BA55-D89B-4730-AD62-510EEE56FCB0}"/>
    <dgm:cxn modelId="{85FB4998-0536-4E28-AFBD-D60FDD74655F}" type="presOf" srcId="{CDD8AE72-DF86-4D6F-B393-27030D36E1AD}" destId="{EDE2A7B4-0721-486C-8BA6-34C8618D174C}" srcOrd="0" destOrd="0" presId="urn:microsoft.com/office/officeart/2005/8/layout/target2"/>
    <dgm:cxn modelId="{2852733F-A50A-4D61-9AB0-763ADF20DEE3}" srcId="{E85B94E6-B0FA-467D-9543-CF91F6EC8AB4}" destId="{93F9D04F-4D8D-45A8-B963-9C8558BA0AD0}" srcOrd="1" destOrd="0" parTransId="{06ABF0C1-5FDC-4C22-AC2E-A83D29CA87CE}" sibTransId="{6C608D7C-56F5-4D91-A583-A75D8571FB7C}"/>
    <dgm:cxn modelId="{A161F736-B9F8-48F7-8522-D48B0B83373C}" srcId="{C1E151E3-2334-462E-881C-889A1B27C9EF}" destId="{1FFC212E-4301-4731-BC4D-A7E3BC2AAD26}" srcOrd="1" destOrd="0" parTransId="{62C0730A-5232-46A3-8CBA-CCC3095033CD}" sibTransId="{37085940-B07E-4D0A-AF1E-AA05035333F0}"/>
    <dgm:cxn modelId="{3657672C-9A3B-440D-8CC8-777A8EF4D6B1}" type="presParOf" srcId="{AD5EC994-4D8E-489B-9729-BE24DFDF4CB0}" destId="{2EAD3645-2375-46C5-8ACC-E8E6867BD4A9}" srcOrd="0" destOrd="0" presId="urn:microsoft.com/office/officeart/2005/8/layout/target2"/>
    <dgm:cxn modelId="{B7E72148-BA77-4E67-B7F0-A44897399C55}" type="presParOf" srcId="{2EAD3645-2375-46C5-8ACC-E8E6867BD4A9}" destId="{AB82C6B3-FB71-4F5D-B31A-C13B82F0D053}" srcOrd="0" destOrd="0" presId="urn:microsoft.com/office/officeart/2005/8/layout/target2"/>
    <dgm:cxn modelId="{98479B83-D20F-4466-8A96-6BCFCDE6C4E5}" type="presParOf" srcId="{2EAD3645-2375-46C5-8ACC-E8E6867BD4A9}" destId="{38F82935-E497-4ADD-BCBD-EB428317FB88}" srcOrd="1" destOrd="0" presId="urn:microsoft.com/office/officeart/2005/8/layout/target2"/>
    <dgm:cxn modelId="{4A56BFEE-13A3-4361-A829-97FAFBA2EFD1}" type="presParOf" srcId="{38F82935-E497-4ADD-BCBD-EB428317FB88}" destId="{B965B9D4-80EF-4987-A414-FA294D5B7BF2}" srcOrd="0" destOrd="0" presId="urn:microsoft.com/office/officeart/2005/8/layout/target2"/>
    <dgm:cxn modelId="{578FCAAB-B319-4977-9A8B-A0CA1F053E82}" type="presParOf" srcId="{38F82935-E497-4ADD-BCBD-EB428317FB88}" destId="{C8A1F4CB-B3D3-4758-B896-39F58C16827B}" srcOrd="1" destOrd="0" presId="urn:microsoft.com/office/officeart/2005/8/layout/target2"/>
    <dgm:cxn modelId="{D36C13B3-D7A2-45B6-87DC-593193714363}" type="presParOf" srcId="{38F82935-E497-4ADD-BCBD-EB428317FB88}" destId="{CEFB0272-2B52-4681-BBB4-20FD22D26976}" srcOrd="2" destOrd="0" presId="urn:microsoft.com/office/officeart/2005/8/layout/target2"/>
    <dgm:cxn modelId="{F69B2812-7927-45B7-95A0-A1CECE0E56E9}" type="presParOf" srcId="{AD5EC994-4D8E-489B-9729-BE24DFDF4CB0}" destId="{56A098A7-1A45-4972-BCB3-4DB7C1877ED3}" srcOrd="1" destOrd="0" presId="urn:microsoft.com/office/officeart/2005/8/layout/target2"/>
    <dgm:cxn modelId="{631E5884-84F5-4AF5-81F9-32F1BEF66970}" type="presParOf" srcId="{56A098A7-1A45-4972-BCB3-4DB7C1877ED3}" destId="{1B9E3016-0F82-4BA9-BE17-8648F34E9F78}" srcOrd="0" destOrd="0" presId="urn:microsoft.com/office/officeart/2005/8/layout/target2"/>
    <dgm:cxn modelId="{B562D18E-5DEC-4599-B2E2-E881AA90DAC4}" type="presParOf" srcId="{56A098A7-1A45-4972-BCB3-4DB7C1877ED3}" destId="{3E1B09D0-1ADF-458E-9A3E-E75035B87D6A}" srcOrd="1" destOrd="0" presId="urn:microsoft.com/office/officeart/2005/8/layout/target2"/>
    <dgm:cxn modelId="{11D6B9A8-FCF1-497B-A624-75DB3031C03E}" type="presParOf" srcId="{3E1B09D0-1ADF-458E-9A3E-E75035B87D6A}" destId="{EDE2A7B4-0721-486C-8BA6-34C8618D174C}" srcOrd="0" destOrd="0" presId="urn:microsoft.com/office/officeart/2005/8/layout/target2"/>
    <dgm:cxn modelId="{1712BEF0-915E-4F7D-B43A-965A77B48F0B}" type="presParOf" srcId="{3E1B09D0-1ADF-458E-9A3E-E75035B87D6A}" destId="{F73107AD-3750-4AA9-85E7-197902DA2ABE}" srcOrd="1" destOrd="0" presId="urn:microsoft.com/office/officeart/2005/8/layout/target2"/>
    <dgm:cxn modelId="{5BB51A77-7403-4079-AA24-137968359302}" type="presParOf" srcId="{3E1B09D0-1ADF-458E-9A3E-E75035B87D6A}" destId="{71E983E7-9021-4E88-913B-E213B8360059}" srcOrd="2" destOrd="0" presId="urn:microsoft.com/office/officeart/2005/8/layout/target2"/>
    <dgm:cxn modelId="{92EB310A-14DB-4054-9D94-4DC59EABDB53}" type="presParOf" srcId="{AD5EC994-4D8E-489B-9729-BE24DFDF4CB0}" destId="{67390281-E50F-4221-A610-5B5171775D41}" srcOrd="2" destOrd="0" presId="urn:microsoft.com/office/officeart/2005/8/layout/target2"/>
    <dgm:cxn modelId="{9FD812C6-9360-4B90-97CF-5A0B9910F826}" type="presParOf" srcId="{67390281-E50F-4221-A610-5B5171775D41}" destId="{2B6D308E-FA40-4503-82F0-B03D5A5CA296}" srcOrd="0" destOrd="0" presId="urn:microsoft.com/office/officeart/2005/8/layout/target2"/>
    <dgm:cxn modelId="{15B1B306-0867-48D8-8CC6-88F7B5B2A955}" type="presParOf" srcId="{67390281-E50F-4221-A610-5B5171775D41}" destId="{F5753564-5315-4F96-A5AA-4220C17A3992}" srcOrd="1" destOrd="0" presId="urn:microsoft.com/office/officeart/2005/8/layout/target2"/>
    <dgm:cxn modelId="{017E4F85-6ADA-4B1E-8385-C9C5CAD9F13B}" type="presParOf" srcId="{F5753564-5315-4F96-A5AA-4220C17A3992}" destId="{A521F59C-218B-4F58-8B3C-F2FF29318E0B}"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60BBF-A9A6-4079-8720-86DA0D84DFA1}" type="datetimeFigureOut">
              <a:rPr lang="en-GB" smtClean="0"/>
              <a:t>23/04/2018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EA8F5-A042-4785-8F39-0FD8BCB10E15}" type="slidenum">
              <a:rPr lang="en-GB" smtClean="0"/>
              <a:t>‹Nº›</a:t>
            </a:fld>
            <a:endParaRPr lang="en-GB"/>
          </a:p>
        </p:txBody>
      </p:sp>
    </p:spTree>
    <p:extLst>
      <p:ext uri="{BB962C8B-B14F-4D97-AF65-F5344CB8AC3E}">
        <p14:creationId xmlns:p14="http://schemas.microsoft.com/office/powerpoint/2010/main" val="63660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E6A1E7-D9FF-4691-9C6D-3F9EA1DD50FB}"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9759588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6A1E7-D9FF-4691-9C6D-3F9EA1DD50FB}"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34969663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6A1E7-D9FF-4691-9C6D-3F9EA1DD50FB}"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11027300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6A1E7-D9FF-4691-9C6D-3F9EA1DD50FB}"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9225956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E6A1E7-D9FF-4691-9C6D-3F9EA1DD50FB}"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21342871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E6A1E7-D9FF-4691-9C6D-3F9EA1DD50FB}"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2326474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E6A1E7-D9FF-4691-9C6D-3F9EA1DD50FB}"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40939262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E6A1E7-D9FF-4691-9C6D-3F9EA1DD50FB}"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19255953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6A1E7-D9FF-4691-9C6D-3F9EA1DD50FB}"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34804122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E6A1E7-D9FF-4691-9C6D-3F9EA1DD50FB}"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40898778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E6A1E7-D9FF-4691-9C6D-3F9EA1DD50FB}"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23584124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6A1E7-D9FF-4691-9C6D-3F9EA1DD50FB}" type="datetimeFigureOut">
              <a:rPr lang="en-US" smtClean="0"/>
              <a:t>4/23/2018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5470B-8DB2-4F3F-AE6C-4D5A30F1C959}" type="slidenum">
              <a:rPr lang="en-US" smtClean="0"/>
              <a:t>‹Nº›</a:t>
            </a:fld>
            <a:endParaRPr lang="en-US"/>
          </a:p>
        </p:txBody>
      </p:sp>
    </p:spTree>
    <p:extLst>
      <p:ext uri="{BB962C8B-B14F-4D97-AF65-F5344CB8AC3E}">
        <p14:creationId xmlns:p14="http://schemas.microsoft.com/office/powerpoint/2010/main" val="2754184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3.png"/><Relationship Id="rId5" Type="http://schemas.openxmlformats.org/officeDocument/2006/relationships/diagramColors" Target="../diagrams/colors1.xml"/><Relationship Id="rId10" Type="http://schemas.openxmlformats.org/officeDocument/2006/relationships/image" Target="../media/image12.png"/><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pic>
        <p:nvPicPr>
          <p:cNvPr id="29" name="Picture 2" descr="Image result for espe ecuador">
            <a:extLst>
              <a:ext uri="{FF2B5EF4-FFF2-40B4-BE49-F238E27FC236}">
                <a16:creationId xmlns:a16="http://schemas.microsoft.com/office/drawing/2014/main" xmlns="" id="{84AFC51C-8DCC-40C5-B427-A6D0B41D1F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961" y="730524"/>
            <a:ext cx="1353737" cy="369332"/>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23">
            <a:extLst>
              <a:ext uri="{FF2B5EF4-FFF2-40B4-BE49-F238E27FC236}">
                <a16:creationId xmlns:a16="http://schemas.microsoft.com/office/drawing/2014/main" xmlns="" id="{D375D55D-D800-4F77-AECF-1857E6E32225}"/>
              </a:ext>
            </a:extLst>
          </p:cNvPr>
          <p:cNvSpPr txBox="1">
            <a:spLocks noChangeArrowheads="1"/>
          </p:cNvSpPr>
          <p:nvPr/>
        </p:nvSpPr>
        <p:spPr bwMode="auto">
          <a:xfrm>
            <a:off x="2162175" y="578182"/>
            <a:ext cx="6564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UNIDAD DE GESTIÓN DE POSGRADOS</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31" name="Text Box 23">
            <a:extLst>
              <a:ext uri="{FF2B5EF4-FFF2-40B4-BE49-F238E27FC236}">
                <a16:creationId xmlns:a16="http://schemas.microsoft.com/office/drawing/2014/main" xmlns="" id="{1D5F47B6-FE30-4666-94F5-87FFA3EDAB22}"/>
              </a:ext>
            </a:extLst>
          </p:cNvPr>
          <p:cNvSpPr txBox="1">
            <a:spLocks noChangeArrowheads="1"/>
          </p:cNvSpPr>
          <p:nvPr/>
        </p:nvSpPr>
        <p:spPr bwMode="auto">
          <a:xfrm>
            <a:off x="1881636" y="1568365"/>
            <a:ext cx="57864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sz="1800" b="1" dirty="0"/>
              <a:t>MAESTRÍA EN GESTIÓN DE LA CALIDAD Y PRODUCTIVIDAD</a:t>
            </a:r>
            <a:endParaRPr lang="es-EC" altLang="es-ES" sz="1800" b="1" dirty="0"/>
          </a:p>
          <a:p>
            <a:pPr algn="ctr">
              <a:spcBef>
                <a:spcPct val="0"/>
              </a:spcBef>
              <a:buFontTx/>
              <a:buNone/>
            </a:pPr>
            <a:r>
              <a:rPr lang="es-ES" altLang="es-ES" sz="1800" b="1" dirty="0"/>
              <a:t>PROMOCIÓN XVI</a:t>
            </a:r>
            <a:endParaRPr lang="es-EC" altLang="es-ES" sz="1800" b="1" dirty="0"/>
          </a:p>
        </p:txBody>
      </p:sp>
      <p:sp>
        <p:nvSpPr>
          <p:cNvPr id="32" name="Text Box 23">
            <a:extLst>
              <a:ext uri="{FF2B5EF4-FFF2-40B4-BE49-F238E27FC236}">
                <a16:creationId xmlns:a16="http://schemas.microsoft.com/office/drawing/2014/main" xmlns="" id="{E29C1F7D-1566-4FF5-B0BD-E945ABF1B83D}"/>
              </a:ext>
            </a:extLst>
          </p:cNvPr>
          <p:cNvSpPr txBox="1">
            <a:spLocks noChangeArrowheads="1"/>
          </p:cNvSpPr>
          <p:nvPr/>
        </p:nvSpPr>
        <p:spPr bwMode="auto">
          <a:xfrm>
            <a:off x="1881636" y="2727375"/>
            <a:ext cx="5786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s-ES" sz="1800" b="1" dirty="0">
                <a:cs typeface="Arial" panose="020B0604020202020204" pitchFamily="34" charset="0"/>
              </a:rPr>
              <a:t>PROYECTO 1</a:t>
            </a:r>
            <a:endParaRPr lang="es-EC" altLang="es-ES" sz="1800" dirty="0">
              <a:cs typeface="Arial" panose="020B0604020202020204" pitchFamily="34" charset="0"/>
            </a:endParaRPr>
          </a:p>
        </p:txBody>
      </p:sp>
      <p:sp>
        <p:nvSpPr>
          <p:cNvPr id="33" name="Rectangle 32">
            <a:extLst>
              <a:ext uri="{FF2B5EF4-FFF2-40B4-BE49-F238E27FC236}">
                <a16:creationId xmlns:a16="http://schemas.microsoft.com/office/drawing/2014/main" xmlns="" id="{AFBF6D2E-6849-4F51-AE1F-9C6E08AC3E93}"/>
              </a:ext>
            </a:extLst>
          </p:cNvPr>
          <p:cNvSpPr/>
          <p:nvPr/>
        </p:nvSpPr>
        <p:spPr>
          <a:xfrm>
            <a:off x="1259847" y="5143357"/>
            <a:ext cx="3448891" cy="877163"/>
          </a:xfrm>
          <a:prstGeom prst="rect">
            <a:avLst/>
          </a:prstGeom>
        </p:spPr>
        <p:txBody>
          <a:bodyPr wrap="square">
            <a:spAutoFit/>
          </a:bodyPr>
          <a:lstStyle/>
          <a:p>
            <a:pPr algn="ctr">
              <a:spcBef>
                <a:spcPts val="900"/>
              </a:spcBef>
            </a:pPr>
            <a:r>
              <a:rPr lang="es-EC" sz="1200" b="1" dirty="0">
                <a:latin typeface="Calibri" panose="020F0502020204030204" pitchFamily="34" charset="0"/>
                <a:ea typeface="MS PGothic" panose="020B0600070205080204" pitchFamily="34" charset="-128"/>
                <a:cs typeface="Arial" panose="020B0604020202020204" pitchFamily="34" charset="0"/>
              </a:rPr>
              <a:t>AUTORES: </a:t>
            </a:r>
            <a:endParaRPr lang="en-US" sz="1200" b="1" dirty="0">
              <a:latin typeface="Calibri" panose="020F0502020204030204" pitchFamily="34" charset="0"/>
              <a:ea typeface="MS PGothic" panose="020B0600070205080204" pitchFamily="34" charset="-128"/>
              <a:cs typeface="Arial" panose="020B0604020202020204" pitchFamily="34" charset="0"/>
            </a:endParaRPr>
          </a:p>
          <a:p>
            <a:pPr algn="ctr">
              <a:spcBef>
                <a:spcPts val="900"/>
              </a:spcBef>
            </a:pPr>
            <a:r>
              <a:rPr lang="es-EC" sz="1200" b="1" dirty="0">
                <a:latin typeface="Calibri" panose="020F0502020204030204" pitchFamily="34" charset="0"/>
                <a:ea typeface="MS PGothic" panose="020B0600070205080204" pitchFamily="34" charset="-128"/>
                <a:cs typeface="Arial" panose="020B0604020202020204" pitchFamily="34" charset="0"/>
              </a:rPr>
              <a:t>Ing. Katherine Consuelo Castro Villacís</a:t>
            </a:r>
          </a:p>
          <a:p>
            <a:pPr algn="ctr">
              <a:spcBef>
                <a:spcPts val="900"/>
              </a:spcBef>
            </a:pPr>
            <a:r>
              <a:rPr lang="es-EC" sz="1200" b="1" dirty="0">
                <a:latin typeface="Calibri" panose="020F0502020204030204" pitchFamily="34" charset="0"/>
                <a:ea typeface="MS PGothic" panose="020B0600070205080204" pitchFamily="34" charset="-128"/>
                <a:cs typeface="Arial" panose="020B0604020202020204" pitchFamily="34" charset="0"/>
              </a:rPr>
              <a:t>Ing. Roberto Andrés Maldonado Jibaja</a:t>
            </a:r>
            <a:endParaRPr lang="en-US" sz="1200" b="1" dirty="0">
              <a:latin typeface="Calibri" panose="020F0502020204030204" pitchFamily="34" charset="0"/>
              <a:ea typeface="MS PGothic" panose="020B0600070205080204" pitchFamily="34" charset="-128"/>
              <a:cs typeface="Arial" panose="020B0604020202020204" pitchFamily="34" charset="0"/>
            </a:endParaRPr>
          </a:p>
        </p:txBody>
      </p:sp>
      <p:sp>
        <p:nvSpPr>
          <p:cNvPr id="34" name="Rectangle 33">
            <a:extLst>
              <a:ext uri="{FF2B5EF4-FFF2-40B4-BE49-F238E27FC236}">
                <a16:creationId xmlns:a16="http://schemas.microsoft.com/office/drawing/2014/main" xmlns="" id="{DC4D79CC-A42C-4972-BF99-AA2C739E2B87}"/>
              </a:ext>
            </a:extLst>
          </p:cNvPr>
          <p:cNvSpPr/>
          <p:nvPr/>
        </p:nvSpPr>
        <p:spPr>
          <a:xfrm>
            <a:off x="1670094" y="3428999"/>
            <a:ext cx="6209522" cy="1200329"/>
          </a:xfrm>
          <a:prstGeom prst="rect">
            <a:avLst/>
          </a:prstGeom>
        </p:spPr>
        <p:txBody>
          <a:bodyPr wrap="square">
            <a:spAutoFit/>
          </a:bodyPr>
          <a:lstStyle/>
          <a:p>
            <a:pPr algn="ctr"/>
            <a:r>
              <a:rPr lang="es-ES" b="1" dirty="0">
                <a:solidFill>
                  <a:schemeClr val="accent1">
                    <a:lumMod val="50000"/>
                  </a:schemeClr>
                </a:solidFill>
                <a:ea typeface="Calibri" panose="020F0502020204030204" pitchFamily="34" charset="0"/>
              </a:rPr>
              <a:t>EVALUACIÓN DE LA SITUACIÓN ACTUAL DE LOS PROCESOS PRODUCTIVOS DE LA INDUSTRIAL “PROINBE”, BAJO LOS CRITERIOS DE BUENAS PRÁCTICAS DE MANUFACTURA ESTABLECIDOS EN LA RESOLUCIÓN ARCSA-DE-067-2015-GGG.</a:t>
            </a:r>
            <a:endParaRPr lang="en-US" dirty="0">
              <a:solidFill>
                <a:schemeClr val="accent1">
                  <a:lumMod val="50000"/>
                </a:schemeClr>
              </a:solidFill>
            </a:endParaRPr>
          </a:p>
        </p:txBody>
      </p:sp>
      <p:sp>
        <p:nvSpPr>
          <p:cNvPr id="35" name="Rectangle 34">
            <a:extLst>
              <a:ext uri="{FF2B5EF4-FFF2-40B4-BE49-F238E27FC236}">
                <a16:creationId xmlns:a16="http://schemas.microsoft.com/office/drawing/2014/main" xmlns="" id="{3FCD9086-3986-4728-B9EA-E56E511BC2D0}"/>
              </a:ext>
            </a:extLst>
          </p:cNvPr>
          <p:cNvSpPr/>
          <p:nvPr/>
        </p:nvSpPr>
        <p:spPr>
          <a:xfrm>
            <a:off x="5471882" y="5143357"/>
            <a:ext cx="3221134" cy="577081"/>
          </a:xfrm>
          <a:prstGeom prst="rect">
            <a:avLst/>
          </a:prstGeom>
        </p:spPr>
        <p:txBody>
          <a:bodyPr wrap="square">
            <a:spAutoFit/>
          </a:bodyPr>
          <a:lstStyle/>
          <a:p>
            <a:pPr algn="ctr">
              <a:spcBef>
                <a:spcPts val="900"/>
              </a:spcBef>
            </a:pPr>
            <a:r>
              <a:rPr lang="es-EC" sz="1200" b="1" dirty="0">
                <a:latin typeface="Calibri" panose="020F0502020204030204" pitchFamily="34" charset="0"/>
                <a:ea typeface="MS PGothic" panose="020B0600070205080204" pitchFamily="34" charset="-128"/>
                <a:cs typeface="Arial" panose="020B0604020202020204" pitchFamily="34" charset="0"/>
              </a:rPr>
              <a:t>DIRECTOR:</a:t>
            </a:r>
            <a:endParaRPr lang="en-US" sz="1200" b="1" dirty="0">
              <a:latin typeface="Calibri" panose="020F0502020204030204" pitchFamily="34" charset="0"/>
              <a:ea typeface="MS PGothic" panose="020B0600070205080204" pitchFamily="34" charset="-128"/>
              <a:cs typeface="Arial" panose="020B0604020202020204" pitchFamily="34" charset="0"/>
            </a:endParaRPr>
          </a:p>
          <a:p>
            <a:pPr algn="ctr">
              <a:spcBef>
                <a:spcPts val="900"/>
              </a:spcBef>
            </a:pPr>
            <a:r>
              <a:rPr lang="es-EC" sz="1200" b="1" dirty="0">
                <a:latin typeface="Calibri" panose="020F0502020204030204" pitchFamily="34" charset="0"/>
                <a:ea typeface="MS PGothic" panose="020B0600070205080204" pitchFamily="34" charset="-128"/>
                <a:cs typeface="Arial" panose="020B0604020202020204" pitchFamily="34" charset="0"/>
              </a:rPr>
              <a:t>Eco. Pablo Leonardo </a:t>
            </a:r>
            <a:r>
              <a:rPr lang="es-EC" sz="1200" b="1" dirty="0" err="1">
                <a:latin typeface="Calibri" panose="020F0502020204030204" pitchFamily="34" charset="0"/>
                <a:ea typeface="MS PGothic" panose="020B0600070205080204" pitchFamily="34" charset="-128"/>
                <a:cs typeface="Arial" panose="020B0604020202020204" pitchFamily="34" charset="0"/>
              </a:rPr>
              <a:t>Redrobán</a:t>
            </a:r>
            <a:r>
              <a:rPr lang="es-EC" sz="1200" b="1" dirty="0">
                <a:latin typeface="Calibri" panose="020F0502020204030204" pitchFamily="34" charset="0"/>
                <a:ea typeface="MS PGothic" panose="020B0600070205080204" pitchFamily="34" charset="-128"/>
                <a:cs typeface="Arial" panose="020B0604020202020204" pitchFamily="34" charset="0"/>
              </a:rPr>
              <a:t> Herrera MBA</a:t>
            </a:r>
          </a:p>
        </p:txBody>
      </p:sp>
      <p:sp>
        <p:nvSpPr>
          <p:cNvPr id="2" name="TextBox 1">
            <a:extLst>
              <a:ext uri="{FF2B5EF4-FFF2-40B4-BE49-F238E27FC236}">
                <a16:creationId xmlns:a16="http://schemas.microsoft.com/office/drawing/2014/main" xmlns="" id="{B3CA9986-6873-4E26-9A87-5CF707A14837}"/>
              </a:ext>
            </a:extLst>
          </p:cNvPr>
          <p:cNvSpPr txBox="1"/>
          <p:nvPr/>
        </p:nvSpPr>
        <p:spPr>
          <a:xfrm>
            <a:off x="87098" y="12461"/>
            <a:ext cx="302003" cy="369332"/>
          </a:xfrm>
          <a:prstGeom prst="rect">
            <a:avLst/>
          </a:prstGeom>
          <a:noFill/>
        </p:spPr>
        <p:txBody>
          <a:bodyPr wrap="square" rtlCol="0">
            <a:spAutoFit/>
          </a:bodyPr>
          <a:lstStyle/>
          <a:p>
            <a:r>
              <a:rPr lang="es-EC" dirty="0"/>
              <a:t>R</a:t>
            </a:r>
            <a:endParaRPr lang="en-US" dirty="0"/>
          </a:p>
        </p:txBody>
      </p:sp>
    </p:spTree>
    <p:extLst>
      <p:ext uri="{BB962C8B-B14F-4D97-AF65-F5344CB8AC3E}">
        <p14:creationId xmlns:p14="http://schemas.microsoft.com/office/powerpoint/2010/main" val="27688338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9" name="Text Box 23">
            <a:extLst>
              <a:ext uri="{FF2B5EF4-FFF2-40B4-BE49-F238E27FC236}">
                <a16:creationId xmlns:a16="http://schemas.microsoft.com/office/drawing/2014/main" xmlns="" id="{7AADFD3D-C9C1-42A9-8FC0-D6987A4D1E25}"/>
              </a:ext>
            </a:extLst>
          </p:cNvPr>
          <p:cNvSpPr txBox="1">
            <a:spLocks noChangeArrowheads="1"/>
          </p:cNvSpPr>
          <p:nvPr/>
        </p:nvSpPr>
        <p:spPr bwMode="auto">
          <a:xfrm>
            <a:off x="2128499" y="593124"/>
            <a:ext cx="6564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INTERÉS NACIONAL</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pic>
        <p:nvPicPr>
          <p:cNvPr id="6" name="Picture 5">
            <a:extLst>
              <a:ext uri="{FF2B5EF4-FFF2-40B4-BE49-F238E27FC236}">
                <a16:creationId xmlns:a16="http://schemas.microsoft.com/office/drawing/2014/main" xmlns="" id="{655A3813-4633-4AD0-A7E2-53CD85A87728}"/>
              </a:ext>
            </a:extLst>
          </p:cNvPr>
          <p:cNvPicPr>
            <a:picLocks noChangeAspect="1"/>
          </p:cNvPicPr>
          <p:nvPr/>
        </p:nvPicPr>
        <p:blipFill>
          <a:blip r:embed="rId2"/>
          <a:stretch>
            <a:fillRect/>
          </a:stretch>
        </p:blipFill>
        <p:spPr>
          <a:xfrm>
            <a:off x="1287722" y="5578399"/>
            <a:ext cx="7120143" cy="1148214"/>
          </a:xfrm>
          <a:prstGeom prst="rect">
            <a:avLst/>
          </a:prstGeom>
        </p:spPr>
      </p:pic>
      <p:sp>
        <p:nvSpPr>
          <p:cNvPr id="8" name="Rectangle 7">
            <a:extLst>
              <a:ext uri="{FF2B5EF4-FFF2-40B4-BE49-F238E27FC236}">
                <a16:creationId xmlns:a16="http://schemas.microsoft.com/office/drawing/2014/main" xmlns="" id="{39448D23-DC98-465E-B5C5-C2FDE1FFD07F}"/>
              </a:ext>
            </a:extLst>
          </p:cNvPr>
          <p:cNvSpPr/>
          <p:nvPr/>
        </p:nvSpPr>
        <p:spPr>
          <a:xfrm>
            <a:off x="925543" y="1608378"/>
            <a:ext cx="7754232" cy="3046988"/>
          </a:xfrm>
          <a:prstGeom prst="rect">
            <a:avLst/>
          </a:prstGeom>
        </p:spPr>
        <p:txBody>
          <a:bodyPr wrap="square">
            <a:spAutoFit/>
          </a:bodyPr>
          <a:lstStyle/>
          <a:p>
            <a:pPr marL="285750" indent="-285750">
              <a:buFont typeface="Arial" panose="020B0604020202020204" pitchFamily="34" charset="0"/>
              <a:buChar char="•"/>
            </a:pPr>
            <a:r>
              <a:rPr lang="es-ES" sz="3200" dirty="0"/>
              <a:t>Encomienda a los gobiernos nacionales velar por el bienestar de la población y proveerla de alimentos inocuos en cantidad suficiente </a:t>
            </a:r>
          </a:p>
          <a:p>
            <a:pPr marL="285750" indent="-285750">
              <a:buFont typeface="Arial" panose="020B0604020202020204" pitchFamily="34" charset="0"/>
              <a:buChar char="•"/>
            </a:pPr>
            <a:endParaRPr lang="es-ES" sz="3200" dirty="0"/>
          </a:p>
          <a:p>
            <a:pPr marL="285750" indent="-285750">
              <a:buFont typeface="Arial" panose="020B0604020202020204" pitchFamily="34" charset="0"/>
              <a:buChar char="•"/>
            </a:pPr>
            <a:r>
              <a:rPr lang="es-ES" sz="3200" dirty="0"/>
              <a:t>ARCSA: </a:t>
            </a:r>
            <a:r>
              <a:rPr lang="es-EC" sz="3200" dirty="0"/>
              <a:t>inocuidad y seguridad alimentaria </a:t>
            </a:r>
            <a:endParaRPr lang="en-US" sz="3200" dirty="0"/>
          </a:p>
        </p:txBody>
      </p:sp>
      <p:sp>
        <p:nvSpPr>
          <p:cNvPr id="12" name="TextBox 11">
            <a:extLst>
              <a:ext uri="{FF2B5EF4-FFF2-40B4-BE49-F238E27FC236}">
                <a16:creationId xmlns:a16="http://schemas.microsoft.com/office/drawing/2014/main" xmlns="" id="{03CDFC34-83E7-4A67-BD61-2DBEF6EEE7F7}"/>
              </a:ext>
            </a:extLst>
          </p:cNvPr>
          <p:cNvSpPr txBox="1"/>
          <p:nvPr/>
        </p:nvSpPr>
        <p:spPr>
          <a:xfrm>
            <a:off x="87098" y="12461"/>
            <a:ext cx="302003" cy="369332"/>
          </a:xfrm>
          <a:prstGeom prst="rect">
            <a:avLst/>
          </a:prstGeom>
          <a:noFill/>
        </p:spPr>
        <p:txBody>
          <a:bodyPr wrap="square" rtlCol="0">
            <a:spAutoFit/>
          </a:bodyPr>
          <a:lstStyle/>
          <a:p>
            <a:r>
              <a:rPr lang="es-EC" dirty="0"/>
              <a:t>K</a:t>
            </a:r>
            <a:endParaRPr lang="en-US" dirty="0"/>
          </a:p>
        </p:txBody>
      </p:sp>
    </p:spTree>
    <p:extLst>
      <p:ext uri="{BB962C8B-B14F-4D97-AF65-F5344CB8AC3E}">
        <p14:creationId xmlns:p14="http://schemas.microsoft.com/office/powerpoint/2010/main" val="14695265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9" name="Text Box 23">
            <a:extLst>
              <a:ext uri="{FF2B5EF4-FFF2-40B4-BE49-F238E27FC236}">
                <a16:creationId xmlns:a16="http://schemas.microsoft.com/office/drawing/2014/main" xmlns="" id="{294BD70F-3F02-4758-BC43-2668F1A63D8D}"/>
              </a:ext>
            </a:extLst>
          </p:cNvPr>
          <p:cNvSpPr txBox="1">
            <a:spLocks noChangeArrowheads="1"/>
          </p:cNvSpPr>
          <p:nvPr/>
        </p:nvSpPr>
        <p:spPr bwMode="auto">
          <a:xfrm>
            <a:off x="2195736" y="588183"/>
            <a:ext cx="6564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C" altLang="es-ES" b="1" dirty="0">
                <a:ln w="0"/>
                <a:solidFill>
                  <a:schemeClr val="accent1">
                    <a:lumMod val="50000"/>
                  </a:schemeClr>
                </a:solidFill>
                <a:effectLst>
                  <a:outerShdw blurRad="38100" dist="19050" dir="2700000" algn="tl" rotWithShape="0">
                    <a:schemeClr val="dk1">
                      <a:alpha val="40000"/>
                    </a:schemeClr>
                  </a:outerShdw>
                </a:effectLst>
              </a:rPr>
              <a:t>MARCO LEGAL</a:t>
            </a:r>
          </a:p>
        </p:txBody>
      </p:sp>
      <p:pic>
        <p:nvPicPr>
          <p:cNvPr id="22" name="Picture 1">
            <a:extLst>
              <a:ext uri="{FF2B5EF4-FFF2-40B4-BE49-F238E27FC236}">
                <a16:creationId xmlns:a16="http://schemas.microsoft.com/office/drawing/2014/main" xmlns="" id="{9F58B73C-290B-4A56-BA90-9BA9A136283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03928" y="1301403"/>
            <a:ext cx="576064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a:extLst>
              <a:ext uri="{FF2B5EF4-FFF2-40B4-BE49-F238E27FC236}">
                <a16:creationId xmlns:a16="http://schemas.microsoft.com/office/drawing/2014/main" xmlns="" id="{18FC0DEB-4C0E-4BF1-B176-77937E6F8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05" y="2790439"/>
            <a:ext cx="2056020" cy="127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a:extLst>
              <a:ext uri="{FF2B5EF4-FFF2-40B4-BE49-F238E27FC236}">
                <a16:creationId xmlns:a16="http://schemas.microsoft.com/office/drawing/2014/main" xmlns="" id="{967BC76D-1C98-4D64-81CD-FB42EB266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07" y="4536073"/>
            <a:ext cx="1847126" cy="164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a:extLst>
              <a:ext uri="{FF2B5EF4-FFF2-40B4-BE49-F238E27FC236}">
                <a16:creationId xmlns:a16="http://schemas.microsoft.com/office/drawing/2014/main" xmlns="" id="{77545235-587C-42DD-96B9-B47AADB606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646" b="26873"/>
          <a:stretch/>
        </p:blipFill>
        <p:spPr bwMode="auto">
          <a:xfrm>
            <a:off x="910074" y="1387128"/>
            <a:ext cx="1714992" cy="100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xmlns="" id="{9CA10FFB-ABC4-4B01-8E8D-10AEEA8F3D44}"/>
              </a:ext>
            </a:extLst>
          </p:cNvPr>
          <p:cNvSpPr txBox="1"/>
          <p:nvPr/>
        </p:nvSpPr>
        <p:spPr>
          <a:xfrm>
            <a:off x="87098" y="12461"/>
            <a:ext cx="302003" cy="369332"/>
          </a:xfrm>
          <a:prstGeom prst="rect">
            <a:avLst/>
          </a:prstGeom>
          <a:noFill/>
        </p:spPr>
        <p:txBody>
          <a:bodyPr wrap="square" rtlCol="0">
            <a:spAutoFit/>
          </a:bodyPr>
          <a:lstStyle/>
          <a:p>
            <a:r>
              <a:rPr lang="es-EC" dirty="0"/>
              <a:t>K</a:t>
            </a:r>
            <a:endParaRPr lang="en-US" dirty="0"/>
          </a:p>
        </p:txBody>
      </p:sp>
    </p:spTree>
    <p:extLst>
      <p:ext uri="{BB962C8B-B14F-4D97-AF65-F5344CB8AC3E}">
        <p14:creationId xmlns:p14="http://schemas.microsoft.com/office/powerpoint/2010/main" val="36610613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2045970" y="593124"/>
            <a:ext cx="692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OBJETIVO GENERAL</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13" name="Text Box 23">
            <a:extLst>
              <a:ext uri="{FF2B5EF4-FFF2-40B4-BE49-F238E27FC236}">
                <a16:creationId xmlns:a16="http://schemas.microsoft.com/office/drawing/2014/main" xmlns="" id="{5BA621B9-1841-4F33-9825-520953B060DB}"/>
              </a:ext>
            </a:extLst>
          </p:cNvPr>
          <p:cNvSpPr txBox="1">
            <a:spLocks noChangeArrowheads="1"/>
          </p:cNvSpPr>
          <p:nvPr/>
        </p:nvSpPr>
        <p:spPr bwMode="auto">
          <a:xfrm>
            <a:off x="716503" y="3136611"/>
            <a:ext cx="43433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OBJETIVOS ESPECIFICOS</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xmlns="" id="{9D69450A-CCDF-46C4-8E38-8AA8BA195F46}"/>
              </a:ext>
            </a:extLst>
          </p:cNvPr>
          <p:cNvSpPr/>
          <p:nvPr/>
        </p:nvSpPr>
        <p:spPr>
          <a:xfrm>
            <a:off x="716503" y="3857645"/>
            <a:ext cx="8172312" cy="2554545"/>
          </a:xfrm>
          <a:prstGeom prst="rect">
            <a:avLst/>
          </a:prstGeom>
        </p:spPr>
        <p:txBody>
          <a:bodyPr wrap="square">
            <a:spAutoFit/>
          </a:bodyPr>
          <a:lstStyle/>
          <a:p>
            <a:pPr marL="342900" lvl="0" indent="-342900" algn="just">
              <a:buFont typeface="Arial" pitchFamily="34" charset="0"/>
              <a:buChar char="•"/>
            </a:pPr>
            <a:r>
              <a:rPr lang="es-EC" sz="2000" dirty="0"/>
              <a:t>Recopilar y analizar los documentos relacionados con la inocuidad alimentaria que guarden relación con las BPM.</a:t>
            </a:r>
          </a:p>
          <a:p>
            <a:pPr marL="342900" lvl="0" indent="-342900" algn="just">
              <a:buFont typeface="Arial" pitchFamily="34" charset="0"/>
              <a:buChar char="•"/>
            </a:pPr>
            <a:r>
              <a:rPr lang="es-EC" sz="2000" dirty="0"/>
              <a:t>Ejecutar una auditoría tomando como referencia los artículos certificables 74 al 137 de la resolución ARCSA-DE-067-2015-GGG.</a:t>
            </a:r>
          </a:p>
          <a:p>
            <a:pPr marL="342900" lvl="0" indent="-342900" algn="just">
              <a:buFont typeface="Arial" pitchFamily="34" charset="0"/>
              <a:buChar char="•"/>
            </a:pPr>
            <a:r>
              <a:rPr lang="es-EC" sz="2000" dirty="0"/>
              <a:t>Medir el nivel de cumplimiento de la empresa “PROINBE” con respecto a la resolución ARCSA-DE-067-2015-GGG.</a:t>
            </a:r>
          </a:p>
          <a:p>
            <a:pPr marL="342900" indent="-342900" algn="just">
              <a:buFont typeface="Arial" pitchFamily="34" charset="0"/>
              <a:buChar char="•"/>
            </a:pPr>
            <a:r>
              <a:rPr lang="es-EC" sz="2000" dirty="0"/>
              <a:t>Generar un informe posterior al proceso de auditoría en donde se detallen hallazgos; tanto fortalezas como no conformidades</a:t>
            </a:r>
          </a:p>
        </p:txBody>
      </p:sp>
      <p:sp>
        <p:nvSpPr>
          <p:cNvPr id="2" name="Rectangle 1">
            <a:extLst>
              <a:ext uri="{FF2B5EF4-FFF2-40B4-BE49-F238E27FC236}">
                <a16:creationId xmlns:a16="http://schemas.microsoft.com/office/drawing/2014/main" xmlns="" id="{77D03C29-1049-4D73-A407-A4E084AC0E85}"/>
              </a:ext>
            </a:extLst>
          </p:cNvPr>
          <p:cNvSpPr/>
          <p:nvPr/>
        </p:nvSpPr>
        <p:spPr>
          <a:xfrm>
            <a:off x="1139329" y="1544987"/>
            <a:ext cx="7553687" cy="1015663"/>
          </a:xfrm>
          <a:prstGeom prst="rect">
            <a:avLst/>
          </a:prstGeom>
        </p:spPr>
        <p:txBody>
          <a:bodyPr wrap="square">
            <a:spAutoFit/>
          </a:bodyPr>
          <a:lstStyle/>
          <a:p>
            <a:r>
              <a:rPr lang="es-ES" sz="2000" dirty="0"/>
              <a:t>Evaluar la situación actual de los procesos productivos en la industrial “PROINBE”, con los criterios de BPM establecidos en la resolución ARCSA-DE-067-2015-GGG.</a:t>
            </a:r>
            <a:endParaRPr lang="en-US" sz="2000" dirty="0"/>
          </a:p>
        </p:txBody>
      </p:sp>
      <p:sp>
        <p:nvSpPr>
          <p:cNvPr id="15" name="TextBox 14">
            <a:extLst>
              <a:ext uri="{FF2B5EF4-FFF2-40B4-BE49-F238E27FC236}">
                <a16:creationId xmlns:a16="http://schemas.microsoft.com/office/drawing/2014/main" xmlns="" id="{8F675B4A-D914-49AD-8EB3-0C3C7DCFCBD0}"/>
              </a:ext>
            </a:extLst>
          </p:cNvPr>
          <p:cNvSpPr txBox="1"/>
          <p:nvPr/>
        </p:nvSpPr>
        <p:spPr>
          <a:xfrm>
            <a:off x="87098" y="12461"/>
            <a:ext cx="302003" cy="369332"/>
          </a:xfrm>
          <a:prstGeom prst="rect">
            <a:avLst/>
          </a:prstGeom>
          <a:noFill/>
        </p:spPr>
        <p:txBody>
          <a:bodyPr wrap="square" rtlCol="0">
            <a:spAutoFit/>
          </a:bodyPr>
          <a:lstStyle/>
          <a:p>
            <a:r>
              <a:rPr lang="es-EC" dirty="0"/>
              <a:t>R</a:t>
            </a:r>
            <a:endParaRPr lang="en-US" dirty="0"/>
          </a:p>
        </p:txBody>
      </p:sp>
    </p:spTree>
    <p:extLst>
      <p:ext uri="{BB962C8B-B14F-4D97-AF65-F5344CB8AC3E}">
        <p14:creationId xmlns:p14="http://schemas.microsoft.com/office/powerpoint/2010/main" val="10083314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2045970" y="593124"/>
            <a:ext cx="692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CALIDAD VS INOCUIDAD</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2" name="Rectangle 1">
            <a:extLst>
              <a:ext uri="{FF2B5EF4-FFF2-40B4-BE49-F238E27FC236}">
                <a16:creationId xmlns:a16="http://schemas.microsoft.com/office/drawing/2014/main" xmlns="" id="{E41E2BB6-7AE1-4E03-B2CA-FE3B68FBEFE5}"/>
              </a:ext>
            </a:extLst>
          </p:cNvPr>
          <p:cNvSpPr/>
          <p:nvPr/>
        </p:nvSpPr>
        <p:spPr>
          <a:xfrm>
            <a:off x="936487" y="1697522"/>
            <a:ext cx="7710812" cy="4666662"/>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s-EC" sz="2000" dirty="0">
                <a:latin typeface="Calibri" panose="020F0502020204030204" pitchFamily="34" charset="0"/>
                <a:ea typeface="Calibri" panose="020F0502020204030204" pitchFamily="34" charset="0"/>
                <a:cs typeface="Times New Roman" panose="02020603050405020304" pitchFamily="18" charset="0"/>
              </a:rPr>
              <a:t>La inocuidad alimentaria se refiere a aquellos peligros que pueden conllevar a que los alimentos causen daño a la salud de los consumidores (físicos, químicos y microbiológicos) de diferentes fuentes. </a:t>
            </a:r>
          </a:p>
          <a:p>
            <a:pPr marL="285750" indent="-285750" algn="just">
              <a:lnSpc>
                <a:spcPct val="107000"/>
              </a:lnSpc>
              <a:spcAft>
                <a:spcPts val="800"/>
              </a:spcAft>
              <a:buFont typeface="Arial" panose="020B0604020202020204" pitchFamily="34" charset="0"/>
              <a:buChar char="•"/>
            </a:pPr>
            <a:r>
              <a:rPr lang="es-EC" sz="2000" dirty="0"/>
              <a:t>La calidad alimentaria suele ser entendida como todas las demás caracterizas que son de valor para el consumidor. Esto incluye características como el tiempo de deterioro, el color, olores, origen, sabor, palatabilidad, consistencia y el método de procesamiento del alimento.</a:t>
            </a:r>
          </a:p>
          <a:p>
            <a:pPr marL="285750" indent="-285750" algn="just">
              <a:lnSpc>
                <a:spcPct val="107000"/>
              </a:lnSpc>
              <a:spcAft>
                <a:spcPts val="800"/>
              </a:spcAft>
              <a:buFont typeface="Arial" panose="020B0604020202020204" pitchFamily="34" charset="0"/>
              <a:buChar char="•"/>
            </a:pPr>
            <a:r>
              <a:rPr lang="es-EC" sz="2000" dirty="0"/>
              <a:t>Es por esto por lo que estas definiciones encuentran una utilidad desde una perspectiva de política pública o legal.</a:t>
            </a:r>
          </a:p>
          <a:p>
            <a:pPr marL="285750" indent="-285750" algn="just">
              <a:lnSpc>
                <a:spcPct val="107000"/>
              </a:lnSpc>
              <a:spcAft>
                <a:spcPts val="800"/>
              </a:spcAft>
              <a:buFont typeface="Arial" panose="020B0604020202020204" pitchFamily="34" charset="0"/>
              <a:buChar char="•"/>
            </a:pPr>
            <a:r>
              <a:rPr lang="es-EC" sz="2000" dirty="0"/>
              <a:t>Desde una perspectiva técnica la calidad alimentaria engloba a la inocuidad alimentaria.</a:t>
            </a:r>
            <a:endParaRPr lang="en-US" sz="2000" dirty="0"/>
          </a:p>
        </p:txBody>
      </p:sp>
      <p:sp>
        <p:nvSpPr>
          <p:cNvPr id="6" name="Rectangle 5">
            <a:extLst>
              <a:ext uri="{FF2B5EF4-FFF2-40B4-BE49-F238E27FC236}">
                <a16:creationId xmlns:a16="http://schemas.microsoft.com/office/drawing/2014/main" xmlns="" id="{A55625F0-F61A-4E9E-9DEA-8EA0F3FB38FC}"/>
              </a:ext>
            </a:extLst>
          </p:cNvPr>
          <p:cNvSpPr/>
          <p:nvPr/>
        </p:nvSpPr>
        <p:spPr>
          <a:xfrm>
            <a:off x="634314" y="73613"/>
            <a:ext cx="4572000" cy="369332"/>
          </a:xfrm>
          <a:prstGeom prst="rect">
            <a:avLst/>
          </a:prstGeom>
        </p:spPr>
        <p:txBody>
          <a:bodyPr>
            <a:spAutoFit/>
          </a:bodyPr>
          <a:lstStyle/>
          <a:p>
            <a:r>
              <a:rPr lang="es-EC" dirty="0"/>
              <a:t>Antes de seguir…</a:t>
            </a:r>
            <a:endParaRPr lang="en-US" dirty="0"/>
          </a:p>
        </p:txBody>
      </p:sp>
      <p:sp>
        <p:nvSpPr>
          <p:cNvPr id="13" name="TextBox 12">
            <a:extLst>
              <a:ext uri="{FF2B5EF4-FFF2-40B4-BE49-F238E27FC236}">
                <a16:creationId xmlns:a16="http://schemas.microsoft.com/office/drawing/2014/main" xmlns="" id="{D316777D-D98A-447F-B29F-9962CC5475A2}"/>
              </a:ext>
            </a:extLst>
          </p:cNvPr>
          <p:cNvSpPr txBox="1"/>
          <p:nvPr/>
        </p:nvSpPr>
        <p:spPr>
          <a:xfrm>
            <a:off x="87098" y="12461"/>
            <a:ext cx="302003" cy="369332"/>
          </a:xfrm>
          <a:prstGeom prst="rect">
            <a:avLst/>
          </a:prstGeom>
          <a:noFill/>
        </p:spPr>
        <p:txBody>
          <a:bodyPr wrap="square" rtlCol="0">
            <a:spAutoFit/>
          </a:bodyPr>
          <a:lstStyle/>
          <a:p>
            <a:r>
              <a:rPr lang="es-EC" dirty="0"/>
              <a:t>R</a:t>
            </a:r>
            <a:endParaRPr lang="en-US" dirty="0"/>
          </a:p>
        </p:txBody>
      </p:sp>
    </p:spTree>
    <p:extLst>
      <p:ext uri="{BB962C8B-B14F-4D97-AF65-F5344CB8AC3E}">
        <p14:creationId xmlns:p14="http://schemas.microsoft.com/office/powerpoint/2010/main" val="32237093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2045970" y="593124"/>
            <a:ext cx="692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METODOLOGÍA PARA LA EVALUACIÓN</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pic>
        <p:nvPicPr>
          <p:cNvPr id="15" name="Imagen 3">
            <a:extLst>
              <a:ext uri="{FF2B5EF4-FFF2-40B4-BE49-F238E27FC236}">
                <a16:creationId xmlns:a16="http://schemas.microsoft.com/office/drawing/2014/main" xmlns="" id="{4DB0935E-A992-498A-80C3-F15FCF0A267F}"/>
              </a:ext>
            </a:extLst>
          </p:cNvPr>
          <p:cNvPicPr/>
          <p:nvPr/>
        </p:nvPicPr>
        <p:blipFill rotWithShape="1">
          <a:blip r:embed="rId2">
            <a:extLst>
              <a:ext uri="{28A0092B-C50C-407E-A947-70E740481C1C}">
                <a14:useLocalDpi xmlns:a14="http://schemas.microsoft.com/office/drawing/2010/main" val="0"/>
              </a:ext>
            </a:extLst>
          </a:blip>
          <a:srcRect b="-6637"/>
          <a:stretch/>
        </p:blipFill>
        <p:spPr bwMode="auto">
          <a:xfrm>
            <a:off x="672855" y="2331308"/>
            <a:ext cx="8259608" cy="3698789"/>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xmlns="" id="{3A77E19E-5771-4490-B674-93B1D739FADE}"/>
              </a:ext>
            </a:extLst>
          </p:cNvPr>
          <p:cNvSpPr/>
          <p:nvPr/>
        </p:nvSpPr>
        <p:spPr>
          <a:xfrm>
            <a:off x="558585" y="6455032"/>
            <a:ext cx="5828270" cy="369332"/>
          </a:xfrm>
          <a:prstGeom prst="rect">
            <a:avLst/>
          </a:prstGeom>
        </p:spPr>
        <p:txBody>
          <a:bodyPr wrap="square">
            <a:spAutoFit/>
          </a:bodyPr>
          <a:lstStyle/>
          <a:p>
            <a:r>
              <a:rPr lang="es-EC" dirty="0"/>
              <a:t>ISO 19011: 2011.- 13 pasos para llevar a cabo una auditoría </a:t>
            </a:r>
            <a:endParaRPr lang="en-US" dirty="0"/>
          </a:p>
        </p:txBody>
      </p:sp>
      <p:sp>
        <p:nvSpPr>
          <p:cNvPr id="8" name="Arrow: Down 7">
            <a:extLst>
              <a:ext uri="{FF2B5EF4-FFF2-40B4-BE49-F238E27FC236}">
                <a16:creationId xmlns:a16="http://schemas.microsoft.com/office/drawing/2014/main" xmlns="" id="{17BE36BC-01AC-4E7E-9E48-4A79B4F9ABD5}"/>
              </a:ext>
            </a:extLst>
          </p:cNvPr>
          <p:cNvSpPr/>
          <p:nvPr/>
        </p:nvSpPr>
        <p:spPr>
          <a:xfrm>
            <a:off x="7532901" y="1290938"/>
            <a:ext cx="1524000" cy="1103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a:t>Se genera la lista de verificación</a:t>
            </a:r>
            <a:endParaRPr lang="en-US" sz="900" dirty="0"/>
          </a:p>
        </p:txBody>
      </p:sp>
      <p:sp>
        <p:nvSpPr>
          <p:cNvPr id="16" name="Arrow: Down 15">
            <a:extLst>
              <a:ext uri="{FF2B5EF4-FFF2-40B4-BE49-F238E27FC236}">
                <a16:creationId xmlns:a16="http://schemas.microsoft.com/office/drawing/2014/main" xmlns="" id="{23A26A79-714E-45F1-AD9F-BB6BD6E1A62E}"/>
              </a:ext>
            </a:extLst>
          </p:cNvPr>
          <p:cNvSpPr/>
          <p:nvPr/>
        </p:nvSpPr>
        <p:spPr>
          <a:xfrm>
            <a:off x="2517875" y="1354438"/>
            <a:ext cx="1658707" cy="1103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a:t>Se decide usar la metodología de análisis de brechas</a:t>
            </a:r>
            <a:endParaRPr lang="en-US" sz="900" dirty="0"/>
          </a:p>
        </p:txBody>
      </p:sp>
      <p:sp>
        <p:nvSpPr>
          <p:cNvPr id="18" name="Arrow: Left 17">
            <a:extLst>
              <a:ext uri="{FF2B5EF4-FFF2-40B4-BE49-F238E27FC236}">
                <a16:creationId xmlns:a16="http://schemas.microsoft.com/office/drawing/2014/main" xmlns="" id="{B53E4BEC-984E-44CD-8FCD-77110E430C90}"/>
              </a:ext>
            </a:extLst>
          </p:cNvPr>
          <p:cNvSpPr/>
          <p:nvPr/>
        </p:nvSpPr>
        <p:spPr>
          <a:xfrm>
            <a:off x="7336930" y="4596714"/>
            <a:ext cx="1356086" cy="13304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a:t>Segundo proyecto</a:t>
            </a:r>
            <a:endParaRPr lang="en-US" sz="900" dirty="0"/>
          </a:p>
        </p:txBody>
      </p:sp>
      <p:sp>
        <p:nvSpPr>
          <p:cNvPr id="13" name="TextBox 12">
            <a:extLst>
              <a:ext uri="{FF2B5EF4-FFF2-40B4-BE49-F238E27FC236}">
                <a16:creationId xmlns:a16="http://schemas.microsoft.com/office/drawing/2014/main" xmlns="" id="{DFEF953C-A27D-43EE-B8A6-A89058DCDCA4}"/>
              </a:ext>
            </a:extLst>
          </p:cNvPr>
          <p:cNvSpPr txBox="1"/>
          <p:nvPr/>
        </p:nvSpPr>
        <p:spPr>
          <a:xfrm>
            <a:off x="87098" y="12461"/>
            <a:ext cx="302003" cy="369332"/>
          </a:xfrm>
          <a:prstGeom prst="rect">
            <a:avLst/>
          </a:prstGeom>
          <a:noFill/>
        </p:spPr>
        <p:txBody>
          <a:bodyPr wrap="square" rtlCol="0">
            <a:spAutoFit/>
          </a:bodyPr>
          <a:lstStyle/>
          <a:p>
            <a:r>
              <a:rPr lang="es-EC" dirty="0"/>
              <a:t>K</a:t>
            </a:r>
            <a:endParaRPr lang="en-US" dirty="0"/>
          </a:p>
        </p:txBody>
      </p:sp>
    </p:spTree>
    <p:extLst>
      <p:ext uri="{BB962C8B-B14F-4D97-AF65-F5344CB8AC3E}">
        <p14:creationId xmlns:p14="http://schemas.microsoft.com/office/powerpoint/2010/main" val="9787615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1627382" y="50166"/>
            <a:ext cx="75078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sz="2800" b="1" dirty="0">
                <a:ln w="0"/>
                <a:solidFill>
                  <a:schemeClr val="accent1">
                    <a:lumMod val="50000"/>
                  </a:schemeClr>
                </a:solidFill>
                <a:effectLst>
                  <a:outerShdw blurRad="38100" dist="19050" dir="2700000" algn="tl" rotWithShape="0">
                    <a:schemeClr val="dk1">
                      <a:alpha val="40000"/>
                    </a:schemeClr>
                  </a:outerShdw>
                </a:effectLst>
              </a:rPr>
              <a:t>RECOPILACIÓN DE INFORMACIÓN Y GENERACIÓN DE LA LISTA DE VERIFICACIÓN</a:t>
            </a:r>
            <a:endParaRPr lang="es-EC" altLang="es-ES" sz="2800" b="1" dirty="0">
              <a:ln w="0"/>
              <a:solidFill>
                <a:schemeClr val="accent1">
                  <a:lumMod val="50000"/>
                </a:schemeClr>
              </a:solidFill>
              <a:effectLst>
                <a:outerShdw blurRad="38100" dist="19050" dir="2700000" algn="tl" rotWithShape="0">
                  <a:schemeClr val="dk1">
                    <a:alpha val="40000"/>
                  </a:schemeClr>
                </a:outerShdw>
              </a:effectLst>
            </a:endParaRPr>
          </a:p>
        </p:txBody>
      </p:sp>
      <p:graphicFrame>
        <p:nvGraphicFramePr>
          <p:cNvPr id="9" name="3 Diagrama">
            <a:extLst>
              <a:ext uri="{FF2B5EF4-FFF2-40B4-BE49-F238E27FC236}">
                <a16:creationId xmlns:a16="http://schemas.microsoft.com/office/drawing/2014/main" xmlns="" id="{D8A39F98-1C87-48FC-9AAF-33F162B9E92B}"/>
              </a:ext>
            </a:extLst>
          </p:cNvPr>
          <p:cNvGraphicFramePr/>
          <p:nvPr>
            <p:extLst>
              <p:ext uri="{D42A27DB-BD31-4B8C-83A1-F6EECF244321}">
                <p14:modId xmlns:p14="http://schemas.microsoft.com/office/powerpoint/2010/main" val="3341711298"/>
              </p:ext>
            </p:extLst>
          </p:nvPr>
        </p:nvGraphicFramePr>
        <p:xfrm>
          <a:off x="680031" y="1285103"/>
          <a:ext cx="8376869" cy="4979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xmlns="" id="{FE007A99-844B-484C-B7C8-06072F61C347}"/>
              </a:ext>
            </a:extLst>
          </p:cNvPr>
          <p:cNvSpPr/>
          <p:nvPr/>
        </p:nvSpPr>
        <p:spPr>
          <a:xfrm>
            <a:off x="687289" y="6372598"/>
            <a:ext cx="8200768" cy="369332"/>
          </a:xfrm>
          <a:prstGeom prst="rect">
            <a:avLst/>
          </a:prstGeom>
        </p:spPr>
        <p:txBody>
          <a:bodyPr wrap="square">
            <a:spAutoFit/>
          </a:bodyPr>
          <a:lstStyle/>
          <a:p>
            <a:pPr lvl="0" algn="ctr"/>
            <a:r>
              <a:rPr lang="es-EC" dirty="0">
                <a:solidFill>
                  <a:sysClr val="windowText" lastClr="000000">
                    <a:hueOff val="0"/>
                    <a:satOff val="0"/>
                    <a:lumOff val="0"/>
                    <a:alphaOff val="0"/>
                  </a:sysClr>
                </a:solidFill>
                <a:latin typeface="Arial" panose="020B0604020202020204" pitchFamily="34" charset="0"/>
                <a:cs typeface="Arial" panose="020B0604020202020204" pitchFamily="34" charset="0"/>
              </a:rPr>
              <a:t>Sistemas de gestión certificables de inocuidad, calidad y defensa alimentaria</a:t>
            </a:r>
          </a:p>
        </p:txBody>
      </p:sp>
      <p:sp>
        <p:nvSpPr>
          <p:cNvPr id="13" name="TextBox 12">
            <a:extLst>
              <a:ext uri="{FF2B5EF4-FFF2-40B4-BE49-F238E27FC236}">
                <a16:creationId xmlns:a16="http://schemas.microsoft.com/office/drawing/2014/main" xmlns="" id="{C118AD27-16E3-45CE-AAAA-39CFC4CDB48C}"/>
              </a:ext>
            </a:extLst>
          </p:cNvPr>
          <p:cNvSpPr txBox="1"/>
          <p:nvPr/>
        </p:nvSpPr>
        <p:spPr>
          <a:xfrm>
            <a:off x="87098" y="12461"/>
            <a:ext cx="302003" cy="369332"/>
          </a:xfrm>
          <a:prstGeom prst="rect">
            <a:avLst/>
          </a:prstGeom>
          <a:noFill/>
        </p:spPr>
        <p:txBody>
          <a:bodyPr wrap="square" rtlCol="0">
            <a:spAutoFit/>
          </a:bodyPr>
          <a:lstStyle/>
          <a:p>
            <a:r>
              <a:rPr lang="es-EC" dirty="0"/>
              <a:t>R</a:t>
            </a:r>
            <a:endParaRPr lang="en-US" dirty="0"/>
          </a:p>
        </p:txBody>
      </p:sp>
    </p:spTree>
    <p:extLst>
      <p:ext uri="{BB962C8B-B14F-4D97-AF65-F5344CB8AC3E}">
        <p14:creationId xmlns:p14="http://schemas.microsoft.com/office/powerpoint/2010/main" val="33169915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1980067" y="117268"/>
            <a:ext cx="69250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ASPECTOS CUBIERTOS POR LA ARCSA-DE-067-2015-GGG</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graphicFrame>
        <p:nvGraphicFramePr>
          <p:cNvPr id="9" name="Table 8">
            <a:extLst>
              <a:ext uri="{FF2B5EF4-FFF2-40B4-BE49-F238E27FC236}">
                <a16:creationId xmlns:a16="http://schemas.microsoft.com/office/drawing/2014/main" xmlns="" id="{92368298-6AC1-4FB0-8F64-6B7C1F277B7B}"/>
              </a:ext>
            </a:extLst>
          </p:cNvPr>
          <p:cNvGraphicFramePr>
            <a:graphicFrameLocks noGrp="1"/>
          </p:cNvGraphicFramePr>
          <p:nvPr>
            <p:extLst>
              <p:ext uri="{D42A27DB-BD31-4B8C-83A1-F6EECF244321}">
                <p14:modId xmlns:p14="http://schemas.microsoft.com/office/powerpoint/2010/main" val="1151080263"/>
              </p:ext>
            </p:extLst>
          </p:nvPr>
        </p:nvGraphicFramePr>
        <p:xfrm>
          <a:off x="1075449" y="1528116"/>
          <a:ext cx="7829653" cy="4736760"/>
        </p:xfrm>
        <a:graphic>
          <a:graphicData uri="http://schemas.openxmlformats.org/drawingml/2006/table">
            <a:tbl>
              <a:tblPr firstRow="1" firstCol="1" bandRow="1">
                <a:tableStyleId>{5C22544A-7EE6-4342-B048-85BDC9FD1C3A}</a:tableStyleId>
              </a:tblPr>
              <a:tblGrid>
                <a:gridCol w="4008150">
                  <a:extLst>
                    <a:ext uri="{9D8B030D-6E8A-4147-A177-3AD203B41FA5}">
                      <a16:colId xmlns:a16="http://schemas.microsoft.com/office/drawing/2014/main" xmlns="" val="3300154848"/>
                    </a:ext>
                  </a:extLst>
                </a:gridCol>
                <a:gridCol w="3821503">
                  <a:extLst>
                    <a:ext uri="{9D8B030D-6E8A-4147-A177-3AD203B41FA5}">
                      <a16:colId xmlns:a16="http://schemas.microsoft.com/office/drawing/2014/main" xmlns="" val="3539036190"/>
                    </a:ext>
                  </a:extLst>
                </a:gridCol>
              </a:tblGrid>
              <a:tr h="286646">
                <a:tc>
                  <a:txBody>
                    <a:bodyPr/>
                    <a:lstStyle/>
                    <a:p>
                      <a:pPr algn="ctr">
                        <a:lnSpc>
                          <a:spcPct val="107000"/>
                        </a:lnSpc>
                        <a:spcAft>
                          <a:spcPts val="0"/>
                        </a:spcAft>
                      </a:pPr>
                      <a:r>
                        <a:rPr lang="es-EC" sz="1600" dirty="0">
                          <a:effectLst/>
                        </a:rPr>
                        <a:t>Descripción</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Artículos</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64994969"/>
                  </a:ext>
                </a:extLst>
              </a:tr>
              <a:tr h="538088">
                <a:tc>
                  <a:txBody>
                    <a:bodyPr/>
                    <a:lstStyle/>
                    <a:p>
                      <a:pPr>
                        <a:lnSpc>
                          <a:spcPct val="107000"/>
                        </a:lnSpc>
                        <a:spcAft>
                          <a:spcPts val="0"/>
                        </a:spcAft>
                      </a:pPr>
                      <a:r>
                        <a:rPr lang="es-EC" sz="1600">
                          <a:effectLst/>
                        </a:rPr>
                        <a:t>De las instalaciones y requisitos BPM</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600">
                          <a:effectLst/>
                        </a:rPr>
                        <a:t>74 75 76 77</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345154382"/>
                  </a:ext>
                </a:extLst>
              </a:tr>
              <a:tr h="538088">
                <a:tc>
                  <a:txBody>
                    <a:bodyPr/>
                    <a:lstStyle/>
                    <a:p>
                      <a:pPr>
                        <a:lnSpc>
                          <a:spcPct val="107000"/>
                        </a:lnSpc>
                        <a:spcAft>
                          <a:spcPts val="0"/>
                        </a:spcAft>
                      </a:pPr>
                      <a:r>
                        <a:rPr lang="es-EC" sz="1600">
                          <a:effectLst/>
                        </a:rPr>
                        <a:t>De los equipos y utensilios</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600">
                          <a:effectLst/>
                        </a:rPr>
                        <a:t>78 79</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4028853321"/>
                  </a:ext>
                </a:extLst>
              </a:tr>
              <a:tr h="538088">
                <a:tc>
                  <a:txBody>
                    <a:bodyPr/>
                    <a:lstStyle/>
                    <a:p>
                      <a:pPr>
                        <a:lnSpc>
                          <a:spcPct val="107000"/>
                        </a:lnSpc>
                        <a:spcAft>
                          <a:spcPts val="0"/>
                        </a:spcAft>
                      </a:pPr>
                      <a:r>
                        <a:rPr lang="es-EC" sz="1600">
                          <a:effectLst/>
                        </a:rPr>
                        <a:t>Obligaciones del personal</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600">
                          <a:effectLst/>
                        </a:rPr>
                        <a:t>80 81 82 83 84 85 86 87</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4256069187"/>
                  </a:ext>
                </a:extLst>
              </a:tr>
              <a:tr h="538088">
                <a:tc>
                  <a:txBody>
                    <a:bodyPr/>
                    <a:lstStyle/>
                    <a:p>
                      <a:pPr>
                        <a:lnSpc>
                          <a:spcPct val="107000"/>
                        </a:lnSpc>
                        <a:spcAft>
                          <a:spcPts val="0"/>
                        </a:spcAft>
                      </a:pPr>
                      <a:r>
                        <a:rPr lang="es-EC" sz="1600">
                          <a:effectLst/>
                        </a:rPr>
                        <a:t>De las materias primas e insumos</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600">
                          <a:effectLst/>
                        </a:rPr>
                        <a:t>88 89 90 91 92 93 94 95 96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610857544"/>
                  </a:ext>
                </a:extLst>
              </a:tr>
              <a:tr h="586558">
                <a:tc>
                  <a:txBody>
                    <a:bodyPr/>
                    <a:lstStyle/>
                    <a:p>
                      <a:pPr>
                        <a:lnSpc>
                          <a:spcPct val="107000"/>
                        </a:lnSpc>
                        <a:spcAft>
                          <a:spcPts val="0"/>
                        </a:spcAft>
                      </a:pPr>
                      <a:r>
                        <a:rPr lang="es-EC" sz="1600">
                          <a:effectLst/>
                        </a:rPr>
                        <a:t>Operaciones de producción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600">
                          <a:effectLst/>
                        </a:rPr>
                        <a:t>97 98 99 100 101 102 103 104 105 106 107 108 109 110 111</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029755972"/>
                  </a:ext>
                </a:extLst>
              </a:tr>
              <a:tr h="586558">
                <a:tc>
                  <a:txBody>
                    <a:bodyPr/>
                    <a:lstStyle/>
                    <a:p>
                      <a:pPr>
                        <a:lnSpc>
                          <a:spcPct val="107000"/>
                        </a:lnSpc>
                        <a:spcAft>
                          <a:spcPts val="0"/>
                        </a:spcAft>
                      </a:pPr>
                      <a:r>
                        <a:rPr lang="es-EC" sz="1600">
                          <a:effectLst/>
                        </a:rPr>
                        <a:t>Envasado, etiquetado y empaquetado</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600">
                          <a:effectLst/>
                        </a:rPr>
                        <a:t>112 113 114 115 116 117 118 119 120 121 122</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080425348"/>
                  </a:ext>
                </a:extLst>
              </a:tr>
              <a:tr h="586558">
                <a:tc>
                  <a:txBody>
                    <a:bodyPr/>
                    <a:lstStyle/>
                    <a:p>
                      <a:pPr>
                        <a:lnSpc>
                          <a:spcPct val="107000"/>
                        </a:lnSpc>
                        <a:spcAft>
                          <a:spcPts val="0"/>
                        </a:spcAft>
                      </a:pPr>
                      <a:r>
                        <a:rPr lang="es-EC" sz="1600">
                          <a:effectLst/>
                        </a:rPr>
                        <a:t>Almacenamiento, distribución, transporte y comercialización</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600">
                          <a:effectLst/>
                        </a:rPr>
                        <a:t>123 124 125 126 127 128 129 130</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681386442"/>
                  </a:ext>
                </a:extLst>
              </a:tr>
              <a:tr h="538088">
                <a:tc>
                  <a:txBody>
                    <a:bodyPr/>
                    <a:lstStyle/>
                    <a:p>
                      <a:pPr>
                        <a:lnSpc>
                          <a:spcPct val="107000"/>
                        </a:lnSpc>
                        <a:spcAft>
                          <a:spcPts val="0"/>
                        </a:spcAft>
                      </a:pPr>
                      <a:r>
                        <a:rPr lang="es-EC" sz="1600">
                          <a:effectLst/>
                        </a:rPr>
                        <a:t>Aseguramiento y control de la calidad</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es-EC" sz="1600" dirty="0">
                          <a:effectLst/>
                        </a:rPr>
                        <a:t>131 132 133 134 135 136 137</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965469666"/>
                  </a:ext>
                </a:extLst>
              </a:tr>
            </a:tbl>
          </a:graphicData>
        </a:graphic>
      </p:graphicFrame>
      <p:sp>
        <p:nvSpPr>
          <p:cNvPr id="13" name="TextBox 12">
            <a:extLst>
              <a:ext uri="{FF2B5EF4-FFF2-40B4-BE49-F238E27FC236}">
                <a16:creationId xmlns:a16="http://schemas.microsoft.com/office/drawing/2014/main" xmlns="" id="{E6D26678-ACAC-4CC4-9C6B-210AD9B1FB90}"/>
              </a:ext>
            </a:extLst>
          </p:cNvPr>
          <p:cNvSpPr txBox="1"/>
          <p:nvPr/>
        </p:nvSpPr>
        <p:spPr>
          <a:xfrm>
            <a:off x="87098" y="12461"/>
            <a:ext cx="302003" cy="369332"/>
          </a:xfrm>
          <a:prstGeom prst="rect">
            <a:avLst/>
          </a:prstGeom>
          <a:noFill/>
        </p:spPr>
        <p:txBody>
          <a:bodyPr wrap="square" rtlCol="0">
            <a:spAutoFit/>
          </a:bodyPr>
          <a:lstStyle/>
          <a:p>
            <a:r>
              <a:rPr lang="es-EC" dirty="0"/>
              <a:t>K</a:t>
            </a:r>
            <a:endParaRPr lang="en-US" dirty="0"/>
          </a:p>
        </p:txBody>
      </p:sp>
    </p:spTree>
    <p:extLst>
      <p:ext uri="{BB962C8B-B14F-4D97-AF65-F5344CB8AC3E}">
        <p14:creationId xmlns:p14="http://schemas.microsoft.com/office/powerpoint/2010/main" val="27927826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1980067" y="117268"/>
            <a:ext cx="69250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REFERENCIAS DE LA LISTA DE VERIFICACIÓN</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2" name="Rectangle 1">
            <a:extLst>
              <a:ext uri="{FF2B5EF4-FFF2-40B4-BE49-F238E27FC236}">
                <a16:creationId xmlns:a16="http://schemas.microsoft.com/office/drawing/2014/main" xmlns="" id="{E41E2BB6-7AE1-4E03-B2CA-FE3B68FBEFE5}"/>
              </a:ext>
            </a:extLst>
          </p:cNvPr>
          <p:cNvSpPr/>
          <p:nvPr/>
        </p:nvSpPr>
        <p:spPr>
          <a:xfrm>
            <a:off x="845871" y="1433911"/>
            <a:ext cx="7710812" cy="1394997"/>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s-EC" sz="2000" dirty="0"/>
              <a:t>Se tomaron en cuenta 4 estándares internacionales y 3 legislaciones de carácter nacional para su elaboración. Además, se consultó el trabajo publicado en más de 60 obras por autores relacionados con la inocuidad alimentaria.</a:t>
            </a:r>
            <a:endParaRPr lang="en-US" sz="2000" dirty="0"/>
          </a:p>
        </p:txBody>
      </p:sp>
      <p:pic>
        <p:nvPicPr>
          <p:cNvPr id="3" name="Picture 2">
            <a:extLst>
              <a:ext uri="{FF2B5EF4-FFF2-40B4-BE49-F238E27FC236}">
                <a16:creationId xmlns:a16="http://schemas.microsoft.com/office/drawing/2014/main" xmlns="" id="{D9566191-2770-4EE4-8A0C-95D1153B27F5}"/>
              </a:ext>
            </a:extLst>
          </p:cNvPr>
          <p:cNvPicPr>
            <a:picLocks noChangeAspect="1"/>
          </p:cNvPicPr>
          <p:nvPr/>
        </p:nvPicPr>
        <p:blipFill>
          <a:blip r:embed="rId2"/>
          <a:stretch>
            <a:fillRect/>
          </a:stretch>
        </p:blipFill>
        <p:spPr>
          <a:xfrm>
            <a:off x="634665" y="3200478"/>
            <a:ext cx="7129086" cy="1039973"/>
          </a:xfrm>
          <a:prstGeom prst="rect">
            <a:avLst/>
          </a:prstGeom>
        </p:spPr>
      </p:pic>
      <p:sp>
        <p:nvSpPr>
          <p:cNvPr id="8" name="Rectangle 7">
            <a:extLst>
              <a:ext uri="{FF2B5EF4-FFF2-40B4-BE49-F238E27FC236}">
                <a16:creationId xmlns:a16="http://schemas.microsoft.com/office/drawing/2014/main" xmlns="" id="{8A2B89E0-7EBE-498E-92CC-A11B48CA2C4E}"/>
              </a:ext>
            </a:extLst>
          </p:cNvPr>
          <p:cNvSpPr/>
          <p:nvPr/>
        </p:nvSpPr>
        <p:spPr>
          <a:xfrm>
            <a:off x="634314" y="4506265"/>
            <a:ext cx="7328953" cy="2274149"/>
          </a:xfrm>
          <a:prstGeom prst="rect">
            <a:avLst/>
          </a:prstGeom>
        </p:spPr>
        <p:txBody>
          <a:bodyPr wrap="square">
            <a:spAutoFit/>
          </a:bodyPr>
          <a:lstStyle/>
          <a:p>
            <a:pPr indent="180340" algn="just">
              <a:lnSpc>
                <a:spcPct val="150000"/>
              </a:lnSpc>
              <a:spcBef>
                <a:spcPts val="1800"/>
              </a:spcBef>
              <a:spcAft>
                <a:spcPts val="0"/>
              </a:spcAft>
            </a:pPr>
            <a:r>
              <a:rPr lang="es-EC" sz="1200" b="1" dirty="0">
                <a:solidFill>
                  <a:srgbClr val="000000"/>
                </a:solidFill>
                <a:latin typeface="Arial" panose="020B0604020202020204" pitchFamily="34" charset="0"/>
                <a:ea typeface="Calibri" panose="020F0502020204030204" pitchFamily="34" charset="0"/>
                <a:cs typeface="Calibri" panose="020F0502020204030204" pitchFamily="34" charset="0"/>
              </a:rPr>
              <a:t>Referencias: </a:t>
            </a:r>
            <a:r>
              <a:rPr lang="es-EC" sz="1200" dirty="0">
                <a:solidFill>
                  <a:srgbClr val="000000"/>
                </a:solidFill>
                <a:latin typeface="Arial" panose="020B0604020202020204" pitchFamily="34" charset="0"/>
                <a:ea typeface="Calibri" panose="020F0502020204030204" pitchFamily="34" charset="0"/>
                <a:cs typeface="Calibri" panose="020F0502020204030204" pitchFamily="34" charset="0"/>
              </a:rPr>
              <a:t>La localización de una planta de alimentos debe ser en un sitio donde no existan actividades aledañas que puedan potencialmente contaminar el producto. Entre algunas de las actividades adyacentes que pueden poner en riesgo la inocuidad se encuentran: </a:t>
            </a:r>
            <a:r>
              <a:rPr lang="es-EC" sz="1200" b="1" dirty="0">
                <a:solidFill>
                  <a:srgbClr val="000000"/>
                </a:solidFill>
                <a:latin typeface="Arial" panose="020B0604020202020204" pitchFamily="34" charset="0"/>
                <a:ea typeface="Calibri" panose="020F0502020204030204" pitchFamily="34" charset="0"/>
                <a:cs typeface="Calibri" panose="020F0502020204030204" pitchFamily="34" charset="0"/>
              </a:rPr>
              <a:t>rellenos sanitarios, refinerías, plantas químicas, tratamientos de aguas residuales, espacios susceptibles a inundaciones, terrenos baldíos o terrenos salvajes muy extensos e incontrolables</a:t>
            </a:r>
            <a:r>
              <a:rPr lang="es-EC" sz="1200" dirty="0">
                <a:solidFill>
                  <a:srgbClr val="000000"/>
                </a:solidFill>
                <a:latin typeface="Arial" panose="020B0604020202020204" pitchFamily="34" charset="0"/>
                <a:ea typeface="Calibri" panose="020F0502020204030204" pitchFamily="34" charset="0"/>
                <a:cs typeface="Calibri" panose="020F0502020204030204" pitchFamily="34" charset="0"/>
              </a:rPr>
              <a:t> (Cramer, 2003). </a:t>
            </a:r>
            <a:endParaRPr lang="en-US" sz="1200" dirty="0">
              <a:solidFill>
                <a:srgbClr val="000000"/>
              </a:solidFill>
              <a:latin typeface="Arial" panose="020B0604020202020204" pitchFamily="34" charset="0"/>
              <a:ea typeface="Calibri" panose="020F0502020204030204" pitchFamily="34" charset="0"/>
              <a:cs typeface="Calibri" panose="020F0502020204030204" pitchFamily="34" charset="0"/>
            </a:endParaRPr>
          </a:p>
          <a:p>
            <a:pPr indent="180340" algn="just">
              <a:lnSpc>
                <a:spcPct val="150000"/>
              </a:lnSpc>
              <a:spcAft>
                <a:spcPts val="1800"/>
              </a:spcAft>
            </a:pPr>
            <a:r>
              <a:rPr lang="es-EC" sz="1200" dirty="0">
                <a:solidFill>
                  <a:srgbClr val="000000"/>
                </a:solidFill>
                <a:latin typeface="Arial" panose="020B0604020202020204" pitchFamily="34" charset="0"/>
                <a:ea typeface="Calibri" panose="020F0502020204030204" pitchFamily="34" charset="0"/>
                <a:cs typeface="Calibri" panose="020F0502020204030204" pitchFamily="34" charset="0"/>
              </a:rPr>
              <a:t>Además, en la mayoría de los países, y para el caso de Ecuador, el estado o </a:t>
            </a:r>
            <a:r>
              <a:rPr lang="es-EC" sz="1200" b="1" dirty="0">
                <a:solidFill>
                  <a:srgbClr val="000000"/>
                </a:solidFill>
                <a:latin typeface="Arial" panose="020B0604020202020204" pitchFamily="34" charset="0"/>
                <a:ea typeface="Calibri" panose="020F0502020204030204" pitchFamily="34" charset="0"/>
                <a:cs typeface="Calibri" panose="020F0502020204030204" pitchFamily="34" charset="0"/>
              </a:rPr>
              <a:t>la legislación local tiene sus reglas de zonificación de áreas destinadas para las diferentes industrias. Estas reglas deben ser respetadas para la localización de una planta de alimentos </a:t>
            </a:r>
            <a:r>
              <a:rPr lang="es-EC" sz="1200" dirty="0">
                <a:solidFill>
                  <a:srgbClr val="000000"/>
                </a:solidFill>
                <a:latin typeface="Arial" panose="020B0604020202020204" pitchFamily="34" charset="0"/>
                <a:ea typeface="Calibri" panose="020F0502020204030204" pitchFamily="34" charset="0"/>
                <a:cs typeface="Calibri" panose="020F0502020204030204" pitchFamily="34" charset="0"/>
              </a:rPr>
              <a:t>(Schmidt &amp; Erickson, 2005). </a:t>
            </a:r>
            <a:endParaRPr lang="en-US" sz="1200" dirty="0">
              <a:solidFill>
                <a:srgbClr val="000000"/>
              </a:solidFill>
              <a:latin typeface="Arial" panose="020B0604020202020204" pitchFamily="34" charset="0"/>
              <a:ea typeface="Calibri" panose="020F0502020204030204" pitchFamily="34" charset="0"/>
              <a:cs typeface="Calibri" panose="020F0502020204030204" pitchFamily="34" charset="0"/>
            </a:endParaRPr>
          </a:p>
        </p:txBody>
      </p:sp>
      <p:sp>
        <p:nvSpPr>
          <p:cNvPr id="13" name="Arrow: Left 12">
            <a:extLst>
              <a:ext uri="{FF2B5EF4-FFF2-40B4-BE49-F238E27FC236}">
                <a16:creationId xmlns:a16="http://schemas.microsoft.com/office/drawing/2014/main" xmlns="" id="{F22E2D34-93E9-4C2D-ACE6-A3FEFECE56C3}"/>
              </a:ext>
            </a:extLst>
          </p:cNvPr>
          <p:cNvSpPr/>
          <p:nvPr/>
        </p:nvSpPr>
        <p:spPr>
          <a:xfrm>
            <a:off x="7763751" y="2871843"/>
            <a:ext cx="1356086" cy="13304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a:t>Resolución</a:t>
            </a:r>
            <a:endParaRPr lang="en-US" sz="900" dirty="0"/>
          </a:p>
        </p:txBody>
      </p:sp>
      <p:sp>
        <p:nvSpPr>
          <p:cNvPr id="14" name="Arrow: Left 13">
            <a:extLst>
              <a:ext uri="{FF2B5EF4-FFF2-40B4-BE49-F238E27FC236}">
                <a16:creationId xmlns:a16="http://schemas.microsoft.com/office/drawing/2014/main" xmlns="" id="{6C7FFEEF-ABA9-4EEC-903B-1D5F9D6D6BF0}"/>
              </a:ext>
            </a:extLst>
          </p:cNvPr>
          <p:cNvSpPr/>
          <p:nvPr/>
        </p:nvSpPr>
        <p:spPr>
          <a:xfrm>
            <a:off x="7787914" y="4758883"/>
            <a:ext cx="1356086" cy="13304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a:t>Investigación</a:t>
            </a:r>
            <a:endParaRPr lang="en-US" sz="900" dirty="0"/>
          </a:p>
        </p:txBody>
      </p:sp>
      <p:sp>
        <p:nvSpPr>
          <p:cNvPr id="15" name="TextBox 14">
            <a:extLst>
              <a:ext uri="{FF2B5EF4-FFF2-40B4-BE49-F238E27FC236}">
                <a16:creationId xmlns:a16="http://schemas.microsoft.com/office/drawing/2014/main" xmlns="" id="{5C2A317E-FFC5-4962-A505-46408F517C4E}"/>
              </a:ext>
            </a:extLst>
          </p:cNvPr>
          <p:cNvSpPr txBox="1"/>
          <p:nvPr/>
        </p:nvSpPr>
        <p:spPr>
          <a:xfrm>
            <a:off x="87098" y="12461"/>
            <a:ext cx="302003" cy="369332"/>
          </a:xfrm>
          <a:prstGeom prst="rect">
            <a:avLst/>
          </a:prstGeom>
          <a:noFill/>
        </p:spPr>
        <p:txBody>
          <a:bodyPr wrap="square" rtlCol="0">
            <a:spAutoFit/>
          </a:bodyPr>
          <a:lstStyle/>
          <a:p>
            <a:r>
              <a:rPr lang="es-EC" dirty="0"/>
              <a:t>R</a:t>
            </a:r>
            <a:endParaRPr lang="en-US" dirty="0"/>
          </a:p>
        </p:txBody>
      </p:sp>
    </p:spTree>
    <p:extLst>
      <p:ext uri="{BB962C8B-B14F-4D97-AF65-F5344CB8AC3E}">
        <p14:creationId xmlns:p14="http://schemas.microsoft.com/office/powerpoint/2010/main" val="41772091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1957825" y="100792"/>
            <a:ext cx="69250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SISTEMA DE PUNTAJES </a:t>
            </a:r>
          </a:p>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(ANÁLISIS DE BRECHAS)</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20" name="Rectangle 5">
            <a:extLst>
              <a:ext uri="{FF2B5EF4-FFF2-40B4-BE49-F238E27FC236}">
                <a16:creationId xmlns:a16="http://schemas.microsoft.com/office/drawing/2014/main" xmlns="" id="{7B208C77-2F35-4127-9BD5-2AFF09E110D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xmlns="" id="{63767DCD-2264-489B-BCA9-82C06E35CDC0}"/>
              </a:ext>
            </a:extLst>
          </p:cNvPr>
          <p:cNvSpPr/>
          <p:nvPr/>
        </p:nvSpPr>
        <p:spPr>
          <a:xfrm>
            <a:off x="879407" y="1915914"/>
            <a:ext cx="7940041" cy="4154984"/>
          </a:xfrm>
          <a:prstGeom prst="rect">
            <a:avLst/>
          </a:prstGeom>
        </p:spPr>
        <p:txBody>
          <a:bodyPr wrap="square">
            <a:spAutoFit/>
          </a:bodyPr>
          <a:lstStyle/>
          <a:p>
            <a:pPr marL="285750" indent="-285750">
              <a:buFont typeface="Arial" panose="020B0604020202020204" pitchFamily="34" charset="0"/>
              <a:buChar char="•"/>
            </a:pPr>
            <a:r>
              <a:rPr lang="es-ES" sz="2400" dirty="0"/>
              <a:t>El análisis de brechas nos permitirá evaluar los procesos de PROINBE incluso si no existe un sistema formal de gestión (usos: implementación, cambios de requisitos, actualización).</a:t>
            </a:r>
          </a:p>
          <a:p>
            <a:pPr marL="285750" indent="-285750">
              <a:buFont typeface="Arial" panose="020B0604020202020204" pitchFamily="34" charset="0"/>
              <a:buChar char="•"/>
            </a:pPr>
            <a:endParaRPr lang="es-ES" sz="2400" dirty="0"/>
          </a:p>
          <a:p>
            <a:pPr marL="285750" indent="-285750">
              <a:buFont typeface="Arial" panose="020B0604020202020204" pitchFamily="34" charset="0"/>
              <a:buChar char="•"/>
            </a:pPr>
            <a:r>
              <a:rPr lang="es-ES" sz="2400" dirty="0"/>
              <a:t>E</a:t>
            </a:r>
            <a:r>
              <a:rPr lang="es-EC" sz="2400" dirty="0"/>
              <a:t>l análisis de brechas se centra en lo faltante.</a:t>
            </a:r>
          </a:p>
          <a:p>
            <a:pPr marL="285750" indent="-285750">
              <a:buFont typeface="Arial" panose="020B0604020202020204" pitchFamily="34" charset="0"/>
              <a:buChar char="•"/>
            </a:pPr>
            <a:endParaRPr lang="es-EC" sz="2400" dirty="0"/>
          </a:p>
          <a:p>
            <a:pPr marL="285750" indent="-285750">
              <a:buFont typeface="Arial" panose="020B0604020202020204" pitchFamily="34" charset="0"/>
              <a:buChar char="•"/>
            </a:pPr>
            <a:r>
              <a:rPr lang="es-EC" sz="2400" dirty="0"/>
              <a:t>Auditoría más extensa (requisito por requisito). La auditoría tradicional es un muestreo.</a:t>
            </a:r>
          </a:p>
          <a:p>
            <a:pPr marL="285750" indent="-285750">
              <a:buFont typeface="Arial" panose="020B0604020202020204" pitchFamily="34" charset="0"/>
              <a:buChar char="•"/>
            </a:pPr>
            <a:endParaRPr lang="es-EC" sz="2400" dirty="0"/>
          </a:p>
          <a:p>
            <a:pPr marL="285750" indent="-285750">
              <a:buFont typeface="Arial" panose="020B0604020202020204" pitchFamily="34" charset="0"/>
              <a:buChar char="•"/>
            </a:pPr>
            <a:r>
              <a:rPr lang="es-EC" sz="2400" dirty="0"/>
              <a:t>Requiere colocar una puntuación.</a:t>
            </a:r>
          </a:p>
        </p:txBody>
      </p:sp>
      <p:sp>
        <p:nvSpPr>
          <p:cNvPr id="13" name="TextBox 12">
            <a:extLst>
              <a:ext uri="{FF2B5EF4-FFF2-40B4-BE49-F238E27FC236}">
                <a16:creationId xmlns:a16="http://schemas.microsoft.com/office/drawing/2014/main" xmlns="" id="{2A23AC66-D6EB-42CC-B56C-AF993ADAB797}"/>
              </a:ext>
            </a:extLst>
          </p:cNvPr>
          <p:cNvSpPr txBox="1"/>
          <p:nvPr/>
        </p:nvSpPr>
        <p:spPr>
          <a:xfrm>
            <a:off x="87098" y="12461"/>
            <a:ext cx="302003" cy="369332"/>
          </a:xfrm>
          <a:prstGeom prst="rect">
            <a:avLst/>
          </a:prstGeom>
          <a:noFill/>
        </p:spPr>
        <p:txBody>
          <a:bodyPr wrap="square" rtlCol="0">
            <a:spAutoFit/>
          </a:bodyPr>
          <a:lstStyle/>
          <a:p>
            <a:r>
              <a:rPr lang="es-EC" dirty="0"/>
              <a:t>K</a:t>
            </a:r>
            <a:endParaRPr lang="en-US" dirty="0"/>
          </a:p>
        </p:txBody>
      </p:sp>
    </p:spTree>
    <p:extLst>
      <p:ext uri="{BB962C8B-B14F-4D97-AF65-F5344CB8AC3E}">
        <p14:creationId xmlns:p14="http://schemas.microsoft.com/office/powerpoint/2010/main" val="21162342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1988305" y="521342"/>
            <a:ext cx="692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SISTEMA DE PUNTAJES (PUNTUACIÓN)</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20" name="Rectangle 5">
            <a:extLst>
              <a:ext uri="{FF2B5EF4-FFF2-40B4-BE49-F238E27FC236}">
                <a16:creationId xmlns:a16="http://schemas.microsoft.com/office/drawing/2014/main" xmlns="" id="{7B208C77-2F35-4127-9BD5-2AFF09E110D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xmlns="" id="{F4EBC718-802E-4228-8BEB-57ED45361BF8}"/>
              </a:ext>
            </a:extLst>
          </p:cNvPr>
          <p:cNvGraphicFramePr>
            <a:graphicFrameLocks noGrp="1"/>
          </p:cNvGraphicFramePr>
          <p:nvPr>
            <p:extLst>
              <p:ext uri="{D42A27DB-BD31-4B8C-83A1-F6EECF244321}">
                <p14:modId xmlns:p14="http://schemas.microsoft.com/office/powerpoint/2010/main" val="3218586392"/>
              </p:ext>
            </p:extLst>
          </p:nvPr>
        </p:nvGraphicFramePr>
        <p:xfrm>
          <a:off x="876194" y="1638300"/>
          <a:ext cx="7852930" cy="4328159"/>
        </p:xfrm>
        <a:graphic>
          <a:graphicData uri="http://schemas.openxmlformats.org/drawingml/2006/table">
            <a:tbl>
              <a:tblPr firstRow="1" firstCol="1" bandRow="1">
                <a:tableStyleId>{5C22544A-7EE6-4342-B048-85BDC9FD1C3A}</a:tableStyleId>
              </a:tblPr>
              <a:tblGrid>
                <a:gridCol w="2085994">
                  <a:extLst>
                    <a:ext uri="{9D8B030D-6E8A-4147-A177-3AD203B41FA5}">
                      <a16:colId xmlns:a16="http://schemas.microsoft.com/office/drawing/2014/main" xmlns="" val="2265818902"/>
                    </a:ext>
                  </a:extLst>
                </a:gridCol>
                <a:gridCol w="5766936">
                  <a:extLst>
                    <a:ext uri="{9D8B030D-6E8A-4147-A177-3AD203B41FA5}">
                      <a16:colId xmlns:a16="http://schemas.microsoft.com/office/drawing/2014/main" xmlns="" val="3551232591"/>
                    </a:ext>
                  </a:extLst>
                </a:gridCol>
              </a:tblGrid>
              <a:tr h="618308">
                <a:tc>
                  <a:txBody>
                    <a:bodyPr/>
                    <a:lstStyle/>
                    <a:p>
                      <a:pPr algn="ctr">
                        <a:spcAft>
                          <a:spcPts val="0"/>
                        </a:spcAft>
                      </a:pPr>
                      <a:r>
                        <a:rPr lang="es-EC" sz="1800">
                          <a:effectLst/>
                        </a:rPr>
                        <a:t>Escala descriptiva de incumplimiento</a:t>
                      </a:r>
                      <a:endParaRPr lang="en-US" sz="18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es-EC" sz="1800" dirty="0">
                          <a:effectLst/>
                        </a:rPr>
                        <a:t>Criterios de hallazgo</a:t>
                      </a:r>
                      <a:endParaRPr lang="en-US" sz="18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597128458"/>
                  </a:ext>
                </a:extLst>
              </a:tr>
              <a:tr h="1236617">
                <a:tc>
                  <a:txBody>
                    <a:bodyPr/>
                    <a:lstStyle/>
                    <a:p>
                      <a:pPr algn="ctr">
                        <a:spcAft>
                          <a:spcPts val="0"/>
                        </a:spcAft>
                      </a:pPr>
                      <a:r>
                        <a:rPr lang="es-EC" sz="1800">
                          <a:effectLst/>
                        </a:rPr>
                        <a:t>Crítico</a:t>
                      </a:r>
                      <a:endParaRPr lang="en-US" sz="18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just">
                        <a:spcAft>
                          <a:spcPts val="0"/>
                        </a:spcAft>
                      </a:pPr>
                      <a:r>
                        <a:rPr lang="es-EC" sz="1800" dirty="0">
                          <a:effectLst/>
                        </a:rPr>
                        <a:t>Que figure un peligro apremiante o real al alimento con incidencia directa en la inocuidad y que haya </a:t>
                      </a:r>
                      <a:r>
                        <a:rPr lang="es-EC" sz="1800" b="1" dirty="0">
                          <a:effectLst/>
                        </a:rPr>
                        <a:t>certeza</a:t>
                      </a:r>
                      <a:r>
                        <a:rPr lang="es-EC" sz="1800" dirty="0">
                          <a:effectLst/>
                        </a:rPr>
                        <a:t> que pueda llegar al producto terminado con base a evidencia objetiva.</a:t>
                      </a:r>
                      <a:endParaRPr lang="en-US" sz="18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960944236"/>
                  </a:ext>
                </a:extLst>
              </a:tr>
              <a:tr h="1236617">
                <a:tc>
                  <a:txBody>
                    <a:bodyPr/>
                    <a:lstStyle/>
                    <a:p>
                      <a:pPr algn="ctr">
                        <a:spcAft>
                          <a:spcPts val="0"/>
                        </a:spcAft>
                      </a:pPr>
                      <a:r>
                        <a:rPr lang="es-EC" sz="1800">
                          <a:effectLst/>
                        </a:rPr>
                        <a:t>Mayor</a:t>
                      </a:r>
                      <a:endParaRPr lang="en-US" sz="18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just">
                        <a:spcAft>
                          <a:spcPts val="0"/>
                        </a:spcAft>
                      </a:pPr>
                      <a:r>
                        <a:rPr lang="es-EC" sz="1800" dirty="0">
                          <a:effectLst/>
                        </a:rPr>
                        <a:t>El incumplimiento ya sea total o parcial de la norma técnica o de los controles establecidos, con base a evidencia objetiva que genere </a:t>
                      </a:r>
                      <a:r>
                        <a:rPr lang="es-EC" sz="1800" b="1" dirty="0">
                          <a:effectLst/>
                        </a:rPr>
                        <a:t>incertidumbre</a:t>
                      </a:r>
                      <a:r>
                        <a:rPr lang="es-EC" sz="1800" dirty="0">
                          <a:effectLst/>
                        </a:rPr>
                        <a:t> sobre la inocuidad o seguridad alimentaria del producto.</a:t>
                      </a:r>
                      <a:endParaRPr lang="en-US" sz="18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1229040673"/>
                  </a:ext>
                </a:extLst>
              </a:tr>
              <a:tr h="1236617">
                <a:tc>
                  <a:txBody>
                    <a:bodyPr/>
                    <a:lstStyle/>
                    <a:p>
                      <a:pPr algn="ctr">
                        <a:spcAft>
                          <a:spcPts val="0"/>
                        </a:spcAft>
                      </a:pPr>
                      <a:r>
                        <a:rPr lang="es-EC" sz="1800">
                          <a:effectLst/>
                        </a:rPr>
                        <a:t>Menor</a:t>
                      </a:r>
                      <a:endParaRPr lang="en-US" sz="18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just">
                        <a:spcAft>
                          <a:spcPts val="0"/>
                        </a:spcAft>
                      </a:pPr>
                      <a:r>
                        <a:rPr lang="es-EC" sz="1800" dirty="0">
                          <a:effectLst/>
                        </a:rPr>
                        <a:t>Alguno de los requisitos de las BPM o los establecidos en el sistema de calidad se encuentran desviados de la norma, pero los mismos </a:t>
                      </a:r>
                      <a:r>
                        <a:rPr lang="es-EC" sz="1800" b="1" dirty="0">
                          <a:effectLst/>
                        </a:rPr>
                        <a:t>no afectan de manera inminente </a:t>
                      </a:r>
                      <a:r>
                        <a:rPr lang="es-EC" sz="1800" dirty="0">
                          <a:effectLst/>
                        </a:rPr>
                        <a:t>la inocuidad del alimento.</a:t>
                      </a:r>
                      <a:endParaRPr lang="en-US" sz="18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702848330"/>
                  </a:ext>
                </a:extLst>
              </a:tr>
            </a:tbl>
          </a:graphicData>
        </a:graphic>
      </p:graphicFrame>
      <p:sp>
        <p:nvSpPr>
          <p:cNvPr id="3" name="Rectangle 1">
            <a:extLst>
              <a:ext uri="{FF2B5EF4-FFF2-40B4-BE49-F238E27FC236}">
                <a16:creationId xmlns:a16="http://schemas.microsoft.com/office/drawing/2014/main" xmlns="" id="{9DA0F833-2998-4752-93E2-FD137E6F6CC2}"/>
              </a:ext>
            </a:extLst>
          </p:cNvPr>
          <p:cNvSpPr>
            <a:spLocks noChangeArrowheads="1"/>
          </p:cNvSpPr>
          <p:nvPr/>
        </p:nvSpPr>
        <p:spPr bwMode="auto">
          <a:xfrm>
            <a:off x="1144537" y="6264876"/>
            <a:ext cx="61262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1200" b="1" i="0" u="none" strike="noStrike" cap="none" normalizeH="0" baseline="0" dirty="0" bmk="_Toc51174262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Clasificación de no conformidades</a:t>
            </a:r>
            <a:r>
              <a:rPr lang="en-US" altLang="en-US" sz="600" dirty="0" bmk="_Toc511742621"/>
              <a:t> </a:t>
            </a:r>
            <a:r>
              <a:rPr kumimoji="0" lang="es-EC"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(ARCSA, Información relativa al proceso de inspección de buenas prácticas de manufactura para plantas procesadoras de alimentos, 2015b)</a:t>
            </a:r>
            <a:endParaRPr kumimoji="0" lang="es-EC"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xmlns="" id="{D468677A-A9E4-4FA8-A0B8-7120891162E2}"/>
              </a:ext>
            </a:extLst>
          </p:cNvPr>
          <p:cNvSpPr txBox="1"/>
          <p:nvPr/>
        </p:nvSpPr>
        <p:spPr>
          <a:xfrm>
            <a:off x="87098" y="12461"/>
            <a:ext cx="302003" cy="369332"/>
          </a:xfrm>
          <a:prstGeom prst="rect">
            <a:avLst/>
          </a:prstGeom>
          <a:noFill/>
        </p:spPr>
        <p:txBody>
          <a:bodyPr wrap="square" rtlCol="0">
            <a:spAutoFit/>
          </a:bodyPr>
          <a:lstStyle/>
          <a:p>
            <a:r>
              <a:rPr lang="es-EC" dirty="0"/>
              <a:t>K</a:t>
            </a:r>
            <a:endParaRPr lang="en-US" dirty="0"/>
          </a:p>
        </p:txBody>
      </p:sp>
    </p:spTree>
    <p:extLst>
      <p:ext uri="{BB962C8B-B14F-4D97-AF65-F5344CB8AC3E}">
        <p14:creationId xmlns:p14="http://schemas.microsoft.com/office/powerpoint/2010/main" val="41896068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8" name="Rectangle 7">
            <a:extLst>
              <a:ext uri="{FF2B5EF4-FFF2-40B4-BE49-F238E27FC236}">
                <a16:creationId xmlns:a16="http://schemas.microsoft.com/office/drawing/2014/main" xmlns="" id="{7FD1DED6-91B9-4B17-BF3A-304D6D619288}"/>
              </a:ext>
            </a:extLst>
          </p:cNvPr>
          <p:cNvSpPr/>
          <p:nvPr/>
        </p:nvSpPr>
        <p:spPr>
          <a:xfrm>
            <a:off x="4407630" y="1874549"/>
            <a:ext cx="3723116" cy="3737946"/>
          </a:xfrm>
          <a:prstGeom prst="rect">
            <a:avLst/>
          </a:prstGeom>
        </p:spPr>
        <p:txBody>
          <a:bodyPr wrap="square">
            <a:spAutoFit/>
          </a:bodyPr>
          <a:lstStyle/>
          <a:p>
            <a:pPr marL="257175" indent="-257175">
              <a:lnSpc>
                <a:spcPct val="150000"/>
              </a:lnSpc>
              <a:buFont typeface="+mj-lt"/>
              <a:buAutoNum type="arabicPeriod"/>
            </a:pPr>
            <a:r>
              <a:rPr lang="es-EC" sz="2000" b="1" dirty="0">
                <a:solidFill>
                  <a:schemeClr val="accent1">
                    <a:lumMod val="75000"/>
                  </a:schemeClr>
                </a:solidFill>
              </a:rPr>
              <a:t>Introducción</a:t>
            </a:r>
            <a:endParaRPr lang="en-US" sz="2000" b="1" dirty="0">
              <a:solidFill>
                <a:schemeClr val="accent1">
                  <a:lumMod val="75000"/>
                </a:schemeClr>
              </a:solidFill>
            </a:endParaRPr>
          </a:p>
          <a:p>
            <a:pPr marL="257175" indent="-257175">
              <a:lnSpc>
                <a:spcPct val="150000"/>
              </a:lnSpc>
              <a:buFont typeface="+mj-lt"/>
              <a:buAutoNum type="arabicPeriod"/>
            </a:pPr>
            <a:r>
              <a:rPr lang="es-EC" sz="2000" b="1" dirty="0">
                <a:solidFill>
                  <a:schemeClr val="accent1">
                    <a:lumMod val="75000"/>
                  </a:schemeClr>
                </a:solidFill>
              </a:rPr>
              <a:t>Antecedentes</a:t>
            </a:r>
            <a:endParaRPr lang="en-US" sz="2000" b="1" dirty="0">
              <a:solidFill>
                <a:schemeClr val="accent1">
                  <a:lumMod val="75000"/>
                </a:schemeClr>
              </a:solidFill>
            </a:endParaRPr>
          </a:p>
          <a:p>
            <a:pPr marL="257175" indent="-257175">
              <a:lnSpc>
                <a:spcPct val="150000"/>
              </a:lnSpc>
              <a:buFont typeface="+mj-lt"/>
              <a:buAutoNum type="arabicPeriod"/>
            </a:pPr>
            <a:r>
              <a:rPr lang="es-EC" sz="2000" b="1" dirty="0">
                <a:solidFill>
                  <a:schemeClr val="accent1">
                    <a:lumMod val="75000"/>
                  </a:schemeClr>
                </a:solidFill>
              </a:rPr>
              <a:t>Planteamiento del problema</a:t>
            </a:r>
            <a:endParaRPr lang="en-US" sz="2000" b="1" dirty="0">
              <a:solidFill>
                <a:schemeClr val="accent1">
                  <a:lumMod val="75000"/>
                </a:schemeClr>
              </a:solidFill>
            </a:endParaRPr>
          </a:p>
          <a:p>
            <a:pPr marL="257175" indent="-257175">
              <a:lnSpc>
                <a:spcPct val="150000"/>
              </a:lnSpc>
              <a:buFont typeface="+mj-lt"/>
              <a:buAutoNum type="arabicPeriod"/>
            </a:pPr>
            <a:r>
              <a:rPr lang="es-EC" sz="2000" b="1" dirty="0">
                <a:solidFill>
                  <a:schemeClr val="accent1">
                    <a:lumMod val="75000"/>
                  </a:schemeClr>
                </a:solidFill>
              </a:rPr>
              <a:t>Diagnóstico</a:t>
            </a:r>
            <a:endParaRPr lang="en-US" sz="2000" b="1" dirty="0">
              <a:solidFill>
                <a:schemeClr val="accent1">
                  <a:lumMod val="75000"/>
                </a:schemeClr>
              </a:solidFill>
            </a:endParaRPr>
          </a:p>
          <a:p>
            <a:pPr marL="257175" indent="-257175">
              <a:lnSpc>
                <a:spcPct val="150000"/>
              </a:lnSpc>
              <a:buFont typeface="+mj-lt"/>
              <a:buAutoNum type="arabicPeriod"/>
            </a:pPr>
            <a:r>
              <a:rPr lang="es-EC" sz="2000" b="1" dirty="0">
                <a:solidFill>
                  <a:schemeClr val="accent1">
                    <a:lumMod val="75000"/>
                  </a:schemeClr>
                </a:solidFill>
              </a:rPr>
              <a:t>Justificación e importancia</a:t>
            </a:r>
            <a:endParaRPr lang="en-US" sz="2000" b="1" dirty="0">
              <a:solidFill>
                <a:schemeClr val="accent1">
                  <a:lumMod val="75000"/>
                </a:schemeClr>
              </a:solidFill>
            </a:endParaRPr>
          </a:p>
          <a:p>
            <a:pPr marL="257175" indent="-257175">
              <a:lnSpc>
                <a:spcPct val="150000"/>
              </a:lnSpc>
              <a:buFont typeface="+mj-lt"/>
              <a:buAutoNum type="arabicPeriod"/>
            </a:pPr>
            <a:r>
              <a:rPr lang="es-EC" sz="2000" b="1" dirty="0">
                <a:solidFill>
                  <a:schemeClr val="accent1">
                    <a:lumMod val="75000"/>
                  </a:schemeClr>
                </a:solidFill>
              </a:rPr>
              <a:t>Objetivos</a:t>
            </a:r>
            <a:endParaRPr lang="en-US" sz="2000" b="1" dirty="0">
              <a:solidFill>
                <a:schemeClr val="accent1">
                  <a:lumMod val="75000"/>
                </a:schemeClr>
              </a:solidFill>
            </a:endParaRPr>
          </a:p>
          <a:p>
            <a:pPr marL="257175" indent="-257175">
              <a:lnSpc>
                <a:spcPct val="150000"/>
              </a:lnSpc>
              <a:buFont typeface="+mj-lt"/>
              <a:buAutoNum type="arabicPeriod"/>
            </a:pPr>
            <a:r>
              <a:rPr lang="es-EC" sz="2000" b="1" dirty="0">
                <a:solidFill>
                  <a:schemeClr val="accent1">
                    <a:lumMod val="75000"/>
                  </a:schemeClr>
                </a:solidFill>
              </a:rPr>
              <a:t>Marco Teórico y metodología</a:t>
            </a:r>
          </a:p>
          <a:p>
            <a:pPr marL="257175" indent="-257175">
              <a:lnSpc>
                <a:spcPct val="150000"/>
              </a:lnSpc>
              <a:buFont typeface="+mj-lt"/>
              <a:buAutoNum type="arabicPeriod"/>
            </a:pPr>
            <a:r>
              <a:rPr lang="es-EC" sz="2000" b="1" dirty="0">
                <a:solidFill>
                  <a:schemeClr val="accent1">
                    <a:lumMod val="75000"/>
                  </a:schemeClr>
                </a:solidFill>
              </a:rPr>
              <a:t>Resultados y conclusiones</a:t>
            </a:r>
            <a:endParaRPr lang="en-US" sz="2000" b="1" dirty="0">
              <a:solidFill>
                <a:schemeClr val="accent1">
                  <a:lumMod val="75000"/>
                </a:schemeClr>
              </a:solidFill>
            </a:endParaRPr>
          </a:p>
        </p:txBody>
      </p:sp>
      <p:sp>
        <p:nvSpPr>
          <p:cNvPr id="9" name="Text Box 23">
            <a:extLst>
              <a:ext uri="{FF2B5EF4-FFF2-40B4-BE49-F238E27FC236}">
                <a16:creationId xmlns:a16="http://schemas.microsoft.com/office/drawing/2014/main" xmlns="" id="{7AADFD3D-C9C1-42A9-8FC0-D6987A4D1E25}"/>
              </a:ext>
            </a:extLst>
          </p:cNvPr>
          <p:cNvSpPr txBox="1">
            <a:spLocks noChangeArrowheads="1"/>
          </p:cNvSpPr>
          <p:nvPr/>
        </p:nvSpPr>
        <p:spPr bwMode="auto">
          <a:xfrm>
            <a:off x="2162175" y="578182"/>
            <a:ext cx="6564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CONTENIDO</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12" name="TextBox 11">
            <a:extLst>
              <a:ext uri="{FF2B5EF4-FFF2-40B4-BE49-F238E27FC236}">
                <a16:creationId xmlns:a16="http://schemas.microsoft.com/office/drawing/2014/main" xmlns="" id="{DC4DC062-C69D-46FF-8104-9F73C7FFA274}"/>
              </a:ext>
            </a:extLst>
          </p:cNvPr>
          <p:cNvSpPr txBox="1"/>
          <p:nvPr/>
        </p:nvSpPr>
        <p:spPr>
          <a:xfrm>
            <a:off x="87098" y="12461"/>
            <a:ext cx="302003" cy="369332"/>
          </a:xfrm>
          <a:prstGeom prst="rect">
            <a:avLst/>
          </a:prstGeom>
          <a:noFill/>
        </p:spPr>
        <p:txBody>
          <a:bodyPr wrap="square" rtlCol="0">
            <a:spAutoFit/>
          </a:bodyPr>
          <a:lstStyle/>
          <a:p>
            <a:r>
              <a:rPr lang="es-EC" dirty="0"/>
              <a:t>R</a:t>
            </a:r>
            <a:endParaRPr lang="en-US" dirty="0"/>
          </a:p>
        </p:txBody>
      </p:sp>
    </p:spTree>
    <p:extLst>
      <p:ext uri="{BB962C8B-B14F-4D97-AF65-F5344CB8AC3E}">
        <p14:creationId xmlns:p14="http://schemas.microsoft.com/office/powerpoint/2010/main" val="4040563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1988305" y="521342"/>
            <a:ext cx="692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LISTA DE VERIFICACIÓN FINAL</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xmlns="" id="{D9566191-2770-4EE4-8A0C-95D1153B27F5}"/>
              </a:ext>
            </a:extLst>
          </p:cNvPr>
          <p:cNvPicPr>
            <a:picLocks noChangeAspect="1"/>
          </p:cNvPicPr>
          <p:nvPr/>
        </p:nvPicPr>
        <p:blipFill>
          <a:blip r:embed="rId2"/>
          <a:stretch>
            <a:fillRect/>
          </a:stretch>
        </p:blipFill>
        <p:spPr>
          <a:xfrm>
            <a:off x="642076" y="1249793"/>
            <a:ext cx="8328929" cy="1215003"/>
          </a:xfrm>
          <a:prstGeom prst="rect">
            <a:avLst/>
          </a:prstGeom>
        </p:spPr>
      </p:pic>
      <p:sp>
        <p:nvSpPr>
          <p:cNvPr id="6" name="Rectangle 5">
            <a:extLst>
              <a:ext uri="{FF2B5EF4-FFF2-40B4-BE49-F238E27FC236}">
                <a16:creationId xmlns:a16="http://schemas.microsoft.com/office/drawing/2014/main" xmlns="" id="{5557CF6A-9FF1-451E-96C0-A6D96C3ACD22}"/>
              </a:ext>
            </a:extLst>
          </p:cNvPr>
          <p:cNvSpPr/>
          <p:nvPr/>
        </p:nvSpPr>
        <p:spPr>
          <a:xfrm>
            <a:off x="874100" y="2464796"/>
            <a:ext cx="8096905" cy="4339650"/>
          </a:xfrm>
          <a:prstGeom prst="rect">
            <a:avLst/>
          </a:prstGeom>
        </p:spPr>
        <p:txBody>
          <a:bodyPr wrap="square">
            <a:spAutoFit/>
          </a:bodyPr>
          <a:lstStyle/>
          <a:p>
            <a:r>
              <a:rPr lang="es-ES" sz="1200" b="1" dirty="0"/>
              <a:t>De la Localización [74]</a:t>
            </a:r>
          </a:p>
          <a:p>
            <a:endParaRPr lang="es-ES" sz="1200" dirty="0"/>
          </a:p>
          <a:p>
            <a:r>
              <a:rPr lang="es-ES" sz="1200" dirty="0"/>
              <a:t>Puntaje total </a:t>
            </a:r>
            <a:r>
              <a:rPr lang="es-ES" sz="1200" b="1" dirty="0"/>
              <a:t>(5 puntos)</a:t>
            </a:r>
            <a:r>
              <a:rPr lang="es-ES" sz="1200" dirty="0"/>
              <a:t>: La empresa debe contar con todos los permisos legales para laborales que estén adscritos a la localidad.</a:t>
            </a:r>
          </a:p>
          <a:p>
            <a:r>
              <a:rPr lang="es-ES" sz="1200" dirty="0"/>
              <a:t>•	Permiso de bomberos</a:t>
            </a:r>
          </a:p>
          <a:p>
            <a:r>
              <a:rPr lang="es-ES" sz="1200" dirty="0"/>
              <a:t>•	Permiso de funcionamiento emitido por ARCSA</a:t>
            </a:r>
          </a:p>
          <a:p>
            <a:r>
              <a:rPr lang="es-ES" sz="1200" dirty="0"/>
              <a:t>•	Licencia ambiental</a:t>
            </a:r>
          </a:p>
          <a:p>
            <a:r>
              <a:rPr lang="es-ES" sz="1200" dirty="0"/>
              <a:t>•	Permiso del municipio (uso del suelo)</a:t>
            </a:r>
          </a:p>
          <a:p>
            <a:r>
              <a:rPr lang="es-ES" sz="1200" dirty="0"/>
              <a:t>•	La ubicación de la empresa reúne requisitos mínimos de seguridad y acceso. Además no se encuentra en la cercanía de 	factores de riesgo de contaminación (focos de insalubridad, olores objetables, humo, polvo, inundaciones, etc.)</a:t>
            </a:r>
          </a:p>
          <a:p>
            <a:r>
              <a:rPr lang="es-ES" sz="1200" dirty="0"/>
              <a:t>•	La organización está en pleno conocimiento de las actividades que se están ejecutando a sus alrededores. </a:t>
            </a:r>
          </a:p>
          <a:p>
            <a:r>
              <a:rPr lang="es-ES" sz="1200" dirty="0"/>
              <a:t>•	Existe un mapa de ubicación de la organización y están detalladas las actividades de sus vecinos (delimitado).</a:t>
            </a:r>
          </a:p>
          <a:p>
            <a:r>
              <a:rPr lang="es-ES" sz="1200" dirty="0"/>
              <a:t>Desviación menor </a:t>
            </a:r>
            <a:r>
              <a:rPr lang="es-ES" sz="1200" b="1" dirty="0"/>
              <a:t>(3 puntos)</a:t>
            </a:r>
            <a:r>
              <a:rPr lang="es-ES" sz="1200" dirty="0"/>
              <a:t>: En cualquiera de los siguientes casos.</a:t>
            </a:r>
          </a:p>
          <a:p>
            <a:r>
              <a:rPr lang="es-ES" sz="1200" dirty="0"/>
              <a:t>•	No cuenta con un mapa de la organización. Sin embargo, se tiene conocimiento de las actividades de los vecinos aunque 	no estén documentadas. </a:t>
            </a:r>
          </a:p>
          <a:p>
            <a:r>
              <a:rPr lang="es-ES" sz="1200" dirty="0"/>
              <a:t>•	Falla en algunos permisos (excepto en el permiso de funcionamiento del ARCSA)</a:t>
            </a:r>
          </a:p>
          <a:p>
            <a:r>
              <a:rPr lang="es-ES" sz="1200" dirty="0"/>
              <a:t>Desviación mayor </a:t>
            </a:r>
            <a:r>
              <a:rPr lang="es-ES" sz="1200" b="1" dirty="0"/>
              <a:t>(2 puntos)</a:t>
            </a:r>
            <a:r>
              <a:rPr lang="es-ES" sz="1200" dirty="0"/>
              <a:t>: En cualquiera de los siguientes casos.</a:t>
            </a:r>
          </a:p>
          <a:p>
            <a:r>
              <a:rPr lang="es-ES" sz="1200" dirty="0"/>
              <a:t>•	No puede demostrar que conoce las actividades que se están desarrollando en la localidad de la planta. </a:t>
            </a:r>
          </a:p>
          <a:p>
            <a:r>
              <a:rPr lang="es-ES" sz="1200" dirty="0"/>
              <a:t>•	Falla en algunos permisos (excepto en el ARCSA)</a:t>
            </a:r>
          </a:p>
          <a:p>
            <a:r>
              <a:rPr lang="es-ES" sz="1200" dirty="0"/>
              <a:t>Desviación crítica </a:t>
            </a:r>
            <a:r>
              <a:rPr lang="es-ES" sz="1200" b="1" dirty="0"/>
              <a:t>(sin puntaje)</a:t>
            </a:r>
            <a:r>
              <a:rPr lang="es-ES" sz="1200" dirty="0"/>
              <a:t>: En cualquiera de los siguientes casos.</a:t>
            </a:r>
          </a:p>
          <a:p>
            <a:r>
              <a:rPr lang="es-ES" sz="1200" dirty="0"/>
              <a:t>•	No posee permiso de funcionamiento emitido por el ARCSA.</a:t>
            </a:r>
          </a:p>
          <a:p>
            <a:r>
              <a:rPr lang="es-ES" sz="1200" dirty="0"/>
              <a:t>•	Es evidente que la planta se encuentra una zona en riesgo de contaminación (focos de insalubridad, olores objetables, 	humo, polvo, inundaciones, etc.</a:t>
            </a:r>
          </a:p>
        </p:txBody>
      </p:sp>
      <p:sp>
        <p:nvSpPr>
          <p:cNvPr id="13" name="TextBox 12">
            <a:extLst>
              <a:ext uri="{FF2B5EF4-FFF2-40B4-BE49-F238E27FC236}">
                <a16:creationId xmlns:a16="http://schemas.microsoft.com/office/drawing/2014/main" xmlns="" id="{5AADDFC7-31CA-4723-8179-AA44DC5D07B3}"/>
              </a:ext>
            </a:extLst>
          </p:cNvPr>
          <p:cNvSpPr txBox="1"/>
          <p:nvPr/>
        </p:nvSpPr>
        <p:spPr>
          <a:xfrm>
            <a:off x="87098" y="12461"/>
            <a:ext cx="302003" cy="369332"/>
          </a:xfrm>
          <a:prstGeom prst="rect">
            <a:avLst/>
          </a:prstGeom>
          <a:noFill/>
        </p:spPr>
        <p:txBody>
          <a:bodyPr wrap="square" rtlCol="0">
            <a:spAutoFit/>
          </a:bodyPr>
          <a:lstStyle/>
          <a:p>
            <a:r>
              <a:rPr lang="es-EC" dirty="0"/>
              <a:t>K</a:t>
            </a:r>
            <a:endParaRPr lang="en-US" dirty="0"/>
          </a:p>
        </p:txBody>
      </p:sp>
    </p:spTree>
    <p:extLst>
      <p:ext uri="{BB962C8B-B14F-4D97-AF65-F5344CB8AC3E}">
        <p14:creationId xmlns:p14="http://schemas.microsoft.com/office/powerpoint/2010/main" val="36247970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1988305" y="521342"/>
            <a:ext cx="692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SISTEMA DE PUNTAJES (AGRUPACIÓN)</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graphicFrame>
        <p:nvGraphicFramePr>
          <p:cNvPr id="2" name="Table 1">
            <a:extLst>
              <a:ext uri="{FF2B5EF4-FFF2-40B4-BE49-F238E27FC236}">
                <a16:creationId xmlns:a16="http://schemas.microsoft.com/office/drawing/2014/main" xmlns="" id="{B9A0141A-6A7E-4F3B-8CC5-DCCE64FEB502}"/>
              </a:ext>
            </a:extLst>
          </p:cNvPr>
          <p:cNvGraphicFramePr>
            <a:graphicFrameLocks noGrp="1"/>
          </p:cNvGraphicFramePr>
          <p:nvPr>
            <p:extLst>
              <p:ext uri="{D42A27DB-BD31-4B8C-83A1-F6EECF244321}">
                <p14:modId xmlns:p14="http://schemas.microsoft.com/office/powerpoint/2010/main" val="4152102183"/>
              </p:ext>
            </p:extLst>
          </p:nvPr>
        </p:nvGraphicFramePr>
        <p:xfrm>
          <a:off x="1718001" y="1249793"/>
          <a:ext cx="6342314" cy="5592570"/>
        </p:xfrm>
        <a:graphic>
          <a:graphicData uri="http://schemas.openxmlformats.org/drawingml/2006/table">
            <a:tbl>
              <a:tblPr firstRow="1" firstCol="1" bandRow="1">
                <a:tableStyleId>{5C22544A-7EE6-4342-B048-85BDC9FD1C3A}</a:tableStyleId>
              </a:tblPr>
              <a:tblGrid>
                <a:gridCol w="2083462">
                  <a:extLst>
                    <a:ext uri="{9D8B030D-6E8A-4147-A177-3AD203B41FA5}">
                      <a16:colId xmlns:a16="http://schemas.microsoft.com/office/drawing/2014/main" xmlns="" val="1248435765"/>
                    </a:ext>
                  </a:extLst>
                </a:gridCol>
                <a:gridCol w="4258852">
                  <a:extLst>
                    <a:ext uri="{9D8B030D-6E8A-4147-A177-3AD203B41FA5}">
                      <a16:colId xmlns:a16="http://schemas.microsoft.com/office/drawing/2014/main" xmlns="" val="1014112014"/>
                    </a:ext>
                  </a:extLst>
                </a:gridCol>
              </a:tblGrid>
              <a:tr h="75649">
                <a:tc>
                  <a:txBody>
                    <a:bodyPr/>
                    <a:lstStyle/>
                    <a:p>
                      <a:pPr algn="ctr">
                        <a:spcAft>
                          <a:spcPts val="0"/>
                        </a:spcAft>
                      </a:pPr>
                      <a:r>
                        <a:rPr lang="es-EC" sz="700">
                          <a:effectLst/>
                        </a:rPr>
                        <a:t>Artículo</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ctr">
                        <a:spcAft>
                          <a:spcPts val="0"/>
                        </a:spcAft>
                      </a:pPr>
                      <a:r>
                        <a:rPr lang="es-EC" sz="700">
                          <a:effectLst/>
                        </a:rPr>
                        <a:t>Descripción</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3704907013"/>
                  </a:ext>
                </a:extLst>
              </a:tr>
              <a:tr h="75649">
                <a:tc gridSpan="2">
                  <a:txBody>
                    <a:bodyPr/>
                    <a:lstStyle/>
                    <a:p>
                      <a:pPr algn="ctr">
                        <a:spcAft>
                          <a:spcPts val="0"/>
                        </a:spcAft>
                      </a:pPr>
                      <a:r>
                        <a:rPr lang="es-EC" sz="700">
                          <a:effectLst/>
                        </a:rPr>
                        <a:t>Instalaciones</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hMerge="1">
                  <a:txBody>
                    <a:bodyPr/>
                    <a:lstStyle/>
                    <a:p>
                      <a:endParaRPr lang="en-US"/>
                    </a:p>
                  </a:txBody>
                  <a:tcPr/>
                </a:tc>
                <a:extLst>
                  <a:ext uri="{0D108BD9-81ED-4DB2-BD59-A6C34878D82A}">
                    <a16:rowId xmlns:a16="http://schemas.microsoft.com/office/drawing/2014/main" xmlns="" val="1752627627"/>
                  </a:ext>
                </a:extLst>
              </a:tr>
              <a:tr h="75649">
                <a:tc>
                  <a:txBody>
                    <a:bodyPr/>
                    <a:lstStyle/>
                    <a:p>
                      <a:pPr algn="ctr">
                        <a:spcAft>
                          <a:spcPts val="0"/>
                        </a:spcAft>
                      </a:pPr>
                      <a:r>
                        <a:rPr lang="es-EC" sz="700">
                          <a:effectLst/>
                        </a:rPr>
                        <a:t>74</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De la localización </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4026901953"/>
                  </a:ext>
                </a:extLst>
              </a:tr>
              <a:tr h="75649">
                <a:tc>
                  <a:txBody>
                    <a:bodyPr/>
                    <a:lstStyle/>
                    <a:p>
                      <a:pPr algn="ctr">
                        <a:spcAft>
                          <a:spcPts val="0"/>
                        </a:spcAft>
                      </a:pPr>
                      <a:r>
                        <a:rPr lang="es-EC" sz="700">
                          <a:effectLst/>
                        </a:rPr>
                        <a:t>75</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Diseño y construcción de las instalaciones</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3851932685"/>
                  </a:ext>
                </a:extLst>
              </a:tr>
              <a:tr h="75649">
                <a:tc>
                  <a:txBody>
                    <a:bodyPr/>
                    <a:lstStyle/>
                    <a:p>
                      <a:pPr algn="ctr">
                        <a:spcAft>
                          <a:spcPts val="0"/>
                        </a:spcAft>
                      </a:pPr>
                      <a:r>
                        <a:rPr lang="es-EC" sz="700">
                          <a:effectLst/>
                        </a:rPr>
                        <a:t>76 (a), 120, 122, 78 (i)</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Distribución de áreas</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534118481"/>
                  </a:ext>
                </a:extLst>
              </a:tr>
              <a:tr h="75649">
                <a:tc>
                  <a:txBody>
                    <a:bodyPr/>
                    <a:lstStyle/>
                    <a:p>
                      <a:pPr algn="ctr">
                        <a:spcAft>
                          <a:spcPts val="0"/>
                        </a:spcAft>
                      </a:pPr>
                      <a:r>
                        <a:rPr lang="es-EC" sz="700">
                          <a:effectLst/>
                        </a:rPr>
                        <a:t>76 (b)</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Pisos, paredes, techos y drenajes</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2980518003"/>
                  </a:ext>
                </a:extLst>
              </a:tr>
              <a:tr h="75649">
                <a:tc>
                  <a:txBody>
                    <a:bodyPr/>
                    <a:lstStyle/>
                    <a:p>
                      <a:pPr algn="ctr">
                        <a:spcAft>
                          <a:spcPts val="0"/>
                        </a:spcAft>
                      </a:pPr>
                      <a:r>
                        <a:rPr lang="es-EC" sz="700">
                          <a:effectLst/>
                        </a:rPr>
                        <a:t>76 (c)</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Ventanas, puertas y otras aberturas</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4026967744"/>
                  </a:ext>
                </a:extLst>
              </a:tr>
              <a:tr h="151298">
                <a:tc>
                  <a:txBody>
                    <a:bodyPr/>
                    <a:lstStyle/>
                    <a:p>
                      <a:pPr algn="ctr">
                        <a:spcAft>
                          <a:spcPts val="0"/>
                        </a:spcAft>
                      </a:pPr>
                      <a:r>
                        <a:rPr lang="es-EC" sz="700">
                          <a:effectLst/>
                        </a:rPr>
                        <a:t>76 (d)</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Escaleras, elevadores y estructuras complementarias (rampas, plataformas)</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3377941161"/>
                  </a:ext>
                </a:extLst>
              </a:tr>
              <a:tr h="75649">
                <a:tc>
                  <a:txBody>
                    <a:bodyPr/>
                    <a:lstStyle/>
                    <a:p>
                      <a:pPr algn="ctr">
                        <a:spcAft>
                          <a:spcPts val="0"/>
                        </a:spcAft>
                      </a:pPr>
                      <a:r>
                        <a:rPr lang="es-EC" sz="700">
                          <a:effectLst/>
                        </a:rPr>
                        <a:t>76 (e)</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Instalaciones eléctricas y redes de agua </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2710763310"/>
                  </a:ext>
                </a:extLst>
              </a:tr>
              <a:tr h="75649">
                <a:tc>
                  <a:txBody>
                    <a:bodyPr/>
                    <a:lstStyle/>
                    <a:p>
                      <a:pPr algn="ctr">
                        <a:spcAft>
                          <a:spcPts val="0"/>
                        </a:spcAft>
                      </a:pPr>
                      <a:r>
                        <a:rPr lang="es-EC" sz="700">
                          <a:effectLst/>
                        </a:rPr>
                        <a:t>76 (f)</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Iluminación</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3611540964"/>
                  </a:ext>
                </a:extLst>
              </a:tr>
              <a:tr h="151298">
                <a:tc>
                  <a:txBody>
                    <a:bodyPr/>
                    <a:lstStyle/>
                    <a:p>
                      <a:pPr algn="ctr">
                        <a:spcAft>
                          <a:spcPts val="0"/>
                        </a:spcAft>
                      </a:pPr>
                      <a:r>
                        <a:rPr lang="es-EC" sz="700">
                          <a:effectLst/>
                        </a:rPr>
                        <a:t>76 (g) y (h)</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Calidad del aire y ventilación / control de temperatura y humedad ambiental</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523725689"/>
                  </a:ext>
                </a:extLst>
              </a:tr>
              <a:tr h="75649">
                <a:tc>
                  <a:txBody>
                    <a:bodyPr/>
                    <a:lstStyle/>
                    <a:p>
                      <a:pPr algn="ctr">
                        <a:spcAft>
                          <a:spcPts val="0"/>
                        </a:spcAft>
                      </a:pPr>
                      <a:r>
                        <a:rPr lang="es-EC" sz="700">
                          <a:effectLst/>
                        </a:rPr>
                        <a:t>76 (i)</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Instalaciones sanitarias</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990904040"/>
                  </a:ext>
                </a:extLst>
              </a:tr>
              <a:tr h="75649">
                <a:tc>
                  <a:txBody>
                    <a:bodyPr/>
                    <a:lstStyle/>
                    <a:p>
                      <a:pPr algn="ctr">
                        <a:spcAft>
                          <a:spcPts val="0"/>
                        </a:spcAft>
                      </a:pPr>
                      <a:r>
                        <a:rPr lang="es-EC" sz="700">
                          <a:effectLst/>
                        </a:rPr>
                        <a:t>77 (d)</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Disposición de desechos sólidos </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2078019005"/>
                  </a:ext>
                </a:extLst>
              </a:tr>
              <a:tr h="75649">
                <a:tc gridSpan="2">
                  <a:txBody>
                    <a:bodyPr/>
                    <a:lstStyle/>
                    <a:p>
                      <a:pPr algn="ctr">
                        <a:spcAft>
                          <a:spcPts val="0"/>
                        </a:spcAft>
                      </a:pPr>
                      <a:r>
                        <a:rPr lang="es-EC" sz="700">
                          <a:effectLst/>
                        </a:rPr>
                        <a:t>Equipos y utensilios</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hMerge="1">
                  <a:txBody>
                    <a:bodyPr/>
                    <a:lstStyle/>
                    <a:p>
                      <a:endParaRPr lang="en-US"/>
                    </a:p>
                  </a:txBody>
                  <a:tcPr/>
                </a:tc>
                <a:extLst>
                  <a:ext uri="{0D108BD9-81ED-4DB2-BD59-A6C34878D82A}">
                    <a16:rowId xmlns:a16="http://schemas.microsoft.com/office/drawing/2014/main" xmlns="" val="206320307"/>
                  </a:ext>
                </a:extLst>
              </a:tr>
              <a:tr h="145246">
                <a:tc>
                  <a:txBody>
                    <a:bodyPr/>
                    <a:lstStyle/>
                    <a:p>
                      <a:pPr algn="ctr">
                        <a:spcAft>
                          <a:spcPts val="0"/>
                        </a:spcAft>
                      </a:pPr>
                      <a:r>
                        <a:rPr lang="es-EC" sz="700">
                          <a:effectLst/>
                        </a:rPr>
                        <a:t>78 (a), (c), (d), (e), (f), (g) y (j) y 79 (a), 99 d</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Equipos</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2658377110"/>
                  </a:ext>
                </a:extLst>
              </a:tr>
              <a:tr h="75649">
                <a:tc gridSpan="2">
                  <a:txBody>
                    <a:bodyPr/>
                    <a:lstStyle/>
                    <a:p>
                      <a:pPr algn="ctr">
                        <a:spcAft>
                          <a:spcPts val="0"/>
                        </a:spcAft>
                      </a:pPr>
                      <a:r>
                        <a:rPr lang="es-EC" sz="700">
                          <a:effectLst/>
                        </a:rPr>
                        <a:t>Obligaciones del personal</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hMerge="1">
                  <a:txBody>
                    <a:bodyPr/>
                    <a:lstStyle/>
                    <a:p>
                      <a:endParaRPr lang="en-US"/>
                    </a:p>
                  </a:txBody>
                  <a:tcPr/>
                </a:tc>
                <a:extLst>
                  <a:ext uri="{0D108BD9-81ED-4DB2-BD59-A6C34878D82A}">
                    <a16:rowId xmlns:a16="http://schemas.microsoft.com/office/drawing/2014/main" xmlns="" val="2134410429"/>
                  </a:ext>
                </a:extLst>
              </a:tr>
              <a:tr h="75649">
                <a:tc>
                  <a:txBody>
                    <a:bodyPr/>
                    <a:lstStyle/>
                    <a:p>
                      <a:pPr algn="ctr">
                        <a:spcAft>
                          <a:spcPts val="0"/>
                        </a:spcAft>
                      </a:pPr>
                      <a:r>
                        <a:rPr lang="es-EC" sz="700">
                          <a:effectLst/>
                        </a:rPr>
                        <a:t>82</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Estado de salud del personal</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871486656"/>
                  </a:ext>
                </a:extLst>
              </a:tr>
              <a:tr h="75649">
                <a:tc>
                  <a:txBody>
                    <a:bodyPr/>
                    <a:lstStyle/>
                    <a:p>
                      <a:pPr algn="ctr">
                        <a:spcAft>
                          <a:spcPts val="0"/>
                        </a:spcAft>
                      </a:pPr>
                      <a:r>
                        <a:rPr lang="es-EC" sz="700">
                          <a:effectLst/>
                        </a:rPr>
                        <a:t>85</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Control de acceso</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2792577651"/>
                  </a:ext>
                </a:extLst>
              </a:tr>
              <a:tr h="75649">
                <a:tc>
                  <a:txBody>
                    <a:bodyPr/>
                    <a:lstStyle/>
                    <a:p>
                      <a:pPr algn="ctr">
                        <a:spcAft>
                          <a:spcPts val="0"/>
                        </a:spcAft>
                      </a:pPr>
                      <a:r>
                        <a:rPr lang="es-EC" sz="700">
                          <a:effectLst/>
                        </a:rPr>
                        <a:t>86</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Señalética</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2534015648"/>
                  </a:ext>
                </a:extLst>
              </a:tr>
              <a:tr h="75649">
                <a:tc>
                  <a:txBody>
                    <a:bodyPr/>
                    <a:lstStyle/>
                    <a:p>
                      <a:pPr algn="ctr">
                        <a:spcAft>
                          <a:spcPts val="0"/>
                        </a:spcAft>
                      </a:pPr>
                      <a:r>
                        <a:rPr lang="es-EC" sz="700">
                          <a:effectLst/>
                        </a:rPr>
                        <a:t>80, 81 y 121</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Obligaciones y capacitación del personal</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4093887707"/>
                  </a:ext>
                </a:extLst>
              </a:tr>
              <a:tr h="75649">
                <a:tc>
                  <a:txBody>
                    <a:bodyPr/>
                    <a:lstStyle/>
                    <a:p>
                      <a:pPr algn="ctr">
                        <a:spcAft>
                          <a:spcPts val="0"/>
                        </a:spcAft>
                      </a:pPr>
                      <a:r>
                        <a:rPr lang="es-EC" sz="700">
                          <a:effectLst/>
                        </a:rPr>
                        <a:t>83, 84 y 87</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Higiene y medidas de protección</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2941485716"/>
                  </a:ext>
                </a:extLst>
              </a:tr>
              <a:tr h="75649">
                <a:tc gridSpan="2">
                  <a:txBody>
                    <a:bodyPr/>
                    <a:lstStyle/>
                    <a:p>
                      <a:pPr algn="ctr">
                        <a:spcAft>
                          <a:spcPts val="0"/>
                        </a:spcAft>
                      </a:pPr>
                      <a:r>
                        <a:rPr lang="es-EC" sz="700">
                          <a:effectLst/>
                        </a:rPr>
                        <a:t>Materias primas e insumos</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hMerge="1">
                  <a:txBody>
                    <a:bodyPr/>
                    <a:lstStyle/>
                    <a:p>
                      <a:endParaRPr lang="en-US"/>
                    </a:p>
                  </a:txBody>
                  <a:tcPr/>
                </a:tc>
                <a:extLst>
                  <a:ext uri="{0D108BD9-81ED-4DB2-BD59-A6C34878D82A}">
                    <a16:rowId xmlns:a16="http://schemas.microsoft.com/office/drawing/2014/main" xmlns="" val="973227665"/>
                  </a:ext>
                </a:extLst>
              </a:tr>
              <a:tr h="75649">
                <a:tc>
                  <a:txBody>
                    <a:bodyPr/>
                    <a:lstStyle/>
                    <a:p>
                      <a:pPr algn="ctr">
                        <a:spcAft>
                          <a:spcPts val="0"/>
                        </a:spcAft>
                      </a:pPr>
                      <a:r>
                        <a:rPr lang="es-EC" sz="700">
                          <a:effectLst/>
                        </a:rPr>
                        <a:t>113 y 114</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Seguridad y calidad del material de empaque</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1721359075"/>
                  </a:ext>
                </a:extLst>
              </a:tr>
              <a:tr h="145246">
                <a:tc>
                  <a:txBody>
                    <a:bodyPr/>
                    <a:lstStyle/>
                    <a:p>
                      <a:pPr algn="ctr">
                        <a:spcAft>
                          <a:spcPts val="0"/>
                        </a:spcAft>
                      </a:pPr>
                      <a:r>
                        <a:rPr lang="es-EC" sz="700">
                          <a:effectLst/>
                        </a:rPr>
                        <a:t>77 (a), (b), (c) y 96</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Suministro de agua; suministro de vapor; disposición de desechos líquidos</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909517131"/>
                  </a:ext>
                </a:extLst>
              </a:tr>
              <a:tr h="217869">
                <a:tc>
                  <a:txBody>
                    <a:bodyPr/>
                    <a:lstStyle/>
                    <a:p>
                      <a:pPr algn="ctr">
                        <a:spcAft>
                          <a:spcPts val="0"/>
                        </a:spcAft>
                      </a:pPr>
                      <a:r>
                        <a:rPr lang="es-EC" sz="700">
                          <a:effectLst/>
                        </a:rPr>
                        <a:t>88, 89 y 92</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Condiciones mínimas de recepción, inspección y control de materia prima, ingredientes y material de empaque</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2742379456"/>
                  </a:ext>
                </a:extLst>
              </a:tr>
              <a:tr h="75649">
                <a:tc>
                  <a:txBody>
                    <a:bodyPr/>
                    <a:lstStyle/>
                    <a:p>
                      <a:pPr algn="ctr">
                        <a:spcAft>
                          <a:spcPts val="0"/>
                        </a:spcAft>
                      </a:pPr>
                      <a:r>
                        <a:rPr lang="es-EC" sz="700">
                          <a:effectLst/>
                        </a:rPr>
                        <a:t>90, 93 y 94</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Manejo de materia prima e insumos</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3696030592"/>
                  </a:ext>
                </a:extLst>
              </a:tr>
              <a:tr h="75649">
                <a:tc gridSpan="2">
                  <a:txBody>
                    <a:bodyPr/>
                    <a:lstStyle/>
                    <a:p>
                      <a:pPr algn="ctr">
                        <a:spcAft>
                          <a:spcPts val="0"/>
                        </a:spcAft>
                      </a:pPr>
                      <a:r>
                        <a:rPr lang="es-EC" sz="700">
                          <a:effectLst/>
                        </a:rPr>
                        <a:t>Operaciones de producción</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hMerge="1">
                  <a:txBody>
                    <a:bodyPr/>
                    <a:lstStyle/>
                    <a:p>
                      <a:endParaRPr lang="en-US"/>
                    </a:p>
                  </a:txBody>
                  <a:tcPr/>
                </a:tc>
                <a:extLst>
                  <a:ext uri="{0D108BD9-81ED-4DB2-BD59-A6C34878D82A}">
                    <a16:rowId xmlns:a16="http://schemas.microsoft.com/office/drawing/2014/main" xmlns="" val="2513902225"/>
                  </a:ext>
                </a:extLst>
              </a:tr>
              <a:tr h="75649">
                <a:tc>
                  <a:txBody>
                    <a:bodyPr/>
                    <a:lstStyle/>
                    <a:p>
                      <a:pPr algn="ctr">
                        <a:spcAft>
                          <a:spcPts val="0"/>
                        </a:spcAft>
                      </a:pPr>
                      <a:r>
                        <a:rPr lang="es-EC" sz="700">
                          <a:effectLst/>
                        </a:rPr>
                        <a:t>97</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Estándares de fabricación</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850722911"/>
                  </a:ext>
                </a:extLst>
              </a:tr>
              <a:tr h="75649">
                <a:tc>
                  <a:txBody>
                    <a:bodyPr/>
                    <a:lstStyle/>
                    <a:p>
                      <a:pPr algn="ctr">
                        <a:spcAft>
                          <a:spcPts val="0"/>
                        </a:spcAft>
                      </a:pPr>
                      <a:r>
                        <a:rPr lang="es-EC" sz="700">
                          <a:effectLst/>
                        </a:rPr>
                        <a:t>101</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Manipulación de sustancias</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3587683304"/>
                  </a:ext>
                </a:extLst>
              </a:tr>
              <a:tr h="75649">
                <a:tc>
                  <a:txBody>
                    <a:bodyPr/>
                    <a:lstStyle/>
                    <a:p>
                      <a:pPr algn="ctr">
                        <a:spcAft>
                          <a:spcPts val="0"/>
                        </a:spcAft>
                      </a:pPr>
                      <a:r>
                        <a:rPr lang="es-EC" sz="700">
                          <a:effectLst/>
                        </a:rPr>
                        <a:t>108</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Validación de gases</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2288159553"/>
                  </a:ext>
                </a:extLst>
              </a:tr>
              <a:tr h="75649">
                <a:tc>
                  <a:txBody>
                    <a:bodyPr/>
                    <a:lstStyle/>
                    <a:p>
                      <a:pPr algn="ctr">
                        <a:spcAft>
                          <a:spcPts val="0"/>
                        </a:spcAft>
                      </a:pPr>
                      <a:r>
                        <a:rPr lang="es-EC" sz="700">
                          <a:effectLst/>
                        </a:rPr>
                        <a:t>110</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Material aprobado para el reproceso</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3477980294"/>
                  </a:ext>
                </a:extLst>
              </a:tr>
              <a:tr h="75649">
                <a:tc>
                  <a:txBody>
                    <a:bodyPr/>
                    <a:lstStyle/>
                    <a:p>
                      <a:pPr algn="ctr">
                        <a:spcAft>
                          <a:spcPts val="0"/>
                        </a:spcAft>
                      </a:pPr>
                      <a:r>
                        <a:rPr lang="es-EC" sz="700">
                          <a:effectLst/>
                        </a:rPr>
                        <a:t>100 y 118</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Verificación de condiciones de arranque</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3362768993"/>
                  </a:ext>
                </a:extLst>
              </a:tr>
              <a:tr h="75649">
                <a:tc>
                  <a:txBody>
                    <a:bodyPr/>
                    <a:lstStyle/>
                    <a:p>
                      <a:pPr algn="ctr">
                        <a:spcAft>
                          <a:spcPts val="0"/>
                        </a:spcAft>
                      </a:pPr>
                      <a:r>
                        <a:rPr lang="es-EC" sz="700">
                          <a:effectLst/>
                        </a:rPr>
                        <a:t>79 b, 104, 105 y 109</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Control de proceso y condiciones de fabricación</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764119846"/>
                  </a:ext>
                </a:extLst>
              </a:tr>
              <a:tr h="75649">
                <a:tc gridSpan="2">
                  <a:txBody>
                    <a:bodyPr/>
                    <a:lstStyle/>
                    <a:p>
                      <a:pPr algn="ctr">
                        <a:spcAft>
                          <a:spcPts val="0"/>
                        </a:spcAft>
                      </a:pPr>
                      <a:r>
                        <a:rPr lang="es-EC" sz="700">
                          <a:effectLst/>
                        </a:rPr>
                        <a:t>Envasado, etiquetado y empaquetado</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hMerge="1">
                  <a:txBody>
                    <a:bodyPr/>
                    <a:lstStyle/>
                    <a:p>
                      <a:endParaRPr lang="en-US"/>
                    </a:p>
                  </a:txBody>
                  <a:tcPr/>
                </a:tc>
                <a:extLst>
                  <a:ext uri="{0D108BD9-81ED-4DB2-BD59-A6C34878D82A}">
                    <a16:rowId xmlns:a16="http://schemas.microsoft.com/office/drawing/2014/main" xmlns="" val="2229846133"/>
                  </a:ext>
                </a:extLst>
              </a:tr>
              <a:tr h="75649">
                <a:tc>
                  <a:txBody>
                    <a:bodyPr/>
                    <a:lstStyle/>
                    <a:p>
                      <a:pPr algn="ctr">
                        <a:spcAft>
                          <a:spcPts val="0"/>
                        </a:spcAft>
                      </a:pPr>
                      <a:r>
                        <a:rPr lang="es-EC" sz="700">
                          <a:effectLst/>
                        </a:rPr>
                        <a:t>115</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Manejo de vidrio</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1590382182"/>
                  </a:ext>
                </a:extLst>
              </a:tr>
              <a:tr h="75649">
                <a:tc>
                  <a:txBody>
                    <a:bodyPr/>
                    <a:lstStyle/>
                    <a:p>
                      <a:pPr algn="ctr">
                        <a:spcAft>
                          <a:spcPts val="0"/>
                        </a:spcAft>
                      </a:pPr>
                      <a:r>
                        <a:rPr lang="es-EC" sz="700">
                          <a:effectLst/>
                        </a:rPr>
                        <a:t>112 y 117</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Rotulado de producto terminado</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1098649270"/>
                  </a:ext>
                </a:extLst>
              </a:tr>
              <a:tr h="75649">
                <a:tc gridSpan="2">
                  <a:txBody>
                    <a:bodyPr/>
                    <a:lstStyle/>
                    <a:p>
                      <a:pPr algn="ctr">
                        <a:spcAft>
                          <a:spcPts val="0"/>
                        </a:spcAft>
                      </a:pPr>
                      <a:r>
                        <a:rPr lang="es-EC" sz="700">
                          <a:effectLst/>
                        </a:rPr>
                        <a:t>Almacenamiento, transporte, distribución y comercialización</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hMerge="1">
                  <a:txBody>
                    <a:bodyPr/>
                    <a:lstStyle/>
                    <a:p>
                      <a:endParaRPr lang="en-US"/>
                    </a:p>
                  </a:txBody>
                  <a:tcPr/>
                </a:tc>
                <a:extLst>
                  <a:ext uri="{0D108BD9-81ED-4DB2-BD59-A6C34878D82A}">
                    <a16:rowId xmlns:a16="http://schemas.microsoft.com/office/drawing/2014/main" xmlns="" val="2532706924"/>
                  </a:ext>
                </a:extLst>
              </a:tr>
              <a:tr h="75649">
                <a:tc>
                  <a:txBody>
                    <a:bodyPr/>
                    <a:lstStyle/>
                    <a:p>
                      <a:pPr algn="ctr">
                        <a:spcAft>
                          <a:spcPts val="0"/>
                        </a:spcAft>
                      </a:pPr>
                      <a:r>
                        <a:rPr lang="es-EC" sz="700">
                          <a:effectLst/>
                        </a:rPr>
                        <a:t>130</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Condiciones de exhibición del producto</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196734884"/>
                  </a:ext>
                </a:extLst>
              </a:tr>
              <a:tr h="151298">
                <a:tc>
                  <a:txBody>
                    <a:bodyPr/>
                    <a:lstStyle/>
                    <a:p>
                      <a:pPr algn="ctr">
                        <a:spcAft>
                          <a:spcPts val="0"/>
                        </a:spcAft>
                      </a:pPr>
                      <a:r>
                        <a:rPr lang="es-EC" sz="700">
                          <a:effectLst/>
                        </a:rPr>
                        <a:t>102, 119 y 127</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Identificación de materias primas, productos en proceso y producto terminado.</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2313141824"/>
                  </a:ext>
                </a:extLst>
              </a:tr>
              <a:tr h="75649">
                <a:tc>
                  <a:txBody>
                    <a:bodyPr/>
                    <a:lstStyle/>
                    <a:p>
                      <a:pPr algn="ctr">
                        <a:spcAft>
                          <a:spcPts val="0"/>
                        </a:spcAft>
                      </a:pPr>
                      <a:r>
                        <a:rPr lang="es-EC" sz="700">
                          <a:effectLst/>
                        </a:rPr>
                        <a:t>103 y 111</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Rastreabilidad y trazabilidad</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1189700210"/>
                  </a:ext>
                </a:extLst>
              </a:tr>
              <a:tr h="75649">
                <a:tc>
                  <a:txBody>
                    <a:bodyPr/>
                    <a:lstStyle/>
                    <a:p>
                      <a:pPr algn="ctr">
                        <a:spcAft>
                          <a:spcPts val="0"/>
                        </a:spcAft>
                      </a:pPr>
                      <a:r>
                        <a:rPr lang="es-EC" sz="700">
                          <a:effectLst/>
                        </a:rPr>
                        <a:t>116 y 129</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Condiciones del medio de transporte</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2230266217"/>
                  </a:ext>
                </a:extLst>
              </a:tr>
              <a:tr h="145246">
                <a:tc>
                  <a:txBody>
                    <a:bodyPr/>
                    <a:lstStyle/>
                    <a:p>
                      <a:pPr algn="ctr">
                        <a:spcAft>
                          <a:spcPts val="0"/>
                        </a:spcAft>
                      </a:pPr>
                      <a:r>
                        <a:rPr lang="es-EC" sz="700">
                          <a:effectLst/>
                        </a:rPr>
                        <a:t>91, 123, 124, 125, 126, 128</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Condiciones de almacenamiento</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3689390285"/>
                  </a:ext>
                </a:extLst>
              </a:tr>
              <a:tr h="75649">
                <a:tc gridSpan="2">
                  <a:txBody>
                    <a:bodyPr/>
                    <a:lstStyle/>
                    <a:p>
                      <a:pPr algn="ctr">
                        <a:spcAft>
                          <a:spcPts val="0"/>
                        </a:spcAft>
                      </a:pPr>
                      <a:r>
                        <a:rPr lang="es-EC" sz="700">
                          <a:effectLst/>
                        </a:rPr>
                        <a:t>Aseguramiento y control de la calidad</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hMerge="1">
                  <a:txBody>
                    <a:bodyPr/>
                    <a:lstStyle/>
                    <a:p>
                      <a:endParaRPr lang="en-US"/>
                    </a:p>
                  </a:txBody>
                  <a:tcPr/>
                </a:tc>
                <a:extLst>
                  <a:ext uri="{0D108BD9-81ED-4DB2-BD59-A6C34878D82A}">
                    <a16:rowId xmlns:a16="http://schemas.microsoft.com/office/drawing/2014/main" xmlns="" val="2385728774"/>
                  </a:ext>
                </a:extLst>
              </a:tr>
              <a:tr h="217869">
                <a:tc>
                  <a:txBody>
                    <a:bodyPr/>
                    <a:lstStyle/>
                    <a:p>
                      <a:pPr algn="ctr">
                        <a:spcAft>
                          <a:spcPts val="0"/>
                        </a:spcAft>
                      </a:pPr>
                      <a:r>
                        <a:rPr lang="es-EC" sz="700">
                          <a:effectLst/>
                        </a:rPr>
                        <a:t>78 (b) 95, 98, 106, 107,  131, 132, 133 (a), (b), (c) y (d)</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dirty="0">
                          <a:effectLst/>
                        </a:rPr>
                        <a:t>Sistemas de calidad y controles preventivos para la inocuidad alimentaria.</a:t>
                      </a:r>
                      <a:endParaRPr lang="en-US" sz="7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3467327940"/>
                  </a:ext>
                </a:extLst>
              </a:tr>
              <a:tr h="75649">
                <a:tc>
                  <a:txBody>
                    <a:bodyPr/>
                    <a:lstStyle/>
                    <a:p>
                      <a:pPr algn="ctr">
                        <a:spcAft>
                          <a:spcPts val="0"/>
                        </a:spcAft>
                      </a:pPr>
                      <a:r>
                        <a:rPr lang="es-EC" sz="700">
                          <a:effectLst/>
                        </a:rPr>
                        <a:t>133 (f)</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Control de alérgenos</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2861722903"/>
                  </a:ext>
                </a:extLst>
              </a:tr>
              <a:tr h="75649">
                <a:tc>
                  <a:txBody>
                    <a:bodyPr/>
                    <a:lstStyle/>
                    <a:p>
                      <a:pPr algn="ctr">
                        <a:spcAft>
                          <a:spcPts val="0"/>
                        </a:spcAft>
                      </a:pPr>
                      <a:r>
                        <a:rPr lang="es-EC" sz="700">
                          <a:effectLst/>
                        </a:rPr>
                        <a:t>133 (e), 134 y 135</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Análisis de laboratorio y control de la calidad</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2281335777"/>
                  </a:ext>
                </a:extLst>
              </a:tr>
              <a:tr h="75649">
                <a:tc>
                  <a:txBody>
                    <a:bodyPr/>
                    <a:lstStyle/>
                    <a:p>
                      <a:pPr algn="ctr">
                        <a:spcAft>
                          <a:spcPts val="0"/>
                        </a:spcAft>
                      </a:pPr>
                      <a:r>
                        <a:rPr lang="es-EC" sz="700">
                          <a:effectLst/>
                        </a:rPr>
                        <a:t>78 (h) 136, 99</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a:effectLst/>
                        </a:rPr>
                        <a:t>Programas y métodos de aseo y limpieza</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2581024151"/>
                  </a:ext>
                </a:extLst>
              </a:tr>
              <a:tr h="75649">
                <a:tc>
                  <a:txBody>
                    <a:bodyPr/>
                    <a:lstStyle/>
                    <a:p>
                      <a:pPr algn="ctr">
                        <a:spcAft>
                          <a:spcPts val="0"/>
                        </a:spcAft>
                      </a:pPr>
                      <a:r>
                        <a:rPr lang="es-EC" sz="700">
                          <a:effectLst/>
                        </a:rPr>
                        <a:t>137</a:t>
                      </a:r>
                      <a:endParaRPr lang="en-US" sz="7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tc>
                  <a:txBody>
                    <a:bodyPr/>
                    <a:lstStyle/>
                    <a:p>
                      <a:pPr algn="just">
                        <a:spcAft>
                          <a:spcPts val="0"/>
                        </a:spcAft>
                      </a:pPr>
                      <a:r>
                        <a:rPr lang="es-EC" sz="700" dirty="0">
                          <a:effectLst/>
                        </a:rPr>
                        <a:t>Control de plagas</a:t>
                      </a:r>
                      <a:endParaRPr lang="en-US" sz="7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27234" marR="27234" marT="0" marB="0" anchor="ctr"/>
                </a:tc>
                <a:extLst>
                  <a:ext uri="{0D108BD9-81ED-4DB2-BD59-A6C34878D82A}">
                    <a16:rowId xmlns:a16="http://schemas.microsoft.com/office/drawing/2014/main" xmlns="" val="448559017"/>
                  </a:ext>
                </a:extLst>
              </a:tr>
            </a:tbl>
          </a:graphicData>
        </a:graphic>
      </p:graphicFrame>
      <p:sp>
        <p:nvSpPr>
          <p:cNvPr id="8" name="Rectangle 7">
            <a:extLst>
              <a:ext uri="{FF2B5EF4-FFF2-40B4-BE49-F238E27FC236}">
                <a16:creationId xmlns:a16="http://schemas.microsoft.com/office/drawing/2014/main" xmlns="" id="{CE8DA69E-2C24-4839-BDF6-2003A8FBD53A}"/>
              </a:ext>
            </a:extLst>
          </p:cNvPr>
          <p:cNvSpPr/>
          <p:nvPr/>
        </p:nvSpPr>
        <p:spPr>
          <a:xfrm>
            <a:off x="1718001" y="6186488"/>
            <a:ext cx="6342314" cy="209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4A8BF7B3-A47F-42E0-90D0-F24A37FD7D06}"/>
              </a:ext>
            </a:extLst>
          </p:cNvPr>
          <p:cNvSpPr txBox="1"/>
          <p:nvPr/>
        </p:nvSpPr>
        <p:spPr>
          <a:xfrm>
            <a:off x="87098" y="12461"/>
            <a:ext cx="302003" cy="369332"/>
          </a:xfrm>
          <a:prstGeom prst="rect">
            <a:avLst/>
          </a:prstGeom>
          <a:noFill/>
        </p:spPr>
        <p:txBody>
          <a:bodyPr wrap="square" rtlCol="0">
            <a:spAutoFit/>
          </a:bodyPr>
          <a:lstStyle/>
          <a:p>
            <a:r>
              <a:rPr lang="es-EC" dirty="0"/>
              <a:t>R</a:t>
            </a:r>
            <a:endParaRPr lang="en-US" dirty="0"/>
          </a:p>
        </p:txBody>
      </p:sp>
    </p:spTree>
    <p:extLst>
      <p:ext uri="{BB962C8B-B14F-4D97-AF65-F5344CB8AC3E}">
        <p14:creationId xmlns:p14="http://schemas.microsoft.com/office/powerpoint/2010/main" val="16498646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1988305" y="521342"/>
            <a:ext cx="692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SISTEMA DE PUNTAJES (AGRUPACIÓN)</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xmlns="" id="{A2502024-0674-49DB-839B-821CF8D9B955}"/>
              </a:ext>
            </a:extLst>
          </p:cNvPr>
          <p:cNvPicPr>
            <a:picLocks noChangeAspect="1"/>
          </p:cNvPicPr>
          <p:nvPr/>
        </p:nvPicPr>
        <p:blipFill>
          <a:blip r:embed="rId2"/>
          <a:stretch>
            <a:fillRect/>
          </a:stretch>
        </p:blipFill>
        <p:spPr>
          <a:xfrm>
            <a:off x="558585" y="2000869"/>
            <a:ext cx="4092622" cy="509228"/>
          </a:xfrm>
          <a:prstGeom prst="rect">
            <a:avLst/>
          </a:prstGeom>
        </p:spPr>
      </p:pic>
      <p:pic>
        <p:nvPicPr>
          <p:cNvPr id="6" name="Picture 5">
            <a:extLst>
              <a:ext uri="{FF2B5EF4-FFF2-40B4-BE49-F238E27FC236}">
                <a16:creationId xmlns:a16="http://schemas.microsoft.com/office/drawing/2014/main" xmlns="" id="{F22935DA-0E30-4362-80D3-A83465D30C59}"/>
              </a:ext>
            </a:extLst>
          </p:cNvPr>
          <p:cNvPicPr>
            <a:picLocks noChangeAspect="1"/>
          </p:cNvPicPr>
          <p:nvPr/>
        </p:nvPicPr>
        <p:blipFill>
          <a:blip r:embed="rId3"/>
          <a:stretch>
            <a:fillRect/>
          </a:stretch>
        </p:blipFill>
        <p:spPr>
          <a:xfrm>
            <a:off x="603085" y="2672234"/>
            <a:ext cx="4123455" cy="547831"/>
          </a:xfrm>
          <a:prstGeom prst="rect">
            <a:avLst/>
          </a:prstGeom>
        </p:spPr>
      </p:pic>
      <p:pic>
        <p:nvPicPr>
          <p:cNvPr id="9" name="Picture 8">
            <a:extLst>
              <a:ext uri="{FF2B5EF4-FFF2-40B4-BE49-F238E27FC236}">
                <a16:creationId xmlns:a16="http://schemas.microsoft.com/office/drawing/2014/main" xmlns="" id="{1840A282-D9C5-4ECE-8270-466278BBD305}"/>
              </a:ext>
            </a:extLst>
          </p:cNvPr>
          <p:cNvPicPr>
            <a:picLocks noChangeAspect="1"/>
          </p:cNvPicPr>
          <p:nvPr/>
        </p:nvPicPr>
        <p:blipFill>
          <a:blip r:embed="rId4"/>
          <a:stretch>
            <a:fillRect/>
          </a:stretch>
        </p:blipFill>
        <p:spPr>
          <a:xfrm>
            <a:off x="594271" y="1706745"/>
            <a:ext cx="1601965" cy="188466"/>
          </a:xfrm>
          <a:prstGeom prst="rect">
            <a:avLst/>
          </a:prstGeom>
        </p:spPr>
      </p:pic>
      <p:pic>
        <p:nvPicPr>
          <p:cNvPr id="13" name="Picture 12">
            <a:extLst>
              <a:ext uri="{FF2B5EF4-FFF2-40B4-BE49-F238E27FC236}">
                <a16:creationId xmlns:a16="http://schemas.microsoft.com/office/drawing/2014/main" xmlns="" id="{F00C63A7-0884-4085-B5FB-312AEA6057C0}"/>
              </a:ext>
            </a:extLst>
          </p:cNvPr>
          <p:cNvPicPr>
            <a:picLocks noChangeAspect="1"/>
          </p:cNvPicPr>
          <p:nvPr/>
        </p:nvPicPr>
        <p:blipFill>
          <a:blip r:embed="rId5"/>
          <a:stretch>
            <a:fillRect/>
          </a:stretch>
        </p:blipFill>
        <p:spPr>
          <a:xfrm>
            <a:off x="604415" y="3464476"/>
            <a:ext cx="4089735" cy="939213"/>
          </a:xfrm>
          <a:prstGeom prst="rect">
            <a:avLst/>
          </a:prstGeom>
        </p:spPr>
      </p:pic>
      <p:pic>
        <p:nvPicPr>
          <p:cNvPr id="14" name="Picture 13">
            <a:extLst>
              <a:ext uri="{FF2B5EF4-FFF2-40B4-BE49-F238E27FC236}">
                <a16:creationId xmlns:a16="http://schemas.microsoft.com/office/drawing/2014/main" xmlns="" id="{1192F1D5-F650-45E0-8A5B-FC68A3B749EF}"/>
              </a:ext>
            </a:extLst>
          </p:cNvPr>
          <p:cNvPicPr>
            <a:picLocks noChangeAspect="1"/>
          </p:cNvPicPr>
          <p:nvPr/>
        </p:nvPicPr>
        <p:blipFill>
          <a:blip r:embed="rId6"/>
          <a:stretch>
            <a:fillRect/>
          </a:stretch>
        </p:blipFill>
        <p:spPr>
          <a:xfrm>
            <a:off x="607152" y="4597664"/>
            <a:ext cx="4020533" cy="691579"/>
          </a:xfrm>
          <a:prstGeom prst="rect">
            <a:avLst/>
          </a:prstGeom>
        </p:spPr>
      </p:pic>
      <p:pic>
        <p:nvPicPr>
          <p:cNvPr id="15" name="Picture 14">
            <a:extLst>
              <a:ext uri="{FF2B5EF4-FFF2-40B4-BE49-F238E27FC236}">
                <a16:creationId xmlns:a16="http://schemas.microsoft.com/office/drawing/2014/main" xmlns="" id="{FFEA33F7-A4DE-4D1A-A250-97C9517282E4}"/>
              </a:ext>
            </a:extLst>
          </p:cNvPr>
          <p:cNvPicPr>
            <a:picLocks noChangeAspect="1"/>
          </p:cNvPicPr>
          <p:nvPr/>
        </p:nvPicPr>
        <p:blipFill>
          <a:blip r:embed="rId7"/>
          <a:stretch>
            <a:fillRect/>
          </a:stretch>
        </p:blipFill>
        <p:spPr>
          <a:xfrm>
            <a:off x="607154" y="5415863"/>
            <a:ext cx="4020532" cy="690572"/>
          </a:xfrm>
          <a:prstGeom prst="rect">
            <a:avLst/>
          </a:prstGeom>
        </p:spPr>
      </p:pic>
      <p:pic>
        <p:nvPicPr>
          <p:cNvPr id="16" name="Picture 15">
            <a:extLst>
              <a:ext uri="{FF2B5EF4-FFF2-40B4-BE49-F238E27FC236}">
                <a16:creationId xmlns:a16="http://schemas.microsoft.com/office/drawing/2014/main" xmlns="" id="{D01A76EC-3A3A-42CA-A821-036E9724CBAC}"/>
              </a:ext>
            </a:extLst>
          </p:cNvPr>
          <p:cNvPicPr>
            <a:picLocks noChangeAspect="1"/>
          </p:cNvPicPr>
          <p:nvPr/>
        </p:nvPicPr>
        <p:blipFill rotWithShape="1">
          <a:blip r:embed="rId8"/>
          <a:srcRect l="1843"/>
          <a:stretch/>
        </p:blipFill>
        <p:spPr>
          <a:xfrm>
            <a:off x="4749800" y="1691565"/>
            <a:ext cx="4205496" cy="4573311"/>
          </a:xfrm>
          <a:prstGeom prst="rect">
            <a:avLst/>
          </a:prstGeom>
        </p:spPr>
      </p:pic>
      <p:sp>
        <p:nvSpPr>
          <p:cNvPr id="17" name="Rectangle 16">
            <a:extLst>
              <a:ext uri="{FF2B5EF4-FFF2-40B4-BE49-F238E27FC236}">
                <a16:creationId xmlns:a16="http://schemas.microsoft.com/office/drawing/2014/main" xmlns="" id="{EC8B8E6F-1009-4A8C-9C51-314170263951}"/>
              </a:ext>
            </a:extLst>
          </p:cNvPr>
          <p:cNvSpPr/>
          <p:nvPr/>
        </p:nvSpPr>
        <p:spPr>
          <a:xfrm>
            <a:off x="800584" y="1238626"/>
            <a:ext cx="7787132" cy="400110"/>
          </a:xfrm>
          <a:prstGeom prst="rect">
            <a:avLst/>
          </a:prstGeom>
        </p:spPr>
        <p:txBody>
          <a:bodyPr wrap="none">
            <a:spAutoFit/>
          </a:bodyPr>
          <a:lstStyle/>
          <a:p>
            <a:pPr algn="just">
              <a:spcAft>
                <a:spcPts val="0"/>
              </a:spcAft>
            </a:pPr>
            <a:r>
              <a:rPr lang="es-EC" sz="2000" dirty="0"/>
              <a:t>Sistemas de calidad y controles preventivos para la inocuidad alimentaria</a:t>
            </a:r>
            <a:endParaRPr lang="en-US" sz="2000" dirty="0">
              <a:solidFill>
                <a:srgbClr val="000000"/>
              </a:solidFill>
              <a:latin typeface="Arial" panose="020B060402020202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xmlns="" id="{1E1345AB-1AEA-4835-9124-FAB45C11B489}"/>
              </a:ext>
            </a:extLst>
          </p:cNvPr>
          <p:cNvSpPr txBox="1"/>
          <p:nvPr/>
        </p:nvSpPr>
        <p:spPr>
          <a:xfrm>
            <a:off x="87098" y="12461"/>
            <a:ext cx="302003" cy="369332"/>
          </a:xfrm>
          <a:prstGeom prst="rect">
            <a:avLst/>
          </a:prstGeom>
          <a:noFill/>
        </p:spPr>
        <p:txBody>
          <a:bodyPr wrap="square" rtlCol="0">
            <a:spAutoFit/>
          </a:bodyPr>
          <a:lstStyle/>
          <a:p>
            <a:r>
              <a:rPr lang="es-EC" dirty="0"/>
              <a:t>R</a:t>
            </a:r>
            <a:endParaRPr lang="en-US" dirty="0"/>
          </a:p>
        </p:txBody>
      </p:sp>
    </p:spTree>
    <p:extLst>
      <p:ext uri="{BB962C8B-B14F-4D97-AF65-F5344CB8AC3E}">
        <p14:creationId xmlns:p14="http://schemas.microsoft.com/office/powerpoint/2010/main" val="27545929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1988305" y="521342"/>
            <a:ext cx="692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SISTEMA DE PUNTAJES (AGRUPACIÓN)</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20" name="Rectangle 5">
            <a:extLst>
              <a:ext uri="{FF2B5EF4-FFF2-40B4-BE49-F238E27FC236}">
                <a16:creationId xmlns:a16="http://schemas.microsoft.com/office/drawing/2014/main" xmlns="" id="{7B208C77-2F35-4127-9BD5-2AFF09E110D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6" name="Picture 3" descr="https://documents.lucidchart.com/documents/41b3cf68-524d-a82a-a2c7-7a560a00952e/pages/0_0?a=2081&amp;x=-37&amp;y=-7&amp;w=1254&amp;h=1040&amp;store=1&amp;accept=image%2F*&amp;auth=LCA%20b7e58cfbfd424dc7f2f21b65b10d4c83db1b2e43-ts%3D1511036892">
            <a:extLst>
              <a:ext uri="{FF2B5EF4-FFF2-40B4-BE49-F238E27FC236}">
                <a16:creationId xmlns:a16="http://schemas.microsoft.com/office/drawing/2014/main" xmlns="" id="{48341C4A-753C-4492-A8C2-6738B2AB9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69" t="6398" r="5154" b="6496"/>
          <a:stretch>
            <a:fillRect/>
          </a:stretch>
        </p:blipFill>
        <p:spPr bwMode="auto">
          <a:xfrm>
            <a:off x="1592580" y="1249793"/>
            <a:ext cx="6598920" cy="525169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6">
            <a:extLst>
              <a:ext uri="{FF2B5EF4-FFF2-40B4-BE49-F238E27FC236}">
                <a16:creationId xmlns:a16="http://schemas.microsoft.com/office/drawing/2014/main" xmlns="" id="{3F977940-7C73-4AFB-8D1F-EF7EE847342C}"/>
              </a:ext>
            </a:extLst>
          </p:cNvPr>
          <p:cNvSpPr>
            <a:spLocks noChangeArrowheads="1"/>
          </p:cNvSpPr>
          <p:nvPr/>
        </p:nvSpPr>
        <p:spPr bwMode="auto">
          <a:xfrm>
            <a:off x="2691869" y="6573267"/>
            <a:ext cx="4654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1200" b="1" i="0" u="none" strike="noStrike" cap="none" normalizeH="0" baseline="0" dirty="0" bmk="_Toc511742637">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Principios HACCP contrastados con la norma ecuatoriana</a:t>
            </a:r>
            <a:endParaRPr kumimoji="0" lang="es-EC"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xmlns="" id="{8F419BC0-D4F8-432D-A739-A2D6A5366665}"/>
              </a:ext>
            </a:extLst>
          </p:cNvPr>
          <p:cNvSpPr txBox="1"/>
          <p:nvPr/>
        </p:nvSpPr>
        <p:spPr>
          <a:xfrm>
            <a:off x="87098" y="12461"/>
            <a:ext cx="302003" cy="369332"/>
          </a:xfrm>
          <a:prstGeom prst="rect">
            <a:avLst/>
          </a:prstGeom>
          <a:noFill/>
        </p:spPr>
        <p:txBody>
          <a:bodyPr wrap="square" rtlCol="0">
            <a:spAutoFit/>
          </a:bodyPr>
          <a:lstStyle/>
          <a:p>
            <a:r>
              <a:rPr lang="es-EC" dirty="0"/>
              <a:t>R</a:t>
            </a:r>
            <a:endParaRPr lang="en-US" dirty="0"/>
          </a:p>
        </p:txBody>
      </p:sp>
    </p:spTree>
    <p:extLst>
      <p:ext uri="{BB962C8B-B14F-4D97-AF65-F5344CB8AC3E}">
        <p14:creationId xmlns:p14="http://schemas.microsoft.com/office/powerpoint/2010/main" val="12740156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1988305" y="521342"/>
            <a:ext cx="692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RESULTADOS (MODO DE REPORTE)</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20" name="Rectangle 5">
            <a:extLst>
              <a:ext uri="{FF2B5EF4-FFF2-40B4-BE49-F238E27FC236}">
                <a16:creationId xmlns:a16="http://schemas.microsoft.com/office/drawing/2014/main" xmlns="" id="{7B208C77-2F35-4127-9BD5-2AFF09E110D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5A93CC76-B016-4BB7-B44A-DCCA14B645A0}"/>
              </a:ext>
            </a:extLst>
          </p:cNvPr>
          <p:cNvSpPr/>
          <p:nvPr/>
        </p:nvSpPr>
        <p:spPr>
          <a:xfrm>
            <a:off x="589065" y="1356341"/>
            <a:ext cx="8452598" cy="5038367"/>
          </a:xfrm>
          <a:prstGeom prst="rect">
            <a:avLst/>
          </a:prstGeom>
        </p:spPr>
        <p:txBody>
          <a:bodyPr wrap="square">
            <a:spAutoFit/>
          </a:bodyPr>
          <a:lstStyle/>
          <a:p>
            <a:pPr indent="180340" algn="just">
              <a:lnSpc>
                <a:spcPct val="150000"/>
              </a:lnSpc>
              <a:spcBef>
                <a:spcPts val="1800"/>
              </a:spcBef>
            </a:pPr>
            <a:r>
              <a:rPr lang="es-EC" sz="2400" b="1" dirty="0"/>
              <a:t>De la localización [74]</a:t>
            </a:r>
            <a:endParaRPr lang="es-EC" sz="1400" b="1" dirty="0">
              <a:solidFill>
                <a:srgbClr val="000000"/>
              </a:solidFill>
              <a:latin typeface="Arial" panose="020B0604020202020204" pitchFamily="34" charset="0"/>
              <a:ea typeface="Calibri" panose="020F0502020204030204" pitchFamily="34" charset="0"/>
              <a:cs typeface="Calibri" panose="020F0502020204030204" pitchFamily="34" charset="0"/>
            </a:endParaRPr>
          </a:p>
          <a:p>
            <a:pPr indent="180340" algn="just">
              <a:lnSpc>
                <a:spcPct val="150000"/>
              </a:lnSpc>
              <a:spcBef>
                <a:spcPts val="1800"/>
              </a:spcBef>
              <a:spcAft>
                <a:spcPts val="0"/>
              </a:spcAft>
            </a:pPr>
            <a:r>
              <a:rPr lang="es-EC" sz="1400" b="1" dirty="0">
                <a:solidFill>
                  <a:srgbClr val="000000"/>
                </a:solidFill>
                <a:latin typeface="Arial" panose="020B0604020202020204" pitchFamily="34" charset="0"/>
                <a:ea typeface="Calibri" panose="020F0502020204030204" pitchFamily="34" charset="0"/>
                <a:cs typeface="Calibri" panose="020F0502020204030204" pitchFamily="34" charset="0"/>
              </a:rPr>
              <a:t>Clasificación del hallazgo:</a:t>
            </a:r>
            <a:r>
              <a:rPr lang="es-EC" sz="1400" dirty="0">
                <a:solidFill>
                  <a:srgbClr val="000000"/>
                </a:solidFill>
                <a:latin typeface="Arial" panose="020B0604020202020204" pitchFamily="34" charset="0"/>
                <a:ea typeface="Calibri" panose="020F0502020204030204" pitchFamily="34" charset="0"/>
                <a:cs typeface="Calibri" panose="020F0502020204030204" pitchFamily="34" charset="0"/>
              </a:rPr>
              <a:t> Menor; </a:t>
            </a:r>
            <a:r>
              <a:rPr lang="es-EC" sz="1400" b="1" dirty="0">
                <a:solidFill>
                  <a:srgbClr val="000000"/>
                </a:solidFill>
                <a:latin typeface="Arial" panose="020B0604020202020204" pitchFamily="34" charset="0"/>
                <a:ea typeface="Calibri" panose="020F0502020204030204" pitchFamily="34" charset="0"/>
                <a:cs typeface="Calibri" panose="020F0502020204030204" pitchFamily="34" charset="0"/>
              </a:rPr>
              <a:t>Puntuación:</a:t>
            </a:r>
            <a:r>
              <a:rPr lang="es-EC" sz="1400" dirty="0">
                <a:solidFill>
                  <a:srgbClr val="000000"/>
                </a:solidFill>
                <a:latin typeface="Arial" panose="020B0604020202020204" pitchFamily="34" charset="0"/>
                <a:ea typeface="Calibri" panose="020F0502020204030204" pitchFamily="34" charset="0"/>
                <a:cs typeface="Calibri" panose="020F0502020204030204" pitchFamily="34" charset="0"/>
              </a:rPr>
              <a:t> 3/5</a:t>
            </a:r>
            <a:endParaRPr lang="en-US" sz="1400" dirty="0">
              <a:solidFill>
                <a:srgbClr val="000000"/>
              </a:solidFill>
              <a:latin typeface="Arial" panose="020B060402020202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Wingdings" panose="05000000000000000000" pitchFamily="2" charset="2"/>
              <a:buChar char=""/>
            </a:pPr>
            <a:r>
              <a:rPr lang="es-EC" sz="1400" dirty="0">
                <a:solidFill>
                  <a:srgbClr val="000000"/>
                </a:solidFill>
                <a:latin typeface="Arial" panose="020B0604020202020204" pitchFamily="34" charset="0"/>
                <a:ea typeface="Calibri" panose="020F0502020204030204" pitchFamily="34" charset="0"/>
                <a:cs typeface="Calibri" panose="020F0502020204030204" pitchFamily="34" charset="0"/>
              </a:rPr>
              <a:t>El permiso del uso del suelo esta negado por el POT, sin embargo, este permiso no inhabilita a PROINBE la realización de sus actividades. El último permiso de funcionamiento se emitió en diciembre de 2013. </a:t>
            </a:r>
            <a:endParaRPr lang="en-US" sz="1400" dirty="0">
              <a:solidFill>
                <a:srgbClr val="000000"/>
              </a:solidFill>
              <a:latin typeface="Arial" panose="020B060402020202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Wingdings" panose="05000000000000000000" pitchFamily="2" charset="2"/>
              <a:buChar char=""/>
            </a:pPr>
            <a:r>
              <a:rPr lang="es-EC" sz="1400" dirty="0">
                <a:solidFill>
                  <a:srgbClr val="000000"/>
                </a:solidFill>
                <a:latin typeface="Arial" panose="020B0604020202020204" pitchFamily="34" charset="0"/>
                <a:ea typeface="Calibri" panose="020F0502020204030204" pitchFamily="34" charset="0"/>
                <a:cs typeface="Calibri" panose="020F0502020204030204" pitchFamily="34" charset="0"/>
              </a:rPr>
              <a:t>Debido a que no se encuentra legalizada la normativa tampoco se encuentra al día el permiso de bomberos. Sin embargo, cuenta con el Plan de Emergencia y contingencia aprobado por la empresa municipal del cuerpo de bomberos Oficio N°21/DCDI/2017-PLANE</a:t>
            </a:r>
            <a:endParaRPr lang="en-US" sz="1400" dirty="0">
              <a:solidFill>
                <a:srgbClr val="000000"/>
              </a:solidFill>
              <a:latin typeface="Arial" panose="020B060402020202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Wingdings" panose="05000000000000000000" pitchFamily="2" charset="2"/>
              <a:buChar char=""/>
            </a:pPr>
            <a:r>
              <a:rPr lang="es-EC" sz="1400" dirty="0">
                <a:solidFill>
                  <a:srgbClr val="000000"/>
                </a:solidFill>
                <a:latin typeface="Arial" panose="020B0604020202020204" pitchFamily="34" charset="0"/>
                <a:ea typeface="Calibri" panose="020F0502020204030204" pitchFamily="34" charset="0"/>
                <a:cs typeface="Calibri" panose="020F0502020204030204" pitchFamily="34" charset="0"/>
              </a:rPr>
              <a:t>PROINBE está dentro de la CATEGORÍA I Código del proyecto MAE-RA-2016-136059. Mayo del 2015 se encuentra vencido por estar ya pasado hasta mayo de 2017.</a:t>
            </a:r>
            <a:endParaRPr lang="en-US" sz="1400" dirty="0">
              <a:solidFill>
                <a:srgbClr val="000000"/>
              </a:solidFill>
              <a:latin typeface="Arial" panose="020B060402020202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Wingdings" panose="05000000000000000000" pitchFamily="2" charset="2"/>
              <a:buChar char=""/>
            </a:pPr>
            <a:r>
              <a:rPr lang="es-EC" sz="1400" dirty="0">
                <a:solidFill>
                  <a:srgbClr val="000000"/>
                </a:solidFill>
                <a:latin typeface="Arial" panose="020B0604020202020204" pitchFamily="34" charset="0"/>
                <a:ea typeface="Calibri" panose="020F0502020204030204" pitchFamily="34" charset="0"/>
                <a:cs typeface="Calibri" panose="020F0502020204030204" pitchFamily="34" charset="0"/>
              </a:rPr>
              <a:t>ARCSA-2016.14.1.17.4-0000151 vigente 18-08-2017</a:t>
            </a:r>
            <a:endParaRPr lang="en-US" sz="1400" dirty="0">
              <a:solidFill>
                <a:srgbClr val="000000"/>
              </a:solidFill>
              <a:latin typeface="Arial" panose="020B060402020202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Wingdings" panose="05000000000000000000" pitchFamily="2" charset="2"/>
              <a:buChar char=""/>
            </a:pPr>
            <a:r>
              <a:rPr lang="es-EC" sz="1400" dirty="0">
                <a:solidFill>
                  <a:srgbClr val="000000"/>
                </a:solidFill>
                <a:latin typeface="Arial" panose="020B0604020202020204" pitchFamily="34" charset="0"/>
                <a:ea typeface="Calibri" panose="020F0502020204030204" pitchFamily="34" charset="0"/>
                <a:cs typeface="Calibri" panose="020F0502020204030204" pitchFamily="34" charset="0"/>
              </a:rPr>
              <a:t>Las actividades en la vecindad de PROINBE son de carácter residencial. No se evidencia actividades que puedan influir en la inocuidad de los procesos de la organización.</a:t>
            </a:r>
            <a:endParaRPr lang="en-US" sz="1400" dirty="0">
              <a:solidFill>
                <a:srgbClr val="000000"/>
              </a:solidFill>
              <a:latin typeface="Arial" panose="020B060402020202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1800"/>
              </a:spcAft>
              <a:buFont typeface="Wingdings" panose="05000000000000000000" pitchFamily="2" charset="2"/>
              <a:buChar char=""/>
            </a:pPr>
            <a:r>
              <a:rPr lang="es-EC" sz="1400" dirty="0">
                <a:solidFill>
                  <a:srgbClr val="000000"/>
                </a:solidFill>
                <a:latin typeface="Arial" panose="020B0604020202020204" pitchFamily="34" charset="0"/>
                <a:ea typeface="Calibri" panose="020F0502020204030204" pitchFamily="34" charset="0"/>
                <a:cs typeface="Calibri" panose="020F0502020204030204" pitchFamily="34" charset="0"/>
              </a:rPr>
              <a:t>PROINBE no tiene documentadas las actividades que realizan los vecinos ni los límites de la planta.</a:t>
            </a:r>
            <a:endParaRPr lang="en-US" sz="1400" dirty="0">
              <a:solidFill>
                <a:srgbClr val="000000"/>
              </a:solidFill>
              <a:latin typeface="Arial" panose="020B060402020202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C532CBE4-8C8F-48C3-B106-FD8F4CD8E22E}"/>
              </a:ext>
            </a:extLst>
          </p:cNvPr>
          <p:cNvSpPr txBox="1"/>
          <p:nvPr/>
        </p:nvSpPr>
        <p:spPr>
          <a:xfrm>
            <a:off x="87098" y="12461"/>
            <a:ext cx="302003" cy="369332"/>
          </a:xfrm>
          <a:prstGeom prst="rect">
            <a:avLst/>
          </a:prstGeom>
          <a:noFill/>
        </p:spPr>
        <p:txBody>
          <a:bodyPr wrap="square" rtlCol="0">
            <a:spAutoFit/>
          </a:bodyPr>
          <a:lstStyle/>
          <a:p>
            <a:r>
              <a:rPr lang="es-EC" dirty="0"/>
              <a:t>K</a:t>
            </a:r>
            <a:endParaRPr lang="en-US" dirty="0"/>
          </a:p>
        </p:txBody>
      </p:sp>
    </p:spTree>
    <p:extLst>
      <p:ext uri="{BB962C8B-B14F-4D97-AF65-F5344CB8AC3E}">
        <p14:creationId xmlns:p14="http://schemas.microsoft.com/office/powerpoint/2010/main" val="1752716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1988305" y="521342"/>
            <a:ext cx="692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RESULTADOS DE LA AUDITORÍA</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20" name="Rectangle 5">
            <a:extLst>
              <a:ext uri="{FF2B5EF4-FFF2-40B4-BE49-F238E27FC236}">
                <a16:creationId xmlns:a16="http://schemas.microsoft.com/office/drawing/2014/main" xmlns="" id="{7B208C77-2F35-4127-9BD5-2AFF09E110D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Gráfico 8">
            <a:extLst>
              <a:ext uri="{FF2B5EF4-FFF2-40B4-BE49-F238E27FC236}">
                <a16:creationId xmlns:a16="http://schemas.microsoft.com/office/drawing/2014/main" xmlns="" id="{74C22433-5359-4B4F-AEB4-F4D2B972849B}"/>
              </a:ext>
            </a:extLst>
          </p:cNvPr>
          <p:cNvGraphicFramePr/>
          <p:nvPr>
            <p:extLst>
              <p:ext uri="{D42A27DB-BD31-4B8C-83A1-F6EECF244321}">
                <p14:modId xmlns:p14="http://schemas.microsoft.com/office/powerpoint/2010/main" val="1949411977"/>
              </p:ext>
            </p:extLst>
          </p:nvPr>
        </p:nvGraphicFramePr>
        <p:xfrm>
          <a:off x="1357834" y="1406479"/>
          <a:ext cx="6925035" cy="4712381"/>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xmlns="" id="{34E56BAD-A52E-4C4D-A48B-18A62DD9C7D6}"/>
              </a:ext>
            </a:extLst>
          </p:cNvPr>
          <p:cNvSpPr/>
          <p:nvPr/>
        </p:nvSpPr>
        <p:spPr>
          <a:xfrm>
            <a:off x="2793194" y="6336658"/>
            <a:ext cx="4054315" cy="307777"/>
          </a:xfrm>
          <a:prstGeom prst="rect">
            <a:avLst/>
          </a:prstGeom>
        </p:spPr>
        <p:txBody>
          <a:bodyPr wrap="none">
            <a:spAutoFit/>
          </a:bodyPr>
          <a:lstStyle/>
          <a:p>
            <a:r>
              <a:rPr lang="es-EC" altLang="en-US" sz="1400" dirty="0" bmk="_Toc511742637">
                <a:latin typeface="Arial" panose="020B0604020202020204" pitchFamily="34" charset="0"/>
                <a:ea typeface="Calibri" panose="020F0502020204030204" pitchFamily="34" charset="0"/>
                <a:cs typeface="Arial" panose="020B0604020202020204" pitchFamily="34" charset="0"/>
              </a:rPr>
              <a:t>296 puntos posibles (299); 40% de cumplimiento</a:t>
            </a:r>
            <a:endParaRPr lang="en-US" sz="1400" dirty="0"/>
          </a:p>
        </p:txBody>
      </p:sp>
      <p:sp>
        <p:nvSpPr>
          <p:cNvPr id="14" name="TextBox 13">
            <a:extLst>
              <a:ext uri="{FF2B5EF4-FFF2-40B4-BE49-F238E27FC236}">
                <a16:creationId xmlns:a16="http://schemas.microsoft.com/office/drawing/2014/main" xmlns="" id="{39B304A4-07CD-491B-A9C7-7315E2CC403C}"/>
              </a:ext>
            </a:extLst>
          </p:cNvPr>
          <p:cNvSpPr txBox="1"/>
          <p:nvPr/>
        </p:nvSpPr>
        <p:spPr>
          <a:xfrm>
            <a:off x="87098" y="12461"/>
            <a:ext cx="302003" cy="369332"/>
          </a:xfrm>
          <a:prstGeom prst="rect">
            <a:avLst/>
          </a:prstGeom>
          <a:noFill/>
        </p:spPr>
        <p:txBody>
          <a:bodyPr wrap="square" rtlCol="0">
            <a:spAutoFit/>
          </a:bodyPr>
          <a:lstStyle/>
          <a:p>
            <a:r>
              <a:rPr lang="es-EC" dirty="0"/>
              <a:t>K</a:t>
            </a:r>
            <a:endParaRPr lang="en-US" dirty="0"/>
          </a:p>
        </p:txBody>
      </p:sp>
    </p:spTree>
    <p:extLst>
      <p:ext uri="{BB962C8B-B14F-4D97-AF65-F5344CB8AC3E}">
        <p14:creationId xmlns:p14="http://schemas.microsoft.com/office/powerpoint/2010/main" val="28538044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1988305" y="521342"/>
            <a:ext cx="692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CONCLUSIONES</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20" name="Rectangle 5">
            <a:extLst>
              <a:ext uri="{FF2B5EF4-FFF2-40B4-BE49-F238E27FC236}">
                <a16:creationId xmlns:a16="http://schemas.microsoft.com/office/drawing/2014/main" xmlns="" id="{7B208C77-2F35-4127-9BD5-2AFF09E110D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CFE9D4FC-A66C-4527-AC59-FE0FA9FA56D9}"/>
              </a:ext>
            </a:extLst>
          </p:cNvPr>
          <p:cNvSpPr/>
          <p:nvPr/>
        </p:nvSpPr>
        <p:spPr>
          <a:xfrm>
            <a:off x="1006546" y="1863671"/>
            <a:ext cx="7906794" cy="4093428"/>
          </a:xfrm>
          <a:prstGeom prst="rect">
            <a:avLst/>
          </a:prstGeom>
        </p:spPr>
        <p:txBody>
          <a:bodyPr wrap="square">
            <a:spAutoFit/>
          </a:bodyPr>
          <a:lstStyle/>
          <a:p>
            <a:pPr marL="285750" indent="-285750" algn="just">
              <a:buFont typeface="Arial" panose="020B0604020202020204" pitchFamily="34" charset="0"/>
              <a:buChar char="•"/>
            </a:pPr>
            <a:r>
              <a:rPr lang="es-EC" sz="2000" dirty="0">
                <a:solidFill>
                  <a:srgbClr val="000000"/>
                </a:solidFill>
                <a:latin typeface="Calibri" panose="020F0502020204030204" pitchFamily="34" charset="0"/>
                <a:ea typeface="Calibri" panose="020F0502020204030204" pitchFamily="34" charset="0"/>
              </a:rPr>
              <a:t>Se lograron los objetivos planteados.</a:t>
            </a:r>
          </a:p>
          <a:p>
            <a:pPr marL="285750" indent="-285750" algn="just">
              <a:buFont typeface="Arial" panose="020B0604020202020204" pitchFamily="34" charset="0"/>
              <a:buChar char="•"/>
            </a:pPr>
            <a:endParaRPr lang="es-EC" sz="2000" dirty="0"/>
          </a:p>
          <a:p>
            <a:pPr marL="285750" indent="-285750" algn="just">
              <a:buFont typeface="Arial" panose="020B0604020202020204" pitchFamily="34" charset="0"/>
              <a:buChar char="•"/>
            </a:pPr>
            <a:r>
              <a:rPr lang="es-EC" sz="2000" dirty="0"/>
              <a:t>Las desviaciones fueron repartidas entre 12 desviaciones críticas, 6 desviaciones mayores y 7 menores. </a:t>
            </a:r>
          </a:p>
          <a:p>
            <a:pPr marL="285750" indent="-285750" algn="just">
              <a:buFont typeface="Arial" panose="020B0604020202020204" pitchFamily="34" charset="0"/>
              <a:buChar char="•"/>
            </a:pPr>
            <a:endParaRPr lang="es-EC" sz="2000" dirty="0"/>
          </a:p>
          <a:p>
            <a:pPr marL="285750" indent="-285750" algn="just">
              <a:buFont typeface="Arial" panose="020B0604020202020204" pitchFamily="34" charset="0"/>
              <a:buChar char="•"/>
            </a:pPr>
            <a:r>
              <a:rPr lang="es-EC" sz="2000" dirty="0"/>
              <a:t>La fortaleza de PROINBE está en la categoría de equipos, en donde no se presentó ninguna desviación, debido a que están construidos de manera sanitaria.</a:t>
            </a:r>
          </a:p>
          <a:p>
            <a:pPr marL="285750" indent="-285750" algn="just">
              <a:buFont typeface="Arial" panose="020B0604020202020204" pitchFamily="34" charset="0"/>
              <a:buChar char="•"/>
            </a:pPr>
            <a:endParaRPr lang="es-EC" sz="2000" dirty="0"/>
          </a:p>
          <a:p>
            <a:pPr marL="285750" indent="-285750" algn="just">
              <a:buFont typeface="Arial" panose="020B0604020202020204" pitchFamily="34" charset="0"/>
              <a:buChar char="•"/>
            </a:pPr>
            <a:r>
              <a:rPr lang="es-EC" sz="2000" dirty="0"/>
              <a:t>La implementación de un sistema de gestión y corrección de las desviaciones es factible. Incluso llega a ser rentable con un VAN representado en ahorro de $ 20.300,00 al final de un periodo de 5 años y un TIR de 64%. Con un capital inicial de $ 14.000,00</a:t>
            </a:r>
            <a:endParaRPr lang="en-US" sz="2000" dirty="0"/>
          </a:p>
        </p:txBody>
      </p:sp>
      <p:sp>
        <p:nvSpPr>
          <p:cNvPr id="13" name="TextBox 12">
            <a:extLst>
              <a:ext uri="{FF2B5EF4-FFF2-40B4-BE49-F238E27FC236}">
                <a16:creationId xmlns:a16="http://schemas.microsoft.com/office/drawing/2014/main" xmlns="" id="{C8B9347D-4D7C-40C0-B3D7-432042A9492F}"/>
              </a:ext>
            </a:extLst>
          </p:cNvPr>
          <p:cNvSpPr txBox="1"/>
          <p:nvPr/>
        </p:nvSpPr>
        <p:spPr>
          <a:xfrm>
            <a:off x="87098" y="12461"/>
            <a:ext cx="302003" cy="369332"/>
          </a:xfrm>
          <a:prstGeom prst="rect">
            <a:avLst/>
          </a:prstGeom>
          <a:noFill/>
        </p:spPr>
        <p:txBody>
          <a:bodyPr wrap="square" rtlCol="0">
            <a:spAutoFit/>
          </a:bodyPr>
          <a:lstStyle/>
          <a:p>
            <a:r>
              <a:rPr lang="es-EC" dirty="0"/>
              <a:t>R</a:t>
            </a:r>
            <a:endParaRPr lang="en-US" dirty="0"/>
          </a:p>
        </p:txBody>
      </p:sp>
    </p:spTree>
    <p:extLst>
      <p:ext uri="{BB962C8B-B14F-4D97-AF65-F5344CB8AC3E}">
        <p14:creationId xmlns:p14="http://schemas.microsoft.com/office/powerpoint/2010/main" val="21475831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1988305" y="521342"/>
            <a:ext cx="692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RECOMENDACIONES</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20" name="Rectangle 5">
            <a:extLst>
              <a:ext uri="{FF2B5EF4-FFF2-40B4-BE49-F238E27FC236}">
                <a16:creationId xmlns:a16="http://schemas.microsoft.com/office/drawing/2014/main" xmlns="" id="{7B208C77-2F35-4127-9BD5-2AFF09E110D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a:extLst>
              <a:ext uri="{FF2B5EF4-FFF2-40B4-BE49-F238E27FC236}">
                <a16:creationId xmlns:a16="http://schemas.microsoft.com/office/drawing/2014/main" xmlns="" id="{2CAA64BD-7C03-48FA-B98F-DD9E4C981C7F}"/>
              </a:ext>
            </a:extLst>
          </p:cNvPr>
          <p:cNvSpPr/>
          <p:nvPr/>
        </p:nvSpPr>
        <p:spPr>
          <a:xfrm>
            <a:off x="792961" y="1972235"/>
            <a:ext cx="7900055" cy="3835024"/>
          </a:xfrm>
          <a:prstGeom prst="rect">
            <a:avLst/>
          </a:prstGeom>
        </p:spPr>
        <p:txBody>
          <a:bodyPr wrap="square">
            <a:spAutoFit/>
          </a:bodyPr>
          <a:lstStyle/>
          <a:p>
            <a:pPr marL="342900" lvl="0" indent="-342900" algn="just">
              <a:lnSpc>
                <a:spcPct val="150000"/>
              </a:lnSpc>
              <a:spcBef>
                <a:spcPts val="1800"/>
              </a:spcBef>
              <a:spcAft>
                <a:spcPts val="1800"/>
              </a:spcAft>
              <a:buFont typeface="Symbol" panose="05050102010706020507" pitchFamily="18" charset="2"/>
              <a:buChar char=""/>
            </a:pPr>
            <a:r>
              <a:rPr lang="es-EC" dirty="0">
                <a:solidFill>
                  <a:srgbClr val="000000"/>
                </a:solidFill>
                <a:ea typeface="Calibri" panose="020F0502020204030204" pitchFamily="34" charset="0"/>
                <a:cs typeface="Calibri" panose="020F0502020204030204" pitchFamily="34" charset="0"/>
              </a:rPr>
              <a:t>Analizar más a fondo la similitud y deficiencias encontradas entre las normativas de la región y verificar si estas deficiencias y falta personalización afectan al cumplimiento de los objetivos nacionales de inocuidad alimentaria y seguridad alimentaria a cargo de la ARCSA.</a:t>
            </a:r>
          </a:p>
          <a:p>
            <a:pPr marL="342900" indent="-342900" algn="just">
              <a:lnSpc>
                <a:spcPct val="150000"/>
              </a:lnSpc>
              <a:spcBef>
                <a:spcPts val="1800"/>
              </a:spcBef>
              <a:spcAft>
                <a:spcPts val="1800"/>
              </a:spcAft>
              <a:buFont typeface="Symbol" panose="05050102010706020507" pitchFamily="18" charset="2"/>
              <a:buChar char=""/>
            </a:pPr>
            <a:r>
              <a:rPr lang="es-EC" dirty="0"/>
              <a:t>La lista de verificación desarrollada puede ser empleada para la evaluación y diagnóstico de cualquier organización dedicada a la producción de alimentos. Recomendamos a las pequeñas y medianas industrias hacer uso de la misma para diagnosticar sus procesos de manera objetiva.</a:t>
            </a:r>
            <a:endParaRPr lang="en-US" dirty="0"/>
          </a:p>
        </p:txBody>
      </p:sp>
      <p:sp>
        <p:nvSpPr>
          <p:cNvPr id="13" name="TextBox 12">
            <a:extLst>
              <a:ext uri="{FF2B5EF4-FFF2-40B4-BE49-F238E27FC236}">
                <a16:creationId xmlns:a16="http://schemas.microsoft.com/office/drawing/2014/main" xmlns="" id="{E5046591-27F4-4657-B24D-7686A3181720}"/>
              </a:ext>
            </a:extLst>
          </p:cNvPr>
          <p:cNvSpPr txBox="1"/>
          <p:nvPr/>
        </p:nvSpPr>
        <p:spPr>
          <a:xfrm>
            <a:off x="87098" y="12461"/>
            <a:ext cx="302003" cy="369332"/>
          </a:xfrm>
          <a:prstGeom prst="rect">
            <a:avLst/>
          </a:prstGeom>
          <a:noFill/>
        </p:spPr>
        <p:txBody>
          <a:bodyPr wrap="square" rtlCol="0">
            <a:spAutoFit/>
          </a:bodyPr>
          <a:lstStyle/>
          <a:p>
            <a:r>
              <a:rPr lang="es-EC" dirty="0"/>
              <a:t>R</a:t>
            </a:r>
            <a:endParaRPr lang="en-US" dirty="0"/>
          </a:p>
        </p:txBody>
      </p:sp>
    </p:spTree>
    <p:extLst>
      <p:ext uri="{BB962C8B-B14F-4D97-AF65-F5344CB8AC3E}">
        <p14:creationId xmlns:p14="http://schemas.microsoft.com/office/powerpoint/2010/main" val="30882390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8" name="Rectangle 7">
            <a:extLst>
              <a:ext uri="{FF2B5EF4-FFF2-40B4-BE49-F238E27FC236}">
                <a16:creationId xmlns:a16="http://schemas.microsoft.com/office/drawing/2014/main" xmlns="" id="{7FD1DED6-91B9-4B17-BF3A-304D6D619288}"/>
              </a:ext>
            </a:extLst>
          </p:cNvPr>
          <p:cNvSpPr/>
          <p:nvPr/>
        </p:nvSpPr>
        <p:spPr>
          <a:xfrm>
            <a:off x="4359281" y="1710703"/>
            <a:ext cx="4581702" cy="4401205"/>
          </a:xfrm>
          <a:prstGeom prst="rect">
            <a:avLst/>
          </a:prstGeom>
        </p:spPr>
        <p:txBody>
          <a:bodyPr wrap="square">
            <a:spAutoFit/>
          </a:bodyPr>
          <a:lstStyle/>
          <a:p>
            <a:pPr marL="285750" indent="-285750">
              <a:buFont typeface="Arial" panose="020B0604020202020204" pitchFamily="34" charset="0"/>
              <a:buChar char="•"/>
            </a:pPr>
            <a:r>
              <a:rPr lang="es-EC" sz="2000" dirty="0"/>
              <a:t>La industrial PROINBE es una industria de bebidas nacional</a:t>
            </a:r>
          </a:p>
          <a:p>
            <a:pPr marL="285750" indent="-285750">
              <a:buFont typeface="Arial" panose="020B0604020202020204" pitchFamily="34" charset="0"/>
              <a:buChar char="•"/>
            </a:pPr>
            <a:r>
              <a:rPr lang="es-EC" sz="2000" dirty="0"/>
              <a:t>Ubicada en la ciudad de Ambato</a:t>
            </a:r>
          </a:p>
          <a:p>
            <a:pPr marL="285750" indent="-285750">
              <a:buFont typeface="Arial" panose="020B0604020202020204" pitchFamily="34" charset="0"/>
              <a:buChar char="•"/>
            </a:pPr>
            <a:r>
              <a:rPr lang="es-EC" sz="2000" dirty="0"/>
              <a:t>Tiene más de 10 años en el negocio</a:t>
            </a:r>
          </a:p>
          <a:p>
            <a:pPr marL="285750" indent="-285750">
              <a:buFont typeface="Arial" panose="020B0604020202020204" pitchFamily="34" charset="0"/>
              <a:buChar char="•"/>
            </a:pPr>
            <a:r>
              <a:rPr lang="es-EC" sz="2000" dirty="0"/>
              <a:t>Cuenta con una capacidad de producción actual de 25000 litros semanales</a:t>
            </a:r>
          </a:p>
          <a:p>
            <a:pPr marL="285750" indent="-285750">
              <a:buFont typeface="Arial" panose="020B0604020202020204" pitchFamily="34" charset="0"/>
              <a:buChar char="•"/>
            </a:pPr>
            <a:r>
              <a:rPr lang="es-EC" sz="2000" dirty="0"/>
              <a:t>Sus productos están direccionados al consumo popular (Chimborazo, Cotopaxi y Pichincha).</a:t>
            </a:r>
          </a:p>
          <a:p>
            <a:pPr marL="285750" indent="-285750">
              <a:buFont typeface="Arial" panose="020B0604020202020204" pitchFamily="34" charset="0"/>
              <a:buChar char="•"/>
            </a:pPr>
            <a:r>
              <a:rPr lang="es-EC" sz="2000" dirty="0"/>
              <a:t>Los alimentos que procesa PROINBE actualmente se catalogan en categoría B de riesgo, correspondiente a bebidas alcohólicas.</a:t>
            </a:r>
            <a:endParaRPr lang="en-US" sz="2000" dirty="0"/>
          </a:p>
        </p:txBody>
      </p:sp>
      <p:sp>
        <p:nvSpPr>
          <p:cNvPr id="9" name="Text Box 23">
            <a:extLst>
              <a:ext uri="{FF2B5EF4-FFF2-40B4-BE49-F238E27FC236}">
                <a16:creationId xmlns:a16="http://schemas.microsoft.com/office/drawing/2014/main" xmlns="" id="{7AADFD3D-C9C1-42A9-8FC0-D6987A4D1E25}"/>
              </a:ext>
            </a:extLst>
          </p:cNvPr>
          <p:cNvSpPr txBox="1">
            <a:spLocks noChangeArrowheads="1"/>
          </p:cNvSpPr>
          <p:nvPr/>
        </p:nvSpPr>
        <p:spPr bwMode="auto">
          <a:xfrm>
            <a:off x="2162175" y="578182"/>
            <a:ext cx="6564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INTRODUCCIÓN</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pic>
        <p:nvPicPr>
          <p:cNvPr id="12" name="3 Marcador de contenido">
            <a:extLst>
              <a:ext uri="{FF2B5EF4-FFF2-40B4-BE49-F238E27FC236}">
                <a16:creationId xmlns:a16="http://schemas.microsoft.com/office/drawing/2014/main" xmlns="" id="{1948F1CB-00F3-499D-9556-3DDDD71025BE}"/>
              </a:ext>
            </a:extLst>
          </p:cNvPr>
          <p:cNvPicPr>
            <a:picLocks noGrp="1"/>
          </p:cNvPicPr>
          <p:nvPr>
            <p:ph idx="1"/>
          </p:nvPr>
        </p:nvPicPr>
        <p:blipFill rotWithShape="1">
          <a:blip r:embed="rId2"/>
          <a:srcRect l="37963" t="22679" r="35534" b="36280"/>
          <a:stretch/>
        </p:blipFill>
        <p:spPr bwMode="auto">
          <a:xfrm>
            <a:off x="558585" y="1988651"/>
            <a:ext cx="3784998" cy="3687220"/>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xmlns="" id="{673BB55F-E658-4F3E-8C4F-5EA009ED51DA}"/>
              </a:ext>
            </a:extLst>
          </p:cNvPr>
          <p:cNvSpPr txBox="1"/>
          <p:nvPr/>
        </p:nvSpPr>
        <p:spPr>
          <a:xfrm>
            <a:off x="87098" y="12461"/>
            <a:ext cx="302003" cy="369332"/>
          </a:xfrm>
          <a:prstGeom prst="rect">
            <a:avLst/>
          </a:prstGeom>
          <a:noFill/>
        </p:spPr>
        <p:txBody>
          <a:bodyPr wrap="square" rtlCol="0">
            <a:spAutoFit/>
          </a:bodyPr>
          <a:lstStyle/>
          <a:p>
            <a:r>
              <a:rPr lang="es-EC" dirty="0"/>
              <a:t>K</a:t>
            </a:r>
            <a:endParaRPr lang="en-US" dirty="0"/>
          </a:p>
        </p:txBody>
      </p:sp>
    </p:spTree>
    <p:extLst>
      <p:ext uri="{BB962C8B-B14F-4D97-AF65-F5344CB8AC3E}">
        <p14:creationId xmlns:p14="http://schemas.microsoft.com/office/powerpoint/2010/main" val="23512891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9" name="Text Box 23">
            <a:extLst>
              <a:ext uri="{FF2B5EF4-FFF2-40B4-BE49-F238E27FC236}">
                <a16:creationId xmlns:a16="http://schemas.microsoft.com/office/drawing/2014/main" xmlns="" id="{7AADFD3D-C9C1-42A9-8FC0-D6987A4D1E25}"/>
              </a:ext>
            </a:extLst>
          </p:cNvPr>
          <p:cNvSpPr txBox="1">
            <a:spLocks noChangeArrowheads="1"/>
          </p:cNvSpPr>
          <p:nvPr/>
        </p:nvSpPr>
        <p:spPr bwMode="auto">
          <a:xfrm>
            <a:off x="2162175" y="578182"/>
            <a:ext cx="6564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PLANTEAMIENTO DEL PROBLEMA</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13" name="3 Rectángulo">
            <a:extLst>
              <a:ext uri="{FF2B5EF4-FFF2-40B4-BE49-F238E27FC236}">
                <a16:creationId xmlns:a16="http://schemas.microsoft.com/office/drawing/2014/main" xmlns="" id="{34EDF8BC-34C1-4B43-816B-AD74BC7DFC91}"/>
              </a:ext>
            </a:extLst>
          </p:cNvPr>
          <p:cNvSpPr/>
          <p:nvPr/>
        </p:nvSpPr>
        <p:spPr>
          <a:xfrm>
            <a:off x="710312" y="2967951"/>
            <a:ext cx="7480520" cy="12961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t>PROINBE no puede demostrar que sus procedimientos garantizan calidad e inocuidad alimentaria exigidos por organizamos de control y consumidores. </a:t>
            </a:r>
          </a:p>
        </p:txBody>
      </p:sp>
      <p:pic>
        <p:nvPicPr>
          <p:cNvPr id="14" name="Picture 2">
            <a:extLst>
              <a:ext uri="{FF2B5EF4-FFF2-40B4-BE49-F238E27FC236}">
                <a16:creationId xmlns:a16="http://schemas.microsoft.com/office/drawing/2014/main" xmlns="" id="{2831BA57-FAA6-4C56-B691-B1D04E10C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31" y="4462640"/>
            <a:ext cx="246697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5 Rectángulo">
            <a:extLst>
              <a:ext uri="{FF2B5EF4-FFF2-40B4-BE49-F238E27FC236}">
                <a16:creationId xmlns:a16="http://schemas.microsoft.com/office/drawing/2014/main" xmlns="" id="{9F60C0B0-7FFD-4264-B5BB-2BB7D15417EE}"/>
              </a:ext>
            </a:extLst>
          </p:cNvPr>
          <p:cNvSpPr/>
          <p:nvPr/>
        </p:nvSpPr>
        <p:spPr>
          <a:xfrm>
            <a:off x="634314" y="5974807"/>
            <a:ext cx="2232248" cy="8602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t>FALTA DE PERSONAL CAPACITADO</a:t>
            </a:r>
          </a:p>
        </p:txBody>
      </p:sp>
      <p:pic>
        <p:nvPicPr>
          <p:cNvPr id="16" name="Picture 3">
            <a:extLst>
              <a:ext uri="{FF2B5EF4-FFF2-40B4-BE49-F238E27FC236}">
                <a16:creationId xmlns:a16="http://schemas.microsoft.com/office/drawing/2014/main" xmlns="" id="{1F5D918B-7D89-4C2A-B105-F6A0EDDB5A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311"/>
          <a:stretch/>
        </p:blipFill>
        <p:spPr bwMode="auto">
          <a:xfrm>
            <a:off x="3567319" y="4401025"/>
            <a:ext cx="1766507"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9 Rectángulo">
            <a:extLst>
              <a:ext uri="{FF2B5EF4-FFF2-40B4-BE49-F238E27FC236}">
                <a16:creationId xmlns:a16="http://schemas.microsoft.com/office/drawing/2014/main" xmlns="" id="{AFE39299-D847-4B02-BD27-D59A258ACB44}"/>
              </a:ext>
            </a:extLst>
          </p:cNvPr>
          <p:cNvSpPr/>
          <p:nvPr/>
        </p:nvSpPr>
        <p:spPr>
          <a:xfrm>
            <a:off x="3401527" y="5974807"/>
            <a:ext cx="2232248" cy="8602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t>NORMAS CONFUSAS</a:t>
            </a:r>
          </a:p>
        </p:txBody>
      </p:sp>
      <p:pic>
        <p:nvPicPr>
          <p:cNvPr id="18" name="Picture 4">
            <a:extLst>
              <a:ext uri="{FF2B5EF4-FFF2-40B4-BE49-F238E27FC236}">
                <a16:creationId xmlns:a16="http://schemas.microsoft.com/office/drawing/2014/main" xmlns="" id="{3DBB28C7-3CB5-4C56-8583-A8E52D31E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9536" y="4469047"/>
            <a:ext cx="2232248" cy="121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1 Rectángulo">
            <a:extLst>
              <a:ext uri="{FF2B5EF4-FFF2-40B4-BE49-F238E27FC236}">
                <a16:creationId xmlns:a16="http://schemas.microsoft.com/office/drawing/2014/main" xmlns="" id="{1CA35FF3-F349-4695-A885-699CD4A32306}"/>
              </a:ext>
            </a:extLst>
          </p:cNvPr>
          <p:cNvSpPr/>
          <p:nvPr/>
        </p:nvSpPr>
        <p:spPr>
          <a:xfrm>
            <a:off x="5907528" y="5974806"/>
            <a:ext cx="2436263" cy="8602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t>NO OBLIGATORIEDAD DE RESOLUCION</a:t>
            </a:r>
          </a:p>
        </p:txBody>
      </p:sp>
      <p:sp>
        <p:nvSpPr>
          <p:cNvPr id="20" name="6 Flecha izquierda y derecha">
            <a:extLst>
              <a:ext uri="{FF2B5EF4-FFF2-40B4-BE49-F238E27FC236}">
                <a16:creationId xmlns:a16="http://schemas.microsoft.com/office/drawing/2014/main" xmlns="" id="{A42A3B7A-DA4A-4EAD-875D-7ADA7AB0DCAE}"/>
              </a:ext>
            </a:extLst>
          </p:cNvPr>
          <p:cNvSpPr/>
          <p:nvPr/>
        </p:nvSpPr>
        <p:spPr>
          <a:xfrm rot="5400000">
            <a:off x="6485977" y="3542852"/>
            <a:ext cx="4462595" cy="5415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1" name="Picture 5">
            <a:extLst>
              <a:ext uri="{FF2B5EF4-FFF2-40B4-BE49-F238E27FC236}">
                <a16:creationId xmlns:a16="http://schemas.microsoft.com/office/drawing/2014/main" xmlns="" id="{21A77E73-29D1-4E8B-AD08-3D6BBDAB7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839" y="1476197"/>
            <a:ext cx="2686050" cy="141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a:extLst>
              <a:ext uri="{FF2B5EF4-FFF2-40B4-BE49-F238E27FC236}">
                <a16:creationId xmlns:a16="http://schemas.microsoft.com/office/drawing/2014/main" xmlns="" id="{D70DED7D-03EB-4CB3-AE0A-F91A4FE5F7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8561" y="1475982"/>
            <a:ext cx="1944217" cy="134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a:extLst>
              <a:ext uri="{FF2B5EF4-FFF2-40B4-BE49-F238E27FC236}">
                <a16:creationId xmlns:a16="http://schemas.microsoft.com/office/drawing/2014/main" xmlns="" id="{65BC06AB-E7A8-44E9-852E-8094042803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9458" y="1441098"/>
            <a:ext cx="2327184" cy="138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a:extLst>
              <a:ext uri="{FF2B5EF4-FFF2-40B4-BE49-F238E27FC236}">
                <a16:creationId xmlns:a16="http://schemas.microsoft.com/office/drawing/2014/main" xmlns="" id="{9F1F3090-2200-4A6B-A873-8314172E62C1}"/>
              </a:ext>
            </a:extLst>
          </p:cNvPr>
          <p:cNvSpPr txBox="1"/>
          <p:nvPr/>
        </p:nvSpPr>
        <p:spPr>
          <a:xfrm>
            <a:off x="87098" y="12461"/>
            <a:ext cx="302003" cy="369332"/>
          </a:xfrm>
          <a:prstGeom prst="rect">
            <a:avLst/>
          </a:prstGeom>
          <a:noFill/>
        </p:spPr>
        <p:txBody>
          <a:bodyPr wrap="square" rtlCol="0">
            <a:spAutoFit/>
          </a:bodyPr>
          <a:lstStyle/>
          <a:p>
            <a:r>
              <a:rPr lang="es-EC" dirty="0"/>
              <a:t>K</a:t>
            </a:r>
            <a:endParaRPr lang="en-US" dirty="0"/>
          </a:p>
        </p:txBody>
      </p:sp>
    </p:spTree>
    <p:extLst>
      <p:ext uri="{BB962C8B-B14F-4D97-AF65-F5344CB8AC3E}">
        <p14:creationId xmlns:p14="http://schemas.microsoft.com/office/powerpoint/2010/main" val="34250225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8" name="Rectangle 7">
            <a:extLst>
              <a:ext uri="{FF2B5EF4-FFF2-40B4-BE49-F238E27FC236}">
                <a16:creationId xmlns:a16="http://schemas.microsoft.com/office/drawing/2014/main" xmlns="" id="{7FD1DED6-91B9-4B17-BF3A-304D6D619288}"/>
              </a:ext>
            </a:extLst>
          </p:cNvPr>
          <p:cNvSpPr/>
          <p:nvPr/>
        </p:nvSpPr>
        <p:spPr>
          <a:xfrm>
            <a:off x="860689" y="2103232"/>
            <a:ext cx="8044414" cy="3539430"/>
          </a:xfrm>
          <a:prstGeom prst="rect">
            <a:avLst/>
          </a:prstGeom>
        </p:spPr>
        <p:txBody>
          <a:bodyPr wrap="square">
            <a:spAutoFit/>
          </a:bodyPr>
          <a:lstStyle/>
          <a:p>
            <a:pPr algn="just"/>
            <a:r>
              <a:rPr lang="es-EC" sz="3200" dirty="0"/>
              <a:t>Para que PROINBE pueda demostrar que sus procedimientos garantizan la calidad e inocuidad alimentaria exigidas por los organismos de control y consumidores se debe realizar una evaluación de la situación actual de sus procesos productivos y contrastarlos con la normativa de BPM local.</a:t>
            </a:r>
            <a:endParaRPr lang="en-US" sz="3200" dirty="0"/>
          </a:p>
        </p:txBody>
      </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2128499" y="593124"/>
            <a:ext cx="6564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DIAGN</a:t>
            </a:r>
            <a:r>
              <a:rPr lang="es-EC" altLang="es-ES" b="1" dirty="0" err="1">
                <a:ln w="0"/>
                <a:solidFill>
                  <a:schemeClr val="accent1">
                    <a:lumMod val="50000"/>
                  </a:schemeClr>
                </a:solidFill>
                <a:effectLst>
                  <a:outerShdw blurRad="38100" dist="19050" dir="2700000" algn="tl" rotWithShape="0">
                    <a:schemeClr val="dk1">
                      <a:alpha val="40000"/>
                    </a:schemeClr>
                  </a:outerShdw>
                </a:effectLst>
              </a:rPr>
              <a:t>Ó</a:t>
            </a:r>
            <a:r>
              <a:rPr lang="es-ES" altLang="es-ES" b="1" dirty="0">
                <a:ln w="0"/>
                <a:solidFill>
                  <a:schemeClr val="accent1">
                    <a:lumMod val="50000"/>
                  </a:schemeClr>
                </a:solidFill>
                <a:effectLst>
                  <a:outerShdw blurRad="38100" dist="19050" dir="2700000" algn="tl" rotWithShape="0">
                    <a:schemeClr val="dk1">
                      <a:alpha val="40000"/>
                    </a:schemeClr>
                  </a:outerShdw>
                </a:effectLst>
              </a:rPr>
              <a:t>STICO</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9" name="TextBox 8">
            <a:extLst>
              <a:ext uri="{FF2B5EF4-FFF2-40B4-BE49-F238E27FC236}">
                <a16:creationId xmlns:a16="http://schemas.microsoft.com/office/drawing/2014/main" xmlns="" id="{F29A227B-C474-4D0F-8B95-F40AAEFA247F}"/>
              </a:ext>
            </a:extLst>
          </p:cNvPr>
          <p:cNvSpPr txBox="1"/>
          <p:nvPr/>
        </p:nvSpPr>
        <p:spPr>
          <a:xfrm>
            <a:off x="87098" y="12461"/>
            <a:ext cx="302003" cy="369332"/>
          </a:xfrm>
          <a:prstGeom prst="rect">
            <a:avLst/>
          </a:prstGeom>
          <a:noFill/>
        </p:spPr>
        <p:txBody>
          <a:bodyPr wrap="square" rtlCol="0">
            <a:spAutoFit/>
          </a:bodyPr>
          <a:lstStyle/>
          <a:p>
            <a:r>
              <a:rPr lang="es-EC" dirty="0"/>
              <a:t>K</a:t>
            </a:r>
            <a:endParaRPr lang="en-US" dirty="0"/>
          </a:p>
        </p:txBody>
      </p:sp>
    </p:spTree>
    <p:extLst>
      <p:ext uri="{BB962C8B-B14F-4D97-AF65-F5344CB8AC3E}">
        <p14:creationId xmlns:p14="http://schemas.microsoft.com/office/powerpoint/2010/main" val="12164363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2128499" y="565666"/>
            <a:ext cx="6564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JUSTIFICACIÓN E IMPORTANCIA</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graphicFrame>
        <p:nvGraphicFramePr>
          <p:cNvPr id="9" name="3 Marcador de contenido">
            <a:extLst>
              <a:ext uri="{FF2B5EF4-FFF2-40B4-BE49-F238E27FC236}">
                <a16:creationId xmlns:a16="http://schemas.microsoft.com/office/drawing/2014/main" xmlns="" id="{47C06A8A-095E-42C5-BE9A-6B17DD4681EA}"/>
              </a:ext>
            </a:extLst>
          </p:cNvPr>
          <p:cNvGraphicFramePr>
            <a:graphicFrameLocks noGrp="1"/>
          </p:cNvGraphicFramePr>
          <p:nvPr>
            <p:ph idx="1"/>
            <p:extLst>
              <p:ext uri="{D42A27DB-BD31-4B8C-83A1-F6EECF244321}">
                <p14:modId xmlns:p14="http://schemas.microsoft.com/office/powerpoint/2010/main" val="260695459"/>
              </p:ext>
            </p:extLst>
          </p:nvPr>
        </p:nvGraphicFramePr>
        <p:xfrm>
          <a:off x="765637" y="1338072"/>
          <a:ext cx="8291264"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2">
            <a:extLst>
              <a:ext uri="{FF2B5EF4-FFF2-40B4-BE49-F238E27FC236}">
                <a16:creationId xmlns:a16="http://schemas.microsoft.com/office/drawing/2014/main" xmlns="" id="{AEC16B2C-47DA-482F-B422-B979A45C19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648" y="5731609"/>
            <a:ext cx="1584176"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xmlns="" id="{955B42EA-22A5-4036-AC9A-51ECFC5D9A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5731609"/>
            <a:ext cx="1538638"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extLst>
              <a:ext uri="{FF2B5EF4-FFF2-40B4-BE49-F238E27FC236}">
                <a16:creationId xmlns:a16="http://schemas.microsoft.com/office/drawing/2014/main" xmlns="" id="{CA54CA6D-B02A-4AAC-BC27-F619FB4B674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0996" r="58856"/>
          <a:stretch/>
        </p:blipFill>
        <p:spPr bwMode="auto">
          <a:xfrm>
            <a:off x="4925279" y="5716170"/>
            <a:ext cx="86409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a:extLst>
              <a:ext uri="{FF2B5EF4-FFF2-40B4-BE49-F238E27FC236}">
                <a16:creationId xmlns:a16="http://schemas.microsoft.com/office/drawing/2014/main" xmlns="" id="{7AE0818A-6307-4817-940A-7B7F08F54E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9313" y="5716170"/>
            <a:ext cx="136815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a:extLst>
              <a:ext uri="{FF2B5EF4-FFF2-40B4-BE49-F238E27FC236}">
                <a16:creationId xmlns:a16="http://schemas.microsoft.com/office/drawing/2014/main" xmlns="" id="{C98EF73D-3DC5-4A86-AC70-0B784DD63E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9616" y="5716170"/>
            <a:ext cx="153925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xmlns="" id="{273C2B62-5316-4153-A782-FC206E1A01FA}"/>
              </a:ext>
            </a:extLst>
          </p:cNvPr>
          <p:cNvSpPr txBox="1"/>
          <p:nvPr/>
        </p:nvSpPr>
        <p:spPr>
          <a:xfrm>
            <a:off x="87098" y="12461"/>
            <a:ext cx="302003" cy="369332"/>
          </a:xfrm>
          <a:prstGeom prst="rect">
            <a:avLst/>
          </a:prstGeom>
          <a:noFill/>
        </p:spPr>
        <p:txBody>
          <a:bodyPr wrap="square" rtlCol="0">
            <a:spAutoFit/>
          </a:bodyPr>
          <a:lstStyle/>
          <a:p>
            <a:r>
              <a:rPr lang="es-EC" dirty="0"/>
              <a:t>R</a:t>
            </a:r>
            <a:endParaRPr lang="en-US" dirty="0"/>
          </a:p>
        </p:txBody>
      </p:sp>
    </p:spTree>
    <p:extLst>
      <p:ext uri="{BB962C8B-B14F-4D97-AF65-F5344CB8AC3E}">
        <p14:creationId xmlns:p14="http://schemas.microsoft.com/office/powerpoint/2010/main" val="2364780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12" name="Text Box 23">
            <a:extLst>
              <a:ext uri="{FF2B5EF4-FFF2-40B4-BE49-F238E27FC236}">
                <a16:creationId xmlns:a16="http://schemas.microsoft.com/office/drawing/2014/main" xmlns="" id="{F2103892-7BDC-4A4B-A625-151693378764}"/>
              </a:ext>
            </a:extLst>
          </p:cNvPr>
          <p:cNvSpPr txBox="1">
            <a:spLocks noChangeArrowheads="1"/>
          </p:cNvSpPr>
          <p:nvPr/>
        </p:nvSpPr>
        <p:spPr bwMode="auto">
          <a:xfrm>
            <a:off x="2047513" y="597010"/>
            <a:ext cx="69420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ENFOQUE DE INDUSTRIA ALIMENTARIA</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xmlns="" id="{F0E177C1-22BE-4E47-AF10-764ECC9AE8A0}"/>
              </a:ext>
            </a:extLst>
          </p:cNvPr>
          <p:cNvSpPr/>
          <p:nvPr/>
        </p:nvSpPr>
        <p:spPr>
          <a:xfrm>
            <a:off x="860853" y="1457749"/>
            <a:ext cx="7920681" cy="2677656"/>
          </a:xfrm>
          <a:prstGeom prst="rect">
            <a:avLst/>
          </a:prstGeom>
        </p:spPr>
        <p:txBody>
          <a:bodyPr wrap="square">
            <a:spAutoFit/>
          </a:bodyPr>
          <a:lstStyle/>
          <a:p>
            <a:pPr marL="285750" indent="-285750">
              <a:buFont typeface="Arial" panose="020B0604020202020204" pitchFamily="34" charset="0"/>
              <a:buChar char="•"/>
            </a:pPr>
            <a:r>
              <a:rPr lang="es-EC" sz="2400" dirty="0">
                <a:latin typeface="Calibri" panose="020F0502020204030204" pitchFamily="34" charset="0"/>
                <a:ea typeface="Calibri" panose="020F0502020204030204" pitchFamily="34" charset="0"/>
                <a:cs typeface="Times New Roman" panose="02020603050405020304" pitchFamily="18" charset="0"/>
              </a:rPr>
              <a:t>El enfoque de los productores de alimentos y entes de regulación de la industria alimenticia, en particular en países no industrializados, había sido orientado al volumen de producción, con el fin casi exclusivo de garantizar el suministro de nutrientes para la población.</a:t>
            </a:r>
          </a:p>
          <a:p>
            <a:pPr marL="285750" indent="-285750">
              <a:buFont typeface="Arial" panose="020B0604020202020204" pitchFamily="34" charset="0"/>
              <a:buChar char="•"/>
            </a:pPr>
            <a:r>
              <a:rPr lang="es-EC" sz="2400" dirty="0"/>
              <a:t>Por la influencia del mercado internacional, este enfoque ha sido reorientado hacia la calidad e inocuidad</a:t>
            </a:r>
            <a:endParaRPr lang="en-US" sz="2400" dirty="0"/>
          </a:p>
        </p:txBody>
      </p:sp>
      <p:graphicFrame>
        <p:nvGraphicFramePr>
          <p:cNvPr id="6" name="Diagram 5">
            <a:extLst>
              <a:ext uri="{FF2B5EF4-FFF2-40B4-BE49-F238E27FC236}">
                <a16:creationId xmlns:a16="http://schemas.microsoft.com/office/drawing/2014/main" xmlns="" id="{00552B3F-37BD-4D78-A905-FB560FCF257B}"/>
              </a:ext>
            </a:extLst>
          </p:cNvPr>
          <p:cNvGraphicFramePr/>
          <p:nvPr>
            <p:extLst>
              <p:ext uri="{D42A27DB-BD31-4B8C-83A1-F6EECF244321}">
                <p14:modId xmlns:p14="http://schemas.microsoft.com/office/powerpoint/2010/main" val="3668315795"/>
              </p:ext>
            </p:extLst>
          </p:nvPr>
        </p:nvGraphicFramePr>
        <p:xfrm>
          <a:off x="762299" y="4284022"/>
          <a:ext cx="8117787" cy="1441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Isosceles Triangle 17">
            <a:extLst>
              <a:ext uri="{FF2B5EF4-FFF2-40B4-BE49-F238E27FC236}">
                <a16:creationId xmlns:a16="http://schemas.microsoft.com/office/drawing/2014/main" xmlns="" id="{4B932E47-E76C-425B-B531-CA8D311D7589}"/>
              </a:ext>
            </a:extLst>
          </p:cNvPr>
          <p:cNvSpPr/>
          <p:nvPr/>
        </p:nvSpPr>
        <p:spPr>
          <a:xfrm>
            <a:off x="7651531" y="5712934"/>
            <a:ext cx="1329809" cy="7908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800" dirty="0"/>
              <a:t>Deja de ser obligatorio</a:t>
            </a:r>
            <a:endParaRPr lang="en-US" sz="800" dirty="0"/>
          </a:p>
          <a:p>
            <a:pPr algn="ctr"/>
            <a:endParaRPr lang="en-US" dirty="0"/>
          </a:p>
        </p:txBody>
      </p:sp>
      <p:sp>
        <p:nvSpPr>
          <p:cNvPr id="19" name="Isosceles Triangle 18">
            <a:extLst>
              <a:ext uri="{FF2B5EF4-FFF2-40B4-BE49-F238E27FC236}">
                <a16:creationId xmlns:a16="http://schemas.microsoft.com/office/drawing/2014/main" xmlns="" id="{6875F30C-8065-480D-95DC-E317FEE9B061}"/>
              </a:ext>
            </a:extLst>
          </p:cNvPr>
          <p:cNvSpPr/>
          <p:nvPr/>
        </p:nvSpPr>
        <p:spPr>
          <a:xfrm>
            <a:off x="4055429" y="5712933"/>
            <a:ext cx="1531526" cy="7908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800" dirty="0"/>
              <a:t>Grandes industrias se certifican</a:t>
            </a:r>
            <a:endParaRPr lang="en-US" sz="800" dirty="0"/>
          </a:p>
          <a:p>
            <a:pPr algn="ctr"/>
            <a:endParaRPr lang="en-US" dirty="0"/>
          </a:p>
        </p:txBody>
      </p:sp>
      <p:sp>
        <p:nvSpPr>
          <p:cNvPr id="13" name="TextBox 12">
            <a:extLst>
              <a:ext uri="{FF2B5EF4-FFF2-40B4-BE49-F238E27FC236}">
                <a16:creationId xmlns:a16="http://schemas.microsoft.com/office/drawing/2014/main" xmlns="" id="{EDADEB6B-A226-486F-A776-22B1C054F455}"/>
              </a:ext>
            </a:extLst>
          </p:cNvPr>
          <p:cNvSpPr txBox="1"/>
          <p:nvPr/>
        </p:nvSpPr>
        <p:spPr>
          <a:xfrm>
            <a:off x="87098" y="12461"/>
            <a:ext cx="302003" cy="369332"/>
          </a:xfrm>
          <a:prstGeom prst="rect">
            <a:avLst/>
          </a:prstGeom>
          <a:noFill/>
        </p:spPr>
        <p:txBody>
          <a:bodyPr wrap="square" rtlCol="0">
            <a:spAutoFit/>
          </a:bodyPr>
          <a:lstStyle/>
          <a:p>
            <a:r>
              <a:rPr lang="es-EC" dirty="0"/>
              <a:t>R</a:t>
            </a:r>
            <a:endParaRPr lang="en-US" dirty="0"/>
          </a:p>
        </p:txBody>
      </p:sp>
    </p:spTree>
    <p:extLst>
      <p:ext uri="{BB962C8B-B14F-4D97-AF65-F5344CB8AC3E}">
        <p14:creationId xmlns:p14="http://schemas.microsoft.com/office/powerpoint/2010/main" val="1390098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9" name="Text Box 23">
            <a:extLst>
              <a:ext uri="{FF2B5EF4-FFF2-40B4-BE49-F238E27FC236}">
                <a16:creationId xmlns:a16="http://schemas.microsoft.com/office/drawing/2014/main" xmlns="" id="{7AADFD3D-C9C1-42A9-8FC0-D6987A4D1E25}"/>
              </a:ext>
            </a:extLst>
          </p:cNvPr>
          <p:cNvSpPr txBox="1">
            <a:spLocks noChangeArrowheads="1"/>
          </p:cNvSpPr>
          <p:nvPr/>
        </p:nvSpPr>
        <p:spPr bwMode="auto">
          <a:xfrm>
            <a:off x="2128499" y="593236"/>
            <a:ext cx="6564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COMPETITIVIDAD</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pic>
        <p:nvPicPr>
          <p:cNvPr id="12" name="Picture 11">
            <a:extLst>
              <a:ext uri="{FF2B5EF4-FFF2-40B4-BE49-F238E27FC236}">
                <a16:creationId xmlns:a16="http://schemas.microsoft.com/office/drawing/2014/main" xmlns="" id="{A34BA16D-6322-45BF-9297-566F85D68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659" y="2060447"/>
            <a:ext cx="4271327" cy="36821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B570EB5A-899C-4BED-A0B0-B21CB100D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85" y="2060447"/>
            <a:ext cx="4271328" cy="368217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4A0CFCFC-0CEA-4017-A851-D1C0C12B24AB}"/>
              </a:ext>
            </a:extLst>
          </p:cNvPr>
          <p:cNvSpPr txBox="1"/>
          <p:nvPr/>
        </p:nvSpPr>
        <p:spPr>
          <a:xfrm>
            <a:off x="87098" y="12461"/>
            <a:ext cx="302003" cy="369332"/>
          </a:xfrm>
          <a:prstGeom prst="rect">
            <a:avLst/>
          </a:prstGeom>
          <a:noFill/>
        </p:spPr>
        <p:txBody>
          <a:bodyPr wrap="square" rtlCol="0">
            <a:spAutoFit/>
          </a:bodyPr>
          <a:lstStyle/>
          <a:p>
            <a:r>
              <a:rPr lang="es-EC" dirty="0"/>
              <a:t>R</a:t>
            </a:r>
            <a:endParaRPr lang="en-US" dirty="0"/>
          </a:p>
        </p:txBody>
      </p:sp>
    </p:spTree>
    <p:extLst>
      <p:ext uri="{BB962C8B-B14F-4D97-AF65-F5344CB8AC3E}">
        <p14:creationId xmlns:p14="http://schemas.microsoft.com/office/powerpoint/2010/main" val="2944803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98C8A89-1F21-48C6-B6F9-8E61AAA59C29}"/>
              </a:ext>
            </a:extLst>
          </p:cNvPr>
          <p:cNvGrpSpPr/>
          <p:nvPr/>
        </p:nvGrpSpPr>
        <p:grpSpPr>
          <a:xfrm>
            <a:off x="87099" y="-1"/>
            <a:ext cx="8883906" cy="6858001"/>
            <a:chOff x="87099" y="-1"/>
            <a:chExt cx="8883906" cy="6858001"/>
          </a:xfrm>
        </p:grpSpPr>
        <p:grpSp>
          <p:nvGrpSpPr>
            <p:cNvPr id="10" name="Group 9">
              <a:extLst>
                <a:ext uri="{FF2B5EF4-FFF2-40B4-BE49-F238E27FC236}">
                  <a16:creationId xmlns:a16="http://schemas.microsoft.com/office/drawing/2014/main" xmlns="" id="{095D2DD9-990A-4DCD-A8C1-A05AE783F505}"/>
                </a:ext>
              </a:extLst>
            </p:cNvPr>
            <p:cNvGrpSpPr/>
            <p:nvPr/>
          </p:nvGrpSpPr>
          <p:grpSpPr>
            <a:xfrm>
              <a:off x="87099" y="-1"/>
              <a:ext cx="409604" cy="6858001"/>
              <a:chOff x="87099" y="-1"/>
              <a:chExt cx="409604" cy="6858001"/>
            </a:xfrm>
          </p:grpSpPr>
          <p:sp>
            <p:nvSpPr>
              <p:cNvPr id="4" name="Rectangle 3">
                <a:extLst>
                  <a:ext uri="{FF2B5EF4-FFF2-40B4-BE49-F238E27FC236}">
                    <a16:creationId xmlns:a16="http://schemas.microsoft.com/office/drawing/2014/main" xmlns="" id="{0AF861F6-2411-45BB-A46A-7226B116B82F}"/>
                  </a:ext>
                </a:extLst>
              </p:cNvPr>
              <p:cNvSpPr/>
              <p:nvPr/>
            </p:nvSpPr>
            <p:spPr>
              <a:xfrm>
                <a:off x="87099" y="0"/>
                <a:ext cx="30200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551D395F-9E3C-47BF-82CC-2D9EA7E82FE1}"/>
                  </a:ext>
                </a:extLst>
              </p:cNvPr>
              <p:cNvSpPr/>
              <p:nvPr/>
            </p:nvSpPr>
            <p:spPr>
              <a:xfrm flipH="1">
                <a:off x="450984" y="-1"/>
                <a:ext cx="45719" cy="6858001"/>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gr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634314" y="593124"/>
              <a:ext cx="8336691" cy="584887"/>
            </a:xfrm>
            <a:prstGeom prst="bentConnector3">
              <a:avLst>
                <a:gd name="adj1" fmla="val 16897"/>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pSp>
      <p:sp>
        <p:nvSpPr>
          <p:cNvPr id="9" name="Text Box 23">
            <a:extLst>
              <a:ext uri="{FF2B5EF4-FFF2-40B4-BE49-F238E27FC236}">
                <a16:creationId xmlns:a16="http://schemas.microsoft.com/office/drawing/2014/main" xmlns="" id="{7AADFD3D-C9C1-42A9-8FC0-D6987A4D1E25}"/>
              </a:ext>
            </a:extLst>
          </p:cNvPr>
          <p:cNvSpPr txBox="1">
            <a:spLocks noChangeArrowheads="1"/>
          </p:cNvSpPr>
          <p:nvPr/>
        </p:nvSpPr>
        <p:spPr bwMode="auto">
          <a:xfrm>
            <a:off x="2128499" y="129457"/>
            <a:ext cx="656451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ENFERMEDADES DE TRANSMISIÓN ALIMENTARIA</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pic>
        <p:nvPicPr>
          <p:cNvPr id="2" name="Picture 1">
            <a:extLst>
              <a:ext uri="{FF2B5EF4-FFF2-40B4-BE49-F238E27FC236}">
                <a16:creationId xmlns:a16="http://schemas.microsoft.com/office/drawing/2014/main" xmlns="" id="{ACE656E7-30F3-4F81-91D9-20EC30233B02}"/>
              </a:ext>
            </a:extLst>
          </p:cNvPr>
          <p:cNvPicPr>
            <a:picLocks noChangeAspect="1"/>
          </p:cNvPicPr>
          <p:nvPr/>
        </p:nvPicPr>
        <p:blipFill>
          <a:blip r:embed="rId2"/>
          <a:stretch>
            <a:fillRect/>
          </a:stretch>
        </p:blipFill>
        <p:spPr>
          <a:xfrm>
            <a:off x="802908" y="1423480"/>
            <a:ext cx="8044530" cy="4915058"/>
          </a:xfrm>
          <a:prstGeom prst="rect">
            <a:avLst/>
          </a:prstGeom>
        </p:spPr>
      </p:pic>
      <p:sp>
        <p:nvSpPr>
          <p:cNvPr id="3" name="Rectangle 2">
            <a:extLst>
              <a:ext uri="{FF2B5EF4-FFF2-40B4-BE49-F238E27FC236}">
                <a16:creationId xmlns:a16="http://schemas.microsoft.com/office/drawing/2014/main" xmlns="" id="{9835FB62-3552-46D5-9648-5627BD4D3BDD}"/>
              </a:ext>
            </a:extLst>
          </p:cNvPr>
          <p:cNvSpPr/>
          <p:nvPr/>
        </p:nvSpPr>
        <p:spPr>
          <a:xfrm>
            <a:off x="802908" y="6403385"/>
            <a:ext cx="5499038" cy="369332"/>
          </a:xfrm>
          <a:prstGeom prst="rect">
            <a:avLst/>
          </a:prstGeom>
        </p:spPr>
        <p:txBody>
          <a:bodyPr wrap="square">
            <a:spAutoFit/>
          </a:bodyPr>
          <a:lstStyle/>
          <a:p>
            <a:r>
              <a:rPr lang="es-ES" dirty="0"/>
              <a:t>Casos reportados de ETA por ingesta de alimentos y agua</a:t>
            </a:r>
            <a:endParaRPr lang="en-US" dirty="0"/>
          </a:p>
        </p:txBody>
      </p:sp>
      <p:pic>
        <p:nvPicPr>
          <p:cNvPr id="24" name="Picture 7">
            <a:extLst>
              <a:ext uri="{FF2B5EF4-FFF2-40B4-BE49-F238E27FC236}">
                <a16:creationId xmlns:a16="http://schemas.microsoft.com/office/drawing/2014/main" xmlns="" id="{691C6A7D-F893-4B4C-9A78-7B42F074A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208" y="5980785"/>
            <a:ext cx="1421693" cy="84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xmlns="" id="{A8E54BE9-5A8A-4B3C-8EB6-CC69502EF79E}"/>
              </a:ext>
            </a:extLst>
          </p:cNvPr>
          <p:cNvSpPr txBox="1"/>
          <p:nvPr/>
        </p:nvSpPr>
        <p:spPr>
          <a:xfrm>
            <a:off x="87098" y="12461"/>
            <a:ext cx="302003" cy="369332"/>
          </a:xfrm>
          <a:prstGeom prst="rect">
            <a:avLst/>
          </a:prstGeom>
          <a:noFill/>
        </p:spPr>
        <p:txBody>
          <a:bodyPr wrap="square" rtlCol="0">
            <a:spAutoFit/>
          </a:bodyPr>
          <a:lstStyle/>
          <a:p>
            <a:r>
              <a:rPr lang="es-EC" dirty="0"/>
              <a:t>K</a:t>
            </a:r>
            <a:endParaRPr lang="en-US" dirty="0"/>
          </a:p>
        </p:txBody>
      </p:sp>
    </p:spTree>
    <p:extLst>
      <p:ext uri="{BB962C8B-B14F-4D97-AF65-F5344CB8AC3E}">
        <p14:creationId xmlns:p14="http://schemas.microsoft.com/office/powerpoint/2010/main" val="14119338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6482</TotalTime>
  <Words>2211</Words>
  <Application>Microsoft Office PowerPoint</Application>
  <PresentationFormat>Presentación en pantalla (4:3)</PresentationFormat>
  <Paragraphs>302</Paragraphs>
  <Slides>27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MS PGothic</vt:lpstr>
      <vt:lpstr>Arial</vt:lpstr>
      <vt:lpstr>Calibri</vt:lpstr>
      <vt:lpstr>Calibri Light</vt:lpstr>
      <vt:lpstr>Symbol</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Carolina Cárdenas</dc:creator>
  <cp:lastModifiedBy>USUUMBSEIS</cp:lastModifiedBy>
  <cp:revision>104</cp:revision>
  <dcterms:created xsi:type="dcterms:W3CDTF">2018-01-16T13:40:08Z</dcterms:created>
  <dcterms:modified xsi:type="dcterms:W3CDTF">2018-04-23T18:27:29Z</dcterms:modified>
</cp:coreProperties>
</file>