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7">
  <p:sldMasterIdLst>
    <p:sldMasterId id="2147483660" r:id="rId1"/>
  </p:sldMasterIdLst>
  <p:notesMasterIdLst>
    <p:notesMasterId r:id="rId21"/>
  </p:notesMasterIdLst>
  <p:sldIdLst>
    <p:sldId id="343" r:id="rId2"/>
    <p:sldId id="345" r:id="rId3"/>
    <p:sldId id="346" r:id="rId4"/>
    <p:sldId id="357" r:id="rId5"/>
    <p:sldId id="347" r:id="rId6"/>
    <p:sldId id="349" r:id="rId7"/>
    <p:sldId id="361" r:id="rId8"/>
    <p:sldId id="350" r:id="rId9"/>
    <p:sldId id="319" r:id="rId10"/>
    <p:sldId id="359" r:id="rId11"/>
    <p:sldId id="360" r:id="rId12"/>
    <p:sldId id="351" r:id="rId13"/>
    <p:sldId id="330" r:id="rId14"/>
    <p:sldId id="362" r:id="rId15"/>
    <p:sldId id="334" r:id="rId16"/>
    <p:sldId id="354" r:id="rId17"/>
    <p:sldId id="363" r:id="rId18"/>
    <p:sldId id="364" r:id="rId19"/>
    <p:sldId id="36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236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922" autoAdjust="0"/>
  </p:normalViewPr>
  <p:slideViewPr>
    <p:cSldViewPr snapToGrid="0">
      <p:cViewPr varScale="1">
        <p:scale>
          <a:sx n="80" d="100"/>
          <a:sy n="80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60BBF-A9A6-4079-8720-86DA0D84DFA1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EA8F5-A042-4785-8F39-0FD8BCB10E1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0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6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3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9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8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7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2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9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1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7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1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6A1E7-D9FF-4691-9C6D-3F9EA1DD50F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470B-8DB2-4F3F-AE6C-4D5A30F1C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8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5.emf"/><Relationship Id="rId4" Type="http://schemas.openxmlformats.org/officeDocument/2006/relationships/package" Target="../embeddings/Dibujo_de_Microsoft_Visio1.vsd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jpg"/><Relationship Id="rId7" Type="http://schemas.openxmlformats.org/officeDocument/2006/relationships/image" Target="../media/image13.png"/><Relationship Id="rId12" Type="http://schemas.openxmlformats.org/officeDocument/2006/relationships/image" Target="../media/image18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17.jpg"/><Relationship Id="rId5" Type="http://schemas.openxmlformats.org/officeDocument/2006/relationships/image" Target="../media/image11.jpg"/><Relationship Id="rId10" Type="http://schemas.openxmlformats.org/officeDocument/2006/relationships/image" Target="../media/image16.png"/><Relationship Id="rId4" Type="http://schemas.openxmlformats.org/officeDocument/2006/relationships/image" Target="../media/image10.jp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29" name="Picture 2" descr="Image result for espe ecuador">
            <a:extLst>
              <a:ext uri="{FF2B5EF4-FFF2-40B4-BE49-F238E27FC236}">
                <a16:creationId xmlns="" xmlns:a16="http://schemas.microsoft.com/office/drawing/2014/main" id="{84AFC51C-8DCC-40C5-B427-A6D0B41D1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1" y="730524"/>
            <a:ext cx="1353737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Box 23">
            <a:extLst>
              <a:ext uri="{FF2B5EF4-FFF2-40B4-BE49-F238E27FC236}">
                <a16:creationId xmlns="" xmlns:a16="http://schemas.microsoft.com/office/drawing/2014/main" id="{D375D55D-D800-4F77-AECF-1857E6E32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578182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GESTIÓN DE POSGRADOS</a:t>
            </a:r>
            <a:endParaRPr lang="es-EC" altLang="es-ES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 Box 23">
            <a:extLst>
              <a:ext uri="{FF2B5EF4-FFF2-40B4-BE49-F238E27FC236}">
                <a16:creationId xmlns="" xmlns:a16="http://schemas.microsoft.com/office/drawing/2014/main" id="{1D5F47B6-FE30-4666-94F5-87FFA3EDA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636" y="1568365"/>
            <a:ext cx="57864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ES" sz="1800" b="1" dirty="0"/>
              <a:t>MAESTRÍA EN GESTIÓN DE LA CALIDAD Y PRODUCTIVIDAD</a:t>
            </a:r>
            <a:endParaRPr lang="es-EC" altLang="es-ES" sz="18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ES" sz="1800" b="1" dirty="0"/>
              <a:t>PROMOCIÓN XVI</a:t>
            </a:r>
            <a:endParaRPr lang="es-EC" altLang="es-ES" sz="1800" b="1" dirty="0"/>
          </a:p>
        </p:txBody>
      </p:sp>
      <p:sp>
        <p:nvSpPr>
          <p:cNvPr id="32" name="Text Box 23">
            <a:extLst>
              <a:ext uri="{FF2B5EF4-FFF2-40B4-BE49-F238E27FC236}">
                <a16:creationId xmlns="" xmlns:a16="http://schemas.microsoft.com/office/drawing/2014/main" id="{E29C1F7D-1566-4FF5-B0BD-E945ABF1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636" y="2727375"/>
            <a:ext cx="5786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s-ES" sz="1800" b="1" dirty="0">
                <a:cs typeface="Arial" panose="020B0604020202020204" pitchFamily="34" charset="0"/>
              </a:rPr>
              <a:t>PROYECTO 2</a:t>
            </a:r>
            <a:endParaRPr lang="es-EC" altLang="es-ES" sz="1800" dirty="0"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AFBF6D2E-6849-4F51-AE1F-9C6E08AC3E93}"/>
              </a:ext>
            </a:extLst>
          </p:cNvPr>
          <p:cNvSpPr/>
          <p:nvPr/>
        </p:nvSpPr>
        <p:spPr>
          <a:xfrm>
            <a:off x="1259847" y="5143357"/>
            <a:ext cx="344889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s-EC" sz="12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AUTORES: </a:t>
            </a:r>
            <a:endParaRPr lang="en-US" sz="1200" b="1" dirty="0"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ts val="900"/>
              </a:spcBef>
            </a:pPr>
            <a:r>
              <a:rPr lang="es-EC" sz="12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Ing. Katherine Consuelo Castro Villacís</a:t>
            </a:r>
          </a:p>
          <a:p>
            <a:pPr algn="ctr">
              <a:spcBef>
                <a:spcPts val="900"/>
              </a:spcBef>
            </a:pPr>
            <a:r>
              <a:rPr lang="es-EC" sz="12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Ing. Roberto Andrés Maldonado Jibaja</a:t>
            </a:r>
            <a:endParaRPr lang="en-US" sz="1200" b="1" dirty="0"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DC4D79CC-A42C-4972-BF99-AA2C739E2B87}"/>
              </a:ext>
            </a:extLst>
          </p:cNvPr>
          <p:cNvSpPr/>
          <p:nvPr/>
        </p:nvSpPr>
        <p:spPr>
          <a:xfrm>
            <a:off x="1670094" y="3428999"/>
            <a:ext cx="62095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pPr algn="ctr"/>
            <a:r>
              <a:rPr lang="es-EC" dirty="0"/>
              <a:t> </a:t>
            </a:r>
            <a:r>
              <a:rPr lang="es-EC" b="1" dirty="0"/>
              <a:t>DISEÑO DE UN SISTEMA DE GESTIÓN BASADO EN LA RESOLUCIÓN ARCSA-DE-067-2015-GGG PARA LA INDUSTRIAL “PROINBE”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3FCD9086-3986-4728-B9EA-E56E511BC2D0}"/>
              </a:ext>
            </a:extLst>
          </p:cNvPr>
          <p:cNvSpPr/>
          <p:nvPr/>
        </p:nvSpPr>
        <p:spPr>
          <a:xfrm>
            <a:off x="5471882" y="5143357"/>
            <a:ext cx="322113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s-EC" sz="12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DIRECTOR:</a:t>
            </a:r>
            <a:endParaRPr lang="en-US" sz="1200" b="1" dirty="0"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ts val="900"/>
              </a:spcBef>
            </a:pPr>
            <a:r>
              <a:rPr lang="es-EC" sz="12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Eco. Pablo Leonardo </a:t>
            </a:r>
            <a:r>
              <a:rPr lang="es-EC" sz="1200" b="1" dirty="0" err="1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Redrobán</a:t>
            </a:r>
            <a:r>
              <a:rPr lang="es-EC" sz="1200" b="1" dirty="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Herrera MBA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3AE0222-E522-45EF-BB1A-5502A7C94640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0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499" y="501080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rgbClr val="4472C4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FUNCIÓN DE PROCESO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600D7885-4B75-4C03-B773-3D8030F9D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4">
            <a:extLst>
              <a:ext uri="{FF2B5EF4-FFF2-40B4-BE49-F238E27FC236}">
                <a16:creationId xmlns="" xmlns:a16="http://schemas.microsoft.com/office/drawing/2014/main" id="{55E74C36-6866-455C-8A8F-00DC41A42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834" y="1270055"/>
            <a:ext cx="6309360" cy="484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94A146FF-E8D3-444C-84EC-D9C2F7979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688" y="6263364"/>
            <a:ext cx="7441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200" b="1" i="0" u="none" strike="noStrike" cap="none" normalizeH="0" baseline="0" dirty="0" bmk="_Toc511057596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Funciones de procesos vs flujo de procesos. En vertical las funciones de proceso y en horizontal el flujo de un proceso.</a:t>
            </a:r>
            <a:endParaRPr kumimoji="0" lang="es-EC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186253BE-603E-4B0C-A030-5E5C179CFA21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4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499" y="501080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rgbClr val="4472C4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FUNCIÓN DE PROCESO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600D7885-4B75-4C03-B773-3D8030F9D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5973F45-A8EC-4D29-9307-227615CB5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54" y="1792040"/>
            <a:ext cx="8535140" cy="4249280"/>
          </a:xfrm>
          <a:prstGeom prst="rect">
            <a:avLst/>
          </a:prstGeom>
        </p:spPr>
      </p:pic>
      <p:sp>
        <p:nvSpPr>
          <p:cNvPr id="8" name="Arrow: Up 7">
            <a:extLst>
              <a:ext uri="{FF2B5EF4-FFF2-40B4-BE49-F238E27FC236}">
                <a16:creationId xmlns="" xmlns:a16="http://schemas.microsoft.com/office/drawing/2014/main" id="{3C79A9EE-B204-403C-992C-AD58550FA69C}"/>
              </a:ext>
            </a:extLst>
          </p:cNvPr>
          <p:cNvSpPr/>
          <p:nvPr/>
        </p:nvSpPr>
        <p:spPr>
          <a:xfrm>
            <a:off x="6858000" y="5794289"/>
            <a:ext cx="1537836" cy="86106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700" dirty="0"/>
              <a:t>DETALLADOS EN BALANCED SCORE CARD</a:t>
            </a:r>
            <a:endParaRPr lang="en-US" sz="70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3207CF1-66DD-490A-8C96-58B3CA3A82F2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5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1" y="466606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ES" b="1" dirty="0">
                <a:ln w="0"/>
                <a:solidFill>
                  <a:srgbClr val="4472C4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GESTIÓN DE PROCESOS DE NEGOCIO </a:t>
            </a:r>
            <a:endParaRPr lang="es-EC" altLang="es-ES" b="1" dirty="0">
              <a:ln w="0"/>
              <a:solidFill>
                <a:srgbClr val="4472C4">
                  <a:lumMod val="5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79681" y="4143406"/>
            <a:ext cx="4960988" cy="19000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dirty="0"/>
              <a:t>Todos los de servicios que permiten la ejecución, creación y la planificación de un proceso de producción</a:t>
            </a:r>
          </a:p>
        </p:txBody>
      </p:sp>
      <p:sp>
        <p:nvSpPr>
          <p:cNvPr id="8" name="AutoShape 2" descr="Resultado de imagen para proceso producti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12" y="1698995"/>
            <a:ext cx="2762250" cy="1657350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1017431" y="3356345"/>
            <a:ext cx="253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PROCESO PRODUCTIVO </a:t>
            </a:r>
            <a:endParaRPr lang="es-ES" dirty="0"/>
          </a:p>
        </p:txBody>
      </p:sp>
      <p:sp>
        <p:nvSpPr>
          <p:cNvPr id="64" name="Marcador de contenido 2"/>
          <p:cNvSpPr txBox="1">
            <a:spLocks/>
          </p:cNvSpPr>
          <p:nvPr/>
        </p:nvSpPr>
        <p:spPr>
          <a:xfrm>
            <a:off x="3779681" y="1840681"/>
            <a:ext cx="4960988" cy="1869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C" dirty="0"/>
              <a:t>Cualquier proceso que entra en contacto físico con el producto que se entregará a un cliente externo.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1178355" y="6043458"/>
            <a:ext cx="253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PROCESO DE NEGOCIO </a:t>
            </a:r>
            <a:endParaRPr lang="es-ES" dirty="0"/>
          </a:p>
        </p:txBody>
      </p:sp>
      <p:pic>
        <p:nvPicPr>
          <p:cNvPr id="2052" name="Picture 4" descr="Resultado de imagen para procesos de negoci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46"/>
          <a:stretch/>
        </p:blipFill>
        <p:spPr bwMode="auto">
          <a:xfrm>
            <a:off x="1219096" y="4096273"/>
            <a:ext cx="2335266" cy="194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FA516EE-9D29-47DE-80EB-5886333ADE7D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4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" name="Text Box 23">
            <a:extLst>
              <a:ext uri="{FF2B5EF4-FFF2-40B4-BE49-F238E27FC236}">
                <a16:creationId xmlns="" xmlns:a16="http://schemas.microsoft.com/office/drawing/2014/main" id="{F2103892-7BDC-4A4B-A625-151693378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499" y="565666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MARCO TEORICO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96471" y="1488141"/>
            <a:ext cx="1117064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77115"/>
              </p:ext>
            </p:extLst>
          </p:nvPr>
        </p:nvGraphicFramePr>
        <p:xfrm>
          <a:off x="1745085" y="1364611"/>
          <a:ext cx="6115148" cy="5203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4" imgW="5390995" imgH="5276669" progId="Visio.Drawing.15">
                  <p:embed/>
                </p:oleObj>
              </mc:Choice>
              <mc:Fallback>
                <p:oleObj r:id="rId4" imgW="5390995" imgH="5276669" progId="Visio.Drawing.15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085" y="1364611"/>
                        <a:ext cx="6115148" cy="5203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D6DD85C-AFCD-4E7A-A4F5-EDFE1B115ED8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26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" name="Text Box 23">
            <a:extLst>
              <a:ext uri="{FF2B5EF4-FFF2-40B4-BE49-F238E27FC236}">
                <a16:creationId xmlns="" xmlns:a16="http://schemas.microsoft.com/office/drawing/2014/main" id="{F2103892-7BDC-4A4B-A625-151693378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499" y="565666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BPMN 2.0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96471" y="1488141"/>
            <a:ext cx="1117064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" name="Imagen 3">
            <a:extLst>
              <a:ext uri="{FF2B5EF4-FFF2-40B4-BE49-F238E27FC236}">
                <a16:creationId xmlns="" xmlns:a16="http://schemas.microsoft.com/office/drawing/2014/main" id="{AC3061D1-EB80-477C-8E21-FCB09DDCAE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14" y="1692876"/>
            <a:ext cx="4577080" cy="4572000"/>
          </a:xfrm>
          <a:prstGeom prst="rect">
            <a:avLst/>
          </a:prstGeom>
          <a:noFill/>
          <a:extLst/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3F49A4B-E652-4530-8139-F961BB6A32AB}"/>
              </a:ext>
            </a:extLst>
          </p:cNvPr>
          <p:cNvSpPr/>
          <p:nvPr/>
        </p:nvSpPr>
        <p:spPr>
          <a:xfrm>
            <a:off x="5211393" y="1717136"/>
            <a:ext cx="38455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 lenguaje de modelado consta de tres partes: </a:t>
            </a:r>
          </a:p>
          <a:p>
            <a:endParaRPr lang="es-EC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1) La sintaxis, semántica y notación. La sintaxis proporciona un conjunto de elementos de modelado y un conjunto de reglas para determinar cómo se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pueden combinar los elementos. </a:t>
            </a:r>
          </a:p>
          <a:p>
            <a:endParaRPr lang="es-EC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2) La semántica vincula los elementos sintácticos y sus descripciones textuales a un significado preciso.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s-EC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3) La notación define un conjunto de símbolos gráficos para la visualización de los elementos 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ECAF864-294B-48AF-9218-299A0F74F516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9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592" y="160338"/>
            <a:ext cx="776327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200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914400" lvl="2" indent="0">
              <a:buNone/>
            </a:pPr>
            <a:r>
              <a:rPr lang="es-EC" sz="3200" b="1" dirty="0"/>
              <a:t>Verificar condiciones pre-operacionales de embotellado (Producción)</a:t>
            </a:r>
            <a:endParaRPr lang="es-ES" sz="3200" b="1" dirty="0"/>
          </a:p>
        </p:txBody>
      </p:sp>
      <p:sp>
        <p:nvSpPr>
          <p:cNvPr id="8" name="AutoShape 2" descr="Resultado de imagen para proceso producti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51660" y="1429173"/>
            <a:ext cx="8633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85F9D5FA-1F5D-442E-8AFC-526BE2C0F5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13" y="1435562"/>
            <a:ext cx="8178892" cy="4809254"/>
          </a:xfrm>
          <a:prstGeom prst="rect">
            <a:avLst/>
          </a:prstGeom>
          <a:noFill/>
          <a:extLst/>
        </p:spPr>
      </p:pic>
      <p:sp>
        <p:nvSpPr>
          <p:cNvPr id="14" name="Estrella de 5 puntas 13"/>
          <p:cNvSpPr/>
          <p:nvPr/>
        </p:nvSpPr>
        <p:spPr>
          <a:xfrm>
            <a:off x="1929624" y="4037370"/>
            <a:ext cx="344557" cy="280474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792112" y="6380834"/>
            <a:ext cx="1259609" cy="3776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C" b="1" dirty="0">
                <a:ln/>
                <a:solidFill>
                  <a:srgbClr val="002060"/>
                </a:solidFill>
              </a:rPr>
              <a:t>INICIO</a:t>
            </a:r>
            <a:endParaRPr lang="es-ES" b="1" dirty="0">
              <a:ln/>
              <a:solidFill>
                <a:srgbClr val="002060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2347130" y="6380834"/>
            <a:ext cx="1259609" cy="3776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C" b="1" dirty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REINICIO </a:t>
            </a:r>
            <a:endParaRPr lang="es-ES" b="1" dirty="0">
              <a:ln>
                <a:solidFill>
                  <a:srgbClr val="00206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9" name="Cara sonriente 8"/>
          <p:cNvSpPr/>
          <p:nvPr/>
        </p:nvSpPr>
        <p:spPr>
          <a:xfrm>
            <a:off x="2786434" y="3599031"/>
            <a:ext cx="190500" cy="1905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ara sonriente 18"/>
          <p:cNvSpPr/>
          <p:nvPr/>
        </p:nvSpPr>
        <p:spPr>
          <a:xfrm>
            <a:off x="3688324" y="3942120"/>
            <a:ext cx="190500" cy="1905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ara sonriente 19"/>
          <p:cNvSpPr/>
          <p:nvPr/>
        </p:nvSpPr>
        <p:spPr>
          <a:xfrm>
            <a:off x="3059674" y="4637445"/>
            <a:ext cx="190500" cy="1905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strella de 5 puntas 23"/>
          <p:cNvSpPr/>
          <p:nvPr/>
        </p:nvSpPr>
        <p:spPr>
          <a:xfrm>
            <a:off x="5736629" y="4037370"/>
            <a:ext cx="344557" cy="280474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A199189-93C9-4D18-A78B-8A1998281693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2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09722 -0.002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23 -0.00209 L 0.09619 -0.17709 L 0.2639 -0.18403 L 0.2639 0.00486 L 0.26702 0.25347 L 0.26702 0.24236 " pathEditMode="relative" ptsTypes="AAAA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01 0.24235 L 0.26701 0.24235 C 0.26806 0.23263 0.26858 0.22268 0.27014 0.21319 C 0.27101 0.2074 0.27309 0.20208 0.27431 0.19652 C 0.28802 0.12546 0.26285 0.23819 0.28472 0.14791 C 0.28871 0.13124 0.29219 0.11435 0.29618 0.09791 C 0.29774 0.09027 0.30139 0.07569 0.30139 0.07569 C 0.30556 0.03634 0.30104 0.0736 0.31181 0.0118 C 0.31233 0.00856 0.31215 0.00509 0.31285 0.00208 C 0.31319 -0.00093 0.31424 -0.00348 0.31493 -0.00626 C 0.31528 -0.00857 0.31545 -0.01112 0.31597 -0.0132 C 0.31649 -0.01714 0.31736 -0.02061 0.31806 -0.02431 C 0.31875 -0.0294 0.31927 -0.03473 0.32014 -0.03959 C 0.32344 -0.06019 0.32778 -0.08033 0.33056 -0.1007 C 0.33559 -0.14075 0.34323 -0.2007 0.34931 -0.23403 C 0.35174 -0.24746 0.35434 -0.26089 0.3566 -0.27431 C 0.36024 -0.29839 0.3625 -0.32292 0.36701 -0.34653 C 0.36823 -0.35371 0.36753 -0.35047 0.3691 -0.35626 C 0.36979 -0.35487 0.37014 -0.35325 0.37118 -0.35209 C 0.37396 -0.34908 0.38056 -0.35186 0.38264 -0.35209 C 0.38472 -0.35163 0.38698 -0.35209 0.38889 -0.3507 C 0.38993 -0.35001 0.38976 -0.34746 0.39097 -0.34653 C 0.39271 -0.34515 0.39722 -0.34376 0.39722 -0.34376 C 0.39809 -0.34399 0.41476 -0.34515 0.41701 -0.34792 L 0.4191 -0.3507 L 0.4191 -0.3507 " pathEditMode="relative" ptsTypes="AAAAAAAAAAAAAAAAAAAAAAAA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91 -0.35047 L 0.54202 -0.34908 L 0.65972 -0.32686 " pathEditMode="relative" ptsTypes="A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23 -0.00209 L 0.27119 -0.00626 L 0.34098 -0.00487 L 0.34619 0.13402 L 0.41494 0.13263 L 0.41702 -0.00348 " pathEditMode="relative" ptsTypes="AAAAAA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62 -0.04722 L 0.01458 -0.14722 L 0.03958 -0.14722 L 0.04479 -0.08194 L 0.25312 -0.08333 L 0.25416 0.00417 " pathEditMode="relative" ptsTypes="AAAAAAA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701 -0.00347 L 0.55764 0.00764 L 0.6743 0.01319 " pathEditMode="relative" ptsTypes="AAA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43 0.0132 L 0.6743 0.12709 L 0.6743 0.21875 " pathEditMode="relative" ptsTypes="AAA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23 -0.00209 L 0.09827 0.13541 L 0.09723 0.24236 " pathEditMode="relative" ptsTypes="AAA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4" grpId="6" animBg="1"/>
      <p:bldP spid="14" grpId="7" animBg="1"/>
      <p:bldP spid="14" grpId="8" animBg="1"/>
      <p:bldP spid="14" grpId="9" animBg="1"/>
      <p:bldP spid="14" grpId="10" animBg="1"/>
      <p:bldP spid="14" grpId="11" animBg="1"/>
      <p:bldP spid="14" grpId="12" animBg="1"/>
      <p:bldP spid="14" grpId="13" animBg="1"/>
      <p:bldP spid="14" grpId="14" animBg="1"/>
      <p:bldP spid="9" grpId="0" animBg="1"/>
      <p:bldP spid="9" grpId="1" animBg="1"/>
      <p:bldP spid="19" grpId="0" animBg="1"/>
      <p:bldP spid="19" grpId="1" animBg="1"/>
      <p:bldP spid="20" grpId="0" animBg="1"/>
      <p:bldP spid="20" grpId="1" animBg="1"/>
      <p:bldP spid="20" grpId="2" animBg="1"/>
      <p:bldP spid="24" grpId="0" animBg="1"/>
      <p:bldP spid="24" grpId="1" animBg="1"/>
      <p:bldP spid="24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0" y="1178011"/>
            <a:ext cx="8035419" cy="4990966"/>
          </a:xfrm>
          <a:prstGeom prst="rect">
            <a:avLst/>
          </a:prstGeom>
          <a:noFill/>
          <a:extLst/>
        </p:spPr>
      </p:pic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720" y="42630"/>
            <a:ext cx="765809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EC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Asegurar recursos para el sistema de gestión de inocuidad (Planificación estratégica)</a:t>
            </a:r>
            <a:endParaRPr lang="es-ES" b="1" dirty="0"/>
          </a:p>
        </p:txBody>
      </p:sp>
      <p:sp>
        <p:nvSpPr>
          <p:cNvPr id="8" name="AutoShape 2" descr="Resultado de imagen para proceso producti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51660" y="1429173"/>
            <a:ext cx="8633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792112" y="6380834"/>
            <a:ext cx="1259609" cy="3776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C" b="1" dirty="0">
                <a:ln/>
                <a:solidFill>
                  <a:srgbClr val="002060"/>
                </a:solidFill>
              </a:rPr>
              <a:t>INICIO</a:t>
            </a:r>
            <a:endParaRPr lang="es-ES" b="1" dirty="0">
              <a:ln/>
              <a:solidFill>
                <a:srgbClr val="00206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347130" y="6380834"/>
            <a:ext cx="1259609" cy="3776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C" b="1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CASO 1</a:t>
            </a:r>
            <a:endParaRPr lang="es-ES" b="1" dirty="0">
              <a:ln>
                <a:solidFill>
                  <a:srgbClr val="00206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9" name="Estrella de 5 puntas 8"/>
          <p:cNvSpPr/>
          <p:nvPr/>
        </p:nvSpPr>
        <p:spPr>
          <a:xfrm>
            <a:off x="2020411" y="4185505"/>
            <a:ext cx="344557" cy="280474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strella de 5 puntas 30"/>
          <p:cNvSpPr/>
          <p:nvPr/>
        </p:nvSpPr>
        <p:spPr>
          <a:xfrm>
            <a:off x="2884170" y="4185505"/>
            <a:ext cx="344557" cy="28047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strella de 5 puntas 33"/>
          <p:cNvSpPr/>
          <p:nvPr/>
        </p:nvSpPr>
        <p:spPr>
          <a:xfrm>
            <a:off x="2884169" y="4185505"/>
            <a:ext cx="344557" cy="28047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strella de 5 puntas 34"/>
          <p:cNvSpPr/>
          <p:nvPr/>
        </p:nvSpPr>
        <p:spPr>
          <a:xfrm>
            <a:off x="2884169" y="4185505"/>
            <a:ext cx="344557" cy="28047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/>
          <p:cNvSpPr/>
          <p:nvPr/>
        </p:nvSpPr>
        <p:spPr>
          <a:xfrm>
            <a:off x="3838035" y="6376177"/>
            <a:ext cx="1259609" cy="3776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C" b="1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CASO 2</a:t>
            </a:r>
            <a:endParaRPr lang="es-ES" b="1" dirty="0">
              <a:ln>
                <a:solidFill>
                  <a:srgbClr val="00206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3E6D530-017E-4EDC-A46A-9E97F99C8958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3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A30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0A3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6 -0.03195 L -0.00937 -0.07223 L -0.0941 -0.07824 L -0.0941 -0.36505 L -0.06076 -0.36111 L 0.13004 -0.3632 L 0.31198 -0.3632 L 0.31511 -0.08033 L 0.19219 -0.07431 L 0.19375 -0.00348 " pathEditMode="relative" rAng="0" ptsTypes="AAAAAAAAAA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18" y="-1523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22 0.00555 L 0.07327 -0.0007 L 0.07031 -0.08959 L 0.0066 -0.09769 L 0.00365 -0.10973 L 0.00365 -0.16435 L 0.25521 -0.17223 L 0.25365 -0.09769 L 0.12031 -0.08959 L 0.12327 0.00139 L 0.14601 0.00139 L 0.21268 -0.00255 " pathEditMode="relative" ptsTypes="AAAAAAAAAAAA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2361 L -0.00087 0.17106 L 0.12934 0.17523 L 0.24913 0.16296 L 0.24757 0.1044 L 0.20208 0.09629 L 0.20208 0.00347 " pathEditMode="relative" ptsTypes="AAAAAAA"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-0.00348 L 0.32257 -0.00139 L 0.46424 0.00324 L 0.59045 0.00069 " pathEditMode="relative" rAng="0" ptsTypes="AAAA"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26" y="32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-0.00347 L 0.32848 -0.00347 L 0.45747 -0.00347 L 0.58368 0.00254 " pathEditMode="relative" ptsTypes="AAAA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-0.00348 L 0.33716 -0.00556 L 0.46181 -0.01135 L 0.5908 -0.00741 " pathEditMode="relative" ptsTypes="AAAA">
                                      <p:cBhvr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-0.00347 L 0.33282 -0.00926 L 0.46476 -0.01297 " pathEditMode="relative" ptsTypes="AAA">
                                      <p:cBhvr>
                                        <p:cTn id="4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-0.00347 L 0.32987 0.00232 L 0.45747 0.00023 " pathEditMode="relative" ptsTypes="A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-0.00348 L 0.34289 0.00231 L 0.46476 -0.00162 " pathEditMode="relative" ptsTypes="AAA">
                                      <p:cBhvr>
                                        <p:cTn id="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4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45747 0.00023 L 0.45452 -0.42269 L 0.11841 -0.41899 L 0.1198 -0.34561 L 0.25452 -0.34931 L 0.31546 -0.35139 L 0.3125 -0.06366 L 0.1908 -0.06945 L 0.19358 0.00416 " pathEditMode="relative" ptsTypes="AAAAAAA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4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46476 -0.01297 L 0.4632 -0.26621 L 0.26771 -0.26991 L 0.1257 -0.26412 L 0.12136 -0.18889 L 0.25469 -0.19074 L 0.24879 -0.11736 L 0.11563 -0.11343 L 0.12431 -0.02848 L 0.19948 -0.02477 " pathEditMode="relative" ptsTypes="AAAAAAAAAA">
                                      <p:cBhvr>
                                        <p:cTn id="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4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46476 -0.01297 L 0.45747 0.23426 L 0.11685 0.22824 L 0.11823 0.16273 L 0.24289 0.15486 L 0.23855 0.08727 L 0.19358 0.07963 L 0.19497 -0.01111 " pathEditMode="relative" ptsTypes="AAAAAAAA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9" grpId="3" animBg="1"/>
      <p:bldP spid="31" grpId="0" animBg="1"/>
      <p:bldP spid="31" grpId="1" animBg="1"/>
      <p:bldP spid="31" grpId="2" animBg="1"/>
      <p:bldP spid="31" grpId="3" animBg="1"/>
      <p:bldP spid="31" grpId="4" animBg="1"/>
      <p:bldP spid="34" grpId="0" animBg="1"/>
      <p:bldP spid="34" grpId="1" animBg="1"/>
      <p:bldP spid="34" grpId="2" animBg="1"/>
      <p:bldP spid="34" grpId="3" animBg="1"/>
      <p:bldP spid="34" grpId="4" animBg="1"/>
      <p:bldP spid="35" grpId="0" animBg="1"/>
      <p:bldP spid="35" grpId="1" animBg="1"/>
      <p:bldP spid="35" grpId="2" animBg="1"/>
      <p:bldP spid="35" grpId="3" animBg="1"/>
      <p:bldP spid="35" grpId="4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1" y="426430"/>
            <a:ext cx="76580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EC" b="1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Balanced</a:t>
            </a:r>
            <a:r>
              <a:rPr lang="es-EC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Score </a:t>
            </a:r>
            <a:r>
              <a:rPr lang="es-EC" b="1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Card</a:t>
            </a:r>
            <a:endParaRPr lang="es-ES" b="1" dirty="0"/>
          </a:p>
        </p:txBody>
      </p:sp>
      <p:sp>
        <p:nvSpPr>
          <p:cNvPr id="8" name="AutoShape 2" descr="Resultado de imagen para proceso producti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51660" y="1429173"/>
            <a:ext cx="8633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1BB595F3-0606-4278-822E-0F393AD3C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33758"/>
              </p:ext>
            </p:extLst>
          </p:nvPr>
        </p:nvGraphicFramePr>
        <p:xfrm>
          <a:off x="541552" y="1261097"/>
          <a:ext cx="8515349" cy="3759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7290">
                  <a:extLst>
                    <a:ext uri="{9D8B030D-6E8A-4147-A177-3AD203B41FA5}">
                      <a16:colId xmlns="" xmlns:a16="http://schemas.microsoft.com/office/drawing/2014/main" val="1278621202"/>
                    </a:ext>
                  </a:extLst>
                </a:gridCol>
                <a:gridCol w="1200774">
                  <a:extLst>
                    <a:ext uri="{9D8B030D-6E8A-4147-A177-3AD203B41FA5}">
                      <a16:colId xmlns="" xmlns:a16="http://schemas.microsoft.com/office/drawing/2014/main" val="2704825690"/>
                    </a:ext>
                  </a:extLst>
                </a:gridCol>
                <a:gridCol w="1457470">
                  <a:extLst>
                    <a:ext uri="{9D8B030D-6E8A-4147-A177-3AD203B41FA5}">
                      <a16:colId xmlns="" xmlns:a16="http://schemas.microsoft.com/office/drawing/2014/main" val="3406667120"/>
                    </a:ext>
                  </a:extLst>
                </a:gridCol>
                <a:gridCol w="1688024">
                  <a:extLst>
                    <a:ext uri="{9D8B030D-6E8A-4147-A177-3AD203B41FA5}">
                      <a16:colId xmlns="" xmlns:a16="http://schemas.microsoft.com/office/drawing/2014/main" val="3648997961"/>
                    </a:ext>
                  </a:extLst>
                </a:gridCol>
                <a:gridCol w="1688024">
                  <a:extLst>
                    <a:ext uri="{9D8B030D-6E8A-4147-A177-3AD203B41FA5}">
                      <a16:colId xmlns="" xmlns:a16="http://schemas.microsoft.com/office/drawing/2014/main" val="3293836295"/>
                    </a:ext>
                  </a:extLst>
                </a:gridCol>
                <a:gridCol w="766890">
                  <a:extLst>
                    <a:ext uri="{9D8B030D-6E8A-4147-A177-3AD203B41FA5}">
                      <a16:colId xmlns="" xmlns:a16="http://schemas.microsoft.com/office/drawing/2014/main" val="441172273"/>
                    </a:ext>
                  </a:extLst>
                </a:gridCol>
                <a:gridCol w="536877">
                  <a:extLst>
                    <a:ext uri="{9D8B030D-6E8A-4147-A177-3AD203B41FA5}">
                      <a16:colId xmlns="" xmlns:a16="http://schemas.microsoft.com/office/drawing/2014/main" val="2169545553"/>
                    </a:ext>
                  </a:extLst>
                </a:gridCol>
              </a:tblGrid>
              <a:tr h="320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Objetivo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Indicador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Definición del indicador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Responsable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Cálculo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Frecuencia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Meta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extLst>
                  <a:ext uri="{0D108BD9-81ED-4DB2-BD59-A6C34878D82A}">
                    <a16:rowId xmlns="" xmlns:a16="http://schemas.microsoft.com/office/drawing/2014/main" val="1049268655"/>
                  </a:ext>
                </a:extLst>
              </a:tr>
              <a:tr h="801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Cumplir con las obligaciones legales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Comunicación con organismos regulatorios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Inscripción de nuevos productos y comunicación en ARCSA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Jefe de proyectos (Investigación &amp; desarrollo)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(# Comunicaciones con el ARCSA /( # de productos nuevos + # de cambios de fórmula, línea))* 100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Mensual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extLst>
                  <a:ext uri="{0D108BD9-81ED-4DB2-BD59-A6C34878D82A}">
                    <a16:rowId xmlns="" xmlns:a16="http://schemas.microsoft.com/office/drawing/2014/main" val="1524144184"/>
                  </a:ext>
                </a:extLst>
              </a:tr>
              <a:tr h="640951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Proteger al consumidor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Retrasos de despachos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% Retrasos en despacho generados por falta de documentación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Supervisor de operaciones (Almacenamiento &amp; entrega)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(# de retrasos por documentación / # de despachos) *100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Mensual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&lt;3%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extLst>
                  <a:ext uri="{0D108BD9-81ED-4DB2-BD59-A6C34878D82A}">
                    <a16:rowId xmlns="" xmlns:a16="http://schemas.microsoft.com/office/drawing/2014/main" val="1898078891"/>
                  </a:ext>
                </a:extLst>
              </a:tr>
              <a:tr h="640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Condiciones de transporte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% de vehículos rechazados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Supervisor de operaciones (Almacenamiento &amp; entrega)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(# de vehículos rechazados / # de vehículos revisados)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Mensual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&lt;10%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extLst>
                  <a:ext uri="{0D108BD9-81ED-4DB2-BD59-A6C34878D82A}">
                    <a16:rowId xmlns="" xmlns:a16="http://schemas.microsoft.com/office/drawing/2014/main" val="310362434"/>
                  </a:ext>
                </a:extLst>
              </a:tr>
              <a:tr h="640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Producto no conforme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% de producto no conforme / no inocuo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Jefe de Proyectos (Aseguramiento de calidad)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(# de unidades producidas no conformes / total de la producción)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Mensual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&lt;0,1%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extLst>
                  <a:ext uri="{0D108BD9-81ED-4DB2-BD59-A6C34878D82A}">
                    <a16:rowId xmlns="" xmlns:a16="http://schemas.microsoft.com/office/drawing/2014/main" val="3419622779"/>
                  </a:ext>
                </a:extLst>
              </a:tr>
              <a:tr h="640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Análisis de producto terminado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 de cumplimiento de plan de análisis de producto terminado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Jefe de Proyectos (Aseguramiento de calidad)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(# de análisis a producto terminado completados por lotes/ # lotes producidos)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Mensual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100%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089" marR="60089" marT="0" marB="0" anchor="ctr"/>
                </a:tc>
                <a:extLst>
                  <a:ext uri="{0D108BD9-81ED-4DB2-BD59-A6C34878D82A}">
                    <a16:rowId xmlns="" xmlns:a16="http://schemas.microsoft.com/office/drawing/2014/main" val="297475913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EA7EA99C-DF87-4A0C-B044-37C3C04473E8}"/>
              </a:ext>
            </a:extLst>
          </p:cNvPr>
          <p:cNvSpPr/>
          <p:nvPr/>
        </p:nvSpPr>
        <p:spPr>
          <a:xfrm>
            <a:off x="1030188" y="5188663"/>
            <a:ext cx="7538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Indicadores de efectividad. La efectividad es tener el producto correcto en el lugar correcto, en el momento correcto, al precio correcto. La efectividad impacta al cliente.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/>
              <a:t>Ninguno de los procesos está pensado para ser eficiente </a:t>
            </a:r>
            <a:r>
              <a:rPr lang="es-ES" dirty="0"/>
              <a:t>(Harrington, 1991).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E28AD4B-3427-42BC-9B72-73DFF260A726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0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706" y="469008"/>
            <a:ext cx="76580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ES" b="1" dirty="0">
                <a:ln w="0"/>
                <a:solidFill>
                  <a:srgbClr val="4472C4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CONCLUSIONES</a:t>
            </a:r>
            <a:endParaRPr lang="es-ES" b="1" dirty="0"/>
          </a:p>
        </p:txBody>
      </p:sp>
      <p:sp>
        <p:nvSpPr>
          <p:cNvPr id="8" name="AutoShape 2" descr="Resultado de imagen para proceso producti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51660" y="1429173"/>
            <a:ext cx="8633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05306F2-A29D-44AA-9A8F-A8DD7C601712}"/>
              </a:ext>
            </a:extLst>
          </p:cNvPr>
          <p:cNvSpPr/>
          <p:nvPr/>
        </p:nvSpPr>
        <p:spPr>
          <a:xfrm>
            <a:off x="849262" y="1302127"/>
            <a:ext cx="79067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 lograron los objetivos planteados.</a:t>
            </a:r>
          </a:p>
          <a:p>
            <a:pPr algn="just"/>
            <a:endParaRPr lang="es-EC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dirty="0"/>
              <a:t>Ninguno de los procesos limitó sus actividades a una sola función de proceso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dirty="0"/>
              <a:t>Se diseñaron y modelaron nueve funciones de proceso y treinta y un procesos.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dirty="0"/>
              <a:t>El sistema propuesto permite la estandarización de procesos; generación consistente de documentos; registros y datos que respalden el sistema; e incluso permite la gestión del cambio y la mejora continua.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dirty="0"/>
              <a:t>Funciones de proceso como finanzas, marketing, etc. no están tomados en cuenta debido a que tienen un papel externo e indirecto para el cumplimiento de la resolución ARCSA-DE-067-GGG.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8B0632F-6277-4212-B66B-2CC6D710BDE0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8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893" y="506699"/>
            <a:ext cx="76580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ES" b="1" dirty="0">
                <a:ln w="0"/>
                <a:solidFill>
                  <a:srgbClr val="4472C4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RECOMENDACIONES</a:t>
            </a:r>
            <a:endParaRPr lang="es-ES" b="1" dirty="0"/>
          </a:p>
        </p:txBody>
      </p:sp>
      <p:sp>
        <p:nvSpPr>
          <p:cNvPr id="8" name="AutoShape 2" descr="Resultado de imagen para proceso producti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51660" y="1429173"/>
            <a:ext cx="8633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05306F2-A29D-44AA-9A8F-A8DD7C601712}"/>
              </a:ext>
            </a:extLst>
          </p:cNvPr>
          <p:cNvSpPr/>
          <p:nvPr/>
        </p:nvSpPr>
        <p:spPr>
          <a:xfrm>
            <a:off x="786221" y="1839287"/>
            <a:ext cx="80438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sz="2800" dirty="0"/>
              <a:t>Es recomendable que la organización continúe integrando al sistema otras normativas y regulaciones. Lo que consideramos más crítico son normativas que le permitan gestionar de mejor manera la calidad (ISO 9001) y seguridad industrial.</a:t>
            </a:r>
          </a:p>
          <a:p>
            <a:pPr lvl="0" algn="just"/>
            <a:endParaRPr lang="es-EC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800" dirty="0"/>
              <a:t>Recomendamos continuar con el uso de BPMN 2.0, debido a su versatilidad y a que se desarrolla en un entorno de programación amigable con el usuario que su vez permite su validación.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E22E148-1FB9-4340-A47A-86F0F713401F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7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FD1DED6-91B9-4B17-BF3A-304D6D619288}"/>
              </a:ext>
            </a:extLst>
          </p:cNvPr>
          <p:cNvSpPr/>
          <p:nvPr/>
        </p:nvSpPr>
        <p:spPr>
          <a:xfrm>
            <a:off x="3851031" y="1874549"/>
            <a:ext cx="4420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Problema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Objetivos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Planteamiento del problema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Diagnóstico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Justificación e importancia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Marco Teórico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Diseño de Sistema de Gestion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s-EC" sz="2000" b="1" dirty="0">
                <a:solidFill>
                  <a:schemeClr val="accent1">
                    <a:lumMod val="75000"/>
                  </a:schemeClr>
                </a:solidFill>
              </a:rPr>
              <a:t>Conclusiones y recomendaciones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 Box 23">
            <a:extLst>
              <a:ext uri="{FF2B5EF4-FFF2-40B4-BE49-F238E27FC236}">
                <a16:creationId xmlns="" xmlns:a16="http://schemas.microsoft.com/office/drawing/2014/main" id="{7AADFD3D-C9C1-42A9-8FC0-D6987A4D1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578182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CONTENIDO</a:t>
            </a:r>
            <a:endParaRPr lang="es-EC" altLang="es-ES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20A81EA-9E60-414B-800B-2FD31EBB307F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7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" name="Text Box 23">
            <a:extLst>
              <a:ext uri="{FF2B5EF4-FFF2-40B4-BE49-F238E27FC236}">
                <a16:creationId xmlns="" xmlns:a16="http://schemas.microsoft.com/office/drawing/2014/main" id="{7AADFD3D-C9C1-42A9-8FC0-D6987A4D1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578182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PROBLEMA </a:t>
            </a:r>
          </a:p>
        </p:txBody>
      </p:sp>
      <p:pic>
        <p:nvPicPr>
          <p:cNvPr id="12" name="Imagen 16">
            <a:extLst>
              <a:ext uri="{FF2B5EF4-FFF2-40B4-BE49-F238E27FC236}">
                <a16:creationId xmlns="" xmlns:a16="http://schemas.microsoft.com/office/drawing/2014/main" id="{54BA8149-F942-40E8-8D52-F9783B7E27E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58"/>
          <a:stretch/>
        </p:blipFill>
        <p:spPr bwMode="auto">
          <a:xfrm>
            <a:off x="1064325" y="870569"/>
            <a:ext cx="7784523" cy="5505517"/>
          </a:xfrm>
          <a:prstGeom prst="rect">
            <a:avLst/>
          </a:prstGeom>
          <a:noFill/>
          <a:extLst/>
        </p:spPr>
      </p:pic>
      <p:pic>
        <p:nvPicPr>
          <p:cNvPr id="14" name="Imagen 16">
            <a:extLst>
              <a:ext uri="{FF2B5EF4-FFF2-40B4-BE49-F238E27FC236}">
                <a16:creationId xmlns="" xmlns:a16="http://schemas.microsoft.com/office/drawing/2014/main" id="{93B65B6A-63E7-4A96-999B-094BF09B60E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6" t="40963" r="-61" b="41092"/>
          <a:stretch/>
        </p:blipFill>
        <p:spPr bwMode="auto">
          <a:xfrm>
            <a:off x="6270405" y="5830856"/>
            <a:ext cx="2578443" cy="897924"/>
          </a:xfrm>
          <a:prstGeom prst="rect">
            <a:avLst/>
          </a:prstGeom>
          <a:noFill/>
          <a:extLst/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1CC7B21-8C45-4B8C-AFBC-8A2EA50C5284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6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" name="Text Box 23">
            <a:extLst>
              <a:ext uri="{FF2B5EF4-FFF2-40B4-BE49-F238E27FC236}">
                <a16:creationId xmlns="" xmlns:a16="http://schemas.microsoft.com/office/drawing/2014/main" id="{7AADFD3D-C9C1-42A9-8FC0-D6987A4D1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578182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PROBLEMA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0091AFEF-0374-429C-83C1-D86515C09A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1" y="1501140"/>
            <a:ext cx="8178524" cy="4998720"/>
          </a:xfrm>
          <a:prstGeom prst="rect">
            <a:avLst/>
          </a:prstGeom>
          <a:noFill/>
          <a:extLst/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FCE6A20-0498-4F35-91D5-9008E24D0BA0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8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9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588183"/>
            <a:ext cx="6564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OBJETIVOS</a:t>
            </a:r>
            <a:endParaRPr lang="es-EC" altLang="es-ES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31631D4-4770-47D6-91B7-C440B1729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305" y="1362634"/>
            <a:ext cx="7886700" cy="51098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C" dirty="0"/>
              <a:t>Diseñar un sistema de gestión basado en la resolución ARCSA-DE-067-2015-GGG PARA LA INDUSTRIAL “PROINBE”</a:t>
            </a:r>
          </a:p>
          <a:p>
            <a:pPr marL="0" indent="0" algn="just">
              <a:buNone/>
            </a:pPr>
            <a:endParaRPr lang="es-ES" altLang="es-ES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just">
              <a:buNone/>
            </a:pPr>
            <a:r>
              <a:rPr lang="es-ES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ESPECÍFICOS</a:t>
            </a:r>
            <a:endParaRPr lang="es-ES" dirty="0"/>
          </a:p>
          <a:p>
            <a:pPr algn="just">
              <a:buClr>
                <a:srgbClr val="236A10"/>
              </a:buClr>
              <a:buFont typeface="Wingdings" panose="05000000000000000000" pitchFamily="2" charset="2"/>
              <a:buChar char="ü"/>
            </a:pPr>
            <a:r>
              <a:rPr lang="es-EC" dirty="0"/>
              <a:t> 	Evaluar la metodología existente para diseñar 	de 	un sistema de gestión documentado.</a:t>
            </a:r>
            <a:endParaRPr lang="es-ES" dirty="0"/>
          </a:p>
          <a:p>
            <a:pPr algn="just">
              <a:buClr>
                <a:srgbClr val="236A10"/>
              </a:buClr>
              <a:buFont typeface="Wingdings" panose="05000000000000000000" pitchFamily="2" charset="2"/>
              <a:buChar char="ü"/>
            </a:pPr>
            <a:r>
              <a:rPr lang="es-EC" dirty="0"/>
              <a:t>  	Identificar los requisitos mínimos para el 	cumplimiento de la resolución ARCSA-DE-067-	2015-GGG.</a:t>
            </a:r>
            <a:endParaRPr lang="es-ES" dirty="0"/>
          </a:p>
          <a:p>
            <a:pPr algn="just">
              <a:buClr>
                <a:srgbClr val="236A10"/>
              </a:buClr>
              <a:buFont typeface="Wingdings" panose="05000000000000000000" pitchFamily="2" charset="2"/>
              <a:buChar char="ü"/>
            </a:pPr>
            <a:r>
              <a:rPr lang="es-EC" dirty="0"/>
              <a:t> 	Establecer los lineamientos y alcance para el 	diseño del sistema de gestión documental.</a:t>
            </a:r>
            <a:endParaRPr lang="es-E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F809DB8-42BD-4CA4-828C-202666F62FE6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9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499" y="100793"/>
            <a:ext cx="656451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METODOLOGÍA DE DISEÑO DE UN SISTEMA DOCUMENTADO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90DBFF6-0743-49BA-A9D3-5E4022A99EC3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034" y="2297328"/>
            <a:ext cx="7495249" cy="3333852"/>
          </a:xfrm>
          <a:prstGeom prst="rect">
            <a:avLst/>
          </a:prstGeom>
          <a:noFill/>
          <a:extLst/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9EF7183-21D9-45F5-BAC2-E591937F25AA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D6A2B43-3628-4453-9B63-AB9EE6F4A3EE}"/>
              </a:ext>
            </a:extLst>
          </p:cNvPr>
          <p:cNvSpPr/>
          <p:nvPr/>
        </p:nvSpPr>
        <p:spPr>
          <a:xfrm>
            <a:off x="2556722" y="5964881"/>
            <a:ext cx="4491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ISO 15489 Sistemas de gestión documentados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4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9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417" y="489413"/>
            <a:ext cx="19024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POLÍTICA</a:t>
            </a:r>
          </a:p>
        </p:txBody>
      </p:sp>
      <p:pic>
        <p:nvPicPr>
          <p:cNvPr id="12" name="Imagen 2">
            <a:extLst>
              <a:ext uri="{FF2B5EF4-FFF2-40B4-BE49-F238E27FC236}">
                <a16:creationId xmlns="" xmlns:a16="http://schemas.microsoft.com/office/drawing/2014/main" id="{E2DC8045-334F-4D09-9549-20D264C27CD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26" y="2300922"/>
            <a:ext cx="8267279" cy="3154998"/>
          </a:xfrm>
          <a:prstGeom prst="rect">
            <a:avLst/>
          </a:prstGeom>
          <a:noFill/>
          <a:extLst/>
        </p:spPr>
      </p:pic>
      <p:sp>
        <p:nvSpPr>
          <p:cNvPr id="13" name="Arrow: Up 12">
            <a:extLst>
              <a:ext uri="{FF2B5EF4-FFF2-40B4-BE49-F238E27FC236}">
                <a16:creationId xmlns="" xmlns:a16="http://schemas.microsoft.com/office/drawing/2014/main" id="{8089F731-BB9A-4692-9016-687B504374E7}"/>
              </a:ext>
            </a:extLst>
          </p:cNvPr>
          <p:cNvSpPr/>
          <p:nvPr/>
        </p:nvSpPr>
        <p:spPr>
          <a:xfrm>
            <a:off x="3137288" y="5344709"/>
            <a:ext cx="2869423" cy="151329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DESPLEGADO EN BALANCED SCORE CARD</a:t>
            </a:r>
            <a:endParaRPr 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6D1381A-5562-41BC-AB03-152A5F40B2C7}"/>
              </a:ext>
            </a:extLst>
          </p:cNvPr>
          <p:cNvSpPr/>
          <p:nvPr/>
        </p:nvSpPr>
        <p:spPr>
          <a:xfrm>
            <a:off x="4347419" y="324433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los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F01D6CD-99AF-49BA-ACCA-FDC7CA310833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8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9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457" y="99557"/>
            <a:ext cx="61100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ORGANIGRAMA FUNCIONAL Y MAPA DE PROCESOS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50B19F6-456C-4940-88CA-63EC06FF3E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550" y="3473961"/>
            <a:ext cx="6864218" cy="3276601"/>
          </a:xfrm>
          <a:prstGeom prst="rect">
            <a:avLst/>
          </a:prstGeom>
          <a:noFill/>
          <a:extLst/>
        </p:spPr>
      </p:pic>
      <p:pic>
        <p:nvPicPr>
          <p:cNvPr id="13" name="Imagen 3">
            <a:extLst>
              <a:ext uri="{FF2B5EF4-FFF2-40B4-BE49-F238E27FC236}">
                <a16:creationId xmlns="" xmlns:a16="http://schemas.microsoft.com/office/drawing/2014/main" id="{9FEE12B5-7BB1-4150-BBD3-6C2DD0EDFE0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74" y="1289062"/>
            <a:ext cx="3294570" cy="209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0D1847D-B7E6-46A2-9057-941429BBB70C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6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498C8A89-1F21-48C6-B6F9-8E61AAA59C29}"/>
              </a:ext>
            </a:extLst>
          </p:cNvPr>
          <p:cNvGrpSpPr/>
          <p:nvPr/>
        </p:nvGrpSpPr>
        <p:grpSpPr>
          <a:xfrm>
            <a:off x="87099" y="-1"/>
            <a:ext cx="8883906" cy="6858001"/>
            <a:chOff x="87099" y="-1"/>
            <a:chExt cx="8883906" cy="685800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95D2DD9-990A-4DCD-A8C1-A05AE783F505}"/>
                </a:ext>
              </a:extLst>
            </p:cNvPr>
            <p:cNvGrpSpPr/>
            <p:nvPr/>
          </p:nvGrpSpPr>
          <p:grpSpPr>
            <a:xfrm>
              <a:off x="87099" y="-1"/>
              <a:ext cx="409604" cy="6858001"/>
              <a:chOff x="87099" y="-1"/>
              <a:chExt cx="409604" cy="6858001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0AF861F6-2411-45BB-A46A-7226B116B82F}"/>
                  </a:ext>
                </a:extLst>
              </p:cNvPr>
              <p:cNvSpPr/>
              <p:nvPr/>
            </p:nvSpPr>
            <p:spPr>
              <a:xfrm>
                <a:off x="87099" y="0"/>
                <a:ext cx="302003" cy="6858000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51D395F-9E3C-47BF-82CC-2D9EA7E82FE1}"/>
                  </a:ext>
                </a:extLst>
              </p:cNvPr>
              <p:cNvSpPr/>
              <p:nvPr/>
            </p:nvSpPr>
            <p:spPr>
              <a:xfrm flipH="1">
                <a:off x="450984" y="-1"/>
                <a:ext cx="45719" cy="6858001"/>
              </a:xfrm>
              <a:prstGeom prst="rect">
                <a:avLst/>
              </a:prstGeom>
              <a:solidFill>
                <a:srgbClr val="236A1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7" name="Connector: Elbow 6">
              <a:extLst>
                <a:ext uri="{FF2B5EF4-FFF2-40B4-BE49-F238E27FC236}">
                  <a16:creationId xmlns="" xmlns:a16="http://schemas.microsoft.com/office/drawing/2014/main" id="{3ABC92C1-35FE-4007-AFBE-D07815DDE8A5}"/>
                </a:ext>
              </a:extLst>
            </p:cNvPr>
            <p:cNvCxnSpPr>
              <a:cxnSpLocks/>
            </p:cNvCxnSpPr>
            <p:nvPr/>
          </p:nvCxnSpPr>
          <p:spPr>
            <a:xfrm>
              <a:off x="634314" y="593124"/>
              <a:ext cx="8336691" cy="584887"/>
            </a:xfrm>
            <a:prstGeom prst="bentConnector3">
              <a:avLst>
                <a:gd name="adj1" fmla="val 16897"/>
              </a:avLst>
            </a:prstGeom>
            <a:ln w="47625">
              <a:solidFill>
                <a:srgbClr val="236A10"/>
              </a:solidFill>
              <a:headEnd type="oval"/>
              <a:tailEnd type="oval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294BD70F-3F02-4758-BC43-2668F1A6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499" y="84786"/>
            <a:ext cx="656451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C" altLang="es-ES" b="1" dirty="0">
                <a:ln w="0"/>
                <a:solidFill>
                  <a:srgbClr val="4472C4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CARACTERIZACIÓN DE FUNCIÓN DE PROCESO</a:t>
            </a:r>
          </a:p>
        </p:txBody>
      </p:sp>
      <p:grpSp>
        <p:nvGrpSpPr>
          <p:cNvPr id="15" name="Group 84030"/>
          <p:cNvGrpSpPr/>
          <p:nvPr/>
        </p:nvGrpSpPr>
        <p:grpSpPr>
          <a:xfrm>
            <a:off x="7426886" y="2298814"/>
            <a:ext cx="1609610" cy="1719824"/>
            <a:chOff x="7299350" y="1649904"/>
            <a:chExt cx="1609610" cy="1719824"/>
          </a:xfrm>
        </p:grpSpPr>
        <p:pic>
          <p:nvPicPr>
            <p:cNvPr id="16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9350" y="1649904"/>
              <a:ext cx="1609610" cy="1277468"/>
            </a:xfrm>
            <a:prstGeom prst="rect">
              <a:avLst/>
            </a:prstGeom>
          </p:spPr>
        </p:pic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7459139" y="3000396"/>
              <a:ext cx="1290033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effectLst/>
                </a:rPr>
                <a:t>Indicadores</a:t>
              </a:r>
            </a:p>
          </p:txBody>
        </p:sp>
      </p:grpSp>
      <p:grpSp>
        <p:nvGrpSpPr>
          <p:cNvPr id="19" name="Group 25"/>
          <p:cNvGrpSpPr/>
          <p:nvPr/>
        </p:nvGrpSpPr>
        <p:grpSpPr>
          <a:xfrm>
            <a:off x="540766" y="3845731"/>
            <a:ext cx="1394025" cy="1277167"/>
            <a:chOff x="368141" y="3847524"/>
            <a:chExt cx="1104900" cy="1398005"/>
          </a:xfrm>
        </p:grpSpPr>
        <p:pic>
          <p:nvPicPr>
            <p:cNvPr id="20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141" y="3847524"/>
              <a:ext cx="1104900" cy="1104900"/>
            </a:xfrm>
            <a:prstGeom prst="rect">
              <a:avLst/>
            </a:prstGeom>
          </p:spPr>
        </p:pic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486777" y="4876197"/>
              <a:ext cx="867624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effectLst/>
                </a:rPr>
                <a:t>Objetivos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1570" y="2655779"/>
            <a:ext cx="1388329" cy="1040437"/>
            <a:chOff x="3798551" y="1553613"/>
            <a:chExt cx="1388329" cy="1468156"/>
          </a:xfrm>
        </p:grpSpPr>
        <p:pic>
          <p:nvPicPr>
            <p:cNvPr id="23" name="Picture 1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700"/>
            <a:stretch/>
          </p:blipFill>
          <p:spPr>
            <a:xfrm>
              <a:off x="4044760" y="1553613"/>
              <a:ext cx="1076605" cy="1098824"/>
            </a:xfrm>
            <a:prstGeom prst="rect">
              <a:avLst/>
            </a:prstGeom>
          </p:spPr>
        </p:pic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3798551" y="2652437"/>
              <a:ext cx="1388329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effectLst/>
                </a:rPr>
                <a:t>Responsable</a:t>
              </a:r>
            </a:p>
          </p:txBody>
        </p:sp>
      </p:grpSp>
      <p:grpSp>
        <p:nvGrpSpPr>
          <p:cNvPr id="25" name="Group 22"/>
          <p:cNvGrpSpPr/>
          <p:nvPr/>
        </p:nvGrpSpPr>
        <p:grpSpPr>
          <a:xfrm>
            <a:off x="7499516" y="4871628"/>
            <a:ext cx="1536980" cy="1613119"/>
            <a:chOff x="511175" y="766784"/>
            <a:chExt cx="1536980" cy="1613119"/>
          </a:xfrm>
        </p:grpSpPr>
        <p:pic>
          <p:nvPicPr>
            <p:cNvPr id="26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175" y="766784"/>
              <a:ext cx="1536980" cy="1150048"/>
            </a:xfrm>
            <a:prstGeom prst="rect">
              <a:avLst/>
            </a:prstGeom>
          </p:spPr>
        </p:pic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713851" y="2010571"/>
              <a:ext cx="1109599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/>
                <a:t>MEJORAS</a:t>
              </a:r>
              <a:endParaRPr lang="es-MX" b="1" dirty="0">
                <a:effectLst/>
              </a:endParaRPr>
            </a:p>
          </p:txBody>
        </p:sp>
      </p:grp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2426280" y="3833972"/>
            <a:ext cx="108113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b="1" dirty="0"/>
              <a:t>Procesos </a:t>
            </a:r>
            <a:endParaRPr lang="es-MX" b="1" dirty="0">
              <a:effectLst/>
            </a:endParaRPr>
          </a:p>
        </p:txBody>
      </p:sp>
      <p:grpSp>
        <p:nvGrpSpPr>
          <p:cNvPr id="36" name="Group 84003"/>
          <p:cNvGrpSpPr/>
          <p:nvPr/>
        </p:nvGrpSpPr>
        <p:grpSpPr>
          <a:xfrm>
            <a:off x="501624" y="5204706"/>
            <a:ext cx="1498608" cy="1547853"/>
            <a:chOff x="5950744" y="536808"/>
            <a:chExt cx="1143000" cy="1673572"/>
          </a:xfrm>
        </p:grpSpPr>
        <p:pic>
          <p:nvPicPr>
            <p:cNvPr id="37" name="Picture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0744" y="536808"/>
              <a:ext cx="1143000" cy="981075"/>
            </a:xfrm>
            <a:prstGeom prst="rect">
              <a:avLst/>
            </a:prstGeom>
          </p:spPr>
        </p:pic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6042666" y="1564049"/>
              <a:ext cx="959154" cy="6463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effectLst/>
                </a:rPr>
                <a:t>Requisitos</a:t>
              </a:r>
            </a:p>
            <a:p>
              <a:pPr algn="ctr"/>
              <a:r>
                <a:rPr lang="es-MX" b="1" dirty="0">
                  <a:effectLst/>
                </a:rPr>
                <a:t>Legales</a:t>
              </a:r>
            </a:p>
          </p:txBody>
        </p:sp>
      </p:grpSp>
      <p:grpSp>
        <p:nvGrpSpPr>
          <p:cNvPr id="39" name="Group 84015"/>
          <p:cNvGrpSpPr/>
          <p:nvPr/>
        </p:nvGrpSpPr>
        <p:grpSpPr>
          <a:xfrm>
            <a:off x="2346212" y="1283979"/>
            <a:ext cx="1176092" cy="1129168"/>
            <a:chOff x="4981100" y="760144"/>
            <a:chExt cx="1176092" cy="1129168"/>
          </a:xfrm>
        </p:grpSpPr>
        <p:pic>
          <p:nvPicPr>
            <p:cNvPr id="40" name="Picture 19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6248" y="760144"/>
              <a:ext cx="753836" cy="893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981100" y="1519980"/>
              <a:ext cx="117609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/>
                <a:t>Proveedor</a:t>
              </a:r>
              <a:endParaRPr lang="es-MX" b="1" dirty="0">
                <a:effectLst/>
              </a:endParaRPr>
            </a:p>
          </p:txBody>
        </p:sp>
      </p:grpSp>
      <p:grpSp>
        <p:nvGrpSpPr>
          <p:cNvPr id="42" name="Group 84016"/>
          <p:cNvGrpSpPr/>
          <p:nvPr/>
        </p:nvGrpSpPr>
        <p:grpSpPr>
          <a:xfrm>
            <a:off x="6444209" y="5498377"/>
            <a:ext cx="848182" cy="1264565"/>
            <a:chOff x="5349322" y="4838023"/>
            <a:chExt cx="848182" cy="1264565"/>
          </a:xfrm>
        </p:grpSpPr>
        <p:pic>
          <p:nvPicPr>
            <p:cNvPr id="43" name="Picture 195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6472" y="4838023"/>
              <a:ext cx="693882" cy="98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Text Box 32"/>
            <p:cNvSpPr txBox="1">
              <a:spLocks noChangeArrowheads="1"/>
            </p:cNvSpPr>
            <p:nvPr/>
          </p:nvSpPr>
          <p:spPr bwMode="auto">
            <a:xfrm>
              <a:off x="5349322" y="5733256"/>
              <a:ext cx="84818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/>
                <a:t>Cliente</a:t>
              </a:r>
              <a:endParaRPr lang="es-MX" b="1" dirty="0">
                <a:effectLst/>
              </a:endParaRPr>
            </a:p>
          </p:txBody>
        </p:sp>
      </p:grpSp>
      <p:pic>
        <p:nvPicPr>
          <p:cNvPr id="47" name="Picture 20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928" y="1368962"/>
            <a:ext cx="6381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8" name="AutoShape 47"/>
          <p:cNvCxnSpPr>
            <a:cxnSpLocks noChangeShapeType="1"/>
            <a:stCxn id="40" idx="3"/>
            <a:endCxn id="47" idx="1"/>
          </p:cNvCxnSpPr>
          <p:nvPr/>
        </p:nvCxnSpPr>
        <p:spPr bwMode="auto">
          <a:xfrm flipV="1">
            <a:off x="3305196" y="1730912"/>
            <a:ext cx="746732" cy="1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" name="AutoShape 47"/>
          <p:cNvCxnSpPr>
            <a:cxnSpLocks noChangeShapeType="1"/>
            <a:stCxn id="47" idx="2"/>
          </p:cNvCxnSpPr>
          <p:nvPr/>
        </p:nvCxnSpPr>
        <p:spPr bwMode="auto">
          <a:xfrm rot="5400000">
            <a:off x="4104634" y="2371945"/>
            <a:ext cx="545467" cy="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65" name="Grupo 64"/>
          <p:cNvGrpSpPr/>
          <p:nvPr/>
        </p:nvGrpSpPr>
        <p:grpSpPr>
          <a:xfrm>
            <a:off x="3858393" y="5610202"/>
            <a:ext cx="1203160" cy="1089156"/>
            <a:chOff x="4664985" y="5861428"/>
            <a:chExt cx="1203160" cy="1089156"/>
          </a:xfrm>
        </p:grpSpPr>
        <p:pic>
          <p:nvPicPr>
            <p:cNvPr id="45" name="Picture 197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1924" y="6195100"/>
              <a:ext cx="446221" cy="755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" name="Text Box 32"/>
            <p:cNvSpPr txBox="1">
              <a:spLocks noChangeArrowheads="1"/>
            </p:cNvSpPr>
            <p:nvPr/>
          </p:nvSpPr>
          <p:spPr bwMode="auto">
            <a:xfrm>
              <a:off x="4664985" y="6454433"/>
              <a:ext cx="756938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/>
                <a:t>Salida</a:t>
              </a:r>
              <a:endParaRPr lang="es-MX" b="1" dirty="0">
                <a:effectLst/>
              </a:endParaRPr>
            </a:p>
          </p:txBody>
        </p:sp>
        <p:cxnSp>
          <p:nvCxnSpPr>
            <p:cNvPr id="50" name="AutoShape 47"/>
            <p:cNvCxnSpPr>
              <a:cxnSpLocks noChangeShapeType="1"/>
              <a:endCxn id="45" idx="0"/>
            </p:cNvCxnSpPr>
            <p:nvPr/>
          </p:nvCxnSpPr>
          <p:spPr bwMode="auto">
            <a:xfrm rot="16200000" flipH="1">
              <a:off x="5478196" y="6028264"/>
              <a:ext cx="33367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4610351" y="1302338"/>
            <a:ext cx="92608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b="1" dirty="0"/>
              <a:t>Entrada</a:t>
            </a:r>
            <a:endParaRPr lang="es-MX" b="1" dirty="0">
              <a:effectLst/>
            </a:endParaRPr>
          </a:p>
        </p:txBody>
      </p:sp>
      <p:cxnSp>
        <p:nvCxnSpPr>
          <p:cNvPr id="52" name="AutoShape 47"/>
          <p:cNvCxnSpPr>
            <a:cxnSpLocks noChangeShapeType="1"/>
            <a:stCxn id="45" idx="3"/>
          </p:cNvCxnSpPr>
          <p:nvPr/>
        </p:nvCxnSpPr>
        <p:spPr bwMode="auto">
          <a:xfrm>
            <a:off x="5061553" y="6321616"/>
            <a:ext cx="1316422" cy="127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3" name="Left Bracket 40"/>
          <p:cNvSpPr/>
          <p:nvPr/>
        </p:nvSpPr>
        <p:spPr>
          <a:xfrm>
            <a:off x="2000231" y="1314638"/>
            <a:ext cx="302320" cy="5448301"/>
          </a:xfrm>
          <a:prstGeom prst="leftBracket">
            <a:avLst>
              <a:gd name="adj" fmla="val 846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47"/>
          <p:cNvGrpSpPr/>
          <p:nvPr/>
        </p:nvGrpSpPr>
        <p:grpSpPr>
          <a:xfrm>
            <a:off x="5557692" y="1848563"/>
            <a:ext cx="1390573" cy="1456904"/>
            <a:chOff x="5557691" y="1765364"/>
            <a:chExt cx="1390573" cy="1456904"/>
          </a:xfrm>
        </p:grpSpPr>
        <p:pic>
          <p:nvPicPr>
            <p:cNvPr id="55" name="Picture 41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6715" y="1765364"/>
              <a:ext cx="1152525" cy="1123950"/>
            </a:xfrm>
            <a:prstGeom prst="rect">
              <a:avLst/>
            </a:prstGeom>
          </p:spPr>
        </p:pic>
        <p:sp>
          <p:nvSpPr>
            <p:cNvPr id="56" name="Text Box 32"/>
            <p:cNvSpPr txBox="1">
              <a:spLocks noChangeArrowheads="1"/>
            </p:cNvSpPr>
            <p:nvPr/>
          </p:nvSpPr>
          <p:spPr bwMode="auto">
            <a:xfrm>
              <a:off x="5557691" y="2852936"/>
              <a:ext cx="1390573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effectLst/>
                </a:rPr>
                <a:t>Documentos</a:t>
              </a:r>
            </a:p>
          </p:txBody>
        </p:sp>
      </p:grpSp>
      <p:cxnSp>
        <p:nvCxnSpPr>
          <p:cNvPr id="57" name="AutoShape 47"/>
          <p:cNvCxnSpPr>
            <a:cxnSpLocks noChangeShapeType="1"/>
          </p:cNvCxnSpPr>
          <p:nvPr/>
        </p:nvCxnSpPr>
        <p:spPr bwMode="auto">
          <a:xfrm flipV="1">
            <a:off x="4947522" y="2854303"/>
            <a:ext cx="881815" cy="757904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8" name="AutoShape 47"/>
          <p:cNvCxnSpPr>
            <a:cxnSpLocks noChangeShapeType="1"/>
          </p:cNvCxnSpPr>
          <p:nvPr/>
        </p:nvCxnSpPr>
        <p:spPr bwMode="auto">
          <a:xfrm>
            <a:off x="4947518" y="3612203"/>
            <a:ext cx="881818" cy="4858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59" name="Group 46"/>
          <p:cNvGrpSpPr/>
          <p:nvPr/>
        </p:nvGrpSpPr>
        <p:grpSpPr>
          <a:xfrm>
            <a:off x="5742338" y="3368185"/>
            <a:ext cx="1054328" cy="1274393"/>
            <a:chOff x="5742342" y="3316027"/>
            <a:chExt cx="1054328" cy="1274393"/>
          </a:xfrm>
        </p:grpSpPr>
        <p:pic>
          <p:nvPicPr>
            <p:cNvPr id="60" name="Picture 4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9334" y="3316027"/>
              <a:ext cx="880346" cy="955092"/>
            </a:xfrm>
            <a:prstGeom prst="rect">
              <a:avLst/>
            </a:prstGeom>
          </p:spPr>
        </p:pic>
        <p:sp>
          <p:nvSpPr>
            <p:cNvPr id="61" name="Text Box 32"/>
            <p:cNvSpPr txBox="1">
              <a:spLocks noChangeArrowheads="1"/>
            </p:cNvSpPr>
            <p:nvPr/>
          </p:nvSpPr>
          <p:spPr bwMode="auto">
            <a:xfrm>
              <a:off x="5742342" y="4221088"/>
              <a:ext cx="1054328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/>
                <a:t>Registros</a:t>
              </a:r>
              <a:endParaRPr lang="es-MX" b="1" dirty="0">
                <a:effectLst/>
              </a:endParaRPr>
            </a:p>
          </p:txBody>
        </p:sp>
      </p:grpSp>
      <p:sp>
        <p:nvSpPr>
          <p:cNvPr id="62" name="Left Bracket 148"/>
          <p:cNvSpPr/>
          <p:nvPr/>
        </p:nvSpPr>
        <p:spPr>
          <a:xfrm flipH="1">
            <a:off x="7092280" y="1381730"/>
            <a:ext cx="265786" cy="5370828"/>
          </a:xfrm>
          <a:prstGeom prst="leftBracket">
            <a:avLst>
              <a:gd name="adj" fmla="val 846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Down Arrow 53"/>
          <p:cNvSpPr/>
          <p:nvPr/>
        </p:nvSpPr>
        <p:spPr>
          <a:xfrm>
            <a:off x="8040967" y="4248024"/>
            <a:ext cx="432048" cy="587771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7" name="Imagen 6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400000">
            <a:off x="2921127" y="3139080"/>
            <a:ext cx="3290519" cy="1306190"/>
          </a:xfrm>
          <a:prstGeom prst="rect">
            <a:avLst/>
          </a:prstGeom>
        </p:spPr>
      </p:pic>
      <p:grpSp>
        <p:nvGrpSpPr>
          <p:cNvPr id="71" name="Grupo 70"/>
          <p:cNvGrpSpPr/>
          <p:nvPr/>
        </p:nvGrpSpPr>
        <p:grpSpPr>
          <a:xfrm>
            <a:off x="471914" y="918761"/>
            <a:ext cx="1683149" cy="1420406"/>
            <a:chOff x="471914" y="918761"/>
            <a:chExt cx="1683149" cy="1420406"/>
          </a:xfrm>
        </p:grpSpPr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471914" y="1919415"/>
              <a:ext cx="1683149" cy="41975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762000" eaLnBrk="0" hangingPunct="0"/>
              <a:r>
                <a:rPr lang="es-MX" b="1" dirty="0">
                  <a:effectLst/>
                  <a:latin typeface="+mj-lt"/>
                </a:rPr>
                <a:t> Nombre del proceso</a:t>
              </a:r>
            </a:p>
          </p:txBody>
        </p:sp>
        <p:pic>
          <p:nvPicPr>
            <p:cNvPr id="70" name="Imagen 69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90818" y="918761"/>
              <a:ext cx="1379081" cy="1034182"/>
            </a:xfrm>
            <a:prstGeom prst="rect">
              <a:avLst/>
            </a:prstGeom>
          </p:spPr>
        </p:pic>
      </p:grp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6F547915-13A1-4D52-866A-DAEC4CBAE7C0}"/>
              </a:ext>
            </a:extLst>
          </p:cNvPr>
          <p:cNvSpPr txBox="1"/>
          <p:nvPr/>
        </p:nvSpPr>
        <p:spPr>
          <a:xfrm>
            <a:off x="87098" y="12461"/>
            <a:ext cx="30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9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6482</TotalTime>
  <Words>776</Words>
  <Application>Microsoft Office PowerPoint</Application>
  <PresentationFormat>Presentación en pantalla (4:3)</PresentationFormat>
  <Paragraphs>149</Paragraphs>
  <Slides>19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MS PGothic</vt:lpstr>
      <vt:lpstr>Arial</vt:lpstr>
      <vt:lpstr>Calibri</vt:lpstr>
      <vt:lpstr>Calibri Light</vt:lpstr>
      <vt:lpstr>Wingdings</vt:lpstr>
      <vt:lpstr>Office Theme</vt:lpstr>
      <vt:lpstr>Dibujo de Microsoft Visio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Carolina Cárdenas</dc:creator>
  <cp:lastModifiedBy>USUUMBSIETE</cp:lastModifiedBy>
  <cp:revision>105</cp:revision>
  <dcterms:created xsi:type="dcterms:W3CDTF">2018-01-16T13:40:08Z</dcterms:created>
  <dcterms:modified xsi:type="dcterms:W3CDTF">2018-04-24T20:02:54Z</dcterms:modified>
</cp:coreProperties>
</file>