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5" r:id="rId20"/>
    <p:sldId id="274" r:id="rId21"/>
    <p:sldId id="276" r:id="rId2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52C1D-49A9-4AC6-A5C3-089E9C6C11DA}" type="doc">
      <dgm:prSet loTypeId="urn:microsoft.com/office/officeart/2005/8/layout/chevron1" loCatId="process" qsTypeId="urn:microsoft.com/office/officeart/2005/8/quickstyle/simple5" qsCatId="simple" csTypeId="urn:microsoft.com/office/officeart/2005/8/colors/accent6_2" csCatId="accent6" phldr="1"/>
      <dgm:spPr/>
    </dgm:pt>
    <dgm:pt modelId="{EA864CD8-1623-45DE-BDBE-3FA15D57BEC4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Book Antiqua" pitchFamily="18" charset="0"/>
            </a:rPr>
            <a:t>ORIGEN Y DISTRIBUCION</a:t>
          </a:r>
          <a:endParaRPr lang="pt-BR" sz="2000" b="1" dirty="0">
            <a:solidFill>
              <a:schemeClr val="tx1"/>
            </a:solidFill>
            <a:latin typeface="Book Antiqua" pitchFamily="18" charset="0"/>
          </a:endParaRPr>
        </a:p>
      </dgm:t>
    </dgm:pt>
    <dgm:pt modelId="{8F341631-FEC6-475B-B348-B5300097C1AC}" type="parTrans" cxnId="{241DF8A7-EEE3-4E5F-9B3D-C2FEF617DB70}">
      <dgm:prSet/>
      <dgm:spPr/>
      <dgm:t>
        <a:bodyPr/>
        <a:lstStyle/>
        <a:p>
          <a:endParaRPr lang="pt-BR"/>
        </a:p>
      </dgm:t>
    </dgm:pt>
    <dgm:pt modelId="{7EE12F4D-7987-4C29-984D-7D58FEA6EDE7}" type="sibTrans" cxnId="{241DF8A7-EEE3-4E5F-9B3D-C2FEF617DB70}">
      <dgm:prSet/>
      <dgm:spPr/>
      <dgm:t>
        <a:bodyPr/>
        <a:lstStyle/>
        <a:p>
          <a:endParaRPr lang="pt-BR"/>
        </a:p>
      </dgm:t>
    </dgm:pt>
    <dgm:pt modelId="{9ED1FF28-1365-4B39-8FF9-B1F347041330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C" sz="2400" b="1" dirty="0" smtClean="0">
              <a:solidFill>
                <a:schemeClr val="tx1"/>
              </a:solidFill>
              <a:latin typeface="Book Antiqua" pitchFamily="18" charset="0"/>
            </a:rPr>
            <a:t>VALOR ENERGETICO</a:t>
          </a:r>
          <a:endParaRPr lang="pt-BR" sz="2400" b="1" dirty="0">
            <a:solidFill>
              <a:schemeClr val="tx1"/>
            </a:solidFill>
            <a:latin typeface="Book Antiqua" pitchFamily="18" charset="0"/>
          </a:endParaRPr>
        </a:p>
      </dgm:t>
    </dgm:pt>
    <dgm:pt modelId="{8AD9377E-64F6-423D-8B87-0EF0107ECFAD}" type="parTrans" cxnId="{B01C99D0-CA1F-41FC-B187-24357BA3E6BD}">
      <dgm:prSet/>
      <dgm:spPr/>
      <dgm:t>
        <a:bodyPr/>
        <a:lstStyle/>
        <a:p>
          <a:endParaRPr lang="pt-BR"/>
        </a:p>
      </dgm:t>
    </dgm:pt>
    <dgm:pt modelId="{C0CC10BD-8371-4E66-B385-D25D4092E26A}" type="sibTrans" cxnId="{B01C99D0-CA1F-41FC-B187-24357BA3E6BD}">
      <dgm:prSet/>
      <dgm:spPr/>
      <dgm:t>
        <a:bodyPr/>
        <a:lstStyle/>
        <a:p>
          <a:endParaRPr lang="pt-BR"/>
        </a:p>
      </dgm:t>
    </dgm:pt>
    <dgm:pt modelId="{B5EA023F-D16A-4BB3-96C3-F3D99C0F2934}" type="pres">
      <dgm:prSet presAssocID="{02352C1D-49A9-4AC6-A5C3-089E9C6C11DA}" presName="Name0" presStyleCnt="0">
        <dgm:presLayoutVars>
          <dgm:dir/>
          <dgm:animLvl val="lvl"/>
          <dgm:resizeHandles val="exact"/>
        </dgm:presLayoutVars>
      </dgm:prSet>
      <dgm:spPr/>
    </dgm:pt>
    <dgm:pt modelId="{711F3A00-FB1B-46EB-80BF-99434526D0E6}" type="pres">
      <dgm:prSet presAssocID="{EA864CD8-1623-45DE-BDBE-3FA15D57BEC4}" presName="parTxOnly" presStyleLbl="node1" presStyleIdx="0" presStyleCnt="2" custScaleX="89556" custScaleY="597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D3C9B8-7B54-4E29-BC67-13CF847AD185}" type="pres">
      <dgm:prSet presAssocID="{7EE12F4D-7987-4C29-984D-7D58FEA6EDE7}" presName="parTxOnlySpace" presStyleCnt="0"/>
      <dgm:spPr/>
    </dgm:pt>
    <dgm:pt modelId="{1786D0DA-379D-40EE-AA01-26C94450B1A0}" type="pres">
      <dgm:prSet presAssocID="{9ED1FF28-1365-4B39-8FF9-B1F347041330}" presName="parTxOnly" presStyleLbl="node1" presStyleIdx="1" presStyleCnt="2" custScaleY="59766" custLinFactNeighborX="-16933" custLinFactNeighborY="-11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41DF8A7-EEE3-4E5F-9B3D-C2FEF617DB70}" srcId="{02352C1D-49A9-4AC6-A5C3-089E9C6C11DA}" destId="{EA864CD8-1623-45DE-BDBE-3FA15D57BEC4}" srcOrd="0" destOrd="0" parTransId="{8F341631-FEC6-475B-B348-B5300097C1AC}" sibTransId="{7EE12F4D-7987-4C29-984D-7D58FEA6EDE7}"/>
    <dgm:cxn modelId="{8C29A1C7-7AD7-4360-8D6E-B50B6F5EE14A}" type="presOf" srcId="{9ED1FF28-1365-4B39-8FF9-B1F347041330}" destId="{1786D0DA-379D-40EE-AA01-26C94450B1A0}" srcOrd="0" destOrd="0" presId="urn:microsoft.com/office/officeart/2005/8/layout/chevron1"/>
    <dgm:cxn modelId="{B01C99D0-CA1F-41FC-B187-24357BA3E6BD}" srcId="{02352C1D-49A9-4AC6-A5C3-089E9C6C11DA}" destId="{9ED1FF28-1365-4B39-8FF9-B1F347041330}" srcOrd="1" destOrd="0" parTransId="{8AD9377E-64F6-423D-8B87-0EF0107ECFAD}" sibTransId="{C0CC10BD-8371-4E66-B385-D25D4092E26A}"/>
    <dgm:cxn modelId="{64FD4ECC-587B-4158-8484-AA70352912A8}" type="presOf" srcId="{EA864CD8-1623-45DE-BDBE-3FA15D57BEC4}" destId="{711F3A00-FB1B-46EB-80BF-99434526D0E6}" srcOrd="0" destOrd="0" presId="urn:microsoft.com/office/officeart/2005/8/layout/chevron1"/>
    <dgm:cxn modelId="{895136F5-3371-4C49-964E-6E533676CE9B}" type="presOf" srcId="{02352C1D-49A9-4AC6-A5C3-089E9C6C11DA}" destId="{B5EA023F-D16A-4BB3-96C3-F3D99C0F2934}" srcOrd="0" destOrd="0" presId="urn:microsoft.com/office/officeart/2005/8/layout/chevron1"/>
    <dgm:cxn modelId="{63A4770E-8DCE-48B5-8BCE-6D6B2B3E42BE}" type="presParOf" srcId="{B5EA023F-D16A-4BB3-96C3-F3D99C0F2934}" destId="{711F3A00-FB1B-46EB-80BF-99434526D0E6}" srcOrd="0" destOrd="0" presId="urn:microsoft.com/office/officeart/2005/8/layout/chevron1"/>
    <dgm:cxn modelId="{1DC9F5F7-1459-43F8-85A0-4DF645399724}" type="presParOf" srcId="{B5EA023F-D16A-4BB3-96C3-F3D99C0F2934}" destId="{19D3C9B8-7B54-4E29-BC67-13CF847AD185}" srcOrd="1" destOrd="0" presId="urn:microsoft.com/office/officeart/2005/8/layout/chevron1"/>
    <dgm:cxn modelId="{2D1FEE71-2A4A-4755-A173-0A0F7AABF8C1}" type="presParOf" srcId="{B5EA023F-D16A-4BB3-96C3-F3D99C0F2934}" destId="{1786D0DA-379D-40EE-AA01-26C94450B1A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F6B854-FADA-46BD-B619-512B11439572}" type="doc">
      <dgm:prSet loTypeId="urn:microsoft.com/office/officeart/2005/8/layout/hierarchy2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A042E4BB-C06B-475D-A1DE-70CE7685FF6D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b="1" smtClean="0">
              <a:solidFill>
                <a:schemeClr val="tx1"/>
              </a:solidFill>
              <a:latin typeface="Book Antiqua" pitchFamily="18" charset="0"/>
            </a:rPr>
            <a:t>RECOLECCIÓN</a:t>
          </a:r>
          <a:endParaRPr lang="pt-BR" b="1" dirty="0">
            <a:solidFill>
              <a:schemeClr val="tx1"/>
            </a:solidFill>
            <a:latin typeface="Book Antiqua" pitchFamily="18" charset="0"/>
          </a:endParaRPr>
        </a:p>
      </dgm:t>
    </dgm:pt>
    <dgm:pt modelId="{219A7010-7F05-4E29-9B74-1829BE36A80A}" type="parTrans" cxnId="{957D7166-FFA0-407F-B939-9427E33BBD0F}">
      <dgm:prSet/>
      <dgm:spPr/>
      <dgm:t>
        <a:bodyPr/>
        <a:lstStyle/>
        <a:p>
          <a:endParaRPr lang="pt-BR">
            <a:solidFill>
              <a:schemeClr val="tx1"/>
            </a:solidFill>
            <a:latin typeface="Book Antiqua" pitchFamily="18" charset="0"/>
          </a:endParaRPr>
        </a:p>
      </dgm:t>
    </dgm:pt>
    <dgm:pt modelId="{59DFAA22-20FD-4D2F-AB2E-544E790952D0}" type="sibTrans" cxnId="{957D7166-FFA0-407F-B939-9427E33BBD0F}">
      <dgm:prSet/>
      <dgm:spPr/>
      <dgm:t>
        <a:bodyPr/>
        <a:lstStyle/>
        <a:p>
          <a:endParaRPr lang="pt-BR">
            <a:solidFill>
              <a:schemeClr val="tx1"/>
            </a:solidFill>
            <a:latin typeface="Book Antiqua" pitchFamily="18" charset="0"/>
          </a:endParaRPr>
        </a:p>
      </dgm:t>
    </dgm:pt>
    <dgm:pt modelId="{E0377619-F214-44AA-A62A-5479F1E029B5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Book Antiqua" pitchFamily="18" charset="0"/>
            </a:rPr>
            <a:t>Luz de América</a:t>
          </a:r>
        </a:p>
        <a:p>
          <a:r>
            <a:rPr lang="pt-BR" dirty="0" smtClean="0">
              <a:solidFill>
                <a:schemeClr val="tx1"/>
              </a:solidFill>
              <a:latin typeface="Book Antiqua" pitchFamily="18" charset="0"/>
            </a:rPr>
            <a:t>Recinto: San Andrés km 16 </a:t>
          </a:r>
          <a:endParaRPr lang="pt-BR" dirty="0">
            <a:solidFill>
              <a:schemeClr val="tx1"/>
            </a:solidFill>
            <a:latin typeface="Book Antiqua" pitchFamily="18" charset="0"/>
          </a:endParaRPr>
        </a:p>
      </dgm:t>
    </dgm:pt>
    <dgm:pt modelId="{6D7EDD82-C1DC-4095-8DBF-F9E7C0B3A716}" type="parTrans" cxnId="{DB788DD9-ED69-4C3C-90E4-2743FA5A6A63}">
      <dgm:prSet/>
      <dgm:spPr/>
      <dgm:t>
        <a:bodyPr/>
        <a:lstStyle/>
        <a:p>
          <a:endParaRPr lang="pt-BR" dirty="0">
            <a:solidFill>
              <a:schemeClr val="tx1"/>
            </a:solidFill>
            <a:latin typeface="Book Antiqua" pitchFamily="18" charset="0"/>
          </a:endParaRPr>
        </a:p>
      </dgm:t>
    </dgm:pt>
    <dgm:pt modelId="{B864BB21-5F1E-49F4-9413-2A582A0A74A5}" type="sibTrans" cxnId="{DB788DD9-ED69-4C3C-90E4-2743FA5A6A63}">
      <dgm:prSet/>
      <dgm:spPr/>
      <dgm:t>
        <a:bodyPr/>
        <a:lstStyle/>
        <a:p>
          <a:endParaRPr lang="pt-BR">
            <a:solidFill>
              <a:schemeClr val="tx1"/>
            </a:solidFill>
            <a:latin typeface="Book Antiqua" pitchFamily="18" charset="0"/>
          </a:endParaRPr>
        </a:p>
      </dgm:t>
    </dgm:pt>
    <dgm:pt modelId="{4171B1D8-9AF8-4663-90C7-D2D2E476E1D4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  <a:latin typeface="Book Antiqua" pitchFamily="18" charset="0"/>
            </a:rPr>
            <a:t>Santo Domingo de los Tsáchilas</a:t>
          </a:r>
          <a:endParaRPr lang="pt-BR" dirty="0">
            <a:solidFill>
              <a:schemeClr val="tx1"/>
            </a:solidFill>
            <a:latin typeface="Book Antiqua" pitchFamily="18" charset="0"/>
          </a:endParaRPr>
        </a:p>
      </dgm:t>
    </dgm:pt>
    <dgm:pt modelId="{BF9C434F-0D88-4E6A-9712-0D973B12F2E4}" type="parTrans" cxnId="{F8332AE4-EB6A-48D2-942B-D34C85B39C14}">
      <dgm:prSet/>
      <dgm:spPr/>
      <dgm:t>
        <a:bodyPr/>
        <a:lstStyle/>
        <a:p>
          <a:endParaRPr lang="pt-BR" dirty="0">
            <a:solidFill>
              <a:schemeClr val="tx1"/>
            </a:solidFill>
            <a:latin typeface="Book Antiqua" pitchFamily="18" charset="0"/>
          </a:endParaRPr>
        </a:p>
      </dgm:t>
    </dgm:pt>
    <dgm:pt modelId="{66B7CB2A-B979-482C-B4E2-1CFC9E68D6DD}" type="sibTrans" cxnId="{F8332AE4-EB6A-48D2-942B-D34C85B39C14}">
      <dgm:prSet/>
      <dgm:spPr/>
      <dgm:t>
        <a:bodyPr/>
        <a:lstStyle/>
        <a:p>
          <a:endParaRPr lang="pt-BR">
            <a:solidFill>
              <a:schemeClr val="tx1"/>
            </a:solidFill>
            <a:latin typeface="Book Antiqua" pitchFamily="18" charset="0"/>
          </a:endParaRPr>
        </a:p>
      </dgm:t>
    </dgm:pt>
    <dgm:pt modelId="{508305A2-9737-4716-8115-FCCDADD15DF4}" type="pres">
      <dgm:prSet presAssocID="{AEF6B854-FADA-46BD-B619-512B1143957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3EBC1A-E36D-451D-867D-A7F3AFAB984F}" type="pres">
      <dgm:prSet presAssocID="{A042E4BB-C06B-475D-A1DE-70CE7685FF6D}" presName="root1" presStyleCnt="0"/>
      <dgm:spPr/>
      <dgm:t>
        <a:bodyPr/>
        <a:lstStyle/>
        <a:p>
          <a:endParaRPr lang="pt-BR"/>
        </a:p>
      </dgm:t>
    </dgm:pt>
    <dgm:pt modelId="{EFB52FDB-8D05-48E3-9983-D61A8C67BE4D}" type="pres">
      <dgm:prSet presAssocID="{A042E4BB-C06B-475D-A1DE-70CE7685FF6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140772A-72D7-4AB9-B123-9D56062BE50A}" type="pres">
      <dgm:prSet presAssocID="{A042E4BB-C06B-475D-A1DE-70CE7685FF6D}" presName="level2hierChild" presStyleCnt="0"/>
      <dgm:spPr/>
      <dgm:t>
        <a:bodyPr/>
        <a:lstStyle/>
        <a:p>
          <a:endParaRPr lang="pt-BR"/>
        </a:p>
      </dgm:t>
    </dgm:pt>
    <dgm:pt modelId="{368E4ADB-A432-43F0-AE55-261181C3B33A}" type="pres">
      <dgm:prSet presAssocID="{6D7EDD82-C1DC-4095-8DBF-F9E7C0B3A716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85324586-7F82-4906-99D1-C6B4CAB0DD67}" type="pres">
      <dgm:prSet presAssocID="{6D7EDD82-C1DC-4095-8DBF-F9E7C0B3A716}" presName="connTx" presStyleLbl="parChTrans1D2" presStyleIdx="0" presStyleCnt="2"/>
      <dgm:spPr/>
      <dgm:t>
        <a:bodyPr/>
        <a:lstStyle/>
        <a:p>
          <a:endParaRPr lang="pt-BR"/>
        </a:p>
      </dgm:t>
    </dgm:pt>
    <dgm:pt modelId="{06D2B750-5E69-442B-B14A-4AD7157E2302}" type="pres">
      <dgm:prSet presAssocID="{E0377619-F214-44AA-A62A-5479F1E029B5}" presName="root2" presStyleCnt="0"/>
      <dgm:spPr/>
      <dgm:t>
        <a:bodyPr/>
        <a:lstStyle/>
        <a:p>
          <a:endParaRPr lang="pt-BR"/>
        </a:p>
      </dgm:t>
    </dgm:pt>
    <dgm:pt modelId="{84E812E7-97B2-4073-81D1-D02A764D522B}" type="pres">
      <dgm:prSet presAssocID="{E0377619-F214-44AA-A62A-5479F1E029B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DB46C35-D9D9-47B3-AB02-5120D1911769}" type="pres">
      <dgm:prSet presAssocID="{E0377619-F214-44AA-A62A-5479F1E029B5}" presName="level3hierChild" presStyleCnt="0"/>
      <dgm:spPr/>
      <dgm:t>
        <a:bodyPr/>
        <a:lstStyle/>
        <a:p>
          <a:endParaRPr lang="pt-BR"/>
        </a:p>
      </dgm:t>
    </dgm:pt>
    <dgm:pt modelId="{DA774A82-7D6B-49CA-BE1E-F082AFB73C9A}" type="pres">
      <dgm:prSet presAssocID="{BF9C434F-0D88-4E6A-9712-0D973B12F2E4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15EA41C9-B7F3-48EA-BEFC-22AEAC92D609}" type="pres">
      <dgm:prSet presAssocID="{BF9C434F-0D88-4E6A-9712-0D973B12F2E4}" presName="connTx" presStyleLbl="parChTrans1D2" presStyleIdx="1" presStyleCnt="2"/>
      <dgm:spPr/>
      <dgm:t>
        <a:bodyPr/>
        <a:lstStyle/>
        <a:p>
          <a:endParaRPr lang="pt-BR"/>
        </a:p>
      </dgm:t>
    </dgm:pt>
    <dgm:pt modelId="{CDBB6D73-B472-464F-B653-26F4A62915E0}" type="pres">
      <dgm:prSet presAssocID="{4171B1D8-9AF8-4663-90C7-D2D2E476E1D4}" presName="root2" presStyleCnt="0"/>
      <dgm:spPr/>
      <dgm:t>
        <a:bodyPr/>
        <a:lstStyle/>
        <a:p>
          <a:endParaRPr lang="pt-BR"/>
        </a:p>
      </dgm:t>
    </dgm:pt>
    <dgm:pt modelId="{DBDE6874-909C-4970-B697-6F97E38FFB22}" type="pres">
      <dgm:prSet presAssocID="{4171B1D8-9AF8-4663-90C7-D2D2E476E1D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797D9E1-0BB6-4225-9BED-E31FE8B68243}" type="pres">
      <dgm:prSet presAssocID="{4171B1D8-9AF8-4663-90C7-D2D2E476E1D4}" presName="level3hierChild" presStyleCnt="0"/>
      <dgm:spPr/>
      <dgm:t>
        <a:bodyPr/>
        <a:lstStyle/>
        <a:p>
          <a:endParaRPr lang="pt-BR"/>
        </a:p>
      </dgm:t>
    </dgm:pt>
  </dgm:ptLst>
  <dgm:cxnLst>
    <dgm:cxn modelId="{957D7166-FFA0-407F-B939-9427E33BBD0F}" srcId="{AEF6B854-FADA-46BD-B619-512B11439572}" destId="{A042E4BB-C06B-475D-A1DE-70CE7685FF6D}" srcOrd="0" destOrd="0" parTransId="{219A7010-7F05-4E29-9B74-1829BE36A80A}" sibTransId="{59DFAA22-20FD-4D2F-AB2E-544E790952D0}"/>
    <dgm:cxn modelId="{9DFF1214-6445-4342-9049-7E5F3571A3D4}" type="presOf" srcId="{E0377619-F214-44AA-A62A-5479F1E029B5}" destId="{84E812E7-97B2-4073-81D1-D02A764D522B}" srcOrd="0" destOrd="0" presId="urn:microsoft.com/office/officeart/2005/8/layout/hierarchy2"/>
    <dgm:cxn modelId="{E79CDB26-DA15-4F31-AF58-FF9C009CCEBF}" type="presOf" srcId="{4171B1D8-9AF8-4663-90C7-D2D2E476E1D4}" destId="{DBDE6874-909C-4970-B697-6F97E38FFB22}" srcOrd="0" destOrd="0" presId="urn:microsoft.com/office/officeart/2005/8/layout/hierarchy2"/>
    <dgm:cxn modelId="{2801C92A-0EB1-4284-8410-049D8727C43C}" type="presOf" srcId="{6D7EDD82-C1DC-4095-8DBF-F9E7C0B3A716}" destId="{85324586-7F82-4906-99D1-C6B4CAB0DD67}" srcOrd="1" destOrd="0" presId="urn:microsoft.com/office/officeart/2005/8/layout/hierarchy2"/>
    <dgm:cxn modelId="{60A41E1C-9356-4FA1-B1CE-20CCDB11198D}" type="presOf" srcId="{6D7EDD82-C1DC-4095-8DBF-F9E7C0B3A716}" destId="{368E4ADB-A432-43F0-AE55-261181C3B33A}" srcOrd="0" destOrd="0" presId="urn:microsoft.com/office/officeart/2005/8/layout/hierarchy2"/>
    <dgm:cxn modelId="{DB788DD9-ED69-4C3C-90E4-2743FA5A6A63}" srcId="{A042E4BB-C06B-475D-A1DE-70CE7685FF6D}" destId="{E0377619-F214-44AA-A62A-5479F1E029B5}" srcOrd="0" destOrd="0" parTransId="{6D7EDD82-C1DC-4095-8DBF-F9E7C0B3A716}" sibTransId="{B864BB21-5F1E-49F4-9413-2A582A0A74A5}"/>
    <dgm:cxn modelId="{F8332AE4-EB6A-48D2-942B-D34C85B39C14}" srcId="{A042E4BB-C06B-475D-A1DE-70CE7685FF6D}" destId="{4171B1D8-9AF8-4663-90C7-D2D2E476E1D4}" srcOrd="1" destOrd="0" parTransId="{BF9C434F-0D88-4E6A-9712-0D973B12F2E4}" sibTransId="{66B7CB2A-B979-482C-B4E2-1CFC9E68D6DD}"/>
    <dgm:cxn modelId="{40F667F8-382C-4E1B-964B-BFAF184F0FEA}" type="presOf" srcId="{BF9C434F-0D88-4E6A-9712-0D973B12F2E4}" destId="{15EA41C9-B7F3-48EA-BEFC-22AEAC92D609}" srcOrd="1" destOrd="0" presId="urn:microsoft.com/office/officeart/2005/8/layout/hierarchy2"/>
    <dgm:cxn modelId="{73614A4C-875D-4D40-BCD4-B776C8C51AED}" type="presOf" srcId="{BF9C434F-0D88-4E6A-9712-0D973B12F2E4}" destId="{DA774A82-7D6B-49CA-BE1E-F082AFB73C9A}" srcOrd="0" destOrd="0" presId="urn:microsoft.com/office/officeart/2005/8/layout/hierarchy2"/>
    <dgm:cxn modelId="{3A1BEFBC-E5C5-48B8-8FF0-3B3D3A7A8EC8}" type="presOf" srcId="{A042E4BB-C06B-475D-A1DE-70CE7685FF6D}" destId="{EFB52FDB-8D05-48E3-9983-D61A8C67BE4D}" srcOrd="0" destOrd="0" presId="urn:microsoft.com/office/officeart/2005/8/layout/hierarchy2"/>
    <dgm:cxn modelId="{7A4CEC6F-20D2-4BAB-AC76-4CF73C9FFEB0}" type="presOf" srcId="{AEF6B854-FADA-46BD-B619-512B11439572}" destId="{508305A2-9737-4716-8115-FCCDADD15DF4}" srcOrd="0" destOrd="0" presId="urn:microsoft.com/office/officeart/2005/8/layout/hierarchy2"/>
    <dgm:cxn modelId="{D910979F-B3ED-4EA9-AF98-C4D9A2E53F68}" type="presParOf" srcId="{508305A2-9737-4716-8115-FCCDADD15DF4}" destId="{A53EBC1A-E36D-451D-867D-A7F3AFAB984F}" srcOrd="0" destOrd="0" presId="urn:microsoft.com/office/officeart/2005/8/layout/hierarchy2"/>
    <dgm:cxn modelId="{0877BDD9-9820-4677-9A9A-07C544E9E860}" type="presParOf" srcId="{A53EBC1A-E36D-451D-867D-A7F3AFAB984F}" destId="{EFB52FDB-8D05-48E3-9983-D61A8C67BE4D}" srcOrd="0" destOrd="0" presId="urn:microsoft.com/office/officeart/2005/8/layout/hierarchy2"/>
    <dgm:cxn modelId="{50ABD617-C933-4045-BAE3-A74E2003AD0F}" type="presParOf" srcId="{A53EBC1A-E36D-451D-867D-A7F3AFAB984F}" destId="{4140772A-72D7-4AB9-B123-9D56062BE50A}" srcOrd="1" destOrd="0" presId="urn:microsoft.com/office/officeart/2005/8/layout/hierarchy2"/>
    <dgm:cxn modelId="{FC1F73A7-6730-4FF3-9D4C-4F64C67F4247}" type="presParOf" srcId="{4140772A-72D7-4AB9-B123-9D56062BE50A}" destId="{368E4ADB-A432-43F0-AE55-261181C3B33A}" srcOrd="0" destOrd="0" presId="urn:microsoft.com/office/officeart/2005/8/layout/hierarchy2"/>
    <dgm:cxn modelId="{D12C034B-FDBA-48E4-8A6E-533E99AAB4C0}" type="presParOf" srcId="{368E4ADB-A432-43F0-AE55-261181C3B33A}" destId="{85324586-7F82-4906-99D1-C6B4CAB0DD67}" srcOrd="0" destOrd="0" presId="urn:microsoft.com/office/officeart/2005/8/layout/hierarchy2"/>
    <dgm:cxn modelId="{6DA770D9-079C-4489-BFB8-DF5E9194C3F4}" type="presParOf" srcId="{4140772A-72D7-4AB9-B123-9D56062BE50A}" destId="{06D2B750-5E69-442B-B14A-4AD7157E2302}" srcOrd="1" destOrd="0" presId="urn:microsoft.com/office/officeart/2005/8/layout/hierarchy2"/>
    <dgm:cxn modelId="{87D2AF22-180C-4C86-ACF6-6522A53E1BF3}" type="presParOf" srcId="{06D2B750-5E69-442B-B14A-4AD7157E2302}" destId="{84E812E7-97B2-4073-81D1-D02A764D522B}" srcOrd="0" destOrd="0" presId="urn:microsoft.com/office/officeart/2005/8/layout/hierarchy2"/>
    <dgm:cxn modelId="{948C1000-7887-47EA-87EA-D3366010DF3C}" type="presParOf" srcId="{06D2B750-5E69-442B-B14A-4AD7157E2302}" destId="{EDB46C35-D9D9-47B3-AB02-5120D1911769}" srcOrd="1" destOrd="0" presId="urn:microsoft.com/office/officeart/2005/8/layout/hierarchy2"/>
    <dgm:cxn modelId="{9AF24017-3F33-44A4-A343-B378A72622E5}" type="presParOf" srcId="{4140772A-72D7-4AB9-B123-9D56062BE50A}" destId="{DA774A82-7D6B-49CA-BE1E-F082AFB73C9A}" srcOrd="2" destOrd="0" presId="urn:microsoft.com/office/officeart/2005/8/layout/hierarchy2"/>
    <dgm:cxn modelId="{2FDBE3F9-49F2-4BF4-ADC4-A93961DBAED2}" type="presParOf" srcId="{DA774A82-7D6B-49CA-BE1E-F082AFB73C9A}" destId="{15EA41C9-B7F3-48EA-BEFC-22AEAC92D609}" srcOrd="0" destOrd="0" presId="urn:microsoft.com/office/officeart/2005/8/layout/hierarchy2"/>
    <dgm:cxn modelId="{22822EE6-CDB6-4254-BD67-72ACBB9A88CC}" type="presParOf" srcId="{4140772A-72D7-4AB9-B123-9D56062BE50A}" destId="{CDBB6D73-B472-464F-B653-26F4A62915E0}" srcOrd="3" destOrd="0" presId="urn:microsoft.com/office/officeart/2005/8/layout/hierarchy2"/>
    <dgm:cxn modelId="{1846FEA0-2C7F-4452-BDC6-2D2724BD109F}" type="presParOf" srcId="{CDBB6D73-B472-464F-B653-26F4A62915E0}" destId="{DBDE6874-909C-4970-B697-6F97E38FFB22}" srcOrd="0" destOrd="0" presId="urn:microsoft.com/office/officeart/2005/8/layout/hierarchy2"/>
    <dgm:cxn modelId="{0D371E4D-3CF9-4C22-B1D9-A82352CD41EC}" type="presParOf" srcId="{CDBB6D73-B472-464F-B653-26F4A62915E0}" destId="{2797D9E1-0BB6-4225-9BED-E31FE8B6824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F6B854-FADA-46BD-B619-512B11439572}" type="doc">
      <dgm:prSet loTypeId="urn:microsoft.com/office/officeart/2005/8/layout/hierarchy2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A042E4BB-C06B-475D-A1DE-70CE7685FF6D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C" sz="1800" b="1" smtClean="0">
              <a:solidFill>
                <a:schemeClr val="tx1"/>
              </a:solidFill>
              <a:latin typeface="Book Antiqua" pitchFamily="18" charset="0"/>
            </a:rPr>
            <a:t>RECONOCIMIENTO </a:t>
          </a:r>
          <a:endParaRPr lang="pt-BR" sz="1800" b="1" dirty="0">
            <a:solidFill>
              <a:schemeClr val="tx1"/>
            </a:solidFill>
            <a:latin typeface="Book Antiqua" pitchFamily="18" charset="0"/>
          </a:endParaRPr>
        </a:p>
      </dgm:t>
    </dgm:pt>
    <dgm:pt modelId="{219A7010-7F05-4E29-9B74-1829BE36A80A}" type="parTrans" cxnId="{957D7166-FFA0-407F-B939-9427E33BBD0F}">
      <dgm:prSet/>
      <dgm:spPr/>
      <dgm:t>
        <a:bodyPr/>
        <a:lstStyle/>
        <a:p>
          <a:endParaRPr lang="pt-BR">
            <a:solidFill>
              <a:schemeClr val="tx1"/>
            </a:solidFill>
            <a:latin typeface="Book Antiqua" pitchFamily="18" charset="0"/>
          </a:endParaRPr>
        </a:p>
      </dgm:t>
    </dgm:pt>
    <dgm:pt modelId="{59DFAA22-20FD-4D2F-AB2E-544E790952D0}" type="sibTrans" cxnId="{957D7166-FFA0-407F-B939-9427E33BBD0F}">
      <dgm:prSet/>
      <dgm:spPr/>
      <dgm:t>
        <a:bodyPr/>
        <a:lstStyle/>
        <a:p>
          <a:endParaRPr lang="pt-BR">
            <a:solidFill>
              <a:schemeClr val="tx1"/>
            </a:solidFill>
            <a:latin typeface="Book Antiqua" pitchFamily="18" charset="0"/>
          </a:endParaRPr>
        </a:p>
      </dgm:t>
    </dgm:pt>
    <dgm:pt modelId="{E0377619-F214-44AA-A62A-5479F1E029B5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sz="1800" dirty="0" smtClean="0">
              <a:solidFill>
                <a:schemeClr val="tx1"/>
              </a:solidFill>
              <a:latin typeface="Book Antiqua" pitchFamily="18" charset="0"/>
            </a:rPr>
            <a:t>Estado</a:t>
          </a:r>
          <a:r>
            <a:rPr lang="pt-BR" sz="1800" baseline="0" dirty="0" smtClean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pt-BR" sz="1800" baseline="0" dirty="0" err="1" smtClean="0">
              <a:solidFill>
                <a:schemeClr val="tx1"/>
              </a:solidFill>
              <a:latin typeface="Book Antiqua" pitchFamily="18" charset="0"/>
            </a:rPr>
            <a:t>sazón</a:t>
          </a:r>
          <a:r>
            <a:rPr lang="pt-BR" sz="1800" baseline="0" dirty="0" smtClean="0">
              <a:solidFill>
                <a:schemeClr val="tx1"/>
              </a:solidFill>
              <a:latin typeface="Book Antiqua" pitchFamily="18" charset="0"/>
            </a:rPr>
            <a:t> </a:t>
          </a:r>
          <a:endParaRPr lang="pt-BR" sz="1800" dirty="0">
            <a:solidFill>
              <a:schemeClr val="tx1"/>
            </a:solidFill>
            <a:latin typeface="Book Antiqua" pitchFamily="18" charset="0"/>
          </a:endParaRPr>
        </a:p>
      </dgm:t>
    </dgm:pt>
    <dgm:pt modelId="{6D7EDD82-C1DC-4095-8DBF-F9E7C0B3A716}" type="parTrans" cxnId="{DB788DD9-ED69-4C3C-90E4-2743FA5A6A63}">
      <dgm:prSet/>
      <dgm:spPr/>
      <dgm:t>
        <a:bodyPr/>
        <a:lstStyle/>
        <a:p>
          <a:endParaRPr lang="pt-BR" dirty="0">
            <a:solidFill>
              <a:schemeClr val="tx1"/>
            </a:solidFill>
            <a:latin typeface="Book Antiqua" pitchFamily="18" charset="0"/>
          </a:endParaRPr>
        </a:p>
      </dgm:t>
    </dgm:pt>
    <dgm:pt modelId="{B864BB21-5F1E-49F4-9413-2A582A0A74A5}" type="sibTrans" cxnId="{DB788DD9-ED69-4C3C-90E4-2743FA5A6A63}">
      <dgm:prSet/>
      <dgm:spPr/>
      <dgm:t>
        <a:bodyPr/>
        <a:lstStyle/>
        <a:p>
          <a:endParaRPr lang="pt-BR">
            <a:solidFill>
              <a:schemeClr val="tx1"/>
            </a:solidFill>
            <a:latin typeface="Book Antiqua" pitchFamily="18" charset="0"/>
          </a:endParaRPr>
        </a:p>
      </dgm:t>
    </dgm:pt>
    <dgm:pt modelId="{508305A2-9737-4716-8115-FCCDADD15DF4}" type="pres">
      <dgm:prSet presAssocID="{AEF6B854-FADA-46BD-B619-512B1143957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3EBC1A-E36D-451D-867D-A7F3AFAB984F}" type="pres">
      <dgm:prSet presAssocID="{A042E4BB-C06B-475D-A1DE-70CE7685FF6D}" presName="root1" presStyleCnt="0"/>
      <dgm:spPr/>
      <dgm:t>
        <a:bodyPr/>
        <a:lstStyle/>
        <a:p>
          <a:endParaRPr lang="pt-BR"/>
        </a:p>
      </dgm:t>
    </dgm:pt>
    <dgm:pt modelId="{EFB52FDB-8D05-48E3-9983-D61A8C67BE4D}" type="pres">
      <dgm:prSet presAssocID="{A042E4BB-C06B-475D-A1DE-70CE7685FF6D}" presName="LevelOneTextNode" presStyleLbl="node0" presStyleIdx="0" presStyleCnt="1" custScaleX="85626" custScaleY="45589" custLinFactNeighborX="25778" custLinFactNeighborY="87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140772A-72D7-4AB9-B123-9D56062BE50A}" type="pres">
      <dgm:prSet presAssocID="{A042E4BB-C06B-475D-A1DE-70CE7685FF6D}" presName="level2hierChild" presStyleCnt="0"/>
      <dgm:spPr/>
      <dgm:t>
        <a:bodyPr/>
        <a:lstStyle/>
        <a:p>
          <a:endParaRPr lang="pt-BR"/>
        </a:p>
      </dgm:t>
    </dgm:pt>
    <dgm:pt modelId="{368E4ADB-A432-43F0-AE55-261181C3B33A}" type="pres">
      <dgm:prSet presAssocID="{6D7EDD82-C1DC-4095-8DBF-F9E7C0B3A716}" presName="conn2-1" presStyleLbl="parChTrans1D2" presStyleIdx="0" presStyleCnt="1"/>
      <dgm:spPr/>
      <dgm:t>
        <a:bodyPr/>
        <a:lstStyle/>
        <a:p>
          <a:endParaRPr lang="pt-BR"/>
        </a:p>
      </dgm:t>
    </dgm:pt>
    <dgm:pt modelId="{85324586-7F82-4906-99D1-C6B4CAB0DD67}" type="pres">
      <dgm:prSet presAssocID="{6D7EDD82-C1DC-4095-8DBF-F9E7C0B3A716}" presName="connTx" presStyleLbl="parChTrans1D2" presStyleIdx="0" presStyleCnt="1"/>
      <dgm:spPr/>
      <dgm:t>
        <a:bodyPr/>
        <a:lstStyle/>
        <a:p>
          <a:endParaRPr lang="pt-BR"/>
        </a:p>
      </dgm:t>
    </dgm:pt>
    <dgm:pt modelId="{06D2B750-5E69-442B-B14A-4AD7157E2302}" type="pres">
      <dgm:prSet presAssocID="{E0377619-F214-44AA-A62A-5479F1E029B5}" presName="root2" presStyleCnt="0"/>
      <dgm:spPr/>
      <dgm:t>
        <a:bodyPr/>
        <a:lstStyle/>
        <a:p>
          <a:endParaRPr lang="pt-BR"/>
        </a:p>
      </dgm:t>
    </dgm:pt>
    <dgm:pt modelId="{84E812E7-97B2-4073-81D1-D02A764D522B}" type="pres">
      <dgm:prSet presAssocID="{E0377619-F214-44AA-A62A-5479F1E029B5}" presName="LevelTwoTextNode" presStyleLbl="node2" presStyleIdx="0" presStyleCnt="1" custScaleX="48552" custScaleY="3776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DB46C35-D9D9-47B3-AB02-5120D1911769}" type="pres">
      <dgm:prSet presAssocID="{E0377619-F214-44AA-A62A-5479F1E029B5}" presName="level3hierChild" presStyleCnt="0"/>
      <dgm:spPr/>
      <dgm:t>
        <a:bodyPr/>
        <a:lstStyle/>
        <a:p>
          <a:endParaRPr lang="pt-BR"/>
        </a:p>
      </dgm:t>
    </dgm:pt>
  </dgm:ptLst>
  <dgm:cxnLst>
    <dgm:cxn modelId="{957D7166-FFA0-407F-B939-9427E33BBD0F}" srcId="{AEF6B854-FADA-46BD-B619-512B11439572}" destId="{A042E4BB-C06B-475D-A1DE-70CE7685FF6D}" srcOrd="0" destOrd="0" parTransId="{219A7010-7F05-4E29-9B74-1829BE36A80A}" sibTransId="{59DFAA22-20FD-4D2F-AB2E-544E790952D0}"/>
    <dgm:cxn modelId="{786873AE-C39A-42F1-88C8-44B0411275D3}" type="presOf" srcId="{6D7EDD82-C1DC-4095-8DBF-F9E7C0B3A716}" destId="{368E4ADB-A432-43F0-AE55-261181C3B33A}" srcOrd="0" destOrd="0" presId="urn:microsoft.com/office/officeart/2005/8/layout/hierarchy2"/>
    <dgm:cxn modelId="{972A1DDE-E9B1-4E56-8AAB-62F2BA4230DF}" type="presOf" srcId="{A042E4BB-C06B-475D-A1DE-70CE7685FF6D}" destId="{EFB52FDB-8D05-48E3-9983-D61A8C67BE4D}" srcOrd="0" destOrd="0" presId="urn:microsoft.com/office/officeart/2005/8/layout/hierarchy2"/>
    <dgm:cxn modelId="{81FE83C1-55F8-46FE-AC27-084FF13BBBF7}" type="presOf" srcId="{6D7EDD82-C1DC-4095-8DBF-F9E7C0B3A716}" destId="{85324586-7F82-4906-99D1-C6B4CAB0DD67}" srcOrd="1" destOrd="0" presId="urn:microsoft.com/office/officeart/2005/8/layout/hierarchy2"/>
    <dgm:cxn modelId="{6F28C5B7-4705-49F8-9F86-E03BED2FD83E}" type="presOf" srcId="{AEF6B854-FADA-46BD-B619-512B11439572}" destId="{508305A2-9737-4716-8115-FCCDADD15DF4}" srcOrd="0" destOrd="0" presId="urn:microsoft.com/office/officeart/2005/8/layout/hierarchy2"/>
    <dgm:cxn modelId="{DB788DD9-ED69-4C3C-90E4-2743FA5A6A63}" srcId="{A042E4BB-C06B-475D-A1DE-70CE7685FF6D}" destId="{E0377619-F214-44AA-A62A-5479F1E029B5}" srcOrd="0" destOrd="0" parTransId="{6D7EDD82-C1DC-4095-8DBF-F9E7C0B3A716}" sibTransId="{B864BB21-5F1E-49F4-9413-2A582A0A74A5}"/>
    <dgm:cxn modelId="{4AB0BBCA-2532-491B-B9CA-187081F2EB1C}" type="presOf" srcId="{E0377619-F214-44AA-A62A-5479F1E029B5}" destId="{84E812E7-97B2-4073-81D1-D02A764D522B}" srcOrd="0" destOrd="0" presId="urn:microsoft.com/office/officeart/2005/8/layout/hierarchy2"/>
    <dgm:cxn modelId="{75257A8A-EB9E-4E98-94D9-9B83363ECD75}" type="presParOf" srcId="{508305A2-9737-4716-8115-FCCDADD15DF4}" destId="{A53EBC1A-E36D-451D-867D-A7F3AFAB984F}" srcOrd="0" destOrd="0" presId="urn:microsoft.com/office/officeart/2005/8/layout/hierarchy2"/>
    <dgm:cxn modelId="{2A804B47-F996-4DD8-AE72-BAC9B92DF491}" type="presParOf" srcId="{A53EBC1A-E36D-451D-867D-A7F3AFAB984F}" destId="{EFB52FDB-8D05-48E3-9983-D61A8C67BE4D}" srcOrd="0" destOrd="0" presId="urn:microsoft.com/office/officeart/2005/8/layout/hierarchy2"/>
    <dgm:cxn modelId="{00AF5D09-09AA-4F50-A71B-D299C8A22853}" type="presParOf" srcId="{A53EBC1A-E36D-451D-867D-A7F3AFAB984F}" destId="{4140772A-72D7-4AB9-B123-9D56062BE50A}" srcOrd="1" destOrd="0" presId="urn:microsoft.com/office/officeart/2005/8/layout/hierarchy2"/>
    <dgm:cxn modelId="{C8F4E27E-54CB-4342-997A-F1FAC43519B7}" type="presParOf" srcId="{4140772A-72D7-4AB9-B123-9D56062BE50A}" destId="{368E4ADB-A432-43F0-AE55-261181C3B33A}" srcOrd="0" destOrd="0" presId="urn:microsoft.com/office/officeart/2005/8/layout/hierarchy2"/>
    <dgm:cxn modelId="{9B3E6C75-9EB9-41E8-960D-8E9B866B876A}" type="presParOf" srcId="{368E4ADB-A432-43F0-AE55-261181C3B33A}" destId="{85324586-7F82-4906-99D1-C6B4CAB0DD67}" srcOrd="0" destOrd="0" presId="urn:microsoft.com/office/officeart/2005/8/layout/hierarchy2"/>
    <dgm:cxn modelId="{6BDD37E5-4C18-4144-A2A8-A24CECE6BB8A}" type="presParOf" srcId="{4140772A-72D7-4AB9-B123-9D56062BE50A}" destId="{06D2B750-5E69-442B-B14A-4AD7157E2302}" srcOrd="1" destOrd="0" presId="urn:microsoft.com/office/officeart/2005/8/layout/hierarchy2"/>
    <dgm:cxn modelId="{B38866F2-ACE2-4171-9477-8DDD9E21A947}" type="presParOf" srcId="{06D2B750-5E69-442B-B14A-4AD7157E2302}" destId="{84E812E7-97B2-4073-81D1-D02A764D522B}" srcOrd="0" destOrd="0" presId="urn:microsoft.com/office/officeart/2005/8/layout/hierarchy2"/>
    <dgm:cxn modelId="{F3EF10F0-1A9B-497C-A5A7-724589A9459E}" type="presParOf" srcId="{06D2B750-5E69-442B-B14A-4AD7157E2302}" destId="{EDB46C35-D9D9-47B3-AB02-5120D19117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9D8B6B-E8A6-42F4-AF94-51F21FDCF9A3}" type="doc">
      <dgm:prSet loTypeId="urn:microsoft.com/office/officeart/2005/8/layout/chevron1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BDC3978C-98C2-4932-8A6E-074C2B32E679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C" b="1" dirty="0" smtClean="0">
              <a:solidFill>
                <a:schemeClr val="tx1"/>
              </a:solidFill>
              <a:latin typeface="Book Antiqua" pitchFamily="18" charset="0"/>
            </a:rPr>
            <a:t>TUKEY (P </a:t>
          </a:r>
          <a:r>
            <a:rPr lang="es-EC" b="1" dirty="0" smtClean="0">
              <a:solidFill>
                <a:schemeClr val="tx1"/>
              </a:solidFill>
              <a:latin typeface="Book Antiqua" pitchFamily="18" charset="0"/>
              <a:sym typeface="Symbol"/>
            </a:rPr>
            <a:t> </a:t>
          </a:r>
          <a:r>
            <a:rPr lang="es-EC" b="1" dirty="0" smtClean="0">
              <a:solidFill>
                <a:schemeClr val="tx1"/>
              </a:solidFill>
              <a:latin typeface="Book Antiqua" pitchFamily="18" charset="0"/>
            </a:rPr>
            <a:t>0.5)</a:t>
          </a:r>
          <a:endParaRPr lang="pt-BR" b="1" dirty="0">
            <a:solidFill>
              <a:schemeClr val="tx1"/>
            </a:solidFill>
            <a:latin typeface="Book Antiqua" pitchFamily="18" charset="0"/>
          </a:endParaRPr>
        </a:p>
      </dgm:t>
    </dgm:pt>
    <dgm:pt modelId="{AD3969C6-5C08-4731-A439-9129554C3F9B}" type="parTrans" cxnId="{7CE8AD29-1FAE-4464-9E71-D3C44290FD99}">
      <dgm:prSet/>
      <dgm:spPr/>
      <dgm:t>
        <a:bodyPr/>
        <a:lstStyle/>
        <a:p>
          <a:endParaRPr lang="pt-BR"/>
        </a:p>
      </dgm:t>
    </dgm:pt>
    <dgm:pt modelId="{84A8AE29-5D1F-4F29-93A1-2CE68608DA7D}" type="sibTrans" cxnId="{7CE8AD29-1FAE-4464-9E71-D3C44290FD99}">
      <dgm:prSet/>
      <dgm:spPr/>
      <dgm:t>
        <a:bodyPr/>
        <a:lstStyle/>
        <a:p>
          <a:endParaRPr lang="pt-BR"/>
        </a:p>
      </dgm:t>
    </dgm:pt>
    <dgm:pt modelId="{AFE6349B-B86F-43BC-A748-CD4C0FE01234}" type="pres">
      <dgm:prSet presAssocID="{1F9D8B6B-E8A6-42F4-AF94-51F21FDCF9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6BE16A8-D537-4B49-811A-70AEBB10D93D}" type="pres">
      <dgm:prSet presAssocID="{BDC3978C-98C2-4932-8A6E-074C2B32E679}" presName="parTxOnly" presStyleLbl="node1" presStyleIdx="0" presStyleCnt="1" custLinFactNeighborX="-1196" custLinFactNeighborY="229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3149732-8142-43DA-9B75-FB6F4C7FC43D}" type="presOf" srcId="{BDC3978C-98C2-4932-8A6E-074C2B32E679}" destId="{A6BE16A8-D537-4B49-811A-70AEBB10D93D}" srcOrd="0" destOrd="0" presId="urn:microsoft.com/office/officeart/2005/8/layout/chevron1"/>
    <dgm:cxn modelId="{1C43EEBF-5754-446B-AB23-F29CD4D76C61}" type="presOf" srcId="{1F9D8B6B-E8A6-42F4-AF94-51F21FDCF9A3}" destId="{AFE6349B-B86F-43BC-A748-CD4C0FE01234}" srcOrd="0" destOrd="0" presId="urn:microsoft.com/office/officeart/2005/8/layout/chevron1"/>
    <dgm:cxn modelId="{7CE8AD29-1FAE-4464-9E71-D3C44290FD99}" srcId="{1F9D8B6B-E8A6-42F4-AF94-51F21FDCF9A3}" destId="{BDC3978C-98C2-4932-8A6E-074C2B32E679}" srcOrd="0" destOrd="0" parTransId="{AD3969C6-5C08-4731-A439-9129554C3F9B}" sibTransId="{84A8AE29-5D1F-4F29-93A1-2CE68608DA7D}"/>
    <dgm:cxn modelId="{095AF401-00A8-4C61-8D6C-4B2BE5C2334C}" type="presParOf" srcId="{AFE6349B-B86F-43BC-A748-CD4C0FE01234}" destId="{A6BE16A8-D537-4B49-811A-70AEBB10D93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52FDB-8D05-48E3-9983-D61A8C67BE4D}">
      <dsp:nvSpPr>
        <dsp:cNvPr id="0" name=""/>
        <dsp:cNvSpPr/>
      </dsp:nvSpPr>
      <dsp:spPr>
        <a:xfrm>
          <a:off x="38662" y="546608"/>
          <a:ext cx="1899164" cy="94958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>
              <a:solidFill>
                <a:schemeClr val="tx1"/>
              </a:solidFill>
              <a:latin typeface="Book Antiqua" pitchFamily="18" charset="0"/>
            </a:rPr>
            <a:t>RECOLECCIÓN</a:t>
          </a:r>
          <a:endParaRPr lang="pt-BR" sz="1800" b="1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66474" y="574420"/>
        <a:ext cx="1843540" cy="893958"/>
      </dsp:txXfrm>
    </dsp:sp>
    <dsp:sp modelId="{368E4ADB-A432-43F0-AE55-261181C3B33A}">
      <dsp:nvSpPr>
        <dsp:cNvPr id="0" name=""/>
        <dsp:cNvSpPr/>
      </dsp:nvSpPr>
      <dsp:spPr>
        <a:xfrm rot="19457599">
          <a:off x="1849894" y="706558"/>
          <a:ext cx="935531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935531" y="418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2294272" y="725006"/>
        <a:ext cx="46776" cy="46776"/>
      </dsp:txXfrm>
    </dsp:sp>
    <dsp:sp modelId="{84E812E7-97B2-4073-81D1-D02A764D522B}">
      <dsp:nvSpPr>
        <dsp:cNvPr id="0" name=""/>
        <dsp:cNvSpPr/>
      </dsp:nvSpPr>
      <dsp:spPr>
        <a:xfrm>
          <a:off x="2697493" y="598"/>
          <a:ext cx="1899164" cy="94958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  <a:latin typeface="Book Antiqua" pitchFamily="18" charset="0"/>
            </a:rPr>
            <a:t>Luz de América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  <a:latin typeface="Book Antiqua" pitchFamily="18" charset="0"/>
            </a:rPr>
            <a:t>Recinto: San Andrés km 16 </a:t>
          </a:r>
          <a:endParaRPr lang="pt-BR" sz="18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2725305" y="28410"/>
        <a:ext cx="1843540" cy="893958"/>
      </dsp:txXfrm>
    </dsp:sp>
    <dsp:sp modelId="{DA774A82-7D6B-49CA-BE1E-F082AFB73C9A}">
      <dsp:nvSpPr>
        <dsp:cNvPr id="0" name=""/>
        <dsp:cNvSpPr/>
      </dsp:nvSpPr>
      <dsp:spPr>
        <a:xfrm rot="2142401">
          <a:off x="1849894" y="1252568"/>
          <a:ext cx="935531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935531" y="418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2294272" y="1271016"/>
        <a:ext cx="46776" cy="46776"/>
      </dsp:txXfrm>
    </dsp:sp>
    <dsp:sp modelId="{DBDE6874-909C-4970-B697-6F97E38FFB22}">
      <dsp:nvSpPr>
        <dsp:cNvPr id="0" name=""/>
        <dsp:cNvSpPr/>
      </dsp:nvSpPr>
      <dsp:spPr>
        <a:xfrm>
          <a:off x="2697493" y="1092618"/>
          <a:ext cx="1899164" cy="94958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Book Antiqua" pitchFamily="18" charset="0"/>
            </a:rPr>
            <a:t>Santo Domingo de los Tsáchilas</a:t>
          </a:r>
          <a:endParaRPr lang="pt-BR" sz="18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2725305" y="1120430"/>
        <a:ext cx="1843540" cy="893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52FDB-8D05-48E3-9983-D61A8C67BE4D}">
      <dsp:nvSpPr>
        <dsp:cNvPr id="0" name=""/>
        <dsp:cNvSpPr/>
      </dsp:nvSpPr>
      <dsp:spPr>
        <a:xfrm>
          <a:off x="783210" y="431945"/>
          <a:ext cx="2593687" cy="69046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>
              <a:solidFill>
                <a:schemeClr val="tx1"/>
              </a:solidFill>
              <a:latin typeface="Book Antiqua" pitchFamily="18" charset="0"/>
            </a:rPr>
            <a:t>RECONOCIMIENTO </a:t>
          </a:r>
          <a:endParaRPr lang="pt-BR" sz="1800" b="1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803433" y="452168"/>
        <a:ext cx="2553241" cy="650019"/>
      </dsp:txXfrm>
    </dsp:sp>
    <dsp:sp modelId="{368E4ADB-A432-43F0-AE55-261181C3B33A}">
      <dsp:nvSpPr>
        <dsp:cNvPr id="0" name=""/>
        <dsp:cNvSpPr/>
      </dsp:nvSpPr>
      <dsp:spPr>
        <a:xfrm rot="21494764">
          <a:off x="3376797" y="681373"/>
          <a:ext cx="430998" cy="178417"/>
        </a:xfrm>
        <a:custGeom>
          <a:avLst/>
          <a:gdLst/>
          <a:ahLst/>
          <a:cxnLst/>
          <a:rect l="0" t="0" r="0" b="0"/>
          <a:pathLst>
            <a:path>
              <a:moveTo>
                <a:pt x="0" y="89208"/>
              </a:moveTo>
              <a:lnTo>
                <a:pt x="430998" y="8920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3581521" y="759807"/>
        <a:ext cx="21549" cy="21549"/>
      </dsp:txXfrm>
    </dsp:sp>
    <dsp:sp modelId="{84E812E7-97B2-4073-81D1-D02A764D522B}">
      <dsp:nvSpPr>
        <dsp:cNvPr id="0" name=""/>
        <dsp:cNvSpPr/>
      </dsp:nvSpPr>
      <dsp:spPr>
        <a:xfrm>
          <a:off x="3807695" y="478018"/>
          <a:ext cx="1470683" cy="57193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  <a:latin typeface="Book Antiqua" pitchFamily="18" charset="0"/>
            </a:rPr>
            <a:t>Estado</a:t>
          </a:r>
          <a:r>
            <a:rPr lang="pt-BR" sz="1800" kern="1200" baseline="0" dirty="0" smtClean="0">
              <a:solidFill>
                <a:schemeClr val="tx1"/>
              </a:solidFill>
              <a:latin typeface="Book Antiqua" pitchFamily="18" charset="0"/>
            </a:rPr>
            <a:t> </a:t>
          </a:r>
          <a:r>
            <a:rPr lang="pt-BR" sz="1800" kern="1200" baseline="0" dirty="0" err="1" smtClean="0">
              <a:solidFill>
                <a:schemeClr val="tx1"/>
              </a:solidFill>
              <a:latin typeface="Book Antiqua" pitchFamily="18" charset="0"/>
            </a:rPr>
            <a:t>sazón</a:t>
          </a:r>
          <a:r>
            <a:rPr lang="pt-BR" sz="1800" kern="1200" baseline="0" dirty="0" smtClean="0">
              <a:solidFill>
                <a:schemeClr val="tx1"/>
              </a:solidFill>
              <a:latin typeface="Book Antiqua" pitchFamily="18" charset="0"/>
            </a:rPr>
            <a:t> </a:t>
          </a:r>
          <a:endParaRPr lang="pt-BR" sz="18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3824446" y="494769"/>
        <a:ext cx="1437181" cy="5384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E16A8-D537-4B49-811A-70AEBB10D93D}">
      <dsp:nvSpPr>
        <dsp:cNvPr id="0" name=""/>
        <dsp:cNvSpPr/>
      </dsp:nvSpPr>
      <dsp:spPr>
        <a:xfrm>
          <a:off x="0" y="0"/>
          <a:ext cx="4139357" cy="369332"/>
        </a:xfrm>
        <a:prstGeom prst="chevron">
          <a:avLst/>
        </a:prstGeom>
        <a:gradFill rotWithShape="1">
          <a:gsLst>
            <a:gs pos="0">
              <a:schemeClr val="accent6">
                <a:satMod val="103000"/>
                <a:lumMod val="118000"/>
              </a:schemeClr>
            </a:gs>
            <a:gs pos="50000">
              <a:schemeClr val="accent6">
                <a:satMod val="89000"/>
                <a:lumMod val="91000"/>
              </a:schemeClr>
            </a:gs>
            <a:gs pos="100000">
              <a:schemeClr val="accent6"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solidFill>
                <a:schemeClr val="tx1"/>
              </a:solidFill>
              <a:latin typeface="Book Antiqua" pitchFamily="18" charset="0"/>
            </a:rPr>
            <a:t>TUKEY (P </a:t>
          </a:r>
          <a:r>
            <a:rPr lang="es-EC" sz="2100" b="1" kern="1200" dirty="0" smtClean="0">
              <a:solidFill>
                <a:schemeClr val="tx1"/>
              </a:solidFill>
              <a:latin typeface="Book Antiqua" pitchFamily="18" charset="0"/>
              <a:sym typeface="Symbol"/>
            </a:rPr>
            <a:t> </a:t>
          </a:r>
          <a:r>
            <a:rPr lang="es-EC" sz="2100" b="1" kern="1200" dirty="0" smtClean="0">
              <a:solidFill>
                <a:schemeClr val="tx1"/>
              </a:solidFill>
              <a:latin typeface="Book Antiqua" pitchFamily="18" charset="0"/>
            </a:rPr>
            <a:t>0.5)</a:t>
          </a:r>
          <a:endParaRPr lang="pt-BR" sz="2100" b="1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184666" y="0"/>
        <a:ext cx="3770025" cy="369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D4F3-70FD-4A7A-9FE8-466FDD452BE1}" type="datetimeFigureOut">
              <a:rPr lang="es-EC" smtClean="0"/>
              <a:t>31/1/2018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2D23-0CCF-46B4-9392-27115F65D2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358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D4F3-70FD-4A7A-9FE8-466FDD452BE1}" type="datetimeFigureOut">
              <a:rPr lang="es-EC" smtClean="0"/>
              <a:t>31/1/2018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2D23-0CCF-46B4-9392-27115F65D2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433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D4F3-70FD-4A7A-9FE8-466FDD452BE1}" type="datetimeFigureOut">
              <a:rPr lang="es-EC" smtClean="0"/>
              <a:t>31/1/2018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2D23-0CCF-46B4-9392-27115F65D2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48370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Hervido-de-pina-colombiano-2.jp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4 Conector recto"/>
          <p:cNvCxnSpPr/>
          <p:nvPr userDrawn="1"/>
        </p:nvCxnSpPr>
        <p:spPr>
          <a:xfrm>
            <a:off x="0" y="1142985"/>
            <a:ext cx="12192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 userDrawn="1"/>
        </p:nvSpPr>
        <p:spPr>
          <a:xfrm>
            <a:off x="2666976" y="285729"/>
            <a:ext cx="9525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3200" b="1" dirty="0" smtClean="0">
                <a:latin typeface="Book Antiqua" pitchFamily="18" charset="0"/>
              </a:rPr>
              <a:t>MATERIALES Y MÉTODOS</a:t>
            </a:r>
            <a:endParaRPr lang="pt-BR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63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D4F3-70FD-4A7A-9FE8-466FDD452BE1}" type="datetimeFigureOut">
              <a:rPr lang="es-EC" smtClean="0"/>
              <a:t>31/1/2018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2D23-0CCF-46B4-9392-27115F65D2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157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406900"/>
            <a:ext cx="10515600" cy="1362075"/>
          </a:xfrm>
        </p:spPr>
        <p:txBody>
          <a:bodyPr anchor="t"/>
          <a:lstStyle>
            <a:lvl1pPr>
              <a:defRPr sz="4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06713"/>
            <a:ext cx="10515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D4F3-70FD-4A7A-9FE8-466FDD452BE1}" type="datetimeFigureOut">
              <a:rPr lang="es-EC" smtClean="0"/>
              <a:t>31/1/2018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2D23-0CCF-46B4-9392-27115F65D2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141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D4F3-70FD-4A7A-9FE8-466FDD452BE1}" type="datetimeFigureOut">
              <a:rPr lang="es-EC" smtClean="0"/>
              <a:t>31/1/2018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2D23-0CCF-46B4-9392-27115F65D2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811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35113"/>
            <a:ext cx="515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74875"/>
            <a:ext cx="5156200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535113"/>
            <a:ext cx="5157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74875"/>
            <a:ext cx="5157787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D4F3-70FD-4A7A-9FE8-466FDD452BE1}" type="datetimeFigureOut">
              <a:rPr lang="es-EC" smtClean="0"/>
              <a:t>31/1/2018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2D23-0CCF-46B4-9392-27115F65D2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429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D4F3-70FD-4A7A-9FE8-466FDD452BE1}" type="datetimeFigureOut">
              <a:rPr lang="es-EC" smtClean="0"/>
              <a:t>31/1/2018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2D23-0CCF-46B4-9392-27115F65D2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064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D4F3-70FD-4A7A-9FE8-466FDD452BE1}" type="datetimeFigureOut">
              <a:rPr lang="es-EC" smtClean="0"/>
              <a:t>31/1/2018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2D23-0CCF-46B4-9392-27115F65D2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819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5800"/>
            <a:ext cx="4013200" cy="1160463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663" y="685800"/>
            <a:ext cx="6300787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850" y="1846263"/>
            <a:ext cx="4013200" cy="4325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D4F3-70FD-4A7A-9FE8-466FDD452BE1}" type="datetimeFigureOut">
              <a:rPr lang="es-EC" smtClean="0"/>
              <a:t>31/1/2018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2D23-0CCF-46B4-9392-27115F65D2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341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075" y="4800600"/>
            <a:ext cx="7177088" cy="566738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685800"/>
            <a:ext cx="7177088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5075" y="5367338"/>
            <a:ext cx="7177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D4F3-70FD-4A7A-9FE8-466FDD452BE1}" type="datetimeFigureOut">
              <a:rPr lang="es-EC" smtClean="0"/>
              <a:t>31/1/2018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2D23-0CCF-46B4-9392-27115F65D2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739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086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3D4F3-70FD-4A7A-9FE8-466FDD452BE1}" type="datetimeFigureOut">
              <a:rPr lang="es-EC" smtClean="0"/>
              <a:t>31/1/2018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22D23-0CCF-46B4-9392-27115F65D2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531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1.jp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0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2124" y="103032"/>
            <a:ext cx="11101590" cy="6754968"/>
          </a:xfrm>
        </p:spPr>
        <p:txBody>
          <a:bodyPr>
            <a:normAutofit fontScale="90000"/>
          </a:bodyPr>
          <a:lstStyle/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CIENCIAS DE LA VIDA Y DE LA AGRICULTURA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CARRERA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INGENIERÍA EN CIENCIAS 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AGROPECUARIAS</a:t>
            </a:r>
            <a:b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TEMA:</a:t>
            </a:r>
            <a:br>
              <a:rPr lang="es-E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ESTUDIO DEL MANEJO POSCOSECHA DE BOROJÓ </a:t>
            </a:r>
            <a:r>
              <a:rPr lang="es-E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Borojoa</a:t>
            </a:r>
            <a:r>
              <a:rPr lang="es-E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patinoi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Cuatrec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Delprete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C.H. PERSS MEDIANTE LA APLICACIÓN DE TRES METODOS DE CONSERVACION EN LA ZONA DE SANTO DOMINGO DE LOS TSACHILAS</a:t>
            </a:r>
            <a:r>
              <a:rPr lang="es-ES" sz="2200" dirty="0"/>
              <a:t>.</a:t>
            </a:r>
            <a:r>
              <a:rPr lang="es-EC" sz="2400" dirty="0"/>
              <a:t/>
            </a:r>
            <a:br>
              <a:rPr lang="es-EC" sz="2400" dirty="0"/>
            </a:br>
            <a:r>
              <a:rPr lang="es-ES" sz="2800" b="1" dirty="0"/>
              <a:t/>
            </a:r>
            <a:br>
              <a:rPr lang="es-ES" sz="2800" b="1" dirty="0"/>
            </a:br>
            <a:r>
              <a:rPr lang="es-E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DIEGO NOGALES </a:t>
            </a: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TUTOR DE TESIS</a:t>
            </a:r>
            <a:br>
              <a:rPr lang="es-EC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PhD. JUAN ALEJANDRO NEIRA</a:t>
            </a:r>
            <a:r>
              <a:rPr lang="es-EC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200" b="1" dirty="0"/>
          </a:p>
        </p:txBody>
      </p:sp>
      <p:pic>
        <p:nvPicPr>
          <p:cNvPr id="4" name="Imagen 3" descr="Resultado de imagen para universidad de las fuerzas armadas esp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8" b="13264"/>
          <a:stretch/>
        </p:blipFill>
        <p:spPr bwMode="auto">
          <a:xfrm>
            <a:off x="4893972" y="1234226"/>
            <a:ext cx="2137893" cy="1431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5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990600"/>
          </a:xfrm>
        </p:spPr>
        <p:txBody>
          <a:bodyPr/>
          <a:lstStyle/>
          <a:p>
            <a:r>
              <a:rPr lang="es-EC" b="1" dirty="0" smtClean="0"/>
              <a:t>IDENTIFICACIÓN DE LA MATERIA PRIMA </a:t>
            </a:r>
            <a:endParaRPr lang="es-EC" b="1" dirty="0"/>
          </a:p>
        </p:txBody>
      </p:sp>
      <p:graphicFrame>
        <p:nvGraphicFramePr>
          <p:cNvPr id="4" name="10 Diagram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703739"/>
              </p:ext>
            </p:extLst>
          </p:nvPr>
        </p:nvGraphicFramePr>
        <p:xfrm>
          <a:off x="838200" y="919163"/>
          <a:ext cx="4635321" cy="204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11 Diagrama"/>
          <p:cNvGraphicFramePr/>
          <p:nvPr>
            <p:extLst>
              <p:ext uri="{D42A27DB-BD31-4B8C-83A1-F6EECF244321}">
                <p14:modId xmlns:p14="http://schemas.microsoft.com/office/powerpoint/2010/main" val="2267858852"/>
              </p:ext>
            </p:extLst>
          </p:nvPr>
        </p:nvGraphicFramePr>
        <p:xfrm>
          <a:off x="6578600" y="1176575"/>
          <a:ext cx="5280750" cy="1527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" y="2501408"/>
            <a:ext cx="3568790" cy="42058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7" b="21044"/>
          <a:stretch/>
        </p:blipFill>
        <p:spPr>
          <a:xfrm>
            <a:off x="7099300" y="2395710"/>
            <a:ext cx="4432389" cy="42226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87856"/>
            <a:ext cx="2199639" cy="204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5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7365"/>
            <a:ext cx="10515600" cy="832945"/>
          </a:xfrm>
        </p:spPr>
        <p:txBody>
          <a:bodyPr/>
          <a:lstStyle/>
          <a:p>
            <a:r>
              <a:rPr lang="es-EC" b="1" dirty="0" smtClean="0"/>
              <a:t>ESTADOS DE FORMACIÓN DE LA FRUTA  </a:t>
            </a:r>
            <a:endParaRPr lang="es-EC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2788" y="982832"/>
            <a:ext cx="3065173" cy="2815318"/>
          </a:xfrm>
        </p:spPr>
      </p:pic>
      <p:sp>
        <p:nvSpPr>
          <p:cNvPr id="5" name="2 Flecha derecha"/>
          <p:cNvSpPr/>
          <p:nvPr/>
        </p:nvSpPr>
        <p:spPr>
          <a:xfrm>
            <a:off x="2673793" y="2218086"/>
            <a:ext cx="432048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0" y="862888"/>
            <a:ext cx="2644730" cy="3103810"/>
          </a:xfrm>
          <a:prstGeom prst="rect">
            <a:avLst/>
          </a:prstGeom>
        </p:spPr>
      </p:pic>
      <p:sp>
        <p:nvSpPr>
          <p:cNvPr id="7" name="2 Flecha derecha"/>
          <p:cNvSpPr/>
          <p:nvPr/>
        </p:nvSpPr>
        <p:spPr>
          <a:xfrm>
            <a:off x="5809925" y="2174467"/>
            <a:ext cx="432048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41" y="862888"/>
            <a:ext cx="2668341" cy="31038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566" y="847517"/>
            <a:ext cx="2602114" cy="3075561"/>
          </a:xfrm>
          <a:prstGeom prst="rect">
            <a:avLst/>
          </a:prstGeom>
        </p:spPr>
      </p:pic>
      <p:sp>
        <p:nvSpPr>
          <p:cNvPr id="10" name="2 Flecha derecha"/>
          <p:cNvSpPr/>
          <p:nvPr/>
        </p:nvSpPr>
        <p:spPr>
          <a:xfrm>
            <a:off x="9128776" y="2179450"/>
            <a:ext cx="432048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" y="4177736"/>
            <a:ext cx="3425780" cy="2569335"/>
          </a:xfrm>
          <a:prstGeom prst="rect">
            <a:avLst/>
          </a:prstGeom>
        </p:spPr>
      </p:pic>
      <p:sp>
        <p:nvSpPr>
          <p:cNvPr id="12" name="2 Flecha derecha"/>
          <p:cNvSpPr/>
          <p:nvPr/>
        </p:nvSpPr>
        <p:spPr>
          <a:xfrm>
            <a:off x="3430616" y="5054052"/>
            <a:ext cx="432048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862" y="4122271"/>
            <a:ext cx="2683484" cy="2680263"/>
          </a:xfrm>
          <a:prstGeom prst="rect">
            <a:avLst/>
          </a:prstGeom>
        </p:spPr>
      </p:pic>
      <p:sp>
        <p:nvSpPr>
          <p:cNvPr id="14" name="2 Flecha derecha"/>
          <p:cNvSpPr/>
          <p:nvPr/>
        </p:nvSpPr>
        <p:spPr>
          <a:xfrm>
            <a:off x="6567347" y="5246378"/>
            <a:ext cx="432048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478" y="4167265"/>
            <a:ext cx="2784860" cy="257980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435"/>
            <a:ext cx="9144000" cy="666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2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b="1" dirty="0" smtClean="0"/>
              <a:t>FACTORES DE ESTUDIO </a:t>
            </a:r>
            <a:endParaRPr lang="es-EC" b="1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332271"/>
              </p:ext>
            </p:extLst>
          </p:nvPr>
        </p:nvGraphicFramePr>
        <p:xfrm>
          <a:off x="1466010" y="2923506"/>
          <a:ext cx="8914360" cy="3518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4023"/>
                <a:gridCol w="5280337"/>
              </a:tblGrid>
              <a:tr h="354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Factores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Niveles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19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548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Temperatura (T)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t0 = con refrigeración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548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t1 = sin refrigeración 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19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548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Recubrimiento (R)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                    r0 = cera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548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                    r1 = plástico más inmersión 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54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                    r2 = polímero de almidón 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709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                    r3 = sin recubrimiento (Control)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1466010" y="1846354"/>
            <a:ext cx="9168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/>
              <a:t>Cuadro </a:t>
            </a:r>
            <a:r>
              <a:rPr lang="es-EC" sz="2400" dirty="0" smtClean="0"/>
              <a:t>1. </a:t>
            </a:r>
            <a:r>
              <a:rPr lang="es-EC" sz="2400" dirty="0"/>
              <a:t>Factores y niveles a probar en la </a:t>
            </a:r>
            <a:r>
              <a:rPr lang="es-EC" sz="2400" dirty="0" smtClean="0"/>
              <a:t>evaluación de conservación del borojo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1389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b="1" dirty="0"/>
              <a:t>FACTORES DE ESTUDIO </a:t>
            </a:r>
            <a:endParaRPr lang="es-EC" dirty="0"/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753265"/>
              </p:ext>
            </p:extLst>
          </p:nvPr>
        </p:nvGraphicFramePr>
        <p:xfrm>
          <a:off x="1081822" y="2562894"/>
          <a:ext cx="8281117" cy="404397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022482"/>
                <a:gridCol w="1957240"/>
                <a:gridCol w="4301395"/>
              </a:tblGrid>
              <a:tr h="7056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</a:rPr>
                        <a:t>Tratamientos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Código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u="none" strike="noStrike" dirty="0">
                          <a:effectLst/>
                        </a:rPr>
                        <a:t>Descripción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61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</a:rPr>
                        <a:t>T1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/>
                        </a:rPr>
                        <a:t>t0r0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000" u="none" strike="noStrike">
                          <a:effectLst/>
                        </a:rPr>
                        <a:t>refrigeración + cera 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61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</a:rPr>
                        <a:t>T2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/>
                        </a:rPr>
                        <a:t>t0r1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000" u="none" strike="noStrike">
                          <a:effectLst/>
                        </a:rPr>
                        <a:t>refrigeración + plástico e inmersión 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61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</a:rPr>
                        <a:t>T3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/>
                        </a:rPr>
                        <a:t>t0r2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000" u="none" strike="noStrike">
                          <a:effectLst/>
                        </a:rPr>
                        <a:t>refrigeración + polímero de almidón 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61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</a:rPr>
                        <a:t>T4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/>
                        </a:rPr>
                        <a:t>t0r3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000" u="none" strike="noStrike">
                          <a:effectLst/>
                        </a:rPr>
                        <a:t>refrigeración sin recubrimiento (control) 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61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T5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/>
                        </a:rPr>
                        <a:t>t1r0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000" u="none" strike="noStrike">
                          <a:effectLst/>
                        </a:rPr>
                        <a:t>sin refrigeración  + cera 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61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T6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/>
                        </a:rPr>
                        <a:t>t1r1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000" u="none" strike="noStrike" dirty="0">
                          <a:effectLst/>
                        </a:rPr>
                        <a:t>sin refrigeración + plástico e inmersión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61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>
                          <a:effectLst/>
                        </a:rPr>
                        <a:t>T7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/>
                        </a:rPr>
                        <a:t>t1r2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000" u="none" strike="noStrike" dirty="0">
                          <a:effectLst/>
                        </a:rPr>
                        <a:t>sin refrigeración + polímero de almidón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056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</a:rPr>
                        <a:t>T8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/>
                        </a:rPr>
                        <a:t>t1r3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000" u="none" strike="noStrike" dirty="0">
                          <a:effectLst/>
                        </a:rPr>
                        <a:t>sin refrigeración sin recubrimiento (</a:t>
                      </a:r>
                      <a:r>
                        <a:rPr lang="es-EC" sz="2000" u="none" strike="noStrike" dirty="0" err="1">
                          <a:effectLst/>
                        </a:rPr>
                        <a:t>cont</a:t>
                      </a:r>
                      <a:r>
                        <a:rPr lang="es-EC" sz="2000" u="none" strike="noStrike" dirty="0">
                          <a:effectLst/>
                        </a:rPr>
                        <a:t>)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1034599" y="1758381"/>
            <a:ext cx="83755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/>
              <a:t>Cuadro </a:t>
            </a:r>
            <a:r>
              <a:rPr lang="es-EC" sz="2400" dirty="0" smtClean="0"/>
              <a:t>2. </a:t>
            </a:r>
            <a:r>
              <a:rPr lang="es-EC" sz="2400" dirty="0"/>
              <a:t>Tratamientos a comparar </a:t>
            </a:r>
            <a:r>
              <a:rPr lang="es-EC" sz="2400" dirty="0" smtClean="0"/>
              <a:t>en </a:t>
            </a:r>
            <a:r>
              <a:rPr lang="es-EC" sz="2400" dirty="0"/>
              <a:t>la evaluación de conservación del borojo</a:t>
            </a:r>
            <a:endParaRPr lang="es-ES" sz="24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814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C" sz="4000" b="1" dirty="0" smtClean="0"/>
              <a:t>MATERIALES Y MÉTODOS </a:t>
            </a:r>
            <a:endParaRPr lang="es-EC" sz="4000" b="1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79" t="76501" r="65864" b="20243"/>
          <a:stretch/>
        </p:blipFill>
        <p:spPr>
          <a:xfrm>
            <a:off x="7529294" y="4904654"/>
            <a:ext cx="2919212" cy="713609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3056426" y="2037035"/>
            <a:ext cx="5129195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>
            <a:normAutofit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MÉTODO</a:t>
            </a:r>
            <a:r>
              <a:rPr kumimoji="0" lang="es-EC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 ESTADÍSTICO</a:t>
            </a: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2344" t="18000" r="91015" b="70666"/>
          <a:stretch>
            <a:fillRect/>
          </a:stretch>
        </p:blipFill>
        <p:spPr bwMode="auto">
          <a:xfrm>
            <a:off x="5989020" y="3563154"/>
            <a:ext cx="99060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8474" t="18000" r="71094" b="73282"/>
          <a:stretch>
            <a:fillRect/>
          </a:stretch>
        </p:blipFill>
        <p:spPr bwMode="auto">
          <a:xfrm>
            <a:off x="7400506" y="3677454"/>
            <a:ext cx="3048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4 Diagrama"/>
          <p:cNvGraphicFramePr/>
          <p:nvPr>
            <p:extLst>
              <p:ext uri="{D42A27DB-BD31-4B8C-83A1-F6EECF244321}">
                <p14:modId xmlns:p14="http://schemas.microsoft.com/office/powerpoint/2010/main" val="3243797105"/>
              </p:ext>
            </p:extLst>
          </p:nvPr>
        </p:nvGraphicFramePr>
        <p:xfrm>
          <a:off x="1154282" y="4169984"/>
          <a:ext cx="414340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9"/>
          <a:srcRect l="32641" t="95233" r="64507" b="445"/>
          <a:stretch/>
        </p:blipFill>
        <p:spPr>
          <a:xfrm>
            <a:off x="5989020" y="4774417"/>
            <a:ext cx="990600" cy="84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0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2024035" y="1866904"/>
            <a:ext cx="8072495" cy="4905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C" sz="2800" b="1" dirty="0">
                <a:solidFill>
                  <a:schemeClr val="tx1"/>
                </a:solidFill>
                <a:latin typeface="Book Antiqua" pitchFamily="18" charset="0"/>
              </a:rPr>
              <a:t>MÉTODOS DE ANÁLISIS DE LABORATORIO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8810644" y="2786059"/>
            <a:ext cx="1428760" cy="2129061"/>
            <a:chOff x="142844" y="2071678"/>
            <a:chExt cx="1428760" cy="1987923"/>
          </a:xfrm>
        </p:grpSpPr>
        <p:pic>
          <p:nvPicPr>
            <p:cNvPr id="3" name="2 Imagen" descr="C:\Users\Ultratech\Desktop\Andre\tesis por hacer\Maria Fernanda\laboratorio\10833580_980740228609672_941530774_n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17"/>
            <a:stretch/>
          </p:blipFill>
          <p:spPr bwMode="auto">
            <a:xfrm>
              <a:off x="228600" y="2071678"/>
              <a:ext cx="1293962" cy="1600199"/>
            </a:xfrm>
            <a:prstGeom prst="rect">
              <a:avLst/>
            </a:prstGeom>
            <a:ln/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4" name="3 CuadroTexto"/>
            <p:cNvSpPr txBox="1"/>
            <p:nvPr/>
          </p:nvSpPr>
          <p:spPr>
            <a:xfrm>
              <a:off x="142844" y="3714752"/>
              <a:ext cx="1428760" cy="34484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Book Antiqua" pitchFamily="18" charset="0"/>
                </a:rPr>
                <a:t>PROTEÍNA </a:t>
              </a:r>
              <a:endPara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1738285" y="2857497"/>
            <a:ext cx="1365849" cy="2046825"/>
            <a:chOff x="1985962" y="2700342"/>
            <a:chExt cx="1365849" cy="1917662"/>
          </a:xfrm>
        </p:grpSpPr>
        <p:pic>
          <p:nvPicPr>
            <p:cNvPr id="5" name="4 Imagen" descr="C:\Users\Ultratech\Desktop\Andre\tesis por hacer\Maria Fernanda\laboratorio\10841146_980741111942917_1358998788_n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10"/>
            <a:stretch/>
          </p:blipFill>
          <p:spPr bwMode="auto">
            <a:xfrm>
              <a:off x="1985962" y="2700342"/>
              <a:ext cx="1365849" cy="1600200"/>
            </a:xfrm>
            <a:prstGeom prst="rect">
              <a:avLst/>
            </a:prstGeom>
            <a:ln/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sp>
          <p:nvSpPr>
            <p:cNvPr id="6" name="5 CuadroTexto"/>
            <p:cNvSpPr txBox="1"/>
            <p:nvPr/>
          </p:nvSpPr>
          <p:spPr>
            <a:xfrm>
              <a:off x="2057401" y="4271978"/>
              <a:ext cx="1219200" cy="3460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Book Antiqua" pitchFamily="18" charset="0"/>
                </a:rPr>
                <a:t>pH </a:t>
              </a:r>
              <a:endPara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3381357" y="2878704"/>
            <a:ext cx="1396963" cy="2121932"/>
            <a:chOff x="3886200" y="1981200"/>
            <a:chExt cx="1396962" cy="2121932"/>
          </a:xfrm>
        </p:grpSpPr>
        <p:pic>
          <p:nvPicPr>
            <p:cNvPr id="7" name="6 Imagen" descr="C:\Users\Ultratech\Desktop\Andre\tesis por hacer\Maria Fernanda\laboratorio\10564829_980740915276270_31756115_n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981200"/>
              <a:ext cx="1396962" cy="16764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8" name="7 CuadroTexto"/>
            <p:cNvSpPr txBox="1"/>
            <p:nvPr/>
          </p:nvSpPr>
          <p:spPr>
            <a:xfrm>
              <a:off x="3962400" y="3733800"/>
              <a:ext cx="1219199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Book Antiqua" pitchFamily="18" charset="0"/>
                </a:rPr>
                <a:t>°BRIX </a:t>
              </a:r>
              <a:endPara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5024431" y="2857497"/>
            <a:ext cx="1362975" cy="2102884"/>
            <a:chOff x="5715000" y="1981200"/>
            <a:chExt cx="1362974" cy="2102884"/>
          </a:xfrm>
        </p:grpSpPr>
        <p:pic>
          <p:nvPicPr>
            <p:cNvPr id="9" name="8 Imagen" descr="C:\Users\Ultratech\Desktop\Andre\tesis por hacer\Maria Fernanda\laboratorio\10564836_980741511942877_1582114945_n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981200"/>
              <a:ext cx="1362974" cy="175260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sp>
          <p:nvSpPr>
            <p:cNvPr id="10" name="9 CuadroTexto"/>
            <p:cNvSpPr txBox="1"/>
            <p:nvPr/>
          </p:nvSpPr>
          <p:spPr>
            <a:xfrm>
              <a:off x="5791200" y="3714752"/>
              <a:ext cx="1219199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Book Antiqua" pitchFamily="18" charset="0"/>
                </a:rPr>
                <a:t>ACIDEZ  </a:t>
              </a:r>
              <a:endPara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6810381" y="2857497"/>
            <a:ext cx="1449237" cy="2102884"/>
            <a:chOff x="7391400" y="1981200"/>
            <a:chExt cx="1449237" cy="2102884"/>
          </a:xfrm>
        </p:grpSpPr>
        <p:pic>
          <p:nvPicPr>
            <p:cNvPr id="11" name="10 Imagen" descr="C:\Users\Ultratech\Desktop\Andre\tesis por hacer\Maria Fernanda\laboratorio\10816206_980740371942991_844187423_n.jp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28" b="16478"/>
            <a:stretch/>
          </p:blipFill>
          <p:spPr bwMode="auto">
            <a:xfrm>
              <a:off x="7391400" y="1981200"/>
              <a:ext cx="1449237" cy="1828801"/>
            </a:xfrm>
            <a:prstGeom prst="rect">
              <a:avLst/>
            </a:prstGeom>
            <a:ln/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12" name="11 CuadroTexto"/>
            <p:cNvSpPr txBox="1"/>
            <p:nvPr/>
          </p:nvSpPr>
          <p:spPr>
            <a:xfrm>
              <a:off x="7467600" y="3714752"/>
              <a:ext cx="121920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C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Book Antiqua" pitchFamily="18" charset="0"/>
                </a:rPr>
                <a:t>CENIZA </a:t>
              </a:r>
              <a:endPara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endParaRPr>
            </a:p>
          </p:txBody>
        </p:sp>
      </p:grpSp>
      <p:sp>
        <p:nvSpPr>
          <p:cNvPr id="19" name="18 Rectángulo"/>
          <p:cNvSpPr/>
          <p:nvPr/>
        </p:nvSpPr>
        <p:spPr>
          <a:xfrm>
            <a:off x="6667504" y="6060064"/>
            <a:ext cx="184056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rPr>
              <a:t>NTE  INEN  401</a:t>
            </a:r>
            <a:endParaRPr lang="pt-BR" dirty="0"/>
          </a:p>
        </p:txBody>
      </p:sp>
      <p:cxnSp>
        <p:nvCxnSpPr>
          <p:cNvPr id="24" name="23 Conector angular"/>
          <p:cNvCxnSpPr>
            <a:stCxn id="19" idx="0"/>
            <a:endCxn id="12" idx="2"/>
          </p:cNvCxnSpPr>
          <p:nvPr/>
        </p:nvCxnSpPr>
        <p:spPr>
          <a:xfrm rot="16200000" flipV="1">
            <a:off x="6992144" y="5464419"/>
            <a:ext cx="1099683" cy="916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1469350" y="5559998"/>
            <a:ext cx="184056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rPr>
              <a:t>NTE  INEN  389</a:t>
            </a:r>
            <a:endParaRPr lang="pt-BR" dirty="0"/>
          </a:p>
        </p:txBody>
      </p:sp>
      <p:sp>
        <p:nvSpPr>
          <p:cNvPr id="32" name="31 Rectángulo"/>
          <p:cNvSpPr/>
          <p:nvPr/>
        </p:nvSpPr>
        <p:spPr>
          <a:xfrm>
            <a:off x="2881291" y="6072206"/>
            <a:ext cx="23567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rPr>
              <a:t>NTE  INEN-ISO 2173</a:t>
            </a:r>
            <a:endParaRPr lang="pt-BR" dirty="0"/>
          </a:p>
        </p:txBody>
      </p:sp>
      <p:cxnSp>
        <p:nvCxnSpPr>
          <p:cNvPr id="34" name="33 Conector recto de flecha"/>
          <p:cNvCxnSpPr>
            <a:stCxn id="32" idx="0"/>
            <a:endCxn id="8" idx="2"/>
          </p:cNvCxnSpPr>
          <p:nvPr/>
        </p:nvCxnSpPr>
        <p:spPr>
          <a:xfrm rot="5400000" flipH="1" flipV="1">
            <a:off x="3527622" y="5532672"/>
            <a:ext cx="1071570" cy="74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37 Forma"/>
          <p:cNvCxnSpPr>
            <a:stCxn id="25" idx="0"/>
            <a:endCxn id="6" idx="1"/>
          </p:cNvCxnSpPr>
          <p:nvPr/>
        </p:nvCxnSpPr>
        <p:spPr>
          <a:xfrm rot="16200000" flipV="1">
            <a:off x="1679509" y="4849872"/>
            <a:ext cx="840343" cy="579911"/>
          </a:xfrm>
          <a:prstGeom prst="bentConnector4">
            <a:avLst>
              <a:gd name="adj1" fmla="val 39012"/>
              <a:gd name="adj2" fmla="val 198114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>
            <a:off x="4881554" y="5572140"/>
            <a:ext cx="16385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rPr>
              <a:t>AOAC, 947.05</a:t>
            </a:r>
            <a:endParaRPr lang="pt-BR" dirty="0"/>
          </a:p>
        </p:txBody>
      </p:sp>
      <p:cxnSp>
        <p:nvCxnSpPr>
          <p:cNvPr id="43" name="42 Conector angular"/>
          <p:cNvCxnSpPr>
            <a:stCxn id="41" idx="0"/>
            <a:endCxn id="10" idx="2"/>
          </p:cNvCxnSpPr>
          <p:nvPr/>
        </p:nvCxnSpPr>
        <p:spPr>
          <a:xfrm rot="5400000" flipH="1" flipV="1">
            <a:off x="5399661" y="5261572"/>
            <a:ext cx="611759" cy="938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43 Rectángulo"/>
          <p:cNvSpPr/>
          <p:nvPr/>
        </p:nvSpPr>
        <p:spPr>
          <a:xfrm>
            <a:off x="8596330" y="5572140"/>
            <a:ext cx="178595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AOAC, 928.08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cxnSp>
        <p:nvCxnSpPr>
          <p:cNvPr id="47" name="46 Conector angular"/>
          <p:cNvCxnSpPr>
            <a:stCxn id="44" idx="0"/>
            <a:endCxn id="4" idx="2"/>
          </p:cNvCxnSpPr>
          <p:nvPr/>
        </p:nvCxnSpPr>
        <p:spPr>
          <a:xfrm rot="5400000" flipH="1" flipV="1">
            <a:off x="9178655" y="5225772"/>
            <a:ext cx="657021" cy="357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77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19" grpId="1" animBg="1"/>
      <p:bldP spid="25" grpId="0" animBg="1"/>
      <p:bldP spid="25" grpId="1" animBg="1"/>
      <p:bldP spid="32" grpId="0" animBg="1"/>
      <p:bldP spid="32" grpId="1" animBg="1"/>
      <p:bldP spid="41" grpId="0" animBg="1"/>
      <p:bldP spid="41" grpId="1" animBg="1"/>
      <p:bldP spid="44" grpId="0" animBg="1"/>
      <p:bldP spid="4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b="1" dirty="0" smtClean="0"/>
              <a:t>RESULTADOS Y DISCUSIÓN </a:t>
            </a:r>
            <a:r>
              <a:rPr lang="es-EC" dirty="0" smtClean="0"/>
              <a:t> 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206588"/>
              </p:ext>
            </p:extLst>
          </p:nvPr>
        </p:nvGraphicFramePr>
        <p:xfrm>
          <a:off x="464712" y="2446989"/>
          <a:ext cx="10515599" cy="1340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614"/>
                <a:gridCol w="1610990"/>
                <a:gridCol w="1007394"/>
                <a:gridCol w="1007394"/>
                <a:gridCol w="1007394"/>
                <a:gridCol w="1190366"/>
                <a:gridCol w="1129376"/>
                <a:gridCol w="1043147"/>
                <a:gridCol w="1011601"/>
                <a:gridCol w="1026323"/>
              </a:tblGrid>
              <a:tr h="27474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Factor A (T °C)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° </a:t>
                      </a:r>
                      <a:r>
                        <a:rPr lang="es-ES" sz="2000" dirty="0">
                          <a:effectLst/>
                        </a:rPr>
                        <a:t>Brix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pH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Acidez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Humedad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Ceniza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Proteína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Fibra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Grasa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</a:tr>
              <a:tr h="274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T0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9,90 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3,23 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0,007 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68,37 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2,54a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0,90 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10,54a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1,22</a:t>
                      </a:r>
                      <a:r>
                        <a:rPr lang="es-ES" sz="2000" baseline="0" dirty="0" smtClean="0">
                          <a:effectLst/>
                        </a:rPr>
                        <a:t> 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</a:tr>
              <a:tr h="188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T1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10,83 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3,23 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0,006 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68,10 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2,77b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0,93 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12,41b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1,39</a:t>
                      </a:r>
                      <a:r>
                        <a:rPr lang="es-ES" sz="2000" baseline="0" dirty="0" smtClean="0">
                          <a:effectLst/>
                        </a:rPr>
                        <a:t> 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562377" y="1700429"/>
            <a:ext cx="9457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1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Prueba de significancia de Tukey del Factor A (TEMPERATURA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543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b="1" dirty="0"/>
              <a:t>RESULTADOS Y DISCUSIÓN 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921165"/>
              </p:ext>
            </p:extLst>
          </p:nvPr>
        </p:nvGraphicFramePr>
        <p:xfrm>
          <a:off x="562377" y="2427222"/>
          <a:ext cx="10515599" cy="1649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108"/>
                <a:gridCol w="1400678"/>
                <a:gridCol w="1684599"/>
                <a:gridCol w="837041"/>
                <a:gridCol w="982157"/>
                <a:gridCol w="1285007"/>
                <a:gridCol w="965332"/>
                <a:gridCol w="1125169"/>
                <a:gridCol w="956919"/>
                <a:gridCol w="868589"/>
              </a:tblGrid>
              <a:tr h="20014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Factor B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° Brix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Ph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Acidez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Humedad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Ceniza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Proteína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Fibra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Grasa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</a:tr>
              <a:tr h="20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r0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Cera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11,2 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3,15a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0,005a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67,91 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2,84 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0,71 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11 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1,31 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</a:tr>
              <a:tr h="20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r1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Plástico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10,83a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3,13a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0,005a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69,15 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2,52 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0,85 b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11,75b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1,37 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</a:tr>
              <a:tr h="20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r2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Almidón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9,50 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3,23a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0,006a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67,41 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2,38 b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0,94 c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12,75c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1,29 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</a:tr>
              <a:tr h="20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r3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Control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10,16 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3,41b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0,011b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68,43 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2,95 c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1,16 d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10,5 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1,27 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1" marR="42301" marT="0" marB="0" anchor="b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562377" y="1700429"/>
            <a:ext cx="9457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Prueba de significancia de Tukey del Factor 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(RECUBRIMIENTO)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521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 smtClean="0"/>
              <a:t>CONCLUSIONES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r>
              <a:rPr lang="es-ES" dirty="0"/>
              <a:t>El tiempo que dura desde la floración a la maduración comercial se pudo establecer en 214 días</a:t>
            </a:r>
            <a:r>
              <a:rPr lang="es-ES" dirty="0" smtClean="0"/>
              <a:t>.</a:t>
            </a:r>
          </a:p>
          <a:p>
            <a:pPr marL="0" lvl="0" indent="0" algn="just">
              <a:buNone/>
            </a:pPr>
            <a:endParaRPr lang="es-EC" dirty="0"/>
          </a:p>
          <a:p>
            <a:pPr lvl="0" algn="just"/>
            <a:r>
              <a:rPr lang="es-ES" dirty="0"/>
              <a:t>La caracterización fisicoquímica de la pulpa de borojó fue importante para concluir varios aspectos importantes como catalogar una fruta moderadamente acida con un pH 3,23 y valor bajo de ° Brix 10 promedio. Con respecto al factor A temperatura existió diferencia significativa por lo cual hay una variación en los resultados de los tratamientos que se sometió a refrigeración ya que pudo mantener y conservar las características de la fruta con valores similares a la investigación de (Jaramillo et al., 2005). 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591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0863"/>
            <a:ext cx="10515600" cy="4927667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es-EC" dirty="0"/>
              <a:t>La protección que brindaron los recubrimientos y cambio de temperatura se considera un factor  intrínseco  que  restringe  el  crecimiento  de  las poblaciones de microorganismos, ya que los tratamientos que estuvieron sometidas a refrigeración se mantuvieron intactas luego de los 60 días de estudio excepto a los que estuvieron con cobertura de polímero de almidón ya que sufrieron una pronta deshidratación, similares resultados se obtuvieron para los tratamientos que estuvieron a temperatura ambiente excepto para los de polímero de almidón ya que luego de 35 días de estudio empezó una contaminación microbiana</a:t>
            </a:r>
            <a:r>
              <a:rPr lang="es-EC" dirty="0" smtClean="0"/>
              <a:t>.</a:t>
            </a:r>
          </a:p>
          <a:p>
            <a:pPr lvl="0" algn="just"/>
            <a:endParaRPr lang="es-EC" dirty="0"/>
          </a:p>
          <a:p>
            <a:pPr lvl="0" algn="just"/>
            <a:r>
              <a:rPr lang="es-EC" dirty="0"/>
              <a:t>Se concluye finalmente que el borojó es una fruta con excelentes posibilidades de industrialización ya que se puede obtener productos dándole un valor agregado aprovechando sus componentes y obtener bebidas tipo energizante natural en polvo, etc. 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957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b="1" dirty="0" smtClean="0"/>
              <a:t>INTRODUCCION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/>
              <a:t>BOROJO </a:t>
            </a:r>
          </a:p>
          <a:p>
            <a:endParaRPr lang="es-EC" dirty="0"/>
          </a:p>
        </p:txBody>
      </p:sp>
      <p:graphicFrame>
        <p:nvGraphicFramePr>
          <p:cNvPr id="5" name="6 Diagrama"/>
          <p:cNvGraphicFramePr/>
          <p:nvPr>
            <p:extLst>
              <p:ext uri="{D42A27DB-BD31-4B8C-83A1-F6EECF244321}">
                <p14:modId xmlns:p14="http://schemas.microsoft.com/office/powerpoint/2010/main" val="2033262180"/>
              </p:ext>
            </p:extLst>
          </p:nvPr>
        </p:nvGraphicFramePr>
        <p:xfrm>
          <a:off x="1146221" y="2178845"/>
          <a:ext cx="6143668" cy="181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9 CuadroTexto"/>
          <p:cNvSpPr txBox="1"/>
          <p:nvPr/>
        </p:nvSpPr>
        <p:spPr>
          <a:xfrm>
            <a:off x="4642716" y="4391157"/>
            <a:ext cx="3571900" cy="550962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Book Antiqua" pitchFamily="18" charset="0"/>
              </a:rPr>
              <a:t>PRODUCCION</a:t>
            </a:r>
            <a:endParaRPr lang="pt-BR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7" name="10 CuadroTexto"/>
          <p:cNvSpPr txBox="1"/>
          <p:nvPr/>
        </p:nvSpPr>
        <p:spPr>
          <a:xfrm>
            <a:off x="7759123" y="5801553"/>
            <a:ext cx="3714776" cy="477500"/>
          </a:xfrm>
          <a:prstGeom prst="snip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latin typeface="Book Antiqua" pitchFamily="18" charset="0"/>
              </a:rPr>
              <a:t>COMERCILAZACION</a:t>
            </a:r>
            <a:endParaRPr lang="pt-BR" sz="2000" b="1" dirty="0">
              <a:latin typeface="Book Antiqua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101" y="3754324"/>
            <a:ext cx="3639816" cy="27263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9889" y="1757909"/>
            <a:ext cx="2253125" cy="181151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9415" y="3596365"/>
            <a:ext cx="3006413" cy="21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AsOne/>
      </p:bldGraphic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 smtClean="0"/>
              <a:t>RECOMENDACIONES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0863"/>
            <a:ext cx="10515600" cy="461857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s-ES" dirty="0"/>
              <a:t>Se recomienda utilizar coberturas de plástico + inmersión en agua ya sea bajo refrigeración o no, por su bajo costo para la poscosecha de borojó ya que alargamos la vida útil manteniendo las características fisicoquímicas intactas, resaltando el control de acidez y aportando un valor proteico excelente</a:t>
            </a:r>
            <a:r>
              <a:rPr lang="es-ES" dirty="0" smtClean="0"/>
              <a:t>.</a:t>
            </a:r>
          </a:p>
          <a:p>
            <a:pPr marL="0" lvl="0" indent="0">
              <a:buNone/>
            </a:pPr>
            <a:endParaRPr lang="es-EC" dirty="0"/>
          </a:p>
          <a:p>
            <a:pPr lvl="0"/>
            <a:r>
              <a:rPr lang="es-ES" dirty="0"/>
              <a:t>No se recomienda la utilización de polímero de almidón sin la adición de algún aceite vegetal ya que se desvanece muy pronto haciendo que sea útil por un corto tiempo y no podríamos utilizarla para un largo periodo, la cera sería lo ideal dependiendo para los fines que se le daría al borojó ya que su costo es elevado. </a:t>
            </a: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2470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563" y="2863291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s-EC" sz="9800" dirty="0" smtClean="0"/>
              <a:t>GRACIAS</a:t>
            </a:r>
            <a:r>
              <a:rPr lang="es-EC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563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5930" y="0"/>
            <a:ext cx="10662634" cy="912309"/>
          </a:xfrm>
        </p:spPr>
        <p:txBody>
          <a:bodyPr>
            <a:normAutofit/>
          </a:bodyPr>
          <a:lstStyle/>
          <a:p>
            <a:pPr algn="r"/>
            <a:r>
              <a:rPr lang="es-EC" b="1" dirty="0" smtClean="0"/>
              <a:t>INTRODUCCION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155" y="912309"/>
            <a:ext cx="10838645" cy="59456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C" b="1" dirty="0" smtClean="0"/>
              <a:t>INFORMACION NUTRICIONAL</a:t>
            </a:r>
          </a:p>
          <a:p>
            <a:pPr marL="0" indent="0">
              <a:buNone/>
            </a:pPr>
            <a:endParaRPr lang="es-EC" b="1" dirty="0"/>
          </a:p>
          <a:p>
            <a:pPr marL="0" indent="0">
              <a:buNone/>
            </a:pPr>
            <a:endParaRPr lang="es-EC" b="1" dirty="0" smtClean="0"/>
          </a:p>
          <a:p>
            <a:pPr marL="0" indent="0">
              <a:buNone/>
            </a:pPr>
            <a:endParaRPr lang="es-EC" b="1" dirty="0"/>
          </a:p>
          <a:p>
            <a:pPr marL="0" indent="0">
              <a:buNone/>
            </a:pPr>
            <a:endParaRPr lang="es-EC" b="1" dirty="0" smtClean="0"/>
          </a:p>
          <a:p>
            <a:pPr marL="0" indent="0">
              <a:buNone/>
            </a:pPr>
            <a:endParaRPr lang="es-EC" b="1" dirty="0"/>
          </a:p>
          <a:p>
            <a:pPr marL="0" indent="0">
              <a:buNone/>
            </a:pPr>
            <a:endParaRPr lang="es-EC" b="1" dirty="0" smtClean="0"/>
          </a:p>
          <a:p>
            <a:pPr marL="0" indent="0">
              <a:buNone/>
            </a:pPr>
            <a:endParaRPr lang="es-EC" b="1" dirty="0"/>
          </a:p>
          <a:p>
            <a:pPr marL="0" indent="0">
              <a:buNone/>
            </a:pPr>
            <a:r>
              <a:rPr lang="es-EC" b="1" dirty="0" smtClean="0"/>
              <a:t> </a:t>
            </a:r>
          </a:p>
          <a:p>
            <a:pPr marL="0" indent="0">
              <a:buNone/>
            </a:pPr>
            <a:endParaRPr lang="es-EC" b="1" dirty="0"/>
          </a:p>
          <a:p>
            <a:pPr marL="0" indent="0" algn="r">
              <a:buNone/>
            </a:pPr>
            <a:endParaRPr lang="es-EC" b="1" dirty="0"/>
          </a:p>
          <a:p>
            <a:pPr marL="0" indent="0" algn="ctr">
              <a:buNone/>
            </a:pPr>
            <a:r>
              <a:rPr lang="es-EC" sz="1500" b="1" dirty="0" smtClean="0"/>
              <a:t> 				FUENTE: (JARAMILLO, 2005) PULPA DE BOROJO</a:t>
            </a:r>
            <a:endParaRPr lang="es-EC" sz="1500" b="1" dirty="0"/>
          </a:p>
        </p:txBody>
      </p:sp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0" t="27060" r="29562" b="11059"/>
          <a:stretch/>
        </p:blipFill>
        <p:spPr bwMode="auto">
          <a:xfrm>
            <a:off x="5911403" y="725001"/>
            <a:ext cx="5937161" cy="56345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07" y="1967007"/>
            <a:ext cx="4113392" cy="42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7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b="1" smtClean="0"/>
              <a:t>OBJETIVOS </a:t>
            </a:r>
            <a:endParaRPr lang="es-EC" b="1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pSp>
        <p:nvGrpSpPr>
          <p:cNvPr id="4" name="Grupo 3"/>
          <p:cNvGrpSpPr/>
          <p:nvPr/>
        </p:nvGrpSpPr>
        <p:grpSpPr>
          <a:xfrm>
            <a:off x="838200" y="1600200"/>
            <a:ext cx="5760720" cy="1033200"/>
            <a:chOff x="411480" y="20181"/>
            <a:chExt cx="5760720" cy="1033200"/>
          </a:xfrm>
        </p:grpSpPr>
        <p:sp>
          <p:nvSpPr>
            <p:cNvPr id="5" name="Rectángulo redondeado 4"/>
            <p:cNvSpPr/>
            <p:nvPr/>
          </p:nvSpPr>
          <p:spPr>
            <a:xfrm>
              <a:off x="411480" y="20181"/>
              <a:ext cx="5760720" cy="10332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6" name="Rectángulo 5"/>
            <p:cNvSpPr/>
            <p:nvPr/>
          </p:nvSpPr>
          <p:spPr>
            <a:xfrm>
              <a:off x="461917" y="70618"/>
              <a:ext cx="5659846" cy="9323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l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500" b="1" i="0" kern="1200" baseline="0" dirty="0" smtClean="0">
                  <a:solidFill>
                    <a:sysClr val="windowText" lastClr="000000"/>
                  </a:solidFill>
                  <a:latin typeface="Book Antiqua" pitchFamily="18" charset="0"/>
                </a:rPr>
                <a:t>GENERAL</a:t>
              </a:r>
              <a:endParaRPr lang="en-US" sz="3500" b="1" i="0" kern="1200" baseline="0" dirty="0">
                <a:solidFill>
                  <a:sysClr val="windowText" lastClr="000000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38200" y="2633400"/>
            <a:ext cx="8229600" cy="3969000"/>
            <a:chOff x="0" y="536781"/>
            <a:chExt cx="8229600" cy="3969000"/>
          </a:xfrm>
        </p:grpSpPr>
        <p:sp>
          <p:nvSpPr>
            <p:cNvPr id="8" name="Rectángulo 7"/>
            <p:cNvSpPr/>
            <p:nvPr/>
          </p:nvSpPr>
          <p:spPr>
            <a:xfrm>
              <a:off x="0" y="536781"/>
              <a:ext cx="8229600" cy="396900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0" y="536781"/>
              <a:ext cx="8229600" cy="3969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728980" rIns="638708" bIns="248920" numCol="1" spcCol="1270" anchor="t" anchorCtr="0">
              <a:noAutofit/>
            </a:bodyPr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s-ES" sz="3200" b="1">
                  <a:latin typeface="Book Antiqua" panose="02040602050305030304" pitchFamily="18" charset="0"/>
                </a:rPr>
                <a:t>Estudiar el manejo poscosecha de borojó  </a:t>
              </a:r>
              <a:r>
                <a:rPr lang="es-ES" sz="3200" b="1" i="1">
                  <a:latin typeface="Book Antiqua" panose="02040602050305030304" pitchFamily="18" charset="0"/>
                </a:rPr>
                <a:t>borojoa patinoi</a:t>
              </a:r>
              <a:r>
                <a:rPr lang="es-ES" sz="3200" b="1">
                  <a:latin typeface="Book Antiqua" panose="02040602050305030304" pitchFamily="18" charset="0"/>
                </a:rPr>
                <a:t>  mediante la aplicación de diferentes métodos de conservación.</a:t>
              </a:r>
              <a:endParaRPr lang="es-EC" sz="2800" b="1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1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b="1" smtClean="0"/>
              <a:t>OBJETIVOS</a:t>
            </a:r>
            <a:r>
              <a:rPr lang="es-EC" smtClean="0"/>
              <a:t> 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1 CuadroTexto"/>
          <p:cNvSpPr txBox="1"/>
          <p:nvPr/>
        </p:nvSpPr>
        <p:spPr>
          <a:xfrm>
            <a:off x="1470990" y="1919342"/>
            <a:ext cx="328614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b="1" dirty="0" smtClean="0">
                <a:solidFill>
                  <a:schemeClr val="tx1"/>
                </a:solidFill>
                <a:latin typeface="Book Antiqua" pitchFamily="18" charset="0"/>
              </a:rPr>
              <a:t>ESPECIFÍCOS</a:t>
            </a:r>
            <a:endParaRPr lang="pt-BR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2 Flecha derecha"/>
          <p:cNvSpPr/>
          <p:nvPr/>
        </p:nvSpPr>
        <p:spPr>
          <a:xfrm>
            <a:off x="1885371" y="2095824"/>
            <a:ext cx="7408120" cy="454622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grpSp>
        <p:nvGrpSpPr>
          <p:cNvPr id="6" name="3 Grupo"/>
          <p:cNvGrpSpPr/>
          <p:nvPr/>
        </p:nvGrpSpPr>
        <p:grpSpPr>
          <a:xfrm>
            <a:off x="1355079" y="3232597"/>
            <a:ext cx="2840187" cy="2337072"/>
            <a:chOff x="400" y="1363867"/>
            <a:chExt cx="2548642" cy="1818490"/>
          </a:xfrm>
        </p:grpSpPr>
        <p:sp>
          <p:nvSpPr>
            <p:cNvPr id="7" name="4 Rectángulo redondeado"/>
            <p:cNvSpPr/>
            <p:nvPr/>
          </p:nvSpPr>
          <p:spPr>
            <a:xfrm>
              <a:off x="400" y="1363867"/>
              <a:ext cx="2548642" cy="181849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5 Rectángulo"/>
            <p:cNvSpPr/>
            <p:nvPr/>
          </p:nvSpPr>
          <p:spPr>
            <a:xfrm>
              <a:off x="89171" y="1452638"/>
              <a:ext cx="2371100" cy="1640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>
                  <a:solidFill>
                    <a:schemeClr val="tx1"/>
                  </a:solidFill>
                  <a:latin typeface="Book Antiqua" panose="02040602050305030304" pitchFamily="18" charset="0"/>
                </a:rPr>
                <a:t>Estudiar el efecto de diferentes métodos de conservación en la prolongación de la vida útil del borojo en la etapa de poscosecha</a:t>
              </a:r>
              <a:r>
                <a:rPr lang="es-MX" sz="2000" b="1" kern="1200" dirty="0" smtClean="0">
                  <a:solidFill>
                    <a:schemeClr val="tx1"/>
                  </a:solidFill>
                </a:rPr>
                <a:t> 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6 Grupo"/>
          <p:cNvGrpSpPr/>
          <p:nvPr/>
        </p:nvGrpSpPr>
        <p:grpSpPr>
          <a:xfrm>
            <a:off x="4399948" y="3519359"/>
            <a:ext cx="2548642" cy="1818490"/>
            <a:chOff x="2897575" y="1363867"/>
            <a:chExt cx="2548642" cy="1818490"/>
          </a:xfrm>
        </p:grpSpPr>
        <p:sp>
          <p:nvSpPr>
            <p:cNvPr id="10" name="10 Rectángulo redondeado"/>
            <p:cNvSpPr/>
            <p:nvPr/>
          </p:nvSpPr>
          <p:spPr>
            <a:xfrm>
              <a:off x="2897575" y="1363867"/>
              <a:ext cx="2548642" cy="181849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1" name="11 Rectángulo"/>
            <p:cNvSpPr/>
            <p:nvPr/>
          </p:nvSpPr>
          <p:spPr>
            <a:xfrm>
              <a:off x="2986346" y="1452638"/>
              <a:ext cx="2371100" cy="164094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>
                  <a:latin typeface="Book Antiqua" panose="02040602050305030304" pitchFamily="18" charset="0"/>
                </a:rPr>
                <a:t>Determinar la influencia de las atmosferas controladas en la conservación</a:t>
              </a:r>
              <a:r>
                <a:rPr lang="es-MX" sz="1800" kern="1200" dirty="0" smtClean="0">
                  <a:solidFill>
                    <a:schemeClr val="tx1"/>
                  </a:solidFill>
                  <a:latin typeface="Book Antiqua" pitchFamily="18" charset="0"/>
                </a:rPr>
                <a:t> </a:t>
              </a:r>
              <a:endParaRPr lang="en-US" sz="1800" kern="1200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12" name="7 Grupo"/>
          <p:cNvGrpSpPr/>
          <p:nvPr/>
        </p:nvGrpSpPr>
        <p:grpSpPr>
          <a:xfrm>
            <a:off x="7266141" y="3519359"/>
            <a:ext cx="2920285" cy="1818490"/>
            <a:chOff x="5794750" y="1363867"/>
            <a:chExt cx="2920285" cy="1818490"/>
          </a:xfrm>
        </p:grpSpPr>
        <p:sp>
          <p:nvSpPr>
            <p:cNvPr id="13" name="8 Rectángulo redondeado"/>
            <p:cNvSpPr/>
            <p:nvPr/>
          </p:nvSpPr>
          <p:spPr>
            <a:xfrm>
              <a:off x="5794750" y="1363867"/>
              <a:ext cx="2920285" cy="181849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4" name="9 Rectángulo"/>
            <p:cNvSpPr/>
            <p:nvPr/>
          </p:nvSpPr>
          <p:spPr>
            <a:xfrm>
              <a:off x="5883521" y="1452638"/>
              <a:ext cx="2742743" cy="164094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just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>
                  <a:latin typeface="Book Antiqua" panose="02040602050305030304" pitchFamily="18" charset="0"/>
                </a:rPr>
                <a:t>Evaluar tres tipos de recubrimiento en el borojo</a:t>
              </a:r>
              <a:endParaRPr lang="en-US" sz="2400" b="1" kern="1200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20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b="1" smtClean="0"/>
              <a:t>HIPÓTESIS </a:t>
            </a:r>
            <a:endParaRPr lang="es-EC" b="1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b="1" smtClean="0"/>
              <a:t>FACTOR A (TEMPERATURA)</a:t>
            </a:r>
            <a:endParaRPr lang="es-EC" b="1"/>
          </a:p>
        </p:txBody>
      </p:sp>
      <p:sp>
        <p:nvSpPr>
          <p:cNvPr id="4" name="3 Triángulo isósceles"/>
          <p:cNvSpPr/>
          <p:nvPr/>
        </p:nvSpPr>
        <p:spPr>
          <a:xfrm>
            <a:off x="4408274" y="2039804"/>
            <a:ext cx="4525963" cy="4525963"/>
          </a:xfrm>
          <a:prstGeom prst="triangl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sp>
        <p:nvSpPr>
          <p:cNvPr id="5" name="4 Rectángulo"/>
          <p:cNvSpPr/>
          <p:nvPr/>
        </p:nvSpPr>
        <p:spPr>
          <a:xfrm>
            <a:off x="3770444" y="2542084"/>
            <a:ext cx="2880320" cy="12961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smtClean="0">
                <a:solidFill>
                  <a:schemeClr val="tx1"/>
                </a:solidFill>
              </a:rPr>
              <a:t>Hipótesis afirmativa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770444" y="4846340"/>
            <a:ext cx="2880320" cy="1296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atin typeface="Book Antiqua" panose="02040602050305030304" pitchFamily="18" charset="0"/>
              </a:rPr>
              <a:t>Hipótesis nula</a:t>
            </a:r>
            <a:endParaRPr lang="es-ES" sz="2400" b="1" dirty="0">
              <a:latin typeface="Book Antiqua" panose="0204060205030503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469492" y="4630316"/>
            <a:ext cx="3168352" cy="1541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2000" b="1" smtClean="0">
                <a:latin typeface="Book Antiqua" panose="02040602050305030304" pitchFamily="18" charset="0"/>
              </a:rPr>
              <a:t>La temperatura no influye en el tiempo de conservación del borojo </a:t>
            </a:r>
            <a:endParaRPr lang="es-ES" sz="2000" b="1" dirty="0">
              <a:latin typeface="Book Antiqua" panose="02040602050305030304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298836" y="2398068"/>
            <a:ext cx="3312368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smtClean="0">
                <a:solidFill>
                  <a:schemeClr val="tx1"/>
                </a:solidFill>
                <a:latin typeface="Book Antiqua" panose="02040602050305030304" pitchFamily="18" charset="0"/>
              </a:rPr>
              <a:t>La temperatura influye en el tiempo de conservación del borojo </a:t>
            </a:r>
            <a:endParaRPr lang="es-ES" sz="2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endParaRPr lang="es-ES" dirty="0"/>
          </a:p>
        </p:txBody>
      </p:sp>
      <p:sp>
        <p:nvSpPr>
          <p:cNvPr id="9" name="2 Flecha derecha"/>
          <p:cNvSpPr/>
          <p:nvPr/>
        </p:nvSpPr>
        <p:spPr>
          <a:xfrm>
            <a:off x="6794780" y="3046140"/>
            <a:ext cx="432048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8 Flecha derecha"/>
          <p:cNvSpPr/>
          <p:nvPr/>
        </p:nvSpPr>
        <p:spPr>
          <a:xfrm>
            <a:off x="6897054" y="5278388"/>
            <a:ext cx="432048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17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b="1" smtClean="0"/>
              <a:t>HIPÓTESIS</a:t>
            </a:r>
            <a:endParaRPr lang="es-EC" b="1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b="1" smtClean="0"/>
              <a:t>FACTOR B (RECUBRIMIENTO)</a:t>
            </a:r>
          </a:p>
        </p:txBody>
      </p:sp>
      <p:sp>
        <p:nvSpPr>
          <p:cNvPr id="4" name="3 Triángulo isósceles"/>
          <p:cNvSpPr/>
          <p:nvPr/>
        </p:nvSpPr>
        <p:spPr>
          <a:xfrm>
            <a:off x="4408274" y="2039804"/>
            <a:ext cx="4525963" cy="4525963"/>
          </a:xfrm>
          <a:prstGeom prst="triangl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sp>
        <p:nvSpPr>
          <p:cNvPr id="5" name="4 Rectángulo"/>
          <p:cNvSpPr/>
          <p:nvPr/>
        </p:nvSpPr>
        <p:spPr>
          <a:xfrm>
            <a:off x="3770444" y="2542084"/>
            <a:ext cx="2880320" cy="12961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smtClean="0">
                <a:solidFill>
                  <a:schemeClr val="tx1"/>
                </a:solidFill>
              </a:rPr>
              <a:t>Hipótesis afirmativa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770444" y="4846340"/>
            <a:ext cx="2880320" cy="1296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atin typeface="Book Antiqua" panose="02040602050305030304" pitchFamily="18" charset="0"/>
              </a:rPr>
              <a:t>Hipótesis nula</a:t>
            </a:r>
            <a:endParaRPr lang="es-ES" sz="2400" b="1" dirty="0">
              <a:latin typeface="Book Antiqua" panose="0204060205030503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469492" y="4630316"/>
            <a:ext cx="3168352" cy="1541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2000" b="1">
                <a:solidFill>
                  <a:schemeClr val="tx1"/>
                </a:solidFill>
                <a:latin typeface="Book Antiqua" panose="02040602050305030304" pitchFamily="18" charset="0"/>
              </a:rPr>
              <a:t>El tipo de </a:t>
            </a:r>
            <a:r>
              <a:rPr lang="es-EC" sz="2000" b="1" smtClean="0">
                <a:solidFill>
                  <a:schemeClr val="tx1"/>
                </a:solidFill>
                <a:latin typeface="Book Antiqua" panose="02040602050305030304" pitchFamily="18" charset="0"/>
              </a:rPr>
              <a:t>recubrimiento no </a:t>
            </a:r>
            <a:r>
              <a:rPr lang="es-EC" sz="2000" b="1">
                <a:solidFill>
                  <a:schemeClr val="tx1"/>
                </a:solidFill>
                <a:latin typeface="Book Antiqua" panose="02040602050305030304" pitchFamily="18" charset="0"/>
              </a:rPr>
              <a:t>influye en el tiempo de conservación del borojo</a:t>
            </a:r>
            <a:endParaRPr lang="es-ES" sz="2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298836" y="2398068"/>
            <a:ext cx="3312368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b="1" smtClean="0">
                <a:solidFill>
                  <a:schemeClr val="tx1"/>
                </a:solidFill>
                <a:latin typeface="Book Antiqua" panose="02040602050305030304" pitchFamily="18" charset="0"/>
              </a:rPr>
              <a:t>El tipo de recubrimiento influye en el tiempo de conservación del borojo</a:t>
            </a:r>
            <a:endParaRPr lang="es-ES" sz="2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endParaRPr lang="es-ES" dirty="0"/>
          </a:p>
        </p:txBody>
      </p:sp>
      <p:sp>
        <p:nvSpPr>
          <p:cNvPr id="9" name="2 Flecha derecha"/>
          <p:cNvSpPr/>
          <p:nvPr/>
        </p:nvSpPr>
        <p:spPr>
          <a:xfrm>
            <a:off x="6794780" y="3046140"/>
            <a:ext cx="432048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8 Flecha derecha"/>
          <p:cNvSpPr/>
          <p:nvPr/>
        </p:nvSpPr>
        <p:spPr>
          <a:xfrm>
            <a:off x="6897054" y="5278388"/>
            <a:ext cx="432048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89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0477" y="2283742"/>
            <a:ext cx="10515600" cy="1325562"/>
          </a:xfrm>
        </p:spPr>
        <p:txBody>
          <a:bodyPr/>
          <a:lstStyle/>
          <a:p>
            <a:pPr algn="r"/>
            <a:r>
              <a:rPr lang="es-EC" b="1" dirty="0" smtClean="0"/>
              <a:t>MATERIALES Y MÉTODOS </a:t>
            </a:r>
            <a:endParaRPr lang="es-EC" b="1" dirty="0"/>
          </a:p>
        </p:txBody>
      </p:sp>
      <p:sp>
        <p:nvSpPr>
          <p:cNvPr id="4" name="Rectángulo 3"/>
          <p:cNvSpPr/>
          <p:nvPr/>
        </p:nvSpPr>
        <p:spPr>
          <a:xfrm>
            <a:off x="2640169" y="3490175"/>
            <a:ext cx="9551831" cy="103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4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845824"/>
          </a:xfrm>
        </p:spPr>
        <p:txBody>
          <a:bodyPr/>
          <a:lstStyle/>
          <a:p>
            <a:pPr algn="r"/>
            <a:r>
              <a:rPr lang="es-EC" b="1" dirty="0" smtClean="0"/>
              <a:t>METODOLOGÍA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00767"/>
            <a:ext cx="10515600" cy="4871434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4" name="3 Marcador de contenido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t="9789" r="7397" b="37020"/>
          <a:stretch/>
        </p:blipFill>
        <p:spPr bwMode="auto">
          <a:xfrm>
            <a:off x="96973" y="993038"/>
            <a:ext cx="8435280" cy="2961278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6973" y="4120258"/>
            <a:ext cx="4320480" cy="25491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b="1" dirty="0"/>
              <a:t>Ubicación Política </a:t>
            </a:r>
            <a:endParaRPr lang="es-EC" dirty="0" smtClean="0"/>
          </a:p>
          <a:p>
            <a:r>
              <a:rPr lang="es-EC" dirty="0" smtClean="0"/>
              <a:t>País</a:t>
            </a:r>
            <a:r>
              <a:rPr lang="es-EC" dirty="0"/>
              <a:t>: 		Ecuador</a:t>
            </a:r>
            <a:endParaRPr lang="es-ES" b="1" dirty="0"/>
          </a:p>
          <a:p>
            <a:r>
              <a:rPr lang="es-EC" dirty="0"/>
              <a:t>Provincia: 	Santo Domingo de los Tsáchilas</a:t>
            </a:r>
            <a:endParaRPr lang="es-ES" b="1" dirty="0"/>
          </a:p>
          <a:p>
            <a:r>
              <a:rPr lang="es-EC" dirty="0"/>
              <a:t>Cantón: 		Santo Domingo</a:t>
            </a:r>
            <a:endParaRPr lang="es-ES" b="1" dirty="0"/>
          </a:p>
          <a:p>
            <a:r>
              <a:rPr lang="es-EC" dirty="0"/>
              <a:t>Parroquia: 	Luz de América </a:t>
            </a:r>
            <a:endParaRPr lang="es-ES" b="1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4779461" y="4134621"/>
            <a:ext cx="4416053" cy="2534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b="1" dirty="0" smtClean="0"/>
              <a:t>Ubicación Geográfica</a:t>
            </a:r>
          </a:p>
          <a:p>
            <a:endParaRPr lang="es-EC" dirty="0" smtClean="0"/>
          </a:p>
          <a:p>
            <a:r>
              <a:rPr lang="es-EC" dirty="0" smtClean="0"/>
              <a:t>Latitud</a:t>
            </a:r>
            <a:r>
              <a:rPr lang="es-EC" dirty="0"/>
              <a:t>:	            00° </a:t>
            </a:r>
            <a:r>
              <a:rPr lang="es-EC" dirty="0" smtClean="0"/>
              <a:t>24´ 36"</a:t>
            </a:r>
            <a:endParaRPr lang="es-ES" b="1" dirty="0" smtClean="0"/>
          </a:p>
          <a:p>
            <a:r>
              <a:rPr lang="es-EC" dirty="0" smtClean="0"/>
              <a:t>Longitud:	            79°18´ 43“</a:t>
            </a:r>
            <a:endParaRPr lang="es-ES" b="1" dirty="0" smtClean="0"/>
          </a:p>
          <a:p>
            <a:r>
              <a:rPr lang="es-EC" dirty="0" smtClean="0"/>
              <a:t>Altitud</a:t>
            </a:r>
            <a:r>
              <a:rPr lang="es-EC" dirty="0"/>
              <a:t>:	            270 msnm</a:t>
            </a:r>
            <a:endParaRPr lang="es-ES" b="1" dirty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88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9473</TotalTime>
  <Words>858</Words>
  <Application>Microsoft Office PowerPoint</Application>
  <PresentationFormat>Panorámica</PresentationFormat>
  <Paragraphs>211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Book Antiqua</vt:lpstr>
      <vt:lpstr>Calibri</vt:lpstr>
      <vt:lpstr>Symbol</vt:lpstr>
      <vt:lpstr>Times New Roman</vt:lpstr>
      <vt:lpstr>Blank</vt:lpstr>
      <vt:lpstr>          DEPARTAMENTO DE CIENCIAS DE LA VIDA Y DE LA AGRICULTURA  CARRERA DE INGENIERÍA EN CIENCIAS AGROPECUARIAS     TEMA:  ESTUDIO DEL MANEJO POSCOSECHA DE BOROJÓ Borojoa patinoi (Cuatrec). Delprete &amp; C.H. PERSS MEDIANTE LA APLICACIÓN DE TRES METODOS DE CONSERVACION EN LA ZONA DE SANTO DOMINGO DE LOS TSACHILAS.  AUTOR DIEGO NOGALES   TUTOR DE TESIS PhD. JUAN ALEJANDRO NEIRA </vt:lpstr>
      <vt:lpstr>INTRODUCCION </vt:lpstr>
      <vt:lpstr>INTRODUCCION</vt:lpstr>
      <vt:lpstr>OBJETIVOS </vt:lpstr>
      <vt:lpstr>OBJETIVOS </vt:lpstr>
      <vt:lpstr>HIPÓTESIS </vt:lpstr>
      <vt:lpstr>HIPÓTESIS</vt:lpstr>
      <vt:lpstr>MATERIALES Y MÉTODOS </vt:lpstr>
      <vt:lpstr>METODOLOGÍA </vt:lpstr>
      <vt:lpstr>IDENTIFICACIÓN DE LA MATERIA PRIMA </vt:lpstr>
      <vt:lpstr>ESTADOS DE FORMACIÓN DE LA FRUTA  </vt:lpstr>
      <vt:lpstr>FACTORES DE ESTUDIO </vt:lpstr>
      <vt:lpstr>FACTORES DE ESTUDIO </vt:lpstr>
      <vt:lpstr>MATERIALES Y MÉTODOS </vt:lpstr>
      <vt:lpstr>Presentación de PowerPoint</vt:lpstr>
      <vt:lpstr>RESULTADOS Y DISCUSIÓN  </vt:lpstr>
      <vt:lpstr>RESULTADOS Y DISCUSIÓN </vt:lpstr>
      <vt:lpstr>CONCLUSIONES </vt:lpstr>
      <vt:lpstr>CONCLUSIONES</vt:lpstr>
      <vt:lpstr>RECOMENDACIONES </vt:lpstr>
      <vt:lpstr>GRACIAS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DE LA VIDA Y DE LA AGRICULTURA  CARRERA DE INGENIERÍA EN CIENCIAS AGROPECUARIAS        TEMA:  ESTUDIO DEL MANEJO POSCOSECHA DE BOROJÓ Borojoa patinoi (Cuatrec). Delprete &amp; C.H. PERSS MEDIANTE LA APLICACIÓN DE TRES METODOS DE CONSERVACION EN LA ZONA DE SANTO DOMINGO DE LOS TSACHILAS.  AUTOR DIEGO NOGALES  TUTOR DE TESIS:</dc:title>
  <dc:creator>Usuario</dc:creator>
  <cp:lastModifiedBy>Usuario</cp:lastModifiedBy>
  <cp:revision>16</cp:revision>
  <dcterms:created xsi:type="dcterms:W3CDTF">2018-01-25T01:42:27Z</dcterms:created>
  <dcterms:modified xsi:type="dcterms:W3CDTF">2018-01-31T15:37:56Z</dcterms:modified>
</cp:coreProperties>
</file>