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7"/>
  </p:notesMasterIdLst>
  <p:sldIdLst>
    <p:sldId id="257" r:id="rId2"/>
    <p:sldId id="268" r:id="rId3"/>
    <p:sldId id="258" r:id="rId4"/>
    <p:sldId id="259" r:id="rId5"/>
    <p:sldId id="261" r:id="rId6"/>
    <p:sldId id="269" r:id="rId7"/>
    <p:sldId id="262" r:id="rId8"/>
    <p:sldId id="281" r:id="rId9"/>
    <p:sldId id="276" r:id="rId10"/>
    <p:sldId id="270" r:id="rId11"/>
    <p:sldId id="273" r:id="rId12"/>
    <p:sldId id="280" r:id="rId13"/>
    <p:sldId id="278" r:id="rId14"/>
    <p:sldId id="265"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236A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922" autoAdjust="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OME\Desktop\TESIS%20WILLIAM%20CALVOPI&#209;A\PARETO%20DE%20FRECUENCIAS%20Y%20COST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Hoja1!$D$5:$D$10</c:f>
              <c:strCache>
                <c:ptCount val="6"/>
                <c:pt idx="0">
                  <c:v>Contratos externos para el proceso de aparado</c:v>
                </c:pt>
                <c:pt idx="1">
                  <c:v>Tiempos extensos en el proceso de montaje</c:v>
                </c:pt>
                <c:pt idx="2">
                  <c:v>Entrega interna de productos de cuero con fallas menores para el proceso de corte de formas</c:v>
                </c:pt>
                <c:pt idx="3">
                  <c:v>Recepción de productos de cuero con fallas menores</c:v>
                </c:pt>
                <c:pt idx="4">
                  <c:v>Falta de marketing de los productos que ofrece la empresa</c:v>
                </c:pt>
                <c:pt idx="5">
                  <c:v>No existe un seguimiento en la post venta</c:v>
                </c:pt>
              </c:strCache>
            </c:strRef>
          </c:cat>
          <c:val>
            <c:numRef>
              <c:f>Hoja1!$F$5:$F$10</c:f>
              <c:numCache>
                <c:formatCode>General</c:formatCode>
                <c:ptCount val="6"/>
                <c:pt idx="0">
                  <c:v>0.97</c:v>
                </c:pt>
                <c:pt idx="1">
                  <c:v>0.65</c:v>
                </c:pt>
                <c:pt idx="2">
                  <c:v>0.35</c:v>
                </c:pt>
                <c:pt idx="3">
                  <c:v>0.2</c:v>
                </c:pt>
                <c:pt idx="4">
                  <c:v>0</c:v>
                </c:pt>
                <c:pt idx="5">
                  <c:v>0</c:v>
                </c:pt>
              </c:numCache>
            </c:numRef>
          </c:val>
        </c:ser>
        <c:dLbls>
          <c:showLegendKey val="0"/>
          <c:showVal val="0"/>
          <c:showCatName val="0"/>
          <c:showSerName val="0"/>
          <c:showPercent val="0"/>
          <c:showBubbleSize val="0"/>
        </c:dLbls>
        <c:gapWidth val="269"/>
        <c:axId val="130863296"/>
        <c:axId val="130839032"/>
      </c:barChart>
      <c:lineChart>
        <c:grouping val="standard"/>
        <c:varyColors val="0"/>
        <c:ser>
          <c:idx val="1"/>
          <c:order val="1"/>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Hoja1!$D$5:$D$10</c:f>
              <c:strCache>
                <c:ptCount val="6"/>
                <c:pt idx="0">
                  <c:v>Contratos externos para el proceso de aparado</c:v>
                </c:pt>
                <c:pt idx="1">
                  <c:v>Tiempos extensos en el proceso de montaje</c:v>
                </c:pt>
                <c:pt idx="2">
                  <c:v>Entrega interna de productos de cuero con fallas menores para el proceso de corte de formas</c:v>
                </c:pt>
                <c:pt idx="3">
                  <c:v>Recepción de productos de cuero con fallas menores</c:v>
                </c:pt>
                <c:pt idx="4">
                  <c:v>Falta de marketing de los productos que ofrece la empresa</c:v>
                </c:pt>
                <c:pt idx="5">
                  <c:v>No existe un seguimiento en la post venta</c:v>
                </c:pt>
              </c:strCache>
            </c:strRef>
          </c:cat>
          <c:val>
            <c:numRef>
              <c:f>Hoja1!$H$5:$H$10</c:f>
              <c:numCache>
                <c:formatCode>0%</c:formatCode>
                <c:ptCount val="6"/>
                <c:pt idx="0">
                  <c:v>0.44700460829493077</c:v>
                </c:pt>
                <c:pt idx="1">
                  <c:v>0.74654377880184319</c:v>
                </c:pt>
                <c:pt idx="2">
                  <c:v>0.90783410138248832</c:v>
                </c:pt>
                <c:pt idx="3">
                  <c:v>0.99999999999999978</c:v>
                </c:pt>
                <c:pt idx="4">
                  <c:v>0.99999999999999978</c:v>
                </c:pt>
                <c:pt idx="5">
                  <c:v>0.99999999999999978</c:v>
                </c:pt>
              </c:numCache>
            </c:numRef>
          </c:val>
          <c:smooth val="0"/>
        </c:ser>
        <c:ser>
          <c:idx val="2"/>
          <c:order val="2"/>
          <c:spPr>
            <a:ln w="28575" cap="rnd">
              <a:solidFill>
                <a:schemeClr val="accent6"/>
              </a:solidFill>
              <a:round/>
            </a:ln>
            <a:effectLst/>
          </c:spPr>
          <c:marker>
            <c:symbol val="circle"/>
            <c:size val="5"/>
            <c:spPr>
              <a:solidFill>
                <a:schemeClr val="accent3"/>
              </a:solidFill>
              <a:ln w="9525">
                <a:solidFill>
                  <a:schemeClr val="accent3"/>
                </a:solidFill>
              </a:ln>
              <a:effectLst/>
            </c:spPr>
          </c:marker>
          <c:cat>
            <c:strRef>
              <c:f>Hoja1!$D$5:$D$10</c:f>
              <c:strCache>
                <c:ptCount val="6"/>
                <c:pt idx="0">
                  <c:v>Contratos externos para el proceso de aparado</c:v>
                </c:pt>
                <c:pt idx="1">
                  <c:v>Tiempos extensos en el proceso de montaje</c:v>
                </c:pt>
                <c:pt idx="2">
                  <c:v>Entrega interna de productos de cuero con fallas menores para el proceso de corte de formas</c:v>
                </c:pt>
                <c:pt idx="3">
                  <c:v>Recepción de productos de cuero con fallas menores</c:v>
                </c:pt>
                <c:pt idx="4">
                  <c:v>Falta de marketing de los productos que ofrece la empresa</c:v>
                </c:pt>
                <c:pt idx="5">
                  <c:v>No existe un seguimiento en la post venta</c:v>
                </c:pt>
              </c:strCache>
            </c:strRef>
          </c:cat>
          <c:val>
            <c:numRef>
              <c:f>Hoja1!$I$5:$I$10</c:f>
              <c:numCache>
                <c:formatCode>0%</c:formatCode>
                <c:ptCount val="6"/>
                <c:pt idx="0">
                  <c:v>0.8</c:v>
                </c:pt>
                <c:pt idx="1">
                  <c:v>0.8</c:v>
                </c:pt>
                <c:pt idx="2">
                  <c:v>0.8</c:v>
                </c:pt>
                <c:pt idx="3">
                  <c:v>0.8</c:v>
                </c:pt>
                <c:pt idx="4">
                  <c:v>0.8</c:v>
                </c:pt>
                <c:pt idx="5">
                  <c:v>0.8</c:v>
                </c:pt>
              </c:numCache>
            </c:numRef>
          </c:val>
          <c:smooth val="0"/>
        </c:ser>
        <c:dLbls>
          <c:showLegendKey val="0"/>
          <c:showVal val="0"/>
          <c:showCatName val="0"/>
          <c:showSerName val="0"/>
          <c:showPercent val="0"/>
          <c:showBubbleSize val="0"/>
        </c:dLbls>
        <c:marker val="1"/>
        <c:smooth val="0"/>
        <c:axId val="130864064"/>
        <c:axId val="130863680"/>
      </c:lineChart>
      <c:valAx>
        <c:axId val="130839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COSTOS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0863296"/>
        <c:crosses val="autoZero"/>
        <c:crossBetween val="between"/>
      </c:valAx>
      <c:catAx>
        <c:axId val="130863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PROBLEMAS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0839032"/>
        <c:crosses val="autoZero"/>
        <c:auto val="1"/>
        <c:lblAlgn val="ctr"/>
        <c:lblOffset val="100"/>
        <c:noMultiLvlLbl val="0"/>
      </c:catAx>
      <c:valAx>
        <c:axId val="13086368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0864064"/>
        <c:crosses val="max"/>
        <c:crossBetween val="between"/>
      </c:valAx>
      <c:catAx>
        <c:axId val="130864064"/>
        <c:scaling>
          <c:orientation val="minMax"/>
        </c:scaling>
        <c:delete val="1"/>
        <c:axPos val="b"/>
        <c:numFmt formatCode="General" sourceLinked="1"/>
        <c:majorTickMark val="none"/>
        <c:minorTickMark val="none"/>
        <c:tickLblPos val="nextTo"/>
        <c:crossAx val="1308636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60BBF-A9A6-4079-8720-86DA0D84DFA1}" type="datetimeFigureOut">
              <a:rPr lang="en-GB" smtClean="0"/>
              <a:t>17/05/2018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EA8F5-A042-4785-8F39-0FD8BCB10E15}" type="slidenum">
              <a:rPr lang="en-GB" smtClean="0"/>
              <a:t>‹Nº›</a:t>
            </a:fld>
            <a:endParaRPr lang="en-GB"/>
          </a:p>
        </p:txBody>
      </p:sp>
    </p:spTree>
    <p:extLst>
      <p:ext uri="{BB962C8B-B14F-4D97-AF65-F5344CB8AC3E}">
        <p14:creationId xmlns:p14="http://schemas.microsoft.com/office/powerpoint/2010/main" val="6366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3EA8F5-A042-4785-8F39-0FD8BCB10E15}" type="slidenum">
              <a:rPr lang="en-GB" smtClean="0"/>
              <a:t>12</a:t>
            </a:fld>
            <a:endParaRPr lang="en-GB"/>
          </a:p>
        </p:txBody>
      </p:sp>
    </p:spTree>
    <p:extLst>
      <p:ext uri="{BB962C8B-B14F-4D97-AF65-F5344CB8AC3E}">
        <p14:creationId xmlns:p14="http://schemas.microsoft.com/office/powerpoint/2010/main" val="22818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3EA8F5-A042-4785-8F39-0FD8BCB10E15}" type="slidenum">
              <a:rPr lang="en-GB" smtClean="0"/>
              <a:t>13</a:t>
            </a:fld>
            <a:endParaRPr lang="en-GB"/>
          </a:p>
        </p:txBody>
      </p:sp>
    </p:spTree>
    <p:extLst>
      <p:ext uri="{BB962C8B-B14F-4D97-AF65-F5344CB8AC3E}">
        <p14:creationId xmlns:p14="http://schemas.microsoft.com/office/powerpoint/2010/main" val="2798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F7D1A0-E3A8-4BE0-B3B0-A1F4E0B81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9ABFC30-9342-4E4A-A730-E28B45A72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714ECAB-410C-4EC0-ACC4-387A2702E760}"/>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 xmlns:a16="http://schemas.microsoft.com/office/drawing/2014/main" id="{A87472FB-958D-4280-9B20-9363E9B63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0DE972-76CD-4082-9423-97A423280C30}"/>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45619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9A2D4E-4046-4A03-819A-A0312B1FDB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64B0B7A-F58D-4F10-8B10-CFF865759E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F6ADEE-A9F8-4EFE-86FD-1DAE61DC1CC6}"/>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 xmlns:a16="http://schemas.microsoft.com/office/drawing/2014/main" id="{B642C405-7A81-439C-AA8D-F64C47CF7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9403D9-2FDC-410F-8303-26AB15E27632}"/>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96930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656842B-7AAC-4B2B-A69C-DC4726287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6158F84-B1C8-4C1C-8E79-7C85FAB740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1BE4D7D-C968-4995-8A8C-FDD37A4DD21E}"/>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 xmlns:a16="http://schemas.microsoft.com/office/drawing/2014/main" id="{8BB7A5FF-A188-409A-A3FF-CFF8356F5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6F33534-FB47-4707-B815-2B96D70C91F7}"/>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62372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A87CF7-5460-4E01-9425-7D688B33B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1F6357F-0ED9-4161-AEC8-112AAED387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D39AB7-7172-418E-B800-D347E8CBF3B9}"/>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 xmlns:a16="http://schemas.microsoft.com/office/drawing/2014/main" id="{E849A514-12E2-49E7-852E-0763E191D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B534FA-ACB2-40E0-BB06-3721BF661AC6}"/>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71456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625235-98D6-4602-BCD4-03D78294A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59E53F1-CD1A-4446-B30C-0994BAB5D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1F3C290-826B-4245-94EF-A1CCAF415EBF}"/>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5" name="Footer Placeholder 4">
            <a:extLst>
              <a:ext uri="{FF2B5EF4-FFF2-40B4-BE49-F238E27FC236}">
                <a16:creationId xmlns="" xmlns:a16="http://schemas.microsoft.com/office/drawing/2014/main" id="{F5D6BA98-4923-488E-9DBA-C9F6C8570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DF1A6C0-97D7-4D6A-835E-BCFD2954ABED}"/>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7202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429941-A598-4B14-AE23-222338389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6C56DF6-30E1-4DA5-ACDE-772332BC45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19FC450-07D1-4235-8017-4030B45D83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9B7F45B-F52C-4337-9ED8-F8201C86CD6D}"/>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6" name="Footer Placeholder 5">
            <a:extLst>
              <a:ext uri="{FF2B5EF4-FFF2-40B4-BE49-F238E27FC236}">
                <a16:creationId xmlns="" xmlns:a16="http://schemas.microsoft.com/office/drawing/2014/main" id="{FEE20D19-D966-48ED-BC1A-CADB7EDBC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BC54C84-8967-40B8-A0D2-863F02AEE886}"/>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85228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2502E4-6DBD-48D7-8A2C-43EB84E85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C3E86F0-6CD2-4510-9078-2EB46798A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8B77068-5FE3-42BD-AEDB-5D030AE764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196682F-619A-439E-BB87-CF8BB5E7F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FFC5B83-B795-45A8-A84C-4DB58EDD45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39D0904-35AC-4350-AE66-07FDAB98407E}"/>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8" name="Footer Placeholder 7">
            <a:extLst>
              <a:ext uri="{FF2B5EF4-FFF2-40B4-BE49-F238E27FC236}">
                <a16:creationId xmlns="" xmlns:a16="http://schemas.microsoft.com/office/drawing/2014/main" id="{9C045FDD-6402-4B91-B432-B99FB0FFA4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8F9507C-D746-4E2F-B239-B79877DE10AD}"/>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4994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3EC90A-5467-4FFD-BFB0-3697B31836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57BB1A6-F4E8-4F66-A711-0204E6543FC1}"/>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4" name="Footer Placeholder 3">
            <a:extLst>
              <a:ext uri="{FF2B5EF4-FFF2-40B4-BE49-F238E27FC236}">
                <a16:creationId xmlns="" xmlns:a16="http://schemas.microsoft.com/office/drawing/2014/main" id="{E3952655-5DAC-4D80-B714-92FA6B7867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82BCBD4-7DD3-4DD2-B356-9EC1CF223998}"/>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17259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3739FAF-4DC6-4865-858F-84145309CA1D}"/>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3" name="Footer Placeholder 2">
            <a:extLst>
              <a:ext uri="{FF2B5EF4-FFF2-40B4-BE49-F238E27FC236}">
                <a16:creationId xmlns="" xmlns:a16="http://schemas.microsoft.com/office/drawing/2014/main" id="{E6B7834A-BE44-4368-B7F8-9397370CC6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459EF8E-0672-4E44-AE5F-9E8503EB19E8}"/>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03549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842034-ED62-405C-9FE8-9FB54EAB2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F1CFB56-0F31-44F2-A126-A33484CB6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6ADB3F1-AADB-4590-8AFE-4E0CE7C76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19E898C-D127-4F16-8D80-FD71330C1263}"/>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6" name="Footer Placeholder 5">
            <a:extLst>
              <a:ext uri="{FF2B5EF4-FFF2-40B4-BE49-F238E27FC236}">
                <a16:creationId xmlns="" xmlns:a16="http://schemas.microsoft.com/office/drawing/2014/main" id="{4937D058-9EB2-4C32-A288-DCC77CBF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37A03B1-E43E-41E8-90CA-2486AF12EE02}"/>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2910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8D6332-6A07-4DDF-A6BC-54A223DE6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AAD36A2-36EB-43AA-BDCF-358F469E0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BE72D66-3CC0-4FCE-9975-A81615379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D18B56F-F267-42BC-842F-9E55D3A4070B}"/>
              </a:ext>
            </a:extLst>
          </p:cNvPr>
          <p:cNvSpPr>
            <a:spLocks noGrp="1"/>
          </p:cNvSpPr>
          <p:nvPr>
            <p:ph type="dt" sz="half" idx="10"/>
          </p:nvPr>
        </p:nvSpPr>
        <p:spPr/>
        <p:txBody>
          <a:bodyPr/>
          <a:lstStyle/>
          <a:p>
            <a:fld id="{66E6A1E7-D9FF-4691-9C6D-3F9EA1DD50FB}" type="datetimeFigureOut">
              <a:rPr lang="en-US" smtClean="0"/>
              <a:t>5/17/2018</a:t>
            </a:fld>
            <a:endParaRPr lang="en-US"/>
          </a:p>
        </p:txBody>
      </p:sp>
      <p:sp>
        <p:nvSpPr>
          <p:cNvPr id="6" name="Footer Placeholder 5">
            <a:extLst>
              <a:ext uri="{FF2B5EF4-FFF2-40B4-BE49-F238E27FC236}">
                <a16:creationId xmlns="" xmlns:a16="http://schemas.microsoft.com/office/drawing/2014/main" id="{84F5F626-B7EA-43FB-9297-5554B0EDE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E26217B-786C-4103-8014-DE00DA851309}"/>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47037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E94C753-865E-4F15-8015-6219BB588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7496AA8A-CA87-4BB3-820F-8C9E9FC94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F7B488-AFB2-424A-8E34-F69CE23EF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A1E7-D9FF-4691-9C6D-3F9EA1DD50FB}" type="datetimeFigureOut">
              <a:rPr lang="en-US" smtClean="0"/>
              <a:t>5/17/2018</a:t>
            </a:fld>
            <a:endParaRPr lang="en-US"/>
          </a:p>
        </p:txBody>
      </p:sp>
      <p:sp>
        <p:nvSpPr>
          <p:cNvPr id="5" name="Footer Placeholder 4">
            <a:extLst>
              <a:ext uri="{FF2B5EF4-FFF2-40B4-BE49-F238E27FC236}">
                <a16:creationId xmlns="" xmlns:a16="http://schemas.microsoft.com/office/drawing/2014/main" id="{90FD4B91-9955-466B-858E-8610F8D3F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94063BB0-F258-4990-B615-B760A2BBE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5470B-8DB2-4F3F-AE6C-4D5A30F1C959}" type="slidenum">
              <a:rPr lang="en-US" smtClean="0"/>
              <a:t>‹Nº›</a:t>
            </a:fld>
            <a:endParaRPr lang="en-US"/>
          </a:p>
        </p:txBody>
      </p:sp>
    </p:spTree>
    <p:extLst>
      <p:ext uri="{BB962C8B-B14F-4D97-AF65-F5344CB8AC3E}">
        <p14:creationId xmlns:p14="http://schemas.microsoft.com/office/powerpoint/2010/main" val="305782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1016115" cy="1159066"/>
          </a:xfrm>
          <a:prstGeom prst="bentConnector3">
            <a:avLst>
              <a:gd name="adj1" fmla="val 38481"/>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26" name="Picture 2" descr="Image result for espe ecuador">
            <a:extLst>
              <a:ext uri="{FF2B5EF4-FFF2-40B4-BE49-F238E27FC236}">
                <a16:creationId xmlns="" xmlns:a16="http://schemas.microsoft.com/office/drawing/2014/main" id="{46116C4C-DD57-4C24-921E-5DF801D41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353" y="550718"/>
            <a:ext cx="2887878" cy="7878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3">
            <a:extLst>
              <a:ext uri="{FF2B5EF4-FFF2-40B4-BE49-F238E27FC236}">
                <a16:creationId xmlns="" xmlns:a16="http://schemas.microsoft.com/office/drawing/2014/main" id="{6F7CF18C-FB83-4EBF-9F1A-4D3D29EE111C}"/>
              </a:ext>
            </a:extLst>
          </p:cNvPr>
          <p:cNvSpPr txBox="1">
            <a:spLocks noChangeArrowheads="1"/>
          </p:cNvSpPr>
          <p:nvPr/>
        </p:nvSpPr>
        <p:spPr bwMode="auto">
          <a:xfrm>
            <a:off x="5329298" y="531076"/>
            <a:ext cx="66560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b="1" dirty="0">
                <a:ln w="0"/>
                <a:solidFill>
                  <a:schemeClr val="accent1">
                    <a:lumMod val="50000"/>
                  </a:schemeClr>
                </a:solidFill>
                <a:effectLst>
                  <a:outerShdw blurRad="38100" dist="19050" dir="2700000" algn="tl" rotWithShape="0">
                    <a:schemeClr val="dk1">
                      <a:alpha val="40000"/>
                    </a:schemeClr>
                  </a:outerShdw>
                </a:effectLst>
              </a:rPr>
              <a:t>UNIDAD DE GESTIÓN DE POSGRADOS</a:t>
            </a: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5" name="Text Box 23">
            <a:extLst>
              <a:ext uri="{FF2B5EF4-FFF2-40B4-BE49-F238E27FC236}">
                <a16:creationId xmlns="" xmlns:a16="http://schemas.microsoft.com/office/drawing/2014/main" id="{E200FE87-98B2-4636-BDFF-EC2F1DB7E6B8}"/>
              </a:ext>
            </a:extLst>
          </p:cNvPr>
          <p:cNvSpPr txBox="1">
            <a:spLocks noChangeArrowheads="1"/>
          </p:cNvSpPr>
          <p:nvPr/>
        </p:nvSpPr>
        <p:spPr bwMode="auto">
          <a:xfrm>
            <a:off x="2508848" y="1830116"/>
            <a:ext cx="77152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sz="2400" b="1" dirty="0"/>
              <a:t>MAESTRÍA EN GESTIÓN DE LA CALIDAD Y PRODUCTIVIDAD</a:t>
            </a:r>
            <a:endParaRPr lang="es-EC" altLang="es-ES" sz="2400" b="1" dirty="0"/>
          </a:p>
          <a:p>
            <a:pPr algn="ctr">
              <a:spcBef>
                <a:spcPct val="0"/>
              </a:spcBef>
              <a:buFontTx/>
              <a:buNone/>
            </a:pPr>
            <a:r>
              <a:rPr lang="es-ES" altLang="es-ES" sz="2400" b="1" dirty="0"/>
              <a:t>PROMOCIÓN XVI</a:t>
            </a:r>
            <a:endParaRPr lang="es-EC" altLang="es-ES" sz="2400" b="1" dirty="0"/>
          </a:p>
        </p:txBody>
      </p:sp>
      <p:sp>
        <p:nvSpPr>
          <p:cNvPr id="16" name="Text Box 23">
            <a:extLst>
              <a:ext uri="{FF2B5EF4-FFF2-40B4-BE49-F238E27FC236}">
                <a16:creationId xmlns="" xmlns:a16="http://schemas.microsoft.com/office/drawing/2014/main" id="{8300257C-9AF1-48D8-898E-4B356CC64A70}"/>
              </a:ext>
            </a:extLst>
          </p:cNvPr>
          <p:cNvSpPr txBox="1">
            <a:spLocks noChangeArrowheads="1"/>
          </p:cNvSpPr>
          <p:nvPr/>
        </p:nvSpPr>
        <p:spPr bwMode="auto">
          <a:xfrm>
            <a:off x="2508848" y="2967038"/>
            <a:ext cx="771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s-ES" sz="2400" b="1" dirty="0">
                <a:cs typeface="Arial" panose="020B0604020202020204" pitchFamily="34" charset="0"/>
              </a:rPr>
              <a:t>PROYECTO 1</a:t>
            </a:r>
            <a:endParaRPr lang="es-EC" altLang="es-ES" sz="2400" dirty="0">
              <a:cs typeface="Arial" panose="020B0604020202020204" pitchFamily="34" charset="0"/>
            </a:endParaRPr>
          </a:p>
        </p:txBody>
      </p:sp>
      <p:sp>
        <p:nvSpPr>
          <p:cNvPr id="12" name="Rectangle 11">
            <a:extLst>
              <a:ext uri="{FF2B5EF4-FFF2-40B4-BE49-F238E27FC236}">
                <a16:creationId xmlns="" xmlns:a16="http://schemas.microsoft.com/office/drawing/2014/main" id="{CEFCD497-8642-430E-A3C7-A412D943C025}"/>
              </a:ext>
            </a:extLst>
          </p:cNvPr>
          <p:cNvSpPr/>
          <p:nvPr/>
        </p:nvSpPr>
        <p:spPr>
          <a:xfrm>
            <a:off x="615133" y="5714809"/>
            <a:ext cx="6096000" cy="677108"/>
          </a:xfrm>
          <a:prstGeom prst="rect">
            <a:avLst/>
          </a:prstGeom>
        </p:spPr>
        <p:txBody>
          <a:bodyPr>
            <a:spAutoFit/>
          </a:bodyPr>
          <a:lstStyle/>
          <a:p>
            <a:pPr algn="ctr">
              <a:spcBef>
                <a:spcPts val="1200"/>
              </a:spcBef>
              <a:spcAft>
                <a:spcPts val="0"/>
              </a:spcAft>
            </a:pPr>
            <a:r>
              <a:rPr lang="es-EC" sz="1400" b="1" dirty="0" smtClean="0">
                <a:latin typeface="Calibri" panose="020F0502020204030204" pitchFamily="34" charset="0"/>
                <a:ea typeface="MS PGothic" panose="020B0600070205080204" pitchFamily="34" charset="-128"/>
                <a:cs typeface="Arial" panose="020B0604020202020204" pitchFamily="34" charset="0"/>
              </a:rPr>
              <a:t>AUTOR: </a:t>
            </a:r>
            <a:endParaRPr lang="en-US" sz="1400" b="1" dirty="0">
              <a:latin typeface="Calibri" panose="020F0502020204030204" pitchFamily="34" charset="0"/>
              <a:ea typeface="MS PGothic" panose="020B0600070205080204" pitchFamily="34" charset="-128"/>
              <a:cs typeface="Arial" panose="020B0604020202020204" pitchFamily="34" charset="0"/>
            </a:endParaRPr>
          </a:p>
          <a:p>
            <a:pPr algn="ctr">
              <a:spcBef>
                <a:spcPts val="1200"/>
              </a:spcBef>
              <a:spcAft>
                <a:spcPts val="0"/>
              </a:spcAft>
            </a:pPr>
            <a:r>
              <a:rPr lang="es-EC" sz="1400" b="1" dirty="0">
                <a:latin typeface="Calibri" panose="020F0502020204030204" pitchFamily="34" charset="0"/>
                <a:ea typeface="MS PGothic" panose="020B0600070205080204" pitchFamily="34" charset="-128"/>
                <a:cs typeface="Arial" panose="020B0604020202020204" pitchFamily="34" charset="0"/>
              </a:rPr>
              <a:t>Ing. </a:t>
            </a:r>
            <a:r>
              <a:rPr lang="es-EC" sz="1400" b="1" dirty="0" smtClean="0">
                <a:latin typeface="Calibri" panose="020F0502020204030204" pitchFamily="34" charset="0"/>
                <a:ea typeface="MS PGothic" panose="020B0600070205080204" pitchFamily="34" charset="-128"/>
                <a:cs typeface="Arial" panose="020B0604020202020204" pitchFamily="34" charset="0"/>
              </a:rPr>
              <a:t>Calvopiña Cruz, William David</a:t>
            </a:r>
            <a:endParaRPr lang="en-US" sz="1400" b="1" dirty="0">
              <a:latin typeface="Calibri" panose="020F0502020204030204" pitchFamily="34" charset="0"/>
              <a:ea typeface="MS PGothic" panose="020B0600070205080204" pitchFamily="34" charset="-128"/>
              <a:cs typeface="Arial" panose="020B0604020202020204" pitchFamily="34" charset="0"/>
            </a:endParaRPr>
          </a:p>
        </p:txBody>
      </p:sp>
      <p:sp>
        <p:nvSpPr>
          <p:cNvPr id="20" name="Rectangle 19">
            <a:extLst>
              <a:ext uri="{FF2B5EF4-FFF2-40B4-BE49-F238E27FC236}">
                <a16:creationId xmlns="" xmlns:a16="http://schemas.microsoft.com/office/drawing/2014/main" id="{D675D23B-82B4-4C21-8DF3-27CDEFCC57FE}"/>
              </a:ext>
            </a:extLst>
          </p:cNvPr>
          <p:cNvSpPr/>
          <p:nvPr/>
        </p:nvSpPr>
        <p:spPr>
          <a:xfrm>
            <a:off x="2226791" y="3979952"/>
            <a:ext cx="8279363" cy="830997"/>
          </a:xfrm>
          <a:prstGeom prst="rect">
            <a:avLst/>
          </a:prstGeom>
        </p:spPr>
        <p:txBody>
          <a:bodyPr wrap="square">
            <a:spAutoFit/>
          </a:bodyPr>
          <a:lstStyle/>
          <a:p>
            <a:pPr algn="ctr"/>
            <a:r>
              <a:rPr lang="es-ES" sz="2400" b="1" dirty="0" smtClean="0">
                <a:ea typeface="Calibri" panose="020F0502020204030204" pitchFamily="34" charset="0"/>
              </a:rPr>
              <a:t>“</a:t>
            </a:r>
            <a:r>
              <a:rPr lang="es-EC" sz="2400" b="1" dirty="0"/>
              <a:t>DISEÑO DE UNA PROPUESTA DE MEJORAMIENTO DE LOS PROCESOS DE PRODUCCIÓN DE LA EMPRESA TECNOCALZA S.A.</a:t>
            </a:r>
            <a:r>
              <a:rPr lang="es-ES" sz="2400" b="1" dirty="0" smtClean="0">
                <a:ea typeface="Calibri" panose="020F0502020204030204" pitchFamily="34" charset="0"/>
              </a:rPr>
              <a:t>”</a:t>
            </a:r>
            <a:endParaRPr lang="en-US" sz="2400" b="1" dirty="0"/>
          </a:p>
        </p:txBody>
      </p:sp>
      <p:sp>
        <p:nvSpPr>
          <p:cNvPr id="22" name="Rectangle 21">
            <a:extLst>
              <a:ext uri="{FF2B5EF4-FFF2-40B4-BE49-F238E27FC236}">
                <a16:creationId xmlns="" xmlns:a16="http://schemas.microsoft.com/office/drawing/2014/main" id="{8F8756F4-3C01-40D5-98E5-92C6D1DEA0DC}"/>
              </a:ext>
            </a:extLst>
          </p:cNvPr>
          <p:cNvSpPr/>
          <p:nvPr/>
        </p:nvSpPr>
        <p:spPr>
          <a:xfrm>
            <a:off x="5974015" y="5714809"/>
            <a:ext cx="6096000" cy="677108"/>
          </a:xfrm>
          <a:prstGeom prst="rect">
            <a:avLst/>
          </a:prstGeom>
        </p:spPr>
        <p:txBody>
          <a:bodyPr>
            <a:spAutoFit/>
          </a:bodyPr>
          <a:lstStyle/>
          <a:p>
            <a:pPr algn="ctr">
              <a:spcBef>
                <a:spcPts val="1200"/>
              </a:spcBef>
              <a:spcAft>
                <a:spcPts val="0"/>
              </a:spcAft>
            </a:pPr>
            <a:r>
              <a:rPr lang="es-EC" sz="1400" b="1" dirty="0">
                <a:latin typeface="Calibri" panose="020F0502020204030204" pitchFamily="34" charset="0"/>
                <a:ea typeface="MS PGothic" panose="020B0600070205080204" pitchFamily="34" charset="-128"/>
                <a:cs typeface="Arial" panose="020B0604020202020204" pitchFamily="34" charset="0"/>
              </a:rPr>
              <a:t>DIRECTOR:</a:t>
            </a:r>
            <a:endParaRPr lang="en-US" sz="1400" b="1" dirty="0">
              <a:latin typeface="Calibri" panose="020F0502020204030204" pitchFamily="34" charset="0"/>
              <a:ea typeface="MS PGothic" panose="020B0600070205080204" pitchFamily="34" charset="-128"/>
              <a:cs typeface="Arial" panose="020B0604020202020204" pitchFamily="34" charset="0"/>
            </a:endParaRPr>
          </a:p>
          <a:p>
            <a:pPr algn="ctr">
              <a:spcBef>
                <a:spcPts val="1200"/>
              </a:spcBef>
              <a:spcAft>
                <a:spcPts val="0"/>
              </a:spcAft>
            </a:pPr>
            <a:r>
              <a:rPr lang="es-EC" sz="1400" b="1" dirty="0">
                <a:latin typeface="Calibri" panose="020F0502020204030204" pitchFamily="34" charset="0"/>
                <a:ea typeface="MS PGothic" panose="020B0600070205080204" pitchFamily="34" charset="-128"/>
                <a:cs typeface="Arial" panose="020B0604020202020204" pitchFamily="34" charset="0"/>
              </a:rPr>
              <a:t>Ing. </a:t>
            </a:r>
            <a:r>
              <a:rPr lang="es-EC" sz="1400" b="1" dirty="0" smtClean="0">
                <a:latin typeface="Calibri" panose="020F0502020204030204" pitchFamily="34" charset="0"/>
                <a:ea typeface="MS PGothic" panose="020B0600070205080204" pitchFamily="34" charset="-128"/>
                <a:cs typeface="Arial" panose="020B0604020202020204" pitchFamily="34" charset="0"/>
              </a:rPr>
              <a:t>Pablo Figueroa. </a:t>
            </a:r>
            <a:r>
              <a:rPr lang="es-EC" sz="1400" b="1" dirty="0">
                <a:latin typeface="Calibri" panose="020F0502020204030204" pitchFamily="34" charset="0"/>
                <a:ea typeface="MS PGothic" panose="020B0600070205080204" pitchFamily="34" charset="-128"/>
                <a:cs typeface="Arial" panose="020B0604020202020204" pitchFamily="34" charset="0"/>
              </a:rPr>
              <a:t>MGCP.</a:t>
            </a:r>
          </a:p>
        </p:txBody>
      </p:sp>
    </p:spTree>
    <p:extLst>
      <p:ext uri="{BB962C8B-B14F-4D97-AF65-F5344CB8AC3E}">
        <p14:creationId xmlns:p14="http://schemas.microsoft.com/office/powerpoint/2010/main" val="320313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6</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Diagnóstico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6" name="Imagen 5"/>
          <p:cNvPicPr>
            <a:picLocks noChangeAspect="1"/>
          </p:cNvPicPr>
          <p:nvPr/>
        </p:nvPicPr>
        <p:blipFill rotWithShape="1">
          <a:blip r:embed="rId2"/>
          <a:srcRect r="628" b="8724"/>
          <a:stretch/>
        </p:blipFill>
        <p:spPr>
          <a:xfrm>
            <a:off x="858416" y="1844109"/>
            <a:ext cx="5091622" cy="4215400"/>
          </a:xfrm>
          <a:prstGeom prst="rect">
            <a:avLst/>
          </a:prstGeom>
          <a:ln w="6350">
            <a:solidFill>
              <a:schemeClr val="tx1"/>
            </a:solidFill>
          </a:ln>
        </p:spPr>
      </p:pic>
      <p:graphicFrame>
        <p:nvGraphicFramePr>
          <p:cNvPr id="26" name="Gráfico 25"/>
          <p:cNvGraphicFramePr/>
          <p:nvPr>
            <p:extLst>
              <p:ext uri="{D42A27DB-BD31-4B8C-83A1-F6EECF244321}">
                <p14:modId xmlns:p14="http://schemas.microsoft.com/office/powerpoint/2010/main" val="3882618459"/>
              </p:ext>
            </p:extLst>
          </p:nvPr>
        </p:nvGraphicFramePr>
        <p:xfrm>
          <a:off x="6528175" y="1944444"/>
          <a:ext cx="5545090" cy="455418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ángulo 7"/>
          <p:cNvSpPr/>
          <p:nvPr/>
        </p:nvSpPr>
        <p:spPr>
          <a:xfrm>
            <a:off x="858416" y="6172941"/>
            <a:ext cx="4808288" cy="685059"/>
          </a:xfrm>
          <a:prstGeom prst="rect">
            <a:avLst/>
          </a:prstGeom>
        </p:spPr>
        <p:txBody>
          <a:bodyPr wrap="square">
            <a:spAutoFit/>
          </a:bodyPr>
          <a:lstStyle/>
          <a:p>
            <a:pPr marL="449580" indent="-359410" algn="ctr">
              <a:lnSpc>
                <a:spcPct val="107000"/>
              </a:lnSpc>
              <a:spcAft>
                <a:spcPts val="0"/>
              </a:spcAft>
            </a:pPr>
            <a:r>
              <a:rPr lang="es-ES" dirty="0">
                <a:ea typeface="Calibri" panose="020F0502020204030204" pitchFamily="34" charset="0"/>
                <a:cs typeface="Times New Roman" panose="02020603050405020304" pitchFamily="18" charset="0"/>
              </a:rPr>
              <a:t>Fuente: Departamento de contabilidad de la empresa </a:t>
            </a:r>
            <a:r>
              <a:rPr lang="es-ES" dirty="0" err="1">
                <a:ea typeface="Calibri" panose="020F0502020204030204" pitchFamily="34" charset="0"/>
                <a:cs typeface="Times New Roman" panose="02020603050405020304" pitchFamily="18" charset="0"/>
              </a:rPr>
              <a:t>Tecnocalza</a:t>
            </a:r>
            <a:r>
              <a:rPr lang="es-ES" dirty="0">
                <a:ea typeface="Calibri" panose="020F0502020204030204" pitchFamily="34" charset="0"/>
                <a:cs typeface="Times New Roman" panose="02020603050405020304" pitchFamily="18" charset="0"/>
              </a:rPr>
              <a:t> S.A. 2017</a:t>
            </a:r>
            <a:endParaRPr lang="es-EC" sz="1600" dirty="0">
              <a:effectLst/>
              <a:ea typeface="Calibri" panose="020F0502020204030204" pitchFamily="34" charset="0"/>
              <a:cs typeface="Times New Roman" panose="02020603050405020304" pitchFamily="18" charset="0"/>
            </a:endParaRPr>
          </a:p>
        </p:txBody>
      </p:sp>
      <p:sp>
        <p:nvSpPr>
          <p:cNvPr id="11" name="Rectángulo 10"/>
          <p:cNvSpPr/>
          <p:nvPr/>
        </p:nvSpPr>
        <p:spPr>
          <a:xfrm>
            <a:off x="6912878" y="1307840"/>
            <a:ext cx="4953279" cy="400110"/>
          </a:xfrm>
          <a:prstGeom prst="rect">
            <a:avLst/>
          </a:prstGeom>
        </p:spPr>
        <p:txBody>
          <a:bodyPr wrap="none">
            <a:spAutoFit/>
          </a:bodyPr>
          <a:lstStyle/>
          <a:p>
            <a:r>
              <a:rPr lang="es-EC" sz="2000" b="1" dirty="0">
                <a:solidFill>
                  <a:srgbClr val="000000"/>
                </a:solidFill>
                <a:ea typeface="Arial" panose="020B0604020202020204" pitchFamily="34" charset="0"/>
              </a:rPr>
              <a:t>Diagrama de Pareto de problemas por costos</a:t>
            </a:r>
            <a:endParaRPr lang="es-EC" sz="2000" dirty="0"/>
          </a:p>
        </p:txBody>
      </p:sp>
      <p:sp>
        <p:nvSpPr>
          <p:cNvPr id="27" name="Rectángulo 26"/>
          <p:cNvSpPr/>
          <p:nvPr/>
        </p:nvSpPr>
        <p:spPr>
          <a:xfrm>
            <a:off x="1978910" y="1307840"/>
            <a:ext cx="3299942" cy="400110"/>
          </a:xfrm>
          <a:prstGeom prst="rect">
            <a:avLst/>
          </a:prstGeom>
        </p:spPr>
        <p:txBody>
          <a:bodyPr wrap="none">
            <a:spAutoFit/>
          </a:bodyPr>
          <a:lstStyle/>
          <a:p>
            <a:r>
              <a:rPr lang="es-EC" sz="2000" b="1" dirty="0">
                <a:solidFill>
                  <a:srgbClr val="000000"/>
                </a:solidFill>
                <a:ea typeface="Arial" panose="020B0604020202020204" pitchFamily="34" charset="0"/>
              </a:rPr>
              <a:t>Matriz de costos y problemas</a:t>
            </a:r>
            <a:endParaRPr lang="es-EC" sz="2000" b="1" dirty="0"/>
          </a:p>
        </p:txBody>
      </p:sp>
    </p:spTree>
    <p:extLst>
      <p:ext uri="{BB962C8B-B14F-4D97-AF65-F5344CB8AC3E}">
        <p14:creationId xmlns:p14="http://schemas.microsoft.com/office/powerpoint/2010/main" val="1365664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7</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Evaluación</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graphicFrame>
        <p:nvGraphicFramePr>
          <p:cNvPr id="16" name="Tabla 15"/>
          <p:cNvGraphicFramePr>
            <a:graphicFrameLocks noGrp="1"/>
          </p:cNvGraphicFramePr>
          <p:nvPr>
            <p:extLst>
              <p:ext uri="{D42A27DB-BD31-4B8C-83A1-F6EECF244321}">
                <p14:modId xmlns:p14="http://schemas.microsoft.com/office/powerpoint/2010/main" val="2818407787"/>
              </p:ext>
            </p:extLst>
          </p:nvPr>
        </p:nvGraphicFramePr>
        <p:xfrm>
          <a:off x="858416" y="2054789"/>
          <a:ext cx="5980267" cy="3650551"/>
        </p:xfrm>
        <a:graphic>
          <a:graphicData uri="http://schemas.openxmlformats.org/drawingml/2006/table">
            <a:tbl>
              <a:tblPr firstRow="1" firstCol="1" bandRow="1"/>
              <a:tblGrid>
                <a:gridCol w="443735"/>
                <a:gridCol w="441344"/>
                <a:gridCol w="527460"/>
                <a:gridCol w="533439"/>
                <a:gridCol w="647065"/>
                <a:gridCol w="663811"/>
                <a:gridCol w="700887"/>
                <a:gridCol w="615968"/>
                <a:gridCol w="790590"/>
                <a:gridCol w="615968"/>
              </a:tblGrid>
              <a:tr h="177915">
                <a:tc gridSpan="10">
                  <a:txBody>
                    <a:bodyPr/>
                    <a:lstStyle/>
                    <a:p>
                      <a:pPr marL="13970" marR="32385" indent="-6350" algn="ctr">
                        <a:lnSpc>
                          <a:spcPct val="151000"/>
                        </a:lnSpc>
                        <a:spcAft>
                          <a:spcPts val="0"/>
                        </a:spcAft>
                      </a:pPr>
                      <a:r>
                        <a:rPr lang="es-EC" sz="700" dirty="0">
                          <a:solidFill>
                            <a:srgbClr val="000000"/>
                          </a:solidFill>
                          <a:effectLst/>
                          <a:latin typeface="Arial" panose="020B0604020202020204" pitchFamily="34" charset="0"/>
                          <a:ea typeface="Times New Roman" panose="02020603050405020304" pitchFamily="18" charset="0"/>
                        </a:rPr>
                        <a:t>ESTUDIO DE TIEMPOS</a:t>
                      </a:r>
                      <a:endParaRPr lang="es-EC" sz="1000" dirty="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915">
                <a:tc gridSpan="5">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Área: Producción de calzado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3970" marR="32385" indent="-6350" algn="l">
                        <a:lnSpc>
                          <a:spcPct val="151000"/>
                        </a:lnSpc>
                        <a:spcAft>
                          <a:spcPts val="0"/>
                        </a:spcAft>
                      </a:pPr>
                      <a:r>
                        <a:rPr lang="es-EC" sz="700" dirty="0">
                          <a:solidFill>
                            <a:srgbClr val="000000"/>
                          </a:solidFill>
                          <a:effectLst/>
                          <a:latin typeface="Arial" panose="020B0604020202020204" pitchFamily="34" charset="0"/>
                          <a:ea typeface="Times New Roman" panose="02020603050405020304" pitchFamily="18" charset="0"/>
                        </a:rPr>
                        <a:t>Fecha: 24/10/2017</a:t>
                      </a:r>
                      <a:endParaRPr lang="es-EC" sz="1000" dirty="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915">
                <a:tc gridSpan="5">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Modelo: 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Observador: William Calvopiña</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5829">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LÍNEA</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CICLO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CORTE COMELZ</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CORTE MANUAL</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CORTE TROQUEL</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DESBASTE</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DESPACHO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 APARADO EXT. </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PREMONTAJE</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13970" marR="32385" indent="-6350" algn="ct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MONTAJE</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r>
              <a:tr h="179815">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1.55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1.659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2.56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15">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1.659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2.44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15">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1.659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2.56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15">
                <a:tc>
                  <a:txBody>
                    <a:bodyPr/>
                    <a:lstStyle/>
                    <a:p>
                      <a:pPr marL="13970" marR="32385" indent="-6350" algn="l">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CAPPO</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r">
                        <a:lnSpc>
                          <a:spcPct val="151000"/>
                        </a:lnSpc>
                        <a:spcAft>
                          <a:spcPts val="0"/>
                        </a:spcAft>
                      </a:pPr>
                      <a:r>
                        <a:rPr lang="es-EC" sz="700">
                          <a:solidFill>
                            <a:srgbClr val="000000"/>
                          </a:solidFill>
                          <a:effectLst/>
                          <a:latin typeface="Arial" panose="020B0604020202020204" pitchFamily="34" charset="0"/>
                          <a:ea typeface="Times New Roman" panose="02020603050405020304" pitchFamily="18" charset="0"/>
                        </a:rPr>
                        <a:t>4</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0.79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1.78</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0.803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1.659</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3.33</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15">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PROMEDIO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0.88</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1.56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1.66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2.72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829">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TIEMPO BASICO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1.56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1.66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1.40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2.78</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829">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SUPLEMENTO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0.05</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0.10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743">
                <a:tc gridSpan="2">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TIEMPO ESTANDAR (MIN)</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s-EC"/>
                    </a:p>
                  </a:txBody>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1.61</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0.87</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0.90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1.76</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0.00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1.50</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13970" marR="32385" indent="-6350" algn="ctr">
                        <a:lnSpc>
                          <a:spcPct val="107000"/>
                        </a:lnSpc>
                        <a:spcAft>
                          <a:spcPts val="0"/>
                        </a:spcAft>
                      </a:pPr>
                      <a:r>
                        <a:rPr lang="es-EC" sz="700">
                          <a:solidFill>
                            <a:srgbClr val="000000"/>
                          </a:solidFill>
                          <a:effectLst/>
                          <a:latin typeface="Arial" panose="020B0604020202020204" pitchFamily="34" charset="0"/>
                          <a:ea typeface="Arial" panose="020B0604020202020204" pitchFamily="34" charset="0"/>
                        </a:rPr>
                        <a:t>2.88</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r>
              <a:tr h="355829">
                <a:tc gridSpan="5">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TIEMPO ESTANDAR TOTAL PARA UN PAR DE ZAPATOS (MINUTOS)</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marL="13970" marR="32385" indent="-6350" algn="ctr">
                        <a:lnSpc>
                          <a:spcPct val="151000"/>
                        </a:lnSpc>
                        <a:spcAft>
                          <a:spcPts val="0"/>
                        </a:spcAft>
                      </a:pPr>
                      <a:r>
                        <a:rPr lang="es-EC" sz="700" b="1">
                          <a:solidFill>
                            <a:srgbClr val="000000"/>
                          </a:solidFill>
                          <a:effectLst/>
                          <a:latin typeface="Arial" panose="020B0604020202020204" pitchFamily="34" charset="0"/>
                          <a:ea typeface="Times New Roman" panose="02020603050405020304" pitchFamily="18" charset="0"/>
                        </a:rPr>
                        <a:t>10.42</a:t>
                      </a:r>
                      <a:endParaRPr lang="es-EC" sz="1000">
                        <a:solidFill>
                          <a:srgbClr val="000000"/>
                        </a:solidFill>
                        <a:effectLst/>
                        <a:latin typeface="Arial" panose="020B0604020202020204" pitchFamily="34" charset="0"/>
                        <a:ea typeface="Arial" panose="020B0604020202020204" pitchFamily="34" charset="0"/>
                      </a:endParaRPr>
                    </a:p>
                  </a:txBody>
                  <a:tcPr marL="37991" marR="379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0672">
                <a:tc gridSpan="10">
                  <a:txBody>
                    <a:bodyPr/>
                    <a:lstStyle/>
                    <a:p>
                      <a:pPr marL="13970" marR="32385" indent="-6350" algn="ctr">
                        <a:lnSpc>
                          <a:spcPct val="151000"/>
                        </a:lnSpc>
                        <a:spcAft>
                          <a:spcPts val="15"/>
                        </a:spcAft>
                      </a:pPr>
                      <a:r>
                        <a:rPr lang="es-EC" sz="1000" dirty="0">
                          <a:solidFill>
                            <a:srgbClr val="000000"/>
                          </a:solidFill>
                          <a:effectLst/>
                          <a:latin typeface="Arial" panose="020B0604020202020204" pitchFamily="34" charset="0"/>
                          <a:ea typeface="Arial" panose="020B0604020202020204" pitchFamily="34" charset="0"/>
                        </a:rPr>
                        <a:t>Elaborado por: William Calvopiña</a:t>
                      </a:r>
                    </a:p>
                  </a:txBody>
                  <a:tcPr marL="37991" marR="37991"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mc:AlternateContent xmlns:mc="http://schemas.openxmlformats.org/markup-compatibility/2006" xmlns:a14="http://schemas.microsoft.com/office/drawing/2010/main">
        <mc:Choice Requires="a14">
          <p:sp>
            <p:nvSpPr>
              <p:cNvPr id="22" name="Rectángulo 21"/>
              <p:cNvSpPr/>
              <p:nvPr/>
            </p:nvSpPr>
            <p:spPr>
              <a:xfrm>
                <a:off x="7210756" y="1957590"/>
                <a:ext cx="4612050" cy="4647170"/>
              </a:xfrm>
              <a:prstGeom prst="rect">
                <a:avLst/>
              </a:prstGeom>
            </p:spPr>
            <p:txBody>
              <a:bodyPr wrap="square">
                <a:spAutoFit/>
              </a:bodyPr>
              <a:lstStyle/>
              <a:p>
                <a:pPr marL="7620" marR="32385" indent="-6350" algn="just">
                  <a:lnSpc>
                    <a:spcPct val="151000"/>
                  </a:lnSpc>
                  <a:spcAft>
                    <a:spcPts val="15"/>
                  </a:spcAft>
                </a:pPr>
                <a:r>
                  <a:rPr lang="es-EC" sz="1400" dirty="0">
                    <a:solidFill>
                      <a:srgbClr val="000000"/>
                    </a:solidFill>
                    <a:latin typeface="Arial" panose="020B0604020202020204" pitchFamily="34" charset="0"/>
                    <a:ea typeface="Arial" panose="020B0604020202020204" pitchFamily="34" charset="0"/>
                  </a:rPr>
                  <a:t>A través del estudio de tiempos se determina que el tiempo estándar para la elaboración de un par de zapatos del modelo CAPPO es de 10.42 (min/par). Es decir la tasa de producción estándar por una hora es de 5,76 pares.      </a:t>
                </a:r>
              </a:p>
              <a:p>
                <a:pPr marL="13970" marR="32385" indent="-6350" algn="just">
                  <a:lnSpc>
                    <a:spcPct val="151000"/>
                  </a:lnSpc>
                  <a:spcAft>
                    <a:spcPts val="15"/>
                  </a:spcAft>
                </a:pPr>
                <a:r>
                  <a:rPr lang="es-EC" sz="1400" dirty="0">
                    <a:solidFill>
                      <a:srgbClr val="000000"/>
                    </a:solidFill>
                    <a:effectLst/>
                    <a:latin typeface="Arial" panose="020B0604020202020204" pitchFamily="34" charset="0"/>
                    <a:ea typeface="Arial" panose="020B0604020202020204" pitchFamily="34" charset="0"/>
                  </a:rPr>
                  <a:t>Una vez determinado la tasa de producción estándar tenemos un rendimiento del 95% y una eficiencia del 90%, para calcular cuántos pares de zapatos se puede producir en un turno de ocho horas del modelo CAPPO seguimos la siguiente fórmula: </a:t>
                </a:r>
              </a:p>
              <a:p>
                <a:pPr marL="13970" marR="32385" indent="-6350" algn="just">
                  <a:lnSpc>
                    <a:spcPct val="151000"/>
                  </a:lnSpc>
                  <a:spcAft>
                    <a:spcPts val="15"/>
                  </a:spcAft>
                </a:pPr>
                <a:r>
                  <a:rPr lang="es-EC" sz="1400" dirty="0">
                    <a:solidFill>
                      <a:srgbClr val="000000"/>
                    </a:solidFill>
                    <a:effectLst/>
                    <a:latin typeface="Arial" panose="020B0604020202020204" pitchFamily="34" charset="0"/>
                    <a:ea typeface="Arial" panose="020B0604020202020204" pitchFamily="34" charset="0"/>
                  </a:rPr>
                  <a:t> </a:t>
                </a:r>
              </a:p>
              <a:p>
                <a:pPr marL="13970" marR="32385" indent="436245" algn="just">
                  <a:lnSpc>
                    <a:spcPct val="151000"/>
                  </a:lnSpc>
                  <a:spcAft>
                    <a:spcPts val="15"/>
                  </a:spcAft>
                </a:pPr>
                <a14:m>
                  <m:oMathPara xmlns:m="http://schemas.openxmlformats.org/officeDocument/2006/math">
                    <m:oMathParaPr>
                      <m:jc m:val="centerGroup"/>
                    </m:oMathParaPr>
                    <m:oMath xmlns:m="http://schemas.openxmlformats.org/officeDocument/2006/math">
                      <m:r>
                        <a:rPr lang="es-EC" sz="1400" i="1">
                          <a:solidFill>
                            <a:srgbClr val="000000"/>
                          </a:solidFill>
                          <a:effectLst/>
                          <a:latin typeface="Cambria Math" panose="02040503050406030204" pitchFamily="18" charset="0"/>
                          <a:ea typeface="Arial" panose="020B0604020202020204" pitchFamily="34" charset="0"/>
                        </a:rPr>
                        <m:t>𝐶𝑃</m:t>
                      </m:r>
                      <m:r>
                        <a:rPr lang="es-EC" sz="1400" i="1">
                          <a:solidFill>
                            <a:srgbClr val="000000"/>
                          </a:solidFill>
                          <a:effectLst/>
                          <a:latin typeface="Cambria Math" panose="02040503050406030204" pitchFamily="18" charset="0"/>
                          <a:ea typeface="Arial" panose="020B0604020202020204" pitchFamily="34" charset="0"/>
                        </a:rPr>
                        <m:t>=</m:t>
                      </m:r>
                      <m:r>
                        <a:rPr lang="es-EC" sz="1400" i="1">
                          <a:solidFill>
                            <a:srgbClr val="000000"/>
                          </a:solidFill>
                          <a:effectLst/>
                          <a:latin typeface="Cambria Math" panose="02040503050406030204" pitchFamily="18" charset="0"/>
                          <a:ea typeface="Arial" panose="020B0604020202020204" pitchFamily="34" charset="0"/>
                        </a:rPr>
                        <m:t>𝑇𝑃𝑥𝑇𝑅𝑥𝑇𝐸𝑥𝑇𝑆</m:t>
                      </m:r>
                    </m:oMath>
                  </m:oMathPara>
                </a14:m>
                <a:endParaRPr lang="es-EC" sz="1400" dirty="0">
                  <a:solidFill>
                    <a:srgbClr val="000000"/>
                  </a:solidFill>
                  <a:effectLst/>
                  <a:latin typeface="Arial" panose="020B0604020202020204" pitchFamily="34" charset="0"/>
                  <a:ea typeface="Arial" panose="020B0604020202020204" pitchFamily="34" charset="0"/>
                </a:endParaRPr>
              </a:p>
              <a:p>
                <a:pPr marL="13970" marR="32385" indent="436245" algn="just">
                  <a:lnSpc>
                    <a:spcPct val="151000"/>
                  </a:lnSpc>
                  <a:spcAft>
                    <a:spcPts val="15"/>
                  </a:spcAft>
                </a:pPr>
                <a14:m>
                  <m:oMathPara xmlns:m="http://schemas.openxmlformats.org/officeDocument/2006/math">
                    <m:oMathParaPr>
                      <m:jc m:val="centerGroup"/>
                    </m:oMathParaPr>
                    <m:oMath xmlns:m="http://schemas.openxmlformats.org/officeDocument/2006/math">
                      <m:r>
                        <a:rPr lang="es-EC" sz="1400" i="1">
                          <a:solidFill>
                            <a:srgbClr val="000000"/>
                          </a:solidFill>
                          <a:effectLst/>
                          <a:latin typeface="Cambria Math" panose="02040503050406030204" pitchFamily="18" charset="0"/>
                          <a:ea typeface="Arial" panose="020B0604020202020204" pitchFamily="34" charset="0"/>
                        </a:rPr>
                        <m:t>𝐶𝑃</m:t>
                      </m:r>
                      <m:r>
                        <a:rPr lang="es-EC" sz="1400" i="1">
                          <a:solidFill>
                            <a:srgbClr val="000000"/>
                          </a:solidFill>
                          <a:effectLst/>
                          <a:latin typeface="Cambria Math" panose="02040503050406030204" pitchFamily="18" charset="0"/>
                          <a:ea typeface="Arial" panose="020B0604020202020204" pitchFamily="34" charset="0"/>
                        </a:rPr>
                        <m:t>=5,76 </m:t>
                      </m:r>
                      <m:r>
                        <a:rPr lang="es-EC" sz="1400" i="1">
                          <a:solidFill>
                            <a:srgbClr val="000000"/>
                          </a:solidFill>
                          <a:effectLst/>
                          <a:latin typeface="Cambria Math" panose="02040503050406030204" pitchFamily="18" charset="0"/>
                          <a:ea typeface="Arial" panose="020B0604020202020204" pitchFamily="34" charset="0"/>
                        </a:rPr>
                        <m:t>𝑃𝐴𝑅𝐸𝑆𝑥</m:t>
                      </m:r>
                      <m:r>
                        <a:rPr lang="es-EC" sz="1400" i="1">
                          <a:solidFill>
                            <a:srgbClr val="000000"/>
                          </a:solidFill>
                          <a:effectLst/>
                          <a:latin typeface="Cambria Math" panose="02040503050406030204" pitchFamily="18" charset="0"/>
                          <a:ea typeface="Arial" panose="020B0604020202020204" pitchFamily="34" charset="0"/>
                        </a:rPr>
                        <m:t>0,95</m:t>
                      </m:r>
                      <m:r>
                        <a:rPr lang="es-EC" sz="1400" i="1">
                          <a:solidFill>
                            <a:srgbClr val="000000"/>
                          </a:solidFill>
                          <a:effectLst/>
                          <a:latin typeface="Cambria Math" panose="02040503050406030204" pitchFamily="18" charset="0"/>
                          <a:ea typeface="Arial" panose="020B0604020202020204" pitchFamily="34" charset="0"/>
                        </a:rPr>
                        <m:t>𝑥</m:t>
                      </m:r>
                      <m:r>
                        <a:rPr lang="es-EC" sz="1400" i="1">
                          <a:solidFill>
                            <a:srgbClr val="000000"/>
                          </a:solidFill>
                          <a:effectLst/>
                          <a:latin typeface="Cambria Math" panose="02040503050406030204" pitchFamily="18" charset="0"/>
                          <a:ea typeface="Arial" panose="020B0604020202020204" pitchFamily="34" charset="0"/>
                        </a:rPr>
                        <m:t>0,90</m:t>
                      </m:r>
                      <m:r>
                        <a:rPr lang="es-EC" sz="1400" i="1">
                          <a:solidFill>
                            <a:srgbClr val="000000"/>
                          </a:solidFill>
                          <a:effectLst/>
                          <a:latin typeface="Cambria Math" panose="02040503050406030204" pitchFamily="18" charset="0"/>
                          <a:ea typeface="Arial" panose="020B0604020202020204" pitchFamily="34" charset="0"/>
                        </a:rPr>
                        <m:t>𝑥</m:t>
                      </m:r>
                      <m:r>
                        <a:rPr lang="es-EC" sz="1400" i="1">
                          <a:solidFill>
                            <a:srgbClr val="000000"/>
                          </a:solidFill>
                          <a:effectLst/>
                          <a:latin typeface="Cambria Math" panose="02040503050406030204" pitchFamily="18" charset="0"/>
                          <a:ea typeface="Arial" panose="020B0604020202020204" pitchFamily="34" charset="0"/>
                        </a:rPr>
                        <m:t>8</m:t>
                      </m:r>
                    </m:oMath>
                  </m:oMathPara>
                </a14:m>
                <a:endParaRPr lang="es-EC" sz="1400" dirty="0">
                  <a:solidFill>
                    <a:srgbClr val="000000"/>
                  </a:solidFill>
                  <a:effectLst/>
                  <a:latin typeface="Arial" panose="020B0604020202020204" pitchFamily="34" charset="0"/>
                  <a:ea typeface="Arial" panose="020B0604020202020204" pitchFamily="34" charset="0"/>
                </a:endParaRPr>
              </a:p>
              <a:p>
                <a:pPr marL="13970" marR="32385" indent="436245" algn="just">
                  <a:lnSpc>
                    <a:spcPct val="151000"/>
                  </a:lnSpc>
                  <a:spcAft>
                    <a:spcPts val="15"/>
                  </a:spcAft>
                </a:pPr>
                <a14:m>
                  <m:oMathPara xmlns:m="http://schemas.openxmlformats.org/officeDocument/2006/math">
                    <m:oMathParaPr>
                      <m:jc m:val="centerGroup"/>
                    </m:oMathParaPr>
                    <m:oMath xmlns:m="http://schemas.openxmlformats.org/officeDocument/2006/math">
                      <m:r>
                        <a:rPr lang="es-EC" sz="1400" i="1">
                          <a:solidFill>
                            <a:srgbClr val="000000"/>
                          </a:solidFill>
                          <a:effectLst/>
                          <a:latin typeface="Cambria Math" panose="02040503050406030204" pitchFamily="18" charset="0"/>
                          <a:ea typeface="Arial" panose="020B0604020202020204" pitchFamily="34" charset="0"/>
                        </a:rPr>
                        <m:t>𝐶𝑃</m:t>
                      </m:r>
                      <m:r>
                        <a:rPr lang="es-EC" sz="1400" i="1">
                          <a:solidFill>
                            <a:srgbClr val="000000"/>
                          </a:solidFill>
                          <a:effectLst/>
                          <a:latin typeface="Cambria Math" panose="02040503050406030204" pitchFamily="18" charset="0"/>
                          <a:ea typeface="Arial" panose="020B0604020202020204" pitchFamily="34" charset="0"/>
                        </a:rPr>
                        <m:t>=39 </m:t>
                      </m:r>
                      <m:r>
                        <a:rPr lang="es-EC" sz="1400" i="1">
                          <a:solidFill>
                            <a:srgbClr val="000000"/>
                          </a:solidFill>
                          <a:effectLst/>
                          <a:latin typeface="Cambria Math" panose="02040503050406030204" pitchFamily="18" charset="0"/>
                          <a:ea typeface="Arial" panose="020B0604020202020204" pitchFamily="34" charset="0"/>
                        </a:rPr>
                        <m:t>𝑝𝑎𝑟𝑒𝑠</m:t>
                      </m:r>
                      <m:r>
                        <a:rPr lang="es-EC" sz="1400" i="1">
                          <a:solidFill>
                            <a:srgbClr val="000000"/>
                          </a:solidFill>
                          <a:effectLst/>
                          <a:latin typeface="Cambria Math" panose="02040503050406030204" pitchFamily="18" charset="0"/>
                          <a:ea typeface="Arial" panose="020B0604020202020204" pitchFamily="34" charset="0"/>
                        </a:rPr>
                        <m:t> </m:t>
                      </m:r>
                      <m:r>
                        <a:rPr lang="es-EC" sz="1400" i="1">
                          <a:solidFill>
                            <a:srgbClr val="000000"/>
                          </a:solidFill>
                          <a:effectLst/>
                          <a:latin typeface="Cambria Math" panose="02040503050406030204" pitchFamily="18" charset="0"/>
                          <a:ea typeface="Arial" panose="020B0604020202020204" pitchFamily="34" charset="0"/>
                        </a:rPr>
                        <m:t>𝑒𝑛</m:t>
                      </m:r>
                      <m:r>
                        <a:rPr lang="es-EC" sz="1400" i="1">
                          <a:solidFill>
                            <a:srgbClr val="000000"/>
                          </a:solidFill>
                          <a:effectLst/>
                          <a:latin typeface="Cambria Math" panose="02040503050406030204" pitchFamily="18" charset="0"/>
                          <a:ea typeface="Arial" panose="020B0604020202020204" pitchFamily="34" charset="0"/>
                        </a:rPr>
                        <m:t> </m:t>
                      </m:r>
                      <m:r>
                        <a:rPr lang="es-EC" sz="1400" i="1">
                          <a:solidFill>
                            <a:srgbClr val="000000"/>
                          </a:solidFill>
                          <a:effectLst/>
                          <a:latin typeface="Cambria Math" panose="02040503050406030204" pitchFamily="18" charset="0"/>
                          <a:ea typeface="Arial" panose="020B0604020202020204" pitchFamily="34" charset="0"/>
                        </a:rPr>
                        <m:t>𝑢𝑛</m:t>
                      </m:r>
                      <m:r>
                        <a:rPr lang="es-EC" sz="1400" i="1">
                          <a:solidFill>
                            <a:srgbClr val="000000"/>
                          </a:solidFill>
                          <a:effectLst/>
                          <a:latin typeface="Cambria Math" panose="02040503050406030204" pitchFamily="18" charset="0"/>
                          <a:ea typeface="Arial" panose="020B0604020202020204" pitchFamily="34" charset="0"/>
                        </a:rPr>
                        <m:t> </m:t>
                      </m:r>
                      <m:r>
                        <a:rPr lang="es-EC" sz="1400" i="1">
                          <a:solidFill>
                            <a:srgbClr val="000000"/>
                          </a:solidFill>
                          <a:effectLst/>
                          <a:latin typeface="Cambria Math" panose="02040503050406030204" pitchFamily="18" charset="0"/>
                          <a:ea typeface="Arial" panose="020B0604020202020204" pitchFamily="34" charset="0"/>
                        </a:rPr>
                        <m:t>𝑡𝑢𝑟𝑛𝑜</m:t>
                      </m:r>
                      <m:r>
                        <a:rPr lang="es-EC" sz="1400" i="1">
                          <a:solidFill>
                            <a:srgbClr val="000000"/>
                          </a:solidFill>
                          <a:effectLst/>
                          <a:latin typeface="Cambria Math" panose="02040503050406030204" pitchFamily="18" charset="0"/>
                          <a:ea typeface="Arial" panose="020B0604020202020204" pitchFamily="34" charset="0"/>
                        </a:rPr>
                        <m:t> </m:t>
                      </m:r>
                      <m:r>
                        <a:rPr lang="es-EC" sz="1400" i="1">
                          <a:solidFill>
                            <a:srgbClr val="000000"/>
                          </a:solidFill>
                          <a:effectLst/>
                          <a:latin typeface="Cambria Math" panose="02040503050406030204" pitchFamily="18" charset="0"/>
                          <a:ea typeface="Arial" panose="020B0604020202020204" pitchFamily="34" charset="0"/>
                        </a:rPr>
                        <m:t>𝑑𝑒</m:t>
                      </m:r>
                      <m:r>
                        <a:rPr lang="es-EC" sz="1400" i="1">
                          <a:solidFill>
                            <a:srgbClr val="000000"/>
                          </a:solidFill>
                          <a:effectLst/>
                          <a:latin typeface="Cambria Math" panose="02040503050406030204" pitchFamily="18" charset="0"/>
                          <a:ea typeface="Arial" panose="020B0604020202020204" pitchFamily="34" charset="0"/>
                        </a:rPr>
                        <m:t> 8 </m:t>
                      </m:r>
                      <m:r>
                        <a:rPr lang="es-EC" sz="1400" i="1">
                          <a:solidFill>
                            <a:srgbClr val="000000"/>
                          </a:solidFill>
                          <a:effectLst/>
                          <a:latin typeface="Cambria Math" panose="02040503050406030204" pitchFamily="18" charset="0"/>
                          <a:ea typeface="Arial" panose="020B0604020202020204" pitchFamily="34" charset="0"/>
                        </a:rPr>
                        <m:t>h𝑜𝑟𝑎𝑠</m:t>
                      </m:r>
                    </m:oMath>
                  </m:oMathPara>
                </a14:m>
                <a:endParaRPr lang="es-EC" sz="1400" dirty="0">
                  <a:solidFill>
                    <a:srgbClr val="000000"/>
                  </a:solidFill>
                  <a:effectLst/>
                  <a:latin typeface="Arial" panose="020B0604020202020204" pitchFamily="34" charset="0"/>
                  <a:ea typeface="Arial" panose="020B0604020202020204" pitchFamily="34" charset="0"/>
                </a:endParaRPr>
              </a:p>
            </p:txBody>
          </p:sp>
        </mc:Choice>
        <mc:Fallback xmlns="">
          <p:sp>
            <p:nvSpPr>
              <p:cNvPr id="22" name="Rectángulo 21"/>
              <p:cNvSpPr>
                <a:spLocks noRot="1" noChangeAspect="1" noMove="1" noResize="1" noEditPoints="1" noAdjustHandles="1" noChangeArrowheads="1" noChangeShapeType="1" noTextEdit="1"/>
              </p:cNvSpPr>
              <p:nvPr/>
            </p:nvSpPr>
            <p:spPr>
              <a:xfrm>
                <a:off x="7210756" y="1957590"/>
                <a:ext cx="4612050" cy="4647170"/>
              </a:xfrm>
              <a:prstGeom prst="rect">
                <a:avLst/>
              </a:prstGeom>
              <a:blipFill rotWithShape="0">
                <a:blip r:embed="rId2"/>
                <a:stretch>
                  <a:fillRect l="-397"/>
                </a:stretch>
              </a:blipFill>
            </p:spPr>
            <p:txBody>
              <a:bodyPr/>
              <a:lstStyle/>
              <a:p>
                <a:r>
                  <a:rPr lang="es-EC">
                    <a:noFill/>
                  </a:rPr>
                  <a:t> </a:t>
                </a:r>
              </a:p>
            </p:txBody>
          </p:sp>
        </mc:Fallback>
      </mc:AlternateContent>
    </p:spTree>
    <p:extLst>
      <p:ext uri="{BB962C8B-B14F-4D97-AF65-F5344CB8AC3E}">
        <p14:creationId xmlns:p14="http://schemas.microsoft.com/office/powerpoint/2010/main" val="3512808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7</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Evaluación</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6" name="Rectángulo 5"/>
          <p:cNvSpPr/>
          <p:nvPr/>
        </p:nvSpPr>
        <p:spPr>
          <a:xfrm>
            <a:off x="858415" y="1432197"/>
            <a:ext cx="10861359" cy="1901098"/>
          </a:xfrm>
          <a:prstGeom prst="rect">
            <a:avLst/>
          </a:prstGeom>
        </p:spPr>
        <p:txBody>
          <a:bodyPr wrap="square">
            <a:spAutoFit/>
          </a:bodyPr>
          <a:lstStyle/>
          <a:p>
            <a:pPr marL="13970" marR="32385" indent="-6350" algn="just">
              <a:lnSpc>
                <a:spcPct val="151000"/>
              </a:lnSpc>
              <a:spcAft>
                <a:spcPts val="15"/>
              </a:spcAft>
            </a:pPr>
            <a:r>
              <a:rPr lang="es-EC" dirty="0">
                <a:solidFill>
                  <a:srgbClr val="000000"/>
                </a:solidFill>
                <a:latin typeface="Arial" panose="020B0604020202020204" pitchFamily="34" charset="0"/>
                <a:ea typeface="Times New Roman" panose="02020603050405020304" pitchFamily="18" charset="0"/>
              </a:rPr>
              <a:t>Realizamos un análisis de costos con la capacidad actual de producción y se obtuvo que por cada par de zapatos del modelo </a:t>
            </a:r>
            <a:r>
              <a:rPr lang="es-EC" dirty="0" err="1">
                <a:solidFill>
                  <a:srgbClr val="000000"/>
                </a:solidFill>
                <a:latin typeface="Arial" panose="020B0604020202020204" pitchFamily="34" charset="0"/>
                <a:ea typeface="Times New Roman" panose="02020603050405020304" pitchFamily="18" charset="0"/>
              </a:rPr>
              <a:t>cappo</a:t>
            </a:r>
            <a:r>
              <a:rPr lang="es-EC" dirty="0">
                <a:solidFill>
                  <a:srgbClr val="000000"/>
                </a:solidFill>
                <a:latin typeface="Arial" panose="020B0604020202020204" pitchFamily="34" charset="0"/>
                <a:ea typeface="Times New Roman" panose="02020603050405020304" pitchFamily="18" charset="0"/>
              </a:rPr>
              <a:t> para hombre existe una pérdida de $ 3.61, </a:t>
            </a:r>
            <a:r>
              <a:rPr lang="es-EC" dirty="0" smtClean="0">
                <a:solidFill>
                  <a:srgbClr val="000000"/>
                </a:solidFill>
                <a:latin typeface="Arial" panose="020B0604020202020204" pitchFamily="34" charset="0"/>
                <a:ea typeface="Times New Roman" panose="02020603050405020304" pitchFamily="18" charset="0"/>
              </a:rPr>
              <a:t>el resumen del </a:t>
            </a:r>
            <a:r>
              <a:rPr lang="es-EC" dirty="0">
                <a:solidFill>
                  <a:srgbClr val="000000"/>
                </a:solidFill>
                <a:latin typeface="Arial" panose="020B0604020202020204" pitchFamily="34" charset="0"/>
                <a:ea typeface="Times New Roman" panose="02020603050405020304" pitchFamily="18" charset="0"/>
              </a:rPr>
              <a:t>análisis realizado se muestra a continuación.</a:t>
            </a:r>
            <a:endParaRPr lang="es-EC" dirty="0">
              <a:solidFill>
                <a:srgbClr val="000000"/>
              </a:solidFill>
              <a:latin typeface="Arial" panose="020B0604020202020204" pitchFamily="34" charset="0"/>
              <a:ea typeface="Arial" panose="020B0604020202020204" pitchFamily="34" charset="0"/>
            </a:endParaRPr>
          </a:p>
          <a:p>
            <a:r>
              <a:rPr lang="es-EC" dirty="0">
                <a:latin typeface="Arial" panose="020B0604020202020204" pitchFamily="34" charset="0"/>
                <a:ea typeface="Times New Roman" panose="02020603050405020304" pitchFamily="18" charset="0"/>
              </a:rPr>
              <a:t/>
            </a:r>
            <a:br>
              <a:rPr lang="es-EC" dirty="0">
                <a:latin typeface="Arial" panose="020B0604020202020204" pitchFamily="34" charset="0"/>
                <a:ea typeface="Times New Roman" panose="02020603050405020304" pitchFamily="18" charset="0"/>
              </a:rPr>
            </a:br>
            <a:endParaRPr lang="es-EC" dirty="0"/>
          </a:p>
        </p:txBody>
      </p:sp>
      <p:pic>
        <p:nvPicPr>
          <p:cNvPr id="26" name="Imagen 25"/>
          <p:cNvPicPr/>
          <p:nvPr/>
        </p:nvPicPr>
        <p:blipFill rotWithShape="1">
          <a:blip r:embed="rId3">
            <a:extLst>
              <a:ext uri="{28A0092B-C50C-407E-A947-70E740481C1C}">
                <a14:useLocalDpi xmlns:a14="http://schemas.microsoft.com/office/drawing/2010/main" val="0"/>
              </a:ext>
            </a:extLst>
          </a:blip>
          <a:srcRect t="39072" b="53299"/>
          <a:stretch/>
        </p:blipFill>
        <p:spPr bwMode="auto">
          <a:xfrm>
            <a:off x="3438659" y="3142446"/>
            <a:ext cx="6040191" cy="482144"/>
          </a:xfrm>
          <a:prstGeom prst="rect">
            <a:avLst/>
          </a:prstGeom>
          <a:noFill/>
          <a:ln w="3175">
            <a:solidFill>
              <a:schemeClr val="tx1"/>
            </a:solidFill>
          </a:ln>
        </p:spPr>
      </p:pic>
      <p:pic>
        <p:nvPicPr>
          <p:cNvPr id="27" name="Imagen 26"/>
          <p:cNvPicPr/>
          <p:nvPr/>
        </p:nvPicPr>
        <p:blipFill rotWithShape="1">
          <a:blip r:embed="rId3">
            <a:extLst>
              <a:ext uri="{28A0092B-C50C-407E-A947-70E740481C1C}">
                <a14:useLocalDpi xmlns:a14="http://schemas.microsoft.com/office/drawing/2010/main" val="0"/>
              </a:ext>
            </a:extLst>
          </a:blip>
          <a:srcRect t="50723" r="50116"/>
          <a:stretch/>
        </p:blipFill>
        <p:spPr bwMode="auto">
          <a:xfrm>
            <a:off x="3438659" y="3913420"/>
            <a:ext cx="6040191" cy="2369713"/>
          </a:xfrm>
          <a:prstGeom prst="rect">
            <a:avLst/>
          </a:prstGeom>
          <a:noFill/>
          <a:ln w="3175">
            <a:solidFill>
              <a:schemeClr val="tx1"/>
            </a:solidFill>
          </a:ln>
        </p:spPr>
      </p:pic>
    </p:spTree>
    <p:extLst>
      <p:ext uri="{BB962C8B-B14F-4D97-AF65-F5344CB8AC3E}">
        <p14:creationId xmlns:p14="http://schemas.microsoft.com/office/powerpoint/2010/main" val="339819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8</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Diseño de la Propuesta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de Mejora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10" name="Rectángulo 9"/>
          <p:cNvSpPr/>
          <p:nvPr/>
        </p:nvSpPr>
        <p:spPr>
          <a:xfrm>
            <a:off x="858416" y="1308123"/>
            <a:ext cx="10822722" cy="367216"/>
          </a:xfrm>
          <a:prstGeom prst="rect">
            <a:avLst/>
          </a:prstGeom>
        </p:spPr>
        <p:txBody>
          <a:bodyPr wrap="square">
            <a:spAutoFit/>
          </a:bodyPr>
          <a:lstStyle/>
          <a:p>
            <a:pPr marL="13970" marR="32385" indent="-6350" algn="ctr">
              <a:lnSpc>
                <a:spcPct val="107000"/>
              </a:lnSpc>
              <a:spcAft>
                <a:spcPts val="800"/>
              </a:spcAft>
            </a:pPr>
            <a:r>
              <a:rPr lang="es-EC" b="1" dirty="0">
                <a:solidFill>
                  <a:srgbClr val="000000"/>
                </a:solidFill>
                <a:latin typeface="Arial" panose="020B0604020202020204" pitchFamily="34" charset="0"/>
                <a:ea typeface="Arial" panose="020B0604020202020204" pitchFamily="34" charset="0"/>
              </a:rPr>
              <a:t>PROBLEMA 1: </a:t>
            </a:r>
            <a:r>
              <a:rPr lang="es-EC" dirty="0">
                <a:solidFill>
                  <a:srgbClr val="000000"/>
                </a:solidFill>
                <a:latin typeface="Arial" panose="020B0604020202020204" pitchFamily="34" charset="0"/>
                <a:ea typeface="Arial" panose="020B0604020202020204" pitchFamily="34" charset="0"/>
              </a:rPr>
              <a:t>Contratos externos para el proceso de aparado</a:t>
            </a:r>
            <a:endParaRPr lang="es-EC" dirty="0">
              <a:solidFill>
                <a:srgbClr val="000000"/>
              </a:solidFill>
              <a:effectLst/>
              <a:latin typeface="Arial" panose="020B0604020202020204" pitchFamily="34" charset="0"/>
              <a:ea typeface="Arial" panose="020B060402020202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161867659"/>
              </p:ext>
            </p:extLst>
          </p:nvPr>
        </p:nvGraphicFramePr>
        <p:xfrm>
          <a:off x="2120546" y="1792129"/>
          <a:ext cx="9019680" cy="2378441"/>
        </p:xfrm>
        <a:graphic>
          <a:graphicData uri="http://schemas.openxmlformats.org/drawingml/2006/table">
            <a:tbl>
              <a:tblPr firstRow="1" firstCol="1" bandRow="1"/>
              <a:tblGrid>
                <a:gridCol w="2412818"/>
                <a:gridCol w="2112135"/>
                <a:gridCol w="4494727"/>
              </a:tblGrid>
              <a:tr h="391094">
                <a:tc>
                  <a:txBody>
                    <a:bodyPr/>
                    <a:lstStyle/>
                    <a:p>
                      <a:pPr marL="31750" marR="32385" indent="-6350" algn="ctr">
                        <a:lnSpc>
                          <a:spcPct val="107000"/>
                        </a:lnSpc>
                        <a:spcAft>
                          <a:spcPts val="0"/>
                        </a:spcAft>
                      </a:pPr>
                      <a:r>
                        <a:rPr lang="es-EC" sz="1400" b="1" dirty="0">
                          <a:solidFill>
                            <a:srgbClr val="000000"/>
                          </a:solidFill>
                          <a:effectLst/>
                          <a:latin typeface="Arial" panose="020B0604020202020204" pitchFamily="34" charset="0"/>
                          <a:ea typeface="Arial" panose="020B0604020202020204" pitchFamily="34" charset="0"/>
                        </a:rPr>
                        <a:t>Causas del problema </a:t>
                      </a:r>
                      <a:endParaRPr lang="es-EC" sz="1400" dirty="0">
                        <a:solidFill>
                          <a:srgbClr val="000000"/>
                        </a:solidFill>
                        <a:effectLst/>
                        <a:latin typeface="Arial" panose="020B0604020202020204" pitchFamily="34" charset="0"/>
                        <a:ea typeface="Arial" panose="020B0604020202020204" pitchFamily="34" charset="0"/>
                      </a:endParaRPr>
                    </a:p>
                  </a:txBody>
                  <a:tcPr marL="45085" marR="1270" marT="34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13970" marR="45720" indent="-6350" algn="ctr">
                        <a:lnSpc>
                          <a:spcPct val="107000"/>
                        </a:lnSpc>
                        <a:spcAft>
                          <a:spcPts val="0"/>
                        </a:spcAft>
                      </a:pPr>
                      <a:r>
                        <a:rPr lang="es-EC" sz="1400" b="1">
                          <a:solidFill>
                            <a:srgbClr val="000000"/>
                          </a:solidFill>
                          <a:effectLst/>
                          <a:latin typeface="Arial" panose="020B0604020202020204" pitchFamily="34" charset="0"/>
                          <a:ea typeface="Arial" panose="020B0604020202020204" pitchFamily="34" charset="0"/>
                        </a:rPr>
                        <a:t>Objetivo </a:t>
                      </a:r>
                      <a:endParaRPr lang="es-EC" sz="1400">
                        <a:solidFill>
                          <a:srgbClr val="000000"/>
                        </a:solidFill>
                        <a:effectLst/>
                        <a:latin typeface="Arial" panose="020B0604020202020204" pitchFamily="34" charset="0"/>
                        <a:ea typeface="Arial" panose="020B0604020202020204" pitchFamily="34" charset="0"/>
                      </a:endParaRPr>
                    </a:p>
                  </a:txBody>
                  <a:tcPr marL="45085" marR="1270" marT="34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13970" marR="40640" indent="-6350" algn="ctr">
                        <a:lnSpc>
                          <a:spcPct val="107000"/>
                        </a:lnSpc>
                        <a:spcAft>
                          <a:spcPts val="0"/>
                        </a:spcAft>
                      </a:pPr>
                      <a:r>
                        <a:rPr lang="es-EC" sz="1400" b="1">
                          <a:solidFill>
                            <a:srgbClr val="000000"/>
                          </a:solidFill>
                          <a:effectLst/>
                          <a:latin typeface="Arial" panose="020B0604020202020204" pitchFamily="34" charset="0"/>
                          <a:ea typeface="Arial" panose="020B0604020202020204" pitchFamily="34" charset="0"/>
                        </a:rPr>
                        <a:t>Plan de implementación </a:t>
                      </a:r>
                      <a:endParaRPr lang="es-EC" sz="1400">
                        <a:solidFill>
                          <a:srgbClr val="000000"/>
                        </a:solidFill>
                        <a:effectLst/>
                        <a:latin typeface="Arial" panose="020B0604020202020204" pitchFamily="34" charset="0"/>
                        <a:ea typeface="Arial" panose="020B0604020202020204" pitchFamily="34" charset="0"/>
                      </a:endParaRPr>
                    </a:p>
                  </a:txBody>
                  <a:tcPr marL="45085" marR="1270" marT="34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r>
              <a:tr h="431879">
                <a:tc rowSpan="4">
                  <a:txBody>
                    <a:bodyPr/>
                    <a:lstStyle/>
                    <a:p>
                      <a:pPr marL="13970" marR="32385" indent="-6350" algn="ctr">
                        <a:lnSpc>
                          <a:spcPct val="107000"/>
                        </a:lnSpc>
                        <a:spcAft>
                          <a:spcPts val="800"/>
                        </a:spcAft>
                      </a:pPr>
                      <a:endParaRPr lang="es-EC" sz="1400" dirty="0" smtClean="0">
                        <a:solidFill>
                          <a:srgbClr val="000000"/>
                        </a:solidFill>
                        <a:effectLst/>
                        <a:latin typeface="Arial" panose="020B0604020202020204" pitchFamily="34" charset="0"/>
                        <a:ea typeface="Arial" panose="020B0604020202020204" pitchFamily="34" charset="0"/>
                      </a:endParaRPr>
                    </a:p>
                    <a:p>
                      <a:pPr marL="13970" marR="32385" indent="-6350" algn="ctr">
                        <a:lnSpc>
                          <a:spcPct val="107000"/>
                        </a:lnSpc>
                        <a:spcAft>
                          <a:spcPts val="800"/>
                        </a:spcAft>
                      </a:pPr>
                      <a:endParaRPr lang="es-EC" sz="1400" dirty="0" smtClean="0">
                        <a:solidFill>
                          <a:srgbClr val="000000"/>
                        </a:solidFill>
                        <a:effectLst/>
                        <a:latin typeface="Arial" panose="020B0604020202020204" pitchFamily="34" charset="0"/>
                        <a:ea typeface="Arial" panose="020B0604020202020204" pitchFamily="34" charset="0"/>
                      </a:endParaRPr>
                    </a:p>
                    <a:p>
                      <a:pPr marL="13970" marR="32385" indent="-6350" algn="ctr">
                        <a:lnSpc>
                          <a:spcPct val="107000"/>
                        </a:lnSpc>
                        <a:spcAft>
                          <a:spcPts val="800"/>
                        </a:spcAft>
                      </a:pPr>
                      <a:r>
                        <a:rPr lang="es-EC" sz="1400" dirty="0" smtClean="0">
                          <a:solidFill>
                            <a:srgbClr val="000000"/>
                          </a:solidFill>
                          <a:effectLst/>
                          <a:latin typeface="Arial" panose="020B0604020202020204" pitchFamily="34" charset="0"/>
                          <a:ea typeface="Arial" panose="020B0604020202020204" pitchFamily="34" charset="0"/>
                        </a:rPr>
                        <a:t>Falta </a:t>
                      </a:r>
                      <a:r>
                        <a:rPr lang="es-EC" sz="1400" dirty="0">
                          <a:solidFill>
                            <a:srgbClr val="000000"/>
                          </a:solidFill>
                          <a:effectLst/>
                          <a:latin typeface="Arial" panose="020B0604020202020204" pitchFamily="34" charset="0"/>
                          <a:ea typeface="Arial" panose="020B0604020202020204" pitchFamily="34" charset="0"/>
                        </a:rPr>
                        <a:t>de máquinas de coser</a:t>
                      </a:r>
                    </a:p>
                  </a:txBody>
                  <a:tcPr marL="45085" marR="127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13970" marR="32385" indent="-6350" algn="ctr">
                        <a:lnSpc>
                          <a:spcPct val="107000"/>
                        </a:lnSpc>
                        <a:spcAft>
                          <a:spcPts val="800"/>
                        </a:spcAft>
                      </a:pPr>
                      <a:r>
                        <a:rPr lang="es-EC" sz="1400" dirty="0">
                          <a:solidFill>
                            <a:srgbClr val="000000"/>
                          </a:solidFill>
                          <a:effectLst/>
                          <a:latin typeface="Arial" panose="020B0604020202020204" pitchFamily="34" charset="0"/>
                          <a:ea typeface="Arial" panose="020B0604020202020204" pitchFamily="34" charset="0"/>
                        </a:rPr>
                        <a:t>  </a:t>
                      </a:r>
                    </a:p>
                    <a:p>
                      <a:pPr marL="13970" marR="32385" indent="-6350" algn="ctr">
                        <a:lnSpc>
                          <a:spcPct val="107000"/>
                        </a:lnSpc>
                        <a:spcAft>
                          <a:spcPts val="800"/>
                        </a:spcAft>
                      </a:pPr>
                      <a:r>
                        <a:rPr lang="es-EC" sz="1400" dirty="0">
                          <a:solidFill>
                            <a:srgbClr val="000000"/>
                          </a:solidFill>
                          <a:effectLst/>
                          <a:latin typeface="Arial" panose="020B0604020202020204" pitchFamily="34" charset="0"/>
                          <a:ea typeface="Arial" panose="020B0604020202020204" pitchFamily="34" charset="0"/>
                        </a:rPr>
                        <a:t>Asignar las maquinas necesarias para la actividad de aparado</a:t>
                      </a:r>
                    </a:p>
                  </a:txBody>
                  <a:tcPr marL="45085" marR="127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1115"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Asignar responsables y evaluar las máquinas </a:t>
                      </a:r>
                    </a:p>
                  </a:txBody>
                  <a:tcPr marL="45085" marR="127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734">
                <a:tc vMerge="1">
                  <a:txBody>
                    <a:bodyPr/>
                    <a:lstStyle/>
                    <a:p>
                      <a:endParaRPr lang="es-EC"/>
                    </a:p>
                  </a:txBody>
                  <a:tcPr/>
                </a:tc>
                <a:tc vMerge="1">
                  <a:txBody>
                    <a:bodyPr/>
                    <a:lstStyle/>
                    <a:p>
                      <a:endParaRPr lang="es-EC"/>
                    </a:p>
                  </a:txBody>
                  <a:tcPr/>
                </a:tc>
                <a:tc>
                  <a:txBody>
                    <a:bodyPr/>
                    <a:lstStyle/>
                    <a:p>
                      <a:pPr marL="13970" marR="33020"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Diseñar un formato para análisis de estado de maquinas </a:t>
                      </a:r>
                    </a:p>
                  </a:txBody>
                  <a:tcPr marL="45085" marR="127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79">
                <a:tc vMerge="1">
                  <a:txBody>
                    <a:bodyPr/>
                    <a:lstStyle/>
                    <a:p>
                      <a:endParaRPr lang="es-EC"/>
                    </a:p>
                  </a:txBody>
                  <a:tcPr/>
                </a:tc>
                <a:tc vMerge="1">
                  <a:txBody>
                    <a:bodyPr/>
                    <a:lstStyle/>
                    <a:p>
                      <a:endParaRPr lang="es-EC"/>
                    </a:p>
                  </a:txBody>
                  <a:tcPr/>
                </a:tc>
                <a:tc>
                  <a:txBody>
                    <a:bodyPr/>
                    <a:lstStyle/>
                    <a:p>
                      <a:pPr marL="13970" marR="32385"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Analizar el uso de máquinas en Diversas Áreas</a:t>
                      </a:r>
                    </a:p>
                  </a:txBody>
                  <a:tcPr marL="45085" marR="127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879">
                <a:tc vMerge="1">
                  <a:txBody>
                    <a:bodyPr/>
                    <a:lstStyle/>
                    <a:p>
                      <a:endParaRPr lang="es-EC"/>
                    </a:p>
                  </a:txBody>
                  <a:tcPr/>
                </a:tc>
                <a:tc vMerge="1">
                  <a:txBody>
                    <a:bodyPr/>
                    <a:lstStyle/>
                    <a:p>
                      <a:endParaRPr lang="es-EC"/>
                    </a:p>
                  </a:txBody>
                  <a:tcPr/>
                </a:tc>
                <a:tc>
                  <a:txBody>
                    <a:bodyPr/>
                    <a:lstStyle/>
                    <a:p>
                      <a:pPr marL="13970" marR="29845"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Adquirir nuevas máquinas</a:t>
                      </a:r>
                    </a:p>
                    <a:p>
                      <a:pPr marL="13970" marR="29845"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 </a:t>
                      </a:r>
                    </a:p>
                  </a:txBody>
                  <a:tcPr marL="45085" marR="1270" marT="342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ángulo 12"/>
          <p:cNvSpPr/>
          <p:nvPr/>
        </p:nvSpPr>
        <p:spPr>
          <a:xfrm>
            <a:off x="858415" y="4245570"/>
            <a:ext cx="11041663" cy="367216"/>
          </a:xfrm>
          <a:prstGeom prst="rect">
            <a:avLst/>
          </a:prstGeom>
        </p:spPr>
        <p:txBody>
          <a:bodyPr wrap="square">
            <a:spAutoFit/>
          </a:bodyPr>
          <a:lstStyle/>
          <a:p>
            <a:pPr marL="13970" marR="32385" indent="-6350" algn="ctr">
              <a:lnSpc>
                <a:spcPct val="107000"/>
              </a:lnSpc>
              <a:spcAft>
                <a:spcPts val="800"/>
              </a:spcAft>
            </a:pPr>
            <a:r>
              <a:rPr lang="es-EC" b="1" dirty="0">
                <a:solidFill>
                  <a:srgbClr val="000000"/>
                </a:solidFill>
                <a:latin typeface="Arial" panose="020B0604020202020204" pitchFamily="34" charset="0"/>
                <a:ea typeface="Arial" panose="020B0604020202020204" pitchFamily="34" charset="0"/>
              </a:rPr>
              <a:t>PROBLEMA </a:t>
            </a:r>
            <a:r>
              <a:rPr lang="es-EC" b="1" dirty="0" smtClean="0">
                <a:solidFill>
                  <a:srgbClr val="000000"/>
                </a:solidFill>
                <a:latin typeface="Arial" panose="020B0604020202020204" pitchFamily="34" charset="0"/>
                <a:ea typeface="Arial" panose="020B0604020202020204" pitchFamily="34" charset="0"/>
              </a:rPr>
              <a:t>2: </a:t>
            </a:r>
            <a:r>
              <a:rPr lang="es-EC" dirty="0">
                <a:solidFill>
                  <a:srgbClr val="000000"/>
                </a:solidFill>
                <a:latin typeface="Arial" panose="020B0604020202020204" pitchFamily="34" charset="0"/>
                <a:ea typeface="Arial" panose="020B0604020202020204" pitchFamily="34" charset="0"/>
              </a:rPr>
              <a:t>Tiempos extensos en el proceso de montaje</a:t>
            </a:r>
            <a:endParaRPr lang="es-EC" dirty="0">
              <a:solidFill>
                <a:srgbClr val="000000"/>
              </a:solidFill>
              <a:effectLst/>
              <a:latin typeface="Arial" panose="020B0604020202020204" pitchFamily="34" charset="0"/>
              <a:ea typeface="Arial" panose="020B0604020202020204"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215743817"/>
              </p:ext>
            </p:extLst>
          </p:nvPr>
        </p:nvGraphicFramePr>
        <p:xfrm>
          <a:off x="2120545" y="4706508"/>
          <a:ext cx="9019681" cy="2022696"/>
        </p:xfrm>
        <a:graphic>
          <a:graphicData uri="http://schemas.openxmlformats.org/drawingml/2006/table">
            <a:tbl>
              <a:tblPr firstRow="1" firstCol="1" bandRow="1"/>
              <a:tblGrid>
                <a:gridCol w="2399940"/>
                <a:gridCol w="2099256"/>
                <a:gridCol w="4520485"/>
              </a:tblGrid>
              <a:tr h="397096">
                <a:tc>
                  <a:txBody>
                    <a:bodyPr/>
                    <a:lstStyle/>
                    <a:p>
                      <a:pPr marL="26035" marR="32385" indent="-6350" algn="l">
                        <a:lnSpc>
                          <a:spcPct val="107000"/>
                        </a:lnSpc>
                        <a:spcAft>
                          <a:spcPts val="0"/>
                        </a:spcAft>
                      </a:pPr>
                      <a:r>
                        <a:rPr lang="es-EC" sz="1400" b="1" dirty="0">
                          <a:solidFill>
                            <a:srgbClr val="000000"/>
                          </a:solidFill>
                          <a:effectLst/>
                          <a:latin typeface="Arial" panose="020B0604020202020204" pitchFamily="34" charset="0"/>
                          <a:ea typeface="Arial" panose="020B0604020202020204" pitchFamily="34" charset="0"/>
                        </a:rPr>
                        <a:t>Causas del problema </a:t>
                      </a:r>
                      <a:endParaRPr lang="es-EC" sz="1400" dirty="0">
                        <a:solidFill>
                          <a:srgbClr val="000000"/>
                        </a:solidFill>
                        <a:effectLst/>
                        <a:latin typeface="Arial" panose="020B0604020202020204" pitchFamily="34" charset="0"/>
                        <a:ea typeface="Arial" panose="020B0604020202020204" pitchFamily="34" charset="0"/>
                      </a:endParaRPr>
                    </a:p>
                  </a:txBody>
                  <a:tcPr marL="45085" marR="15240" marT="304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13970" marR="27305" indent="-6350" algn="ctr">
                        <a:lnSpc>
                          <a:spcPct val="107000"/>
                        </a:lnSpc>
                        <a:spcAft>
                          <a:spcPts val="0"/>
                        </a:spcAft>
                      </a:pPr>
                      <a:r>
                        <a:rPr lang="es-EC" sz="1400" b="1">
                          <a:solidFill>
                            <a:srgbClr val="000000"/>
                          </a:solidFill>
                          <a:effectLst/>
                          <a:latin typeface="Arial" panose="020B0604020202020204" pitchFamily="34" charset="0"/>
                          <a:ea typeface="Arial" panose="020B0604020202020204" pitchFamily="34" charset="0"/>
                        </a:rPr>
                        <a:t>Objetivo </a:t>
                      </a:r>
                      <a:endParaRPr lang="es-EC" sz="1400">
                        <a:solidFill>
                          <a:srgbClr val="000000"/>
                        </a:solidFill>
                        <a:effectLst/>
                        <a:latin typeface="Arial" panose="020B0604020202020204" pitchFamily="34" charset="0"/>
                        <a:ea typeface="Arial" panose="020B0604020202020204" pitchFamily="34" charset="0"/>
                      </a:endParaRPr>
                    </a:p>
                  </a:txBody>
                  <a:tcPr marL="45085" marR="15240" marT="304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13970" marR="31750" indent="-6350" algn="ctr">
                        <a:lnSpc>
                          <a:spcPct val="107000"/>
                        </a:lnSpc>
                        <a:spcAft>
                          <a:spcPts val="0"/>
                        </a:spcAft>
                      </a:pPr>
                      <a:r>
                        <a:rPr lang="es-EC" sz="1400" b="1">
                          <a:solidFill>
                            <a:srgbClr val="000000"/>
                          </a:solidFill>
                          <a:effectLst/>
                          <a:latin typeface="Arial" panose="020B0604020202020204" pitchFamily="34" charset="0"/>
                          <a:ea typeface="Arial" panose="020B0604020202020204" pitchFamily="34" charset="0"/>
                        </a:rPr>
                        <a:t>Plan de implementación </a:t>
                      </a:r>
                      <a:endParaRPr lang="es-EC" sz="1400">
                        <a:solidFill>
                          <a:srgbClr val="000000"/>
                        </a:solidFill>
                        <a:effectLst/>
                        <a:latin typeface="Arial" panose="020B0604020202020204" pitchFamily="34" charset="0"/>
                        <a:ea typeface="Arial" panose="020B0604020202020204" pitchFamily="34" charset="0"/>
                      </a:endParaRPr>
                    </a:p>
                  </a:txBody>
                  <a:tcPr marL="45085" marR="15240" marT="304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327660">
                <a:tc rowSpan="4">
                  <a:txBody>
                    <a:bodyPr/>
                    <a:lstStyle/>
                    <a:p>
                      <a:pPr marL="13970" marR="32385" indent="-6350" algn="l">
                        <a:lnSpc>
                          <a:spcPct val="107000"/>
                        </a:lnSpc>
                        <a:spcAft>
                          <a:spcPts val="800"/>
                        </a:spcAft>
                      </a:pPr>
                      <a:r>
                        <a:rPr lang="es-EC" sz="1400" dirty="0">
                          <a:solidFill>
                            <a:srgbClr val="000000"/>
                          </a:solidFill>
                          <a:effectLst/>
                          <a:latin typeface="Arial" panose="020B0604020202020204" pitchFamily="34" charset="0"/>
                          <a:ea typeface="Arial" panose="020B0604020202020204" pitchFamily="34" charset="0"/>
                        </a:rPr>
                        <a:t> </a:t>
                      </a:r>
                    </a:p>
                    <a:p>
                      <a:pPr marL="13970" marR="32385" indent="-6350" algn="l">
                        <a:lnSpc>
                          <a:spcPct val="107000"/>
                        </a:lnSpc>
                        <a:spcAft>
                          <a:spcPts val="800"/>
                        </a:spcAft>
                      </a:pPr>
                      <a:r>
                        <a:rPr lang="es-EC" sz="1400" dirty="0">
                          <a:solidFill>
                            <a:srgbClr val="000000"/>
                          </a:solidFill>
                          <a:effectLst/>
                          <a:latin typeface="Arial" panose="020B0604020202020204" pitchFamily="34" charset="0"/>
                          <a:ea typeface="Arial" panose="020B0604020202020204" pitchFamily="34" charset="0"/>
                        </a:rPr>
                        <a:t> </a:t>
                      </a:r>
                      <a:endParaRPr lang="es-EC" sz="1400" dirty="0" smtClean="0">
                        <a:solidFill>
                          <a:srgbClr val="000000"/>
                        </a:solidFill>
                        <a:effectLst/>
                        <a:latin typeface="Arial" panose="020B0604020202020204" pitchFamily="34" charset="0"/>
                        <a:ea typeface="Arial" panose="020B0604020202020204" pitchFamily="34" charset="0"/>
                      </a:endParaRPr>
                    </a:p>
                    <a:p>
                      <a:pPr marL="13970" marR="32385" indent="-6350" algn="l">
                        <a:lnSpc>
                          <a:spcPct val="107000"/>
                        </a:lnSpc>
                        <a:spcAft>
                          <a:spcPts val="800"/>
                        </a:spcAft>
                      </a:pPr>
                      <a:r>
                        <a:rPr lang="es-EC" sz="1400" dirty="0" smtClean="0">
                          <a:solidFill>
                            <a:srgbClr val="000000"/>
                          </a:solidFill>
                          <a:effectLst/>
                          <a:latin typeface="Arial" panose="020B0604020202020204" pitchFamily="34" charset="0"/>
                          <a:ea typeface="Arial" panose="020B0604020202020204" pitchFamily="34" charset="0"/>
                        </a:rPr>
                        <a:t>Largas </a:t>
                      </a:r>
                      <a:r>
                        <a:rPr lang="es-EC" sz="1400" dirty="0">
                          <a:solidFill>
                            <a:srgbClr val="000000"/>
                          </a:solidFill>
                          <a:effectLst/>
                          <a:latin typeface="Arial" panose="020B0604020202020204" pitchFamily="34" charset="0"/>
                          <a:ea typeface="Arial" panose="020B0604020202020204" pitchFamily="34" charset="0"/>
                        </a:rPr>
                        <a:t>distancias de transporte</a:t>
                      </a:r>
                    </a:p>
                  </a:txBody>
                  <a:tcPr marL="45085" marR="15240"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13970" marR="32385" indent="-6350" algn="ctr">
                        <a:lnSpc>
                          <a:spcPct val="107000"/>
                        </a:lnSpc>
                        <a:spcAft>
                          <a:spcPts val="800"/>
                        </a:spcAft>
                      </a:pPr>
                      <a:r>
                        <a:rPr lang="es-EC" sz="1400" dirty="0">
                          <a:solidFill>
                            <a:srgbClr val="000000"/>
                          </a:solidFill>
                          <a:effectLst/>
                          <a:latin typeface="Arial" panose="020B0604020202020204" pitchFamily="34" charset="0"/>
                          <a:ea typeface="Arial" panose="020B0604020202020204" pitchFamily="34" charset="0"/>
                        </a:rPr>
                        <a:t> </a:t>
                      </a:r>
                    </a:p>
                    <a:p>
                      <a:pPr marL="13970" marR="32385" indent="-6350" algn="ctr">
                        <a:lnSpc>
                          <a:spcPct val="107000"/>
                        </a:lnSpc>
                        <a:spcAft>
                          <a:spcPts val="800"/>
                        </a:spcAft>
                      </a:pPr>
                      <a:r>
                        <a:rPr lang="es-EC" sz="1400" dirty="0">
                          <a:solidFill>
                            <a:srgbClr val="000000"/>
                          </a:solidFill>
                          <a:effectLst/>
                          <a:latin typeface="Arial" panose="020B0604020202020204" pitchFamily="34" charset="0"/>
                          <a:ea typeface="Arial" panose="020B0604020202020204" pitchFamily="34" charset="0"/>
                        </a:rPr>
                        <a:t> </a:t>
                      </a:r>
                    </a:p>
                    <a:p>
                      <a:pPr marL="13970" marR="32385" indent="-6350" algn="ctr">
                        <a:lnSpc>
                          <a:spcPct val="107000"/>
                        </a:lnSpc>
                        <a:spcAft>
                          <a:spcPts val="800"/>
                        </a:spcAft>
                      </a:pPr>
                      <a:r>
                        <a:rPr lang="es-EC" sz="1400" dirty="0">
                          <a:solidFill>
                            <a:srgbClr val="000000"/>
                          </a:solidFill>
                          <a:effectLst/>
                          <a:latin typeface="Arial" panose="020B0604020202020204" pitchFamily="34" charset="0"/>
                          <a:ea typeface="Arial" panose="020B0604020202020204" pitchFamily="34" charset="0"/>
                        </a:rPr>
                        <a:t>Reducir las largas distancias de transporte</a:t>
                      </a:r>
                    </a:p>
                  </a:txBody>
                  <a:tcPr marL="45085" marR="15240"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32385" indent="-6350" algn="ctr">
                        <a:lnSpc>
                          <a:spcPct val="107000"/>
                        </a:lnSpc>
                        <a:spcAft>
                          <a:spcPts val="0"/>
                        </a:spcAft>
                      </a:pPr>
                      <a:r>
                        <a:rPr lang="es-EC" sz="1400">
                          <a:solidFill>
                            <a:srgbClr val="000000"/>
                          </a:solidFill>
                          <a:effectLst/>
                          <a:latin typeface="Arial" panose="020B0604020202020204" pitchFamily="34" charset="0"/>
                          <a:ea typeface="Arial" panose="020B0604020202020204" pitchFamily="34" charset="0"/>
                        </a:rPr>
                        <a:t>Evaluar las distancias entre procesos </a:t>
                      </a:r>
                    </a:p>
                  </a:txBody>
                  <a:tcPr marL="45085" marR="15240"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vMerge="1">
                  <a:txBody>
                    <a:bodyPr/>
                    <a:lstStyle/>
                    <a:p>
                      <a:endParaRPr lang="es-EC"/>
                    </a:p>
                  </a:txBody>
                  <a:tcPr/>
                </a:tc>
                <a:tc vMerge="1">
                  <a:txBody>
                    <a:bodyPr/>
                    <a:lstStyle/>
                    <a:p>
                      <a:endParaRPr lang="es-EC"/>
                    </a:p>
                  </a:txBody>
                  <a:tcPr/>
                </a:tc>
                <a:tc>
                  <a:txBody>
                    <a:bodyPr/>
                    <a:lstStyle/>
                    <a:p>
                      <a:pPr marL="13970" marR="30480"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Implementar un sistema integrado de gestión </a:t>
                      </a:r>
                    </a:p>
                  </a:txBody>
                  <a:tcPr marL="45085" marR="15240"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40">
                <a:tc vMerge="1">
                  <a:txBody>
                    <a:bodyPr/>
                    <a:lstStyle/>
                    <a:p>
                      <a:endParaRPr lang="es-EC"/>
                    </a:p>
                  </a:txBody>
                  <a:tcPr/>
                </a:tc>
                <a:tc vMerge="1">
                  <a:txBody>
                    <a:bodyPr/>
                    <a:lstStyle/>
                    <a:p>
                      <a:endParaRPr lang="es-EC"/>
                    </a:p>
                  </a:txBody>
                  <a:tcPr/>
                </a:tc>
                <a:tc>
                  <a:txBody>
                    <a:bodyPr/>
                    <a:lstStyle/>
                    <a:p>
                      <a:pPr marL="13970" marR="32385"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Diseñar una adecuada distribución para los procesos productivos </a:t>
                      </a:r>
                    </a:p>
                  </a:txBody>
                  <a:tcPr marL="45085" marR="15240"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340">
                <a:tc vMerge="1">
                  <a:txBody>
                    <a:bodyPr/>
                    <a:lstStyle/>
                    <a:p>
                      <a:endParaRPr lang="es-EC"/>
                    </a:p>
                  </a:txBody>
                  <a:tcPr/>
                </a:tc>
                <a:tc vMerge="1">
                  <a:txBody>
                    <a:bodyPr/>
                    <a:lstStyle/>
                    <a:p>
                      <a:endParaRPr lang="es-EC"/>
                    </a:p>
                  </a:txBody>
                  <a:tcPr/>
                </a:tc>
                <a:tc>
                  <a:txBody>
                    <a:bodyPr/>
                    <a:lstStyle/>
                    <a:p>
                      <a:pPr marL="13970" marR="34290" indent="-6350" algn="ctr">
                        <a:lnSpc>
                          <a:spcPct val="107000"/>
                        </a:lnSpc>
                        <a:spcAft>
                          <a:spcPts val="0"/>
                        </a:spcAft>
                      </a:pPr>
                      <a:r>
                        <a:rPr lang="es-EC" sz="1400" dirty="0">
                          <a:solidFill>
                            <a:srgbClr val="000000"/>
                          </a:solidFill>
                          <a:effectLst/>
                          <a:latin typeface="Arial" panose="020B0604020202020204" pitchFamily="34" charset="0"/>
                          <a:ea typeface="Arial" panose="020B0604020202020204" pitchFamily="34" charset="0"/>
                        </a:rPr>
                        <a:t>Establecer un nuevo proceso de logística y transporte interno</a:t>
                      </a:r>
                    </a:p>
                  </a:txBody>
                  <a:tcPr marL="45085" marR="15240" marT="304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0351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9</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Conclusiones</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8" name="Picture 2" descr="http://i.istockimg.com/file_thumbview_approve/18042008/3/stock-photo-18042008-green-check-mark.jpg">
            <a:extLst>
              <a:ext uri="{FF2B5EF4-FFF2-40B4-BE49-F238E27FC236}">
                <a16:creationId xmlns="" xmlns:a16="http://schemas.microsoft.com/office/drawing/2014/main" id="{1AD6F570-FA2E-4B1A-8029-A4889F50B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54" y="2992021"/>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 result for check icon">
            <a:extLst>
              <a:ext uri="{FF2B5EF4-FFF2-40B4-BE49-F238E27FC236}">
                <a16:creationId xmlns="" xmlns:a16="http://schemas.microsoft.com/office/drawing/2014/main" id="{B177C311-E7E9-417F-8D23-7912A6A580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748" y="157660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heck icon">
            <a:extLst>
              <a:ext uri="{FF2B5EF4-FFF2-40B4-BE49-F238E27FC236}">
                <a16:creationId xmlns="" xmlns:a16="http://schemas.microsoft.com/office/drawing/2014/main" id="{C936EA32-3004-440C-BAC5-0E016834BB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747" y="3483056"/>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 xmlns:a16="http://schemas.microsoft.com/office/drawing/2014/main" id="{C859C6EE-D7E9-4423-8282-64950D173D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747" y="5406061"/>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C0CA7BD0-B5A8-48B1-8FA4-DD3D75E242FD}"/>
              </a:ext>
            </a:extLst>
          </p:cNvPr>
          <p:cNvSpPr txBox="1"/>
          <p:nvPr/>
        </p:nvSpPr>
        <p:spPr>
          <a:xfrm>
            <a:off x="3193961" y="1313568"/>
            <a:ext cx="8540646" cy="1938992"/>
          </a:xfrm>
          <a:prstGeom prst="rect">
            <a:avLst/>
          </a:prstGeom>
          <a:noFill/>
        </p:spPr>
        <p:txBody>
          <a:bodyPr wrap="square" rtlCol="0">
            <a:spAutoFit/>
          </a:bodyPr>
          <a:lstStyle/>
          <a:p>
            <a:pPr algn="just"/>
            <a:r>
              <a:rPr lang="es-EC" sz="2000" dirty="0"/>
              <a:t>La recopilación de información por medio de encuestas realizadas a 10 trabajadores y los datos proporcionados por el departamento de contabilidad de la empresa permitió determinar la existencia de problemas en los procesos que ocasionan pérdida económica de $3,61 por cada par de zapato vendido al subcontratar procesos que se pueden realizar dentro de la misma empresa, además de un 60% de inconformidad en el personal al realizar su trabajo.</a:t>
            </a:r>
            <a:endParaRPr lang="en-US" sz="2000" b="1" dirty="0">
              <a:solidFill>
                <a:schemeClr val="accent1">
                  <a:lumMod val="75000"/>
                </a:schemeClr>
              </a:solidFill>
            </a:endParaRPr>
          </a:p>
        </p:txBody>
      </p:sp>
      <p:sp>
        <p:nvSpPr>
          <p:cNvPr id="15" name="TextBox 14">
            <a:extLst>
              <a:ext uri="{FF2B5EF4-FFF2-40B4-BE49-F238E27FC236}">
                <a16:creationId xmlns="" xmlns:a16="http://schemas.microsoft.com/office/drawing/2014/main" id="{C99336D4-2300-4D18-8039-4203371BDBF4}"/>
              </a:ext>
            </a:extLst>
          </p:cNvPr>
          <p:cNvSpPr txBox="1"/>
          <p:nvPr/>
        </p:nvSpPr>
        <p:spPr>
          <a:xfrm>
            <a:off x="3193961" y="5226784"/>
            <a:ext cx="8540647" cy="1631216"/>
          </a:xfrm>
          <a:prstGeom prst="rect">
            <a:avLst/>
          </a:prstGeom>
          <a:noFill/>
        </p:spPr>
        <p:txBody>
          <a:bodyPr wrap="square" rtlCol="0">
            <a:spAutoFit/>
          </a:bodyPr>
          <a:lstStyle/>
          <a:p>
            <a:pPr algn="just"/>
            <a:r>
              <a:rPr lang="es-EC" sz="2000" dirty="0"/>
              <a:t>La situación actual de los procesos productivos indica que la capacidad productiva de la empresa es de 117 pares de zapatos al día en tres turnos de trabajo, con un rendimiento del 95% y una eficiencia del 90%, sin embargo con esta capacidad de producción se obtienen perdidas económicas de $3,61 por cada par de zapato vendido.</a:t>
            </a:r>
            <a:endParaRPr lang="en-US" sz="2000" b="1" dirty="0">
              <a:solidFill>
                <a:schemeClr val="accent1">
                  <a:lumMod val="75000"/>
                </a:schemeClr>
              </a:solidFill>
            </a:endParaRPr>
          </a:p>
        </p:txBody>
      </p:sp>
      <p:sp>
        <p:nvSpPr>
          <p:cNvPr id="18" name="TextBox 17">
            <a:extLst>
              <a:ext uri="{FF2B5EF4-FFF2-40B4-BE49-F238E27FC236}">
                <a16:creationId xmlns="" xmlns:a16="http://schemas.microsoft.com/office/drawing/2014/main" id="{CB7AB4C5-1BB8-4915-BFE5-4D3F4FAA5011}"/>
              </a:ext>
            </a:extLst>
          </p:cNvPr>
          <p:cNvSpPr txBox="1"/>
          <p:nvPr/>
        </p:nvSpPr>
        <p:spPr>
          <a:xfrm>
            <a:off x="3193960" y="3424064"/>
            <a:ext cx="8540647" cy="1631216"/>
          </a:xfrm>
          <a:prstGeom prst="rect">
            <a:avLst/>
          </a:prstGeom>
          <a:noFill/>
        </p:spPr>
        <p:txBody>
          <a:bodyPr wrap="square" rtlCol="0">
            <a:spAutoFit/>
          </a:bodyPr>
          <a:lstStyle/>
          <a:p>
            <a:pPr algn="just"/>
            <a:r>
              <a:rPr lang="es-EC" sz="2000" dirty="0"/>
              <a:t>Al realizar la priorización de los problemas se puede observar que se presentan en las actividades de los procesos de producción de calzado para dama y caballero, esta evaluación indica que los problemas más representativos de la empresa se encuentran en el proceso productivo con un 80% del total de los problemas encontrados.</a:t>
            </a:r>
            <a:r>
              <a:rPr lang="es-EC" sz="2000" b="1" dirty="0"/>
              <a:t> </a:t>
            </a:r>
            <a:endParaRPr lang="en-US" sz="2000" dirty="0"/>
          </a:p>
        </p:txBody>
      </p:sp>
      <p:pic>
        <p:nvPicPr>
          <p:cNvPr id="19" name="Imagen 4">
            <a:extLst>
              <a:ext uri="{FF2B5EF4-FFF2-40B4-BE49-F238E27FC236}">
                <a16:creationId xmlns="" xmlns:a16="http://schemas.microsoft.com/office/drawing/2014/main" id="{BDA7650C-6175-4D76-A5D0-3CE7F549EB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8797" y="1280939"/>
            <a:ext cx="184626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71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10. Recomendaciones</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9" name="Picture 4" descr="Image result for check icon">
            <a:extLst>
              <a:ext uri="{FF2B5EF4-FFF2-40B4-BE49-F238E27FC236}">
                <a16:creationId xmlns="" xmlns:a16="http://schemas.microsoft.com/office/drawing/2014/main" id="{B177C311-E7E9-417F-8D23-7912A6A580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6560" y="2031697"/>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heck icon">
            <a:extLst>
              <a:ext uri="{FF2B5EF4-FFF2-40B4-BE49-F238E27FC236}">
                <a16:creationId xmlns="" xmlns:a16="http://schemas.microsoft.com/office/drawing/2014/main" id="{C936EA32-3004-440C-BAC5-0E016834BB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8585" y="3405459"/>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 xmlns:a16="http://schemas.microsoft.com/office/drawing/2014/main" id="{C859C6EE-D7E9-4423-8282-64950D173D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8584" y="4981855"/>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C0CA7BD0-B5A8-48B1-8FA4-DD3D75E242FD}"/>
              </a:ext>
            </a:extLst>
          </p:cNvPr>
          <p:cNvSpPr txBox="1"/>
          <p:nvPr/>
        </p:nvSpPr>
        <p:spPr>
          <a:xfrm>
            <a:off x="3193961" y="1958036"/>
            <a:ext cx="8540646" cy="707886"/>
          </a:xfrm>
          <a:prstGeom prst="rect">
            <a:avLst/>
          </a:prstGeom>
          <a:noFill/>
        </p:spPr>
        <p:txBody>
          <a:bodyPr wrap="square" rtlCol="0">
            <a:spAutoFit/>
          </a:bodyPr>
          <a:lstStyle/>
          <a:p>
            <a:pPr lvl="0" algn="just" fontAlgn="base"/>
            <a:r>
              <a:rPr lang="es-EC" sz="2000" dirty="0"/>
              <a:t>Se recomienda implementar planes de mejora al proceso de aparado para eliminar la subcontratación del mismo y realizar el aparado interno del calzado.</a:t>
            </a:r>
            <a:r>
              <a:rPr lang="es-EC" sz="2000" b="1" dirty="0"/>
              <a:t> </a:t>
            </a:r>
            <a:endParaRPr lang="es-EC" sz="2000" dirty="0"/>
          </a:p>
        </p:txBody>
      </p:sp>
      <p:sp>
        <p:nvSpPr>
          <p:cNvPr id="15" name="TextBox 14">
            <a:extLst>
              <a:ext uri="{FF2B5EF4-FFF2-40B4-BE49-F238E27FC236}">
                <a16:creationId xmlns="" xmlns:a16="http://schemas.microsoft.com/office/drawing/2014/main" id="{C99336D4-2300-4D18-8039-4203371BDBF4}"/>
              </a:ext>
            </a:extLst>
          </p:cNvPr>
          <p:cNvSpPr txBox="1"/>
          <p:nvPr/>
        </p:nvSpPr>
        <p:spPr>
          <a:xfrm>
            <a:off x="3193960" y="4790045"/>
            <a:ext cx="8540647" cy="1015663"/>
          </a:xfrm>
          <a:prstGeom prst="rect">
            <a:avLst/>
          </a:prstGeom>
          <a:noFill/>
        </p:spPr>
        <p:txBody>
          <a:bodyPr wrap="square" rtlCol="0">
            <a:spAutoFit/>
          </a:bodyPr>
          <a:lstStyle/>
          <a:p>
            <a:pPr lvl="0" algn="just" fontAlgn="base"/>
            <a:r>
              <a:rPr lang="es-EC" sz="2000" dirty="0"/>
              <a:t>Se recomienda a la empresa implementar de una manera urgente el plan de mejora, debido a que se va a eliminar los problemas, las pérdidas económicas, se reducirán los re procesos y la capacidad de producción se incrementará.</a:t>
            </a:r>
            <a:r>
              <a:rPr lang="es-EC" sz="2000" b="1" dirty="0"/>
              <a:t> </a:t>
            </a:r>
            <a:endParaRPr lang="es-EC" sz="2000" dirty="0"/>
          </a:p>
        </p:txBody>
      </p:sp>
      <p:sp>
        <p:nvSpPr>
          <p:cNvPr id="18" name="TextBox 17">
            <a:extLst>
              <a:ext uri="{FF2B5EF4-FFF2-40B4-BE49-F238E27FC236}">
                <a16:creationId xmlns="" xmlns:a16="http://schemas.microsoft.com/office/drawing/2014/main" id="{CB7AB4C5-1BB8-4915-BFE5-4D3F4FAA5011}"/>
              </a:ext>
            </a:extLst>
          </p:cNvPr>
          <p:cNvSpPr txBox="1"/>
          <p:nvPr/>
        </p:nvSpPr>
        <p:spPr>
          <a:xfrm>
            <a:off x="3193960" y="3220152"/>
            <a:ext cx="8540647" cy="1015663"/>
          </a:xfrm>
          <a:prstGeom prst="rect">
            <a:avLst/>
          </a:prstGeom>
          <a:noFill/>
        </p:spPr>
        <p:txBody>
          <a:bodyPr wrap="square" rtlCol="0">
            <a:spAutoFit/>
          </a:bodyPr>
          <a:lstStyle/>
          <a:p>
            <a:pPr lvl="0" algn="just" fontAlgn="base"/>
            <a:r>
              <a:rPr lang="es-EC" sz="2000" dirty="0"/>
              <a:t>Se recomienda a la Gerencia General tomar acciones correctivas para reducir el 80% de los problemas representativos correspondientes a los procesos productivos.</a:t>
            </a:r>
          </a:p>
        </p:txBody>
      </p:sp>
      <p:pic>
        <p:nvPicPr>
          <p:cNvPr id="19" name="Imagen 4">
            <a:extLst>
              <a:ext uri="{FF2B5EF4-FFF2-40B4-BE49-F238E27FC236}">
                <a16:creationId xmlns="" xmlns:a16="http://schemas.microsoft.com/office/drawing/2014/main" id="{BDA7650C-6175-4D76-A5D0-3CE7F549EB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107" y="2912155"/>
            <a:ext cx="160828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3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Sumario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27" name="Rectangle 26">
            <a:extLst>
              <a:ext uri="{FF2B5EF4-FFF2-40B4-BE49-F238E27FC236}">
                <a16:creationId xmlns="" xmlns:a16="http://schemas.microsoft.com/office/drawing/2014/main" id="{0EE0090D-6EBC-476F-A269-4406E86617F8}"/>
              </a:ext>
            </a:extLst>
          </p:cNvPr>
          <p:cNvSpPr/>
          <p:nvPr/>
        </p:nvSpPr>
        <p:spPr>
          <a:xfrm>
            <a:off x="6242284" y="1630993"/>
            <a:ext cx="4962336" cy="4708981"/>
          </a:xfrm>
          <a:prstGeom prst="rect">
            <a:avLst/>
          </a:prstGeom>
        </p:spPr>
        <p:txBody>
          <a:bodyPr wrap="square">
            <a:spAutoFit/>
          </a:bodyPr>
          <a:lstStyle/>
          <a:p>
            <a:pPr marL="342900" lvl="0" indent="-342900">
              <a:lnSpc>
                <a:spcPct val="150000"/>
              </a:lnSpc>
              <a:spcAft>
                <a:spcPts val="0"/>
              </a:spcAft>
              <a:buFont typeface="+mj-lt"/>
              <a:buAutoNum type="arabicPeriod"/>
            </a:pPr>
            <a:r>
              <a:rPr lang="es-EC" sz="2000" b="1" dirty="0">
                <a:solidFill>
                  <a:schemeClr val="accent1">
                    <a:lumMod val="75000"/>
                  </a:schemeClr>
                </a:solidFill>
              </a:rPr>
              <a:t>La Organización</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Problema</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Objetivos</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Metodología</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Marco Teórico</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smtClean="0">
                <a:solidFill>
                  <a:schemeClr val="accent1">
                    <a:lumMod val="75000"/>
                  </a:schemeClr>
                </a:solidFill>
              </a:rPr>
              <a:t>Diagnóstico</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smtClean="0">
                <a:solidFill>
                  <a:schemeClr val="accent1">
                    <a:lumMod val="75000"/>
                  </a:schemeClr>
                </a:solidFill>
              </a:rPr>
              <a:t>Evaluación</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smtClean="0">
                <a:solidFill>
                  <a:schemeClr val="accent1">
                    <a:lumMod val="75000"/>
                  </a:schemeClr>
                </a:solidFill>
              </a:rPr>
              <a:t>Diseño de la Propuesta </a:t>
            </a:r>
            <a:r>
              <a:rPr lang="es-EC" sz="2000" b="1" dirty="0">
                <a:solidFill>
                  <a:schemeClr val="accent1">
                    <a:lumMod val="75000"/>
                  </a:schemeClr>
                </a:solidFill>
              </a:rPr>
              <a:t>de mejora</a:t>
            </a:r>
            <a:endParaRPr lang="en-US" sz="2000" b="1" dirty="0">
              <a:solidFill>
                <a:schemeClr val="accent1">
                  <a:lumMod val="75000"/>
                </a:schemeClr>
              </a:solidFill>
            </a:endParaRPr>
          </a:p>
          <a:p>
            <a:pPr marL="342900" lvl="0" indent="-342900">
              <a:lnSpc>
                <a:spcPct val="150000"/>
              </a:lnSpc>
              <a:spcAft>
                <a:spcPts val="0"/>
              </a:spcAft>
              <a:buFont typeface="+mj-lt"/>
              <a:buAutoNum type="arabicPeriod"/>
            </a:pPr>
            <a:r>
              <a:rPr lang="es-EC" sz="2000" b="1" dirty="0">
                <a:solidFill>
                  <a:schemeClr val="accent1">
                    <a:lumMod val="75000"/>
                  </a:schemeClr>
                </a:solidFill>
              </a:rPr>
              <a:t>Conclusiones</a:t>
            </a:r>
            <a:endParaRPr lang="en-US" sz="2000" b="1" dirty="0">
              <a:solidFill>
                <a:schemeClr val="accent1">
                  <a:lumMod val="75000"/>
                </a:schemeClr>
              </a:solidFill>
            </a:endParaRPr>
          </a:p>
          <a:p>
            <a:pPr marL="342900" lvl="0" indent="-342900">
              <a:lnSpc>
                <a:spcPct val="150000"/>
              </a:lnSpc>
              <a:spcAft>
                <a:spcPts val="800"/>
              </a:spcAft>
              <a:buFont typeface="+mj-lt"/>
              <a:buAutoNum type="arabicPeriod"/>
            </a:pPr>
            <a:r>
              <a:rPr lang="es-EC" sz="2000" b="1" dirty="0">
                <a:solidFill>
                  <a:schemeClr val="accent1">
                    <a:lumMod val="75000"/>
                  </a:schemeClr>
                </a:solidFill>
              </a:rPr>
              <a:t>Recomendaciones</a:t>
            </a:r>
            <a:endParaRPr lang="en-US" sz="2000" b="1" dirty="0">
              <a:solidFill>
                <a:schemeClr val="accent1">
                  <a:lumMod val="75000"/>
                </a:schemeClr>
              </a:solidFill>
            </a:endParaRPr>
          </a:p>
        </p:txBody>
      </p:sp>
      <p:pic>
        <p:nvPicPr>
          <p:cNvPr id="10" name="Imagen 9"/>
          <p:cNvPicPr/>
          <p:nvPr/>
        </p:nvPicPr>
        <p:blipFill rotWithShape="1">
          <a:blip r:embed="rId2"/>
          <a:srcRect l="7978" t="32301" r="45688" b="19400"/>
          <a:stretch/>
        </p:blipFill>
        <p:spPr bwMode="auto">
          <a:xfrm>
            <a:off x="1437412" y="2817812"/>
            <a:ext cx="3614090" cy="2099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631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1. </a:t>
            </a:r>
            <a:r>
              <a:rPr lang="es-ES"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La Organización</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9" name="Picture 4" descr="Image result for check icon">
            <a:extLst>
              <a:ext uri="{FF2B5EF4-FFF2-40B4-BE49-F238E27FC236}">
                <a16:creationId xmlns="" xmlns:a16="http://schemas.microsoft.com/office/drawing/2014/main" id="{1D680C55-ADD1-473F-B179-7907002647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1207" y="1940318"/>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check icon">
            <a:extLst>
              <a:ext uri="{FF2B5EF4-FFF2-40B4-BE49-F238E27FC236}">
                <a16:creationId xmlns="" xmlns:a16="http://schemas.microsoft.com/office/drawing/2014/main" id="{72DFAC68-A63C-4997-A471-C9995ADE2B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5799" y="2899267"/>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check icon">
            <a:extLst>
              <a:ext uri="{FF2B5EF4-FFF2-40B4-BE49-F238E27FC236}">
                <a16:creationId xmlns="" xmlns:a16="http://schemas.microsoft.com/office/drawing/2014/main" id="{AB8E3282-5D1E-40B1-98CE-FD0E58A83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848" y="4640842"/>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heck icon">
            <a:extLst>
              <a:ext uri="{FF2B5EF4-FFF2-40B4-BE49-F238E27FC236}">
                <a16:creationId xmlns="" xmlns:a16="http://schemas.microsoft.com/office/drawing/2014/main" id="{E42E629A-FA49-45EA-9145-9FACD3046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9848" y="376164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 xmlns:a16="http://schemas.microsoft.com/office/drawing/2014/main" id="{AF4C634A-DD4C-4215-B074-DB98CBF3CE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6924" y="5477811"/>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C3460043-381F-4E51-81BD-ADE285DA0CDD}"/>
              </a:ext>
            </a:extLst>
          </p:cNvPr>
          <p:cNvSpPr txBox="1"/>
          <p:nvPr/>
        </p:nvSpPr>
        <p:spPr>
          <a:xfrm>
            <a:off x="4490326" y="1993344"/>
            <a:ext cx="5122364" cy="400110"/>
          </a:xfrm>
          <a:prstGeom prst="rect">
            <a:avLst/>
          </a:prstGeom>
          <a:noFill/>
        </p:spPr>
        <p:txBody>
          <a:bodyPr wrap="square" rtlCol="0">
            <a:spAutoFit/>
          </a:bodyPr>
          <a:lstStyle/>
          <a:p>
            <a:r>
              <a:rPr lang="es-EC" sz="2000" dirty="0"/>
              <a:t>Empresa </a:t>
            </a:r>
            <a:r>
              <a:rPr lang="es-EC" sz="2000" dirty="0" smtClean="0"/>
              <a:t>Productiva </a:t>
            </a:r>
            <a:r>
              <a:rPr lang="es-EC" sz="2000" dirty="0"/>
              <a:t>– </a:t>
            </a:r>
            <a:r>
              <a:rPr lang="es-EC" sz="2000" dirty="0" smtClean="0"/>
              <a:t>Fabricación de Calzado.</a:t>
            </a:r>
            <a:endParaRPr lang="en-US" sz="2000" dirty="0"/>
          </a:p>
        </p:txBody>
      </p:sp>
      <p:sp>
        <p:nvSpPr>
          <p:cNvPr id="15" name="TextBox 14">
            <a:extLst>
              <a:ext uri="{FF2B5EF4-FFF2-40B4-BE49-F238E27FC236}">
                <a16:creationId xmlns="" xmlns:a16="http://schemas.microsoft.com/office/drawing/2014/main" id="{E92C4C41-F496-454E-9BAA-B238B66CB612}"/>
              </a:ext>
            </a:extLst>
          </p:cNvPr>
          <p:cNvSpPr txBox="1"/>
          <p:nvPr/>
        </p:nvSpPr>
        <p:spPr>
          <a:xfrm>
            <a:off x="4490326" y="2899267"/>
            <a:ext cx="5987152" cy="707886"/>
          </a:xfrm>
          <a:prstGeom prst="rect">
            <a:avLst/>
          </a:prstGeom>
          <a:noFill/>
        </p:spPr>
        <p:txBody>
          <a:bodyPr wrap="square" rtlCol="0">
            <a:spAutoFit/>
          </a:bodyPr>
          <a:lstStyle/>
          <a:p>
            <a:r>
              <a:rPr lang="es-EC" sz="2000" dirty="0" smtClean="0"/>
              <a:t>Desde el 2003 se encuentra en el mercado de la producción de calzado </a:t>
            </a:r>
            <a:r>
              <a:rPr lang="es-EC" sz="2000" dirty="0"/>
              <a:t>en Ecuador.</a:t>
            </a:r>
            <a:endParaRPr lang="en-US" sz="2000" dirty="0"/>
          </a:p>
        </p:txBody>
      </p:sp>
      <p:sp>
        <p:nvSpPr>
          <p:cNvPr id="16" name="TextBox 15">
            <a:extLst>
              <a:ext uri="{FF2B5EF4-FFF2-40B4-BE49-F238E27FC236}">
                <a16:creationId xmlns="" xmlns:a16="http://schemas.microsoft.com/office/drawing/2014/main" id="{C87717B3-B54D-49A5-8C39-897453DF218C}"/>
              </a:ext>
            </a:extLst>
          </p:cNvPr>
          <p:cNvSpPr txBox="1"/>
          <p:nvPr/>
        </p:nvSpPr>
        <p:spPr>
          <a:xfrm>
            <a:off x="4490326" y="3851392"/>
            <a:ext cx="6175858" cy="400110"/>
          </a:xfrm>
          <a:prstGeom prst="rect">
            <a:avLst/>
          </a:prstGeom>
          <a:noFill/>
        </p:spPr>
        <p:txBody>
          <a:bodyPr wrap="square" rtlCol="0">
            <a:spAutoFit/>
          </a:bodyPr>
          <a:lstStyle/>
          <a:p>
            <a:r>
              <a:rPr lang="es-EC" sz="2000" dirty="0" smtClean="0"/>
              <a:t>Categoría MIPYMES - Mediana.</a:t>
            </a:r>
            <a:endParaRPr lang="en-US" sz="2000" dirty="0"/>
          </a:p>
        </p:txBody>
      </p:sp>
      <p:sp>
        <p:nvSpPr>
          <p:cNvPr id="17" name="TextBox 16">
            <a:extLst>
              <a:ext uri="{FF2B5EF4-FFF2-40B4-BE49-F238E27FC236}">
                <a16:creationId xmlns="" xmlns:a16="http://schemas.microsoft.com/office/drawing/2014/main" id="{83BD8A38-4624-4800-980A-F112BFB55433}"/>
              </a:ext>
            </a:extLst>
          </p:cNvPr>
          <p:cNvSpPr txBox="1"/>
          <p:nvPr/>
        </p:nvSpPr>
        <p:spPr>
          <a:xfrm>
            <a:off x="4490326" y="5465422"/>
            <a:ext cx="7202548" cy="707886"/>
          </a:xfrm>
          <a:prstGeom prst="rect">
            <a:avLst/>
          </a:prstGeom>
          <a:noFill/>
        </p:spPr>
        <p:txBody>
          <a:bodyPr wrap="square" rtlCol="0">
            <a:spAutoFit/>
          </a:bodyPr>
          <a:lstStyle/>
          <a:p>
            <a:r>
              <a:rPr lang="es-EC" sz="2000" dirty="0" err="1" smtClean="0"/>
              <a:t>Tecnocalza</a:t>
            </a:r>
            <a:r>
              <a:rPr lang="es-EC" sz="2000" dirty="0" smtClean="0"/>
              <a:t> </a:t>
            </a:r>
            <a:r>
              <a:rPr lang="es-EC" sz="2000" dirty="0"/>
              <a:t>S.A. </a:t>
            </a:r>
            <a:r>
              <a:rPr lang="es-EC" sz="2000" dirty="0" smtClean="0"/>
              <a:t>entrega sus productos a las </a:t>
            </a:r>
            <a:r>
              <a:rPr lang="es-EC" sz="2000" dirty="0"/>
              <a:t>siguientes empresas: De </a:t>
            </a:r>
            <a:r>
              <a:rPr lang="es-EC" sz="2000" dirty="0" err="1"/>
              <a:t>Prati</a:t>
            </a:r>
            <a:r>
              <a:rPr lang="es-EC" sz="2000" dirty="0"/>
              <a:t>, </a:t>
            </a:r>
            <a:r>
              <a:rPr lang="es-EC" sz="2000" dirty="0" err="1"/>
              <a:t>Megamaxi</a:t>
            </a:r>
            <a:r>
              <a:rPr lang="es-EC" sz="2000" dirty="0"/>
              <a:t>, </a:t>
            </a:r>
            <a:r>
              <a:rPr lang="es-EC" sz="2000" dirty="0" err="1"/>
              <a:t>EtaFashion</a:t>
            </a:r>
            <a:r>
              <a:rPr lang="es-EC" sz="2000" dirty="0"/>
              <a:t>, Rio Store entre </a:t>
            </a:r>
            <a:r>
              <a:rPr lang="es-EC" sz="2000" dirty="0" smtClean="0"/>
              <a:t>otras.</a:t>
            </a:r>
            <a:endParaRPr lang="en-US" sz="2000" b="1" dirty="0">
              <a:solidFill>
                <a:schemeClr val="accent1">
                  <a:lumMod val="50000"/>
                </a:schemeClr>
              </a:solidFill>
            </a:endParaRPr>
          </a:p>
        </p:txBody>
      </p:sp>
      <p:sp>
        <p:nvSpPr>
          <p:cNvPr id="18" name="TextBox 17">
            <a:extLst>
              <a:ext uri="{FF2B5EF4-FFF2-40B4-BE49-F238E27FC236}">
                <a16:creationId xmlns="" xmlns:a16="http://schemas.microsoft.com/office/drawing/2014/main" id="{9B673FFA-BDC3-47EE-BF4D-8E8226EC1E66}"/>
              </a:ext>
            </a:extLst>
          </p:cNvPr>
          <p:cNvSpPr txBox="1"/>
          <p:nvPr/>
        </p:nvSpPr>
        <p:spPr>
          <a:xfrm>
            <a:off x="4490326" y="4664601"/>
            <a:ext cx="6273769" cy="707886"/>
          </a:xfrm>
          <a:prstGeom prst="rect">
            <a:avLst/>
          </a:prstGeom>
          <a:noFill/>
        </p:spPr>
        <p:txBody>
          <a:bodyPr wrap="square" rtlCol="0">
            <a:spAutoFit/>
          </a:bodyPr>
          <a:lstStyle/>
          <a:p>
            <a:r>
              <a:rPr lang="es-EC" sz="2000" dirty="0"/>
              <a:t>Cuenta </a:t>
            </a:r>
            <a:r>
              <a:rPr lang="es-EC" sz="2000" dirty="0" smtClean="0"/>
              <a:t>con una solo planta de fabricación de calzado</a:t>
            </a:r>
            <a:r>
              <a:rPr lang="es-EC" sz="2000" b="1" dirty="0" smtClean="0"/>
              <a:t> </a:t>
            </a:r>
            <a:r>
              <a:rPr lang="es-EC" sz="2000" dirty="0"/>
              <a:t>y </a:t>
            </a:r>
            <a:r>
              <a:rPr lang="es-EC" sz="2000" dirty="0" smtClean="0"/>
              <a:t>55 </a:t>
            </a:r>
            <a:r>
              <a:rPr lang="es-EC" sz="2000" dirty="0"/>
              <a:t>colaboradores.</a:t>
            </a:r>
            <a:endParaRPr lang="en-US" sz="2000" dirty="0"/>
          </a:p>
        </p:txBody>
      </p:sp>
      <p:pic>
        <p:nvPicPr>
          <p:cNvPr id="20" name="Imagen 19"/>
          <p:cNvPicPr/>
          <p:nvPr/>
        </p:nvPicPr>
        <p:blipFill rotWithShape="1">
          <a:blip r:embed="rId3"/>
          <a:srcRect l="21215" t="37734" r="57230" b="24834"/>
          <a:stretch/>
        </p:blipFill>
        <p:spPr bwMode="auto">
          <a:xfrm>
            <a:off x="935754" y="2676375"/>
            <a:ext cx="1954672" cy="18733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263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2. Problema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Picture 4" descr="Image result for check icon">
            <a:extLst>
              <a:ext uri="{FF2B5EF4-FFF2-40B4-BE49-F238E27FC236}">
                <a16:creationId xmlns="" xmlns:a16="http://schemas.microsoft.com/office/drawing/2014/main" id="{8B512457-37B8-4656-966E-7D9E366F23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487" y="2384459"/>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EB362D6D-BDA3-42E5-BCC0-056C774C694F}"/>
              </a:ext>
            </a:extLst>
          </p:cNvPr>
          <p:cNvSpPr/>
          <p:nvPr/>
        </p:nvSpPr>
        <p:spPr>
          <a:xfrm>
            <a:off x="4382528" y="2444721"/>
            <a:ext cx="7473767" cy="1323439"/>
          </a:xfrm>
          <a:prstGeom prst="rect">
            <a:avLst/>
          </a:prstGeom>
        </p:spPr>
        <p:txBody>
          <a:bodyPr wrap="square">
            <a:spAutoFit/>
          </a:bodyPr>
          <a:lstStyle/>
          <a:p>
            <a:pPr lvl="0" algn="just">
              <a:spcAft>
                <a:spcPts val="0"/>
              </a:spcAft>
            </a:pPr>
            <a:r>
              <a:rPr lang="es-ES" sz="2000" b="1" dirty="0" smtClean="0">
                <a:solidFill>
                  <a:schemeClr val="accent1">
                    <a:lumMod val="75000"/>
                  </a:schemeClr>
                </a:solidFill>
              </a:rPr>
              <a:t>Competencia en la producción de calzado, </a:t>
            </a:r>
            <a:r>
              <a:rPr lang="es-ES" sz="2000" dirty="0" err="1" smtClean="0"/>
              <a:t>Tecnocalza</a:t>
            </a:r>
            <a:r>
              <a:rPr lang="es-ES" sz="2000" dirty="0" smtClean="0"/>
              <a:t> S.A. ocupó el decimo lugar dentro del ranking de empresas de calzado que generaron </a:t>
            </a:r>
            <a:r>
              <a:rPr lang="es-ES" sz="2000" dirty="0" err="1" smtClean="0"/>
              <a:t>ing</a:t>
            </a:r>
            <a:r>
              <a:rPr lang="es-EC" sz="2000" dirty="0" err="1" smtClean="0"/>
              <a:t>resos</a:t>
            </a:r>
            <a:r>
              <a:rPr lang="es-EC" sz="2000" dirty="0" smtClean="0"/>
              <a:t> </a:t>
            </a:r>
            <a:r>
              <a:rPr lang="es-EC" sz="2000" dirty="0"/>
              <a:t>anuales superiores a los USD 2’000.000 dedicados a la venta de calzado que </a:t>
            </a:r>
            <a:r>
              <a:rPr lang="es-EC" sz="2000" dirty="0" smtClean="0"/>
              <a:t>tuvieron </a:t>
            </a:r>
            <a:r>
              <a:rPr lang="es-EC" sz="2000" dirty="0"/>
              <a:t>durante todo el año </a:t>
            </a:r>
            <a:r>
              <a:rPr lang="es-EC" sz="2000" dirty="0" smtClean="0"/>
              <a:t>2016.</a:t>
            </a:r>
            <a:endParaRPr lang="en-US" sz="2000" dirty="0">
              <a:solidFill>
                <a:srgbClr val="000000"/>
              </a:solidFill>
              <a:ea typeface="Calibri" panose="020F0502020204030204" pitchFamily="34" charset="0"/>
            </a:endParaRPr>
          </a:p>
        </p:txBody>
      </p:sp>
      <p:pic>
        <p:nvPicPr>
          <p:cNvPr id="12" name="Picture 4" descr="Image result for check icon">
            <a:extLst>
              <a:ext uri="{FF2B5EF4-FFF2-40B4-BE49-F238E27FC236}">
                <a16:creationId xmlns="" xmlns:a16="http://schemas.microsoft.com/office/drawing/2014/main" id="{876C0BC5-4CB0-4D65-BAE8-A6A5FEC635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3486" y="384115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 xmlns:a16="http://schemas.microsoft.com/office/drawing/2014/main" id="{457A756F-6E5E-40A4-843B-EE8810F732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6619" y="4769620"/>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check icon">
            <a:extLst>
              <a:ext uri="{FF2B5EF4-FFF2-40B4-BE49-F238E27FC236}">
                <a16:creationId xmlns="" xmlns:a16="http://schemas.microsoft.com/office/drawing/2014/main" id="{93C5764D-B862-4DDE-B499-CF8E8CCD7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6618" y="5653394"/>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A37A75DD-3745-426E-BE5F-7A262EBC3088}"/>
              </a:ext>
            </a:extLst>
          </p:cNvPr>
          <p:cNvSpPr/>
          <p:nvPr/>
        </p:nvSpPr>
        <p:spPr>
          <a:xfrm>
            <a:off x="4382526" y="3886028"/>
            <a:ext cx="7473767" cy="400110"/>
          </a:xfrm>
          <a:prstGeom prst="rect">
            <a:avLst/>
          </a:prstGeom>
        </p:spPr>
        <p:txBody>
          <a:bodyPr wrap="square">
            <a:spAutoFit/>
          </a:bodyPr>
          <a:lstStyle/>
          <a:p>
            <a:pPr lvl="0" algn="just">
              <a:spcAft>
                <a:spcPts val="0"/>
              </a:spcAft>
            </a:pPr>
            <a:r>
              <a:rPr lang="en-US" sz="2000" b="1" dirty="0" err="1" smtClean="0">
                <a:solidFill>
                  <a:schemeClr val="accent1">
                    <a:lumMod val="75000"/>
                  </a:schemeClr>
                </a:solidFill>
              </a:rPr>
              <a:t>Capacidad</a:t>
            </a:r>
            <a:r>
              <a:rPr lang="en-US" sz="2000" b="1" dirty="0" smtClean="0">
                <a:solidFill>
                  <a:schemeClr val="accent1">
                    <a:lumMod val="75000"/>
                  </a:schemeClr>
                </a:solidFill>
              </a:rPr>
              <a:t> de </a:t>
            </a:r>
            <a:r>
              <a:rPr lang="en-US" sz="2000" b="1" dirty="0" err="1" smtClean="0">
                <a:solidFill>
                  <a:schemeClr val="accent1">
                    <a:lumMod val="75000"/>
                  </a:schemeClr>
                </a:solidFill>
              </a:rPr>
              <a:t>producción</a:t>
            </a:r>
            <a:r>
              <a:rPr lang="en-US" sz="2000" b="1" dirty="0" smtClean="0">
                <a:solidFill>
                  <a:schemeClr val="accent1">
                    <a:lumMod val="75000"/>
                  </a:schemeClr>
                </a:solidFill>
              </a:rPr>
              <a:t> </a:t>
            </a:r>
            <a:r>
              <a:rPr lang="en-US" sz="2000" dirty="0" err="1" smtClean="0"/>
              <a:t>desconocida</a:t>
            </a:r>
            <a:r>
              <a:rPr lang="en-US" sz="2000" dirty="0" smtClean="0"/>
              <a:t> </a:t>
            </a:r>
            <a:r>
              <a:rPr lang="en-US" sz="2000" dirty="0" err="1" smtClean="0"/>
              <a:t>por</a:t>
            </a:r>
            <a:r>
              <a:rPr lang="en-US" sz="2000" dirty="0" smtClean="0"/>
              <a:t> parte de </a:t>
            </a:r>
            <a:r>
              <a:rPr lang="en-US" sz="2000" dirty="0" err="1" smtClean="0"/>
              <a:t>sus</a:t>
            </a:r>
            <a:r>
              <a:rPr lang="en-US" sz="2000" dirty="0" smtClean="0"/>
              <a:t> </a:t>
            </a:r>
            <a:r>
              <a:rPr lang="en-US" sz="2000" dirty="0" err="1" smtClean="0"/>
              <a:t>trabajadores</a:t>
            </a:r>
            <a:endParaRPr lang="en-US" sz="2000" b="1" dirty="0">
              <a:solidFill>
                <a:schemeClr val="accent1">
                  <a:lumMod val="75000"/>
                </a:schemeClr>
              </a:solidFill>
            </a:endParaRPr>
          </a:p>
        </p:txBody>
      </p:sp>
      <p:sp>
        <p:nvSpPr>
          <p:cNvPr id="16" name="Rectangle 15">
            <a:extLst>
              <a:ext uri="{FF2B5EF4-FFF2-40B4-BE49-F238E27FC236}">
                <a16:creationId xmlns="" xmlns:a16="http://schemas.microsoft.com/office/drawing/2014/main" id="{683FD6CE-DD07-4E15-AE82-DC79A3684ED9}"/>
              </a:ext>
            </a:extLst>
          </p:cNvPr>
          <p:cNvSpPr/>
          <p:nvPr/>
        </p:nvSpPr>
        <p:spPr>
          <a:xfrm>
            <a:off x="4382527" y="4814493"/>
            <a:ext cx="6989044" cy="400110"/>
          </a:xfrm>
          <a:prstGeom prst="rect">
            <a:avLst/>
          </a:prstGeom>
        </p:spPr>
        <p:txBody>
          <a:bodyPr wrap="square">
            <a:spAutoFit/>
          </a:bodyPr>
          <a:lstStyle/>
          <a:p>
            <a:pPr lvl="0" algn="just">
              <a:spcAft>
                <a:spcPts val="0"/>
              </a:spcAft>
            </a:pPr>
            <a:r>
              <a:rPr lang="es-ES" sz="2000" b="1" dirty="0" smtClean="0">
                <a:solidFill>
                  <a:schemeClr val="accent1">
                    <a:lumMod val="75000"/>
                  </a:schemeClr>
                </a:solidFill>
              </a:rPr>
              <a:t>Contratos externos </a:t>
            </a:r>
            <a:r>
              <a:rPr lang="es-ES" sz="2000" dirty="0" smtClean="0"/>
              <a:t>para el proceso de aparado de calzado</a:t>
            </a:r>
            <a:r>
              <a:rPr lang="es-ES" sz="2000" dirty="0" smtClean="0">
                <a:solidFill>
                  <a:srgbClr val="000000"/>
                </a:solidFill>
                <a:ea typeface="Calibri" panose="020F0502020204030204" pitchFamily="34" charset="0"/>
              </a:rPr>
              <a:t>. </a:t>
            </a:r>
            <a:endParaRPr lang="en-US" sz="2000" dirty="0">
              <a:solidFill>
                <a:srgbClr val="000000"/>
              </a:solidFill>
              <a:ea typeface="Calibri" panose="020F0502020204030204" pitchFamily="34" charset="0"/>
            </a:endParaRPr>
          </a:p>
        </p:txBody>
      </p:sp>
      <p:sp>
        <p:nvSpPr>
          <p:cNvPr id="17" name="Rectangle 16">
            <a:extLst>
              <a:ext uri="{FF2B5EF4-FFF2-40B4-BE49-F238E27FC236}">
                <a16:creationId xmlns="" xmlns:a16="http://schemas.microsoft.com/office/drawing/2014/main" id="{4573F8DD-E6CE-45AF-8DB1-A4F7A423BDE6}"/>
              </a:ext>
            </a:extLst>
          </p:cNvPr>
          <p:cNvSpPr/>
          <p:nvPr/>
        </p:nvSpPr>
        <p:spPr>
          <a:xfrm>
            <a:off x="4382527" y="5743141"/>
            <a:ext cx="7473767" cy="400110"/>
          </a:xfrm>
          <a:prstGeom prst="rect">
            <a:avLst/>
          </a:prstGeom>
        </p:spPr>
        <p:txBody>
          <a:bodyPr wrap="square">
            <a:spAutoFit/>
          </a:bodyPr>
          <a:lstStyle/>
          <a:p>
            <a:pPr lvl="0" algn="just">
              <a:spcAft>
                <a:spcPts val="0"/>
              </a:spcAft>
            </a:pPr>
            <a:r>
              <a:rPr lang="es-ES" sz="2000" b="1" dirty="0" smtClean="0">
                <a:solidFill>
                  <a:schemeClr val="accent1">
                    <a:lumMod val="75000"/>
                  </a:schemeClr>
                </a:solidFill>
              </a:rPr>
              <a:t>Distancias y tiempos extensos </a:t>
            </a:r>
            <a:r>
              <a:rPr lang="es-ES" sz="2000" dirty="0" smtClean="0"/>
              <a:t>para el proceso de montaje</a:t>
            </a:r>
            <a:r>
              <a:rPr lang="es-ES" sz="2000" dirty="0" smtClean="0">
                <a:solidFill>
                  <a:srgbClr val="000000"/>
                </a:solidFill>
                <a:ea typeface="Calibri" panose="020F0502020204030204" pitchFamily="34" charset="0"/>
              </a:rPr>
              <a:t>.</a:t>
            </a:r>
            <a:endParaRPr lang="en-US" sz="2000" dirty="0">
              <a:solidFill>
                <a:srgbClr val="000000"/>
              </a:solidFill>
              <a:ea typeface="Calibri" panose="020F0502020204030204" pitchFamily="34" charset="0"/>
            </a:endParaRPr>
          </a:p>
        </p:txBody>
      </p:sp>
      <p:pic>
        <p:nvPicPr>
          <p:cNvPr id="19" name="Picture 4" descr="Image result for check icon">
            <a:extLst>
              <a:ext uri="{FF2B5EF4-FFF2-40B4-BE49-F238E27FC236}">
                <a16:creationId xmlns="" xmlns:a16="http://schemas.microsoft.com/office/drawing/2014/main" id="{1F87F580-3DCC-4139-BFDC-7F9A8CC664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750" y="1524021"/>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0">
            <a:extLst>
              <a:ext uri="{FF2B5EF4-FFF2-40B4-BE49-F238E27FC236}">
                <a16:creationId xmlns="" xmlns:a16="http://schemas.microsoft.com/office/drawing/2014/main" id="{D932E9D7-DEA2-415C-B0CE-B0CC71415843}"/>
              </a:ext>
            </a:extLst>
          </p:cNvPr>
          <p:cNvSpPr/>
          <p:nvPr/>
        </p:nvSpPr>
        <p:spPr>
          <a:xfrm>
            <a:off x="4412791" y="1584283"/>
            <a:ext cx="7473767" cy="707886"/>
          </a:xfrm>
          <a:prstGeom prst="rect">
            <a:avLst/>
          </a:prstGeom>
        </p:spPr>
        <p:txBody>
          <a:bodyPr wrap="square">
            <a:spAutoFit/>
          </a:bodyPr>
          <a:lstStyle/>
          <a:p>
            <a:pPr lvl="0" algn="just">
              <a:spcAft>
                <a:spcPts val="0"/>
              </a:spcAft>
            </a:pPr>
            <a:r>
              <a:rPr lang="en-US" sz="2000" b="1" dirty="0" err="1">
                <a:solidFill>
                  <a:schemeClr val="accent1">
                    <a:lumMod val="75000"/>
                  </a:schemeClr>
                </a:solidFill>
              </a:rPr>
              <a:t>D</a:t>
            </a:r>
            <a:r>
              <a:rPr lang="en-US" sz="2000" b="1" dirty="0" err="1" smtClean="0">
                <a:solidFill>
                  <a:schemeClr val="accent1">
                    <a:lumMod val="75000"/>
                  </a:schemeClr>
                </a:solidFill>
              </a:rPr>
              <a:t>ecrecimiento</a:t>
            </a:r>
            <a:r>
              <a:rPr lang="en-US" sz="2000" b="1" dirty="0" smtClean="0">
                <a:solidFill>
                  <a:schemeClr val="accent1">
                    <a:lumMod val="75000"/>
                  </a:schemeClr>
                </a:solidFill>
              </a:rPr>
              <a:t> de la </a:t>
            </a:r>
            <a:r>
              <a:rPr lang="en-US" sz="2000" b="1" dirty="0" err="1" smtClean="0">
                <a:solidFill>
                  <a:schemeClr val="accent1">
                    <a:lumMod val="75000"/>
                  </a:schemeClr>
                </a:solidFill>
              </a:rPr>
              <a:t>producción</a:t>
            </a:r>
            <a:r>
              <a:rPr lang="en-US" sz="2000" b="1" dirty="0" smtClean="0">
                <a:solidFill>
                  <a:schemeClr val="accent1">
                    <a:lumMod val="75000"/>
                  </a:schemeClr>
                </a:solidFill>
              </a:rPr>
              <a:t> </a:t>
            </a:r>
            <a:r>
              <a:rPr lang="en-US" sz="2000" b="1" dirty="0" smtClean="0">
                <a:solidFill>
                  <a:schemeClr val="accent1">
                    <a:lumMod val="75000"/>
                  </a:schemeClr>
                </a:solidFill>
              </a:rPr>
              <a:t>de </a:t>
            </a:r>
            <a:r>
              <a:rPr lang="en-US" sz="2000" b="1" dirty="0" err="1" smtClean="0">
                <a:solidFill>
                  <a:schemeClr val="accent1">
                    <a:lumMod val="75000"/>
                  </a:schemeClr>
                </a:solidFill>
              </a:rPr>
              <a:t>calzado</a:t>
            </a:r>
            <a:r>
              <a:rPr lang="en-US" sz="2000" b="1" dirty="0" smtClean="0">
                <a:solidFill>
                  <a:schemeClr val="accent1">
                    <a:lumMod val="75000"/>
                  </a:schemeClr>
                </a:solidFill>
              </a:rPr>
              <a:t>, </a:t>
            </a:r>
            <a:r>
              <a:rPr lang="en-US" sz="2000" dirty="0" err="1" smtClean="0"/>
              <a:t>principalmente</a:t>
            </a:r>
            <a:r>
              <a:rPr lang="en-US" sz="2000" dirty="0" smtClean="0"/>
              <a:t> </a:t>
            </a:r>
            <a:r>
              <a:rPr lang="en-US" sz="2000" dirty="0" err="1" smtClean="0"/>
              <a:t>por</a:t>
            </a:r>
            <a:r>
              <a:rPr lang="en-US" sz="2000" dirty="0" smtClean="0"/>
              <a:t> el </a:t>
            </a:r>
            <a:r>
              <a:rPr lang="en-US" sz="2000" dirty="0" err="1" smtClean="0"/>
              <a:t>contrabando</a:t>
            </a:r>
            <a:r>
              <a:rPr lang="en-US" sz="2000" dirty="0" smtClean="0"/>
              <a:t> que se da </a:t>
            </a:r>
            <a:r>
              <a:rPr lang="en-US" sz="2000" dirty="0" err="1" smtClean="0"/>
              <a:t>en</a:t>
            </a:r>
            <a:r>
              <a:rPr lang="en-US" sz="2000" dirty="0" smtClean="0"/>
              <a:t> las </a:t>
            </a:r>
            <a:r>
              <a:rPr lang="en-US" sz="2000" dirty="0" err="1" smtClean="0"/>
              <a:t>fronteras</a:t>
            </a:r>
            <a:r>
              <a:rPr lang="en-US" sz="2000" dirty="0" smtClean="0"/>
              <a:t> de Colombia y </a:t>
            </a:r>
            <a:r>
              <a:rPr lang="en-US" sz="2000" dirty="0" err="1" smtClean="0"/>
              <a:t>Perú</a:t>
            </a:r>
            <a:r>
              <a:rPr lang="en-US" sz="2000" dirty="0" smtClean="0"/>
              <a:t>.  </a:t>
            </a:r>
            <a:endParaRPr lang="en-US" sz="2000" dirty="0"/>
          </a:p>
        </p:txBody>
      </p:sp>
      <p:pic>
        <p:nvPicPr>
          <p:cNvPr id="22" name="Imagen 21"/>
          <p:cNvPicPr/>
          <p:nvPr/>
        </p:nvPicPr>
        <p:blipFill rotWithShape="1">
          <a:blip r:embed="rId3"/>
          <a:srcRect l="18839" t="32301" r="55194" b="20306"/>
          <a:stretch/>
        </p:blipFill>
        <p:spPr bwMode="auto">
          <a:xfrm>
            <a:off x="904318" y="2991123"/>
            <a:ext cx="1948029" cy="1799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3135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3</a:t>
            </a:r>
            <a:r>
              <a:rPr lang="es-EC" sz="32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Objetivos</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8" name="Rectangle 10">
            <a:extLst>
              <a:ext uri="{FF2B5EF4-FFF2-40B4-BE49-F238E27FC236}">
                <a16:creationId xmlns="" xmlns:a16="http://schemas.microsoft.com/office/drawing/2014/main" id="{3C20747C-9D6B-48D7-8541-C2BF88ABB224}"/>
              </a:ext>
            </a:extLst>
          </p:cNvPr>
          <p:cNvSpPr>
            <a:spLocks noChangeArrowheads="1"/>
          </p:cNvSpPr>
          <p:nvPr/>
        </p:nvSpPr>
        <p:spPr bwMode="auto">
          <a:xfrm>
            <a:off x="3213100" y="1409846"/>
            <a:ext cx="1368425" cy="476250"/>
          </a:xfrm>
          <a:prstGeom prst="rect">
            <a:avLst/>
          </a:prstGeom>
          <a:noFill/>
          <a:ln w="9525">
            <a:noFill/>
            <a:miter lim="800000"/>
            <a:headEnd/>
            <a:tailEnd/>
          </a:ln>
        </p:spPr>
        <p:txBody>
          <a:bodyPr>
            <a:spAutoFit/>
          </a:bodyPr>
          <a:lstStyle/>
          <a:p>
            <a:pPr>
              <a:defRPr/>
            </a:pPr>
            <a:r>
              <a:rPr lang="es-EC" sz="2500" b="1" dirty="0">
                <a:solidFill>
                  <a:schemeClr val="tx1">
                    <a:lumMod val="65000"/>
                    <a:lumOff val="35000"/>
                  </a:schemeClr>
                </a:solidFill>
              </a:rPr>
              <a:t>General</a:t>
            </a:r>
            <a:endParaRPr lang="es-ES" sz="2500" b="1" dirty="0">
              <a:solidFill>
                <a:schemeClr val="tx1">
                  <a:lumMod val="65000"/>
                  <a:lumOff val="35000"/>
                </a:schemeClr>
              </a:solidFill>
            </a:endParaRPr>
          </a:p>
        </p:txBody>
      </p:sp>
      <p:sp>
        <p:nvSpPr>
          <p:cNvPr id="9" name="Rectangle 10">
            <a:extLst>
              <a:ext uri="{FF2B5EF4-FFF2-40B4-BE49-F238E27FC236}">
                <a16:creationId xmlns="" xmlns:a16="http://schemas.microsoft.com/office/drawing/2014/main" id="{249500A8-5FA0-466C-9339-A0A7B94DDBE3}"/>
              </a:ext>
            </a:extLst>
          </p:cNvPr>
          <p:cNvSpPr>
            <a:spLocks noChangeArrowheads="1"/>
          </p:cNvSpPr>
          <p:nvPr/>
        </p:nvSpPr>
        <p:spPr bwMode="auto">
          <a:xfrm>
            <a:off x="3133653" y="2974378"/>
            <a:ext cx="1909763" cy="477837"/>
          </a:xfrm>
          <a:prstGeom prst="rect">
            <a:avLst/>
          </a:prstGeom>
          <a:noFill/>
          <a:ln w="9525">
            <a:noFill/>
            <a:miter lim="800000"/>
            <a:headEnd/>
            <a:tailEnd/>
          </a:ln>
        </p:spPr>
        <p:txBody>
          <a:bodyPr>
            <a:spAutoFit/>
          </a:bodyPr>
          <a:lstStyle/>
          <a:p>
            <a:pPr>
              <a:defRPr/>
            </a:pPr>
            <a:r>
              <a:rPr lang="es-EC" sz="2500" b="1" dirty="0">
                <a:solidFill>
                  <a:schemeClr val="tx1">
                    <a:lumMod val="65000"/>
                    <a:lumOff val="35000"/>
                  </a:schemeClr>
                </a:solidFill>
              </a:rPr>
              <a:t>Específicos</a:t>
            </a:r>
            <a:endParaRPr lang="es-ES" sz="2500" b="1" dirty="0">
              <a:solidFill>
                <a:schemeClr val="tx1">
                  <a:lumMod val="65000"/>
                  <a:lumOff val="35000"/>
                </a:schemeClr>
              </a:solidFill>
            </a:endParaRPr>
          </a:p>
        </p:txBody>
      </p:sp>
      <p:pic>
        <p:nvPicPr>
          <p:cNvPr id="10" name="Picture 4" descr="Image result for check icon">
            <a:extLst>
              <a:ext uri="{FF2B5EF4-FFF2-40B4-BE49-F238E27FC236}">
                <a16:creationId xmlns="" xmlns:a16="http://schemas.microsoft.com/office/drawing/2014/main" id="{DD423D42-5765-475C-B039-52217C401C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10" y="4863642"/>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check icon">
            <a:extLst>
              <a:ext uri="{FF2B5EF4-FFF2-40B4-BE49-F238E27FC236}">
                <a16:creationId xmlns="" xmlns:a16="http://schemas.microsoft.com/office/drawing/2014/main" id="{554DE2F4-6BEE-4461-B782-9E53CA08D1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10" y="3795904"/>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09F7347-97C3-4B90-8B54-7B4814D64DAB}"/>
              </a:ext>
            </a:extLst>
          </p:cNvPr>
          <p:cNvSpPr/>
          <p:nvPr/>
        </p:nvSpPr>
        <p:spPr>
          <a:xfrm>
            <a:off x="4088533" y="3744493"/>
            <a:ext cx="7723087" cy="707886"/>
          </a:xfrm>
          <a:prstGeom prst="rect">
            <a:avLst/>
          </a:prstGeom>
        </p:spPr>
        <p:txBody>
          <a:bodyPr wrap="square">
            <a:spAutoFit/>
          </a:bodyPr>
          <a:lstStyle/>
          <a:p>
            <a:pPr lvl="0" algn="just" fontAlgn="base"/>
            <a:r>
              <a:rPr lang="es-EC" sz="2000" dirty="0"/>
              <a:t>Determinar tiempos y movimientos actuales que se utiliza en los procesos de producción de zapatos en </a:t>
            </a:r>
            <a:r>
              <a:rPr lang="es-EC" sz="2000" dirty="0" err="1"/>
              <a:t>Tecnocalza</a:t>
            </a:r>
            <a:r>
              <a:rPr lang="es-EC" sz="2000" dirty="0"/>
              <a:t> </a:t>
            </a:r>
            <a:r>
              <a:rPr lang="es-EC" sz="2000" dirty="0" smtClean="0"/>
              <a:t>S.A.</a:t>
            </a:r>
            <a:endParaRPr lang="es-EC" sz="2000" dirty="0"/>
          </a:p>
        </p:txBody>
      </p:sp>
      <p:sp>
        <p:nvSpPr>
          <p:cNvPr id="16" name="Rectangle 15">
            <a:extLst>
              <a:ext uri="{FF2B5EF4-FFF2-40B4-BE49-F238E27FC236}">
                <a16:creationId xmlns="" xmlns:a16="http://schemas.microsoft.com/office/drawing/2014/main" id="{AC90D122-83EE-42C0-8B46-0C84229E205F}"/>
              </a:ext>
            </a:extLst>
          </p:cNvPr>
          <p:cNvSpPr/>
          <p:nvPr/>
        </p:nvSpPr>
        <p:spPr>
          <a:xfrm>
            <a:off x="3213100" y="1975276"/>
            <a:ext cx="8598521" cy="1015663"/>
          </a:xfrm>
          <a:prstGeom prst="rect">
            <a:avLst/>
          </a:prstGeom>
        </p:spPr>
        <p:txBody>
          <a:bodyPr wrap="square">
            <a:spAutoFit/>
          </a:bodyPr>
          <a:lstStyle/>
          <a:p>
            <a:pPr algn="just"/>
            <a:r>
              <a:rPr lang="es-EC" sz="2000" dirty="0"/>
              <a:t>Diseñar una propuesta de mejoramiento de los procesos de producción de la empresa </a:t>
            </a:r>
            <a:r>
              <a:rPr lang="es-EC" sz="2000" dirty="0" err="1"/>
              <a:t>Tecnocalza</a:t>
            </a:r>
            <a:r>
              <a:rPr lang="es-EC" sz="2000" dirty="0"/>
              <a:t> S.A., aplicando metodologías de análisis, evaluación para asegurar la calidad de la producción y aumentar la productividad</a:t>
            </a:r>
          </a:p>
        </p:txBody>
      </p:sp>
      <p:sp>
        <p:nvSpPr>
          <p:cNvPr id="17" name="Rectangle 16">
            <a:extLst>
              <a:ext uri="{FF2B5EF4-FFF2-40B4-BE49-F238E27FC236}">
                <a16:creationId xmlns="" xmlns:a16="http://schemas.microsoft.com/office/drawing/2014/main" id="{FADA7D65-74EF-449F-9D53-9EDB1465C1D8}"/>
              </a:ext>
            </a:extLst>
          </p:cNvPr>
          <p:cNvSpPr/>
          <p:nvPr/>
        </p:nvSpPr>
        <p:spPr>
          <a:xfrm>
            <a:off x="4088533" y="4824414"/>
            <a:ext cx="7723088" cy="707886"/>
          </a:xfrm>
          <a:prstGeom prst="rect">
            <a:avLst/>
          </a:prstGeom>
        </p:spPr>
        <p:txBody>
          <a:bodyPr wrap="square">
            <a:spAutoFit/>
          </a:bodyPr>
          <a:lstStyle/>
          <a:p>
            <a:pPr lvl="0" algn="just" fontAlgn="base"/>
            <a:r>
              <a:rPr lang="es-ES" sz="2000" dirty="0"/>
              <a:t>Determinar la capacidad de producción actual de los </a:t>
            </a:r>
            <a:r>
              <a:rPr lang="es-EC" sz="2000" dirty="0"/>
              <a:t>procesos de producción de zapatos en </a:t>
            </a:r>
            <a:r>
              <a:rPr lang="es-EC" sz="2000" dirty="0" err="1"/>
              <a:t>Tecnocalza</a:t>
            </a:r>
            <a:r>
              <a:rPr lang="es-EC" sz="2000" dirty="0"/>
              <a:t> S.A.</a:t>
            </a:r>
          </a:p>
        </p:txBody>
      </p:sp>
      <p:sp>
        <p:nvSpPr>
          <p:cNvPr id="18" name="Rectangle 17">
            <a:extLst>
              <a:ext uri="{FF2B5EF4-FFF2-40B4-BE49-F238E27FC236}">
                <a16:creationId xmlns="" xmlns:a16="http://schemas.microsoft.com/office/drawing/2014/main" id="{6DD5C1F8-A801-43A5-AC6F-973398B32F53}"/>
              </a:ext>
            </a:extLst>
          </p:cNvPr>
          <p:cNvSpPr/>
          <p:nvPr/>
        </p:nvSpPr>
        <p:spPr>
          <a:xfrm>
            <a:off x="4088534" y="5857611"/>
            <a:ext cx="7723087" cy="707886"/>
          </a:xfrm>
          <a:prstGeom prst="rect">
            <a:avLst/>
          </a:prstGeom>
        </p:spPr>
        <p:txBody>
          <a:bodyPr wrap="square">
            <a:spAutoFit/>
          </a:bodyPr>
          <a:lstStyle/>
          <a:p>
            <a:pPr lvl="0" algn="just" fontAlgn="base"/>
            <a:r>
              <a:rPr lang="es-ES" sz="2000" dirty="0"/>
              <a:t>Diseñar </a:t>
            </a:r>
            <a:r>
              <a:rPr lang="es-EC" sz="2000" dirty="0"/>
              <a:t>una propuesta que permita mejorar los procesos de producción a través de un método eficiente.</a:t>
            </a:r>
          </a:p>
        </p:txBody>
      </p:sp>
      <p:pic>
        <p:nvPicPr>
          <p:cNvPr id="19" name="Picture 4" descr="Image result for check icon">
            <a:extLst>
              <a:ext uri="{FF2B5EF4-FFF2-40B4-BE49-F238E27FC236}">
                <a16:creationId xmlns="" xmlns:a16="http://schemas.microsoft.com/office/drawing/2014/main" id="{6E493854-A010-4791-AC03-79CBA9FF3B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510" y="591788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p:nvPr/>
        </p:nvPicPr>
        <p:blipFill rotWithShape="1">
          <a:blip r:embed="rId3"/>
          <a:srcRect l="21215" t="37734" r="57230" b="24834"/>
          <a:stretch/>
        </p:blipFill>
        <p:spPr bwMode="auto">
          <a:xfrm>
            <a:off x="834075" y="2872737"/>
            <a:ext cx="1954672" cy="18733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3452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4</a:t>
            </a:r>
            <a:r>
              <a:rPr lang="es-EC" sz="32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Metodología</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Picture 4" descr="Image result for check icon">
            <a:extLst>
              <a:ext uri="{FF2B5EF4-FFF2-40B4-BE49-F238E27FC236}">
                <a16:creationId xmlns="" xmlns:a16="http://schemas.microsoft.com/office/drawing/2014/main" id="{FE6892EF-16C3-46E1-885A-7931390AC6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1" y="1932697"/>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 xmlns:a16="http://schemas.microsoft.com/office/drawing/2014/main" id="{6C5C8F90-ABBF-4CD2-8A86-709FE41E4AF7}"/>
              </a:ext>
            </a:extLst>
          </p:cNvPr>
          <p:cNvSpPr/>
          <p:nvPr/>
        </p:nvSpPr>
        <p:spPr>
          <a:xfrm>
            <a:off x="6062159" y="1948799"/>
            <a:ext cx="7473767" cy="400110"/>
          </a:xfrm>
          <a:prstGeom prst="rect">
            <a:avLst/>
          </a:prstGeom>
        </p:spPr>
        <p:txBody>
          <a:bodyPr wrap="square">
            <a:spAutoFit/>
          </a:bodyPr>
          <a:lstStyle/>
          <a:p>
            <a:pPr lvl="0" algn="just">
              <a:spcAft>
                <a:spcPts val="0"/>
              </a:spcAft>
            </a:pPr>
            <a:r>
              <a:rPr lang="es-ES" sz="2000" dirty="0">
                <a:solidFill>
                  <a:srgbClr val="000000"/>
                </a:solidFill>
                <a:ea typeface="Calibri" panose="020F0502020204030204" pitchFamily="34" charset="0"/>
              </a:rPr>
              <a:t>Deductiva - Observación y análisis.</a:t>
            </a:r>
            <a:endParaRPr lang="en-US" sz="2000" dirty="0">
              <a:solidFill>
                <a:srgbClr val="000000"/>
              </a:solidFill>
              <a:ea typeface="Calibri" panose="020F0502020204030204" pitchFamily="34" charset="0"/>
            </a:endParaRPr>
          </a:p>
        </p:txBody>
      </p:sp>
      <p:pic>
        <p:nvPicPr>
          <p:cNvPr id="12" name="Picture 4" descr="Image result for check icon">
            <a:extLst>
              <a:ext uri="{FF2B5EF4-FFF2-40B4-BE49-F238E27FC236}">
                <a16:creationId xmlns="" xmlns:a16="http://schemas.microsoft.com/office/drawing/2014/main" id="{08AD086D-4BEA-4076-BEFD-5515068F94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1" y="2617445"/>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check icon">
            <a:extLst>
              <a:ext uri="{FF2B5EF4-FFF2-40B4-BE49-F238E27FC236}">
                <a16:creationId xmlns="" xmlns:a16="http://schemas.microsoft.com/office/drawing/2014/main" id="{65EACAAF-BE5D-4F2A-9C31-07B4E253C0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1" y="3301594"/>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check icon">
            <a:extLst>
              <a:ext uri="{FF2B5EF4-FFF2-40B4-BE49-F238E27FC236}">
                <a16:creationId xmlns="" xmlns:a16="http://schemas.microsoft.com/office/drawing/2014/main" id="{5EC5CE28-FC5F-4D8F-8470-32A138EC5E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1" y="3959361"/>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4A2D7340-7324-476D-8A40-EFE5DD309677}"/>
              </a:ext>
            </a:extLst>
          </p:cNvPr>
          <p:cNvSpPr/>
          <p:nvPr/>
        </p:nvSpPr>
        <p:spPr>
          <a:xfrm>
            <a:off x="6096000" y="2677708"/>
            <a:ext cx="7473767" cy="400110"/>
          </a:xfrm>
          <a:prstGeom prst="rect">
            <a:avLst/>
          </a:prstGeom>
        </p:spPr>
        <p:txBody>
          <a:bodyPr wrap="square">
            <a:spAutoFit/>
          </a:bodyPr>
          <a:lstStyle/>
          <a:p>
            <a:pPr lvl="0" algn="just">
              <a:spcAft>
                <a:spcPts val="0"/>
              </a:spcAft>
            </a:pPr>
            <a:r>
              <a:rPr lang="es-ES" sz="2000" dirty="0" smtClean="0">
                <a:solidFill>
                  <a:srgbClr val="000000"/>
                </a:solidFill>
                <a:ea typeface="Calibri" panose="020F0502020204030204" pitchFamily="34" charset="0"/>
              </a:rPr>
              <a:t>Estudio de tiempos y movimientos</a:t>
            </a:r>
            <a:endParaRPr lang="en-US" sz="2000" dirty="0">
              <a:solidFill>
                <a:srgbClr val="000000"/>
              </a:solidFill>
              <a:ea typeface="Calibri" panose="020F0502020204030204" pitchFamily="34" charset="0"/>
            </a:endParaRPr>
          </a:p>
        </p:txBody>
      </p:sp>
      <p:sp>
        <p:nvSpPr>
          <p:cNvPr id="16" name="Rectangle 15">
            <a:extLst>
              <a:ext uri="{FF2B5EF4-FFF2-40B4-BE49-F238E27FC236}">
                <a16:creationId xmlns="" xmlns:a16="http://schemas.microsoft.com/office/drawing/2014/main" id="{9D297E61-B892-487B-B4B0-3C2310AF369E}"/>
              </a:ext>
            </a:extLst>
          </p:cNvPr>
          <p:cNvSpPr/>
          <p:nvPr/>
        </p:nvSpPr>
        <p:spPr>
          <a:xfrm>
            <a:off x="6083121" y="4002738"/>
            <a:ext cx="6989044" cy="400110"/>
          </a:xfrm>
          <a:prstGeom prst="rect">
            <a:avLst/>
          </a:prstGeom>
        </p:spPr>
        <p:txBody>
          <a:bodyPr wrap="square">
            <a:spAutoFit/>
          </a:bodyPr>
          <a:lstStyle/>
          <a:p>
            <a:pPr lvl="0" algn="just">
              <a:spcAft>
                <a:spcPts val="0"/>
              </a:spcAft>
            </a:pPr>
            <a:r>
              <a:rPr lang="es-ES" sz="2000" dirty="0" smtClean="0"/>
              <a:t>Técnica de los cinco </a:t>
            </a:r>
            <a:r>
              <a:rPr lang="es-ES" sz="2000" dirty="0"/>
              <a:t>¿</a:t>
            </a:r>
            <a:r>
              <a:rPr lang="es-ES" sz="2000" dirty="0" smtClean="0"/>
              <a:t>porque?</a:t>
            </a:r>
            <a:endParaRPr lang="en-US" sz="2000" dirty="0">
              <a:solidFill>
                <a:srgbClr val="000000"/>
              </a:solidFill>
              <a:ea typeface="Calibri" panose="020F0502020204030204" pitchFamily="34" charset="0"/>
            </a:endParaRPr>
          </a:p>
        </p:txBody>
      </p:sp>
      <p:sp>
        <p:nvSpPr>
          <p:cNvPr id="17" name="Rectangle 16">
            <a:extLst>
              <a:ext uri="{FF2B5EF4-FFF2-40B4-BE49-F238E27FC236}">
                <a16:creationId xmlns="" xmlns:a16="http://schemas.microsoft.com/office/drawing/2014/main" id="{36600506-CACE-4DDF-B29D-E68B29C064B5}"/>
              </a:ext>
            </a:extLst>
          </p:cNvPr>
          <p:cNvSpPr/>
          <p:nvPr/>
        </p:nvSpPr>
        <p:spPr>
          <a:xfrm>
            <a:off x="6096000" y="4727337"/>
            <a:ext cx="7473767" cy="400110"/>
          </a:xfrm>
          <a:prstGeom prst="rect">
            <a:avLst/>
          </a:prstGeom>
        </p:spPr>
        <p:txBody>
          <a:bodyPr wrap="square">
            <a:spAutoFit/>
          </a:bodyPr>
          <a:lstStyle/>
          <a:p>
            <a:pPr lvl="0" algn="just">
              <a:spcAft>
                <a:spcPts val="0"/>
              </a:spcAft>
            </a:pPr>
            <a:r>
              <a:rPr lang="es-ES" sz="2000" dirty="0"/>
              <a:t>Diagrama de Pareto. </a:t>
            </a:r>
            <a:endParaRPr lang="en-US" sz="2000" dirty="0">
              <a:solidFill>
                <a:srgbClr val="000000"/>
              </a:solidFill>
              <a:ea typeface="Calibri" panose="020F0502020204030204" pitchFamily="34" charset="0"/>
            </a:endParaRPr>
          </a:p>
        </p:txBody>
      </p:sp>
      <p:sp>
        <p:nvSpPr>
          <p:cNvPr id="18" name="Rectangle 17">
            <a:extLst>
              <a:ext uri="{FF2B5EF4-FFF2-40B4-BE49-F238E27FC236}">
                <a16:creationId xmlns="" xmlns:a16="http://schemas.microsoft.com/office/drawing/2014/main" id="{1A674DE1-44F7-4F8A-A5AA-5442A9FC2F18}"/>
              </a:ext>
            </a:extLst>
          </p:cNvPr>
          <p:cNvSpPr/>
          <p:nvPr/>
        </p:nvSpPr>
        <p:spPr>
          <a:xfrm>
            <a:off x="6096000" y="5499593"/>
            <a:ext cx="7473767" cy="400110"/>
          </a:xfrm>
          <a:prstGeom prst="rect">
            <a:avLst/>
          </a:prstGeom>
        </p:spPr>
        <p:txBody>
          <a:bodyPr wrap="square">
            <a:spAutoFit/>
          </a:bodyPr>
          <a:lstStyle/>
          <a:p>
            <a:pPr lvl="0" algn="just">
              <a:spcAft>
                <a:spcPts val="0"/>
              </a:spcAft>
            </a:pPr>
            <a:r>
              <a:rPr lang="es-ES" sz="2000" dirty="0">
                <a:solidFill>
                  <a:srgbClr val="000000"/>
                </a:solidFill>
                <a:ea typeface="Calibri" panose="020F0502020204030204" pitchFamily="34" charset="0"/>
              </a:rPr>
              <a:t>Plan de mejoras.</a:t>
            </a:r>
            <a:endParaRPr lang="en-US" sz="2000" dirty="0">
              <a:solidFill>
                <a:srgbClr val="000000"/>
              </a:solidFill>
              <a:ea typeface="Calibri" panose="020F0502020204030204" pitchFamily="34" charset="0"/>
            </a:endParaRPr>
          </a:p>
        </p:txBody>
      </p:sp>
      <p:pic>
        <p:nvPicPr>
          <p:cNvPr id="19" name="Picture 4" descr="Image result for check icon">
            <a:extLst>
              <a:ext uri="{FF2B5EF4-FFF2-40B4-BE49-F238E27FC236}">
                <a16:creationId xmlns="" xmlns:a16="http://schemas.microsoft.com/office/drawing/2014/main" id="{3022CE00-8ACA-4F4E-B9EE-9449FC77FD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3380" y="4637650"/>
            <a:ext cx="489857" cy="48985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689669B0-71B1-4FC6-AAB4-40553D24C322}"/>
              </a:ext>
            </a:extLst>
          </p:cNvPr>
          <p:cNvSpPr/>
          <p:nvPr/>
        </p:nvSpPr>
        <p:spPr>
          <a:xfrm>
            <a:off x="6095999" y="3402307"/>
            <a:ext cx="7473767" cy="400110"/>
          </a:xfrm>
          <a:prstGeom prst="rect">
            <a:avLst/>
          </a:prstGeom>
        </p:spPr>
        <p:txBody>
          <a:bodyPr wrap="square">
            <a:spAutoFit/>
          </a:bodyPr>
          <a:lstStyle/>
          <a:p>
            <a:pPr algn="just"/>
            <a:r>
              <a:rPr lang="es-ES" sz="2000" dirty="0"/>
              <a:t>Ishikawa (causa – efecto</a:t>
            </a:r>
            <a:r>
              <a:rPr lang="es-ES" sz="2000" dirty="0" smtClean="0"/>
              <a:t>).</a:t>
            </a:r>
            <a:endParaRPr lang="en-US" sz="2000" dirty="0">
              <a:solidFill>
                <a:srgbClr val="000000"/>
              </a:solidFill>
              <a:ea typeface="Calibri" panose="020F0502020204030204" pitchFamily="34" charset="0"/>
            </a:endParaRPr>
          </a:p>
        </p:txBody>
      </p:sp>
      <p:pic>
        <p:nvPicPr>
          <p:cNvPr id="21" name="Picture 4" descr="Image result for check icon">
            <a:extLst>
              <a:ext uri="{FF2B5EF4-FFF2-40B4-BE49-F238E27FC236}">
                <a16:creationId xmlns="" xmlns:a16="http://schemas.microsoft.com/office/drawing/2014/main" id="{1A049DF4-E852-4472-AE01-6AD4BE1048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207" y="5439331"/>
            <a:ext cx="489857" cy="4898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close up of a sign&#10;&#10;Description generated with high confidence">
            <a:extLst>
              <a:ext uri="{FF2B5EF4-FFF2-40B4-BE49-F238E27FC236}">
                <a16:creationId xmlns="" xmlns:a16="http://schemas.microsoft.com/office/drawing/2014/main" id="{DC9E7B0A-174D-4089-AC1A-708B9404B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89" y="2677708"/>
            <a:ext cx="2462789" cy="2868174"/>
          </a:xfrm>
          <a:prstGeom prst="rect">
            <a:avLst/>
          </a:prstGeom>
        </p:spPr>
      </p:pic>
    </p:spTree>
    <p:extLst>
      <p:ext uri="{BB962C8B-B14F-4D97-AF65-F5344CB8AC3E}">
        <p14:creationId xmlns:p14="http://schemas.microsoft.com/office/powerpoint/2010/main" val="296786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5. </a:t>
            </a:r>
            <a:r>
              <a:rPr lang="es-EC" sz="32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Marco Teórico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8" name="7 Rectángulo">
            <a:extLst>
              <a:ext uri="{FF2B5EF4-FFF2-40B4-BE49-F238E27FC236}">
                <a16:creationId xmlns="" xmlns:a16="http://schemas.microsoft.com/office/drawing/2014/main" id="{D12C41AB-2020-4134-9C8D-783B46A43B74}"/>
              </a:ext>
            </a:extLst>
          </p:cNvPr>
          <p:cNvSpPr/>
          <p:nvPr/>
        </p:nvSpPr>
        <p:spPr bwMode="auto">
          <a:xfrm>
            <a:off x="1667772" y="4857870"/>
            <a:ext cx="1874765" cy="647700"/>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r>
              <a:rPr lang="es-EC" sz="1600" b="1" dirty="0" smtClean="0">
                <a:solidFill>
                  <a:schemeClr val="tx1">
                    <a:lumMod val="75000"/>
                    <a:lumOff val="25000"/>
                  </a:schemeClr>
                </a:solidFill>
                <a:latin typeface="+mn-lt"/>
              </a:rPr>
              <a:t>Capacidad de producción</a:t>
            </a:r>
            <a:endParaRPr lang="es-ES" sz="1600" dirty="0">
              <a:solidFill>
                <a:schemeClr val="tx1">
                  <a:lumMod val="75000"/>
                  <a:lumOff val="25000"/>
                </a:schemeClr>
              </a:solidFill>
              <a:latin typeface="+mn-lt"/>
            </a:endParaRPr>
          </a:p>
        </p:txBody>
      </p:sp>
      <p:sp>
        <p:nvSpPr>
          <p:cNvPr id="10" name="9 Rectángulo">
            <a:extLst>
              <a:ext uri="{FF2B5EF4-FFF2-40B4-BE49-F238E27FC236}">
                <a16:creationId xmlns="" xmlns:a16="http://schemas.microsoft.com/office/drawing/2014/main" id="{6634E898-BB1C-4EB3-8E7B-BB801503DA4D}"/>
              </a:ext>
            </a:extLst>
          </p:cNvPr>
          <p:cNvSpPr/>
          <p:nvPr/>
        </p:nvSpPr>
        <p:spPr bwMode="auto">
          <a:xfrm>
            <a:off x="8864007" y="4950545"/>
            <a:ext cx="2092959" cy="431800"/>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r>
              <a:rPr lang="es-EC" sz="1600" b="1" dirty="0" smtClean="0">
                <a:solidFill>
                  <a:schemeClr val="tx1">
                    <a:lumMod val="75000"/>
                    <a:lumOff val="25000"/>
                  </a:schemeClr>
                </a:solidFill>
              </a:rPr>
              <a:t>Diseño de propuesta de mejora</a:t>
            </a:r>
            <a:endParaRPr lang="es-EC" sz="1600" b="1" dirty="0">
              <a:solidFill>
                <a:schemeClr val="tx1">
                  <a:lumMod val="75000"/>
                  <a:lumOff val="25000"/>
                </a:schemeClr>
              </a:solidFill>
              <a:latin typeface="+mn-lt"/>
            </a:endParaRPr>
          </a:p>
          <a:p>
            <a:pPr fontAlgn="auto">
              <a:spcBef>
                <a:spcPts val="0"/>
              </a:spcBef>
              <a:spcAft>
                <a:spcPts val="0"/>
              </a:spcAft>
              <a:defRPr/>
            </a:pPr>
            <a:endParaRPr lang="es-ES" sz="1600" b="1" dirty="0">
              <a:solidFill>
                <a:schemeClr val="tx1">
                  <a:lumMod val="75000"/>
                  <a:lumOff val="25000"/>
                </a:schemeClr>
              </a:solidFill>
              <a:latin typeface="+mn-lt"/>
            </a:endParaRPr>
          </a:p>
        </p:txBody>
      </p:sp>
      <p:pic>
        <p:nvPicPr>
          <p:cNvPr id="11" name="Picture 97" descr="http://tec.nologia.com/wp-content/uploads/2009/10/radar-verde.jpg">
            <a:extLst>
              <a:ext uri="{FF2B5EF4-FFF2-40B4-BE49-F238E27FC236}">
                <a16:creationId xmlns="" xmlns:a16="http://schemas.microsoft.com/office/drawing/2014/main" id="{E6DE2E59-DB9D-4F5F-B633-DB4F647C6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409" y="5598319"/>
            <a:ext cx="10001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5 Rectángulo">
            <a:extLst>
              <a:ext uri="{FF2B5EF4-FFF2-40B4-BE49-F238E27FC236}">
                <a16:creationId xmlns="" xmlns:a16="http://schemas.microsoft.com/office/drawing/2014/main" id="{F8FA80C5-287A-4977-81BA-AFA42A88D43C}"/>
              </a:ext>
            </a:extLst>
          </p:cNvPr>
          <p:cNvSpPr/>
          <p:nvPr/>
        </p:nvSpPr>
        <p:spPr bwMode="auto">
          <a:xfrm>
            <a:off x="3965674" y="4888664"/>
            <a:ext cx="2002668" cy="376472"/>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r>
              <a:rPr lang="es-EC" sz="1600" b="1" dirty="0" smtClean="0">
                <a:solidFill>
                  <a:schemeClr val="tx1">
                    <a:lumMod val="75000"/>
                    <a:lumOff val="25000"/>
                  </a:schemeClr>
                </a:solidFill>
              </a:rPr>
              <a:t>Estudio de tiempos y movimientos</a:t>
            </a:r>
            <a:endParaRPr lang="es-ES" sz="1600" b="1" dirty="0">
              <a:solidFill>
                <a:schemeClr val="tx1">
                  <a:lumMod val="75000"/>
                  <a:lumOff val="25000"/>
                </a:schemeClr>
              </a:solidFill>
              <a:latin typeface="+mn-lt"/>
            </a:endParaRPr>
          </a:p>
        </p:txBody>
      </p:sp>
      <p:sp>
        <p:nvSpPr>
          <p:cNvPr id="13" name="16 Rectángulo">
            <a:extLst>
              <a:ext uri="{FF2B5EF4-FFF2-40B4-BE49-F238E27FC236}">
                <a16:creationId xmlns="" xmlns:a16="http://schemas.microsoft.com/office/drawing/2014/main" id="{5F876F1B-6259-4492-83D4-761F7310786D}"/>
              </a:ext>
            </a:extLst>
          </p:cNvPr>
          <p:cNvSpPr/>
          <p:nvPr/>
        </p:nvSpPr>
        <p:spPr bwMode="auto">
          <a:xfrm>
            <a:off x="6621010" y="4888664"/>
            <a:ext cx="1893900" cy="576263"/>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r>
              <a:rPr lang="es-EC" sz="1600" b="1" dirty="0" smtClean="0">
                <a:solidFill>
                  <a:schemeClr val="tx1">
                    <a:lumMod val="75000"/>
                    <a:lumOff val="25000"/>
                  </a:schemeClr>
                </a:solidFill>
              </a:rPr>
              <a:t>Herramientas para priorización de problemas</a:t>
            </a:r>
            <a:endParaRPr lang="es-ES" sz="1600" b="1" dirty="0">
              <a:solidFill>
                <a:schemeClr val="tx1">
                  <a:lumMod val="75000"/>
                  <a:lumOff val="25000"/>
                </a:schemeClr>
              </a:solidFill>
              <a:latin typeface="+mn-lt"/>
            </a:endParaRPr>
          </a:p>
        </p:txBody>
      </p:sp>
      <p:pic>
        <p:nvPicPr>
          <p:cNvPr id="2054" name="Picture 6" descr="Image result for internal audit icon">
            <a:extLst>
              <a:ext uri="{FF2B5EF4-FFF2-40B4-BE49-F238E27FC236}">
                <a16:creationId xmlns="" xmlns:a16="http://schemas.microsoft.com/office/drawing/2014/main" id="{7D17EBAB-F66F-41E7-B6BE-9E505AF6C4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871" y="5539581"/>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lated image">
            <a:extLst>
              <a:ext uri="{FF2B5EF4-FFF2-40B4-BE49-F238E27FC236}">
                <a16:creationId xmlns="" xmlns:a16="http://schemas.microsoft.com/office/drawing/2014/main" id="{1482B387-89E8-465F-8741-3EBAE003B3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6136" y="5531396"/>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istema de gestion de calidad iso 9001">
            <a:extLst>
              <a:ext uri="{FF2B5EF4-FFF2-40B4-BE49-F238E27FC236}">
                <a16:creationId xmlns="" xmlns:a16="http://schemas.microsoft.com/office/drawing/2014/main" id="{3609CAA3-5DBF-47A5-A389-1FC1E2D96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374" y="1418726"/>
            <a:ext cx="5825951" cy="321451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 xmlns:a16="http://schemas.microsoft.com/office/drawing/2014/main" id="{200B28A8-C83A-409C-8558-9C08D35F702B}"/>
              </a:ext>
            </a:extLst>
          </p:cNvPr>
          <p:cNvCxnSpPr/>
          <p:nvPr/>
        </p:nvCxnSpPr>
        <p:spPr>
          <a:xfrm>
            <a:off x="2343150" y="4667250"/>
            <a:ext cx="7896225"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19" name="Imagen 18" descr="Resultado de imagen para diagrama de pareto españo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1010" y="5686340"/>
            <a:ext cx="1849183" cy="958555"/>
          </a:xfrm>
          <a:prstGeom prst="rect">
            <a:avLst/>
          </a:prstGeom>
          <a:noFill/>
          <a:ln>
            <a:noFill/>
          </a:ln>
        </p:spPr>
      </p:pic>
    </p:spTree>
    <p:extLst>
      <p:ext uri="{BB962C8B-B14F-4D97-AF65-F5344CB8AC3E}">
        <p14:creationId xmlns:p14="http://schemas.microsoft.com/office/powerpoint/2010/main" val="33823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6</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Diagnóstico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45" name="TextBox 44">
            <a:extLst>
              <a:ext uri="{FF2B5EF4-FFF2-40B4-BE49-F238E27FC236}">
                <a16:creationId xmlns="" xmlns:a16="http://schemas.microsoft.com/office/drawing/2014/main" id="{32FDFC08-F73C-46E6-8861-C8FA1F6234AB}"/>
              </a:ext>
            </a:extLst>
          </p:cNvPr>
          <p:cNvSpPr txBox="1"/>
          <p:nvPr/>
        </p:nvSpPr>
        <p:spPr>
          <a:xfrm>
            <a:off x="964080" y="1228489"/>
            <a:ext cx="3206028" cy="400110"/>
          </a:xfrm>
          <a:prstGeom prst="rect">
            <a:avLst/>
          </a:prstGeom>
          <a:noFill/>
        </p:spPr>
        <p:txBody>
          <a:bodyPr wrap="square" rtlCol="0">
            <a:spAutoFit/>
          </a:bodyPr>
          <a:lstStyle/>
          <a:p>
            <a:pPr algn="just"/>
            <a:r>
              <a:rPr lang="es-EC" sz="2000" dirty="0" smtClean="0"/>
              <a:t>RECEPCIÓN DEL MATERIAL</a:t>
            </a:r>
            <a:endParaRPr lang="en-US" sz="2000" dirty="0"/>
          </a:p>
        </p:txBody>
      </p:sp>
      <p:pic>
        <p:nvPicPr>
          <p:cNvPr id="9" name="Imagen 8"/>
          <p:cNvPicPr/>
          <p:nvPr/>
        </p:nvPicPr>
        <p:blipFill rotWithShape="1">
          <a:blip r:embed="rId2"/>
          <a:srcRect l="30506" t="28499" r="51935" b="28722"/>
          <a:stretch/>
        </p:blipFill>
        <p:spPr bwMode="auto">
          <a:xfrm>
            <a:off x="1448462" y="1682369"/>
            <a:ext cx="1885406" cy="2343955"/>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3"/>
          <a:srcRect l="20383" t="10999" r="18206" b="23742"/>
          <a:stretch/>
        </p:blipFill>
        <p:spPr bwMode="auto">
          <a:xfrm>
            <a:off x="4357191" y="1666225"/>
            <a:ext cx="3301665" cy="2343955"/>
          </a:xfrm>
          <a:prstGeom prst="rect">
            <a:avLst/>
          </a:prstGeom>
          <a:ln>
            <a:noFill/>
          </a:ln>
          <a:extLst>
            <a:ext uri="{53640926-AAD7-44D8-BBD7-CCE9431645EC}">
              <a14:shadowObscured xmlns:a14="http://schemas.microsoft.com/office/drawing/2010/main"/>
            </a:ext>
          </a:extLst>
        </p:spPr>
      </p:pic>
      <p:sp>
        <p:nvSpPr>
          <p:cNvPr id="13" name="TextBox 44">
            <a:extLst>
              <a:ext uri="{FF2B5EF4-FFF2-40B4-BE49-F238E27FC236}">
                <a16:creationId xmlns="" xmlns:a16="http://schemas.microsoft.com/office/drawing/2014/main" id="{32FDFC08-F73C-46E6-8861-C8FA1F6234AB}"/>
              </a:ext>
            </a:extLst>
          </p:cNvPr>
          <p:cNvSpPr txBox="1"/>
          <p:nvPr/>
        </p:nvSpPr>
        <p:spPr>
          <a:xfrm>
            <a:off x="4685072" y="1249781"/>
            <a:ext cx="3206028" cy="400110"/>
          </a:xfrm>
          <a:prstGeom prst="rect">
            <a:avLst/>
          </a:prstGeom>
          <a:noFill/>
        </p:spPr>
        <p:txBody>
          <a:bodyPr wrap="square" rtlCol="0">
            <a:spAutoFit/>
          </a:bodyPr>
          <a:lstStyle/>
          <a:p>
            <a:pPr algn="just"/>
            <a:r>
              <a:rPr lang="es-EC" sz="2000" dirty="0" smtClean="0"/>
              <a:t>CORTE DEL MATERIAL</a:t>
            </a:r>
            <a:endParaRPr lang="en-US" sz="2000" dirty="0"/>
          </a:p>
        </p:txBody>
      </p:sp>
      <p:pic>
        <p:nvPicPr>
          <p:cNvPr id="14" name="Imagen 13"/>
          <p:cNvPicPr/>
          <p:nvPr/>
        </p:nvPicPr>
        <p:blipFill rotWithShape="1">
          <a:blip r:embed="rId4"/>
          <a:srcRect l="36412" t="28248" r="42800" b="22734"/>
          <a:stretch/>
        </p:blipFill>
        <p:spPr bwMode="auto">
          <a:xfrm>
            <a:off x="8882940" y="1682368"/>
            <a:ext cx="2038350" cy="2343955"/>
          </a:xfrm>
          <a:prstGeom prst="rect">
            <a:avLst/>
          </a:prstGeom>
          <a:ln>
            <a:noFill/>
          </a:ln>
          <a:extLst>
            <a:ext uri="{53640926-AAD7-44D8-BBD7-CCE9431645EC}">
              <a14:shadowObscured xmlns:a14="http://schemas.microsoft.com/office/drawing/2010/main"/>
            </a:ext>
          </a:extLst>
        </p:spPr>
      </p:pic>
      <p:sp>
        <p:nvSpPr>
          <p:cNvPr id="15" name="TextBox 44">
            <a:extLst>
              <a:ext uri="{FF2B5EF4-FFF2-40B4-BE49-F238E27FC236}">
                <a16:creationId xmlns="" xmlns:a16="http://schemas.microsoft.com/office/drawing/2014/main" id="{32FDFC08-F73C-46E6-8861-C8FA1F6234AB}"/>
              </a:ext>
            </a:extLst>
          </p:cNvPr>
          <p:cNvSpPr txBox="1"/>
          <p:nvPr/>
        </p:nvSpPr>
        <p:spPr>
          <a:xfrm>
            <a:off x="8320136" y="1266115"/>
            <a:ext cx="3640903" cy="400110"/>
          </a:xfrm>
          <a:prstGeom prst="rect">
            <a:avLst/>
          </a:prstGeom>
          <a:noFill/>
        </p:spPr>
        <p:txBody>
          <a:bodyPr wrap="square" rtlCol="0">
            <a:spAutoFit/>
          </a:bodyPr>
          <a:lstStyle/>
          <a:p>
            <a:pPr algn="just"/>
            <a:r>
              <a:rPr lang="es-EC" sz="2000" dirty="0" smtClean="0"/>
              <a:t>APARADO DE PIEZAS CORTADAS</a:t>
            </a:r>
            <a:endParaRPr lang="en-US" sz="2000" dirty="0"/>
          </a:p>
        </p:txBody>
      </p:sp>
      <p:pic>
        <p:nvPicPr>
          <p:cNvPr id="16" name="Imagen 15"/>
          <p:cNvPicPr/>
          <p:nvPr/>
        </p:nvPicPr>
        <p:blipFill rotWithShape="1">
          <a:blip r:embed="rId5" cstate="print">
            <a:extLst>
              <a:ext uri="{28A0092B-C50C-407E-A947-70E740481C1C}">
                <a14:useLocalDpi xmlns:a14="http://schemas.microsoft.com/office/drawing/2010/main" val="0"/>
              </a:ext>
            </a:extLst>
          </a:blip>
          <a:srcRect l="17430" t="22495" r="65269" b="35250"/>
          <a:stretch/>
        </p:blipFill>
        <p:spPr bwMode="auto">
          <a:xfrm>
            <a:off x="1447140" y="4410289"/>
            <a:ext cx="1886728" cy="2344679"/>
          </a:xfrm>
          <a:prstGeom prst="rect">
            <a:avLst/>
          </a:prstGeom>
          <a:ln>
            <a:noFill/>
          </a:ln>
          <a:extLst>
            <a:ext uri="{53640926-AAD7-44D8-BBD7-CCE9431645EC}">
              <a14:shadowObscured xmlns:a14="http://schemas.microsoft.com/office/drawing/2010/main"/>
            </a:ext>
          </a:extLst>
        </p:spPr>
      </p:pic>
      <p:pic>
        <p:nvPicPr>
          <p:cNvPr id="17" name="Imagen 16"/>
          <p:cNvPicPr/>
          <p:nvPr/>
        </p:nvPicPr>
        <p:blipFill rotWithShape="1">
          <a:blip r:embed="rId5" cstate="print">
            <a:extLst>
              <a:ext uri="{28A0092B-C50C-407E-A947-70E740481C1C}">
                <a14:useLocalDpi xmlns:a14="http://schemas.microsoft.com/office/drawing/2010/main" val="0"/>
              </a:ext>
            </a:extLst>
          </a:blip>
          <a:srcRect l="38086" t="22249" r="43221" b="36013"/>
          <a:stretch/>
        </p:blipFill>
        <p:spPr bwMode="auto">
          <a:xfrm>
            <a:off x="5002115" y="4410288"/>
            <a:ext cx="1894273" cy="2344679"/>
          </a:xfrm>
          <a:prstGeom prst="rect">
            <a:avLst/>
          </a:prstGeom>
          <a:ln>
            <a:noFill/>
          </a:ln>
          <a:extLst>
            <a:ext uri="{53640926-AAD7-44D8-BBD7-CCE9431645EC}">
              <a14:shadowObscured xmlns:a14="http://schemas.microsoft.com/office/drawing/2010/main"/>
            </a:ext>
          </a:extLst>
        </p:spPr>
      </p:pic>
      <p:sp>
        <p:nvSpPr>
          <p:cNvPr id="18" name="TextBox 44">
            <a:extLst>
              <a:ext uri="{FF2B5EF4-FFF2-40B4-BE49-F238E27FC236}">
                <a16:creationId xmlns="" xmlns:a16="http://schemas.microsoft.com/office/drawing/2014/main" id="{32FDFC08-F73C-46E6-8861-C8FA1F6234AB}"/>
              </a:ext>
            </a:extLst>
          </p:cNvPr>
          <p:cNvSpPr txBox="1"/>
          <p:nvPr/>
        </p:nvSpPr>
        <p:spPr>
          <a:xfrm>
            <a:off x="1247418" y="4010180"/>
            <a:ext cx="3206028" cy="400110"/>
          </a:xfrm>
          <a:prstGeom prst="rect">
            <a:avLst/>
          </a:prstGeom>
          <a:noFill/>
        </p:spPr>
        <p:txBody>
          <a:bodyPr wrap="square" rtlCol="0">
            <a:spAutoFit/>
          </a:bodyPr>
          <a:lstStyle/>
          <a:p>
            <a:pPr algn="just"/>
            <a:r>
              <a:rPr lang="es-EC" sz="2000" dirty="0" smtClean="0"/>
              <a:t>ARMADO DE PUNTA</a:t>
            </a:r>
            <a:endParaRPr lang="en-US" sz="2000" dirty="0"/>
          </a:p>
        </p:txBody>
      </p:sp>
      <p:sp>
        <p:nvSpPr>
          <p:cNvPr id="19" name="TextBox 44">
            <a:extLst>
              <a:ext uri="{FF2B5EF4-FFF2-40B4-BE49-F238E27FC236}">
                <a16:creationId xmlns="" xmlns:a16="http://schemas.microsoft.com/office/drawing/2014/main" id="{32FDFC08-F73C-46E6-8861-C8FA1F6234AB}"/>
              </a:ext>
            </a:extLst>
          </p:cNvPr>
          <p:cNvSpPr txBox="1"/>
          <p:nvPr/>
        </p:nvSpPr>
        <p:spPr>
          <a:xfrm>
            <a:off x="4828411" y="4026323"/>
            <a:ext cx="3206028" cy="400110"/>
          </a:xfrm>
          <a:prstGeom prst="rect">
            <a:avLst/>
          </a:prstGeom>
          <a:noFill/>
        </p:spPr>
        <p:txBody>
          <a:bodyPr wrap="square" rtlCol="0">
            <a:spAutoFit/>
          </a:bodyPr>
          <a:lstStyle/>
          <a:p>
            <a:pPr algn="just"/>
            <a:r>
              <a:rPr lang="es-EC" sz="2000" dirty="0" smtClean="0"/>
              <a:t>ARMADO DE TALÓN</a:t>
            </a:r>
            <a:endParaRPr lang="en-US" sz="2000" dirty="0"/>
          </a:p>
        </p:txBody>
      </p:sp>
      <p:pic>
        <p:nvPicPr>
          <p:cNvPr id="20" name="Imagen 19"/>
          <p:cNvPicPr/>
          <p:nvPr/>
        </p:nvPicPr>
        <p:blipFill rotWithShape="1">
          <a:blip r:embed="rId6"/>
          <a:srcRect l="27413" t="22999" r="49265" b="32245"/>
          <a:stretch/>
        </p:blipFill>
        <p:spPr bwMode="auto">
          <a:xfrm>
            <a:off x="8882940" y="4410288"/>
            <a:ext cx="2038350" cy="2344679"/>
          </a:xfrm>
          <a:prstGeom prst="rect">
            <a:avLst/>
          </a:prstGeom>
          <a:ln>
            <a:noFill/>
          </a:ln>
          <a:extLst>
            <a:ext uri="{53640926-AAD7-44D8-BBD7-CCE9431645EC}">
              <a14:shadowObscured xmlns:a14="http://schemas.microsoft.com/office/drawing/2010/main"/>
            </a:ext>
          </a:extLst>
        </p:spPr>
      </p:pic>
      <p:sp>
        <p:nvSpPr>
          <p:cNvPr id="21" name="TextBox 44">
            <a:extLst>
              <a:ext uri="{FF2B5EF4-FFF2-40B4-BE49-F238E27FC236}">
                <a16:creationId xmlns="" xmlns:a16="http://schemas.microsoft.com/office/drawing/2014/main" id="{32FDFC08-F73C-46E6-8861-C8FA1F6234AB}"/>
              </a:ext>
            </a:extLst>
          </p:cNvPr>
          <p:cNvSpPr txBox="1"/>
          <p:nvPr/>
        </p:nvSpPr>
        <p:spPr>
          <a:xfrm>
            <a:off x="8368169" y="4042466"/>
            <a:ext cx="3206028" cy="400110"/>
          </a:xfrm>
          <a:prstGeom prst="rect">
            <a:avLst/>
          </a:prstGeom>
          <a:noFill/>
        </p:spPr>
        <p:txBody>
          <a:bodyPr wrap="square" rtlCol="0">
            <a:spAutoFit/>
          </a:bodyPr>
          <a:lstStyle/>
          <a:p>
            <a:pPr algn="just"/>
            <a:r>
              <a:rPr lang="es-EC" sz="2000" dirty="0" smtClean="0"/>
              <a:t>ACABADO Y EMPAQUETADO</a:t>
            </a:r>
            <a:endParaRPr lang="en-US" sz="2000" dirty="0"/>
          </a:p>
        </p:txBody>
      </p:sp>
    </p:spTree>
    <p:extLst>
      <p:ext uri="{BB962C8B-B14F-4D97-AF65-F5344CB8AC3E}">
        <p14:creationId xmlns:p14="http://schemas.microsoft.com/office/powerpoint/2010/main" val="3062044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6</a:t>
            </a:r>
            <a:r>
              <a:rPr lang="es-EC" sz="3200" b="1" dirty="0"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Diagnóstico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45" name="TextBox 44">
            <a:extLst>
              <a:ext uri="{FF2B5EF4-FFF2-40B4-BE49-F238E27FC236}">
                <a16:creationId xmlns="" xmlns:a16="http://schemas.microsoft.com/office/drawing/2014/main" id="{32FDFC08-F73C-46E6-8861-C8FA1F6234AB}"/>
              </a:ext>
            </a:extLst>
          </p:cNvPr>
          <p:cNvSpPr txBox="1"/>
          <p:nvPr/>
        </p:nvSpPr>
        <p:spPr>
          <a:xfrm>
            <a:off x="2319009" y="1394874"/>
            <a:ext cx="8928028" cy="400110"/>
          </a:xfrm>
          <a:prstGeom prst="rect">
            <a:avLst/>
          </a:prstGeom>
          <a:noFill/>
        </p:spPr>
        <p:txBody>
          <a:bodyPr wrap="square" rtlCol="0">
            <a:spAutoFit/>
          </a:bodyPr>
          <a:lstStyle/>
          <a:p>
            <a:pPr algn="just"/>
            <a:r>
              <a:rPr lang="es-EC" sz="2000" b="1" dirty="0"/>
              <a:t>Actividades con demoras en la Línea de Producción Modelo </a:t>
            </a:r>
            <a:r>
              <a:rPr lang="es-EC" sz="2000" b="1" dirty="0" err="1"/>
              <a:t>Cappo</a:t>
            </a:r>
            <a:r>
              <a:rPr lang="es-EC" sz="2000" b="1" dirty="0"/>
              <a:t> del año 2017</a:t>
            </a:r>
            <a:endParaRPr lang="en-US" sz="2000" b="1" dirty="0"/>
          </a:p>
        </p:txBody>
      </p:sp>
      <p:pic>
        <p:nvPicPr>
          <p:cNvPr id="10" name="Imagen 9"/>
          <p:cNvPicPr>
            <a:picLocks noChangeAspect="1"/>
          </p:cNvPicPr>
          <p:nvPr/>
        </p:nvPicPr>
        <p:blipFill rotWithShape="1">
          <a:blip r:embed="rId2"/>
          <a:srcRect b="6148"/>
          <a:stretch/>
        </p:blipFill>
        <p:spPr>
          <a:xfrm>
            <a:off x="992485" y="2048955"/>
            <a:ext cx="4790130" cy="4326087"/>
          </a:xfrm>
          <a:prstGeom prst="rect">
            <a:avLst/>
          </a:prstGeom>
          <a:ln w="6350">
            <a:solidFill>
              <a:schemeClr val="tx1"/>
            </a:solidFill>
          </a:ln>
        </p:spPr>
      </p:pic>
      <p:graphicFrame>
        <p:nvGraphicFramePr>
          <p:cNvPr id="16" name="Tabla 15"/>
          <p:cNvGraphicFramePr>
            <a:graphicFrameLocks noGrp="1"/>
          </p:cNvGraphicFramePr>
          <p:nvPr>
            <p:extLst>
              <p:ext uri="{D42A27DB-BD31-4B8C-83A1-F6EECF244321}">
                <p14:modId xmlns:p14="http://schemas.microsoft.com/office/powerpoint/2010/main" val="2419132116"/>
              </p:ext>
            </p:extLst>
          </p:nvPr>
        </p:nvGraphicFramePr>
        <p:xfrm>
          <a:off x="6159967" y="3746924"/>
          <a:ext cx="5554980" cy="1012444"/>
        </p:xfrm>
        <a:graphic>
          <a:graphicData uri="http://schemas.openxmlformats.org/drawingml/2006/table">
            <a:tbl>
              <a:tblPr firstRow="1" firstCol="1" bandRow="1">
                <a:tableStyleId>{5C22544A-7EE6-4342-B048-85BDC9FD1C3A}</a:tableStyleId>
              </a:tblPr>
              <a:tblGrid>
                <a:gridCol w="951230"/>
                <a:gridCol w="624840"/>
                <a:gridCol w="1083310"/>
                <a:gridCol w="1663065"/>
                <a:gridCol w="1232535"/>
              </a:tblGrid>
              <a:tr h="190500">
                <a:tc gridSpan="5">
                  <a:txBody>
                    <a:bodyPr/>
                    <a:lstStyle/>
                    <a:p>
                      <a:pPr marL="13970" marR="32385" indent="-6350" algn="ctr">
                        <a:lnSpc>
                          <a:spcPct val="151000"/>
                        </a:lnSpc>
                        <a:spcAft>
                          <a:spcPts val="0"/>
                        </a:spcAft>
                      </a:pPr>
                      <a:r>
                        <a:rPr lang="es-EC" sz="1100" dirty="0">
                          <a:effectLst/>
                        </a:rPr>
                        <a:t>PRECIOS APARADO EXTERNO 2017</a:t>
                      </a:r>
                      <a:endParaRPr lang="es-EC" sz="1200" dirty="0">
                        <a:solidFill>
                          <a:srgbClr val="000000"/>
                        </a:solidFill>
                        <a:effectLst/>
                        <a:latin typeface="Arial" panose="020B0604020202020204" pitchFamily="34" charset="0"/>
                        <a:ea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1000">
                <a:tc>
                  <a:txBody>
                    <a:bodyPr/>
                    <a:lstStyle/>
                    <a:p>
                      <a:pPr marL="13970" marR="32385" indent="-6350" algn="l">
                        <a:lnSpc>
                          <a:spcPct val="151000"/>
                        </a:lnSpc>
                        <a:spcAft>
                          <a:spcPts val="0"/>
                        </a:spcAft>
                      </a:pPr>
                      <a:r>
                        <a:rPr lang="es-EC" sz="1100">
                          <a:effectLst/>
                        </a:rPr>
                        <a:t>CATEGORIA</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ctr">
                        <a:lnSpc>
                          <a:spcPct val="151000"/>
                        </a:lnSpc>
                        <a:spcAft>
                          <a:spcPts val="0"/>
                        </a:spcAft>
                      </a:pPr>
                      <a:r>
                        <a:rPr lang="es-EC" sz="1100">
                          <a:effectLst/>
                        </a:rPr>
                        <a:t>PRECIO</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l">
                        <a:lnSpc>
                          <a:spcPct val="151000"/>
                        </a:lnSpc>
                        <a:spcAft>
                          <a:spcPts val="0"/>
                        </a:spcAft>
                      </a:pPr>
                      <a:r>
                        <a:rPr lang="es-EC" sz="1100">
                          <a:effectLst/>
                        </a:rPr>
                        <a:t>COSTURA DE FORROS</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l">
                        <a:lnSpc>
                          <a:spcPct val="151000"/>
                        </a:lnSpc>
                        <a:spcAft>
                          <a:spcPts val="0"/>
                        </a:spcAft>
                      </a:pPr>
                      <a:r>
                        <a:rPr lang="es-EC" sz="1100">
                          <a:effectLst/>
                        </a:rPr>
                        <a:t>PRECIO FINAL + 5%</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l">
                        <a:lnSpc>
                          <a:spcPct val="151000"/>
                        </a:lnSpc>
                        <a:spcAft>
                          <a:spcPts val="0"/>
                        </a:spcAft>
                      </a:pPr>
                      <a:r>
                        <a:rPr lang="es-EC" sz="1100">
                          <a:effectLst/>
                        </a:rPr>
                        <a:t>PRECIO TOTAL</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r>
              <a:tr h="190500">
                <a:tc>
                  <a:txBody>
                    <a:bodyPr/>
                    <a:lstStyle/>
                    <a:p>
                      <a:pPr marL="13970" marR="32385" indent="-6350" algn="l">
                        <a:lnSpc>
                          <a:spcPct val="151000"/>
                        </a:lnSpc>
                        <a:spcAft>
                          <a:spcPts val="0"/>
                        </a:spcAft>
                      </a:pPr>
                      <a:r>
                        <a:rPr lang="es-EC" sz="1100">
                          <a:effectLst/>
                        </a:rPr>
                        <a:t>CAPPO</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r">
                        <a:lnSpc>
                          <a:spcPct val="151000"/>
                        </a:lnSpc>
                        <a:spcAft>
                          <a:spcPts val="0"/>
                        </a:spcAft>
                      </a:pPr>
                      <a:r>
                        <a:rPr lang="es-EC" sz="1100">
                          <a:effectLst/>
                        </a:rPr>
                        <a:t>0.73</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r">
                        <a:lnSpc>
                          <a:spcPct val="151000"/>
                        </a:lnSpc>
                        <a:spcAft>
                          <a:spcPts val="0"/>
                        </a:spcAft>
                      </a:pPr>
                      <a:r>
                        <a:rPr lang="es-EC" sz="1100">
                          <a:effectLst/>
                        </a:rPr>
                        <a:t>0.1</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l">
                        <a:lnSpc>
                          <a:spcPct val="151000"/>
                        </a:lnSpc>
                        <a:spcAft>
                          <a:spcPts val="0"/>
                        </a:spcAft>
                      </a:pPr>
                      <a:r>
                        <a:rPr lang="es-EC" sz="1100">
                          <a:effectLst/>
                        </a:rPr>
                        <a:t> $                           0.14 </a:t>
                      </a:r>
                      <a:endParaRPr lang="es-EC" sz="1200">
                        <a:solidFill>
                          <a:srgbClr val="000000"/>
                        </a:solidFill>
                        <a:effectLst/>
                        <a:latin typeface="Arial" panose="020B0604020202020204" pitchFamily="34" charset="0"/>
                        <a:ea typeface="Arial" panose="020B0604020202020204" pitchFamily="34" charset="0"/>
                      </a:endParaRPr>
                    </a:p>
                  </a:txBody>
                  <a:tcPr marL="44450" marR="44450" marT="0" marB="0" anchor="b"/>
                </a:tc>
                <a:tc>
                  <a:txBody>
                    <a:bodyPr/>
                    <a:lstStyle/>
                    <a:p>
                      <a:pPr marL="13970" marR="32385" indent="-6350" algn="l">
                        <a:lnSpc>
                          <a:spcPct val="151000"/>
                        </a:lnSpc>
                        <a:spcAft>
                          <a:spcPts val="0"/>
                        </a:spcAft>
                      </a:pPr>
                      <a:r>
                        <a:rPr lang="es-EC" sz="1100" dirty="0">
                          <a:effectLst/>
                        </a:rPr>
                        <a:t> $                 0.97 </a:t>
                      </a:r>
                      <a:endParaRPr lang="es-EC" sz="1200" dirty="0">
                        <a:solidFill>
                          <a:srgbClr val="000000"/>
                        </a:solidFill>
                        <a:effectLst/>
                        <a:latin typeface="Arial" panose="020B0604020202020204" pitchFamily="34" charset="0"/>
                        <a:ea typeface="Arial" panose="020B0604020202020204" pitchFamily="34" charset="0"/>
                      </a:endParaRPr>
                    </a:p>
                  </a:txBody>
                  <a:tcPr marL="44450" marR="44450" marT="0" marB="0" anchor="b"/>
                </a:tc>
              </a:tr>
            </a:tbl>
          </a:graphicData>
        </a:graphic>
      </p:graphicFrame>
      <p:sp>
        <p:nvSpPr>
          <p:cNvPr id="20" name="Rectángulo 19"/>
          <p:cNvSpPr/>
          <p:nvPr/>
        </p:nvSpPr>
        <p:spPr>
          <a:xfrm>
            <a:off x="2144482" y="6434664"/>
            <a:ext cx="9277082" cy="388696"/>
          </a:xfrm>
          <a:prstGeom prst="rect">
            <a:avLst/>
          </a:prstGeom>
        </p:spPr>
        <p:txBody>
          <a:bodyPr wrap="square">
            <a:spAutoFit/>
          </a:bodyPr>
          <a:lstStyle/>
          <a:p>
            <a:pPr marL="449580" marR="32385" indent="-359410" algn="ctr">
              <a:lnSpc>
                <a:spcPct val="107000"/>
              </a:lnSpc>
              <a:spcAft>
                <a:spcPts val="0"/>
              </a:spcAft>
            </a:pPr>
            <a:r>
              <a:rPr lang="es-EC" dirty="0">
                <a:solidFill>
                  <a:srgbClr val="000000"/>
                </a:solidFill>
                <a:ea typeface="Arial" panose="020B0604020202020204" pitchFamily="34" charset="0"/>
              </a:rPr>
              <a:t>Fuente: Departamento de contabilidad de la empresa </a:t>
            </a:r>
            <a:r>
              <a:rPr lang="es-EC" dirty="0" err="1">
                <a:solidFill>
                  <a:srgbClr val="000000"/>
                </a:solidFill>
                <a:ea typeface="Arial" panose="020B0604020202020204" pitchFamily="34" charset="0"/>
              </a:rPr>
              <a:t>Tecnocalza</a:t>
            </a:r>
            <a:r>
              <a:rPr lang="es-EC" dirty="0">
                <a:solidFill>
                  <a:srgbClr val="000000"/>
                </a:solidFill>
                <a:ea typeface="Arial" panose="020B0604020202020204" pitchFamily="34" charset="0"/>
              </a:rPr>
              <a:t> S.A. 2017</a:t>
            </a:r>
            <a:endParaRPr lang="es-EC" dirty="0">
              <a:solidFill>
                <a:srgbClr val="000000"/>
              </a:solidFill>
              <a:effectLst/>
              <a:ea typeface="Arial" panose="020B0604020202020204" pitchFamily="34" charset="0"/>
            </a:endParaRPr>
          </a:p>
        </p:txBody>
      </p:sp>
    </p:spTree>
    <p:extLst>
      <p:ext uri="{BB962C8B-B14F-4D97-AF65-F5344CB8AC3E}">
        <p14:creationId xmlns:p14="http://schemas.microsoft.com/office/powerpoint/2010/main" val="39829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5850</TotalTime>
  <Words>1158</Words>
  <Application>Microsoft Office PowerPoint</Application>
  <PresentationFormat>Panorámica</PresentationFormat>
  <Paragraphs>221</Paragraphs>
  <Slides>15</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MS PGothic</vt:lpstr>
      <vt:lpstr>Arial</vt:lpstr>
      <vt:lpstr>Calibri</vt:lpstr>
      <vt:lpstr>Calibri Light</vt:lpstr>
      <vt:lpstr>Cambria Math</vt:lpstr>
      <vt:lpstr>Times New Roman</vt:lpstr>
      <vt:lpstr>Office Theme</vt:lpstr>
      <vt:lpstr>Presentación de PowerPoint</vt:lpstr>
      <vt:lpstr>Sumario</vt:lpstr>
      <vt:lpstr>1. La Organización</vt:lpstr>
      <vt:lpstr>2. Problema</vt:lpstr>
      <vt:lpstr>3. Objetivos</vt:lpstr>
      <vt:lpstr>4. Metodología</vt:lpstr>
      <vt:lpstr>5. Marco Teórico</vt:lpstr>
      <vt:lpstr>6. Diagnóstico</vt:lpstr>
      <vt:lpstr>6. Diagnóstico</vt:lpstr>
      <vt:lpstr>6. Diagnóstico</vt:lpstr>
      <vt:lpstr>7. Evaluación</vt:lpstr>
      <vt:lpstr>7. Evaluación</vt:lpstr>
      <vt:lpstr>8. Diseño de la Propuesta de Mejora</vt:lpstr>
      <vt:lpstr>9. Conclusiones</vt:lpstr>
      <vt:lpstr>10. 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Carolina Cárdenas</dc:creator>
  <cp:lastModifiedBy>william calvopiña cruz</cp:lastModifiedBy>
  <cp:revision>68</cp:revision>
  <dcterms:created xsi:type="dcterms:W3CDTF">2018-01-16T13:40:08Z</dcterms:created>
  <dcterms:modified xsi:type="dcterms:W3CDTF">2018-05-18T02:45:02Z</dcterms:modified>
</cp:coreProperties>
</file>