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Lst>
  <p:notesMasterIdLst>
    <p:notesMasterId r:id="rId23"/>
  </p:notesMasterIdLst>
  <p:sldIdLst>
    <p:sldId id="420" r:id="rId3"/>
    <p:sldId id="410" r:id="rId4"/>
    <p:sldId id="423" r:id="rId5"/>
    <p:sldId id="425" r:id="rId6"/>
    <p:sldId id="426" r:id="rId7"/>
    <p:sldId id="427" r:id="rId8"/>
    <p:sldId id="428" r:id="rId9"/>
    <p:sldId id="429" r:id="rId10"/>
    <p:sldId id="431" r:id="rId11"/>
    <p:sldId id="433" r:id="rId12"/>
    <p:sldId id="432" r:id="rId13"/>
    <p:sldId id="441" r:id="rId14"/>
    <p:sldId id="442" r:id="rId15"/>
    <p:sldId id="436" r:id="rId16"/>
    <p:sldId id="437" r:id="rId17"/>
    <p:sldId id="438" r:id="rId18"/>
    <p:sldId id="440" r:id="rId19"/>
    <p:sldId id="434" r:id="rId20"/>
    <p:sldId id="435" r:id="rId21"/>
    <p:sldId id="419" r:id="rId22"/>
  </p:sldIdLst>
  <p:sldSz cx="12192000" cy="6858000"/>
  <p:notesSz cx="6858000" cy="9144000"/>
  <p:defaultTextStyle>
    <a:defPPr>
      <a:defRPr lang="es-ES"/>
    </a:defPPr>
    <a:lvl1pPr algn="ctr" rtl="0" fontAlgn="base">
      <a:spcBef>
        <a:spcPct val="0"/>
      </a:spcBef>
      <a:spcAft>
        <a:spcPct val="0"/>
      </a:spcAft>
      <a:defRPr sz="2000" kern="1200">
        <a:solidFill>
          <a:schemeClr val="tx1"/>
        </a:solidFill>
        <a:latin typeface="Century Gothic" pitchFamily="34" charset="0"/>
        <a:ea typeface="+mn-ea"/>
        <a:cs typeface="+mn-cs"/>
      </a:defRPr>
    </a:lvl1pPr>
    <a:lvl2pPr marL="457200" algn="ctr" rtl="0" fontAlgn="base">
      <a:spcBef>
        <a:spcPct val="0"/>
      </a:spcBef>
      <a:spcAft>
        <a:spcPct val="0"/>
      </a:spcAft>
      <a:defRPr sz="2000" kern="1200">
        <a:solidFill>
          <a:schemeClr val="tx1"/>
        </a:solidFill>
        <a:latin typeface="Century Gothic" pitchFamily="34" charset="0"/>
        <a:ea typeface="+mn-ea"/>
        <a:cs typeface="+mn-cs"/>
      </a:defRPr>
    </a:lvl2pPr>
    <a:lvl3pPr marL="914400" algn="ctr" rtl="0" fontAlgn="base">
      <a:spcBef>
        <a:spcPct val="0"/>
      </a:spcBef>
      <a:spcAft>
        <a:spcPct val="0"/>
      </a:spcAft>
      <a:defRPr sz="2000" kern="1200">
        <a:solidFill>
          <a:schemeClr val="tx1"/>
        </a:solidFill>
        <a:latin typeface="Century Gothic" pitchFamily="34" charset="0"/>
        <a:ea typeface="+mn-ea"/>
        <a:cs typeface="+mn-cs"/>
      </a:defRPr>
    </a:lvl3pPr>
    <a:lvl4pPr marL="1371600" algn="ctr" rtl="0" fontAlgn="base">
      <a:spcBef>
        <a:spcPct val="0"/>
      </a:spcBef>
      <a:spcAft>
        <a:spcPct val="0"/>
      </a:spcAft>
      <a:defRPr sz="2000" kern="1200">
        <a:solidFill>
          <a:schemeClr val="tx1"/>
        </a:solidFill>
        <a:latin typeface="Century Gothic" pitchFamily="34" charset="0"/>
        <a:ea typeface="+mn-ea"/>
        <a:cs typeface="+mn-cs"/>
      </a:defRPr>
    </a:lvl4pPr>
    <a:lvl5pPr marL="1828800" algn="ctr" rtl="0" fontAlgn="base">
      <a:spcBef>
        <a:spcPct val="0"/>
      </a:spcBef>
      <a:spcAft>
        <a:spcPct val="0"/>
      </a:spcAft>
      <a:defRPr sz="2000" kern="1200">
        <a:solidFill>
          <a:schemeClr val="tx1"/>
        </a:solidFill>
        <a:latin typeface="Century Gothic" pitchFamily="34" charset="0"/>
        <a:ea typeface="+mn-ea"/>
        <a:cs typeface="+mn-cs"/>
      </a:defRPr>
    </a:lvl5pPr>
    <a:lvl6pPr marL="2286000" algn="l" defTabSz="914400" rtl="0" eaLnBrk="1" latinLnBrk="0" hangingPunct="1">
      <a:defRPr sz="2000" kern="1200">
        <a:solidFill>
          <a:schemeClr val="tx1"/>
        </a:solidFill>
        <a:latin typeface="Century Gothic" pitchFamily="34" charset="0"/>
        <a:ea typeface="+mn-ea"/>
        <a:cs typeface="+mn-cs"/>
      </a:defRPr>
    </a:lvl6pPr>
    <a:lvl7pPr marL="2743200" algn="l" defTabSz="914400" rtl="0" eaLnBrk="1" latinLnBrk="0" hangingPunct="1">
      <a:defRPr sz="2000" kern="1200">
        <a:solidFill>
          <a:schemeClr val="tx1"/>
        </a:solidFill>
        <a:latin typeface="Century Gothic" pitchFamily="34" charset="0"/>
        <a:ea typeface="+mn-ea"/>
        <a:cs typeface="+mn-cs"/>
      </a:defRPr>
    </a:lvl7pPr>
    <a:lvl8pPr marL="3200400" algn="l" defTabSz="914400" rtl="0" eaLnBrk="1" latinLnBrk="0" hangingPunct="1">
      <a:defRPr sz="2000" kern="1200">
        <a:solidFill>
          <a:schemeClr val="tx1"/>
        </a:solidFill>
        <a:latin typeface="Century Gothic" pitchFamily="34" charset="0"/>
        <a:ea typeface="+mn-ea"/>
        <a:cs typeface="+mn-cs"/>
      </a:defRPr>
    </a:lvl8pPr>
    <a:lvl9pPr marL="3657600" algn="l" defTabSz="914400" rtl="0" eaLnBrk="1" latinLnBrk="0" hangingPunct="1">
      <a:defRPr sz="2000" kern="1200">
        <a:solidFill>
          <a:schemeClr val="tx1"/>
        </a:solidFill>
        <a:latin typeface="Century Gothic" pitchFamily="34"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66CC"/>
    <a:srgbClr val="CC99FF"/>
    <a:srgbClr val="FFCCFF"/>
    <a:srgbClr val="FF6600"/>
    <a:srgbClr val="66FF33"/>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FD4443E-F989-4FC4-A0C8-D5A2AF1F390B}" styleName="Estilo oscuro 1 - Énfasis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12" autoAdjust="0"/>
    <p:restoredTop sz="94434" autoAdjust="0"/>
  </p:normalViewPr>
  <p:slideViewPr>
    <p:cSldViewPr>
      <p:cViewPr varScale="1">
        <p:scale>
          <a:sx n="74" d="100"/>
          <a:sy n="74" d="100"/>
        </p:scale>
        <p:origin x="-474" y="-90"/>
      </p:cViewPr>
      <p:guideLst>
        <p:guide orient="horz" pos="2160"/>
        <p:guide pos="3840"/>
      </p:guideLst>
    </p:cSldViewPr>
  </p:slideViewPr>
  <p:outlineViewPr>
    <p:cViewPr>
      <p:scale>
        <a:sx n="33" d="100"/>
        <a:sy n="33" d="100"/>
      </p:scale>
      <p:origin x="0" y="2634"/>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s-ES"/>
          </a:p>
        </p:txBody>
      </p:sp>
      <p:sp>
        <p:nvSpPr>
          <p:cNvPr id="962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s-ES"/>
          </a:p>
        </p:txBody>
      </p:sp>
      <p:sp>
        <p:nvSpPr>
          <p:cNvPr id="5939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962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s-ES"/>
          </a:p>
        </p:txBody>
      </p:sp>
      <p:sp>
        <p:nvSpPr>
          <p:cNvPr id="962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9D70637E-2F2A-4A93-A041-DB1DDA6A8CFD}" type="slidenum">
              <a:rPr lang="es-ES"/>
              <a:pPr>
                <a:defRPr/>
              </a:pPr>
              <a:t>‹Nº›</a:t>
            </a:fld>
            <a:endParaRPr lang="es-ES"/>
          </a:p>
        </p:txBody>
      </p:sp>
    </p:spTree>
    <p:extLst>
      <p:ext uri="{BB962C8B-B14F-4D97-AF65-F5344CB8AC3E}">
        <p14:creationId xmlns:p14="http://schemas.microsoft.com/office/powerpoint/2010/main" val="1607228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87732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D62E08FA-043C-46BF-A4A1-CCF64A0E3220}" type="slidenum">
              <a:rPr lang="es-EC" smtClean="0"/>
              <a:t>2</a:t>
            </a:fld>
            <a:endParaRPr lang="es-EC"/>
          </a:p>
        </p:txBody>
      </p:sp>
    </p:spTree>
    <p:extLst>
      <p:ext uri="{BB962C8B-B14F-4D97-AF65-F5344CB8AC3E}">
        <p14:creationId xmlns:p14="http://schemas.microsoft.com/office/powerpoint/2010/main" val="265167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10363200" cy="4571999"/>
          </a:xfrm>
        </p:spPr>
        <p:txBody>
          <a:bodyPr anchor="ctr">
            <a:noAutofit/>
          </a:bodyPr>
          <a:lstStyle>
            <a:lvl1pPr>
              <a:lnSpc>
                <a:spcPct val="100000"/>
              </a:lnSpc>
              <a:defRPr sz="8800" spc="-8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1E5A2551-445D-4820-B934-C37F665E423F}"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2213F5AE-A1A6-42B3-954C-8458427C12AF}"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FD6C7884-1437-4719-BB70-BB53A74186E2}"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415611" y="992767"/>
            <a:ext cx="113608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415600" y="3778833"/>
            <a:ext cx="113608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1840645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15600" y="2867800"/>
            <a:ext cx="113608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2974222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3944479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2664606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3692282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15600" y="740800"/>
            <a:ext cx="3744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415600" y="1852800"/>
            <a:ext cx="3744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748629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53667" y="600200"/>
            <a:ext cx="84904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20264466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6096000" y="-167"/>
            <a:ext cx="6096000" cy="6858000"/>
          </a:xfrm>
          <a:prstGeom prst="rect">
            <a:avLst/>
          </a:prstGeom>
          <a:solidFill>
            <a:schemeClr val="lt2"/>
          </a:solidFill>
          <a:ln>
            <a:noFill/>
          </a:ln>
        </p:spPr>
        <p:txBody>
          <a:bodyPr lIns="91425" tIns="91425" rIns="91425" bIns="91425" anchor="ctr" anchorCtr="0">
            <a:noAutofit/>
          </a:bodyPr>
          <a:lstStyle/>
          <a:p>
            <a:pPr algn="l" fontAlgn="auto">
              <a:spcBef>
                <a:spcPts val="0"/>
              </a:spcBef>
              <a:spcAft>
                <a:spcPts val="0"/>
              </a:spcAft>
            </a:pPr>
            <a:endParaRPr sz="1400" kern="0">
              <a:solidFill>
                <a:srgbClr val="000000"/>
              </a:solidFill>
              <a:latin typeface="Arial"/>
              <a:cs typeface="Arial"/>
              <a:sym typeface="Arial"/>
            </a:endParaRPr>
          </a:p>
        </p:txBody>
      </p:sp>
      <p:sp>
        <p:nvSpPr>
          <p:cNvPr id="37" name="Shape 37"/>
          <p:cNvSpPr txBox="1">
            <a:spLocks noGrp="1"/>
          </p:cNvSpPr>
          <p:nvPr>
            <p:ph type="title"/>
          </p:nvPr>
        </p:nvSpPr>
        <p:spPr>
          <a:xfrm>
            <a:off x="354000" y="1644233"/>
            <a:ext cx="53936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354000" y="3737433"/>
            <a:ext cx="53936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6586000" y="965433"/>
            <a:ext cx="5116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1353143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BBA6BCE-C12F-49FC-AF52-07A3AAAEDBB0}" type="slidenum">
              <a:rPr lang="es-ES" smtClean="0"/>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15600" y="5640767"/>
            <a:ext cx="79984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3639619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15600" y="1474833"/>
            <a:ext cx="113608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415600" y="4202967"/>
            <a:ext cx="11360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4037766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fld id="{00000000-1234-1234-1234-123412341234}" type="slidenum">
              <a:rPr lang="es"/>
              <a:pPr/>
              <a:t>‹Nº›</a:t>
            </a:fld>
            <a:endParaRPr lang="es"/>
          </a:p>
        </p:txBody>
      </p:sp>
    </p:spTree>
    <p:extLst>
      <p:ext uri="{BB962C8B-B14F-4D97-AF65-F5344CB8AC3E}">
        <p14:creationId xmlns:p14="http://schemas.microsoft.com/office/powerpoint/2010/main" val="178376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pPr>
              <a:defRPr/>
            </a:pPr>
            <a:endParaRPr lang="es-ES"/>
          </a:p>
        </p:txBody>
      </p:sp>
      <p:sp>
        <p:nvSpPr>
          <p:cNvPr id="8" name="Slide Number Placeholder 7"/>
          <p:cNvSpPr>
            <a:spLocks noGrp="1"/>
          </p:cNvSpPr>
          <p:nvPr>
            <p:ph type="sldNum" sz="quarter" idx="11"/>
          </p:nvPr>
        </p:nvSpPr>
        <p:spPr/>
        <p:txBody>
          <a:bodyPr/>
          <a:lstStyle/>
          <a:p>
            <a:pPr>
              <a:defRPr/>
            </a:pPr>
            <a:fld id="{8F089EE4-C304-4ED0-AE50-1411B05C9FDD}" type="slidenum">
              <a:rPr lang="es-ES" smtClean="0"/>
              <a:pPr>
                <a:defRPr/>
              </a:pPr>
              <a:t>‹Nº›</a:t>
            </a:fld>
            <a:endParaRPr lang="es-ES"/>
          </a:p>
        </p:txBody>
      </p:sp>
      <p:sp>
        <p:nvSpPr>
          <p:cNvPr id="9" name="Footer Placeholder 8"/>
          <p:cNvSpPr>
            <a:spLocks noGrp="1"/>
          </p:cNvSpPr>
          <p:nvPr>
            <p:ph type="ftr" sz="quarter" idx="12"/>
          </p:nvPr>
        </p:nvSpPr>
        <p:spPr/>
        <p:txBody>
          <a:bodyPr/>
          <a:lstStyle/>
          <a:p>
            <a:pPr>
              <a:defRPr/>
            </a:pP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3AAF75EB-A2B0-4548-A9EC-865EC46A3CBC}"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03753153-85E6-4D20-A016-E506938A017C}"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9E8AAD5E-7234-4F26-9BC0-548ECBF7FB73}"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E221B1C6-7B0E-4E51-AFC7-EBC44B96DAB9}"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4BE04576-8F08-452E-871E-B0B37F0FBF9F}" type="slidenum">
              <a:rPr lang="es-ES" smtClean="0"/>
              <a:pPr>
                <a:defRPr/>
              </a:pPr>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AEBA59C2-9171-46F3-8259-D71F3A9BB079}" type="slidenum">
              <a:rPr lang="es-ES" smtClean="0"/>
              <a:pPr>
                <a:defRPr/>
              </a:pPr>
              <a:t>‹Nº›</a:t>
            </a:fld>
            <a:endParaRPr lang="es-E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s-ES" smtClean="0"/>
              <a:t>Haga clic para modificar el estilo de título del patrón</a:t>
            </a:r>
            <a:endParaRPr lang="en-US" dirty="0"/>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09600" y="6172201"/>
            <a:ext cx="4572000" cy="304800"/>
          </a:xfrm>
          <a:prstGeom prst="rect">
            <a:avLst/>
          </a:prstGeom>
        </p:spPr>
        <p:txBody>
          <a:bodyPr vert="horz" lIns="91440" tIns="45720" rIns="91440" bIns="0" rtlCol="0" anchor="b"/>
          <a:lstStyle>
            <a:lvl1pPr algn="l">
              <a:defRPr sz="1000">
                <a:solidFill>
                  <a:schemeClr val="tx1"/>
                </a:solidFill>
              </a:defRPr>
            </a:lvl1pPr>
          </a:lstStyle>
          <a:p>
            <a:pPr>
              <a:defRPr/>
            </a:pPr>
            <a:endParaRPr lang="es-ES"/>
          </a:p>
        </p:txBody>
      </p:sp>
      <p:sp>
        <p:nvSpPr>
          <p:cNvPr id="5" name="Footer Placeholder 4"/>
          <p:cNvSpPr>
            <a:spLocks noGrp="1"/>
          </p:cNvSpPr>
          <p:nvPr>
            <p:ph type="ftr" sz="quarter" idx="3"/>
          </p:nvPr>
        </p:nvSpPr>
        <p:spPr>
          <a:xfrm>
            <a:off x="609600" y="6492876"/>
            <a:ext cx="4572000" cy="283845"/>
          </a:xfrm>
          <a:prstGeom prst="rect">
            <a:avLst/>
          </a:prstGeom>
        </p:spPr>
        <p:txBody>
          <a:bodyPr vert="horz" lIns="91440" tIns="45720" rIns="91440" bIns="45720" rtlCol="0" anchor="t"/>
          <a:lstStyle>
            <a:lvl1pPr algn="l">
              <a:defRPr sz="1000">
                <a:solidFill>
                  <a:schemeClr val="tx1"/>
                </a:solidFill>
              </a:defRPr>
            </a:lvl1pPr>
          </a:lstStyle>
          <a:p>
            <a:pPr>
              <a:defRPr/>
            </a:pPr>
            <a:endParaRPr lang="es-E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pPr>
              <a:defRPr/>
            </a:pPr>
            <a:fld id="{BE75979C-82F5-4C3D-ADA0-FE35419202CB}" type="slidenum">
              <a:rPr lang="es-ES" smtClean="0"/>
              <a:pPr>
                <a:defRPr/>
              </a:pPr>
              <a:t>‹Nº›</a:t>
            </a:fld>
            <a:endParaRPr lang="es-ES"/>
          </a:p>
        </p:txBody>
      </p:sp>
      <p:sp>
        <p:nvSpPr>
          <p:cNvPr id="7" name="Rectangle 6"/>
          <p:cNvSpPr/>
          <p:nvPr/>
        </p:nvSpPr>
        <p:spPr>
          <a:xfrm>
            <a:off x="12001499" y="0"/>
            <a:ext cx="190501"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8" name="Rectangle 7"/>
          <p:cNvSpPr/>
          <p:nvPr/>
        </p:nvSpPr>
        <p:spPr>
          <a:xfrm>
            <a:off x="12001499" y="1371600"/>
            <a:ext cx="190501"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fontAlgn="auto">
              <a:spcBef>
                <a:spcPts val="0"/>
              </a:spcBef>
              <a:spcAft>
                <a:spcPts val="0"/>
              </a:spcAft>
            </a:pPr>
            <a:fld id="{00000000-1234-1234-1234-123412341234}" type="slidenum">
              <a:rPr lang="es" sz="1000" kern="0" smtClean="0">
                <a:solidFill>
                  <a:srgbClr val="595959"/>
                </a:solidFill>
                <a:latin typeface="Arial"/>
                <a:cs typeface="Arial"/>
                <a:sym typeface="Arial"/>
              </a:rPr>
              <a:pPr algn="r" fontAlgn="auto">
                <a:spcBef>
                  <a:spcPts val="0"/>
                </a:spcBef>
                <a:spcAft>
                  <a:spcPts val="0"/>
                </a:spcAft>
              </a:pPr>
              <a:t>‹Nº›</a:t>
            </a:fld>
            <a:endParaRPr lang="es" sz="1000" kern="0">
              <a:solidFill>
                <a:srgbClr val="595959"/>
              </a:solidFill>
              <a:latin typeface="Arial"/>
              <a:cs typeface="Arial"/>
              <a:sym typeface="Arial"/>
            </a:endParaRPr>
          </a:p>
        </p:txBody>
      </p:sp>
    </p:spTree>
    <p:extLst>
      <p:ext uri="{BB962C8B-B14F-4D97-AF65-F5344CB8AC3E}">
        <p14:creationId xmlns:p14="http://schemas.microsoft.com/office/powerpoint/2010/main" val="3863687432"/>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gif"/><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gif"/><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Shape 55"/>
          <p:cNvSpPr txBox="1">
            <a:spLocks noGrp="1"/>
          </p:cNvSpPr>
          <p:nvPr>
            <p:ph type="body" idx="1"/>
          </p:nvPr>
        </p:nvSpPr>
        <p:spPr>
          <a:xfrm>
            <a:off x="2141850" y="1720800"/>
            <a:ext cx="8520600" cy="3416400"/>
          </a:xfrm>
          <a:prstGeom prst="rect">
            <a:avLst/>
          </a:prstGeom>
        </p:spPr>
        <p:txBody>
          <a:bodyPr lIns="91425" tIns="91425" rIns="91425" bIns="91425" anchor="t" anchorCtr="0">
            <a:noAutofit/>
          </a:bodyPr>
          <a:lstStyle/>
          <a:p>
            <a:pPr algn="ctr">
              <a:lnSpc>
                <a:spcPct val="150000"/>
              </a:lnSpc>
              <a:spcAft>
                <a:spcPts val="0"/>
              </a:spcAft>
              <a:buClr>
                <a:schemeClr val="dk1"/>
              </a:buClr>
              <a:buSzPct val="73333"/>
            </a:pPr>
            <a:r>
              <a:rPr lang="es" b="1" dirty="0">
                <a:solidFill>
                  <a:schemeClr val="dk1"/>
                </a:solidFill>
                <a:latin typeface="Times New Roman"/>
                <a:ea typeface="Times New Roman"/>
                <a:cs typeface="Times New Roman"/>
                <a:sym typeface="Times New Roman"/>
              </a:rPr>
              <a:t>DEPARTAMENTO DE CIENCIAS DE LA VIDA Y LA  AGRICULTURA</a:t>
            </a:r>
          </a:p>
          <a:p>
            <a:pPr algn="ctr">
              <a:lnSpc>
                <a:spcPct val="150000"/>
              </a:lnSpc>
              <a:spcAft>
                <a:spcPts val="0"/>
              </a:spcAft>
              <a:buClr>
                <a:schemeClr val="dk1"/>
              </a:buClr>
              <a:buSzPct val="73333"/>
            </a:pPr>
            <a:r>
              <a:rPr lang="es" b="1" dirty="0">
                <a:solidFill>
                  <a:schemeClr val="dk1"/>
                </a:solidFill>
                <a:latin typeface="Times New Roman"/>
                <a:ea typeface="Times New Roman"/>
                <a:cs typeface="Times New Roman"/>
                <a:sym typeface="Times New Roman"/>
              </a:rPr>
              <a:t>CARRERA DE INGENIERÍA AGROPECUARIA</a:t>
            </a:r>
          </a:p>
          <a:p>
            <a:pPr algn="ctr">
              <a:lnSpc>
                <a:spcPct val="150000"/>
              </a:lnSpc>
              <a:spcAft>
                <a:spcPts val="0"/>
              </a:spcAft>
            </a:pPr>
            <a:r>
              <a:rPr lang="es" b="1" dirty="0">
                <a:solidFill>
                  <a:schemeClr val="dk1"/>
                </a:solidFill>
                <a:latin typeface="Times New Roman"/>
                <a:ea typeface="Times New Roman"/>
                <a:cs typeface="Times New Roman"/>
                <a:sym typeface="Times New Roman"/>
              </a:rPr>
              <a:t>TRABAJO DE TITULACIÓN, PREVIO A LA OBTENCIÓN DEL TÍTULO DE INGENIERO AGROPECUARIO</a:t>
            </a:r>
          </a:p>
          <a:p>
            <a:pPr algn="ctr">
              <a:lnSpc>
                <a:spcPct val="150000"/>
              </a:lnSpc>
              <a:spcAft>
                <a:spcPts val="0"/>
              </a:spcAft>
            </a:pPr>
            <a:endParaRPr lang="es" b="1" dirty="0">
              <a:solidFill>
                <a:schemeClr val="dk1"/>
              </a:solidFill>
              <a:latin typeface="Times New Roman"/>
              <a:ea typeface="Times New Roman"/>
              <a:cs typeface="Times New Roman"/>
              <a:sym typeface="Times New Roman"/>
            </a:endParaRPr>
          </a:p>
          <a:p>
            <a:pPr algn="ctr"/>
            <a:r>
              <a:rPr lang="es-EC" b="1" dirty="0">
                <a:solidFill>
                  <a:schemeClr val="dk1"/>
                </a:solidFill>
                <a:latin typeface="Times New Roman"/>
                <a:ea typeface="Times New Roman"/>
                <a:cs typeface="Times New Roman"/>
                <a:sym typeface="Times New Roman"/>
              </a:rPr>
              <a:t>“LABORES </a:t>
            </a:r>
            <a:r>
              <a:rPr lang="es-EC" b="1" dirty="0" smtClean="0">
                <a:solidFill>
                  <a:schemeClr val="dk1"/>
                </a:solidFill>
                <a:latin typeface="Times New Roman"/>
                <a:ea typeface="Times New Roman"/>
                <a:cs typeface="Times New Roman"/>
                <a:sym typeface="Times New Roman"/>
              </a:rPr>
              <a:t>AGRONÓMICAS </a:t>
            </a:r>
            <a:r>
              <a:rPr lang="es-EC" b="1" dirty="0">
                <a:solidFill>
                  <a:schemeClr val="dk1"/>
                </a:solidFill>
                <a:latin typeface="Times New Roman"/>
                <a:ea typeface="Times New Roman"/>
                <a:cs typeface="Times New Roman"/>
                <a:sym typeface="Times New Roman"/>
              </a:rPr>
              <a:t>EN EL CULTIVO DE PIMIENTA  (</a:t>
            </a:r>
            <a:r>
              <a:rPr lang="es-EC" i="1" dirty="0" err="1">
                <a:solidFill>
                  <a:schemeClr val="dk1"/>
                </a:solidFill>
                <a:latin typeface="Times New Roman"/>
                <a:ea typeface="Times New Roman"/>
                <a:cs typeface="Times New Roman"/>
                <a:sym typeface="Times New Roman"/>
              </a:rPr>
              <a:t>Piper</a:t>
            </a:r>
            <a:r>
              <a:rPr lang="es-EC" i="1" dirty="0">
                <a:solidFill>
                  <a:schemeClr val="dk1"/>
                </a:solidFill>
                <a:latin typeface="Times New Roman"/>
                <a:ea typeface="Times New Roman"/>
                <a:cs typeface="Times New Roman"/>
                <a:sym typeface="Times New Roman"/>
              </a:rPr>
              <a:t> </a:t>
            </a:r>
            <a:r>
              <a:rPr lang="es-EC" i="1" dirty="0" err="1">
                <a:solidFill>
                  <a:schemeClr val="dk1"/>
                </a:solidFill>
                <a:latin typeface="Times New Roman"/>
                <a:ea typeface="Times New Roman"/>
                <a:cs typeface="Times New Roman"/>
                <a:sym typeface="Times New Roman"/>
              </a:rPr>
              <a:t>nigrum</a:t>
            </a:r>
            <a:r>
              <a:rPr lang="es-EC" i="1" dirty="0">
                <a:solidFill>
                  <a:schemeClr val="dk1"/>
                </a:solidFill>
                <a:latin typeface="Times New Roman"/>
                <a:ea typeface="Times New Roman"/>
                <a:cs typeface="Times New Roman"/>
                <a:sym typeface="Times New Roman"/>
              </a:rPr>
              <a:t> </a:t>
            </a:r>
            <a:r>
              <a:rPr lang="es-EC" dirty="0">
                <a:solidFill>
                  <a:schemeClr val="dk1"/>
                </a:solidFill>
                <a:latin typeface="Times New Roman"/>
                <a:ea typeface="Times New Roman"/>
                <a:cs typeface="Times New Roman"/>
                <a:sym typeface="Times New Roman"/>
              </a:rPr>
              <a:t>L</a:t>
            </a:r>
            <a:r>
              <a:rPr lang="es-EC" b="1" dirty="0">
                <a:solidFill>
                  <a:schemeClr val="dk1"/>
                </a:solidFill>
                <a:latin typeface="Times New Roman"/>
                <a:ea typeface="Times New Roman"/>
                <a:cs typeface="Times New Roman"/>
                <a:sym typeface="Times New Roman"/>
              </a:rPr>
              <a:t>.) PARA DISMINUIR LA </a:t>
            </a:r>
            <a:r>
              <a:rPr lang="es-EC" b="1" dirty="0" smtClean="0">
                <a:solidFill>
                  <a:schemeClr val="dk1"/>
                </a:solidFill>
                <a:latin typeface="Times New Roman"/>
                <a:ea typeface="Times New Roman"/>
                <a:cs typeface="Times New Roman"/>
                <a:sym typeface="Times New Roman"/>
              </a:rPr>
              <a:t>AFECCIÓN  </a:t>
            </a:r>
            <a:r>
              <a:rPr lang="es-EC" b="1" dirty="0">
                <a:solidFill>
                  <a:schemeClr val="dk1"/>
                </a:solidFill>
                <a:latin typeface="Times New Roman"/>
                <a:ea typeface="Times New Roman"/>
                <a:cs typeface="Times New Roman"/>
                <a:sym typeface="Times New Roman"/>
              </a:rPr>
              <a:t>POR </a:t>
            </a:r>
            <a:r>
              <a:rPr lang="es-EC" i="1" dirty="0">
                <a:solidFill>
                  <a:schemeClr val="dk1"/>
                </a:solidFill>
                <a:latin typeface="Times New Roman"/>
                <a:ea typeface="Times New Roman"/>
                <a:cs typeface="Times New Roman"/>
                <a:sym typeface="Times New Roman"/>
              </a:rPr>
              <a:t>Fusarium solani  </a:t>
            </a:r>
            <a:r>
              <a:rPr lang="es-EC" b="1" dirty="0">
                <a:solidFill>
                  <a:schemeClr val="dk1"/>
                </a:solidFill>
                <a:latin typeface="Times New Roman"/>
                <a:ea typeface="Times New Roman"/>
                <a:cs typeface="Times New Roman"/>
                <a:sym typeface="Times New Roman"/>
              </a:rPr>
              <a:t>f. </a:t>
            </a:r>
            <a:r>
              <a:rPr lang="es-EC" b="1" dirty="0" err="1">
                <a:solidFill>
                  <a:schemeClr val="dk1"/>
                </a:solidFill>
                <a:latin typeface="Times New Roman"/>
                <a:ea typeface="Times New Roman"/>
                <a:cs typeface="Times New Roman"/>
                <a:sym typeface="Times New Roman"/>
              </a:rPr>
              <a:t>sp</a:t>
            </a:r>
            <a:r>
              <a:rPr lang="es-EC" b="1" dirty="0">
                <a:solidFill>
                  <a:schemeClr val="dk1"/>
                </a:solidFill>
                <a:latin typeface="Times New Roman"/>
                <a:ea typeface="Times New Roman"/>
                <a:cs typeface="Times New Roman"/>
                <a:sym typeface="Times New Roman"/>
              </a:rPr>
              <a:t>. </a:t>
            </a:r>
            <a:r>
              <a:rPr lang="es-EC" b="1" dirty="0" err="1">
                <a:solidFill>
                  <a:schemeClr val="dk1"/>
                </a:solidFill>
                <a:latin typeface="Times New Roman"/>
                <a:ea typeface="Times New Roman"/>
                <a:cs typeface="Times New Roman"/>
                <a:sym typeface="Times New Roman"/>
              </a:rPr>
              <a:t>piperis</a:t>
            </a:r>
            <a:r>
              <a:rPr lang="es-EC" b="1" dirty="0">
                <a:solidFill>
                  <a:schemeClr val="dk1"/>
                </a:solidFill>
                <a:latin typeface="Times New Roman"/>
                <a:ea typeface="Times New Roman"/>
                <a:cs typeface="Times New Roman"/>
                <a:sym typeface="Times New Roman"/>
              </a:rPr>
              <a:t>, EN SANTO DOMINGO DE LOS TSACHILAS.”</a:t>
            </a:r>
          </a:p>
          <a:p>
            <a:pPr algn="ctr"/>
            <a:r>
              <a:rPr lang="es" b="1" dirty="0">
                <a:solidFill>
                  <a:schemeClr val="dk1"/>
                </a:solidFill>
                <a:latin typeface="Times New Roman"/>
                <a:ea typeface="Times New Roman"/>
                <a:cs typeface="Times New Roman"/>
                <a:sym typeface="Times New Roman"/>
              </a:rPr>
              <a:t>AUTOR: RAUL DAVID BAZURTO IBUJES</a:t>
            </a:r>
          </a:p>
          <a:p>
            <a:pPr algn="ctr">
              <a:lnSpc>
                <a:spcPct val="100000"/>
              </a:lnSpc>
              <a:spcAft>
                <a:spcPts val="0"/>
              </a:spcAft>
              <a:buClr>
                <a:schemeClr val="dk1"/>
              </a:buClr>
              <a:buSzPct val="73333"/>
            </a:pPr>
            <a:r>
              <a:rPr lang="es" b="1" dirty="0">
                <a:solidFill>
                  <a:schemeClr val="dk1"/>
                </a:solidFill>
                <a:latin typeface="Times New Roman"/>
                <a:ea typeface="Times New Roman"/>
                <a:cs typeface="Times New Roman"/>
                <a:sym typeface="Times New Roman"/>
              </a:rPr>
              <a:t>DIRECTOR: ING. PATRICIO VACA PAZMIÑO Mgs.</a:t>
            </a:r>
          </a:p>
          <a:p>
            <a:pPr algn="ctr">
              <a:lnSpc>
                <a:spcPct val="100000"/>
              </a:lnSpc>
              <a:spcAft>
                <a:spcPts val="0"/>
              </a:spcAft>
              <a:buClr>
                <a:schemeClr val="dk1"/>
              </a:buClr>
              <a:buSzPct val="73333"/>
            </a:pPr>
            <a:endParaRPr lang="es" b="1" dirty="0">
              <a:solidFill>
                <a:schemeClr val="dk1"/>
              </a:solidFill>
              <a:latin typeface="Times New Roman"/>
              <a:ea typeface="Times New Roman"/>
              <a:cs typeface="Times New Roman"/>
              <a:sym typeface="Times New Roman"/>
            </a:endParaRPr>
          </a:p>
          <a:p>
            <a:pPr algn="ctr">
              <a:lnSpc>
                <a:spcPct val="100000"/>
              </a:lnSpc>
              <a:spcAft>
                <a:spcPts val="0"/>
              </a:spcAft>
              <a:buClr>
                <a:schemeClr val="dk1"/>
              </a:buClr>
              <a:buSzPct val="73333"/>
            </a:pPr>
            <a:r>
              <a:rPr lang="es" b="1" dirty="0">
                <a:solidFill>
                  <a:schemeClr val="dk1"/>
                </a:solidFill>
                <a:latin typeface="Times New Roman"/>
                <a:ea typeface="Times New Roman"/>
                <a:cs typeface="Times New Roman"/>
                <a:sym typeface="Times New Roman"/>
              </a:rPr>
              <a:t>SANTO DOMINGO</a:t>
            </a:r>
          </a:p>
          <a:p>
            <a:pPr algn="ctr">
              <a:lnSpc>
                <a:spcPct val="100000"/>
              </a:lnSpc>
              <a:spcAft>
                <a:spcPts val="0"/>
              </a:spcAft>
              <a:buClr>
                <a:schemeClr val="dk1"/>
              </a:buClr>
              <a:buSzPct val="73333"/>
            </a:pPr>
            <a:r>
              <a:rPr lang="es" b="1" dirty="0" smtClean="0">
                <a:solidFill>
                  <a:schemeClr val="dk1"/>
                </a:solidFill>
                <a:latin typeface="Times New Roman"/>
                <a:ea typeface="Times New Roman"/>
                <a:cs typeface="Times New Roman"/>
                <a:sym typeface="Times New Roman"/>
              </a:rPr>
              <a:t>2018</a:t>
            </a:r>
            <a:endParaRPr lang="es" b="1" dirty="0">
              <a:solidFill>
                <a:schemeClr val="dk1"/>
              </a:solidFill>
              <a:latin typeface="Times New Roman"/>
              <a:ea typeface="Times New Roman"/>
              <a:cs typeface="Times New Roman"/>
              <a:sym typeface="Times New Roman"/>
            </a:endParaRPr>
          </a:p>
          <a:p>
            <a:pPr algn="ctr"/>
            <a:endParaRPr sz="2000" dirty="0">
              <a:solidFill>
                <a:schemeClr val="dk1"/>
              </a:solidFill>
              <a:latin typeface="Times New Roman"/>
              <a:ea typeface="Times New Roman"/>
              <a:cs typeface="Times New Roman"/>
              <a:sym typeface="Times New Roman"/>
            </a:endParaRPr>
          </a:p>
          <a:p>
            <a:pPr algn="ctr"/>
            <a:endParaRPr sz="2000" dirty="0">
              <a:solidFill>
                <a:schemeClr val="dk1"/>
              </a:solidFill>
              <a:latin typeface="Times New Roman"/>
              <a:ea typeface="Times New Roman"/>
              <a:cs typeface="Times New Roman"/>
              <a:sym typeface="Times New Roman"/>
            </a:endParaRPr>
          </a:p>
        </p:txBody>
      </p:sp>
      <p:pic>
        <p:nvPicPr>
          <p:cNvPr id="56" name="Shape 56"/>
          <p:cNvPicPr preferRelativeResize="0"/>
          <p:nvPr/>
        </p:nvPicPr>
        <p:blipFill>
          <a:blip r:embed="rId3">
            <a:alphaModFix/>
          </a:blip>
          <a:stretch>
            <a:fillRect/>
          </a:stretch>
        </p:blipFill>
        <p:spPr>
          <a:xfrm>
            <a:off x="3647728" y="188640"/>
            <a:ext cx="4896544" cy="1440160"/>
          </a:xfrm>
          <a:prstGeom prst="rect">
            <a:avLst/>
          </a:prstGeom>
          <a:noFill/>
          <a:ln>
            <a:noFill/>
          </a:ln>
        </p:spPr>
      </p:pic>
    </p:spTree>
    <p:extLst>
      <p:ext uri="{BB962C8B-B14F-4D97-AF65-F5344CB8AC3E}">
        <p14:creationId xmlns:p14="http://schemas.microsoft.com/office/powerpoint/2010/main" val="2712587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91744" y="188640"/>
            <a:ext cx="4107408" cy="756002"/>
          </a:xfrm>
        </p:spPr>
        <p:txBody>
          <a:bodyPr/>
          <a:lstStyle/>
          <a:p>
            <a:r>
              <a:rPr lang="es-EC" dirty="0" smtClean="0"/>
              <a:t>METODOLOGÍA </a:t>
            </a:r>
            <a:endParaRPr lang="es-EC" dirty="0"/>
          </a:p>
        </p:txBody>
      </p:sp>
      <p:graphicFrame>
        <p:nvGraphicFramePr>
          <p:cNvPr id="6" name="Tabla 5"/>
          <p:cNvGraphicFramePr>
            <a:graphicFrameLocks noGrp="1"/>
          </p:cNvGraphicFramePr>
          <p:nvPr>
            <p:extLst>
              <p:ext uri="{D42A27DB-BD31-4B8C-83A1-F6EECF244321}">
                <p14:modId xmlns:p14="http://schemas.microsoft.com/office/powerpoint/2010/main" val="390139598"/>
              </p:ext>
            </p:extLst>
          </p:nvPr>
        </p:nvGraphicFramePr>
        <p:xfrm>
          <a:off x="191344" y="1124744"/>
          <a:ext cx="11521284" cy="5256583"/>
        </p:xfrm>
        <a:graphic>
          <a:graphicData uri="http://schemas.openxmlformats.org/drawingml/2006/table">
            <a:tbl>
              <a:tblPr>
                <a:tableStyleId>{5C22544A-7EE6-4342-B048-85BDC9FD1C3A}</a:tableStyleId>
              </a:tblPr>
              <a:tblGrid>
                <a:gridCol w="2437028"/>
                <a:gridCol w="698789"/>
                <a:gridCol w="698789"/>
                <a:gridCol w="698789"/>
                <a:gridCol w="698789"/>
                <a:gridCol w="698789"/>
                <a:gridCol w="698789"/>
                <a:gridCol w="698789"/>
                <a:gridCol w="698789"/>
                <a:gridCol w="698789"/>
                <a:gridCol w="698789"/>
                <a:gridCol w="698789"/>
                <a:gridCol w="449906"/>
                <a:gridCol w="947671"/>
              </a:tblGrid>
              <a:tr h="802217">
                <a:tc rowSpan="2">
                  <a:txBody>
                    <a:bodyPr/>
                    <a:lstStyle/>
                    <a:p>
                      <a:pPr algn="ctr" fontAlgn="ctr"/>
                      <a:r>
                        <a:rPr lang="es-EC" sz="2400" u="none" strike="noStrike" dirty="0">
                          <a:effectLst/>
                        </a:rPr>
                        <a:t>Actividades</a:t>
                      </a:r>
                      <a:endParaRPr lang="es-EC" sz="2400" b="0" i="0" u="none" strike="noStrike" dirty="0">
                        <a:solidFill>
                          <a:srgbClr val="000000"/>
                        </a:solidFill>
                        <a:effectLst/>
                        <a:latin typeface="Times New Roman" panose="02020603050405020304" pitchFamily="18" charset="0"/>
                      </a:endParaRPr>
                    </a:p>
                  </a:txBody>
                  <a:tcPr marL="7705" marR="7705" marT="7705" marB="0" anchor="ctr"/>
                </a:tc>
                <a:tc gridSpan="2">
                  <a:txBody>
                    <a:bodyPr/>
                    <a:lstStyle/>
                    <a:p>
                      <a:pPr algn="ctr" fontAlgn="b"/>
                      <a:r>
                        <a:rPr lang="es-EC" sz="2000" u="none" strike="noStrike">
                          <a:effectLst/>
                        </a:rPr>
                        <a:t>Abril </a:t>
                      </a:r>
                      <a:endParaRPr lang="es-EC" sz="2000" b="0" i="0" u="none" strike="noStrike">
                        <a:solidFill>
                          <a:srgbClr val="000000"/>
                        </a:solidFill>
                        <a:effectLst/>
                        <a:latin typeface="Calibri" panose="020F0502020204030204" pitchFamily="34" charset="0"/>
                      </a:endParaRPr>
                    </a:p>
                  </a:txBody>
                  <a:tcPr marL="7705" marR="7705" marT="7705" marB="0" anchor="b"/>
                </a:tc>
                <a:tc hMerge="1">
                  <a:txBody>
                    <a:bodyPr/>
                    <a:lstStyle/>
                    <a:p>
                      <a:endParaRPr lang="es-EC"/>
                    </a:p>
                  </a:txBody>
                  <a:tcPr/>
                </a:tc>
                <a:tc gridSpan="2">
                  <a:txBody>
                    <a:bodyPr/>
                    <a:lstStyle/>
                    <a:p>
                      <a:pPr algn="ctr" fontAlgn="b"/>
                      <a:r>
                        <a:rPr lang="es-EC" sz="2000" u="none" strike="noStrike">
                          <a:effectLst/>
                        </a:rPr>
                        <a:t>Mayo </a:t>
                      </a:r>
                      <a:endParaRPr lang="es-EC" sz="2000" b="0" i="0" u="none" strike="noStrike">
                        <a:solidFill>
                          <a:srgbClr val="000000"/>
                        </a:solidFill>
                        <a:effectLst/>
                        <a:latin typeface="Calibri" panose="020F0502020204030204" pitchFamily="34" charset="0"/>
                      </a:endParaRPr>
                    </a:p>
                  </a:txBody>
                  <a:tcPr marL="7705" marR="7705" marT="7705" marB="0" anchor="b"/>
                </a:tc>
                <a:tc hMerge="1">
                  <a:txBody>
                    <a:bodyPr/>
                    <a:lstStyle/>
                    <a:p>
                      <a:endParaRPr lang="es-EC"/>
                    </a:p>
                  </a:txBody>
                  <a:tcPr/>
                </a:tc>
                <a:tc gridSpan="2">
                  <a:txBody>
                    <a:bodyPr/>
                    <a:lstStyle/>
                    <a:p>
                      <a:pPr algn="ctr" fontAlgn="b"/>
                      <a:r>
                        <a:rPr lang="es-EC" sz="2000" u="none" strike="noStrike">
                          <a:effectLst/>
                        </a:rPr>
                        <a:t>Junio</a:t>
                      </a:r>
                      <a:endParaRPr lang="es-EC" sz="2000" b="0" i="0" u="none" strike="noStrike">
                        <a:solidFill>
                          <a:srgbClr val="000000"/>
                        </a:solidFill>
                        <a:effectLst/>
                        <a:latin typeface="Calibri" panose="020F0502020204030204" pitchFamily="34" charset="0"/>
                      </a:endParaRPr>
                    </a:p>
                  </a:txBody>
                  <a:tcPr marL="7705" marR="7705" marT="7705" marB="0" anchor="b"/>
                </a:tc>
                <a:tc hMerge="1">
                  <a:txBody>
                    <a:bodyPr/>
                    <a:lstStyle/>
                    <a:p>
                      <a:endParaRPr lang="es-EC"/>
                    </a:p>
                  </a:txBody>
                  <a:tcPr/>
                </a:tc>
                <a:tc gridSpan="2">
                  <a:txBody>
                    <a:bodyPr/>
                    <a:lstStyle/>
                    <a:p>
                      <a:pPr algn="ctr" fontAlgn="b"/>
                      <a:r>
                        <a:rPr lang="es-EC" sz="2000" u="none" strike="noStrike">
                          <a:effectLst/>
                        </a:rPr>
                        <a:t>Julio</a:t>
                      </a:r>
                      <a:endParaRPr lang="es-EC" sz="2000" b="0" i="0" u="none" strike="noStrike">
                        <a:solidFill>
                          <a:srgbClr val="000000"/>
                        </a:solidFill>
                        <a:effectLst/>
                        <a:latin typeface="Calibri" panose="020F0502020204030204" pitchFamily="34" charset="0"/>
                      </a:endParaRPr>
                    </a:p>
                  </a:txBody>
                  <a:tcPr marL="7705" marR="7705" marT="7705" marB="0" anchor="b"/>
                </a:tc>
                <a:tc hMerge="1">
                  <a:txBody>
                    <a:bodyPr/>
                    <a:lstStyle/>
                    <a:p>
                      <a:endParaRPr lang="es-EC"/>
                    </a:p>
                  </a:txBody>
                  <a:tcPr/>
                </a:tc>
                <a:tc gridSpan="2">
                  <a:txBody>
                    <a:bodyPr/>
                    <a:lstStyle/>
                    <a:p>
                      <a:pPr algn="ctr" fontAlgn="b"/>
                      <a:r>
                        <a:rPr lang="es-EC" sz="2000" u="none" strike="noStrike">
                          <a:effectLst/>
                        </a:rPr>
                        <a:t>Agosto</a:t>
                      </a:r>
                      <a:endParaRPr lang="es-EC" sz="2000" b="0" i="0" u="none" strike="noStrike">
                        <a:solidFill>
                          <a:srgbClr val="000000"/>
                        </a:solidFill>
                        <a:effectLst/>
                        <a:latin typeface="Calibri" panose="020F0502020204030204" pitchFamily="34" charset="0"/>
                      </a:endParaRPr>
                    </a:p>
                  </a:txBody>
                  <a:tcPr marL="7705" marR="7705" marT="7705" marB="0" anchor="b"/>
                </a:tc>
                <a:tc hMerge="1">
                  <a:txBody>
                    <a:bodyPr/>
                    <a:lstStyle/>
                    <a:p>
                      <a:endParaRPr lang="es-EC"/>
                    </a:p>
                  </a:txBody>
                  <a:tcPr/>
                </a:tc>
                <a:tc gridSpan="2">
                  <a:txBody>
                    <a:bodyPr/>
                    <a:lstStyle/>
                    <a:p>
                      <a:pPr algn="ctr" fontAlgn="b"/>
                      <a:r>
                        <a:rPr lang="es-EC" sz="2000" u="none" strike="noStrike">
                          <a:effectLst/>
                        </a:rPr>
                        <a:t>Septiembre</a:t>
                      </a:r>
                      <a:endParaRPr lang="es-EC" sz="2000" b="0" i="0" u="none" strike="noStrike">
                        <a:solidFill>
                          <a:srgbClr val="000000"/>
                        </a:solidFill>
                        <a:effectLst/>
                        <a:latin typeface="Calibri" panose="020F0502020204030204" pitchFamily="34" charset="0"/>
                      </a:endParaRPr>
                    </a:p>
                  </a:txBody>
                  <a:tcPr marL="7705" marR="7705" marT="7705" marB="0" anchor="b"/>
                </a:tc>
                <a:tc hMerge="1">
                  <a:txBody>
                    <a:bodyPr/>
                    <a:lstStyle/>
                    <a:p>
                      <a:endParaRPr lang="es-EC"/>
                    </a:p>
                  </a:txBody>
                  <a:tcPr/>
                </a:tc>
                <a:tc>
                  <a:txBody>
                    <a:bodyPr/>
                    <a:lstStyle/>
                    <a:p>
                      <a:pPr algn="l" fontAlgn="b"/>
                      <a:r>
                        <a:rPr lang="es-EC" sz="2000" u="none" strike="noStrike">
                          <a:effectLst/>
                        </a:rPr>
                        <a:t>Octubre</a:t>
                      </a:r>
                      <a:endParaRPr lang="es-EC" sz="2000" b="0" i="0" u="none" strike="noStrike">
                        <a:solidFill>
                          <a:srgbClr val="000000"/>
                        </a:solidFill>
                        <a:effectLst/>
                        <a:latin typeface="Calibri" panose="020F0502020204030204" pitchFamily="34" charset="0"/>
                      </a:endParaRPr>
                    </a:p>
                  </a:txBody>
                  <a:tcPr marL="7705" marR="7705" marT="7705" marB="0" anchor="b"/>
                </a:tc>
              </a:tr>
              <a:tr h="764016">
                <a:tc vMerge="1">
                  <a:txBody>
                    <a:bodyPr/>
                    <a:lstStyle/>
                    <a:p>
                      <a:endParaRPr lang="es-EC"/>
                    </a:p>
                  </a:txBody>
                  <a:tcPr/>
                </a:tc>
                <a:tc>
                  <a:txBody>
                    <a:bodyPr/>
                    <a:lstStyle/>
                    <a:p>
                      <a:pPr algn="r" fontAlgn="ctr"/>
                      <a:r>
                        <a:rPr lang="es-EC" sz="2000" u="none" strike="noStrike">
                          <a:effectLst/>
                        </a:rPr>
                        <a:t>10</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r" fontAlgn="ctr"/>
                      <a:r>
                        <a:rPr lang="es-EC" sz="2000" u="none" strike="noStrike">
                          <a:effectLst/>
                        </a:rPr>
                        <a:t>25</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r" fontAlgn="b"/>
                      <a:r>
                        <a:rPr lang="es-EC" sz="2000" u="none" strike="noStrike">
                          <a:effectLst/>
                        </a:rPr>
                        <a:t>10</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r" fontAlgn="b"/>
                      <a:r>
                        <a:rPr lang="es-EC" sz="2000" u="none" strike="noStrike">
                          <a:effectLst/>
                        </a:rPr>
                        <a:t>25</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r" fontAlgn="b"/>
                      <a:r>
                        <a:rPr lang="es-EC" sz="2000" u="none" strike="noStrike">
                          <a:effectLst/>
                        </a:rPr>
                        <a:t>9</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r" fontAlgn="b"/>
                      <a:r>
                        <a:rPr lang="es-EC" sz="2000" u="none" strike="noStrike">
                          <a:effectLst/>
                        </a:rPr>
                        <a:t>24</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r" fontAlgn="b"/>
                      <a:r>
                        <a:rPr lang="es-EC" sz="2000" u="none" strike="noStrike">
                          <a:effectLst/>
                        </a:rPr>
                        <a:t>9</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r" fontAlgn="b"/>
                      <a:r>
                        <a:rPr lang="es-EC" sz="2000" u="none" strike="noStrike">
                          <a:effectLst/>
                        </a:rPr>
                        <a:t>24</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r" fontAlgn="b"/>
                      <a:r>
                        <a:rPr lang="es-EC" sz="2000" u="none" strike="noStrike">
                          <a:effectLst/>
                        </a:rPr>
                        <a:t>8</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r" fontAlgn="b"/>
                      <a:r>
                        <a:rPr lang="es-EC" sz="2000" u="none" strike="noStrike">
                          <a:effectLst/>
                        </a:rPr>
                        <a:t>23</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r" fontAlgn="b"/>
                      <a:r>
                        <a:rPr lang="es-EC" sz="2000" u="none" strike="noStrike">
                          <a:effectLst/>
                        </a:rPr>
                        <a:t>7</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r" fontAlgn="b"/>
                      <a:r>
                        <a:rPr lang="es-EC" sz="2000" u="none" strike="noStrike">
                          <a:effectLst/>
                        </a:rPr>
                        <a:t>22</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r" fontAlgn="b"/>
                      <a:r>
                        <a:rPr lang="es-EC" sz="2000" u="none" strike="noStrike">
                          <a:effectLst/>
                        </a:rPr>
                        <a:t>7</a:t>
                      </a:r>
                      <a:endParaRPr lang="es-EC" sz="2000" b="0" i="0" u="none" strike="noStrike">
                        <a:solidFill>
                          <a:srgbClr val="000000"/>
                        </a:solidFill>
                        <a:effectLst/>
                        <a:latin typeface="Calibri" panose="020F0502020204030204" pitchFamily="34" charset="0"/>
                      </a:endParaRPr>
                    </a:p>
                  </a:txBody>
                  <a:tcPr marL="7705" marR="7705" marT="7705" marB="0" anchor="b"/>
                </a:tc>
              </a:tr>
              <a:tr h="764016">
                <a:tc>
                  <a:txBody>
                    <a:bodyPr/>
                    <a:lstStyle/>
                    <a:p>
                      <a:pPr algn="l" fontAlgn="b"/>
                      <a:r>
                        <a:rPr lang="es-EC" sz="2000" u="none" strike="noStrike">
                          <a:effectLst/>
                        </a:rPr>
                        <a:t>Aplicación de hymexazol</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r>
              <a:tr h="764016">
                <a:tc>
                  <a:txBody>
                    <a:bodyPr/>
                    <a:lstStyle/>
                    <a:p>
                      <a:pPr algn="l" fontAlgn="b"/>
                      <a:r>
                        <a:rPr lang="es-EC" sz="2000" u="none" strike="noStrike">
                          <a:effectLst/>
                        </a:rPr>
                        <a:t>Aplicación de propamocarb</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r>
              <a:tr h="1398302">
                <a:tc>
                  <a:txBody>
                    <a:bodyPr/>
                    <a:lstStyle/>
                    <a:p>
                      <a:pPr algn="l" fontAlgn="b"/>
                      <a:r>
                        <a:rPr lang="es-EC" sz="2000" u="none" strike="noStrike">
                          <a:effectLst/>
                        </a:rPr>
                        <a:t>Aplicación  de microorganismos comeciales</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r>
              <a:tr h="764016">
                <a:tc>
                  <a:txBody>
                    <a:bodyPr/>
                    <a:lstStyle/>
                    <a:p>
                      <a:pPr algn="l" fontAlgn="b"/>
                      <a:r>
                        <a:rPr lang="es-EC" sz="2000" u="none" strike="noStrike">
                          <a:effectLst/>
                        </a:rPr>
                        <a:t>Evaluaciones</a:t>
                      </a:r>
                      <a:endParaRPr lang="es-EC" sz="2000" b="0" i="0" u="none" strike="noStrike">
                        <a:solidFill>
                          <a:srgbClr val="000000"/>
                        </a:solidFill>
                        <a:effectLst/>
                        <a:latin typeface="Calibri" panose="020F0502020204030204" pitchFamily="34" charset="0"/>
                      </a:endParaRPr>
                    </a:p>
                  </a:txBody>
                  <a:tcPr marL="7705" marR="7705" marT="7705" marB="0" anchor="b"/>
                </a:tc>
                <a:tc>
                  <a:txBody>
                    <a:bodyPr/>
                    <a:lstStyle/>
                    <a:p>
                      <a:pPr algn="l" fontAlgn="ctr"/>
                      <a:r>
                        <a:rPr lang="es-EC" sz="2000" u="none" strike="noStrike">
                          <a:effectLst/>
                        </a:rPr>
                        <a:t> </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dirty="0">
                          <a:effectLst/>
                        </a:rPr>
                        <a:t>x</a:t>
                      </a:r>
                      <a:endParaRPr lang="es-EC" sz="2000" b="0" i="0" u="none" strike="noStrike" dirty="0">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a:effectLst/>
                        </a:rPr>
                        <a:t>x</a:t>
                      </a:r>
                      <a:endParaRPr lang="es-EC" sz="2000" b="0" i="0" u="none" strike="noStrike">
                        <a:solidFill>
                          <a:srgbClr val="000000"/>
                        </a:solidFill>
                        <a:effectLst/>
                        <a:latin typeface="Calibri" panose="020F0502020204030204" pitchFamily="34" charset="0"/>
                      </a:endParaRPr>
                    </a:p>
                  </a:txBody>
                  <a:tcPr marL="7705" marR="7705" marT="7705" marB="0" anchor="ctr"/>
                </a:tc>
                <a:tc>
                  <a:txBody>
                    <a:bodyPr/>
                    <a:lstStyle/>
                    <a:p>
                      <a:pPr algn="l" fontAlgn="ctr"/>
                      <a:r>
                        <a:rPr lang="es-EC" sz="2000" u="none" strike="noStrike" dirty="0">
                          <a:effectLst/>
                        </a:rPr>
                        <a:t>x</a:t>
                      </a:r>
                      <a:endParaRPr lang="es-EC" sz="2000" b="0" i="0" u="none" strike="noStrike" dirty="0">
                        <a:solidFill>
                          <a:srgbClr val="000000"/>
                        </a:solidFill>
                        <a:effectLst/>
                        <a:latin typeface="Calibri" panose="020F0502020204030204" pitchFamily="34" charset="0"/>
                      </a:endParaRPr>
                    </a:p>
                  </a:txBody>
                  <a:tcPr marL="7705" marR="7705" marT="7705" marB="0" anchor="ctr"/>
                </a:tc>
              </a:tr>
            </a:tbl>
          </a:graphicData>
        </a:graphic>
      </p:graphicFrame>
    </p:spTree>
    <p:extLst>
      <p:ext uri="{BB962C8B-B14F-4D97-AF65-F5344CB8AC3E}">
        <p14:creationId xmlns:p14="http://schemas.microsoft.com/office/powerpoint/2010/main" val="3577616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48000" y="-531440"/>
            <a:ext cx="7721600" cy="1371600"/>
          </a:xfrm>
        </p:spPr>
        <p:txBody>
          <a:bodyPr/>
          <a:lstStyle/>
          <a:p>
            <a:r>
              <a:rPr lang="es-EC" dirty="0" smtClean="0"/>
              <a:t>VARIABLES A MEDIR</a:t>
            </a:r>
            <a:endParaRPr lang="es-EC" dirty="0"/>
          </a:p>
        </p:txBody>
      </p:sp>
      <p:sp>
        <p:nvSpPr>
          <p:cNvPr id="3" name="Marcador de contenido 2"/>
          <p:cNvSpPr>
            <a:spLocks noGrp="1"/>
          </p:cNvSpPr>
          <p:nvPr>
            <p:ph idx="1"/>
          </p:nvPr>
        </p:nvSpPr>
        <p:spPr>
          <a:xfrm>
            <a:off x="335360" y="1484784"/>
            <a:ext cx="11161240" cy="5093643"/>
          </a:xfrm>
        </p:spPr>
        <p:txBody>
          <a:bodyPr>
            <a:normAutofit fontScale="92500" lnSpcReduction="20000"/>
          </a:bodyPr>
          <a:lstStyle/>
          <a:p>
            <a:pPr algn="just"/>
            <a:r>
              <a:rPr lang="es-EC" dirty="0"/>
              <a:t>Diámetro de tallo</a:t>
            </a:r>
          </a:p>
          <a:p>
            <a:pPr algn="just"/>
            <a:r>
              <a:rPr lang="es-ES" b="0" dirty="0"/>
              <a:t>Se midió el diámetro del tallo a una altura de 15 cm desde la </a:t>
            </a:r>
            <a:r>
              <a:rPr lang="es-ES" b="0" dirty="0" smtClean="0"/>
              <a:t>base cada 15 días después de la aplicación de los tratamientos, utilizando </a:t>
            </a:r>
            <a:r>
              <a:rPr lang="es-ES" b="0" dirty="0"/>
              <a:t>un pie de rey. </a:t>
            </a:r>
            <a:endParaRPr lang="es-EC" b="0" dirty="0"/>
          </a:p>
          <a:p>
            <a:pPr algn="just"/>
            <a:r>
              <a:rPr lang="es-EC" dirty="0"/>
              <a:t>Porcentaje de plantas enfermas</a:t>
            </a:r>
          </a:p>
          <a:p>
            <a:pPr algn="just"/>
            <a:r>
              <a:rPr lang="es-ES" b="0" dirty="0"/>
              <a:t>Se evaluó el porcentaje de plantas enfermas cada 15 días después de la aplicación de los tratamientos, realizando un conteo de las plantas que presenten sintomatología causada por el ataque de </a:t>
            </a:r>
            <a:r>
              <a:rPr lang="es-ES" b="0" i="1" dirty="0"/>
              <a:t>Fusarium solani</a:t>
            </a:r>
            <a:r>
              <a:rPr lang="es-ES" b="0" dirty="0"/>
              <a:t> f. </a:t>
            </a:r>
            <a:r>
              <a:rPr lang="es-ES" b="0" dirty="0" err="1"/>
              <a:t>sp</a:t>
            </a:r>
            <a:r>
              <a:rPr lang="es-ES" b="0" dirty="0"/>
              <a:t>. </a:t>
            </a:r>
            <a:r>
              <a:rPr lang="es-ES" b="0" dirty="0" err="1"/>
              <a:t>piperis</a:t>
            </a:r>
            <a:r>
              <a:rPr lang="es-ES" b="0" dirty="0"/>
              <a:t>.  </a:t>
            </a:r>
            <a:endParaRPr lang="es-EC" b="0" dirty="0"/>
          </a:p>
          <a:p>
            <a:pPr algn="just"/>
            <a:endParaRPr lang="es-EC" dirty="0" smtClean="0"/>
          </a:p>
          <a:p>
            <a:pPr algn="just"/>
            <a:r>
              <a:rPr lang="es-EC" dirty="0" smtClean="0"/>
              <a:t>Número de ramas plagiotrópicas</a:t>
            </a:r>
          </a:p>
          <a:p>
            <a:pPr algn="just"/>
            <a:r>
              <a:rPr lang="es-ES" b="0" dirty="0" smtClean="0"/>
              <a:t>Al cuarto mes después </a:t>
            </a:r>
            <a:r>
              <a:rPr lang="es-ES" b="0" dirty="0"/>
              <a:t>de la aplicación de los tratamientos, se </a:t>
            </a:r>
            <a:r>
              <a:rPr lang="es-ES" b="0" dirty="0" smtClean="0"/>
              <a:t>contabilizó </a:t>
            </a:r>
            <a:r>
              <a:rPr lang="es-ES" b="0" dirty="0"/>
              <a:t>el número de ramas </a:t>
            </a:r>
            <a:r>
              <a:rPr lang="es-ES" b="0" dirty="0" smtClean="0"/>
              <a:t>plagiotrópicas. Un mes después se realizo una segunda evolución. </a:t>
            </a:r>
            <a:endParaRPr lang="es-EC" b="0" dirty="0"/>
          </a:p>
          <a:p>
            <a:pPr algn="just"/>
            <a:endParaRPr lang="es-EC" dirty="0" smtClean="0"/>
          </a:p>
          <a:p>
            <a:pPr algn="just"/>
            <a:r>
              <a:rPr lang="es-EC" dirty="0" smtClean="0"/>
              <a:t>Rendimiento en </a:t>
            </a:r>
            <a:r>
              <a:rPr lang="es-EC" dirty="0" err="1" smtClean="0"/>
              <a:t>Tn</a:t>
            </a:r>
            <a:r>
              <a:rPr lang="es-EC" dirty="0" smtClean="0"/>
              <a:t>/ha</a:t>
            </a:r>
          </a:p>
          <a:p>
            <a:pPr algn="just"/>
            <a:r>
              <a:rPr lang="es-ES" b="0" dirty="0" smtClean="0"/>
              <a:t>Al cuarto mes, </a:t>
            </a:r>
            <a:r>
              <a:rPr lang="es-ES" b="0" dirty="0"/>
              <a:t>s</a:t>
            </a:r>
            <a:r>
              <a:rPr lang="es-ES" b="0" dirty="0" smtClean="0"/>
              <a:t>e obtuvo el pesó  promedio de la fruta de cada tratamiento y se contabilizo el número promedio de inflorescencias de la planta, para obtener así el promedio del </a:t>
            </a:r>
            <a:r>
              <a:rPr lang="es-ES" b="0" dirty="0"/>
              <a:t>rendimiento en toneladas por parcela neta y </a:t>
            </a:r>
            <a:r>
              <a:rPr lang="es-ES" b="0" dirty="0" smtClean="0"/>
              <a:t>posteriormente fue transformado </a:t>
            </a:r>
            <a:r>
              <a:rPr lang="es-EC" b="0" dirty="0" err="1" smtClean="0"/>
              <a:t>Tn</a:t>
            </a:r>
            <a:r>
              <a:rPr lang="es-EC" b="0" dirty="0" smtClean="0"/>
              <a:t>/ha.</a:t>
            </a:r>
            <a:endParaRPr lang="es-EC" dirty="0" smtClean="0"/>
          </a:p>
          <a:p>
            <a:endParaRPr lang="es-EC" dirty="0"/>
          </a:p>
        </p:txBody>
      </p:sp>
    </p:spTree>
    <p:extLst>
      <p:ext uri="{BB962C8B-B14F-4D97-AF65-F5344CB8AC3E}">
        <p14:creationId xmlns:p14="http://schemas.microsoft.com/office/powerpoint/2010/main" val="1489996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99656" y="-796047"/>
            <a:ext cx="7721600" cy="1371600"/>
          </a:xfrm>
        </p:spPr>
        <p:txBody>
          <a:bodyPr>
            <a:normAutofit/>
          </a:bodyPr>
          <a:lstStyle/>
          <a:p>
            <a:r>
              <a:rPr lang="es-EC" sz="2800" dirty="0" smtClean="0"/>
              <a:t>RESULTADOS Y DISCUSIÓN </a:t>
            </a:r>
            <a:endParaRPr lang="es-EC" sz="2800" dirty="0"/>
          </a:p>
        </p:txBody>
      </p:sp>
      <p:sp>
        <p:nvSpPr>
          <p:cNvPr id="6" name="Rectángulo 5"/>
          <p:cNvSpPr/>
          <p:nvPr/>
        </p:nvSpPr>
        <p:spPr>
          <a:xfrm>
            <a:off x="2075689" y="575553"/>
            <a:ext cx="7818166" cy="400110"/>
          </a:xfrm>
          <a:prstGeom prst="rect">
            <a:avLst/>
          </a:prstGeom>
        </p:spPr>
        <p:txBody>
          <a:bodyPr wrap="none">
            <a:spAutoFit/>
          </a:bodyPr>
          <a:lstStyle/>
          <a:p>
            <a:r>
              <a:rPr lang="es-ES" b="1" u="sng" dirty="0" smtClean="0"/>
              <a:t>ANÁLISIS MICROBIOLÓGICO DEL MATERIAL VEGETAL ENFERMO</a:t>
            </a:r>
            <a:endParaRPr lang="es-EC" dirty="0"/>
          </a:p>
        </p:txBody>
      </p:sp>
      <p:sp>
        <p:nvSpPr>
          <p:cNvPr id="3" name="2 Rectángulo"/>
          <p:cNvSpPr/>
          <p:nvPr/>
        </p:nvSpPr>
        <p:spPr>
          <a:xfrm>
            <a:off x="224866" y="2443827"/>
            <a:ext cx="11519811" cy="2062103"/>
          </a:xfrm>
          <a:prstGeom prst="rect">
            <a:avLst/>
          </a:prstGeom>
        </p:spPr>
        <p:txBody>
          <a:bodyPr wrap="square">
            <a:spAutoFit/>
          </a:bodyPr>
          <a:lstStyle/>
          <a:p>
            <a:pPr algn="just"/>
            <a:r>
              <a:rPr lang="es-EC" sz="3200" dirty="0" smtClean="0"/>
              <a:t>Según el laboratorio de </a:t>
            </a:r>
            <a:r>
              <a:rPr lang="es-EC" sz="3200" dirty="0" err="1" smtClean="0"/>
              <a:t>fitopatologia</a:t>
            </a:r>
            <a:r>
              <a:rPr lang="es-EC" sz="3200" dirty="0" smtClean="0"/>
              <a:t> de l </a:t>
            </a:r>
            <a:r>
              <a:rPr lang="es-EC" sz="3200" dirty="0" err="1" smtClean="0"/>
              <a:t>INIAP</a:t>
            </a:r>
            <a:r>
              <a:rPr lang="es-EC" sz="3200" dirty="0" smtClean="0"/>
              <a:t>-ESTACIÓN </a:t>
            </a:r>
            <a:r>
              <a:rPr lang="es-EC" sz="3200" dirty="0"/>
              <a:t>EXPERIMENTAL TROPICAL  </a:t>
            </a:r>
            <a:r>
              <a:rPr lang="es-EC" sz="3200" dirty="0" err="1" smtClean="0"/>
              <a:t>PICHILINGUE</a:t>
            </a:r>
            <a:r>
              <a:rPr lang="es-EC" sz="3200" dirty="0"/>
              <a:t>,</a:t>
            </a:r>
            <a:r>
              <a:rPr lang="es-EC" sz="3200" dirty="0" smtClean="0"/>
              <a:t> </a:t>
            </a:r>
            <a:r>
              <a:rPr lang="es-EC" sz="3200" dirty="0"/>
              <a:t>La muestra vegetal, tuvo como resultado la presencia de </a:t>
            </a:r>
            <a:r>
              <a:rPr lang="es-EC" sz="3200" i="1" dirty="0"/>
              <a:t>Fusarium</a:t>
            </a:r>
            <a:r>
              <a:rPr lang="es-EC" sz="3200" dirty="0"/>
              <a:t> </a:t>
            </a:r>
            <a:r>
              <a:rPr lang="es-EC" sz="3200" dirty="0" err="1"/>
              <a:t>spp</a:t>
            </a:r>
            <a:r>
              <a:rPr lang="es-EC" sz="3200" dirty="0"/>
              <a:t> y </a:t>
            </a:r>
            <a:r>
              <a:rPr lang="es-EC" sz="3200" i="1" dirty="0" err="1"/>
              <a:t>Lasiodipliodia</a:t>
            </a:r>
            <a:r>
              <a:rPr lang="es-EC" sz="3200" dirty="0"/>
              <a:t>  </a:t>
            </a:r>
            <a:r>
              <a:rPr lang="es-EC" sz="3200" dirty="0" err="1"/>
              <a:t>spp</a:t>
            </a:r>
            <a:r>
              <a:rPr lang="es-EC" sz="3200" dirty="0"/>
              <a:t>. </a:t>
            </a:r>
            <a:endParaRPr lang="es-EC" sz="3200" dirty="0"/>
          </a:p>
        </p:txBody>
      </p:sp>
    </p:spTree>
    <p:extLst>
      <p:ext uri="{BB962C8B-B14F-4D97-AF65-F5344CB8AC3E}">
        <p14:creationId xmlns:p14="http://schemas.microsoft.com/office/powerpoint/2010/main" val="3275955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99656" y="-796047"/>
            <a:ext cx="7721600" cy="1371600"/>
          </a:xfrm>
        </p:spPr>
        <p:txBody>
          <a:bodyPr>
            <a:normAutofit/>
          </a:bodyPr>
          <a:lstStyle/>
          <a:p>
            <a:r>
              <a:rPr lang="es-EC" sz="2800" dirty="0" smtClean="0"/>
              <a:t>RESULTADOS Y DISCUSIÓN </a:t>
            </a:r>
            <a:endParaRPr lang="es-EC" sz="2800" dirty="0"/>
          </a:p>
        </p:txBody>
      </p:sp>
      <p:sp>
        <p:nvSpPr>
          <p:cNvPr id="7" name="Rectángulo 5"/>
          <p:cNvSpPr/>
          <p:nvPr/>
        </p:nvSpPr>
        <p:spPr>
          <a:xfrm>
            <a:off x="3482311" y="572068"/>
            <a:ext cx="5004896" cy="400110"/>
          </a:xfrm>
          <a:prstGeom prst="rect">
            <a:avLst/>
          </a:prstGeom>
        </p:spPr>
        <p:txBody>
          <a:bodyPr wrap="none">
            <a:spAutoFit/>
          </a:bodyPr>
          <a:lstStyle/>
          <a:p>
            <a:r>
              <a:rPr lang="es-ES" b="1" u="sng" dirty="0" smtClean="0"/>
              <a:t>ANÁLISIS MICROBIOLÓGICO DEL SUELO</a:t>
            </a:r>
            <a:endParaRPr lang="es-EC" dirty="0"/>
          </a:p>
        </p:txBody>
      </p:sp>
      <p:sp>
        <p:nvSpPr>
          <p:cNvPr id="3" name="2 Rectángulo"/>
          <p:cNvSpPr/>
          <p:nvPr/>
        </p:nvSpPr>
        <p:spPr>
          <a:xfrm>
            <a:off x="20435" y="1261209"/>
            <a:ext cx="11928648" cy="400110"/>
          </a:xfrm>
          <a:prstGeom prst="rect">
            <a:avLst/>
          </a:prstGeom>
        </p:spPr>
        <p:txBody>
          <a:bodyPr wrap="square">
            <a:spAutoFit/>
          </a:bodyPr>
          <a:lstStyle/>
          <a:p>
            <a:r>
              <a:rPr lang="es-ES" dirty="0"/>
              <a:t>Cuadro </a:t>
            </a:r>
            <a:r>
              <a:rPr lang="es-ES" dirty="0" smtClean="0"/>
              <a:t>1. </a:t>
            </a:r>
            <a:r>
              <a:rPr lang="es-ES" dirty="0"/>
              <a:t>	Poblaciones iniciales y finales de microorganismos más relevantes en el </a:t>
            </a:r>
            <a:r>
              <a:rPr lang="es-ES" dirty="0" smtClean="0"/>
              <a:t>suelo.</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822441075"/>
              </p:ext>
            </p:extLst>
          </p:nvPr>
        </p:nvGraphicFramePr>
        <p:xfrm>
          <a:off x="47988" y="1708474"/>
          <a:ext cx="11808652" cy="5032896"/>
        </p:xfrm>
        <a:graphic>
          <a:graphicData uri="http://schemas.openxmlformats.org/drawingml/2006/table">
            <a:tbl>
              <a:tblPr firstRow="1" firstCol="1" bandRow="1">
                <a:tableStyleId>{5C22544A-7EE6-4342-B048-85BDC9FD1C3A}</a:tableStyleId>
              </a:tblPr>
              <a:tblGrid>
                <a:gridCol w="1770147"/>
                <a:gridCol w="4871628"/>
                <a:gridCol w="3247752"/>
                <a:gridCol w="1919125"/>
              </a:tblGrid>
              <a:tr h="298584">
                <a:tc>
                  <a:txBody>
                    <a:bodyPr/>
                    <a:lstStyle/>
                    <a:p>
                      <a:pPr algn="ctr">
                        <a:lnSpc>
                          <a:spcPct val="100000"/>
                        </a:lnSpc>
                        <a:spcAft>
                          <a:spcPts val="0"/>
                        </a:spcAft>
                      </a:pPr>
                      <a:r>
                        <a:rPr lang="es-EC" sz="1000">
                          <a:effectLst/>
                        </a:rPr>
                        <a:t>Tratamiento</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Organismos</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pt-BR" sz="1000">
                          <a:effectLst/>
                        </a:rPr>
                        <a:t>Unidades formadoras de colonias (UFC/g)r</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Fecha</a:t>
                      </a:r>
                      <a:endParaRPr lang="es-EC" sz="1000">
                        <a:effectLst/>
                        <a:latin typeface="Times New Roman"/>
                        <a:ea typeface="Calibri"/>
                      </a:endParaRPr>
                    </a:p>
                  </a:txBody>
                  <a:tcPr marL="6162" marR="6162" marT="0" marB="0" anchor="ctr"/>
                </a:tc>
              </a:tr>
              <a:tr h="394526">
                <a:tc rowSpan="2">
                  <a:txBody>
                    <a:bodyPr/>
                    <a:lstStyle/>
                    <a:p>
                      <a:pPr algn="ctr">
                        <a:lnSpc>
                          <a:spcPct val="100000"/>
                        </a:lnSpc>
                        <a:spcAft>
                          <a:spcPts val="0"/>
                        </a:spcAft>
                      </a:pPr>
                      <a:r>
                        <a:rPr lang="es-EC" sz="1000">
                          <a:effectLst/>
                        </a:rPr>
                        <a:t>Línea base</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Bacterias</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24,5 x 10</a:t>
                      </a:r>
                      <a:r>
                        <a:rPr lang="es-EC" sz="1000" baseline="30000">
                          <a:effectLst/>
                        </a:rPr>
                        <a:t>6</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03/04/2017</a:t>
                      </a:r>
                      <a:endParaRPr lang="es-EC" sz="1000">
                        <a:effectLst/>
                        <a:latin typeface="Times New Roman"/>
                        <a:ea typeface="Calibri"/>
                      </a:endParaRPr>
                    </a:p>
                  </a:txBody>
                  <a:tcPr marL="6162" marR="6162" marT="0" marB="0" anchor="ctr"/>
                </a:tc>
              </a:tr>
              <a:tr h="394526">
                <a:tc vMerge="1">
                  <a:txBody>
                    <a:bodyPr/>
                    <a:lstStyle/>
                    <a:p>
                      <a:endParaRPr lang="es-EC"/>
                    </a:p>
                  </a:txBody>
                  <a:tcPr/>
                </a:tc>
                <a:tc>
                  <a:txBody>
                    <a:bodyPr/>
                    <a:lstStyle/>
                    <a:p>
                      <a:pPr algn="ctr">
                        <a:lnSpc>
                          <a:spcPct val="100000"/>
                        </a:lnSpc>
                        <a:spcAft>
                          <a:spcPts val="0"/>
                        </a:spcAft>
                      </a:pPr>
                      <a:r>
                        <a:rPr lang="es-EC" sz="1000">
                          <a:effectLst/>
                        </a:rPr>
                        <a:t>Hongos(Trichoderma)</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7 x 10</a:t>
                      </a:r>
                      <a:r>
                        <a:rPr lang="es-EC" sz="1000" baseline="30000">
                          <a:effectLst/>
                        </a:rPr>
                        <a:t>6</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03/04/2017</a:t>
                      </a:r>
                      <a:endParaRPr lang="es-EC" sz="1000">
                        <a:effectLst/>
                        <a:latin typeface="Times New Roman"/>
                        <a:ea typeface="Calibri"/>
                      </a:endParaRPr>
                    </a:p>
                  </a:txBody>
                  <a:tcPr marL="6162" marR="6162" marT="0" marB="0" anchor="ctr"/>
                </a:tc>
              </a:tr>
              <a:tr h="394526">
                <a:tc rowSpan="2">
                  <a:txBody>
                    <a:bodyPr/>
                    <a:lstStyle/>
                    <a:p>
                      <a:pPr algn="ctr">
                        <a:lnSpc>
                          <a:spcPct val="100000"/>
                        </a:lnSpc>
                        <a:spcAft>
                          <a:spcPts val="0"/>
                        </a:spcAft>
                      </a:pPr>
                      <a:r>
                        <a:rPr lang="es-EC" sz="1000">
                          <a:effectLst/>
                        </a:rPr>
                        <a:t>T1</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Bacterias</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24,5 x 10</a:t>
                      </a:r>
                      <a:r>
                        <a:rPr lang="es-EC" sz="1000" baseline="30000">
                          <a:effectLst/>
                        </a:rPr>
                        <a:t>6</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16/11/2017</a:t>
                      </a:r>
                      <a:endParaRPr lang="es-EC" sz="1000">
                        <a:effectLst/>
                        <a:latin typeface="Times New Roman"/>
                        <a:ea typeface="Calibri"/>
                      </a:endParaRPr>
                    </a:p>
                  </a:txBody>
                  <a:tcPr marL="6162" marR="6162" marT="0" marB="0" anchor="ctr"/>
                </a:tc>
              </a:tr>
              <a:tr h="394526">
                <a:tc vMerge="1">
                  <a:txBody>
                    <a:bodyPr/>
                    <a:lstStyle/>
                    <a:p>
                      <a:endParaRPr lang="es-EC"/>
                    </a:p>
                  </a:txBody>
                  <a:tcPr/>
                </a:tc>
                <a:tc>
                  <a:txBody>
                    <a:bodyPr/>
                    <a:lstStyle/>
                    <a:p>
                      <a:pPr algn="ctr">
                        <a:lnSpc>
                          <a:spcPct val="100000"/>
                        </a:lnSpc>
                        <a:spcAft>
                          <a:spcPts val="0"/>
                        </a:spcAft>
                      </a:pPr>
                      <a:r>
                        <a:rPr lang="es-EC" sz="1000">
                          <a:effectLst/>
                        </a:rPr>
                        <a:t>Hongos(Penicillium spp, Aspergillus spp)</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6 x 10</a:t>
                      </a:r>
                      <a:r>
                        <a:rPr lang="es-EC" sz="1000" baseline="30000">
                          <a:effectLst/>
                        </a:rPr>
                        <a:t>6</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16/11/2017</a:t>
                      </a:r>
                      <a:endParaRPr lang="es-EC" sz="1000">
                        <a:effectLst/>
                        <a:latin typeface="Times New Roman"/>
                        <a:ea typeface="Calibri"/>
                      </a:endParaRPr>
                    </a:p>
                  </a:txBody>
                  <a:tcPr marL="6162" marR="6162" marT="0" marB="0" anchor="ctr"/>
                </a:tc>
              </a:tr>
              <a:tr h="394526">
                <a:tc rowSpan="2">
                  <a:txBody>
                    <a:bodyPr/>
                    <a:lstStyle/>
                    <a:p>
                      <a:pPr algn="ctr">
                        <a:lnSpc>
                          <a:spcPct val="100000"/>
                        </a:lnSpc>
                        <a:spcAft>
                          <a:spcPts val="0"/>
                        </a:spcAft>
                      </a:pPr>
                      <a:r>
                        <a:rPr lang="es-EC" sz="1000">
                          <a:effectLst/>
                        </a:rPr>
                        <a:t>T2</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Bacterias</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5,6x 10</a:t>
                      </a:r>
                      <a:r>
                        <a:rPr lang="es-EC" sz="1000" baseline="30000">
                          <a:effectLst/>
                        </a:rPr>
                        <a:t>7</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16/11/2017</a:t>
                      </a:r>
                      <a:endParaRPr lang="es-EC" sz="1000">
                        <a:effectLst/>
                        <a:latin typeface="Times New Roman"/>
                        <a:ea typeface="Calibri"/>
                      </a:endParaRPr>
                    </a:p>
                  </a:txBody>
                  <a:tcPr marL="6162" marR="6162" marT="0" marB="0" anchor="ctr"/>
                </a:tc>
              </a:tr>
              <a:tr h="394526">
                <a:tc vMerge="1">
                  <a:txBody>
                    <a:bodyPr/>
                    <a:lstStyle/>
                    <a:p>
                      <a:endParaRPr lang="es-EC"/>
                    </a:p>
                  </a:txBody>
                  <a:tcPr/>
                </a:tc>
                <a:tc>
                  <a:txBody>
                    <a:bodyPr/>
                    <a:lstStyle/>
                    <a:p>
                      <a:pPr algn="ctr">
                        <a:lnSpc>
                          <a:spcPct val="100000"/>
                        </a:lnSpc>
                        <a:spcAft>
                          <a:spcPts val="0"/>
                        </a:spcAft>
                      </a:pPr>
                      <a:r>
                        <a:rPr lang="es-EC" sz="1000">
                          <a:effectLst/>
                        </a:rPr>
                        <a:t>Hongos(Trichoderma spp, Penicillium spp)</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48,5 x 10</a:t>
                      </a:r>
                      <a:r>
                        <a:rPr lang="es-EC" sz="1000" baseline="30000">
                          <a:effectLst/>
                        </a:rPr>
                        <a:t>5</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16/11/2017</a:t>
                      </a:r>
                      <a:endParaRPr lang="es-EC" sz="1000">
                        <a:effectLst/>
                        <a:latin typeface="Times New Roman"/>
                        <a:ea typeface="Calibri"/>
                      </a:endParaRPr>
                    </a:p>
                  </a:txBody>
                  <a:tcPr marL="6162" marR="6162" marT="0" marB="0" anchor="ctr"/>
                </a:tc>
              </a:tr>
              <a:tr h="394526">
                <a:tc rowSpan="2">
                  <a:txBody>
                    <a:bodyPr/>
                    <a:lstStyle/>
                    <a:p>
                      <a:pPr algn="ctr">
                        <a:lnSpc>
                          <a:spcPct val="100000"/>
                        </a:lnSpc>
                        <a:spcAft>
                          <a:spcPts val="0"/>
                        </a:spcAft>
                      </a:pPr>
                      <a:r>
                        <a:rPr lang="es-EC" sz="1000">
                          <a:effectLst/>
                        </a:rPr>
                        <a:t>T3</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Bacterias</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34,6 x 10</a:t>
                      </a:r>
                      <a:r>
                        <a:rPr lang="es-EC" sz="1000" baseline="30000">
                          <a:effectLst/>
                        </a:rPr>
                        <a:t>6</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dirty="0">
                          <a:effectLst/>
                        </a:rPr>
                        <a:t>16/11/2017</a:t>
                      </a:r>
                      <a:endParaRPr lang="es-EC" sz="1000" dirty="0">
                        <a:effectLst/>
                        <a:latin typeface="Times New Roman"/>
                        <a:ea typeface="Calibri"/>
                      </a:endParaRPr>
                    </a:p>
                  </a:txBody>
                  <a:tcPr marL="6162" marR="6162" marT="0" marB="0" anchor="ctr"/>
                </a:tc>
              </a:tr>
              <a:tr h="394526">
                <a:tc vMerge="1">
                  <a:txBody>
                    <a:bodyPr/>
                    <a:lstStyle/>
                    <a:p>
                      <a:endParaRPr lang="es-EC"/>
                    </a:p>
                  </a:txBody>
                  <a:tcPr/>
                </a:tc>
                <a:tc>
                  <a:txBody>
                    <a:bodyPr/>
                    <a:lstStyle/>
                    <a:p>
                      <a:pPr algn="ctr">
                        <a:lnSpc>
                          <a:spcPct val="100000"/>
                        </a:lnSpc>
                        <a:spcAft>
                          <a:spcPts val="0"/>
                        </a:spcAft>
                      </a:pPr>
                      <a:r>
                        <a:rPr lang="es-EC" sz="1000">
                          <a:effectLst/>
                        </a:rPr>
                        <a:t>Hongos(Trichoderma spp,Penicillium spp y Aspergillus spp)</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3,7 x 10</a:t>
                      </a:r>
                      <a:r>
                        <a:rPr lang="es-EC" sz="1000" baseline="30000">
                          <a:effectLst/>
                        </a:rPr>
                        <a:t>6</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16/11/2017</a:t>
                      </a:r>
                      <a:endParaRPr lang="es-EC" sz="1000">
                        <a:effectLst/>
                        <a:latin typeface="Times New Roman"/>
                        <a:ea typeface="Calibri"/>
                      </a:endParaRPr>
                    </a:p>
                  </a:txBody>
                  <a:tcPr marL="6162" marR="6162" marT="0" marB="0" anchor="ctr"/>
                </a:tc>
              </a:tr>
              <a:tr h="394526">
                <a:tc rowSpan="2">
                  <a:txBody>
                    <a:bodyPr/>
                    <a:lstStyle/>
                    <a:p>
                      <a:pPr algn="ctr">
                        <a:lnSpc>
                          <a:spcPct val="100000"/>
                        </a:lnSpc>
                        <a:spcAft>
                          <a:spcPts val="0"/>
                        </a:spcAft>
                      </a:pPr>
                      <a:r>
                        <a:rPr lang="es-EC" sz="1000">
                          <a:effectLst/>
                        </a:rPr>
                        <a:t>T4</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Bacterias</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15,6 x 10</a:t>
                      </a:r>
                      <a:r>
                        <a:rPr lang="es-EC" sz="1000" baseline="30000">
                          <a:effectLst/>
                        </a:rPr>
                        <a:t>5</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16/11/2017</a:t>
                      </a:r>
                      <a:endParaRPr lang="es-EC" sz="1000">
                        <a:effectLst/>
                        <a:latin typeface="Times New Roman"/>
                        <a:ea typeface="Calibri"/>
                      </a:endParaRPr>
                    </a:p>
                  </a:txBody>
                  <a:tcPr marL="6162" marR="6162" marT="0" marB="0" anchor="ctr"/>
                </a:tc>
              </a:tr>
              <a:tr h="394526">
                <a:tc vMerge="1">
                  <a:txBody>
                    <a:bodyPr/>
                    <a:lstStyle/>
                    <a:p>
                      <a:endParaRPr lang="es-EC"/>
                    </a:p>
                  </a:txBody>
                  <a:tcPr/>
                </a:tc>
                <a:tc>
                  <a:txBody>
                    <a:bodyPr/>
                    <a:lstStyle/>
                    <a:p>
                      <a:pPr algn="ctr">
                        <a:lnSpc>
                          <a:spcPct val="100000"/>
                        </a:lnSpc>
                        <a:spcAft>
                          <a:spcPts val="0"/>
                        </a:spcAft>
                      </a:pPr>
                      <a:r>
                        <a:rPr lang="es-EC" sz="1000">
                          <a:effectLst/>
                        </a:rPr>
                        <a:t>Hongos(Trichoderma spp)</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5 x 10</a:t>
                      </a:r>
                      <a:r>
                        <a:rPr lang="es-EC" sz="1000" baseline="30000">
                          <a:effectLst/>
                        </a:rPr>
                        <a:t>6</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16/11/2017</a:t>
                      </a:r>
                      <a:endParaRPr lang="es-EC" sz="1000">
                        <a:effectLst/>
                        <a:latin typeface="Times New Roman"/>
                        <a:ea typeface="Calibri"/>
                      </a:endParaRPr>
                    </a:p>
                  </a:txBody>
                  <a:tcPr marL="6162" marR="6162" marT="0" marB="0" anchor="ctr"/>
                </a:tc>
              </a:tr>
              <a:tr h="394526">
                <a:tc rowSpan="2">
                  <a:txBody>
                    <a:bodyPr/>
                    <a:lstStyle/>
                    <a:p>
                      <a:pPr algn="ctr">
                        <a:lnSpc>
                          <a:spcPct val="100000"/>
                        </a:lnSpc>
                        <a:spcAft>
                          <a:spcPts val="0"/>
                        </a:spcAft>
                      </a:pPr>
                      <a:r>
                        <a:rPr lang="es-EC" sz="1000">
                          <a:effectLst/>
                        </a:rPr>
                        <a:t>T5</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Bacterias</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2,4 x 10</a:t>
                      </a:r>
                      <a:r>
                        <a:rPr lang="es-EC" sz="1000" baseline="30000">
                          <a:effectLst/>
                        </a:rPr>
                        <a:t>5</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16/11/2017</a:t>
                      </a:r>
                      <a:endParaRPr lang="es-EC" sz="1000">
                        <a:effectLst/>
                        <a:latin typeface="Times New Roman"/>
                        <a:ea typeface="Calibri"/>
                      </a:endParaRPr>
                    </a:p>
                  </a:txBody>
                  <a:tcPr marL="6162" marR="6162" marT="0" marB="0" anchor="ctr"/>
                </a:tc>
              </a:tr>
              <a:tr h="394526">
                <a:tc vMerge="1">
                  <a:txBody>
                    <a:bodyPr/>
                    <a:lstStyle/>
                    <a:p>
                      <a:endParaRPr lang="es-EC"/>
                    </a:p>
                  </a:txBody>
                  <a:tcPr/>
                </a:tc>
                <a:tc>
                  <a:txBody>
                    <a:bodyPr/>
                    <a:lstStyle/>
                    <a:p>
                      <a:pPr algn="ctr">
                        <a:lnSpc>
                          <a:spcPct val="100000"/>
                        </a:lnSpc>
                        <a:spcAft>
                          <a:spcPts val="0"/>
                        </a:spcAft>
                      </a:pPr>
                      <a:r>
                        <a:rPr lang="es-EC" sz="1000">
                          <a:effectLst/>
                        </a:rPr>
                        <a:t>Hongos(Penicillium spp)</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a:effectLst/>
                        </a:rPr>
                        <a:t>3 x 10</a:t>
                      </a:r>
                      <a:r>
                        <a:rPr lang="es-EC" sz="1000" baseline="30000">
                          <a:effectLst/>
                        </a:rPr>
                        <a:t>5</a:t>
                      </a:r>
                      <a:endParaRPr lang="es-EC" sz="1000">
                        <a:effectLst/>
                        <a:latin typeface="Times New Roman"/>
                        <a:ea typeface="Calibri"/>
                      </a:endParaRPr>
                    </a:p>
                  </a:txBody>
                  <a:tcPr marL="6162" marR="6162" marT="0" marB="0" anchor="ctr"/>
                </a:tc>
                <a:tc>
                  <a:txBody>
                    <a:bodyPr/>
                    <a:lstStyle/>
                    <a:p>
                      <a:pPr algn="ctr">
                        <a:lnSpc>
                          <a:spcPct val="100000"/>
                        </a:lnSpc>
                        <a:spcAft>
                          <a:spcPts val="0"/>
                        </a:spcAft>
                      </a:pPr>
                      <a:r>
                        <a:rPr lang="es-EC" sz="1000" dirty="0">
                          <a:effectLst/>
                        </a:rPr>
                        <a:t>16/11/2017</a:t>
                      </a:r>
                      <a:endParaRPr lang="es-EC" sz="1000" dirty="0">
                        <a:effectLst/>
                        <a:latin typeface="Times New Roman"/>
                        <a:ea typeface="Calibri"/>
                      </a:endParaRPr>
                    </a:p>
                  </a:txBody>
                  <a:tcPr marL="6162" marR="6162" marT="0" marB="0" anchor="ctr"/>
                </a:tc>
              </a:tr>
            </a:tbl>
          </a:graphicData>
        </a:graphic>
      </p:graphicFrame>
    </p:spTree>
    <p:extLst>
      <p:ext uri="{BB962C8B-B14F-4D97-AF65-F5344CB8AC3E}">
        <p14:creationId xmlns:p14="http://schemas.microsoft.com/office/powerpoint/2010/main" val="4027646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99656" y="-796047"/>
            <a:ext cx="7721600" cy="1371600"/>
          </a:xfrm>
        </p:spPr>
        <p:txBody>
          <a:bodyPr>
            <a:normAutofit/>
          </a:bodyPr>
          <a:lstStyle/>
          <a:p>
            <a:r>
              <a:rPr lang="es-EC" sz="2800" dirty="0" smtClean="0"/>
              <a:t>RESULTADOS Y DISCUSIÓN </a:t>
            </a:r>
            <a:endParaRPr lang="es-EC" sz="2800" dirty="0"/>
          </a:p>
        </p:txBody>
      </p:sp>
      <p:sp>
        <p:nvSpPr>
          <p:cNvPr id="5" name="Rectángulo 4"/>
          <p:cNvSpPr/>
          <p:nvPr/>
        </p:nvSpPr>
        <p:spPr>
          <a:xfrm>
            <a:off x="-25749" y="975663"/>
            <a:ext cx="12021017" cy="1754326"/>
          </a:xfrm>
          <a:prstGeom prst="rect">
            <a:avLst/>
          </a:prstGeom>
        </p:spPr>
        <p:txBody>
          <a:bodyPr wrap="square">
            <a:spAutoFit/>
          </a:bodyPr>
          <a:lstStyle/>
          <a:p>
            <a:pPr marL="810260" indent="-810260" algn="just">
              <a:lnSpc>
                <a:spcPct val="200000"/>
              </a:lnSpc>
              <a:spcAft>
                <a:spcPts val="1000"/>
              </a:spcAft>
            </a:pPr>
            <a:r>
              <a:rPr lang="es-ES" sz="1800" dirty="0" smtClean="0">
                <a:latin typeface="Times New Roman" panose="02020603050405020304" pitchFamily="18" charset="0"/>
                <a:ea typeface="Calibri" panose="020F0502020204030204" pitchFamily="34" charset="0"/>
              </a:rPr>
              <a:t>Figura 1.	</a:t>
            </a:r>
            <a:r>
              <a:rPr lang="es-EC" sz="1800" dirty="0">
                <a:latin typeface="Times New Roman" panose="02020603050405020304" pitchFamily="18" charset="0"/>
                <a:ea typeface="Calibri" panose="020F0502020204030204" pitchFamily="34" charset="0"/>
              </a:rPr>
              <a:t>Prueba de Duncan 5%  para la variable diámetro de tallo (cm) en el estudio  de labores agronómicas en el cultivo de pimienta  (</a:t>
            </a:r>
            <a:r>
              <a:rPr lang="es-EC" sz="1800" i="1" dirty="0" err="1">
                <a:latin typeface="Times New Roman" panose="02020603050405020304" pitchFamily="18" charset="0"/>
                <a:ea typeface="Calibri" panose="020F0502020204030204" pitchFamily="34" charset="0"/>
              </a:rPr>
              <a:t>Piper</a:t>
            </a:r>
            <a:r>
              <a:rPr lang="es-EC" sz="1800" i="1" dirty="0">
                <a:latin typeface="Times New Roman" panose="02020603050405020304" pitchFamily="18" charset="0"/>
                <a:ea typeface="Calibri" panose="020F0502020204030204" pitchFamily="34" charset="0"/>
              </a:rPr>
              <a:t> </a:t>
            </a:r>
            <a:r>
              <a:rPr lang="es-EC" sz="1800" i="1" dirty="0" err="1">
                <a:latin typeface="Times New Roman" panose="02020603050405020304" pitchFamily="18" charset="0"/>
                <a:ea typeface="Calibri" panose="020F0502020204030204" pitchFamily="34" charset="0"/>
              </a:rPr>
              <a:t>nigrum</a:t>
            </a:r>
            <a:r>
              <a:rPr lang="es-EC" sz="1800" i="1" dirty="0">
                <a:latin typeface="Times New Roman" panose="02020603050405020304" pitchFamily="18" charset="0"/>
                <a:ea typeface="Calibri" panose="020F0502020204030204" pitchFamily="34" charset="0"/>
              </a:rPr>
              <a:t> </a:t>
            </a:r>
            <a:r>
              <a:rPr lang="es-EC" sz="1800" dirty="0">
                <a:latin typeface="Times New Roman" panose="02020603050405020304" pitchFamily="18" charset="0"/>
                <a:ea typeface="Calibri" panose="020F0502020204030204" pitchFamily="34" charset="0"/>
              </a:rPr>
              <a:t>L.) para disminuir la afección  por F</a:t>
            </a:r>
            <a:r>
              <a:rPr lang="es-EC" sz="1800" i="1" dirty="0">
                <a:latin typeface="Times New Roman" panose="02020603050405020304" pitchFamily="18" charset="0"/>
                <a:ea typeface="Calibri" panose="020F0502020204030204" pitchFamily="34" charset="0"/>
              </a:rPr>
              <a:t>usarium </a:t>
            </a:r>
            <a:r>
              <a:rPr lang="es-EC" sz="1800" i="1" dirty="0" err="1">
                <a:latin typeface="Times New Roman" panose="02020603050405020304" pitchFamily="18" charset="0"/>
                <a:ea typeface="Calibri" panose="020F0502020204030204" pitchFamily="34" charset="0"/>
              </a:rPr>
              <a:t>solani</a:t>
            </a:r>
            <a:r>
              <a:rPr lang="es-EC" sz="1800" dirty="0">
                <a:latin typeface="Times New Roman" panose="02020603050405020304" pitchFamily="18" charset="0"/>
                <a:ea typeface="Calibri" panose="020F0502020204030204" pitchFamily="34" charset="0"/>
              </a:rPr>
              <a:t>  f. </a:t>
            </a:r>
            <a:r>
              <a:rPr lang="es-EC" sz="1800" dirty="0" err="1">
                <a:latin typeface="Times New Roman" panose="02020603050405020304" pitchFamily="18" charset="0"/>
                <a:ea typeface="Calibri" panose="020F0502020204030204" pitchFamily="34" charset="0"/>
              </a:rPr>
              <a:t>sp</a:t>
            </a:r>
            <a:r>
              <a:rPr lang="es-EC" sz="1800" dirty="0">
                <a:latin typeface="Times New Roman" panose="02020603050405020304" pitchFamily="18" charset="0"/>
                <a:ea typeface="Calibri" panose="020F0502020204030204" pitchFamily="34" charset="0"/>
              </a:rPr>
              <a:t>. </a:t>
            </a:r>
            <a:r>
              <a:rPr lang="es-EC" sz="1800" dirty="0" err="1">
                <a:latin typeface="Times New Roman" panose="02020603050405020304" pitchFamily="18" charset="0"/>
                <a:ea typeface="Calibri" panose="020F0502020204030204" pitchFamily="34" charset="0"/>
              </a:rPr>
              <a:t>piperis</a:t>
            </a:r>
            <a:r>
              <a:rPr lang="es-EC" sz="1800" dirty="0">
                <a:latin typeface="Times New Roman" panose="02020603050405020304" pitchFamily="18" charset="0"/>
                <a:ea typeface="Calibri" panose="020F0502020204030204" pitchFamily="34" charset="0"/>
              </a:rPr>
              <a:t>, en Santo Domingo de los Tsáchilas.</a:t>
            </a:r>
            <a:endParaRPr lang="es-EC" sz="18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658113" y="575553"/>
            <a:ext cx="2653291" cy="400110"/>
          </a:xfrm>
          <a:prstGeom prst="rect">
            <a:avLst/>
          </a:prstGeom>
        </p:spPr>
        <p:txBody>
          <a:bodyPr wrap="none">
            <a:spAutoFit/>
          </a:bodyPr>
          <a:lstStyle/>
          <a:p>
            <a:r>
              <a:rPr lang="es-ES" b="1" u="sng" dirty="0" smtClean="0"/>
              <a:t>DIÁMETRO </a:t>
            </a:r>
            <a:r>
              <a:rPr lang="es-ES" b="1" u="sng" dirty="0" smtClean="0"/>
              <a:t>DE TALLO</a:t>
            </a:r>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576" y="2276872"/>
            <a:ext cx="8640960"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998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8635" y="-838502"/>
            <a:ext cx="7721600" cy="1371600"/>
          </a:xfrm>
        </p:spPr>
        <p:txBody>
          <a:bodyPr>
            <a:normAutofit/>
          </a:bodyPr>
          <a:lstStyle/>
          <a:p>
            <a:r>
              <a:rPr lang="es-EC" sz="2800" dirty="0" smtClean="0"/>
              <a:t>RESULTADOS</a:t>
            </a:r>
            <a:endParaRPr lang="es-EC" sz="2800" dirty="0"/>
          </a:p>
        </p:txBody>
      </p:sp>
      <p:sp>
        <p:nvSpPr>
          <p:cNvPr id="5" name="Rectángulo 4"/>
          <p:cNvSpPr/>
          <p:nvPr/>
        </p:nvSpPr>
        <p:spPr>
          <a:xfrm>
            <a:off x="-22840" y="795516"/>
            <a:ext cx="12021017" cy="1261884"/>
          </a:xfrm>
          <a:prstGeom prst="rect">
            <a:avLst/>
          </a:prstGeom>
        </p:spPr>
        <p:txBody>
          <a:bodyPr wrap="square">
            <a:spAutoFit/>
          </a:bodyPr>
          <a:lstStyle/>
          <a:p>
            <a:pPr marL="810260" indent="-810260" algn="just">
              <a:lnSpc>
                <a:spcPct val="200000"/>
              </a:lnSpc>
              <a:spcAft>
                <a:spcPts val="1000"/>
              </a:spcAft>
            </a:pPr>
            <a:r>
              <a:rPr lang="es-ES" sz="1800" dirty="0" smtClean="0">
                <a:latin typeface="Times New Roman" panose="02020603050405020304" pitchFamily="18" charset="0"/>
                <a:ea typeface="Calibri" panose="020F0502020204030204" pitchFamily="34" charset="0"/>
              </a:rPr>
              <a:t>Figura 2.</a:t>
            </a:r>
            <a:r>
              <a:rPr lang="es-ES" sz="1800" dirty="0">
                <a:latin typeface="Times New Roman" panose="02020603050405020304" pitchFamily="18" charset="0"/>
                <a:ea typeface="Calibri" panose="020F0502020204030204" pitchFamily="34" charset="0"/>
              </a:rPr>
              <a:t>	</a:t>
            </a:r>
            <a:r>
              <a:rPr lang="es-ES" sz="1800" dirty="0" smtClean="0">
                <a:latin typeface="Times New Roman" panose="02020603050405020304" pitchFamily="18" charset="0"/>
                <a:ea typeface="Calibri" panose="020F0502020204030204" pitchFamily="34" charset="0"/>
              </a:rPr>
              <a:t>Número de ramas plagiotrópicas en </a:t>
            </a:r>
            <a:r>
              <a:rPr lang="es-ES" sz="1800" dirty="0">
                <a:latin typeface="Times New Roman" panose="02020603050405020304" pitchFamily="18" charset="0"/>
                <a:ea typeface="Calibri" panose="020F0502020204030204" pitchFamily="34" charset="0"/>
              </a:rPr>
              <a:t>el estudio de labores agronómicas en el cultivo de  pimienta (</a:t>
            </a:r>
            <a:r>
              <a:rPr lang="es-ES" sz="1800" i="1" dirty="0" err="1">
                <a:latin typeface="Times New Roman" panose="02020603050405020304" pitchFamily="18" charset="0"/>
                <a:ea typeface="Calibri" panose="020F0502020204030204" pitchFamily="34" charset="0"/>
              </a:rPr>
              <a:t>Piper</a:t>
            </a:r>
            <a:r>
              <a:rPr lang="es-ES" sz="1800" i="1" dirty="0">
                <a:latin typeface="Times New Roman" panose="02020603050405020304" pitchFamily="18" charset="0"/>
                <a:ea typeface="Calibri" panose="020F0502020204030204" pitchFamily="34" charset="0"/>
              </a:rPr>
              <a:t> </a:t>
            </a:r>
            <a:r>
              <a:rPr lang="es-ES" sz="1800" i="1" dirty="0" err="1">
                <a:latin typeface="Times New Roman" panose="02020603050405020304" pitchFamily="18" charset="0"/>
                <a:ea typeface="Calibri" panose="020F0502020204030204" pitchFamily="34" charset="0"/>
              </a:rPr>
              <a:t>nigrum</a:t>
            </a:r>
            <a:r>
              <a:rPr lang="es-ES" sz="1800" dirty="0">
                <a:latin typeface="Times New Roman" panose="02020603050405020304" pitchFamily="18" charset="0"/>
                <a:ea typeface="Calibri" panose="020F0502020204030204" pitchFamily="34" charset="0"/>
              </a:rPr>
              <a:t> L.) para disminuir la afección  de </a:t>
            </a:r>
            <a:r>
              <a:rPr lang="es-ES" sz="1600" i="1" dirty="0">
                <a:latin typeface="Times New Roman" panose="02020603050405020304" pitchFamily="18" charset="0"/>
                <a:ea typeface="Calibri" panose="020F0502020204030204" pitchFamily="34" charset="0"/>
              </a:rPr>
              <a:t>Fusarium</a:t>
            </a:r>
            <a:r>
              <a:rPr lang="es-ES" sz="1800" i="1" dirty="0">
                <a:latin typeface="Times New Roman" panose="02020603050405020304" pitchFamily="18" charset="0"/>
                <a:ea typeface="Calibri" panose="020F0502020204030204" pitchFamily="34" charset="0"/>
              </a:rPr>
              <a:t> solani </a:t>
            </a:r>
            <a:r>
              <a:rPr lang="es-ES" dirty="0">
                <a:solidFill>
                  <a:srgbClr val="000000"/>
                </a:solidFill>
                <a:latin typeface="Bell MT" panose="02020503060305020303" pitchFamily="18" charset="0"/>
                <a:ea typeface="Calibri" panose="020F0502020204030204" pitchFamily="34" charset="0"/>
                <a:cs typeface="Bell MT" panose="02020503060305020303" pitchFamily="18" charset="0"/>
              </a:rPr>
              <a:t>f. </a:t>
            </a:r>
            <a:r>
              <a:rPr lang="es-ES" sz="1800" dirty="0" err="1">
                <a:solidFill>
                  <a:srgbClr val="000000"/>
                </a:solidFill>
                <a:latin typeface="Times New Roman" panose="02020603050405020304" pitchFamily="18" charset="0"/>
                <a:ea typeface="Calibri" panose="020F0502020204030204" pitchFamily="34" charset="0"/>
              </a:rPr>
              <a:t>sp</a:t>
            </a:r>
            <a:r>
              <a:rPr lang="es-ES" sz="1800" dirty="0">
                <a:solidFill>
                  <a:srgbClr val="000000"/>
                </a:solidFill>
                <a:latin typeface="Times New Roman" panose="02020603050405020304" pitchFamily="18" charset="0"/>
                <a:ea typeface="Calibri" panose="020F0502020204030204" pitchFamily="34" charset="0"/>
              </a:rPr>
              <a:t>. </a:t>
            </a:r>
            <a:r>
              <a:rPr lang="es-ES" sz="1800" dirty="0" err="1">
                <a:solidFill>
                  <a:srgbClr val="000000"/>
                </a:solidFill>
                <a:latin typeface="Times New Roman" panose="02020603050405020304" pitchFamily="18" charset="0"/>
                <a:ea typeface="Calibri" panose="020F0502020204030204" pitchFamily="34" charset="0"/>
              </a:rPr>
              <a:t>piperis</a:t>
            </a:r>
            <a:r>
              <a:rPr lang="es-ES" sz="1800" dirty="0">
                <a:latin typeface="Times New Roman" panose="02020603050405020304" pitchFamily="18" charset="0"/>
                <a:ea typeface="Calibri" panose="020F0502020204030204" pitchFamily="34" charset="0"/>
              </a:rPr>
              <a:t>, en Santo Domingo de los Tsáchilas.</a:t>
            </a:r>
            <a:endParaRPr lang="es-EC" sz="18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3466442" y="554325"/>
            <a:ext cx="4842993" cy="400110"/>
          </a:xfrm>
          <a:prstGeom prst="rect">
            <a:avLst/>
          </a:prstGeom>
        </p:spPr>
        <p:txBody>
          <a:bodyPr wrap="none">
            <a:spAutoFit/>
          </a:bodyPr>
          <a:lstStyle/>
          <a:p>
            <a:r>
              <a:rPr lang="es-ES" b="1" u="sng" dirty="0" smtClean="0"/>
              <a:t>NÚMERO DE RAMAS PLAGIOTROPICAS</a:t>
            </a:r>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931" y="2144613"/>
            <a:ext cx="9721080" cy="471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561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8635" y="-838502"/>
            <a:ext cx="7721600" cy="1371600"/>
          </a:xfrm>
        </p:spPr>
        <p:txBody>
          <a:bodyPr>
            <a:normAutofit/>
          </a:bodyPr>
          <a:lstStyle/>
          <a:p>
            <a:r>
              <a:rPr lang="es-EC" sz="2800" dirty="0" smtClean="0"/>
              <a:t>RESULTADOS</a:t>
            </a:r>
            <a:endParaRPr lang="es-EC" sz="2800" dirty="0"/>
          </a:p>
        </p:txBody>
      </p:sp>
      <p:sp>
        <p:nvSpPr>
          <p:cNvPr id="5" name="Rectángulo 4"/>
          <p:cNvSpPr/>
          <p:nvPr/>
        </p:nvSpPr>
        <p:spPr>
          <a:xfrm>
            <a:off x="0" y="911821"/>
            <a:ext cx="12191999" cy="1015663"/>
          </a:xfrm>
          <a:prstGeom prst="rect">
            <a:avLst/>
          </a:prstGeom>
        </p:spPr>
        <p:txBody>
          <a:bodyPr wrap="square">
            <a:spAutoFit/>
          </a:bodyPr>
          <a:lstStyle/>
          <a:p>
            <a:pPr marL="810260" indent="-810260" algn="just">
              <a:lnSpc>
                <a:spcPct val="200000"/>
              </a:lnSpc>
              <a:spcAft>
                <a:spcPts val="1000"/>
              </a:spcAft>
            </a:pPr>
            <a:r>
              <a:rPr lang="es-ES" sz="1400" dirty="0" smtClean="0">
                <a:latin typeface="Times New Roman" panose="02020603050405020304" pitchFamily="18" charset="0"/>
                <a:ea typeface="Calibri" panose="020F0502020204030204" pitchFamily="34" charset="0"/>
              </a:rPr>
              <a:t>Figura 3.</a:t>
            </a:r>
            <a:r>
              <a:rPr lang="es-ES" sz="1400" dirty="0">
                <a:latin typeface="Times New Roman" panose="02020603050405020304" pitchFamily="18" charset="0"/>
                <a:ea typeface="Calibri" panose="020F0502020204030204" pitchFamily="34" charset="0"/>
              </a:rPr>
              <a:t>	</a:t>
            </a:r>
            <a:r>
              <a:rPr lang="es-ES" sz="1400" dirty="0" smtClean="0">
                <a:latin typeface="Times New Roman" panose="02020603050405020304" pitchFamily="18" charset="0"/>
                <a:ea typeface="Calibri" panose="020F0502020204030204" pitchFamily="34" charset="0"/>
              </a:rPr>
              <a:t>Porcentaje de plantas enfermas en </a:t>
            </a:r>
            <a:r>
              <a:rPr lang="es-ES" sz="1400" dirty="0">
                <a:latin typeface="Times New Roman" panose="02020603050405020304" pitchFamily="18" charset="0"/>
                <a:ea typeface="Calibri" panose="020F0502020204030204" pitchFamily="34" charset="0"/>
              </a:rPr>
              <a:t>el estudio de labores agronómicas en el cultivo de  pimienta (</a:t>
            </a:r>
            <a:r>
              <a:rPr lang="es-ES" sz="1400" i="1" dirty="0" err="1">
                <a:latin typeface="Times New Roman" panose="02020603050405020304" pitchFamily="18" charset="0"/>
                <a:ea typeface="Calibri" panose="020F0502020204030204" pitchFamily="34" charset="0"/>
              </a:rPr>
              <a:t>Piper</a:t>
            </a:r>
            <a:r>
              <a:rPr lang="es-ES" sz="1400" i="1" dirty="0">
                <a:latin typeface="Times New Roman" panose="02020603050405020304" pitchFamily="18" charset="0"/>
                <a:ea typeface="Calibri" panose="020F0502020204030204" pitchFamily="34" charset="0"/>
              </a:rPr>
              <a:t> </a:t>
            </a:r>
            <a:r>
              <a:rPr lang="es-ES" sz="1400" i="1" dirty="0" err="1">
                <a:latin typeface="Times New Roman" panose="02020603050405020304" pitchFamily="18" charset="0"/>
                <a:ea typeface="Calibri" panose="020F0502020204030204" pitchFamily="34" charset="0"/>
              </a:rPr>
              <a:t>nigrum</a:t>
            </a:r>
            <a:r>
              <a:rPr lang="es-ES" sz="1400" dirty="0">
                <a:latin typeface="Times New Roman" panose="02020603050405020304" pitchFamily="18" charset="0"/>
                <a:ea typeface="Calibri" panose="020F0502020204030204" pitchFamily="34" charset="0"/>
              </a:rPr>
              <a:t> L.) para disminuir la afección  de </a:t>
            </a:r>
            <a:r>
              <a:rPr lang="es-ES" sz="1200" i="1" dirty="0">
                <a:latin typeface="Times New Roman" panose="02020603050405020304" pitchFamily="18" charset="0"/>
                <a:ea typeface="Calibri" panose="020F0502020204030204" pitchFamily="34" charset="0"/>
              </a:rPr>
              <a:t>Fusarium</a:t>
            </a:r>
            <a:r>
              <a:rPr lang="es-ES" sz="1400" i="1" dirty="0">
                <a:latin typeface="Times New Roman" panose="02020603050405020304" pitchFamily="18" charset="0"/>
                <a:ea typeface="Calibri" panose="020F0502020204030204" pitchFamily="34" charset="0"/>
              </a:rPr>
              <a:t> solani </a:t>
            </a:r>
            <a:r>
              <a:rPr lang="es-ES" sz="1600" dirty="0">
                <a:solidFill>
                  <a:srgbClr val="000000"/>
                </a:solidFill>
                <a:latin typeface="Bell MT" panose="02020503060305020303" pitchFamily="18" charset="0"/>
                <a:ea typeface="Calibri" panose="020F0502020204030204" pitchFamily="34" charset="0"/>
                <a:cs typeface="Bell MT" panose="02020503060305020303" pitchFamily="18" charset="0"/>
              </a:rPr>
              <a:t>f. </a:t>
            </a:r>
            <a:r>
              <a:rPr lang="es-ES" sz="1400" dirty="0" err="1">
                <a:solidFill>
                  <a:srgbClr val="000000"/>
                </a:solidFill>
                <a:latin typeface="Times New Roman" panose="02020603050405020304" pitchFamily="18" charset="0"/>
                <a:ea typeface="Calibri" panose="020F0502020204030204" pitchFamily="34" charset="0"/>
              </a:rPr>
              <a:t>sp</a:t>
            </a:r>
            <a:r>
              <a:rPr lang="es-ES" sz="1400" dirty="0">
                <a:solidFill>
                  <a:srgbClr val="000000"/>
                </a:solidFill>
                <a:latin typeface="Times New Roman" panose="02020603050405020304" pitchFamily="18" charset="0"/>
                <a:ea typeface="Calibri" panose="020F0502020204030204" pitchFamily="34" charset="0"/>
              </a:rPr>
              <a:t>. </a:t>
            </a:r>
            <a:r>
              <a:rPr lang="es-ES" sz="1400" dirty="0" err="1">
                <a:solidFill>
                  <a:srgbClr val="000000"/>
                </a:solidFill>
                <a:latin typeface="Times New Roman" panose="02020603050405020304" pitchFamily="18" charset="0"/>
                <a:ea typeface="Calibri" panose="020F0502020204030204" pitchFamily="34" charset="0"/>
              </a:rPr>
              <a:t>piperis</a:t>
            </a:r>
            <a:r>
              <a:rPr lang="es-ES" sz="1400" dirty="0">
                <a:latin typeface="Times New Roman" panose="02020603050405020304" pitchFamily="18" charset="0"/>
                <a:ea typeface="Calibri" panose="020F0502020204030204" pitchFamily="34" charset="0"/>
              </a:rPr>
              <a:t>, en Santo Domingo de los Tsáchilas.</a:t>
            </a:r>
            <a:endParaRPr lang="es-EC" sz="14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3719736" y="514842"/>
            <a:ext cx="4225837" cy="400110"/>
          </a:xfrm>
          <a:prstGeom prst="rect">
            <a:avLst/>
          </a:prstGeom>
        </p:spPr>
        <p:txBody>
          <a:bodyPr wrap="none">
            <a:spAutoFit/>
          </a:bodyPr>
          <a:lstStyle/>
          <a:p>
            <a:r>
              <a:rPr lang="es-ES" b="1" u="sng" dirty="0" smtClean="0"/>
              <a:t>Porcentaje  de plantas enfermas</a:t>
            </a:r>
            <a:endParaRPr lang="es-EC"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539" y="1927484"/>
            <a:ext cx="8280919" cy="479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927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48635" y="-838502"/>
            <a:ext cx="7721600" cy="1371600"/>
          </a:xfrm>
        </p:spPr>
        <p:txBody>
          <a:bodyPr>
            <a:normAutofit/>
          </a:bodyPr>
          <a:lstStyle/>
          <a:p>
            <a:r>
              <a:rPr lang="es-EC" sz="2800" dirty="0" smtClean="0"/>
              <a:t>RESULTADOS</a:t>
            </a:r>
            <a:endParaRPr lang="es-EC" sz="2800" dirty="0"/>
          </a:p>
        </p:txBody>
      </p:sp>
      <p:sp>
        <p:nvSpPr>
          <p:cNvPr id="5" name="Rectángulo 4"/>
          <p:cNvSpPr/>
          <p:nvPr/>
        </p:nvSpPr>
        <p:spPr>
          <a:xfrm>
            <a:off x="0" y="714897"/>
            <a:ext cx="12021017" cy="1261884"/>
          </a:xfrm>
          <a:prstGeom prst="rect">
            <a:avLst/>
          </a:prstGeom>
        </p:spPr>
        <p:txBody>
          <a:bodyPr wrap="square">
            <a:spAutoFit/>
          </a:bodyPr>
          <a:lstStyle/>
          <a:p>
            <a:pPr marL="810260" indent="-810260" algn="just">
              <a:lnSpc>
                <a:spcPct val="200000"/>
              </a:lnSpc>
              <a:spcAft>
                <a:spcPts val="1000"/>
              </a:spcAft>
            </a:pPr>
            <a:r>
              <a:rPr lang="es-ES" sz="1800" dirty="0" smtClean="0">
                <a:latin typeface="Times New Roman" panose="02020603050405020304" pitchFamily="18" charset="0"/>
                <a:ea typeface="Calibri" panose="020F0502020204030204" pitchFamily="34" charset="0"/>
              </a:rPr>
              <a:t>Figura </a:t>
            </a:r>
            <a:r>
              <a:rPr lang="es-ES" sz="1800" dirty="0">
                <a:latin typeface="Times New Roman" panose="02020603050405020304" pitchFamily="18" charset="0"/>
                <a:ea typeface="Calibri" panose="020F0502020204030204" pitchFamily="34" charset="0"/>
              </a:rPr>
              <a:t>4</a:t>
            </a:r>
            <a:r>
              <a:rPr lang="es-ES" sz="1800" dirty="0" smtClean="0">
                <a:latin typeface="Times New Roman" panose="02020603050405020304" pitchFamily="18" charset="0"/>
                <a:ea typeface="Calibri" panose="020F0502020204030204" pitchFamily="34" charset="0"/>
              </a:rPr>
              <a:t>.</a:t>
            </a:r>
            <a:r>
              <a:rPr lang="es-ES" sz="1800" dirty="0">
                <a:latin typeface="Times New Roman" panose="02020603050405020304" pitchFamily="18" charset="0"/>
                <a:ea typeface="Calibri" panose="020F0502020204030204" pitchFamily="34" charset="0"/>
              </a:rPr>
              <a:t>	</a:t>
            </a:r>
            <a:r>
              <a:rPr lang="es-ES" sz="1800" dirty="0" smtClean="0">
                <a:latin typeface="Times New Roman" panose="02020603050405020304" pitchFamily="18" charset="0"/>
                <a:ea typeface="Calibri" panose="020F0502020204030204" pitchFamily="34" charset="0"/>
              </a:rPr>
              <a:t>Rendimiento en </a:t>
            </a:r>
            <a:r>
              <a:rPr lang="es-ES" sz="1800" dirty="0" err="1" smtClean="0">
                <a:latin typeface="Times New Roman" panose="02020603050405020304" pitchFamily="18" charset="0"/>
                <a:ea typeface="Calibri" panose="020F0502020204030204" pitchFamily="34" charset="0"/>
              </a:rPr>
              <a:t>Tn</a:t>
            </a:r>
            <a:r>
              <a:rPr lang="es-ES" sz="1800" dirty="0" smtClean="0">
                <a:latin typeface="Times New Roman" panose="02020603050405020304" pitchFamily="18" charset="0"/>
                <a:ea typeface="Calibri" panose="020F0502020204030204" pitchFamily="34" charset="0"/>
              </a:rPr>
              <a:t>/ha  en </a:t>
            </a:r>
            <a:r>
              <a:rPr lang="es-ES" sz="1800" dirty="0">
                <a:latin typeface="Times New Roman" panose="02020603050405020304" pitchFamily="18" charset="0"/>
                <a:ea typeface="Calibri" panose="020F0502020204030204" pitchFamily="34" charset="0"/>
              </a:rPr>
              <a:t>el estudio de labores agronómicas en el cultivo de  pimienta (</a:t>
            </a:r>
            <a:r>
              <a:rPr lang="es-ES" sz="1800" i="1" dirty="0" err="1">
                <a:latin typeface="Times New Roman" panose="02020603050405020304" pitchFamily="18" charset="0"/>
                <a:ea typeface="Calibri" panose="020F0502020204030204" pitchFamily="34" charset="0"/>
              </a:rPr>
              <a:t>Piper</a:t>
            </a:r>
            <a:r>
              <a:rPr lang="es-ES" sz="1800" i="1" dirty="0">
                <a:latin typeface="Times New Roman" panose="02020603050405020304" pitchFamily="18" charset="0"/>
                <a:ea typeface="Calibri" panose="020F0502020204030204" pitchFamily="34" charset="0"/>
              </a:rPr>
              <a:t> </a:t>
            </a:r>
            <a:r>
              <a:rPr lang="es-ES" sz="1800" i="1" dirty="0" err="1">
                <a:latin typeface="Times New Roman" panose="02020603050405020304" pitchFamily="18" charset="0"/>
                <a:ea typeface="Calibri" panose="020F0502020204030204" pitchFamily="34" charset="0"/>
              </a:rPr>
              <a:t>nigrum</a:t>
            </a:r>
            <a:r>
              <a:rPr lang="es-ES" sz="1800" dirty="0">
                <a:latin typeface="Times New Roman" panose="02020603050405020304" pitchFamily="18" charset="0"/>
                <a:ea typeface="Calibri" panose="020F0502020204030204" pitchFamily="34" charset="0"/>
              </a:rPr>
              <a:t> L.) para disminuir la afección  de </a:t>
            </a:r>
            <a:r>
              <a:rPr lang="es-ES" sz="1600" i="1" dirty="0">
                <a:latin typeface="Times New Roman" panose="02020603050405020304" pitchFamily="18" charset="0"/>
                <a:ea typeface="Calibri" panose="020F0502020204030204" pitchFamily="34" charset="0"/>
              </a:rPr>
              <a:t>Fusarium</a:t>
            </a:r>
            <a:r>
              <a:rPr lang="es-ES" sz="1800" i="1" dirty="0">
                <a:latin typeface="Times New Roman" panose="02020603050405020304" pitchFamily="18" charset="0"/>
                <a:ea typeface="Calibri" panose="020F0502020204030204" pitchFamily="34" charset="0"/>
              </a:rPr>
              <a:t> solani </a:t>
            </a:r>
            <a:r>
              <a:rPr lang="es-ES" dirty="0">
                <a:solidFill>
                  <a:srgbClr val="000000"/>
                </a:solidFill>
                <a:latin typeface="Bell MT" panose="02020503060305020303" pitchFamily="18" charset="0"/>
                <a:ea typeface="Calibri" panose="020F0502020204030204" pitchFamily="34" charset="0"/>
                <a:cs typeface="Bell MT" panose="02020503060305020303" pitchFamily="18" charset="0"/>
              </a:rPr>
              <a:t>f. </a:t>
            </a:r>
            <a:r>
              <a:rPr lang="es-ES" sz="1800" dirty="0" err="1">
                <a:solidFill>
                  <a:srgbClr val="000000"/>
                </a:solidFill>
                <a:latin typeface="Times New Roman" panose="02020603050405020304" pitchFamily="18" charset="0"/>
                <a:ea typeface="Calibri" panose="020F0502020204030204" pitchFamily="34" charset="0"/>
              </a:rPr>
              <a:t>sp</a:t>
            </a:r>
            <a:r>
              <a:rPr lang="es-ES" sz="1800" dirty="0">
                <a:solidFill>
                  <a:srgbClr val="000000"/>
                </a:solidFill>
                <a:latin typeface="Times New Roman" panose="02020603050405020304" pitchFamily="18" charset="0"/>
                <a:ea typeface="Calibri" panose="020F0502020204030204" pitchFamily="34" charset="0"/>
              </a:rPr>
              <a:t>. </a:t>
            </a:r>
            <a:r>
              <a:rPr lang="es-ES" sz="1800" dirty="0" err="1">
                <a:solidFill>
                  <a:srgbClr val="000000"/>
                </a:solidFill>
                <a:latin typeface="Times New Roman" panose="02020603050405020304" pitchFamily="18" charset="0"/>
                <a:ea typeface="Calibri" panose="020F0502020204030204" pitchFamily="34" charset="0"/>
              </a:rPr>
              <a:t>piperis</a:t>
            </a:r>
            <a:r>
              <a:rPr lang="es-ES" sz="1800" dirty="0">
                <a:latin typeface="Times New Roman" panose="02020603050405020304" pitchFamily="18" charset="0"/>
                <a:ea typeface="Calibri" panose="020F0502020204030204" pitchFamily="34" charset="0"/>
              </a:rPr>
              <a:t>, en Santo Domingo de los Tsáchilas.</a:t>
            </a:r>
            <a:endParaRPr lang="es-EC" sz="1800" dirty="0">
              <a:effectLst/>
              <a:latin typeface="Times New Roman" panose="02020603050405020304" pitchFamily="18" charset="0"/>
              <a:ea typeface="Calibri" panose="020F0502020204030204" pitchFamily="34" charset="0"/>
            </a:endParaRPr>
          </a:p>
        </p:txBody>
      </p:sp>
      <p:sp>
        <p:nvSpPr>
          <p:cNvPr id="6" name="Rectángulo 5"/>
          <p:cNvSpPr/>
          <p:nvPr/>
        </p:nvSpPr>
        <p:spPr>
          <a:xfrm>
            <a:off x="4574138" y="514842"/>
            <a:ext cx="2517036" cy="400110"/>
          </a:xfrm>
          <a:prstGeom prst="rect">
            <a:avLst/>
          </a:prstGeom>
        </p:spPr>
        <p:txBody>
          <a:bodyPr wrap="none">
            <a:spAutoFit/>
          </a:bodyPr>
          <a:lstStyle/>
          <a:p>
            <a:r>
              <a:rPr lang="es-ES" b="1" u="sng" dirty="0" smtClean="0"/>
              <a:t>Rendimiento </a:t>
            </a:r>
            <a:r>
              <a:rPr lang="es-ES" b="1" u="sng" dirty="0" err="1" smtClean="0"/>
              <a:t>Tn</a:t>
            </a:r>
            <a:r>
              <a:rPr lang="es-ES" b="1" u="sng" dirty="0" smtClean="0"/>
              <a:t>/ha</a:t>
            </a:r>
            <a:endParaRPr lang="es-EC"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3472" y="1844824"/>
            <a:ext cx="9937104" cy="504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708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647728" y="-685800"/>
            <a:ext cx="7721600" cy="1371600"/>
          </a:xfrm>
        </p:spPr>
        <p:txBody>
          <a:bodyPr/>
          <a:lstStyle/>
          <a:p>
            <a:r>
              <a:rPr lang="es-EC" dirty="0" smtClean="0"/>
              <a:t>Conclusiones</a:t>
            </a:r>
            <a:endParaRPr lang="es-EC" dirty="0"/>
          </a:p>
        </p:txBody>
      </p:sp>
      <p:sp>
        <p:nvSpPr>
          <p:cNvPr id="3" name="Marcador de contenido 2"/>
          <p:cNvSpPr>
            <a:spLocks noGrp="1"/>
          </p:cNvSpPr>
          <p:nvPr>
            <p:ph sz="half" idx="1"/>
          </p:nvPr>
        </p:nvSpPr>
        <p:spPr>
          <a:xfrm>
            <a:off x="479376" y="1196752"/>
            <a:ext cx="11305256" cy="5544616"/>
          </a:xfrm>
        </p:spPr>
        <p:txBody>
          <a:bodyPr>
            <a:normAutofit fontScale="55000" lnSpcReduction="20000"/>
          </a:bodyPr>
          <a:lstStyle/>
          <a:p>
            <a:pPr marL="457200" indent="-457200" algn="just">
              <a:buFont typeface="Arial" panose="020B0604020202020204" pitchFamily="34" charset="0"/>
              <a:buChar char="•"/>
            </a:pPr>
            <a:endParaRPr lang="es-EC" sz="2400" b="0" dirty="0" smtClean="0"/>
          </a:p>
          <a:p>
            <a:pPr marL="457200" lvl="0" indent="-457200" algn="just">
              <a:buFont typeface="Arial" panose="020B0604020202020204" pitchFamily="34" charset="0"/>
              <a:buChar char="•"/>
            </a:pPr>
            <a:r>
              <a:rPr lang="es-EC" dirty="0"/>
              <a:t>El uso de insumos comerciales y control biológico integrados a la implementación de labores agronómicas,  reducen la afección  de </a:t>
            </a:r>
            <a:r>
              <a:rPr lang="es-EC" i="1" dirty="0"/>
              <a:t>Fusarium</a:t>
            </a:r>
            <a:r>
              <a:rPr lang="es-EC" dirty="0"/>
              <a:t> </a:t>
            </a:r>
            <a:r>
              <a:rPr lang="es-EC" dirty="0" err="1"/>
              <a:t>spp</a:t>
            </a:r>
            <a:r>
              <a:rPr lang="es-EC" dirty="0"/>
              <a:t>, </a:t>
            </a:r>
          </a:p>
          <a:p>
            <a:pPr marL="457200" indent="-457200" algn="just">
              <a:buFont typeface="Arial" panose="020B0604020202020204" pitchFamily="34" charset="0"/>
              <a:buChar char="•"/>
            </a:pPr>
            <a:endParaRPr lang="es-EC" dirty="0"/>
          </a:p>
          <a:p>
            <a:pPr marL="457200" lvl="0" indent="-457200" algn="just">
              <a:buFont typeface="Arial" panose="020B0604020202020204" pitchFamily="34" charset="0"/>
              <a:buChar char="•"/>
            </a:pPr>
            <a:r>
              <a:rPr lang="es-EC" dirty="0"/>
              <a:t>Los mejores tratamientos para el control de la </a:t>
            </a:r>
            <a:r>
              <a:rPr lang="es-EC" dirty="0" err="1"/>
              <a:t>Fusariosis</a:t>
            </a:r>
            <a:r>
              <a:rPr lang="es-EC" dirty="0"/>
              <a:t> fueron </a:t>
            </a:r>
            <a:r>
              <a:rPr lang="es-EC" dirty="0" err="1"/>
              <a:t>hymexazol</a:t>
            </a:r>
            <a:r>
              <a:rPr lang="es-EC" dirty="0"/>
              <a:t>, </a:t>
            </a:r>
            <a:r>
              <a:rPr lang="es-EC" dirty="0" err="1"/>
              <a:t>propamocarb</a:t>
            </a:r>
            <a:r>
              <a:rPr lang="es-EC" dirty="0"/>
              <a:t> y </a:t>
            </a:r>
            <a:r>
              <a:rPr lang="es-EC" dirty="0" err="1"/>
              <a:t>propamocarb</a:t>
            </a:r>
            <a:r>
              <a:rPr lang="es-EC" dirty="0"/>
              <a:t> + microorganismos comerciales más la aplicación de labores agronómicas, no existieron  plantas enfermas en estos tratamientos.</a:t>
            </a:r>
          </a:p>
          <a:p>
            <a:pPr algn="just"/>
            <a:r>
              <a:rPr lang="es-EC" dirty="0"/>
              <a:t> </a:t>
            </a:r>
          </a:p>
          <a:p>
            <a:pPr marL="457200" lvl="0" indent="-457200" algn="just">
              <a:buFont typeface="Arial" panose="020B0604020202020204" pitchFamily="34" charset="0"/>
              <a:buChar char="•"/>
            </a:pPr>
            <a:r>
              <a:rPr lang="es-ES" dirty="0"/>
              <a:t>El  tratamiento a base de </a:t>
            </a:r>
            <a:r>
              <a:rPr lang="es-ES" dirty="0" err="1"/>
              <a:t>propamocarb</a:t>
            </a:r>
            <a:r>
              <a:rPr lang="es-ES" dirty="0"/>
              <a:t> presentó  un mejor estímulo  para el desarrollo de ramas plagiotrópicas y mejor rendimiento en </a:t>
            </a:r>
            <a:r>
              <a:rPr lang="es-ES" dirty="0" err="1"/>
              <a:t>tn</a:t>
            </a:r>
            <a:r>
              <a:rPr lang="es-ES" dirty="0"/>
              <a:t>/ha. Mientras que el tratamiento a base de </a:t>
            </a:r>
            <a:r>
              <a:rPr lang="es-ES" dirty="0" err="1"/>
              <a:t>hymexazol</a:t>
            </a:r>
            <a:r>
              <a:rPr lang="es-ES" dirty="0"/>
              <a:t> presentó una mejor respuesta en la variable de diámetro de tallo.</a:t>
            </a:r>
            <a:endParaRPr lang="es-EC" dirty="0"/>
          </a:p>
          <a:p>
            <a:pPr marL="457200" indent="-457200" algn="just">
              <a:buFont typeface="Arial" panose="020B0604020202020204" pitchFamily="34" charset="0"/>
              <a:buChar char="•"/>
            </a:pPr>
            <a:endParaRPr lang="es-EC" dirty="0"/>
          </a:p>
          <a:p>
            <a:pPr marL="457200" lvl="0" indent="-457200" algn="just">
              <a:buFont typeface="Arial" panose="020B0604020202020204" pitchFamily="34" charset="0"/>
              <a:buChar char="•"/>
            </a:pPr>
            <a:r>
              <a:rPr lang="es-ES" dirty="0"/>
              <a:t>Aplicar labores agronómicas para el manejo de </a:t>
            </a:r>
            <a:r>
              <a:rPr lang="es-ES" i="1" dirty="0"/>
              <a:t>Fusarium,</a:t>
            </a:r>
            <a:r>
              <a:rPr lang="es-ES" dirty="0"/>
              <a:t> reduce el daño económico y la aplicación de buenas prácticas agrícolas complementarias entre sí, previenen la enfermedad.</a:t>
            </a:r>
            <a:endParaRPr lang="es-EC" dirty="0"/>
          </a:p>
          <a:p>
            <a:pPr marL="457200" lvl="0" indent="-457200" algn="just">
              <a:buFont typeface="Arial" panose="020B0604020202020204" pitchFamily="34" charset="0"/>
              <a:buChar char="•"/>
            </a:pPr>
            <a:r>
              <a:rPr lang="es-ES" dirty="0"/>
              <a:t>El tratamiento a base de </a:t>
            </a:r>
            <a:r>
              <a:rPr lang="es-ES" dirty="0" err="1"/>
              <a:t>propamocarb</a:t>
            </a:r>
            <a:r>
              <a:rPr lang="es-ES" dirty="0"/>
              <a:t> es más rentable, debido a que por un dólar de inversión se ganara $ 1,42, seguido del tratamiento a base de </a:t>
            </a:r>
            <a:r>
              <a:rPr lang="es-ES" dirty="0" err="1"/>
              <a:t>hymexazol</a:t>
            </a:r>
            <a:r>
              <a:rPr lang="es-ES" dirty="0"/>
              <a:t> ya que por cada dólar de inversión se obtendrá $ 1,33.</a:t>
            </a:r>
            <a:endParaRPr lang="es-EC" dirty="0"/>
          </a:p>
          <a:p>
            <a:pPr marL="457200" indent="-457200" algn="just">
              <a:buFont typeface="Arial" panose="020B0604020202020204" pitchFamily="34" charset="0"/>
              <a:buChar char="•"/>
            </a:pPr>
            <a:endParaRPr lang="es-EC" dirty="0"/>
          </a:p>
          <a:p>
            <a:pPr marL="457200" lvl="0" indent="-457200" algn="just">
              <a:buFont typeface="Arial" panose="020B0604020202020204" pitchFamily="34" charset="0"/>
              <a:buChar char="•"/>
            </a:pPr>
            <a:r>
              <a:rPr lang="es-ES" dirty="0"/>
              <a:t>Los resultados obtenidos en este estudio fueron compartidos a docentes, estudiantes  de la carreras de Ingeniería Agropecuaria, Biotecnología,  Tecnologías de la información y  personas particulares en el evento ESPE Investiga 2017 sede Santo Domingo, realizado el día 29 de noviembre del 2017 en el rancho San Fernando.</a:t>
            </a:r>
            <a:endParaRPr lang="es-EC" dirty="0"/>
          </a:p>
          <a:p>
            <a:pPr marL="457200" indent="-457200" algn="just">
              <a:buFont typeface="Arial" panose="020B0604020202020204" pitchFamily="34" charset="0"/>
              <a:buChar char="•"/>
            </a:pPr>
            <a:endParaRPr lang="es-EC" dirty="0" smtClean="0"/>
          </a:p>
          <a:p>
            <a:pPr marL="457200" indent="-457200" algn="just">
              <a:buFont typeface="Arial" panose="020B0604020202020204" pitchFamily="34" charset="0"/>
              <a:buChar char="•"/>
            </a:pPr>
            <a:endParaRPr lang="es-EC" dirty="0" smtClean="0"/>
          </a:p>
          <a:p>
            <a:pPr marL="457200" indent="-457200" algn="just">
              <a:buFont typeface="Arial" panose="020B0604020202020204" pitchFamily="34" charset="0"/>
              <a:buChar char="•"/>
            </a:pPr>
            <a:endParaRPr lang="es-EC" dirty="0"/>
          </a:p>
        </p:txBody>
      </p:sp>
    </p:spTree>
    <p:extLst>
      <p:ext uri="{BB962C8B-B14F-4D97-AF65-F5344CB8AC3E}">
        <p14:creationId xmlns:p14="http://schemas.microsoft.com/office/powerpoint/2010/main" val="4212330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52718"/>
            <a:ext cx="7721600" cy="1044034"/>
          </a:xfrm>
        </p:spPr>
        <p:txBody>
          <a:bodyPr/>
          <a:lstStyle/>
          <a:p>
            <a:r>
              <a:rPr lang="es-EC" dirty="0" smtClean="0"/>
              <a:t>recomendaciones</a:t>
            </a:r>
            <a:endParaRPr lang="es-EC" dirty="0"/>
          </a:p>
        </p:txBody>
      </p:sp>
      <p:sp>
        <p:nvSpPr>
          <p:cNvPr id="3" name="Marcador de contenido 2"/>
          <p:cNvSpPr>
            <a:spLocks noGrp="1"/>
          </p:cNvSpPr>
          <p:nvPr>
            <p:ph sz="half" idx="1"/>
          </p:nvPr>
        </p:nvSpPr>
        <p:spPr>
          <a:xfrm>
            <a:off x="191344" y="1484784"/>
            <a:ext cx="11391056" cy="5283200"/>
          </a:xfrm>
        </p:spPr>
        <p:txBody>
          <a:bodyPr>
            <a:normAutofit fontScale="62500" lnSpcReduction="20000"/>
          </a:bodyPr>
          <a:lstStyle/>
          <a:p>
            <a:pPr marL="457200" indent="-457200" algn="just">
              <a:buFont typeface="Arial" panose="020B0604020202020204" pitchFamily="34" charset="0"/>
              <a:buChar char="•"/>
            </a:pPr>
            <a:endParaRPr lang="es-EC" dirty="0" smtClean="0"/>
          </a:p>
          <a:p>
            <a:pPr marL="457200" lvl="0" indent="-457200" algn="just">
              <a:buFont typeface="Arial" panose="020B0604020202020204" pitchFamily="34" charset="0"/>
              <a:buChar char="•"/>
            </a:pPr>
            <a:r>
              <a:rPr lang="es-EC" dirty="0"/>
              <a:t>Aplicar  labores agronómicas oportunas como control  manual y control químico de malezas con herbicidas de contacto no selectivos, podas de ramas a una altura de 30 cm desde la base del suelo, eliminación de material vegetal enfermo, fertilización edáfica anual en base al requerimiento nutricional, control de </a:t>
            </a:r>
            <a:r>
              <a:rPr lang="es-EC" dirty="0" err="1"/>
              <a:t>nemátodos</a:t>
            </a:r>
            <a:r>
              <a:rPr lang="es-EC" dirty="0"/>
              <a:t> 2 veces al año con </a:t>
            </a:r>
            <a:r>
              <a:rPr lang="es-EC" dirty="0" err="1"/>
              <a:t>benfuracarb</a:t>
            </a:r>
            <a:r>
              <a:rPr lang="es-EC" dirty="0"/>
              <a:t>  con dosis de 0,5 L/ha y aplicación de </a:t>
            </a:r>
            <a:r>
              <a:rPr lang="es-EC" dirty="0" err="1"/>
              <a:t>biol</a:t>
            </a:r>
            <a:r>
              <a:rPr lang="es-EC" dirty="0"/>
              <a:t> mensual con dosis de 1 L/ha.</a:t>
            </a:r>
          </a:p>
          <a:p>
            <a:pPr marL="457200" indent="-457200" algn="just">
              <a:buFont typeface="Arial" panose="020B0604020202020204" pitchFamily="34" charset="0"/>
              <a:buChar char="•"/>
            </a:pPr>
            <a:endParaRPr lang="es-EC" dirty="0"/>
          </a:p>
          <a:p>
            <a:pPr marL="457200" lvl="0" indent="-457200" algn="just">
              <a:buFont typeface="Arial" panose="020B0604020202020204" pitchFamily="34" charset="0"/>
              <a:buChar char="•"/>
            </a:pPr>
            <a:r>
              <a:rPr lang="es-EC" dirty="0"/>
              <a:t>Recomiendo usar </a:t>
            </a:r>
            <a:r>
              <a:rPr lang="es-EC" dirty="0" err="1"/>
              <a:t>propamocarb</a:t>
            </a:r>
            <a:r>
              <a:rPr lang="es-EC" dirty="0"/>
              <a:t> a una dosis de 2 L/ha aplicado en </a:t>
            </a:r>
            <a:r>
              <a:rPr lang="es-EC" dirty="0" err="1"/>
              <a:t>drench</a:t>
            </a:r>
            <a:r>
              <a:rPr lang="es-EC" dirty="0"/>
              <a:t> y dirigido al follaje con una frecuencia mensual durante el invierno, complementado a la implementación de labores agronómicas y al control biológico.</a:t>
            </a:r>
          </a:p>
          <a:p>
            <a:pPr marL="457200" lvl="0" indent="-457200" algn="just">
              <a:buFont typeface="Arial" panose="020B0604020202020204" pitchFamily="34" charset="0"/>
              <a:buChar char="•"/>
            </a:pPr>
            <a:r>
              <a:rPr lang="es-EC" dirty="0"/>
              <a:t>Incorporar </a:t>
            </a:r>
            <a:r>
              <a:rPr lang="es-EC" dirty="0" err="1"/>
              <a:t>biocompost</a:t>
            </a:r>
            <a:r>
              <a:rPr lang="es-EC" dirty="0"/>
              <a:t> en una cantidad de 1 kg planta, 2 veces al año para proporcionarle condiciones favorables  a los microorganismos benéficos.</a:t>
            </a:r>
          </a:p>
          <a:p>
            <a:pPr marL="457200" indent="-457200" algn="just">
              <a:buFont typeface="Arial" panose="020B0604020202020204" pitchFamily="34" charset="0"/>
              <a:buChar char="•"/>
            </a:pPr>
            <a:endParaRPr lang="es-EC" dirty="0"/>
          </a:p>
          <a:p>
            <a:pPr marL="457200" lvl="0" indent="-457200" algn="just">
              <a:buFont typeface="Arial" panose="020B0604020202020204" pitchFamily="34" charset="0"/>
              <a:buChar char="•"/>
            </a:pPr>
            <a:r>
              <a:rPr lang="es-ES" dirty="0"/>
              <a:t>Recomiendo para futuras investigaciones  probar diferente tipos de dosis y frecuencias de aplicación en invierno y en verano  de los  insumos usados de cada tratamiento. También se debe probar el efecto de más insumos comerciales usados para el control de hongos patógenos frente a las poblaciones de hongos benéficos para probar futuras combinaciones que mejoren el control.</a:t>
            </a:r>
            <a:endParaRPr lang="es-EC" dirty="0"/>
          </a:p>
          <a:p>
            <a:pPr marL="457200" indent="-457200" algn="just">
              <a:buFont typeface="Arial" panose="020B0604020202020204" pitchFamily="34" charset="0"/>
              <a:buChar char="•"/>
            </a:pPr>
            <a:endParaRPr lang="es-EC" dirty="0" smtClean="0"/>
          </a:p>
          <a:p>
            <a:pPr marL="457200" indent="-457200" algn="just">
              <a:buFont typeface="Arial" panose="020B0604020202020204" pitchFamily="34" charset="0"/>
              <a:buChar char="•"/>
            </a:pPr>
            <a:endParaRPr lang="es-EC" dirty="0"/>
          </a:p>
        </p:txBody>
      </p:sp>
    </p:spTree>
    <p:extLst>
      <p:ext uri="{BB962C8B-B14F-4D97-AF65-F5344CB8AC3E}">
        <p14:creationId xmlns:p14="http://schemas.microsoft.com/office/powerpoint/2010/main" val="15508842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947691" y="-739065"/>
            <a:ext cx="7514035" cy="1314449"/>
          </a:xfrm>
        </p:spPr>
        <p:txBody>
          <a:bodyPr/>
          <a:lstStyle/>
          <a:p>
            <a:pPr algn="ctr"/>
            <a:r>
              <a:rPr lang="es-EC" dirty="0" smtClean="0"/>
              <a:t>Introducción</a:t>
            </a:r>
            <a:endParaRPr lang="es-EC" dirty="0"/>
          </a:p>
        </p:txBody>
      </p:sp>
      <p:sp>
        <p:nvSpPr>
          <p:cNvPr id="5" name="Marcador de contenido 4"/>
          <p:cNvSpPr>
            <a:spLocks noGrp="1"/>
          </p:cNvSpPr>
          <p:nvPr>
            <p:ph sz="half" idx="1"/>
          </p:nvPr>
        </p:nvSpPr>
        <p:spPr>
          <a:xfrm>
            <a:off x="158293" y="6500485"/>
            <a:ext cx="7587503" cy="380734"/>
          </a:xfrm>
        </p:spPr>
        <p:txBody>
          <a:bodyPr>
            <a:noAutofit/>
          </a:bodyPr>
          <a:lstStyle/>
          <a:p>
            <a:pPr algn="just"/>
            <a:r>
              <a:rPr lang="es-ES" sz="1600" b="0" dirty="0" smtClean="0">
                <a:latin typeface="Times New Roman" panose="02020603050405020304" pitchFamily="18" charset="0"/>
                <a:cs typeface="Times New Roman" panose="02020603050405020304" pitchFamily="18" charset="0"/>
              </a:rPr>
              <a:t>Andújar </a:t>
            </a:r>
            <a:r>
              <a:rPr lang="es-ES" sz="1600" b="0" dirty="0">
                <a:latin typeface="Times New Roman" panose="02020603050405020304" pitchFamily="18" charset="0"/>
                <a:cs typeface="Times New Roman" panose="02020603050405020304" pitchFamily="18" charset="0"/>
              </a:rPr>
              <a:t>&amp; </a:t>
            </a:r>
            <a:r>
              <a:rPr lang="es-ES" sz="1600" b="0" dirty="0" smtClean="0">
                <a:latin typeface="Times New Roman" panose="02020603050405020304" pitchFamily="18" charset="0"/>
                <a:cs typeface="Times New Roman" panose="02020603050405020304" pitchFamily="18" charset="0"/>
              </a:rPr>
              <a:t>Moya (2009), </a:t>
            </a:r>
            <a:r>
              <a:rPr lang="es-EC" sz="1600" b="0" dirty="0">
                <a:latin typeface="Times New Roman" panose="02020603050405020304" pitchFamily="18" charset="0"/>
                <a:cs typeface="Times New Roman" panose="02020603050405020304" pitchFamily="18" charset="0"/>
              </a:rPr>
              <a:t>l</a:t>
            </a:r>
            <a:r>
              <a:rPr lang="es-EC" sz="1600" b="0" dirty="0" smtClean="0">
                <a:latin typeface="Times New Roman" panose="02020603050405020304" pitchFamily="18" charset="0"/>
                <a:cs typeface="Times New Roman" panose="02020603050405020304" pitchFamily="18" charset="0"/>
              </a:rPr>
              <a:t>as </a:t>
            </a:r>
            <a:r>
              <a:rPr lang="es-EC" sz="1600" b="0" dirty="0">
                <a:latin typeface="Times New Roman" panose="02020603050405020304" pitchFamily="18" charset="0"/>
                <a:cs typeface="Times New Roman" panose="02020603050405020304" pitchFamily="18" charset="0"/>
              </a:rPr>
              <a:t>principales enfermedades </a:t>
            </a:r>
            <a:r>
              <a:rPr lang="es-EC" sz="1600" b="0" dirty="0" smtClean="0">
                <a:latin typeface="Times New Roman" panose="02020603050405020304" pitchFamily="18" charset="0"/>
                <a:cs typeface="Times New Roman" panose="02020603050405020304" pitchFamily="18" charset="0"/>
              </a:rPr>
              <a:t>atacan </a:t>
            </a:r>
            <a:r>
              <a:rPr lang="es-EC" sz="1600" b="0" dirty="0">
                <a:latin typeface="Times New Roman" panose="02020603050405020304" pitchFamily="18" charset="0"/>
                <a:cs typeface="Times New Roman" panose="02020603050405020304" pitchFamily="18" charset="0"/>
              </a:rPr>
              <a:t>la </a:t>
            </a:r>
            <a:r>
              <a:rPr lang="es-EC" sz="1600" b="0" dirty="0" smtClean="0">
                <a:latin typeface="Times New Roman" panose="02020603050405020304" pitchFamily="18" charset="0"/>
                <a:cs typeface="Times New Roman" panose="02020603050405020304" pitchFamily="18" charset="0"/>
              </a:rPr>
              <a:t>raíz….. </a:t>
            </a:r>
            <a:endParaRPr lang="es-EC" sz="1600" b="0" dirty="0">
              <a:latin typeface="Times New Roman" panose="02020603050405020304" pitchFamily="18" charset="0"/>
              <a:cs typeface="Times New Roman" panose="02020603050405020304" pitchFamily="18" charset="0"/>
            </a:endParaRPr>
          </a:p>
        </p:txBody>
      </p:sp>
      <p:pic>
        <p:nvPicPr>
          <p:cNvPr id="6" name="Picture 2" descr="planta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5601" y="0"/>
            <a:ext cx="1085474" cy="22048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http://bp0.blogger.com/_jGdAZBNzkEs/SCrb2YiT98I/AAAAAAAAAHY/p5fifKDI2BQ/s400/bichos_malos_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749965" y="5122510"/>
            <a:ext cx="2248771" cy="17587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revistaelagro.com/wp-content/themes/magazeen/timthumb.php?src=http://www.revistaelagro.com/wp-content/uploads/2014/06/Untitled-10.jpg&amp;w=225&amp;h=246&amp;zc=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8543" y="575384"/>
            <a:ext cx="2588467" cy="285526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3.amazonaws.com/rccolombia/hs/inner/c5cff22a763d7604420107587cd6828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75358" y="1021976"/>
            <a:ext cx="1682472" cy="23763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3.amazonaws.com/rccolombia/hs/dba79ae550da15fa8b4146f9bdf67f5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5139" y="1159917"/>
            <a:ext cx="2555777" cy="227687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scontent.fgye2-1.fna.fbcdn.net/v/t34.0-12/24171798_1862126340468661_178931510_n.jpg?oh=ef66a26b0365015c939ca396c3b0a87d&amp;oe=5A1F6615"/>
          <p:cNvPicPr>
            <a:picLocks noChangeAspect="1" noChangeArrowheads="1"/>
          </p:cNvPicPr>
          <p:nvPr/>
        </p:nvPicPr>
        <p:blipFill rotWithShape="1">
          <a:blip r:embed="rId8">
            <a:extLst>
              <a:ext uri="{28A0092B-C50C-407E-A947-70E740481C1C}">
                <a14:useLocalDpi xmlns:a14="http://schemas.microsoft.com/office/drawing/2010/main" val="0"/>
              </a:ext>
            </a:extLst>
          </a:blip>
          <a:srcRect l="18909" t="7051" r="26492" b="5537"/>
          <a:stretch/>
        </p:blipFill>
        <p:spPr bwMode="auto">
          <a:xfrm>
            <a:off x="4683802" y="3598241"/>
            <a:ext cx="2650253" cy="282865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scontent.fgye2-1.fna.fbcdn.net/v/t34.0-12/24172385_1862125607135401_1415177224_n.jpg?oh=ca2ba1c2dd576bcd968209cbf3034c42&amp;oe=5A20916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7302" y="3376591"/>
            <a:ext cx="1663487" cy="245112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content.fgye2-1.fna.fbcdn.net/v/t34.0-12/24135421_1862125203802108_1441873601_n.jpg?oh=875df46904a81e4db84bb512c5e161e6&amp;oe=5A208A8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70230" y="3481626"/>
            <a:ext cx="1531187" cy="234609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p:cNvSpPr/>
          <p:nvPr/>
        </p:nvSpPr>
        <p:spPr>
          <a:xfrm>
            <a:off x="9461726" y="4061652"/>
            <a:ext cx="2494587" cy="923330"/>
          </a:xfrm>
          <a:prstGeom prst="rect">
            <a:avLst/>
          </a:prstGeom>
        </p:spPr>
        <p:txBody>
          <a:bodyPr wrap="square">
            <a:spAutoFit/>
          </a:bodyPr>
          <a:lstStyle/>
          <a:p>
            <a:r>
              <a:rPr lang="es-ES" sz="1800" dirty="0" err="1" smtClean="0">
                <a:latin typeface="Times New Roman" panose="02020603050405020304" pitchFamily="18" charset="0"/>
                <a:ea typeface="Calibri" panose="020F0502020204030204" pitchFamily="34" charset="0"/>
              </a:rPr>
              <a:t>Guzman</a:t>
            </a:r>
            <a:r>
              <a:rPr lang="es-ES" sz="1800" dirty="0" smtClean="0">
                <a:latin typeface="Times New Roman" panose="02020603050405020304" pitchFamily="18" charset="0"/>
                <a:ea typeface="Calibri" panose="020F0502020204030204" pitchFamily="34" charset="0"/>
              </a:rPr>
              <a:t> (2005), Condiciones </a:t>
            </a:r>
            <a:r>
              <a:rPr lang="es-ES" sz="1800" dirty="0" err="1">
                <a:latin typeface="Times New Roman" panose="02020603050405020304" pitchFamily="18" charset="0"/>
                <a:ea typeface="Calibri" panose="020F0502020204030204" pitchFamily="34" charset="0"/>
              </a:rPr>
              <a:t>supresivas</a:t>
            </a:r>
            <a:r>
              <a:rPr lang="es-ES" sz="1800" dirty="0">
                <a:latin typeface="Times New Roman" panose="02020603050405020304" pitchFamily="18" charset="0"/>
                <a:ea typeface="Calibri" panose="020F0502020204030204" pitchFamily="34" charset="0"/>
              </a:rPr>
              <a:t> </a:t>
            </a:r>
            <a:r>
              <a:rPr lang="es-ES" sz="1800" dirty="0" smtClean="0">
                <a:latin typeface="Times New Roman" panose="02020603050405020304" pitchFamily="18" charset="0"/>
                <a:ea typeface="Calibri" panose="020F0502020204030204" pitchFamily="34" charset="0"/>
              </a:rPr>
              <a:t>….</a:t>
            </a:r>
            <a:endParaRPr lang="es-EC" sz="1800" dirty="0"/>
          </a:p>
        </p:txBody>
      </p:sp>
      <p:sp>
        <p:nvSpPr>
          <p:cNvPr id="14" name="Rectángulo 13"/>
          <p:cNvSpPr/>
          <p:nvPr/>
        </p:nvSpPr>
        <p:spPr>
          <a:xfrm>
            <a:off x="7733231" y="5767522"/>
            <a:ext cx="1652900" cy="923330"/>
          </a:xfrm>
          <a:prstGeom prst="rect">
            <a:avLst/>
          </a:prstGeom>
        </p:spPr>
        <p:txBody>
          <a:bodyPr wrap="square">
            <a:spAutoFit/>
          </a:bodyPr>
          <a:lstStyle/>
          <a:p>
            <a:r>
              <a:rPr lang="es-ES" sz="1800" dirty="0" smtClean="0">
                <a:latin typeface="Times New Roman" panose="02020603050405020304" pitchFamily="18" charset="0"/>
                <a:ea typeface="Calibri" panose="020F0502020204030204" pitchFamily="34" charset="0"/>
              </a:rPr>
              <a:t>Villa (2014), Afectación del 100 %….</a:t>
            </a:r>
            <a:endParaRPr lang="es-EC" sz="1800" dirty="0"/>
          </a:p>
        </p:txBody>
      </p:sp>
      <p:sp>
        <p:nvSpPr>
          <p:cNvPr id="3" name="Rectángulo 2"/>
          <p:cNvSpPr/>
          <p:nvPr/>
        </p:nvSpPr>
        <p:spPr>
          <a:xfrm>
            <a:off x="589806" y="4287662"/>
            <a:ext cx="1491493" cy="1200329"/>
          </a:xfrm>
          <a:prstGeom prst="rect">
            <a:avLst/>
          </a:prstGeom>
        </p:spPr>
        <p:txBody>
          <a:bodyPr wrap="square">
            <a:spAutoFit/>
          </a:bodyPr>
          <a:lstStyle/>
          <a:p>
            <a:r>
              <a:rPr lang="es-EC" sz="1800" dirty="0" smtClean="0">
                <a:latin typeface="Times New Roman" panose="02020603050405020304" pitchFamily="18" charset="0"/>
                <a:ea typeface="Calibri" panose="020F0502020204030204" pitchFamily="34" charset="0"/>
              </a:rPr>
              <a:t>FAO (2003)</a:t>
            </a:r>
            <a:r>
              <a:rPr lang="es-ES" sz="1800" dirty="0" smtClean="0">
                <a:latin typeface="Times New Roman" panose="02020603050405020304" pitchFamily="18" charset="0"/>
                <a:ea typeface="Calibri" panose="020F0502020204030204" pitchFamily="34" charset="0"/>
              </a:rPr>
              <a:t>, malas practicas agrícolas….</a:t>
            </a:r>
            <a:endParaRPr lang="es-EC" sz="1800" dirty="0"/>
          </a:p>
        </p:txBody>
      </p:sp>
      <p:sp>
        <p:nvSpPr>
          <p:cNvPr id="9" name="Rectángulo 8"/>
          <p:cNvSpPr/>
          <p:nvPr/>
        </p:nvSpPr>
        <p:spPr>
          <a:xfrm>
            <a:off x="3076860" y="1257129"/>
            <a:ext cx="1672243" cy="1200329"/>
          </a:xfrm>
          <a:prstGeom prst="rect">
            <a:avLst/>
          </a:prstGeom>
        </p:spPr>
        <p:txBody>
          <a:bodyPr wrap="square">
            <a:spAutoFit/>
          </a:bodyPr>
          <a:lstStyle/>
          <a:p>
            <a:r>
              <a:rPr lang="es-ES" sz="1800" dirty="0" smtClean="0">
                <a:latin typeface="Times New Roman" panose="02020603050405020304" pitchFamily="18" charset="0"/>
                <a:ea typeface="Calibri" panose="020F0502020204030204" pitchFamily="34" charset="0"/>
              </a:rPr>
              <a:t>Córdova (2012), Tasa </a:t>
            </a:r>
            <a:r>
              <a:rPr lang="es-ES" sz="1800" dirty="0">
                <a:latin typeface="Times New Roman" panose="02020603050405020304" pitchFamily="18" charset="0"/>
                <a:ea typeface="Calibri" panose="020F0502020204030204" pitchFamily="34" charset="0"/>
              </a:rPr>
              <a:t>de crecimiento </a:t>
            </a:r>
            <a:r>
              <a:rPr lang="es-ES" sz="1800" dirty="0" smtClean="0">
                <a:latin typeface="Times New Roman" panose="02020603050405020304" pitchFamily="18" charset="0"/>
                <a:ea typeface="Calibri" panose="020F0502020204030204" pitchFamily="34" charset="0"/>
              </a:rPr>
              <a:t>del 60%....</a:t>
            </a:r>
            <a:endParaRPr lang="es-EC" sz="1800" dirty="0"/>
          </a:p>
        </p:txBody>
      </p:sp>
    </p:spTree>
    <p:extLst>
      <p:ext uri="{BB962C8B-B14F-4D97-AF65-F5344CB8AC3E}">
        <p14:creationId xmlns:p14="http://schemas.microsoft.com/office/powerpoint/2010/main" val="22256432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endParaRPr lang="es-EC"/>
          </a:p>
        </p:txBody>
      </p:sp>
      <p:pic>
        <p:nvPicPr>
          <p:cNvPr id="1026" name="Picture 2" descr="https://bibliotecadeviana.files.wordpress.com/2014/12/graci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9324" y="620688"/>
            <a:ext cx="7989084" cy="5832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186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OBJETIVOS</a:t>
            </a:r>
            <a:endParaRPr lang="es-EC" dirty="0"/>
          </a:p>
        </p:txBody>
      </p:sp>
      <p:sp>
        <p:nvSpPr>
          <p:cNvPr id="3" name="Marcador de contenido 2"/>
          <p:cNvSpPr>
            <a:spLocks noGrp="1"/>
          </p:cNvSpPr>
          <p:nvPr>
            <p:ph idx="1"/>
          </p:nvPr>
        </p:nvSpPr>
        <p:spPr>
          <a:xfrm>
            <a:off x="335360" y="1752601"/>
            <a:ext cx="10873208" cy="4373563"/>
          </a:xfrm>
        </p:spPr>
        <p:txBody>
          <a:bodyPr>
            <a:normAutofit/>
          </a:bodyPr>
          <a:lstStyle/>
          <a:p>
            <a:r>
              <a:rPr lang="es-EC" dirty="0" smtClean="0"/>
              <a:t>Objetivo general</a:t>
            </a:r>
          </a:p>
          <a:p>
            <a:pPr marL="342900" indent="-342900">
              <a:buFont typeface="Arial" panose="020B0604020202020204" pitchFamily="34" charset="0"/>
              <a:buChar char="•"/>
            </a:pPr>
            <a:r>
              <a:rPr lang="es-ES" b="0" dirty="0"/>
              <a:t>Aplicar labores agronómicas en el cultivo de  pimienta (</a:t>
            </a:r>
            <a:r>
              <a:rPr lang="es-ES" b="0" i="1" dirty="0" err="1"/>
              <a:t>Piper</a:t>
            </a:r>
            <a:r>
              <a:rPr lang="es-ES" b="0" i="1" dirty="0"/>
              <a:t> </a:t>
            </a:r>
            <a:r>
              <a:rPr lang="es-ES" b="0" i="1" dirty="0" err="1"/>
              <a:t>nigrum</a:t>
            </a:r>
            <a:r>
              <a:rPr lang="es-ES" b="0" dirty="0"/>
              <a:t> L.) para disminuir la afección  de  </a:t>
            </a:r>
            <a:r>
              <a:rPr lang="es-ES" b="0" i="1" dirty="0"/>
              <a:t>Fusarium solani </a:t>
            </a:r>
            <a:r>
              <a:rPr lang="es-ES" b="0" dirty="0"/>
              <a:t>f. </a:t>
            </a:r>
            <a:r>
              <a:rPr lang="es-ES" b="0" dirty="0" err="1"/>
              <a:t>sp</a:t>
            </a:r>
            <a:r>
              <a:rPr lang="es-ES" b="0" dirty="0"/>
              <a:t>. </a:t>
            </a:r>
            <a:r>
              <a:rPr lang="es-ES" b="0" dirty="0" err="1"/>
              <a:t>piperis</a:t>
            </a:r>
            <a:r>
              <a:rPr lang="es-ES" b="0" dirty="0"/>
              <a:t>, en Santo Domingo de los Tsáchilas</a:t>
            </a:r>
            <a:r>
              <a:rPr lang="es-ES" b="0" dirty="0" smtClean="0"/>
              <a:t>.</a:t>
            </a:r>
          </a:p>
          <a:p>
            <a:endParaRPr lang="es-ES" b="0" dirty="0"/>
          </a:p>
          <a:p>
            <a:r>
              <a:rPr lang="es-ES" dirty="0" smtClean="0"/>
              <a:t>Objetivos específicos </a:t>
            </a:r>
            <a:endParaRPr lang="es-EC" dirty="0"/>
          </a:p>
          <a:p>
            <a:pPr marL="342900" lvl="0" indent="-342900" algn="just">
              <a:buFont typeface="Arial" panose="020B0604020202020204" pitchFamily="34" charset="0"/>
              <a:buChar char="•"/>
            </a:pPr>
            <a:r>
              <a:rPr lang="es-ES" b="0" dirty="0"/>
              <a:t>Determinar el efecto de cinco  tratamientos para para disminuir la afección por </a:t>
            </a:r>
            <a:r>
              <a:rPr lang="es-ES" b="0" i="1" dirty="0"/>
              <a:t>Fusarium solani </a:t>
            </a:r>
            <a:r>
              <a:rPr lang="es-ES" b="0" dirty="0"/>
              <a:t>f. </a:t>
            </a:r>
            <a:r>
              <a:rPr lang="es-ES" b="0" dirty="0" err="1"/>
              <a:t>sp</a:t>
            </a:r>
            <a:r>
              <a:rPr lang="es-ES" b="0" dirty="0"/>
              <a:t>. </a:t>
            </a:r>
            <a:r>
              <a:rPr lang="es-ES" b="0" dirty="0" err="1"/>
              <a:t>piperis</a:t>
            </a:r>
            <a:r>
              <a:rPr lang="es-ES" b="0" i="1" dirty="0"/>
              <a:t>  </a:t>
            </a:r>
            <a:r>
              <a:rPr lang="es-ES" b="0" dirty="0"/>
              <a:t> en el cultivo de pimienta.</a:t>
            </a:r>
            <a:endParaRPr lang="es-EC" b="0" dirty="0"/>
          </a:p>
          <a:p>
            <a:pPr marL="342900" lvl="0" indent="-342900" algn="just">
              <a:buFont typeface="Arial" panose="020B0604020202020204" pitchFamily="34" charset="0"/>
              <a:buChar char="•"/>
            </a:pPr>
            <a:r>
              <a:rPr lang="es-ES" b="0" dirty="0"/>
              <a:t>Evaluar la respuesta agronómica de los tratamientos a  las variables: Porcentaje de plantas enfermas, número de ramas plagiotrópicas, diámetro de tallo y rendimiento en </a:t>
            </a:r>
            <a:r>
              <a:rPr lang="es-ES" b="0" dirty="0" err="1"/>
              <a:t>Tn</a:t>
            </a:r>
            <a:r>
              <a:rPr lang="es-ES" b="0" dirty="0"/>
              <a:t>/ha</a:t>
            </a:r>
            <a:r>
              <a:rPr lang="es-ES" b="0" dirty="0" smtClean="0"/>
              <a:t>.</a:t>
            </a:r>
          </a:p>
          <a:p>
            <a:pPr marL="342900" indent="-342900" algn="just">
              <a:buFont typeface="Arial" pitchFamily="34" charset="0"/>
              <a:buChar char="•"/>
            </a:pPr>
            <a:r>
              <a:rPr lang="es-ES" b="0" dirty="0"/>
              <a:t>Realizar un análisis económico de los tratamientos utilizados en la investigación.</a:t>
            </a:r>
            <a:endParaRPr lang="es-EC" b="0" dirty="0"/>
          </a:p>
          <a:p>
            <a:pPr marL="342900" lvl="0" indent="-342900" algn="just">
              <a:buFont typeface="Arial" panose="020B0604020202020204" pitchFamily="34" charset="0"/>
              <a:buChar char="•"/>
            </a:pPr>
            <a:endParaRPr lang="es-EC" b="0" dirty="0"/>
          </a:p>
          <a:p>
            <a:endParaRPr lang="es-EC" b="0" dirty="0" smtClean="0"/>
          </a:p>
        </p:txBody>
      </p:sp>
    </p:spTree>
    <p:extLst>
      <p:ext uri="{BB962C8B-B14F-4D97-AF65-F5344CB8AC3E}">
        <p14:creationId xmlns:p14="http://schemas.microsoft.com/office/powerpoint/2010/main" val="309937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376" y="1124744"/>
            <a:ext cx="10945216" cy="4861520"/>
          </a:xfrm>
        </p:spPr>
        <p:txBody>
          <a:bodyPr/>
          <a:lstStyle/>
          <a:p>
            <a:pPr lvl="1"/>
            <a:r>
              <a:rPr lang="es-ES" sz="2400" b="1" u="sng" dirty="0"/>
              <a:t/>
            </a:r>
            <a:br>
              <a:rPr lang="es-ES" sz="2400" b="1" u="sng" dirty="0"/>
            </a:br>
            <a:r>
              <a:rPr lang="es-ES" sz="2400" b="1" u="sng" dirty="0"/>
              <a:t/>
            </a:r>
            <a:br>
              <a:rPr lang="es-ES" sz="2400" b="1" u="sng" dirty="0"/>
            </a:br>
            <a:r>
              <a:rPr lang="es-ES" sz="2400" b="1" u="sng" dirty="0"/>
              <a:t>Ubicación Ecológica</a:t>
            </a:r>
            <a:r>
              <a:rPr lang="es-EC" sz="2400" b="1" dirty="0"/>
              <a:t/>
            </a:r>
            <a:br>
              <a:rPr lang="es-EC" sz="2400" b="1" dirty="0"/>
            </a:br>
            <a:r>
              <a:rPr lang="es-EC" sz="2400" b="1" dirty="0"/>
              <a:t/>
            </a:r>
            <a:br>
              <a:rPr lang="es-EC" sz="2400" b="1" dirty="0"/>
            </a:br>
            <a:r>
              <a:rPr lang="es-EC" sz="2400" b="1" dirty="0"/>
              <a:t/>
            </a:r>
            <a:br>
              <a:rPr lang="es-EC" sz="2400" b="1" dirty="0"/>
            </a:br>
            <a:r>
              <a:rPr lang="es-EC" sz="2400" dirty="0"/>
              <a:t>Zona de vida:              Bosque húmedo tropical (</a:t>
            </a:r>
            <a:r>
              <a:rPr lang="es-EC" sz="2400" dirty="0" err="1"/>
              <a:t>bh</a:t>
            </a:r>
            <a:r>
              <a:rPr lang="es-EC" sz="2400" dirty="0"/>
              <a:t>-T)</a:t>
            </a:r>
            <a:br>
              <a:rPr lang="es-EC" sz="2400" dirty="0"/>
            </a:br>
            <a:r>
              <a:rPr lang="es-EC" sz="2400" dirty="0"/>
              <a:t> Altitud:                              253 m.s.n.m.</a:t>
            </a:r>
            <a:br>
              <a:rPr lang="es-EC" sz="2400" dirty="0"/>
            </a:br>
            <a:r>
              <a:rPr lang="es-EC" sz="2400" dirty="0"/>
              <a:t>Temperatura:               	23,6 </a:t>
            </a:r>
            <a:r>
              <a:rPr lang="es-EC" sz="2400" dirty="0" err="1"/>
              <a:t>oC</a:t>
            </a:r>
            <a:r>
              <a:rPr lang="es-EC" sz="2400" dirty="0"/>
              <a:t/>
            </a:r>
            <a:br>
              <a:rPr lang="es-EC" sz="2400" dirty="0"/>
            </a:br>
            <a:r>
              <a:rPr lang="es-EC" sz="2400" dirty="0"/>
              <a:t>Precipitación:                	2980 mm año-1</a:t>
            </a:r>
            <a:br>
              <a:rPr lang="es-EC" sz="2400" dirty="0"/>
            </a:br>
            <a:r>
              <a:rPr lang="es-EC" sz="2400" dirty="0"/>
              <a:t>Humedad relativa:         	91%</a:t>
            </a:r>
            <a:br>
              <a:rPr lang="es-EC" sz="2400" dirty="0"/>
            </a:br>
            <a:r>
              <a:rPr lang="es-EC" sz="2400" dirty="0"/>
              <a:t>Heliofanía:                    	660 horas sol año-1 (1,86 horas sol día-1)</a:t>
            </a:r>
            <a:br>
              <a:rPr lang="es-EC" sz="2400" dirty="0"/>
            </a:br>
            <a:r>
              <a:rPr lang="es-EC" sz="2400" dirty="0"/>
              <a:t>Suelos:                           	Franco arenoso</a:t>
            </a:r>
            <a:br>
              <a:rPr lang="es-EC" sz="2400" dirty="0"/>
            </a:br>
            <a:r>
              <a:rPr lang="es-EC" sz="2400" dirty="0" smtClean="0"/>
              <a:t>Coordenada </a:t>
            </a:r>
            <a:r>
              <a:rPr lang="es-EC" sz="2400" dirty="0"/>
              <a:t>x:                   682636  </a:t>
            </a:r>
            <a:br>
              <a:rPr lang="es-EC" sz="2400" dirty="0"/>
            </a:br>
            <a:r>
              <a:rPr lang="es-EC" sz="2400" dirty="0"/>
              <a:t>Coordenada y:                	</a:t>
            </a:r>
            <a:r>
              <a:rPr lang="es-EC" sz="2400" dirty="0" smtClean="0"/>
              <a:t>9954154 </a:t>
            </a:r>
            <a:br>
              <a:rPr lang="es-EC" sz="2400" dirty="0" smtClean="0"/>
            </a:br>
            <a:r>
              <a:rPr lang="es-EC" sz="2400" dirty="0" smtClean="0"/>
              <a:t>Dirección: Km 25 vía Quevedo-Santo Domingo, </a:t>
            </a:r>
            <a:r>
              <a:rPr lang="es-EC" sz="2400" dirty="0" err="1" smtClean="0"/>
              <a:t>Coop</a:t>
            </a:r>
            <a:r>
              <a:rPr lang="es-EC" sz="2400" dirty="0" smtClean="0"/>
              <a:t>. 30 de noviembre</a:t>
            </a:r>
            <a:br>
              <a:rPr lang="es-EC" sz="2400" dirty="0" smtClean="0"/>
            </a:br>
            <a:r>
              <a:rPr lang="es-EC" sz="2400" dirty="0" smtClean="0"/>
              <a:t>Fuente</a:t>
            </a:r>
            <a:r>
              <a:rPr lang="es-EC" sz="2400" dirty="0"/>
              <a:t>: Leslie R. </a:t>
            </a:r>
            <a:r>
              <a:rPr lang="es-EC" sz="2400" dirty="0" err="1"/>
              <a:t>Holdridge</a:t>
            </a:r>
            <a:r>
              <a:rPr lang="es-EC" sz="2400" dirty="0"/>
              <a:t>, Instituto interamericano de cooperación para la Agricultura; ECOLOGÍA BASADA EN ZONAS DE VIDA; 2000</a:t>
            </a:r>
            <a:r>
              <a:rPr lang="es-EC" sz="2400" dirty="0" smtClean="0"/>
              <a:t>.</a:t>
            </a:r>
            <a:br>
              <a:rPr lang="es-EC" sz="2400" dirty="0" smtClean="0"/>
            </a:br>
            <a:r>
              <a:rPr lang="es-EC" sz="2400" b="1" dirty="0"/>
              <a:t/>
            </a:r>
            <a:br>
              <a:rPr lang="es-EC" sz="2400" b="1" dirty="0"/>
            </a:br>
            <a:r>
              <a:rPr lang="es-EC" sz="2400" dirty="0"/>
              <a:t/>
            </a:r>
            <a:br>
              <a:rPr lang="es-EC" sz="2400" dirty="0"/>
            </a:br>
            <a:endParaRPr lang="es-EC" sz="2400" dirty="0"/>
          </a:p>
        </p:txBody>
      </p:sp>
      <p:sp>
        <p:nvSpPr>
          <p:cNvPr id="3" name="Marcador de texto 2"/>
          <p:cNvSpPr>
            <a:spLocks noGrp="1"/>
          </p:cNvSpPr>
          <p:nvPr>
            <p:ph type="body" idx="1"/>
          </p:nvPr>
        </p:nvSpPr>
        <p:spPr>
          <a:xfrm>
            <a:off x="3071664" y="-533400"/>
            <a:ext cx="7772400" cy="1066800"/>
          </a:xfrm>
        </p:spPr>
        <p:txBody>
          <a:bodyPr/>
          <a:lstStyle/>
          <a:p>
            <a:r>
              <a:rPr lang="es-EC" dirty="0" smtClean="0"/>
              <a:t>MATERIALES Y MÉTODOS</a:t>
            </a:r>
            <a:endParaRPr lang="es-EC" dirty="0"/>
          </a:p>
        </p:txBody>
      </p:sp>
    </p:spTree>
    <p:extLst>
      <p:ext uri="{BB962C8B-B14F-4D97-AF65-F5344CB8AC3E}">
        <p14:creationId xmlns:p14="http://schemas.microsoft.com/office/powerpoint/2010/main" val="676483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3647728" y="-533400"/>
            <a:ext cx="7772400" cy="1066800"/>
          </a:xfrm>
        </p:spPr>
        <p:txBody>
          <a:bodyPr/>
          <a:lstStyle/>
          <a:p>
            <a:r>
              <a:rPr lang="es-EC" dirty="0" smtClean="0"/>
              <a:t>MATERIALES Y MÉTODOS</a:t>
            </a:r>
            <a:endParaRPr lang="es-EC" dirty="0"/>
          </a:p>
        </p:txBody>
      </p:sp>
      <p:pic>
        <p:nvPicPr>
          <p:cNvPr id="5" name="Imagen 4" descr="C:\Users\Usuario\Downloads\MAPA_BAZURTO.png"/>
          <p:cNvPicPr/>
          <p:nvPr/>
        </p:nvPicPr>
        <p:blipFill>
          <a:blip r:embed="rId2">
            <a:extLst>
              <a:ext uri="{28A0092B-C50C-407E-A947-70E740481C1C}">
                <a14:useLocalDpi xmlns:a14="http://schemas.microsoft.com/office/drawing/2010/main" val="0"/>
              </a:ext>
            </a:extLst>
          </a:blip>
          <a:srcRect/>
          <a:stretch>
            <a:fillRect/>
          </a:stretch>
        </p:blipFill>
        <p:spPr bwMode="auto">
          <a:xfrm>
            <a:off x="33268" y="533400"/>
            <a:ext cx="12158732" cy="6189980"/>
          </a:xfrm>
          <a:prstGeom prst="rect">
            <a:avLst/>
          </a:prstGeom>
          <a:noFill/>
          <a:ln>
            <a:noFill/>
          </a:ln>
        </p:spPr>
      </p:pic>
      <p:sp>
        <p:nvSpPr>
          <p:cNvPr id="6" name="Rectángulo 5"/>
          <p:cNvSpPr/>
          <p:nvPr/>
        </p:nvSpPr>
        <p:spPr>
          <a:xfrm>
            <a:off x="5924" y="692696"/>
            <a:ext cx="4824536" cy="498663"/>
          </a:xfrm>
          <a:prstGeom prst="rect">
            <a:avLst/>
          </a:prstGeom>
        </p:spPr>
        <p:txBody>
          <a:bodyPr wrap="square">
            <a:spAutoFit/>
          </a:bodyPr>
          <a:lstStyle/>
          <a:p>
            <a:pPr lvl="2" algn="just">
              <a:lnSpc>
                <a:spcPct val="150000"/>
              </a:lnSpc>
              <a:spcAft>
                <a:spcPts val="0"/>
              </a:spcAft>
            </a:pPr>
            <a:r>
              <a:rPr lang="es-ES" b="1" u="sng" dirty="0">
                <a:latin typeface="Times New Roman" panose="02020603050405020304" pitchFamily="18" charset="0"/>
                <a:ea typeface="Calibri" panose="020F0502020204030204" pitchFamily="34" charset="0"/>
              </a:rPr>
              <a:t>Ubicación geográfica </a:t>
            </a:r>
            <a:endParaRPr lang="es-EC" b="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2258304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4727848" y="-387424"/>
            <a:ext cx="7772400" cy="1066800"/>
          </a:xfrm>
        </p:spPr>
        <p:txBody>
          <a:bodyPr>
            <a:normAutofit/>
          </a:bodyPr>
          <a:lstStyle/>
          <a:p>
            <a:r>
              <a:rPr lang="es-EC" sz="4000" dirty="0"/>
              <a:t>MATERIALES</a:t>
            </a:r>
          </a:p>
        </p:txBody>
      </p:sp>
      <p:sp>
        <p:nvSpPr>
          <p:cNvPr id="4" name="Título 1"/>
          <p:cNvSpPr txBox="1">
            <a:spLocks/>
          </p:cNvSpPr>
          <p:nvPr/>
        </p:nvSpPr>
        <p:spPr>
          <a:xfrm>
            <a:off x="1307468" y="679377"/>
            <a:ext cx="5400600" cy="617862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b="0" kern="1200" cap="all" spc="-80" baseline="0">
                <a:solidFill>
                  <a:schemeClr val="tx1"/>
                </a:solidFill>
                <a:latin typeface="+mj-lt"/>
                <a:ea typeface="+mj-ea"/>
                <a:cs typeface="+mj-cs"/>
              </a:defRPr>
            </a:lvl1pPr>
          </a:lstStyle>
          <a:p>
            <a:pPr fontAlgn="auto">
              <a:spcAft>
                <a:spcPts val="0"/>
              </a:spcAft>
            </a:pPr>
            <a:r>
              <a:rPr lang="es-EC" sz="2000" dirty="0"/>
              <a:t>•	Plantas de pimienta </a:t>
            </a:r>
            <a:br>
              <a:rPr lang="es-EC" sz="2000" dirty="0"/>
            </a:br>
            <a:r>
              <a:rPr lang="es-EC" sz="2000" dirty="0"/>
              <a:t>•	</a:t>
            </a:r>
            <a:r>
              <a:rPr lang="es-EC" sz="2000" dirty="0" smtClean="0"/>
              <a:t>Microrganismos      comerciales</a:t>
            </a:r>
            <a:r>
              <a:rPr lang="es-EC" sz="2000" dirty="0"/>
              <a:t/>
            </a:r>
            <a:br>
              <a:rPr lang="es-EC" sz="2000" dirty="0"/>
            </a:br>
            <a:r>
              <a:rPr lang="es-EC" sz="2000" dirty="0"/>
              <a:t>•	</a:t>
            </a:r>
            <a:r>
              <a:rPr lang="es-EC" sz="2000" dirty="0" err="1"/>
              <a:t>Propamocarb</a:t>
            </a:r>
            <a:r>
              <a:rPr lang="es-EC" sz="2000" dirty="0"/>
              <a:t/>
            </a:r>
            <a:br>
              <a:rPr lang="es-EC" sz="2000" dirty="0"/>
            </a:br>
            <a:r>
              <a:rPr lang="es-EC" sz="2000" dirty="0"/>
              <a:t>•	</a:t>
            </a:r>
            <a:r>
              <a:rPr lang="es-EC" sz="2000" dirty="0" err="1"/>
              <a:t>Himexazol</a:t>
            </a:r>
            <a:r>
              <a:rPr lang="es-EC" sz="2000" dirty="0"/>
              <a:t/>
            </a:r>
            <a:br>
              <a:rPr lang="es-EC" sz="2000" dirty="0"/>
            </a:br>
            <a:r>
              <a:rPr lang="es-EC" sz="2000" dirty="0"/>
              <a:t>•	</a:t>
            </a:r>
            <a:r>
              <a:rPr lang="es-EC" sz="2000" dirty="0" err="1"/>
              <a:t>Seaweed</a:t>
            </a:r>
            <a:r>
              <a:rPr lang="es-EC" sz="2000" dirty="0"/>
              <a:t> extrac (Extracto de alga) </a:t>
            </a:r>
            <a:br>
              <a:rPr lang="es-EC" sz="2000" dirty="0"/>
            </a:br>
            <a:r>
              <a:rPr lang="es-EC" sz="2000" dirty="0"/>
              <a:t>•	Compost</a:t>
            </a:r>
            <a:br>
              <a:rPr lang="es-EC" sz="2000" dirty="0"/>
            </a:br>
            <a:r>
              <a:rPr lang="es-EC" sz="2000" dirty="0"/>
              <a:t>•	Biol</a:t>
            </a:r>
            <a:br>
              <a:rPr lang="es-EC" sz="2000" dirty="0"/>
            </a:br>
            <a:r>
              <a:rPr lang="es-EC" sz="2000" dirty="0"/>
              <a:t>•	Fertilizantes edáficos  </a:t>
            </a:r>
            <a:br>
              <a:rPr lang="es-EC" sz="2000" dirty="0"/>
            </a:br>
            <a:r>
              <a:rPr lang="es-EC" sz="2000" dirty="0"/>
              <a:t>•	2 bombas de mochila </a:t>
            </a:r>
          </a:p>
          <a:p>
            <a:pPr fontAlgn="auto">
              <a:spcAft>
                <a:spcPts val="0"/>
              </a:spcAft>
            </a:pPr>
            <a:endParaRPr lang="es-EC" sz="2000" dirty="0"/>
          </a:p>
        </p:txBody>
      </p:sp>
      <p:sp>
        <p:nvSpPr>
          <p:cNvPr id="6" name="Título 1"/>
          <p:cNvSpPr txBox="1">
            <a:spLocks/>
          </p:cNvSpPr>
          <p:nvPr/>
        </p:nvSpPr>
        <p:spPr>
          <a:xfrm>
            <a:off x="6438038" y="0"/>
            <a:ext cx="6332240" cy="719768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b="0" kern="1200" cap="all" spc="-80" baseline="0">
                <a:solidFill>
                  <a:schemeClr val="tx1"/>
                </a:solidFill>
                <a:latin typeface="+mj-lt"/>
                <a:ea typeface="+mj-ea"/>
                <a:cs typeface="+mj-cs"/>
              </a:defRPr>
            </a:lvl1pPr>
          </a:lstStyle>
          <a:p>
            <a:pPr marL="342900" indent="-342900" fontAlgn="auto">
              <a:spcAft>
                <a:spcPts val="0"/>
              </a:spcAft>
              <a:buFont typeface="Arial" panose="020B0604020202020204" pitchFamily="34" charset="0"/>
              <a:buChar char="•"/>
            </a:pPr>
            <a:r>
              <a:rPr lang="es-EC" sz="2000" dirty="0"/>
              <a:t>Vasos de medición</a:t>
            </a:r>
          </a:p>
          <a:p>
            <a:pPr marL="342900" indent="-342900">
              <a:buFont typeface="Arial" panose="020B0604020202020204" pitchFamily="34" charset="0"/>
              <a:buChar char="•"/>
            </a:pPr>
            <a:r>
              <a:rPr lang="es-EC" sz="2000" dirty="0"/>
              <a:t>Machete</a:t>
            </a:r>
          </a:p>
          <a:p>
            <a:pPr marL="342900" indent="-342900">
              <a:buFont typeface="Arial" panose="020B0604020202020204" pitchFamily="34" charset="0"/>
              <a:buChar char="•"/>
            </a:pPr>
            <a:r>
              <a:rPr lang="es-ES" sz="2000" dirty="0"/>
              <a:t>Pie de rey</a:t>
            </a:r>
            <a:endParaRPr lang="es-EC" sz="2000" dirty="0"/>
          </a:p>
          <a:p>
            <a:pPr marL="342900" indent="-342900">
              <a:buFont typeface="Arial" panose="020B0604020202020204" pitchFamily="34" charset="0"/>
              <a:buChar char="•"/>
            </a:pPr>
            <a:r>
              <a:rPr lang="es-EC" sz="2000" dirty="0"/>
              <a:t>GPS</a:t>
            </a:r>
          </a:p>
          <a:p>
            <a:pPr marL="342900" indent="-342900">
              <a:buFont typeface="Arial" panose="020B0604020202020204" pitchFamily="34" charset="0"/>
              <a:buChar char="•"/>
            </a:pPr>
            <a:r>
              <a:rPr lang="es-EC" sz="2000" dirty="0"/>
              <a:t>Estacas</a:t>
            </a:r>
          </a:p>
          <a:p>
            <a:pPr marL="342900" indent="-342900">
              <a:buFont typeface="Arial" panose="020B0604020202020204" pitchFamily="34" charset="0"/>
              <a:buChar char="•"/>
            </a:pPr>
            <a:r>
              <a:rPr lang="es-EC" sz="2000" dirty="0"/>
              <a:t>Piola</a:t>
            </a:r>
          </a:p>
          <a:p>
            <a:pPr marL="342900" indent="-342900">
              <a:buFont typeface="Arial" panose="020B0604020202020204" pitchFamily="34" charset="0"/>
              <a:buChar char="•"/>
            </a:pPr>
            <a:r>
              <a:rPr lang="es-EC" sz="2000" dirty="0"/>
              <a:t>Cámara digital</a:t>
            </a:r>
          </a:p>
          <a:p>
            <a:pPr marL="342900" indent="-342900">
              <a:buFont typeface="Arial" panose="020B0604020202020204" pitchFamily="34" charset="0"/>
              <a:buChar char="•"/>
            </a:pPr>
            <a:r>
              <a:rPr lang="es-EC" sz="2000" dirty="0"/>
              <a:t>Materiales de oficina</a:t>
            </a:r>
          </a:p>
          <a:p>
            <a:pPr marL="342900" indent="-342900" fontAlgn="auto">
              <a:spcAft>
                <a:spcPts val="0"/>
              </a:spcAft>
              <a:buFont typeface="Arial" panose="020B0604020202020204" pitchFamily="34" charset="0"/>
              <a:buChar char="•"/>
            </a:pPr>
            <a:r>
              <a:rPr lang="es-EC" sz="2000" dirty="0"/>
              <a:t>Vasos de medición</a:t>
            </a:r>
          </a:p>
          <a:p>
            <a:pPr fontAlgn="auto">
              <a:spcAft>
                <a:spcPts val="0"/>
              </a:spcAft>
            </a:pPr>
            <a:endParaRPr lang="es-EC" sz="2000" dirty="0"/>
          </a:p>
        </p:txBody>
      </p:sp>
    </p:spTree>
    <p:extLst>
      <p:ext uri="{BB962C8B-B14F-4D97-AF65-F5344CB8AC3E}">
        <p14:creationId xmlns:p14="http://schemas.microsoft.com/office/powerpoint/2010/main" val="25005518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480" y="-394431"/>
            <a:ext cx="10363200" cy="4321175"/>
          </a:xfrm>
        </p:spPr>
        <p:txBody>
          <a:bodyPr/>
          <a:lstStyle/>
          <a:p>
            <a:pPr lvl="3"/>
            <a:r>
              <a:rPr lang="es-ES" b="1" u="sng" dirty="0"/>
              <a:t>Factores a probar</a:t>
            </a:r>
            <a:r>
              <a:rPr lang="es-EC" dirty="0"/>
              <a:t/>
            </a:r>
            <a:br>
              <a:rPr lang="es-EC" dirty="0"/>
            </a:br>
            <a:r>
              <a:rPr lang="es-ES" b="1" dirty="0"/>
              <a:t> </a:t>
            </a:r>
            <a:r>
              <a:rPr lang="es-EC" dirty="0"/>
              <a:t/>
            </a:r>
            <a:br>
              <a:rPr lang="es-EC" dirty="0"/>
            </a:br>
            <a:r>
              <a:rPr lang="es-ES" dirty="0"/>
              <a:t>Los factores </a:t>
            </a:r>
            <a:r>
              <a:rPr lang="es-ES" dirty="0" smtClean="0"/>
              <a:t>probados fueron los insumos </a:t>
            </a:r>
            <a:r>
              <a:rPr lang="es-ES" dirty="0"/>
              <a:t>a utilizar.</a:t>
            </a:r>
            <a:r>
              <a:rPr lang="es-EC" dirty="0"/>
              <a:t/>
            </a:r>
            <a:br>
              <a:rPr lang="es-EC" dirty="0"/>
            </a:br>
            <a:r>
              <a:rPr lang="es-EC" dirty="0" smtClean="0"/>
              <a:t/>
            </a:r>
            <a:br>
              <a:rPr lang="es-EC" dirty="0" smtClean="0"/>
            </a:br>
            <a:r>
              <a:rPr lang="es-ES" b="1" u="sng" dirty="0"/>
              <a:t>Tratamientos a comparar</a:t>
            </a:r>
            <a:r>
              <a:rPr lang="es-EC" dirty="0"/>
              <a:t/>
            </a:r>
            <a:br>
              <a:rPr lang="es-EC" dirty="0"/>
            </a:br>
            <a:endParaRPr lang="es-EC" dirty="0"/>
          </a:p>
        </p:txBody>
      </p:sp>
      <p:sp>
        <p:nvSpPr>
          <p:cNvPr id="3" name="Marcador de texto 2"/>
          <p:cNvSpPr>
            <a:spLocks noGrp="1"/>
          </p:cNvSpPr>
          <p:nvPr>
            <p:ph type="body" idx="1"/>
          </p:nvPr>
        </p:nvSpPr>
        <p:spPr>
          <a:xfrm>
            <a:off x="3935760" y="-243408"/>
            <a:ext cx="5256584" cy="1066800"/>
          </a:xfrm>
        </p:spPr>
        <p:txBody>
          <a:bodyPr>
            <a:normAutofit/>
          </a:bodyPr>
          <a:lstStyle/>
          <a:p>
            <a:r>
              <a:rPr lang="es-EC" sz="2800" dirty="0" smtClean="0"/>
              <a:t>DISEÑO EXPERIMENTAL</a:t>
            </a:r>
            <a:endParaRPr lang="es-EC" sz="2800" dirty="0"/>
          </a:p>
        </p:txBody>
      </p:sp>
      <p:sp>
        <p:nvSpPr>
          <p:cNvPr id="5" name="Rectángulo 4"/>
          <p:cNvSpPr/>
          <p:nvPr/>
        </p:nvSpPr>
        <p:spPr>
          <a:xfrm>
            <a:off x="35091" y="2348880"/>
            <a:ext cx="12021017" cy="1182247"/>
          </a:xfrm>
          <a:prstGeom prst="rect">
            <a:avLst/>
          </a:prstGeom>
        </p:spPr>
        <p:txBody>
          <a:bodyPr wrap="square">
            <a:spAutoFit/>
          </a:bodyPr>
          <a:lstStyle/>
          <a:p>
            <a:pPr marL="810260" indent="-810260" algn="just">
              <a:lnSpc>
                <a:spcPct val="200000"/>
              </a:lnSpc>
              <a:spcAft>
                <a:spcPts val="1000"/>
              </a:spcAft>
            </a:pPr>
            <a:r>
              <a:rPr lang="es-ES" sz="1800" dirty="0">
                <a:latin typeface="Times New Roman" panose="02020603050405020304" pitchFamily="18" charset="0"/>
                <a:ea typeface="Calibri" panose="020F0502020204030204" pitchFamily="34" charset="0"/>
              </a:rPr>
              <a:t>Cuadro </a:t>
            </a:r>
            <a:r>
              <a:rPr lang="es-ES" sz="1800" dirty="0" smtClean="0">
                <a:latin typeface="Times New Roman" panose="02020603050405020304" pitchFamily="18" charset="0"/>
                <a:ea typeface="Calibri" panose="020F0502020204030204" pitchFamily="34" charset="0"/>
              </a:rPr>
              <a:t>1.</a:t>
            </a:r>
            <a:r>
              <a:rPr lang="es-ES" sz="1800" dirty="0">
                <a:latin typeface="Times New Roman" panose="02020603050405020304" pitchFamily="18" charset="0"/>
                <a:ea typeface="Calibri" panose="020F0502020204030204" pitchFamily="34" charset="0"/>
              </a:rPr>
              <a:t>	Tratamientos a utilizar en el estudio de labores agronómicas en el cultivo de  pimienta (</a:t>
            </a:r>
            <a:r>
              <a:rPr lang="es-ES" sz="1800" i="1" dirty="0" err="1">
                <a:latin typeface="Times New Roman" panose="02020603050405020304" pitchFamily="18" charset="0"/>
                <a:ea typeface="Calibri" panose="020F0502020204030204" pitchFamily="34" charset="0"/>
              </a:rPr>
              <a:t>Piper</a:t>
            </a:r>
            <a:r>
              <a:rPr lang="es-ES" sz="1800" i="1" dirty="0">
                <a:latin typeface="Times New Roman" panose="02020603050405020304" pitchFamily="18" charset="0"/>
                <a:ea typeface="Calibri" panose="020F0502020204030204" pitchFamily="34" charset="0"/>
              </a:rPr>
              <a:t> </a:t>
            </a:r>
            <a:r>
              <a:rPr lang="es-ES" sz="1800" i="1" dirty="0" err="1">
                <a:latin typeface="Times New Roman" panose="02020603050405020304" pitchFamily="18" charset="0"/>
                <a:ea typeface="Calibri" panose="020F0502020204030204" pitchFamily="34" charset="0"/>
              </a:rPr>
              <a:t>nigrum</a:t>
            </a:r>
            <a:r>
              <a:rPr lang="es-ES" sz="1800" dirty="0">
                <a:latin typeface="Times New Roman" panose="02020603050405020304" pitchFamily="18" charset="0"/>
                <a:ea typeface="Calibri" panose="020F0502020204030204" pitchFamily="34" charset="0"/>
              </a:rPr>
              <a:t> L.) para disminuir la afección  de </a:t>
            </a:r>
            <a:r>
              <a:rPr lang="es-ES" sz="1600" i="1" dirty="0">
                <a:latin typeface="Times New Roman" panose="02020603050405020304" pitchFamily="18" charset="0"/>
                <a:ea typeface="Calibri" panose="020F0502020204030204" pitchFamily="34" charset="0"/>
              </a:rPr>
              <a:t>Fusarium</a:t>
            </a:r>
            <a:r>
              <a:rPr lang="es-ES" sz="1800" i="1" dirty="0">
                <a:latin typeface="Times New Roman" panose="02020603050405020304" pitchFamily="18" charset="0"/>
                <a:ea typeface="Calibri" panose="020F0502020204030204" pitchFamily="34" charset="0"/>
              </a:rPr>
              <a:t> solani </a:t>
            </a:r>
            <a:r>
              <a:rPr lang="es-ES" dirty="0">
                <a:solidFill>
                  <a:srgbClr val="000000"/>
                </a:solidFill>
                <a:latin typeface="Bell MT" panose="02020503060305020303" pitchFamily="18" charset="0"/>
                <a:ea typeface="Calibri" panose="020F0502020204030204" pitchFamily="34" charset="0"/>
                <a:cs typeface="Bell MT" panose="02020503060305020303" pitchFamily="18" charset="0"/>
              </a:rPr>
              <a:t>f. </a:t>
            </a:r>
            <a:r>
              <a:rPr lang="es-ES" sz="1800" dirty="0" err="1">
                <a:solidFill>
                  <a:srgbClr val="000000"/>
                </a:solidFill>
                <a:latin typeface="Times New Roman" panose="02020603050405020304" pitchFamily="18" charset="0"/>
                <a:ea typeface="Calibri" panose="020F0502020204030204" pitchFamily="34" charset="0"/>
              </a:rPr>
              <a:t>sp</a:t>
            </a:r>
            <a:r>
              <a:rPr lang="es-ES" sz="1800" dirty="0">
                <a:solidFill>
                  <a:srgbClr val="000000"/>
                </a:solidFill>
                <a:latin typeface="Times New Roman" panose="02020603050405020304" pitchFamily="18" charset="0"/>
                <a:ea typeface="Calibri" panose="020F0502020204030204" pitchFamily="34" charset="0"/>
              </a:rPr>
              <a:t>. </a:t>
            </a:r>
            <a:r>
              <a:rPr lang="es-ES" sz="1800" dirty="0" err="1">
                <a:solidFill>
                  <a:srgbClr val="000000"/>
                </a:solidFill>
                <a:latin typeface="Times New Roman" panose="02020603050405020304" pitchFamily="18" charset="0"/>
                <a:ea typeface="Calibri" panose="020F0502020204030204" pitchFamily="34" charset="0"/>
              </a:rPr>
              <a:t>piperis</a:t>
            </a:r>
            <a:r>
              <a:rPr lang="es-ES" sz="1800" dirty="0">
                <a:latin typeface="Times New Roman" panose="02020603050405020304" pitchFamily="18" charset="0"/>
                <a:ea typeface="Calibri" panose="020F0502020204030204" pitchFamily="34" charset="0"/>
              </a:rPr>
              <a:t>, en Santo Domingo de los Tsáchilas.</a:t>
            </a:r>
            <a:endParaRPr lang="es-EC" sz="1800" dirty="0">
              <a:effectLst/>
              <a:latin typeface="Times New Roman" panose="02020603050405020304" pitchFamily="18" charset="0"/>
              <a:ea typeface="Calibri" panose="020F0502020204030204" pitchFamily="34" charset="0"/>
            </a:endParaRPr>
          </a:p>
        </p:txBody>
      </p:sp>
      <p:graphicFrame>
        <p:nvGraphicFramePr>
          <p:cNvPr id="6" name="Tabla 5"/>
          <p:cNvGraphicFramePr>
            <a:graphicFrameLocks noGrp="1"/>
          </p:cNvGraphicFramePr>
          <p:nvPr>
            <p:extLst>
              <p:ext uri="{D42A27DB-BD31-4B8C-83A1-F6EECF244321}">
                <p14:modId xmlns:p14="http://schemas.microsoft.com/office/powerpoint/2010/main" val="2799451473"/>
              </p:ext>
            </p:extLst>
          </p:nvPr>
        </p:nvGraphicFramePr>
        <p:xfrm>
          <a:off x="136489" y="3639760"/>
          <a:ext cx="12021018" cy="3218240"/>
        </p:xfrm>
        <a:graphic>
          <a:graphicData uri="http://schemas.openxmlformats.org/drawingml/2006/table">
            <a:tbl>
              <a:tblPr firstRow="1" firstCol="1" bandRow="1">
                <a:tableStyleId>{5C22544A-7EE6-4342-B048-85BDC9FD1C3A}</a:tableStyleId>
              </a:tblPr>
              <a:tblGrid>
                <a:gridCol w="1959948"/>
                <a:gridCol w="8101122"/>
                <a:gridCol w="1959948"/>
              </a:tblGrid>
              <a:tr h="293597">
                <a:tc>
                  <a:txBody>
                    <a:bodyPr/>
                    <a:lstStyle/>
                    <a:p>
                      <a:pPr algn="ctr" rtl="0" fontAlgn="ctr"/>
                      <a:r>
                        <a:rPr lang="es-EC" sz="1800" u="none" strike="noStrike" dirty="0">
                          <a:effectLst/>
                        </a:rPr>
                        <a:t>Tratamientos</a:t>
                      </a:r>
                      <a:endParaRPr lang="es-EC" sz="1800" b="1" i="0" u="none" strike="noStrike" dirty="0">
                        <a:solidFill>
                          <a:srgbClr val="FFFFFF"/>
                        </a:solidFill>
                        <a:effectLst/>
                        <a:latin typeface="Arial" panose="020B0604020202020204" pitchFamily="34" charset="0"/>
                      </a:endParaRPr>
                    </a:p>
                  </a:txBody>
                  <a:tcPr marL="5536" marR="5536" marT="5536" marB="0" anchor="ctr"/>
                </a:tc>
                <a:tc>
                  <a:txBody>
                    <a:bodyPr/>
                    <a:lstStyle/>
                    <a:p>
                      <a:pPr algn="ctr" rtl="0" fontAlgn="ctr"/>
                      <a:r>
                        <a:rPr lang="es-EC" sz="1800" u="none" strike="noStrike" dirty="0">
                          <a:effectLst/>
                        </a:rPr>
                        <a:t>Insumos</a:t>
                      </a:r>
                      <a:endParaRPr lang="es-EC" sz="1800" b="1" i="0" u="none" strike="noStrike" dirty="0">
                        <a:solidFill>
                          <a:srgbClr val="FFFFFF"/>
                        </a:solidFill>
                        <a:effectLst/>
                        <a:latin typeface="Arial" panose="020B0604020202020204" pitchFamily="34" charset="0"/>
                      </a:endParaRPr>
                    </a:p>
                  </a:txBody>
                  <a:tcPr marL="5536" marR="5536" marT="5536" marB="0" anchor="ctr"/>
                </a:tc>
                <a:tc>
                  <a:txBody>
                    <a:bodyPr/>
                    <a:lstStyle/>
                    <a:p>
                      <a:pPr algn="l" fontAlgn="b"/>
                      <a:r>
                        <a:rPr lang="es-EC" sz="1800" b="1" u="none" strike="noStrike" dirty="0">
                          <a:effectLst/>
                        </a:rPr>
                        <a:t>Dosis/ha</a:t>
                      </a:r>
                      <a:endParaRPr lang="es-EC" sz="1800" b="1" i="0" u="none" strike="noStrike" dirty="0">
                        <a:solidFill>
                          <a:srgbClr val="000000"/>
                        </a:solidFill>
                        <a:effectLst/>
                        <a:latin typeface="Calibri" panose="020F0502020204030204" pitchFamily="34" charset="0"/>
                      </a:endParaRPr>
                    </a:p>
                  </a:txBody>
                  <a:tcPr marL="5536" marR="5536" marT="5536" marB="0" anchor="b"/>
                </a:tc>
              </a:tr>
              <a:tr h="530078">
                <a:tc>
                  <a:txBody>
                    <a:bodyPr/>
                    <a:lstStyle/>
                    <a:p>
                      <a:pPr algn="ctr" rtl="0" fontAlgn="ctr"/>
                      <a:r>
                        <a:rPr lang="es-EC" sz="1800" u="none" strike="noStrike">
                          <a:effectLst/>
                        </a:rPr>
                        <a:t>T1</a:t>
                      </a:r>
                      <a:endParaRPr lang="es-EC" sz="1800" b="1" i="0" u="none" strike="noStrike">
                        <a:solidFill>
                          <a:srgbClr val="FFFFFF"/>
                        </a:solidFill>
                        <a:effectLst/>
                        <a:latin typeface="Arial" panose="020B0604020202020204" pitchFamily="34" charset="0"/>
                      </a:endParaRPr>
                    </a:p>
                  </a:txBody>
                  <a:tcPr marL="5536" marR="5536" marT="5536" marB="0" anchor="ctr"/>
                </a:tc>
                <a:tc>
                  <a:txBody>
                    <a:bodyPr/>
                    <a:lstStyle/>
                    <a:p>
                      <a:pPr algn="ctr" rtl="0" fontAlgn="ctr"/>
                      <a:r>
                        <a:rPr lang="es-EC" sz="1800" u="none" strike="noStrike" dirty="0">
                          <a:effectLst/>
                        </a:rPr>
                        <a:t>Labores </a:t>
                      </a:r>
                      <a:r>
                        <a:rPr lang="es-EC" sz="1800" u="none" strike="noStrike" dirty="0" smtClean="0">
                          <a:effectLst/>
                        </a:rPr>
                        <a:t>agronómicas</a:t>
                      </a:r>
                      <a:endParaRPr lang="es-EC" sz="1800" b="1" i="0" u="none" strike="noStrike" dirty="0">
                        <a:solidFill>
                          <a:srgbClr val="000000"/>
                        </a:solidFill>
                        <a:effectLst/>
                        <a:latin typeface="Arial" panose="020B0604020202020204" pitchFamily="34" charset="0"/>
                      </a:endParaRPr>
                    </a:p>
                  </a:txBody>
                  <a:tcPr marL="5536" marR="5536" marT="5536" marB="0" anchor="ctr"/>
                </a:tc>
                <a:tc>
                  <a:txBody>
                    <a:bodyPr/>
                    <a:lstStyle/>
                    <a:p>
                      <a:pPr algn="l" fontAlgn="b"/>
                      <a:endParaRPr lang="es-EC" sz="1400" b="0" i="0" u="none" strike="noStrike" dirty="0">
                        <a:solidFill>
                          <a:srgbClr val="000000"/>
                        </a:solidFill>
                        <a:effectLst/>
                        <a:latin typeface="Calibri" panose="020F0502020204030204" pitchFamily="34" charset="0"/>
                      </a:endParaRPr>
                    </a:p>
                  </a:txBody>
                  <a:tcPr marL="5536" marR="5536" marT="5536" marB="0" anchor="b"/>
                </a:tc>
              </a:tr>
              <a:tr h="735145">
                <a:tc>
                  <a:txBody>
                    <a:bodyPr/>
                    <a:lstStyle/>
                    <a:p>
                      <a:pPr algn="ctr" rtl="0" fontAlgn="ctr"/>
                      <a:r>
                        <a:rPr lang="es-EC" sz="1800" u="none" strike="noStrike">
                          <a:effectLst/>
                        </a:rPr>
                        <a:t>T2</a:t>
                      </a:r>
                      <a:endParaRPr lang="es-EC" sz="1800" b="1" i="0" u="none" strike="noStrike">
                        <a:solidFill>
                          <a:srgbClr val="FFFFFF"/>
                        </a:solidFill>
                        <a:effectLst/>
                        <a:latin typeface="Arial" panose="020B0604020202020204" pitchFamily="34" charset="0"/>
                      </a:endParaRPr>
                    </a:p>
                  </a:txBody>
                  <a:tcPr marL="5536" marR="5536" marT="5536" marB="0" anchor="ctr"/>
                </a:tc>
                <a:tc>
                  <a:txBody>
                    <a:bodyPr/>
                    <a:lstStyle/>
                    <a:p>
                      <a:pPr algn="ctr" rtl="0" fontAlgn="ctr"/>
                      <a:r>
                        <a:rPr lang="es-EC" sz="1800" u="none" strike="noStrike" dirty="0">
                          <a:effectLst/>
                        </a:rPr>
                        <a:t>Labores </a:t>
                      </a:r>
                      <a:r>
                        <a:rPr lang="es-EC" sz="1800" u="none" strike="noStrike" dirty="0" err="1" smtClean="0">
                          <a:effectLst/>
                        </a:rPr>
                        <a:t>agronómicas+Propamocarb</a:t>
                      </a:r>
                      <a:endParaRPr lang="es-EC" sz="1800" b="1" i="0" u="none" strike="noStrike" dirty="0">
                        <a:solidFill>
                          <a:srgbClr val="000000"/>
                        </a:solidFill>
                        <a:effectLst/>
                        <a:latin typeface="Arial" panose="020B0604020202020204" pitchFamily="34" charset="0"/>
                      </a:endParaRPr>
                    </a:p>
                  </a:txBody>
                  <a:tcPr marL="5536" marR="5536" marT="5536" marB="0" anchor="ctr"/>
                </a:tc>
                <a:tc>
                  <a:txBody>
                    <a:bodyPr/>
                    <a:lstStyle/>
                    <a:p>
                      <a:pPr algn="l" fontAlgn="b"/>
                      <a:r>
                        <a:rPr lang="es-EC" sz="1400" b="0" u="none" strike="noStrike" dirty="0">
                          <a:effectLst/>
                        </a:rPr>
                        <a:t>2L/Ha</a:t>
                      </a:r>
                      <a:endParaRPr lang="es-EC" sz="1400" b="0" i="0" u="none" strike="noStrike" dirty="0">
                        <a:solidFill>
                          <a:srgbClr val="000000"/>
                        </a:solidFill>
                        <a:effectLst/>
                        <a:latin typeface="Calibri" panose="020F0502020204030204" pitchFamily="34" charset="0"/>
                      </a:endParaRPr>
                    </a:p>
                  </a:txBody>
                  <a:tcPr marL="5536" marR="5536" marT="5536" marB="0" anchor="b"/>
                </a:tc>
              </a:tr>
              <a:tr h="293597">
                <a:tc>
                  <a:txBody>
                    <a:bodyPr/>
                    <a:lstStyle/>
                    <a:p>
                      <a:pPr algn="ctr" rtl="0" fontAlgn="ctr"/>
                      <a:r>
                        <a:rPr lang="es-EC" sz="1800" u="none" strike="noStrike">
                          <a:effectLst/>
                        </a:rPr>
                        <a:t>T3</a:t>
                      </a:r>
                      <a:endParaRPr lang="es-EC" sz="1800" b="1" i="0" u="none" strike="noStrike">
                        <a:solidFill>
                          <a:srgbClr val="FFFFFF"/>
                        </a:solidFill>
                        <a:effectLst/>
                        <a:latin typeface="Arial" panose="020B0604020202020204" pitchFamily="34" charset="0"/>
                      </a:endParaRPr>
                    </a:p>
                  </a:txBody>
                  <a:tcPr marL="5536" marR="5536" marT="5536" marB="0" anchor="ctr"/>
                </a:tc>
                <a:tc>
                  <a:txBody>
                    <a:bodyPr/>
                    <a:lstStyle/>
                    <a:p>
                      <a:pPr algn="ctr" rtl="0" fontAlgn="ctr"/>
                      <a:r>
                        <a:rPr lang="es-EC" sz="1800" u="none" strike="noStrike" dirty="0">
                          <a:effectLst/>
                        </a:rPr>
                        <a:t>Labores </a:t>
                      </a:r>
                      <a:r>
                        <a:rPr lang="es-EC" sz="1800" u="none" strike="noStrike" dirty="0" err="1" smtClean="0">
                          <a:effectLst/>
                        </a:rPr>
                        <a:t>agronómicas+Himexazol</a:t>
                      </a:r>
                      <a:endParaRPr lang="es-EC" sz="1800" b="1" i="0" u="none" strike="noStrike" dirty="0">
                        <a:solidFill>
                          <a:srgbClr val="000000"/>
                        </a:solidFill>
                        <a:effectLst/>
                        <a:latin typeface="Arial" panose="020B0604020202020204" pitchFamily="34" charset="0"/>
                      </a:endParaRPr>
                    </a:p>
                  </a:txBody>
                  <a:tcPr marL="5536" marR="5536" marT="5536" marB="0" anchor="ctr"/>
                </a:tc>
                <a:tc>
                  <a:txBody>
                    <a:bodyPr/>
                    <a:lstStyle/>
                    <a:p>
                      <a:pPr algn="l" fontAlgn="b"/>
                      <a:r>
                        <a:rPr lang="es-EC" sz="1400" b="0" u="none" strike="noStrike" dirty="0">
                          <a:effectLst/>
                        </a:rPr>
                        <a:t>1 L/ha</a:t>
                      </a:r>
                      <a:endParaRPr lang="es-EC" sz="1400" b="0" i="0" u="none" strike="noStrike" dirty="0">
                        <a:solidFill>
                          <a:srgbClr val="000000"/>
                        </a:solidFill>
                        <a:effectLst/>
                        <a:latin typeface="Calibri" panose="020F0502020204030204" pitchFamily="34" charset="0"/>
                      </a:endParaRPr>
                    </a:p>
                  </a:txBody>
                  <a:tcPr marL="5536" marR="5536" marT="5536" marB="0" anchor="b"/>
                </a:tc>
              </a:tr>
              <a:tr h="1048550">
                <a:tc>
                  <a:txBody>
                    <a:bodyPr/>
                    <a:lstStyle/>
                    <a:p>
                      <a:pPr algn="ctr" rtl="0" fontAlgn="ctr"/>
                      <a:r>
                        <a:rPr lang="es-EC" sz="1800" u="none" strike="noStrike">
                          <a:effectLst/>
                        </a:rPr>
                        <a:t>T4</a:t>
                      </a:r>
                      <a:endParaRPr lang="es-EC" sz="1800" b="1" i="0" u="none" strike="noStrike">
                        <a:solidFill>
                          <a:srgbClr val="FFFFFF"/>
                        </a:solidFill>
                        <a:effectLst/>
                        <a:latin typeface="Arial" panose="020B0604020202020204" pitchFamily="34" charset="0"/>
                      </a:endParaRPr>
                    </a:p>
                  </a:txBody>
                  <a:tcPr marL="5536" marR="5536" marT="5536" marB="0" anchor="ctr"/>
                </a:tc>
                <a:tc>
                  <a:txBody>
                    <a:bodyPr/>
                    <a:lstStyle/>
                    <a:p>
                      <a:pPr algn="ctr" rtl="0" fontAlgn="ctr"/>
                      <a:r>
                        <a:rPr lang="es-EC" sz="1800" u="none" strike="noStrike" dirty="0">
                          <a:effectLst/>
                        </a:rPr>
                        <a:t>Labores </a:t>
                      </a:r>
                      <a:r>
                        <a:rPr lang="es-EC" sz="1800" u="none" strike="noStrike" dirty="0" err="1" smtClean="0">
                          <a:effectLst/>
                        </a:rPr>
                        <a:t>agronómicas+Microorganismos</a:t>
                      </a:r>
                      <a:r>
                        <a:rPr lang="es-EC" sz="1800" u="none" strike="noStrike" dirty="0" smtClean="0">
                          <a:effectLst/>
                        </a:rPr>
                        <a:t>  </a:t>
                      </a:r>
                      <a:r>
                        <a:rPr lang="es-EC" sz="1800" u="none" strike="noStrike" dirty="0">
                          <a:effectLst/>
                        </a:rPr>
                        <a:t>comerciales</a:t>
                      </a:r>
                      <a:endParaRPr lang="es-EC" sz="1800" b="1" i="0" u="none" strike="noStrike" dirty="0">
                        <a:solidFill>
                          <a:srgbClr val="000000"/>
                        </a:solidFill>
                        <a:effectLst/>
                        <a:latin typeface="Arial" panose="020B0604020202020204" pitchFamily="34" charset="0"/>
                      </a:endParaRPr>
                    </a:p>
                  </a:txBody>
                  <a:tcPr marL="5536" marR="5536" marT="5536" marB="0" anchor="ctr"/>
                </a:tc>
                <a:tc>
                  <a:txBody>
                    <a:bodyPr/>
                    <a:lstStyle/>
                    <a:p>
                      <a:pPr algn="l" fontAlgn="b"/>
                      <a:r>
                        <a:rPr lang="es-EC" sz="1400" b="0" u="none" strike="noStrike" dirty="0">
                          <a:effectLst/>
                        </a:rPr>
                        <a:t>4L/ha</a:t>
                      </a:r>
                      <a:endParaRPr lang="es-EC" sz="1400" b="0" i="0" u="none" strike="noStrike" dirty="0">
                        <a:solidFill>
                          <a:srgbClr val="000000"/>
                        </a:solidFill>
                        <a:effectLst/>
                        <a:latin typeface="Calibri" panose="020F0502020204030204" pitchFamily="34" charset="0"/>
                      </a:endParaRPr>
                    </a:p>
                  </a:txBody>
                  <a:tcPr marL="5536" marR="5536" marT="5536" marB="0" anchor="b"/>
                </a:tc>
              </a:tr>
              <a:tr h="317273">
                <a:tc>
                  <a:txBody>
                    <a:bodyPr/>
                    <a:lstStyle/>
                    <a:p>
                      <a:pPr algn="ctr" rtl="0" fontAlgn="ctr"/>
                      <a:r>
                        <a:rPr lang="es-EC" sz="1800" u="none" strike="noStrike">
                          <a:effectLst/>
                        </a:rPr>
                        <a:t>T5</a:t>
                      </a:r>
                      <a:endParaRPr lang="es-EC" sz="1800" b="1" i="0" u="none" strike="noStrike">
                        <a:solidFill>
                          <a:srgbClr val="FFFFFF"/>
                        </a:solidFill>
                        <a:effectLst/>
                        <a:latin typeface="Arial" panose="020B0604020202020204" pitchFamily="34" charset="0"/>
                      </a:endParaRPr>
                    </a:p>
                  </a:txBody>
                  <a:tcPr marL="5536" marR="5536" marT="5536" marB="0" anchor="ctr"/>
                </a:tc>
                <a:tc>
                  <a:txBody>
                    <a:bodyPr/>
                    <a:lstStyle/>
                    <a:p>
                      <a:pPr algn="ctr" rtl="0" fontAlgn="ctr"/>
                      <a:r>
                        <a:rPr lang="es-EC" sz="1800" u="none" strike="noStrike" dirty="0">
                          <a:effectLst/>
                        </a:rPr>
                        <a:t>Labores </a:t>
                      </a:r>
                      <a:r>
                        <a:rPr lang="es-EC" sz="1800" u="none" strike="noStrike" dirty="0" err="1" smtClean="0">
                          <a:effectLst/>
                        </a:rPr>
                        <a:t>agronómicas+Propamocarb</a:t>
                      </a:r>
                      <a:r>
                        <a:rPr lang="es-EC" sz="1800" u="none" strike="noStrike" dirty="0" smtClean="0">
                          <a:effectLst/>
                        </a:rPr>
                        <a:t> </a:t>
                      </a:r>
                      <a:r>
                        <a:rPr lang="es-EC" sz="1800" u="none" strike="noStrike" dirty="0">
                          <a:effectLst/>
                        </a:rPr>
                        <a:t>+ Microorganismos comerciales</a:t>
                      </a:r>
                      <a:endParaRPr lang="es-EC" sz="1800" b="1" i="0" u="none" strike="noStrike" dirty="0">
                        <a:solidFill>
                          <a:srgbClr val="000000"/>
                        </a:solidFill>
                        <a:effectLst/>
                        <a:latin typeface="Arial" panose="020B0604020202020204" pitchFamily="34" charset="0"/>
                      </a:endParaRPr>
                    </a:p>
                  </a:txBody>
                  <a:tcPr marL="5536" marR="5536" marT="5536" marB="0" anchor="ctr"/>
                </a:tc>
                <a:tc>
                  <a:txBody>
                    <a:bodyPr/>
                    <a:lstStyle/>
                    <a:p>
                      <a:pPr algn="l" fontAlgn="b"/>
                      <a:r>
                        <a:rPr lang="es-EC" sz="1400" b="0" u="none" strike="noStrike" dirty="0">
                          <a:effectLst/>
                        </a:rPr>
                        <a:t>2 L/ha y 4L/ha</a:t>
                      </a:r>
                      <a:endParaRPr lang="es-EC" sz="1400" b="0" i="0" u="none" strike="noStrike" dirty="0">
                        <a:solidFill>
                          <a:srgbClr val="000000"/>
                        </a:solidFill>
                        <a:effectLst/>
                        <a:latin typeface="Calibri" panose="020F0502020204030204" pitchFamily="34" charset="0"/>
                      </a:endParaRPr>
                    </a:p>
                  </a:txBody>
                  <a:tcPr marL="5536" marR="5536" marT="5536" marB="0" anchor="b"/>
                </a:tc>
              </a:tr>
            </a:tbl>
          </a:graphicData>
        </a:graphic>
      </p:graphicFrame>
    </p:spTree>
    <p:extLst>
      <p:ext uri="{BB962C8B-B14F-4D97-AF65-F5344CB8AC3E}">
        <p14:creationId xmlns:p14="http://schemas.microsoft.com/office/powerpoint/2010/main" val="3267746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1447801"/>
            <a:ext cx="11175032" cy="5005535"/>
          </a:xfrm>
        </p:spPr>
        <p:txBody>
          <a:bodyPr/>
          <a:lstStyle/>
          <a:p>
            <a:pPr lvl="3"/>
            <a:r>
              <a:rPr lang="es-ES" sz="2400" b="1" u="sng" dirty="0"/>
              <a:t>Tipo de diseño</a:t>
            </a:r>
            <a:r>
              <a:rPr lang="es-EC" sz="2400" dirty="0"/>
              <a:t/>
            </a:r>
            <a:br>
              <a:rPr lang="es-EC" sz="2400" dirty="0"/>
            </a:br>
            <a:r>
              <a:rPr lang="es-ES" sz="2400" b="1" dirty="0"/>
              <a:t> </a:t>
            </a:r>
            <a:r>
              <a:rPr lang="es-EC" sz="2400" dirty="0"/>
              <a:t/>
            </a:r>
            <a:br>
              <a:rPr lang="es-EC" sz="2400" dirty="0"/>
            </a:br>
            <a:r>
              <a:rPr lang="es-ES" sz="2400" dirty="0" smtClean="0"/>
              <a:t>DBCA</a:t>
            </a:r>
            <a:r>
              <a:rPr lang="es-ES" sz="2400" dirty="0"/>
              <a:t>. </a:t>
            </a:r>
            <a:r>
              <a:rPr lang="es-ES" sz="2400" dirty="0" smtClean="0"/>
              <a:t/>
            </a:r>
            <a:br>
              <a:rPr lang="es-ES" sz="2400" dirty="0" smtClean="0"/>
            </a:br>
            <a:r>
              <a:rPr lang="es-ES" sz="2400" b="1" u="sng" dirty="0"/>
              <a:t>Repeticiones o bloques</a:t>
            </a:r>
            <a:r>
              <a:rPr lang="es-EC" sz="2400" dirty="0"/>
              <a:t/>
            </a:r>
            <a:br>
              <a:rPr lang="es-EC" sz="2400" dirty="0"/>
            </a:br>
            <a:r>
              <a:rPr lang="es-ES" sz="2400" b="1" dirty="0"/>
              <a:t> </a:t>
            </a:r>
            <a:r>
              <a:rPr lang="es-EC" sz="2400" dirty="0"/>
              <a:t/>
            </a:r>
            <a:br>
              <a:rPr lang="es-EC" sz="2400" dirty="0"/>
            </a:br>
            <a:r>
              <a:rPr lang="es-ES" sz="2400" dirty="0" smtClean="0"/>
              <a:t>cuatro </a:t>
            </a:r>
            <a:r>
              <a:rPr lang="es-ES" sz="2400" dirty="0"/>
              <a:t>repeticiones por </a:t>
            </a:r>
            <a:r>
              <a:rPr lang="es-ES" sz="2400" dirty="0" smtClean="0"/>
              <a:t>tratamiento</a:t>
            </a:r>
            <a:r>
              <a:rPr lang="es-ES" sz="2400" dirty="0"/>
              <a:t>.</a:t>
            </a:r>
            <a:r>
              <a:rPr lang="es-EC" sz="2400" dirty="0"/>
              <a:t/>
            </a:r>
            <a:br>
              <a:rPr lang="es-EC" sz="2400" dirty="0"/>
            </a:br>
            <a:r>
              <a:rPr lang="es-ES" sz="2400" b="1" u="sng" dirty="0"/>
              <a:t>Características de la UE</a:t>
            </a:r>
            <a:r>
              <a:rPr lang="es-EC" sz="2400" dirty="0"/>
              <a:t/>
            </a:r>
            <a:br>
              <a:rPr lang="es-EC" sz="2400" dirty="0"/>
            </a:br>
            <a:r>
              <a:rPr lang="es-ES" sz="2400" b="1" dirty="0"/>
              <a:t> </a:t>
            </a:r>
            <a:r>
              <a:rPr lang="es-EC" sz="2400" dirty="0"/>
              <a:t/>
            </a:r>
            <a:br>
              <a:rPr lang="es-EC" sz="2400" dirty="0"/>
            </a:br>
            <a:r>
              <a:rPr lang="es-ES" sz="2400" dirty="0"/>
              <a:t>Cada unidad experimental </a:t>
            </a:r>
            <a:r>
              <a:rPr lang="es-ES" sz="2400" dirty="0" smtClean="0"/>
              <a:t>contó </a:t>
            </a:r>
            <a:r>
              <a:rPr lang="es-ES" sz="2400" dirty="0"/>
              <a:t>con </a:t>
            </a:r>
            <a:r>
              <a:rPr lang="es-ES" sz="2400" dirty="0" smtClean="0"/>
              <a:t>16 </a:t>
            </a:r>
            <a:r>
              <a:rPr lang="es-ES" sz="2400" dirty="0"/>
              <a:t>plantas, </a:t>
            </a:r>
            <a:r>
              <a:rPr lang="es-ES" sz="2400" dirty="0" smtClean="0"/>
              <a:t>fueron  </a:t>
            </a:r>
            <a:r>
              <a:rPr lang="es-ES" sz="2400" dirty="0"/>
              <a:t>distribuidas en cuatro hileras con cuatro plantas. </a:t>
            </a:r>
            <a:r>
              <a:rPr lang="es-ES" sz="2400" dirty="0" smtClean="0"/>
              <a:t>La parcela </a:t>
            </a:r>
            <a:r>
              <a:rPr lang="es-ES" sz="2400" dirty="0"/>
              <a:t>neta </a:t>
            </a:r>
            <a:r>
              <a:rPr lang="es-ES" sz="2400" dirty="0" smtClean="0"/>
              <a:t>considero </a:t>
            </a:r>
            <a:r>
              <a:rPr lang="es-ES" sz="2400" dirty="0"/>
              <a:t>cuatro plantas (dos hileras con dos plantas</a:t>
            </a:r>
            <a:r>
              <a:rPr lang="es-ES" sz="2400" dirty="0" smtClean="0"/>
              <a:t>).</a:t>
            </a:r>
            <a:br>
              <a:rPr lang="es-ES" sz="2400" dirty="0" smtClean="0"/>
            </a:br>
            <a:r>
              <a:rPr lang="es-ES" b="1" dirty="0" smtClean="0"/>
              <a:t/>
            </a:r>
            <a:br>
              <a:rPr lang="es-ES" b="1" dirty="0" smtClean="0"/>
            </a:br>
            <a:r>
              <a:rPr lang="es-ES" sz="2400" b="1" u="sng" dirty="0" smtClean="0"/>
              <a:t>Análisis funcional</a:t>
            </a:r>
            <a:r>
              <a:rPr lang="es-ES" b="1" u="sng" dirty="0" smtClean="0"/>
              <a:t/>
            </a:r>
            <a:br>
              <a:rPr lang="es-ES" b="1" u="sng" dirty="0" smtClean="0"/>
            </a:br>
            <a:r>
              <a:rPr lang="es-ES" b="1" u="sng" dirty="0" smtClean="0"/>
              <a:t/>
            </a:r>
            <a:br>
              <a:rPr lang="es-ES" b="1" u="sng" dirty="0" smtClean="0"/>
            </a:br>
            <a:r>
              <a:rPr lang="es-ES" sz="2400" dirty="0" smtClean="0"/>
              <a:t>Se </a:t>
            </a:r>
            <a:r>
              <a:rPr lang="es-EC" sz="2400" dirty="0" smtClean="0"/>
              <a:t>utilizó la prueba de comparación de medias de Duncan al 5%. </a:t>
            </a:r>
            <a:r>
              <a:rPr lang="es-EC" dirty="0"/>
              <a:t/>
            </a:r>
            <a:br>
              <a:rPr lang="es-EC" dirty="0"/>
            </a:br>
            <a:endParaRPr lang="es-EC" dirty="0"/>
          </a:p>
        </p:txBody>
      </p:sp>
      <p:sp>
        <p:nvSpPr>
          <p:cNvPr id="3" name="Marcador de texto 2"/>
          <p:cNvSpPr>
            <a:spLocks noGrp="1"/>
          </p:cNvSpPr>
          <p:nvPr>
            <p:ph type="body" idx="1"/>
          </p:nvPr>
        </p:nvSpPr>
        <p:spPr>
          <a:xfrm>
            <a:off x="3431704" y="-99392"/>
            <a:ext cx="6172944" cy="1066800"/>
          </a:xfrm>
        </p:spPr>
        <p:txBody>
          <a:bodyPr>
            <a:normAutofit/>
          </a:bodyPr>
          <a:lstStyle/>
          <a:p>
            <a:r>
              <a:rPr lang="es-EC" sz="2800" dirty="0" smtClean="0"/>
              <a:t>DISEÑO EXPERIMENTAL</a:t>
            </a:r>
            <a:endParaRPr lang="es-EC" sz="2800" dirty="0"/>
          </a:p>
        </p:txBody>
      </p:sp>
    </p:spTree>
    <p:extLst>
      <p:ext uri="{BB962C8B-B14F-4D97-AF65-F5344CB8AC3E}">
        <p14:creationId xmlns:p14="http://schemas.microsoft.com/office/powerpoint/2010/main" val="2703909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791744" y="-315074"/>
            <a:ext cx="10515600" cy="909883"/>
          </a:xfrm>
        </p:spPr>
        <p:txBody>
          <a:bodyPr>
            <a:normAutofit/>
          </a:bodyPr>
          <a:lstStyle/>
          <a:p>
            <a:pPr algn="just"/>
            <a:r>
              <a:rPr lang="es-EC" sz="3200" b="1" dirty="0" smtClean="0">
                <a:latin typeface="Times New Roman" panose="02020603050405020304" pitchFamily="18" charset="0"/>
                <a:cs typeface="Times New Roman" panose="02020603050405020304" pitchFamily="18" charset="0"/>
              </a:rPr>
              <a:t>MÉTODOLOGÍA</a:t>
            </a:r>
            <a:endParaRPr lang="es-EC" sz="3200" dirty="0">
              <a:latin typeface="Times New Roman" panose="02020603050405020304" pitchFamily="18" charset="0"/>
              <a:cs typeface="Times New Roman" panose="02020603050405020304" pitchFamily="18" charset="0"/>
            </a:endParaRPr>
          </a:p>
        </p:txBody>
      </p:sp>
      <p:sp>
        <p:nvSpPr>
          <p:cNvPr id="8" name="Rectángulo 7"/>
          <p:cNvSpPr/>
          <p:nvPr/>
        </p:nvSpPr>
        <p:spPr>
          <a:xfrm>
            <a:off x="5052199" y="6208207"/>
            <a:ext cx="1474294" cy="6089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t>Fertilización orgánica  </a:t>
            </a:r>
            <a:endParaRPr lang="es-EC" sz="1600" dirty="0"/>
          </a:p>
        </p:txBody>
      </p:sp>
      <p:sp>
        <p:nvSpPr>
          <p:cNvPr id="11" name="Flecha derecha 10"/>
          <p:cNvSpPr/>
          <p:nvPr/>
        </p:nvSpPr>
        <p:spPr>
          <a:xfrm>
            <a:off x="6096747" y="1648194"/>
            <a:ext cx="441435" cy="307726"/>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12" name="Rectángulo 11"/>
          <p:cNvSpPr/>
          <p:nvPr/>
        </p:nvSpPr>
        <p:spPr>
          <a:xfrm>
            <a:off x="4344860" y="3076195"/>
            <a:ext cx="1321894" cy="41969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C" sz="1600" dirty="0" smtClean="0"/>
              <a:t>Control </a:t>
            </a:r>
            <a:r>
              <a:rPr lang="es-EC" sz="1600" dirty="0"/>
              <a:t>de arvenses</a:t>
            </a:r>
          </a:p>
        </p:txBody>
      </p:sp>
      <p:sp>
        <p:nvSpPr>
          <p:cNvPr id="19" name="Flecha derecha 18"/>
          <p:cNvSpPr/>
          <p:nvPr/>
        </p:nvSpPr>
        <p:spPr>
          <a:xfrm rot="5142203">
            <a:off x="9820360" y="3321899"/>
            <a:ext cx="304964" cy="33751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2050" name="Picture 2" descr="https://scontent.fgye2-1.fna.fbcdn.net/v/t34.0-12/24172228_1862125927135369_337666346_n.jpg?oh=b660cef56135d7ebfdfb2b0f92edebd0&amp;oe=5A20408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9603" y="3697211"/>
            <a:ext cx="1685443" cy="24208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content.fgye2-1.fna.fbcdn.net/v/t34.0-12/24172279_1862125277135434_1169553887_n.jpg?oh=6de5784851c79100dd357f3f1b7ce239&amp;oe=5A206B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64792" y="3653634"/>
            <a:ext cx="1669766" cy="24652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content.fgye2-1.fna.fbcdn.net/v/t34.0-12/24135321_1862127963801832_344074464_n.jpg?oh=a62cf6bf46d0b99e6c3feacca8553a53&amp;oe=5A2039C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8685" y="544511"/>
            <a:ext cx="2340860" cy="24415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content.fgye2-1.fna.fbcdn.net/v/t34.0-12/24171963_1862130433801585_96769230_n.jpg?oh=815efccb1076a1f968fa148ee38eb368&amp;oe=5A1F515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8089" y="488221"/>
            <a:ext cx="2400866" cy="24907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scontent.fgye2-1.fna.fbcdn.net/v/t34.0-12/24135655_1862130290468266_388261127_n.jpg?oh=970fb066da6c109cf31ef137f059024f&amp;oe=5A2058D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288955" y="518910"/>
            <a:ext cx="2517612" cy="2481065"/>
          </a:xfrm>
          <a:prstGeom prst="rect">
            <a:avLst/>
          </a:prstGeom>
          <a:noFill/>
          <a:extLst>
            <a:ext uri="{909E8E84-426E-40DD-AFC4-6F175D3DCCD1}">
              <a14:hiddenFill xmlns:a14="http://schemas.microsoft.com/office/drawing/2010/main">
                <a:solidFill>
                  <a:srgbClr val="FFFFFF"/>
                </a:solidFill>
              </a14:hiddenFill>
            </a:ext>
          </a:extLst>
        </p:spPr>
      </p:pic>
      <p:sp>
        <p:nvSpPr>
          <p:cNvPr id="29" name="Rectángulo 28"/>
          <p:cNvSpPr/>
          <p:nvPr/>
        </p:nvSpPr>
        <p:spPr>
          <a:xfrm>
            <a:off x="8968152" y="3025460"/>
            <a:ext cx="1474294" cy="25864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t>Poda</a:t>
            </a:r>
            <a:endParaRPr lang="es-EC" sz="1600" dirty="0"/>
          </a:p>
        </p:txBody>
      </p:sp>
      <p:sp>
        <p:nvSpPr>
          <p:cNvPr id="30" name="Rectángulo 29"/>
          <p:cNvSpPr/>
          <p:nvPr/>
        </p:nvSpPr>
        <p:spPr>
          <a:xfrm>
            <a:off x="9240640" y="6216185"/>
            <a:ext cx="1474294" cy="6089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t>Fertilización química </a:t>
            </a:r>
            <a:endParaRPr lang="es-EC" sz="1600" dirty="0"/>
          </a:p>
        </p:txBody>
      </p:sp>
      <p:pic>
        <p:nvPicPr>
          <p:cNvPr id="2060" name="Picture 12" descr="https://scontent.fgye2-1.fna.fbcdn.net/v/t34.0-12/24171950_1862127440468551_911416022_n.jpg?oh=4414b9e21e271268d3be89bd45adaa00&amp;oe=5A205E2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4697" y="3695963"/>
            <a:ext cx="1882238" cy="2420894"/>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content.fgye2-1.fna.fbcdn.net/v/t34.0-12/24203621_1862129550468340_1991370663_n.jpg?oh=6a9c34e14474be9d1e2a1419b5c8cb1d&amp;oe=5A20909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4982" y="3675040"/>
            <a:ext cx="1843210" cy="2443063"/>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scontent.fgye2-1.fna.fbcdn.net/v/t34.0-12/24135338_1862127170468578_1733088750_n.jpg?oh=64acc3482fecfa8280571cfaebfd3cc5&amp;oe=5A1F587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725" y="509135"/>
            <a:ext cx="3025117" cy="2448936"/>
          </a:xfrm>
          <a:prstGeom prst="rect">
            <a:avLst/>
          </a:prstGeom>
          <a:noFill/>
          <a:extLst>
            <a:ext uri="{909E8E84-426E-40DD-AFC4-6F175D3DCCD1}">
              <a14:hiddenFill xmlns:a14="http://schemas.microsoft.com/office/drawing/2010/main">
                <a:solidFill>
                  <a:srgbClr val="FFFFFF"/>
                </a:solidFill>
              </a14:hiddenFill>
            </a:ext>
          </a:extLst>
        </p:spPr>
      </p:pic>
      <p:sp>
        <p:nvSpPr>
          <p:cNvPr id="38" name="Flecha derecha 37"/>
          <p:cNvSpPr/>
          <p:nvPr/>
        </p:nvSpPr>
        <p:spPr>
          <a:xfrm>
            <a:off x="3124386" y="1576919"/>
            <a:ext cx="441435" cy="31336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39" name="Rectángulo 38"/>
          <p:cNvSpPr/>
          <p:nvPr/>
        </p:nvSpPr>
        <p:spPr>
          <a:xfrm>
            <a:off x="377140" y="3040539"/>
            <a:ext cx="2406492" cy="449941"/>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s-EC" sz="1600" dirty="0" smtClean="0"/>
              <a:t>Establecimiento del ensayo y delimitación </a:t>
            </a:r>
            <a:endParaRPr lang="es-EC" sz="1600" dirty="0"/>
          </a:p>
        </p:txBody>
      </p:sp>
      <p:sp>
        <p:nvSpPr>
          <p:cNvPr id="41" name="Flecha derecha 40"/>
          <p:cNvSpPr/>
          <p:nvPr/>
        </p:nvSpPr>
        <p:spPr>
          <a:xfrm rot="10618241">
            <a:off x="4028719" y="4737651"/>
            <a:ext cx="378412" cy="33751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sp>
        <p:nvSpPr>
          <p:cNvPr id="42" name="Rectángulo 41"/>
          <p:cNvSpPr/>
          <p:nvPr/>
        </p:nvSpPr>
        <p:spPr>
          <a:xfrm>
            <a:off x="1210968" y="6098291"/>
            <a:ext cx="1474294" cy="60890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C" sz="1600" dirty="0" smtClean="0"/>
              <a:t>Aplicación de insumos</a:t>
            </a:r>
            <a:endParaRPr lang="es-EC" sz="1600" dirty="0"/>
          </a:p>
        </p:txBody>
      </p:sp>
      <p:sp>
        <p:nvSpPr>
          <p:cNvPr id="43" name="Flecha derecha 42"/>
          <p:cNvSpPr/>
          <p:nvPr/>
        </p:nvSpPr>
        <p:spPr>
          <a:xfrm rot="10618241">
            <a:off x="8088536" y="4850216"/>
            <a:ext cx="299712" cy="33751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p>
        </p:txBody>
      </p:sp>
      <p:pic>
        <p:nvPicPr>
          <p:cNvPr id="2068" name="Picture 20" descr="https://scontent.fgye2-1.fna.fbcdn.net/v/t34.0-12/24171851_1862129287135033_734324246_n.jpg?oh=ea3c9e94db01693f0243f7910270c5bf&amp;oe=5A1F64F2"/>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84" b="13559"/>
          <a:stretch/>
        </p:blipFill>
        <p:spPr bwMode="auto">
          <a:xfrm>
            <a:off x="-21849" y="3572948"/>
            <a:ext cx="2229417" cy="2442876"/>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https://scontent.fgye2-1.fna.fbcdn.net/v/t34.0-12/24203549_1862129943801634_932148118_n.jpg?oh=c9f41f89ba7e3e6b7f86682403511cf7&amp;oe=5A20817D"/>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13466" y="3572947"/>
            <a:ext cx="2178538" cy="2442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7492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3398</TotalTime>
  <Words>967</Words>
  <Application>Microsoft Office PowerPoint</Application>
  <PresentationFormat>Personalizado</PresentationFormat>
  <Paragraphs>243</Paragraphs>
  <Slides>20</Slides>
  <Notes>2</Notes>
  <HiddenSlides>0</HiddenSlides>
  <MMClips>0</MMClips>
  <ScaleCrop>false</ScaleCrop>
  <HeadingPairs>
    <vt:vector size="4" baseType="variant">
      <vt:variant>
        <vt:lpstr>Tema</vt:lpstr>
      </vt:variant>
      <vt:variant>
        <vt:i4>2</vt:i4>
      </vt:variant>
      <vt:variant>
        <vt:lpstr>Títulos de diapositiva</vt:lpstr>
      </vt:variant>
      <vt:variant>
        <vt:i4>20</vt:i4>
      </vt:variant>
    </vt:vector>
  </HeadingPairs>
  <TitlesOfParts>
    <vt:vector size="22" baseType="lpstr">
      <vt:lpstr>Esencial</vt:lpstr>
      <vt:lpstr>simple-light-2</vt:lpstr>
      <vt:lpstr>Presentación de PowerPoint</vt:lpstr>
      <vt:lpstr>Introducción</vt:lpstr>
      <vt:lpstr>OBJETIVOS</vt:lpstr>
      <vt:lpstr>  Ubicación Ecológica   Zona de vida:              Bosque húmedo tropical (bh-T)  Altitud:                              253 m.s.n.m. Temperatura:                23,6 oC Precipitación:                 2980 mm año-1 Humedad relativa:          91% Heliofanía:                     660 horas sol año-1 (1,86 horas sol día-1) Suelos:                            Franco arenoso Coordenada x:                   682636   Coordenada y:                 9954154  Dirección: Km 25 vía Quevedo-Santo Domingo, Coop. 30 de noviembre Fuente: Leslie R. Holdridge, Instituto interamericano de cooperación para la Agricultura; ECOLOGÍA BASADA EN ZONAS DE VIDA; 2000.   </vt:lpstr>
      <vt:lpstr>Presentación de PowerPoint</vt:lpstr>
      <vt:lpstr>Presentación de PowerPoint</vt:lpstr>
      <vt:lpstr>Factores a probar   Los factores probados fueron los insumos a utilizar.  Tratamientos a comparar </vt:lpstr>
      <vt:lpstr>Tipo de diseño   DBCA.  Repeticiones o bloques   cuatro repeticiones por tratamiento. Características de la UE   Cada unidad experimental contó con 16 plantas, fueron  distribuidas en cuatro hileras con cuatro plantas. La parcela neta considero cuatro plantas (dos hileras con dos plantas).  Análisis funcional  Se utilizó la prueba de comparación de medias de Duncan al 5%.  </vt:lpstr>
      <vt:lpstr>MÉTODOLOGÍA</vt:lpstr>
      <vt:lpstr>METODOLOGÍA </vt:lpstr>
      <vt:lpstr>VARIABLES A MEDIR</vt:lpstr>
      <vt:lpstr>RESULTADOS Y DISCUSIÓN </vt:lpstr>
      <vt:lpstr>RESULTADOS Y DISCUSIÓN </vt:lpstr>
      <vt:lpstr>RESULTADOS Y DISCUSIÓN </vt:lpstr>
      <vt:lpstr>RESULTADOS</vt:lpstr>
      <vt:lpstr>RESULTADOS</vt:lpstr>
      <vt:lpstr>RESULTADOS</vt:lpstr>
      <vt:lpstr>Conclusiones</vt:lpstr>
      <vt:lpstr>recomendaciones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MANUAL DEL CULTIVO DEL TOMATE (Lycopersicon esculentum)</dc:title>
  <dc:creator>David Bazurto</dc:creator>
  <cp:lastModifiedBy>Santiago Javier</cp:lastModifiedBy>
  <cp:revision>173</cp:revision>
  <dcterms:created xsi:type="dcterms:W3CDTF">2006-06-16T14:41:47Z</dcterms:created>
  <dcterms:modified xsi:type="dcterms:W3CDTF">2018-02-26T15:18:29Z</dcterms:modified>
</cp:coreProperties>
</file>