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38"/>
  </p:notesMasterIdLst>
  <p:sldIdLst>
    <p:sldId id="256" r:id="rId2"/>
    <p:sldId id="336" r:id="rId3"/>
    <p:sldId id="312" r:id="rId4"/>
    <p:sldId id="259" r:id="rId5"/>
    <p:sldId id="333" r:id="rId6"/>
    <p:sldId id="337" r:id="rId7"/>
    <p:sldId id="294" r:id="rId8"/>
    <p:sldId id="290" r:id="rId9"/>
    <p:sldId id="297" r:id="rId10"/>
    <p:sldId id="298" r:id="rId11"/>
    <p:sldId id="299" r:id="rId12"/>
    <p:sldId id="334" r:id="rId13"/>
    <p:sldId id="313" r:id="rId14"/>
    <p:sldId id="314" r:id="rId15"/>
    <p:sldId id="302" r:id="rId16"/>
    <p:sldId id="268" r:id="rId17"/>
    <p:sldId id="271" r:id="rId18"/>
    <p:sldId id="303" r:id="rId19"/>
    <p:sldId id="272" r:id="rId20"/>
    <p:sldId id="338" r:id="rId21"/>
    <p:sldId id="315" r:id="rId22"/>
    <p:sldId id="316" r:id="rId23"/>
    <p:sldId id="339" r:id="rId24"/>
    <p:sldId id="317" r:id="rId25"/>
    <p:sldId id="322" r:id="rId26"/>
    <p:sldId id="323" r:id="rId27"/>
    <p:sldId id="340" r:id="rId28"/>
    <p:sldId id="324" r:id="rId29"/>
    <p:sldId id="342" r:id="rId30"/>
    <p:sldId id="325" r:id="rId31"/>
    <p:sldId id="326" r:id="rId32"/>
    <p:sldId id="328" r:id="rId33"/>
    <p:sldId id="329" r:id="rId34"/>
    <p:sldId id="330" r:id="rId35"/>
    <p:sldId id="331" r:id="rId36"/>
    <p:sldId id="332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AB1CB-65CC-4ACC-B2D5-BDC6FB09B8CB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0D705-57FA-4AF1-BF8B-B3BFF9253A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523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yo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0D705-57FA-4AF1-BF8B-B3BFF9253AE6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424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696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403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1108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078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231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0701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7716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13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980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384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944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028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731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155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625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488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BB062-683C-4F00-BB83-E900BE28334E}" type="datetimeFigureOut">
              <a:rPr lang="es-EC" smtClean="0"/>
              <a:t>22/05/2018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A1DDD7-E970-427A-9706-94620E6215A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91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1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0061" y="816614"/>
            <a:ext cx="9848045" cy="239951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220000"/>
              </a:lnSpc>
            </a:pPr>
            <a:r>
              <a:rPr lang="es-EC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VIDA Y DE LA AGRICULTURA</a:t>
            </a:r>
          </a:p>
          <a:p>
            <a:pPr algn="ctr">
              <a:lnSpc>
                <a:spcPct val="220000"/>
              </a:lnSpc>
            </a:pPr>
            <a:r>
              <a:rPr lang="es-EC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INGENIERIA </a:t>
            </a:r>
            <a:r>
              <a:rPr lang="es-EC" sz="4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AGROPECURIA</a:t>
            </a:r>
          </a:p>
          <a:p>
            <a:pPr algn="ctr">
              <a:lnSpc>
                <a:spcPct val="220000"/>
              </a:lnSpc>
            </a:pPr>
            <a:endParaRPr lang="es-EC" sz="4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s-EC" sz="8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C" sz="8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MANEJO </a:t>
            </a:r>
            <a:r>
              <a:rPr lang="es-EC" sz="8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AGRONÓMICO </a:t>
            </a:r>
            <a:r>
              <a:rPr lang="es-EC" sz="8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CACAO </a:t>
            </a:r>
            <a:r>
              <a:rPr lang="es-EC" sz="8000" b="1" dirty="0">
                <a:solidFill>
                  <a:schemeClr val="bg2">
                    <a:lumMod val="25000"/>
                  </a:schemeClr>
                </a:solidFill>
              </a:rPr>
              <a:t>BASADO EN FERTILIZACIÓN Y CONTROL FITOSANITARIO EN SANTO DOMINGO DE LOS TSÁCHILAS</a:t>
            </a:r>
            <a:r>
              <a:rPr lang="es-EC" sz="8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5" y="216539"/>
            <a:ext cx="3829050" cy="600075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985493" y="359808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s-EC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  <a:r>
              <a:rPr lang="es-EC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CASTILLO SIGCHA FABRICIO SANTIAGO</a:t>
            </a:r>
            <a:endParaRPr lang="es-EC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s-EC" sz="1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DIRECTOR:</a:t>
            </a:r>
            <a:r>
              <a:rPr lang="es-EC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ANZULES TOALA VICENTE</a:t>
            </a:r>
            <a:endParaRPr lang="es-EC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s-EC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 </a:t>
            </a:r>
            <a:r>
              <a:rPr lang="es-EC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- ECUADOR</a:t>
            </a:r>
            <a:endParaRPr lang="es-EC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s-EC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85" y="3487054"/>
            <a:ext cx="3153178" cy="23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0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6080" y="231820"/>
            <a:ext cx="10515600" cy="623337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Síntomas</a:t>
            </a:r>
          </a:p>
          <a:p>
            <a:pPr marL="0" lvl="1" indent="0">
              <a:spcBef>
                <a:spcPts val="1000"/>
              </a:spcBef>
              <a:buNone/>
            </a:pPr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frutos inicia sobre la cáscara de la mazorca con una mancha descolorida; sobre ella se desarrolla un coloración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oscura de aspecto aceitoso.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(</a:t>
            </a:r>
            <a:r>
              <a:rPr lang="es-EC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Peréz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2010)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://www.fundesyram.info/biblioteca/imgs/900251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" r="22148" b="10459"/>
          <a:stretch/>
        </p:blipFill>
        <p:spPr bwMode="auto">
          <a:xfrm>
            <a:off x="7007134" y="2343954"/>
            <a:ext cx="3759603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fundesyram.info/biblioteca/imgs/900251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5" t="636" r="1642" b="8804"/>
          <a:stretch/>
        </p:blipFill>
        <p:spPr bwMode="auto">
          <a:xfrm>
            <a:off x="4045307" y="2273121"/>
            <a:ext cx="2207877" cy="37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6080" y="231820"/>
            <a:ext cx="10515600" cy="623337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Marchitamiento de frutos jóvenes (</a:t>
            </a:r>
            <a:r>
              <a:rPr lang="es-EC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cherelle</a:t>
            </a: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wilt)</a:t>
            </a:r>
          </a:p>
          <a:p>
            <a:pPr marL="0" indent="0">
              <a:buNone/>
            </a:pP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Marchitez primaria alcanza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pico a las siete semanas después de la polinización 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Marchitez secundaria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alcanza su pico a las 10 semanas de la polinización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Investigaciones señalan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los dos tipos de la marchitez surgen como resultado de la falta de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nutrientes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producidas por el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endospermo.</a:t>
            </a:r>
          </a:p>
        </p:txBody>
      </p:sp>
      <p:pic>
        <p:nvPicPr>
          <p:cNvPr id="5" name="Imagen 4" descr="http://agritech.tnau.ac.in/horticulture/images/cherelle_wil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59" y="3618963"/>
            <a:ext cx="4546241" cy="251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55" y="3721993"/>
            <a:ext cx="4632413" cy="189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8996" y="342777"/>
            <a:ext cx="3537419" cy="74425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Fertilización</a:t>
            </a:r>
            <a:endParaRPr lang="es-EC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543698" y="1400432"/>
            <a:ext cx="2671593" cy="14200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Investigaciones (Reyes 2012) e (INIAP 2012)</a:t>
            </a:r>
          </a:p>
        </p:txBody>
      </p:sp>
      <p:cxnSp>
        <p:nvCxnSpPr>
          <p:cNvPr id="5" name="Conector recto de flecha 4"/>
          <p:cNvCxnSpPr>
            <a:stCxn id="4" idx="3"/>
          </p:cNvCxnSpPr>
          <p:nvPr/>
        </p:nvCxnSpPr>
        <p:spPr>
          <a:xfrm>
            <a:off x="3215291" y="2110453"/>
            <a:ext cx="696309" cy="231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3886199" y="1527200"/>
            <a:ext cx="3109309" cy="7652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r>
              <a:rPr lang="es-EC" sz="2400" dirty="0" smtClean="0"/>
              <a:t> </a:t>
            </a:r>
            <a:endParaRPr lang="es-EC" sz="24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7806878" y="1527200"/>
            <a:ext cx="2438400" cy="1165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meses de siembra: 1Kg + 100g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>
            <a:stCxn id="6" idx="3"/>
            <a:endCxn id="7" idx="1"/>
          </p:cNvCxnSpPr>
          <p:nvPr/>
        </p:nvCxnSpPr>
        <p:spPr>
          <a:xfrm>
            <a:off x="6995508" y="1909820"/>
            <a:ext cx="811370" cy="199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7" idx="3"/>
          </p:cNvCxnSpPr>
          <p:nvPr/>
        </p:nvCxnSpPr>
        <p:spPr>
          <a:xfrm>
            <a:off x="10245278" y="2109800"/>
            <a:ext cx="1716691" cy="23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1926205" y="2155664"/>
            <a:ext cx="20381" cy="33655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10357766" y="5464995"/>
            <a:ext cx="1543200" cy="65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8194131" y="4930595"/>
            <a:ext cx="2289272" cy="12512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 y segundo año 3-5kg + 300g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4628996" y="4906195"/>
            <a:ext cx="2101091" cy="109020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suelo</a:t>
            </a: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recto de flecha 13"/>
          <p:cNvCxnSpPr>
            <a:stCxn id="12" idx="1"/>
            <a:endCxn id="12" idx="1"/>
          </p:cNvCxnSpPr>
          <p:nvPr/>
        </p:nvCxnSpPr>
        <p:spPr>
          <a:xfrm>
            <a:off x="8194131" y="555622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12" idx="1"/>
            <a:endCxn id="13" idx="3"/>
          </p:cNvCxnSpPr>
          <p:nvPr/>
        </p:nvCxnSpPr>
        <p:spPr>
          <a:xfrm flipH="1" flipV="1">
            <a:off x="6730087" y="5451297"/>
            <a:ext cx="1464044" cy="1049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http://www.fundesyram.info/biblioteca/imgs/900085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4178" r="25609" b="9967"/>
          <a:stretch/>
        </p:blipFill>
        <p:spPr bwMode="auto">
          <a:xfrm>
            <a:off x="1660134" y="3530494"/>
            <a:ext cx="2251466" cy="297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"/>
          <a:stretch/>
        </p:blipFill>
        <p:spPr bwMode="auto">
          <a:xfrm>
            <a:off x="4089535" y="2439920"/>
            <a:ext cx="3195417" cy="240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6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 txBox="1">
            <a:spLocks/>
          </p:cNvSpPr>
          <p:nvPr/>
        </p:nvSpPr>
        <p:spPr>
          <a:xfrm>
            <a:off x="1113481" y="1028047"/>
            <a:ext cx="4649634" cy="264243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Ubicación Política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Ecuador</a:t>
            </a:r>
          </a:p>
          <a:p>
            <a:pPr marL="0" indent="0"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 de los Tsáchilas </a:t>
            </a:r>
          </a:p>
          <a:p>
            <a:pPr marL="0" indent="0"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</a:t>
            </a:r>
          </a:p>
          <a:p>
            <a:pPr marL="0" indent="0"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Luz de América</a:t>
            </a:r>
          </a:p>
          <a:p>
            <a:pPr marL="0" indent="0"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Comuna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Cóngoma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536230" y="1028047"/>
            <a:ext cx="3599443" cy="167651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Coordenadas Geográficas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Latitud: 0°19’41,42”</a:t>
            </a:r>
          </a:p>
          <a:p>
            <a:pPr marL="0" indent="0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Longitud: 79°16’25,41”</a:t>
            </a:r>
          </a:p>
          <a:p>
            <a:pPr marL="0" indent="0">
              <a:buNone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Altitud: 315,3 m.s.n.m.</a:t>
            </a: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113481" y="3865366"/>
            <a:ext cx="4649634" cy="299263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Ecológica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vida: Bosque húmedo subtropical (</a:t>
            </a:r>
            <a:r>
              <a:rPr lang="es-EC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bht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Altitud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270 m.s.n.m.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  </a:t>
            </a:r>
            <a:r>
              <a:rPr lang="es-EC" sz="16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Precipitación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2800mm/año.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Humedad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relativa: 85%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Heliofania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680h luz/año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Suelos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Franco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Arenosos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Vegetación: pasturas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especies forestales, cultivos anuales y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perennes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238693"/>
            <a:ext cx="12192000" cy="1226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r>
              <a:rPr lang="es-ES" dirty="0" smtClean="0">
                <a:ln w="3175" cmpd="sng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endParaRPr lang="es-ES" dirty="0">
              <a:ln w="3175" cmpd="sng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871" t="14620" r="19149" b="19785"/>
          <a:stretch/>
        </p:blipFill>
        <p:spPr>
          <a:xfrm>
            <a:off x="5962558" y="2848304"/>
            <a:ext cx="5834489" cy="38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238693"/>
            <a:ext cx="12192000" cy="66193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>
                <a:ln w="3175" cmpd="sng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s-ES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53892"/>
              </p:ext>
            </p:extLst>
          </p:nvPr>
        </p:nvGraphicFramePr>
        <p:xfrm>
          <a:off x="4507608" y="961485"/>
          <a:ext cx="3438657" cy="368780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146219"/>
                <a:gridCol w="1146219"/>
                <a:gridCol w="1146219"/>
              </a:tblGrid>
              <a:tr h="260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Herramientas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Insumos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Equipos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353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Machete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Abono orgánico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Bomba de mochila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3634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Tijeras de podar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Fertilizante 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Agrofeed</a:t>
                      </a:r>
                    </a:p>
                    <a:p>
                      <a:pPr algn="ctr" rtl="0" fontAlgn="ctr"/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18-6-22-3-4-0,53)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Balanza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390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Serrucho de podar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Fungicidas 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(Clorotalonil)</a:t>
                      </a:r>
                    </a:p>
                    <a:p>
                      <a:pPr algn="ctr" rtl="0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(Pyraclostrobin)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526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Libreta de campo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Biofungicida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s-EC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Bacillus </a:t>
                      </a:r>
                      <a:r>
                        <a:rPr lang="es-EC" sz="12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subtilis</a:t>
                      </a:r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Cámara fotográfica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353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Estacas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Herbicidas (Paraquat)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18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Carteles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 agrícola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260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Pintura blanca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181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Piola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  <a:tr h="390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Cintas de color (marcador)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9" marR="9169" marT="9169" marB="0" anchor="ctr"/>
                </a:tc>
              </a:tr>
            </a:tbl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89397" y="4468968"/>
            <a:ext cx="11114467" cy="1893195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            Metodología</a:t>
            </a:r>
          </a:p>
          <a:p>
            <a:r>
              <a:rPr lang="es-EC" dirty="0" smtClean="0"/>
              <a:t>	     </a:t>
            </a:r>
            <a:r>
              <a:rPr lang="es-EC" u="sng" dirty="0" smtClean="0"/>
              <a:t>Factores a probar</a:t>
            </a:r>
          </a:p>
          <a:p>
            <a:pPr algn="just"/>
            <a:r>
              <a:rPr lang="es-EC" dirty="0" smtClean="0"/>
              <a:t>	    Se </a:t>
            </a:r>
            <a:r>
              <a:rPr lang="es-EC" dirty="0"/>
              <a:t>consideró fertilización (química y orgánica); control 	fitosanitario (químico y orgánico), </a:t>
            </a:r>
            <a:r>
              <a:rPr lang="es-EC" dirty="0" smtClean="0"/>
              <a:t>	    plantación </a:t>
            </a:r>
            <a:r>
              <a:rPr lang="es-EC" dirty="0"/>
              <a:t>de </a:t>
            </a:r>
            <a:r>
              <a:rPr lang="es-EC" dirty="0" smtClean="0"/>
              <a:t>cacao injertado </a:t>
            </a:r>
            <a:r>
              <a:rPr lang="es-EC" dirty="0"/>
              <a:t>CCN-51 de 5 años de edad.</a:t>
            </a:r>
          </a:p>
          <a:p>
            <a:r>
              <a:rPr lang="es-EC" dirty="0" smtClean="0"/>
              <a:t>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83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7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5929" y="347730"/>
            <a:ext cx="10515600" cy="606594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s-EC" sz="3200" dirty="0" smtClean="0"/>
              <a:t>	</a:t>
            </a:r>
          </a:p>
          <a:p>
            <a:pPr marL="457200" lvl="1" indent="0">
              <a:buNone/>
            </a:pPr>
            <a:endParaRPr lang="es-EC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C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C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C" sz="3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C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s-ES" sz="2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Tratamientos a comparar </a:t>
            </a:r>
          </a:p>
          <a:p>
            <a:pPr marL="457200" lvl="1" indent="0">
              <a:buNone/>
            </a:pPr>
            <a:endParaRPr lang="es-E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2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s-E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s-E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Fuente: (Anzules, 2015)</a:t>
            </a:r>
            <a:endParaRPr lang="es-EC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s-EC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61138"/>
              </p:ext>
            </p:extLst>
          </p:nvPr>
        </p:nvGraphicFramePr>
        <p:xfrm>
          <a:off x="5725731" y="110155"/>
          <a:ext cx="4533364" cy="6673350"/>
        </p:xfrm>
        <a:graphic>
          <a:graphicData uri="http://schemas.openxmlformats.org/drawingml/2006/table">
            <a:tbl>
              <a:tblPr firstRow="1" firstCol="1" bandRow="1"/>
              <a:tblGrid>
                <a:gridCol w="982287"/>
                <a:gridCol w="1802295"/>
                <a:gridCol w="1748782"/>
              </a:tblGrid>
              <a:tr h="154123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Tratamientos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Factores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745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15 días + Pyraclostrobin 0.5 kg/ha c/ tres meses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 kg/pt (Agrofeed)+ 1.0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45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15 días + 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Pyraclostrobin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 kg/ha c/ tres meses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 kg/pt (Agrofeed)+ 2.0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97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T3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15 días + Pyraclostrobin 0.5 kg/ha c/ tres meses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 kg/pt (Agrofeed)+ 3.0 kg/pt/año de compost/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97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T4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15 días + Pyraclostrobin 0.5 kg/ha c/ tres meses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97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30 días + Pyraclostrobin 0.5 kg/ha c/ seis meses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 kg/pt (Agrofeed)+ 1.0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97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30 días + Pyraclostrobin 0.5 kg/ha c/ seis meses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 kg/pt (Agrofeed)+ 2.0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97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T7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30 días + Pyraclostrobin 0.5 kg/ha c/ seis meses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 kg/pt (Agrofeed)+ 3.0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97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T8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Clorotalonil 1kg/ha c/ 30 días + Pyraclostrobin 0.5 kg/ha c/ seis meses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97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T9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Bacillus </a:t>
                      </a:r>
                      <a:r>
                        <a:rPr lang="es-ES" sz="10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subtilis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(Serenade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1,34%)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200g/ha, cada   quince días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 kg/pt (Agrofeed)+ 1.0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4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T10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Bacillus </a:t>
                      </a:r>
                      <a:r>
                        <a:rPr lang="es-ES" sz="10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subtilis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(Serenade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1,34%)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200g/ha, cada quince días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 kg/pt (Agrofeed)+ 2.0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4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T11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Bacillus </a:t>
                      </a:r>
                      <a:r>
                        <a:rPr lang="es-ES" sz="10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subtilis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(Serenade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1,34%)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200g/ha, cada quince días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 kg/pt (Agrofeed)+ 3.0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4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T12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Bacillus </a:t>
                      </a:r>
                      <a:r>
                        <a:rPr lang="es-ES" sz="100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subtilis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(Serenade </a:t>
                      </a:r>
                      <a:r>
                        <a:rPr lang="es-E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1,34%) </a:t>
                      </a: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200g/ha, cada quince días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4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T13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 kg/pt (Agrofeed)+ 1.0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4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T14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 kg/pt (Agrofeed)+ 2.0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74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T15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PE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 kg/pt (Agrofeed)+ 3.0 kg/pt/año de compost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315"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T16</a:t>
                      </a:r>
                      <a:endParaRPr lang="es-EC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428" marR="43428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indent="-635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Labores culturales</a:t>
                      </a:r>
                      <a:endParaRPr lang="es-EC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202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7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2282" y="270457"/>
            <a:ext cx="10387883" cy="5769735"/>
          </a:xfrm>
        </p:spPr>
        <p:txBody>
          <a:bodyPr>
            <a:noAutofit/>
          </a:bodyPr>
          <a:lstStyle/>
          <a:p>
            <a:pPr marL="1371600" lvl="3" indent="0">
              <a:lnSpc>
                <a:spcPct val="150000"/>
              </a:lnSpc>
              <a:buNone/>
            </a:pPr>
            <a:r>
              <a:rPr lang="es-E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 </a:t>
            </a:r>
            <a:r>
              <a:rPr lang="es-E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diseño </a:t>
            </a:r>
            <a:endParaRPr lang="es-EC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Diseño Bloques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completamente al azar (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DBCA)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3" indent="0">
              <a:lnSpc>
                <a:spcPct val="150000"/>
              </a:lnSpc>
              <a:buNone/>
            </a:pPr>
            <a:r>
              <a:rPr lang="es-E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Repeticiones </a:t>
            </a:r>
            <a:endParaRPr lang="es-EC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La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contó con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repeticiones por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</a:p>
          <a:p>
            <a:pPr marL="1371600" lvl="3" indent="0">
              <a:lnSpc>
                <a:spcPct val="150000"/>
              </a:lnSpc>
              <a:buNone/>
            </a:pPr>
            <a:r>
              <a:rPr lang="es-E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las UE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600" dirty="0" smtClean="0"/>
              <a:t>			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Número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plantas UE: 15</a:t>
            </a: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Número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plantas parcela neta: 3   </a:t>
            </a: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Área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unidad experimental (UE): 210 m</a:t>
            </a:r>
            <a:r>
              <a:rPr lang="es-EC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Largo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17,5 m</a:t>
            </a: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Ancho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m </a:t>
            </a: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Forma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UE: Rectangular  </a:t>
            </a: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Área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del ensayo: 10,080 m</a:t>
            </a:r>
            <a:r>
              <a:rPr lang="es-EC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219914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" y="1287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2645" y="849233"/>
            <a:ext cx="10515600" cy="580914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s-EC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</a:t>
            </a:r>
            <a:r>
              <a:rPr lang="es-EC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evaluación</a:t>
            </a:r>
          </a:p>
          <a:p>
            <a:pPr marL="914400" lvl="2" indent="0">
              <a:buNone/>
            </a:pPr>
            <a:endParaRPr lang="es-EC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Mazorcas sanas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Mazorcas afectadas con Monilia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Mazorcas afectadas con Mazorca negra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Marchitamiento de frutos jóvenes (Cherelle wilt)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s-E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adicionales </a:t>
            </a:r>
            <a:endParaRPr lang="es-E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s-E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Rendimiento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almendras secas kg/ha/año (7% humedad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buNone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Índice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mazorcas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7352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27" y="157122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360607"/>
            <a:ext cx="11126273" cy="6078829"/>
          </a:xfrm>
        </p:spPr>
        <p:txBody>
          <a:bodyPr/>
          <a:lstStyle/>
          <a:p>
            <a:pPr marL="914400" lvl="2" indent="0" algn="ctr">
              <a:buNone/>
            </a:pPr>
            <a:r>
              <a:rPr lang="es-EC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anejo del experimento</a:t>
            </a:r>
          </a:p>
          <a:p>
            <a:pPr marL="914400" lvl="2" indent="0" algn="ctr">
              <a:buNone/>
            </a:pPr>
            <a:endParaRPr lang="es-EC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2" name="Rectángulo redondeado 1"/>
          <p:cNvSpPr/>
          <p:nvPr/>
        </p:nvSpPr>
        <p:spPr>
          <a:xfrm>
            <a:off x="1661374" y="3412900"/>
            <a:ext cx="1674254" cy="721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Delimitación de UE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563155" y="3773508"/>
            <a:ext cx="824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4544358" y="3374265"/>
            <a:ext cx="1674254" cy="721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de malezas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465454" y="3412900"/>
            <a:ext cx="1674254" cy="721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6464383" y="3773508"/>
            <a:ext cx="824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1121038" y="4540876"/>
            <a:ext cx="0" cy="918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9350326" y="3734870"/>
            <a:ext cx="824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10281022" y="3277673"/>
            <a:ext cx="1686867" cy="8178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Eliminación de frutos enfermos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0277605" y="5772959"/>
            <a:ext cx="1686867" cy="8178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Fungicidas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552725" y="6162545"/>
            <a:ext cx="824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9350326" y="6162545"/>
            <a:ext cx="824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16"/>
          <p:cNvSpPr/>
          <p:nvPr/>
        </p:nvSpPr>
        <p:spPr>
          <a:xfrm>
            <a:off x="7465454" y="5779396"/>
            <a:ext cx="1686867" cy="8178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Fertilizantes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4583261" y="5779396"/>
            <a:ext cx="1686867" cy="8178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Encalado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agen 18" descr="H:\20150911_1007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10" y="1416673"/>
            <a:ext cx="1901781" cy="151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 descr="http://docplayer.es/docs-images/56/39677652/images/20-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44" y="1161325"/>
            <a:ext cx="1840874" cy="2100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C:\Users\Fabry\Documents\Bluetooth Folder\20150911_1224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275" y="1217053"/>
            <a:ext cx="2378167" cy="193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6225" y="1128223"/>
            <a:ext cx="1631698" cy="1984618"/>
          </a:xfrm>
          <a:prstGeom prst="rect">
            <a:avLst/>
          </a:prstGeom>
        </p:spPr>
      </p:pic>
      <p:pic>
        <p:nvPicPr>
          <p:cNvPr id="23" name="Imagen 22" descr="C:\Users\Fabry\AppData\Local\Microsoft\Windows\Temporary Internet Files\Content.Word\20150911_095047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/>
          <a:stretch/>
        </p:blipFill>
        <p:spPr bwMode="auto">
          <a:xfrm>
            <a:off x="7447468" y="4181575"/>
            <a:ext cx="1720804" cy="1550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Rectángulo redondeado 23"/>
          <p:cNvSpPr/>
          <p:nvPr/>
        </p:nvSpPr>
        <p:spPr>
          <a:xfrm>
            <a:off x="1930847" y="5779396"/>
            <a:ext cx="1686867" cy="8178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Toma de datos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3655517" y="6181863"/>
            <a:ext cx="824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redondeado 25"/>
          <p:cNvSpPr/>
          <p:nvPr/>
        </p:nvSpPr>
        <p:spPr>
          <a:xfrm>
            <a:off x="1908680" y="4516728"/>
            <a:ext cx="1686867" cy="8178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Tabulación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2774280" y="5340973"/>
            <a:ext cx="0" cy="438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Resultado de imagen para infost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17" y="4516728"/>
            <a:ext cx="1161933" cy="8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acaomovil.com/media/uploads/2015/05/04/mejorar-crecimiento-caca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t="52121" r="-443"/>
          <a:stretch/>
        </p:blipFill>
        <p:spPr bwMode="auto">
          <a:xfrm>
            <a:off x="4864352" y="4321794"/>
            <a:ext cx="1670016" cy="13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00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92" y="3928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80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Y DISCUSIÓN 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/>
              <a:t>	   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Mazorcas sanas</a:t>
            </a:r>
          </a:p>
          <a:p>
            <a:pPr marL="0" lvl="1" indent="0">
              <a:spcBef>
                <a:spcPts val="1000"/>
              </a:spcBef>
              <a:buNone/>
            </a:pPr>
            <a:endParaRPr lang="es-EC" sz="2800" b="1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97735" y="1525364"/>
            <a:ext cx="10882648" cy="765755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análisis estadístico no presento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diferencia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significativa,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embargo los tratamientos, T1,T2 Y T7 obtuvieron los mejores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promedios.</a:t>
            </a:r>
            <a:endParaRPr lang="es-E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501130" y="3286519"/>
            <a:ext cx="3579253" cy="185215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Potasio,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provoca una disminución en el porcentaje de afectación de Monilia,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 almendras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mejor estructura en la membranas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celulares(Álvarez, 2015).</a:t>
            </a:r>
          </a:p>
          <a:p>
            <a:pPr marL="0" indent="0" algn="just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Aplicaciones de Clorotalonil, son beneficiosas (Corral, 2006).</a:t>
            </a:r>
          </a:p>
          <a:p>
            <a:pPr marL="0" indent="0" algn="just">
              <a:buNone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20667" t="21082" r="19249" b="24868"/>
          <a:stretch/>
        </p:blipFill>
        <p:spPr>
          <a:xfrm>
            <a:off x="481255" y="2756079"/>
            <a:ext cx="7817477" cy="4009555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66673" y="3069868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66673" y="3238882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866673" y="4045196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735910" y="4041931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35910" y="3052763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24643" y="3205699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254" y="19754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507617" y="3579685"/>
            <a:ext cx="5462300" cy="2954558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ttps://scontent-sea1-1.cdninstagram.com/t51.2885-15/s480x480/e35/21911402_904830796336811_8114137638207750144_n.jpg?ig_cache_key=MTYxMTEwNTAwNDI5MDQ1NjA1OA%3D%3D.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39" y="1591149"/>
            <a:ext cx="2435274" cy="15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contenido 2"/>
          <p:cNvSpPr txBox="1">
            <a:spLocks/>
          </p:cNvSpPr>
          <p:nvPr/>
        </p:nvSpPr>
        <p:spPr>
          <a:xfrm>
            <a:off x="1449987" y="1591149"/>
            <a:ext cx="1924277" cy="1332445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Cacao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tercer rubro exportable de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Ecuador</a:t>
            </a:r>
          </a:p>
          <a:p>
            <a:pPr marL="0" indent="0" algn="just">
              <a:buNone/>
            </a:pP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(PROECUADOR, 2013)</a:t>
            </a:r>
          </a:p>
          <a:p>
            <a:pPr marL="0" indent="0" algn="just">
              <a:buNone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1204216" y="1300766"/>
            <a:ext cx="5054916" cy="202198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http://www.anecacao.com/uploads/2014/12/Evolucion-exportacione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/>
          <a:stretch/>
        </p:blipFill>
        <p:spPr bwMode="auto">
          <a:xfrm>
            <a:off x="2805353" y="3833620"/>
            <a:ext cx="4866827" cy="244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arcador de contenido 2"/>
          <p:cNvSpPr txBox="1">
            <a:spLocks/>
          </p:cNvSpPr>
          <p:nvPr/>
        </p:nvSpPr>
        <p:spPr>
          <a:xfrm>
            <a:off x="8640512" y="4018988"/>
            <a:ext cx="3375476" cy="184089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de la producción se exporta en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grano</a:t>
            </a: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Semielaborado</a:t>
            </a: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 industrias artesanales</a:t>
            </a:r>
          </a:p>
          <a:p>
            <a:pPr marL="0" indent="0" algn="just">
              <a:buNone/>
            </a:pPr>
            <a:r>
              <a:rPr lang="es-EC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(Sánchez, 2013) </a:t>
            </a:r>
            <a:endParaRPr lang="es-E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28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536" t="40804" r="31325" b="22755"/>
          <a:stretch/>
        </p:blipFill>
        <p:spPr>
          <a:xfrm>
            <a:off x="2589212" y="1262130"/>
            <a:ext cx="7554251" cy="4404574"/>
          </a:xfrm>
          <a:prstGeom prst="rect">
            <a:avLst/>
          </a:prstGeom>
        </p:spPr>
      </p:pic>
      <p:pic>
        <p:nvPicPr>
          <p:cNvPr id="7" name="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892" y="3928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4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" y="165723"/>
            <a:ext cx="11771291" cy="1226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Mazorcas con Monilia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347369" y="1262130"/>
            <a:ext cx="11578467" cy="132652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dirty="0" smtClean="0"/>
              <a:t>Se presento diferencias significativas en el mes de Marzo, con menor porcentaje de afectación para los tratamientos T1 y T3, con 1% respectivamente.</a:t>
            </a:r>
            <a:endParaRPr lang="es-ES" dirty="0"/>
          </a:p>
          <a:p>
            <a:pPr marL="0" indent="0" algn="just">
              <a:buNone/>
            </a:pPr>
            <a:endParaRPr lang="es-ES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281" t="36573" r="26135" b="19734"/>
          <a:stretch/>
        </p:blipFill>
        <p:spPr>
          <a:xfrm>
            <a:off x="5639954" y="2950174"/>
            <a:ext cx="6414671" cy="36309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1692" t="16566" r="19323" b="32087"/>
          <a:stretch/>
        </p:blipFill>
        <p:spPr>
          <a:xfrm>
            <a:off x="347369" y="2950174"/>
            <a:ext cx="5138671" cy="362342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69451" y="3176308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69450" y="3525741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55191" y="3176308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55191" y="3525741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55191" y="6215279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399132" y="6215279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055191" y="2848656"/>
            <a:ext cx="343941" cy="152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399132" y="2845114"/>
            <a:ext cx="343941" cy="152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" y="165723"/>
            <a:ext cx="11771291" cy="1226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Mazorcas con Monilia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81713" y="1392178"/>
            <a:ext cx="11578467" cy="83586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dirty="0" smtClean="0"/>
              <a:t>Se presento diferencias significativas en el mes de Abril, con </a:t>
            </a:r>
            <a:r>
              <a:rPr lang="es-EC" dirty="0"/>
              <a:t>menor porcentaje de afectación para los tratamientos </a:t>
            </a:r>
            <a:r>
              <a:rPr lang="es-EC" dirty="0" smtClean="0"/>
              <a:t>T11 </a:t>
            </a:r>
            <a:r>
              <a:rPr lang="es-EC" dirty="0"/>
              <a:t>y </a:t>
            </a:r>
            <a:r>
              <a:rPr lang="es-EC" dirty="0" smtClean="0"/>
              <a:t>T12, con 2% y 1% respectivamente.</a:t>
            </a:r>
            <a:endParaRPr lang="es-ES" dirty="0"/>
          </a:p>
          <a:p>
            <a:pPr marL="0" indent="0" algn="just">
              <a:buNone/>
            </a:pPr>
            <a:r>
              <a:rPr lang="es-EC" dirty="0" smtClean="0"/>
              <a:t> </a:t>
            </a:r>
            <a:endParaRPr lang="es-ES" dirty="0"/>
          </a:p>
          <a:p>
            <a:pPr marL="0" indent="0" algn="just">
              <a:buNone/>
            </a:pPr>
            <a:endParaRPr lang="es-ES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348" t="32351" r="27465" b="20495"/>
          <a:stretch/>
        </p:blipFill>
        <p:spPr>
          <a:xfrm>
            <a:off x="542879" y="2434816"/>
            <a:ext cx="6488985" cy="4280677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7199290" y="2618633"/>
            <a:ext cx="4760890" cy="2004882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Clorotalonil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ayuda a disminuir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incidencia de Monilia en un 10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(INIAP, 2012).</a:t>
            </a: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Labores culturales (Garcés, 2012).</a:t>
            </a:r>
          </a:p>
          <a:p>
            <a:pPr marL="0" indent="0" algn="just">
              <a:buNone/>
            </a:pPr>
            <a:endParaRPr lang="es-EC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18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92" y="3928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692" t="42298" r="24594" b="17121"/>
          <a:stretch/>
        </p:blipFill>
        <p:spPr>
          <a:xfrm>
            <a:off x="3271235" y="1210614"/>
            <a:ext cx="6632238" cy="40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80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MAZORCA NEGRA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/>
              <a:t>	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74141" y="1378338"/>
            <a:ext cx="11106242" cy="83586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dirty="0" smtClean="0"/>
              <a:t>Se presento diferencias significativas en el mes de Abril, con </a:t>
            </a:r>
            <a:r>
              <a:rPr lang="es-EC" dirty="0"/>
              <a:t>menor porcentaje de afectación para los tratamientos </a:t>
            </a:r>
            <a:r>
              <a:rPr lang="es-EC" dirty="0" smtClean="0"/>
              <a:t>T1 </a:t>
            </a:r>
            <a:r>
              <a:rPr lang="es-EC" dirty="0"/>
              <a:t>y </a:t>
            </a:r>
            <a:r>
              <a:rPr lang="es-EC" dirty="0" smtClean="0"/>
              <a:t>T2, con 4% y 3% respectivamente.</a:t>
            </a:r>
            <a:endParaRPr lang="es-ES" dirty="0"/>
          </a:p>
          <a:p>
            <a:pPr marL="0" indent="0" algn="just">
              <a:buNone/>
            </a:pPr>
            <a:r>
              <a:rPr lang="es-EC" dirty="0" smtClean="0"/>
              <a:t> </a:t>
            </a:r>
            <a:endParaRPr lang="es-ES" dirty="0"/>
          </a:p>
          <a:p>
            <a:pPr marL="0" indent="0" algn="just">
              <a:buNone/>
            </a:pPr>
            <a:endParaRPr lang="es-ES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1853" t="35799" r="27378" b="23812"/>
          <a:stretch/>
        </p:blipFill>
        <p:spPr>
          <a:xfrm>
            <a:off x="6096001" y="2820473"/>
            <a:ext cx="5881352" cy="36749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489" t="31339" r="18854" b="15580"/>
          <a:stretch/>
        </p:blipFill>
        <p:spPr>
          <a:xfrm>
            <a:off x="373486" y="2703901"/>
            <a:ext cx="5666705" cy="379152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54000" y="2903046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5011" y="3094828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22994" y="2941892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022994" y="3123679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22993" y="6129346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022992" y="2611483"/>
            <a:ext cx="343941" cy="152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14187" y="2611483"/>
            <a:ext cx="343941" cy="152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40085" y="2581224"/>
            <a:ext cx="343941" cy="152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80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MAZORCA NEGRA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/>
              <a:t>	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74141" y="1378338"/>
            <a:ext cx="11106242" cy="83586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dirty="0" smtClean="0"/>
              <a:t>Se presento diferencias significativas en el mes de Mayo, con </a:t>
            </a:r>
            <a:r>
              <a:rPr lang="es-EC" dirty="0"/>
              <a:t>menor porcentaje de afectación para los tratamientos </a:t>
            </a:r>
            <a:r>
              <a:rPr lang="es-EC" dirty="0" smtClean="0"/>
              <a:t>T2 </a:t>
            </a:r>
            <a:r>
              <a:rPr lang="es-EC" dirty="0"/>
              <a:t>y </a:t>
            </a:r>
            <a:r>
              <a:rPr lang="es-EC" dirty="0" smtClean="0"/>
              <a:t>T3, con 2% y 1% respectivamente.</a:t>
            </a:r>
            <a:endParaRPr lang="es-ES" dirty="0"/>
          </a:p>
          <a:p>
            <a:pPr marL="0" indent="0" algn="just">
              <a:buNone/>
            </a:pPr>
            <a:r>
              <a:rPr lang="es-EC" dirty="0" smtClean="0"/>
              <a:t> </a:t>
            </a:r>
            <a:endParaRPr lang="es-ES" dirty="0"/>
          </a:p>
          <a:p>
            <a:pPr marL="0" indent="0" algn="just">
              <a:buNone/>
            </a:pPr>
            <a:endParaRPr lang="es-ES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319493" y="2569799"/>
            <a:ext cx="4760890" cy="202795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utilización de Clorotalonil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kg/ha), en aplicaciones semanales durante tres meses,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dirigido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los frutos en su periodo de mayor crecimiento puede contribuir al control de enfermedades como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Phytophthora </a:t>
            </a:r>
            <a:r>
              <a:rPr lang="es-EC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(Hermes, 2008). </a:t>
            </a:r>
          </a:p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 Pyraclostrobin (</a:t>
            </a:r>
            <a:r>
              <a:rPr lang="es-EC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Landry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2015).</a:t>
            </a:r>
            <a:endParaRPr lang="es-ES" sz="1800" dirty="0" smtClean="0">
              <a:ln>
                <a:solidFill>
                  <a:schemeClr val="bg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1553" t="29886" r="15290" b="17826"/>
          <a:stretch/>
        </p:blipFill>
        <p:spPr>
          <a:xfrm>
            <a:off x="1148903" y="2466768"/>
            <a:ext cx="5859887" cy="39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80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MAZORCA NEGRA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/>
              <a:t>	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74140" y="1378338"/>
            <a:ext cx="11217859" cy="926020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dirty="0" smtClean="0"/>
              <a:t>Se presento diferencias significativas en el mes de Noviembre, con </a:t>
            </a:r>
            <a:r>
              <a:rPr lang="es-EC" dirty="0"/>
              <a:t>menor porcentaje de afectación para los tratamientos </a:t>
            </a:r>
            <a:r>
              <a:rPr lang="es-EC" dirty="0" smtClean="0"/>
              <a:t>T3 </a:t>
            </a:r>
            <a:r>
              <a:rPr lang="es-EC" dirty="0"/>
              <a:t>y </a:t>
            </a:r>
            <a:r>
              <a:rPr lang="es-EC" dirty="0" smtClean="0"/>
              <a:t>T5, con 9% y 8% respectivamente.</a:t>
            </a:r>
            <a:endParaRPr lang="es-ES" dirty="0"/>
          </a:p>
          <a:p>
            <a:pPr marL="0" indent="0" algn="just">
              <a:buNone/>
            </a:pPr>
            <a:r>
              <a:rPr lang="es-EC" dirty="0" smtClean="0"/>
              <a:t> </a:t>
            </a:r>
            <a:endParaRPr lang="es-ES" dirty="0"/>
          </a:p>
          <a:p>
            <a:pPr marL="0" indent="0" algn="just">
              <a:buNone/>
            </a:pPr>
            <a:endParaRPr lang="es-ES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4538" t="44476" r="27506" b="18528"/>
          <a:stretch/>
        </p:blipFill>
        <p:spPr>
          <a:xfrm>
            <a:off x="111617" y="2428307"/>
            <a:ext cx="7023279" cy="4379843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7319493" y="3291016"/>
            <a:ext cx="4760890" cy="164159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s-EC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subtilis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laboratorio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pude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un 62% la enfermedad, pero cuando se aplica en el campo disminuye de </a:t>
            </a: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30-40</a:t>
            </a:r>
            <a:r>
              <a:rPr lang="es-EC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(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Pérez, 2010).</a:t>
            </a:r>
          </a:p>
          <a:p>
            <a:pPr marL="0" indent="0" algn="just">
              <a:buNone/>
            </a:pPr>
            <a:endParaRPr lang="es-ES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892" y="3928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099" t="42885" r="25089" b="17603"/>
          <a:stretch/>
        </p:blipFill>
        <p:spPr>
          <a:xfrm>
            <a:off x="3153687" y="1264554"/>
            <a:ext cx="7427240" cy="43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12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80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MARCHITAMIENTO DE FRUTOS JÓVENES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/>
              <a:t>	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74141" y="1525364"/>
            <a:ext cx="11106242" cy="835867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dirty="0" smtClean="0"/>
              <a:t>Se presento diferencias significativas en el mes de Julio, con </a:t>
            </a:r>
            <a:r>
              <a:rPr lang="es-EC" dirty="0"/>
              <a:t>menor porcentaje de afectación para los </a:t>
            </a:r>
            <a:r>
              <a:rPr lang="es-EC" dirty="0" smtClean="0"/>
              <a:t>tratamiento  T6, con 3,1%. </a:t>
            </a:r>
            <a:endParaRPr lang="es-ES" dirty="0"/>
          </a:p>
          <a:p>
            <a:pPr marL="0" indent="0" algn="just">
              <a:buNone/>
            </a:pPr>
            <a:r>
              <a:rPr lang="es-EC" dirty="0" smtClean="0"/>
              <a:t> </a:t>
            </a:r>
            <a:endParaRPr lang="es-ES" dirty="0"/>
          </a:p>
          <a:p>
            <a:pPr marL="0" indent="0" algn="just">
              <a:buNone/>
            </a:pPr>
            <a:endParaRPr lang="es-ES" sz="105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675" t="34991" r="26456" b="16417"/>
          <a:stretch/>
        </p:blipFill>
        <p:spPr>
          <a:xfrm>
            <a:off x="6083658" y="2466760"/>
            <a:ext cx="5996726" cy="43469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767" t="36891" r="19051" b="8142"/>
          <a:stretch/>
        </p:blipFill>
        <p:spPr>
          <a:xfrm>
            <a:off x="232893" y="2474409"/>
            <a:ext cx="5751490" cy="43392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16088" y="3710868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14719" y="3686794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14718" y="6418855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0173" y="5075582"/>
            <a:ext cx="5666892" cy="11661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nocturnas menores 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 podrían también producir el marchitamiento de los chereles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(Valle, 2012) (Suárez, 2006)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081" t="23027" r="22947" b="21523"/>
          <a:stretch/>
        </p:blipFill>
        <p:spPr>
          <a:xfrm>
            <a:off x="670820" y="1372158"/>
            <a:ext cx="6241775" cy="40562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065" t="42210" r="25148" b="17935"/>
          <a:stretch/>
        </p:blipFill>
        <p:spPr>
          <a:xfrm>
            <a:off x="7173532" y="1555214"/>
            <a:ext cx="4916556" cy="36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4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67" y="39535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6184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122728" y="2451567"/>
            <a:ext cx="3581539" cy="387643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 de los Tsáchilas tiene 19,000 ha sembradas con cacao y productividad de 0.6 t/ha/año, productividad considerada baja debido a enfermedades como Monilia (</a:t>
            </a:r>
            <a:r>
              <a:rPr lang="es-EC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Moniliophthora</a:t>
            </a:r>
            <a:r>
              <a:rPr lang="es-EC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roreri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Mazorca negra </a:t>
            </a:r>
            <a:r>
              <a:rPr lang="es-EC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(Phytophthora </a:t>
            </a:r>
            <a:r>
              <a:rPr lang="es-EC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C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Marchitamiento de frutos jóvenes  (Cherelle wilt). 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INIAP, 2012</a:t>
            </a: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porcentaje (%) de perdidas por enfermedades es 60-70% (ANECACAO 2014)</a:t>
            </a:r>
          </a:p>
          <a:p>
            <a:pPr marL="0" indent="0" algn="just">
              <a:buNone/>
            </a:pP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889835" y="1092666"/>
            <a:ext cx="4047326" cy="110962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Ecuador tiene, 487 mil ha de cacao (SINAGAP, 2014) 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644926" y="2202287"/>
            <a:ext cx="5213869" cy="2487661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Predominancia de materiales de siembra en Santo Domingo:</a:t>
            </a:r>
          </a:p>
          <a:p>
            <a:pPr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CCN-51: 74%</a:t>
            </a:r>
          </a:p>
          <a:p>
            <a:pPr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Nacional: 14%</a:t>
            </a:r>
          </a:p>
          <a:p>
            <a:pPr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Ambos materiales de siembra: 8%</a:t>
            </a:r>
          </a:p>
          <a:p>
            <a:pPr algn="just"/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de siembra desconocidos: 4%</a:t>
            </a:r>
          </a:p>
          <a:p>
            <a:pPr marL="457200" lvl="1" indent="0" algn="just">
              <a:buNone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(Anzules, 2015)</a:t>
            </a:r>
          </a:p>
          <a:p>
            <a:pPr marL="0" indent="0" algn="just">
              <a:buNone/>
            </a:pPr>
            <a:endPara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4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80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RENDIMIENTO DE ALMENDRAS SECAS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/>
              <a:t>	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9392" t="32159" r="34592" b="10320"/>
          <a:stretch/>
        </p:blipFill>
        <p:spPr>
          <a:xfrm>
            <a:off x="1056067" y="1747273"/>
            <a:ext cx="3384997" cy="42077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557" t="25243" r="26475" b="32504"/>
          <a:stretch/>
        </p:blipFill>
        <p:spPr>
          <a:xfrm>
            <a:off x="5097208" y="2211292"/>
            <a:ext cx="6613980" cy="374376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42741" y="2211292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42741" y="2976601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9801"/>
            <a:ext cx="10515600" cy="132556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RESULTADOS: </a:t>
            </a:r>
            <a:r>
              <a:rPr lang="es-EC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s-EC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NDICE DE MARZORCAS</a:t>
            </a:r>
            <a:endParaRPr lang="es-EC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/>
              <a:t>	</a:t>
            </a:r>
            <a:endParaRPr lang="es-EC" sz="2800" b="1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4625" t="50484" r="26178" b="13072"/>
          <a:stretch/>
        </p:blipFill>
        <p:spPr>
          <a:xfrm>
            <a:off x="3088602" y="2214205"/>
            <a:ext cx="6199845" cy="32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2556455" y="3689028"/>
            <a:ext cx="5634507" cy="2996289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T1: 750  USD inversión	         1282,5 USD anuales</a:t>
            </a:r>
          </a:p>
          <a:p>
            <a:pPr marL="0" indent="0" algn="just">
              <a:buNone/>
            </a:pPr>
            <a:endParaRPr lang="es-EC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T16: 280 USD inversión 	         792,5 USD anules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38693"/>
            <a:ext cx="11784495" cy="1226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económico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06" y="4728192"/>
            <a:ext cx="3537397" cy="212980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5422006" y="4728192"/>
            <a:ext cx="418725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422006" y="5483753"/>
            <a:ext cx="418725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8533" t="37852" r="17963" b="36488"/>
          <a:stretch/>
        </p:blipFill>
        <p:spPr>
          <a:xfrm>
            <a:off x="1961377" y="1466990"/>
            <a:ext cx="8908392" cy="20238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795300" y="1803372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422797" y="1803372"/>
            <a:ext cx="343941" cy="15293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257579" y="1081825"/>
            <a:ext cx="11655380" cy="542200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endParaRPr lang="es-PE" sz="2000" dirty="0" smtClean="0"/>
          </a:p>
          <a:p>
            <a:pPr marL="0" lvl="0" indent="0" algn="just">
              <a:buNone/>
            </a:pPr>
            <a:endParaRPr lang="es-PE" sz="2000" dirty="0" smtClean="0"/>
          </a:p>
          <a:p>
            <a:pPr lvl="0" algn="just"/>
            <a:r>
              <a:rPr lang="es-EC" sz="2000" dirty="0"/>
              <a:t>La variable mazorcas sanas no presento diferencias </a:t>
            </a:r>
            <a:r>
              <a:rPr lang="es-EC" sz="2000" dirty="0" smtClean="0"/>
              <a:t>estadísticas, </a:t>
            </a:r>
            <a:r>
              <a:rPr lang="es-EC" sz="2000" dirty="0"/>
              <a:t>no obstante los mayores promedios anuales fueron presentados por los tratamientos T1, T2 y T7 con </a:t>
            </a:r>
            <a:r>
              <a:rPr lang="es-EC" sz="2000" dirty="0" smtClean="0"/>
              <a:t>56%; 54%; 53% </a:t>
            </a:r>
            <a:r>
              <a:rPr lang="es-EC" sz="2000" dirty="0"/>
              <a:t>respectivamente. El tratamiento testigo T16 obtuvo 48</a:t>
            </a:r>
            <a:r>
              <a:rPr lang="es-EC" sz="2000" dirty="0" smtClean="0"/>
              <a:t>,% </a:t>
            </a:r>
            <a:r>
              <a:rPr lang="es-EC" sz="2000" dirty="0" smtClean="0"/>
              <a:t>de mazorcas sanas.</a:t>
            </a:r>
          </a:p>
          <a:p>
            <a:pPr lvl="0" algn="just"/>
            <a:endParaRPr lang="es-EC" sz="2000" dirty="0"/>
          </a:p>
          <a:p>
            <a:pPr lvl="0" algn="just"/>
            <a:r>
              <a:rPr lang="es-EC" sz="2000" dirty="0"/>
              <a:t>La variable mazorcas afectadas con Monilia presento diferencia estadística en el mes de m</a:t>
            </a:r>
            <a:r>
              <a:rPr lang="es-EC" sz="2000" dirty="0" smtClean="0"/>
              <a:t>arzo </a:t>
            </a:r>
            <a:r>
              <a:rPr lang="es-EC" sz="2000" dirty="0"/>
              <a:t>con menor porcentaje de afectación para </a:t>
            </a:r>
            <a:r>
              <a:rPr lang="es-EC" sz="2000" dirty="0" smtClean="0"/>
              <a:t>T1 </a:t>
            </a:r>
            <a:r>
              <a:rPr lang="es-EC" sz="2000" dirty="0"/>
              <a:t>y T3 con 1%, y para el mes de </a:t>
            </a:r>
            <a:r>
              <a:rPr lang="es-EC" sz="2000" dirty="0" smtClean="0"/>
              <a:t>abril </a:t>
            </a:r>
            <a:r>
              <a:rPr lang="es-EC" sz="2000" dirty="0"/>
              <a:t>el menor porcentaje de afectación fue para T11 y T12 con 2% y 1% respectivamente. El tratamiento T16 obtuvo 13 y 10% respectivamente.</a:t>
            </a:r>
          </a:p>
          <a:p>
            <a:pPr lvl="0"/>
            <a:endParaRPr lang="es-EC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38693"/>
            <a:ext cx="11462197" cy="946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r>
              <a:rPr lang="es-ES" dirty="0" smtClean="0">
                <a:ln w="3175" cmpd="sng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9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257579" y="1081825"/>
            <a:ext cx="11655380" cy="542200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es-EC" sz="2000" dirty="0" smtClean="0"/>
          </a:p>
          <a:p>
            <a:pPr lvl="0" algn="just"/>
            <a:r>
              <a:rPr lang="es-EC" sz="2000" dirty="0" smtClean="0"/>
              <a:t>La </a:t>
            </a:r>
            <a:r>
              <a:rPr lang="es-EC" sz="2000" dirty="0"/>
              <a:t>variable mazorcas afectadas con Mazorca negra </a:t>
            </a:r>
            <a:r>
              <a:rPr lang="es-EC" sz="2000" dirty="0" smtClean="0"/>
              <a:t>mostro diferencias </a:t>
            </a:r>
            <a:r>
              <a:rPr lang="es-EC" sz="2000" dirty="0"/>
              <a:t>significativas en el mes de </a:t>
            </a:r>
            <a:r>
              <a:rPr lang="es-EC" sz="2000" dirty="0" smtClean="0"/>
              <a:t>Abril, </a:t>
            </a:r>
            <a:r>
              <a:rPr lang="es-EC" sz="2000" dirty="0" smtClean="0"/>
              <a:t>el </a:t>
            </a:r>
            <a:r>
              <a:rPr lang="es-EC" sz="2000" dirty="0" smtClean="0"/>
              <a:t>menor </a:t>
            </a:r>
            <a:r>
              <a:rPr lang="es-EC" sz="2000" dirty="0"/>
              <a:t>porcentaje de </a:t>
            </a:r>
            <a:r>
              <a:rPr lang="es-EC" sz="2000" dirty="0" smtClean="0"/>
              <a:t>afectación fue  T1 </a:t>
            </a:r>
            <a:r>
              <a:rPr lang="es-EC" sz="2000" dirty="0"/>
              <a:t>y T2 con 4% y 3% respectivamente. En el mes de Mayo, el menor porcentaje de afectación </a:t>
            </a:r>
            <a:r>
              <a:rPr lang="es-EC" sz="2000" dirty="0" smtClean="0"/>
              <a:t>fue T2 </a:t>
            </a:r>
            <a:r>
              <a:rPr lang="es-EC" sz="2000" dirty="0"/>
              <a:t>y T3 con 2% y 1% respectivamente. En Noviembre, el menor porcentaje de afectación fue T3 y T5 con 9% y 8% respectivamente. En los meses mencionados el tratamiento testigo T16 obtuvo 20%, 21% y 18% respectivamente.</a:t>
            </a:r>
          </a:p>
          <a:p>
            <a:pPr marL="0" indent="0" algn="just">
              <a:buNone/>
            </a:pPr>
            <a:endParaRPr lang="es-EC" sz="2000" dirty="0"/>
          </a:p>
          <a:p>
            <a:pPr lvl="0" algn="just"/>
            <a:r>
              <a:rPr lang="es-EC" sz="2000" dirty="0"/>
              <a:t>La variable Marchitamiento de mazorcas jóvenes, presentó diferencias </a:t>
            </a:r>
            <a:r>
              <a:rPr lang="es-EC" sz="2000" dirty="0" smtClean="0"/>
              <a:t>significativas en mes </a:t>
            </a:r>
            <a:r>
              <a:rPr lang="es-EC" sz="2000" dirty="0"/>
              <a:t>de Julio, </a:t>
            </a:r>
            <a:r>
              <a:rPr lang="es-EC" sz="2000" dirty="0" smtClean="0"/>
              <a:t>con </a:t>
            </a:r>
            <a:r>
              <a:rPr lang="es-EC" sz="2000" dirty="0" smtClean="0"/>
              <a:t>menor </a:t>
            </a:r>
            <a:r>
              <a:rPr lang="es-EC" sz="2000" dirty="0"/>
              <a:t>afectación </a:t>
            </a:r>
            <a:r>
              <a:rPr lang="es-EC" sz="2000" dirty="0" smtClean="0"/>
              <a:t>el </a:t>
            </a:r>
            <a:r>
              <a:rPr lang="es-EC" sz="2000" dirty="0"/>
              <a:t>tratamiento T6 con 3,1%. El testigo T16 obtuvo el 12% de afectación</a:t>
            </a:r>
            <a:r>
              <a:rPr lang="es-EC" sz="2000" dirty="0" smtClean="0"/>
              <a:t>.</a:t>
            </a:r>
          </a:p>
          <a:p>
            <a:pPr marL="0" indent="0">
              <a:buNone/>
            </a:pPr>
            <a:endParaRPr lang="es-EC" sz="2000" dirty="0"/>
          </a:p>
          <a:p>
            <a:r>
              <a:rPr lang="es-EC" sz="2000" dirty="0"/>
              <a:t>El análisis económico determinó que </a:t>
            </a:r>
            <a:r>
              <a:rPr lang="es-EC" sz="2000" dirty="0" smtClean="0"/>
              <a:t>T1 </a:t>
            </a:r>
            <a:r>
              <a:rPr lang="es-EC" sz="2000" dirty="0"/>
              <a:t>fue el tratamiento que </a:t>
            </a:r>
            <a:r>
              <a:rPr lang="es-EC" sz="2000" dirty="0" smtClean="0"/>
              <a:t>presento </a:t>
            </a:r>
            <a:r>
              <a:rPr lang="es-EC" sz="2000" dirty="0"/>
              <a:t>mejor beneficio neto con </a:t>
            </a:r>
            <a:r>
              <a:rPr lang="es-EC" sz="2000" dirty="0" smtClean="0"/>
              <a:t>1282,5 USD </a:t>
            </a:r>
            <a:r>
              <a:rPr lang="es-EC" sz="2000" dirty="0"/>
              <a:t>e inversión de </a:t>
            </a:r>
            <a:r>
              <a:rPr lang="es-EC" sz="2000" dirty="0" smtClean="0"/>
              <a:t>750 USD</a:t>
            </a:r>
            <a:r>
              <a:rPr lang="es-EC" sz="2000" dirty="0"/>
              <a:t>. </a:t>
            </a:r>
          </a:p>
          <a:p>
            <a:pPr lvl="0"/>
            <a:endParaRPr lang="es-EC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38693"/>
            <a:ext cx="11462197" cy="946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/>
              <a:t>Conclusiones</a:t>
            </a:r>
            <a:r>
              <a:rPr lang="es-ES" dirty="0" smtClean="0">
                <a:ln w="3175" cmpd="sng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22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257579" y="1081825"/>
            <a:ext cx="11655380" cy="5422006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s-ES" sz="2000" dirty="0" smtClean="0"/>
          </a:p>
          <a:p>
            <a:pPr lvl="0"/>
            <a:r>
              <a:rPr lang="es-ES" sz="2000" dirty="0" smtClean="0"/>
              <a:t>Para </a:t>
            </a:r>
            <a:r>
              <a:rPr lang="es-ES" sz="2000" dirty="0"/>
              <a:t>el incremento de la productividad de cacao se deben considerar labores culturales como; podas sanitarias de ramas y frutas enfermas, control de malezas y despunte de copa para regular la altura de la planta. </a:t>
            </a:r>
            <a:endParaRPr lang="es-EC" sz="2000" dirty="0"/>
          </a:p>
          <a:p>
            <a:pPr marL="0" indent="0">
              <a:buNone/>
            </a:pPr>
            <a:endParaRPr lang="es-EC" sz="2000" dirty="0"/>
          </a:p>
          <a:p>
            <a:pPr lvl="0"/>
            <a:r>
              <a:rPr lang="es-EC" sz="2000" dirty="0"/>
              <a:t>El producto orgánico Serenade </a:t>
            </a:r>
            <a:r>
              <a:rPr lang="es-EC" sz="2000" dirty="0" smtClean="0"/>
              <a:t>1,34% </a:t>
            </a:r>
            <a:r>
              <a:rPr lang="es-EC" sz="2000" dirty="0"/>
              <a:t>a base de (</a:t>
            </a:r>
            <a:r>
              <a:rPr lang="es-EC" sz="2000" i="1" dirty="0"/>
              <a:t>Bacillus </a:t>
            </a:r>
            <a:r>
              <a:rPr lang="es-EC" sz="2000" i="1" dirty="0" err="1"/>
              <a:t>subtilis</a:t>
            </a:r>
            <a:r>
              <a:rPr lang="es-EC" sz="2000" dirty="0"/>
              <a:t>) se debería probar con diferentes dosis y tiempos para determinar su real aporte en la productividad del cultivo.</a:t>
            </a:r>
          </a:p>
          <a:p>
            <a:pPr marL="0" indent="0">
              <a:buNone/>
            </a:pPr>
            <a:endParaRPr lang="es-EC" sz="2000" dirty="0"/>
          </a:p>
          <a:p>
            <a:pPr lvl="0"/>
            <a:r>
              <a:rPr lang="es-EC" sz="2000" dirty="0"/>
              <a:t>Se debe implementar parcelas demostrativas con los tratamientos sobresalientes a fin de socializar el conocimiento y lograr su adopción.</a:t>
            </a:r>
          </a:p>
          <a:p>
            <a:pPr lvl="0"/>
            <a:endParaRPr lang="es-EC" sz="2000" dirty="0"/>
          </a:p>
          <a:p>
            <a:pPr lvl="0"/>
            <a:endParaRPr lang="es-EC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238693"/>
            <a:ext cx="11462197" cy="946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dirty="0" smtClean="0"/>
              <a:t>RECOMENDACIONES</a:t>
            </a:r>
            <a:r>
              <a:rPr lang="es-ES" dirty="0" smtClean="0">
                <a:ln w="3175" cmpd="sng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09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02276" y="3136440"/>
            <a:ext cx="11462197" cy="946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400" dirty="0" smtClean="0">
                <a:ln w="3175" cmpd="sng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110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18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	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81070"/>
            <a:ext cx="10515600" cy="4855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OBJETIVO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prácticas agronómicas basadas en fertilización y control fitosanitario para mejorar la productividad en el cultivo de cacao, en Santo Domingo de los Tsáchilas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ESPECÍFICOS 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efecto de la fertilización </a:t>
            </a: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el efecto del control fitosanitario</a:t>
            </a: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costo de los tratamientos </a:t>
            </a:r>
          </a:p>
        </p:txBody>
      </p:sp>
    </p:spTree>
    <p:extLst>
      <p:ext uri="{BB962C8B-B14F-4D97-AF65-F5344CB8AC3E}">
        <p14:creationId xmlns:p14="http://schemas.microsoft.com/office/powerpoint/2010/main" val="103791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		Revisión de literatura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61375" y="1300767"/>
            <a:ext cx="10161431" cy="5151548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Cacao </a:t>
            </a:r>
          </a:p>
          <a:p>
            <a:pPr marL="457200" lvl="1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Generalidades </a:t>
            </a:r>
          </a:p>
          <a:p>
            <a:pPr lvl="1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 científico: </a:t>
            </a:r>
            <a:r>
              <a:rPr lang="es-EC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Theobroma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cacao 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Origen: 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elvas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América Central y del Sur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ANECACAO, 2014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Requerimientos Edafoclimáticos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Suelo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Profundos, buena porosidad, textura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arcillosa hasta franco arenosa, con un pH entre 5,5 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6,5.</a:t>
            </a:r>
          </a:p>
          <a:p>
            <a:pPr lvl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Precipitación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1500 -2500 mm en zonas tropicales cálidas.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25-28°C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Vientos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Velocidad superior a 4 metros/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perjudicial</a:t>
            </a:r>
            <a:endParaRPr lang="es-EC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Humedad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relativa: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65% a 75%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C" b="1" dirty="0"/>
          </a:p>
        </p:txBody>
      </p:sp>
      <p:pic>
        <p:nvPicPr>
          <p:cNvPr id="4" name="Picture 2" descr="http://cdnmed.eluniversal.com/resources/jpg/6/9/1498144823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37" y="1300767"/>
            <a:ext cx="3425675" cy="25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54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360607"/>
            <a:ext cx="11126273" cy="6078829"/>
          </a:xfrm>
        </p:spPr>
        <p:txBody>
          <a:bodyPr/>
          <a:lstStyle/>
          <a:p>
            <a:pPr marL="914400" lvl="2" indent="0" algn="ctr">
              <a:buNone/>
            </a:pPr>
            <a:r>
              <a:rPr lang="es-EC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C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anejo Agronómico </a:t>
            </a:r>
            <a:endParaRPr lang="es-EC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2" name="Rectángulo redondeado 1"/>
          <p:cNvSpPr/>
          <p:nvPr/>
        </p:nvSpPr>
        <p:spPr>
          <a:xfrm>
            <a:off x="1496488" y="988533"/>
            <a:ext cx="2245882" cy="17703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Densidad poblacional: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de siembra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edafoclimáticos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917019" y="1186750"/>
            <a:ext cx="1674254" cy="721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de malezas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570879" y="3400021"/>
            <a:ext cx="2040097" cy="14464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585627" y="3356384"/>
            <a:ext cx="2067603" cy="13185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3,5m x 4m (714 plta/ha)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4m x 4m (625 plta/ha)</a:t>
            </a: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2669626" y="2838814"/>
            <a:ext cx="0" cy="438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fundesyram.info/biblioteca/imgs/900149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1488603" y="4735228"/>
            <a:ext cx="2362045" cy="21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fundesyram.info/biblioteca/imgs/90015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57" y="4477667"/>
            <a:ext cx="2793425" cy="210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s-media-cache-ak0.pinimg.com/originals/30/a2/5d/30a25d3a119f3e88ff2a12c13318c76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5" r="47346" b="11315"/>
          <a:stretch/>
        </p:blipFill>
        <p:spPr bwMode="auto">
          <a:xfrm>
            <a:off x="5484657" y="2185567"/>
            <a:ext cx="2793425" cy="206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redondeado 34"/>
          <p:cNvSpPr/>
          <p:nvPr/>
        </p:nvSpPr>
        <p:spPr>
          <a:xfrm>
            <a:off x="9665246" y="1186750"/>
            <a:ext cx="1796742" cy="14464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Podas: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función: edad, desarrollo y estado fitosanitario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10590928" y="2758838"/>
            <a:ext cx="0" cy="438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79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6080" y="231820"/>
            <a:ext cx="10515600" cy="6233373"/>
          </a:xfrm>
        </p:spPr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 de Mantenimiento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endParaRPr lang="es-EC" sz="2800" b="1" dirty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árboles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cacao necesitan una poda ligera para lograr una buena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forma.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poda, por lo regular, se puede hacer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 a cuatro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veces por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año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Despunte o poda de copa se la realiza a los 5 años, objetivo es eliminar ramas altas y obtener una altura optima.</a:t>
            </a:r>
          </a:p>
        </p:txBody>
      </p:sp>
      <p:pic>
        <p:nvPicPr>
          <p:cNvPr id="9218" name="Picture 2" descr="http://cacaomovil.com/media/uploads/2015/05/06/proceso-de-poda_10_nS6qkrY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5" t="24882" r="6459" b="2"/>
          <a:stretch/>
        </p:blipFill>
        <p:spPr bwMode="auto">
          <a:xfrm>
            <a:off x="9018186" y="2783531"/>
            <a:ext cx="2553281" cy="20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21170" r="25908" b="21711"/>
          <a:stretch/>
        </p:blipFill>
        <p:spPr bwMode="auto">
          <a:xfrm>
            <a:off x="5950092" y="2783531"/>
            <a:ext cx="2847881" cy="2115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6" descr="http://cacaomovil.com/media/uploads/2015/05/06/proceso-de-poda_04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9" t="13601" r="4768"/>
          <a:stretch/>
        </p:blipFill>
        <p:spPr bwMode="auto">
          <a:xfrm>
            <a:off x="2705611" y="2706258"/>
            <a:ext cx="2446986" cy="21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6080" y="231820"/>
            <a:ext cx="10515600" cy="6233373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es-EC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Enfermedades de la mazorca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endParaRPr lang="es-EC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Moniliasis del cacao</a:t>
            </a:r>
          </a:p>
          <a:p>
            <a:pPr marL="0" lvl="1" indent="0">
              <a:spcBef>
                <a:spcPts val="1000"/>
              </a:spcBef>
              <a:buNone/>
            </a:pPr>
            <a:endParaRPr lang="es-EC" sz="2000" b="1" dirty="0"/>
          </a:p>
          <a:p>
            <a:pPr marL="0" lvl="1" indent="0">
              <a:spcBef>
                <a:spcPts val="1000"/>
              </a:spcBef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producida por el hongo </a:t>
            </a:r>
            <a:r>
              <a:rPr lang="es-EC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Moniliophthora</a:t>
            </a:r>
            <a:r>
              <a:rPr lang="es-EC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roreri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afecta los frutos del cacao.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Síntomas</a:t>
            </a:r>
          </a:p>
          <a:p>
            <a:pPr marL="0" lvl="1" indent="0">
              <a:spcBef>
                <a:spcPts val="1000"/>
              </a:spcBef>
              <a:buNone/>
            </a:pP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Fuente: Garcés (2012)</a:t>
            </a:r>
          </a:p>
        </p:txBody>
      </p:sp>
      <p:pic>
        <p:nvPicPr>
          <p:cNvPr id="5" name="Imagen 4" descr="https://www.researchgate.net/profile/Acta_Agricola_Y_Pecuaria/publication/305351029/figure/fig1/AS:384342049214464@1468645693968/Figura-2-Secuencia-de-sintomas-y-signos-presentes-en-frutos-de-cacao-infectados-c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00" y="4002109"/>
            <a:ext cx="6503832" cy="237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8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6080" y="231820"/>
            <a:ext cx="10515600" cy="6233373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50000"/>
              </a:lnSpc>
              <a:spcBef>
                <a:spcPts val="1000"/>
              </a:spcBef>
              <a:buNone/>
            </a:pPr>
            <a:r>
              <a:rPr lang="es-EC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Enfermedades de la mazorca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endParaRPr lang="es-EC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Mazorca negra del cacao</a:t>
            </a:r>
          </a:p>
          <a:p>
            <a:pPr marL="0" lvl="1" indent="0">
              <a:spcBef>
                <a:spcPts val="1000"/>
              </a:spcBef>
              <a:buNone/>
            </a:pPr>
            <a:endPara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una enfermedad causada por el hongo </a:t>
            </a:r>
            <a:r>
              <a:rPr lang="es-EC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Phytophthora </a:t>
            </a:r>
            <a:r>
              <a:rPr lang="es-EC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C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Ataca raíces, hojas, tallos, frutos y ramas del cacao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s-EC" b="1" dirty="0"/>
          </a:p>
        </p:txBody>
      </p:sp>
      <p:pic>
        <p:nvPicPr>
          <p:cNvPr id="6" name="Picture 2" descr="http://www.fundesyram.info/biblioteca/imgs/900253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9"/>
          <a:stretch/>
        </p:blipFill>
        <p:spPr bwMode="auto">
          <a:xfrm>
            <a:off x="3654983" y="3750567"/>
            <a:ext cx="7019925" cy="2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2646</TotalTime>
  <Words>1755</Words>
  <Application>Microsoft Office PowerPoint</Application>
  <PresentationFormat>Panorámica</PresentationFormat>
  <Paragraphs>329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Wingdings 3</vt:lpstr>
      <vt:lpstr>Espiral</vt:lpstr>
      <vt:lpstr>Presentación de PowerPoint</vt:lpstr>
      <vt:lpstr>Introducción </vt:lpstr>
      <vt:lpstr>Introducción </vt:lpstr>
      <vt:lpstr> OBJETIVOS</vt:lpstr>
      <vt:lpstr>  Revisión de literatura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Fertilización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Y DISCUSIÓN  </vt:lpstr>
      <vt:lpstr>Presentación de PowerPoint</vt:lpstr>
      <vt:lpstr>Presentación de PowerPoint</vt:lpstr>
      <vt:lpstr>Presentación de PowerPoint</vt:lpstr>
      <vt:lpstr>Presentación de PowerPoint</vt:lpstr>
      <vt:lpstr>RESULTADOS: MAZORCA NEGRA</vt:lpstr>
      <vt:lpstr>RESULTADOS: MAZORCA NEGRA</vt:lpstr>
      <vt:lpstr>RESULTADOS: MAZORCA NEGRA</vt:lpstr>
      <vt:lpstr>Presentación de PowerPoint</vt:lpstr>
      <vt:lpstr>RESULTADOS: MARCHITAMIENTO DE FRUTOS JÓVENES</vt:lpstr>
      <vt:lpstr>Presentación de PowerPoint</vt:lpstr>
      <vt:lpstr>RESULTADOS: RENDIMIENTO DE ALMENDRAS SECAS</vt:lpstr>
      <vt:lpstr>RESULTADOS: ÍNDICE DE MARZORCAS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FABRY_PC</dc:creator>
  <cp:lastModifiedBy>FABRY_PC</cp:lastModifiedBy>
  <cp:revision>193</cp:revision>
  <dcterms:created xsi:type="dcterms:W3CDTF">2017-08-20T16:32:28Z</dcterms:created>
  <dcterms:modified xsi:type="dcterms:W3CDTF">2018-05-23T03:52:48Z</dcterms:modified>
</cp:coreProperties>
</file>