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82C80-1485-4BF4-8AE0-3E72DC133F7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83ADF5D9-778F-45A0-8D4A-AA0D76C370E2}">
      <dgm:prSet phldrT="[Texto]"/>
      <dgm:spPr/>
      <dgm:t>
        <a:bodyPr/>
        <a:lstStyle/>
        <a:p>
          <a:r>
            <a:rPr lang="es-US" b="1" dirty="0" smtClean="0">
              <a:solidFill>
                <a:schemeClr val="accent1"/>
              </a:solidFill>
              <a:latin typeface="Times New Roman" panose="02020603050405020304" pitchFamily="18" charset="0"/>
              <a:cs typeface="Times New Roman" panose="02020603050405020304" pitchFamily="18" charset="0"/>
            </a:rPr>
            <a:t>General</a:t>
          </a:r>
          <a:endParaRPr lang="es-EC" b="1" dirty="0">
            <a:solidFill>
              <a:schemeClr val="accent1"/>
            </a:solidFill>
            <a:latin typeface="Times New Roman" panose="02020603050405020304" pitchFamily="18" charset="0"/>
            <a:cs typeface="Times New Roman" panose="02020603050405020304" pitchFamily="18" charset="0"/>
          </a:endParaRPr>
        </a:p>
      </dgm:t>
    </dgm:pt>
    <dgm:pt modelId="{780194BC-BFA8-481B-8397-2A089F335CB8}" type="parTrans" cxnId="{990F2A4F-ADE7-426B-B40C-F97E636A0FC5}">
      <dgm:prSet/>
      <dgm:spPr/>
      <dgm:t>
        <a:bodyPr/>
        <a:lstStyle/>
        <a:p>
          <a:endParaRPr lang="es-EC"/>
        </a:p>
      </dgm:t>
    </dgm:pt>
    <dgm:pt modelId="{9C98E85D-D408-4866-B857-B83CC74FBF1D}" type="sibTrans" cxnId="{990F2A4F-ADE7-426B-B40C-F97E636A0FC5}">
      <dgm:prSet/>
      <dgm:spPr/>
      <dgm:t>
        <a:bodyPr/>
        <a:lstStyle/>
        <a:p>
          <a:endParaRPr lang="es-EC"/>
        </a:p>
      </dgm:t>
    </dgm:pt>
    <dgm:pt modelId="{20371C14-F451-4EFA-9E44-D7F307063E2D}">
      <dgm:prSet phldrT="[Texto]"/>
      <dgm:spPr/>
      <dgm:t>
        <a:bodyPr/>
        <a:lstStyle/>
        <a:p>
          <a:r>
            <a:rPr lang="es-PE" dirty="0" smtClean="0">
              <a:latin typeface="Times New Roman" panose="02020603050405020304" pitchFamily="18" charset="0"/>
              <a:cs typeface="Times New Roman" panose="02020603050405020304" pitchFamily="18" charset="0"/>
            </a:rPr>
            <a:t>Determinar la Prevalencia de Brucelosis Bovina en la Parroquia San Pedro de Suma cantón El Carmen.</a:t>
          </a:r>
          <a:endParaRPr lang="es-EC" dirty="0">
            <a:latin typeface="Times New Roman" panose="02020603050405020304" pitchFamily="18" charset="0"/>
            <a:cs typeface="Times New Roman" panose="02020603050405020304" pitchFamily="18" charset="0"/>
          </a:endParaRPr>
        </a:p>
      </dgm:t>
    </dgm:pt>
    <dgm:pt modelId="{2284A6F3-E4E9-4BA9-844D-B0B0D4DAB168}" type="parTrans" cxnId="{7DDE8930-7377-49DD-A639-71910E377A2A}">
      <dgm:prSet/>
      <dgm:spPr/>
      <dgm:t>
        <a:bodyPr/>
        <a:lstStyle/>
        <a:p>
          <a:endParaRPr lang="es-EC"/>
        </a:p>
      </dgm:t>
    </dgm:pt>
    <dgm:pt modelId="{E7FD67BA-8789-45E9-826C-ECE9CBB9D409}" type="sibTrans" cxnId="{7DDE8930-7377-49DD-A639-71910E377A2A}">
      <dgm:prSet/>
      <dgm:spPr/>
      <dgm:t>
        <a:bodyPr/>
        <a:lstStyle/>
        <a:p>
          <a:endParaRPr lang="es-EC"/>
        </a:p>
      </dgm:t>
    </dgm:pt>
    <dgm:pt modelId="{FF627708-513D-4E42-9FFA-D83F4BEB20ED}">
      <dgm:prSet phldrT="[Texto]"/>
      <dgm:spPr/>
      <dgm:t>
        <a:bodyPr/>
        <a:lstStyle/>
        <a:p>
          <a:r>
            <a:rPr lang="es-US" b="1" dirty="0" smtClean="0">
              <a:solidFill>
                <a:schemeClr val="accent1"/>
              </a:solidFill>
              <a:latin typeface="Times New Roman" panose="02020603050405020304" pitchFamily="18" charset="0"/>
              <a:cs typeface="Times New Roman" panose="02020603050405020304" pitchFamily="18" charset="0"/>
            </a:rPr>
            <a:t>Específico</a:t>
          </a:r>
          <a:endParaRPr lang="es-EC" b="1" dirty="0">
            <a:solidFill>
              <a:schemeClr val="accent1"/>
            </a:solidFill>
            <a:latin typeface="Times New Roman" panose="02020603050405020304" pitchFamily="18" charset="0"/>
            <a:cs typeface="Times New Roman" panose="02020603050405020304" pitchFamily="18" charset="0"/>
          </a:endParaRPr>
        </a:p>
      </dgm:t>
    </dgm:pt>
    <dgm:pt modelId="{62F4B35F-8E54-4554-BFD0-A0D1382E5A1E}" type="parTrans" cxnId="{E15A6476-4179-4A28-BD9D-74E3C52E4AD9}">
      <dgm:prSet/>
      <dgm:spPr/>
      <dgm:t>
        <a:bodyPr/>
        <a:lstStyle/>
        <a:p>
          <a:endParaRPr lang="es-EC"/>
        </a:p>
      </dgm:t>
    </dgm:pt>
    <dgm:pt modelId="{4F051E76-9E44-43E7-89A2-1B5FDB7AF144}" type="sibTrans" cxnId="{E15A6476-4179-4A28-BD9D-74E3C52E4AD9}">
      <dgm:prSet/>
      <dgm:spPr/>
      <dgm:t>
        <a:bodyPr/>
        <a:lstStyle/>
        <a:p>
          <a:endParaRPr lang="es-EC"/>
        </a:p>
      </dgm:t>
    </dgm:pt>
    <dgm:pt modelId="{00771AD8-25BE-4320-9D71-A3EDAE515D24}">
      <dgm:prSet phldrT="[Texto]"/>
      <dgm:spPr/>
      <dgm:t>
        <a:bodyPr/>
        <a:lstStyle/>
        <a:p>
          <a:r>
            <a:rPr lang="es-PE" dirty="0" smtClean="0">
              <a:latin typeface="Times New Roman" panose="02020603050405020304" pitchFamily="18" charset="0"/>
              <a:cs typeface="Times New Roman" panose="02020603050405020304" pitchFamily="18" charset="0"/>
            </a:rPr>
            <a:t>Cuantificar la prevalencia de brucelosis bovina mediante las pruebas serológicas Rosa de Bengala y Elisa indirecta. </a:t>
          </a:r>
          <a:endParaRPr lang="es-EC" dirty="0">
            <a:latin typeface="Times New Roman" panose="02020603050405020304" pitchFamily="18" charset="0"/>
            <a:cs typeface="Times New Roman" panose="02020603050405020304" pitchFamily="18" charset="0"/>
          </a:endParaRPr>
        </a:p>
      </dgm:t>
    </dgm:pt>
    <dgm:pt modelId="{0D8ACDAE-141B-46E4-912A-D803F8235CD1}" type="parTrans" cxnId="{C86E661E-DF55-4437-B27D-36AC862D56A4}">
      <dgm:prSet/>
      <dgm:spPr/>
      <dgm:t>
        <a:bodyPr/>
        <a:lstStyle/>
        <a:p>
          <a:endParaRPr lang="es-EC"/>
        </a:p>
      </dgm:t>
    </dgm:pt>
    <dgm:pt modelId="{82838688-440A-4221-B59C-603F628C01EF}" type="sibTrans" cxnId="{C86E661E-DF55-4437-B27D-36AC862D56A4}">
      <dgm:prSet/>
      <dgm:spPr/>
      <dgm:t>
        <a:bodyPr/>
        <a:lstStyle/>
        <a:p>
          <a:endParaRPr lang="es-EC"/>
        </a:p>
      </dgm:t>
    </dgm:pt>
    <dgm:pt modelId="{85770824-CEEF-4377-9DC8-DDF62EA17F7D}">
      <dgm:prSet/>
      <dgm:spPr/>
      <dgm:t>
        <a:bodyPr/>
        <a:lstStyle/>
        <a:p>
          <a:r>
            <a:rPr lang="es-PE" dirty="0" smtClean="0">
              <a:latin typeface="Times New Roman" panose="02020603050405020304" pitchFamily="18" charset="0"/>
              <a:cs typeface="Times New Roman" panose="02020603050405020304" pitchFamily="18" charset="0"/>
            </a:rPr>
            <a:t>Establecer una comparación entre las pruebas serológicas empleadas. </a:t>
          </a:r>
          <a:endParaRPr lang="es-EC" dirty="0">
            <a:latin typeface="Times New Roman" panose="02020603050405020304" pitchFamily="18" charset="0"/>
            <a:cs typeface="Times New Roman" panose="02020603050405020304" pitchFamily="18" charset="0"/>
          </a:endParaRPr>
        </a:p>
      </dgm:t>
    </dgm:pt>
    <dgm:pt modelId="{A90913AD-DB17-472E-8C3E-74AF2A228EEE}" type="parTrans" cxnId="{000D2457-C7B0-42B6-AE06-238D9B5674C3}">
      <dgm:prSet/>
      <dgm:spPr/>
      <dgm:t>
        <a:bodyPr/>
        <a:lstStyle/>
        <a:p>
          <a:endParaRPr lang="es-EC"/>
        </a:p>
      </dgm:t>
    </dgm:pt>
    <dgm:pt modelId="{8873345D-092F-4161-80C9-702DCDFCD8D7}" type="sibTrans" cxnId="{000D2457-C7B0-42B6-AE06-238D9B5674C3}">
      <dgm:prSet/>
      <dgm:spPr/>
      <dgm:t>
        <a:bodyPr/>
        <a:lstStyle/>
        <a:p>
          <a:endParaRPr lang="es-EC"/>
        </a:p>
      </dgm:t>
    </dgm:pt>
    <dgm:pt modelId="{7B340EDA-8EEA-495F-A1B4-EC281ACC2E43}">
      <dgm:prSet/>
      <dgm:spPr/>
      <dgm:t>
        <a:bodyPr/>
        <a:lstStyle/>
        <a:p>
          <a:r>
            <a:rPr lang="es-PE" dirty="0" smtClean="0">
              <a:latin typeface="Times New Roman" panose="02020603050405020304" pitchFamily="18" charset="0"/>
              <a:cs typeface="Times New Roman" panose="02020603050405020304" pitchFamily="18" charset="0"/>
            </a:rPr>
            <a:t>Identificar los factores de riesgo a través de encuestas epidemiológicas. </a:t>
          </a:r>
          <a:endParaRPr lang="es-EC" dirty="0">
            <a:latin typeface="Times New Roman" panose="02020603050405020304" pitchFamily="18" charset="0"/>
            <a:cs typeface="Times New Roman" panose="02020603050405020304" pitchFamily="18" charset="0"/>
          </a:endParaRPr>
        </a:p>
      </dgm:t>
    </dgm:pt>
    <dgm:pt modelId="{52AFFF1B-EDDA-420D-BEBD-E5975C886710}" type="parTrans" cxnId="{7E52946A-4CED-4234-BF9F-DA7CBE9059CA}">
      <dgm:prSet/>
      <dgm:spPr/>
      <dgm:t>
        <a:bodyPr/>
        <a:lstStyle/>
        <a:p>
          <a:endParaRPr lang="es-EC"/>
        </a:p>
      </dgm:t>
    </dgm:pt>
    <dgm:pt modelId="{7C83322F-65F2-4C5B-B0B8-2608050F9F91}" type="sibTrans" cxnId="{7E52946A-4CED-4234-BF9F-DA7CBE9059CA}">
      <dgm:prSet/>
      <dgm:spPr/>
      <dgm:t>
        <a:bodyPr/>
        <a:lstStyle/>
        <a:p>
          <a:endParaRPr lang="es-EC"/>
        </a:p>
      </dgm:t>
    </dgm:pt>
    <dgm:pt modelId="{2E8E0340-5A60-451C-A683-CC929B2FD46F}">
      <dgm:prSet/>
      <dgm:spPr/>
      <dgm:t>
        <a:bodyPr/>
        <a:lstStyle/>
        <a:p>
          <a:r>
            <a:rPr lang="es-PE" dirty="0" smtClean="0">
              <a:latin typeface="Times New Roman" panose="02020603050405020304" pitchFamily="18" charset="0"/>
              <a:cs typeface="Times New Roman" panose="02020603050405020304" pitchFamily="18" charset="0"/>
            </a:rPr>
            <a:t>Realizar análisis económico del costo que significaría en caso de presentarse la enfermedad en comparación con prevenir la enfermedad. </a:t>
          </a:r>
          <a:endParaRPr lang="es-EC" dirty="0">
            <a:latin typeface="Times New Roman" panose="02020603050405020304" pitchFamily="18" charset="0"/>
            <a:cs typeface="Times New Roman" panose="02020603050405020304" pitchFamily="18" charset="0"/>
          </a:endParaRPr>
        </a:p>
      </dgm:t>
    </dgm:pt>
    <dgm:pt modelId="{FAAA2AF0-3F3A-4B44-9443-D64BD30EE975}" type="parTrans" cxnId="{D3A26E9C-BCD7-409A-94AC-8375B0906094}">
      <dgm:prSet/>
      <dgm:spPr/>
      <dgm:t>
        <a:bodyPr/>
        <a:lstStyle/>
        <a:p>
          <a:endParaRPr lang="es-EC"/>
        </a:p>
      </dgm:t>
    </dgm:pt>
    <dgm:pt modelId="{851EEE0D-1593-4C92-94EC-2417913DCCC0}" type="sibTrans" cxnId="{D3A26E9C-BCD7-409A-94AC-8375B0906094}">
      <dgm:prSet/>
      <dgm:spPr/>
      <dgm:t>
        <a:bodyPr/>
        <a:lstStyle/>
        <a:p>
          <a:endParaRPr lang="es-EC"/>
        </a:p>
      </dgm:t>
    </dgm:pt>
    <dgm:pt modelId="{E7D3C450-004C-47E4-9BA2-35066FE68F72}">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29EA844E-63A6-4815-9086-F327A5F1E55E}" type="parTrans" cxnId="{E89393B3-4901-4E1E-A7B0-29221BB698DD}">
      <dgm:prSet/>
      <dgm:spPr/>
      <dgm:t>
        <a:bodyPr/>
        <a:lstStyle/>
        <a:p>
          <a:endParaRPr lang="es-EC"/>
        </a:p>
      </dgm:t>
    </dgm:pt>
    <dgm:pt modelId="{E1FC6B07-4D36-48B2-91B7-CE6D9F15C5DD}" type="sibTrans" cxnId="{E89393B3-4901-4E1E-A7B0-29221BB698DD}">
      <dgm:prSet/>
      <dgm:spPr/>
      <dgm:t>
        <a:bodyPr/>
        <a:lstStyle/>
        <a:p>
          <a:endParaRPr lang="es-EC"/>
        </a:p>
      </dgm:t>
    </dgm:pt>
    <dgm:pt modelId="{9C342921-5CCE-45E1-8731-A8A26FAA05BF}">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2DD35CB6-C7EB-4F3B-A654-4592EACFB612}" type="parTrans" cxnId="{8AF79915-4566-4F58-B281-EF096FA5B759}">
      <dgm:prSet/>
      <dgm:spPr/>
      <dgm:t>
        <a:bodyPr/>
        <a:lstStyle/>
        <a:p>
          <a:endParaRPr lang="es-EC"/>
        </a:p>
      </dgm:t>
    </dgm:pt>
    <dgm:pt modelId="{8BE1743F-2AB2-4A6A-BADB-CCE0D0D01A36}" type="sibTrans" cxnId="{8AF79915-4566-4F58-B281-EF096FA5B759}">
      <dgm:prSet/>
      <dgm:spPr/>
      <dgm:t>
        <a:bodyPr/>
        <a:lstStyle/>
        <a:p>
          <a:endParaRPr lang="es-EC"/>
        </a:p>
      </dgm:t>
    </dgm:pt>
    <dgm:pt modelId="{A6D90154-91F0-4550-9D93-1849BC0F7863}">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8546CE6F-73BF-4B62-A4A8-FC8735F9A707}" type="parTrans" cxnId="{BEF12B28-A8B2-4EB0-9A39-F81BE1F400E1}">
      <dgm:prSet/>
      <dgm:spPr/>
      <dgm:t>
        <a:bodyPr/>
        <a:lstStyle/>
        <a:p>
          <a:endParaRPr lang="es-EC"/>
        </a:p>
      </dgm:t>
    </dgm:pt>
    <dgm:pt modelId="{A3CA3F0C-9C07-4959-B8CC-28AD9C435D07}" type="sibTrans" cxnId="{BEF12B28-A8B2-4EB0-9A39-F81BE1F400E1}">
      <dgm:prSet/>
      <dgm:spPr/>
      <dgm:t>
        <a:bodyPr/>
        <a:lstStyle/>
        <a:p>
          <a:endParaRPr lang="es-EC"/>
        </a:p>
      </dgm:t>
    </dgm:pt>
    <dgm:pt modelId="{CAB6C0DB-C260-409D-86EA-EFB5E0D0DBCC}" type="pres">
      <dgm:prSet presAssocID="{62782C80-1485-4BF4-8AE0-3E72DC133F75}" presName="linear" presStyleCnt="0">
        <dgm:presLayoutVars>
          <dgm:animLvl val="lvl"/>
          <dgm:resizeHandles val="exact"/>
        </dgm:presLayoutVars>
      </dgm:prSet>
      <dgm:spPr/>
      <dgm:t>
        <a:bodyPr/>
        <a:lstStyle/>
        <a:p>
          <a:endParaRPr lang="es-EC"/>
        </a:p>
      </dgm:t>
    </dgm:pt>
    <dgm:pt modelId="{45702927-0C4E-4782-9A6A-70AB796D357B}" type="pres">
      <dgm:prSet presAssocID="{83ADF5D9-778F-45A0-8D4A-AA0D76C370E2}" presName="parentText" presStyleLbl="node1" presStyleIdx="0" presStyleCnt="2">
        <dgm:presLayoutVars>
          <dgm:chMax val="0"/>
          <dgm:bulletEnabled val="1"/>
        </dgm:presLayoutVars>
      </dgm:prSet>
      <dgm:spPr/>
      <dgm:t>
        <a:bodyPr/>
        <a:lstStyle/>
        <a:p>
          <a:endParaRPr lang="es-EC"/>
        </a:p>
      </dgm:t>
    </dgm:pt>
    <dgm:pt modelId="{77AC7234-D23F-437A-96E4-6D5D5F2EF15F}" type="pres">
      <dgm:prSet presAssocID="{83ADF5D9-778F-45A0-8D4A-AA0D76C370E2}" presName="childText" presStyleLbl="revTx" presStyleIdx="0" presStyleCnt="2">
        <dgm:presLayoutVars>
          <dgm:bulletEnabled val="1"/>
        </dgm:presLayoutVars>
      </dgm:prSet>
      <dgm:spPr/>
      <dgm:t>
        <a:bodyPr/>
        <a:lstStyle/>
        <a:p>
          <a:endParaRPr lang="es-EC"/>
        </a:p>
      </dgm:t>
    </dgm:pt>
    <dgm:pt modelId="{91BB0531-8850-4C24-ADAA-D30681BA105C}" type="pres">
      <dgm:prSet presAssocID="{FF627708-513D-4E42-9FFA-D83F4BEB20ED}" presName="parentText" presStyleLbl="node1" presStyleIdx="1" presStyleCnt="2">
        <dgm:presLayoutVars>
          <dgm:chMax val="0"/>
          <dgm:bulletEnabled val="1"/>
        </dgm:presLayoutVars>
      </dgm:prSet>
      <dgm:spPr/>
      <dgm:t>
        <a:bodyPr/>
        <a:lstStyle/>
        <a:p>
          <a:endParaRPr lang="es-EC"/>
        </a:p>
      </dgm:t>
    </dgm:pt>
    <dgm:pt modelId="{06A1691F-6263-46B2-9A80-387B88CAD4AF}" type="pres">
      <dgm:prSet presAssocID="{FF627708-513D-4E42-9FFA-D83F4BEB20ED}" presName="childText" presStyleLbl="revTx" presStyleIdx="1" presStyleCnt="2">
        <dgm:presLayoutVars>
          <dgm:bulletEnabled val="1"/>
        </dgm:presLayoutVars>
      </dgm:prSet>
      <dgm:spPr/>
      <dgm:t>
        <a:bodyPr/>
        <a:lstStyle/>
        <a:p>
          <a:endParaRPr lang="es-EC"/>
        </a:p>
      </dgm:t>
    </dgm:pt>
  </dgm:ptLst>
  <dgm:cxnLst>
    <dgm:cxn modelId="{BEF12B28-A8B2-4EB0-9A39-F81BE1F400E1}" srcId="{83ADF5D9-778F-45A0-8D4A-AA0D76C370E2}" destId="{A6D90154-91F0-4550-9D93-1849BC0F7863}" srcOrd="0" destOrd="0" parTransId="{8546CE6F-73BF-4B62-A4A8-FC8735F9A707}" sibTransId="{A3CA3F0C-9C07-4959-B8CC-28AD9C435D07}"/>
    <dgm:cxn modelId="{F6F3FA50-DD7D-4BD1-ACA2-E0ACFA6DAD31}" type="presOf" srcId="{85770824-CEEF-4377-9DC8-DDF62EA17F7D}" destId="{06A1691F-6263-46B2-9A80-387B88CAD4AF}" srcOrd="0" destOrd="2" presId="urn:microsoft.com/office/officeart/2005/8/layout/vList2"/>
    <dgm:cxn modelId="{7DDE8930-7377-49DD-A639-71910E377A2A}" srcId="{83ADF5D9-778F-45A0-8D4A-AA0D76C370E2}" destId="{20371C14-F451-4EFA-9E44-D7F307063E2D}" srcOrd="1" destOrd="0" parTransId="{2284A6F3-E4E9-4BA9-844D-B0B0D4DAB168}" sibTransId="{E7FD67BA-8789-45E9-826C-ECE9CBB9D409}"/>
    <dgm:cxn modelId="{457162AF-A849-4C19-9758-E0B0CF997B87}" type="presOf" srcId="{2E8E0340-5A60-451C-A683-CC929B2FD46F}" destId="{06A1691F-6263-46B2-9A80-387B88CAD4AF}" srcOrd="0" destOrd="4" presId="urn:microsoft.com/office/officeart/2005/8/layout/vList2"/>
    <dgm:cxn modelId="{47D05AE1-D561-42F0-98CF-DCF6EB8B7EBD}" type="presOf" srcId="{00771AD8-25BE-4320-9D71-A3EDAE515D24}" destId="{06A1691F-6263-46B2-9A80-387B88CAD4AF}" srcOrd="0" destOrd="1" presId="urn:microsoft.com/office/officeart/2005/8/layout/vList2"/>
    <dgm:cxn modelId="{BF39130F-56E5-4C99-B71D-F27C98BF15DA}" type="presOf" srcId="{83ADF5D9-778F-45A0-8D4A-AA0D76C370E2}" destId="{45702927-0C4E-4782-9A6A-70AB796D357B}" srcOrd="0" destOrd="0" presId="urn:microsoft.com/office/officeart/2005/8/layout/vList2"/>
    <dgm:cxn modelId="{93D72998-36C4-44B6-8B8F-BA8C098E8F31}" type="presOf" srcId="{FF627708-513D-4E42-9FFA-D83F4BEB20ED}" destId="{91BB0531-8850-4C24-ADAA-D30681BA105C}" srcOrd="0" destOrd="0" presId="urn:microsoft.com/office/officeart/2005/8/layout/vList2"/>
    <dgm:cxn modelId="{D3A26E9C-BCD7-409A-94AC-8375B0906094}" srcId="{FF627708-513D-4E42-9FFA-D83F4BEB20ED}" destId="{2E8E0340-5A60-451C-A683-CC929B2FD46F}" srcOrd="4" destOrd="0" parTransId="{FAAA2AF0-3F3A-4B44-9443-D64BD30EE975}" sibTransId="{851EEE0D-1593-4C92-94EC-2417913DCCC0}"/>
    <dgm:cxn modelId="{C9861103-CB52-41A7-A2CA-AFF37E7237D0}" type="presOf" srcId="{7B340EDA-8EEA-495F-A1B4-EC281ACC2E43}" destId="{06A1691F-6263-46B2-9A80-387B88CAD4AF}" srcOrd="0" destOrd="3" presId="urn:microsoft.com/office/officeart/2005/8/layout/vList2"/>
    <dgm:cxn modelId="{8AB2B426-AACB-445F-AD3C-B55CADA1478A}" type="presOf" srcId="{62782C80-1485-4BF4-8AE0-3E72DC133F75}" destId="{CAB6C0DB-C260-409D-86EA-EFB5E0D0DBCC}" srcOrd="0" destOrd="0" presId="urn:microsoft.com/office/officeart/2005/8/layout/vList2"/>
    <dgm:cxn modelId="{2A77BA25-46D3-4F93-B56A-10B3F4570054}" type="presOf" srcId="{9C342921-5CCE-45E1-8731-A8A26FAA05BF}" destId="{06A1691F-6263-46B2-9A80-387B88CAD4AF}" srcOrd="0" destOrd="0" presId="urn:microsoft.com/office/officeart/2005/8/layout/vList2"/>
    <dgm:cxn modelId="{000D2457-C7B0-42B6-AE06-238D9B5674C3}" srcId="{FF627708-513D-4E42-9FFA-D83F4BEB20ED}" destId="{85770824-CEEF-4377-9DC8-DDF62EA17F7D}" srcOrd="2" destOrd="0" parTransId="{A90913AD-DB17-472E-8C3E-74AF2A228EEE}" sibTransId="{8873345D-092F-4161-80C9-702DCDFCD8D7}"/>
    <dgm:cxn modelId="{F07E1413-525B-4DBC-9FF7-05E18EA2A49F}" type="presOf" srcId="{E7D3C450-004C-47E4-9BA2-35066FE68F72}" destId="{77AC7234-D23F-437A-96E4-6D5D5F2EF15F}" srcOrd="0" destOrd="2" presId="urn:microsoft.com/office/officeart/2005/8/layout/vList2"/>
    <dgm:cxn modelId="{E15A6476-4179-4A28-BD9D-74E3C52E4AD9}" srcId="{62782C80-1485-4BF4-8AE0-3E72DC133F75}" destId="{FF627708-513D-4E42-9FFA-D83F4BEB20ED}" srcOrd="1" destOrd="0" parTransId="{62F4B35F-8E54-4554-BFD0-A0D1382E5A1E}" sibTransId="{4F051E76-9E44-43E7-89A2-1B5FDB7AF144}"/>
    <dgm:cxn modelId="{ACC4D813-4380-4C9D-8DC6-DF551534BED8}" type="presOf" srcId="{A6D90154-91F0-4550-9D93-1849BC0F7863}" destId="{77AC7234-D23F-437A-96E4-6D5D5F2EF15F}" srcOrd="0" destOrd="0" presId="urn:microsoft.com/office/officeart/2005/8/layout/vList2"/>
    <dgm:cxn modelId="{8AF79915-4566-4F58-B281-EF096FA5B759}" srcId="{FF627708-513D-4E42-9FFA-D83F4BEB20ED}" destId="{9C342921-5CCE-45E1-8731-A8A26FAA05BF}" srcOrd="0" destOrd="0" parTransId="{2DD35CB6-C7EB-4F3B-A654-4592EACFB612}" sibTransId="{8BE1743F-2AB2-4A6A-BADB-CCE0D0D01A36}"/>
    <dgm:cxn modelId="{7E52946A-4CED-4234-BF9F-DA7CBE9059CA}" srcId="{FF627708-513D-4E42-9FFA-D83F4BEB20ED}" destId="{7B340EDA-8EEA-495F-A1B4-EC281ACC2E43}" srcOrd="3" destOrd="0" parTransId="{52AFFF1B-EDDA-420D-BEBD-E5975C886710}" sibTransId="{7C83322F-65F2-4C5B-B0B8-2608050F9F91}"/>
    <dgm:cxn modelId="{990F2A4F-ADE7-426B-B40C-F97E636A0FC5}" srcId="{62782C80-1485-4BF4-8AE0-3E72DC133F75}" destId="{83ADF5D9-778F-45A0-8D4A-AA0D76C370E2}" srcOrd="0" destOrd="0" parTransId="{780194BC-BFA8-481B-8397-2A089F335CB8}" sibTransId="{9C98E85D-D408-4866-B857-B83CC74FBF1D}"/>
    <dgm:cxn modelId="{E89393B3-4901-4E1E-A7B0-29221BB698DD}" srcId="{83ADF5D9-778F-45A0-8D4A-AA0D76C370E2}" destId="{E7D3C450-004C-47E4-9BA2-35066FE68F72}" srcOrd="2" destOrd="0" parTransId="{29EA844E-63A6-4815-9086-F327A5F1E55E}" sibTransId="{E1FC6B07-4D36-48B2-91B7-CE6D9F15C5DD}"/>
    <dgm:cxn modelId="{1C15463B-96D0-4C0E-859E-526F063F27DF}" type="presOf" srcId="{20371C14-F451-4EFA-9E44-D7F307063E2D}" destId="{77AC7234-D23F-437A-96E4-6D5D5F2EF15F}" srcOrd="0" destOrd="1" presId="urn:microsoft.com/office/officeart/2005/8/layout/vList2"/>
    <dgm:cxn modelId="{C86E661E-DF55-4437-B27D-36AC862D56A4}" srcId="{FF627708-513D-4E42-9FFA-D83F4BEB20ED}" destId="{00771AD8-25BE-4320-9D71-A3EDAE515D24}" srcOrd="1" destOrd="0" parTransId="{0D8ACDAE-141B-46E4-912A-D803F8235CD1}" sibTransId="{82838688-440A-4221-B59C-603F628C01EF}"/>
    <dgm:cxn modelId="{B5C13B48-2F67-45EA-BC20-767F2ED45968}" type="presParOf" srcId="{CAB6C0DB-C260-409D-86EA-EFB5E0D0DBCC}" destId="{45702927-0C4E-4782-9A6A-70AB796D357B}" srcOrd="0" destOrd="0" presId="urn:microsoft.com/office/officeart/2005/8/layout/vList2"/>
    <dgm:cxn modelId="{C1312CEE-BA05-4F1B-A8B5-753C6BA30007}" type="presParOf" srcId="{CAB6C0DB-C260-409D-86EA-EFB5E0D0DBCC}" destId="{77AC7234-D23F-437A-96E4-6D5D5F2EF15F}" srcOrd="1" destOrd="0" presId="urn:microsoft.com/office/officeart/2005/8/layout/vList2"/>
    <dgm:cxn modelId="{A1D22674-7BAB-4931-937D-93CF286F92BE}" type="presParOf" srcId="{CAB6C0DB-C260-409D-86EA-EFB5E0D0DBCC}" destId="{91BB0531-8850-4C24-ADAA-D30681BA105C}" srcOrd="2" destOrd="0" presId="urn:microsoft.com/office/officeart/2005/8/layout/vList2"/>
    <dgm:cxn modelId="{CF5F394E-9FF3-494D-8599-6726A3DF4EE5}" type="presParOf" srcId="{CAB6C0DB-C260-409D-86EA-EFB5E0D0DBCC}" destId="{06A1691F-6263-46B2-9A80-387B88CAD4A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162656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289337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1269DD-6330-4E88-9B6C-FCA46E12B2DB}"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637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227699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1269DD-6330-4E88-9B6C-FCA46E12B2DB}"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044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250423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260645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412717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258442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C71F06-1F84-4E8F-8E74-F589E6F24E28}" type="datetimeFigureOut">
              <a:rPr lang="es-EC" smtClean="0"/>
              <a:t>29/05/2018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186035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131475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AC71F06-1F84-4E8F-8E74-F589E6F24E28}" type="datetimeFigureOut">
              <a:rPr lang="es-EC" smtClean="0"/>
              <a:t>29/05/2018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181923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C71F06-1F84-4E8F-8E74-F589E6F24E28}" type="datetimeFigureOut">
              <a:rPr lang="es-EC" smtClean="0"/>
              <a:t>29/05/2018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4931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71F06-1F84-4E8F-8E74-F589E6F24E28}" type="datetimeFigureOut">
              <a:rPr lang="es-EC" smtClean="0"/>
              <a:t>29/05/2018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17732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90010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C71F06-1F84-4E8F-8E74-F589E6F24E28}" type="datetimeFigureOut">
              <a:rPr lang="es-EC" smtClean="0"/>
              <a:t>29/05/2018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1269DD-6330-4E88-9B6C-FCA46E12B2DB}" type="slidenum">
              <a:rPr lang="es-EC" smtClean="0"/>
              <a:t>‹Nº›</a:t>
            </a:fld>
            <a:endParaRPr lang="es-EC"/>
          </a:p>
        </p:txBody>
      </p:sp>
    </p:spTree>
    <p:extLst>
      <p:ext uri="{BB962C8B-B14F-4D97-AF65-F5344CB8AC3E}">
        <p14:creationId xmlns:p14="http://schemas.microsoft.com/office/powerpoint/2010/main" val="309240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C71F06-1F84-4E8F-8E74-F589E6F24E28}" type="datetimeFigureOut">
              <a:rPr lang="es-EC" smtClean="0"/>
              <a:t>29/05/2018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1269DD-6330-4E88-9B6C-FCA46E12B2DB}" type="slidenum">
              <a:rPr lang="es-EC" smtClean="0"/>
              <a:t>‹Nº›</a:t>
            </a:fld>
            <a:endParaRPr lang="es-EC"/>
          </a:p>
        </p:txBody>
      </p:sp>
    </p:spTree>
    <p:extLst>
      <p:ext uri="{BB962C8B-B14F-4D97-AF65-F5344CB8AC3E}">
        <p14:creationId xmlns:p14="http://schemas.microsoft.com/office/powerpoint/2010/main" val="93060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4602" y="2606933"/>
            <a:ext cx="9440422" cy="2262781"/>
          </a:xfrm>
        </p:spPr>
        <p:txBody>
          <a:bodyPr>
            <a:noAutofit/>
          </a:bodyPr>
          <a:lstStyle/>
          <a:p>
            <a:pPr algn="ctr"/>
            <a:r>
              <a:rPr lang="es-PE" sz="3600" b="1" dirty="0">
                <a:solidFill>
                  <a:schemeClr val="tx1"/>
                </a:solidFill>
              </a:rPr>
              <a:t>“PREVALENCIA DE BRUCELOSIS EN GANADO BOVINO EN LA PARRÓQUIA SAN PEDRO DE SUMA CANTÓN EL CARMEN</a:t>
            </a:r>
            <a:r>
              <a:rPr lang="es-PE" sz="3600" b="1" dirty="0" smtClean="0">
                <a:solidFill>
                  <a:schemeClr val="tx1"/>
                </a:solidFill>
              </a:rPr>
              <a:t>”</a:t>
            </a:r>
            <a:endParaRPr lang="es-EC" sz="3600" dirty="0">
              <a:solidFill>
                <a:schemeClr val="tx1"/>
              </a:solidFill>
            </a:endParaRPr>
          </a:p>
        </p:txBody>
      </p:sp>
      <p:pic>
        <p:nvPicPr>
          <p:cNvPr id="4" name="Imagen 3" descr="Resultado de imagen para universidad de las fuerzas armadas"/>
          <p:cNvPicPr/>
          <p:nvPr/>
        </p:nvPicPr>
        <p:blipFill>
          <a:blip r:embed="rId2">
            <a:extLst>
              <a:ext uri="{28A0092B-C50C-407E-A947-70E740481C1C}">
                <a14:useLocalDpi xmlns:a14="http://schemas.microsoft.com/office/drawing/2010/main" val="0"/>
              </a:ext>
            </a:extLst>
          </a:blip>
          <a:srcRect t="25839" r="-117" b="32214"/>
          <a:stretch>
            <a:fillRect/>
          </a:stretch>
        </p:blipFill>
        <p:spPr bwMode="auto">
          <a:xfrm>
            <a:off x="2303406" y="0"/>
            <a:ext cx="7972277" cy="1630526"/>
          </a:xfrm>
          <a:prstGeom prst="rect">
            <a:avLst/>
          </a:prstGeom>
          <a:noFill/>
          <a:ln>
            <a:noFill/>
          </a:ln>
        </p:spPr>
      </p:pic>
      <p:sp>
        <p:nvSpPr>
          <p:cNvPr id="5" name="Rectángulo 4"/>
          <p:cNvSpPr/>
          <p:nvPr/>
        </p:nvSpPr>
        <p:spPr>
          <a:xfrm>
            <a:off x="3154916" y="1608142"/>
            <a:ext cx="6786153" cy="461665"/>
          </a:xfrm>
          <a:prstGeom prst="rect">
            <a:avLst/>
          </a:prstGeom>
        </p:spPr>
        <p:txBody>
          <a:bodyPr wrap="none">
            <a:spAutoFit/>
          </a:bodyPr>
          <a:lstStyle/>
          <a:p>
            <a:r>
              <a:rPr lang="es-EC" sz="2400" b="1" dirty="0" smtClean="0">
                <a:effectLst/>
                <a:latin typeface="Times New Roman" panose="02020603050405020304" pitchFamily="18" charset="0"/>
                <a:ea typeface="Times New Roman" panose="02020603050405020304" pitchFamily="18" charset="0"/>
              </a:rPr>
              <a:t>CARRERA DE INGENIERÍA AGROPECUARIA</a:t>
            </a:r>
            <a:endParaRPr lang="es-EC" sz="2400" dirty="0"/>
          </a:p>
        </p:txBody>
      </p:sp>
      <p:sp>
        <p:nvSpPr>
          <p:cNvPr id="6" name="Rectángulo 5"/>
          <p:cNvSpPr/>
          <p:nvPr/>
        </p:nvSpPr>
        <p:spPr>
          <a:xfrm>
            <a:off x="1590393" y="6014540"/>
            <a:ext cx="6096000" cy="369332"/>
          </a:xfrm>
          <a:prstGeom prst="rect">
            <a:avLst/>
          </a:prstGeom>
        </p:spPr>
        <p:txBody>
          <a:bodyPr>
            <a:spAutoFit/>
          </a:bodyPr>
          <a:lstStyle/>
          <a:p>
            <a:pPr defTabSz="783387">
              <a:buClr>
                <a:srgbClr val="4D4D4D">
                  <a:lumMod val="75000"/>
                </a:srgbClr>
              </a:buClr>
              <a:defRPr/>
            </a:pPr>
            <a:r>
              <a:rPr lang="es-ES" b="1" dirty="0">
                <a:solidFill>
                  <a:prstClr val="black"/>
                </a:solidFill>
                <a:latin typeface="Times New Roman" panose="02020603050405020304" pitchFamily="18" charset="0"/>
                <a:cs typeface="Times New Roman" panose="02020603050405020304" pitchFamily="18" charset="0"/>
              </a:rPr>
              <a:t>Proyecto Investigativo de </a:t>
            </a:r>
            <a:r>
              <a:rPr lang="es-ES" b="1" dirty="0" smtClean="0">
                <a:solidFill>
                  <a:prstClr val="black"/>
                </a:solidFill>
                <a:latin typeface="Times New Roman" panose="02020603050405020304" pitchFamily="18" charset="0"/>
                <a:cs typeface="Times New Roman" panose="02020603050405020304" pitchFamily="18" charset="0"/>
              </a:rPr>
              <a:t>Tesis</a:t>
            </a:r>
            <a:endParaRPr lang="es-E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395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3699" y="135802"/>
            <a:ext cx="10092271" cy="760491"/>
          </a:xfrm>
        </p:spPr>
        <p:txBody>
          <a:bodyPr/>
          <a:lstStyle/>
          <a:p>
            <a:r>
              <a:rPr lang="es-US" b="1" dirty="0" smtClean="0">
                <a:solidFill>
                  <a:schemeClr val="accent1"/>
                </a:solidFill>
              </a:rPr>
              <a:t>METODOLOGÍA DE LA FASE DE LABORATORIO</a:t>
            </a:r>
            <a:endParaRPr lang="es-EC" b="1" dirty="0">
              <a:solidFill>
                <a:schemeClr val="accent1"/>
              </a:solidFill>
            </a:endParaRPr>
          </a:p>
        </p:txBody>
      </p:sp>
      <p:pic>
        <p:nvPicPr>
          <p:cNvPr id="6" name="Imagen 5"/>
          <p:cNvPicPr>
            <a:picLocks noChangeAspect="1"/>
          </p:cNvPicPr>
          <p:nvPr/>
        </p:nvPicPr>
        <p:blipFill>
          <a:blip r:embed="rId2"/>
          <a:stretch>
            <a:fillRect/>
          </a:stretch>
        </p:blipFill>
        <p:spPr>
          <a:xfrm>
            <a:off x="6311891" y="1415415"/>
            <a:ext cx="2991495" cy="2243621"/>
          </a:xfrm>
          <a:prstGeom prst="rect">
            <a:avLst/>
          </a:prstGeom>
        </p:spPr>
      </p:pic>
      <p:pic>
        <p:nvPicPr>
          <p:cNvPr id="7" name="Imagen 6"/>
          <p:cNvPicPr>
            <a:picLocks noChangeAspect="1"/>
          </p:cNvPicPr>
          <p:nvPr/>
        </p:nvPicPr>
        <p:blipFill rotWithShape="1">
          <a:blip r:embed="rId3"/>
          <a:srcRect l="18568" t="22376" r="30227" b="16216"/>
          <a:stretch/>
        </p:blipFill>
        <p:spPr>
          <a:xfrm>
            <a:off x="4553892" y="1159917"/>
            <a:ext cx="1757999" cy="2651592"/>
          </a:xfrm>
          <a:prstGeom prst="rect">
            <a:avLst/>
          </a:prstGeom>
        </p:spPr>
      </p:pic>
      <p:pic>
        <p:nvPicPr>
          <p:cNvPr id="8" name="Imagen 7"/>
          <p:cNvPicPr>
            <a:picLocks noChangeAspect="1"/>
          </p:cNvPicPr>
          <p:nvPr/>
        </p:nvPicPr>
        <p:blipFill>
          <a:blip r:embed="rId4"/>
          <a:stretch>
            <a:fillRect/>
          </a:stretch>
        </p:blipFill>
        <p:spPr>
          <a:xfrm>
            <a:off x="9303386" y="1262658"/>
            <a:ext cx="1901229" cy="2549133"/>
          </a:xfrm>
          <a:prstGeom prst="rect">
            <a:avLst/>
          </a:prstGeom>
        </p:spPr>
      </p:pic>
      <p:pic>
        <p:nvPicPr>
          <p:cNvPr id="9" name="Imagen 8"/>
          <p:cNvPicPr>
            <a:picLocks noChangeAspect="1"/>
          </p:cNvPicPr>
          <p:nvPr/>
        </p:nvPicPr>
        <p:blipFill>
          <a:blip r:embed="rId5"/>
          <a:stretch>
            <a:fillRect/>
          </a:stretch>
        </p:blipFill>
        <p:spPr>
          <a:xfrm>
            <a:off x="4598227" y="3811509"/>
            <a:ext cx="1777066" cy="2382658"/>
          </a:xfrm>
          <a:prstGeom prst="rect">
            <a:avLst/>
          </a:prstGeom>
        </p:spPr>
      </p:pic>
      <p:pic>
        <p:nvPicPr>
          <p:cNvPr id="3074" name="Picture 2" descr="https://scontent.fgye2-1.fna.fbcdn.net/v/t1.15752-9/s2048x2048/30715453_2075817935764950_2804425249842528256_n.jpg?_nc_cat=0&amp;oh=ca858bdf9ea0f83d66ee71f21fa232df&amp;oe=5BC4F26C"/>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9125" r="33086"/>
          <a:stretch/>
        </p:blipFill>
        <p:spPr bwMode="auto">
          <a:xfrm>
            <a:off x="6375293" y="4067289"/>
            <a:ext cx="4389624" cy="20111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466542" y="1336895"/>
            <a:ext cx="27359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dirty="0" smtClean="0">
                <a:latin typeface="Times New Roman" panose="02020603050405020304" pitchFamily="18" charset="0"/>
                <a:ea typeface="Calibri" panose="020F0502020204030204" pitchFamily="34" charset="0"/>
              </a:rPr>
              <a:t>1.-Clasificación de las muestras.</a:t>
            </a:r>
            <a:endParaRPr lang="es-EC" dirty="0"/>
          </a:p>
        </p:txBody>
      </p:sp>
      <p:sp>
        <p:nvSpPr>
          <p:cNvPr id="12" name="Rectángulo 11"/>
          <p:cNvSpPr/>
          <p:nvPr/>
        </p:nvSpPr>
        <p:spPr>
          <a:xfrm>
            <a:off x="1466542" y="2537224"/>
            <a:ext cx="27359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dirty="0">
                <a:latin typeface="Times New Roman" panose="02020603050405020304" pitchFamily="18" charset="0"/>
                <a:ea typeface="Calibri" panose="020F0502020204030204" pitchFamily="34" charset="0"/>
              </a:rPr>
              <a:t>2</a:t>
            </a:r>
            <a:r>
              <a:rPr lang="es-PE" dirty="0" smtClean="0">
                <a:latin typeface="Times New Roman" panose="02020603050405020304" pitchFamily="18" charset="0"/>
                <a:ea typeface="Calibri" panose="020F0502020204030204" pitchFamily="34" charset="0"/>
              </a:rPr>
              <a:t>.-Colocación en la centrifuga</a:t>
            </a:r>
            <a:endParaRPr lang="es-EC" dirty="0"/>
          </a:p>
        </p:txBody>
      </p:sp>
      <p:sp>
        <p:nvSpPr>
          <p:cNvPr id="13" name="Rectángulo 12"/>
          <p:cNvSpPr/>
          <p:nvPr/>
        </p:nvSpPr>
        <p:spPr>
          <a:xfrm>
            <a:off x="1466542" y="3969945"/>
            <a:ext cx="27359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dirty="0">
                <a:latin typeface="Times New Roman" panose="02020603050405020304" pitchFamily="18" charset="0"/>
                <a:ea typeface="Calibri" panose="020F0502020204030204" pitchFamily="34" charset="0"/>
              </a:rPr>
              <a:t>3</a:t>
            </a:r>
            <a:r>
              <a:rPr lang="es-PE" dirty="0" smtClean="0">
                <a:latin typeface="Times New Roman" panose="02020603050405020304" pitchFamily="18" charset="0"/>
                <a:ea typeface="Calibri" panose="020F0502020204030204" pitchFamily="34" charset="0"/>
              </a:rPr>
              <a:t>.-Obtención del suero</a:t>
            </a:r>
            <a:endParaRPr lang="es-EC" dirty="0"/>
          </a:p>
        </p:txBody>
      </p:sp>
      <p:sp>
        <p:nvSpPr>
          <p:cNvPr id="14" name="Rectángulo 13"/>
          <p:cNvSpPr/>
          <p:nvPr/>
        </p:nvSpPr>
        <p:spPr>
          <a:xfrm>
            <a:off x="1466542" y="5072839"/>
            <a:ext cx="27359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dirty="0">
                <a:latin typeface="Times New Roman" panose="02020603050405020304" pitchFamily="18" charset="0"/>
                <a:ea typeface="Calibri" panose="020F0502020204030204" pitchFamily="34" charset="0"/>
              </a:rPr>
              <a:t>4</a:t>
            </a:r>
            <a:r>
              <a:rPr lang="es-PE" dirty="0" smtClean="0">
                <a:latin typeface="Times New Roman" panose="02020603050405020304" pitchFamily="18" charset="0"/>
                <a:ea typeface="Calibri" panose="020F0502020204030204" pitchFamily="34" charset="0"/>
              </a:rPr>
              <a:t>.-Colocación del suero en tubos </a:t>
            </a:r>
            <a:r>
              <a:rPr lang="es-PE" dirty="0" err="1" smtClean="0">
                <a:latin typeface="Times New Roman" panose="02020603050405020304" pitchFamily="18" charset="0"/>
                <a:ea typeface="Calibri" panose="020F0502020204030204" pitchFamily="34" charset="0"/>
              </a:rPr>
              <a:t>eppendorf</a:t>
            </a:r>
            <a:endParaRPr lang="es-EC" dirty="0"/>
          </a:p>
        </p:txBody>
      </p:sp>
    </p:spTree>
    <p:extLst>
      <p:ext uri="{BB962C8B-B14F-4D97-AF65-F5344CB8AC3E}">
        <p14:creationId xmlns:p14="http://schemas.microsoft.com/office/powerpoint/2010/main" val="12004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8437" y="0"/>
            <a:ext cx="8911687" cy="706170"/>
          </a:xfrm>
        </p:spPr>
        <p:txBody>
          <a:bodyPr/>
          <a:lstStyle/>
          <a:p>
            <a:r>
              <a:rPr lang="es-US" b="1" dirty="0" smtClean="0">
                <a:solidFill>
                  <a:schemeClr val="accent1"/>
                </a:solidFill>
              </a:rPr>
              <a:t>ANÁLISIS SEROLÓGICOS</a:t>
            </a:r>
            <a:endParaRPr lang="es-EC" b="1" dirty="0">
              <a:solidFill>
                <a:schemeClr val="accent1"/>
              </a:solidFill>
            </a:endParaRPr>
          </a:p>
        </p:txBody>
      </p:sp>
      <p:sp>
        <p:nvSpPr>
          <p:cNvPr id="4" name="Rectángulo 3"/>
          <p:cNvSpPr/>
          <p:nvPr/>
        </p:nvSpPr>
        <p:spPr>
          <a:xfrm>
            <a:off x="1495024" y="1014483"/>
            <a:ext cx="3820562" cy="3693319"/>
          </a:xfrm>
          <a:prstGeom prst="rect">
            <a:avLst/>
          </a:prstGeom>
        </p:spPr>
        <p:txBody>
          <a:bodyPr wrap="square">
            <a:spAutoFit/>
          </a:bodyPr>
          <a:lstStyle/>
          <a:p>
            <a:r>
              <a:rPr lang="es-PE" b="1" dirty="0" smtClean="0">
                <a:effectLst/>
                <a:latin typeface="Times New Roman" panose="02020603050405020304" pitchFamily="18" charset="0"/>
                <a:ea typeface="Calibri" panose="020F0502020204030204" pitchFamily="34" charset="0"/>
              </a:rPr>
              <a:t>“Rosa de Bengala” (RB)</a:t>
            </a:r>
          </a:p>
          <a:p>
            <a:pPr lvl="0"/>
            <a:r>
              <a:rPr lang="es-PE" dirty="0" smtClean="0">
                <a:latin typeface="Times New Roman" panose="02020603050405020304" pitchFamily="18" charset="0"/>
                <a:cs typeface="Times New Roman" panose="02020603050405020304" pitchFamily="18" charset="0"/>
              </a:rPr>
              <a:t>Se realizó en el laboratorio de biotecnología Animal en la Universidad  ESPE- Santo Domingo.</a:t>
            </a:r>
          </a:p>
          <a:p>
            <a:pPr lvl="0"/>
            <a:endParaRPr lang="es-PE" dirty="0" smtClean="0">
              <a:latin typeface="Times New Roman" panose="02020603050405020304" pitchFamily="18" charset="0"/>
              <a:cs typeface="Times New Roman" panose="02020603050405020304" pitchFamily="18" charset="0"/>
            </a:endParaRPr>
          </a:p>
          <a:p>
            <a:pPr lvl="0"/>
            <a:r>
              <a:rPr lang="es-PE" dirty="0" smtClean="0">
                <a:latin typeface="Times New Roman" panose="02020603050405020304" pitchFamily="18" charset="0"/>
                <a:cs typeface="Times New Roman" panose="02020603050405020304" pitchFamily="18" charset="0"/>
              </a:rPr>
              <a:t>-En una </a:t>
            </a:r>
            <a:r>
              <a:rPr lang="es-PE" dirty="0">
                <a:latin typeface="Times New Roman" panose="02020603050405020304" pitchFamily="18" charset="0"/>
                <a:cs typeface="Times New Roman" panose="02020603050405020304" pitchFamily="18" charset="0"/>
              </a:rPr>
              <a:t>placa de </a:t>
            </a:r>
            <a:r>
              <a:rPr lang="es-PE" dirty="0" smtClean="0">
                <a:latin typeface="Times New Roman" panose="02020603050405020304" pitchFamily="18" charset="0"/>
                <a:cs typeface="Times New Roman" panose="02020603050405020304" pitchFamily="18" charset="0"/>
              </a:rPr>
              <a:t>vidrio se agregó </a:t>
            </a:r>
            <a:r>
              <a:rPr lang="es-PE" dirty="0">
                <a:latin typeface="Times New Roman" panose="02020603050405020304" pitchFamily="18" charset="0"/>
                <a:cs typeface="Times New Roman" panose="02020603050405020304" pitchFamily="18" charset="0"/>
              </a:rPr>
              <a:t>30 µl de: </a:t>
            </a:r>
            <a:endParaRPr lang="es-PE" dirty="0" smtClean="0">
              <a:latin typeface="Times New Roman" panose="02020603050405020304" pitchFamily="18" charset="0"/>
              <a:cs typeface="Times New Roman" panose="02020603050405020304" pitchFamily="18" charset="0"/>
            </a:endParaRPr>
          </a:p>
          <a:p>
            <a:r>
              <a:rPr lang="es-PE" dirty="0" smtClean="0">
                <a:latin typeface="Times New Roman" panose="02020603050405020304" pitchFamily="18" charset="0"/>
                <a:cs typeface="Times New Roman" panose="02020603050405020304" pitchFamily="18" charset="0"/>
              </a:rPr>
              <a:t>• antígeno </a:t>
            </a:r>
            <a:endParaRPr lang="es-EC" dirty="0" smtClean="0">
              <a:latin typeface="Times New Roman" panose="02020603050405020304" pitchFamily="18" charset="0"/>
              <a:cs typeface="Times New Roman" panose="02020603050405020304" pitchFamily="18" charset="0"/>
            </a:endParaRPr>
          </a:p>
          <a:p>
            <a:r>
              <a:rPr lang="es-PE" dirty="0" smtClean="0">
                <a:latin typeface="Times New Roman" panose="02020603050405020304" pitchFamily="18" charset="0"/>
                <a:cs typeface="Times New Roman" panose="02020603050405020304" pitchFamily="18" charset="0"/>
              </a:rPr>
              <a:t>• </a:t>
            </a:r>
            <a:r>
              <a:rPr lang="es-PE" dirty="0">
                <a:latin typeface="Times New Roman" panose="02020603050405020304" pitchFamily="18" charset="0"/>
                <a:cs typeface="Times New Roman" panose="02020603050405020304" pitchFamily="18" charset="0"/>
              </a:rPr>
              <a:t>Sueros controles </a:t>
            </a:r>
            <a:endParaRPr lang="es-EC" dirty="0">
              <a:latin typeface="Times New Roman" panose="02020603050405020304" pitchFamily="18" charset="0"/>
              <a:cs typeface="Times New Roman" panose="02020603050405020304" pitchFamily="18" charset="0"/>
            </a:endParaRPr>
          </a:p>
          <a:p>
            <a:r>
              <a:rPr lang="es-PE" dirty="0">
                <a:latin typeface="Times New Roman" panose="02020603050405020304" pitchFamily="18" charset="0"/>
                <a:cs typeface="Times New Roman" panose="02020603050405020304" pitchFamily="18" charset="0"/>
              </a:rPr>
              <a:t>• Sueros a investigar</a:t>
            </a:r>
            <a:endParaRPr lang="es-EC" dirty="0">
              <a:latin typeface="Times New Roman" panose="02020603050405020304" pitchFamily="18" charset="0"/>
              <a:cs typeface="Times New Roman" panose="02020603050405020304" pitchFamily="18" charset="0"/>
            </a:endParaRPr>
          </a:p>
          <a:p>
            <a:pPr lvl="0"/>
            <a:r>
              <a:rPr lang="es-PE" dirty="0" smtClean="0">
                <a:latin typeface="Times New Roman" panose="02020603050405020304" pitchFamily="18" charset="0"/>
                <a:cs typeface="Times New Roman" panose="02020603050405020304" pitchFamily="18" charset="0"/>
              </a:rPr>
              <a:t>Se </a:t>
            </a:r>
            <a:r>
              <a:rPr lang="es-PE" dirty="0">
                <a:latin typeface="Times New Roman" panose="02020603050405020304" pitchFamily="18" charset="0"/>
                <a:cs typeface="Times New Roman" panose="02020603050405020304" pitchFamily="18" charset="0"/>
              </a:rPr>
              <a:t>mezcló, y se agito por 4 minutos </a:t>
            </a:r>
            <a:endParaRPr lang="es-EC" dirty="0">
              <a:latin typeface="Times New Roman" panose="02020603050405020304" pitchFamily="18" charset="0"/>
              <a:cs typeface="Times New Roman" panose="02020603050405020304" pitchFamily="18" charset="0"/>
            </a:endParaRPr>
          </a:p>
          <a:p>
            <a:pPr lvl="0"/>
            <a:r>
              <a:rPr lang="es-PE" dirty="0">
                <a:latin typeface="Times New Roman" panose="02020603050405020304" pitchFamily="18" charset="0"/>
                <a:cs typeface="Times New Roman" panose="02020603050405020304" pitchFamily="18" charset="0"/>
              </a:rPr>
              <a:t>Lectura (observación de aglutinación)</a:t>
            </a:r>
            <a:endParaRPr lang="es-EC" dirty="0">
              <a:latin typeface="Times New Roman" panose="02020603050405020304" pitchFamily="18" charset="0"/>
              <a:cs typeface="Times New Roman" panose="02020603050405020304" pitchFamily="18" charset="0"/>
            </a:endParaRPr>
          </a:p>
          <a:p>
            <a:r>
              <a:rPr lang="es-PE" b="1" dirty="0" smtClean="0">
                <a:effectLst/>
                <a:latin typeface="Times New Roman" panose="02020603050405020304" pitchFamily="18" charset="0"/>
                <a:ea typeface="Calibri" panose="020F0502020204030204" pitchFamily="34" charset="0"/>
              </a:rPr>
              <a:t> </a:t>
            </a:r>
            <a:endParaRPr lang="es-EC" dirty="0"/>
          </a:p>
        </p:txBody>
      </p:sp>
      <p:sp>
        <p:nvSpPr>
          <p:cNvPr id="5" name="Rectángulo 4"/>
          <p:cNvSpPr/>
          <p:nvPr/>
        </p:nvSpPr>
        <p:spPr>
          <a:xfrm>
            <a:off x="6369251" y="1014483"/>
            <a:ext cx="3390570" cy="2308324"/>
          </a:xfrm>
          <a:prstGeom prst="rect">
            <a:avLst/>
          </a:prstGeom>
        </p:spPr>
        <p:txBody>
          <a:bodyPr wrap="square">
            <a:spAutoFit/>
          </a:bodyPr>
          <a:lstStyle/>
          <a:p>
            <a:r>
              <a:rPr lang="es-PE" b="1" dirty="0" smtClean="0">
                <a:effectLst/>
                <a:latin typeface="Times New Roman" panose="02020603050405020304" pitchFamily="18" charset="0"/>
                <a:ea typeface="Calibri" panose="020F0502020204030204" pitchFamily="34" charset="0"/>
              </a:rPr>
              <a:t>ELISA indirecto (</a:t>
            </a:r>
            <a:r>
              <a:rPr lang="es-PE" b="1" dirty="0" err="1" smtClean="0">
                <a:effectLst/>
                <a:latin typeface="Times New Roman" panose="02020603050405020304" pitchFamily="18" charset="0"/>
                <a:ea typeface="Calibri" panose="020F0502020204030204" pitchFamily="34" charset="0"/>
              </a:rPr>
              <a:t>iElisa</a:t>
            </a:r>
            <a:r>
              <a:rPr lang="es-PE" b="1" dirty="0" smtClean="0">
                <a:effectLst/>
                <a:latin typeface="Times New Roman" panose="02020603050405020304" pitchFamily="18" charset="0"/>
                <a:ea typeface="Calibri" panose="020F0502020204030204" pitchFamily="34" charset="0"/>
              </a:rPr>
              <a:t>)</a:t>
            </a:r>
          </a:p>
          <a:p>
            <a:r>
              <a:rPr lang="es-PE" dirty="0" smtClean="0">
                <a:latin typeface="Times New Roman" panose="02020603050405020304" pitchFamily="18" charset="0"/>
                <a:ea typeface="Calibri" panose="020F0502020204030204" pitchFamily="34" charset="0"/>
              </a:rPr>
              <a:t>Se realizó </a:t>
            </a:r>
            <a:r>
              <a:rPr lang="es-PE" dirty="0" smtClean="0">
                <a:latin typeface="Times New Roman" panose="02020603050405020304" pitchFamily="18" charset="0"/>
                <a:cs typeface="Times New Roman" panose="02020603050405020304" pitchFamily="18" charset="0"/>
              </a:rPr>
              <a:t>en el laboratorio de biotecnología Animal en la Universidad  ESPE- </a:t>
            </a:r>
            <a:r>
              <a:rPr lang="es-PE" dirty="0" err="1" smtClean="0">
                <a:latin typeface="Times New Roman" panose="02020603050405020304" pitchFamily="18" charset="0"/>
                <a:cs typeface="Times New Roman" panose="02020603050405020304" pitchFamily="18" charset="0"/>
              </a:rPr>
              <a:t>Sangolqui</a:t>
            </a:r>
            <a:r>
              <a:rPr lang="es-PE" dirty="0" smtClean="0">
                <a:latin typeface="Times New Roman" panose="02020603050405020304" pitchFamily="18" charset="0"/>
                <a:cs typeface="Times New Roman" panose="02020603050405020304" pitchFamily="18" charset="0"/>
              </a:rPr>
              <a:t>.</a:t>
            </a:r>
          </a:p>
          <a:p>
            <a:endParaRPr lang="es-PE" dirty="0">
              <a:effectLst/>
              <a:latin typeface="Times New Roman" panose="02020603050405020304" pitchFamily="18" charset="0"/>
              <a:ea typeface="Calibri" panose="020F0502020204030204" pitchFamily="34" charset="0"/>
              <a:cs typeface="Times New Roman" panose="02020603050405020304" pitchFamily="18" charset="0"/>
            </a:endParaRPr>
          </a:p>
          <a:p>
            <a:r>
              <a:rPr lang="es-PE" dirty="0" smtClean="0">
                <a:latin typeface="Times New Roman" panose="02020603050405020304" pitchFamily="18" charset="0"/>
                <a:ea typeface="Calibri" panose="020F0502020204030204" pitchFamily="34" charset="0"/>
                <a:cs typeface="Times New Roman" panose="02020603050405020304" pitchFamily="18" charset="0"/>
              </a:rPr>
              <a:t>Se realizó mediante el protocolo establecido por (ID-</a:t>
            </a:r>
            <a:r>
              <a:rPr lang="es-PE" dirty="0" err="1" smtClean="0">
                <a:latin typeface="Times New Roman" panose="02020603050405020304" pitchFamily="18" charset="0"/>
                <a:ea typeface="Calibri" panose="020F0502020204030204" pitchFamily="34" charset="0"/>
                <a:cs typeface="Times New Roman" panose="02020603050405020304" pitchFamily="18" charset="0"/>
              </a:rPr>
              <a:t>vet</a:t>
            </a:r>
            <a:r>
              <a:rPr lang="es-PE" dirty="0" smtClean="0">
                <a:latin typeface="Times New Roman" panose="02020603050405020304" pitchFamily="18" charset="0"/>
                <a:ea typeface="Calibri" panose="020F0502020204030204" pitchFamily="34" charset="0"/>
                <a:cs typeface="Times New Roman" panose="02020603050405020304" pitchFamily="18" charset="0"/>
              </a:rPr>
              <a:t>, 2018).</a:t>
            </a:r>
            <a:endParaRPr lang="es-PE" dirty="0" smtClean="0">
              <a:effectLst/>
              <a:latin typeface="Times New Roman" panose="02020603050405020304" pitchFamily="18" charset="0"/>
              <a:ea typeface="Calibri" panose="020F0502020204030204" pitchFamily="34" charset="0"/>
            </a:endParaRPr>
          </a:p>
          <a:p>
            <a:endParaRPr lang="es-EC" dirty="0"/>
          </a:p>
        </p:txBody>
      </p:sp>
      <p:pic>
        <p:nvPicPr>
          <p:cNvPr id="6" name="Imagen 5"/>
          <p:cNvPicPr>
            <a:picLocks noChangeAspect="1"/>
          </p:cNvPicPr>
          <p:nvPr/>
        </p:nvPicPr>
        <p:blipFill rotWithShape="1">
          <a:blip r:embed="rId2"/>
          <a:srcRect t="15640"/>
          <a:stretch/>
        </p:blipFill>
        <p:spPr>
          <a:xfrm>
            <a:off x="1576742" y="4707802"/>
            <a:ext cx="2723226" cy="2082297"/>
          </a:xfrm>
          <a:prstGeom prst="rect">
            <a:avLst/>
          </a:prstGeom>
        </p:spPr>
      </p:pic>
      <p:pic>
        <p:nvPicPr>
          <p:cNvPr id="8" name="Imagen 7"/>
          <p:cNvPicPr>
            <a:picLocks noChangeAspect="1"/>
          </p:cNvPicPr>
          <p:nvPr/>
        </p:nvPicPr>
        <p:blipFill>
          <a:blip r:embed="rId3"/>
          <a:stretch>
            <a:fillRect/>
          </a:stretch>
        </p:blipFill>
        <p:spPr>
          <a:xfrm>
            <a:off x="8993291" y="3081571"/>
            <a:ext cx="2541482" cy="1838519"/>
          </a:xfrm>
          <a:prstGeom prst="rect">
            <a:avLst/>
          </a:prstGeom>
        </p:spPr>
      </p:pic>
      <p:pic>
        <p:nvPicPr>
          <p:cNvPr id="9" name="Imagen 8"/>
          <p:cNvPicPr>
            <a:picLocks noChangeAspect="1"/>
          </p:cNvPicPr>
          <p:nvPr/>
        </p:nvPicPr>
        <p:blipFill>
          <a:blip r:embed="rId4"/>
          <a:stretch>
            <a:fillRect/>
          </a:stretch>
        </p:blipFill>
        <p:spPr>
          <a:xfrm>
            <a:off x="5955269" y="3081571"/>
            <a:ext cx="3038022" cy="1865151"/>
          </a:xfrm>
          <a:prstGeom prst="rect">
            <a:avLst/>
          </a:prstGeom>
        </p:spPr>
      </p:pic>
      <p:pic>
        <p:nvPicPr>
          <p:cNvPr id="4102" name="Picture 6" descr="https://scontent.fgye2-1.fna.fbcdn.net/v/t1.15752-9/30726941_2075818442431566_1473867681739309056_n.jpg?_nc_cat=0&amp;oh=aa1a4a608832ec3dd07b3ca0f525a211&amp;oe=5B8878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5269" y="4946722"/>
            <a:ext cx="2624040" cy="196802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a:stretch>
            <a:fillRect/>
          </a:stretch>
        </p:blipFill>
        <p:spPr>
          <a:xfrm>
            <a:off x="8495333" y="4946722"/>
            <a:ext cx="3157246" cy="1891645"/>
          </a:xfrm>
          <a:prstGeom prst="rect">
            <a:avLst/>
          </a:prstGeom>
        </p:spPr>
      </p:pic>
      <p:pic>
        <p:nvPicPr>
          <p:cNvPr id="11" name="Imagen 10"/>
          <p:cNvPicPr>
            <a:picLocks noChangeAspect="1"/>
          </p:cNvPicPr>
          <p:nvPr/>
        </p:nvPicPr>
        <p:blipFill>
          <a:blip r:embed="rId7"/>
          <a:stretch>
            <a:fillRect/>
          </a:stretch>
        </p:blipFill>
        <p:spPr>
          <a:xfrm>
            <a:off x="521119" y="4392003"/>
            <a:ext cx="1055623" cy="2446364"/>
          </a:xfrm>
          <a:prstGeom prst="rect">
            <a:avLst/>
          </a:prstGeom>
        </p:spPr>
      </p:pic>
    </p:spTree>
    <p:extLst>
      <p:ext uri="{BB962C8B-B14F-4D97-AF65-F5344CB8AC3E}">
        <p14:creationId xmlns:p14="http://schemas.microsoft.com/office/powerpoint/2010/main" val="334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9415604" y="3195118"/>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5" name="Elipse 34"/>
          <p:cNvSpPr/>
          <p:nvPr/>
        </p:nvSpPr>
        <p:spPr>
          <a:xfrm>
            <a:off x="10739215" y="2937094"/>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0" name="Elipse 29"/>
          <p:cNvSpPr/>
          <p:nvPr/>
        </p:nvSpPr>
        <p:spPr>
          <a:xfrm>
            <a:off x="8507994" y="2665488"/>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Elipse 20"/>
          <p:cNvSpPr/>
          <p:nvPr/>
        </p:nvSpPr>
        <p:spPr>
          <a:xfrm>
            <a:off x="9408812" y="2642857"/>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6" name="Elipse 25"/>
          <p:cNvSpPr/>
          <p:nvPr/>
        </p:nvSpPr>
        <p:spPr>
          <a:xfrm>
            <a:off x="9415604" y="2361442"/>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Título 1"/>
          <p:cNvSpPr>
            <a:spLocks noGrp="1"/>
          </p:cNvSpPr>
          <p:nvPr>
            <p:ph type="title"/>
          </p:nvPr>
        </p:nvSpPr>
        <p:spPr>
          <a:xfrm>
            <a:off x="2533431" y="171050"/>
            <a:ext cx="8911687" cy="1280890"/>
          </a:xfrm>
        </p:spPr>
        <p:txBody>
          <a:bodyPr/>
          <a:lstStyle/>
          <a:p>
            <a:r>
              <a:rPr lang="es-US" b="1" dirty="0" smtClean="0">
                <a:solidFill>
                  <a:schemeClr val="accent1"/>
                </a:solidFill>
              </a:rPr>
              <a:t>RESULTADOS Y DISCUSIÓN</a:t>
            </a:r>
            <a:endParaRPr lang="es-EC" b="1" dirty="0">
              <a:solidFill>
                <a:schemeClr val="accent1"/>
              </a:solidFill>
            </a:endParaRPr>
          </a:p>
        </p:txBody>
      </p:sp>
      <p:sp>
        <p:nvSpPr>
          <p:cNvPr id="5" name="Elipse 4"/>
          <p:cNvSpPr/>
          <p:nvPr/>
        </p:nvSpPr>
        <p:spPr>
          <a:xfrm>
            <a:off x="2666247" y="5223850"/>
            <a:ext cx="534154" cy="398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7" name="Elipse 6"/>
          <p:cNvSpPr/>
          <p:nvPr/>
        </p:nvSpPr>
        <p:spPr>
          <a:xfrm>
            <a:off x="6989275" y="5223850"/>
            <a:ext cx="389299" cy="398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1884785"/>
              </p:ext>
            </p:extLst>
          </p:nvPr>
        </p:nvGraphicFramePr>
        <p:xfrm>
          <a:off x="941790" y="1533804"/>
          <a:ext cx="6681457" cy="3956365"/>
        </p:xfrm>
        <a:graphic>
          <a:graphicData uri="http://schemas.openxmlformats.org/drawingml/2006/table">
            <a:tbl>
              <a:tblPr firstRow="1" firstCol="1" bandRow="1">
                <a:tableStyleId>{69012ECD-51FC-41F1-AA8D-1B2483CD663E}</a:tableStyleId>
              </a:tblPr>
              <a:tblGrid>
                <a:gridCol w="1143135"/>
                <a:gridCol w="1725183"/>
                <a:gridCol w="1359993"/>
                <a:gridCol w="1485753"/>
                <a:gridCol w="967393"/>
              </a:tblGrid>
              <a:tr h="494907">
                <a:tc>
                  <a:txBody>
                    <a:bodyPr/>
                    <a:lstStyle/>
                    <a:p>
                      <a:pPr algn="ctr">
                        <a:lnSpc>
                          <a:spcPct val="107000"/>
                        </a:lnSpc>
                        <a:spcAft>
                          <a:spcPts val="0"/>
                        </a:spcAft>
                      </a:pPr>
                      <a:r>
                        <a:rPr lang="es-EC" sz="1400" dirty="0">
                          <a:effectLst/>
                        </a:rPr>
                        <a:t>Nº fincas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Animales Muestreados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Positivo RB</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Positivo </a:t>
                      </a:r>
                      <a:r>
                        <a:rPr lang="es-EC" sz="1400" dirty="0" err="1">
                          <a:effectLst/>
                        </a:rPr>
                        <a:t>iElisa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47247">
                <a:tc>
                  <a:txBody>
                    <a:bodyPr/>
                    <a:lstStyle/>
                    <a:p>
                      <a:pPr algn="ctr">
                        <a:lnSpc>
                          <a:spcPct val="107000"/>
                        </a:lnSpc>
                        <a:spcAft>
                          <a:spcPts val="0"/>
                        </a:spcAft>
                      </a:pPr>
                      <a:r>
                        <a:rPr lang="es-EC" sz="1400">
                          <a:effectLst/>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300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33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3" name="Elipse 12"/>
          <p:cNvSpPr/>
          <p:nvPr/>
        </p:nvSpPr>
        <p:spPr>
          <a:xfrm>
            <a:off x="8474044" y="2109456"/>
            <a:ext cx="543207" cy="32592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9" name="Elipse 18"/>
          <p:cNvSpPr/>
          <p:nvPr/>
        </p:nvSpPr>
        <p:spPr>
          <a:xfrm>
            <a:off x="9415604" y="2118512"/>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0" name="Elipse 19"/>
          <p:cNvSpPr/>
          <p:nvPr/>
        </p:nvSpPr>
        <p:spPr>
          <a:xfrm>
            <a:off x="8523837" y="2348619"/>
            <a:ext cx="461727" cy="3168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cxnSp>
        <p:nvCxnSpPr>
          <p:cNvPr id="11" name="Conector recto de flecha 10"/>
          <p:cNvCxnSpPr/>
          <p:nvPr/>
        </p:nvCxnSpPr>
        <p:spPr>
          <a:xfrm flipV="1">
            <a:off x="3250194" y="2317687"/>
            <a:ext cx="5223850" cy="3105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9017251" y="2236206"/>
            <a:ext cx="398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9" idx="1"/>
          </p:cNvCxnSpPr>
          <p:nvPr/>
        </p:nvCxnSpPr>
        <p:spPr>
          <a:xfrm flipV="1">
            <a:off x="3240087" y="2519875"/>
            <a:ext cx="5206796" cy="2746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9006688" y="2507053"/>
            <a:ext cx="398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3250194" y="2851841"/>
            <a:ext cx="5206796" cy="2480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8985564" y="2801291"/>
            <a:ext cx="398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V="1">
            <a:off x="3216244" y="3072138"/>
            <a:ext cx="7411015" cy="2151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7378574" y="3524810"/>
            <a:ext cx="2136618" cy="18076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3250194" y="5417744"/>
            <a:ext cx="36715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1702631931"/>
              </p:ext>
            </p:extLst>
          </p:nvPr>
        </p:nvGraphicFramePr>
        <p:xfrm>
          <a:off x="8446883" y="1492636"/>
          <a:ext cx="3194820" cy="2054479"/>
        </p:xfrm>
        <a:graphic>
          <a:graphicData uri="http://schemas.openxmlformats.org/drawingml/2006/table">
            <a:tbl>
              <a:tblPr firstRow="1" firstCol="1" bandRow="1">
                <a:tableStyleId>{69012ECD-51FC-41F1-AA8D-1B2483CD663E}</a:tableStyleId>
              </a:tblPr>
              <a:tblGrid>
                <a:gridCol w="611453"/>
                <a:gridCol w="1202495"/>
                <a:gridCol w="1380872"/>
              </a:tblGrid>
              <a:tr h="253313">
                <a:tc gridSpan="3">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Pruebas Diagnostico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253313">
                <a:tc>
                  <a:txBody>
                    <a:bodyPr/>
                    <a:lstStyle/>
                    <a:p>
                      <a:pPr algn="ctr">
                        <a:lnSpc>
                          <a:spcPct val="107000"/>
                        </a:lnSpc>
                        <a:spcAft>
                          <a:spcPts val="0"/>
                        </a:spcAft>
                      </a:pPr>
                      <a:r>
                        <a:rPr lang="es-EC" sz="1800" b="0">
                          <a:effectLst/>
                          <a:latin typeface="Times New Roman" panose="02020603050405020304" pitchFamily="18" charset="0"/>
                          <a:cs typeface="Times New Roman" panose="02020603050405020304" pitchFamily="18" charset="0"/>
                        </a:rPr>
                        <a:t>RB</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err="1" smtClean="0">
                          <a:effectLst/>
                          <a:latin typeface="Times New Roman" panose="02020603050405020304" pitchFamily="18" charset="0"/>
                          <a:cs typeface="Times New Roman" panose="02020603050405020304" pitchFamily="18" charset="0"/>
                        </a:rPr>
                        <a:t>iElisa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TOTAL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53313">
                <a:tc>
                  <a:txBody>
                    <a:bodyPr/>
                    <a:lstStyle/>
                    <a:p>
                      <a:pPr algn="ctr">
                        <a:lnSpc>
                          <a:spcPct val="107000"/>
                        </a:lnSpc>
                        <a:spcAft>
                          <a:spcPts val="0"/>
                        </a:spcAft>
                      </a:pPr>
                      <a:r>
                        <a:rPr lang="es-EC" sz="1800" b="0" dirty="0">
                          <a:effectLst/>
                          <a:latin typeface="Times New Roman" panose="02020603050405020304" pitchFamily="18" charset="0"/>
                          <a:cs typeface="Times New Roman" panose="02020603050405020304" pitchFamily="18" charset="0"/>
                        </a:rPr>
                        <a:t>25+</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53313">
                <a:tc>
                  <a:txBody>
                    <a:bodyPr/>
                    <a:lstStyle/>
                    <a:p>
                      <a:pPr algn="ctr">
                        <a:lnSpc>
                          <a:spcPct val="107000"/>
                        </a:lnSpc>
                        <a:spcAft>
                          <a:spcPts val="0"/>
                        </a:spcAft>
                      </a:pPr>
                      <a:r>
                        <a:rPr lang="es-EC" sz="1800" b="0">
                          <a:effectLst/>
                          <a:latin typeface="Times New Roman" panose="02020603050405020304" pitchFamily="18" charset="0"/>
                          <a:cs typeface="Times New Roman" panose="02020603050405020304" pitchFamily="18" charset="0"/>
                        </a:rPr>
                        <a:t>6+</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smtClean="0">
                          <a:effectLst/>
                          <a:latin typeface="Times New Roman" panose="02020603050405020304" pitchFamily="18" charset="0"/>
                          <a:cs typeface="Times New Roman" panose="02020603050405020304" pitchFamily="18" charset="0"/>
                        </a:rPr>
                        <a:t>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smtClean="0">
                          <a:effectLst/>
                          <a:latin typeface="Times New Roman" panose="02020603050405020304" pitchFamily="18" charset="0"/>
                          <a:cs typeface="Times New Roman" panose="02020603050405020304" pitchFamily="18" charset="0"/>
                        </a:rPr>
                        <a:t>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53313">
                <a:tc>
                  <a:txBody>
                    <a:bodyPr/>
                    <a:lstStyle/>
                    <a:p>
                      <a:pPr algn="ctr">
                        <a:lnSpc>
                          <a:spcPct val="107000"/>
                        </a:lnSpc>
                        <a:spcAft>
                          <a:spcPts val="0"/>
                        </a:spcAft>
                      </a:pPr>
                      <a:r>
                        <a:rPr lang="es-EC" sz="1800" b="0" dirty="0" smtClean="0">
                          <a:effectLst/>
                          <a:latin typeface="Times New Roman" panose="02020603050405020304" pitchFamily="18" charset="0"/>
                          <a:cs typeface="Times New Roman" panose="02020603050405020304" pitchFamily="18" charset="0"/>
                        </a:rPr>
                        <a:t>0-</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53313">
                <a:tc>
                  <a:txBody>
                    <a:bodyPr/>
                    <a:lstStyle/>
                    <a:p>
                      <a:pPr algn="ctr">
                        <a:lnSpc>
                          <a:spcPct val="107000"/>
                        </a:lnSpc>
                        <a:spcAft>
                          <a:spcPts val="0"/>
                        </a:spcAft>
                      </a:pPr>
                      <a:r>
                        <a:rPr lang="es-EC" sz="1800" b="0" dirty="0" smtClean="0">
                          <a:effectLst/>
                          <a:latin typeface="Times New Roman" panose="02020603050405020304" pitchFamily="18" charset="0"/>
                          <a:cs typeface="Times New Roman" panose="02020603050405020304" pitchFamily="18" charset="0"/>
                        </a:rPr>
                        <a:t>0-</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smtClean="0">
                          <a:effectLst/>
                          <a:latin typeface="Times New Roman" panose="02020603050405020304" pitchFamily="18" charset="0"/>
                          <a:cs typeface="Times New Roman" panose="02020603050405020304" pitchFamily="18" charset="0"/>
                        </a:rPr>
                        <a:t>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261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53313">
                <a:tc>
                  <a:txBody>
                    <a:bodyPr/>
                    <a:lstStyle/>
                    <a:p>
                      <a:pPr algn="ctr">
                        <a:lnSpc>
                          <a:spcPct val="107000"/>
                        </a:lnSpc>
                        <a:spcAft>
                          <a:spcPts val="0"/>
                        </a:spcAft>
                      </a:pPr>
                      <a:r>
                        <a:rPr lang="es-EC" sz="1800" b="0" dirty="0">
                          <a:effectLst/>
                          <a:latin typeface="Times New Roman" panose="02020603050405020304" pitchFamily="18" charset="0"/>
                          <a:cs typeface="Times New Roman" panose="02020603050405020304" pitchFamily="18" charset="0"/>
                        </a:rPr>
                        <a:t>31</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33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300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42" name="Rectángulo 41"/>
          <p:cNvSpPr/>
          <p:nvPr/>
        </p:nvSpPr>
        <p:spPr>
          <a:xfrm>
            <a:off x="8523837" y="4417349"/>
            <a:ext cx="3561208" cy="1200329"/>
          </a:xfrm>
          <a:prstGeom prst="rect">
            <a:avLst/>
          </a:prstGeom>
        </p:spPr>
        <p:txBody>
          <a:bodyPr wrap="square">
            <a:spAutoFit/>
          </a:bodyPr>
          <a:lstStyle/>
          <a:p>
            <a:r>
              <a:rPr lang="es-US" dirty="0" smtClean="0">
                <a:effectLst/>
                <a:latin typeface="Times New Roman" panose="02020603050405020304" pitchFamily="18" charset="0"/>
                <a:ea typeface="Calibri" panose="020F0502020204030204" pitchFamily="34" charset="0"/>
              </a:rPr>
              <a:t>(Ortiz &amp; Acosta, 2014), RB un proceso de ejecución y observación.</a:t>
            </a:r>
          </a:p>
          <a:p>
            <a:r>
              <a:rPr lang="es-US" dirty="0" err="1" smtClean="0">
                <a:latin typeface="Times New Roman" panose="02020603050405020304" pitchFamily="18" charset="0"/>
                <a:ea typeface="Calibri" panose="020F0502020204030204" pitchFamily="34" charset="0"/>
              </a:rPr>
              <a:t>iElisa</a:t>
            </a:r>
            <a:r>
              <a:rPr lang="es-US" dirty="0" smtClean="0">
                <a:latin typeface="Times New Roman" panose="02020603050405020304" pitchFamily="18" charset="0"/>
                <a:ea typeface="Calibri" panose="020F0502020204030204" pitchFamily="34" charset="0"/>
              </a:rPr>
              <a:t> detecta lo que no es perceptible al ojo humano</a:t>
            </a:r>
            <a:r>
              <a:rPr lang="es-US" dirty="0" smtClean="0">
                <a:effectLst/>
                <a:latin typeface="Times New Roman" panose="02020603050405020304" pitchFamily="18" charset="0"/>
                <a:ea typeface="Calibri" panose="020F0502020204030204" pitchFamily="34" charset="0"/>
              </a:rPr>
              <a:t> </a:t>
            </a:r>
            <a:endParaRPr lang="es-EC" dirty="0"/>
          </a:p>
        </p:txBody>
      </p:sp>
      <p:sp>
        <p:nvSpPr>
          <p:cNvPr id="25" name="Rectángulo 24"/>
          <p:cNvSpPr/>
          <p:nvPr/>
        </p:nvSpPr>
        <p:spPr>
          <a:xfrm>
            <a:off x="1688583" y="923465"/>
            <a:ext cx="5585673" cy="707886"/>
          </a:xfrm>
          <a:prstGeom prst="rect">
            <a:avLst/>
          </a:prstGeom>
        </p:spPr>
        <p:txBody>
          <a:bodyPr wrap="square">
            <a:spAutoFit/>
          </a:bodyPr>
          <a:lstStyle/>
          <a:p>
            <a:r>
              <a:rPr lang="es-US" sz="2000" b="1" dirty="0" smtClean="0">
                <a:latin typeface="Times New Roman" panose="02020603050405020304" pitchFamily="18" charset="0"/>
              </a:rPr>
              <a:t>Tabla 1. </a:t>
            </a:r>
            <a:r>
              <a:rPr lang="es-US" sz="2000" dirty="0" smtClean="0">
                <a:latin typeface="Times New Roman" panose="02020603050405020304" pitchFamily="18" charset="0"/>
              </a:rPr>
              <a:t>Resultados Obtenidos en el muestreo de las fincas</a:t>
            </a:r>
            <a:endParaRPr lang="es-EC" sz="2000" dirty="0"/>
          </a:p>
        </p:txBody>
      </p:sp>
      <p:sp>
        <p:nvSpPr>
          <p:cNvPr id="29" name="Rectángulo 28"/>
          <p:cNvSpPr/>
          <p:nvPr/>
        </p:nvSpPr>
        <p:spPr>
          <a:xfrm>
            <a:off x="8538617" y="804420"/>
            <a:ext cx="2906501" cy="707886"/>
          </a:xfrm>
          <a:prstGeom prst="rect">
            <a:avLst/>
          </a:prstGeom>
        </p:spPr>
        <p:txBody>
          <a:bodyPr wrap="square">
            <a:spAutoFit/>
          </a:bodyPr>
          <a:lstStyle/>
          <a:p>
            <a:r>
              <a:rPr lang="es-US" sz="2000" b="1" dirty="0" smtClean="0">
                <a:latin typeface="Times New Roman" panose="02020603050405020304" pitchFamily="18" charset="0"/>
              </a:rPr>
              <a:t>Tabla 2. </a:t>
            </a:r>
            <a:r>
              <a:rPr lang="es-US" sz="2000" dirty="0" smtClean="0">
                <a:latin typeface="Times New Roman" panose="02020603050405020304" pitchFamily="18" charset="0"/>
              </a:rPr>
              <a:t>Comparación entre pruebas serológicas</a:t>
            </a:r>
            <a:endParaRPr lang="es-EC" sz="2000" dirty="0"/>
          </a:p>
        </p:txBody>
      </p:sp>
    </p:spTree>
    <p:extLst>
      <p:ext uri="{BB962C8B-B14F-4D97-AF65-F5344CB8AC3E}">
        <p14:creationId xmlns:p14="http://schemas.microsoft.com/office/powerpoint/2010/main" val="34567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3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3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2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3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35" grpId="1" animBg="1"/>
      <p:bldP spid="30" grpId="0" animBg="1"/>
      <p:bldP spid="30" grpId="1" animBg="1"/>
      <p:bldP spid="21" grpId="0" animBg="1"/>
      <p:bldP spid="21" grpId="1" animBg="1"/>
      <p:bldP spid="26" grpId="0" animBg="1"/>
      <p:bldP spid="26" grpId="1" animBg="1"/>
      <p:bldP spid="2" grpId="0"/>
      <p:bldP spid="5" grpId="0" animBg="1"/>
      <p:bldP spid="7" grpId="0" animBg="1"/>
      <p:bldP spid="13" grpId="0" animBg="1"/>
      <p:bldP spid="13" grpId="1" animBg="1"/>
      <p:bldP spid="19" grpId="0" animBg="1"/>
      <p:bldP spid="19" grpId="1" animBg="1"/>
      <p:bldP spid="20" grpId="0" animBg="1"/>
      <p:bldP spid="20" grpId="1" animBg="1"/>
      <p:bldP spid="42"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p:cNvSpPr>
            <a:spLocks noChangeArrowheads="1"/>
          </p:cNvSpPr>
          <p:nvPr/>
        </p:nvSpPr>
        <p:spPr bwMode="auto">
          <a:xfrm>
            <a:off x="2692266" y="1790248"/>
            <a:ext cx="405180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sz="2000" b="1" dirty="0">
                <a:solidFill>
                  <a:schemeClr val="accent1"/>
                </a:solidFill>
                <a:latin typeface="Times New Roman" panose="02020603050405020304" pitchFamily="18" charset="0"/>
                <a:cs typeface="Times New Roman" panose="02020603050405020304" pitchFamily="18" charset="0"/>
              </a:rPr>
              <a:t>PREVALENCIA ANIMAL</a:t>
            </a:r>
          </a:p>
        </p:txBody>
      </p:sp>
      <p:sp>
        <p:nvSpPr>
          <p:cNvPr id="7" name="7 Rectángulo"/>
          <p:cNvSpPr>
            <a:spLocks noChangeArrowheads="1"/>
          </p:cNvSpPr>
          <p:nvPr/>
        </p:nvSpPr>
        <p:spPr bwMode="auto">
          <a:xfrm>
            <a:off x="2335360" y="1321604"/>
            <a:ext cx="55608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sz="2800" b="1" dirty="0">
                <a:latin typeface="Times New Roman" panose="02020603050405020304" pitchFamily="18" charset="0"/>
                <a:cs typeface="Times New Roman" panose="02020603050405020304" pitchFamily="18" charset="0"/>
              </a:rPr>
              <a:t>Número de animales positivos: </a:t>
            </a:r>
            <a:r>
              <a:rPr lang="es-EC" sz="2800" b="1" dirty="0" smtClean="0">
                <a:latin typeface="Times New Roman" panose="02020603050405020304" pitchFamily="18" charset="0"/>
                <a:cs typeface="Times New Roman" panose="02020603050405020304" pitchFamily="18" charset="0"/>
              </a:rPr>
              <a:t>33</a:t>
            </a:r>
            <a:endParaRPr lang="es-EC" sz="2800" b="1" dirty="0">
              <a:latin typeface="Times New Roman" panose="02020603050405020304" pitchFamily="18" charset="0"/>
              <a:cs typeface="Times New Roman" panose="02020603050405020304" pitchFamily="18" charset="0"/>
            </a:endParaRPr>
          </a:p>
        </p:txBody>
      </p:sp>
      <p:sp>
        <p:nvSpPr>
          <p:cNvPr id="8" name="1 Título"/>
          <p:cNvSpPr>
            <a:spLocks noGrp="1"/>
          </p:cNvSpPr>
          <p:nvPr>
            <p:ph type="title"/>
          </p:nvPr>
        </p:nvSpPr>
        <p:spPr>
          <a:xfrm>
            <a:off x="1846908" y="249992"/>
            <a:ext cx="7795032" cy="390320"/>
          </a:xfrm>
        </p:spPr>
        <p:txBody>
          <a:bodyPr>
            <a:noAutofit/>
            <a:scene3d>
              <a:camera prst="orthographicFront"/>
              <a:lightRig rig="soft" dir="t">
                <a:rot lat="0" lon="0" rev="10800000"/>
              </a:lightRig>
            </a:scene3d>
            <a:sp3d>
              <a:bevelT w="27940" h="12700"/>
              <a:contourClr>
                <a:srgbClr val="DDDDDD"/>
              </a:contourClr>
            </a:sp3d>
          </a:bodyPr>
          <a:lstStyle/>
          <a:p>
            <a:pPr algn="ctr"/>
            <a:r>
              <a:rPr lang="es-US" sz="4000" b="1" dirty="0">
                <a:solidFill>
                  <a:schemeClr val="accent1"/>
                </a:solidFill>
              </a:rPr>
              <a:t>RESULTADOS Y DISCUSIÓN</a:t>
            </a:r>
            <a:endParaRPr lang="es-EC" sz="3810" b="1" spc="150" dirty="0">
              <a:ln w="11430"/>
              <a:solidFill>
                <a:srgbClr val="FFFF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9" name="1 Título"/>
          <p:cNvSpPr txBox="1">
            <a:spLocks/>
          </p:cNvSpPr>
          <p:nvPr/>
        </p:nvSpPr>
        <p:spPr>
          <a:xfrm>
            <a:off x="2132784" y="979488"/>
            <a:ext cx="6017865" cy="369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2800" b="1" dirty="0">
              <a:ln w="17780" cmpd="sng">
                <a:solidFill>
                  <a:schemeClr val="bg1"/>
                </a:solidFill>
                <a:prstDash val="solid"/>
                <a:miter lim="800000"/>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50000" t="50000" r="50000" b="50000"/>
                </a:path>
                <a:tileRect/>
              </a:gradFill>
              <a:latin typeface="Times New Roman" panose="02020603050405020304" pitchFamily="18" charset="0"/>
              <a:cs typeface="Times New Roman" panose="02020603050405020304" pitchFamily="18" charset="0"/>
            </a:endParaRPr>
          </a:p>
        </p:txBody>
      </p:sp>
      <p:sp>
        <p:nvSpPr>
          <p:cNvPr id="14" name="Rectangle 8"/>
          <p:cNvSpPr>
            <a:spLocks noChangeArrowheads="1"/>
          </p:cNvSpPr>
          <p:nvPr/>
        </p:nvSpPr>
        <p:spPr bwMode="auto">
          <a:xfrm>
            <a:off x="2785364" y="2440632"/>
            <a:ext cx="4462765" cy="193899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sz="2000" b="1" dirty="0">
                <a:latin typeface="Times New Roman" panose="02020603050405020304" pitchFamily="18" charset="0"/>
                <a:ea typeface="Calibri" panose="020F0502020204030204" pitchFamily="34" charset="0"/>
                <a:cs typeface="Times New Roman" panose="02020603050405020304" pitchFamily="18" charset="0"/>
              </a:rPr>
              <a:t>                 ( N+)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b="1" dirty="0">
                <a:latin typeface="Times New Roman" panose="02020603050405020304" pitchFamily="18" charset="0"/>
                <a:ea typeface="Calibri" panose="020F0502020204030204" pitchFamily="34" charset="0"/>
                <a:cs typeface="Times New Roman" panose="02020603050405020304" pitchFamily="18" charset="0"/>
              </a:rPr>
              <a:t>                                 *    100</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b="1" dirty="0">
                <a:latin typeface="Times New Roman" panose="02020603050405020304" pitchFamily="18" charset="0"/>
                <a:ea typeface="Calibri" panose="020F0502020204030204" pitchFamily="34" charset="0"/>
                <a:cs typeface="Times New Roman" panose="02020603050405020304" pitchFamily="18" charset="0"/>
              </a:rPr>
              <a:t>                    T</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b="1" dirty="0">
                <a:latin typeface="Times New Roman" panose="02020603050405020304" pitchFamily="18" charset="0"/>
                <a:ea typeface="Calibri" panose="020F0502020204030204" pitchFamily="34" charset="0"/>
                <a:cs typeface="Times New Roman" panose="02020603050405020304" pitchFamily="18" charset="0"/>
              </a:rPr>
              <a:t>(P) =     % </a:t>
            </a:r>
            <a:r>
              <a:rPr lang="es-EC" sz="2000" dirty="0">
                <a:latin typeface="Times New Roman" panose="02020603050405020304" pitchFamily="18" charset="0"/>
                <a:ea typeface="Calibri" panose="020F0502020204030204" pitchFamily="34" charset="0"/>
                <a:cs typeface="Times New Roman" panose="02020603050405020304" pitchFamily="18" charset="0"/>
              </a:rPr>
              <a:t>Prevalencia</a:t>
            </a:r>
          </a:p>
          <a:p>
            <a:pPr algn="just"/>
            <a:r>
              <a:rPr lang="es-EC" sz="2000" b="1" dirty="0">
                <a:latin typeface="Times New Roman" panose="02020603050405020304" pitchFamily="18" charset="0"/>
                <a:ea typeface="Calibri" panose="020F0502020204030204" pitchFamily="34" charset="0"/>
                <a:cs typeface="Times New Roman" panose="02020603050405020304" pitchFamily="18" charset="0"/>
              </a:rPr>
              <a:t>(N +)</a:t>
            </a:r>
            <a:r>
              <a:rPr lang="es-EC" sz="2000" dirty="0">
                <a:latin typeface="Times New Roman" panose="02020603050405020304" pitchFamily="18" charset="0"/>
                <a:ea typeface="Calibri" panose="020F0502020204030204" pitchFamily="34" charset="0"/>
                <a:cs typeface="Times New Roman" panose="02020603050405020304" pitchFamily="18" charset="0"/>
              </a:rPr>
              <a:t> =  Número de Individuos Positivos</a:t>
            </a:r>
          </a:p>
          <a:p>
            <a:pPr algn="just"/>
            <a:r>
              <a:rPr lang="es-EC" sz="2000" b="1" dirty="0">
                <a:latin typeface="Times New Roman" panose="02020603050405020304" pitchFamily="18" charset="0"/>
                <a:ea typeface="Calibri" panose="020F0502020204030204" pitchFamily="34" charset="0"/>
                <a:cs typeface="Times New Roman" panose="02020603050405020304" pitchFamily="18" charset="0"/>
              </a:rPr>
              <a:t>T = </a:t>
            </a:r>
            <a:r>
              <a:rPr lang="es-EC" sz="2000" dirty="0">
                <a:latin typeface="Times New Roman" panose="02020603050405020304" pitchFamily="18" charset="0"/>
                <a:ea typeface="Calibri" panose="020F0502020204030204" pitchFamily="34" charset="0"/>
                <a:cs typeface="Times New Roman" panose="02020603050405020304" pitchFamily="18" charset="0"/>
              </a:rPr>
              <a:t>       Total de Individuos Analizados</a:t>
            </a:r>
          </a:p>
        </p:txBody>
      </p:sp>
      <p:sp>
        <p:nvSpPr>
          <p:cNvPr id="15" name="6 Rectángulo"/>
          <p:cNvSpPr>
            <a:spLocks noChangeArrowheads="1"/>
          </p:cNvSpPr>
          <p:nvPr/>
        </p:nvSpPr>
        <p:spPr bwMode="auto">
          <a:xfrm>
            <a:off x="3647728" y="4725144"/>
            <a:ext cx="137041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sz="2000" b="1" dirty="0">
                <a:latin typeface="Times New Roman" panose="02020603050405020304" pitchFamily="18" charset="0"/>
                <a:cs typeface="Times New Roman" panose="02020603050405020304" pitchFamily="18" charset="0"/>
              </a:rPr>
              <a:t>          </a:t>
            </a:r>
            <a:r>
              <a:rPr lang="es-EC" sz="2400" b="1" dirty="0" smtClean="0">
                <a:latin typeface="Times New Roman" panose="02020603050405020304" pitchFamily="18" charset="0"/>
                <a:cs typeface="Times New Roman" panose="02020603050405020304" pitchFamily="18" charset="0"/>
              </a:rPr>
              <a:t>33</a:t>
            </a:r>
            <a:endParaRPr lang="es-EC" sz="2400" b="1" dirty="0">
              <a:latin typeface="Times New Roman" panose="02020603050405020304" pitchFamily="18" charset="0"/>
              <a:cs typeface="Times New Roman" panose="02020603050405020304" pitchFamily="18" charset="0"/>
            </a:endParaRPr>
          </a:p>
          <a:p>
            <a:pPr eaLnBrk="1" hangingPunct="1"/>
            <a:endParaRPr lang="es-EC" sz="2400" b="1" dirty="0">
              <a:latin typeface="Times New Roman" panose="02020603050405020304" pitchFamily="18" charset="0"/>
              <a:cs typeface="Times New Roman" panose="02020603050405020304" pitchFamily="18" charset="0"/>
            </a:endParaRPr>
          </a:p>
          <a:p>
            <a:pPr eaLnBrk="1" hangingPunct="1"/>
            <a:r>
              <a:rPr lang="es-EC" sz="2400" b="1" dirty="0">
                <a:latin typeface="Times New Roman" panose="02020603050405020304" pitchFamily="18" charset="0"/>
                <a:cs typeface="Times New Roman" panose="02020603050405020304" pitchFamily="18" charset="0"/>
              </a:rPr>
              <a:t>      </a:t>
            </a:r>
            <a:r>
              <a:rPr lang="es-EC" sz="2400" b="1" dirty="0" smtClean="0">
                <a:latin typeface="Times New Roman" panose="02020603050405020304" pitchFamily="18" charset="0"/>
                <a:cs typeface="Times New Roman" panose="02020603050405020304" pitchFamily="18" charset="0"/>
              </a:rPr>
              <a:t>300</a:t>
            </a:r>
            <a:endParaRPr lang="es-EC" sz="2400" b="1" dirty="0">
              <a:latin typeface="Times New Roman" panose="02020603050405020304" pitchFamily="18" charset="0"/>
              <a:cs typeface="Times New Roman" panose="02020603050405020304" pitchFamily="18" charset="0"/>
            </a:endParaRPr>
          </a:p>
        </p:txBody>
      </p:sp>
      <p:cxnSp>
        <p:nvCxnSpPr>
          <p:cNvPr id="16" name="Conector recto 15"/>
          <p:cNvCxnSpPr/>
          <p:nvPr/>
        </p:nvCxnSpPr>
        <p:spPr>
          <a:xfrm flipV="1">
            <a:off x="4102930" y="5301208"/>
            <a:ext cx="768934"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6264404" y="5019077"/>
            <a:ext cx="1107996" cy="461665"/>
          </a:xfrm>
          <a:prstGeom prst="rect">
            <a:avLst/>
          </a:prstGeom>
        </p:spPr>
        <p:txBody>
          <a:bodyPr wrap="none">
            <a:spAutoFit/>
          </a:bodyPr>
          <a:lstStyle/>
          <a:p>
            <a:r>
              <a:rPr lang="es-EC" sz="2400" b="1" dirty="0" smtClean="0">
                <a:solidFill>
                  <a:srgbClr val="FF0000"/>
                </a:solidFill>
                <a:latin typeface="Arial Black"/>
                <a:cs typeface="Arial Black"/>
              </a:rPr>
              <a:t>11 </a:t>
            </a:r>
            <a:r>
              <a:rPr lang="es-EC" sz="2400" b="1" dirty="0">
                <a:solidFill>
                  <a:srgbClr val="FF0000"/>
                </a:solidFill>
                <a:latin typeface="Arial Black"/>
                <a:cs typeface="Arial Black"/>
              </a:rPr>
              <a:t>% </a:t>
            </a:r>
          </a:p>
        </p:txBody>
      </p:sp>
      <p:sp>
        <p:nvSpPr>
          <p:cNvPr id="24" name="Rectángulo 23"/>
          <p:cNvSpPr/>
          <p:nvPr/>
        </p:nvSpPr>
        <p:spPr>
          <a:xfrm>
            <a:off x="4957294" y="5055568"/>
            <a:ext cx="1282723" cy="461665"/>
          </a:xfrm>
          <a:prstGeom prst="rect">
            <a:avLst/>
          </a:prstGeom>
        </p:spPr>
        <p:txBody>
          <a:bodyPr wrap="none">
            <a:spAutoFit/>
          </a:bodyPr>
          <a:lstStyle/>
          <a:p>
            <a:r>
              <a:rPr lang="es-EC" sz="2400" b="1" dirty="0">
                <a:latin typeface="Times New Roman" panose="02020603050405020304" pitchFamily="18" charset="0"/>
                <a:cs typeface="Times New Roman" panose="02020603050405020304" pitchFamily="18" charset="0"/>
              </a:rPr>
              <a:t>* 100  = </a:t>
            </a:r>
            <a:endParaRPr lang="es-ES" sz="2400" dirty="0"/>
          </a:p>
        </p:txBody>
      </p:sp>
      <p:sp>
        <p:nvSpPr>
          <p:cNvPr id="25" name="Rectángulo 24"/>
          <p:cNvSpPr/>
          <p:nvPr/>
        </p:nvSpPr>
        <p:spPr>
          <a:xfrm>
            <a:off x="3410454" y="5013177"/>
            <a:ext cx="741331" cy="461665"/>
          </a:xfrm>
          <a:prstGeom prst="rect">
            <a:avLst/>
          </a:prstGeom>
        </p:spPr>
        <p:txBody>
          <a:bodyPr wrap="square">
            <a:spAutoFit/>
          </a:bodyPr>
          <a:lstStyle/>
          <a:p>
            <a:r>
              <a:rPr lang="es-EC" sz="2400" b="1" dirty="0">
                <a:latin typeface="Times New Roman" panose="02020603050405020304" pitchFamily="18" charset="0"/>
                <a:cs typeface="Times New Roman" panose="02020603050405020304" pitchFamily="18" charset="0"/>
              </a:rPr>
              <a:t>P= </a:t>
            </a:r>
          </a:p>
        </p:txBody>
      </p:sp>
      <p:sp>
        <p:nvSpPr>
          <p:cNvPr id="26" name="Rectángulo 25"/>
          <p:cNvSpPr/>
          <p:nvPr/>
        </p:nvSpPr>
        <p:spPr>
          <a:xfrm>
            <a:off x="3377172" y="2679304"/>
            <a:ext cx="990637" cy="461665"/>
          </a:xfrm>
          <a:prstGeom prst="rect">
            <a:avLst/>
          </a:prstGeom>
        </p:spPr>
        <p:txBody>
          <a:bodyPr wrap="square">
            <a:spAutoFit/>
          </a:bodyPr>
          <a:lstStyle/>
          <a:p>
            <a:r>
              <a:rPr lang="es-EC" sz="2400" b="1" dirty="0">
                <a:latin typeface="Times New Roman" panose="02020603050405020304" pitchFamily="18" charset="0"/>
                <a:cs typeface="Times New Roman" panose="02020603050405020304" pitchFamily="18" charset="0"/>
              </a:rPr>
              <a:t>P= </a:t>
            </a:r>
          </a:p>
        </p:txBody>
      </p:sp>
      <p:cxnSp>
        <p:nvCxnSpPr>
          <p:cNvPr id="27" name="Conector recto 26"/>
          <p:cNvCxnSpPr/>
          <p:nvPr/>
        </p:nvCxnSpPr>
        <p:spPr>
          <a:xfrm flipV="1">
            <a:off x="3935760" y="2924944"/>
            <a:ext cx="768934"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7683374" y="2910136"/>
            <a:ext cx="4104238" cy="923330"/>
          </a:xfrm>
          <a:prstGeom prst="rect">
            <a:avLst/>
          </a:prstGeom>
        </p:spPr>
        <p:txBody>
          <a:bodyPr wrap="square">
            <a:spAutoFit/>
          </a:bodyPr>
          <a:lstStyle/>
          <a:p>
            <a:r>
              <a:rPr lang="es-EC" dirty="0" smtClean="0">
                <a:effectLst/>
                <a:latin typeface="Times New Roman" panose="02020603050405020304" pitchFamily="18" charset="0"/>
                <a:ea typeface="Calibri" panose="020F0502020204030204" pitchFamily="34" charset="0"/>
              </a:rPr>
              <a:t>AGROCALIDAD (2009),la </a:t>
            </a:r>
            <a:r>
              <a:rPr lang="es-EC" dirty="0">
                <a:latin typeface="Times New Roman" panose="02020603050405020304" pitchFamily="18" charset="0"/>
                <a:ea typeface="Calibri" panose="020F0502020204030204" pitchFamily="34" charset="0"/>
              </a:rPr>
              <a:t>P</a:t>
            </a:r>
            <a:r>
              <a:rPr lang="es-EC" dirty="0" smtClean="0">
                <a:effectLst/>
                <a:latin typeface="Times New Roman" panose="02020603050405020304" pitchFamily="18" charset="0"/>
                <a:ea typeface="Calibri" panose="020F0502020204030204" pitchFamily="34" charset="0"/>
              </a:rPr>
              <a:t>rovincia de Manabí presentan alta prevalencia de 4,2% al 10,62%</a:t>
            </a:r>
            <a:endParaRPr lang="es-EC" dirty="0"/>
          </a:p>
        </p:txBody>
      </p:sp>
    </p:spTree>
    <p:extLst>
      <p:ext uri="{BB962C8B-B14F-4D97-AF65-F5344CB8AC3E}">
        <p14:creationId xmlns:p14="http://schemas.microsoft.com/office/powerpoint/2010/main" val="5139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p:bldP spid="14" grpId="0" build="allAtOnce" animBg="1"/>
      <p:bldP spid="15" grpId="0"/>
      <p:bldP spid="20" grpId="0"/>
      <p:bldP spid="24" grpId="0"/>
      <p:bldP spid="25" grpId="0"/>
      <p:bldP spid="2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8473916" y="5416312"/>
            <a:ext cx="1466661" cy="3904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3" name="Rectángulo redondeado 22"/>
          <p:cNvSpPr/>
          <p:nvPr/>
        </p:nvSpPr>
        <p:spPr>
          <a:xfrm>
            <a:off x="3952129" y="5463661"/>
            <a:ext cx="1149790" cy="3259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Rectángulo 20"/>
          <p:cNvSpPr/>
          <p:nvPr/>
        </p:nvSpPr>
        <p:spPr>
          <a:xfrm>
            <a:off x="1865014" y="5327920"/>
            <a:ext cx="8365402" cy="923330"/>
          </a:xfrm>
          <a:prstGeom prst="rect">
            <a:avLst/>
          </a:prstGeom>
        </p:spPr>
        <p:txBody>
          <a:bodyPr wrap="square">
            <a:spAutoFit/>
          </a:bodyPr>
          <a:lstStyle/>
          <a:p>
            <a:pPr indent="449580">
              <a:lnSpc>
                <a:spcPct val="150000"/>
              </a:lnSpc>
              <a:spcAft>
                <a:spcPts val="800"/>
              </a:spcAft>
            </a:pPr>
            <a:r>
              <a:rPr lang="es-PE" dirty="0" smtClean="0">
                <a:latin typeface="Times New Roman" panose="02020603050405020304" pitchFamily="18" charset="0"/>
                <a:ea typeface="Calibri" panose="020F0502020204030204" pitchFamily="34" charset="0"/>
                <a:cs typeface="Times New Roman" panose="02020603050405020304" pitchFamily="18" charset="0"/>
              </a:rPr>
              <a:t>Po</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r tanto, de los 33 animales infectados tenemos un costo total de $73161 dólares en pérdidas por el descarte de los animales.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lipse 12"/>
          <p:cNvSpPr/>
          <p:nvPr/>
        </p:nvSpPr>
        <p:spPr>
          <a:xfrm>
            <a:off x="7423840" y="3635721"/>
            <a:ext cx="688063" cy="344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9" name="Elipse 18"/>
          <p:cNvSpPr/>
          <p:nvPr/>
        </p:nvSpPr>
        <p:spPr>
          <a:xfrm>
            <a:off x="7423839" y="4066515"/>
            <a:ext cx="688063" cy="344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2" name="Elipse 11"/>
          <p:cNvSpPr/>
          <p:nvPr/>
        </p:nvSpPr>
        <p:spPr>
          <a:xfrm>
            <a:off x="7423841" y="2913706"/>
            <a:ext cx="688063" cy="344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4" name="Elipse 13"/>
          <p:cNvSpPr/>
          <p:nvPr/>
        </p:nvSpPr>
        <p:spPr>
          <a:xfrm>
            <a:off x="7423842" y="2491563"/>
            <a:ext cx="688063" cy="3693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0" name="Elipse 9"/>
          <p:cNvSpPr/>
          <p:nvPr/>
        </p:nvSpPr>
        <p:spPr>
          <a:xfrm>
            <a:off x="7423842" y="4807390"/>
            <a:ext cx="688063" cy="344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1" name="Elipse 10"/>
          <p:cNvSpPr/>
          <p:nvPr/>
        </p:nvSpPr>
        <p:spPr>
          <a:xfrm>
            <a:off x="7423841" y="3291689"/>
            <a:ext cx="688063" cy="344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Título 1"/>
          <p:cNvSpPr>
            <a:spLocks noGrp="1"/>
          </p:cNvSpPr>
          <p:nvPr>
            <p:ph type="title"/>
          </p:nvPr>
        </p:nvSpPr>
        <p:spPr>
          <a:xfrm>
            <a:off x="2330375" y="133335"/>
            <a:ext cx="8911687" cy="815391"/>
          </a:xfrm>
        </p:spPr>
        <p:txBody>
          <a:bodyPr/>
          <a:lstStyle/>
          <a:p>
            <a:r>
              <a:rPr lang="es-US" b="1" dirty="0">
                <a:solidFill>
                  <a:schemeClr val="accent1"/>
                </a:solidFill>
              </a:rPr>
              <a:t>RESULTADOS Y DISCUSIÓN</a:t>
            </a:r>
            <a:endParaRPr lang="es-EC" dirty="0"/>
          </a:p>
        </p:txBody>
      </p:sp>
      <p:sp>
        <p:nvSpPr>
          <p:cNvPr id="5" name="Rectángulo 4"/>
          <p:cNvSpPr/>
          <p:nvPr/>
        </p:nvSpPr>
        <p:spPr>
          <a:xfrm>
            <a:off x="1484768" y="780893"/>
            <a:ext cx="3617151" cy="567271"/>
          </a:xfrm>
          <a:prstGeom prst="rect">
            <a:avLst/>
          </a:prstGeom>
        </p:spPr>
        <p:txBody>
          <a:bodyPr wrap="square">
            <a:spAutoFit/>
          </a:bodyPr>
          <a:lstStyle/>
          <a:p>
            <a:pPr lvl="1">
              <a:lnSpc>
                <a:spcPct val="200000"/>
              </a:lnSpc>
              <a:spcAft>
                <a:spcPts val="2400"/>
              </a:spcAft>
              <a:buSzPts val="1200"/>
            </a:pP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Costo de descarte por animal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9207247" y="2260730"/>
            <a:ext cx="2483456" cy="1200329"/>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t>
            </a:r>
            <a:r>
              <a:rPr lang="es-EC" dirty="0" smtClean="0">
                <a:effectLst/>
                <a:latin typeface="Times New Roman" panose="02020603050405020304" pitchFamily="18" charset="0"/>
                <a:ea typeface="Calibri" panose="020F0502020204030204" pitchFamily="34" charset="0"/>
              </a:rPr>
              <a:t>Arenas &amp; Moreno, 2016), una vaca que aborta pierde la inversión que se realiza </a:t>
            </a:r>
            <a:endParaRPr lang="es-EC" dirty="0"/>
          </a:p>
        </p:txBody>
      </p:sp>
      <p:sp>
        <p:nvSpPr>
          <p:cNvPr id="16" name="Rectángulo 15"/>
          <p:cNvSpPr/>
          <p:nvPr/>
        </p:nvSpPr>
        <p:spPr>
          <a:xfrm>
            <a:off x="9207247" y="2416393"/>
            <a:ext cx="2483456" cy="923330"/>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t>
            </a:r>
            <a:r>
              <a:rPr lang="es-EC" dirty="0" smtClean="0">
                <a:effectLst/>
                <a:latin typeface="Times New Roman" panose="02020603050405020304" pitchFamily="18" charset="0"/>
                <a:ea typeface="Calibri" panose="020F0502020204030204" pitchFamily="34" charset="0"/>
              </a:rPr>
              <a:t>Arenas &amp; Moreno, 2016), pierde la lactancia </a:t>
            </a:r>
            <a:endParaRPr lang="es-EC" dirty="0"/>
          </a:p>
        </p:txBody>
      </p:sp>
      <p:sp>
        <p:nvSpPr>
          <p:cNvPr id="17" name="Rectángulo 16"/>
          <p:cNvSpPr/>
          <p:nvPr/>
        </p:nvSpPr>
        <p:spPr>
          <a:xfrm>
            <a:off x="9296272" y="2835243"/>
            <a:ext cx="2483456" cy="923330"/>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t>
            </a:r>
            <a:r>
              <a:rPr lang="es-EC" dirty="0" smtClean="0">
                <a:effectLst/>
                <a:latin typeface="Times New Roman" panose="02020603050405020304" pitchFamily="18" charset="0"/>
                <a:ea typeface="Calibri" panose="020F0502020204030204" pitchFamily="34" charset="0"/>
              </a:rPr>
              <a:t>Arenas &amp; Moreno, 2016), cría abortada macho</a:t>
            </a:r>
            <a:endParaRPr lang="es-EC" dirty="0"/>
          </a:p>
        </p:txBody>
      </p:sp>
      <p:sp>
        <p:nvSpPr>
          <p:cNvPr id="18" name="Rectángulo 17"/>
          <p:cNvSpPr/>
          <p:nvPr/>
        </p:nvSpPr>
        <p:spPr>
          <a:xfrm>
            <a:off x="9251760" y="2796073"/>
            <a:ext cx="2483456" cy="923330"/>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t>
            </a:r>
            <a:r>
              <a:rPr lang="es-EC" dirty="0" smtClean="0">
                <a:effectLst/>
                <a:latin typeface="Times New Roman" panose="02020603050405020304" pitchFamily="18" charset="0"/>
                <a:ea typeface="Calibri" panose="020F0502020204030204" pitchFamily="34" charset="0"/>
              </a:rPr>
              <a:t>Arenas &amp; Moreno, 2016), cría abortada hembra</a:t>
            </a:r>
            <a:endParaRPr lang="es-EC" dirty="0"/>
          </a:p>
        </p:txBody>
      </p:sp>
      <p:sp>
        <p:nvSpPr>
          <p:cNvPr id="20" name="Rectángulo 19"/>
          <p:cNvSpPr/>
          <p:nvPr/>
        </p:nvSpPr>
        <p:spPr>
          <a:xfrm>
            <a:off x="9251759" y="2537729"/>
            <a:ext cx="2483456" cy="923330"/>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t>
            </a:r>
            <a:r>
              <a:rPr lang="es-EC" dirty="0" smtClean="0">
                <a:effectLst/>
                <a:latin typeface="Times New Roman" panose="02020603050405020304" pitchFamily="18" charset="0"/>
                <a:ea typeface="Calibri" panose="020F0502020204030204" pitchFamily="34" charset="0"/>
              </a:rPr>
              <a:t>Arenas &amp; Moreno, 2016), animal positivo se sacrifica</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763724974"/>
              </p:ext>
            </p:extLst>
          </p:nvPr>
        </p:nvGraphicFramePr>
        <p:xfrm>
          <a:off x="778597" y="1759776"/>
          <a:ext cx="7932066" cy="3358532"/>
        </p:xfrm>
        <a:graphic>
          <a:graphicData uri="http://schemas.openxmlformats.org/drawingml/2006/table">
            <a:tbl>
              <a:tblPr firstRow="1" firstCol="1" bandRow="1">
                <a:tableStyleId>{69012ECD-51FC-41F1-AA8D-1B2483CD663E}</a:tableStyleId>
              </a:tblPr>
              <a:tblGrid>
                <a:gridCol w="2173726"/>
                <a:gridCol w="1918844"/>
                <a:gridCol w="1919748"/>
                <a:gridCol w="1919748"/>
              </a:tblGrid>
              <a:tr h="622603">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Etapa productiva y/o producto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Costo diario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Periodo (meses)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Costo Total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0150">
                <a:tc>
                  <a:txBody>
                    <a:bodyPr/>
                    <a:lstStyle/>
                    <a:p>
                      <a:pPr algn="just">
                        <a:lnSpc>
                          <a:spcPct val="150000"/>
                        </a:lnSpc>
                        <a:spcAft>
                          <a:spcPts val="0"/>
                        </a:spcAft>
                      </a:pPr>
                      <a:r>
                        <a:rPr lang="es-PE" sz="1600">
                          <a:effectLst/>
                          <a:latin typeface="Times New Roman" panose="02020603050405020304" pitchFamily="18" charset="0"/>
                          <a:cs typeface="Times New Roman" panose="02020603050405020304" pitchFamily="18" charset="0"/>
                        </a:rPr>
                        <a:t>Gestación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2,80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588,50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0150">
                <a:tc>
                  <a:txBody>
                    <a:bodyPr/>
                    <a:lstStyle/>
                    <a:p>
                      <a:pPr algn="just">
                        <a:lnSpc>
                          <a:spcPct val="150000"/>
                        </a:lnSpc>
                        <a:spcAft>
                          <a:spcPts val="0"/>
                        </a:spcAft>
                      </a:pPr>
                      <a:r>
                        <a:rPr lang="es-PE" sz="1600">
                          <a:effectLst/>
                          <a:latin typeface="Times New Roman" panose="02020603050405020304" pitchFamily="18" charset="0"/>
                          <a:cs typeface="Times New Roman" panose="02020603050405020304" pitchFamily="18" charset="0"/>
                        </a:rPr>
                        <a:t>Leche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0,55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577,50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3346">
                <a:tc>
                  <a:txBody>
                    <a:bodyPr/>
                    <a:lstStyle/>
                    <a:p>
                      <a:pPr algn="just">
                        <a:lnSpc>
                          <a:spcPct val="150000"/>
                        </a:lnSpc>
                        <a:spcAft>
                          <a:spcPts val="0"/>
                        </a:spcAft>
                      </a:pPr>
                      <a:r>
                        <a:rPr lang="es-PE" sz="1600">
                          <a:effectLst/>
                          <a:latin typeface="Times New Roman" panose="02020603050405020304" pitchFamily="18" charset="0"/>
                          <a:cs typeface="Times New Roman" panose="02020603050405020304" pitchFamily="18" charset="0"/>
                        </a:rPr>
                        <a:t>Productos cárnicos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175,20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353">
                <a:tc>
                  <a:txBody>
                    <a:bodyPr/>
                    <a:lstStyle/>
                    <a:p>
                      <a:pPr algn="just">
                        <a:lnSpc>
                          <a:spcPct val="150000"/>
                        </a:lnSpc>
                        <a:spcAft>
                          <a:spcPts val="0"/>
                        </a:spcAft>
                      </a:pPr>
                      <a:r>
                        <a:rPr lang="es-PE" sz="1600" dirty="0">
                          <a:effectLst/>
                          <a:latin typeface="Times New Roman" panose="02020603050405020304" pitchFamily="18" charset="0"/>
                          <a:cs typeface="Times New Roman" panose="02020603050405020304" pitchFamily="18" charset="0"/>
                        </a:rPr>
                        <a:t>Aborto de la hembra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525,50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8033">
                <a:tc>
                  <a:txBody>
                    <a:bodyPr/>
                    <a:lstStyle/>
                    <a:p>
                      <a:pPr algn="just">
                        <a:lnSpc>
                          <a:spcPct val="150000"/>
                        </a:lnSpc>
                        <a:spcAft>
                          <a:spcPts val="0"/>
                        </a:spcAft>
                      </a:pPr>
                      <a:r>
                        <a:rPr lang="es-PE" sz="1600">
                          <a:effectLst/>
                          <a:latin typeface="Times New Roman" panose="02020603050405020304" pitchFamily="18" charset="0"/>
                          <a:cs typeface="Times New Roman" panose="02020603050405020304" pitchFamily="18" charset="0"/>
                        </a:rPr>
                        <a:t>Potencial genético y productivo del animal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350,30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0150">
                <a:tc>
                  <a:txBody>
                    <a:bodyPr/>
                    <a:lstStyle/>
                    <a:p>
                      <a:pPr algn="just">
                        <a:lnSpc>
                          <a:spcPct val="150000"/>
                        </a:lnSpc>
                        <a:spcAft>
                          <a:spcPts val="0"/>
                        </a:spcAft>
                      </a:pPr>
                      <a:r>
                        <a:rPr lang="es-PE" sz="1600" dirty="0">
                          <a:effectLst/>
                          <a:latin typeface="Times New Roman" panose="02020603050405020304" pitchFamily="18" charset="0"/>
                          <a:cs typeface="Times New Roman" panose="02020603050405020304" pitchFamily="18" charset="0"/>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PE" sz="1600" dirty="0">
                          <a:effectLst/>
                          <a:latin typeface="Times New Roman" panose="02020603050405020304" pitchFamily="18" charset="0"/>
                          <a:cs typeface="Times New Roman" panose="02020603050405020304" pitchFamily="18" charset="0"/>
                        </a:rPr>
                        <a:t>2217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743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1" grpId="0"/>
      <p:bldP spid="13" grpId="0" animBg="1"/>
      <p:bldP spid="13" grpId="1" animBg="1"/>
      <p:bldP spid="19" grpId="0" animBg="1"/>
      <p:bldP spid="19" grpId="1" animBg="1"/>
      <p:bldP spid="12" grpId="0" animBg="1"/>
      <p:bldP spid="12" grpId="1" animBg="1"/>
      <p:bldP spid="14" grpId="0" animBg="1"/>
      <p:bldP spid="14" grpId="1" animBg="1"/>
      <p:bldP spid="10" grpId="0" animBg="1"/>
      <p:bldP spid="10" grpId="1" animBg="1"/>
      <p:bldP spid="11" grpId="0" animBg="1"/>
      <p:bldP spid="11" grpId="1" animBg="1"/>
      <p:bldP spid="2" grpId="0"/>
      <p:bldP spid="8" grpId="0"/>
      <p:bldP spid="8" grpId="1"/>
      <p:bldP spid="16" grpId="0"/>
      <p:bldP spid="16" grpId="1"/>
      <p:bldP spid="17" grpId="0"/>
      <p:bldP spid="17" grpId="1"/>
      <p:bldP spid="18" grpId="0"/>
      <p:bldP spid="18"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330375" y="133335"/>
            <a:ext cx="8911687" cy="815391"/>
          </a:xfrm>
        </p:spPr>
        <p:txBody>
          <a:bodyPr/>
          <a:lstStyle/>
          <a:p>
            <a:r>
              <a:rPr lang="es-US" b="1" dirty="0">
                <a:solidFill>
                  <a:schemeClr val="accent1"/>
                </a:solidFill>
              </a:rPr>
              <a:t>RESULTADOS Y DISCUSIÓN</a:t>
            </a:r>
            <a:endParaRPr lang="es-EC" dirty="0"/>
          </a:p>
        </p:txBody>
      </p:sp>
      <p:sp>
        <p:nvSpPr>
          <p:cNvPr id="8" name="Rectángulo 7"/>
          <p:cNvSpPr/>
          <p:nvPr/>
        </p:nvSpPr>
        <p:spPr>
          <a:xfrm>
            <a:off x="1484768" y="780893"/>
            <a:ext cx="3617151" cy="725648"/>
          </a:xfrm>
          <a:prstGeom prst="rect">
            <a:avLst/>
          </a:prstGeom>
        </p:spPr>
        <p:txBody>
          <a:bodyPr wrap="square">
            <a:spAutoFit/>
          </a:bodyPr>
          <a:lstStyle/>
          <a:p>
            <a:pPr lvl="1">
              <a:lnSpc>
                <a:spcPct val="200000"/>
              </a:lnSpc>
              <a:spcAft>
                <a:spcPts val="2400"/>
              </a:spcAft>
              <a:buSzPts val="1200"/>
            </a:pPr>
            <a:r>
              <a:rPr lang="es-PE" sz="2400" b="1" dirty="0" smtClean="0">
                <a:effectLst/>
                <a:latin typeface="Times New Roman" panose="02020603050405020304" pitchFamily="18" charset="0"/>
                <a:ea typeface="Calibri" panose="020F0502020204030204" pitchFamily="34" charset="0"/>
                <a:cs typeface="Times New Roman" panose="02020603050405020304" pitchFamily="18" charset="0"/>
              </a:rPr>
              <a:t>Factores de riesgo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72242453"/>
              </p:ext>
            </p:extLst>
          </p:nvPr>
        </p:nvGraphicFramePr>
        <p:xfrm>
          <a:off x="2754659" y="1865010"/>
          <a:ext cx="4031559" cy="4448294"/>
        </p:xfrm>
        <a:graphic>
          <a:graphicData uri="http://schemas.openxmlformats.org/drawingml/2006/table">
            <a:tbl>
              <a:tblPr firstRow="1" firstCol="1" bandRow="1">
                <a:tableStyleId>{69012ECD-51FC-41F1-AA8D-1B2483CD663E}</a:tableStyleId>
              </a:tblPr>
              <a:tblGrid>
                <a:gridCol w="1089943"/>
                <a:gridCol w="1644907"/>
                <a:gridCol w="1296709"/>
              </a:tblGrid>
              <a:tr h="573542">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 Nº fincas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Vacuna</a:t>
                      </a:r>
                    </a:p>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SI</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Vacuna </a:t>
                      </a:r>
                    </a:p>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NO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X</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X</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6768">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13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1" name="Rectángulo 10"/>
          <p:cNvSpPr/>
          <p:nvPr/>
        </p:nvSpPr>
        <p:spPr>
          <a:xfrm>
            <a:off x="7463073" y="2580734"/>
            <a:ext cx="4288325" cy="923330"/>
          </a:xfrm>
          <a:prstGeom prst="rect">
            <a:avLst/>
          </a:prstGeom>
        </p:spPr>
        <p:txBody>
          <a:bodyPr wrap="square">
            <a:spAutoFit/>
          </a:bodyPr>
          <a:lstStyle/>
          <a:p>
            <a:r>
              <a:rPr lang="es-EC" dirty="0" smtClean="0">
                <a:effectLst/>
                <a:latin typeface="Times New Roman" panose="02020603050405020304" pitchFamily="18" charset="0"/>
                <a:ea typeface="Calibri" panose="020F0502020204030204" pitchFamily="34" charset="0"/>
              </a:rPr>
              <a:t>Según (</a:t>
            </a:r>
            <a:r>
              <a:rPr lang="es-EC" dirty="0" err="1" smtClean="0">
                <a:effectLst/>
                <a:latin typeface="Times New Roman" panose="02020603050405020304" pitchFamily="18" charset="0"/>
                <a:ea typeface="Calibri" panose="020F0502020204030204" pitchFamily="34" charset="0"/>
              </a:rPr>
              <a:t>Radostits</a:t>
            </a:r>
            <a:r>
              <a:rPr lang="es-EC" dirty="0" smtClean="0">
                <a:effectLst/>
                <a:latin typeface="Times New Roman" panose="02020603050405020304" pitchFamily="18" charset="0"/>
                <a:ea typeface="Calibri" panose="020F0502020204030204" pitchFamily="34" charset="0"/>
              </a:rPr>
              <a:t>, 2006) la única medida para la prevención de la enfermedad es la vacunación.</a:t>
            </a:r>
            <a:endParaRPr lang="es-EC" dirty="0"/>
          </a:p>
        </p:txBody>
      </p:sp>
      <p:sp>
        <p:nvSpPr>
          <p:cNvPr id="12" name="Rectángulo 11"/>
          <p:cNvSpPr/>
          <p:nvPr/>
        </p:nvSpPr>
        <p:spPr>
          <a:xfrm>
            <a:off x="7463073" y="3929699"/>
            <a:ext cx="3868847" cy="923330"/>
          </a:xfrm>
          <a:prstGeom prst="rect">
            <a:avLst/>
          </a:prstGeom>
        </p:spPr>
        <p:txBody>
          <a:bodyPr wrap="square">
            <a:spAutoFit/>
          </a:bodyPr>
          <a:lstStyle/>
          <a:p>
            <a:r>
              <a:rPr lang="es-EC" dirty="0" smtClean="0">
                <a:effectLst/>
                <a:latin typeface="Times New Roman" panose="02020603050405020304" pitchFamily="18" charset="0"/>
                <a:ea typeface="Calibri" panose="020F0502020204030204" pitchFamily="34" charset="0"/>
              </a:rPr>
              <a:t>De las encuestas realizadas a los 13 predios, solo 1 persona tenia leves conocimientos sobre la enfermedad</a:t>
            </a:r>
            <a:endParaRPr lang="es-EC" dirty="0"/>
          </a:p>
        </p:txBody>
      </p:sp>
    </p:spTree>
    <p:extLst>
      <p:ext uri="{BB962C8B-B14F-4D97-AF65-F5344CB8AC3E}">
        <p14:creationId xmlns:p14="http://schemas.microsoft.com/office/powerpoint/2010/main" val="16610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61234" y="180491"/>
            <a:ext cx="8911687" cy="1280890"/>
          </a:xfrm>
        </p:spPr>
        <p:txBody>
          <a:bodyPr>
            <a:normAutofit/>
          </a:bodyPr>
          <a:lstStyle/>
          <a:p>
            <a:r>
              <a:rPr lang="es-US" sz="4000" b="1" dirty="0" smtClean="0">
                <a:solidFill>
                  <a:schemeClr val="accent1"/>
                </a:solidFill>
              </a:rPr>
              <a:t>CONCLUSIONES </a:t>
            </a:r>
            <a:endParaRPr lang="es-EC" sz="4000" b="1" dirty="0">
              <a:solidFill>
                <a:schemeClr val="accent1"/>
              </a:solidFill>
            </a:endParaRPr>
          </a:p>
        </p:txBody>
      </p:sp>
      <p:sp>
        <p:nvSpPr>
          <p:cNvPr id="4" name="Rectángulo 3"/>
          <p:cNvSpPr/>
          <p:nvPr/>
        </p:nvSpPr>
        <p:spPr>
          <a:xfrm>
            <a:off x="1475716" y="869133"/>
            <a:ext cx="10185148" cy="6786473"/>
          </a:xfrm>
          <a:prstGeom prst="rect">
            <a:avLst/>
          </a:prstGeom>
        </p:spPr>
        <p:txBody>
          <a:bodyPr wrap="square">
            <a:spAutoFit/>
          </a:bodyPr>
          <a:lstStyle/>
          <a:p>
            <a:pPr marL="285750" indent="-285750" algn="just">
              <a:lnSpc>
                <a:spcPct val="150000"/>
              </a:lnSpc>
              <a:spcAft>
                <a:spcPts val="24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A través del estudio epidemiológico se pudo determinar la prevalencia de brucelosis bovina del 11%, lo que nos revela un valor significativo de riesgo latente para la Parroquia de San Pedro de Suma en el Sector Limones, y para la comunidad al ser una enfermedad </a:t>
            </a:r>
            <a:r>
              <a:rPr lang="es-PE" dirty="0" err="1" smtClean="0">
                <a:effectLst/>
                <a:latin typeface="Times New Roman" panose="02020603050405020304" pitchFamily="18" charset="0"/>
                <a:ea typeface="Calibri" panose="020F0502020204030204" pitchFamily="34" charset="0"/>
                <a:cs typeface="Times New Roman" panose="02020603050405020304" pitchFamily="18" charset="0"/>
              </a:rPr>
              <a:t>zoonósica</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que produce varios síntomas afectando a la salud humana. Es importante recalcar el desconocimiento de los productores acerca de la enfermedad y del contagio de la misma.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24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Se comprobó que existe un mayor riesgo de presentarse la enfermedad en hatos en donde la población animal es extensa y el sistema de producción que manejan es </a:t>
            </a:r>
            <a:r>
              <a:rPr lang="es-PE" dirty="0" err="1" smtClean="0">
                <a:effectLst/>
                <a:latin typeface="Times New Roman" panose="02020603050405020304" pitchFamily="18" charset="0"/>
                <a:ea typeface="Calibri" panose="020F0502020204030204" pitchFamily="34" charset="0"/>
                <a:cs typeface="Times New Roman" panose="02020603050405020304" pitchFamily="18" charset="0"/>
              </a:rPr>
              <a:t>semi</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-extensiva, por lo que no realizan control sanitario, ni registros que facilite la información de cada animal. Esto se corrobora los resultados obtenidos en la finca Nº 12 en la cual se tomaron el mayor número de muestras del ensayo y fue la que mayor número de bovinos infectados por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Brucella</a:t>
            </a:r>
            <a:r>
              <a:rPr lang="es-PE"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abortus</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se obtuvo. </a:t>
            </a:r>
          </a:p>
          <a:p>
            <a:pPr marL="285750" indent="-285750" algn="just">
              <a:lnSpc>
                <a:spcPct val="150000"/>
              </a:lnSpc>
              <a:spcAft>
                <a:spcPts val="2400"/>
              </a:spcAft>
              <a:buFont typeface="Wingdings" panose="05000000000000000000" pitchFamily="2" charset="2"/>
              <a:buChar char="Ø"/>
            </a:pPr>
            <a:r>
              <a:rPr lang="es-PE" dirty="0">
                <a:latin typeface="Times New Roman" panose="02020603050405020304" pitchFamily="18" charset="0"/>
                <a:ea typeface="Calibri" panose="020F0502020204030204" pitchFamily="34" charset="0"/>
                <a:cs typeface="Times New Roman" panose="02020603050405020304" pitchFamily="18" charset="0"/>
              </a:rPr>
              <a:t>El costo por descarte de cada animal infectado es de un valor de $ 2217 dólares, por los 33 animales positivos a </a:t>
            </a:r>
            <a:r>
              <a:rPr lang="es-PE" dirty="0" err="1">
                <a:latin typeface="Times New Roman" panose="02020603050405020304" pitchFamily="18" charset="0"/>
                <a:ea typeface="Calibri" panose="020F0502020204030204" pitchFamily="34" charset="0"/>
                <a:cs typeface="Times New Roman" panose="02020603050405020304" pitchFamily="18" charset="0"/>
              </a:rPr>
              <a:t>brucella</a:t>
            </a:r>
            <a:r>
              <a:rPr lang="es-PE" dirty="0">
                <a:latin typeface="Times New Roman" panose="02020603050405020304" pitchFamily="18" charset="0"/>
                <a:ea typeface="Calibri" panose="020F0502020204030204" pitchFamily="34" charset="0"/>
                <a:cs typeface="Times New Roman" panose="02020603050405020304" pitchFamily="18" charset="0"/>
              </a:rPr>
              <a:t> sería un costo total de $ 73161 dólares de pérdidas para los productores dentro del Sector Limones.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2400"/>
              </a:spcAft>
              <a:buFont typeface="Wingdings" panose="05000000000000000000" pitchFamily="2" charset="2"/>
              <a:buChar char="Ø"/>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8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743" y="0"/>
            <a:ext cx="8911687" cy="1280890"/>
          </a:xfrm>
        </p:spPr>
        <p:txBody>
          <a:bodyPr>
            <a:normAutofit/>
          </a:bodyPr>
          <a:lstStyle/>
          <a:p>
            <a:r>
              <a:rPr lang="es-US" sz="4000" b="1" dirty="0" smtClean="0">
                <a:solidFill>
                  <a:schemeClr val="accent1"/>
                </a:solidFill>
              </a:rPr>
              <a:t>RECOMENDACIONES </a:t>
            </a:r>
            <a:endParaRPr lang="es-EC" sz="4000" b="1" dirty="0">
              <a:solidFill>
                <a:schemeClr val="accent1"/>
              </a:solidFill>
            </a:endParaRPr>
          </a:p>
        </p:txBody>
      </p:sp>
      <p:sp>
        <p:nvSpPr>
          <p:cNvPr id="4" name="Rectángulo 3"/>
          <p:cNvSpPr/>
          <p:nvPr/>
        </p:nvSpPr>
        <p:spPr>
          <a:xfrm>
            <a:off x="1448555" y="640445"/>
            <a:ext cx="10112722" cy="6263253"/>
          </a:xfrm>
          <a:prstGeom prst="rect">
            <a:avLst/>
          </a:prstGeom>
        </p:spPr>
        <p:txBody>
          <a:bodyPr wrap="square">
            <a:spAutoFit/>
          </a:bodyPr>
          <a:lstStyle/>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Concientizar a los productores y población en general sobre la importancia de la vacunación contra brucelosis bovina. Es indispensable que se realicen programas de capacitación e información de la enfermedad, para que se apliquen programas de vacunación y erradicación de la patología en los hatos ganaderos y a la vez en la comunidad por la zoonosis que representa esta enfermedad.</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Se recomienda que en el caso que una persona sospeche que este contagiada por brucelosis y presente los síntomas que son fiebre continua, cefalea, sudoración profusa, pérdida de peso y malestar generalizado con antecedente de estar en contacto con animales sospechosos o confirmados de brucelosis o haber consumido productos de origen animal contaminado como son carne, leche cruda, queso y yogurt sin pasteurizar, debe acercarse al Centro de Salud Pública en cualquier parte del Ecuador y realizarse el proceso de investigación descrito en el Sistema Integrado De Vigilancia Epidemiológica </a:t>
            </a:r>
            <a:r>
              <a:rPr lang="es-US" dirty="0" smtClean="0">
                <a:effectLst/>
                <a:latin typeface="Times New Roman" panose="02020603050405020304" pitchFamily="18" charset="0"/>
                <a:ea typeface="Calibri" panose="020F0502020204030204" pitchFamily="34" charset="0"/>
                <a:cs typeface="Times New Roman" panose="02020603050405020304" pitchFamily="18" charset="0"/>
              </a:rPr>
              <a:t>(Ministerio de Salud Pública del Ecuador, 2014)</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2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0743" y="0"/>
            <a:ext cx="8911687" cy="1280890"/>
          </a:xfrm>
        </p:spPr>
        <p:txBody>
          <a:bodyPr>
            <a:normAutofit/>
          </a:bodyPr>
          <a:lstStyle/>
          <a:p>
            <a:r>
              <a:rPr lang="es-US" sz="4000" b="1" dirty="0" smtClean="0">
                <a:solidFill>
                  <a:schemeClr val="accent1"/>
                </a:solidFill>
              </a:rPr>
              <a:t>RECOMENDACIONES </a:t>
            </a:r>
            <a:endParaRPr lang="es-EC" sz="4000" b="1" dirty="0">
              <a:solidFill>
                <a:schemeClr val="accent1"/>
              </a:solidFill>
            </a:endParaRPr>
          </a:p>
        </p:txBody>
      </p:sp>
      <p:sp>
        <p:nvSpPr>
          <p:cNvPr id="5" name="Rectángulo 4"/>
          <p:cNvSpPr/>
          <p:nvPr/>
        </p:nvSpPr>
        <p:spPr>
          <a:xfrm>
            <a:off x="1647729" y="1123161"/>
            <a:ext cx="9931651" cy="5155257"/>
          </a:xfrm>
          <a:prstGeom prst="rect">
            <a:avLst/>
          </a:prstGeom>
        </p:spPr>
        <p:txBody>
          <a:bodyPr wrap="square">
            <a:spAutoFit/>
          </a:bodyPr>
          <a:lstStyle/>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Para evitar la supervivencia de la bacteria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Brucella</a:t>
            </a:r>
            <a:r>
              <a:rPr lang="es-PE"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abortus</a:t>
            </a:r>
            <a:r>
              <a:rPr lang="es-PE"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en la leche se debe realizar el proceso de pasteurización, el cual consiste en hervir la leche a una Temperatura entre 62 y 64 °C y mantenerla a esta temperatura durante 30 minutos, posteriormente enfriarla a 4 o 10 °C, esta pasteurización también se utiliza para realizar los derivados de la leche.</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Inmunizar a los animales realizando un calendario de vacunación detallando edad, dosis, vía de administración y la vacuna empleada. Se recomienda vacunar con la cepa 19 como dosis única a las terneras sanas entre los 3 y 8 meses de edad o la cepa RB 51 administrada en hembras de 3 a 6 meses con revacunación a los 6 meses posteriores, una tercera inmunización a las novillas antes de servir a los 12 meses y de ahí en adelante una vez cada 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7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82636" y="362139"/>
            <a:ext cx="8911687" cy="1280890"/>
          </a:xfrm>
        </p:spPr>
        <p:txBody>
          <a:bodyPr>
            <a:normAutofit/>
          </a:bodyPr>
          <a:lstStyle/>
          <a:p>
            <a:r>
              <a:rPr lang="es-US" sz="4000" b="1" dirty="0" smtClean="0">
                <a:solidFill>
                  <a:schemeClr val="accent1"/>
                </a:solidFill>
              </a:rPr>
              <a:t>RECOMENDACIONES </a:t>
            </a:r>
            <a:endParaRPr lang="es-EC" sz="4000" b="1" dirty="0">
              <a:solidFill>
                <a:schemeClr val="accent1"/>
              </a:solidFill>
            </a:endParaRPr>
          </a:p>
        </p:txBody>
      </p:sp>
      <p:sp>
        <p:nvSpPr>
          <p:cNvPr id="5" name="Rectángulo 4"/>
          <p:cNvSpPr/>
          <p:nvPr/>
        </p:nvSpPr>
        <p:spPr>
          <a:xfrm>
            <a:off x="1774480" y="1774826"/>
            <a:ext cx="9334122" cy="4047262"/>
          </a:xfrm>
          <a:prstGeom prst="rect">
            <a:avLst/>
          </a:prstGeom>
        </p:spPr>
        <p:txBody>
          <a:bodyPr wrap="square">
            <a:spAutoFit/>
          </a:bodyPr>
          <a:lstStyle/>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Realizar seguimientos continuos a los hatos evaluados con el fin de llegar a erradicar la enfermedad en el Sector Limones de la Parroquia San Pedro de Suma, para evitar la diseminación de la enfermedad a otros lugares.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600"/>
              </a:spcAft>
              <a:buFont typeface="Wingdings" panose="05000000000000000000" pitchFamily="2" charset="2"/>
              <a:buChar char="Ø"/>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Al ser una enfermedad de declaración obligatoria se debe dar a conocer a las autoridades de las instituciones del MAGAP y AGROCALIDAD los lugares identificados con la presencia de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Brucella</a:t>
            </a:r>
            <a:r>
              <a:rPr lang="es-PE"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i="1" dirty="0" err="1" smtClean="0">
                <a:effectLst/>
                <a:latin typeface="Times New Roman" panose="02020603050405020304" pitchFamily="18" charset="0"/>
                <a:ea typeface="Calibri" panose="020F0502020204030204" pitchFamily="34" charset="0"/>
                <a:cs typeface="Times New Roman" panose="02020603050405020304" pitchFamily="18" charset="0"/>
              </a:rPr>
              <a:t>abortus</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para que exista capacitaciones sobre el control y erradicación de la enfermedad.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96042" y="583538"/>
            <a:ext cx="6423597" cy="804430"/>
          </a:xfrm>
          <a:prstGeom prst="rect">
            <a:avLst/>
          </a:prstGeom>
        </p:spPr>
        <p:txBody>
          <a:bodyPr vert="horz" lIns="97952" tIns="48975" rIns="97952" bIns="48975" anchor="b">
            <a:normAutofit lnSpcReduction="10000"/>
          </a:bodyPr>
          <a:lstStyle>
            <a:lvl1pPr marL="545211" algn="r" rtl="0" eaLnBrk="1" latinLnBrk="0" hangingPunct="1">
              <a:spcBef>
                <a:spcPct val="0"/>
              </a:spcBef>
              <a:buNone/>
              <a:defRPr kumimoji="0" sz="50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defTabSz="870701"/>
            <a:r>
              <a:rPr lang="es-EC" sz="4762" b="1" dirty="0" smtClean="0">
                <a:ln w="0"/>
                <a:solidFill>
                  <a:schemeClr val="accent1"/>
                </a:solidFill>
                <a:effectLst>
                  <a:outerShdw blurRad="38100" dist="25400" dir="5400000" algn="ctr" rotWithShape="0">
                    <a:srgbClr val="6E747A">
                      <a:alpha val="43000"/>
                    </a:srgbClr>
                  </a:outerShdw>
                </a:effectLst>
              </a:rPr>
              <a:t>PRESENTACIÓN</a:t>
            </a:r>
            <a:endParaRPr lang="en-US" sz="4762" b="1" dirty="0">
              <a:ln w="0"/>
              <a:solidFill>
                <a:schemeClr val="accent1"/>
              </a:solidFill>
              <a:effectLst>
                <a:outerShdw blurRad="38100" dist="25400" dir="5400000" algn="ctr" rotWithShape="0">
                  <a:srgbClr val="6E747A">
                    <a:alpha val="43000"/>
                  </a:srgbClr>
                </a:outerShdw>
              </a:effectLst>
            </a:endParaRPr>
          </a:p>
        </p:txBody>
      </p:sp>
      <p:sp>
        <p:nvSpPr>
          <p:cNvPr id="5" name="2 Marcador de contenido"/>
          <p:cNvSpPr txBox="1">
            <a:spLocks/>
          </p:cNvSpPr>
          <p:nvPr/>
        </p:nvSpPr>
        <p:spPr>
          <a:xfrm>
            <a:off x="1192696" y="1656522"/>
            <a:ext cx="5063249" cy="1973918"/>
          </a:xfrm>
          <a:prstGeom prst="rect">
            <a:avLst/>
          </a:prstGeom>
        </p:spPr>
        <p:txBody>
          <a:bodyPr vert="horz" lIns="97952" tIns="48975" rIns="97952" bIns="48975" anchor="t">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lvl1pPr marL="0" marR="41148" indent="0" algn="r" rtl="0" eaLnBrk="1" latinLnBrk="0" hangingPunct="1">
              <a:spcBef>
                <a:spcPts val="0"/>
              </a:spcBef>
              <a:buClr>
                <a:schemeClr val="accent1"/>
              </a:buClr>
              <a:buSzPct val="80000"/>
              <a:buFont typeface="Wingdings 2"/>
              <a:buNone/>
              <a:defRPr kumimoji="0" sz="3400" kern="1200">
                <a:ln>
                  <a:solidFill>
                    <a:schemeClr val="bg2"/>
                  </a:solidFill>
                </a:ln>
                <a:solidFill>
                  <a:schemeClr val="tx1">
                    <a:tint val="75000"/>
                  </a:schemeClr>
                </a:solidFill>
                <a:latin typeface="+mn-lt"/>
                <a:ea typeface="+mn-ea"/>
                <a:cs typeface="+mn-cs"/>
              </a:defRPr>
            </a:lvl1pPr>
            <a:lvl2pPr marL="514350" indent="0" algn="ctr" rtl="0" eaLnBrk="1" latinLnBrk="0" hangingPunct="1">
              <a:spcBef>
                <a:spcPct val="20000"/>
              </a:spcBef>
              <a:buClr>
                <a:schemeClr val="accent1"/>
              </a:buClr>
              <a:buSzPct val="95000"/>
              <a:buFont typeface="Verdana"/>
              <a:buNone/>
              <a:defRPr kumimoji="0" sz="2900" kern="1200">
                <a:solidFill>
                  <a:schemeClr val="tx1"/>
                </a:solidFill>
                <a:latin typeface="+mn-lt"/>
                <a:ea typeface="+mn-ea"/>
                <a:cs typeface="+mn-cs"/>
              </a:defRPr>
            </a:lvl2pPr>
            <a:lvl3pPr marL="1028700" indent="0" algn="ctr" rtl="0" eaLnBrk="1" latinLnBrk="0" hangingPunct="1">
              <a:spcBef>
                <a:spcPct val="20000"/>
              </a:spcBef>
              <a:buClr>
                <a:schemeClr val="accent1"/>
              </a:buClr>
              <a:buFont typeface="Wingdings 2"/>
              <a:buNone/>
              <a:defRPr kumimoji="0" sz="2700" kern="1200">
                <a:solidFill>
                  <a:schemeClr val="tx1"/>
                </a:solidFill>
                <a:latin typeface="+mn-lt"/>
                <a:ea typeface="+mn-ea"/>
                <a:cs typeface="+mn-cs"/>
              </a:defRPr>
            </a:lvl3pPr>
            <a:lvl4pPr marL="1543050" indent="0" algn="ctr" rtl="0" eaLnBrk="1" latinLnBrk="0" hangingPunct="1">
              <a:spcBef>
                <a:spcPct val="20000"/>
              </a:spcBef>
              <a:buClr>
                <a:schemeClr val="accent1"/>
              </a:buClr>
              <a:buFont typeface="Wingdings 2"/>
              <a:buNone/>
              <a:defRPr kumimoji="0" sz="2300" kern="1200">
                <a:solidFill>
                  <a:schemeClr val="tx1"/>
                </a:solidFill>
                <a:latin typeface="+mn-lt"/>
                <a:ea typeface="+mn-ea"/>
                <a:cs typeface="+mn-cs"/>
              </a:defRPr>
            </a:lvl4pPr>
            <a:lvl5pPr marL="2057400" indent="0" algn="ctr" rtl="0" eaLnBrk="1" latinLnBrk="0" hangingPunct="1">
              <a:spcBef>
                <a:spcPct val="20000"/>
              </a:spcBef>
              <a:buClr>
                <a:schemeClr val="accent1">
                  <a:tint val="75000"/>
                </a:schemeClr>
              </a:buClr>
              <a:buFont typeface="Wingdings 2"/>
              <a:buNone/>
              <a:defRPr kumimoji="0" sz="2100" kern="1200">
                <a:solidFill>
                  <a:schemeClr val="tx1"/>
                </a:solidFill>
                <a:latin typeface="+mn-lt"/>
                <a:ea typeface="+mn-ea"/>
                <a:cs typeface="+mn-cs"/>
              </a:defRPr>
            </a:lvl5pPr>
            <a:lvl6pPr marL="2571750" indent="0" algn="ctr" rtl="0" eaLnBrk="1" latinLnBrk="0" hangingPunct="1">
              <a:spcBef>
                <a:spcPct val="20000"/>
              </a:spcBef>
              <a:buClr>
                <a:schemeClr val="accent1">
                  <a:tint val="75000"/>
                </a:schemeClr>
              </a:buClr>
              <a:buFont typeface="Wingdings 2"/>
              <a:buNone/>
              <a:defRPr kumimoji="0" sz="2000" kern="1200">
                <a:solidFill>
                  <a:schemeClr val="tx1"/>
                </a:solidFill>
                <a:latin typeface="+mn-lt"/>
                <a:ea typeface="+mn-ea"/>
                <a:cs typeface="+mn-cs"/>
              </a:defRPr>
            </a:lvl6pPr>
            <a:lvl7pPr marL="30861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7pPr>
            <a:lvl8pPr marL="360045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8pPr>
            <a:lvl9pPr marL="41148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9pPr>
          </a:lstStyle>
          <a:p>
            <a:pPr algn="l">
              <a:buClr>
                <a:srgbClr val="DDDDDD"/>
              </a:buClr>
            </a:pP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Director</a:t>
            </a:r>
          </a:p>
          <a:p>
            <a:pPr algn="l">
              <a:buClr>
                <a:srgbClr val="DDDDDD"/>
              </a:buClr>
            </a:pP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 </a:t>
            </a: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Gelacio Gómez </a:t>
            </a:r>
            <a:r>
              <a:rPr lang="es-ES" sz="32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MSc</a:t>
            </a: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l">
              <a:buClr>
                <a:srgbClr val="DDDDDD"/>
              </a:buClr>
            </a:pPr>
            <a:endPar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
                <a:srgbClr val="DDDDDD"/>
              </a:buClr>
            </a:pP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Colaborador</a:t>
            </a:r>
          </a:p>
          <a:p>
            <a:pPr algn="l">
              <a:buClr>
                <a:srgbClr val="DDDDDD"/>
              </a:buClr>
            </a:pPr>
            <a:r>
              <a:rPr lang="es-ES" sz="32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Ph.D</a:t>
            </a:r>
            <a:r>
              <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Armando Reyna </a:t>
            </a:r>
            <a:endPar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defTabSz="870701">
              <a:buClr>
                <a:srgbClr val="DDDDDD"/>
              </a:buClr>
            </a:pPr>
            <a:endParaRPr lang="es-ES" sz="3048" b="1" dirty="0">
              <a:ln w="50800"/>
              <a:solidFill>
                <a:schemeClr val="tx1"/>
              </a:solidFill>
              <a:latin typeface="Times New Roman" panose="02020603050405020304" pitchFamily="18" charset="0"/>
              <a:cs typeface="Times New Roman" panose="02020603050405020304" pitchFamily="18" charset="0"/>
            </a:endParaRPr>
          </a:p>
          <a:p>
            <a:pPr algn="just" defTabSz="870701">
              <a:buClr>
                <a:srgbClr val="DDDDDD"/>
              </a:buClr>
            </a:pPr>
            <a:endParaRPr lang="es-ES" sz="3048" b="1" dirty="0">
              <a:ln w="50800"/>
              <a:solidFill>
                <a:schemeClr val="tx1"/>
              </a:solidFill>
              <a:latin typeface="Times New Roman" panose="02020603050405020304" pitchFamily="18" charset="0"/>
              <a:cs typeface="Times New Roman" panose="02020603050405020304" pitchFamily="18" charset="0"/>
            </a:endParaRPr>
          </a:p>
          <a:p>
            <a:pPr marL="65303" algn="just" defTabSz="870701">
              <a:buClr>
                <a:srgbClr val="DDDDDD"/>
              </a:buClr>
            </a:pPr>
            <a:endParaRPr lang="es-ES" sz="3048" b="1" dirty="0">
              <a:ln w="50800"/>
              <a:solidFill>
                <a:schemeClr val="tx1"/>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4585253" y="4764484"/>
            <a:ext cx="7044908" cy="1421928"/>
          </a:xfrm>
          <a:prstGeom prst="rect">
            <a:avLst/>
          </a:prstGeom>
          <a:noFill/>
        </p:spPr>
        <p:txBody>
          <a:bodyPr wrap="square" rtlCol="0">
            <a:spAutoFit/>
          </a:bodyPr>
          <a:lstStyle/>
          <a:p>
            <a:pPr marR="41148">
              <a:lnSpc>
                <a:spcPct val="80000"/>
              </a:lnSpc>
              <a:buClr>
                <a:srgbClr val="DDDDDD"/>
              </a:buClr>
              <a:buSzPct val="80000"/>
            </a:pPr>
            <a:r>
              <a:rPr lang="es-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Autores: </a:t>
            </a:r>
            <a:endParaRPr lang="es-EC"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R="41148">
              <a:lnSpc>
                <a:spcPct val="80000"/>
              </a:lnSpc>
              <a:buClr>
                <a:srgbClr val="DDDDDD"/>
              </a:buClr>
              <a:buSzPct val="80000"/>
            </a:pPr>
            <a:r>
              <a:rPr lang="es-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Verónica Priscila Parra López</a:t>
            </a:r>
          </a:p>
          <a:p>
            <a:pPr marR="41148">
              <a:lnSpc>
                <a:spcPct val="80000"/>
              </a:lnSpc>
              <a:buClr>
                <a:srgbClr val="DDDDDD"/>
              </a:buClr>
              <a:buSzPct val="80000"/>
            </a:pPr>
            <a:r>
              <a:rPr lang="es-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Diana Carolina Tipanluisa Cuasquer </a:t>
            </a:r>
          </a:p>
        </p:txBody>
      </p:sp>
    </p:spTree>
    <p:extLst>
      <p:ext uri="{BB962C8B-B14F-4D97-AF65-F5344CB8AC3E}">
        <p14:creationId xmlns:p14="http://schemas.microsoft.com/office/powerpoint/2010/main" val="3253286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2420" y="2443856"/>
            <a:ext cx="9585277" cy="1280890"/>
          </a:xfrm>
        </p:spPr>
        <p:txBody>
          <a:bodyPr>
            <a:noAutofit/>
          </a:bodyPr>
          <a:lstStyle/>
          <a:p>
            <a:r>
              <a:rPr lang="es-US" sz="5400" b="1" u="sng" dirty="0" smtClean="0">
                <a:solidFill>
                  <a:schemeClr val="accent1"/>
                </a:solidFill>
              </a:rPr>
              <a:t>GRACIAS POR SU ATENCIÓN</a:t>
            </a:r>
            <a:endParaRPr lang="es-EC" sz="5400" b="1" u="sng" dirty="0">
              <a:solidFill>
                <a:schemeClr val="accent1"/>
              </a:solidFill>
            </a:endParaRPr>
          </a:p>
        </p:txBody>
      </p:sp>
    </p:spTree>
    <p:extLst>
      <p:ext uri="{BB962C8B-B14F-4D97-AF65-F5344CB8AC3E}">
        <p14:creationId xmlns:p14="http://schemas.microsoft.com/office/powerpoint/2010/main" val="279290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1798" y="370613"/>
            <a:ext cx="5465951" cy="679589"/>
          </a:xfrm>
        </p:spPr>
        <p:txBody>
          <a:bodyPr/>
          <a:lstStyle/>
          <a:p>
            <a:pPr algn="ctr"/>
            <a:r>
              <a:rPr lang="es-US" b="1" dirty="0" smtClean="0">
                <a:solidFill>
                  <a:schemeClr val="accent1"/>
                </a:solidFill>
                <a:latin typeface="Times New Roman" panose="02020603050405020304" pitchFamily="18" charset="0"/>
                <a:cs typeface="Times New Roman" panose="02020603050405020304" pitchFamily="18" charset="0"/>
              </a:rPr>
              <a:t>INTRODUCCIÓN</a:t>
            </a:r>
            <a:r>
              <a:rPr lang="es-US" dirty="0" smtClean="0"/>
              <a:t> </a:t>
            </a:r>
            <a:endParaRPr lang="es-EC" dirty="0"/>
          </a:p>
        </p:txBody>
      </p:sp>
      <p:sp>
        <p:nvSpPr>
          <p:cNvPr id="7" name="Rectángulo 6"/>
          <p:cNvSpPr/>
          <p:nvPr/>
        </p:nvSpPr>
        <p:spPr>
          <a:xfrm>
            <a:off x="573386" y="1636083"/>
            <a:ext cx="2948412" cy="1477328"/>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E</a:t>
            </a:r>
            <a:r>
              <a:rPr lang="es-EC" dirty="0" smtClean="0">
                <a:effectLst/>
                <a:latin typeface="Times New Roman" panose="02020603050405020304" pitchFamily="18" charset="0"/>
                <a:ea typeface="Times New Roman" panose="02020603050405020304" pitchFamily="18" charset="0"/>
              </a:rPr>
              <a:t>nfermedad infectocontagiosa ocasionada por las bacterias del genero </a:t>
            </a:r>
            <a:r>
              <a:rPr lang="es-EC" i="1" dirty="0" err="1" smtClean="0">
                <a:effectLst/>
                <a:latin typeface="Times New Roman" panose="02020603050405020304" pitchFamily="18" charset="0"/>
                <a:ea typeface="Times New Roman" panose="02020603050405020304" pitchFamily="18" charset="0"/>
              </a:rPr>
              <a:t>Brucella</a:t>
            </a:r>
            <a:r>
              <a:rPr lang="es-EC" i="1" dirty="0" smtClean="0">
                <a:effectLst/>
                <a:latin typeface="Times New Roman" panose="02020603050405020304" pitchFamily="18" charset="0"/>
                <a:ea typeface="Times New Roman" panose="02020603050405020304" pitchFamily="18" charset="0"/>
              </a:rPr>
              <a:t> </a:t>
            </a:r>
            <a:r>
              <a:rPr lang="es-EC" i="1" dirty="0" err="1" smtClean="0">
                <a:latin typeface="Times New Roman" panose="02020603050405020304" pitchFamily="18" charset="0"/>
                <a:ea typeface="Times New Roman" panose="02020603050405020304" pitchFamily="18" charset="0"/>
              </a:rPr>
              <a:t>spp</a:t>
            </a:r>
            <a:r>
              <a:rPr lang="es-EC" i="1" dirty="0" smtClean="0">
                <a:effectLst/>
                <a:latin typeface="Times New Roman" panose="02020603050405020304" pitchFamily="18" charset="0"/>
                <a:ea typeface="Times New Roman" panose="02020603050405020304" pitchFamily="18" charset="0"/>
              </a:rPr>
              <a:t> </a:t>
            </a:r>
            <a:r>
              <a:rPr lang="es-US" dirty="0" smtClean="0">
                <a:latin typeface="Times New Roman" panose="02020603050405020304" pitchFamily="18" charset="0"/>
                <a:cs typeface="Times New Roman" panose="02020603050405020304" pitchFamily="18" charset="0"/>
              </a:rPr>
              <a:t>(OIE, 2008). </a:t>
            </a:r>
            <a:endParaRPr lang="es-EC" dirty="0">
              <a:latin typeface="Times New Roman" panose="02020603050405020304" pitchFamily="18" charset="0"/>
              <a:cs typeface="Times New Roman" panose="02020603050405020304" pitchFamily="18" charset="0"/>
            </a:endParaRPr>
          </a:p>
          <a:p>
            <a:endParaRPr lang="es-EC" dirty="0"/>
          </a:p>
        </p:txBody>
      </p:sp>
      <p:sp>
        <p:nvSpPr>
          <p:cNvPr id="8" name="Rectángulo 7"/>
          <p:cNvSpPr/>
          <p:nvPr/>
        </p:nvSpPr>
        <p:spPr>
          <a:xfrm>
            <a:off x="8987749" y="1610245"/>
            <a:ext cx="2956826" cy="1200329"/>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En Ecuador, estas pérdidas se estiman en 5.5 millones de dólares por año</a:t>
            </a:r>
            <a:r>
              <a:rPr lang="es-US" dirty="0" smtClean="0">
                <a:latin typeface="Times New Roman" panose="02020603050405020304" pitchFamily="18" charset="0"/>
                <a:cs typeface="Times New Roman" panose="02020603050405020304" pitchFamily="18" charset="0"/>
              </a:rPr>
              <a:t>(Torres </a:t>
            </a:r>
            <a:r>
              <a:rPr lang="es-US" dirty="0">
                <a:latin typeface="Times New Roman" panose="02020603050405020304" pitchFamily="18" charset="0"/>
                <a:cs typeface="Times New Roman" panose="02020603050405020304" pitchFamily="18" charset="0"/>
              </a:rPr>
              <a:t>&amp; Sandoval, 2008)</a:t>
            </a:r>
            <a:endParaRPr lang="es-EC" dirty="0">
              <a:latin typeface="Times New Roman" panose="02020603050405020304" pitchFamily="18" charset="0"/>
              <a:cs typeface="Times New Roman" panose="02020603050405020304" pitchFamily="18" charset="0"/>
            </a:endParaRPr>
          </a:p>
        </p:txBody>
      </p:sp>
      <p:pic>
        <p:nvPicPr>
          <p:cNvPr id="9" name="Picture 2" descr="http://t2.gstatic.com/images?q=tbn:ANd9GcT5fqaqz99ul8RalmvO1CyDu553AJdIrrIZUYEUC-k9Nabs9tUC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550" y="1780178"/>
            <a:ext cx="4098794" cy="26912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968522" y="3938082"/>
            <a:ext cx="2701349" cy="923330"/>
          </a:xfrm>
          <a:prstGeom prst="rect">
            <a:avLst/>
          </a:prstGeom>
        </p:spPr>
        <p:txBody>
          <a:bodyPr wrap="square">
            <a:spAutoFit/>
          </a:bodyPr>
          <a:lstStyle/>
          <a:p>
            <a:r>
              <a:rPr lang="es-PE" dirty="0" err="1" smtClean="0">
                <a:effectLst/>
                <a:latin typeface="Times New Roman" panose="02020603050405020304" pitchFamily="18" charset="0"/>
                <a:ea typeface="Calibri" panose="020F0502020204030204" pitchFamily="34" charset="0"/>
              </a:rPr>
              <a:t>Zoonótica</a:t>
            </a:r>
            <a:r>
              <a:rPr lang="es-PE" dirty="0" smtClean="0">
                <a:effectLst/>
                <a:latin typeface="Times New Roman" panose="02020603050405020304" pitchFamily="18" charset="0"/>
                <a:ea typeface="Calibri" panose="020F0502020204030204" pitchFamily="34" charset="0"/>
              </a:rPr>
              <a:t> ampliamente difundida  </a:t>
            </a:r>
            <a:r>
              <a:rPr lang="es-US" dirty="0">
                <a:latin typeface="Times New Roman" panose="02020603050405020304" pitchFamily="18" charset="0"/>
                <a:ea typeface="Calibri" panose="020F0502020204030204" pitchFamily="34" charset="0"/>
              </a:rPr>
              <a:t>(Carbonero, y otros, 2017)</a:t>
            </a:r>
            <a:endParaRPr lang="es-EC" dirty="0">
              <a:latin typeface="Times New Roman" panose="02020603050405020304" pitchFamily="18" charset="0"/>
              <a:ea typeface="Calibri" panose="020F0502020204030204" pitchFamily="34" charset="0"/>
            </a:endParaRPr>
          </a:p>
        </p:txBody>
      </p:sp>
      <p:sp>
        <p:nvSpPr>
          <p:cNvPr id="11" name="Rectángulo 10"/>
          <p:cNvSpPr/>
          <p:nvPr/>
        </p:nvSpPr>
        <p:spPr>
          <a:xfrm>
            <a:off x="4950914" y="5277340"/>
            <a:ext cx="2963760" cy="1200329"/>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Causa pérdidas económicas graves en la producción del  ganado  (Torres &amp; Sandoval, 2008).</a:t>
            </a:r>
            <a:endParaRPr lang="es-EC" dirty="0"/>
          </a:p>
        </p:txBody>
      </p:sp>
      <p:sp>
        <p:nvSpPr>
          <p:cNvPr id="12" name="Rectángulo 11"/>
          <p:cNvSpPr/>
          <p:nvPr/>
        </p:nvSpPr>
        <p:spPr>
          <a:xfrm>
            <a:off x="8670023" y="3871524"/>
            <a:ext cx="3818184" cy="923330"/>
          </a:xfrm>
          <a:prstGeom prst="rect">
            <a:avLst/>
          </a:prstGeom>
        </p:spPr>
        <p:txBody>
          <a:bodyPr wrap="square">
            <a:spAutoFit/>
          </a:bodyPr>
          <a:lstStyle/>
          <a:p>
            <a:r>
              <a:rPr lang="es-PE" dirty="0" smtClean="0">
                <a:effectLst/>
                <a:latin typeface="Times New Roman" panose="02020603050405020304" pitchFamily="18" charset="0"/>
                <a:ea typeface="Calibri" panose="020F0502020204030204" pitchFamily="34" charset="0"/>
              </a:rPr>
              <a:t>Alta prevalencia de brucelosis en La Provincia de Manabí (AGROCALIDAD, 2009).</a:t>
            </a:r>
            <a:endParaRPr lang="es-EC" dirty="0"/>
          </a:p>
        </p:txBody>
      </p:sp>
      <p:sp>
        <p:nvSpPr>
          <p:cNvPr id="14" name="Flecha abajo 13"/>
          <p:cNvSpPr/>
          <p:nvPr/>
        </p:nvSpPr>
        <p:spPr>
          <a:xfrm>
            <a:off x="2136617" y="3044338"/>
            <a:ext cx="443621" cy="649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oblada hacia arriba 16"/>
          <p:cNvSpPr/>
          <p:nvPr/>
        </p:nvSpPr>
        <p:spPr>
          <a:xfrm rot="5400000">
            <a:off x="2575841" y="4665969"/>
            <a:ext cx="1105483" cy="19839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oblada hacia arriba 17"/>
          <p:cNvSpPr/>
          <p:nvPr/>
        </p:nvSpPr>
        <p:spPr>
          <a:xfrm>
            <a:off x="8347295" y="5205744"/>
            <a:ext cx="1935205" cy="10049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bajo 18"/>
          <p:cNvSpPr/>
          <p:nvPr/>
        </p:nvSpPr>
        <p:spPr>
          <a:xfrm rot="10800000">
            <a:off x="10022540" y="2951430"/>
            <a:ext cx="443621" cy="741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648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6632" y="89956"/>
            <a:ext cx="8911687" cy="715803"/>
          </a:xfrm>
        </p:spPr>
        <p:txBody>
          <a:bodyPr>
            <a:normAutofit fontScale="90000"/>
          </a:bodyPr>
          <a:lstStyle/>
          <a:p>
            <a:pPr algn="ctr"/>
            <a:r>
              <a:rPr lang="es-PE" sz="4400" b="1" dirty="0" smtClean="0">
                <a:solidFill>
                  <a:schemeClr val="accent1"/>
                </a:solidFill>
                <a:latin typeface="Times New Roman" panose="02020603050405020304" pitchFamily="18" charset="0"/>
                <a:cs typeface="Times New Roman" panose="02020603050405020304" pitchFamily="18" charset="0"/>
              </a:rPr>
              <a:t>EPIDEMIOLOGÍA</a:t>
            </a:r>
            <a:endParaRPr lang="es-EC" sz="4400" dirty="0">
              <a:solidFill>
                <a:schemeClr val="accent1"/>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64321" y="936645"/>
            <a:ext cx="1799046" cy="1689245"/>
          </a:xfrm>
          <a:prstGeom prst="rect">
            <a:avLst/>
          </a:prstGeom>
        </p:spPr>
      </p:pic>
      <p:sp>
        <p:nvSpPr>
          <p:cNvPr id="6" name="Rectángulo 5"/>
          <p:cNvSpPr/>
          <p:nvPr/>
        </p:nvSpPr>
        <p:spPr>
          <a:xfrm>
            <a:off x="2263367" y="1297838"/>
            <a:ext cx="3413114" cy="400110"/>
          </a:xfrm>
          <a:prstGeom prst="rect">
            <a:avLst/>
          </a:prstGeom>
        </p:spPr>
        <p:txBody>
          <a:bodyPr wrap="none">
            <a:spAutoFit/>
          </a:bodyPr>
          <a:lstStyle/>
          <a:p>
            <a:r>
              <a:rPr lang="es-PE" sz="2000" dirty="0" smtClean="0">
                <a:effectLst/>
                <a:latin typeface="Times New Roman" panose="02020603050405020304" pitchFamily="18" charset="0"/>
                <a:ea typeface="Calibri" panose="020F0502020204030204" pitchFamily="34" charset="0"/>
              </a:rPr>
              <a:t>Abortos, secreciones vaginales </a:t>
            </a:r>
            <a:endParaRPr lang="es-EC" sz="2000" dirty="0"/>
          </a:p>
        </p:txBody>
      </p:sp>
      <p:sp>
        <p:nvSpPr>
          <p:cNvPr id="9" name="Flecha derecha 8"/>
          <p:cNvSpPr/>
          <p:nvPr/>
        </p:nvSpPr>
        <p:spPr>
          <a:xfrm>
            <a:off x="2390116" y="1866346"/>
            <a:ext cx="3014803" cy="982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 name="Rectángulo redondeado 9"/>
          <p:cNvSpPr/>
          <p:nvPr/>
        </p:nvSpPr>
        <p:spPr>
          <a:xfrm>
            <a:off x="5730744" y="894027"/>
            <a:ext cx="2353943" cy="1774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S" sz="2000" dirty="0" smtClean="0">
                <a:latin typeface="Times New Roman" panose="02020603050405020304" pitchFamily="18" charset="0"/>
                <a:cs typeface="Times New Roman" panose="02020603050405020304" pitchFamily="18" charset="0"/>
              </a:rPr>
              <a:t>Contaminación ambiental (pasto, forraje, agua, establos)</a:t>
            </a:r>
            <a:endParaRPr lang="es-EC" sz="2000" dirty="0">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3"/>
          <a:stretch>
            <a:fillRect/>
          </a:stretch>
        </p:blipFill>
        <p:spPr>
          <a:xfrm>
            <a:off x="10049268" y="758990"/>
            <a:ext cx="1371600" cy="1866900"/>
          </a:xfrm>
          <a:prstGeom prst="rect">
            <a:avLst/>
          </a:prstGeom>
        </p:spPr>
      </p:pic>
      <p:sp>
        <p:nvSpPr>
          <p:cNvPr id="13" name="Rectángulo 12"/>
          <p:cNvSpPr/>
          <p:nvPr/>
        </p:nvSpPr>
        <p:spPr>
          <a:xfrm>
            <a:off x="8427268" y="1292330"/>
            <a:ext cx="1839361" cy="400110"/>
          </a:xfrm>
          <a:prstGeom prst="rect">
            <a:avLst/>
          </a:prstGeom>
        </p:spPr>
        <p:txBody>
          <a:bodyPr wrap="square">
            <a:spAutoFit/>
          </a:bodyPr>
          <a:lstStyle/>
          <a:p>
            <a:r>
              <a:rPr lang="es-PE" sz="2000" dirty="0" smtClean="0">
                <a:effectLst/>
                <a:latin typeface="Times New Roman" panose="02020603050405020304" pitchFamily="18" charset="0"/>
                <a:ea typeface="Calibri" panose="020F0502020204030204" pitchFamily="34" charset="0"/>
              </a:rPr>
              <a:t>Consumo</a:t>
            </a:r>
            <a:endParaRPr lang="es-EC" sz="2000" dirty="0"/>
          </a:p>
        </p:txBody>
      </p:sp>
      <p:sp>
        <p:nvSpPr>
          <p:cNvPr id="14" name="Flecha derecha 13"/>
          <p:cNvSpPr/>
          <p:nvPr/>
        </p:nvSpPr>
        <p:spPr>
          <a:xfrm>
            <a:off x="8292973" y="1866346"/>
            <a:ext cx="1611517" cy="982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Flecha derecha 15"/>
          <p:cNvSpPr/>
          <p:nvPr/>
        </p:nvSpPr>
        <p:spPr>
          <a:xfrm rot="1724320">
            <a:off x="2253323" y="2792405"/>
            <a:ext cx="1726487" cy="545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7" name="Rectángulo 16"/>
          <p:cNvSpPr/>
          <p:nvPr/>
        </p:nvSpPr>
        <p:spPr>
          <a:xfrm rot="1444621">
            <a:off x="6062848" y="3006069"/>
            <a:ext cx="1839361" cy="461665"/>
          </a:xfrm>
          <a:prstGeom prst="rect">
            <a:avLst/>
          </a:prstGeom>
        </p:spPr>
        <p:txBody>
          <a:bodyPr wrap="square">
            <a:spAutoFit/>
          </a:bodyPr>
          <a:lstStyle/>
          <a:p>
            <a:r>
              <a:rPr lang="es-PE" sz="2400" b="1" dirty="0" smtClean="0">
                <a:effectLst/>
                <a:latin typeface="Times New Roman" panose="02020603050405020304" pitchFamily="18" charset="0"/>
                <a:ea typeface="Calibri" panose="020F0502020204030204" pitchFamily="34" charset="0"/>
              </a:rPr>
              <a:t>Contacto</a:t>
            </a:r>
            <a:endParaRPr lang="es-EC" sz="2400" b="1" dirty="0"/>
          </a:p>
        </p:txBody>
      </p:sp>
      <p:pic>
        <p:nvPicPr>
          <p:cNvPr id="19" name="Imagen 18"/>
          <p:cNvPicPr>
            <a:picLocks noChangeAspect="1"/>
          </p:cNvPicPr>
          <p:nvPr/>
        </p:nvPicPr>
        <p:blipFill>
          <a:blip r:embed="rId4"/>
          <a:stretch>
            <a:fillRect/>
          </a:stretch>
        </p:blipFill>
        <p:spPr>
          <a:xfrm>
            <a:off x="3955369" y="2922470"/>
            <a:ext cx="1562100" cy="1419225"/>
          </a:xfrm>
          <a:prstGeom prst="rect">
            <a:avLst/>
          </a:prstGeom>
        </p:spPr>
      </p:pic>
      <p:pic>
        <p:nvPicPr>
          <p:cNvPr id="21" name="Imagen 20"/>
          <p:cNvPicPr>
            <a:picLocks noChangeAspect="1"/>
          </p:cNvPicPr>
          <p:nvPr/>
        </p:nvPicPr>
        <p:blipFill>
          <a:blip r:embed="rId5"/>
          <a:stretch>
            <a:fillRect/>
          </a:stretch>
        </p:blipFill>
        <p:spPr>
          <a:xfrm>
            <a:off x="8781551" y="3729696"/>
            <a:ext cx="1343025" cy="2286000"/>
          </a:xfrm>
          <a:prstGeom prst="rect">
            <a:avLst/>
          </a:prstGeom>
        </p:spPr>
      </p:pic>
      <p:sp>
        <p:nvSpPr>
          <p:cNvPr id="22" name="Flecha izquierda y derecha 21"/>
          <p:cNvSpPr/>
          <p:nvPr/>
        </p:nvSpPr>
        <p:spPr>
          <a:xfrm rot="1526701">
            <a:off x="3402356" y="3169826"/>
            <a:ext cx="5453198"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4" name="Flecha izquierda y derecha 23"/>
          <p:cNvSpPr/>
          <p:nvPr/>
        </p:nvSpPr>
        <p:spPr>
          <a:xfrm rot="1611114" flipV="1">
            <a:off x="5391859" y="4812898"/>
            <a:ext cx="3570896" cy="500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5" name="Rectángulo 24"/>
          <p:cNvSpPr/>
          <p:nvPr/>
        </p:nvSpPr>
        <p:spPr>
          <a:xfrm rot="1629304">
            <a:off x="5929826" y="4111590"/>
            <a:ext cx="1839361" cy="461665"/>
          </a:xfrm>
          <a:prstGeom prst="rect">
            <a:avLst/>
          </a:prstGeom>
        </p:spPr>
        <p:txBody>
          <a:bodyPr wrap="square">
            <a:spAutoFit/>
          </a:bodyPr>
          <a:lstStyle/>
          <a:p>
            <a:r>
              <a:rPr lang="es-PE" sz="2400" b="1" dirty="0" smtClean="0">
                <a:effectLst/>
                <a:latin typeface="Times New Roman" panose="02020603050405020304" pitchFamily="18" charset="0"/>
                <a:ea typeface="Calibri" panose="020F0502020204030204" pitchFamily="34" charset="0"/>
              </a:rPr>
              <a:t>Consumo</a:t>
            </a:r>
            <a:endParaRPr lang="es-EC" sz="2400" b="1" dirty="0"/>
          </a:p>
        </p:txBody>
      </p:sp>
      <p:pic>
        <p:nvPicPr>
          <p:cNvPr id="26" name="Imagen 25"/>
          <p:cNvPicPr>
            <a:picLocks noChangeAspect="1"/>
          </p:cNvPicPr>
          <p:nvPr/>
        </p:nvPicPr>
        <p:blipFill>
          <a:blip r:embed="rId6"/>
          <a:stretch>
            <a:fillRect/>
          </a:stretch>
        </p:blipFill>
        <p:spPr>
          <a:xfrm>
            <a:off x="1517682" y="5367230"/>
            <a:ext cx="1352550" cy="828675"/>
          </a:xfrm>
          <a:prstGeom prst="rect">
            <a:avLst/>
          </a:prstGeom>
        </p:spPr>
      </p:pic>
      <p:pic>
        <p:nvPicPr>
          <p:cNvPr id="27" name="Imagen 26"/>
          <p:cNvPicPr>
            <a:picLocks noChangeAspect="1"/>
          </p:cNvPicPr>
          <p:nvPr/>
        </p:nvPicPr>
        <p:blipFill>
          <a:blip r:embed="rId7"/>
          <a:stretch>
            <a:fillRect/>
          </a:stretch>
        </p:blipFill>
        <p:spPr>
          <a:xfrm>
            <a:off x="5780401" y="5259398"/>
            <a:ext cx="1228725" cy="1047750"/>
          </a:xfrm>
          <a:prstGeom prst="rect">
            <a:avLst/>
          </a:prstGeom>
        </p:spPr>
      </p:pic>
      <p:sp>
        <p:nvSpPr>
          <p:cNvPr id="28" name="Rectángulo 27"/>
          <p:cNvSpPr/>
          <p:nvPr/>
        </p:nvSpPr>
        <p:spPr>
          <a:xfrm>
            <a:off x="2870233" y="5268974"/>
            <a:ext cx="2647236" cy="400110"/>
          </a:xfrm>
          <a:prstGeom prst="rect">
            <a:avLst/>
          </a:prstGeom>
        </p:spPr>
        <p:txBody>
          <a:bodyPr wrap="square">
            <a:spAutoFit/>
          </a:bodyPr>
          <a:lstStyle/>
          <a:p>
            <a:r>
              <a:rPr lang="es-PE" sz="2000" dirty="0" smtClean="0">
                <a:effectLst/>
                <a:latin typeface="Times New Roman" panose="02020603050405020304" pitchFamily="18" charset="0"/>
                <a:ea typeface="Calibri" panose="020F0502020204030204" pitchFamily="34" charset="0"/>
              </a:rPr>
              <a:t>Inseminación artificial </a:t>
            </a:r>
            <a:endParaRPr lang="es-EC" sz="2000" dirty="0"/>
          </a:p>
        </p:txBody>
      </p:sp>
      <p:sp>
        <p:nvSpPr>
          <p:cNvPr id="29" name="Flecha derecha 28"/>
          <p:cNvSpPr/>
          <p:nvPr/>
        </p:nvSpPr>
        <p:spPr>
          <a:xfrm>
            <a:off x="2781464" y="5991334"/>
            <a:ext cx="3014803" cy="982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1" name="Flecha abajo 30"/>
          <p:cNvSpPr/>
          <p:nvPr/>
        </p:nvSpPr>
        <p:spPr>
          <a:xfrm>
            <a:off x="6781046" y="2819698"/>
            <a:ext cx="396261" cy="897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 name="Imagen 31"/>
          <p:cNvPicPr>
            <a:picLocks noChangeAspect="1"/>
          </p:cNvPicPr>
          <p:nvPr/>
        </p:nvPicPr>
        <p:blipFill>
          <a:blip r:embed="rId8"/>
          <a:stretch>
            <a:fillRect/>
          </a:stretch>
        </p:blipFill>
        <p:spPr>
          <a:xfrm>
            <a:off x="4779957" y="3842108"/>
            <a:ext cx="4819926" cy="2367309"/>
          </a:xfrm>
          <a:prstGeom prst="rect">
            <a:avLst/>
          </a:prstGeom>
        </p:spPr>
      </p:pic>
    </p:spTree>
    <p:extLst>
      <p:ext uri="{BB962C8B-B14F-4D97-AF65-F5344CB8AC3E}">
        <p14:creationId xmlns:p14="http://schemas.microsoft.com/office/powerpoint/2010/main" val="286730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p:bldP spid="14" grpId="0" animBg="1"/>
      <p:bldP spid="16" grpId="0" animBg="1"/>
      <p:bldP spid="17" grpId="0"/>
      <p:bldP spid="22" grpId="0" animBg="1"/>
      <p:bldP spid="24" grpId="0" animBg="1"/>
      <p:bldP spid="25" grpId="0"/>
      <p:bldP spid="28" grpId="0"/>
      <p:bldP spid="29" grpId="0" animBg="1"/>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CuadroTexto"/>
          <p:cNvSpPr txBox="1">
            <a:spLocks noChangeArrowheads="1"/>
          </p:cNvSpPr>
          <p:nvPr/>
        </p:nvSpPr>
        <p:spPr bwMode="auto">
          <a:xfrm>
            <a:off x="2582476" y="1058963"/>
            <a:ext cx="3384376" cy="6217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s-EC"/>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s-US" sz="2000" b="1" dirty="0" smtClean="0">
                <a:latin typeface="Times New Roman" panose="02020603050405020304" pitchFamily="18" charset="0"/>
                <a:cs typeface="Times New Roman" panose="02020603050405020304" pitchFamily="18" charset="0"/>
              </a:rPr>
              <a:t>MACHOS </a:t>
            </a:r>
            <a:endParaRPr lang="es-EC" sz="2000" b="1" dirty="0" smtClean="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smtClean="0">
                <a:latin typeface="Times New Roman" panose="02020603050405020304" pitchFamily="18" charset="0"/>
                <a:cs typeface="Times New Roman" panose="02020603050405020304" pitchFamily="18" charset="0"/>
              </a:rPr>
              <a:t>Epididimitis </a:t>
            </a: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a:latin typeface="Times New Roman" panose="02020603050405020304" pitchFamily="18" charset="0"/>
                <a:cs typeface="Times New Roman" panose="02020603050405020304" pitchFamily="18" charset="0"/>
              </a:rPr>
              <a:t>Orquitis          </a:t>
            </a:r>
          </a:p>
          <a:p>
            <a:pPr algn="ctr" eaLnBrk="1" hangingPunct="1"/>
            <a:r>
              <a:rPr lang="es-US" sz="2000" b="1" dirty="0" smtClean="0">
                <a:latin typeface="Times New Roman" panose="02020603050405020304" pitchFamily="18" charset="0"/>
                <a:cs typeface="Times New Roman" panose="02020603050405020304" pitchFamily="18" charset="0"/>
              </a:rPr>
              <a:t>HEMBRAS </a:t>
            </a:r>
            <a:endParaRPr lang="es-EC" sz="2000" b="1"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a:latin typeface="Times New Roman" panose="02020603050405020304" pitchFamily="18" charset="0"/>
                <a:cs typeface="Times New Roman" panose="02020603050405020304" pitchFamily="18" charset="0"/>
              </a:rPr>
              <a:t>Disminución de la   producción láctea</a:t>
            </a: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err="1">
                <a:latin typeface="Times New Roman" panose="02020603050405020304" pitchFamily="18" charset="0"/>
                <a:cs typeface="Times New Roman" panose="02020603050405020304" pitchFamily="18" charset="0"/>
              </a:rPr>
              <a:t>Placentitis</a:t>
            </a: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smtClean="0">
                <a:latin typeface="Times New Roman" panose="02020603050405020304" pitchFamily="18" charset="0"/>
                <a:cs typeface="Times New Roman" panose="02020603050405020304" pitchFamily="18" charset="0"/>
              </a:rPr>
              <a:t>Infertilidad (pérdida </a:t>
            </a:r>
            <a:r>
              <a:rPr lang="es-EC" sz="2000" dirty="0" smtClean="0">
                <a:latin typeface="Times New Roman" panose="02020603050405020304" pitchFamily="18" charset="0"/>
                <a:cs typeface="Times New Roman" panose="02020603050405020304" pitchFamily="18" charset="0"/>
              </a:rPr>
              <a:t>y/o irregularidad del ciclo </a:t>
            </a:r>
            <a:r>
              <a:rPr lang="es-EC" sz="2000" dirty="0" err="1" smtClean="0">
                <a:latin typeface="Times New Roman" panose="02020603050405020304" pitchFamily="18" charset="0"/>
                <a:cs typeface="Times New Roman" panose="02020603050405020304" pitchFamily="18" charset="0"/>
              </a:rPr>
              <a:t>estral</a:t>
            </a:r>
            <a:r>
              <a:rPr lang="es-EC" sz="2000" dirty="0" smtClean="0">
                <a:latin typeface="Times New Roman" panose="02020603050405020304" pitchFamily="18" charset="0"/>
                <a:cs typeface="Times New Roman" panose="02020603050405020304" pitchFamily="18" charset="0"/>
              </a:rPr>
              <a:t>)</a:t>
            </a: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a:latin typeface="Times New Roman" panose="02020603050405020304" pitchFamily="18" charset="0"/>
                <a:cs typeface="Times New Roman" panose="02020603050405020304" pitchFamily="18" charset="0"/>
              </a:rPr>
              <a:t>Esterilidad</a:t>
            </a: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a:latin typeface="Times New Roman" panose="02020603050405020304" pitchFamily="18" charset="0"/>
                <a:cs typeface="Times New Roman" panose="02020603050405020304" pitchFamily="18" charset="0"/>
              </a:rPr>
              <a:t>Abortos</a:t>
            </a:r>
          </a:p>
          <a:p>
            <a:pPr eaLnBrk="1" hangingPunct="1">
              <a:buFont typeface="Century Gothic" panose="020B0502020202020204" pitchFamily="34" charset="0"/>
              <a:buChar char="―"/>
            </a:pPr>
            <a:endParaRPr lang="es-EC" sz="2000" dirty="0">
              <a:latin typeface="Times New Roman" panose="02020603050405020304" pitchFamily="18" charset="0"/>
              <a:cs typeface="Times New Roman" panose="02020603050405020304" pitchFamily="18" charset="0"/>
            </a:endParaRPr>
          </a:p>
          <a:p>
            <a:pPr eaLnBrk="1" hangingPunct="1">
              <a:buFont typeface="Century Gothic" panose="020B0502020202020204" pitchFamily="34" charset="0"/>
              <a:buChar char="―"/>
            </a:pPr>
            <a:r>
              <a:rPr lang="es-EC" sz="2000" dirty="0">
                <a:latin typeface="Times New Roman" panose="02020603050405020304" pitchFamily="18" charset="0"/>
                <a:cs typeface="Times New Roman" panose="02020603050405020304" pitchFamily="18" charset="0"/>
              </a:rPr>
              <a:t>Crías débiles</a:t>
            </a:r>
          </a:p>
          <a:p>
            <a:pPr eaLnBrk="1" hangingPunct="1">
              <a:buFont typeface="Century Gothic" panose="020B0502020202020204" pitchFamily="34" charset="0"/>
              <a:buChar char="―"/>
            </a:pPr>
            <a:endParaRPr lang="es-EC" b="1" dirty="0">
              <a:latin typeface="Century Gothic" panose="020B0502020202020204" pitchFamily="34" charset="0"/>
            </a:endParaRPr>
          </a:p>
        </p:txBody>
      </p:sp>
      <p:sp>
        <p:nvSpPr>
          <p:cNvPr id="5" name="6 CuadroTexto"/>
          <p:cNvSpPr txBox="1">
            <a:spLocks noGrp="1" noChangeArrowheads="1"/>
          </p:cNvSpPr>
          <p:nvPr>
            <p:ph type="title"/>
          </p:nvPr>
        </p:nvSpPr>
        <p:spPr bwMode="auto">
          <a:xfrm>
            <a:off x="3591596" y="116633"/>
            <a:ext cx="74009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cene3d>
              <a:camera prst="orthographicFront"/>
              <a:lightRig rig="soft" dir="t">
                <a:rot lat="0" lon="0" rev="10800000"/>
              </a:lightRig>
            </a:scene3d>
            <a:sp3d>
              <a:bevelT w="27940" h="12700"/>
              <a:contourClr>
                <a:srgbClr val="DDDDDD"/>
              </a:contourClr>
            </a:sp3d>
          </a:bodyPr>
          <a:lstStyle>
            <a:defPPr>
              <a:defRPr lang="es-EC"/>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s-EC" b="1" spc="150" dirty="0">
                <a:ln w="11430"/>
                <a:solidFill>
                  <a:schemeClr val="accent1"/>
                </a:solidFill>
                <a:effectLst>
                  <a:outerShdw blurRad="25400" algn="tl" rotWithShape="0">
                    <a:srgbClr val="000000">
                      <a:alpha val="43000"/>
                    </a:srgbClr>
                  </a:outerShdw>
                </a:effectLst>
                <a:latin typeface="Century Gothic" panose="020B0502020202020204" pitchFamily="34" charset="0"/>
              </a:rPr>
              <a:t>SINTOMAS EN </a:t>
            </a:r>
            <a:r>
              <a:rPr lang="es-EC" b="1" spc="150" dirty="0" smtClean="0">
                <a:ln w="11430"/>
                <a:solidFill>
                  <a:schemeClr val="accent1"/>
                </a:solidFill>
                <a:effectLst>
                  <a:outerShdw blurRad="25400" algn="tl" rotWithShape="0">
                    <a:srgbClr val="000000">
                      <a:alpha val="43000"/>
                    </a:srgbClr>
                  </a:outerShdw>
                </a:effectLst>
                <a:latin typeface="Century Gothic" panose="020B0502020202020204" pitchFamily="34" charset="0"/>
              </a:rPr>
              <a:t>ANIMALES</a:t>
            </a:r>
            <a:endParaRPr lang="es-EC" b="1" spc="150" dirty="0">
              <a:ln w="11430"/>
              <a:solidFill>
                <a:schemeClr val="accent1"/>
              </a:solidFill>
              <a:effectLst>
                <a:outerShdw blurRad="25400" algn="tl" rotWithShape="0">
                  <a:srgbClr val="000000">
                    <a:alpha val="43000"/>
                  </a:srgbClr>
                </a:outerShdw>
              </a:effectLst>
              <a:latin typeface="Century Gothic" panose="020B0502020202020204" pitchFamily="34" charset="0"/>
            </a:endParaRPr>
          </a:p>
        </p:txBody>
      </p:sp>
      <p:pic>
        <p:nvPicPr>
          <p:cNvPr id="11" name="Imagen 10"/>
          <p:cNvPicPr>
            <a:picLocks noChangeAspect="1"/>
          </p:cNvPicPr>
          <p:nvPr/>
        </p:nvPicPr>
        <p:blipFill rotWithShape="1">
          <a:blip r:embed="rId2"/>
          <a:srcRect l="50615" t="33102" r="7293" b="22454"/>
          <a:stretch/>
        </p:blipFill>
        <p:spPr>
          <a:xfrm>
            <a:off x="6220090" y="2291322"/>
            <a:ext cx="3222346" cy="2551810"/>
          </a:xfrm>
          <a:prstGeom prst="rect">
            <a:avLst/>
          </a:prstGeom>
        </p:spPr>
      </p:pic>
      <p:pic>
        <p:nvPicPr>
          <p:cNvPr id="9" name="Imagen 8"/>
          <p:cNvPicPr>
            <a:picLocks noChangeAspect="1"/>
          </p:cNvPicPr>
          <p:nvPr/>
        </p:nvPicPr>
        <p:blipFill rotWithShape="1">
          <a:blip r:embed="rId2"/>
          <a:srcRect l="2604" t="33102" r="53446" b="22454"/>
          <a:stretch/>
        </p:blipFill>
        <p:spPr>
          <a:xfrm>
            <a:off x="6041086" y="1999463"/>
            <a:ext cx="4018855" cy="3048000"/>
          </a:xfrm>
          <a:prstGeom prst="rect">
            <a:avLst/>
          </a:prstGeom>
        </p:spPr>
      </p:pic>
      <p:pic>
        <p:nvPicPr>
          <p:cNvPr id="3" name="Imagen 2"/>
          <p:cNvPicPr>
            <a:picLocks noChangeAspect="1"/>
          </p:cNvPicPr>
          <p:nvPr/>
        </p:nvPicPr>
        <p:blipFill>
          <a:blip r:embed="rId3"/>
          <a:stretch>
            <a:fillRect/>
          </a:stretch>
        </p:blipFill>
        <p:spPr>
          <a:xfrm>
            <a:off x="6098264" y="1437816"/>
            <a:ext cx="5273729" cy="3484428"/>
          </a:xfrm>
          <a:prstGeom prst="rect">
            <a:avLst/>
          </a:prstGeom>
        </p:spPr>
      </p:pic>
      <p:pic>
        <p:nvPicPr>
          <p:cNvPr id="12" name="Imagen 11"/>
          <p:cNvPicPr>
            <a:picLocks noChangeAspect="1"/>
          </p:cNvPicPr>
          <p:nvPr/>
        </p:nvPicPr>
        <p:blipFill rotWithShape="1">
          <a:blip r:embed="rId4"/>
          <a:srcRect l="25365" t="17391" r="23084" b="16033"/>
          <a:stretch/>
        </p:blipFill>
        <p:spPr>
          <a:xfrm>
            <a:off x="6111994" y="3000445"/>
            <a:ext cx="3037403" cy="2634208"/>
          </a:xfrm>
          <a:prstGeom prst="rect">
            <a:avLst/>
          </a:prstGeom>
        </p:spPr>
      </p:pic>
      <p:sp>
        <p:nvSpPr>
          <p:cNvPr id="13" name="Rectángulo 12"/>
          <p:cNvSpPr/>
          <p:nvPr/>
        </p:nvSpPr>
        <p:spPr>
          <a:xfrm>
            <a:off x="5995441" y="2860593"/>
            <a:ext cx="45720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C" sz="2400" b="1" dirty="0" smtClean="0">
                <a:latin typeface="Century Gothic" panose="020B0502020202020204" pitchFamily="34" charset="0"/>
              </a:rPr>
              <a:t>Alteración de los parámetros reproductivos</a:t>
            </a:r>
            <a:endParaRPr lang="es-EC" sz="2400" b="1" dirty="0">
              <a:latin typeface="Century Gothic" panose="020B0502020202020204" pitchFamily="34" charset="0"/>
            </a:endParaRPr>
          </a:p>
        </p:txBody>
      </p:sp>
      <p:sp>
        <p:nvSpPr>
          <p:cNvPr id="2" name="AutoShape 2" descr="Resultado de imagen para orquitis en machos bovi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5"/>
          <a:stretch>
            <a:fillRect/>
          </a:stretch>
        </p:blipFill>
        <p:spPr>
          <a:xfrm>
            <a:off x="6220090" y="1203965"/>
            <a:ext cx="1830424" cy="2964315"/>
          </a:xfrm>
          <a:prstGeom prst="rect">
            <a:avLst/>
          </a:prstGeom>
        </p:spPr>
      </p:pic>
    </p:spTree>
    <p:extLst>
      <p:ext uri="{BB962C8B-B14F-4D97-AF65-F5344CB8AC3E}">
        <p14:creationId xmlns:p14="http://schemas.microsoft.com/office/powerpoint/2010/main" val="13203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311" y="126169"/>
            <a:ext cx="8911687" cy="1280890"/>
          </a:xfrm>
        </p:spPr>
        <p:txBody>
          <a:bodyPr/>
          <a:lstStyle/>
          <a:p>
            <a:r>
              <a:rPr lang="es-US" b="1" dirty="0" smtClean="0">
                <a:solidFill>
                  <a:schemeClr val="accent1"/>
                </a:solidFill>
              </a:rPr>
              <a:t>OBJETIVOS</a:t>
            </a:r>
            <a:endParaRPr lang="es-EC" b="1" dirty="0">
              <a:solidFill>
                <a:schemeClr val="accent1"/>
              </a:solidFill>
            </a:endParaRPr>
          </a:p>
        </p:txBody>
      </p:sp>
      <p:graphicFrame>
        <p:nvGraphicFramePr>
          <p:cNvPr id="4" name="Diagrama 3"/>
          <p:cNvGraphicFramePr/>
          <p:nvPr>
            <p:extLst>
              <p:ext uri="{D42A27DB-BD31-4B8C-83A1-F6EECF244321}">
                <p14:modId xmlns:p14="http://schemas.microsoft.com/office/powerpoint/2010/main" val="622785455"/>
              </p:ext>
            </p:extLst>
          </p:nvPr>
        </p:nvGraphicFramePr>
        <p:xfrm>
          <a:off x="3286077" y="102748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2670772" y="766614"/>
            <a:ext cx="72428" cy="2890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2752253" y="1747319"/>
            <a:ext cx="497941" cy="63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2670772" y="3657600"/>
            <a:ext cx="57942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42197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2709" y="587896"/>
            <a:ext cx="9811615" cy="1280890"/>
          </a:xfrm>
        </p:spPr>
        <p:txBody>
          <a:bodyPr/>
          <a:lstStyle/>
          <a:p>
            <a:r>
              <a:rPr lang="es-EC" b="1" dirty="0">
                <a:ln w="0"/>
                <a:solidFill>
                  <a:schemeClr val="accent1"/>
                </a:solidFill>
                <a:effectLst>
                  <a:outerShdw blurRad="38100" dist="25400" dir="5400000" algn="ctr" rotWithShape="0">
                    <a:srgbClr val="6E747A">
                      <a:alpha val="43000"/>
                    </a:srgbClr>
                  </a:outerShdw>
                </a:effectLst>
                <a:cs typeface="Times New Roman" panose="02020603050405020304" pitchFamily="18" charset="0"/>
              </a:rPr>
              <a:t>UBICACIÓN DEL LUGAR DE INVESTIGACIÓN</a:t>
            </a:r>
            <a:endParaRPr lang="es-EC" b="1" dirty="0">
              <a:ln w="0"/>
              <a:solidFill>
                <a:schemeClr val="accent1"/>
              </a:solidFill>
              <a:effectLst>
                <a:outerShdw blurRad="38100" dist="25400" dir="5400000" algn="ctr" rotWithShape="0">
                  <a:srgbClr val="6E747A">
                    <a:alpha val="43000"/>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643027" y="1517075"/>
            <a:ext cx="5151297" cy="4865618"/>
          </a:xfrm>
          <a:prstGeom prst="rect">
            <a:avLst/>
          </a:prstGeom>
          <a:noFill/>
          <a:ln>
            <a:noFill/>
          </a:ln>
        </p:spPr>
      </p:pic>
      <p:sp>
        <p:nvSpPr>
          <p:cNvPr id="5" name="Rectángulo 4"/>
          <p:cNvSpPr/>
          <p:nvPr/>
        </p:nvSpPr>
        <p:spPr>
          <a:xfrm>
            <a:off x="1738266" y="1414472"/>
            <a:ext cx="6283105" cy="4031873"/>
          </a:xfrm>
          <a:prstGeom prst="rect">
            <a:avLst/>
          </a:prstGeom>
        </p:spPr>
        <p:txBody>
          <a:bodyPr wrap="square">
            <a:spAutoFit/>
          </a:bodyPr>
          <a:lstStyle/>
          <a:p>
            <a:pPr marL="457200" algn="just">
              <a:lnSpc>
                <a:spcPct val="150000"/>
              </a:lnSpc>
              <a:spcAft>
                <a:spcPts val="0"/>
              </a:spcAft>
            </a:pPr>
            <a:r>
              <a:rPr lang="es-PE"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50000"/>
              </a:lnSpc>
              <a:spcAft>
                <a:spcPts val="800"/>
              </a:spcAft>
            </a:pPr>
            <a:r>
              <a:rPr lang="es-PE" sz="2000" b="1" dirty="0" smtClean="0">
                <a:effectLst/>
                <a:latin typeface="Times New Roman" panose="02020603050405020304" pitchFamily="18" charset="0"/>
                <a:ea typeface="Calibri" panose="020F0502020204030204" pitchFamily="34" charset="0"/>
                <a:cs typeface="Times New Roman" panose="02020603050405020304" pitchFamily="18" charset="0"/>
              </a:rPr>
              <a:t>Ubicación Política </a:t>
            </a:r>
          </a:p>
          <a:p>
            <a:pPr lvl="2" algn="just">
              <a:lnSpc>
                <a:spcPct val="150000"/>
              </a:lnSpc>
              <a:spcAft>
                <a:spcPts val="800"/>
              </a:spcAft>
            </a:pP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País:</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Ecuador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Provincia:</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Manabí</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Cantón:</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El Carmen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Parroquia:</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San Pedro de Suma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50000"/>
              </a:lnSpc>
              <a:spcAft>
                <a:spcPts val="800"/>
              </a:spcAft>
            </a:pP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PE" b="1" dirty="0" smtClean="0">
                <a:effectLst/>
                <a:latin typeface="Times New Roman" panose="02020603050405020304" pitchFamily="18" charset="0"/>
                <a:ea typeface="Calibri" panose="020F0502020204030204" pitchFamily="34" charset="0"/>
                <a:cs typeface="Times New Roman" panose="02020603050405020304" pitchFamily="18" charset="0"/>
              </a:rPr>
              <a:t>Comunidad:</a:t>
            </a:r>
            <a:r>
              <a:rPr lang="es-PE" dirty="0" smtClean="0">
                <a:effectLst/>
                <a:latin typeface="Times New Roman" panose="02020603050405020304" pitchFamily="18" charset="0"/>
                <a:ea typeface="Calibri" panose="020F0502020204030204" pitchFamily="34" charset="0"/>
                <a:cs typeface="Times New Roman" panose="02020603050405020304" pitchFamily="18" charset="0"/>
              </a:rPr>
              <a:t> 	Limones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42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txBox="1">
            <a:spLocks noGrp="1"/>
          </p:cNvSpPr>
          <p:nvPr>
            <p:ph type="title"/>
          </p:nvPr>
        </p:nvSpPr>
        <p:spPr>
          <a:xfrm>
            <a:off x="3188456" y="70210"/>
            <a:ext cx="6857715" cy="569307"/>
          </a:xfrm>
        </p:spPr>
        <p:txBody>
          <a:bodyPr>
            <a:noAutofit/>
          </a:bodyPr>
          <a:lstStyle/>
          <a:p>
            <a:pPr marL="484632" algn="ctr">
              <a:defRPr/>
            </a:pPr>
            <a:r>
              <a:rPr lang="es-EC" sz="3200" b="1" dirty="0">
                <a:ln w="0"/>
                <a:solidFill>
                  <a:schemeClr val="accent1"/>
                </a:solidFill>
                <a:effectLst>
                  <a:outerShdw blurRad="38100" dist="25400" dir="5400000" algn="ctr" rotWithShape="0">
                    <a:srgbClr val="6E747A">
                      <a:alpha val="43000"/>
                    </a:srgbClr>
                  </a:outerShdw>
                </a:effectLst>
              </a:rPr>
              <a:t>MATERIALES Y </a:t>
            </a:r>
            <a:r>
              <a:rPr lang="es-EC" sz="3200" b="1" dirty="0" smtClean="0">
                <a:ln w="0"/>
                <a:solidFill>
                  <a:schemeClr val="accent1"/>
                </a:solidFill>
                <a:effectLst>
                  <a:outerShdw blurRad="38100" dist="25400" dir="5400000" algn="ctr" rotWithShape="0">
                    <a:srgbClr val="6E747A">
                      <a:alpha val="43000"/>
                    </a:srgbClr>
                  </a:outerShdw>
                </a:effectLst>
              </a:rPr>
              <a:t>MÉTODOS</a:t>
            </a:r>
            <a:endParaRPr lang="es-EC" sz="3200" b="1" dirty="0">
              <a:ln w="0"/>
              <a:solidFill>
                <a:schemeClr val="accent1"/>
              </a:solidFill>
              <a:effectLst>
                <a:outerShdw blurRad="38100" dist="25400" dir="5400000" algn="ctr" rotWithShape="0">
                  <a:srgbClr val="6E747A">
                    <a:alpha val="43000"/>
                  </a:srgbClr>
                </a:outerShdw>
              </a:effectLst>
            </a:endParaRPr>
          </a:p>
        </p:txBody>
      </p:sp>
      <p:sp>
        <p:nvSpPr>
          <p:cNvPr id="3" name="Rectángulo 2"/>
          <p:cNvSpPr/>
          <p:nvPr/>
        </p:nvSpPr>
        <p:spPr>
          <a:xfrm>
            <a:off x="1948637" y="529099"/>
            <a:ext cx="2260895" cy="784830"/>
          </a:xfrm>
          <a:prstGeom prst="rect">
            <a:avLst/>
          </a:prstGeom>
        </p:spPr>
        <p:txBody>
          <a:bodyPr wrap="square">
            <a:spAutoFit/>
          </a:bodyPr>
          <a:lstStyle/>
          <a:p>
            <a:pPr algn="just">
              <a:lnSpc>
                <a:spcPct val="150000"/>
              </a:lnSpc>
            </a:pP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p:txBody>
      </p:sp>
      <p:sp>
        <p:nvSpPr>
          <p:cNvPr id="2" name="CuadroTexto 1"/>
          <p:cNvSpPr txBox="1"/>
          <p:nvPr/>
        </p:nvSpPr>
        <p:spPr>
          <a:xfrm rot="16200000">
            <a:off x="-175082" y="3594214"/>
            <a:ext cx="4104456" cy="461665"/>
          </a:xfrm>
          <a:prstGeom prst="rect">
            <a:avLst/>
          </a:prstGeom>
          <a:noFill/>
        </p:spPr>
        <p:txBody>
          <a:bodyPr wrap="square" rtlCol="0">
            <a:spAutoFit/>
          </a:bodyPr>
          <a:lstStyle/>
          <a:p>
            <a:pPr lvl="0"/>
            <a:r>
              <a:rPr lang="es-EC" sz="2400" b="1" dirty="0">
                <a:latin typeface="Gill Sans"/>
                <a:cs typeface="Gill Sans"/>
              </a:rPr>
              <a:t>Materiales de </a:t>
            </a:r>
            <a:r>
              <a:rPr lang="es-EC" sz="2400" b="1" dirty="0" smtClean="0">
                <a:latin typeface="Gill Sans"/>
                <a:cs typeface="Gill Sans"/>
              </a:rPr>
              <a:t>campo</a:t>
            </a:r>
            <a:endParaRPr lang="es-ES" sz="2400" dirty="0">
              <a:latin typeface="Gill Sans"/>
              <a:cs typeface="Gill Sans"/>
            </a:endParaRPr>
          </a:p>
        </p:txBody>
      </p:sp>
      <p:sp>
        <p:nvSpPr>
          <p:cNvPr id="5" name="Redondear rectángulo de esquina diagonal 4"/>
          <p:cNvSpPr/>
          <p:nvPr/>
        </p:nvSpPr>
        <p:spPr>
          <a:xfrm>
            <a:off x="2242732" y="1029253"/>
            <a:ext cx="2448272" cy="5184576"/>
          </a:xfrm>
          <a:prstGeom prst="round2Diag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endParaRPr lang="es-EC" dirty="0">
              <a:solidFill>
                <a:schemeClr val="tx1"/>
              </a:solidFill>
              <a:latin typeface="Times New Roman" panose="02020603050405020304" pitchFamily="18" charset="0"/>
              <a:cs typeface="Times New Roman" panose="02020603050405020304" pitchFamily="18" charset="0"/>
            </a:endParaRPr>
          </a:p>
          <a:p>
            <a:pPr lvl="0"/>
            <a:r>
              <a:rPr lang="es-EC" dirty="0" smtClean="0">
                <a:solidFill>
                  <a:schemeClr val="tx1"/>
                </a:solidFill>
                <a:latin typeface="Times New Roman" panose="02020603050405020304" pitchFamily="18" charset="0"/>
                <a:cs typeface="Times New Roman" panose="02020603050405020304" pitchFamily="18" charset="0"/>
              </a:rPr>
              <a:t>-Encuestas </a:t>
            </a:r>
            <a:r>
              <a:rPr lang="es-EC" dirty="0">
                <a:solidFill>
                  <a:schemeClr val="tx1"/>
                </a:solidFill>
                <a:latin typeface="Times New Roman" panose="02020603050405020304" pitchFamily="18" charset="0"/>
                <a:cs typeface="Times New Roman" panose="02020603050405020304" pitchFamily="18" charset="0"/>
              </a:rPr>
              <a:t>Epidemiológicas</a:t>
            </a:r>
            <a:endParaRPr lang="es-ES" dirty="0">
              <a:solidFill>
                <a:schemeClr val="tx1"/>
              </a:solidFill>
            </a:endParaRPr>
          </a:p>
          <a:p>
            <a:pPr lvl="0"/>
            <a:r>
              <a:rPr lang="es-EC" dirty="0" smtClean="0">
                <a:solidFill>
                  <a:schemeClr val="tx1"/>
                </a:solidFill>
                <a:latin typeface="Times New Roman" panose="02020603050405020304" pitchFamily="18" charset="0"/>
                <a:cs typeface="Times New Roman" panose="02020603050405020304" pitchFamily="18" charset="0"/>
              </a:rPr>
              <a:t>-Libro </a:t>
            </a:r>
            <a:r>
              <a:rPr lang="es-EC" dirty="0">
                <a:solidFill>
                  <a:schemeClr val="tx1"/>
                </a:solidFill>
                <a:latin typeface="Times New Roman" panose="02020603050405020304" pitchFamily="18" charset="0"/>
                <a:cs typeface="Times New Roman" panose="02020603050405020304" pitchFamily="18" charset="0"/>
              </a:rPr>
              <a:t>de Campo</a:t>
            </a:r>
          </a:p>
          <a:p>
            <a:pPr lvl="0"/>
            <a:r>
              <a:rPr lang="es-EC" dirty="0">
                <a:solidFill>
                  <a:schemeClr val="tx1"/>
                </a:solidFill>
                <a:latin typeface="Times New Roman" panose="02020603050405020304" pitchFamily="18" charset="0"/>
                <a:cs typeface="Times New Roman" panose="02020603050405020304" pitchFamily="18" charset="0"/>
              </a:rPr>
              <a:t>-</a:t>
            </a:r>
            <a:r>
              <a:rPr lang="es-EC" dirty="0" smtClean="0">
                <a:solidFill>
                  <a:schemeClr val="tx1"/>
                </a:solidFill>
                <a:latin typeface="Times New Roman" panose="02020603050405020304" pitchFamily="18" charset="0"/>
                <a:cs typeface="Times New Roman" panose="02020603050405020304" pitchFamily="18" charset="0"/>
              </a:rPr>
              <a:t>Guantes </a:t>
            </a:r>
            <a:r>
              <a:rPr lang="es-EC" dirty="0">
                <a:solidFill>
                  <a:schemeClr val="tx1"/>
                </a:solidFill>
                <a:latin typeface="Times New Roman" panose="02020603050405020304" pitchFamily="18" charset="0"/>
                <a:cs typeface="Times New Roman" panose="02020603050405020304" pitchFamily="18" charset="0"/>
              </a:rPr>
              <a:t>quirúrgicos</a:t>
            </a:r>
          </a:p>
          <a:p>
            <a:pPr lvl="0"/>
            <a:r>
              <a:rPr lang="es-EC" dirty="0" smtClean="0">
                <a:solidFill>
                  <a:schemeClr val="tx1"/>
                </a:solidFill>
                <a:latin typeface="Times New Roman" panose="02020603050405020304" pitchFamily="18" charset="0"/>
                <a:cs typeface="Times New Roman" panose="02020603050405020304" pitchFamily="18" charset="0"/>
              </a:rPr>
              <a:t>-Cámara </a:t>
            </a:r>
            <a:r>
              <a:rPr lang="es-EC" dirty="0">
                <a:solidFill>
                  <a:schemeClr val="tx1"/>
                </a:solidFill>
                <a:latin typeface="Times New Roman" panose="02020603050405020304" pitchFamily="18" charset="0"/>
                <a:cs typeface="Times New Roman" panose="02020603050405020304" pitchFamily="18" charset="0"/>
              </a:rPr>
              <a:t>fotográfica</a:t>
            </a:r>
          </a:p>
          <a:p>
            <a:pPr lvl="0"/>
            <a:r>
              <a:rPr lang="es-EC" dirty="0" smtClean="0">
                <a:solidFill>
                  <a:schemeClr val="tx1"/>
                </a:solidFill>
                <a:latin typeface="Times New Roman" panose="02020603050405020304" pitchFamily="18" charset="0"/>
                <a:cs typeface="Times New Roman" panose="02020603050405020304" pitchFamily="18" charset="0"/>
              </a:rPr>
              <a:t>-Tubos </a:t>
            </a:r>
            <a:r>
              <a:rPr lang="es-EC" dirty="0">
                <a:solidFill>
                  <a:schemeClr val="tx1"/>
                </a:solidFill>
                <a:latin typeface="Times New Roman" panose="02020603050405020304" pitchFamily="18" charset="0"/>
                <a:cs typeface="Times New Roman" panose="02020603050405020304" pitchFamily="18" charset="0"/>
              </a:rPr>
              <a:t>ensayo al vacío.</a:t>
            </a:r>
          </a:p>
          <a:p>
            <a:pPr lvl="0"/>
            <a:r>
              <a:rPr lang="es-EC" dirty="0" smtClean="0">
                <a:solidFill>
                  <a:schemeClr val="tx1"/>
                </a:solidFill>
                <a:latin typeface="Times New Roman" panose="02020603050405020304" pitchFamily="18" charset="0"/>
                <a:cs typeface="Times New Roman" panose="02020603050405020304" pitchFamily="18" charset="0"/>
              </a:rPr>
              <a:t>-Copa </a:t>
            </a:r>
            <a:r>
              <a:rPr lang="es-EC" dirty="0">
                <a:solidFill>
                  <a:schemeClr val="tx1"/>
                </a:solidFill>
                <a:latin typeface="Times New Roman" panose="02020603050405020304" pitchFamily="18" charset="0"/>
                <a:cs typeface="Times New Roman" panose="02020603050405020304" pitchFamily="18" charset="0"/>
              </a:rPr>
              <a:t>para vacutainer</a:t>
            </a:r>
          </a:p>
          <a:p>
            <a:pPr lvl="0"/>
            <a:r>
              <a:rPr lang="es-EC" dirty="0" smtClean="0">
                <a:solidFill>
                  <a:schemeClr val="tx1"/>
                </a:solidFill>
                <a:latin typeface="Times New Roman" panose="02020603050405020304" pitchFamily="18" charset="0"/>
                <a:cs typeface="Times New Roman" panose="02020603050405020304" pitchFamily="18" charset="0"/>
              </a:rPr>
              <a:t>-Caja </a:t>
            </a:r>
            <a:r>
              <a:rPr lang="es-EC" dirty="0">
                <a:solidFill>
                  <a:schemeClr val="tx1"/>
                </a:solidFill>
                <a:latin typeface="Times New Roman" panose="02020603050405020304" pitchFamily="18" charset="0"/>
                <a:cs typeface="Times New Roman" panose="02020603050405020304" pitchFamily="18" charset="0"/>
              </a:rPr>
              <a:t>transportadora (Cooler</a:t>
            </a:r>
            <a:r>
              <a:rPr lang="es-EC" sz="1600" dirty="0">
                <a:solidFill>
                  <a:schemeClr val="tx1"/>
                </a:solidFill>
                <a:latin typeface="Times New Roman" panose="02020603050405020304" pitchFamily="18" charset="0"/>
                <a:cs typeface="Times New Roman" panose="02020603050405020304" pitchFamily="18" charset="0"/>
              </a:rPr>
              <a:t>)</a:t>
            </a:r>
          </a:p>
          <a:p>
            <a:pPr lvl="0"/>
            <a:r>
              <a:rPr lang="es-EC" sz="1600" dirty="0" smtClean="0">
                <a:solidFill>
                  <a:schemeClr val="tx1"/>
                </a:solidFill>
                <a:latin typeface="Times New Roman" panose="02020603050405020304" pitchFamily="18" charset="0"/>
                <a:cs typeface="Times New Roman" panose="02020603050405020304" pitchFamily="18" charset="0"/>
              </a:rPr>
              <a:t>-Botas</a:t>
            </a:r>
            <a:endParaRPr lang="es-EC" sz="1600" dirty="0">
              <a:solidFill>
                <a:schemeClr val="tx1"/>
              </a:solidFill>
              <a:latin typeface="Times New Roman" panose="02020603050405020304" pitchFamily="18" charset="0"/>
              <a:cs typeface="Times New Roman" panose="02020603050405020304" pitchFamily="18" charset="0"/>
            </a:endParaRPr>
          </a:p>
          <a:p>
            <a:pPr lvl="0"/>
            <a:r>
              <a:rPr lang="es-EC" dirty="0" smtClean="0">
                <a:solidFill>
                  <a:schemeClr val="tx1"/>
                </a:solidFill>
                <a:latin typeface="Times New Roman" panose="02020603050405020304" pitchFamily="18" charset="0"/>
                <a:cs typeface="Times New Roman" panose="02020603050405020304" pitchFamily="18" charset="0"/>
              </a:rPr>
              <a:t>-Jeringas</a:t>
            </a:r>
            <a:endParaRPr lang="es-EC" dirty="0">
              <a:solidFill>
                <a:schemeClr val="tx1"/>
              </a:solidFill>
              <a:latin typeface="Times New Roman" panose="02020603050405020304" pitchFamily="18" charset="0"/>
              <a:cs typeface="Times New Roman" panose="02020603050405020304" pitchFamily="18" charset="0"/>
            </a:endParaRPr>
          </a:p>
          <a:p>
            <a:pPr lvl="0"/>
            <a:r>
              <a:rPr lang="es-EC" dirty="0" smtClean="0">
                <a:solidFill>
                  <a:schemeClr val="tx1"/>
                </a:solidFill>
                <a:latin typeface="Times New Roman" panose="02020603050405020304" pitchFamily="18" charset="0"/>
                <a:cs typeface="Times New Roman" panose="02020603050405020304" pitchFamily="18" charset="0"/>
              </a:rPr>
              <a:t>-Agujas </a:t>
            </a:r>
            <a:r>
              <a:rPr lang="es-EC" dirty="0">
                <a:solidFill>
                  <a:schemeClr val="tx1"/>
                </a:solidFill>
                <a:latin typeface="Times New Roman" panose="02020603050405020304" pitchFamily="18" charset="0"/>
                <a:cs typeface="Times New Roman" panose="02020603050405020304" pitchFamily="18" charset="0"/>
              </a:rPr>
              <a:t>vacutainer</a:t>
            </a:r>
          </a:p>
          <a:p>
            <a:pPr lvl="0"/>
            <a:r>
              <a:rPr lang="es-EC" dirty="0" smtClean="0">
                <a:solidFill>
                  <a:schemeClr val="tx1"/>
                </a:solidFill>
                <a:latin typeface="Times New Roman" panose="02020603050405020304" pitchFamily="18" charset="0"/>
                <a:cs typeface="Times New Roman" panose="02020603050405020304" pitchFamily="18" charset="0"/>
              </a:rPr>
              <a:t>-Alcohol</a:t>
            </a:r>
            <a:endParaRPr lang="es-EC" dirty="0">
              <a:solidFill>
                <a:schemeClr val="tx1"/>
              </a:solidFill>
              <a:latin typeface="Times New Roman" panose="02020603050405020304" pitchFamily="18" charset="0"/>
              <a:cs typeface="Times New Roman" panose="02020603050405020304" pitchFamily="18" charset="0"/>
            </a:endParaRPr>
          </a:p>
          <a:p>
            <a:pPr lvl="0"/>
            <a:r>
              <a:rPr lang="es-EC" dirty="0" smtClean="0">
                <a:solidFill>
                  <a:schemeClr val="tx1"/>
                </a:solidFill>
                <a:latin typeface="Times New Roman" panose="02020603050405020304" pitchFamily="18" charset="0"/>
                <a:cs typeface="Times New Roman" panose="02020603050405020304" pitchFamily="18" charset="0"/>
              </a:rPr>
              <a:t>-Papel </a:t>
            </a:r>
            <a:r>
              <a:rPr lang="es-EC" dirty="0">
                <a:solidFill>
                  <a:schemeClr val="tx1"/>
                </a:solidFill>
                <a:latin typeface="Times New Roman" panose="02020603050405020304" pitchFamily="18" charset="0"/>
                <a:cs typeface="Times New Roman" panose="02020603050405020304" pitchFamily="18" charset="0"/>
              </a:rPr>
              <a:t>higiénico</a:t>
            </a:r>
          </a:p>
          <a:p>
            <a:pPr lvl="0"/>
            <a:r>
              <a:rPr lang="es-EC" dirty="0" smtClean="0">
                <a:solidFill>
                  <a:schemeClr val="tx1"/>
                </a:solidFill>
                <a:latin typeface="Times New Roman" panose="02020603050405020304" pitchFamily="18" charset="0"/>
                <a:cs typeface="Times New Roman" panose="02020603050405020304" pitchFamily="18" charset="0"/>
              </a:rPr>
              <a:t>-Gradilla</a:t>
            </a:r>
            <a:endParaRPr lang="es-EC" dirty="0">
              <a:solidFill>
                <a:schemeClr val="tx1"/>
              </a:solidFill>
              <a:latin typeface="Times New Roman" panose="02020603050405020304" pitchFamily="18" charset="0"/>
              <a:cs typeface="Times New Roman" panose="02020603050405020304" pitchFamily="18" charset="0"/>
            </a:endParaRPr>
          </a:p>
          <a:p>
            <a:pPr algn="ctr"/>
            <a:endParaRPr lang="es-ES" dirty="0">
              <a:solidFill>
                <a:schemeClr val="tx1"/>
              </a:solidFill>
            </a:endParaRPr>
          </a:p>
        </p:txBody>
      </p:sp>
      <p:sp>
        <p:nvSpPr>
          <p:cNvPr id="11" name="CuadroTexto 10"/>
          <p:cNvSpPr txBox="1"/>
          <p:nvPr/>
        </p:nvSpPr>
        <p:spPr>
          <a:xfrm rot="16200000">
            <a:off x="3055174" y="3594212"/>
            <a:ext cx="4464497" cy="461665"/>
          </a:xfrm>
          <a:prstGeom prst="rect">
            <a:avLst/>
          </a:prstGeom>
          <a:noFill/>
        </p:spPr>
        <p:txBody>
          <a:bodyPr wrap="square" rtlCol="0">
            <a:spAutoFit/>
          </a:bodyPr>
          <a:lstStyle/>
          <a:p>
            <a:pPr lvl="0"/>
            <a:r>
              <a:rPr lang="es-ES_tradnl" sz="2400" b="1" dirty="0"/>
              <a:t>Materiales de laboratorio</a:t>
            </a:r>
            <a:endParaRPr lang="es-ES" sz="2400" dirty="0"/>
          </a:p>
        </p:txBody>
      </p:sp>
      <p:sp>
        <p:nvSpPr>
          <p:cNvPr id="12" name="CuadroTexto 11"/>
          <p:cNvSpPr txBox="1"/>
          <p:nvPr/>
        </p:nvSpPr>
        <p:spPr>
          <a:xfrm rot="16200000">
            <a:off x="7102074" y="3954253"/>
            <a:ext cx="3384376" cy="461665"/>
          </a:xfrm>
          <a:prstGeom prst="rect">
            <a:avLst/>
          </a:prstGeom>
          <a:noFill/>
        </p:spPr>
        <p:txBody>
          <a:bodyPr wrap="square" rtlCol="0">
            <a:spAutoFit/>
          </a:bodyPr>
          <a:lstStyle/>
          <a:p>
            <a:pPr lvl="0" algn="ctr"/>
            <a:r>
              <a:rPr lang="es-ES_tradnl" sz="2400" b="1" dirty="0"/>
              <a:t>Reactivos</a:t>
            </a:r>
            <a:endParaRPr lang="es-ES" sz="2400" dirty="0"/>
          </a:p>
        </p:txBody>
      </p:sp>
      <p:sp>
        <p:nvSpPr>
          <p:cNvPr id="13" name="Redondear rectángulo de esquina diagonal 12"/>
          <p:cNvSpPr/>
          <p:nvPr/>
        </p:nvSpPr>
        <p:spPr>
          <a:xfrm>
            <a:off x="5596840" y="1029253"/>
            <a:ext cx="2880320" cy="5184576"/>
          </a:xfrm>
          <a:prstGeom prst="round2Diag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0"/>
            <a:endParaRPr lang="es-EC" dirty="0">
              <a:solidFill>
                <a:schemeClr val="tx1"/>
              </a:solidFill>
              <a:latin typeface="Times New Roman" panose="02020603050405020304" pitchFamily="18" charset="0"/>
              <a:cs typeface="Times New Roman" panose="02020603050405020304" pitchFamily="18" charset="0"/>
            </a:endParaRPr>
          </a:p>
          <a:p>
            <a:pPr lvl="0"/>
            <a:r>
              <a:rPr lang="es-US" dirty="0" smtClean="0">
                <a:solidFill>
                  <a:srgbClr val="000000"/>
                </a:solidFill>
                <a:latin typeface="Times New Roman"/>
                <a:cs typeface="Times New Roman"/>
              </a:rPr>
              <a:t>-</a:t>
            </a:r>
            <a:r>
              <a:rPr lang="tr-TR" dirty="0" smtClean="0">
                <a:solidFill>
                  <a:srgbClr val="000000"/>
                </a:solidFill>
                <a:latin typeface="Times New Roman"/>
                <a:cs typeface="Times New Roman"/>
              </a:rPr>
              <a:t>Mandil</a:t>
            </a:r>
            <a:endParaRPr lang="tr-TR"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-Muestras </a:t>
            </a:r>
            <a:r>
              <a:rPr lang="es-ES_tradnl" dirty="0">
                <a:solidFill>
                  <a:srgbClr val="000000"/>
                </a:solidFill>
                <a:latin typeface="Times New Roman"/>
                <a:cs typeface="Times New Roman"/>
              </a:rPr>
              <a:t>de </a:t>
            </a:r>
            <a:r>
              <a:rPr lang="es-ES_tradnl" dirty="0" smtClean="0">
                <a:solidFill>
                  <a:srgbClr val="000000"/>
                </a:solidFill>
                <a:latin typeface="Times New Roman"/>
                <a:cs typeface="Times New Roman"/>
              </a:rPr>
              <a:t>sangre</a:t>
            </a:r>
          </a:p>
          <a:p>
            <a:pPr lvl="0"/>
            <a:r>
              <a:rPr lang="es-ES_tradnl" dirty="0">
                <a:solidFill>
                  <a:srgbClr val="000000"/>
                </a:solidFill>
                <a:latin typeface="Times New Roman"/>
                <a:cs typeface="Times New Roman"/>
              </a:rPr>
              <a:t>-</a:t>
            </a:r>
            <a:r>
              <a:rPr lang="es-ES_tradnl" dirty="0" smtClean="0">
                <a:solidFill>
                  <a:srgbClr val="000000"/>
                </a:solidFill>
                <a:latin typeface="Times New Roman"/>
                <a:cs typeface="Times New Roman"/>
              </a:rPr>
              <a:t>Tubo de ensayo</a:t>
            </a:r>
          </a:p>
          <a:p>
            <a:pPr lvl="0"/>
            <a:r>
              <a:rPr lang="es-ES_tradnl" dirty="0" smtClean="0">
                <a:solidFill>
                  <a:srgbClr val="000000"/>
                </a:solidFill>
                <a:latin typeface="Times New Roman"/>
                <a:cs typeface="Times New Roman"/>
              </a:rPr>
              <a:t>-Agua Destilada</a:t>
            </a:r>
          </a:p>
          <a:p>
            <a:pPr lvl="0"/>
            <a:r>
              <a:rPr lang="es-ES_tradnl" dirty="0" err="1" smtClean="0">
                <a:solidFill>
                  <a:srgbClr val="000000"/>
                </a:solidFill>
                <a:latin typeface="Times New Roman"/>
                <a:cs typeface="Times New Roman"/>
              </a:rPr>
              <a:t>Tips</a:t>
            </a:r>
            <a:r>
              <a:rPr lang="es-ES_tradnl" dirty="0" smtClean="0">
                <a:solidFill>
                  <a:srgbClr val="000000"/>
                </a:solidFill>
                <a:latin typeface="Times New Roman"/>
                <a:cs typeface="Times New Roman"/>
              </a:rPr>
              <a:t> amarillas 0.20-100 µl.</a:t>
            </a:r>
          </a:p>
          <a:p>
            <a:pPr lvl="0"/>
            <a:r>
              <a:rPr lang="es-US" dirty="0" smtClean="0">
                <a:solidFill>
                  <a:srgbClr val="000000"/>
                </a:solidFill>
                <a:latin typeface="Times New Roman"/>
                <a:cs typeface="Times New Roman"/>
              </a:rPr>
              <a:t>-</a:t>
            </a:r>
            <a:r>
              <a:rPr lang="hr-HR" dirty="0" smtClean="0">
                <a:solidFill>
                  <a:srgbClr val="000000"/>
                </a:solidFill>
                <a:latin typeface="Times New Roman"/>
                <a:cs typeface="Times New Roman"/>
              </a:rPr>
              <a:t>Gradillas</a:t>
            </a:r>
            <a:endParaRPr lang="hr-HR" dirty="0">
              <a:solidFill>
                <a:srgbClr val="000000"/>
              </a:solidFill>
              <a:latin typeface="Times New Roman"/>
              <a:cs typeface="Times New Roman"/>
            </a:endParaRPr>
          </a:p>
          <a:p>
            <a:pPr lvl="0"/>
            <a:r>
              <a:rPr lang="pt-BR" dirty="0">
                <a:solidFill>
                  <a:srgbClr val="000000"/>
                </a:solidFill>
                <a:latin typeface="Times New Roman"/>
                <a:cs typeface="Times New Roman"/>
              </a:rPr>
              <a:t>-</a:t>
            </a:r>
            <a:r>
              <a:rPr lang="pt-BR" dirty="0" smtClean="0">
                <a:solidFill>
                  <a:srgbClr val="000000"/>
                </a:solidFill>
                <a:latin typeface="Times New Roman"/>
                <a:cs typeface="Times New Roman"/>
              </a:rPr>
              <a:t>Centrífuga</a:t>
            </a:r>
            <a:endParaRPr lang="pt-BR"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-Multicanal</a:t>
            </a:r>
            <a:endParaRPr lang="es-ES_tradnl"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-Cronómetro </a:t>
            </a:r>
            <a:endParaRPr lang="es-ES_tradnl"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a:t>
            </a:r>
            <a:r>
              <a:rPr lang="es-ES_tradnl" dirty="0" err="1" smtClean="0">
                <a:solidFill>
                  <a:srgbClr val="000000"/>
                </a:solidFill>
                <a:latin typeface="Times New Roman"/>
                <a:cs typeface="Times New Roman"/>
              </a:rPr>
              <a:t>Micropipetas</a:t>
            </a:r>
            <a:r>
              <a:rPr lang="es-ES_tradnl" dirty="0" smtClean="0">
                <a:solidFill>
                  <a:srgbClr val="000000"/>
                </a:solidFill>
                <a:latin typeface="Times New Roman"/>
                <a:cs typeface="Times New Roman"/>
              </a:rPr>
              <a:t>  </a:t>
            </a:r>
          </a:p>
          <a:p>
            <a:pPr lvl="0"/>
            <a:r>
              <a:rPr lang="es-ES_tradnl" dirty="0">
                <a:solidFill>
                  <a:srgbClr val="000000"/>
                </a:solidFill>
                <a:latin typeface="Times New Roman"/>
                <a:cs typeface="Times New Roman"/>
              </a:rPr>
              <a:t>-</a:t>
            </a:r>
            <a:r>
              <a:rPr lang="es-ES_tradnl" dirty="0" err="1" smtClean="0">
                <a:solidFill>
                  <a:srgbClr val="000000"/>
                </a:solidFill>
                <a:latin typeface="Times New Roman"/>
                <a:cs typeface="Times New Roman"/>
              </a:rPr>
              <a:t>Eppendorf</a:t>
            </a:r>
            <a:r>
              <a:rPr lang="es-ES_tradnl" dirty="0" smtClean="0">
                <a:solidFill>
                  <a:srgbClr val="000000"/>
                </a:solidFill>
                <a:latin typeface="Times New Roman"/>
                <a:cs typeface="Times New Roman"/>
              </a:rPr>
              <a:t> </a:t>
            </a:r>
            <a:endParaRPr lang="es-ES_tradnl"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-Placas </a:t>
            </a:r>
            <a:r>
              <a:rPr lang="es-ES_tradnl" dirty="0">
                <a:solidFill>
                  <a:srgbClr val="000000"/>
                </a:solidFill>
                <a:latin typeface="Times New Roman"/>
                <a:cs typeface="Times New Roman"/>
              </a:rPr>
              <a:t>de </a:t>
            </a:r>
            <a:r>
              <a:rPr lang="es-ES_tradnl" dirty="0" err="1" smtClean="0">
                <a:solidFill>
                  <a:srgbClr val="000000"/>
                </a:solidFill>
                <a:latin typeface="Times New Roman"/>
                <a:cs typeface="Times New Roman"/>
              </a:rPr>
              <a:t>microtitulación</a:t>
            </a:r>
            <a:endParaRPr lang="es-ES_tradnl" dirty="0">
              <a:solidFill>
                <a:srgbClr val="000000"/>
              </a:solidFill>
              <a:latin typeface="Times New Roman"/>
              <a:cs typeface="Times New Roman"/>
            </a:endParaRPr>
          </a:p>
          <a:p>
            <a:pPr lvl="0"/>
            <a:r>
              <a:rPr lang="es-ES_tradnl" dirty="0" smtClean="0">
                <a:solidFill>
                  <a:srgbClr val="000000"/>
                </a:solidFill>
                <a:latin typeface="Times New Roman"/>
                <a:cs typeface="Times New Roman"/>
              </a:rPr>
              <a:t>-Lector de Elisa</a:t>
            </a:r>
          </a:p>
          <a:p>
            <a:pPr lvl="0"/>
            <a:r>
              <a:rPr lang="es-ES_tradnl" dirty="0" smtClean="0">
                <a:solidFill>
                  <a:srgbClr val="000000"/>
                </a:solidFill>
                <a:latin typeface="Times New Roman"/>
                <a:cs typeface="Times New Roman"/>
              </a:rPr>
              <a:t>-Refrigeradora</a:t>
            </a:r>
          </a:p>
          <a:p>
            <a:pPr lvl="0"/>
            <a:r>
              <a:rPr lang="es-ES_tradnl" dirty="0" smtClean="0">
                <a:solidFill>
                  <a:srgbClr val="000000"/>
                </a:solidFill>
                <a:latin typeface="Times New Roman"/>
                <a:cs typeface="Times New Roman"/>
              </a:rPr>
              <a:t>-Lavador de placas</a:t>
            </a:r>
            <a:endParaRPr lang="de-DE" dirty="0">
              <a:solidFill>
                <a:srgbClr val="000000"/>
              </a:solidFill>
              <a:latin typeface="Times New Roman"/>
              <a:cs typeface="Times New Roman"/>
            </a:endParaRPr>
          </a:p>
        </p:txBody>
      </p:sp>
      <p:sp>
        <p:nvSpPr>
          <p:cNvPr id="14" name="Redondear rectángulo de esquina diagonal 13"/>
          <p:cNvSpPr/>
          <p:nvPr/>
        </p:nvSpPr>
        <p:spPr>
          <a:xfrm>
            <a:off x="9025095" y="1029253"/>
            <a:ext cx="2664296" cy="5534509"/>
          </a:xfrm>
          <a:prstGeom prst="round2Diag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r>
              <a:rPr lang="es-EC" b="1" dirty="0" smtClean="0">
                <a:solidFill>
                  <a:srgbClr val="000000"/>
                </a:solidFill>
                <a:latin typeface="Times New Roman"/>
                <a:cs typeface="Times New Roman"/>
              </a:rPr>
              <a:t>Rosa de Bengala </a:t>
            </a:r>
          </a:p>
          <a:p>
            <a:r>
              <a:rPr lang="es-EC" dirty="0" smtClean="0">
                <a:solidFill>
                  <a:srgbClr val="000000"/>
                </a:solidFill>
                <a:latin typeface="Times New Roman"/>
                <a:cs typeface="Times New Roman"/>
              </a:rPr>
              <a:t>-Antígeno </a:t>
            </a:r>
            <a:r>
              <a:rPr lang="es-EC" dirty="0">
                <a:solidFill>
                  <a:srgbClr val="000000"/>
                </a:solidFill>
                <a:latin typeface="Times New Roman"/>
                <a:cs typeface="Times New Roman"/>
              </a:rPr>
              <a:t>Rosa de </a:t>
            </a:r>
            <a:r>
              <a:rPr lang="es-EC" dirty="0" smtClean="0">
                <a:solidFill>
                  <a:srgbClr val="000000"/>
                </a:solidFill>
                <a:latin typeface="Times New Roman"/>
                <a:cs typeface="Times New Roman"/>
              </a:rPr>
              <a:t>Bengala </a:t>
            </a:r>
            <a:r>
              <a:rPr lang="es-EC" dirty="0">
                <a:solidFill>
                  <a:srgbClr val="000000"/>
                </a:solidFill>
                <a:latin typeface="Times New Roman"/>
                <a:cs typeface="Times New Roman"/>
              </a:rPr>
              <a:t>8% concentración </a:t>
            </a:r>
            <a:endParaRPr lang="es-EC" dirty="0" smtClean="0">
              <a:solidFill>
                <a:srgbClr val="000000"/>
              </a:solidFill>
              <a:latin typeface="Times New Roman"/>
              <a:cs typeface="Times New Roman"/>
            </a:endParaRPr>
          </a:p>
          <a:p>
            <a:r>
              <a:rPr lang="es-EC" dirty="0">
                <a:solidFill>
                  <a:srgbClr val="000000"/>
                </a:solidFill>
                <a:latin typeface="Times New Roman"/>
                <a:cs typeface="Times New Roman"/>
              </a:rPr>
              <a:t>-</a:t>
            </a:r>
            <a:r>
              <a:rPr lang="es-EC" dirty="0" smtClean="0">
                <a:solidFill>
                  <a:srgbClr val="000000"/>
                </a:solidFill>
                <a:latin typeface="Times New Roman"/>
                <a:cs typeface="Times New Roman"/>
              </a:rPr>
              <a:t>Suero </a:t>
            </a:r>
            <a:r>
              <a:rPr lang="es-EC" dirty="0">
                <a:solidFill>
                  <a:srgbClr val="000000"/>
                </a:solidFill>
                <a:latin typeface="Times New Roman"/>
                <a:cs typeface="Times New Roman"/>
              </a:rPr>
              <a:t>control positivo y negativo de Rosa de </a:t>
            </a:r>
            <a:r>
              <a:rPr lang="es-EC" dirty="0" smtClean="0">
                <a:solidFill>
                  <a:srgbClr val="000000"/>
                </a:solidFill>
                <a:latin typeface="Times New Roman"/>
                <a:cs typeface="Times New Roman"/>
              </a:rPr>
              <a:t>Bengala</a:t>
            </a:r>
          </a:p>
          <a:p>
            <a:r>
              <a:rPr lang="es-US" b="1" dirty="0" smtClean="0">
                <a:solidFill>
                  <a:srgbClr val="000000"/>
                </a:solidFill>
                <a:latin typeface="Times New Roman"/>
                <a:cs typeface="Times New Roman"/>
              </a:rPr>
              <a:t>Elisa Indirecto</a:t>
            </a:r>
            <a:endParaRPr lang="es-EC" b="1" dirty="0">
              <a:solidFill>
                <a:srgbClr val="000000"/>
              </a:solidFill>
              <a:latin typeface="Times New Roman"/>
              <a:cs typeface="Times New Roman"/>
            </a:endParaRPr>
          </a:p>
          <a:p>
            <a:r>
              <a:rPr lang="es-EC" dirty="0" smtClean="0">
                <a:solidFill>
                  <a:srgbClr val="000000"/>
                </a:solidFill>
                <a:latin typeface="Times New Roman"/>
                <a:cs typeface="Times New Roman"/>
              </a:rPr>
              <a:t>-Conjugado </a:t>
            </a:r>
            <a:r>
              <a:rPr lang="es-EC" dirty="0">
                <a:solidFill>
                  <a:srgbClr val="000000"/>
                </a:solidFill>
                <a:latin typeface="Times New Roman"/>
                <a:cs typeface="Times New Roman"/>
              </a:rPr>
              <a:t>concentrado (10x).</a:t>
            </a:r>
          </a:p>
          <a:p>
            <a:r>
              <a:rPr lang="es-EC" dirty="0" smtClean="0">
                <a:solidFill>
                  <a:srgbClr val="000000"/>
                </a:solidFill>
                <a:latin typeface="Times New Roman"/>
                <a:cs typeface="Times New Roman"/>
              </a:rPr>
              <a:t>-Control </a:t>
            </a:r>
            <a:r>
              <a:rPr lang="es-EC" dirty="0">
                <a:solidFill>
                  <a:srgbClr val="000000"/>
                </a:solidFill>
                <a:latin typeface="Times New Roman"/>
                <a:cs typeface="Times New Roman"/>
              </a:rPr>
              <a:t>positivo</a:t>
            </a:r>
          </a:p>
          <a:p>
            <a:r>
              <a:rPr lang="es-EC" dirty="0" smtClean="0">
                <a:solidFill>
                  <a:srgbClr val="000000"/>
                </a:solidFill>
                <a:latin typeface="Times New Roman"/>
                <a:cs typeface="Times New Roman"/>
              </a:rPr>
              <a:t>-Control </a:t>
            </a:r>
            <a:r>
              <a:rPr lang="es-EC" dirty="0">
                <a:solidFill>
                  <a:srgbClr val="000000"/>
                </a:solidFill>
                <a:latin typeface="Times New Roman"/>
                <a:cs typeface="Times New Roman"/>
              </a:rPr>
              <a:t>negativo</a:t>
            </a:r>
          </a:p>
          <a:p>
            <a:r>
              <a:rPr lang="es-EC" dirty="0" smtClean="0">
                <a:solidFill>
                  <a:srgbClr val="000000"/>
                </a:solidFill>
                <a:latin typeface="Times New Roman"/>
                <a:cs typeface="Times New Roman"/>
              </a:rPr>
              <a:t>-Diluyente 2</a:t>
            </a:r>
          </a:p>
          <a:p>
            <a:r>
              <a:rPr lang="es-EC" dirty="0" smtClean="0">
                <a:solidFill>
                  <a:srgbClr val="000000"/>
                </a:solidFill>
                <a:latin typeface="Times New Roman"/>
                <a:cs typeface="Times New Roman"/>
              </a:rPr>
              <a:t>-Diluyente </a:t>
            </a:r>
            <a:r>
              <a:rPr lang="es-EC" dirty="0">
                <a:solidFill>
                  <a:srgbClr val="000000"/>
                </a:solidFill>
                <a:latin typeface="Times New Roman"/>
                <a:cs typeface="Times New Roman"/>
              </a:rPr>
              <a:t>3 </a:t>
            </a:r>
          </a:p>
          <a:p>
            <a:r>
              <a:rPr lang="es-EC" dirty="0" smtClean="0">
                <a:solidFill>
                  <a:srgbClr val="000000"/>
                </a:solidFill>
                <a:latin typeface="Times New Roman"/>
                <a:cs typeface="Times New Roman"/>
              </a:rPr>
              <a:t>-Solución </a:t>
            </a:r>
            <a:r>
              <a:rPr lang="es-EC" dirty="0">
                <a:solidFill>
                  <a:srgbClr val="000000"/>
                </a:solidFill>
                <a:latin typeface="Times New Roman"/>
                <a:cs typeface="Times New Roman"/>
              </a:rPr>
              <a:t>de lavado </a:t>
            </a:r>
            <a:r>
              <a:rPr lang="es-EC" dirty="0" smtClean="0">
                <a:solidFill>
                  <a:srgbClr val="000000"/>
                </a:solidFill>
                <a:latin typeface="Times New Roman"/>
                <a:cs typeface="Times New Roman"/>
              </a:rPr>
              <a:t>concentrada </a:t>
            </a:r>
            <a:r>
              <a:rPr lang="es-EC" dirty="0">
                <a:solidFill>
                  <a:srgbClr val="000000"/>
                </a:solidFill>
                <a:latin typeface="Times New Roman"/>
                <a:cs typeface="Times New Roman"/>
              </a:rPr>
              <a:t>(</a:t>
            </a:r>
            <a:r>
              <a:rPr lang="es-EC" dirty="0" smtClean="0">
                <a:solidFill>
                  <a:srgbClr val="000000"/>
                </a:solidFill>
                <a:latin typeface="Times New Roman"/>
                <a:cs typeface="Times New Roman"/>
              </a:rPr>
              <a:t>20X)</a:t>
            </a:r>
          </a:p>
          <a:p>
            <a:r>
              <a:rPr lang="es-EC" dirty="0" smtClean="0">
                <a:solidFill>
                  <a:srgbClr val="000000"/>
                </a:solidFill>
                <a:latin typeface="Times New Roman"/>
                <a:cs typeface="Times New Roman"/>
              </a:rPr>
              <a:t>-Solución </a:t>
            </a:r>
            <a:r>
              <a:rPr lang="es-EC" dirty="0">
                <a:solidFill>
                  <a:srgbClr val="000000"/>
                </a:solidFill>
                <a:latin typeface="Times New Roman"/>
                <a:cs typeface="Times New Roman"/>
              </a:rPr>
              <a:t>de revelación </a:t>
            </a:r>
          </a:p>
          <a:p>
            <a:r>
              <a:rPr lang="es-EC" dirty="0" smtClean="0">
                <a:solidFill>
                  <a:srgbClr val="000000"/>
                </a:solidFill>
                <a:latin typeface="Times New Roman"/>
                <a:cs typeface="Times New Roman"/>
              </a:rPr>
              <a:t>-Solución </a:t>
            </a:r>
            <a:r>
              <a:rPr lang="es-EC" dirty="0">
                <a:solidFill>
                  <a:srgbClr val="000000"/>
                </a:solidFill>
                <a:latin typeface="Times New Roman"/>
                <a:cs typeface="Times New Roman"/>
              </a:rPr>
              <a:t>de parada (0.5M)</a:t>
            </a:r>
          </a:p>
          <a:p>
            <a:pPr marL="285750" lvl="0" indent="-285750">
              <a:buFontTx/>
              <a:buChar char="-"/>
            </a:pPr>
            <a:endParaRPr lang="es-EC" sz="1600" dirty="0">
              <a:solidFill>
                <a:srgbClr val="000000"/>
              </a:solidFill>
              <a:latin typeface="Times New Roman"/>
              <a:cs typeface="Times New Roman"/>
            </a:endParaRPr>
          </a:p>
        </p:txBody>
      </p:sp>
    </p:spTree>
    <p:extLst>
      <p:ext uri="{BB962C8B-B14F-4D97-AF65-F5344CB8AC3E}">
        <p14:creationId xmlns:p14="http://schemas.microsoft.com/office/powerpoint/2010/main" val="109979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0374" y="0"/>
            <a:ext cx="8911687" cy="1280890"/>
          </a:xfrm>
        </p:spPr>
        <p:txBody>
          <a:bodyPr>
            <a:normAutofit fontScale="90000"/>
          </a:bodyPr>
          <a:lstStyle/>
          <a:p>
            <a:pPr algn="ctr"/>
            <a:r>
              <a:rPr lang="es-US" sz="4000" b="1" dirty="0" smtClean="0">
                <a:solidFill>
                  <a:schemeClr val="accent1"/>
                </a:solidFill>
              </a:rPr>
              <a:t>METODOLOGÍA DE LA FASE DE CAMPO</a:t>
            </a:r>
            <a:endParaRPr lang="es-EC" sz="4000" b="1" dirty="0">
              <a:solidFill>
                <a:schemeClr val="accent1"/>
              </a:solidFill>
            </a:endParaRPr>
          </a:p>
        </p:txBody>
      </p:sp>
      <p:pic>
        <p:nvPicPr>
          <p:cNvPr id="2052" name="Picture 4" descr="https://scontent.fgye2-1.fna.fbcdn.net/v/t34.18173-12/27583897_1988487851164626_910101350_n.jpg?_nc_cat=0&amp;oh=b0975d7db59350d711225a04ead4bca6&amp;oe=5B0CA3C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676" y="671248"/>
            <a:ext cx="1899561" cy="2949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fgye2-1.fna.fbcdn.net/v/t35.18174-12/s2048x2048/27653262_1988488557831222_239115469_o.jpg?_nc_cat=0&amp;oh=88f37c73b0d59bb5e4a35eed24eb8523&amp;oe=5B0D70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3936" y="2638118"/>
            <a:ext cx="2836145" cy="19924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fgye2-1.fna.fbcdn.net/v/t34.18173-12/27294929_1974585989221479_1576164767_n.jpg?_nc_cat=0&amp;oh=7f72478f01270eec9e259928fb78d045&amp;oe=5B0DD9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4375" y="3620278"/>
            <a:ext cx="1883762" cy="31187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5" cstate="print">
            <a:extLst>
              <a:ext uri="{28A0092B-C50C-407E-A947-70E740481C1C}">
                <a14:useLocalDpi xmlns:a14="http://schemas.microsoft.com/office/drawing/2010/main" val="0"/>
              </a:ext>
            </a:extLst>
          </a:blip>
          <a:srcRect l="18406" t="21949" r="7797" b="10915"/>
          <a:stretch/>
        </p:blipFill>
        <p:spPr bwMode="auto">
          <a:xfrm>
            <a:off x="7488137" y="671248"/>
            <a:ext cx="2851944" cy="1973648"/>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2184563" y="2586599"/>
            <a:ext cx="273594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sz="2000" dirty="0" smtClean="0">
                <a:latin typeface="Times New Roman" panose="02020603050405020304" pitchFamily="18" charset="0"/>
                <a:ea typeface="Calibri" panose="020F0502020204030204" pitchFamily="34" charset="0"/>
              </a:rPr>
              <a:t>1.-E</a:t>
            </a:r>
            <a:r>
              <a:rPr lang="es-PE" sz="2000" dirty="0" smtClean="0">
                <a:effectLst/>
                <a:latin typeface="Times New Roman" panose="02020603050405020304" pitchFamily="18" charset="0"/>
                <a:ea typeface="Calibri" panose="020F0502020204030204" pitchFamily="34" charset="0"/>
              </a:rPr>
              <a:t>ncuestas </a:t>
            </a:r>
            <a:r>
              <a:rPr lang="es-PE" sz="2000" dirty="0">
                <a:latin typeface="Times New Roman" panose="02020603050405020304" pitchFamily="18" charset="0"/>
                <a:ea typeface="Calibri" panose="020F0502020204030204" pitchFamily="34" charset="0"/>
              </a:rPr>
              <a:t>E</a:t>
            </a:r>
            <a:r>
              <a:rPr lang="es-PE" sz="2000" dirty="0" smtClean="0">
                <a:effectLst/>
                <a:latin typeface="Times New Roman" panose="02020603050405020304" pitchFamily="18" charset="0"/>
                <a:ea typeface="Calibri" panose="020F0502020204030204" pitchFamily="34" charset="0"/>
              </a:rPr>
              <a:t>pidemiológicas</a:t>
            </a:r>
            <a:endParaRPr lang="es-EC" sz="2000" dirty="0"/>
          </a:p>
        </p:txBody>
      </p:sp>
      <p:sp>
        <p:nvSpPr>
          <p:cNvPr id="5" name="Rectángulo 4"/>
          <p:cNvSpPr/>
          <p:nvPr/>
        </p:nvSpPr>
        <p:spPr>
          <a:xfrm>
            <a:off x="2172712" y="3814844"/>
            <a:ext cx="273594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dirty="0" smtClean="0">
                <a:latin typeface="Times New Roman" panose="02020603050405020304" pitchFamily="18" charset="0"/>
                <a:ea typeface="Calibri" panose="020F0502020204030204" pitchFamily="34" charset="0"/>
              </a:rPr>
              <a:t>2.-Muestras de sangre </a:t>
            </a:r>
            <a:r>
              <a:rPr lang="es-PE" dirty="0" smtClean="0">
                <a:effectLst/>
                <a:latin typeface="Times New Roman" panose="02020603050405020304" pitchFamily="18" charset="0"/>
                <a:ea typeface="Calibri" panose="020F0502020204030204" pitchFamily="34" charset="0"/>
              </a:rPr>
              <a:t>por punción a la vena coccígea en la tercera vertebra del animal</a:t>
            </a:r>
            <a:endParaRPr lang="es-EC" dirty="0"/>
          </a:p>
        </p:txBody>
      </p:sp>
      <p:pic>
        <p:nvPicPr>
          <p:cNvPr id="2058" name="Picture 10" descr="https://scontent.fgye2-1.fna.fbcdn.net/v/t1.15752-9/33689068_2121940164486060_6333818765679001600_n.jpg?_nc_cat=0&amp;oh=4e48710d8bec3e8ea465004fada73c88&amp;oe=5B7B11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935" y="4611937"/>
            <a:ext cx="2836145" cy="21271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172713" y="5535532"/>
            <a:ext cx="273594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sz="2000" dirty="0" smtClean="0">
                <a:latin typeface="Times New Roman" panose="02020603050405020304" pitchFamily="18" charset="0"/>
                <a:ea typeface="Calibri" panose="020F0502020204030204" pitchFamily="34" charset="0"/>
              </a:rPr>
              <a:t>3.-Identificación de animales y muestras</a:t>
            </a:r>
            <a:endParaRPr lang="es-EC" sz="2000" dirty="0"/>
          </a:p>
        </p:txBody>
      </p:sp>
      <p:sp>
        <p:nvSpPr>
          <p:cNvPr id="11" name="Rectángulo 10"/>
          <p:cNvSpPr/>
          <p:nvPr/>
        </p:nvSpPr>
        <p:spPr>
          <a:xfrm>
            <a:off x="2184563" y="1136751"/>
            <a:ext cx="273594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PE" sz="2000" dirty="0" smtClean="0">
                <a:latin typeface="Times New Roman" panose="02020603050405020304" pitchFamily="18" charset="0"/>
                <a:ea typeface="Calibri" panose="020F0502020204030204" pitchFamily="34" charset="0"/>
              </a:rPr>
              <a:t>1.-Sociabilizaciòn del proyecto</a:t>
            </a:r>
            <a:endParaRPr lang="es-EC" sz="2000" dirty="0"/>
          </a:p>
        </p:txBody>
      </p:sp>
    </p:spTree>
    <p:extLst>
      <p:ext uri="{BB962C8B-B14F-4D97-AF65-F5344CB8AC3E}">
        <p14:creationId xmlns:p14="http://schemas.microsoft.com/office/powerpoint/2010/main" val="28685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1" grpId="0" animBg="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552</TotalTime>
  <Words>1629</Words>
  <Application>Microsoft Office PowerPoint</Application>
  <PresentationFormat>Panorámica</PresentationFormat>
  <Paragraphs>348</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Arial Black</vt:lpstr>
      <vt:lpstr>Calibri</vt:lpstr>
      <vt:lpstr>Century Gothic</vt:lpstr>
      <vt:lpstr>Gill Sans</vt:lpstr>
      <vt:lpstr>Times New Roman</vt:lpstr>
      <vt:lpstr>Wingdings</vt:lpstr>
      <vt:lpstr>Wingdings 2</vt:lpstr>
      <vt:lpstr>Wingdings 3</vt:lpstr>
      <vt:lpstr>Espiral</vt:lpstr>
      <vt:lpstr>“PREVALENCIA DE BRUCELOSIS EN GANADO BOVINO EN LA PARRÓQUIA SAN PEDRO DE SUMA CANTÓN EL CARMEN”</vt:lpstr>
      <vt:lpstr>Presentación de PowerPoint</vt:lpstr>
      <vt:lpstr>INTRODUCCIÓN </vt:lpstr>
      <vt:lpstr>EPIDEMIOLOGÍA</vt:lpstr>
      <vt:lpstr>SINTOMAS EN ANIMALES</vt:lpstr>
      <vt:lpstr>OBJETIVOS</vt:lpstr>
      <vt:lpstr>UBICACIÓN DEL LUGAR DE INVESTIGACIÓN</vt:lpstr>
      <vt:lpstr>MATERIALES Y MÉTODOS</vt:lpstr>
      <vt:lpstr>METODOLOGÍA DE LA FASE DE CAMPO</vt:lpstr>
      <vt:lpstr>METODOLOGÍA DE LA FASE DE LABORATORIO</vt:lpstr>
      <vt:lpstr>ANÁLISIS SEROLÓGICOS</vt:lpstr>
      <vt:lpstr>RESULTADOS Y DISCUSIÓN</vt:lpstr>
      <vt:lpstr>RESULTADOS Y DISCUSIÓN</vt:lpstr>
      <vt:lpstr>RESULTADOS Y DISCUSIÓN</vt:lpstr>
      <vt:lpstr>RESULTADOS Y DISCUSIÓN</vt:lpstr>
      <vt:lpstr>CONCLUSIONES </vt:lpstr>
      <vt:lpstr>RECOMENDACIONES </vt:lpstr>
      <vt:lpstr>RECOMENDACIONES </vt:lpstr>
      <vt:lpstr>RECOMENDACIONES </vt:lpstr>
      <vt:lpstr>GRACIAS POR SU ATENCIÓN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“PREVALENCIA DE BRUCELOSIS EN GANADO BOVINO EN LA PARRÓQUIA SAN PEDRO DE SUMA CANTÓN EL CARMEN”</dc:title>
  <dc:creator>Diego Alejandro Tipanluisa Cuasquer</dc:creator>
  <cp:lastModifiedBy>Usuario</cp:lastModifiedBy>
  <cp:revision>75</cp:revision>
  <dcterms:created xsi:type="dcterms:W3CDTF">2018-05-27T17:51:46Z</dcterms:created>
  <dcterms:modified xsi:type="dcterms:W3CDTF">2018-05-29T18:00:02Z</dcterms:modified>
</cp:coreProperties>
</file>