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5"/>
  </p:notesMasterIdLst>
  <p:sldIdLst>
    <p:sldId id="256" r:id="rId2"/>
    <p:sldId id="274" r:id="rId3"/>
    <p:sldId id="322" r:id="rId4"/>
    <p:sldId id="323" r:id="rId5"/>
    <p:sldId id="285" r:id="rId6"/>
    <p:sldId id="321" r:id="rId7"/>
    <p:sldId id="314" r:id="rId8"/>
    <p:sldId id="278" r:id="rId9"/>
    <p:sldId id="287" r:id="rId10"/>
    <p:sldId id="265" r:id="rId11"/>
    <p:sldId id="309" r:id="rId12"/>
    <p:sldId id="288" r:id="rId13"/>
    <p:sldId id="315" r:id="rId14"/>
    <p:sldId id="271" r:id="rId15"/>
    <p:sldId id="294" r:id="rId16"/>
    <p:sldId id="279" r:id="rId17"/>
    <p:sldId id="296" r:id="rId18"/>
    <p:sldId id="297" r:id="rId19"/>
    <p:sldId id="298" r:id="rId20"/>
    <p:sldId id="289" r:id="rId21"/>
    <p:sldId id="310" r:id="rId22"/>
    <p:sldId id="300" r:id="rId23"/>
    <p:sldId id="301" r:id="rId24"/>
    <p:sldId id="317" r:id="rId25"/>
    <p:sldId id="319" r:id="rId26"/>
    <p:sldId id="290" r:id="rId27"/>
    <p:sldId id="311" r:id="rId28"/>
    <p:sldId id="312" r:id="rId29"/>
    <p:sldId id="305" r:id="rId30"/>
    <p:sldId id="306" r:id="rId31"/>
    <p:sldId id="302" r:id="rId32"/>
    <p:sldId id="307" r:id="rId33"/>
    <p:sldId id="308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3190" autoAdjust="0"/>
  </p:normalViewPr>
  <p:slideViewPr>
    <p:cSldViewPr>
      <p:cViewPr>
        <p:scale>
          <a:sx n="75" d="100"/>
          <a:sy n="75" d="100"/>
        </p:scale>
        <p:origin x="-124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esktop\tesis%20albita\tabulaci&#243;n%20encuestas%20ALBA%20ROMER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esktop\tesis%20albita\tabulaci&#243;n%20encuestas%20ALBA%20ROMER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esktop\tesis%20albita\tabulaci&#243;n%20encuestas%20ALBA%20ROMER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esktop\tesis%20albita\tabulaci&#243;n%20encuestas%20ALBA%20ROMER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esktop\tesis%20albita\tabulaci&#243;n%20encuestas%20ALBA%20ROMER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esktop\tesis%20albita\tabulaci&#243;n%20encuestas%20ALBA%20ROMER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esktop\tesis%20albita\tabulaci&#243;n%20encuestas%20ALBA%20ROMER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esktop\tesis%20albita\tabulaci&#243;n%20encuestas%20ALBA%20ROMER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esktop\tesis%20albita\tabulaci&#243;n%20encuestas%20ALBA%20ROMER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5967966141512846E-2"/>
          <c:y val="4.84726555951086E-4"/>
          <c:w val="0.77283007338683685"/>
          <c:h val="0.78404504148172061"/>
        </c:manualLayout>
      </c:layout>
      <c:pie3DChart>
        <c:varyColors val="1"/>
        <c:ser>
          <c:idx val="0"/>
          <c:order val="0"/>
          <c:tx>
            <c:strRef>
              <c:f>Hoja2!$C$376</c:f>
              <c:strCache>
                <c:ptCount val="1"/>
                <c:pt idx="0">
                  <c:v>Porsentaje</c:v>
                </c:pt>
              </c:strCache>
            </c:strRef>
          </c:tx>
          <c:dLbls>
            <c:showPercent val="1"/>
          </c:dLbls>
          <c:cat>
            <c:strRef>
              <c:f>Hoja2!$A$377:$A$378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Hoja2!$C$377:$C$378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 rtl="0">
            <a:defRPr/>
          </a:pPr>
          <a:endParaRPr lang="es-ES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3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showPercent val="1"/>
          </c:dLbls>
          <c:cat>
            <c:strRef>
              <c:f>Hoja2!$A$413:$A$421</c:f>
              <c:strCache>
                <c:ptCount val="9"/>
                <c:pt idx="0">
                  <c:v>Ingenieria Industrial</c:v>
                </c:pt>
                <c:pt idx="1">
                  <c:v>Ingenieria Mecanica </c:v>
                </c:pt>
                <c:pt idx="2">
                  <c:v>Ingenieria Ambiental</c:v>
                </c:pt>
                <c:pt idx="3">
                  <c:v>Ingenieria de Producción</c:v>
                </c:pt>
                <c:pt idx="4">
                  <c:v>Profesional en SSO</c:v>
                </c:pt>
                <c:pt idx="5">
                  <c:v>Ingenieria Civil</c:v>
                </c:pt>
                <c:pt idx="6">
                  <c:v>Ingenieria en administracion de empresas </c:v>
                </c:pt>
                <c:pt idx="7">
                  <c:v>Bachiller </c:v>
                </c:pt>
                <c:pt idx="8">
                  <c:v>Egresado de la Universidad</c:v>
                </c:pt>
              </c:strCache>
            </c:strRef>
          </c:cat>
          <c:val>
            <c:numRef>
              <c:f>Hoja2!$B$413:$B$421</c:f>
              <c:numCache>
                <c:formatCode>General</c:formatCode>
                <c:ptCount val="9"/>
                <c:pt idx="0">
                  <c:v>39</c:v>
                </c:pt>
                <c:pt idx="1">
                  <c:v>27</c:v>
                </c:pt>
                <c:pt idx="2">
                  <c:v>18</c:v>
                </c:pt>
                <c:pt idx="3">
                  <c:v>0</c:v>
                </c:pt>
                <c:pt idx="4">
                  <c:v>5</c:v>
                </c:pt>
                <c:pt idx="5">
                  <c:v>0</c:v>
                </c:pt>
                <c:pt idx="6">
                  <c:v>25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dLbls>
            <c:showPercent val="1"/>
          </c:dLbls>
          <c:cat>
            <c:strRef>
              <c:f>Hoja2!$A$413:$A$421</c:f>
              <c:strCache>
                <c:ptCount val="9"/>
                <c:pt idx="0">
                  <c:v>Ingenieria Industrial</c:v>
                </c:pt>
                <c:pt idx="1">
                  <c:v>Ingenieria Mecanica </c:v>
                </c:pt>
                <c:pt idx="2">
                  <c:v>Ingenieria Ambiental</c:v>
                </c:pt>
                <c:pt idx="3">
                  <c:v>Ingenieria de Producción</c:v>
                </c:pt>
                <c:pt idx="4">
                  <c:v>Profesional en SSO</c:v>
                </c:pt>
                <c:pt idx="5">
                  <c:v>Ingenieria Civil</c:v>
                </c:pt>
                <c:pt idx="6">
                  <c:v>Ingenieria en administracion de empresas </c:v>
                </c:pt>
                <c:pt idx="7">
                  <c:v>Bachiller </c:v>
                </c:pt>
                <c:pt idx="8">
                  <c:v>Egresado de la Universidad</c:v>
                </c:pt>
              </c:strCache>
            </c:strRef>
          </c:cat>
          <c:val>
            <c:numRef>
              <c:f>Hoja2!$C$413:$C$421</c:f>
              <c:numCache>
                <c:formatCode>0%</c:formatCode>
                <c:ptCount val="9"/>
                <c:pt idx="0">
                  <c:v>0.34210526315790091</c:v>
                </c:pt>
                <c:pt idx="1">
                  <c:v>0.23684210526315788</c:v>
                </c:pt>
                <c:pt idx="2">
                  <c:v>0.15789473684211014</c:v>
                </c:pt>
                <c:pt idx="3">
                  <c:v>0</c:v>
                </c:pt>
                <c:pt idx="4">
                  <c:v>4.3859649122807015E-2</c:v>
                </c:pt>
                <c:pt idx="5">
                  <c:v>0</c:v>
                </c:pt>
                <c:pt idx="6">
                  <c:v>0.21929824561403899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4458940135960063"/>
          <c:y val="0.15536328979703015"/>
          <c:w val="0.33958931519382018"/>
          <c:h val="0.84356581273411735"/>
        </c:manualLayout>
      </c:layout>
    </c:legend>
    <c:plotVisOnly val="1"/>
    <c:dispBlanksAs val="zero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1974804542005495E-2"/>
          <c:y val="0.12308082653301723"/>
          <c:w val="0.51651805719407062"/>
          <c:h val="0.75577576980813665"/>
        </c:manualLayout>
      </c:layout>
      <c:pie3DChart>
        <c:varyColors val="1"/>
        <c:ser>
          <c:idx val="0"/>
          <c:order val="0"/>
          <c:dLbls>
            <c:dLbl>
              <c:idx val="6"/>
              <c:delete val="1"/>
            </c:dLbl>
            <c:dLbl>
              <c:idx val="7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showPercent val="1"/>
          </c:dLbls>
          <c:cat>
            <c:strRef>
              <c:f>Hoja2!$A$334:$A$352</c:f>
              <c:strCache>
                <c:ptCount val="19"/>
                <c:pt idx="0">
                  <c:v>Agricultura ganaderia silvicultura y pesca </c:v>
                </c:pt>
                <c:pt idx="1">
                  <c:v>Explotacion de minas y canteras</c:v>
                </c:pt>
                <c:pt idx="2">
                  <c:v>Industrias manufactureras </c:v>
                </c:pt>
                <c:pt idx="3">
                  <c:v>Suministro de electricidad, gas, vapor y aire acondicionado </c:v>
                </c:pt>
                <c:pt idx="4">
                  <c:v>Construccion</c:v>
                </c:pt>
                <c:pt idx="5">
                  <c:v>Comercio al por mayor y menor</c:v>
                </c:pt>
                <c:pt idx="6">
                  <c:v>Transporte y almacenamiento</c:v>
                </c:pt>
                <c:pt idx="7">
                  <c:v>Actividad de alojamiento y servicios de comida </c:v>
                </c:pt>
                <c:pt idx="8">
                  <c:v>Informacion y comunnicaciones </c:v>
                </c:pt>
                <c:pt idx="9">
                  <c:v>Actividades financieras </c:v>
                </c:pt>
                <c:pt idx="10">
                  <c:v>Actividades inmobiliarias </c:v>
                </c:pt>
                <c:pt idx="11">
                  <c:v>Actividades profesionales cientificas y tecnicas </c:v>
                </c:pt>
                <c:pt idx="12">
                  <c:v>Actividades de servicios administrativos y de apoyo </c:v>
                </c:pt>
                <c:pt idx="13">
                  <c:v>Administracion publica y de defenza planes de seguridad social </c:v>
                </c:pt>
                <c:pt idx="14">
                  <c:v>Enseñanza</c:v>
                </c:pt>
                <c:pt idx="15">
                  <c:v>Actividades de atencion de salud</c:v>
                </c:pt>
                <c:pt idx="16">
                  <c:v>Actividades artisticas y recreativas </c:v>
                </c:pt>
                <c:pt idx="17">
                  <c:v>Otras actividades </c:v>
                </c:pt>
                <c:pt idx="18">
                  <c:v>Actividades d elos hogares como empleadores; actividades no diferenciadas de los hogares como bienes y servicios para uso propio </c:v>
                </c:pt>
              </c:strCache>
            </c:strRef>
          </c:cat>
          <c:val>
            <c:numRef>
              <c:f>Hoja2!$B$334:$B$352</c:f>
              <c:numCache>
                <c:formatCode>General</c:formatCode>
                <c:ptCount val="19"/>
                <c:pt idx="0">
                  <c:v>5</c:v>
                </c:pt>
                <c:pt idx="1">
                  <c:v>1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13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55</c:v>
                </c:pt>
                <c:pt idx="14">
                  <c:v>4</c:v>
                </c:pt>
                <c:pt idx="15">
                  <c:v>14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1"/>
          <c:order val="1"/>
          <c:dLbls>
            <c:showPercent val="1"/>
          </c:dLbls>
          <c:cat>
            <c:strRef>
              <c:f>Hoja2!$A$334:$A$352</c:f>
              <c:strCache>
                <c:ptCount val="19"/>
                <c:pt idx="0">
                  <c:v>Agricultura ganaderia silvicultura y pesca </c:v>
                </c:pt>
                <c:pt idx="1">
                  <c:v>Explotacion de minas y canteras</c:v>
                </c:pt>
                <c:pt idx="2">
                  <c:v>Industrias manufactureras </c:v>
                </c:pt>
                <c:pt idx="3">
                  <c:v>Suministro de electricidad, gas, vapor y aire acondicionado </c:v>
                </c:pt>
                <c:pt idx="4">
                  <c:v>Construccion</c:v>
                </c:pt>
                <c:pt idx="5">
                  <c:v>Comercio al por mayor y menor</c:v>
                </c:pt>
                <c:pt idx="6">
                  <c:v>Transporte y almacenamiento</c:v>
                </c:pt>
                <c:pt idx="7">
                  <c:v>Actividad de alojamiento y servicios de comida </c:v>
                </c:pt>
                <c:pt idx="8">
                  <c:v>Informacion y comunnicaciones </c:v>
                </c:pt>
                <c:pt idx="9">
                  <c:v>Actividades financieras </c:v>
                </c:pt>
                <c:pt idx="10">
                  <c:v>Actividades inmobiliarias </c:v>
                </c:pt>
                <c:pt idx="11">
                  <c:v>Actividades profesionales cientificas y tecnicas </c:v>
                </c:pt>
                <c:pt idx="12">
                  <c:v>Actividades de servicios administrativos y de apoyo </c:v>
                </c:pt>
                <c:pt idx="13">
                  <c:v>Administracion publica y de defenza planes de seguridad social </c:v>
                </c:pt>
                <c:pt idx="14">
                  <c:v>Enseñanza</c:v>
                </c:pt>
                <c:pt idx="15">
                  <c:v>Actividades de atencion de salud</c:v>
                </c:pt>
                <c:pt idx="16">
                  <c:v>Actividades artisticas y recreativas </c:v>
                </c:pt>
                <c:pt idx="17">
                  <c:v>Otras actividades </c:v>
                </c:pt>
                <c:pt idx="18">
                  <c:v>Actividades d elos hogares como empleadores; actividades no diferenciadas de los hogares como bienes y servicios para uso propio </c:v>
                </c:pt>
              </c:strCache>
            </c:strRef>
          </c:cat>
          <c:val>
            <c:numRef>
              <c:f>Hoja2!$C$334:$C$352</c:f>
              <c:numCache>
                <c:formatCode>0%</c:formatCode>
                <c:ptCount val="19"/>
                <c:pt idx="0">
                  <c:v>4.3859649122807015E-2</c:v>
                </c:pt>
                <c:pt idx="1">
                  <c:v>8.771929824561403E-3</c:v>
                </c:pt>
                <c:pt idx="2">
                  <c:v>4.3859649122807015E-2</c:v>
                </c:pt>
                <c:pt idx="3">
                  <c:v>3.5087719298245612E-2</c:v>
                </c:pt>
                <c:pt idx="4">
                  <c:v>4.3859649122807015E-2</c:v>
                </c:pt>
                <c:pt idx="5">
                  <c:v>4.3859649122807015E-2</c:v>
                </c:pt>
                <c:pt idx="6">
                  <c:v>0</c:v>
                </c:pt>
                <c:pt idx="7">
                  <c:v>0</c:v>
                </c:pt>
                <c:pt idx="8">
                  <c:v>1.7543859649123368E-2</c:v>
                </c:pt>
                <c:pt idx="9">
                  <c:v>0.11403508771929824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0.48245614035088402</c:v>
                </c:pt>
                <c:pt idx="14">
                  <c:v>3.5087719298245612E-2</c:v>
                </c:pt>
                <c:pt idx="15">
                  <c:v>0.12280701754385964</c:v>
                </c:pt>
                <c:pt idx="16">
                  <c:v>8.771929824561403E-3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6"/>
        <c:delete val="1"/>
      </c:legendEntry>
      <c:legendEntry>
        <c:idx val="7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7"/>
        <c:delete val="1"/>
      </c:legendEntry>
      <c:legendEntry>
        <c:idx val="18"/>
        <c:delete val="1"/>
      </c:legendEntry>
      <c:layout>
        <c:manualLayout>
          <c:xMode val="edge"/>
          <c:yMode val="edge"/>
          <c:x val="0.55792396805836941"/>
          <c:y val="5.5327584808369433E-2"/>
          <c:w val="0.40503404415296895"/>
          <c:h val="0.94365822630146423"/>
        </c:manualLayout>
      </c:layout>
      <c:txPr>
        <a:bodyPr/>
        <a:lstStyle/>
        <a:p>
          <a:pPr>
            <a:defRPr sz="1050">
              <a:latin typeface="Times New Roman" pitchFamily="18" charset="0"/>
              <a:cs typeface="Times New Roman" pitchFamily="18" charset="0"/>
            </a:defRPr>
          </a:pPr>
          <a:endParaRPr lang="es-ES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0363303437049024E-2"/>
          <c:y val="0.24895032644433218"/>
          <c:w val="0.57050627281943478"/>
          <c:h val="0.65044092737530657"/>
        </c:manualLayout>
      </c:layout>
      <c:pie3DChart>
        <c:varyColors val="1"/>
        <c:ser>
          <c:idx val="0"/>
          <c:order val="0"/>
          <c:dLbls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showPercent val="1"/>
          </c:dLbls>
          <c:cat>
            <c:strRef>
              <c:f>Hoja2!$A$430:$A$439</c:f>
              <c:strCache>
                <c:ptCount val="10"/>
                <c:pt idx="0">
                  <c:v>Accidentes de transito</c:v>
                </c:pt>
                <c:pt idx="1">
                  <c:v>Colapso estructural</c:v>
                </c:pt>
                <c:pt idx="2">
                  <c:v>Riesgos ergonomicos</c:v>
                </c:pt>
                <c:pt idx="3">
                  <c:v>Contaminacion</c:v>
                </c:pt>
                <c:pt idx="4">
                  <c:v>Explosiones </c:v>
                </c:pt>
                <c:pt idx="5">
                  <c:v>Incendios</c:v>
                </c:pt>
                <c:pt idx="6">
                  <c:v>Perdidas internas </c:v>
                </c:pt>
                <c:pt idx="7">
                  <c:v>Caidas </c:v>
                </c:pt>
                <c:pt idx="8">
                  <c:v>Quemaduras </c:v>
                </c:pt>
                <c:pt idx="9">
                  <c:v>Otras </c:v>
                </c:pt>
              </c:strCache>
            </c:strRef>
          </c:cat>
          <c:val>
            <c:numRef>
              <c:f>Hoja2!$B$430:$B$439</c:f>
              <c:numCache>
                <c:formatCode>General</c:formatCode>
                <c:ptCount val="10"/>
                <c:pt idx="0">
                  <c:v>28</c:v>
                </c:pt>
                <c:pt idx="1">
                  <c:v>2</c:v>
                </c:pt>
                <c:pt idx="2">
                  <c:v>49</c:v>
                </c:pt>
                <c:pt idx="3">
                  <c:v>16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19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dLbls>
            <c:showPercent val="1"/>
          </c:dLbls>
          <c:cat>
            <c:strRef>
              <c:f>Hoja2!$A$430:$A$439</c:f>
              <c:strCache>
                <c:ptCount val="10"/>
                <c:pt idx="0">
                  <c:v>Accidentes de transito</c:v>
                </c:pt>
                <c:pt idx="1">
                  <c:v>Colapso estructural</c:v>
                </c:pt>
                <c:pt idx="2">
                  <c:v>Riesgos ergonomicos</c:v>
                </c:pt>
                <c:pt idx="3">
                  <c:v>Contaminacion</c:v>
                </c:pt>
                <c:pt idx="4">
                  <c:v>Explosiones </c:v>
                </c:pt>
                <c:pt idx="5">
                  <c:v>Incendios</c:v>
                </c:pt>
                <c:pt idx="6">
                  <c:v>Perdidas internas </c:v>
                </c:pt>
                <c:pt idx="7">
                  <c:v>Caidas </c:v>
                </c:pt>
                <c:pt idx="8">
                  <c:v>Quemaduras </c:v>
                </c:pt>
                <c:pt idx="9">
                  <c:v>Otras </c:v>
                </c:pt>
              </c:strCache>
            </c:strRef>
          </c:cat>
          <c:val>
            <c:numRef>
              <c:f>Hoja2!$C$430:$C$439</c:f>
              <c:numCache>
                <c:formatCode>0%</c:formatCode>
                <c:ptCount val="10"/>
                <c:pt idx="0">
                  <c:v>0.24561403508772364</c:v>
                </c:pt>
                <c:pt idx="1">
                  <c:v>1.7543859649123313E-2</c:v>
                </c:pt>
                <c:pt idx="2">
                  <c:v>0.42982456140351716</c:v>
                </c:pt>
                <c:pt idx="3">
                  <c:v>0.14035087719298245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0.16666666666666666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322023674693128E-2"/>
          <c:y val="0.22873200495908538"/>
          <c:w val="0.60064187890834853"/>
          <c:h val="0.67736231380319323"/>
        </c:manualLayout>
      </c:layout>
      <c:pie3DChart>
        <c:varyColors val="1"/>
        <c:ser>
          <c:idx val="0"/>
          <c:order val="0"/>
          <c:dLbls>
            <c:dLbl>
              <c:idx val="0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showPercent val="1"/>
          </c:dLbls>
          <c:cat>
            <c:strRef>
              <c:f>Hoja2!$A$461:$A$466</c:f>
              <c:strCache>
                <c:ptCount val="6"/>
                <c:pt idx="0">
                  <c:v>Tecnologo </c:v>
                </c:pt>
                <c:pt idx="1">
                  <c:v>Tercer nivel</c:v>
                </c:pt>
                <c:pt idx="2">
                  <c:v>Maestria</c:v>
                </c:pt>
                <c:pt idx="3">
                  <c:v>Especializacion</c:v>
                </c:pt>
                <c:pt idx="4">
                  <c:v>PhD</c:v>
                </c:pt>
                <c:pt idx="5">
                  <c:v>Certificacion</c:v>
                </c:pt>
              </c:strCache>
            </c:strRef>
          </c:cat>
          <c:val>
            <c:numRef>
              <c:f>Hoja2!$B$461:$B$466</c:f>
              <c:numCache>
                <c:formatCode>General</c:formatCode>
                <c:ptCount val="6"/>
                <c:pt idx="0">
                  <c:v>0</c:v>
                </c:pt>
                <c:pt idx="1">
                  <c:v>82</c:v>
                </c:pt>
                <c:pt idx="2">
                  <c:v>28</c:v>
                </c:pt>
                <c:pt idx="3">
                  <c:v>0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dLbls>
            <c:showPercent val="1"/>
          </c:dLbls>
          <c:cat>
            <c:strRef>
              <c:f>Hoja2!$A$461:$A$466</c:f>
              <c:strCache>
                <c:ptCount val="6"/>
                <c:pt idx="0">
                  <c:v>Tecnologo </c:v>
                </c:pt>
                <c:pt idx="1">
                  <c:v>Tercer nivel</c:v>
                </c:pt>
                <c:pt idx="2">
                  <c:v>Maestria</c:v>
                </c:pt>
                <c:pt idx="3">
                  <c:v>Especializacion</c:v>
                </c:pt>
                <c:pt idx="4">
                  <c:v>PhD</c:v>
                </c:pt>
                <c:pt idx="5">
                  <c:v>Certificacion</c:v>
                </c:pt>
              </c:strCache>
            </c:strRef>
          </c:cat>
          <c:val>
            <c:numRef>
              <c:f>Hoja2!$C$461:$C$466</c:f>
              <c:numCache>
                <c:formatCode>0%</c:formatCode>
                <c:ptCount val="6"/>
                <c:pt idx="0">
                  <c:v>0</c:v>
                </c:pt>
                <c:pt idx="1">
                  <c:v>0.71929824561403632</c:v>
                </c:pt>
                <c:pt idx="2">
                  <c:v>0.24561403508771962</c:v>
                </c:pt>
                <c:pt idx="3">
                  <c:v>0</c:v>
                </c:pt>
                <c:pt idx="4">
                  <c:v>3.5087719298245612E-2</c:v>
                </c:pt>
                <c:pt idx="5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howPercent val="1"/>
          </c:dLbls>
          <c:cat>
            <c:strRef>
              <c:f>Hoja2!$A$62:$A$63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Hoja2!$C$62:$C$63</c:f>
              <c:numCache>
                <c:formatCode>0%</c:formatCode>
                <c:ptCount val="2"/>
                <c:pt idx="0">
                  <c:v>0.70218579234973921</c:v>
                </c:pt>
                <c:pt idx="1">
                  <c:v>0.29781420765028477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 rtl="0">
            <a:defRPr/>
          </a:pPr>
          <a:endParaRPr lang="es-ES"/>
        </a:p>
      </c:txPr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5"/>
              <c:delete val="1"/>
            </c:dLbl>
            <c:dLbl>
              <c:idx val="8"/>
              <c:delete val="1"/>
            </c:dLbl>
            <c:showPercent val="1"/>
          </c:dLbls>
          <c:cat>
            <c:strRef>
              <c:f>Hoja2!$A$131:$A$139</c:f>
              <c:strCache>
                <c:ptCount val="9"/>
                <c:pt idx="0">
                  <c:v>Seguridad y Salud Ocupacional</c:v>
                </c:pt>
                <c:pt idx="1">
                  <c:v>Normativa de Seguridad y Salud</c:v>
                </c:pt>
                <c:pt idx="2">
                  <c:v>Higiene Industrial</c:v>
                </c:pt>
                <c:pt idx="3">
                  <c:v>Riesgos laborales</c:v>
                </c:pt>
                <c:pt idx="4">
                  <c:v>Seguridad en el trabajo</c:v>
                </c:pt>
                <c:pt idx="5">
                  <c:v>Gestion ambiental</c:v>
                </c:pt>
                <c:pt idx="6">
                  <c:v>Manejo de Emergencias </c:v>
                </c:pt>
                <c:pt idx="7">
                  <c:v>En blanco</c:v>
                </c:pt>
                <c:pt idx="8">
                  <c:v>Otros</c:v>
                </c:pt>
              </c:strCache>
            </c:strRef>
          </c:cat>
          <c:val>
            <c:numRef>
              <c:f>Hoja2!$B$131:$B$139</c:f>
              <c:numCache>
                <c:formatCode>General</c:formatCode>
                <c:ptCount val="9"/>
                <c:pt idx="0">
                  <c:v>97</c:v>
                </c:pt>
                <c:pt idx="1">
                  <c:v>54</c:v>
                </c:pt>
                <c:pt idx="2">
                  <c:v>19</c:v>
                </c:pt>
                <c:pt idx="3">
                  <c:v>13</c:v>
                </c:pt>
                <c:pt idx="4">
                  <c:v>44</c:v>
                </c:pt>
                <c:pt idx="5">
                  <c:v>0</c:v>
                </c:pt>
                <c:pt idx="6">
                  <c:v>30</c:v>
                </c:pt>
                <c:pt idx="7">
                  <c:v>109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dLbls>
            <c:showPercent val="1"/>
          </c:dLbls>
          <c:cat>
            <c:strRef>
              <c:f>Hoja2!$A$131:$A$139</c:f>
              <c:strCache>
                <c:ptCount val="9"/>
                <c:pt idx="0">
                  <c:v>Seguridad y Salud Ocupacional</c:v>
                </c:pt>
                <c:pt idx="1">
                  <c:v>Normativa de Seguridad y Salud</c:v>
                </c:pt>
                <c:pt idx="2">
                  <c:v>Higiene Industrial</c:v>
                </c:pt>
                <c:pt idx="3">
                  <c:v>Riesgos laborales</c:v>
                </c:pt>
                <c:pt idx="4">
                  <c:v>Seguridad en el trabajo</c:v>
                </c:pt>
                <c:pt idx="5">
                  <c:v>Gestion ambiental</c:v>
                </c:pt>
                <c:pt idx="6">
                  <c:v>Manejo de Emergencias </c:v>
                </c:pt>
                <c:pt idx="7">
                  <c:v>En blanco</c:v>
                </c:pt>
                <c:pt idx="8">
                  <c:v>Otros</c:v>
                </c:pt>
              </c:strCache>
            </c:strRef>
          </c:cat>
          <c:val>
            <c:numRef>
              <c:f>Hoja2!$C$131:$C$139</c:f>
              <c:numCache>
                <c:formatCode>0%</c:formatCode>
                <c:ptCount val="9"/>
                <c:pt idx="0">
                  <c:v>0.2650273224043716</c:v>
                </c:pt>
                <c:pt idx="1">
                  <c:v>0.1475409836065574</c:v>
                </c:pt>
                <c:pt idx="2">
                  <c:v>5.1912568306010917E-2</c:v>
                </c:pt>
                <c:pt idx="3">
                  <c:v>3.5519125683060412E-2</c:v>
                </c:pt>
                <c:pt idx="4">
                  <c:v>0.12021857923497267</c:v>
                </c:pt>
                <c:pt idx="5">
                  <c:v>0</c:v>
                </c:pt>
                <c:pt idx="6">
                  <c:v>8.1967213114754051E-2</c:v>
                </c:pt>
                <c:pt idx="7">
                  <c:v>0.29781420765028427</c:v>
                </c:pt>
                <c:pt idx="8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5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65680338313610265"/>
          <c:y val="0.14170362038078568"/>
          <c:w val="0.31482782253766917"/>
          <c:h val="0.8380739074282386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es-ES"/>
        </a:p>
      </c:txPr>
    </c:legend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9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5013077272559824E-2"/>
          <c:y val="0.18462543534086068"/>
          <c:w val="0.72651568795185451"/>
          <c:h val="0.72013979695189023"/>
        </c:manualLayout>
      </c:layout>
      <c:pie3DChart>
        <c:varyColors val="1"/>
        <c:ser>
          <c:idx val="0"/>
          <c:order val="0"/>
          <c:dLbls>
            <c:showPercent val="1"/>
          </c:dLbls>
          <c:cat>
            <c:strRef>
              <c:f>Hoja2!$A$122:$A$124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En blanco</c:v>
                </c:pt>
              </c:strCache>
            </c:strRef>
          </c:cat>
          <c:val>
            <c:numRef>
              <c:f>Hoja2!$B$122:$B$124</c:f>
              <c:numCache>
                <c:formatCode>General</c:formatCode>
                <c:ptCount val="3"/>
                <c:pt idx="0">
                  <c:v>157</c:v>
                </c:pt>
                <c:pt idx="1">
                  <c:v>100</c:v>
                </c:pt>
                <c:pt idx="2">
                  <c:v>109</c:v>
                </c:pt>
              </c:numCache>
            </c:numRef>
          </c:val>
        </c:ser>
        <c:ser>
          <c:idx val="1"/>
          <c:order val="1"/>
          <c:dLbls>
            <c:showPercent val="1"/>
          </c:dLbls>
          <c:cat>
            <c:strRef>
              <c:f>Hoja2!$A$122:$A$124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En blanco</c:v>
                </c:pt>
              </c:strCache>
            </c:strRef>
          </c:cat>
          <c:val>
            <c:numRef>
              <c:f>Hoja2!$C$122:$C$124</c:f>
              <c:numCache>
                <c:formatCode>0%</c:formatCode>
                <c:ptCount val="3"/>
                <c:pt idx="0">
                  <c:v>0.42896174863387981</c:v>
                </c:pt>
                <c:pt idx="1">
                  <c:v>0.27322404371585407</c:v>
                </c:pt>
                <c:pt idx="2">
                  <c:v>0.29781420765028355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howPercent val="1"/>
          </c:dLbls>
          <c:cat>
            <c:strRef>
              <c:f>Hoja2!$A$100:$A$102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En blanco</c:v>
                </c:pt>
              </c:strCache>
            </c:strRef>
          </c:cat>
          <c:val>
            <c:numRef>
              <c:f>Hoja2!$B$100:$B$102</c:f>
              <c:numCache>
                <c:formatCode>General</c:formatCode>
                <c:ptCount val="3"/>
                <c:pt idx="0">
                  <c:v>158</c:v>
                </c:pt>
                <c:pt idx="1">
                  <c:v>99</c:v>
                </c:pt>
                <c:pt idx="2">
                  <c:v>109</c:v>
                </c:pt>
              </c:numCache>
            </c:numRef>
          </c:val>
        </c:ser>
        <c:ser>
          <c:idx val="1"/>
          <c:order val="1"/>
          <c:dLbls>
            <c:showPercent val="1"/>
          </c:dLbls>
          <c:cat>
            <c:strRef>
              <c:f>Hoja2!$A$100:$A$102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En blanco</c:v>
                </c:pt>
              </c:strCache>
            </c:strRef>
          </c:cat>
          <c:val>
            <c:numRef>
              <c:f>Hoja2!$C$100:$C$102</c:f>
              <c:numCache>
                <c:formatCode>0%</c:formatCode>
                <c:ptCount val="3"/>
                <c:pt idx="0">
                  <c:v>0.43169398907103834</c:v>
                </c:pt>
                <c:pt idx="1">
                  <c:v>0.27049180327868882</c:v>
                </c:pt>
                <c:pt idx="2">
                  <c:v>0.29781420765028355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B9456-F3AB-4F68-9647-A29E97D68181}" type="datetimeFigureOut">
              <a:rPr lang="es-ES" smtClean="0"/>
              <a:pPr/>
              <a:t>14/05/2018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F1AC5-47AB-43B8-97CA-AC9A4998D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F1AC5-47AB-43B8-97CA-AC9A4998D1C2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F1AC5-47AB-43B8-97CA-AC9A4998D1C2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AE9CB7-B4D6-4017-B7CF-C1333504E621}" type="datetimeFigureOut">
              <a:rPr lang="es-ES" smtClean="0"/>
              <a:pPr/>
              <a:t>14/05/2018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7C184A-987C-4C62-A8B0-A3B546926D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9CB7-B4D6-4017-B7CF-C1333504E621}" type="datetimeFigureOut">
              <a:rPr lang="es-ES" smtClean="0"/>
              <a:pPr/>
              <a:t>14/05/2018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7C184A-987C-4C62-A8B0-A3B546926D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9CB7-B4D6-4017-B7CF-C1333504E621}" type="datetimeFigureOut">
              <a:rPr lang="es-ES" smtClean="0"/>
              <a:pPr/>
              <a:t>14/05/2018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7C184A-987C-4C62-A8B0-A3B546926D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9CB7-B4D6-4017-B7CF-C1333504E621}" type="datetimeFigureOut">
              <a:rPr lang="es-ES" smtClean="0"/>
              <a:pPr/>
              <a:t>14/05/2018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7C184A-987C-4C62-A8B0-A3B546926DC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9CB7-B4D6-4017-B7CF-C1333504E621}" type="datetimeFigureOut">
              <a:rPr lang="es-ES" smtClean="0"/>
              <a:pPr/>
              <a:t>14/05/2018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7C184A-987C-4C62-A8B0-A3B546926DC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9CB7-B4D6-4017-B7CF-C1333504E621}" type="datetimeFigureOut">
              <a:rPr lang="es-ES" smtClean="0"/>
              <a:pPr/>
              <a:t>14/05/2018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7C184A-987C-4C62-A8B0-A3B546926DC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9CB7-B4D6-4017-B7CF-C1333504E621}" type="datetimeFigureOut">
              <a:rPr lang="es-ES" smtClean="0"/>
              <a:pPr/>
              <a:t>14/05/2018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7C184A-987C-4C62-A8B0-A3B546926D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9CB7-B4D6-4017-B7CF-C1333504E621}" type="datetimeFigureOut">
              <a:rPr lang="es-ES" smtClean="0"/>
              <a:pPr/>
              <a:t>14/05/2018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7C184A-987C-4C62-A8B0-A3B546926DC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9CB7-B4D6-4017-B7CF-C1333504E621}" type="datetimeFigureOut">
              <a:rPr lang="es-ES" smtClean="0"/>
              <a:pPr/>
              <a:t>14/05/2018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7C184A-987C-4C62-A8B0-A3B546926D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AE9CB7-B4D6-4017-B7CF-C1333504E621}" type="datetimeFigureOut">
              <a:rPr lang="es-ES" smtClean="0"/>
              <a:pPr/>
              <a:t>14/05/2018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7C184A-987C-4C62-A8B0-A3B546926D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AE9CB7-B4D6-4017-B7CF-C1333504E621}" type="datetimeFigureOut">
              <a:rPr lang="es-ES" smtClean="0"/>
              <a:pPr/>
              <a:t>14/05/2018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7C184A-987C-4C62-A8B0-A3B546926DC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AE9CB7-B4D6-4017-B7CF-C1333504E621}" type="datetimeFigureOut">
              <a:rPr lang="es-ES" smtClean="0"/>
              <a:pPr/>
              <a:t>14/05/2018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47C184A-987C-4C62-A8B0-A3B546926D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med">
    <p:zoom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UF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621510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1643050"/>
            <a:ext cx="8715404" cy="4572032"/>
          </a:xfrm>
        </p:spPr>
        <p:txBody>
          <a:bodyPr>
            <a:normAutofit fontScale="25000" lnSpcReduction="20000"/>
          </a:bodyPr>
          <a:lstStyle/>
          <a:p>
            <a:endParaRPr lang="es-ES_tradnl" sz="6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_tradnl" sz="6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_tradnl" sz="6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MAESTRÍA: GERENCIA </a:t>
            </a:r>
            <a:r>
              <a:rPr lang="es-ES_tradnl" sz="6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SEGURIDAD Y </a:t>
            </a:r>
            <a:r>
              <a:rPr lang="es-ES_tradnl" sz="6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RIESGO</a:t>
            </a:r>
          </a:p>
          <a:p>
            <a:pPr algn="ctr"/>
            <a:endParaRPr lang="es-ES_tradnl" sz="6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_tradnl" sz="6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_tradnl" sz="6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TEMA</a:t>
            </a:r>
            <a:r>
              <a:rPr lang="es-ES_tradnl" sz="6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PERSPECTIVA DEL CAMPO LABORAL DE LOS PROFESIONALES EN SEGURIDAD Y SALUD OCUPACIONAL EN </a:t>
            </a:r>
            <a:r>
              <a:rPr lang="es-ES_tradnl" sz="6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ES_tradnl" sz="6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PROVINCIA DE CHIMBORAZO PERIODO </a:t>
            </a:r>
            <a:r>
              <a:rPr lang="es-ES_tradnl" sz="6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2015 </a:t>
            </a:r>
            <a:r>
              <a:rPr lang="es-ES_tradnl" sz="6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- 2017 </a:t>
            </a:r>
            <a:endParaRPr lang="es-ES" sz="6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_tradnl" sz="6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 </a:t>
            </a:r>
            <a:endParaRPr lang="es-ES" sz="6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_tradnl" sz="6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ES" sz="6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_tradnl" sz="6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AUTOR:</a:t>
            </a:r>
            <a:r>
              <a:rPr lang="es-EC" sz="6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Lcda</a:t>
            </a:r>
            <a:r>
              <a:rPr lang="es-EC" sz="6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Rosa Alba Romero Bustamante</a:t>
            </a:r>
            <a:endParaRPr lang="es-ES" sz="6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_tradnl" sz="6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ES" sz="6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_tradnl" sz="6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ES" sz="6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_tradnl" sz="6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DIRECTOR: Ing. Pablo Figueroa.</a:t>
            </a:r>
            <a:endParaRPr lang="es-ES" sz="6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_tradnl" sz="6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ES" sz="6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_tradnl" sz="6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   </a:t>
            </a:r>
            <a:endParaRPr lang="es-ES" sz="6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6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_tradnl" sz="6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Sangolqui, Mayo 2018</a:t>
            </a:r>
            <a:endParaRPr lang="es-ES" sz="6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b="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285860"/>
            <a:ext cx="8503920" cy="4973786"/>
          </a:xfrm>
        </p:spPr>
        <p:txBody>
          <a:bodyPr>
            <a:normAutofit/>
          </a:bodyPr>
          <a:lstStyle/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pPr>
              <a:lnSpc>
                <a:spcPct val="150000"/>
              </a:lnSpc>
            </a:pPr>
            <a:endParaRPr lang="es-ES" sz="1800" dirty="0" smtClean="0"/>
          </a:p>
          <a:p>
            <a:pPr>
              <a:lnSpc>
                <a:spcPct val="150000"/>
              </a:lnSpc>
              <a:buNone/>
            </a:pPr>
            <a:endParaRPr lang="es-EC" sz="1800" dirty="0" smtClean="0"/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endParaRPr lang="es-ES" sz="2600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b="1" dirty="0" smtClean="0"/>
              <a:t>Población y Muestra </a:t>
            </a:r>
            <a:endParaRPr lang="es-ES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2" name="11 Imagen" descr="UF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14290"/>
            <a:ext cx="22145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 redondeado"/>
          <p:cNvSpPr/>
          <p:nvPr/>
        </p:nvSpPr>
        <p:spPr>
          <a:xfrm>
            <a:off x="500034" y="1214422"/>
            <a:ext cx="8072494" cy="4643470"/>
          </a:xfrm>
          <a:prstGeom prst="roundRect">
            <a:avLst>
              <a:gd name="adj" fmla="val 1317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es-EC" dirty="0" smtClean="0"/>
          </a:p>
          <a:p>
            <a:pPr>
              <a:buNone/>
            </a:pPr>
            <a:endParaRPr lang="es-EC" dirty="0" smtClean="0"/>
          </a:p>
          <a:p>
            <a:pPr>
              <a:buNone/>
            </a:pPr>
            <a:endParaRPr lang="es-EC" dirty="0" smtClean="0"/>
          </a:p>
          <a:p>
            <a:pPr>
              <a:buNone/>
            </a:pPr>
            <a:r>
              <a:rPr lang="es-EC" dirty="0" smtClean="0">
                <a:latin typeface="+mj-lt"/>
              </a:rPr>
              <a:t>Población: </a:t>
            </a:r>
            <a:r>
              <a:rPr lang="es-ES" dirty="0" smtClean="0">
                <a:latin typeface="+mj-lt"/>
              </a:rPr>
              <a:t>114 </a:t>
            </a:r>
            <a:r>
              <a:rPr lang="es-EC" dirty="0" smtClean="0">
                <a:latin typeface="+mj-lt"/>
              </a:rPr>
              <a:t>Empresas publicas y privadas en la provincia </a:t>
            </a:r>
          </a:p>
          <a:p>
            <a:pPr lvl="0"/>
            <a:r>
              <a:rPr lang="es-EC" dirty="0" smtClean="0">
                <a:latin typeface="+mj-lt"/>
              </a:rPr>
              <a:t>de Chimborazo. </a:t>
            </a:r>
          </a:p>
          <a:p>
            <a:pPr lvl="0"/>
            <a:r>
              <a:rPr lang="es-EC" b="1" dirty="0" smtClean="0">
                <a:latin typeface="+mj-lt"/>
              </a:rPr>
              <a:t>Fuente:</a:t>
            </a:r>
          </a:p>
          <a:p>
            <a:pPr lvl="0"/>
            <a:r>
              <a:rPr lang="es-EC" dirty="0" smtClean="0">
                <a:latin typeface="+mj-lt"/>
              </a:rPr>
              <a:t>(</a:t>
            </a:r>
            <a:r>
              <a:rPr lang="es-EC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Ministerio de economía y finanzas, catálogo de instituciones y entidades operativas desconcentradas del sector público activas.</a:t>
            </a:r>
            <a:r>
              <a:rPr lang="es-EC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)</a:t>
            </a:r>
            <a:endParaRPr lang="es-EC" dirty="0" smtClean="0">
              <a:solidFill>
                <a:schemeClr val="tx1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es-EC" dirty="0" smtClean="0"/>
              <a:t>( </a:t>
            </a:r>
            <a:r>
              <a:rPr lang="es-EC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Superintendencia de compañías y valores)</a:t>
            </a:r>
            <a:endParaRPr lang="es-ES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>
              <a:buNone/>
            </a:pPr>
            <a:endParaRPr lang="es-ES" dirty="0" smtClean="0">
              <a:latin typeface="+mj-lt"/>
            </a:endParaRPr>
          </a:p>
          <a:p>
            <a:r>
              <a:rPr lang="es-EC" b="1" dirty="0" smtClean="0">
                <a:latin typeface="+mj-lt"/>
              </a:rPr>
              <a:t>Descripción:</a:t>
            </a:r>
            <a:endParaRPr lang="es-ES" dirty="0" smtClean="0">
              <a:latin typeface="+mj-lt"/>
            </a:endParaRPr>
          </a:p>
          <a:p>
            <a:r>
              <a:rPr lang="es-EC" dirty="0" smtClean="0">
                <a:latin typeface="+mj-lt"/>
              </a:rPr>
              <a:t>N= Tamaño de la población                              114</a:t>
            </a:r>
            <a:endParaRPr lang="es-ES" dirty="0" smtClean="0">
              <a:latin typeface="+mj-lt"/>
            </a:endParaRPr>
          </a:p>
          <a:p>
            <a:r>
              <a:rPr lang="es-EC" dirty="0" smtClean="0">
                <a:latin typeface="+mj-lt"/>
              </a:rPr>
              <a:t>Z</a:t>
            </a:r>
            <a:r>
              <a:rPr lang="es-EC" baseline="30000" dirty="0" smtClean="0">
                <a:latin typeface="+mj-lt"/>
              </a:rPr>
              <a:t>2</a:t>
            </a:r>
            <a:r>
              <a:rPr lang="es-EC" dirty="0" smtClean="0">
                <a:latin typeface="+mj-lt"/>
              </a:rPr>
              <a:t>= Nivel de confianza 		                      1.96</a:t>
            </a:r>
            <a:endParaRPr lang="es-ES" dirty="0" smtClean="0">
              <a:latin typeface="+mj-lt"/>
            </a:endParaRPr>
          </a:p>
          <a:p>
            <a:r>
              <a:rPr lang="es-EC" dirty="0" smtClean="0">
                <a:latin typeface="+mj-lt"/>
              </a:rPr>
              <a:t>P= Proporción real estimada de éxito                50 %</a:t>
            </a:r>
            <a:endParaRPr lang="es-ES" dirty="0" smtClean="0">
              <a:latin typeface="+mj-lt"/>
            </a:endParaRPr>
          </a:p>
          <a:p>
            <a:r>
              <a:rPr lang="es-EC" dirty="0" smtClean="0">
                <a:latin typeface="+mj-lt"/>
              </a:rPr>
              <a:t>Q= Proporción real estimada de fracaso	          50 %</a:t>
            </a:r>
            <a:endParaRPr lang="es-ES" dirty="0" smtClean="0">
              <a:latin typeface="+mj-lt"/>
            </a:endParaRPr>
          </a:p>
          <a:p>
            <a:r>
              <a:rPr lang="es-EC" dirty="0" smtClean="0">
                <a:latin typeface="+mj-lt"/>
              </a:rPr>
              <a:t>e = Error                                                           5%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S" dirty="0" smtClean="0"/>
          </a:p>
          <a:p>
            <a:pPr>
              <a:lnSpc>
                <a:spcPct val="150000"/>
              </a:lnSpc>
            </a:pPr>
            <a:r>
              <a:rPr lang="es-EC" dirty="0" smtClean="0"/>
              <a:t> </a:t>
            </a:r>
            <a:endParaRPr lang="es-EC" b="1" dirty="0" smtClean="0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5286388"/>
            <a:ext cx="3143272" cy="521288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5429264"/>
            <a:ext cx="571504" cy="2208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Muestra 2.</a:t>
            </a:r>
            <a:endParaRPr lang="es-ES" dirty="0"/>
          </a:p>
        </p:txBody>
      </p:sp>
      <p:pic>
        <p:nvPicPr>
          <p:cNvPr id="7" name="6 Imagen" descr="UF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42852"/>
            <a:ext cx="242889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 redondeado"/>
          <p:cNvSpPr/>
          <p:nvPr/>
        </p:nvSpPr>
        <p:spPr>
          <a:xfrm>
            <a:off x="1000100" y="1571612"/>
            <a:ext cx="7643866" cy="41434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None/>
            </a:pPr>
            <a:endParaRPr lang="es-EC" dirty="0" smtClean="0"/>
          </a:p>
          <a:p>
            <a:pPr>
              <a:lnSpc>
                <a:spcPct val="150000"/>
              </a:lnSpc>
              <a:buNone/>
            </a:pPr>
            <a:endParaRPr lang="es-EC" dirty="0" smtClean="0"/>
          </a:p>
          <a:p>
            <a:pPr>
              <a:lnSpc>
                <a:spcPct val="150000"/>
              </a:lnSpc>
              <a:buNone/>
            </a:pPr>
            <a:r>
              <a:rPr lang="es-EC" dirty="0" smtClean="0"/>
              <a:t>Estudiantes. 7755</a:t>
            </a:r>
          </a:p>
          <a:p>
            <a:pPr>
              <a:lnSpc>
                <a:spcPct val="150000"/>
              </a:lnSpc>
            </a:pPr>
            <a:r>
              <a:rPr lang="es-EC" b="1" dirty="0" smtClean="0"/>
              <a:t>Descripción:</a:t>
            </a:r>
            <a:endParaRPr lang="es-ES" dirty="0" smtClean="0"/>
          </a:p>
          <a:p>
            <a:pPr>
              <a:lnSpc>
                <a:spcPct val="150000"/>
              </a:lnSpc>
            </a:pPr>
            <a:r>
              <a:rPr lang="es-EC" dirty="0" smtClean="0"/>
              <a:t>N= Tamaño de la población                             7755</a:t>
            </a:r>
            <a:endParaRPr lang="es-ES" dirty="0" smtClean="0"/>
          </a:p>
          <a:p>
            <a:pPr>
              <a:lnSpc>
                <a:spcPct val="150000"/>
              </a:lnSpc>
            </a:pPr>
            <a:r>
              <a:rPr lang="es-EC" dirty="0" smtClean="0"/>
              <a:t>Z</a:t>
            </a:r>
            <a:r>
              <a:rPr lang="es-EC" baseline="30000" dirty="0" smtClean="0"/>
              <a:t>2</a:t>
            </a:r>
            <a:r>
              <a:rPr lang="es-EC" dirty="0" smtClean="0"/>
              <a:t>= Nivel de confianza 			         1.96</a:t>
            </a:r>
            <a:endParaRPr lang="es-ES" dirty="0" smtClean="0"/>
          </a:p>
          <a:p>
            <a:pPr>
              <a:lnSpc>
                <a:spcPct val="150000"/>
              </a:lnSpc>
            </a:pPr>
            <a:r>
              <a:rPr lang="es-EC" dirty="0" smtClean="0"/>
              <a:t>P= Proporción real estimada de éxito	         50 %</a:t>
            </a:r>
            <a:endParaRPr lang="es-ES" dirty="0" smtClean="0"/>
          </a:p>
          <a:p>
            <a:pPr>
              <a:lnSpc>
                <a:spcPct val="150000"/>
              </a:lnSpc>
            </a:pPr>
            <a:r>
              <a:rPr lang="es-EC" dirty="0" smtClean="0"/>
              <a:t>Q= Proporción real estimada de fracaso	         50 %</a:t>
            </a:r>
            <a:endParaRPr lang="es-ES" dirty="0" smtClean="0"/>
          </a:p>
          <a:p>
            <a:pPr>
              <a:lnSpc>
                <a:spcPct val="150000"/>
              </a:lnSpc>
            </a:pPr>
            <a:r>
              <a:rPr lang="es-EC" dirty="0" smtClean="0"/>
              <a:t>e = Error	                                              5%</a:t>
            </a:r>
          </a:p>
          <a:p>
            <a:pPr>
              <a:lnSpc>
                <a:spcPct val="150000"/>
              </a:lnSpc>
            </a:pPr>
            <a:endParaRPr lang="es-EC" dirty="0" smtClean="0"/>
          </a:p>
          <a:p>
            <a:pPr>
              <a:lnSpc>
                <a:spcPct val="150000"/>
              </a:lnSpc>
            </a:pPr>
            <a:endParaRPr lang="es-EC" dirty="0" smtClean="0"/>
          </a:p>
          <a:p>
            <a:pPr>
              <a:lnSpc>
                <a:spcPct val="150000"/>
              </a:lnSpc>
            </a:pPr>
            <a:endParaRPr lang="es-EC" dirty="0" smtClean="0"/>
          </a:p>
          <a:p>
            <a:pPr>
              <a:lnSpc>
                <a:spcPct val="150000"/>
              </a:lnSpc>
            </a:pPr>
            <a:endParaRPr lang="es-ES" dirty="0" smtClean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4857760"/>
            <a:ext cx="3357585" cy="457852"/>
          </a:xfrm>
          <a:prstGeom prst="rect">
            <a:avLst/>
          </a:prstGeom>
          <a:noFill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5072074"/>
            <a:ext cx="710178" cy="2195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642910" y="1571612"/>
            <a:ext cx="7858180" cy="357190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24" y="3143248"/>
            <a:ext cx="7572428" cy="92869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s-EC" sz="4400" b="1" dirty="0" smtClean="0"/>
              <a:t>Cumplimiento de objetivos</a:t>
            </a:r>
            <a:endParaRPr lang="es-ES" sz="4400" b="1" dirty="0"/>
          </a:p>
        </p:txBody>
      </p:sp>
      <p:pic>
        <p:nvPicPr>
          <p:cNvPr id="4" name="3 Imagen" descr="UF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290"/>
            <a:ext cx="314327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Llamada de flecha a la derecha"/>
          <p:cNvSpPr/>
          <p:nvPr/>
        </p:nvSpPr>
        <p:spPr>
          <a:xfrm>
            <a:off x="785786" y="1571612"/>
            <a:ext cx="4857784" cy="4000528"/>
          </a:xfrm>
          <a:prstGeom prst="rightArrowCallout">
            <a:avLst>
              <a:gd name="adj1" fmla="val 15799"/>
              <a:gd name="adj2" fmla="val 16611"/>
              <a:gd name="adj3" fmla="val 18235"/>
              <a:gd name="adj4" fmla="val 7444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596" y="1481329"/>
            <a:ext cx="3929090" cy="4448002"/>
          </a:xfrm>
        </p:spPr>
        <p:txBody>
          <a:bodyPr>
            <a:normAutofit/>
          </a:bodyPr>
          <a:lstStyle/>
          <a:p>
            <a:pPr algn="just"/>
            <a:endParaRPr lang="es-EC" sz="20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C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Empleabilidad del campo laboral de los profesionales en Seguridad y Salud Ocupacional, a través del estudio de la oferta y la demanda para determinar los requerimientos laborales del sector.</a:t>
            </a:r>
            <a:endParaRPr lang="es-ES" sz="2000" dirty="0"/>
          </a:p>
        </p:txBody>
      </p:sp>
      <p:pic>
        <p:nvPicPr>
          <p:cNvPr id="4" name="3 Imagen" descr="Resultado de imagen para empresas"/>
          <p:cNvPicPr/>
          <p:nvPr/>
        </p:nvPicPr>
        <p:blipFill>
          <a:blip r:embed="rId2"/>
          <a:srcRect l="5681" t="4182" r="7808" b="14685"/>
          <a:stretch>
            <a:fillRect/>
          </a:stretch>
        </p:blipFill>
        <p:spPr bwMode="auto">
          <a:xfrm>
            <a:off x="5929322" y="1428736"/>
            <a:ext cx="278608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UF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14290"/>
            <a:ext cx="335758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Resultado de imagen para buscando profesionales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571876"/>
            <a:ext cx="314327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928794" y="1928801"/>
          <a:ext cx="5429288" cy="2571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14290"/>
            <a:ext cx="6484826" cy="771508"/>
          </a:xfrm>
        </p:spPr>
        <p:txBody>
          <a:bodyPr>
            <a:normAutofit/>
          </a:bodyPr>
          <a:lstStyle/>
          <a:p>
            <a:pPr algn="just"/>
            <a:r>
              <a:rPr lang="es-EC" sz="1600" b="1" dirty="0" smtClean="0"/>
              <a:t>Porcentaje de empresas que requieren de un profesional de Seguridad y Salud Ocupacional en la provincia de Chimborazo.</a:t>
            </a:r>
            <a:endParaRPr lang="es-ES" sz="16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57158" y="4786322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Fuente. </a:t>
            </a:r>
            <a:r>
              <a:rPr lang="es-EC" dirty="0" smtClean="0"/>
              <a:t>Investigación de campo</a:t>
            </a:r>
            <a:endParaRPr lang="es-ES" dirty="0"/>
          </a:p>
        </p:txBody>
      </p:sp>
      <p:pic>
        <p:nvPicPr>
          <p:cNvPr id="6" name="5 Imagen" descr="UF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42852"/>
            <a:ext cx="221457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428728" y="1643050"/>
          <a:ext cx="5715040" cy="2928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85794"/>
            <a:ext cx="6429420" cy="701824"/>
          </a:xfrm>
        </p:spPr>
        <p:txBody>
          <a:bodyPr anchor="b">
            <a:noAutofit/>
          </a:bodyPr>
          <a:lstStyle/>
          <a:p>
            <a:pPr algn="ctr"/>
            <a:r>
              <a:rPr lang="es-ES" sz="1800" dirty="0" smtClean="0"/>
              <a:t>Título del profesional en el cargo de Seguridad y Salud Ocupacional</a:t>
            </a:r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400" dirty="0"/>
          </a:p>
        </p:txBody>
      </p:sp>
      <p:pic>
        <p:nvPicPr>
          <p:cNvPr id="5" name="4 Imagen" descr="UF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42852"/>
            <a:ext cx="2214578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C" sz="2400" b="1" dirty="0" smtClean="0"/>
              <a:t>Actividad Económica        </a:t>
            </a:r>
            <a:r>
              <a:rPr lang="es-EC" b="1" dirty="0" smtClean="0"/>
              <a:t>Riesgos identificados.</a:t>
            </a:r>
          </a:p>
          <a:p>
            <a:pPr>
              <a:buNone/>
            </a:pPr>
            <a:endParaRPr lang="es-EC" dirty="0" smtClean="0"/>
          </a:p>
          <a:p>
            <a:pPr>
              <a:buNone/>
            </a:pPr>
            <a:endParaRPr lang="es-EC" dirty="0" smtClean="0"/>
          </a:p>
          <a:p>
            <a:pPr>
              <a:buNone/>
            </a:pPr>
            <a:endParaRPr lang="es-EC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C" b="1" dirty="0" smtClean="0"/>
              <a:t>Perfil profesional.          Nivel de instrucción. 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74638"/>
            <a:ext cx="6500858" cy="1143000"/>
          </a:xfrm>
        </p:spPr>
        <p:txBody>
          <a:bodyPr>
            <a:noAutofit/>
          </a:bodyPr>
          <a:lstStyle/>
          <a:p>
            <a:pPr algn="just"/>
            <a:r>
              <a:rPr lang="es-EC" sz="1600" dirty="0" smtClean="0"/>
              <a:t>Diagnosticar la política de diversificación en el ámbito laboral de la Seguridad y Salud Ocupacional a través de la investigación de campo en la provincia de Chimborazo, a fin de obtener una proyección laboral de los profesionales en este campo del conocimiento.</a:t>
            </a:r>
            <a:endParaRPr lang="es-ES" sz="1600" dirty="0"/>
          </a:p>
        </p:txBody>
      </p:sp>
      <p:pic>
        <p:nvPicPr>
          <p:cNvPr id="4" name="3 Imagen" descr="Imagen relacionad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235745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Resultado de imagen para riesgos laborales"/>
          <p:cNvPicPr/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4929190" y="2071678"/>
            <a:ext cx="257176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Imagen relacionada"/>
          <p:cNvPicPr/>
          <p:nvPr/>
        </p:nvPicPr>
        <p:blipFill>
          <a:blip r:embed="rId4"/>
          <a:srcRect l="333" t="2663" r="7505" b="4142"/>
          <a:stretch>
            <a:fillRect/>
          </a:stretch>
        </p:blipFill>
        <p:spPr bwMode="auto">
          <a:xfrm>
            <a:off x="571472" y="4429132"/>
            <a:ext cx="2219404" cy="186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Imagen relacionada"/>
          <p:cNvPicPr/>
          <p:nvPr/>
        </p:nvPicPr>
        <p:blipFill>
          <a:blip r:embed="rId5"/>
          <a:srcRect l="33164" r="35640" b="36115"/>
          <a:stretch>
            <a:fillRect/>
          </a:stretch>
        </p:blipFill>
        <p:spPr bwMode="auto">
          <a:xfrm>
            <a:off x="5572132" y="4357694"/>
            <a:ext cx="164307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UFA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142852"/>
            <a:ext cx="221457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74638"/>
            <a:ext cx="6500858" cy="1011222"/>
          </a:xfrm>
        </p:spPr>
        <p:txBody>
          <a:bodyPr>
            <a:normAutofit/>
          </a:bodyPr>
          <a:lstStyle/>
          <a:p>
            <a:pPr algn="just"/>
            <a:r>
              <a:rPr lang="es-EC" sz="1800" dirty="0" smtClean="0"/>
              <a:t>Actividad económica principal de las empresas públicas y privadas de la provincia de Chimborazo.</a:t>
            </a:r>
            <a:endParaRPr lang="es-ES" sz="1800" dirty="0"/>
          </a:p>
        </p:txBody>
      </p:sp>
      <p:pic>
        <p:nvPicPr>
          <p:cNvPr id="5" name="4 Imagen" descr="UF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42852"/>
            <a:ext cx="221457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285720" y="1500174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6215106" cy="785818"/>
          </a:xfrm>
        </p:spPr>
        <p:txBody>
          <a:bodyPr>
            <a:normAutofit/>
          </a:bodyPr>
          <a:lstStyle/>
          <a:p>
            <a:r>
              <a:rPr lang="es-EC" sz="1800" b="1" dirty="0" smtClean="0"/>
              <a:t>Cuáles son los principales riesgos laborales a los que podría enfrentar su organización?  </a:t>
            </a:r>
            <a:endParaRPr lang="es-ES" sz="1800" b="1" dirty="0"/>
          </a:p>
        </p:txBody>
      </p:sp>
      <p:pic>
        <p:nvPicPr>
          <p:cNvPr id="4" name="3 Imagen" descr="UF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42852"/>
            <a:ext cx="221457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714348" y="2143116"/>
          <a:ext cx="7000924" cy="3286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54" cy="1011222"/>
          </a:xfrm>
        </p:spPr>
        <p:txBody>
          <a:bodyPr>
            <a:normAutofit/>
          </a:bodyPr>
          <a:lstStyle/>
          <a:p>
            <a:r>
              <a:rPr lang="es-EC" sz="1800" b="1" dirty="0" smtClean="0"/>
              <a:t>Nivel de instrucción requerido en Seguridad y Salud Ocupacional</a:t>
            </a:r>
            <a:r>
              <a:rPr lang="es-ES" sz="1800" b="1" dirty="0" smtClean="0"/>
              <a:t/>
            </a:r>
            <a:br>
              <a:rPr lang="es-ES" sz="1800" b="1" dirty="0" smtClean="0"/>
            </a:br>
            <a:endParaRPr lang="es-ES" sz="1800" b="1" dirty="0"/>
          </a:p>
        </p:txBody>
      </p:sp>
      <p:pic>
        <p:nvPicPr>
          <p:cNvPr id="5" name="3 Imagen" descr="UF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14290"/>
            <a:ext cx="228601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          INVESTIGACIÓN</a:t>
            </a:r>
            <a:endParaRPr lang="es-ES" dirty="0"/>
          </a:p>
        </p:txBody>
      </p:sp>
      <p:sp>
        <p:nvSpPr>
          <p:cNvPr id="32" name="31 Rectángulo redondeado"/>
          <p:cNvSpPr/>
          <p:nvPr/>
        </p:nvSpPr>
        <p:spPr>
          <a:xfrm>
            <a:off x="642910" y="2571744"/>
            <a:ext cx="2357454" cy="50006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b="1" dirty="0" smtClean="0">
              <a:solidFill>
                <a:schemeClr val="tx1"/>
              </a:solidFill>
            </a:endParaRPr>
          </a:p>
          <a:p>
            <a:pPr algn="ctr"/>
            <a:endParaRPr lang="es-EC" b="1" dirty="0" smtClean="0">
              <a:solidFill>
                <a:schemeClr val="tx1"/>
              </a:solidFill>
            </a:endParaRPr>
          </a:p>
          <a:p>
            <a:pPr algn="ctr"/>
            <a:endParaRPr lang="es-EC" b="1" dirty="0" smtClean="0">
              <a:solidFill>
                <a:schemeClr val="tx1"/>
              </a:solidFill>
            </a:endParaRPr>
          </a:p>
          <a:p>
            <a:pPr algn="ctr"/>
            <a:r>
              <a:rPr lang="es-EC" b="1" dirty="0" smtClean="0">
                <a:solidFill>
                  <a:schemeClr val="tx1"/>
                </a:solidFill>
              </a:rPr>
              <a:t> </a:t>
            </a:r>
            <a:r>
              <a:rPr lang="es-EC" sz="1600" b="1" dirty="0" smtClean="0">
                <a:solidFill>
                  <a:schemeClr val="tx1"/>
                </a:solidFill>
              </a:rPr>
              <a:t>Planteamiento del Problema</a:t>
            </a:r>
          </a:p>
          <a:p>
            <a:pPr algn="ctr"/>
            <a:endParaRPr lang="es-EC" b="1" dirty="0" smtClean="0">
              <a:solidFill>
                <a:schemeClr val="tx1"/>
              </a:solidFill>
            </a:endParaRPr>
          </a:p>
          <a:p>
            <a:pPr algn="ctr"/>
            <a:endParaRPr lang="es-EC" b="1" dirty="0" smtClean="0">
              <a:solidFill>
                <a:schemeClr val="tx1"/>
              </a:solidFill>
            </a:endParaRPr>
          </a:p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3143240" y="5572140"/>
            <a:ext cx="2714644" cy="5715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b="1" dirty="0" smtClean="0">
              <a:solidFill>
                <a:schemeClr val="tx1"/>
              </a:solidFill>
            </a:endParaRPr>
          </a:p>
          <a:p>
            <a:pPr algn="ctr"/>
            <a:endParaRPr lang="es-EC" b="1" dirty="0" smtClean="0">
              <a:solidFill>
                <a:schemeClr val="tx1"/>
              </a:solidFill>
            </a:endParaRPr>
          </a:p>
          <a:p>
            <a:pPr algn="ctr"/>
            <a:endParaRPr lang="es-EC" b="1" dirty="0" smtClean="0">
              <a:solidFill>
                <a:schemeClr val="tx1"/>
              </a:solidFill>
            </a:endParaRPr>
          </a:p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Conclusiones y recomendaciones</a:t>
            </a:r>
          </a:p>
          <a:p>
            <a:pPr algn="ctr"/>
            <a:endParaRPr lang="es-EC" b="1" dirty="0" smtClean="0">
              <a:solidFill>
                <a:schemeClr val="tx1"/>
              </a:solidFill>
            </a:endParaRPr>
          </a:p>
          <a:p>
            <a:pPr algn="ctr"/>
            <a:endParaRPr lang="es-EC" b="1" dirty="0" smtClean="0">
              <a:solidFill>
                <a:schemeClr val="tx1"/>
              </a:solidFill>
            </a:endParaRPr>
          </a:p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6286512" y="4500570"/>
            <a:ext cx="2357454" cy="50006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b="1" dirty="0" smtClean="0">
              <a:solidFill>
                <a:schemeClr val="tx1"/>
              </a:solidFill>
            </a:endParaRPr>
          </a:p>
          <a:p>
            <a:pPr algn="ctr"/>
            <a:endParaRPr lang="es-EC" b="1" dirty="0" smtClean="0">
              <a:solidFill>
                <a:schemeClr val="tx1"/>
              </a:solidFill>
            </a:endParaRPr>
          </a:p>
          <a:p>
            <a:pPr algn="ctr"/>
            <a:endParaRPr lang="es-EC" b="1" dirty="0" smtClean="0">
              <a:solidFill>
                <a:schemeClr val="tx1"/>
              </a:solidFill>
            </a:endParaRPr>
          </a:p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Análisis de resultados</a:t>
            </a:r>
          </a:p>
          <a:p>
            <a:pPr algn="ctr"/>
            <a:endParaRPr lang="es-EC" b="1" dirty="0" smtClean="0">
              <a:solidFill>
                <a:schemeClr val="tx1"/>
              </a:solidFill>
            </a:endParaRPr>
          </a:p>
          <a:p>
            <a:pPr algn="ctr"/>
            <a:endParaRPr lang="es-EC" b="1" dirty="0" smtClean="0">
              <a:solidFill>
                <a:schemeClr val="tx1"/>
              </a:solidFill>
            </a:endParaRPr>
          </a:p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571472" y="4357694"/>
            <a:ext cx="2357454" cy="4286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b="1" dirty="0" smtClean="0">
              <a:solidFill>
                <a:schemeClr val="tx1"/>
              </a:solidFill>
            </a:endParaRPr>
          </a:p>
          <a:p>
            <a:pPr algn="ctr"/>
            <a:endParaRPr lang="es-EC" b="1" dirty="0" smtClean="0">
              <a:solidFill>
                <a:schemeClr val="tx1"/>
              </a:solidFill>
            </a:endParaRPr>
          </a:p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Metodología</a:t>
            </a:r>
          </a:p>
          <a:p>
            <a:pPr algn="ctr"/>
            <a:endParaRPr lang="es-EC" b="1" dirty="0" smtClean="0">
              <a:solidFill>
                <a:schemeClr val="tx1"/>
              </a:solidFill>
            </a:endParaRPr>
          </a:p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6143636" y="2571744"/>
            <a:ext cx="2357454" cy="50006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b="1" dirty="0" smtClean="0">
              <a:solidFill>
                <a:schemeClr val="tx1"/>
              </a:solidFill>
            </a:endParaRPr>
          </a:p>
          <a:p>
            <a:pPr algn="ctr"/>
            <a:endParaRPr lang="es-EC" b="1" dirty="0" smtClean="0">
              <a:solidFill>
                <a:schemeClr val="tx1"/>
              </a:solidFill>
            </a:endParaRPr>
          </a:p>
          <a:p>
            <a:pPr algn="ctr"/>
            <a:endParaRPr lang="es-EC" b="1" dirty="0" smtClean="0">
              <a:solidFill>
                <a:schemeClr val="tx1"/>
              </a:solidFill>
            </a:endParaRPr>
          </a:p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Marco Teórico</a:t>
            </a:r>
          </a:p>
          <a:p>
            <a:pPr algn="ctr"/>
            <a:endParaRPr lang="es-EC" b="1" dirty="0" smtClean="0">
              <a:solidFill>
                <a:schemeClr val="tx1"/>
              </a:solidFill>
            </a:endParaRPr>
          </a:p>
          <a:p>
            <a:pPr algn="ctr"/>
            <a:endParaRPr lang="es-EC" b="1" dirty="0" smtClean="0">
              <a:solidFill>
                <a:schemeClr val="tx1"/>
              </a:solidFill>
            </a:endParaRPr>
          </a:p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3" name="12 Imagen" descr="UF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14290"/>
            <a:ext cx="228601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Llamada de flecha hacia abajo"/>
          <p:cNvSpPr/>
          <p:nvPr/>
        </p:nvSpPr>
        <p:spPr>
          <a:xfrm>
            <a:off x="285720" y="1500174"/>
            <a:ext cx="3000396" cy="928694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 smtClean="0"/>
              <a:t>Capitulo I</a:t>
            </a:r>
            <a:endParaRPr lang="es-ES" sz="2800" b="1" dirty="0"/>
          </a:p>
        </p:txBody>
      </p:sp>
      <p:sp>
        <p:nvSpPr>
          <p:cNvPr id="10" name="9 Llamada de flecha hacia abajo"/>
          <p:cNvSpPr/>
          <p:nvPr/>
        </p:nvSpPr>
        <p:spPr>
          <a:xfrm>
            <a:off x="5857884" y="3357562"/>
            <a:ext cx="2928958" cy="1000132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 smtClean="0"/>
              <a:t>Capitulo</a:t>
            </a:r>
            <a:r>
              <a:rPr lang="es-EC" sz="2800" dirty="0" smtClean="0"/>
              <a:t> IV</a:t>
            </a:r>
            <a:endParaRPr lang="es-ES" sz="2800" dirty="0"/>
          </a:p>
        </p:txBody>
      </p:sp>
      <p:sp>
        <p:nvSpPr>
          <p:cNvPr id="11" name="10 Llamada de flecha hacia abajo"/>
          <p:cNvSpPr/>
          <p:nvPr/>
        </p:nvSpPr>
        <p:spPr>
          <a:xfrm>
            <a:off x="285720" y="3357562"/>
            <a:ext cx="2857520" cy="928694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 smtClean="0"/>
              <a:t>Capitulo III</a:t>
            </a:r>
            <a:endParaRPr lang="es-ES" sz="2800" b="1" dirty="0"/>
          </a:p>
        </p:txBody>
      </p:sp>
      <p:sp>
        <p:nvSpPr>
          <p:cNvPr id="12" name="11 Llamada de flecha hacia abajo"/>
          <p:cNvSpPr/>
          <p:nvPr/>
        </p:nvSpPr>
        <p:spPr>
          <a:xfrm>
            <a:off x="3286116" y="4500570"/>
            <a:ext cx="2643206" cy="928694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 smtClean="0"/>
              <a:t>Capitulo V</a:t>
            </a:r>
            <a:endParaRPr lang="es-ES" sz="2800" b="1" dirty="0"/>
          </a:p>
        </p:txBody>
      </p:sp>
      <p:sp>
        <p:nvSpPr>
          <p:cNvPr id="14" name="13 Llamada de flecha hacia abajo"/>
          <p:cNvSpPr/>
          <p:nvPr/>
        </p:nvSpPr>
        <p:spPr>
          <a:xfrm>
            <a:off x="5786446" y="1428736"/>
            <a:ext cx="3071834" cy="1000132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 smtClean="0"/>
              <a:t>Capitulo</a:t>
            </a:r>
            <a:r>
              <a:rPr lang="es-EC" sz="2800" dirty="0" smtClean="0"/>
              <a:t> II</a:t>
            </a:r>
            <a:endParaRPr lang="es-ES" sz="2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714348" y="1785926"/>
            <a:ext cx="7929618" cy="37862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ES" sz="1800" dirty="0" smtClean="0"/>
          </a:p>
          <a:p>
            <a:pPr algn="just">
              <a:lnSpc>
                <a:spcPct val="150000"/>
              </a:lnSpc>
            </a:pPr>
            <a:r>
              <a:rPr lang="es-ES" sz="1800" dirty="0" smtClean="0"/>
              <a:t>Las instituciones de educación superior de la Provincia de Chimborazo no cuentan con la carrera de Seguridad y Salud Ocupacional (Anexo 4).</a:t>
            </a:r>
          </a:p>
          <a:p>
            <a:pPr algn="just">
              <a:lnSpc>
                <a:spcPct val="150000"/>
              </a:lnSpc>
            </a:pPr>
            <a:r>
              <a:rPr lang="es-ES" sz="1800" dirty="0" smtClean="0"/>
              <a:t>Sin embargo al contar con un porcentaje significativo,(100%) de empresas que requieren de profesionales de Seguridad y Salud Ocupacional y el 70% de estudiantes que desean formarse en la carrera, es importante  que las instituciones de educación superior consideren la posibilidad de ofertar la carrera.</a:t>
            </a:r>
            <a:endParaRPr lang="es-EC" sz="18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C" sz="1600" dirty="0" smtClean="0"/>
              <a:t>Elaborar un estudio de pertinencia del campo laboral de la Seguridad y la Salud Ocupacional mediante un análisis comparativo de las dimensiones de docencia y territorio zonal con la finalidad de aportar a la eficiencia y eficacia de la formación laboral de la zona.</a:t>
            </a:r>
            <a:endParaRPr lang="es-ES" sz="16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ctr"/>
            <a:r>
              <a:rPr lang="es-EC" dirty="0" smtClean="0"/>
              <a:t>Anexo 4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11132" t="9733" r="12409" b="5353"/>
          <a:stretch/>
        </p:blipFill>
        <p:spPr bwMode="auto">
          <a:xfrm>
            <a:off x="857224" y="1857364"/>
            <a:ext cx="6143668" cy="30718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42910" y="5214950"/>
            <a:ext cx="6715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b="1" dirty="0" smtClean="0"/>
              <a:t>Fuente:</a:t>
            </a:r>
            <a:r>
              <a:rPr lang="es-EC" sz="1200" dirty="0" smtClean="0"/>
              <a:t>(Sistema Nacional de Información de Educación Superior del Ecuador, 2017)</a:t>
            </a:r>
            <a:endParaRPr lang="es-ES" sz="1200" dirty="0" smtClean="0"/>
          </a:p>
        </p:txBody>
      </p:sp>
      <p:pic>
        <p:nvPicPr>
          <p:cNvPr id="6" name="3 Imagen" descr="UF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14290"/>
            <a:ext cx="242889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10949" t="15781" r="12043" b="5109"/>
          <a:stretch/>
        </p:blipFill>
        <p:spPr bwMode="auto">
          <a:xfrm>
            <a:off x="1214414" y="1428736"/>
            <a:ext cx="6215106" cy="4286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Anexo 4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1071538" y="6000768"/>
            <a:ext cx="65008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b="1" dirty="0" smtClean="0"/>
              <a:t>Fuente:</a:t>
            </a:r>
            <a:r>
              <a:rPr lang="es-EC" sz="1200" dirty="0" smtClean="0"/>
              <a:t>(Sistema Nacional de Información de Educación Superior del Ecuador, 2017)</a:t>
            </a:r>
            <a:endParaRPr lang="es-ES" sz="1200" dirty="0" smtClean="0"/>
          </a:p>
        </p:txBody>
      </p:sp>
      <p:pic>
        <p:nvPicPr>
          <p:cNvPr id="5" name="3 Imagen" descr="UF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85728"/>
            <a:ext cx="242889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10767" t="9003" r="12591" b="6570"/>
          <a:stretch/>
        </p:blipFill>
        <p:spPr bwMode="auto">
          <a:xfrm>
            <a:off x="1142976" y="1428736"/>
            <a:ext cx="6143668" cy="45005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pPr algn="ctr"/>
            <a:r>
              <a:rPr lang="es-EC" dirty="0" smtClean="0"/>
              <a:t>Anexo 4  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071538" y="6000768"/>
            <a:ext cx="65008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b="1" dirty="0" smtClean="0"/>
              <a:t>Fuente:</a:t>
            </a:r>
            <a:r>
              <a:rPr lang="es-EC" sz="1200" dirty="0" smtClean="0"/>
              <a:t>(Sistema Nacional de Información de Educación Superior del Ecuador, 2017)</a:t>
            </a:r>
            <a:endParaRPr lang="es-ES" sz="1200" dirty="0" smtClean="0"/>
          </a:p>
        </p:txBody>
      </p:sp>
      <p:pic>
        <p:nvPicPr>
          <p:cNvPr id="6" name="3 Imagen" descr="UF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14290"/>
            <a:ext cx="228601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785786" y="1357298"/>
          <a:ext cx="6572297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571480"/>
            <a:ext cx="6556264" cy="628632"/>
          </a:xfrm>
        </p:spPr>
        <p:txBody>
          <a:bodyPr>
            <a:normAutofit fontScale="90000"/>
          </a:bodyPr>
          <a:lstStyle/>
          <a:p>
            <a:pPr algn="ctr"/>
            <a:r>
              <a:rPr lang="es-EC" sz="1800" b="1" dirty="0" smtClean="0"/>
              <a:t>Porcentaje de estudiantes de la provincia de Chimborazo que desean estudiar la carrera de Seguridad y Salud Ocupacional.</a:t>
            </a:r>
            <a:r>
              <a:rPr lang="es-ES" b="1" i="1" dirty="0" smtClean="0"/>
              <a:t/>
            </a:r>
            <a:br>
              <a:rPr lang="es-ES" b="1" i="1" dirty="0" smtClean="0"/>
            </a:br>
            <a:endParaRPr lang="es-ES" b="1" dirty="0"/>
          </a:p>
        </p:txBody>
      </p:sp>
      <p:pic>
        <p:nvPicPr>
          <p:cNvPr id="5" name="4 Imagen" descr="UF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0"/>
            <a:ext cx="221457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1214414" y="1142984"/>
          <a:ext cx="7429552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785786" y="285728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 smtClean="0"/>
              <a:t> </a:t>
            </a:r>
            <a:r>
              <a:rPr lang="es-EC" b="1" dirty="0" smtClean="0"/>
              <a:t>Cuál es la asignatura de mayor interés por parte delos estudiantes de la provincia de Chimborazo.</a:t>
            </a:r>
            <a:endParaRPr lang="es-ES" b="1" dirty="0"/>
          </a:p>
        </p:txBody>
      </p:sp>
      <p:pic>
        <p:nvPicPr>
          <p:cNvPr id="5" name="4 Imagen" descr="UF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42852"/>
            <a:ext cx="221457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EC" sz="2000" dirty="0" smtClean="0"/>
          </a:p>
          <a:p>
            <a:pPr algn="just"/>
            <a:endParaRPr lang="es-EC" sz="2000" dirty="0" smtClean="0"/>
          </a:p>
          <a:p>
            <a:pPr algn="just"/>
            <a:endParaRPr lang="es-EC" sz="2000" dirty="0" smtClean="0"/>
          </a:p>
          <a:p>
            <a:pPr algn="just"/>
            <a:endParaRPr lang="es-EC" sz="2000" dirty="0" smtClean="0"/>
          </a:p>
          <a:p>
            <a:pPr algn="just"/>
            <a:endParaRPr lang="es-EC" sz="20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785794"/>
            <a:ext cx="8534400" cy="758952"/>
          </a:xfrm>
        </p:spPr>
        <p:txBody>
          <a:bodyPr>
            <a:noAutofit/>
          </a:bodyPr>
          <a:lstStyle/>
          <a:p>
            <a:pPr algn="just"/>
            <a:r>
              <a:rPr lang="es-ES" sz="1600" dirty="0" smtClean="0"/>
              <a:t/>
            </a:r>
            <a:br>
              <a:rPr lang="es-ES" sz="1600" dirty="0" smtClean="0"/>
            </a:br>
            <a:endParaRPr lang="es-ES" sz="16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5286380" y="1214422"/>
            <a:ext cx="3500462" cy="44291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600" dirty="0" smtClean="0"/>
              <a:t>No fue posible recopilar y sistematizar datos debido a que no existe la oferta académica en la provincia de</a:t>
            </a:r>
          </a:p>
          <a:p>
            <a:pPr algn="just"/>
            <a:r>
              <a:rPr lang="es-EC" sz="1600" dirty="0" smtClean="0"/>
              <a:t>Chimborazo. Sin embargo existe un porcentaje significativo de estudiantes que  conocen de las instituciones de educación superior que ofertan esta carrera y de las ofertas laborales.</a:t>
            </a:r>
            <a:endParaRPr lang="es-ES" sz="1600" dirty="0" smtClean="0"/>
          </a:p>
          <a:p>
            <a:pPr algn="just"/>
            <a:r>
              <a:rPr lang="es-EC" sz="1600" dirty="0" smtClean="0"/>
              <a:t>Información que puede servir  como directriz para que las Universidades consideren como una base para crear una carrera en S.S.O</a:t>
            </a:r>
            <a:endParaRPr lang="es-ES" sz="1600" dirty="0" smtClean="0"/>
          </a:p>
        </p:txBody>
      </p:sp>
      <p:sp>
        <p:nvSpPr>
          <p:cNvPr id="8" name="7 Llamada de flecha a la derecha"/>
          <p:cNvSpPr/>
          <p:nvPr/>
        </p:nvSpPr>
        <p:spPr>
          <a:xfrm>
            <a:off x="428596" y="1071546"/>
            <a:ext cx="4500594" cy="4214842"/>
          </a:xfrm>
          <a:prstGeom prst="rightArrowCallout">
            <a:avLst>
              <a:gd name="adj1" fmla="val 12948"/>
              <a:gd name="adj2" fmla="val 15021"/>
              <a:gd name="adj3" fmla="val 18838"/>
              <a:gd name="adj4" fmla="val 718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600" dirty="0" smtClean="0"/>
              <a:t>Recopilar y sistematizar datos relacionados con los aspectos de titulación, oferta de los profesionales en el campo de la Seguridad y Salud Ocupacional de la provincia de Chimborazo mediante un análisis estadístico a fin de coadyuvar en el fortalecimiento del área de conocimiento de la Seguridad y Salud Ocupacional.</a:t>
            </a:r>
            <a:endParaRPr lang="es-ES" sz="16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Conocimiento de oferta académica en SSO</a:t>
            </a:r>
            <a:br>
              <a:rPr lang="es-ES" sz="2400" dirty="0" smtClean="0">
                <a:latin typeface="Times New Roman" pitchFamily="18" charset="0"/>
                <a:cs typeface="Times New Roman" pitchFamily="18" charset="0"/>
              </a:rPr>
            </a:br>
            <a:endParaRPr lang="es-ES" sz="24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571604" y="1643050"/>
          <a:ext cx="6329378" cy="357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3 Imagen" descr="UF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42852"/>
            <a:ext cx="228601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85736"/>
            <a:ext cx="8229600" cy="1143000"/>
          </a:xfrm>
        </p:spPr>
        <p:txBody>
          <a:bodyPr>
            <a:normAutofit/>
          </a:bodyPr>
          <a:lstStyle/>
          <a:p>
            <a:r>
              <a:rPr lang="es-ES" sz="2200" dirty="0" smtClean="0">
                <a:latin typeface="Times New Roman" pitchFamily="18" charset="0"/>
                <a:cs typeface="Times New Roman" pitchFamily="18" charset="0"/>
              </a:rPr>
              <a:t>       Conocimiento de oportunidad laboral en SSO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dirty="0" smtClean="0">
                <a:latin typeface="Times New Roman" pitchFamily="18" charset="0"/>
                <a:cs typeface="Times New Roman" pitchFamily="18" charset="0"/>
              </a:rPr>
            </a:b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928662" y="1643050"/>
          <a:ext cx="6715172" cy="3590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3 Imagen" descr="UF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14290"/>
            <a:ext cx="228601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s-EC" sz="24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s-EC" sz="24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s-EC" sz="24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s-EC" sz="24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s-ES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C" sz="2800" dirty="0" smtClean="0"/>
              <a:t> 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solidFill>
                  <a:schemeClr val="tx1"/>
                </a:solidFill>
              </a:rPr>
              <a:t>          </a:t>
            </a:r>
            <a:r>
              <a:rPr lang="es-EC" sz="3600" b="1" dirty="0" smtClean="0">
                <a:solidFill>
                  <a:schemeClr val="tx1"/>
                </a:solidFill>
              </a:rPr>
              <a:t>Conclusiones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5" name="4 Proceso alternativo"/>
          <p:cNvSpPr/>
          <p:nvPr/>
        </p:nvSpPr>
        <p:spPr>
          <a:xfrm>
            <a:off x="571472" y="1785926"/>
            <a:ext cx="8072494" cy="92869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solidFill>
                  <a:schemeClr val="tx1"/>
                </a:solidFill>
              </a:rPr>
              <a:t>La actividad económica destacada en la provincia de Chimborazo es la administración pública con el 48%, seguido de las actividades financieras con el 12%.</a:t>
            </a:r>
            <a:endParaRPr lang="es-ES" dirty="0"/>
          </a:p>
        </p:txBody>
      </p:sp>
      <p:sp>
        <p:nvSpPr>
          <p:cNvPr id="9" name="8 Proceso alternativo"/>
          <p:cNvSpPr/>
          <p:nvPr/>
        </p:nvSpPr>
        <p:spPr>
          <a:xfrm>
            <a:off x="571472" y="4214818"/>
            <a:ext cx="8072494" cy="92869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/>
            <a:r>
              <a:rPr lang="es-EC" dirty="0" smtClean="0">
                <a:solidFill>
                  <a:schemeClr val="tx1"/>
                </a:solidFill>
              </a:rPr>
              <a:t>Perfil profesional de Seguridad y Salud Ocupacional. En la provincia de Chimborazo solo el 4% cumplen con el perfil requerido, mientras que el 96% pertenecen a otras ramas.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9 Proceso alternativo"/>
          <p:cNvSpPr/>
          <p:nvPr/>
        </p:nvSpPr>
        <p:spPr>
          <a:xfrm>
            <a:off x="571472" y="3000372"/>
            <a:ext cx="8072494" cy="92869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solidFill>
                  <a:schemeClr val="tx1"/>
                </a:solidFill>
              </a:rPr>
              <a:t>El 49% de empresas publicas y privadas están concentradas en la ciudad de Riobamba; el tamaño de las empresas </a:t>
            </a:r>
            <a:r>
              <a:rPr lang="es-EC" dirty="0" smtClean="0">
                <a:solidFill>
                  <a:schemeClr val="tx1"/>
                </a:solidFill>
              </a:rPr>
              <a:t>con </a:t>
            </a:r>
            <a:r>
              <a:rPr lang="es-EC" dirty="0" smtClean="0">
                <a:solidFill>
                  <a:schemeClr val="tx1"/>
                </a:solidFill>
              </a:rPr>
              <a:t>las que se trabajó son medianas y grandes.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10 Proceso alternativo"/>
          <p:cNvSpPr/>
          <p:nvPr/>
        </p:nvSpPr>
        <p:spPr>
          <a:xfrm>
            <a:off x="571472" y="5429264"/>
            <a:ext cx="8001056" cy="92869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solidFill>
                  <a:schemeClr val="tx1"/>
                </a:solidFill>
              </a:rPr>
              <a:t>El 43% de riesgos identificados en las empresas públicas y privadas de la provincia de Chimborazo son ergonómicos, seguido de los accidentes de tránsito con el 24% y con el 17% tenemos las caídas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8" name="7 Imagen" descr="UF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14290"/>
            <a:ext cx="342902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rgamino vertical"/>
          <p:cNvSpPr/>
          <p:nvPr/>
        </p:nvSpPr>
        <p:spPr>
          <a:xfrm>
            <a:off x="571472" y="285728"/>
            <a:ext cx="7715304" cy="5643602"/>
          </a:xfrm>
          <a:prstGeom prst="verticalScroll">
            <a:avLst>
              <a:gd name="adj" fmla="val 1155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C" dirty="0" smtClean="0"/>
          </a:p>
          <a:p>
            <a:pPr algn="just"/>
            <a:endParaRPr lang="es-EC" dirty="0" smtClean="0"/>
          </a:p>
          <a:p>
            <a:pPr algn="just"/>
            <a:endParaRPr lang="es-EC" dirty="0" smtClean="0"/>
          </a:p>
          <a:p>
            <a:pPr algn="just"/>
            <a:endParaRPr lang="es-EC" dirty="0" smtClean="0"/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En la actualidad el déficit de profesionales especializados en Seguridad y Salud Ocupacional y el escaso control  del perfil profesional, provoca que se incremente las enfermedades y accidentes laborales.</a:t>
            </a:r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Al no contar con la oferta académica por parte de las universidades se genera la necesidad de contratar profesionales de otras ramas para </a:t>
            </a:r>
            <a:r>
              <a:rPr lang="es-ES" dirty="0" smtClean="0"/>
              <a:t>desempeñar funciones relacionadas a la Seguridad y Salud Ocupacional</a:t>
            </a:r>
            <a:r>
              <a:rPr lang="es-EC" dirty="0" smtClean="0"/>
              <a:t>.</a:t>
            </a:r>
          </a:p>
          <a:p>
            <a:pPr algn="just"/>
            <a:endParaRPr lang="es-EC" dirty="0" smtClean="0"/>
          </a:p>
          <a:p>
            <a:pPr>
              <a:buNone/>
            </a:pPr>
            <a:r>
              <a:rPr lang="es-EC" dirty="0" smtClean="0"/>
              <a:t>La provincia de Chimborazo cuenta con diez cantones,</a:t>
            </a:r>
          </a:p>
          <a:p>
            <a:pPr>
              <a:buNone/>
            </a:pPr>
            <a:r>
              <a:rPr lang="es-EC" dirty="0" smtClean="0"/>
              <a:t>donde cada municipio cuenta con el departamento de seguridad y salud ocupacional, que en su mayoría  están profesionales de otras ramas. </a:t>
            </a:r>
            <a:endParaRPr lang="es-ES" dirty="0" smtClean="0"/>
          </a:p>
          <a:p>
            <a:pPr algn="just"/>
            <a:endParaRPr lang="es-EC" dirty="0" smtClean="0"/>
          </a:p>
          <a:p>
            <a:pPr algn="just"/>
            <a:endParaRPr lang="es-EC" dirty="0" smtClean="0"/>
          </a:p>
          <a:p>
            <a:pPr algn="just"/>
            <a:endParaRPr lang="es-EC" dirty="0" smtClean="0"/>
          </a:p>
          <a:p>
            <a:pPr algn="just"/>
            <a:endParaRPr lang="es-EC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2143108" y="428604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 smtClean="0"/>
              <a:t>   Problema</a:t>
            </a:r>
            <a:endParaRPr lang="es-ES" sz="3200" dirty="0"/>
          </a:p>
        </p:txBody>
      </p:sp>
      <p:pic>
        <p:nvPicPr>
          <p:cNvPr id="6" name="5 Imagen" descr="UF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28604"/>
            <a:ext cx="192882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85720" y="2786058"/>
            <a:ext cx="8503920" cy="92869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just">
              <a:buNone/>
            </a:pPr>
            <a:endParaRPr lang="es-EC" sz="20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es-EC" sz="20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s-EC" sz="7200" dirty="0" smtClean="0">
                <a:solidFill>
                  <a:schemeClr val="tx1"/>
                </a:solidFill>
              </a:rPr>
              <a:t>La necesidad de incorporar profesionales especializados en Seguridad y Salud</a:t>
            </a:r>
          </a:p>
          <a:p>
            <a:pPr algn="just">
              <a:buNone/>
            </a:pPr>
            <a:r>
              <a:rPr lang="es-EC" sz="7200" dirty="0" smtClean="0">
                <a:solidFill>
                  <a:schemeClr val="tx1"/>
                </a:solidFill>
              </a:rPr>
              <a:t> Ocupacional en las empresas es del 100% </a:t>
            </a:r>
            <a:endParaRPr lang="es-ES" sz="7200" dirty="0"/>
          </a:p>
        </p:txBody>
      </p:sp>
      <p:sp>
        <p:nvSpPr>
          <p:cNvPr id="5" name="3 Marcador de contenido"/>
          <p:cNvSpPr txBox="1">
            <a:spLocks/>
          </p:cNvSpPr>
          <p:nvPr/>
        </p:nvSpPr>
        <p:spPr>
          <a:xfrm>
            <a:off x="285720" y="4071942"/>
            <a:ext cx="8503920" cy="1000132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250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s-EC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s-EC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C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necesidad de incorporar profesionales especializados en Seguridad y Salud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C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Ocupacional en las empresas de la provincia de Chimborazo es del 100% </a:t>
            </a:r>
            <a:endParaRPr kumimoji="0" lang="es-ES" sz="7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3 Marcador de contenido"/>
          <p:cNvSpPr txBox="1">
            <a:spLocks/>
          </p:cNvSpPr>
          <p:nvPr/>
        </p:nvSpPr>
        <p:spPr>
          <a:xfrm>
            <a:off x="357158" y="5429264"/>
            <a:ext cx="8503920" cy="92869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25000" lnSpcReduction="20000"/>
          </a:bodyPr>
          <a:lstStyle/>
          <a:p>
            <a:pPr algn="just">
              <a:buNone/>
            </a:pPr>
            <a:r>
              <a:rPr lang="es-EC" sz="7200" dirty="0" smtClean="0">
                <a:solidFill>
                  <a:schemeClr val="tx1"/>
                </a:solidFill>
              </a:rPr>
              <a:t>El 70% de estudiantes de la provincia de Chimborazo desean formarse profesionalmente en la carrera de Seguridad y Salud Ocupacional. Un porcentaje considerable para que las instituciones de educación superior consideren la posibilidad de crear la carrera.</a:t>
            </a:r>
            <a:endParaRPr lang="es-ES" sz="6600" dirty="0" smtClean="0">
              <a:solidFill>
                <a:schemeClr val="tx1"/>
              </a:solidFill>
            </a:endParaRPr>
          </a:p>
        </p:txBody>
      </p:sp>
      <p:sp>
        <p:nvSpPr>
          <p:cNvPr id="8" name="7 Proceso alternativo"/>
          <p:cNvSpPr/>
          <p:nvPr/>
        </p:nvSpPr>
        <p:spPr>
          <a:xfrm>
            <a:off x="285720" y="1643050"/>
            <a:ext cx="8358246" cy="857256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solidFill>
                  <a:schemeClr val="tx1"/>
                </a:solidFill>
              </a:rPr>
              <a:t>Nivel de instrucción requerido es de: 72% tercer nivel, el 25% de cuarto nivel y el 3% que abarca a las universidades requiere </a:t>
            </a:r>
            <a:r>
              <a:rPr lang="es-EC" dirty="0" err="1" smtClean="0">
                <a:solidFill>
                  <a:schemeClr val="tx1"/>
                </a:solidFill>
              </a:rPr>
              <a:t>phd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9" name="8 Imagen" descr="UF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428628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643050"/>
            <a:ext cx="8503920" cy="4572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s-EC" sz="4500" dirty="0" smtClean="0"/>
          </a:p>
          <a:p>
            <a:pPr>
              <a:buNone/>
            </a:pPr>
            <a:endParaRPr lang="es-EC" sz="4500" dirty="0" smtClean="0"/>
          </a:p>
          <a:p>
            <a:pPr>
              <a:buNone/>
            </a:pPr>
            <a:endParaRPr lang="es-EC" sz="4500" dirty="0" smtClean="0"/>
          </a:p>
          <a:p>
            <a:pPr>
              <a:buNone/>
            </a:pPr>
            <a:endParaRPr lang="es-EC" sz="4500" dirty="0" smtClean="0"/>
          </a:p>
          <a:p>
            <a:pPr>
              <a:buNone/>
            </a:pPr>
            <a:endParaRPr lang="es-EC" sz="4500" dirty="0" smtClean="0"/>
          </a:p>
          <a:p>
            <a:pPr>
              <a:buNone/>
            </a:pPr>
            <a:endParaRPr lang="es-EC" sz="4500" dirty="0" smtClean="0"/>
          </a:p>
          <a:p>
            <a:pPr>
              <a:buNone/>
            </a:pPr>
            <a:endParaRPr lang="es-EC" sz="4500" dirty="0" smtClean="0"/>
          </a:p>
          <a:p>
            <a:pPr>
              <a:buNone/>
            </a:pPr>
            <a:endParaRPr lang="es-EC" sz="4500" dirty="0" smtClean="0"/>
          </a:p>
          <a:p>
            <a:pPr>
              <a:buNone/>
            </a:pPr>
            <a:endParaRPr lang="es-EC" sz="4500" dirty="0" smtClean="0"/>
          </a:p>
          <a:p>
            <a:pPr>
              <a:buNone/>
            </a:pPr>
            <a:r>
              <a:rPr lang="es-EC" sz="4500" dirty="0" smtClean="0"/>
              <a:t> </a:t>
            </a:r>
          </a:p>
          <a:p>
            <a:pPr>
              <a:buNone/>
            </a:pPr>
            <a:endParaRPr lang="es-ES" sz="4500" dirty="0" smtClean="0"/>
          </a:p>
          <a:p>
            <a:endParaRPr lang="es-EC" sz="4500" dirty="0" smtClean="0"/>
          </a:p>
          <a:p>
            <a:endParaRPr lang="es-EC" sz="4500" dirty="0" smtClean="0"/>
          </a:p>
          <a:p>
            <a:endParaRPr lang="es-EC" sz="4500" dirty="0" smtClean="0"/>
          </a:p>
          <a:p>
            <a:endParaRPr lang="es-EC" sz="4500" dirty="0" smtClean="0"/>
          </a:p>
          <a:p>
            <a:endParaRPr lang="es-EC" sz="4500" dirty="0" smtClean="0"/>
          </a:p>
          <a:p>
            <a:endParaRPr lang="es-EC" sz="4500" dirty="0" smtClean="0"/>
          </a:p>
          <a:p>
            <a:endParaRPr lang="es-EC" sz="4500" dirty="0" smtClean="0"/>
          </a:p>
          <a:p>
            <a:endParaRPr lang="es-EC" sz="4500" dirty="0" smtClean="0"/>
          </a:p>
          <a:p>
            <a:endParaRPr lang="es-EC" sz="4500" dirty="0" smtClean="0"/>
          </a:p>
          <a:p>
            <a:endParaRPr lang="es-EC" sz="4500" dirty="0" smtClean="0"/>
          </a:p>
          <a:p>
            <a:r>
              <a:rPr lang="es-EC" dirty="0" smtClean="0"/>
              <a:t> 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64291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s-EC" sz="2000" dirty="0" smtClean="0"/>
              <a:t/>
            </a:r>
            <a:br>
              <a:rPr lang="es-EC" sz="2000" dirty="0" smtClean="0"/>
            </a:br>
            <a:r>
              <a:rPr lang="es-EC" sz="2000" dirty="0" smtClean="0"/>
              <a:t/>
            </a:r>
            <a:br>
              <a:rPr lang="es-EC" sz="2000" dirty="0" smtClean="0"/>
            </a:br>
            <a:r>
              <a:rPr lang="es-EC" sz="4000" b="1" dirty="0" smtClean="0">
                <a:solidFill>
                  <a:schemeClr val="tx1"/>
                </a:solidFill>
              </a:rPr>
              <a:t>Recomendaciones</a:t>
            </a:r>
            <a:r>
              <a:rPr lang="es-EC" sz="3600" b="1" dirty="0" smtClean="0"/>
              <a:t> </a:t>
            </a:r>
            <a:r>
              <a:rPr lang="es-EC" sz="3100" dirty="0" smtClean="0"/>
              <a:t/>
            </a:r>
            <a:br>
              <a:rPr lang="es-EC" sz="3100" dirty="0" smtClean="0"/>
            </a:br>
            <a:endParaRPr lang="es-ES" sz="31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642910" y="1643050"/>
            <a:ext cx="8072494" cy="40005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endParaRPr lang="es-EC" dirty="0" smtClean="0"/>
          </a:p>
          <a:p>
            <a:pPr algn="just">
              <a:lnSpc>
                <a:spcPct val="150000"/>
              </a:lnSpc>
              <a:buNone/>
            </a:pPr>
            <a:r>
              <a:rPr lang="es-EC" sz="2400" dirty="0" smtClean="0">
                <a:solidFill>
                  <a:schemeClr val="tx1"/>
                </a:solidFill>
              </a:rPr>
              <a:t>Al contar con un alto porcentaje de estudiantes de la provincia de Chimborazo que desean formarse como profesionales en Seguridad y Salud Ocupacional, se recomienda que las instituciones de educación superior consideren la posibilidad de ofertar la carrera, donde se formen profesionales en este campo del conocimiento.</a:t>
            </a:r>
          </a:p>
          <a:p>
            <a:pPr algn="just">
              <a:buNone/>
            </a:pPr>
            <a:endParaRPr lang="es-ES" sz="2400" dirty="0" smtClean="0">
              <a:solidFill>
                <a:schemeClr val="tx1"/>
              </a:solidFill>
            </a:endParaRPr>
          </a:p>
        </p:txBody>
      </p:sp>
      <p:pic>
        <p:nvPicPr>
          <p:cNvPr id="5" name="4 Imagen" descr="UF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85728"/>
            <a:ext cx="428628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C" sz="2800" dirty="0" smtClean="0"/>
          </a:p>
          <a:p>
            <a:pPr>
              <a:buNone/>
            </a:pPr>
            <a:endParaRPr lang="es-EC" sz="2800" dirty="0" smtClean="0"/>
          </a:p>
          <a:p>
            <a:pPr>
              <a:buNone/>
            </a:pPr>
            <a:endParaRPr lang="es-EC" sz="2800" dirty="0" smtClean="0"/>
          </a:p>
          <a:p>
            <a:pPr>
              <a:buNone/>
            </a:pPr>
            <a:endParaRPr lang="es-EC" sz="2800" dirty="0" smtClean="0"/>
          </a:p>
          <a:p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285720" y="1643050"/>
            <a:ext cx="8501122" cy="4357718"/>
          </a:xfrm>
          <a:prstGeom prst="roundRect">
            <a:avLst>
              <a:gd name="adj" fmla="val 150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es-EC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None/>
            </a:pPr>
            <a:endParaRPr lang="es-EC" sz="24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C" sz="2400" dirty="0" smtClean="0">
                <a:solidFill>
                  <a:schemeClr val="tx1"/>
                </a:solidFill>
              </a:rPr>
              <a:t>Que el cargo de Seguridad y Salud Ocupacional sea cubierto por profesionales especializados en la rama. Con la finalidad de mitigar el riesgo y evitar que se incremente la tasa de accidentes y/o enfermedades laborales en las empresas publicas y privadas de la provincia de Chimborazo.</a:t>
            </a:r>
          </a:p>
          <a:p>
            <a:pPr algn="just">
              <a:lnSpc>
                <a:spcPct val="150000"/>
              </a:lnSpc>
              <a:buNone/>
            </a:pPr>
            <a:endParaRPr lang="es-ES" sz="2400" dirty="0" smtClean="0">
              <a:solidFill>
                <a:schemeClr val="tx1"/>
              </a:solidFill>
            </a:endParaRPr>
          </a:p>
        </p:txBody>
      </p:sp>
      <p:pic>
        <p:nvPicPr>
          <p:cNvPr id="6" name="5 Imagen" descr="UF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290"/>
            <a:ext cx="428628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3000372"/>
            <a:ext cx="8229600" cy="1928818"/>
          </a:xfrm>
        </p:spPr>
        <p:txBody>
          <a:bodyPr>
            <a:noAutofit/>
          </a:bodyPr>
          <a:lstStyle/>
          <a:p>
            <a:pPr algn="ctr"/>
            <a:r>
              <a:rPr lang="es-EC" sz="14000" dirty="0" smtClean="0"/>
              <a:t>Gracias</a:t>
            </a:r>
            <a:endParaRPr lang="es-ES" sz="14000" dirty="0"/>
          </a:p>
        </p:txBody>
      </p:sp>
      <p:pic>
        <p:nvPicPr>
          <p:cNvPr id="6" name="5 Imagen" descr="UF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59293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400" dirty="0" smtClean="0"/>
              <a:t>Objetivo General</a:t>
            </a:r>
            <a:endParaRPr lang="es-ES" dirty="0"/>
          </a:p>
        </p:txBody>
      </p:sp>
      <p:sp>
        <p:nvSpPr>
          <p:cNvPr id="4" name="3 Pergamino horizontal"/>
          <p:cNvSpPr/>
          <p:nvPr/>
        </p:nvSpPr>
        <p:spPr>
          <a:xfrm>
            <a:off x="714348" y="1214422"/>
            <a:ext cx="7858180" cy="428628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solidFill>
                  <a:schemeClr val="tx1"/>
                </a:solidFill>
              </a:rPr>
              <a:t>Contribuir al fortalecimiento del campo laboral de los profesionales de Seguridad y Salud Ocupacional en la provincia de Chimborazo  en el periodo 2016-2017, mediante el análisis de los criterios del estudio de pertinencia emitidos por el Consejo de Educación Superior (CES) a fin de mejorar la oferta académica de educación superior.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" name="4 Imagen" descr="UF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14290"/>
            <a:ext cx="257176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Pergamino horizontal"/>
          <p:cNvSpPr/>
          <p:nvPr/>
        </p:nvSpPr>
        <p:spPr>
          <a:xfrm>
            <a:off x="357158" y="928670"/>
            <a:ext cx="8215370" cy="5357850"/>
          </a:xfrm>
          <a:prstGeom prst="horizontalScroll">
            <a:avLst>
              <a:gd name="adj" fmla="val 778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buNone/>
            </a:pPr>
            <a:endParaRPr lang="es-EC" dirty="0" smtClean="0">
              <a:solidFill>
                <a:schemeClr val="tx1"/>
              </a:solidFill>
            </a:endParaRPr>
          </a:p>
          <a:p>
            <a:pPr lvl="0" algn="just">
              <a:buNone/>
            </a:pPr>
            <a:endParaRPr lang="es-EC" sz="1600" dirty="0" smtClean="0">
              <a:solidFill>
                <a:schemeClr val="tx1"/>
              </a:solidFill>
            </a:endParaRPr>
          </a:p>
          <a:p>
            <a:pPr lvl="0" algn="just">
              <a:buNone/>
            </a:pPr>
            <a:endParaRPr lang="es-EC" sz="1600" dirty="0" smtClean="0">
              <a:solidFill>
                <a:schemeClr val="tx1"/>
              </a:solidFill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s-EC" sz="1600" dirty="0" smtClean="0">
                <a:solidFill>
                  <a:schemeClr val="tx1"/>
                </a:solidFill>
              </a:rPr>
              <a:t> Analizar la empleabilidad del campo laboral en Seguridad y Salud Ocupacional mediante el estudio de la oferta y la demanda de los profesionales en este campo para determinar los requerimientos laborales del sector.</a:t>
            </a:r>
          </a:p>
          <a:p>
            <a:pPr lvl="0" algn="just"/>
            <a:endParaRPr lang="es-EC" sz="16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s-EC" sz="1600" dirty="0" smtClean="0">
                <a:solidFill>
                  <a:schemeClr val="tx1"/>
                </a:solidFill>
              </a:rPr>
              <a:t> Diagnosticar la política de diversificación en el ámbito laboral de Seguridad y la Salud Ocupacional a través de la investigación de campo, a fin de obtener una proyección laboral de los profesionales en este campo.</a:t>
            </a:r>
          </a:p>
          <a:p>
            <a:pPr algn="just"/>
            <a:endParaRPr lang="es-EC" sz="1600" dirty="0" smtClean="0">
              <a:solidFill>
                <a:schemeClr val="tx1"/>
              </a:solidFill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s-EC" sz="1600" dirty="0" smtClean="0">
                <a:solidFill>
                  <a:schemeClr val="tx1"/>
                </a:solidFill>
              </a:rPr>
              <a:t> Elaborar un estudio de pertinencia del campo laboral de la Seguridad y la Salud Ocupacional mediante un análisis comparativo de las dimensiones de docencia y territorio zonal con la finalidad de aportar a la eficiencia y eficacia de la formación laboral de la zona.</a:t>
            </a:r>
          </a:p>
          <a:p>
            <a:pPr lvl="0" algn="just">
              <a:buFont typeface="Wingdings" pitchFamily="2" charset="2"/>
              <a:buChar char="Ø"/>
            </a:pPr>
            <a:endParaRPr lang="es-EC" sz="16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s-EC" sz="1600" dirty="0" smtClean="0">
                <a:solidFill>
                  <a:schemeClr val="tx1"/>
                </a:solidFill>
              </a:rPr>
              <a:t> Recopilar y sistematizar datos relacionados con los aspectos de titulación, oferta de los profesionales en el campo de la Seguridad y Salud Ocupacional, mediante un análisis estadístico a fin de coadyuvar en el fortalecimiento del área de conocimiento.</a:t>
            </a:r>
            <a:endParaRPr lang="es-ES" sz="1600" dirty="0" smtClean="0">
              <a:solidFill>
                <a:schemeClr val="tx1"/>
              </a:solidFill>
            </a:endParaRPr>
          </a:p>
          <a:p>
            <a:pPr lvl="0" algn="just"/>
            <a:endParaRPr lang="es-ES" dirty="0" smtClean="0">
              <a:solidFill>
                <a:schemeClr val="tx1"/>
              </a:solidFill>
            </a:endParaRPr>
          </a:p>
          <a:p>
            <a:pPr algn="just"/>
            <a:endParaRPr lang="es-ES" dirty="0" smtClean="0"/>
          </a:p>
          <a:p>
            <a:pPr lvl="0" algn="just">
              <a:buNone/>
            </a:pP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57194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Objetivos específicos</a:t>
            </a:r>
            <a:endParaRPr lang="es-ES" b="1" dirty="0"/>
          </a:p>
        </p:txBody>
      </p:sp>
      <p:pic>
        <p:nvPicPr>
          <p:cNvPr id="9" name="8 Imagen" descr="UF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14290"/>
            <a:ext cx="2714644" cy="78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            Marco teórico   </a:t>
            </a:r>
            <a:endParaRPr lang="es-ES" dirty="0"/>
          </a:p>
        </p:txBody>
      </p:sp>
      <p:pic>
        <p:nvPicPr>
          <p:cNvPr id="4" name="3 Imagen" descr="UF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14290"/>
            <a:ext cx="257176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Resultado de imagen para chimborazo"/>
          <p:cNvPicPr/>
          <p:nvPr/>
        </p:nvPicPr>
        <p:blipFill>
          <a:blip r:embed="rId3">
            <a:lum bright="10000"/>
          </a:blip>
          <a:srcRect l="5558" t="11818" r="911"/>
          <a:stretch>
            <a:fillRect/>
          </a:stretch>
        </p:blipFill>
        <p:spPr bwMode="auto">
          <a:xfrm>
            <a:off x="5786446" y="1357298"/>
            <a:ext cx="310667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Resultado de imagen para cantones d ela provincia de chimborazo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571876"/>
            <a:ext cx="278751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Pergamino vertical"/>
          <p:cNvSpPr/>
          <p:nvPr/>
        </p:nvSpPr>
        <p:spPr>
          <a:xfrm>
            <a:off x="500034" y="1357298"/>
            <a:ext cx="5214974" cy="4357718"/>
          </a:xfrm>
          <a:prstGeom prst="verticalScroll">
            <a:avLst>
              <a:gd name="adj" fmla="val 108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b="1" dirty="0" smtClean="0">
              <a:solidFill>
                <a:schemeClr val="tx1"/>
              </a:solidFill>
            </a:endParaRPr>
          </a:p>
          <a:p>
            <a:pPr algn="ctr"/>
            <a:endParaRPr lang="es-EC" sz="1600" b="1" dirty="0" smtClean="0">
              <a:solidFill>
                <a:schemeClr val="tx1"/>
              </a:solidFill>
            </a:endParaRPr>
          </a:p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Está situada al centro sur del país, en la región sierra. Su capital administrativa es la Ciudad de Riobamba, la cual ocupa un territorio de 5287km2.</a:t>
            </a:r>
            <a:endParaRPr lang="es-ES" sz="1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s-ES" sz="1600" dirty="0" smtClean="0">
              <a:solidFill>
                <a:schemeClr val="tx1"/>
              </a:solidFill>
            </a:endParaRPr>
          </a:p>
          <a:p>
            <a:r>
              <a:rPr lang="es-ES" sz="1600" dirty="0" smtClean="0">
                <a:solidFill>
                  <a:schemeClr val="tx1"/>
                </a:solidFill>
              </a:rPr>
              <a:t>Cuenta con 458.581 personas, siendo la novena provincia más poblada del Ecuador. </a:t>
            </a:r>
          </a:p>
          <a:p>
            <a:r>
              <a:rPr lang="es-ES" sz="16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es-EC" sz="1600" dirty="0" smtClean="0">
                <a:solidFill>
                  <a:schemeClr val="tx1"/>
                </a:solidFill>
              </a:rPr>
              <a:t>Límites:</a:t>
            </a:r>
            <a:endParaRPr lang="es-ES" sz="1600" dirty="0" smtClean="0">
              <a:solidFill>
                <a:schemeClr val="tx1"/>
              </a:solidFill>
            </a:endParaRPr>
          </a:p>
          <a:p>
            <a:pPr lvl="0"/>
            <a:r>
              <a:rPr lang="es-EC" sz="1600" dirty="0" smtClean="0">
                <a:solidFill>
                  <a:schemeClr val="tx1"/>
                </a:solidFill>
              </a:rPr>
              <a:t>Al norte: Tungurahua</a:t>
            </a:r>
            <a:r>
              <a:rPr lang="es-EC" sz="1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EC" sz="1600" dirty="0" smtClean="0">
                <a:solidFill>
                  <a:schemeClr val="tx1"/>
                </a:solidFill>
              </a:rPr>
              <a:t>Al sur: Cañar.</a:t>
            </a:r>
            <a:endParaRPr lang="es-ES" sz="1600" dirty="0" smtClean="0">
              <a:solidFill>
                <a:schemeClr val="tx1"/>
              </a:solidFill>
            </a:endParaRPr>
          </a:p>
          <a:p>
            <a:pPr lvl="0"/>
            <a:r>
              <a:rPr lang="es-EC" sz="1600" dirty="0" smtClean="0">
                <a:solidFill>
                  <a:schemeClr val="tx1"/>
                </a:solidFill>
              </a:rPr>
              <a:t>Al </a:t>
            </a:r>
            <a:r>
              <a:rPr lang="es-EC" sz="1600" dirty="0" smtClean="0">
                <a:solidFill>
                  <a:schemeClr val="tx1"/>
                </a:solidFill>
              </a:rPr>
              <a:t>este: Morona Santiago.</a:t>
            </a:r>
            <a:endParaRPr lang="es-ES" sz="1600" dirty="0" smtClean="0">
              <a:solidFill>
                <a:schemeClr val="tx1"/>
              </a:solidFill>
            </a:endParaRPr>
          </a:p>
          <a:p>
            <a:pPr lvl="0"/>
            <a:r>
              <a:rPr lang="es-EC" sz="1600" dirty="0" smtClean="0">
                <a:solidFill>
                  <a:schemeClr val="tx1"/>
                </a:solidFill>
              </a:rPr>
              <a:t>Al </a:t>
            </a:r>
            <a:r>
              <a:rPr lang="es-EC" sz="1600" dirty="0" smtClean="0">
                <a:solidFill>
                  <a:schemeClr val="tx1"/>
                </a:solidFill>
              </a:rPr>
              <a:t>oeste: Guayas y Bolívar.</a:t>
            </a:r>
            <a:endParaRPr lang="es-ES" sz="1600" dirty="0" smtClean="0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857356" y="150017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Provincia de Chimborazo</a:t>
            </a:r>
            <a:endParaRPr lang="es-E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142984"/>
            <a:ext cx="8503920" cy="457200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None/>
            </a:pPr>
            <a:endParaRPr lang="es-EC" sz="1600" dirty="0" smtClean="0"/>
          </a:p>
          <a:p>
            <a:pPr algn="just">
              <a:lnSpc>
                <a:spcPct val="170000"/>
              </a:lnSpc>
              <a:buNone/>
            </a:pPr>
            <a:endParaRPr lang="es-EC" sz="1600" dirty="0" smtClean="0"/>
          </a:p>
          <a:p>
            <a:pPr algn="just">
              <a:lnSpc>
                <a:spcPct val="170000"/>
              </a:lnSpc>
              <a:buNone/>
            </a:pPr>
            <a:endParaRPr lang="es-EC" sz="1600" dirty="0" smtClean="0"/>
          </a:p>
          <a:p>
            <a:pPr algn="just">
              <a:lnSpc>
                <a:spcPct val="170000"/>
              </a:lnSpc>
              <a:buNone/>
            </a:pPr>
            <a:endParaRPr lang="es-EC" sz="1600" dirty="0" smtClean="0"/>
          </a:p>
          <a:p>
            <a:pPr algn="just">
              <a:lnSpc>
                <a:spcPct val="170000"/>
              </a:lnSpc>
              <a:buNone/>
            </a:pPr>
            <a:r>
              <a:rPr lang="es-EC" sz="1600" dirty="0" smtClean="0"/>
              <a:t>  </a:t>
            </a:r>
          </a:p>
          <a:p>
            <a:pPr algn="just">
              <a:lnSpc>
                <a:spcPct val="170000"/>
              </a:lnSpc>
              <a:buNone/>
            </a:pPr>
            <a:endParaRPr lang="es-EC" sz="1600" dirty="0" smtClean="0"/>
          </a:p>
          <a:p>
            <a:pPr algn="just">
              <a:lnSpc>
                <a:spcPct val="170000"/>
              </a:lnSpc>
              <a:buNone/>
            </a:pPr>
            <a:endParaRPr lang="es-EC" sz="1600" dirty="0" smtClean="0"/>
          </a:p>
          <a:p>
            <a:pPr>
              <a:lnSpc>
                <a:spcPct val="170000"/>
              </a:lnSpc>
              <a:buNone/>
            </a:pPr>
            <a:endParaRPr lang="es-EC" sz="1600" dirty="0" smtClean="0"/>
          </a:p>
          <a:p>
            <a:pPr>
              <a:lnSpc>
                <a:spcPct val="170000"/>
              </a:lnSpc>
              <a:buNone/>
            </a:pPr>
            <a:endParaRPr lang="es-EC" sz="1600" dirty="0" smtClean="0"/>
          </a:p>
          <a:p>
            <a:pPr>
              <a:lnSpc>
                <a:spcPct val="170000"/>
              </a:lnSpc>
              <a:buNone/>
            </a:pPr>
            <a:endParaRPr lang="es-EC" sz="1600" dirty="0" smtClean="0"/>
          </a:p>
          <a:p>
            <a:pPr>
              <a:lnSpc>
                <a:spcPct val="170000"/>
              </a:lnSpc>
              <a:buNone/>
            </a:pPr>
            <a:r>
              <a:rPr lang="es-EC" sz="1600" dirty="0" smtClean="0"/>
              <a:t> </a:t>
            </a:r>
          </a:p>
          <a:p>
            <a:pPr>
              <a:lnSpc>
                <a:spcPct val="170000"/>
              </a:lnSpc>
              <a:buNone/>
            </a:pPr>
            <a:endParaRPr lang="es-ES" sz="2000" dirty="0" smtClean="0"/>
          </a:p>
          <a:p>
            <a:pPr lvl="0"/>
            <a:endParaRPr lang="es-ES" sz="2000" dirty="0"/>
          </a:p>
        </p:txBody>
      </p:sp>
      <p:pic>
        <p:nvPicPr>
          <p:cNvPr id="4" name="3 Imagen" descr="UF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290"/>
            <a:ext cx="328614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Resultado de imagen para constitucion del ecuado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2428868"/>
            <a:ext cx="1143008" cy="1035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Imagen relacionada"/>
          <p:cNvPicPr/>
          <p:nvPr/>
        </p:nvPicPr>
        <p:blipFill>
          <a:blip r:embed="rId4" cstate="print"/>
          <a:srcRect t="6075" b="11215"/>
          <a:stretch>
            <a:fillRect/>
          </a:stretch>
        </p:blipFill>
        <p:spPr bwMode="auto">
          <a:xfrm>
            <a:off x="7286644" y="4786322"/>
            <a:ext cx="10715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Resultado de imagen para IESS"/>
          <p:cNvPicPr/>
          <p:nvPr/>
        </p:nvPicPr>
        <p:blipFill>
          <a:blip r:embed="rId5" cstate="print"/>
          <a:srcRect l="23529"/>
          <a:stretch>
            <a:fillRect/>
          </a:stretch>
        </p:blipFill>
        <p:spPr bwMode="auto">
          <a:xfrm>
            <a:off x="8358214" y="4857760"/>
            <a:ext cx="642942" cy="73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Pergamino vertical"/>
          <p:cNvSpPr/>
          <p:nvPr/>
        </p:nvSpPr>
        <p:spPr>
          <a:xfrm>
            <a:off x="142844" y="1142984"/>
            <a:ext cx="6929486" cy="4714908"/>
          </a:xfrm>
          <a:prstGeom prst="verticalScroll">
            <a:avLst>
              <a:gd name="adj" fmla="val 1069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r>
              <a:rPr lang="es-ES" sz="1400" dirty="0" smtClean="0"/>
              <a:t>Toda organización, debe contar con un sistema de gestión de seguridad y salud ocupacional, que le permita  controlar los riesgos.</a:t>
            </a:r>
          </a:p>
          <a:p>
            <a:pPr algn="just"/>
            <a:endParaRPr lang="es-ES" sz="1400" dirty="0" smtClean="0"/>
          </a:p>
          <a:p>
            <a:pPr algn="just">
              <a:buNone/>
            </a:pPr>
            <a:r>
              <a:rPr lang="es-ES" sz="1400" dirty="0" smtClean="0"/>
              <a:t>Constitución del Ecuador </a:t>
            </a:r>
            <a:r>
              <a:rPr lang="es-EC" sz="1400" dirty="0" smtClean="0"/>
              <a:t>artículo 326 numeral 5. Expresa que: Toda persona tendrá derecho a desarrollar sus labores en un ambiente Adecuado propicio, que garantice su salud, integridad, higiene y bienestar</a:t>
            </a:r>
            <a:r>
              <a:rPr lang="es-EC" sz="1400" dirty="0" smtClean="0"/>
              <a:t>.</a:t>
            </a:r>
          </a:p>
          <a:p>
            <a:pPr algn="just">
              <a:buNone/>
            </a:pPr>
            <a:endParaRPr lang="es-EC" sz="1400" dirty="0" smtClean="0"/>
          </a:p>
          <a:p>
            <a:pPr marL="0" lvl="2" algn="just">
              <a:defRPr/>
            </a:pPr>
            <a:r>
              <a:rPr lang="es-ES" sz="1400" dirty="0" smtClean="0"/>
              <a:t>Decreto 2393; Reglamento de Seguridad y Salud de los </a:t>
            </a:r>
            <a:r>
              <a:rPr lang="es-ES" sz="1400" smtClean="0"/>
              <a:t>Trabajadores </a:t>
            </a:r>
            <a:r>
              <a:rPr lang="es-ES" sz="1400" smtClean="0"/>
              <a:t>.</a:t>
            </a:r>
            <a:endParaRPr lang="es-ES" sz="1400" dirty="0" smtClean="0"/>
          </a:p>
          <a:p>
            <a:pPr algn="just">
              <a:defRPr/>
            </a:pPr>
            <a:r>
              <a:rPr lang="es-ES" sz="1400" dirty="0" smtClean="0"/>
              <a:t>Artículo 11.- Adoptar las medidas necesarias para el cumplimiento de las recomendaciones dadas por el Comité de Seguridad y Salud, Servicios Médicos o Servicios de Seguridad.</a:t>
            </a:r>
          </a:p>
          <a:p>
            <a:pPr algn="just">
              <a:buNone/>
            </a:pPr>
            <a:endParaRPr lang="es-EC" sz="1400" dirty="0" smtClean="0"/>
          </a:p>
          <a:p>
            <a:pPr algn="just"/>
            <a:r>
              <a:rPr lang="es-EC" sz="1400" dirty="0" smtClean="0">
                <a:solidFill>
                  <a:schemeClr val="tx1"/>
                </a:solidFill>
              </a:rPr>
              <a:t>El Ministerio de Relaciones Laborales y el IESS, entidades encargadas de controlar y supervisar la ejecución de las medidas de control, han establecido aplicar inspecciones y auditorías con el objetivo de comprobar que las empresas cumplan con las obligaciones legales</a:t>
            </a:r>
            <a:r>
              <a:rPr lang="es-EC" sz="1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EC" sz="16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es-EC" dirty="0" smtClean="0"/>
          </a:p>
          <a:p>
            <a:pPr algn="just"/>
            <a:endParaRPr lang="es-EC" dirty="0" smtClean="0"/>
          </a:p>
          <a:p>
            <a:pPr algn="just"/>
            <a:endParaRPr lang="es-EC" dirty="0" smtClean="0"/>
          </a:p>
          <a:p>
            <a:pPr algn="just"/>
            <a:endParaRPr lang="es-EC" dirty="0" smtClean="0"/>
          </a:p>
          <a:p>
            <a:pPr algn="just"/>
            <a:endParaRPr lang="es-ES" dirty="0" smtClean="0"/>
          </a:p>
        </p:txBody>
      </p:sp>
      <p:sp>
        <p:nvSpPr>
          <p:cNvPr id="15" name="14 CuadroTexto"/>
          <p:cNvSpPr txBox="1"/>
          <p:nvPr/>
        </p:nvSpPr>
        <p:spPr>
          <a:xfrm>
            <a:off x="1142976" y="1214422"/>
            <a:ext cx="5429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El progreso depende de la salud de los  trabajadores</a:t>
            </a:r>
            <a:endParaRPr lang="es-ES" sz="1600" b="1" dirty="0"/>
          </a:p>
        </p:txBody>
      </p:sp>
      <p:pic>
        <p:nvPicPr>
          <p:cNvPr id="16" name="15 Imagen" descr="Imagen relacionada"/>
          <p:cNvPicPr/>
          <p:nvPr/>
        </p:nvPicPr>
        <p:blipFill>
          <a:blip r:embed="rId6"/>
          <a:srcRect l="7359" r="15373" b="2620"/>
          <a:stretch>
            <a:fillRect/>
          </a:stretch>
        </p:blipFill>
        <p:spPr bwMode="auto">
          <a:xfrm>
            <a:off x="7358082" y="1428736"/>
            <a:ext cx="12858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17 Conector recto de flecha"/>
          <p:cNvCxnSpPr/>
          <p:nvPr/>
        </p:nvCxnSpPr>
        <p:spPr>
          <a:xfrm>
            <a:off x="6572264" y="192880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6643702" y="2928934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6500826" y="5214950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12 Imagen" descr="Resultado de imagen para decreto ejecutivo 2393"/>
          <p:cNvPicPr/>
          <p:nvPr/>
        </p:nvPicPr>
        <p:blipFill>
          <a:blip r:embed="rId7" cstate="print"/>
          <a:srcRect t="1996" r="-48" b="19914"/>
          <a:stretch>
            <a:fillRect/>
          </a:stretch>
        </p:blipFill>
        <p:spPr bwMode="auto">
          <a:xfrm>
            <a:off x="7500958" y="3500438"/>
            <a:ext cx="1081089" cy="117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16 Conector recto de flecha"/>
          <p:cNvCxnSpPr/>
          <p:nvPr/>
        </p:nvCxnSpPr>
        <p:spPr>
          <a:xfrm>
            <a:off x="6643702" y="414338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Pergamino horizontal"/>
          <p:cNvSpPr/>
          <p:nvPr/>
        </p:nvSpPr>
        <p:spPr>
          <a:xfrm>
            <a:off x="642910" y="857232"/>
            <a:ext cx="8072494" cy="5143536"/>
          </a:xfrm>
          <a:prstGeom prst="horizontalScroll">
            <a:avLst>
              <a:gd name="adj" fmla="val 1014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5357818" y="3214686"/>
            <a:ext cx="1000132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endCxn id="15" idx="1"/>
          </p:cNvCxnSpPr>
          <p:nvPr/>
        </p:nvCxnSpPr>
        <p:spPr>
          <a:xfrm flipV="1">
            <a:off x="5357818" y="2357431"/>
            <a:ext cx="928694" cy="4890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14 Imagen" descr="Resultado de imagen para universidades"/>
          <p:cNvPicPr/>
          <p:nvPr/>
        </p:nvPicPr>
        <p:blipFill>
          <a:blip r:embed="rId2">
            <a:lum bright="-10000"/>
          </a:blip>
          <a:srcRect b="17274"/>
          <a:stretch>
            <a:fillRect/>
          </a:stretch>
        </p:blipFill>
        <p:spPr bwMode="auto">
          <a:xfrm>
            <a:off x="6286512" y="1571612"/>
            <a:ext cx="2143140" cy="1571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C" dirty="0" smtClean="0"/>
              <a:t>  </a:t>
            </a:r>
          </a:p>
          <a:p>
            <a:pPr>
              <a:buNone/>
            </a:pPr>
            <a:endParaRPr lang="es-EC" sz="2000" dirty="0" smtClean="0"/>
          </a:p>
          <a:p>
            <a:pPr>
              <a:buNone/>
            </a:pPr>
            <a:endParaRPr lang="es-EC" sz="2000" dirty="0" smtClean="0"/>
          </a:p>
          <a:p>
            <a:pPr>
              <a:buNone/>
            </a:pPr>
            <a:endParaRPr lang="es-EC" sz="2000" dirty="0" smtClean="0"/>
          </a:p>
          <a:p>
            <a:pPr>
              <a:buNone/>
            </a:pPr>
            <a:endParaRPr lang="es-EC" sz="2000" dirty="0" smtClean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              Mercado Laboral</a:t>
            </a:r>
            <a:endParaRPr lang="es-ES" sz="3200" b="1" dirty="0"/>
          </a:p>
        </p:txBody>
      </p:sp>
      <p:pic>
        <p:nvPicPr>
          <p:cNvPr id="5" name="4 Imagen" descr="Imagen relacionad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643050"/>
            <a:ext cx="257176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UF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42852"/>
            <a:ext cx="264320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Imagen relacionada"/>
          <p:cNvPicPr/>
          <p:nvPr/>
        </p:nvPicPr>
        <p:blipFill>
          <a:blip r:embed="rId5"/>
          <a:srcRect t="37886" r="56000"/>
          <a:stretch>
            <a:fillRect/>
          </a:stretch>
        </p:blipFill>
        <p:spPr bwMode="auto">
          <a:xfrm>
            <a:off x="3857620" y="2571744"/>
            <a:ext cx="1500198" cy="1034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19 Imagen" descr="Imagen relacionada"/>
          <p:cNvPicPr/>
          <p:nvPr/>
        </p:nvPicPr>
        <p:blipFill>
          <a:blip r:embed="rId6"/>
          <a:srcRect l="27298" r="10241" b="18560"/>
          <a:stretch>
            <a:fillRect/>
          </a:stretch>
        </p:blipFill>
        <p:spPr bwMode="auto">
          <a:xfrm>
            <a:off x="6357950" y="3429000"/>
            <a:ext cx="1214066" cy="107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Imagen" descr="Resultado de imagen para empresas privadas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58" y="3429000"/>
            <a:ext cx="107157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34400" cy="758952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 err="1" smtClean="0"/>
              <a:t>Metodologia</a:t>
            </a:r>
            <a:endParaRPr lang="es-ES" sz="3600" b="1" dirty="0"/>
          </a:p>
        </p:txBody>
      </p:sp>
      <p:sp>
        <p:nvSpPr>
          <p:cNvPr id="4" name="3 Rectángulo redondeado"/>
          <p:cNvSpPr/>
          <p:nvPr/>
        </p:nvSpPr>
        <p:spPr>
          <a:xfrm>
            <a:off x="2643174" y="1500174"/>
            <a:ext cx="3286148" cy="10001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ENFOQUE DE LA INVESTIGACIÓN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214942" y="3071810"/>
            <a:ext cx="2357454" cy="50006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CUANTITATIVO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rot="10800000" flipV="1">
            <a:off x="3071802" y="2500306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rot="16200000" flipH="1">
            <a:off x="5357818" y="2500306"/>
            <a:ext cx="571504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16 Rectángulo redondeado"/>
          <p:cNvSpPr/>
          <p:nvPr/>
        </p:nvSpPr>
        <p:spPr>
          <a:xfrm>
            <a:off x="1428728" y="3071810"/>
            <a:ext cx="2357454" cy="50006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CUALITATIVO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928662" y="4214818"/>
            <a:ext cx="3286148" cy="928694"/>
          </a:xfrm>
          <a:prstGeom prst="round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chemeClr val="tx1"/>
                </a:solidFill>
              </a:rPr>
              <a:t> v</a:t>
            </a:r>
            <a:r>
              <a:rPr lang="es-EC" sz="1600" dirty="0" smtClean="0">
                <a:solidFill>
                  <a:schemeClr val="tx1"/>
                </a:solidFill>
              </a:rPr>
              <a:t>isiones generales de los efectos económicos, políticos </a:t>
            </a:r>
          </a:p>
          <a:p>
            <a:r>
              <a:rPr lang="es-EC" sz="1600" dirty="0" smtClean="0">
                <a:solidFill>
                  <a:schemeClr val="tx1"/>
                </a:solidFill>
              </a:rPr>
              <a:t>y sociales en el campo laboral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5214942" y="4143380"/>
            <a:ext cx="2857520" cy="1000132"/>
          </a:xfrm>
          <a:prstGeom prst="round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chemeClr val="tx1"/>
                </a:solidFill>
              </a:rPr>
              <a:t> Diagnostico de la situación actual</a:t>
            </a:r>
            <a:endParaRPr lang="es-ES" sz="1600" dirty="0">
              <a:solidFill>
                <a:schemeClr val="tx1"/>
              </a:solidFill>
            </a:endParaRPr>
          </a:p>
        </p:txBody>
      </p:sp>
      <p:cxnSp>
        <p:nvCxnSpPr>
          <p:cNvPr id="33" name="32 Conector recto de flecha"/>
          <p:cNvCxnSpPr/>
          <p:nvPr/>
        </p:nvCxnSpPr>
        <p:spPr>
          <a:xfrm rot="5400000">
            <a:off x="6108314" y="3892950"/>
            <a:ext cx="642942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 rot="5400000">
            <a:off x="2036348" y="3892950"/>
            <a:ext cx="642942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14 Rectángulo redondeado"/>
          <p:cNvSpPr/>
          <p:nvPr/>
        </p:nvSpPr>
        <p:spPr>
          <a:xfrm>
            <a:off x="2571736" y="5500702"/>
            <a:ext cx="4357718" cy="7143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es-EC" sz="1600" dirty="0" smtClean="0">
                <a:solidFill>
                  <a:schemeClr val="tx1"/>
                </a:solidFill>
              </a:rPr>
              <a:t>El instrumento utilizado fue la encuesta.</a:t>
            </a:r>
            <a:endParaRPr lang="es-ES" sz="1600" dirty="0" smtClean="0">
              <a:solidFill>
                <a:schemeClr val="tx1"/>
              </a:solidFill>
            </a:endParaRPr>
          </a:p>
        </p:txBody>
      </p:sp>
      <p:pic>
        <p:nvPicPr>
          <p:cNvPr id="21" name="20 Imagen" descr="UF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14290"/>
            <a:ext cx="228601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22719</TotalTime>
  <Words>1537</Words>
  <Application>Microsoft Office PowerPoint</Application>
  <PresentationFormat>Presentación en pantalla (4:3)</PresentationFormat>
  <Paragraphs>269</Paragraphs>
  <Slides>33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Concurrencia</vt:lpstr>
      <vt:lpstr>Diapositiva 1</vt:lpstr>
      <vt:lpstr>          INVESTIGACIÓN</vt:lpstr>
      <vt:lpstr>Diapositiva 3</vt:lpstr>
      <vt:lpstr>Objetivo General</vt:lpstr>
      <vt:lpstr>Objetivos específicos</vt:lpstr>
      <vt:lpstr>            Marco teórico   </vt:lpstr>
      <vt:lpstr>Diapositiva 7</vt:lpstr>
      <vt:lpstr>              Mercado Laboral</vt:lpstr>
      <vt:lpstr>Metodologia</vt:lpstr>
      <vt:lpstr>Población y Muestra </vt:lpstr>
      <vt:lpstr>Muestra 2.</vt:lpstr>
      <vt:lpstr>Diapositiva 12</vt:lpstr>
      <vt:lpstr>Diapositiva 13</vt:lpstr>
      <vt:lpstr>Porcentaje de empresas que requieren de un profesional de Seguridad y Salud Ocupacional en la provincia de Chimborazo.</vt:lpstr>
      <vt:lpstr>Título del profesional en el cargo de Seguridad y Salud Ocupacional </vt:lpstr>
      <vt:lpstr>Diagnosticar la política de diversificación en el ámbito laboral de la Seguridad y Salud Ocupacional a través de la investigación de campo en la provincia de Chimborazo, a fin de obtener una proyección laboral de los profesionales en este campo del conocimiento.</vt:lpstr>
      <vt:lpstr>Actividad económica principal de las empresas públicas y privadas de la provincia de Chimborazo.</vt:lpstr>
      <vt:lpstr>Cuáles son los principales riesgos laborales a los que podría enfrentar su organización?  </vt:lpstr>
      <vt:lpstr>Nivel de instrucción requerido en Seguridad y Salud Ocupacional </vt:lpstr>
      <vt:lpstr>Elaborar un estudio de pertinencia del campo laboral de la Seguridad y la Salud Ocupacional mediante un análisis comparativo de las dimensiones de docencia y territorio zonal con la finalidad de aportar a la eficiencia y eficacia de la formación laboral de la zona.</vt:lpstr>
      <vt:lpstr>Anexo 4</vt:lpstr>
      <vt:lpstr>Anexo 4</vt:lpstr>
      <vt:lpstr>Anexo 4   </vt:lpstr>
      <vt:lpstr>Porcentaje de estudiantes de la provincia de Chimborazo que desean estudiar la carrera de Seguridad y Salud Ocupacional. </vt:lpstr>
      <vt:lpstr>Diapositiva 25</vt:lpstr>
      <vt:lpstr> </vt:lpstr>
      <vt:lpstr>Conocimiento de oferta académica en SSO </vt:lpstr>
      <vt:lpstr>       Conocimiento de oportunidad laboral en SSO </vt:lpstr>
      <vt:lpstr>          Conclusiones</vt:lpstr>
      <vt:lpstr>Diapositiva 30</vt:lpstr>
      <vt:lpstr>  Recomendaciones  </vt:lpstr>
      <vt:lpstr>Diapositiva 32</vt:lpstr>
      <vt:lpstr>Gracias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Owner</dc:creator>
  <cp:lastModifiedBy>Owner</cp:lastModifiedBy>
  <cp:revision>309</cp:revision>
  <dcterms:created xsi:type="dcterms:W3CDTF">2018-04-24T21:14:59Z</dcterms:created>
  <dcterms:modified xsi:type="dcterms:W3CDTF">2018-05-15T10:55:13Z</dcterms:modified>
</cp:coreProperties>
</file>