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91">
  <p:sldMasterIdLst>
    <p:sldMasterId id="2147483718" r:id="rId1"/>
    <p:sldMasterId id="2147483730" r:id="rId2"/>
  </p:sldMasterIdLst>
  <p:notesMasterIdLst>
    <p:notesMasterId r:id="rId32"/>
  </p:notesMasterIdLst>
  <p:sldIdLst>
    <p:sldId id="267" r:id="rId3"/>
    <p:sldId id="344" r:id="rId4"/>
    <p:sldId id="308" r:id="rId5"/>
    <p:sldId id="350" r:id="rId6"/>
    <p:sldId id="328" r:id="rId7"/>
    <p:sldId id="329" r:id="rId8"/>
    <p:sldId id="331" r:id="rId9"/>
    <p:sldId id="332" r:id="rId10"/>
    <p:sldId id="339" r:id="rId11"/>
    <p:sldId id="256" r:id="rId12"/>
    <p:sldId id="352" r:id="rId13"/>
    <p:sldId id="311" r:id="rId14"/>
    <p:sldId id="317" r:id="rId15"/>
    <p:sldId id="312" r:id="rId16"/>
    <p:sldId id="320" r:id="rId17"/>
    <p:sldId id="333" r:id="rId18"/>
    <p:sldId id="335" r:id="rId19"/>
    <p:sldId id="324" r:id="rId20"/>
    <p:sldId id="351" r:id="rId21"/>
    <p:sldId id="346" r:id="rId22"/>
    <p:sldId id="345" r:id="rId23"/>
    <p:sldId id="349" r:id="rId24"/>
    <p:sldId id="347" r:id="rId25"/>
    <p:sldId id="353" r:id="rId26"/>
    <p:sldId id="316" r:id="rId27"/>
    <p:sldId id="319" r:id="rId28"/>
    <p:sldId id="325" r:id="rId29"/>
    <p:sldId id="327" r:id="rId30"/>
    <p:sldId id="307" r:id="rId31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250"/>
    <a:srgbClr val="FDFCE3"/>
    <a:srgbClr val="C9A4E4"/>
    <a:srgbClr val="FADBD2"/>
    <a:srgbClr val="FFFFFF"/>
    <a:srgbClr val="F7BE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2" autoAdjust="0"/>
    <p:restoredTop sz="87074" autoAdjust="0"/>
  </p:normalViewPr>
  <p:slideViewPr>
    <p:cSldViewPr>
      <p:cViewPr varScale="1">
        <p:scale>
          <a:sx n="80" d="100"/>
          <a:sy n="80" d="100"/>
        </p:scale>
        <p:origin x="-136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/>
      <dgm:t>
        <a:bodyPr/>
        <a:lstStyle/>
        <a:p>
          <a:r>
            <a:rPr lang="es-EC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1. Introducción</a:t>
          </a:r>
          <a:endParaRPr lang="es-EC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064A32-E7BA-4CCA-BA29-ED655B9EA25B}">
      <dgm:prSet phldrT="[Texto]" custT="1"/>
      <dgm:spPr/>
      <dgm:t>
        <a:bodyPr/>
        <a:lstStyle/>
        <a:p>
          <a:r>
            <a:rPr lang="es-EC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 Objetivos</a:t>
          </a:r>
          <a:endParaRPr lang="es-EC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D13DC0-C15D-48A0-A80A-283A0BB5995D}">
      <dgm:prSet phldrT="[Texto]" custT="1"/>
      <dgm:spPr/>
      <dgm:t>
        <a:bodyPr/>
        <a:lstStyle/>
        <a:p>
          <a:r>
            <a:rPr lang="es-EC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4. Materiales y métodos</a:t>
          </a:r>
          <a:endParaRPr lang="es-EC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A7AD79-76A0-4583-98A4-4E950158718E}">
      <dgm:prSet phldrT="[Texto]" custT="1"/>
      <dgm:spPr/>
      <dgm:t>
        <a:bodyPr/>
        <a:lstStyle/>
        <a:p>
          <a:r>
            <a:rPr lang="es-EC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5. Resultados y discusión</a:t>
          </a: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5DF6BF-0E0A-4F4B-A52D-896DB591044E}">
      <dgm:prSet phldrT="[Texto]" custT="1"/>
      <dgm:spPr/>
      <dgm:t>
        <a:bodyPr/>
        <a:lstStyle/>
        <a:p>
          <a:r>
            <a:rPr lang="es-EC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5. Conclusiones</a:t>
          </a: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0521D4-B40D-4223-8FF3-3E93BC32FAF2}">
      <dgm:prSet phldrT="[Texto]" custT="1"/>
      <dgm:spPr/>
      <dgm:t>
        <a:bodyPr/>
        <a:lstStyle/>
        <a:p>
          <a:r>
            <a:rPr lang="es-EC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7. Recomendaciones</a:t>
          </a:r>
        </a:p>
      </dgm:t>
    </dgm:pt>
    <dgm:pt modelId="{4EA3FE1E-3543-4567-B7CC-A829820E041C}" type="par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56C8F2-45E7-4E11-8091-E002D57F5CAA}" type="sib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476FAEC-3DCD-4913-89A6-1DF8F06810B5}">
      <dgm:prSet phldrT="[Texto]" custT="1"/>
      <dgm:spPr/>
      <dgm:t>
        <a:bodyPr/>
        <a:lstStyle/>
        <a:p>
          <a:r>
            <a:rPr lang="es-EC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 Marco teórico </a:t>
          </a:r>
          <a:endParaRPr lang="es-EC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490A1E0-AB0E-49F3-B9A1-3DFEE06C3A1F}" type="parTrans" cxnId="{B471332C-F7BD-4C8A-B831-67E3631AC6F6}">
      <dgm:prSet/>
      <dgm:spPr/>
      <dgm:t>
        <a:bodyPr/>
        <a:lstStyle/>
        <a:p>
          <a:endParaRPr lang="es-EC"/>
        </a:p>
      </dgm:t>
    </dgm:pt>
    <dgm:pt modelId="{9BD8D400-EE1B-4CE5-8FC1-2D35B873043B}" type="sibTrans" cxnId="{B471332C-F7BD-4C8A-B831-67E3631AC6F6}">
      <dgm:prSet/>
      <dgm:spPr/>
      <dgm:t>
        <a:bodyPr/>
        <a:lstStyle/>
        <a:p>
          <a:endParaRPr lang="es-EC"/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  <dgm:t>
        <a:bodyPr/>
        <a:lstStyle/>
        <a:p>
          <a:endParaRPr lang="es-EC"/>
        </a:p>
      </dgm:t>
    </dgm:pt>
    <dgm:pt modelId="{56C16EED-2FD6-48E5-8211-10A739E88534}" type="pres">
      <dgm:prSet presAssocID="{B4D82762-437A-4113-A487-F9AB417014E0}" presName="parentLeftMargin" presStyleLbl="node1" presStyleIdx="0" presStyleCnt="7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  <dgm:t>
        <a:bodyPr/>
        <a:lstStyle/>
        <a:p>
          <a:endParaRPr lang="es-EC"/>
        </a:p>
      </dgm:t>
    </dgm:pt>
    <dgm:pt modelId="{4287929A-016C-4419-9FFB-EE9937898690}" type="pres">
      <dgm:prSet presAssocID="{B4D82762-437A-4113-A487-F9AB417014E0}" presName="childText" presStyleLbl="conFgAcc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3CD474-A7C2-4225-B6D7-DA72CA6C8BC4}" type="pres">
      <dgm:prSet presAssocID="{B575E64E-63D4-4D0E-B03F-E60A9AAF5081}" presName="spaceBetweenRectangles" presStyleCnt="0"/>
      <dgm:spPr/>
      <dgm:t>
        <a:bodyPr/>
        <a:lstStyle/>
        <a:p>
          <a:endParaRPr lang="es-EC"/>
        </a:p>
      </dgm:t>
    </dgm:pt>
    <dgm:pt modelId="{AE1B534F-23C1-4EDB-A8C3-F2394B6EAC33}" type="pres">
      <dgm:prSet presAssocID="{13064A32-E7BA-4CCA-BA29-ED655B9EA25B}" presName="parentLin" presStyleCnt="0"/>
      <dgm:spPr/>
      <dgm:t>
        <a:bodyPr/>
        <a:lstStyle/>
        <a:p>
          <a:endParaRPr lang="es-EC"/>
        </a:p>
      </dgm:t>
    </dgm:pt>
    <dgm:pt modelId="{2FECA041-0561-496B-9502-52D1D569B970}" type="pres">
      <dgm:prSet presAssocID="{13064A32-E7BA-4CCA-BA29-ED655B9EA25B}" presName="parentLeftMargin" presStyleLbl="node1" presStyleIdx="0" presStyleCnt="7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  <dgm:t>
        <a:bodyPr/>
        <a:lstStyle/>
        <a:p>
          <a:endParaRPr lang="es-EC"/>
        </a:p>
      </dgm:t>
    </dgm:pt>
    <dgm:pt modelId="{56769473-9A4F-48AF-A856-1DDE19CB3110}" type="pres">
      <dgm:prSet presAssocID="{13064A32-E7BA-4CCA-BA29-ED655B9EA25B}" presName="childText" presStyleLbl="conFgAcc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FE3164-A4D6-42C0-9ACA-F4E62769F5D1}" type="pres">
      <dgm:prSet presAssocID="{C0F2E489-C7E8-4F2E-A6E1-C81B3F7E8E4E}" presName="spaceBetweenRectangles" presStyleCnt="0"/>
      <dgm:spPr/>
      <dgm:t>
        <a:bodyPr/>
        <a:lstStyle/>
        <a:p>
          <a:endParaRPr lang="es-EC"/>
        </a:p>
      </dgm:t>
    </dgm:pt>
    <dgm:pt modelId="{2A47FC1A-513C-4B12-99FF-0095DDE8E7B3}" type="pres">
      <dgm:prSet presAssocID="{3476FAEC-3DCD-4913-89A6-1DF8F06810B5}" presName="parentLin" presStyleCnt="0"/>
      <dgm:spPr/>
    </dgm:pt>
    <dgm:pt modelId="{A069E8C1-7502-43DB-9C20-B8F7BDCF2E57}" type="pres">
      <dgm:prSet presAssocID="{3476FAEC-3DCD-4913-89A6-1DF8F06810B5}" presName="parentLeftMargin" presStyleLbl="node1" presStyleIdx="1" presStyleCnt="7"/>
      <dgm:spPr/>
      <dgm:t>
        <a:bodyPr/>
        <a:lstStyle/>
        <a:p>
          <a:endParaRPr lang="es-EC"/>
        </a:p>
      </dgm:t>
    </dgm:pt>
    <dgm:pt modelId="{EDCCEC95-E2C8-4595-8F93-734577D613A8}" type="pres">
      <dgm:prSet presAssocID="{3476FAEC-3DCD-4913-89A6-1DF8F06810B5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239987-3563-4D8F-B561-97967E2C64BA}" type="pres">
      <dgm:prSet presAssocID="{3476FAEC-3DCD-4913-89A6-1DF8F06810B5}" presName="negativeSpace" presStyleCnt="0"/>
      <dgm:spPr/>
    </dgm:pt>
    <dgm:pt modelId="{92F602BB-B89B-41EC-90E0-99ECAB7D7B85}" type="pres">
      <dgm:prSet presAssocID="{3476FAEC-3DCD-4913-89A6-1DF8F06810B5}" presName="childText" presStyleLbl="conFgAcc1" presStyleIdx="2" presStyleCnt="7">
        <dgm:presLayoutVars>
          <dgm:bulletEnabled val="1"/>
        </dgm:presLayoutVars>
      </dgm:prSet>
      <dgm:spPr/>
    </dgm:pt>
    <dgm:pt modelId="{BDFAC75E-9F7C-434C-A586-35228A0271FB}" type="pres">
      <dgm:prSet presAssocID="{9BD8D400-EE1B-4CE5-8FC1-2D35B873043B}" presName="spaceBetweenRectangles" presStyleCnt="0"/>
      <dgm:spPr/>
    </dgm:pt>
    <dgm:pt modelId="{18EC69EE-E9B2-4E04-AF8F-7552E2E1AD39}" type="pres">
      <dgm:prSet presAssocID="{23D13DC0-C15D-48A0-A80A-283A0BB5995D}" presName="parentLin" presStyleCnt="0"/>
      <dgm:spPr/>
      <dgm:t>
        <a:bodyPr/>
        <a:lstStyle/>
        <a:p>
          <a:endParaRPr lang="es-EC"/>
        </a:p>
      </dgm:t>
    </dgm:pt>
    <dgm:pt modelId="{3CA62579-F3F7-4761-8480-20B0F9FB2195}" type="pres">
      <dgm:prSet presAssocID="{23D13DC0-C15D-48A0-A80A-283A0BB5995D}" presName="parentLeftMargin" presStyleLbl="node1" presStyleIdx="2" presStyleCnt="7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  <dgm:t>
        <a:bodyPr/>
        <a:lstStyle/>
        <a:p>
          <a:endParaRPr lang="es-EC"/>
        </a:p>
      </dgm:t>
    </dgm:pt>
    <dgm:pt modelId="{E3D4B4A0-A861-4336-914C-64552CD47E79}" type="pres">
      <dgm:prSet presAssocID="{23D13DC0-C15D-48A0-A80A-283A0BB5995D}" presName="childText" presStyleLbl="conFgAcc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87DDF5-86E3-4E96-93DD-395CF8DC2DBF}" type="pres">
      <dgm:prSet presAssocID="{7F017403-F13B-4BCE-A4DF-0AAEF911E899}" presName="spaceBetweenRectangles" presStyleCnt="0"/>
      <dgm:spPr/>
      <dgm:t>
        <a:bodyPr/>
        <a:lstStyle/>
        <a:p>
          <a:endParaRPr lang="es-EC"/>
        </a:p>
      </dgm:t>
    </dgm:pt>
    <dgm:pt modelId="{F91AF1A0-9E92-4926-A816-35B826F81120}" type="pres">
      <dgm:prSet presAssocID="{A3A7AD79-76A0-4583-98A4-4E950158718E}" presName="parentLin" presStyleCnt="0"/>
      <dgm:spPr/>
      <dgm:t>
        <a:bodyPr/>
        <a:lstStyle/>
        <a:p>
          <a:endParaRPr lang="es-EC"/>
        </a:p>
      </dgm:t>
    </dgm:pt>
    <dgm:pt modelId="{AC581AC0-618D-407A-843E-44FE9DA708B4}" type="pres">
      <dgm:prSet presAssocID="{A3A7AD79-76A0-4583-98A4-4E950158718E}" presName="parentLeftMargin" presStyleLbl="node1" presStyleIdx="3" presStyleCnt="7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  <dgm:t>
        <a:bodyPr/>
        <a:lstStyle/>
        <a:p>
          <a:endParaRPr lang="es-EC"/>
        </a:p>
      </dgm:t>
    </dgm:pt>
    <dgm:pt modelId="{74BC3732-A435-4A80-A45A-7C2A4E8E5DED}" type="pres">
      <dgm:prSet presAssocID="{A3A7AD79-76A0-4583-98A4-4E950158718E}" presName="childText" presStyleLbl="conFgAcc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983F4-84FD-4BA7-8B7D-B7ECDA7034F9}" type="pres">
      <dgm:prSet presAssocID="{941DBA42-D16B-4515-8193-F3A0ED0C0C4A}" presName="spaceBetweenRectangles" presStyleCnt="0"/>
      <dgm:spPr/>
      <dgm:t>
        <a:bodyPr/>
        <a:lstStyle/>
        <a:p>
          <a:endParaRPr lang="es-EC"/>
        </a:p>
      </dgm:t>
    </dgm:pt>
    <dgm:pt modelId="{5E9BB04E-1A09-460A-A1F8-18128820D827}" type="pres">
      <dgm:prSet presAssocID="{F25DF6BF-0E0A-4F4B-A52D-896DB591044E}" presName="parentLin" presStyleCnt="0"/>
      <dgm:spPr/>
      <dgm:t>
        <a:bodyPr/>
        <a:lstStyle/>
        <a:p>
          <a:endParaRPr lang="es-EC"/>
        </a:p>
      </dgm:t>
    </dgm:pt>
    <dgm:pt modelId="{F5E0E6CF-2E59-4742-A825-B2A8E2BF8366}" type="pres">
      <dgm:prSet presAssocID="{F25DF6BF-0E0A-4F4B-A52D-896DB591044E}" presName="parentLeftMargin" presStyleLbl="node1" presStyleIdx="4" presStyleCnt="7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  <dgm:t>
        <a:bodyPr/>
        <a:lstStyle/>
        <a:p>
          <a:endParaRPr lang="es-EC"/>
        </a:p>
      </dgm:t>
    </dgm:pt>
    <dgm:pt modelId="{18BC559E-03DD-42AB-9E18-FC8E70962A2B}" type="pres">
      <dgm:prSet presAssocID="{F25DF6BF-0E0A-4F4B-A52D-896DB591044E}" presName="childText" presStyleLbl="conFgAcc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135A4D-B887-4CEE-9497-36B9875C8A86}" type="pres">
      <dgm:prSet presAssocID="{C3474F9E-1905-47A2-99E7-75D07F2ED7B7}" presName="spaceBetweenRectangles" presStyleCnt="0"/>
      <dgm:spPr/>
      <dgm:t>
        <a:bodyPr/>
        <a:lstStyle/>
        <a:p>
          <a:endParaRPr lang="es-EC"/>
        </a:p>
      </dgm:t>
    </dgm:pt>
    <dgm:pt modelId="{23CA5720-876F-40F6-8478-0970123F2A67}" type="pres">
      <dgm:prSet presAssocID="{9F0521D4-B40D-4223-8FF3-3E93BC32FAF2}" presName="parentLin" presStyleCnt="0"/>
      <dgm:spPr/>
      <dgm:t>
        <a:bodyPr/>
        <a:lstStyle/>
        <a:p>
          <a:endParaRPr lang="es-EC"/>
        </a:p>
      </dgm:t>
    </dgm:pt>
    <dgm:pt modelId="{CB844AE7-56A5-42AF-859D-347AA70BB169}" type="pres">
      <dgm:prSet presAssocID="{9F0521D4-B40D-4223-8FF3-3E93BC32FAF2}" presName="parentLeftMargin" presStyleLbl="node1" presStyleIdx="5" presStyleCnt="7"/>
      <dgm:spPr/>
      <dgm:t>
        <a:bodyPr/>
        <a:lstStyle/>
        <a:p>
          <a:endParaRPr lang="es-EC"/>
        </a:p>
      </dgm:t>
    </dgm:pt>
    <dgm:pt modelId="{6683EE2F-1E9B-498D-A0D4-01636865FD17}" type="pres">
      <dgm:prSet presAssocID="{9F0521D4-B40D-4223-8FF3-3E93BC32FAF2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73BAC0-DF73-4AE2-9A6B-ACBDBDE95704}" type="pres">
      <dgm:prSet presAssocID="{9F0521D4-B40D-4223-8FF3-3E93BC32FAF2}" presName="negativeSpace" presStyleCnt="0"/>
      <dgm:spPr/>
      <dgm:t>
        <a:bodyPr/>
        <a:lstStyle/>
        <a:p>
          <a:endParaRPr lang="es-EC"/>
        </a:p>
      </dgm:t>
    </dgm:pt>
    <dgm:pt modelId="{88E38233-1CFD-4572-8C5D-6F5510F6C5DB}" type="pres">
      <dgm:prSet presAssocID="{9F0521D4-B40D-4223-8FF3-3E93BC32FAF2}" presName="childText" presStyleLbl="conFgAcc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5EB9308-7D3B-4D97-AC89-9675CEC71723}" type="presOf" srcId="{A3A7AD79-76A0-4583-98A4-4E950158718E}" destId="{AC581AC0-618D-407A-843E-44FE9DA708B4}" srcOrd="0" destOrd="0" presId="urn:microsoft.com/office/officeart/2005/8/layout/list1"/>
    <dgm:cxn modelId="{55E09969-476A-49E2-978B-B11B4DF3D099}" type="presOf" srcId="{F25DF6BF-0E0A-4F4B-A52D-896DB591044E}" destId="{F5E0E6CF-2E59-4742-A825-B2A8E2BF8366}" srcOrd="0" destOrd="0" presId="urn:microsoft.com/office/officeart/2005/8/layout/list1"/>
    <dgm:cxn modelId="{4E4AD323-0AAC-457B-8464-DB7724CC7ECC}" srcId="{58288F0C-7950-4A84-ABCE-9D1AA89A9446}" destId="{A3A7AD79-76A0-4583-98A4-4E950158718E}" srcOrd="4" destOrd="0" parTransId="{A5C9F23E-D9B3-4262-956C-A8C97A8F3601}" sibTransId="{941DBA42-D16B-4515-8193-F3A0ED0C0C4A}"/>
    <dgm:cxn modelId="{B4DFF1C3-3475-497E-9D52-A7B9E8EFAA54}" srcId="{58288F0C-7950-4A84-ABCE-9D1AA89A9446}" destId="{F25DF6BF-0E0A-4F4B-A52D-896DB591044E}" srcOrd="5" destOrd="0" parTransId="{45D97352-C1F0-4D7D-AF5E-DF3A5C8BB071}" sibTransId="{C3474F9E-1905-47A2-99E7-75D07F2ED7B7}"/>
    <dgm:cxn modelId="{2EFA4015-923D-4FA8-B19C-971B8734BE97}" type="presOf" srcId="{23D13DC0-C15D-48A0-A80A-283A0BB5995D}" destId="{8C3546D4-BC63-4F47-80D7-FC06F043FED7}" srcOrd="1" destOrd="0" presId="urn:microsoft.com/office/officeart/2005/8/layout/list1"/>
    <dgm:cxn modelId="{71D012A0-3BD6-48F0-9FD0-DA7553D26955}" srcId="{58288F0C-7950-4A84-ABCE-9D1AA89A9446}" destId="{23D13DC0-C15D-48A0-A80A-283A0BB5995D}" srcOrd="3" destOrd="0" parTransId="{BF710873-23EF-4CC5-9374-3985AF507057}" sibTransId="{7F017403-F13B-4BCE-A4DF-0AAEF911E899}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F02C30EC-F70A-424F-BADA-7829A0A04319}" type="presOf" srcId="{58288F0C-7950-4A84-ABCE-9D1AA89A9446}" destId="{51EB1E27-B5A1-4D29-8C7B-7B4A5DA4B310}" srcOrd="0" destOrd="0" presId="urn:microsoft.com/office/officeart/2005/8/layout/list1"/>
    <dgm:cxn modelId="{B471332C-F7BD-4C8A-B831-67E3631AC6F6}" srcId="{58288F0C-7950-4A84-ABCE-9D1AA89A9446}" destId="{3476FAEC-3DCD-4913-89A6-1DF8F06810B5}" srcOrd="2" destOrd="0" parTransId="{F490A1E0-AB0E-49F3-B9A1-3DFEE06C3A1F}" sibTransId="{9BD8D400-EE1B-4CE5-8FC1-2D35B873043B}"/>
    <dgm:cxn modelId="{4D90C73C-8044-41FF-B1A1-DE4D3F923754}" type="presOf" srcId="{13064A32-E7BA-4CCA-BA29-ED655B9EA25B}" destId="{FCC3F529-CEC9-4347-9B63-19C5C71C758D}" srcOrd="1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27132400-B9E9-491C-B4CE-1526EAAB8E57}" srcId="{58288F0C-7950-4A84-ABCE-9D1AA89A9446}" destId="{9F0521D4-B40D-4223-8FF3-3E93BC32FAF2}" srcOrd="6" destOrd="0" parTransId="{4EA3FE1E-3543-4567-B7CC-A829820E041C}" sibTransId="{D756C8F2-45E7-4E11-8091-E002D57F5CAA}"/>
    <dgm:cxn modelId="{A8C0A8F1-0605-4439-90A2-0364C82A63E4}" type="presOf" srcId="{B4D82762-437A-4113-A487-F9AB417014E0}" destId="{F5B9416B-0B01-4A98-905D-DFD8D1DBA77D}" srcOrd="1" destOrd="0" presId="urn:microsoft.com/office/officeart/2005/8/layout/list1"/>
    <dgm:cxn modelId="{5CEBAEDB-7226-4B6B-9E33-0A70386A0E7E}" type="presOf" srcId="{B4D82762-437A-4113-A487-F9AB417014E0}" destId="{56C16EED-2FD6-48E5-8211-10A739E88534}" srcOrd="0" destOrd="0" presId="urn:microsoft.com/office/officeart/2005/8/layout/list1"/>
    <dgm:cxn modelId="{997DB6E3-BCAD-4363-B7CC-53DBE305993C}" type="presOf" srcId="{13064A32-E7BA-4CCA-BA29-ED655B9EA25B}" destId="{2FECA041-0561-496B-9502-52D1D569B970}" srcOrd="0" destOrd="0" presId="urn:microsoft.com/office/officeart/2005/8/layout/list1"/>
    <dgm:cxn modelId="{C6E82D89-D4AF-4952-A6F9-92A9F042E9D3}" type="presOf" srcId="{F25DF6BF-0E0A-4F4B-A52D-896DB591044E}" destId="{F9B960DF-3182-44B0-BCCA-F05FCF4D0DD1}" srcOrd="1" destOrd="0" presId="urn:microsoft.com/office/officeart/2005/8/layout/list1"/>
    <dgm:cxn modelId="{BD63CDDA-189A-4B68-9BFB-0A4A002BF105}" type="presOf" srcId="{23D13DC0-C15D-48A0-A80A-283A0BB5995D}" destId="{3CA62579-F3F7-4761-8480-20B0F9FB2195}" srcOrd="0" destOrd="0" presId="urn:microsoft.com/office/officeart/2005/8/layout/list1"/>
    <dgm:cxn modelId="{6F01EDBE-9EB1-45AD-98A1-59B0E5C1F5A6}" type="presOf" srcId="{3476FAEC-3DCD-4913-89A6-1DF8F06810B5}" destId="{EDCCEC95-E2C8-4595-8F93-734577D613A8}" srcOrd="1" destOrd="0" presId="urn:microsoft.com/office/officeart/2005/8/layout/list1"/>
    <dgm:cxn modelId="{E61A09F8-7EFE-49F8-A925-16BC4415A963}" type="presOf" srcId="{3476FAEC-3DCD-4913-89A6-1DF8F06810B5}" destId="{A069E8C1-7502-43DB-9C20-B8F7BDCF2E57}" srcOrd="0" destOrd="0" presId="urn:microsoft.com/office/officeart/2005/8/layout/list1"/>
    <dgm:cxn modelId="{FF88F333-7559-4071-8CEB-195FB0F0F55B}" type="presOf" srcId="{A3A7AD79-76A0-4583-98A4-4E950158718E}" destId="{2BDEEEBE-6E0A-440B-9580-DF35787DFA39}" srcOrd="1" destOrd="0" presId="urn:microsoft.com/office/officeart/2005/8/layout/list1"/>
    <dgm:cxn modelId="{6674A72A-920B-41D8-A61B-02C91535C952}" type="presOf" srcId="{9F0521D4-B40D-4223-8FF3-3E93BC32FAF2}" destId="{6683EE2F-1E9B-498D-A0D4-01636865FD17}" srcOrd="1" destOrd="0" presId="urn:microsoft.com/office/officeart/2005/8/layout/list1"/>
    <dgm:cxn modelId="{C745D1D0-5D9F-4F6A-BBDA-78BBB648A13D}" type="presOf" srcId="{9F0521D4-B40D-4223-8FF3-3E93BC32FAF2}" destId="{CB844AE7-56A5-42AF-859D-347AA70BB169}" srcOrd="0" destOrd="0" presId="urn:microsoft.com/office/officeart/2005/8/layout/list1"/>
    <dgm:cxn modelId="{45B93646-1C71-47E0-A0E9-9E0CC2A66805}" type="presParOf" srcId="{51EB1E27-B5A1-4D29-8C7B-7B4A5DA4B310}" destId="{87A200DB-549B-4FF7-BE28-36DAB8706954}" srcOrd="0" destOrd="0" presId="urn:microsoft.com/office/officeart/2005/8/layout/list1"/>
    <dgm:cxn modelId="{5487B710-F7B4-47FC-86BC-2D66457BB954}" type="presParOf" srcId="{87A200DB-549B-4FF7-BE28-36DAB8706954}" destId="{56C16EED-2FD6-48E5-8211-10A739E88534}" srcOrd="0" destOrd="0" presId="urn:microsoft.com/office/officeart/2005/8/layout/list1"/>
    <dgm:cxn modelId="{E9F6AC4D-0B18-4C05-A173-5E0D49BCA671}" type="presParOf" srcId="{87A200DB-549B-4FF7-BE28-36DAB8706954}" destId="{F5B9416B-0B01-4A98-905D-DFD8D1DBA77D}" srcOrd="1" destOrd="0" presId="urn:microsoft.com/office/officeart/2005/8/layout/list1"/>
    <dgm:cxn modelId="{D0F65A25-5D4D-427E-BCF0-369939F46331}" type="presParOf" srcId="{51EB1E27-B5A1-4D29-8C7B-7B4A5DA4B310}" destId="{3CAA6423-B1D9-43F1-98D3-02F0754907BD}" srcOrd="1" destOrd="0" presId="urn:microsoft.com/office/officeart/2005/8/layout/list1"/>
    <dgm:cxn modelId="{52875830-BCB4-4FB0-86C0-1FE35CBD8AF4}" type="presParOf" srcId="{51EB1E27-B5A1-4D29-8C7B-7B4A5DA4B310}" destId="{4287929A-016C-4419-9FFB-EE9937898690}" srcOrd="2" destOrd="0" presId="urn:microsoft.com/office/officeart/2005/8/layout/list1"/>
    <dgm:cxn modelId="{6786327F-C1DA-44A1-8367-D32F2D973D20}" type="presParOf" srcId="{51EB1E27-B5A1-4D29-8C7B-7B4A5DA4B310}" destId="{ED3CD474-A7C2-4225-B6D7-DA72CA6C8BC4}" srcOrd="3" destOrd="0" presId="urn:microsoft.com/office/officeart/2005/8/layout/list1"/>
    <dgm:cxn modelId="{9D383EDE-C2B1-494B-9E24-83F847368C62}" type="presParOf" srcId="{51EB1E27-B5A1-4D29-8C7B-7B4A5DA4B310}" destId="{AE1B534F-23C1-4EDB-A8C3-F2394B6EAC33}" srcOrd="4" destOrd="0" presId="urn:microsoft.com/office/officeart/2005/8/layout/list1"/>
    <dgm:cxn modelId="{119CEC17-5AD6-422A-AFCA-A17C19D30F45}" type="presParOf" srcId="{AE1B534F-23C1-4EDB-A8C3-F2394B6EAC33}" destId="{2FECA041-0561-496B-9502-52D1D569B970}" srcOrd="0" destOrd="0" presId="urn:microsoft.com/office/officeart/2005/8/layout/list1"/>
    <dgm:cxn modelId="{57EBD4B8-59F7-46BB-A7AD-86DC0D2EA9EE}" type="presParOf" srcId="{AE1B534F-23C1-4EDB-A8C3-F2394B6EAC33}" destId="{FCC3F529-CEC9-4347-9B63-19C5C71C758D}" srcOrd="1" destOrd="0" presId="urn:microsoft.com/office/officeart/2005/8/layout/list1"/>
    <dgm:cxn modelId="{EFDBC4DE-885B-42E5-9B9C-C9D1DE290615}" type="presParOf" srcId="{51EB1E27-B5A1-4D29-8C7B-7B4A5DA4B310}" destId="{23FCFB24-D5C7-43D2-AC2A-E286834750C0}" srcOrd="5" destOrd="0" presId="urn:microsoft.com/office/officeart/2005/8/layout/list1"/>
    <dgm:cxn modelId="{8C52F654-D211-447D-8349-BF6581B2115B}" type="presParOf" srcId="{51EB1E27-B5A1-4D29-8C7B-7B4A5DA4B310}" destId="{56769473-9A4F-48AF-A856-1DDE19CB3110}" srcOrd="6" destOrd="0" presId="urn:microsoft.com/office/officeart/2005/8/layout/list1"/>
    <dgm:cxn modelId="{6F66F037-33E2-4214-BCDA-F0DD73E74D64}" type="presParOf" srcId="{51EB1E27-B5A1-4D29-8C7B-7B4A5DA4B310}" destId="{2EFE3164-A4D6-42C0-9ACA-F4E62769F5D1}" srcOrd="7" destOrd="0" presId="urn:microsoft.com/office/officeart/2005/8/layout/list1"/>
    <dgm:cxn modelId="{687944B1-BA64-486F-AFC0-73B5B958CF7A}" type="presParOf" srcId="{51EB1E27-B5A1-4D29-8C7B-7B4A5DA4B310}" destId="{2A47FC1A-513C-4B12-99FF-0095DDE8E7B3}" srcOrd="8" destOrd="0" presId="urn:microsoft.com/office/officeart/2005/8/layout/list1"/>
    <dgm:cxn modelId="{D858035E-BBCC-409B-8086-075E9E2BE897}" type="presParOf" srcId="{2A47FC1A-513C-4B12-99FF-0095DDE8E7B3}" destId="{A069E8C1-7502-43DB-9C20-B8F7BDCF2E57}" srcOrd="0" destOrd="0" presId="urn:microsoft.com/office/officeart/2005/8/layout/list1"/>
    <dgm:cxn modelId="{205955F9-C738-4231-9F14-C0E77637A543}" type="presParOf" srcId="{2A47FC1A-513C-4B12-99FF-0095DDE8E7B3}" destId="{EDCCEC95-E2C8-4595-8F93-734577D613A8}" srcOrd="1" destOrd="0" presId="urn:microsoft.com/office/officeart/2005/8/layout/list1"/>
    <dgm:cxn modelId="{01C67DAD-A2C6-480D-8AAF-A07E659DA583}" type="presParOf" srcId="{51EB1E27-B5A1-4D29-8C7B-7B4A5DA4B310}" destId="{AD239987-3563-4D8F-B561-97967E2C64BA}" srcOrd="9" destOrd="0" presId="urn:microsoft.com/office/officeart/2005/8/layout/list1"/>
    <dgm:cxn modelId="{91E31CC5-6161-4745-8D6B-B100B1407B0B}" type="presParOf" srcId="{51EB1E27-B5A1-4D29-8C7B-7B4A5DA4B310}" destId="{92F602BB-B89B-41EC-90E0-99ECAB7D7B85}" srcOrd="10" destOrd="0" presId="urn:microsoft.com/office/officeart/2005/8/layout/list1"/>
    <dgm:cxn modelId="{4BE42183-7D1F-4BA4-9B2D-679ABA1F519C}" type="presParOf" srcId="{51EB1E27-B5A1-4D29-8C7B-7B4A5DA4B310}" destId="{BDFAC75E-9F7C-434C-A586-35228A0271FB}" srcOrd="11" destOrd="0" presId="urn:microsoft.com/office/officeart/2005/8/layout/list1"/>
    <dgm:cxn modelId="{42A3FC34-2C56-4EAD-8438-85DB04424063}" type="presParOf" srcId="{51EB1E27-B5A1-4D29-8C7B-7B4A5DA4B310}" destId="{18EC69EE-E9B2-4E04-AF8F-7552E2E1AD39}" srcOrd="12" destOrd="0" presId="urn:microsoft.com/office/officeart/2005/8/layout/list1"/>
    <dgm:cxn modelId="{AB9EC702-FE25-4323-9BF4-904A199EE787}" type="presParOf" srcId="{18EC69EE-E9B2-4E04-AF8F-7552E2E1AD39}" destId="{3CA62579-F3F7-4761-8480-20B0F9FB2195}" srcOrd="0" destOrd="0" presId="urn:microsoft.com/office/officeart/2005/8/layout/list1"/>
    <dgm:cxn modelId="{B602A77A-DE50-4526-B20C-DB660738C3B6}" type="presParOf" srcId="{18EC69EE-E9B2-4E04-AF8F-7552E2E1AD39}" destId="{8C3546D4-BC63-4F47-80D7-FC06F043FED7}" srcOrd="1" destOrd="0" presId="urn:microsoft.com/office/officeart/2005/8/layout/list1"/>
    <dgm:cxn modelId="{435AEEA0-1744-408B-9E55-788F09B37B00}" type="presParOf" srcId="{51EB1E27-B5A1-4D29-8C7B-7B4A5DA4B310}" destId="{2F14243E-73BE-4A10-8337-619EDD0BEFE2}" srcOrd="13" destOrd="0" presId="urn:microsoft.com/office/officeart/2005/8/layout/list1"/>
    <dgm:cxn modelId="{47896D7F-98BE-4992-BE0E-2832500FF1E9}" type="presParOf" srcId="{51EB1E27-B5A1-4D29-8C7B-7B4A5DA4B310}" destId="{E3D4B4A0-A861-4336-914C-64552CD47E79}" srcOrd="14" destOrd="0" presId="urn:microsoft.com/office/officeart/2005/8/layout/list1"/>
    <dgm:cxn modelId="{290C8531-A688-4806-8548-67A043EE59D1}" type="presParOf" srcId="{51EB1E27-B5A1-4D29-8C7B-7B4A5DA4B310}" destId="{B787DDF5-86E3-4E96-93DD-395CF8DC2DBF}" srcOrd="15" destOrd="0" presId="urn:microsoft.com/office/officeart/2005/8/layout/list1"/>
    <dgm:cxn modelId="{7D3A258D-6646-4069-B2F3-6B5490EA86B2}" type="presParOf" srcId="{51EB1E27-B5A1-4D29-8C7B-7B4A5DA4B310}" destId="{F91AF1A0-9E92-4926-A816-35B826F81120}" srcOrd="16" destOrd="0" presId="urn:microsoft.com/office/officeart/2005/8/layout/list1"/>
    <dgm:cxn modelId="{E646587F-EFF2-4B4B-885E-02DB1E6A4D17}" type="presParOf" srcId="{F91AF1A0-9E92-4926-A816-35B826F81120}" destId="{AC581AC0-618D-407A-843E-44FE9DA708B4}" srcOrd="0" destOrd="0" presId="urn:microsoft.com/office/officeart/2005/8/layout/list1"/>
    <dgm:cxn modelId="{5F8C0765-7BF5-426A-8501-E415211421E4}" type="presParOf" srcId="{F91AF1A0-9E92-4926-A816-35B826F81120}" destId="{2BDEEEBE-6E0A-440B-9580-DF35787DFA39}" srcOrd="1" destOrd="0" presId="urn:microsoft.com/office/officeart/2005/8/layout/list1"/>
    <dgm:cxn modelId="{9E1E731F-3359-4ED0-A913-3C4BB3180375}" type="presParOf" srcId="{51EB1E27-B5A1-4D29-8C7B-7B4A5DA4B310}" destId="{B9C6326E-90C3-412C-8DDD-BF0E46A76125}" srcOrd="17" destOrd="0" presId="urn:microsoft.com/office/officeart/2005/8/layout/list1"/>
    <dgm:cxn modelId="{6AE83196-3780-416F-8170-85233A28D01F}" type="presParOf" srcId="{51EB1E27-B5A1-4D29-8C7B-7B4A5DA4B310}" destId="{74BC3732-A435-4A80-A45A-7C2A4E8E5DED}" srcOrd="18" destOrd="0" presId="urn:microsoft.com/office/officeart/2005/8/layout/list1"/>
    <dgm:cxn modelId="{CAF62696-1775-49A2-932E-6399893A462C}" type="presParOf" srcId="{51EB1E27-B5A1-4D29-8C7B-7B4A5DA4B310}" destId="{23F983F4-84FD-4BA7-8B7D-B7ECDA7034F9}" srcOrd="19" destOrd="0" presId="urn:microsoft.com/office/officeart/2005/8/layout/list1"/>
    <dgm:cxn modelId="{7C1824B7-CE49-4790-BC35-C16854239C8C}" type="presParOf" srcId="{51EB1E27-B5A1-4D29-8C7B-7B4A5DA4B310}" destId="{5E9BB04E-1A09-460A-A1F8-18128820D827}" srcOrd="20" destOrd="0" presId="urn:microsoft.com/office/officeart/2005/8/layout/list1"/>
    <dgm:cxn modelId="{12BB482B-BE39-4B44-9580-4000D0FCFDD9}" type="presParOf" srcId="{5E9BB04E-1A09-460A-A1F8-18128820D827}" destId="{F5E0E6CF-2E59-4742-A825-B2A8E2BF8366}" srcOrd="0" destOrd="0" presId="urn:microsoft.com/office/officeart/2005/8/layout/list1"/>
    <dgm:cxn modelId="{C578338A-55B9-4C3D-B264-A5F799DAE936}" type="presParOf" srcId="{5E9BB04E-1A09-460A-A1F8-18128820D827}" destId="{F9B960DF-3182-44B0-BCCA-F05FCF4D0DD1}" srcOrd="1" destOrd="0" presId="urn:microsoft.com/office/officeart/2005/8/layout/list1"/>
    <dgm:cxn modelId="{39CC532B-26DF-4B39-B4CD-3AD166475A42}" type="presParOf" srcId="{51EB1E27-B5A1-4D29-8C7B-7B4A5DA4B310}" destId="{FE81D4D0-1AF9-44DD-848C-CCC2BFB65264}" srcOrd="21" destOrd="0" presId="urn:microsoft.com/office/officeart/2005/8/layout/list1"/>
    <dgm:cxn modelId="{F733CED4-4052-4E9F-8558-0175472173E0}" type="presParOf" srcId="{51EB1E27-B5A1-4D29-8C7B-7B4A5DA4B310}" destId="{18BC559E-03DD-42AB-9E18-FC8E70962A2B}" srcOrd="22" destOrd="0" presId="urn:microsoft.com/office/officeart/2005/8/layout/list1"/>
    <dgm:cxn modelId="{D89C6FE5-0373-40B9-82CC-94F9C5A079E7}" type="presParOf" srcId="{51EB1E27-B5A1-4D29-8C7B-7B4A5DA4B310}" destId="{B8135A4D-B887-4CEE-9497-36B9875C8A86}" srcOrd="23" destOrd="0" presId="urn:microsoft.com/office/officeart/2005/8/layout/list1"/>
    <dgm:cxn modelId="{E7099FE4-6066-44D1-8402-16FFFEE04643}" type="presParOf" srcId="{51EB1E27-B5A1-4D29-8C7B-7B4A5DA4B310}" destId="{23CA5720-876F-40F6-8478-0970123F2A67}" srcOrd="24" destOrd="0" presId="urn:microsoft.com/office/officeart/2005/8/layout/list1"/>
    <dgm:cxn modelId="{427B4649-1B89-4D5D-A12E-F37E197C5A56}" type="presParOf" srcId="{23CA5720-876F-40F6-8478-0970123F2A67}" destId="{CB844AE7-56A5-42AF-859D-347AA70BB169}" srcOrd="0" destOrd="0" presId="urn:microsoft.com/office/officeart/2005/8/layout/list1"/>
    <dgm:cxn modelId="{4C76D407-2913-4062-9B0A-C71F142352C0}" type="presParOf" srcId="{23CA5720-876F-40F6-8478-0970123F2A67}" destId="{6683EE2F-1E9B-498D-A0D4-01636865FD17}" srcOrd="1" destOrd="0" presId="urn:microsoft.com/office/officeart/2005/8/layout/list1"/>
    <dgm:cxn modelId="{21D0FCCC-F271-4EA2-B42E-FE92000D1E01}" type="presParOf" srcId="{51EB1E27-B5A1-4D29-8C7B-7B4A5DA4B310}" destId="{3A73BAC0-DF73-4AE2-9A6B-ACBDBDE95704}" srcOrd="25" destOrd="0" presId="urn:microsoft.com/office/officeart/2005/8/layout/list1"/>
    <dgm:cxn modelId="{BE3C3C99-EC10-4B55-A69E-CACFBE55F29C}" type="presParOf" srcId="{51EB1E27-B5A1-4D29-8C7B-7B4A5DA4B310}" destId="{88E38233-1CFD-4572-8C5D-6F5510F6C5DB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36AA6E-9B69-4C1E-B962-99F7AC64FFF8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5D7563CD-D450-49FC-BD43-4C21E78674E5}">
      <dgm:prSet custT="1"/>
      <dgm:spPr/>
      <dgm:t>
        <a:bodyPr/>
        <a:lstStyle/>
        <a:p>
          <a:pPr algn="just" rtl="0"/>
          <a:r>
            <a:rPr lang="es-ES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adición de biomasa de </a:t>
          </a:r>
          <a:r>
            <a:rPr lang="es-ES" sz="20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Arthrospira platensis </a:t>
          </a:r>
          <a:r>
            <a:rPr lang="es-ES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en la fermentación de yogur, mantuvo la viabilidad de microorganismos durante los 28 días de almacenamiento refrigerado, de modo que se acepta la hipótesis nula.</a:t>
          </a:r>
          <a:endParaRPr lang="es-EC" sz="20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0B6256-81E0-4B97-914B-283772BF078E}" type="parTrans" cxnId="{650AEFA4-D576-46B9-A170-32E5A5037EE5}">
      <dgm:prSet/>
      <dgm:spPr/>
      <dgm:t>
        <a:bodyPr/>
        <a:lstStyle/>
        <a:p>
          <a:endParaRPr lang="es-EC"/>
        </a:p>
      </dgm:t>
    </dgm:pt>
    <dgm:pt modelId="{0BB6242D-38DC-4C82-8AEA-4F4D75F47AE0}" type="sibTrans" cxnId="{650AEFA4-D576-46B9-A170-32E5A5037EE5}">
      <dgm:prSet/>
      <dgm:spPr/>
      <dgm:t>
        <a:bodyPr/>
        <a:lstStyle/>
        <a:p>
          <a:endParaRPr lang="es-EC"/>
        </a:p>
      </dgm:t>
    </dgm:pt>
    <dgm:pt modelId="{F9A187C7-4609-47DD-AE8A-346A52473A81}">
      <dgm:prSet custT="1"/>
      <dgm:spPr/>
      <dgm:t>
        <a:bodyPr/>
        <a:lstStyle/>
        <a:p>
          <a:pPr algn="just" rtl="0"/>
          <a:r>
            <a:rPr lang="es-ES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Los datos de acidez </a:t>
          </a:r>
          <a:r>
            <a:rPr lang="es-ES" sz="20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titulable</a:t>
          </a:r>
          <a:r>
            <a:rPr lang="es-ES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obtenidos durante la investigación denotan un incremento de la misma, dentro del rango permitido para yogur, mejorando sus cualidades organolépticas adicionando 0.025% de </a:t>
          </a:r>
          <a:r>
            <a:rPr lang="es-ES" sz="20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Arthrospira platensis </a:t>
          </a:r>
          <a:r>
            <a:rPr lang="es-ES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previo a la fermentación.</a:t>
          </a:r>
          <a:endParaRPr lang="es-EC" sz="20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B63ACC-9A95-4AFB-B763-74BA9E4DF6A4}" type="parTrans" cxnId="{4BB815D1-D42B-4333-90AE-599A0A1F4D23}">
      <dgm:prSet/>
      <dgm:spPr/>
      <dgm:t>
        <a:bodyPr/>
        <a:lstStyle/>
        <a:p>
          <a:endParaRPr lang="es-EC"/>
        </a:p>
      </dgm:t>
    </dgm:pt>
    <dgm:pt modelId="{7E3DF085-B768-4922-8C1B-6C631FBAD514}" type="sibTrans" cxnId="{4BB815D1-D42B-4333-90AE-599A0A1F4D23}">
      <dgm:prSet/>
      <dgm:spPr/>
      <dgm:t>
        <a:bodyPr/>
        <a:lstStyle/>
        <a:p>
          <a:endParaRPr lang="es-EC"/>
        </a:p>
      </dgm:t>
    </dgm:pt>
    <dgm:pt modelId="{6D8BB6DF-2268-4C6C-A026-08412204E798}">
      <dgm:prSet custT="1"/>
      <dgm:spPr/>
      <dgm:t>
        <a:bodyPr/>
        <a:lstStyle/>
        <a:p>
          <a:pPr algn="just" rtl="0"/>
          <a:r>
            <a:rPr lang="es-ES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suplementación de 0,025% de biomasa de </a:t>
          </a:r>
          <a:r>
            <a:rPr lang="es-ES" sz="20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Arthrospira </a:t>
          </a:r>
          <a:r>
            <a:rPr lang="es-ES" sz="2000" b="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platensis</a:t>
          </a:r>
          <a:r>
            <a:rPr lang="es-ES" sz="20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mejoró la calidad nutritiva del yogur, permitiendo una mejor aceptación, se </a:t>
          </a:r>
          <a:r>
            <a:rPr lang="es-ES" sz="20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icrementó</a:t>
          </a:r>
          <a:r>
            <a:rPr lang="es-ES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el contenido de proteína hasta 3,36% y aportó cantidades importantes de ácidos grasos polinsaturados.</a:t>
          </a:r>
          <a:endParaRPr lang="es-EC" sz="20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66F3FF-8EE1-4B4B-9D5E-30A8D6C33B20}" type="parTrans" cxnId="{58870612-522F-436D-924E-9A73D2CD3743}">
      <dgm:prSet/>
      <dgm:spPr/>
      <dgm:t>
        <a:bodyPr/>
        <a:lstStyle/>
        <a:p>
          <a:endParaRPr lang="es-EC"/>
        </a:p>
      </dgm:t>
    </dgm:pt>
    <dgm:pt modelId="{11C4B2F8-3FD8-4787-9B2D-93C608B18515}" type="sibTrans" cxnId="{58870612-522F-436D-924E-9A73D2CD3743}">
      <dgm:prSet/>
      <dgm:spPr/>
      <dgm:t>
        <a:bodyPr/>
        <a:lstStyle/>
        <a:p>
          <a:endParaRPr lang="es-EC"/>
        </a:p>
      </dgm:t>
    </dgm:pt>
    <dgm:pt modelId="{C284453B-AD43-41AD-8BE3-DA7709C2408F}" type="pres">
      <dgm:prSet presAssocID="{5F36AA6E-9B69-4C1E-B962-99F7AC64FFF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94EB806-C72C-4971-B5F4-D474181B5EA3}" type="pres">
      <dgm:prSet presAssocID="{5D7563CD-D450-49FC-BD43-4C21E78674E5}" presName="parentText" presStyleLbl="node1" presStyleIdx="0" presStyleCnt="3" custLinFactNeighborX="430" custLinFactNeighborY="-1460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1FDDB7-0AB8-4B87-B908-A4867137D373}" type="pres">
      <dgm:prSet presAssocID="{0BB6242D-38DC-4C82-8AEA-4F4D75F47AE0}" presName="spacer" presStyleCnt="0"/>
      <dgm:spPr/>
    </dgm:pt>
    <dgm:pt modelId="{24B44703-8964-4365-A2E4-C137696D592F}" type="pres">
      <dgm:prSet presAssocID="{F9A187C7-4609-47DD-AE8A-346A52473A8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6642C1-4C2F-48D5-9A94-028EDF8E9915}" type="pres">
      <dgm:prSet presAssocID="{7E3DF085-B768-4922-8C1B-6C631FBAD514}" presName="spacer" presStyleCnt="0"/>
      <dgm:spPr/>
    </dgm:pt>
    <dgm:pt modelId="{71FAE912-6CC8-4022-90A5-0DE9B0CDE5DC}" type="pres">
      <dgm:prSet presAssocID="{6D8BB6DF-2268-4C6C-A026-08412204E79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87EDFA0-47E4-4BD5-AA70-290FC9A0586A}" type="presOf" srcId="{F9A187C7-4609-47DD-AE8A-346A52473A81}" destId="{24B44703-8964-4365-A2E4-C137696D592F}" srcOrd="0" destOrd="0" presId="urn:microsoft.com/office/officeart/2005/8/layout/vList2"/>
    <dgm:cxn modelId="{4BB815D1-D42B-4333-90AE-599A0A1F4D23}" srcId="{5F36AA6E-9B69-4C1E-B962-99F7AC64FFF8}" destId="{F9A187C7-4609-47DD-AE8A-346A52473A81}" srcOrd="1" destOrd="0" parTransId="{B5B63ACC-9A95-4AFB-B763-74BA9E4DF6A4}" sibTransId="{7E3DF085-B768-4922-8C1B-6C631FBAD514}"/>
    <dgm:cxn modelId="{58870612-522F-436D-924E-9A73D2CD3743}" srcId="{5F36AA6E-9B69-4C1E-B962-99F7AC64FFF8}" destId="{6D8BB6DF-2268-4C6C-A026-08412204E798}" srcOrd="2" destOrd="0" parTransId="{A066F3FF-8EE1-4B4B-9D5E-30A8D6C33B20}" sibTransId="{11C4B2F8-3FD8-4787-9B2D-93C608B18515}"/>
    <dgm:cxn modelId="{650AEFA4-D576-46B9-A170-32E5A5037EE5}" srcId="{5F36AA6E-9B69-4C1E-B962-99F7AC64FFF8}" destId="{5D7563CD-D450-49FC-BD43-4C21E78674E5}" srcOrd="0" destOrd="0" parTransId="{A20B6256-81E0-4B97-914B-283772BF078E}" sibTransId="{0BB6242D-38DC-4C82-8AEA-4F4D75F47AE0}"/>
    <dgm:cxn modelId="{468DBB8E-5A25-4057-8F03-303DCF13290A}" type="presOf" srcId="{5F36AA6E-9B69-4C1E-B962-99F7AC64FFF8}" destId="{C284453B-AD43-41AD-8BE3-DA7709C2408F}" srcOrd="0" destOrd="0" presId="urn:microsoft.com/office/officeart/2005/8/layout/vList2"/>
    <dgm:cxn modelId="{BE78191D-BA6E-4157-98AA-B902946BADBB}" type="presOf" srcId="{5D7563CD-D450-49FC-BD43-4C21E78674E5}" destId="{994EB806-C72C-4971-B5F4-D474181B5EA3}" srcOrd="0" destOrd="0" presId="urn:microsoft.com/office/officeart/2005/8/layout/vList2"/>
    <dgm:cxn modelId="{C8CEF335-6ADD-4874-A26E-6A1599455F1E}" type="presOf" srcId="{6D8BB6DF-2268-4C6C-A026-08412204E798}" destId="{71FAE912-6CC8-4022-90A5-0DE9B0CDE5DC}" srcOrd="0" destOrd="0" presId="urn:microsoft.com/office/officeart/2005/8/layout/vList2"/>
    <dgm:cxn modelId="{A9A32621-BDF9-410C-A06E-E9ADE1A0DD8F}" type="presParOf" srcId="{C284453B-AD43-41AD-8BE3-DA7709C2408F}" destId="{994EB806-C72C-4971-B5F4-D474181B5EA3}" srcOrd="0" destOrd="0" presId="urn:microsoft.com/office/officeart/2005/8/layout/vList2"/>
    <dgm:cxn modelId="{A48F0F40-E531-4F6E-9AE5-B118487EC1A2}" type="presParOf" srcId="{C284453B-AD43-41AD-8BE3-DA7709C2408F}" destId="{791FDDB7-0AB8-4B87-B908-A4867137D373}" srcOrd="1" destOrd="0" presId="urn:microsoft.com/office/officeart/2005/8/layout/vList2"/>
    <dgm:cxn modelId="{8695A70B-E21B-4407-83F7-0AC643FE45D3}" type="presParOf" srcId="{C284453B-AD43-41AD-8BE3-DA7709C2408F}" destId="{24B44703-8964-4365-A2E4-C137696D592F}" srcOrd="2" destOrd="0" presId="urn:microsoft.com/office/officeart/2005/8/layout/vList2"/>
    <dgm:cxn modelId="{1CE1EAA5-2043-450D-B7B0-62D8D9247C86}" type="presParOf" srcId="{C284453B-AD43-41AD-8BE3-DA7709C2408F}" destId="{6F6642C1-4C2F-48D5-9A94-028EDF8E9915}" srcOrd="3" destOrd="0" presId="urn:microsoft.com/office/officeart/2005/8/layout/vList2"/>
    <dgm:cxn modelId="{51AA510C-A479-452E-B81A-ED78B2F7ECD4}" type="presParOf" srcId="{C284453B-AD43-41AD-8BE3-DA7709C2408F}" destId="{71FAE912-6CC8-4022-90A5-0DE9B0CDE5D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459641-01D0-4FDF-BD13-E2B8040BCC64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EB2B8AF2-1794-4156-B1E4-A973E69753AE}">
      <dgm:prSet custT="1"/>
      <dgm:spPr/>
      <dgm:t>
        <a:bodyPr/>
        <a:lstStyle/>
        <a:p>
          <a:pPr algn="just" rtl="0"/>
          <a:r>
            <a:rPr lang="es-ES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Realizar un estudio del perfil de vitaminas A y  B con el fin de conocer el efecto de </a:t>
          </a:r>
          <a:r>
            <a:rPr lang="es-ES" sz="20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Arthrospira platensis</a:t>
          </a:r>
          <a:r>
            <a:rPr lang="es-ES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en su producción.</a:t>
          </a:r>
          <a:endParaRPr lang="es-EC" sz="20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BDFD79-900B-4AF3-BD95-7C45F6EAA8AD}" type="parTrans" cxnId="{E824E261-66BA-4FCC-9FFA-43C923509B72}">
      <dgm:prSet/>
      <dgm:spPr/>
      <dgm:t>
        <a:bodyPr/>
        <a:lstStyle/>
        <a:p>
          <a:endParaRPr lang="es-EC"/>
        </a:p>
      </dgm:t>
    </dgm:pt>
    <dgm:pt modelId="{5D759775-A220-4528-AC87-FC12D12914DF}" type="sibTrans" cxnId="{E824E261-66BA-4FCC-9FFA-43C923509B72}">
      <dgm:prSet/>
      <dgm:spPr/>
      <dgm:t>
        <a:bodyPr/>
        <a:lstStyle/>
        <a:p>
          <a:endParaRPr lang="es-EC"/>
        </a:p>
      </dgm:t>
    </dgm:pt>
    <dgm:pt modelId="{C397DA9B-130B-42F2-AF09-3F7E1DC34FA3}">
      <dgm:prSet custT="1"/>
      <dgm:spPr/>
      <dgm:t>
        <a:bodyPr/>
        <a:lstStyle/>
        <a:p>
          <a:pPr algn="just" rtl="0"/>
          <a:r>
            <a:rPr lang="es-ES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Hacer pruebas complementarias tomando en cuenta factores como el método de esterilización y tipo de leche, además de ensayos específicos para cada especie probiótica.</a:t>
          </a:r>
          <a:endParaRPr lang="es-EC" sz="20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206969-64E3-4D8F-84DE-BDF8A8518488}" type="parTrans" cxnId="{C6998BAC-6570-4CC9-BC5F-507AA1305DB2}">
      <dgm:prSet/>
      <dgm:spPr/>
      <dgm:t>
        <a:bodyPr/>
        <a:lstStyle/>
        <a:p>
          <a:endParaRPr lang="es-EC"/>
        </a:p>
      </dgm:t>
    </dgm:pt>
    <dgm:pt modelId="{13983744-FE9D-496D-A45D-8B9A05E725FB}" type="sibTrans" cxnId="{C6998BAC-6570-4CC9-BC5F-507AA1305DB2}">
      <dgm:prSet/>
      <dgm:spPr/>
      <dgm:t>
        <a:bodyPr/>
        <a:lstStyle/>
        <a:p>
          <a:endParaRPr lang="es-EC"/>
        </a:p>
      </dgm:t>
    </dgm:pt>
    <dgm:pt modelId="{300CFFDA-E995-4388-B095-572B5DB0B96E}">
      <dgm:prSet custT="1"/>
      <dgm:spPr/>
      <dgm:t>
        <a:bodyPr/>
        <a:lstStyle/>
        <a:p>
          <a:pPr algn="just" rtl="0"/>
          <a:r>
            <a:rPr lang="es-ES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Llevar a cabo ensayos sobre la utilización de saborizantes y mejoradores de textura a fin de incrementar la dosis de biomasa y obtener un producto con buena palatabilidad.</a:t>
          </a:r>
          <a:endParaRPr lang="es-EC" sz="20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C0E9C7-DDE3-449B-AA11-BDD809BB08F0}" type="parTrans" cxnId="{33C459EE-FE5F-46DA-9AF0-CE500FA6CA7F}">
      <dgm:prSet/>
      <dgm:spPr/>
      <dgm:t>
        <a:bodyPr/>
        <a:lstStyle/>
        <a:p>
          <a:endParaRPr lang="es-EC"/>
        </a:p>
      </dgm:t>
    </dgm:pt>
    <dgm:pt modelId="{81081C24-6DE6-4E81-9755-35680B67F805}" type="sibTrans" cxnId="{33C459EE-FE5F-46DA-9AF0-CE500FA6CA7F}">
      <dgm:prSet/>
      <dgm:spPr/>
      <dgm:t>
        <a:bodyPr/>
        <a:lstStyle/>
        <a:p>
          <a:endParaRPr lang="es-EC"/>
        </a:p>
      </dgm:t>
    </dgm:pt>
    <dgm:pt modelId="{6EDFCEF6-F8FE-407A-9932-E0F23352EED2}">
      <dgm:prSet custT="1"/>
      <dgm:spPr/>
      <dgm:t>
        <a:bodyPr/>
        <a:lstStyle/>
        <a:p>
          <a:pPr algn="just" rtl="0"/>
          <a:r>
            <a:rPr lang="es-ES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Desarrollar otros productos lácteos suplementados con </a:t>
          </a:r>
          <a:r>
            <a:rPr lang="es-ES" sz="20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A. platensis</a:t>
          </a:r>
          <a:r>
            <a:rPr lang="es-ES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como varios tipos de queso, kumis, kéfir entre otros.</a:t>
          </a:r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3E3F28-FDDA-4C0B-B4CF-CE70FFF1A911}" type="parTrans" cxnId="{99E146E8-F341-4193-9EF9-FD7F6045E76C}">
      <dgm:prSet/>
      <dgm:spPr/>
      <dgm:t>
        <a:bodyPr/>
        <a:lstStyle/>
        <a:p>
          <a:endParaRPr lang="es-EC"/>
        </a:p>
      </dgm:t>
    </dgm:pt>
    <dgm:pt modelId="{586B3D90-5A94-4F63-A28E-A2B147EE7735}" type="sibTrans" cxnId="{99E146E8-F341-4193-9EF9-FD7F6045E76C}">
      <dgm:prSet/>
      <dgm:spPr/>
      <dgm:t>
        <a:bodyPr/>
        <a:lstStyle/>
        <a:p>
          <a:endParaRPr lang="es-EC"/>
        </a:p>
      </dgm:t>
    </dgm:pt>
    <dgm:pt modelId="{A68EE66B-1E02-46BB-AE57-ACCCE1FADC6E}" type="pres">
      <dgm:prSet presAssocID="{51459641-01D0-4FDF-BD13-E2B8040BCC6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24AAAA4-C13A-4AFE-9482-73E23EB3FFF2}" type="pres">
      <dgm:prSet presAssocID="{EB2B8AF2-1794-4156-B1E4-A973E69753A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2D863E-1E8E-4BAA-BDF5-D43EBBFEE72A}" type="pres">
      <dgm:prSet presAssocID="{5D759775-A220-4528-AC87-FC12D12914DF}" presName="spacer" presStyleCnt="0"/>
      <dgm:spPr/>
    </dgm:pt>
    <dgm:pt modelId="{E6F00651-ACB8-4C6D-A4E5-C1B356C2C363}" type="pres">
      <dgm:prSet presAssocID="{C397DA9B-130B-42F2-AF09-3F7E1DC34FA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68525A3-2720-4FA2-A473-2FC68DEF955A}" type="pres">
      <dgm:prSet presAssocID="{13983744-FE9D-496D-A45D-8B9A05E725FB}" presName="spacer" presStyleCnt="0"/>
      <dgm:spPr/>
    </dgm:pt>
    <dgm:pt modelId="{E70AC82F-61CE-47C2-8EA0-B52B4980432F}" type="pres">
      <dgm:prSet presAssocID="{300CFFDA-E995-4388-B095-572B5DB0B96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BCE5B5-B350-4C21-8576-0CBF8630779D}" type="pres">
      <dgm:prSet presAssocID="{81081C24-6DE6-4E81-9755-35680B67F805}" presName="spacer" presStyleCnt="0"/>
      <dgm:spPr/>
    </dgm:pt>
    <dgm:pt modelId="{0D0DD197-9470-42FE-912A-C1FD62F6A7CA}" type="pres">
      <dgm:prSet presAssocID="{6EDFCEF6-F8FE-407A-9932-E0F23352EED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3C459EE-FE5F-46DA-9AF0-CE500FA6CA7F}" srcId="{51459641-01D0-4FDF-BD13-E2B8040BCC64}" destId="{300CFFDA-E995-4388-B095-572B5DB0B96E}" srcOrd="2" destOrd="0" parTransId="{14C0E9C7-DDE3-449B-AA11-BDD809BB08F0}" sibTransId="{81081C24-6DE6-4E81-9755-35680B67F805}"/>
    <dgm:cxn modelId="{118973EC-4BAE-44AE-8B7B-289E1B83502A}" type="presOf" srcId="{6EDFCEF6-F8FE-407A-9932-E0F23352EED2}" destId="{0D0DD197-9470-42FE-912A-C1FD62F6A7CA}" srcOrd="0" destOrd="0" presId="urn:microsoft.com/office/officeart/2005/8/layout/vList2"/>
    <dgm:cxn modelId="{DF362CF9-253E-4551-85CA-F157B739B6B4}" type="presOf" srcId="{51459641-01D0-4FDF-BD13-E2B8040BCC64}" destId="{A68EE66B-1E02-46BB-AE57-ACCCE1FADC6E}" srcOrd="0" destOrd="0" presId="urn:microsoft.com/office/officeart/2005/8/layout/vList2"/>
    <dgm:cxn modelId="{C6998BAC-6570-4CC9-BC5F-507AA1305DB2}" srcId="{51459641-01D0-4FDF-BD13-E2B8040BCC64}" destId="{C397DA9B-130B-42F2-AF09-3F7E1DC34FA3}" srcOrd="1" destOrd="0" parTransId="{DB206969-64E3-4D8F-84DE-BDF8A8518488}" sibTransId="{13983744-FE9D-496D-A45D-8B9A05E725FB}"/>
    <dgm:cxn modelId="{E824E261-66BA-4FCC-9FFA-43C923509B72}" srcId="{51459641-01D0-4FDF-BD13-E2B8040BCC64}" destId="{EB2B8AF2-1794-4156-B1E4-A973E69753AE}" srcOrd="0" destOrd="0" parTransId="{46BDFD79-900B-4AF3-BD95-7C45F6EAA8AD}" sibTransId="{5D759775-A220-4528-AC87-FC12D12914DF}"/>
    <dgm:cxn modelId="{99E146E8-F341-4193-9EF9-FD7F6045E76C}" srcId="{51459641-01D0-4FDF-BD13-E2B8040BCC64}" destId="{6EDFCEF6-F8FE-407A-9932-E0F23352EED2}" srcOrd="3" destOrd="0" parTransId="{A33E3F28-FDDA-4C0B-B4CF-CE70FFF1A911}" sibTransId="{586B3D90-5A94-4F63-A28E-A2B147EE7735}"/>
    <dgm:cxn modelId="{B93D919A-B239-4F93-B42C-34E14BA7A9E9}" type="presOf" srcId="{C397DA9B-130B-42F2-AF09-3F7E1DC34FA3}" destId="{E6F00651-ACB8-4C6D-A4E5-C1B356C2C363}" srcOrd="0" destOrd="0" presId="urn:microsoft.com/office/officeart/2005/8/layout/vList2"/>
    <dgm:cxn modelId="{4B73241F-A415-4996-8CAA-398C8E481AB1}" type="presOf" srcId="{EB2B8AF2-1794-4156-B1E4-A973E69753AE}" destId="{624AAAA4-C13A-4AFE-9482-73E23EB3FFF2}" srcOrd="0" destOrd="0" presId="urn:microsoft.com/office/officeart/2005/8/layout/vList2"/>
    <dgm:cxn modelId="{93B6C739-EBAC-472C-B951-8C0FA15D42CB}" type="presOf" srcId="{300CFFDA-E995-4388-B095-572B5DB0B96E}" destId="{E70AC82F-61CE-47C2-8EA0-B52B4980432F}" srcOrd="0" destOrd="0" presId="urn:microsoft.com/office/officeart/2005/8/layout/vList2"/>
    <dgm:cxn modelId="{FFFE2EA7-9779-4601-9E03-136DAAFD1F6D}" type="presParOf" srcId="{A68EE66B-1E02-46BB-AE57-ACCCE1FADC6E}" destId="{624AAAA4-C13A-4AFE-9482-73E23EB3FFF2}" srcOrd="0" destOrd="0" presId="urn:microsoft.com/office/officeart/2005/8/layout/vList2"/>
    <dgm:cxn modelId="{DB98687E-FA49-4063-A1EC-5A6BC1631BD7}" type="presParOf" srcId="{A68EE66B-1E02-46BB-AE57-ACCCE1FADC6E}" destId="{F02D863E-1E8E-4BAA-BDF5-D43EBBFEE72A}" srcOrd="1" destOrd="0" presId="urn:microsoft.com/office/officeart/2005/8/layout/vList2"/>
    <dgm:cxn modelId="{F90A8DB8-0FC0-41FE-BD85-FC96A2BAE0A0}" type="presParOf" srcId="{A68EE66B-1E02-46BB-AE57-ACCCE1FADC6E}" destId="{E6F00651-ACB8-4C6D-A4E5-C1B356C2C363}" srcOrd="2" destOrd="0" presId="urn:microsoft.com/office/officeart/2005/8/layout/vList2"/>
    <dgm:cxn modelId="{F9E1B437-C270-4F94-BB0B-BAEDF742E490}" type="presParOf" srcId="{A68EE66B-1E02-46BB-AE57-ACCCE1FADC6E}" destId="{E68525A3-2720-4FA2-A473-2FC68DEF955A}" srcOrd="3" destOrd="0" presId="urn:microsoft.com/office/officeart/2005/8/layout/vList2"/>
    <dgm:cxn modelId="{6163CB8D-3366-455F-8141-7BA10AA8F7D3}" type="presParOf" srcId="{A68EE66B-1E02-46BB-AE57-ACCCE1FADC6E}" destId="{E70AC82F-61CE-47C2-8EA0-B52B4980432F}" srcOrd="4" destOrd="0" presId="urn:microsoft.com/office/officeart/2005/8/layout/vList2"/>
    <dgm:cxn modelId="{924C08AE-39AE-496E-B3BA-EF9811C8F55A}" type="presParOf" srcId="{A68EE66B-1E02-46BB-AE57-ACCCE1FADC6E}" destId="{04BCE5B5-B350-4C21-8576-0CBF8630779D}" srcOrd="5" destOrd="0" presId="urn:microsoft.com/office/officeart/2005/8/layout/vList2"/>
    <dgm:cxn modelId="{C3777CB4-EA89-42A2-B574-458D865904C0}" type="presParOf" srcId="{A68EE66B-1E02-46BB-AE57-ACCCE1FADC6E}" destId="{0D0DD197-9470-42FE-912A-C1FD62F6A7C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7929A-016C-4419-9FFB-EE9937898690}">
      <dsp:nvSpPr>
        <dsp:cNvPr id="0" name=""/>
        <dsp:cNvSpPr/>
      </dsp:nvSpPr>
      <dsp:spPr>
        <a:xfrm>
          <a:off x="0" y="256763"/>
          <a:ext cx="5112568" cy="3780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B9416B-0B01-4A98-905D-DFD8D1DBA77D}">
      <dsp:nvSpPr>
        <dsp:cNvPr id="0" name=""/>
        <dsp:cNvSpPr/>
      </dsp:nvSpPr>
      <dsp:spPr>
        <a:xfrm>
          <a:off x="255628" y="35363"/>
          <a:ext cx="3578797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270" tIns="0" rIns="13527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1. Introducción</a:t>
          </a:r>
          <a:endParaRPr lang="es-EC" sz="20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7244" y="56979"/>
        <a:ext cx="3535565" cy="399568"/>
      </dsp:txXfrm>
    </dsp:sp>
    <dsp:sp modelId="{56769473-9A4F-48AF-A856-1DDE19CB3110}">
      <dsp:nvSpPr>
        <dsp:cNvPr id="0" name=""/>
        <dsp:cNvSpPr/>
      </dsp:nvSpPr>
      <dsp:spPr>
        <a:xfrm>
          <a:off x="0" y="937164"/>
          <a:ext cx="5112568" cy="3780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C3F529-CEC9-4347-9B63-19C5C71C758D}">
      <dsp:nvSpPr>
        <dsp:cNvPr id="0" name=""/>
        <dsp:cNvSpPr/>
      </dsp:nvSpPr>
      <dsp:spPr>
        <a:xfrm>
          <a:off x="255628" y="715763"/>
          <a:ext cx="3578797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270" tIns="0" rIns="13527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 Objetivos</a:t>
          </a:r>
          <a:endParaRPr lang="es-EC" sz="20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7244" y="737379"/>
        <a:ext cx="3535565" cy="399568"/>
      </dsp:txXfrm>
    </dsp:sp>
    <dsp:sp modelId="{92F602BB-B89B-41EC-90E0-99ECAB7D7B85}">
      <dsp:nvSpPr>
        <dsp:cNvPr id="0" name=""/>
        <dsp:cNvSpPr/>
      </dsp:nvSpPr>
      <dsp:spPr>
        <a:xfrm>
          <a:off x="0" y="1617564"/>
          <a:ext cx="5112568" cy="3780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CCEC95-E2C8-4595-8F93-734577D613A8}">
      <dsp:nvSpPr>
        <dsp:cNvPr id="0" name=""/>
        <dsp:cNvSpPr/>
      </dsp:nvSpPr>
      <dsp:spPr>
        <a:xfrm>
          <a:off x="255628" y="1396164"/>
          <a:ext cx="3578797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270" tIns="0" rIns="13527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 Marco teórico </a:t>
          </a:r>
          <a:endParaRPr lang="es-EC" sz="20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7244" y="1417780"/>
        <a:ext cx="3535565" cy="399568"/>
      </dsp:txXfrm>
    </dsp:sp>
    <dsp:sp modelId="{E3D4B4A0-A861-4336-914C-64552CD47E79}">
      <dsp:nvSpPr>
        <dsp:cNvPr id="0" name=""/>
        <dsp:cNvSpPr/>
      </dsp:nvSpPr>
      <dsp:spPr>
        <a:xfrm>
          <a:off x="0" y="2297964"/>
          <a:ext cx="5112568" cy="3780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3546D4-BC63-4F47-80D7-FC06F043FED7}">
      <dsp:nvSpPr>
        <dsp:cNvPr id="0" name=""/>
        <dsp:cNvSpPr/>
      </dsp:nvSpPr>
      <dsp:spPr>
        <a:xfrm>
          <a:off x="255628" y="2076564"/>
          <a:ext cx="3578797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270" tIns="0" rIns="13527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4. Materiales y métodos</a:t>
          </a:r>
          <a:endParaRPr lang="es-EC" sz="20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7244" y="2098180"/>
        <a:ext cx="3535565" cy="399568"/>
      </dsp:txXfrm>
    </dsp:sp>
    <dsp:sp modelId="{74BC3732-A435-4A80-A45A-7C2A4E8E5DED}">
      <dsp:nvSpPr>
        <dsp:cNvPr id="0" name=""/>
        <dsp:cNvSpPr/>
      </dsp:nvSpPr>
      <dsp:spPr>
        <a:xfrm>
          <a:off x="0" y="2978364"/>
          <a:ext cx="5112568" cy="3780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DEEEBE-6E0A-440B-9580-DF35787DFA39}">
      <dsp:nvSpPr>
        <dsp:cNvPr id="0" name=""/>
        <dsp:cNvSpPr/>
      </dsp:nvSpPr>
      <dsp:spPr>
        <a:xfrm>
          <a:off x="255628" y="2756964"/>
          <a:ext cx="3578797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270" tIns="0" rIns="13527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5. Resultados y discusión</a:t>
          </a:r>
        </a:p>
      </dsp:txBody>
      <dsp:txXfrm>
        <a:off x="277244" y="2778580"/>
        <a:ext cx="3535565" cy="399568"/>
      </dsp:txXfrm>
    </dsp:sp>
    <dsp:sp modelId="{18BC559E-03DD-42AB-9E18-FC8E70962A2B}">
      <dsp:nvSpPr>
        <dsp:cNvPr id="0" name=""/>
        <dsp:cNvSpPr/>
      </dsp:nvSpPr>
      <dsp:spPr>
        <a:xfrm>
          <a:off x="0" y="3658764"/>
          <a:ext cx="5112568" cy="3780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B960DF-3182-44B0-BCCA-F05FCF4D0DD1}">
      <dsp:nvSpPr>
        <dsp:cNvPr id="0" name=""/>
        <dsp:cNvSpPr/>
      </dsp:nvSpPr>
      <dsp:spPr>
        <a:xfrm>
          <a:off x="255628" y="3437364"/>
          <a:ext cx="3578797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270" tIns="0" rIns="13527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5. Conclusiones</a:t>
          </a:r>
        </a:p>
      </dsp:txBody>
      <dsp:txXfrm>
        <a:off x="277244" y="3458980"/>
        <a:ext cx="3535565" cy="399568"/>
      </dsp:txXfrm>
    </dsp:sp>
    <dsp:sp modelId="{88E38233-1CFD-4572-8C5D-6F5510F6C5DB}">
      <dsp:nvSpPr>
        <dsp:cNvPr id="0" name=""/>
        <dsp:cNvSpPr/>
      </dsp:nvSpPr>
      <dsp:spPr>
        <a:xfrm>
          <a:off x="0" y="4339164"/>
          <a:ext cx="5112568" cy="3780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83EE2F-1E9B-498D-A0D4-01636865FD17}">
      <dsp:nvSpPr>
        <dsp:cNvPr id="0" name=""/>
        <dsp:cNvSpPr/>
      </dsp:nvSpPr>
      <dsp:spPr>
        <a:xfrm>
          <a:off x="255628" y="4117764"/>
          <a:ext cx="3578797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270" tIns="0" rIns="13527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7. Recomendaciones</a:t>
          </a:r>
        </a:p>
      </dsp:txBody>
      <dsp:txXfrm>
        <a:off x="277244" y="4139380"/>
        <a:ext cx="3535565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4EB806-C72C-4971-B5F4-D474181B5EA3}">
      <dsp:nvSpPr>
        <dsp:cNvPr id="0" name=""/>
        <dsp:cNvSpPr/>
      </dsp:nvSpPr>
      <dsp:spPr>
        <a:xfrm>
          <a:off x="0" y="1025"/>
          <a:ext cx="8208912" cy="1343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adición de biomasa de </a:t>
          </a:r>
          <a:r>
            <a:rPr lang="es-ES" sz="20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Arthrospira platensis </a:t>
          </a:r>
          <a:r>
            <a:rPr lang="es-ES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en la fermentación de yogur, mantuvo la viabilidad de microorganismos durante los 28 días de almacenamiento refrigerado, de modo que se acepta la hipótesis nula.</a:t>
          </a:r>
          <a:endParaRPr lang="es-EC" sz="20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568" y="66593"/>
        <a:ext cx="8077776" cy="1212024"/>
      </dsp:txXfrm>
    </dsp:sp>
    <dsp:sp modelId="{24B44703-8964-4365-A2E4-C137696D592F}">
      <dsp:nvSpPr>
        <dsp:cNvPr id="0" name=""/>
        <dsp:cNvSpPr/>
      </dsp:nvSpPr>
      <dsp:spPr>
        <a:xfrm>
          <a:off x="0" y="1529022"/>
          <a:ext cx="8208912" cy="1343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Los datos de acidez </a:t>
          </a:r>
          <a:r>
            <a:rPr lang="es-ES" sz="20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titulable</a:t>
          </a:r>
          <a:r>
            <a:rPr lang="es-ES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obtenidos durante la investigación denotan un incremento de la misma, dentro del rango permitido para yogur, mejorando sus cualidades organolépticas adicionando 0.025% de </a:t>
          </a:r>
          <a:r>
            <a:rPr lang="es-ES" sz="20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Arthrospira platensis </a:t>
          </a:r>
          <a:r>
            <a:rPr lang="es-ES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previo a la fermentación.</a:t>
          </a:r>
          <a:endParaRPr lang="es-EC" sz="20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568" y="1594590"/>
        <a:ext cx="8077776" cy="1212024"/>
      </dsp:txXfrm>
    </dsp:sp>
    <dsp:sp modelId="{71FAE912-6CC8-4022-90A5-0DE9B0CDE5DC}">
      <dsp:nvSpPr>
        <dsp:cNvPr id="0" name=""/>
        <dsp:cNvSpPr/>
      </dsp:nvSpPr>
      <dsp:spPr>
        <a:xfrm>
          <a:off x="0" y="3033462"/>
          <a:ext cx="8208912" cy="1343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suplementación de 0,025% de biomasa de </a:t>
          </a:r>
          <a:r>
            <a:rPr lang="es-ES" sz="20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Arthrospira </a:t>
          </a:r>
          <a:r>
            <a:rPr lang="es-ES" sz="2000" b="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platensis</a:t>
          </a:r>
          <a:r>
            <a:rPr lang="es-ES" sz="20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mejoró la calidad nutritiva del yogur, permitiendo una mejor aceptación, se </a:t>
          </a:r>
          <a:r>
            <a:rPr lang="es-ES" sz="20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icrementó</a:t>
          </a:r>
          <a:r>
            <a:rPr lang="es-ES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el contenido de proteína hasta 3,36% y aportó cantidades importantes de ácidos grasos polinsaturados.</a:t>
          </a:r>
          <a:endParaRPr lang="es-EC" sz="20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568" y="3099030"/>
        <a:ext cx="8077776" cy="12120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AAAA4-C13A-4AFE-9482-73E23EB3FFF2}">
      <dsp:nvSpPr>
        <dsp:cNvPr id="0" name=""/>
        <dsp:cNvSpPr/>
      </dsp:nvSpPr>
      <dsp:spPr>
        <a:xfrm>
          <a:off x="0" y="17190"/>
          <a:ext cx="7992888" cy="10541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Realizar un estudio del perfil de vitaminas A y  B con el fin de conocer el efecto de </a:t>
          </a:r>
          <a:r>
            <a:rPr lang="es-ES" sz="20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Arthrospira platensis</a:t>
          </a:r>
          <a:r>
            <a:rPr lang="es-ES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en su producción.</a:t>
          </a:r>
          <a:endParaRPr lang="es-EC" sz="20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60" y="68650"/>
        <a:ext cx="7889968" cy="951250"/>
      </dsp:txXfrm>
    </dsp:sp>
    <dsp:sp modelId="{E6F00651-ACB8-4C6D-A4E5-C1B356C2C363}">
      <dsp:nvSpPr>
        <dsp:cNvPr id="0" name=""/>
        <dsp:cNvSpPr/>
      </dsp:nvSpPr>
      <dsp:spPr>
        <a:xfrm>
          <a:off x="0" y="1224000"/>
          <a:ext cx="7992888" cy="10541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Hacer pruebas complementarias tomando en cuenta factores como el método de esterilización y tipo de leche, además de ensayos específicos para cada especie probiótica.</a:t>
          </a:r>
          <a:endParaRPr lang="es-EC" sz="20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60" y="1275460"/>
        <a:ext cx="7889968" cy="951250"/>
      </dsp:txXfrm>
    </dsp:sp>
    <dsp:sp modelId="{E70AC82F-61CE-47C2-8EA0-B52B4980432F}">
      <dsp:nvSpPr>
        <dsp:cNvPr id="0" name=""/>
        <dsp:cNvSpPr/>
      </dsp:nvSpPr>
      <dsp:spPr>
        <a:xfrm>
          <a:off x="0" y="2430810"/>
          <a:ext cx="7992888" cy="10541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Llevar a cabo ensayos sobre la utilización de saborizantes y mejoradores de textura a fin de incrementar la dosis de biomasa y obtener un producto con buena palatabilidad.</a:t>
          </a:r>
          <a:endParaRPr lang="es-EC" sz="20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60" y="2482270"/>
        <a:ext cx="7889968" cy="951250"/>
      </dsp:txXfrm>
    </dsp:sp>
    <dsp:sp modelId="{0D0DD197-9470-42FE-912A-C1FD62F6A7CA}">
      <dsp:nvSpPr>
        <dsp:cNvPr id="0" name=""/>
        <dsp:cNvSpPr/>
      </dsp:nvSpPr>
      <dsp:spPr>
        <a:xfrm>
          <a:off x="0" y="3637620"/>
          <a:ext cx="7992888" cy="10541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Desarrollar otros productos lácteos suplementados con </a:t>
          </a:r>
          <a:r>
            <a:rPr lang="es-ES" sz="20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A. platensis</a:t>
          </a:r>
          <a:r>
            <a:rPr lang="es-ES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como varios tipos de queso, kumis, kéfir entre otros.</a:t>
          </a: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60" y="3689080"/>
        <a:ext cx="7889968" cy="951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6BEBD-C2EC-4A7B-B2B7-93F2577EF58D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0E917-EDF5-40AA-A57C-4F58EE1C28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0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67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33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46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93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23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48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85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64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48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99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26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81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22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826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686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41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64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62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10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94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42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00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E917-EDF5-40AA-A57C-4F58EE1C28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2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445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4482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4639" y="273050"/>
            <a:ext cx="2055812" cy="530225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3050"/>
            <a:ext cx="6015038" cy="53022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1009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419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2783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35476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4965"/>
            <a:ext cx="4035425" cy="397033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5026" y="1604965"/>
            <a:ext cx="4035425" cy="397033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6812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0983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3988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367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75749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016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 smtClean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1823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7372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4639" y="273050"/>
            <a:ext cx="2055812" cy="530225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3050"/>
            <a:ext cx="6015038" cy="53022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926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3174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4965"/>
            <a:ext cx="4035425" cy="397033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5026" y="1604965"/>
            <a:ext cx="4035425" cy="397033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660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7414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108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071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86157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 smtClean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48893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0" r:id="rId14" imgW="9151920" imgH="5621400" progId="">
                  <p:embed/>
                </p:oleObj>
              </mc:Choice>
              <mc:Fallback>
                <p:oleObj r:id="rId14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336947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s-ES" altLang="es-US" sz="1050" smtClean="0">
              <a:solidFill>
                <a:srgbClr val="000000"/>
              </a:solidFill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336947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s-ES" altLang="es-US" sz="1050" smtClean="0">
              <a:solidFill>
                <a:srgbClr val="000000"/>
              </a:solidFill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336947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s-ES" altLang="es-US" sz="1050" smtClean="0">
              <a:solidFill>
                <a:srgbClr val="000000"/>
              </a:solidFill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336947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s-ES" altLang="es-US" sz="1050" smtClean="0">
              <a:solidFill>
                <a:srgbClr val="000000"/>
              </a:solidFill>
            </a:endParaRP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6" name="Oval 7"/>
          <p:cNvSpPr>
            <a:spLocks noChangeArrowheads="1"/>
          </p:cNvSpPr>
          <p:nvPr/>
        </p:nvSpPr>
        <p:spPr bwMode="auto">
          <a:xfrm>
            <a:off x="217488" y="260352"/>
            <a:ext cx="792162" cy="7921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 sz="1350">
              <a:solidFill>
                <a:srgbClr val="FFFFFF"/>
              </a:solidFill>
            </a:endParaRPr>
          </a:p>
        </p:txBody>
      </p:sp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3250" cy="1138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5"/>
            <a:ext cx="82232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US" smtClean="0"/>
              <a:t>Click to edit the outline text format</a:t>
            </a:r>
          </a:p>
          <a:p>
            <a:pPr lvl="1"/>
            <a:r>
              <a:rPr lang="en-GB" altLang="es-US" smtClean="0"/>
              <a:t>Second Outline Level</a:t>
            </a:r>
          </a:p>
          <a:p>
            <a:pPr lvl="2"/>
            <a:r>
              <a:rPr lang="en-GB" altLang="es-US" smtClean="0"/>
              <a:t>Third Outline Level</a:t>
            </a:r>
          </a:p>
          <a:p>
            <a:pPr lvl="3"/>
            <a:r>
              <a:rPr lang="en-GB" altLang="es-US" smtClean="0"/>
              <a:t>Fourth Outline Level</a:t>
            </a:r>
          </a:p>
          <a:p>
            <a:pPr lvl="4"/>
            <a:r>
              <a:rPr lang="en-GB" altLang="es-US" smtClean="0"/>
              <a:t>Fifth Outline Level</a:t>
            </a:r>
          </a:p>
          <a:p>
            <a:pPr lvl="4"/>
            <a:r>
              <a:rPr lang="en-GB" altLang="es-US" smtClean="0"/>
              <a:t>Sixth Outline Level</a:t>
            </a:r>
          </a:p>
          <a:p>
            <a:pPr lvl="4"/>
            <a:r>
              <a:rPr lang="en-GB" altLang="es-US" smtClean="0"/>
              <a:t>Seventh Outline Level</a:t>
            </a:r>
          </a:p>
        </p:txBody>
      </p:sp>
      <p:pic>
        <p:nvPicPr>
          <p:cNvPr id="2059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82563"/>
            <a:ext cx="29591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33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2pPr>
      <a:lvl3pPr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3pPr>
      <a:lvl4pPr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4pPr>
      <a:lvl5pPr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5pPr>
      <a:lvl6pPr marL="1885950" indent="-171450"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6pPr>
      <a:lvl7pPr marL="2228850" indent="-171450"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7pPr>
      <a:lvl8pPr marL="2571750" indent="-171450"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8pPr>
      <a:lvl9pPr marL="2914650" indent="-171450"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9pPr>
    </p:titleStyle>
    <p:bodyStyle>
      <a:lvl1pPr marL="257175" indent="-257175" algn="ctr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1800">
          <a:solidFill>
            <a:srgbClr val="FFFFFF"/>
          </a:solidFill>
          <a:latin typeface="+mn-lt"/>
          <a:ea typeface="+mn-ea"/>
          <a:cs typeface="+mn-cs"/>
        </a:defRPr>
      </a:lvl1pPr>
      <a:lvl2pPr marL="557213" indent="-214313" algn="ctr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1800">
          <a:solidFill>
            <a:srgbClr val="FFFFFF"/>
          </a:solidFill>
          <a:latin typeface="+mn-lt"/>
          <a:ea typeface="+mn-ea"/>
          <a:cs typeface="+mn-cs"/>
        </a:defRPr>
      </a:lvl2pPr>
      <a:lvl3pPr marL="857250" indent="-171450" algn="ctr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1800">
          <a:solidFill>
            <a:srgbClr val="FFFFFF"/>
          </a:solidFill>
          <a:latin typeface="+mn-lt"/>
          <a:ea typeface="+mn-ea"/>
          <a:cs typeface="+mn-cs"/>
        </a:defRPr>
      </a:lvl3pPr>
      <a:lvl4pPr marL="1200150" indent="-171450" algn="ctr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1800">
          <a:solidFill>
            <a:srgbClr val="FFFFFF"/>
          </a:solidFill>
          <a:latin typeface="+mn-lt"/>
          <a:ea typeface="+mn-ea"/>
          <a:cs typeface="+mn-cs"/>
        </a:defRPr>
      </a:lvl4pPr>
      <a:lvl5pPr marL="1543050" indent="-171450" algn="ctr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1800">
          <a:solidFill>
            <a:srgbClr val="FFFFFF"/>
          </a:solidFill>
          <a:latin typeface="+mn-lt"/>
          <a:ea typeface="+mn-ea"/>
          <a:cs typeface="+mn-cs"/>
        </a:defRPr>
      </a:lvl5pPr>
      <a:lvl6pPr marL="1885950" indent="-171450" algn="ctr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ea typeface="+mn-ea"/>
          <a:cs typeface="+mn-cs"/>
        </a:defRPr>
      </a:lvl6pPr>
      <a:lvl7pPr marL="2228850" indent="-171450" algn="ctr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ea typeface="+mn-ea"/>
          <a:cs typeface="+mn-cs"/>
        </a:defRPr>
      </a:lvl7pPr>
      <a:lvl8pPr marL="2571750" indent="-171450" algn="ctr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ea typeface="+mn-ea"/>
          <a:cs typeface="+mn-cs"/>
        </a:defRPr>
      </a:lvl8pPr>
      <a:lvl9pPr marL="2914650" indent="-171450" algn="ctr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0" y="2"/>
            <a:ext cx="9144000" cy="62071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 sz="1350">
              <a:solidFill>
                <a:srgbClr val="FFFFFF"/>
              </a:solidFill>
            </a:endParaRPr>
          </a:p>
        </p:txBody>
      </p:sp>
      <p:sp>
        <p:nvSpPr>
          <p:cNvPr id="1027" name="Rectangle 2"/>
          <p:cNvSpPr>
            <a:spLocks noChangeArrowheads="1"/>
          </p:cNvSpPr>
          <p:nvPr/>
        </p:nvSpPr>
        <p:spPr bwMode="auto">
          <a:xfrm rot="10800000">
            <a:off x="6350" y="6315077"/>
            <a:ext cx="7885113" cy="5492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9EB786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 sz="1350">
              <a:solidFill>
                <a:srgbClr val="FFFFFF"/>
              </a:solidFill>
            </a:endParaRPr>
          </a:p>
        </p:txBody>
      </p:sp>
      <p:sp>
        <p:nvSpPr>
          <p:cNvPr id="1028" name="Line 3"/>
          <p:cNvSpPr>
            <a:spLocks noChangeShapeType="1"/>
          </p:cNvSpPr>
          <p:nvPr/>
        </p:nvSpPr>
        <p:spPr bwMode="auto">
          <a:xfrm>
            <a:off x="25401" y="6296025"/>
            <a:ext cx="6659563" cy="1588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336947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1350">
              <a:solidFill>
                <a:srgbClr val="FFFFFF"/>
              </a:solidFill>
            </a:endParaRPr>
          </a:p>
        </p:txBody>
      </p:sp>
      <p:sp>
        <p:nvSpPr>
          <p:cNvPr id="1029" name="Line 4"/>
          <p:cNvSpPr>
            <a:spLocks noChangeShapeType="1"/>
          </p:cNvSpPr>
          <p:nvPr/>
        </p:nvSpPr>
        <p:spPr bwMode="auto">
          <a:xfrm>
            <a:off x="25401" y="6245225"/>
            <a:ext cx="6659563" cy="1588"/>
          </a:xfrm>
          <a:prstGeom prst="line">
            <a:avLst/>
          </a:prstGeom>
          <a:noFill/>
          <a:ln w="38160" cap="sq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336947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1350">
              <a:solidFill>
                <a:srgbClr val="FFFFFF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3250" cy="1138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5"/>
            <a:ext cx="82232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US" smtClean="0"/>
              <a:t>Click to edit the outline text format</a:t>
            </a:r>
          </a:p>
          <a:p>
            <a:pPr lvl="1"/>
            <a:r>
              <a:rPr lang="en-GB" altLang="es-US" smtClean="0"/>
              <a:t>Second Outline Level</a:t>
            </a:r>
          </a:p>
          <a:p>
            <a:pPr lvl="2"/>
            <a:r>
              <a:rPr lang="en-GB" altLang="es-US" smtClean="0"/>
              <a:t>Third Outline Level</a:t>
            </a:r>
          </a:p>
          <a:p>
            <a:pPr lvl="3"/>
            <a:r>
              <a:rPr lang="en-GB" altLang="es-US" smtClean="0"/>
              <a:t>Fourth Outline Level</a:t>
            </a:r>
          </a:p>
          <a:p>
            <a:pPr lvl="4"/>
            <a:r>
              <a:rPr lang="en-GB" altLang="es-US" smtClean="0"/>
              <a:t>Fifth Outline Level</a:t>
            </a:r>
          </a:p>
          <a:p>
            <a:pPr lvl="4"/>
            <a:r>
              <a:rPr lang="en-GB" altLang="es-US" smtClean="0"/>
              <a:t>Sixth Outline Level</a:t>
            </a:r>
          </a:p>
          <a:p>
            <a:pPr lvl="4"/>
            <a:r>
              <a:rPr lang="en-GB" altLang="es-US" smtClean="0"/>
              <a:t>Seventh Outline Level</a:t>
            </a:r>
          </a:p>
        </p:txBody>
      </p:sp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9" y="5999165"/>
            <a:ext cx="2193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74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DejaVu Sans" charset="0"/>
          <a:cs typeface="DejaVu Sans" charset="0"/>
        </a:defRPr>
      </a:lvl2pPr>
      <a:lvl3pPr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DejaVu Sans" charset="0"/>
          <a:cs typeface="DejaVu Sans" charset="0"/>
        </a:defRPr>
      </a:lvl3pPr>
      <a:lvl4pPr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DejaVu Sans" charset="0"/>
          <a:cs typeface="DejaVu Sans" charset="0"/>
        </a:defRPr>
      </a:lvl4pPr>
      <a:lvl5pPr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DejaVu Sans" charset="0"/>
          <a:cs typeface="DejaVu Sans" charset="0"/>
        </a:defRPr>
      </a:lvl5pPr>
      <a:lvl6pPr marL="1885950" indent="-171450"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DejaVu Sans" charset="0"/>
          <a:cs typeface="DejaVu Sans" charset="0"/>
        </a:defRPr>
      </a:lvl6pPr>
      <a:lvl7pPr marL="2228850" indent="-171450"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DejaVu Sans" charset="0"/>
          <a:cs typeface="DejaVu Sans" charset="0"/>
        </a:defRPr>
      </a:lvl7pPr>
      <a:lvl8pPr marL="2571750" indent="-171450"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DejaVu Sans" charset="0"/>
          <a:cs typeface="DejaVu Sans" charset="0"/>
        </a:defRPr>
      </a:lvl8pPr>
      <a:lvl9pPr marL="2914650" indent="-171450"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DejaVu Sans" charset="0"/>
          <a:cs typeface="DejaVu Sans" charset="0"/>
        </a:defRPr>
      </a:lvl9pPr>
    </p:titleStyle>
    <p:bodyStyle>
      <a:lvl1pPr marL="257175" indent="-257175" algn="l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1800">
          <a:solidFill>
            <a:srgbClr val="FFFFFF"/>
          </a:solidFill>
          <a:latin typeface="+mn-lt"/>
          <a:ea typeface="+mn-ea"/>
          <a:cs typeface="+mn-cs"/>
        </a:defRPr>
      </a:lvl1pPr>
      <a:lvl2pPr marL="557213" indent="-214313" algn="l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1800">
          <a:solidFill>
            <a:srgbClr val="FFFFFF"/>
          </a:solidFill>
          <a:latin typeface="+mn-lt"/>
          <a:ea typeface="+mn-ea"/>
          <a:cs typeface="+mn-cs"/>
        </a:defRPr>
      </a:lvl2pPr>
      <a:lvl3pPr marL="857250" indent="-171450" algn="l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1800">
          <a:solidFill>
            <a:srgbClr val="FFFFFF"/>
          </a:solidFill>
          <a:latin typeface="+mn-lt"/>
          <a:ea typeface="+mn-ea"/>
          <a:cs typeface="+mn-cs"/>
        </a:defRPr>
      </a:lvl3pPr>
      <a:lvl4pPr marL="1200150" indent="-171450" algn="l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1800">
          <a:solidFill>
            <a:srgbClr val="FFFFFF"/>
          </a:solidFill>
          <a:latin typeface="+mn-lt"/>
          <a:ea typeface="+mn-ea"/>
          <a:cs typeface="+mn-cs"/>
        </a:defRPr>
      </a:lvl4pPr>
      <a:lvl5pPr marL="1543050" indent="-171450" algn="l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1800">
          <a:solidFill>
            <a:srgbClr val="FFFFFF"/>
          </a:solidFill>
          <a:latin typeface="+mn-lt"/>
          <a:ea typeface="+mn-ea"/>
          <a:cs typeface="+mn-cs"/>
        </a:defRPr>
      </a:lvl5pPr>
      <a:lvl6pPr marL="1885950" indent="-171450" algn="l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ea typeface="+mn-ea"/>
          <a:cs typeface="+mn-cs"/>
        </a:defRPr>
      </a:lvl6pPr>
      <a:lvl7pPr marL="2228850" indent="-171450" algn="l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ea typeface="+mn-ea"/>
          <a:cs typeface="+mn-cs"/>
        </a:defRPr>
      </a:lvl7pPr>
      <a:lvl8pPr marL="2571750" indent="-171450" algn="l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ea typeface="+mn-ea"/>
          <a:cs typeface="+mn-cs"/>
        </a:defRPr>
      </a:lvl8pPr>
      <a:lvl9pPr marL="2914650" indent="-171450" algn="l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93934" y="3140968"/>
            <a:ext cx="7649443" cy="10156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_tradnl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TEMA: </a:t>
            </a:r>
            <a:r>
              <a:rPr lang="es-ES_tradnl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_tradn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EFECTO </a:t>
            </a:r>
            <a:r>
              <a:rPr lang="es-ES_trad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SPIRULINA (</a:t>
            </a:r>
            <a:r>
              <a:rPr lang="es-ES_tradnl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Arthrospira platensis</a:t>
            </a:r>
            <a:r>
              <a:rPr lang="es-ES_trad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SOBRE </a:t>
            </a:r>
            <a:r>
              <a:rPr lang="es-ES_tradn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VIABILIDAD DE MICROORGANISMOS BENÉFICOS </a:t>
            </a:r>
            <a:r>
              <a:rPr lang="es-ES_tradn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es-ES_trad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YOGUR NATURAL EN LA HACIENDA “EL PRADO”</a:t>
            </a:r>
            <a:r>
              <a:rPr lang="es-ES_tradnl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673910" y="5282252"/>
            <a:ext cx="25257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Sangolquí</a:t>
            </a:r>
            <a:r>
              <a:rPr lang="es-ES_tradnl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2017</a:t>
            </a:r>
            <a:endParaRPr lang="en-US" sz="1400" dirty="0"/>
          </a:p>
        </p:txBody>
      </p:sp>
      <p:sp>
        <p:nvSpPr>
          <p:cNvPr id="2" name="1 Rectángulo"/>
          <p:cNvSpPr/>
          <p:nvPr/>
        </p:nvSpPr>
        <p:spPr>
          <a:xfrm>
            <a:off x="1112081" y="2133040"/>
            <a:ext cx="7649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TRABAJO </a:t>
            </a:r>
            <a:r>
              <a:rPr lang="es-EC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TITULACIÓN PREVIO A LA OBTENCIÓN DEL TITULO DE </a:t>
            </a:r>
            <a:r>
              <a:rPr lang="es-EC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INGENIERO AGROPECUARIO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Resultado de imagen para ia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892" y="44637"/>
            <a:ext cx="1477108" cy="147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195736" y="861499"/>
            <a:ext cx="5245843" cy="128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CIENCIAS DE LA VIDA Y DE LA </a:t>
            </a:r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AGRICULTURA</a:t>
            </a:r>
            <a:r>
              <a:rPr lang="es-ES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S" sz="1600" b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</a:rPr>
              <a:t>CARRERA DE INGENIERÍA AGROPECUARIA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1809924" y="4520886"/>
            <a:ext cx="6192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AUTOR: </a:t>
            </a:r>
            <a:r>
              <a:rPr lang="es-ES_tradnl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ANTONIO DAVID PARRA ZAMORA</a:t>
            </a:r>
          </a:p>
          <a:p>
            <a:pPr algn="ctr"/>
            <a:r>
              <a:rPr lang="es-ES_tradnl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DIRECTORA: ING. MARTHA VARGAS ARBOLEDA</a:t>
            </a:r>
            <a:endParaRPr lang="es-ES_tradnl" sz="1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27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03848" y="5461906"/>
            <a:ext cx="6589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kern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Croquis Experimental</a:t>
            </a:r>
            <a:r>
              <a:rPr lang="es-EC" kern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EC" sz="8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3" algn="just" defTabSz="457200">
              <a:spcBef>
                <a:spcPct val="0"/>
              </a:spcBef>
            </a:pPr>
            <a:r>
              <a:rPr lang="es-EC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 </a:t>
            </a:r>
            <a:r>
              <a:rPr lang="es-EC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es-EC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Experimental </a:t>
            </a: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1"/>
              <p:cNvSpPr txBox="1"/>
              <p:nvPr/>
            </p:nvSpPr>
            <p:spPr>
              <a:xfrm>
                <a:off x="-36512" y="836712"/>
                <a:ext cx="4617510" cy="1647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3" algn="just"/>
                <a:r>
                  <a:rPr lang="es-E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Tipo de diseño.</a:t>
                </a:r>
                <a:endParaRPr lang="es-EC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s-E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 </a:t>
                </a:r>
                <a:r>
                  <a:rPr lang="es-E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utilizó un diseño en bloques completamente al azar (DBCA) en parcela dividida</a:t>
                </a:r>
                <a:r>
                  <a: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3 </a:t>
                </a:r>
                <a:r>
                  <a:rPr lang="es-EC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repeticiones:</a:t>
                </a:r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𝐼𝐽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𝐷𝑇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𝑗𝑘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</m:oMath>
                  </m:oMathPara>
                </a14:m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Cuadro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836712"/>
                <a:ext cx="4617510" cy="1647631"/>
              </a:xfrm>
              <a:prstGeom prst="rect">
                <a:avLst/>
              </a:prstGeom>
              <a:blipFill rotWithShape="1">
                <a:blip r:embed="rId3"/>
                <a:stretch>
                  <a:fillRect l="-1057" t="-1845" r="-118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75458" t="42125" r="1107" b="35235"/>
          <a:stretch/>
        </p:blipFill>
        <p:spPr>
          <a:xfrm>
            <a:off x="4932040" y="836712"/>
            <a:ext cx="3712059" cy="20162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6832" t="33266" r="24543" b="25391"/>
          <a:stretch/>
        </p:blipFill>
        <p:spPr>
          <a:xfrm>
            <a:off x="728570" y="2852936"/>
            <a:ext cx="7704856" cy="260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0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3359" t="18500" r="23989" b="8580"/>
          <a:stretch/>
        </p:blipFill>
        <p:spPr>
          <a:xfrm>
            <a:off x="2267744" y="91003"/>
            <a:ext cx="4608512" cy="578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-22652" y="0"/>
            <a:ext cx="9166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s-EC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Procedimiento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/>
          <a:srcRect l="1851" t="2750" r="10153" b="8657"/>
          <a:stretch/>
        </p:blipFill>
        <p:spPr>
          <a:xfrm>
            <a:off x="0" y="620688"/>
            <a:ext cx="9160092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9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-22652" y="0"/>
            <a:ext cx="9166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s-EC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 </a:t>
            </a:r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Procedimiento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745" t="6013" r="1851" b="6808"/>
          <a:stretch/>
        </p:blipFill>
        <p:spPr>
          <a:xfrm>
            <a:off x="0" y="651114"/>
            <a:ext cx="89644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-22652" y="0"/>
            <a:ext cx="9166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s-EC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Procedimiento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852" t="1766" r="745" b="19485"/>
          <a:stretch/>
        </p:blipFill>
        <p:spPr>
          <a:xfrm>
            <a:off x="107504" y="646330"/>
            <a:ext cx="8973388" cy="429483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699792" y="501317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Interfaz del software 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ImageJ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34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-22652" y="0"/>
            <a:ext cx="9166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s-EC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Procedimiento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-22652" y="836712"/>
            <a:ext cx="89644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sensorial  </a:t>
            </a:r>
            <a:endPara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realizó con 25 catadores 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entrenados, utilizando una escala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hedónica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ponderación de 1 a 5, donde 1: menor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5: mayor</a:t>
            </a:r>
          </a:p>
          <a:p>
            <a:pPr algn="just"/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evaluaron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atributos de sabor, olor, textura, acidez y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color.;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durante esta prueba se facilitaron muestras codificadas y aleatorizadas para evitar especulación en los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t="4719" r="4065" b="29329"/>
          <a:stretch/>
        </p:blipFill>
        <p:spPr>
          <a:xfrm>
            <a:off x="89423" y="2844161"/>
            <a:ext cx="8942500" cy="267307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835696" y="551723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Figura 8 Prueba sensorial realizada en el IASA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42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9512" y="15452"/>
            <a:ext cx="9166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s-EC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Procedimiento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7504" y="980728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Acidez </a:t>
            </a:r>
            <a:r>
              <a:rPr lang="es-EC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titulable</a:t>
            </a:r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(m/v %)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6997" y="14843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Norma Técnica Ecuatoriana NTE INEN 13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9512" y="1987950"/>
            <a:ext cx="4572000" cy="26684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tomó muestras de 20g  de yogur por tratamiento.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añadió el doble de volumen de agua destilada y 2ml de solución indicadora de fenolftaleína.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tituló por goteo y con agitación utilizando una  solución 0.1 N de Hidróxido de Sodio.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/>
              <p:cNvSpPr txBox="1"/>
              <p:nvPr/>
            </p:nvSpPr>
            <p:spPr>
              <a:xfrm>
                <a:off x="323528" y="5013176"/>
                <a:ext cx="8023538" cy="902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𝟎𝟎𝟗𝟎</m:t>
                      </m:r>
                      <m:f>
                        <m:fPr>
                          <m:ctrlPr>
                            <a:rPr lang="es-EC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𝑽</m:t>
                          </m:r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𝑵</m:t>
                          </m:r>
                        </m:num>
                        <m:den>
                          <m:sSub>
                            <m:sSubPr>
                              <m:ctrlPr>
                                <a:rPr lang="es-EC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  <m:r>
                        <a:rPr lang="es-EC" b="1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𝟏𝟎𝟎</m:t>
                      </m:r>
                    </m:oMath>
                  </m:oMathPara>
                </a14:m>
                <a:endParaRPr lang="es-EC" b="1" dirty="0"/>
              </a:p>
              <a:p>
                <a:endParaRPr lang="es-EC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5013176"/>
                <a:ext cx="8023538" cy="90242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9893" y="1858397"/>
            <a:ext cx="3926527" cy="195816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4958" y="1831215"/>
            <a:ext cx="3926528" cy="201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11327" y="66000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Determinación de proteína total por el método de micro-</a:t>
            </a:r>
            <a:r>
              <a:rPr lang="es-EC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Kjeldhal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22652" y="0"/>
            <a:ext cx="9166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s-EC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bromatológico 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405" r="12367"/>
          <a:stretch/>
        </p:blipFill>
        <p:spPr>
          <a:xfrm>
            <a:off x="395536" y="1073779"/>
            <a:ext cx="8442216" cy="480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1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95536" y="788501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Determinación del porcentaje de grasa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-22652" y="0"/>
            <a:ext cx="9166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s-EC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Procedimiento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1" b="40155"/>
          <a:stretch/>
        </p:blipFill>
        <p:spPr>
          <a:xfrm>
            <a:off x="195288" y="1916832"/>
            <a:ext cx="8730769" cy="293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9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-11327" y="64633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Determinación de azúcares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-22652" y="0"/>
            <a:ext cx="9166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s-EC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Procedimiento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r="14580" b="3258"/>
          <a:stretch/>
        </p:blipFill>
        <p:spPr>
          <a:xfrm>
            <a:off x="240193" y="1030295"/>
            <a:ext cx="8640960" cy="463095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71800" y="5640478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AZÚCARES REDUCTORES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34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7 CuadroTexto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3600" b="1" dirty="0" smtClean="0">
                <a:ln w="0"/>
                <a:latin typeface="Times New Roman" pitchFamily="18" charset="0"/>
                <a:cs typeface="Times New Roman" pitchFamily="18" charset="0"/>
              </a:rPr>
              <a:t>ÍNDICE DE CONTENIDOS</a:t>
            </a:r>
            <a:endParaRPr lang="es-EC" sz="3600" b="1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3 Diagrama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3753234"/>
              </p:ext>
            </p:extLst>
          </p:nvPr>
        </p:nvGraphicFramePr>
        <p:xfrm>
          <a:off x="2015716" y="908720"/>
          <a:ext cx="511256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548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3250" cy="1138238"/>
          </a:xfrm>
        </p:spPr>
        <p:txBody>
          <a:bodyPr/>
          <a:lstStyle/>
          <a:p>
            <a:pPr algn="ctr"/>
            <a:r>
              <a:rPr lang="es-ES" sz="4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4400" dirty="0"/>
          </a:p>
        </p:txBody>
      </p:sp>
    </p:spTree>
    <p:extLst>
      <p:ext uri="{BB962C8B-B14F-4D97-AF65-F5344CB8AC3E}">
        <p14:creationId xmlns:p14="http://schemas.microsoft.com/office/powerpoint/2010/main" val="206298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0" y="152687"/>
            <a:ext cx="9121776" cy="54000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2pPr>
            <a:lvl3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3pPr>
            <a:lvl4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4pPr>
            <a:lvl5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5pPr>
            <a:lvl6pPr marL="18859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6pPr>
            <a:lvl7pPr marL="22288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7pPr>
            <a:lvl8pPr marL="25717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8pPr>
            <a:lvl9pPr marL="29146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 algn="ctr"/>
            <a:endParaRPr lang="es-ES" sz="4800" i="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algn="ctr"/>
            <a:r>
              <a:rPr lang="es-EC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Viabilidad de Bacterias ácido Lácticas </a:t>
            </a:r>
            <a:r>
              <a:rPr lang="es-EC" sz="4800" kern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4800" kern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sz="4800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55577" y="616332"/>
            <a:ext cx="7344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Promedio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error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estándar de yogur bajo tres niveles de Arthrospira platensis durante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tiempos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almacenamiento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refrigerado.</a:t>
            </a:r>
            <a:endParaRPr kumimoji="0" lang="es-ES" altLang="es-EC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74063" y="516604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" sz="1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Perez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et al (2007)</a:t>
            </a:r>
            <a:endParaRPr lang="es-EC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C" sz="1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Bhowmik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et al (2009)</a:t>
            </a:r>
            <a:endParaRPr lang="es-EC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3"/>
          <a:srcRect l="16659" t="24329" r="19512" b="24205"/>
          <a:stretch/>
        </p:blipFill>
        <p:spPr bwMode="auto">
          <a:xfrm>
            <a:off x="852476" y="1307646"/>
            <a:ext cx="7416824" cy="3501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4366141"/>
            <a:ext cx="17314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2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-2817" y="-216939"/>
            <a:ext cx="9121776" cy="105009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2pPr>
            <a:lvl3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3pPr>
            <a:lvl4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4pPr>
            <a:lvl5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5pPr>
            <a:lvl6pPr marL="18859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6pPr>
            <a:lvl7pPr marL="22288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7pPr>
            <a:lvl8pPr marL="25717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8pPr>
            <a:lvl9pPr marL="29146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 algn="ctr"/>
            <a:r>
              <a:rPr lang="es-ES" sz="3600" i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 durante la fermentación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508104" y="545818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 </a:t>
            </a:r>
            <a:r>
              <a:rPr lang="es-EC" dirty="0" smtClean="0"/>
              <a:t>p= 0,2508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901197" y="575622"/>
            <a:ext cx="79192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Comportamiento </a:t>
            </a:r>
            <a:r>
              <a:rPr lang="es-ES_tradnl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pH de muestras de yogur bajo tres niveles de suplementación con </a:t>
            </a:r>
            <a:r>
              <a:rPr lang="es-ES_tradnl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Arthrospira platensis</a:t>
            </a:r>
            <a:r>
              <a:rPr lang="es-ES_tradnl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durante 5 horas de fermentación.</a:t>
            </a:r>
            <a:endParaRPr lang="es-EC" sz="1600" dirty="0"/>
          </a:p>
        </p:txBody>
      </p:sp>
      <p:sp>
        <p:nvSpPr>
          <p:cNvPr id="13" name="Rectángulo 12"/>
          <p:cNvSpPr/>
          <p:nvPr/>
        </p:nvSpPr>
        <p:spPr>
          <a:xfrm>
            <a:off x="285098" y="5744688"/>
            <a:ext cx="749368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Varga et al (</a:t>
            </a:r>
            <a:r>
              <a:rPr lang="es-ES_tradnl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2002), </a:t>
            </a:r>
            <a:r>
              <a:rPr lang="es-ES" sz="1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Brabandere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et al (1999)</a:t>
            </a:r>
            <a:endParaRPr lang="es-EC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4" name="Imagen 13"/>
          <p:cNvPicPr/>
          <p:nvPr/>
        </p:nvPicPr>
        <p:blipFill rotWithShape="1">
          <a:blip r:embed="rId3"/>
          <a:srcRect l="16133" t="21833" r="25298" b="15784"/>
          <a:stretch/>
        </p:blipFill>
        <p:spPr bwMode="auto">
          <a:xfrm>
            <a:off x="769048" y="1340768"/>
            <a:ext cx="7009734" cy="3888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081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0" y="1"/>
            <a:ext cx="9121776" cy="6206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2pPr>
            <a:lvl3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3pPr>
            <a:lvl4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4pPr>
            <a:lvl5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5pPr>
            <a:lvl6pPr marL="18859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6pPr>
            <a:lvl7pPr marL="22288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7pPr>
            <a:lvl8pPr marL="25717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8pPr>
            <a:lvl9pPr marL="29146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 algn="ctr"/>
            <a:r>
              <a:rPr lang="es-ES" sz="3600" i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Acidez </a:t>
            </a:r>
            <a:r>
              <a:rPr lang="es-ES" sz="3600" i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titulable</a:t>
            </a:r>
            <a:r>
              <a:rPr lang="es-ES" sz="3600" i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durante la fermentación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27584" y="620688"/>
            <a:ext cx="8168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Comportamiento </a:t>
            </a:r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del % </a:t>
            </a:r>
            <a:r>
              <a:rPr lang="es-EC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s-EC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láctico </a:t>
            </a:r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 masa de yogur suplementado con tres niveles de </a:t>
            </a:r>
            <a:r>
              <a:rPr lang="es-EC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Arthrospira platensis</a:t>
            </a:r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durante 5 horas de fermentación.</a:t>
            </a:r>
            <a:endParaRPr lang="es-EC" sz="1600" dirty="0"/>
          </a:p>
        </p:txBody>
      </p:sp>
      <p:sp>
        <p:nvSpPr>
          <p:cNvPr id="3" name="Rectángulo 2"/>
          <p:cNvSpPr/>
          <p:nvPr/>
        </p:nvSpPr>
        <p:spPr>
          <a:xfrm>
            <a:off x="7308304" y="4828510"/>
            <a:ext cx="1077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P=0,0161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012003"/>
              </p:ext>
            </p:extLst>
          </p:nvPr>
        </p:nvGraphicFramePr>
        <p:xfrm>
          <a:off x="425332" y="5207099"/>
          <a:ext cx="7861288" cy="476250"/>
        </p:xfrm>
        <a:graphic>
          <a:graphicData uri="http://schemas.openxmlformats.org/drawingml/2006/table">
            <a:tbl>
              <a:tblPr/>
              <a:tblGrid>
                <a:gridCol w="1315317"/>
                <a:gridCol w="1657208"/>
                <a:gridCol w="1657208"/>
                <a:gridCol w="1676751"/>
                <a:gridCol w="1554804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TIEMPO (h)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T2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T4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T1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0,8±4,00E-03a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0,7±9,70E-04ab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0,7±3,80E-03abc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0,5±1,30E-03bcd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278858" y="5877272"/>
            <a:ext cx="3640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Mólnar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et al (2005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), Codex </a:t>
            </a:r>
            <a:r>
              <a:rPr lang="es-ES" sz="1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Alimentarius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,(2003)</a:t>
            </a:r>
            <a:endParaRPr lang="es-EC" sz="1400" dirty="0"/>
          </a:p>
        </p:txBody>
      </p:sp>
      <p:pic>
        <p:nvPicPr>
          <p:cNvPr id="10" name="Imagen 9"/>
          <p:cNvPicPr/>
          <p:nvPr/>
        </p:nvPicPr>
        <p:blipFill rotWithShape="1">
          <a:blip r:embed="rId2"/>
          <a:srcRect l="14379" t="19963" r="18634" b="26700"/>
          <a:stretch/>
        </p:blipFill>
        <p:spPr bwMode="auto">
          <a:xfrm>
            <a:off x="1115616" y="1241375"/>
            <a:ext cx="6984776" cy="33809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3325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12577" y="5760"/>
            <a:ext cx="10513168" cy="707678"/>
          </a:xfrm>
        </p:spPr>
        <p:txBody>
          <a:bodyPr/>
          <a:lstStyle/>
          <a:p>
            <a:pPr algn="ctr"/>
            <a:r>
              <a:rPr lang="es-ES_tradnl" sz="28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Acidez </a:t>
            </a:r>
            <a:r>
              <a:rPr lang="es-ES_tradnl" sz="2800" i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titulable</a:t>
            </a:r>
            <a:r>
              <a:rPr lang="es-ES_tradnl" sz="28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durante </a:t>
            </a:r>
            <a:r>
              <a:rPr lang="es-ES_tradnl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almacenamiento </a:t>
            </a:r>
            <a:r>
              <a:rPr lang="es-ES_tradnl" sz="28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refrigerado</a:t>
            </a:r>
            <a:endParaRPr lang="es-EC" sz="28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115616" y="745055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Promedio  </a:t>
            </a:r>
            <a:r>
              <a:rPr lang="es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± error estándar del 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% </a:t>
            </a:r>
            <a:r>
              <a:rPr lang="es-EC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Láctico en masa de yogur suplementado con tres niveles de </a:t>
            </a:r>
            <a:r>
              <a:rPr lang="es-EC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Arthrospira platensis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durante 5 tiempos de almacenamiento.</a:t>
            </a:r>
            <a:endParaRPr lang="es-EC" sz="1600" dirty="0"/>
          </a:p>
        </p:txBody>
      </p:sp>
      <p:sp>
        <p:nvSpPr>
          <p:cNvPr id="5" name="Rectángulo 4"/>
          <p:cNvSpPr/>
          <p:nvPr/>
        </p:nvSpPr>
        <p:spPr>
          <a:xfrm>
            <a:off x="6516216" y="5219342"/>
            <a:ext cx="1126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P= 0,1166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93928" y="5494542"/>
            <a:ext cx="6495058" cy="376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Varga et al (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2002)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Baheshtipour</a:t>
            </a:r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et al (2012</a:t>
            </a:r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s-EC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2"/>
          <a:srcRect l="19289" t="22458" r="17056" b="22021"/>
          <a:stretch/>
        </p:blipFill>
        <p:spPr bwMode="auto">
          <a:xfrm>
            <a:off x="827584" y="1297030"/>
            <a:ext cx="7632847" cy="3922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807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/>
          <p:cNvSpPr txBox="1">
            <a:spLocks/>
          </p:cNvSpPr>
          <p:nvPr/>
        </p:nvSpPr>
        <p:spPr bwMode="auto">
          <a:xfrm>
            <a:off x="22224" y="0"/>
            <a:ext cx="9121776" cy="86409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2pPr>
            <a:lvl3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3pPr>
            <a:lvl4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4pPr>
            <a:lvl5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5pPr>
            <a:lvl6pPr marL="18859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6pPr>
            <a:lvl7pPr marL="22288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7pPr>
            <a:lvl8pPr marL="25717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8pPr>
            <a:lvl9pPr marL="29146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 algn="ctr"/>
            <a:r>
              <a:rPr lang="es-EC" sz="28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s-EC" sz="32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Análisis Sensorial </a:t>
            </a:r>
            <a:endParaRPr lang="es-EC" sz="2800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909944" y="4964675"/>
            <a:ext cx="1077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P=0,0084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827584" y="5334007"/>
            <a:ext cx="29578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Jeon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(2006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s-E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Baheshtipour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et al (2012)</a:t>
            </a:r>
            <a:endParaRPr lang="es-EC" sz="1400" dirty="0"/>
          </a:p>
        </p:txBody>
      </p:sp>
      <p:pic>
        <p:nvPicPr>
          <p:cNvPr id="6" name="Imagen 5"/>
          <p:cNvPicPr/>
          <p:nvPr/>
        </p:nvPicPr>
        <p:blipFill rotWithShape="1">
          <a:blip r:embed="rId3"/>
          <a:srcRect l="22797" t="13101" r="22317" b="27636"/>
          <a:stretch/>
        </p:blipFill>
        <p:spPr bwMode="auto">
          <a:xfrm>
            <a:off x="2161257" y="1265329"/>
            <a:ext cx="5256584" cy="36993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259632" y="625040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Promedio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± error estándar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 de preferencia de yogur bajo tres niveles de </a:t>
            </a:r>
            <a:r>
              <a:rPr lang="es-ES_tradnl" i="1" dirty="0">
                <a:latin typeface="Times New Roman" panose="02020603050405020304" pitchFamily="18" charset="0"/>
                <a:ea typeface="Calibri" panose="020F0502020204030204" pitchFamily="34" charset="0"/>
              </a:rPr>
              <a:t>Arthrospira platensis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3430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67544" y="48451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ítulo 1"/>
          <p:cNvSpPr txBox="1">
            <a:spLocks/>
          </p:cNvSpPr>
          <p:nvPr/>
        </p:nvSpPr>
        <p:spPr bwMode="auto">
          <a:xfrm>
            <a:off x="467544" y="0"/>
            <a:ext cx="8654232" cy="73446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2pPr>
            <a:lvl3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3pPr>
            <a:lvl4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4pPr>
            <a:lvl5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5pPr>
            <a:lvl6pPr marL="18859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6pPr>
            <a:lvl7pPr marL="22288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7pPr>
            <a:lvl8pPr marL="25717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8pPr>
            <a:lvl9pPr marL="29146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 lvl="0" algn="l" defTabSz="914400" eaLnBrk="0" hangingPunct="0">
              <a:buClrTx/>
              <a:buSzTx/>
              <a:tabLst>
                <a:tab pos="180975" algn="l"/>
              </a:tabLst>
            </a:pPr>
            <a:r>
              <a:rPr lang="es-ES_tradnl" altLang="es-EC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Análisis</a:t>
            </a:r>
            <a:r>
              <a:rPr lang="es-ES_tradnl" altLang="es-EC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altLang="es-EC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bromatológico de dos muestras de yogur</a:t>
            </a:r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671166"/>
              </p:ext>
            </p:extLst>
          </p:nvPr>
        </p:nvGraphicFramePr>
        <p:xfrm>
          <a:off x="1043608" y="1426234"/>
          <a:ext cx="7160086" cy="2580285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411376"/>
                <a:gridCol w="1749999"/>
                <a:gridCol w="2998711"/>
              </a:tblGrid>
              <a:tr h="51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Parámetro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T1=control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T2=0,025% A. platensis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51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Proteína (%)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3,25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3,36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51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Grasa (%)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3,34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3,32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51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Azúcares </a:t>
                      </a:r>
                      <a:r>
                        <a:rPr lang="es-EC" sz="1800" dirty="0">
                          <a:effectLst/>
                        </a:rPr>
                        <a:t>totales (%)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8,07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8,64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51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S</a:t>
                      </a:r>
                      <a:r>
                        <a:rPr lang="es-EC" sz="1800" dirty="0" smtClean="0">
                          <a:effectLst/>
                        </a:rPr>
                        <a:t>odio </a:t>
                      </a:r>
                      <a:r>
                        <a:rPr lang="es-EC" sz="1800" dirty="0">
                          <a:effectLst/>
                        </a:rPr>
                        <a:t>(mg/kg)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478,03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442,37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467544" y="1093640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93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1" y="-18752"/>
            <a:ext cx="9144000" cy="66474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2pPr>
            <a:lvl3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3pPr>
            <a:lvl4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4pPr>
            <a:lvl5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5pPr>
            <a:lvl6pPr marL="18859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6pPr>
            <a:lvl7pPr marL="22288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7pPr>
            <a:lvl8pPr marL="25717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8pPr>
            <a:lvl9pPr marL="29146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 algn="ctr"/>
            <a:r>
              <a:rPr lang="es-ES" sz="2800" i="0" kern="0" dirty="0" smtClean="0"/>
              <a:t> </a:t>
            </a:r>
            <a:r>
              <a:rPr lang="es-ES" sz="3600" i="0" kern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sz="3600" i="0" kern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747756754"/>
              </p:ext>
            </p:extLst>
          </p:nvPr>
        </p:nvGraphicFramePr>
        <p:xfrm>
          <a:off x="432272" y="1268760"/>
          <a:ext cx="8208912" cy="440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217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-1" y="27174"/>
            <a:ext cx="9144001" cy="72417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2pPr>
            <a:lvl3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3pPr>
            <a:lvl4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4pPr>
            <a:lvl5pPr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5pPr>
            <a:lvl6pPr marL="18859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6pPr>
            <a:lvl7pPr marL="22288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7pPr>
            <a:lvl8pPr marL="25717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8pPr>
            <a:lvl9pPr marL="2914650" indent="-171450" algn="r" defTabSz="33694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 algn="ctr"/>
            <a:r>
              <a:rPr lang="es-ES" sz="3600" i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EC" sz="3600" i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3600" i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sz="3600" i="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3600" i="0" kern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r>
              <a:rPr lang="es-EC" sz="3600" i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3600" i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3600" i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3600" i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sz="3600" i="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763813127"/>
              </p:ext>
            </p:extLst>
          </p:nvPr>
        </p:nvGraphicFramePr>
        <p:xfrm>
          <a:off x="611560" y="751344"/>
          <a:ext cx="7992888" cy="4708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559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pPr algn="ctr"/>
            <a:r>
              <a:rPr lang="es-EC" sz="36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AGRADECIMIENTOS </a:t>
            </a:r>
            <a:endParaRPr lang="en-US" sz="36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2773742" cy="282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Picture 6" descr="Resultado de imagen para ia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628799"/>
            <a:ext cx="2827649" cy="282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08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2296"/>
            <a:ext cx="9144000" cy="562077"/>
          </a:xfrm>
        </p:spPr>
        <p:txBody>
          <a:bodyPr>
            <a:noAutofit/>
          </a:bodyPr>
          <a:lstStyle/>
          <a:p>
            <a:pPr algn="ctr"/>
            <a:r>
              <a:rPr lang="es-EC" sz="3600" b="1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n-US" sz="36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12473" r="1823"/>
          <a:stretch/>
        </p:blipFill>
        <p:spPr>
          <a:xfrm>
            <a:off x="20081" y="836712"/>
            <a:ext cx="9123919" cy="490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2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2296"/>
            <a:ext cx="9144000" cy="562077"/>
          </a:xfrm>
        </p:spPr>
        <p:txBody>
          <a:bodyPr>
            <a:noAutofit/>
          </a:bodyPr>
          <a:lstStyle/>
          <a:p>
            <a:pPr algn="ctr"/>
            <a:r>
              <a:rPr lang="es-EC" sz="3600" b="1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n-US" sz="36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5425" t="13374" r="1411" b="16781"/>
          <a:stretch/>
        </p:blipFill>
        <p:spPr>
          <a:xfrm>
            <a:off x="25477" y="980728"/>
            <a:ext cx="905443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0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2296"/>
            <a:ext cx="9144000" cy="660400"/>
          </a:xfrm>
        </p:spPr>
        <p:txBody>
          <a:bodyPr/>
          <a:lstStyle/>
          <a:p>
            <a:pPr algn="ctr"/>
            <a:r>
              <a:rPr lang="es-EC" sz="36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r>
              <a:rPr lang="es-EC" sz="36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07504" y="1124745"/>
            <a:ext cx="88569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general. 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Evaluar el efecto de diferentes dosis de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Spirulina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Arthrosphira</a:t>
            </a:r>
            <a:r>
              <a:rPr lang="es-E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platensis)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la viabilidad de microorganismos benéficos del  </a:t>
            </a:r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yogur 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en la </a:t>
            </a:r>
            <a:r>
              <a:rPr lang="es-E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Hda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El Prado.</a:t>
            </a: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</a:t>
            </a:r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específicos</a:t>
            </a:r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en campo dosis respuesta de bacterias ácido lácticas con la inclusión de tres niveles de </a:t>
            </a:r>
            <a:r>
              <a:rPr lang="es-E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Arthrospira platensis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(0.025%,0.050% y 0.075%) y 5 tiempos de almacenaje de yogur natural.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acidez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titulable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las muestras durante 5 tiempos de almacenamiento.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Analizar 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calidad de </a:t>
            </a:r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yogur 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bajo el mejor tratamiento mediante </a:t>
            </a:r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pruebas sensoriales 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bromatológicas</a:t>
            </a:r>
            <a:r>
              <a:rPr lang="es-ES" sz="2400" dirty="0" smtClean="0"/>
              <a:t>. 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228021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0" y="21629"/>
            <a:ext cx="9144000" cy="527051"/>
          </a:xfrm>
        </p:spPr>
        <p:txBody>
          <a:bodyPr/>
          <a:lstStyle/>
          <a:p>
            <a:pPr algn="l"/>
            <a:r>
              <a:rPr lang="es-ES" sz="3600" b="1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 – </a:t>
            </a:r>
            <a:r>
              <a:rPr lang="es-EC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Arthrospira platensis</a:t>
            </a:r>
            <a:endParaRPr lang="es-EC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597055" y="4952522"/>
            <a:ext cx="523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Formas de comercialización más común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10910" y="4772654"/>
            <a:ext cx="2809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Arthrospira</a:t>
            </a:r>
            <a:r>
              <a:rPr lang="es-EC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platensis</a:t>
            </a:r>
            <a:r>
              <a:rPr lang="es-EC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i="1" dirty="0"/>
          </a:p>
        </p:txBody>
      </p:sp>
      <p:pic>
        <p:nvPicPr>
          <p:cNvPr id="10" name="Picture 2" descr="16593427_1258125380903359_1461153899_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42" y="1045781"/>
            <a:ext cx="2651878" cy="371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3106" t="24640" r="13502" b="25558"/>
          <a:stretch/>
        </p:blipFill>
        <p:spPr>
          <a:xfrm>
            <a:off x="3694193" y="1045781"/>
            <a:ext cx="3024336" cy="20522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49446" t="76577" r="37825" b="6688"/>
          <a:stretch/>
        </p:blipFill>
        <p:spPr>
          <a:xfrm>
            <a:off x="6741903" y="1459828"/>
            <a:ext cx="1656185" cy="12241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l="64198" t="53157" r="13664" b="19280"/>
          <a:stretch/>
        </p:blipFill>
        <p:spPr>
          <a:xfrm>
            <a:off x="5004048" y="2936298"/>
            <a:ext cx="2880320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9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CuadroTexto"/>
          <p:cNvSpPr txBox="1"/>
          <p:nvPr/>
        </p:nvSpPr>
        <p:spPr>
          <a:xfrm>
            <a:off x="467544" y="5623721"/>
            <a:ext cx="7344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omposición típica </a:t>
            </a:r>
            <a:r>
              <a:rPr lang="es-EC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s-EC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platensis</a:t>
            </a:r>
            <a:endParaRPr lang="es-EC" i="1" dirty="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0" y="21629"/>
            <a:ext cx="9144000" cy="527051"/>
          </a:xfrm>
        </p:spPr>
        <p:txBody>
          <a:bodyPr/>
          <a:lstStyle/>
          <a:p>
            <a:pPr algn="l"/>
            <a:r>
              <a:rPr lang="es-ES" sz="3600" b="1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 - </a:t>
            </a:r>
            <a:r>
              <a:rPr lang="es-EC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Arthrospira platensis</a:t>
            </a:r>
            <a:endParaRPr lang="es-EC" sz="28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2328" t="8725" r="31184" b="3969"/>
          <a:stretch/>
        </p:blipFill>
        <p:spPr>
          <a:xfrm>
            <a:off x="1259632" y="548680"/>
            <a:ext cx="6048672" cy="507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8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4108282" y="5330875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es-EC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s-EC" sz="1000" dirty="0"/>
          </a:p>
        </p:txBody>
      </p:sp>
      <p:sp>
        <p:nvSpPr>
          <p:cNvPr id="23" name="Título 1"/>
          <p:cNvSpPr>
            <a:spLocks noGrp="1"/>
          </p:cNvSpPr>
          <p:nvPr>
            <p:ph type="title"/>
          </p:nvPr>
        </p:nvSpPr>
        <p:spPr>
          <a:xfrm>
            <a:off x="0" y="21629"/>
            <a:ext cx="9144000" cy="527051"/>
          </a:xfrm>
        </p:spPr>
        <p:txBody>
          <a:bodyPr/>
          <a:lstStyle/>
          <a:p>
            <a:pPr algn="l"/>
            <a:r>
              <a:rPr lang="es-ES" sz="3600" b="1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 - YOGUR</a:t>
            </a:r>
            <a:endParaRPr lang="es-EC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9512" y="980728"/>
            <a:ext cx="8712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s-ES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Fermentación láctica </a:t>
            </a:r>
          </a:p>
          <a:p>
            <a:pPr algn="just"/>
            <a:r>
              <a:rPr lang="es-E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 acidificación de la leche se debe a la acción de bacterias </a:t>
            </a:r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ácido </a:t>
            </a:r>
            <a:r>
              <a:rPr lang="es-E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lácticas: </a:t>
            </a:r>
            <a:r>
              <a:rPr lang="es-ES" sz="2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Lactobacillus</a:t>
            </a:r>
            <a:r>
              <a:rPr lang="es-E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2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bulgaricus</a:t>
            </a:r>
            <a:r>
              <a:rPr lang="es-E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y </a:t>
            </a:r>
            <a:r>
              <a:rPr lang="es-ES" sz="20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Streptococcus</a:t>
            </a:r>
            <a:r>
              <a:rPr lang="es-ES" sz="20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20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thermophilus</a:t>
            </a:r>
            <a:r>
              <a:rPr lang="es-E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que transforman lactosa  en ácido láctico y </a:t>
            </a:r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ácidos grasos </a:t>
            </a:r>
            <a:r>
              <a:rPr lang="es-E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volátiles.</a:t>
            </a:r>
            <a:endParaRPr lang="es-EC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1221" t="27360" r="36717" b="41141"/>
          <a:stretch/>
        </p:blipFill>
        <p:spPr>
          <a:xfrm>
            <a:off x="395536" y="2852150"/>
            <a:ext cx="5472609" cy="23042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38931" t="40156" r="24542" b="18500"/>
          <a:stretch/>
        </p:blipFill>
        <p:spPr>
          <a:xfrm>
            <a:off x="5667395" y="2885021"/>
            <a:ext cx="2865045" cy="223851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67544" y="5123536"/>
            <a:ext cx="5199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Streptococcus</a:t>
            </a:r>
            <a:r>
              <a:rPr lang="es-ES" sz="1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thermophilus</a:t>
            </a:r>
            <a:r>
              <a:rPr lang="es-ES" sz="1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Lactobacillus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bulgaricus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890288" y="5176987"/>
            <a:ext cx="2426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Marcas y tipos de yogur 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2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11523"/>
            <a:ext cx="9166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s-EC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</a:t>
            </a:r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MÉTODOS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65785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Ubicación del lugar de investigación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3951" t="22439" r="12367" b="37838"/>
          <a:stretch/>
        </p:blipFill>
        <p:spPr>
          <a:xfrm>
            <a:off x="971600" y="1027186"/>
            <a:ext cx="6984777" cy="2905870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1043608" y="4365104"/>
            <a:ext cx="4572000" cy="12196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C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Ubicación Geográfica Hacienda “El prado” </a:t>
            </a:r>
            <a:endParaRPr lang="es-EC" b="1" dirty="0"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C" dirty="0">
                <a:latin typeface="Times New Roman" panose="02020603050405020304" pitchFamily="18" charset="0"/>
              </a:rPr>
              <a:t>Latitud: 0°23'1.99"S</a:t>
            </a:r>
            <a:endParaRPr lang="es-EC" dirty="0"/>
          </a:p>
          <a:p>
            <a:pPr algn="just">
              <a:lnSpc>
                <a:spcPct val="150000"/>
              </a:lnSpc>
            </a:pPr>
            <a:r>
              <a:rPr lang="es-EC" dirty="0">
                <a:latin typeface="Times New Roman" panose="02020603050405020304" pitchFamily="18" charset="0"/>
              </a:rPr>
              <a:t>Longitud: 78°24'51.79"O</a:t>
            </a:r>
            <a:endParaRPr lang="es-EC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7218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 Black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ema1" id="{24F68C07-A5E0-48EB-840A-E1BDE5A97373}" vid="{C71703D3-0B63-4F0F-B154-CFC706A332C4}"/>
    </a:ext>
  </a:extLst>
</a:theme>
</file>

<file path=ppt/theme/theme2.xml><?xml version="1.0" encoding="utf-8"?>
<a:theme xmlns:a="http://schemas.openxmlformats.org/drawingml/2006/main" name="2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16170</TotalTime>
  <Words>964</Words>
  <Application>Microsoft Office PowerPoint</Application>
  <PresentationFormat>Presentación en pantalla (4:3)</PresentationFormat>
  <Paragraphs>153</Paragraphs>
  <Slides>29</Slides>
  <Notes>23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29</vt:i4>
      </vt:variant>
    </vt:vector>
  </HeadingPairs>
  <TitlesOfParts>
    <vt:vector size="31" baseType="lpstr">
      <vt:lpstr>Tema1</vt:lpstr>
      <vt:lpstr>2_Tema de Office</vt:lpstr>
      <vt:lpstr>Presentación de PowerPoint</vt:lpstr>
      <vt:lpstr>Presentación de PowerPoint</vt:lpstr>
      <vt:lpstr>INTRODUCCIÓN</vt:lpstr>
      <vt:lpstr>INTRODUCCIÓN</vt:lpstr>
      <vt:lpstr>OBJETIVOS </vt:lpstr>
      <vt:lpstr>MARCO TEÓRICO – Arthrospira platensis</vt:lpstr>
      <vt:lpstr>MARCO TEÓRICO - Arthrospira platensis</vt:lpstr>
      <vt:lpstr>MARCO TEÓRICO - YOGUR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Y DISCUSIÓN</vt:lpstr>
      <vt:lpstr>Presentación de PowerPoint</vt:lpstr>
      <vt:lpstr>Presentación de PowerPoint</vt:lpstr>
      <vt:lpstr>Presentación de PowerPoint</vt:lpstr>
      <vt:lpstr>Acidez titulable durante almacenamiento refrigerado</vt:lpstr>
      <vt:lpstr>Presentación de PowerPoint</vt:lpstr>
      <vt:lpstr>Presentación de PowerPoint</vt:lpstr>
      <vt:lpstr>Presentación de PowerPoint</vt:lpstr>
      <vt:lpstr>Presentación de PowerPoint</vt:lpstr>
      <vt:lpstr>AGRADECIMIENTOS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Lucia Guerrero</dc:creator>
  <cp:lastModifiedBy>Consulta 6</cp:lastModifiedBy>
  <cp:revision>470</cp:revision>
  <dcterms:created xsi:type="dcterms:W3CDTF">2015-07-25T10:51:48Z</dcterms:created>
  <dcterms:modified xsi:type="dcterms:W3CDTF">2017-09-22T16:02:19Z</dcterms:modified>
</cp:coreProperties>
</file>